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1051" r:id="rId2"/>
    <p:sldId id="1089" r:id="rId3"/>
    <p:sldId id="1113" r:id="rId4"/>
    <p:sldId id="1114" r:id="rId5"/>
    <p:sldId id="1115" r:id="rId6"/>
    <p:sldId id="1117" r:id="rId7"/>
    <p:sldId id="1116" r:id="rId8"/>
    <p:sldId id="1118" r:id="rId9"/>
    <p:sldId id="1121" r:id="rId10"/>
    <p:sldId id="1119" r:id="rId11"/>
    <p:sldId id="1111" r:id="rId12"/>
    <p:sldId id="1112" r:id="rId13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64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 Gibson" initials="" lastIdx="2" clrIdx="0"/>
  <p:cmAuthor id="1" name="Matthew Gibson" initials="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99FF"/>
    <a:srgbClr val="43B3FF"/>
    <a:srgbClr val="6699FF"/>
    <a:srgbClr val="00FF00"/>
    <a:srgbClr val="66CCFF"/>
    <a:srgbClr val="B2BA03"/>
    <a:srgbClr val="99FFCC"/>
    <a:srgbClr val="FA816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381" autoAdjust="0"/>
    <p:restoredTop sz="91377" autoAdjust="0"/>
  </p:normalViewPr>
  <p:slideViewPr>
    <p:cSldViewPr snapToGrid="0">
      <p:cViewPr varScale="1">
        <p:scale>
          <a:sx n="129" d="100"/>
          <a:sy n="129" d="100"/>
        </p:scale>
        <p:origin x="1040" y="192"/>
      </p:cViewPr>
      <p:guideLst>
        <p:guide orient="horz" pos="2464"/>
        <p:guide pos="38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3936" y="16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AED1B-C0A8-44D8-AE08-10558B5D1890}" type="datetimeFigureOut">
              <a:rPr lang="fr-FR" smtClean="0"/>
              <a:pPr/>
              <a:t>17/10/2018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B9182-60D8-43D6-9E3A-185B4A99089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480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974FA9-F185-44A4-976B-2613C1970EB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61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462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805940D-62BE-4F0C-91EB-644F547314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E9B9D-1F93-4590-9B6B-55D46359A6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1538B0E-0201-4342-805D-574F0FE886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CE338FF-36C2-4406-9AC9-1DD5C4A4AB8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17D3FBF-FC5A-46AD-B95D-824DA99176F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09BBBFB-8682-45E4-A664-BD3394574A3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2182D80-AF26-4ED9-B45B-CF757292D2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603A7E0-DEE9-47B9-A0BC-F45C47106D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B051F4B-4C8C-487A-BE6B-7E666DA782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2528657-B37B-4CA6-ACBB-66B0AA847E4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DE877DF-CC75-4581-872F-AE0D710C7AE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C22080F-22E8-4C25-8453-1CEF85FAE12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E8FD076-168A-514D-B496-125EDAB637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51" b="24057"/>
          <a:stretch/>
        </p:blipFill>
        <p:spPr>
          <a:xfrm>
            <a:off x="-16933" y="6184900"/>
            <a:ext cx="12242304" cy="5988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861446-9752-F04B-8253-C8CE8F58F6F3}"/>
              </a:ext>
            </a:extLst>
          </p:cNvPr>
          <p:cNvSpPr txBox="1"/>
          <p:nvPr userDrawn="1"/>
        </p:nvSpPr>
        <p:spPr>
          <a:xfrm>
            <a:off x="1547281" y="6432490"/>
            <a:ext cx="5283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C8CE3235-F17E-4E41-B279-C835F135088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976405" y="6409792"/>
            <a:ext cx="24919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180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180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>
            <a:extLst>
              <a:ext uri="{FF2B5EF4-FFF2-40B4-BE49-F238E27FC236}">
                <a16:creationId xmlns:a16="http://schemas.microsoft.com/office/drawing/2014/main" id="{4505C4BB-813D-A144-B212-93832D46DC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51731" y="6445762"/>
            <a:ext cx="479996" cy="35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F12AE4-5FAC-2343-A7B9-C47D1AFA3A13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9730" b="93514" l="5525" r="96133">
                        <a14:foregroundMark x1="14365" y1="25946" x2="6354" y2="21081"/>
                        <a14:foregroundMark x1="6354" y1="21081" x2="5801" y2="40000"/>
                        <a14:foregroundMark x1="5801" y1="40000" x2="14917" y2="46486"/>
                        <a14:foregroundMark x1="14917" y1="46486" x2="14917" y2="46486"/>
                        <a14:foregroundMark x1="19890" y1="47027" x2="20718" y2="27568"/>
                        <a14:foregroundMark x1="21823" y1="17838" x2="21823" y2="17838"/>
                        <a14:foregroundMark x1="25691" y1="18919" x2="24862" y2="35676"/>
                        <a14:foregroundMark x1="24862" y1="35676" x2="30387" y2="49730"/>
                        <a14:foregroundMark x1="30387" y1="49730" x2="35912" y2="34054"/>
                        <a14:foregroundMark x1="35912" y1="34054" x2="26796" y2="27568"/>
                        <a14:foregroundMark x1="26796" y1="27568" x2="25414" y2="28649"/>
                        <a14:foregroundMark x1="43646" y1="26486" x2="42541" y2="43243"/>
                        <a14:foregroundMark x1="42541" y1="43243" x2="41989" y2="43243"/>
                        <a14:foregroundMark x1="33702" y1="61622" x2="25414" y2="69730"/>
                        <a14:foregroundMark x1="25414" y1="69730" x2="32597" y2="83243"/>
                        <a14:foregroundMark x1="32597" y1="83243" x2="33425" y2="81622"/>
                        <a14:foregroundMark x1="38122" y1="82162" x2="41160" y2="67027"/>
                        <a14:foregroundMark x1="41160" y1="67027" x2="45856" y2="67027"/>
                        <a14:foregroundMark x1="71271" y1="64865" x2="78177" y2="81081"/>
                        <a14:foregroundMark x1="78177" y1="81081" x2="80387" y2="64865"/>
                        <a14:foregroundMark x1="80387" y1="64865" x2="80387" y2="64865"/>
                        <a14:foregroundMark x1="70718" y1="41081" x2="73481" y2="25405"/>
                        <a14:foregroundMark x1="73481" y1="25405" x2="79834" y2="40541"/>
                        <a14:foregroundMark x1="79834" y1="40541" x2="80663" y2="47027"/>
                        <a14:foregroundMark x1="82873" y1="67027" x2="82597" y2="87027"/>
                        <a14:foregroundMark x1="82597" y1="87027" x2="84530" y2="94054"/>
                        <a14:foregroundMark x1="88950" y1="93514" x2="94199" y2="78919"/>
                        <a14:foregroundMark x1="94199" y1="78919" x2="88950" y2="64324"/>
                        <a14:foregroundMark x1="88950" y1="64324" x2="83702" y2="59459"/>
                        <a14:foregroundMark x1="85912" y1="66486" x2="94199" y2="65946"/>
                        <a14:foregroundMark x1="94199" y1="65946" x2="94751" y2="84324"/>
                        <a14:foregroundMark x1="94751" y1="84324" x2="87017" y2="83243"/>
                        <a14:foregroundMark x1="85359" y1="66486" x2="93370" y2="62703"/>
                        <a14:foregroundMark x1="93370" y1="62703" x2="96133" y2="76757"/>
                        <a14:foregroundMark x1="67680" y1="68649" x2="45304" y2="55676"/>
                        <a14:foregroundMark x1="45304" y1="55676" x2="40331" y2="74054"/>
                        <a14:foregroundMark x1="40331" y1="74054" x2="48619" y2="83784"/>
                        <a14:foregroundMark x1="48619" y1="83784" x2="67680" y2="87568"/>
                        <a14:foregroundMark x1="67680" y1="87568" x2="66022" y2="65405"/>
                        <a14:foregroundMark x1="66022" y1="65405" x2="64365" y2="62162"/>
                        <a14:backgroundMark x1="9116" y1="8649" x2="9116" y2="86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6" y="6311900"/>
            <a:ext cx="1366704" cy="4972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image" Target="../media/image35.jpeg"/><Relationship Id="rId3" Type="http://schemas.openxmlformats.org/officeDocument/2006/relationships/image" Target="../media/image25.png"/><Relationship Id="rId7" Type="http://schemas.openxmlformats.org/officeDocument/2006/relationships/image" Target="../media/image29.emf"/><Relationship Id="rId12" Type="http://schemas.openxmlformats.org/officeDocument/2006/relationships/image" Target="../media/image34.png"/><Relationship Id="rId17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jpeg"/><Relationship Id="rId5" Type="http://schemas.openxmlformats.org/officeDocument/2006/relationships/image" Target="../media/image27.png"/><Relationship Id="rId15" Type="http://schemas.openxmlformats.org/officeDocument/2006/relationships/image" Target="../media/image37.jpe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video" Target="../media/media1.mp4"/><Relationship Id="rId7" Type="http://schemas.openxmlformats.org/officeDocument/2006/relationships/image" Target="../media/image13.wmf"/><Relationship Id="rId2" Type="http://schemas.microsoft.com/office/2007/relationships/media" Target="../media/media1.mp4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e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082" name="Picture 2" descr="Image result for MAS building warwick">
            <a:extLst>
              <a:ext uri="{FF2B5EF4-FFF2-40B4-BE49-F238E27FC236}">
                <a16:creationId xmlns:a16="http://schemas.microsoft.com/office/drawing/2014/main" id="{C5AD14AB-DF3E-5D4D-9479-15A098FBA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52" y="0"/>
            <a:ext cx="12211047" cy="620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673395-E71B-C442-92FD-A9F18A8AC21F}"/>
              </a:ext>
            </a:extLst>
          </p:cNvPr>
          <p:cNvSpPr txBox="1"/>
          <p:nvPr/>
        </p:nvSpPr>
        <p:spPr>
          <a:xfrm>
            <a:off x="300905" y="303838"/>
            <a:ext cx="115901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solidFill>
                  <a:schemeClr val="bg1"/>
                </a:solidFill>
                <a:latin typeface="Arial"/>
                <a:cs typeface="Arial"/>
              </a:rPr>
              <a:t>Group Meeting Update</a:t>
            </a:r>
          </a:p>
          <a:p>
            <a:pPr algn="ctr"/>
            <a:endParaRPr lang="en-US" sz="3200" b="1" i="1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b="1" i="1" dirty="0">
                <a:solidFill>
                  <a:schemeClr val="bg1"/>
                </a:solidFill>
                <a:latin typeface="Arial"/>
                <a:cs typeface="Arial"/>
              </a:rPr>
              <a:t>Wednesday 17</a:t>
            </a:r>
            <a:r>
              <a:rPr lang="en-US" sz="2000" b="1" i="1" baseline="30000" dirty="0">
                <a:solidFill>
                  <a:schemeClr val="bg1"/>
                </a:solidFill>
                <a:latin typeface="Arial"/>
                <a:cs typeface="Arial"/>
              </a:rPr>
              <a:t>th</a:t>
            </a:r>
            <a:r>
              <a:rPr lang="en-US" sz="2000" b="1" i="1" dirty="0">
                <a:solidFill>
                  <a:schemeClr val="bg1"/>
                </a:solidFill>
                <a:latin typeface="Arial"/>
                <a:cs typeface="Arial"/>
              </a:rPr>
              <a:t> October 2018</a:t>
            </a:r>
          </a:p>
        </p:txBody>
      </p:sp>
    </p:spTree>
    <p:extLst>
      <p:ext uri="{BB962C8B-B14F-4D97-AF65-F5344CB8AC3E}">
        <p14:creationId xmlns:p14="http://schemas.microsoft.com/office/powerpoint/2010/main" val="3725608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2A175A1-EEA9-5142-9ECD-153A72D7DB70}"/>
              </a:ext>
            </a:extLst>
          </p:cNvPr>
          <p:cNvSpPr txBox="1"/>
          <p:nvPr/>
        </p:nvSpPr>
        <p:spPr>
          <a:xfrm>
            <a:off x="1647479" y="12504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>
                <a:solidFill>
                  <a:schemeClr val="accent2"/>
                </a:solidFill>
                <a:latin typeface="Arial"/>
                <a:cs typeface="Arial"/>
              </a:rPr>
              <a:t>Future </a:t>
            </a:r>
            <a:r>
              <a:rPr lang="fr-FR" sz="2400" i="1" dirty="0" err="1">
                <a:solidFill>
                  <a:schemeClr val="accent2"/>
                </a:solidFill>
                <a:latin typeface="Arial"/>
                <a:cs typeface="Arial"/>
              </a:rPr>
              <a:t>Work</a:t>
            </a:r>
            <a:endParaRPr lang="fr-FR" sz="2400" i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17FAA0-CC45-2C46-B276-1D9BE78E4673}"/>
              </a:ext>
            </a:extLst>
          </p:cNvPr>
          <p:cNvSpPr txBox="1"/>
          <p:nvPr/>
        </p:nvSpPr>
        <p:spPr>
          <a:xfrm>
            <a:off x="318052" y="1878495"/>
            <a:ext cx="114598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VPVAc</a:t>
            </a:r>
            <a:r>
              <a:rPr lang="en-US" dirty="0"/>
              <a:t> Paper is in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 out how to get molecular weight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Decide how this compares to the HEPES polymers for making ampholyte libraries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Make ampholyte libraries</a:t>
            </a:r>
          </a:p>
        </p:txBody>
      </p:sp>
    </p:spTree>
    <p:extLst>
      <p:ext uri="{BB962C8B-B14F-4D97-AF65-F5344CB8AC3E}">
        <p14:creationId xmlns:p14="http://schemas.microsoft.com/office/powerpoint/2010/main" val="857461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mage result for synthom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909" y="4343980"/>
            <a:ext cx="1703959" cy="58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8721" y="5323371"/>
            <a:ext cx="1965053" cy="7919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537174" y="471833"/>
            <a:ext cx="22483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>
                <a:solidFill>
                  <a:schemeClr val="accent2"/>
                </a:solidFill>
                <a:latin typeface="Arial"/>
                <a:cs typeface="Arial"/>
              </a:rPr>
              <a:t>MSc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Kev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Malzkadeh</a:t>
            </a:r>
            <a:endParaRPr lang="en-GB" sz="1400" i="1">
              <a:solidFill>
                <a:schemeClr val="accent2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Jessie Davies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98354" y="481659"/>
            <a:ext cx="261862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i="1">
                <a:solidFill>
                  <a:schemeClr val="accent2"/>
                </a:solidFill>
                <a:latin typeface="Arial"/>
                <a:cs typeface="Arial"/>
              </a:rPr>
              <a:t>Post-docs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Dr.</a:t>
            </a: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Sarah-Jane Richards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Dr.</a:t>
            </a: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Caroline Biggs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Dr Collette Guy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Dr Muhammed Hasan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Dr Antonio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Laezza</a:t>
            </a:r>
            <a:endParaRPr lang="en-GB" sz="1400" i="1">
              <a:solidFill>
                <a:schemeClr val="accent2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Dr Thomas Congdon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Kat Murray</a:t>
            </a:r>
          </a:p>
        </p:txBody>
      </p:sp>
      <p:sp>
        <p:nvSpPr>
          <p:cNvPr id="7" name="Rectangle 6"/>
          <p:cNvSpPr/>
          <p:nvPr/>
        </p:nvSpPr>
        <p:spPr>
          <a:xfrm>
            <a:off x="7616624" y="481659"/>
            <a:ext cx="21648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err="1">
                <a:solidFill>
                  <a:schemeClr val="accent2"/>
                </a:solidFill>
                <a:latin typeface="Arial"/>
                <a:cs typeface="Arial"/>
              </a:rPr>
              <a:t>Phd</a:t>
            </a:r>
            <a:r>
              <a:rPr lang="en-GB" sz="1400" b="1" i="1">
                <a:solidFill>
                  <a:schemeClr val="accent2"/>
                </a:solidFill>
                <a:latin typeface="Arial"/>
                <a:cs typeface="Arial"/>
              </a:rPr>
              <a:t>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Chris Stubbs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Ben Graham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Trisha Bailey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Laura Wilkins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Maria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Gyprioti</a:t>
            </a:r>
            <a:endParaRPr lang="en-GB" sz="1400" i="1">
              <a:solidFill>
                <a:schemeClr val="accent2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Vinko</a:t>
            </a: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Varas</a:t>
            </a:r>
            <a:endParaRPr lang="en-GB" sz="1400" i="1">
              <a:solidFill>
                <a:schemeClr val="accent2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Gabriell</a:t>
            </a: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Erni-Cassolla</a:t>
            </a:r>
            <a:endParaRPr lang="en-GB" sz="1400" i="1">
              <a:solidFill>
                <a:schemeClr val="accent2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Robyn Wright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Alice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Faytor</a:t>
            </a:r>
            <a:endParaRPr lang="en-GB" sz="1400" i="1">
              <a:solidFill>
                <a:schemeClr val="accent2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Iain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Galpin</a:t>
            </a:r>
            <a:endParaRPr lang="en-GB" sz="1400" i="1">
              <a:solidFill>
                <a:schemeClr val="accent2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Alex Baker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Rueben Thomas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Ioanna</a:t>
            </a: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Kontopoulou</a:t>
            </a:r>
            <a:endParaRPr lang="en-GB" sz="1400" i="1">
              <a:solidFill>
                <a:schemeClr val="accent2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Alex Murray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Jessie Davies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29839" y="30227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>
                <a:solidFill>
                  <a:schemeClr val="accent2"/>
                </a:solidFill>
                <a:latin typeface="Arial"/>
                <a:cs typeface="Arial"/>
              </a:rPr>
              <a:t>The </a:t>
            </a:r>
            <a:r>
              <a:rPr lang="en-GB" sz="2400" i="1" err="1">
                <a:solidFill>
                  <a:schemeClr val="accent2"/>
                </a:solidFill>
                <a:latin typeface="Arial"/>
                <a:cs typeface="Arial"/>
              </a:rPr>
              <a:t>GibsonGroup</a:t>
            </a:r>
            <a:r>
              <a:rPr lang="en-GB" sz="2400" i="1">
                <a:solidFill>
                  <a:schemeClr val="accent2"/>
                </a:solidFill>
                <a:latin typeface="Arial"/>
                <a:cs typeface="Arial"/>
              </a:rPr>
              <a:t> 2018</a:t>
            </a:r>
            <a:endParaRPr lang="fr-FR" sz="2400" i="1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6586" y="3823970"/>
            <a:ext cx="1415108" cy="8279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966" y="3806443"/>
            <a:ext cx="1792203" cy="171492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1837" y="3565945"/>
            <a:ext cx="1510908" cy="8913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5978" y="3888419"/>
            <a:ext cx="1868017" cy="399369"/>
          </a:xfrm>
          <a:prstGeom prst="rect">
            <a:avLst/>
          </a:prstGeom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99458" y="4641387"/>
            <a:ext cx="1462553" cy="44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https://encrypted-tbn3.gstatic.com/images?q=tbn:ANd9GcQJ_Z_Xq-8AlTPMEMB_NBblf6-QndEjmCBF0acSrFvLpeGCcwe6YQ"/>
          <p:cNvPicPr>
            <a:picLocks noChangeAspect="1" noChangeArrowheads="1"/>
          </p:cNvPicPr>
          <p:nvPr/>
        </p:nvPicPr>
        <p:blipFill>
          <a:blip r:embed="rId10" cstate="print"/>
          <a:srcRect t="14047" b="14123"/>
          <a:stretch>
            <a:fillRect/>
          </a:stretch>
        </p:blipFill>
        <p:spPr bwMode="auto">
          <a:xfrm>
            <a:off x="7891706" y="4906742"/>
            <a:ext cx="1539989" cy="549609"/>
          </a:xfrm>
          <a:prstGeom prst="rect">
            <a:avLst/>
          </a:prstGeom>
          <a:noFill/>
        </p:spPr>
      </p:pic>
      <p:pic>
        <p:nvPicPr>
          <p:cNvPr id="24" name="Picture 23" descr="Logos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436661" y="5421510"/>
            <a:ext cx="3163007" cy="71098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18299" y="3370897"/>
            <a:ext cx="1909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604A7B"/>
                </a:solidFill>
                <a:latin typeface="Arial"/>
                <a:cs typeface="Arial"/>
              </a:rPr>
              <a:t>Funders £$€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40379" y="4480805"/>
            <a:ext cx="222241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Noreen Murray Philanthropy Award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08984" y="5298755"/>
            <a:ext cx="1689370" cy="75083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43" b="3226"/>
          <a:stretch/>
        </p:blipFill>
        <p:spPr>
          <a:xfrm>
            <a:off x="383278" y="491892"/>
            <a:ext cx="4847076" cy="280758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04234" name="Picture 10" descr="ceni Diagnostics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86" b="25671"/>
          <a:stretch/>
        </p:blipFill>
        <p:spPr bwMode="auto">
          <a:xfrm>
            <a:off x="9781482" y="4826456"/>
            <a:ext cx="1157588" cy="60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540982" y="5090369"/>
            <a:ext cx="222241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Friends of the University of Warwick Trust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786BE9-1D87-0941-861D-70643B771BB6}"/>
              </a:ext>
            </a:extLst>
          </p:cNvPr>
          <p:cNvSpPr/>
          <p:nvPr/>
        </p:nvSpPr>
        <p:spPr>
          <a:xfrm>
            <a:off x="9586868" y="1272321"/>
            <a:ext cx="30383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>
                <a:solidFill>
                  <a:schemeClr val="accent2"/>
                </a:solidFill>
                <a:latin typeface="Arial"/>
                <a:cs typeface="Arial"/>
              </a:rPr>
              <a:t>Administrative Coordinator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Angela Hurst</a:t>
            </a:r>
          </a:p>
        </p:txBody>
      </p:sp>
      <p:pic>
        <p:nvPicPr>
          <p:cNvPr id="1166340" name="Picture 4" descr="Image result for GE healthcare">
            <a:extLst>
              <a:ext uri="{FF2B5EF4-FFF2-40B4-BE49-F238E27FC236}">
                <a16:creationId xmlns:a16="http://schemas.microsoft.com/office/drawing/2014/main" id="{C02027C5-4D38-2345-A363-2AAE7697B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2492" y="4160936"/>
            <a:ext cx="1638652" cy="885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9106" name="Picture 2" descr="Image result for ITN networks EU">
            <a:extLst>
              <a:ext uri="{FF2B5EF4-FFF2-40B4-BE49-F238E27FC236}">
                <a16:creationId xmlns:a16="http://schemas.microsoft.com/office/drawing/2014/main" id="{E6041C6B-07B4-AC4E-8FAF-8A10E67B3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99" y="5635448"/>
            <a:ext cx="1595814" cy="4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mage result for newton fellowship logo">
            <a:extLst>
              <a:ext uri="{FF2B5EF4-FFF2-40B4-BE49-F238E27FC236}">
                <a16:creationId xmlns:a16="http://schemas.microsoft.com/office/drawing/2014/main" id="{DA103229-EA33-F140-87B0-277979CF4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274" y="5718120"/>
            <a:ext cx="1038120" cy="41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6C80CAA-7BD6-5A45-B4A4-DD8909F1E2E8}"/>
              </a:ext>
            </a:extLst>
          </p:cNvPr>
          <p:cNvSpPr/>
          <p:nvPr/>
        </p:nvSpPr>
        <p:spPr>
          <a:xfrm>
            <a:off x="5497659" y="2402072"/>
            <a:ext cx="1125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>
                <a:solidFill>
                  <a:schemeClr val="accent2"/>
                </a:solidFill>
                <a:latin typeface="Arial"/>
                <a:cs typeface="Arial"/>
              </a:rPr>
              <a:t>Visitors</a:t>
            </a: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GB" sz="1400" i="1">
                <a:solidFill>
                  <a:schemeClr val="accent2"/>
                </a:solidFill>
                <a:latin typeface="Arial"/>
                <a:cs typeface="Arial"/>
              </a:rPr>
              <a:t>Toru </a:t>
            </a:r>
            <a:r>
              <a:rPr lang="en-GB" sz="1400" i="1" err="1">
                <a:solidFill>
                  <a:schemeClr val="accent2"/>
                </a:solidFill>
                <a:latin typeface="Arial"/>
                <a:cs typeface="Arial"/>
              </a:rPr>
              <a:t>Ishibe</a:t>
            </a:r>
            <a:endParaRPr lang="en-GB" sz="1400" i="1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2454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082" name="Picture 2" descr="Image result for MAS building warwick">
            <a:extLst>
              <a:ext uri="{FF2B5EF4-FFF2-40B4-BE49-F238E27FC236}">
                <a16:creationId xmlns:a16="http://schemas.microsoft.com/office/drawing/2014/main" id="{C5AD14AB-DF3E-5D4D-9479-15A098FBA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52" y="0"/>
            <a:ext cx="12211047" cy="620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673395-E71B-C442-92FD-A9F18A8AC21F}"/>
              </a:ext>
            </a:extLst>
          </p:cNvPr>
          <p:cNvSpPr txBox="1"/>
          <p:nvPr/>
        </p:nvSpPr>
        <p:spPr>
          <a:xfrm>
            <a:off x="300905" y="303838"/>
            <a:ext cx="115901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>
                <a:solidFill>
                  <a:schemeClr val="bg1"/>
                </a:solidFill>
                <a:latin typeface="Arial"/>
                <a:cs typeface="Arial"/>
              </a:rPr>
              <a:t>Group Meeting Update</a:t>
            </a:r>
          </a:p>
          <a:p>
            <a:pPr algn="ctr"/>
            <a:endParaRPr lang="en-US" sz="3200" b="1" i="1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b="1" i="1">
                <a:solidFill>
                  <a:schemeClr val="bg1"/>
                </a:solidFill>
                <a:latin typeface="Arial"/>
                <a:cs typeface="Arial"/>
              </a:rPr>
              <a:t>Wednesday 17</a:t>
            </a:r>
            <a:r>
              <a:rPr lang="en-US" sz="2000" b="1" i="1" baseline="30000">
                <a:solidFill>
                  <a:schemeClr val="bg1"/>
                </a:solidFill>
                <a:latin typeface="Arial"/>
                <a:cs typeface="Arial"/>
              </a:rPr>
              <a:t>th</a:t>
            </a:r>
            <a:r>
              <a:rPr lang="en-US" sz="2000" b="1" i="1">
                <a:solidFill>
                  <a:schemeClr val="bg1"/>
                </a:solidFill>
                <a:latin typeface="Arial"/>
                <a:cs typeface="Arial"/>
              </a:rPr>
              <a:t> October 2018</a:t>
            </a:r>
          </a:p>
        </p:txBody>
      </p:sp>
    </p:spTree>
    <p:extLst>
      <p:ext uri="{BB962C8B-B14F-4D97-AF65-F5344CB8AC3E}">
        <p14:creationId xmlns:p14="http://schemas.microsoft.com/office/powerpoint/2010/main" val="3582473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C9D92E-A4FB-BF4F-A8FD-54035DD8E76B}"/>
              </a:ext>
            </a:extLst>
          </p:cNvPr>
          <p:cNvSpPr txBox="1"/>
          <p:nvPr/>
        </p:nvSpPr>
        <p:spPr>
          <a:xfrm>
            <a:off x="1647479" y="12504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>
                <a:solidFill>
                  <a:schemeClr val="accent2"/>
                </a:solidFill>
                <a:latin typeface="Arial"/>
                <a:cs typeface="Arial"/>
              </a:rPr>
              <a:t>Vinyl </a:t>
            </a:r>
            <a:r>
              <a:rPr lang="en-GB" sz="2400" i="1" dirty="0" err="1">
                <a:solidFill>
                  <a:schemeClr val="accent2"/>
                </a:solidFill>
                <a:latin typeface="Arial"/>
                <a:cs typeface="Arial"/>
              </a:rPr>
              <a:t>Pyrrolidone</a:t>
            </a:r>
            <a:r>
              <a:rPr lang="en-GB" sz="2400" i="1">
                <a:solidFill>
                  <a:schemeClr val="accent2"/>
                </a:solidFill>
                <a:latin typeface="Arial"/>
                <a:cs typeface="Arial"/>
              </a:rPr>
              <a:t> as an IRI</a:t>
            </a:r>
            <a:endParaRPr lang="fr-FR" sz="2400" i="1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885A4EE-2AE1-044C-9DE0-867F05A76161}"/>
              </a:ext>
            </a:extLst>
          </p:cNvPr>
          <p:cNvSpPr/>
          <p:nvPr/>
        </p:nvSpPr>
        <p:spPr>
          <a:xfrm>
            <a:off x="100516" y="646044"/>
            <a:ext cx="5893904" cy="5327374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7AC638A-AC5E-3A43-AFC4-1F34EBC3FEE2}"/>
              </a:ext>
            </a:extLst>
          </p:cNvPr>
          <p:cNvSpPr/>
          <p:nvPr/>
        </p:nvSpPr>
        <p:spPr>
          <a:xfrm>
            <a:off x="6206455" y="646044"/>
            <a:ext cx="5893904" cy="5327374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04F773-3F3D-9E45-AFFA-A2D24B2EF55E}"/>
              </a:ext>
            </a:extLst>
          </p:cNvPr>
          <p:cNvSpPr txBox="1"/>
          <p:nvPr/>
        </p:nvSpPr>
        <p:spPr>
          <a:xfrm>
            <a:off x="1127711" y="646044"/>
            <a:ext cx="391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Does hydrophobicity induce activity?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438752-0422-1745-A947-F65FFFD8C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64" y="4260574"/>
            <a:ext cx="1305615" cy="13277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22753C-63A2-2D4D-8D5D-CDD011DB0163}"/>
              </a:ext>
            </a:extLst>
          </p:cNvPr>
          <p:cNvSpPr txBox="1"/>
          <p:nvPr/>
        </p:nvSpPr>
        <p:spPr>
          <a:xfrm>
            <a:off x="2155202" y="4324281"/>
            <a:ext cx="3331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Hydrophillic</a:t>
            </a:r>
            <a:r>
              <a:rPr lang="en-US" dirty="0"/>
              <a:t>, but inactive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LAME – easily copolymerized with </a:t>
            </a:r>
            <a:r>
              <a:rPr lang="en-US" dirty="0" err="1"/>
              <a:t>VAc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F483C1-45EA-804E-AFB1-6BD3042236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71" y="1253978"/>
            <a:ext cx="5399303" cy="16992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A2B09D-9A11-8346-94D9-16D036D285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579"/>
          <a:stretch/>
        </p:blipFill>
        <p:spPr>
          <a:xfrm>
            <a:off x="221189" y="2953189"/>
            <a:ext cx="5544465" cy="10289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00FC54-4E2E-A541-B80B-256837A78F7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1" b="22203"/>
          <a:stretch/>
        </p:blipFill>
        <p:spPr>
          <a:xfrm>
            <a:off x="100516" y="99815"/>
            <a:ext cx="1233742" cy="4845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8725F23-90D8-854F-B906-666058776D0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1" b="22203"/>
          <a:stretch/>
        </p:blipFill>
        <p:spPr>
          <a:xfrm>
            <a:off x="10833489" y="12504"/>
            <a:ext cx="1233742" cy="48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0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7AC638A-AC5E-3A43-AFC4-1F34EBC3FEE2}"/>
              </a:ext>
            </a:extLst>
          </p:cNvPr>
          <p:cNvSpPr/>
          <p:nvPr/>
        </p:nvSpPr>
        <p:spPr>
          <a:xfrm>
            <a:off x="6206455" y="646044"/>
            <a:ext cx="5893904" cy="5327374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43AEE7-2AE2-5A4B-8119-DD5FC48AEA5C}"/>
              </a:ext>
            </a:extLst>
          </p:cNvPr>
          <p:cNvSpPr txBox="1"/>
          <p:nvPr/>
        </p:nvSpPr>
        <p:spPr>
          <a:xfrm>
            <a:off x="8368573" y="65761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Why MADIX?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35B17E-82AC-B445-90EF-477B6D2BE725}"/>
              </a:ext>
            </a:extLst>
          </p:cNvPr>
          <p:cNvSpPr txBox="1"/>
          <p:nvPr/>
        </p:nvSpPr>
        <p:spPr>
          <a:xfrm>
            <a:off x="6554320" y="1198826"/>
            <a:ext cx="51981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During propagation, the LAM cannot stabilize the polymer radical (</a:t>
            </a:r>
            <a:r>
              <a:rPr lang="en-US" err="1"/>
              <a:t>K</a:t>
            </a:r>
            <a:r>
              <a:rPr lang="en-US" baseline="-25000" err="1"/>
              <a:t>p</a:t>
            </a:r>
            <a:r>
              <a:rPr lang="en-US" baseline="-25000"/>
              <a:t> </a:t>
            </a:r>
            <a:r>
              <a:rPr lang="en-US"/>
              <a:t>for </a:t>
            </a:r>
            <a:r>
              <a:rPr lang="en-US" err="1"/>
              <a:t>VAc</a:t>
            </a:r>
            <a:r>
              <a:rPr lang="en-US"/>
              <a:t> is 10x faster than MMA)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Deactivation with a normal RAFT agent, a di- or tri-thiocarbonate generates a more stable material which has no real drive to break –polymerisation stops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Need to use a less stable Z group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E1EC2E4-EC76-524C-99C7-01F749A82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014" y="4295373"/>
            <a:ext cx="3788971" cy="125016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2A175A1-EEA9-5142-9ECD-153A72D7DB70}"/>
              </a:ext>
            </a:extLst>
          </p:cNvPr>
          <p:cNvSpPr txBox="1"/>
          <p:nvPr/>
        </p:nvSpPr>
        <p:spPr>
          <a:xfrm>
            <a:off x="1647479" y="12504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>
                <a:solidFill>
                  <a:schemeClr val="accent2"/>
                </a:solidFill>
                <a:latin typeface="Arial"/>
                <a:cs typeface="Arial"/>
              </a:rPr>
              <a:t>Vinyl </a:t>
            </a:r>
            <a:r>
              <a:rPr lang="en-GB" sz="2400" i="1" err="1">
                <a:solidFill>
                  <a:schemeClr val="accent2"/>
                </a:solidFill>
                <a:latin typeface="Arial"/>
                <a:cs typeface="Arial"/>
              </a:rPr>
              <a:t>Pyrrolidone</a:t>
            </a:r>
            <a:r>
              <a:rPr lang="en-GB" sz="2400" i="1">
                <a:solidFill>
                  <a:schemeClr val="accent2"/>
                </a:solidFill>
                <a:latin typeface="Arial"/>
                <a:cs typeface="Arial"/>
              </a:rPr>
              <a:t> as an IRI</a:t>
            </a:r>
            <a:endParaRPr lang="fr-FR" sz="2400" i="1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35DCF84-A8DC-FD4A-B4D4-DCD1C9906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20" y="1026951"/>
            <a:ext cx="5370242" cy="97052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2871BB4-CD7F-3B43-B6BF-24B16CB7A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2879" y="2041847"/>
            <a:ext cx="3118772" cy="298725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2AC9056-3449-8849-AFC2-9BB0BC3F33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1520" y="2044103"/>
            <a:ext cx="2095122" cy="287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2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2A175A1-EEA9-5142-9ECD-153A72D7DB70}"/>
              </a:ext>
            </a:extLst>
          </p:cNvPr>
          <p:cNvSpPr txBox="1"/>
          <p:nvPr/>
        </p:nvSpPr>
        <p:spPr>
          <a:xfrm>
            <a:off x="1647479" y="12504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>
                <a:solidFill>
                  <a:schemeClr val="accent2"/>
                </a:solidFill>
                <a:latin typeface="Arial"/>
                <a:cs typeface="Arial"/>
              </a:rPr>
              <a:t>Homopolymer IRI Activity</a:t>
            </a:r>
            <a:endParaRPr lang="fr-FR" sz="2400" i="1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980D2B-8E78-934F-AED5-F4FF4D5943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392" y="921135"/>
            <a:ext cx="3935765" cy="1265068"/>
          </a:xfrm>
          <a:prstGeom prst="rect">
            <a:avLst/>
          </a:prstGeom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33FF525-69D1-6D4C-8395-B95B7C08FC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5414984"/>
              </p:ext>
            </p:extLst>
          </p:nvPr>
        </p:nvGraphicFramePr>
        <p:xfrm>
          <a:off x="220504" y="2588467"/>
          <a:ext cx="4389540" cy="326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467" name="Graph" r:id="rId6" imgW="3904920" imgH="2905920" progId="Origin50.Graph">
                  <p:embed/>
                </p:oleObj>
              </mc:Choice>
              <mc:Fallback>
                <p:oleObj name="Graph" r:id="rId6" imgW="3904920" imgH="290592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2B84A697-2223-1946-8E2C-EF8C60446B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0504" y="2588467"/>
                        <a:ext cx="4389540" cy="3267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Ice Crystal Time Lapse_final(new)_002 (convert-video-online.com)">
            <a:hlinkClick r:id="" action="ppaction://media"/>
            <a:extLst>
              <a:ext uri="{FF2B5EF4-FFF2-40B4-BE49-F238E27FC236}">
                <a16:creationId xmlns:a16="http://schemas.microsoft.com/office/drawing/2014/main" id="{D0C6303D-D658-B941-8239-11EEC18634EB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737920" y="526241"/>
            <a:ext cx="4149993" cy="201015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583DB53-23A5-3047-8F3C-43812ABDB2EE}"/>
              </a:ext>
            </a:extLst>
          </p:cNvPr>
          <p:cNvGrpSpPr>
            <a:grpSpLocks noChangeAspect="1"/>
          </p:cNvGrpSpPr>
          <p:nvPr/>
        </p:nvGrpSpPr>
        <p:grpSpPr>
          <a:xfrm>
            <a:off x="6083873" y="2054918"/>
            <a:ext cx="4200939" cy="3992924"/>
            <a:chOff x="7281305" y="740729"/>
            <a:chExt cx="3581400" cy="341496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357271B-601C-5246-BDAF-F71DE14199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037"/>
            <a:stretch/>
          </p:blipFill>
          <p:spPr>
            <a:xfrm>
              <a:off x="7281305" y="740730"/>
              <a:ext cx="3581400" cy="3314436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5821B8B-6157-3E43-9423-10649F3E5705}"/>
                </a:ext>
              </a:extLst>
            </p:cNvPr>
            <p:cNvSpPr/>
            <p:nvPr/>
          </p:nvSpPr>
          <p:spPr>
            <a:xfrm>
              <a:off x="7281305" y="740729"/>
              <a:ext cx="332069" cy="3426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40B6D48-1E2B-0342-A94E-0FEED972C7A3}"/>
                </a:ext>
              </a:extLst>
            </p:cNvPr>
            <p:cNvSpPr/>
            <p:nvPr/>
          </p:nvSpPr>
          <p:spPr>
            <a:xfrm>
              <a:off x="7386116" y="3813056"/>
              <a:ext cx="332069" cy="3426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252953-B939-5F49-814D-1F68FFB9ADB4}"/>
              </a:ext>
            </a:extLst>
          </p:cNvPr>
          <p:cNvCxnSpPr>
            <a:cxnSpLocks/>
          </p:cNvCxnSpPr>
          <p:nvPr/>
        </p:nvCxnSpPr>
        <p:spPr>
          <a:xfrm>
            <a:off x="6955204" y="3073792"/>
            <a:ext cx="327991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BC35748-1BB0-3D49-A3CE-08826F98BFFD}"/>
              </a:ext>
            </a:extLst>
          </p:cNvPr>
          <p:cNvCxnSpPr>
            <a:cxnSpLocks/>
          </p:cNvCxnSpPr>
          <p:nvPr/>
        </p:nvCxnSpPr>
        <p:spPr>
          <a:xfrm>
            <a:off x="6955203" y="3574062"/>
            <a:ext cx="327991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3A2140D-64F6-C04D-9211-3A660DE70E4D}"/>
              </a:ext>
            </a:extLst>
          </p:cNvPr>
          <p:cNvSpPr txBox="1"/>
          <p:nvPr/>
        </p:nvSpPr>
        <p:spPr>
          <a:xfrm>
            <a:off x="10284812" y="288912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PEG 20mgml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51093F-70EC-734B-9B1C-FB1FCE3778C3}"/>
              </a:ext>
            </a:extLst>
          </p:cNvPr>
          <p:cNvSpPr txBox="1"/>
          <p:nvPr/>
        </p:nvSpPr>
        <p:spPr>
          <a:xfrm>
            <a:off x="10284812" y="338939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PEG 10mgml</a:t>
            </a:r>
          </a:p>
        </p:txBody>
      </p:sp>
    </p:spTree>
    <p:extLst>
      <p:ext uri="{BB962C8B-B14F-4D97-AF65-F5344CB8AC3E}">
        <p14:creationId xmlns:p14="http://schemas.microsoft.com/office/powerpoint/2010/main" val="404469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5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33" repeatCount="indefinite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  <p:bldLst>
      <p:bldP spid="13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2A175A1-EEA9-5142-9ECD-153A72D7DB70}"/>
              </a:ext>
            </a:extLst>
          </p:cNvPr>
          <p:cNvSpPr txBox="1"/>
          <p:nvPr/>
        </p:nvSpPr>
        <p:spPr>
          <a:xfrm>
            <a:off x="1647479" y="12504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>
                <a:solidFill>
                  <a:schemeClr val="accent2"/>
                </a:solidFill>
                <a:latin typeface="Arial"/>
                <a:cs typeface="Arial"/>
              </a:rPr>
              <a:t>Increasing Hydrophobicity</a:t>
            </a:r>
            <a:endParaRPr lang="fr-FR" sz="2400" i="1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2C7D43-2A91-0040-A05E-21E88FFAC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62" y="725962"/>
            <a:ext cx="4609825" cy="1091372"/>
          </a:xfrm>
          <a:prstGeom prst="rect">
            <a:avLst/>
          </a:prstGeom>
        </p:spPr>
      </p:pic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4F7FC841-349F-0545-877F-624D22BE4C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2013227"/>
              </p:ext>
            </p:extLst>
          </p:nvPr>
        </p:nvGraphicFramePr>
        <p:xfrm>
          <a:off x="535324" y="1886908"/>
          <a:ext cx="4729900" cy="4081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507" name="Graph" r:id="rId4" imgW="3753720" imgH="3240000" progId="Origin50.Graph">
                  <p:embed/>
                </p:oleObj>
              </mc:Choice>
              <mc:Fallback>
                <p:oleObj name="Graph" r:id="rId4" imgW="3753720" imgH="324000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82CC436C-E15C-2349-B9BB-48C5D9CF3F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5324" y="1886908"/>
                        <a:ext cx="4729900" cy="40819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27E4C022-A6A9-F740-A003-1ABCBE4FB7CE}"/>
              </a:ext>
            </a:extLst>
          </p:cNvPr>
          <p:cNvGrpSpPr/>
          <p:nvPr/>
        </p:nvGrpSpPr>
        <p:grpSpPr>
          <a:xfrm>
            <a:off x="6711758" y="971126"/>
            <a:ext cx="4626859" cy="4718810"/>
            <a:chOff x="171810" y="3690673"/>
            <a:chExt cx="4626859" cy="4718810"/>
          </a:xfrm>
        </p:grpSpPr>
        <p:graphicFrame>
          <p:nvGraphicFramePr>
            <p:cNvPr id="18" name="Object 17">
              <a:extLst>
                <a:ext uri="{FF2B5EF4-FFF2-40B4-BE49-F238E27FC236}">
                  <a16:creationId xmlns:a16="http://schemas.microsoft.com/office/drawing/2014/main" id="{859CBB74-4EF4-A64E-8165-4D54D773990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0009718"/>
                </p:ext>
              </p:extLst>
            </p:nvPr>
          </p:nvGraphicFramePr>
          <p:xfrm>
            <a:off x="171810" y="3690673"/>
            <a:ext cx="4626859" cy="47188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7508" name="Graph" r:id="rId6" imgW="3753720" imgH="3828960" progId="Origin50.Graph">
                    <p:embed/>
                  </p:oleObj>
                </mc:Choice>
                <mc:Fallback>
                  <p:oleObj name="Graph" r:id="rId6" imgW="3753720" imgH="3828960" progId="Origin50.Graph">
                    <p:embed/>
                    <p:pic>
                      <p:nvPicPr>
                        <p:cNvPr id="11" name="Object 10">
                          <a:extLst>
                            <a:ext uri="{FF2B5EF4-FFF2-40B4-BE49-F238E27FC236}">
                              <a16:creationId xmlns:a16="http://schemas.microsoft.com/office/drawing/2014/main" id="{A9A13A6C-468E-7C41-9ABC-01F46C47736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71810" y="3690673"/>
                          <a:ext cx="4626859" cy="47188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0D7BA6-B766-424B-83A3-E36A63358C50}"/>
                </a:ext>
              </a:extLst>
            </p:cNvPr>
            <p:cNvSpPr/>
            <p:nvPr/>
          </p:nvSpPr>
          <p:spPr>
            <a:xfrm>
              <a:off x="1146459" y="6637473"/>
              <a:ext cx="3474094" cy="1643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4E5296D-0418-ED42-B0D7-30488AE91DF6}"/>
                </a:ext>
              </a:extLst>
            </p:cNvPr>
            <p:cNvSpPr txBox="1"/>
            <p:nvPr/>
          </p:nvSpPr>
          <p:spPr>
            <a:xfrm>
              <a:off x="1146459" y="7575143"/>
              <a:ext cx="10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PVP</a:t>
              </a:r>
              <a:r>
                <a:rPr lang="en-US" sz="1400" baseline="-25000"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VAc</a:t>
              </a:r>
              <a:r>
                <a:rPr lang="en-US" sz="1400" baseline="-2500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CAFBDCE-9194-D740-8324-6FEF05E30772}"/>
                </a:ext>
              </a:extLst>
            </p:cNvPr>
            <p:cNvSpPr txBox="1"/>
            <p:nvPr/>
          </p:nvSpPr>
          <p:spPr>
            <a:xfrm>
              <a:off x="2284079" y="7575144"/>
              <a:ext cx="10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PVP</a:t>
              </a:r>
              <a:r>
                <a:rPr lang="en-US" sz="1400" baseline="-25000">
                  <a:latin typeface="Arial" panose="020B0604020202020204" pitchFamily="34" charset="0"/>
                  <a:cs typeface="Arial" panose="020B0604020202020204" pitchFamily="34" charset="0"/>
                </a:rPr>
                <a:t>52</a:t>
              </a:r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VAc</a:t>
              </a:r>
              <a:r>
                <a:rPr lang="en-US" sz="1400" baseline="-2500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87C0094-5E3D-C046-B309-B0ABA8D5E93C}"/>
                </a:ext>
              </a:extLst>
            </p:cNvPr>
            <p:cNvSpPr txBox="1"/>
            <p:nvPr/>
          </p:nvSpPr>
          <p:spPr>
            <a:xfrm>
              <a:off x="3421699" y="7575143"/>
              <a:ext cx="11315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PVP</a:t>
              </a:r>
              <a:r>
                <a:rPr lang="en-US" sz="1400" baseline="-25000">
                  <a:latin typeface="Arial" panose="020B0604020202020204" pitchFamily="34" charset="0"/>
                  <a:cs typeface="Arial" panose="020B0604020202020204" pitchFamily="34" charset="0"/>
                </a:rPr>
                <a:t>106</a:t>
              </a:r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VAc</a:t>
              </a:r>
              <a:r>
                <a:rPr lang="en-US" sz="1400" baseline="-2500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3EB1FA1-EA22-5042-BE45-48668473C963}"/>
                </a:ext>
              </a:extLst>
            </p:cNvPr>
            <p:cNvSpPr txBox="1"/>
            <p:nvPr/>
          </p:nvSpPr>
          <p:spPr>
            <a:xfrm rot="16200000">
              <a:off x="914089" y="6894691"/>
              <a:ext cx="9204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20 mg.ml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D7F05D-6714-9D4B-9C00-BCB19D18D03B}"/>
                </a:ext>
              </a:extLst>
            </p:cNvPr>
            <p:cNvSpPr txBox="1"/>
            <p:nvPr/>
          </p:nvSpPr>
          <p:spPr>
            <a:xfrm rot="16200000">
              <a:off x="2068264" y="6894690"/>
              <a:ext cx="9204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20 mg.ml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5902625-2F31-9343-9262-F79E003FA0FA}"/>
                </a:ext>
              </a:extLst>
            </p:cNvPr>
            <p:cNvSpPr txBox="1"/>
            <p:nvPr/>
          </p:nvSpPr>
          <p:spPr>
            <a:xfrm rot="16200000">
              <a:off x="3222440" y="6894690"/>
              <a:ext cx="9204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20 mg.ml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46927F8-0993-254F-8B9A-54D5726E1093}"/>
                </a:ext>
              </a:extLst>
            </p:cNvPr>
            <p:cNvSpPr txBox="1"/>
            <p:nvPr/>
          </p:nvSpPr>
          <p:spPr>
            <a:xfrm rot="16200000">
              <a:off x="3803100" y="6943807"/>
              <a:ext cx="9204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10 mg.ml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78068D4-8BB0-F14D-BD07-6D3F99382538}"/>
                </a:ext>
              </a:extLst>
            </p:cNvPr>
            <p:cNvSpPr txBox="1"/>
            <p:nvPr/>
          </p:nvSpPr>
          <p:spPr>
            <a:xfrm rot="16200000">
              <a:off x="2646895" y="6894690"/>
              <a:ext cx="9204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10 mg.ml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99F8BE0-97E7-CE4F-AF71-603482627963}"/>
                </a:ext>
              </a:extLst>
            </p:cNvPr>
            <p:cNvSpPr txBox="1"/>
            <p:nvPr/>
          </p:nvSpPr>
          <p:spPr>
            <a:xfrm rot="16200000">
              <a:off x="1478703" y="6894690"/>
              <a:ext cx="9204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10 mg.ml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986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2A175A1-EEA9-5142-9ECD-153A72D7DB70}"/>
              </a:ext>
            </a:extLst>
          </p:cNvPr>
          <p:cNvSpPr txBox="1"/>
          <p:nvPr/>
        </p:nvSpPr>
        <p:spPr>
          <a:xfrm>
            <a:off x="1647479" y="12504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>
                <a:solidFill>
                  <a:schemeClr val="accent2"/>
                </a:solidFill>
                <a:latin typeface="Arial"/>
                <a:cs typeface="Arial"/>
              </a:rPr>
              <a:t>Increasing Hydrophobicity</a:t>
            </a:r>
            <a:endParaRPr lang="fr-FR" sz="2400" i="1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2C7D43-2A91-0040-A05E-21E88FFAC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62" y="725962"/>
            <a:ext cx="4609825" cy="10913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BCAF9AA-E77A-7347-B41B-1692A09E24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710"/>
          <a:stretch/>
        </p:blipFill>
        <p:spPr>
          <a:xfrm>
            <a:off x="595362" y="1817334"/>
            <a:ext cx="4608000" cy="1881531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0C7F539B-5E57-4E4A-9C08-FBA981AF85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48"/>
          <a:stretch/>
        </p:blipFill>
        <p:spPr>
          <a:xfrm>
            <a:off x="6083873" y="717531"/>
            <a:ext cx="5969180" cy="49691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0F919C4-F0DB-8E44-9875-55673CEF9B59}"/>
              </a:ext>
            </a:extLst>
          </p:cNvPr>
          <p:cNvSpPr/>
          <p:nvPr/>
        </p:nvSpPr>
        <p:spPr>
          <a:xfrm>
            <a:off x="6202017" y="725962"/>
            <a:ext cx="288235" cy="4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D09E04-0359-CB4E-B6A3-072C78A26722}"/>
              </a:ext>
            </a:extLst>
          </p:cNvPr>
          <p:cNvSpPr/>
          <p:nvPr/>
        </p:nvSpPr>
        <p:spPr>
          <a:xfrm>
            <a:off x="6202016" y="5269653"/>
            <a:ext cx="288235" cy="4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97AEF0-47AA-A14C-A15D-872EB381D9D7}"/>
              </a:ext>
            </a:extLst>
          </p:cNvPr>
          <p:cNvSpPr txBox="1"/>
          <p:nvPr/>
        </p:nvSpPr>
        <p:spPr>
          <a:xfrm>
            <a:off x="7384776" y="5339158"/>
            <a:ext cx="49244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OH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AE1E67-F64D-8947-B95C-AA4CE9345C3E}"/>
              </a:ext>
            </a:extLst>
          </p:cNvPr>
          <p:cNvSpPr txBox="1"/>
          <p:nvPr/>
        </p:nvSpPr>
        <p:spPr>
          <a:xfrm>
            <a:off x="446272" y="4209363"/>
            <a:ext cx="53084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Cannot induce significant activity in a water soluble polymer by increasing hydrophobicity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Separate domains of hydrophobicity and hydrophilicity are required</a:t>
            </a:r>
          </a:p>
        </p:txBody>
      </p:sp>
    </p:spTree>
    <p:extLst>
      <p:ext uri="{BB962C8B-B14F-4D97-AF65-F5344CB8AC3E}">
        <p14:creationId xmlns:p14="http://schemas.microsoft.com/office/powerpoint/2010/main" val="369730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2A175A1-EEA9-5142-9ECD-153A72D7DB70}"/>
              </a:ext>
            </a:extLst>
          </p:cNvPr>
          <p:cNvSpPr txBox="1"/>
          <p:nvPr/>
        </p:nvSpPr>
        <p:spPr>
          <a:xfrm>
            <a:off x="1647479" y="12504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>
                <a:solidFill>
                  <a:schemeClr val="accent2"/>
                </a:solidFill>
                <a:latin typeface="Arial"/>
                <a:cs typeface="Arial"/>
              </a:rPr>
              <a:t>Part 2 – High </a:t>
            </a:r>
            <a:r>
              <a:rPr lang="fr-FR" sz="2400" i="1" err="1">
                <a:solidFill>
                  <a:schemeClr val="accent2"/>
                </a:solidFill>
                <a:latin typeface="Arial"/>
                <a:cs typeface="Arial"/>
              </a:rPr>
              <a:t>Throughput</a:t>
            </a:r>
            <a:r>
              <a:rPr lang="fr-FR" sz="2400" i="1">
                <a:solidFill>
                  <a:schemeClr val="accent2"/>
                </a:solidFill>
                <a:latin typeface="Arial"/>
                <a:cs typeface="Arial"/>
              </a:rPr>
              <a:t> Photopolymerisation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282BA2-2E0D-8C45-9B25-8953FFEE2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88" y="1003851"/>
            <a:ext cx="6107596" cy="136192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31D935E-DBAC-6C47-A569-B93A0AD9DAEF}"/>
              </a:ext>
            </a:extLst>
          </p:cNvPr>
          <p:cNvSpPr/>
          <p:nvPr/>
        </p:nvSpPr>
        <p:spPr>
          <a:xfrm>
            <a:off x="6917635" y="983973"/>
            <a:ext cx="4850296" cy="469127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D748063-1DB4-4E48-A065-9DB0EDDD8BB5}"/>
              </a:ext>
            </a:extLst>
          </p:cNvPr>
          <p:cNvCxnSpPr>
            <a:cxnSpLocks/>
          </p:cNvCxnSpPr>
          <p:nvPr/>
        </p:nvCxnSpPr>
        <p:spPr>
          <a:xfrm>
            <a:off x="6370984" y="983973"/>
            <a:ext cx="546651" cy="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3809135-F416-954D-9A2F-FCA085FD7C72}"/>
              </a:ext>
            </a:extLst>
          </p:cNvPr>
          <p:cNvCxnSpPr>
            <a:cxnSpLocks/>
          </p:cNvCxnSpPr>
          <p:nvPr/>
        </p:nvCxnSpPr>
        <p:spPr>
          <a:xfrm>
            <a:off x="6370984" y="2385652"/>
            <a:ext cx="546651" cy="328959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30D9CAA8-C98C-F84E-B8C6-6DF444C74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771" y="1490456"/>
            <a:ext cx="3797569" cy="361273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E938832-074C-1744-904C-CFBFDAC4CAC9}"/>
              </a:ext>
            </a:extLst>
          </p:cNvPr>
          <p:cNvSpPr txBox="1"/>
          <p:nvPr/>
        </p:nvSpPr>
        <p:spPr>
          <a:xfrm>
            <a:off x="400723" y="2895457"/>
            <a:ext cx="58329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 degassing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 thermal/photo initiators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Proposed mechanism uses DMSO and TEOA as scavenger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Toluene control also polymerized – is DMSO necessary?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C973F53-8B35-F54B-92AC-1E205CEB7D47}"/>
              </a:ext>
            </a:extLst>
          </p:cNvPr>
          <p:cNvSpPr/>
          <p:nvPr/>
        </p:nvSpPr>
        <p:spPr>
          <a:xfrm>
            <a:off x="9515258" y="2563644"/>
            <a:ext cx="1851332" cy="11748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99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4" grpId="0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2A175A1-EEA9-5142-9ECD-153A72D7DB70}"/>
              </a:ext>
            </a:extLst>
          </p:cNvPr>
          <p:cNvSpPr txBox="1"/>
          <p:nvPr/>
        </p:nvSpPr>
        <p:spPr>
          <a:xfrm>
            <a:off x="1647479" y="12504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>
                <a:solidFill>
                  <a:schemeClr val="accent2"/>
                </a:solidFill>
                <a:latin typeface="Arial"/>
                <a:cs typeface="Arial"/>
              </a:rPr>
              <a:t>Monomer and Solvent Versatility</a:t>
            </a:r>
            <a:endParaRPr lang="fr-FR" sz="2400" i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E0A9A1-4E98-824E-959E-12EA6FA19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044" y="632802"/>
            <a:ext cx="7682948" cy="54356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AEA86C-FF9D-D948-AC0C-EBC94C488D43}"/>
              </a:ext>
            </a:extLst>
          </p:cNvPr>
          <p:cNvSpPr txBox="1"/>
          <p:nvPr/>
        </p:nvSpPr>
        <p:spPr>
          <a:xfrm>
            <a:off x="387627" y="1642451"/>
            <a:ext cx="36874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Decided to test multiple solvents and monomers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DMAEMA, </a:t>
            </a:r>
            <a:r>
              <a:rPr lang="en-US" dirty="0" err="1"/>
              <a:t>HEAm</a:t>
            </a:r>
            <a:r>
              <a:rPr lang="en-US" dirty="0"/>
              <a:t>, MA, NIPMAM and Styrene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Dioxane, MEK, MeOH/Toluene, Methanol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Polymers formed in all 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Targeted one MW</a:t>
            </a:r>
          </a:p>
        </p:txBody>
      </p:sp>
    </p:spTree>
    <p:extLst>
      <p:ext uri="{BB962C8B-B14F-4D97-AF65-F5344CB8AC3E}">
        <p14:creationId xmlns:p14="http://schemas.microsoft.com/office/powerpoint/2010/main" val="302939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2A175A1-EEA9-5142-9ECD-153A72D7DB70}"/>
              </a:ext>
            </a:extLst>
          </p:cNvPr>
          <p:cNvSpPr txBox="1"/>
          <p:nvPr/>
        </p:nvSpPr>
        <p:spPr>
          <a:xfrm>
            <a:off x="1647479" y="12504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>
                <a:solidFill>
                  <a:schemeClr val="accent2"/>
                </a:solidFill>
                <a:latin typeface="Arial"/>
                <a:cs typeface="Arial"/>
              </a:rPr>
              <a:t>Making Polymers in Volatile Solvents </a:t>
            </a:r>
            <a:endParaRPr lang="fr-FR" sz="2400" i="1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AEA86C-FF9D-D948-AC0C-EBC94C488D43}"/>
              </a:ext>
            </a:extLst>
          </p:cNvPr>
          <p:cNvSpPr txBox="1"/>
          <p:nvPr/>
        </p:nvSpPr>
        <p:spPr>
          <a:xfrm>
            <a:off x="198784" y="1247004"/>
            <a:ext cx="482047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Analysed 5 polymers on normal GPC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correlation between our data and Dan’s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Wide variety of monomer classes and solvents can be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However… no molecular weight control, aiming for DP100 works, anything else still generates the same MW polymer.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Varying Monomer concentration, total volume, headspace </a:t>
            </a:r>
            <a:r>
              <a:rPr lang="en-US" dirty="0" err="1"/>
              <a:t>etc</a:t>
            </a:r>
            <a:r>
              <a:rPr lang="en-US" dirty="0"/>
              <a:t> either give no polymer, or polymer of the same MW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EA078E7-C2F9-5E4C-8280-E16FC0E58C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205483"/>
              </p:ext>
            </p:extLst>
          </p:nvPr>
        </p:nvGraphicFramePr>
        <p:xfrm>
          <a:off x="5169452" y="695740"/>
          <a:ext cx="6439452" cy="5349846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073242">
                  <a:extLst>
                    <a:ext uri="{9D8B030D-6E8A-4147-A177-3AD203B41FA5}">
                      <a16:colId xmlns:a16="http://schemas.microsoft.com/office/drawing/2014/main" val="1071002422"/>
                    </a:ext>
                  </a:extLst>
                </a:gridCol>
                <a:gridCol w="1073242">
                  <a:extLst>
                    <a:ext uri="{9D8B030D-6E8A-4147-A177-3AD203B41FA5}">
                      <a16:colId xmlns:a16="http://schemas.microsoft.com/office/drawing/2014/main" val="353707225"/>
                    </a:ext>
                  </a:extLst>
                </a:gridCol>
                <a:gridCol w="1073242">
                  <a:extLst>
                    <a:ext uri="{9D8B030D-6E8A-4147-A177-3AD203B41FA5}">
                      <a16:colId xmlns:a16="http://schemas.microsoft.com/office/drawing/2014/main" val="135411555"/>
                    </a:ext>
                  </a:extLst>
                </a:gridCol>
                <a:gridCol w="1073242">
                  <a:extLst>
                    <a:ext uri="{9D8B030D-6E8A-4147-A177-3AD203B41FA5}">
                      <a16:colId xmlns:a16="http://schemas.microsoft.com/office/drawing/2014/main" val="1585395313"/>
                    </a:ext>
                  </a:extLst>
                </a:gridCol>
                <a:gridCol w="1073242">
                  <a:extLst>
                    <a:ext uri="{9D8B030D-6E8A-4147-A177-3AD203B41FA5}">
                      <a16:colId xmlns:a16="http://schemas.microsoft.com/office/drawing/2014/main" val="4053808594"/>
                    </a:ext>
                  </a:extLst>
                </a:gridCol>
                <a:gridCol w="1073242">
                  <a:extLst>
                    <a:ext uri="{9D8B030D-6E8A-4147-A177-3AD203B41FA5}">
                      <a16:colId xmlns:a16="http://schemas.microsoft.com/office/drawing/2014/main" val="1483146744"/>
                    </a:ext>
                  </a:extLst>
                </a:gridCol>
              </a:tblGrid>
              <a:tr h="682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Polymer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Solvent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err="1">
                          <a:effectLst/>
                        </a:rPr>
                        <a:t>Mp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Mn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Mw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PD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590928"/>
                  </a:ext>
                </a:extLst>
              </a:tr>
              <a:tr h="145724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DMAEMA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Dioxane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19625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11203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17317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1.54574667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0313543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18142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10353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16875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1.62996233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385918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18033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10605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16623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1.56746818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4911973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17817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10310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16780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1.62754607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044180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19744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11828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18482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1.56256341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901622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MeOH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18252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12444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18014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1.44760527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0741535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18033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12451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17885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1.43643081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483298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17603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11621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16968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1.46011531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2008644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17498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11672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17049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1.46067512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598375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17925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11797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17560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1.48851403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3855708"/>
                  </a:ext>
                </a:extLst>
              </a:tr>
              <a:tr h="145724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MA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Dioxane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3663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4279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5101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1.19210096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3441965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3686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4198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4796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1.14244879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7643399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3709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4659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5564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1.19424769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024033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3709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4662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5822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1.24882025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797970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5156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4820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5913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1.22676349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104312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MeOH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3460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3915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4353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1.11187739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2304203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3482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3889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4253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1.09359733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6078096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3549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4040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4457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1.10321782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6916221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3549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4040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4457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1.10321782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390192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4446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4154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4779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1.15045739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5113214"/>
                  </a:ext>
                </a:extLst>
              </a:tr>
              <a:tr h="14572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HEA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MeOH/</a:t>
                      </a:r>
                      <a:r>
                        <a:rPr lang="en-GB" sz="900" u="none" strike="noStrike" dirty="0" err="1">
                          <a:effectLst/>
                        </a:rPr>
                        <a:t>Tol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13277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7910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12796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1.61769912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652762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12431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7799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12374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1.58661367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445056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12284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7275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11769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1.61773196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3258524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11433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7288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11594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1.59083425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577756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11163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6974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10834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1.55348437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78599"/>
                  </a:ext>
                </a:extLst>
              </a:tr>
              <a:tr h="14572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Styrene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MEK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1785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1829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1830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1.00054675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7255024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1910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1932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1936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1.00207039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3837099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2427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2525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2577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1.02059406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9154590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2443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2495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2548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1.02124248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984914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2427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2508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2561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1.02113238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2867764"/>
                  </a:ext>
                </a:extLst>
              </a:tr>
              <a:tr h="14572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NIPMAM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MeOH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12732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9858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12609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1.27906269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225337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12885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9959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12810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1.28627372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6462132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12656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9771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12191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1.24767168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177195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13198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10070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12939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1.28490566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841343"/>
                  </a:ext>
                </a:extLst>
              </a:tr>
              <a:tr h="14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12581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9842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12718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1.29221703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6" marR="5666" marT="566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8635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07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33843</TotalTime>
  <Words>592</Words>
  <Application>Microsoft Macintosh PowerPoint</Application>
  <PresentationFormat>Widescreen</PresentationFormat>
  <Paragraphs>266</Paragraphs>
  <Slides>12</Slides>
  <Notes>1</Notes>
  <HiddenSlides>0</HiddenSlides>
  <MMClips>1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Default Design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</dc:creator>
  <cp:lastModifiedBy>Stubbs, Chris</cp:lastModifiedBy>
  <cp:revision>2916</cp:revision>
  <cp:lastPrinted>2018-05-31T15:08:28Z</cp:lastPrinted>
  <dcterms:created xsi:type="dcterms:W3CDTF">2008-08-15T10:12:28Z</dcterms:created>
  <dcterms:modified xsi:type="dcterms:W3CDTF">2018-10-17T13:50:51Z</dcterms:modified>
</cp:coreProperties>
</file>