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7" r:id="rId11"/>
    <p:sldId id="266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692"/>
  </p:normalViewPr>
  <p:slideViewPr>
    <p:cSldViewPr snapToGrid="0" snapToObjects="1"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2E8A5F-454B-D448-86B0-33352623F85A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3E42F-0005-4744-922D-3C6A1C844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34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E42F-0005-4744-922D-3C6A1C844E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88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E42F-0005-4744-922D-3C6A1C844E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80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E42F-0005-4744-922D-3C6A1C844E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5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2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4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2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4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4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1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0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5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4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270D0-F0F3-1343-BA3C-C3200303D01F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466C1-8D70-7F47-BC7F-68D812D8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78236" y="3149767"/>
            <a:ext cx="754404" cy="1182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78236" y="1868635"/>
            <a:ext cx="754404" cy="1182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49424" y="3149767"/>
            <a:ext cx="754404" cy="1182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49424" y="1868635"/>
            <a:ext cx="754404" cy="1182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78236" y="1049769"/>
            <a:ext cx="754404" cy="707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49424" y="1049769"/>
            <a:ext cx="754404" cy="707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8082" y="1096113"/>
            <a:ext cx="164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Rotorvaps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29562" y="819114"/>
            <a:ext cx="3101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Collette (PDRA)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Marie (</a:t>
            </a:r>
            <a:r>
              <a:rPr lang="en-US" dirty="0" err="1" smtClean="0">
                <a:solidFill>
                  <a:srgbClr val="FF0000"/>
                </a:solidFill>
              </a:rPr>
              <a:t>phD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Julia </a:t>
            </a:r>
            <a:r>
              <a:rPr lang="en-US" dirty="0" err="1" smtClean="0">
                <a:solidFill>
                  <a:srgbClr val="FF0000"/>
                </a:solidFill>
              </a:rPr>
              <a:t>Lipiki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phD</a:t>
            </a:r>
            <a:r>
              <a:rPr lang="en-US" dirty="0" smtClean="0">
                <a:solidFill>
                  <a:srgbClr val="FF0000"/>
                </a:solidFill>
              </a:rPr>
              <a:t> from </a:t>
            </a:r>
            <a:r>
              <a:rPr lang="en-US" dirty="0" err="1" smtClean="0">
                <a:solidFill>
                  <a:srgbClr val="FF0000"/>
                </a:solidFill>
              </a:rPr>
              <a:t>april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All Joint with SLS. Nov Start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9563" y="2162361"/>
            <a:ext cx="1695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SJR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Ben 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563" y="3365041"/>
            <a:ext cx="1695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Chris 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Ben 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095" y="2074337"/>
            <a:ext cx="1192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Sangho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Laura 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505" y="3340486"/>
            <a:ext cx="1972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Team GLD: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Henry Lee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Jonathan Strong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6976" y="4853881"/>
            <a:ext cx="6307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Masters students squeeze in. </a:t>
            </a:r>
          </a:p>
          <a:p>
            <a:r>
              <a:rPr lang="en-US" dirty="0" smtClean="0"/>
              <a:t>Other people who need a bit of space (Lucienne, Dan M will have to squeeze in as and when needed)</a:t>
            </a:r>
          </a:p>
          <a:p>
            <a:r>
              <a:rPr lang="en-US" dirty="0" smtClean="0"/>
              <a:t>People grouped by similar work/techniques being used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00549" y="138323"/>
            <a:ext cx="1806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Synthetic Lab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746871" y="1096113"/>
            <a:ext cx="1081312" cy="3235688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2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5236" y="283249"/>
            <a:ext cx="7342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Solvent/Waste Rota</a:t>
            </a:r>
          </a:p>
          <a:p>
            <a:pPr algn="ctr"/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(to be put on Intranet)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064787"/>
              </p:ext>
            </p:extLst>
          </p:nvPr>
        </p:nvGraphicFramePr>
        <p:xfrm>
          <a:off x="2412492" y="1397000"/>
          <a:ext cx="4008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902"/>
                <a:gridCol w="22522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Week beginning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People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18/10/15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Caroline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Chris 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26/10/15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Dan M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Laura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 M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Shin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9/11/15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Henry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Kiran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16/11/15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Trisha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Lucienne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23/11/15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</a:t>
                      </a:r>
                      <a:r>
                        <a:rPr lang="en-GB" baseline="0" dirty="0" smtClean="0"/>
                        <a:t> G + Chris 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30/11/15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Johnny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err="1" smtClean="0"/>
                        <a:t>Diki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7/12/15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SJ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Josh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14/12/15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Caroline</a:t>
                      </a:r>
                      <a:r>
                        <a:rPr lang="en-GB" baseline="0" dirty="0" smtClean="0"/>
                        <a:t> + </a:t>
                      </a:r>
                      <a:r>
                        <a:rPr lang="en-GB" dirty="0" smtClean="0"/>
                        <a:t>Chris 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6655" y="5227562"/>
            <a:ext cx="85797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Remove waste solvents, bottles, solid waste bins and glass/sharps bins.</a:t>
            </a:r>
          </a:p>
          <a:p>
            <a:pPr algn="ctr"/>
            <a:r>
              <a:rPr lang="en-US" b="1" dirty="0" smtClean="0"/>
              <a:t>CHECK THIS EVERY DAY!!</a:t>
            </a:r>
          </a:p>
          <a:p>
            <a:pPr algn="ctr"/>
            <a:endParaRPr lang="en-US" b="1" dirty="0" smtClean="0"/>
          </a:p>
          <a:p>
            <a:pPr algn="ctr"/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Get solvents that are needed.</a:t>
            </a:r>
          </a:p>
          <a:p>
            <a:pPr algn="ctr"/>
            <a:r>
              <a:rPr lang="en-US" dirty="0" smtClean="0"/>
              <a:t>If you need something, write it on the white board in MAS1.05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530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76271" y="0"/>
            <a:ext cx="472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Conferences and Budgets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5333" y="680934"/>
            <a:ext cx="6303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If you see an interesting one, speak to me about. 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197" y="1230625"/>
            <a:ext cx="8579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UK based (e.g. RSC conferences). I will almost always say yes. </a:t>
            </a:r>
          </a:p>
          <a:p>
            <a:endParaRPr lang="en-US" dirty="0"/>
          </a:p>
          <a:p>
            <a:r>
              <a:rPr lang="en-US" dirty="0" smtClean="0"/>
              <a:t>Overseas. Final year UNLESS there are specific circumstances.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21791" y="2611313"/>
            <a:ext cx="6303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If you see an interesting one, speak to me about it 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" y="3931032"/>
            <a:ext cx="86264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No one ‘has a budget’ for their project. No one ‘owns’ any equipment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endParaRPr lang="en-US" b="1" i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Be reasonable in stores. Do not ‘stock up’ on items. That is the point of stores.</a:t>
            </a:r>
          </a:p>
          <a:p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b="1" i="1" dirty="0">
                <a:latin typeface="Arial" charset="0"/>
                <a:ea typeface="Arial" charset="0"/>
                <a:cs typeface="Arial" charset="0"/>
              </a:rPr>
            </a:b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Take an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MChem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 with you to stores to use their cash !!!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325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72774" y="0"/>
            <a:ext cx="255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Paper Writing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1872" y="642024"/>
            <a:ext cx="6303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No point doing science if you tell no one what you did.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736" y="1376540"/>
            <a:ext cx="85797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Use ‘SLACKHQ’ and start a private channel. Upload all drafts </a:t>
            </a:r>
            <a:r>
              <a:rPr lang="en-US" dirty="0" err="1" smtClean="0"/>
              <a:t>etc</a:t>
            </a:r>
            <a:r>
              <a:rPr lang="en-US" dirty="0" smtClean="0"/>
              <a:t> to this. DO NOT USE EMAIL</a:t>
            </a:r>
          </a:p>
          <a:p>
            <a:pPr marL="342900" indent="-342900">
              <a:buAutoNum type="arabicParenR"/>
            </a:pPr>
            <a:r>
              <a:rPr lang="en-US" dirty="0" smtClean="0"/>
              <a:t>Think about the journal? Where would you expect to read this work? Is it a communication journal? How many figures are allowed? References?</a:t>
            </a:r>
          </a:p>
          <a:p>
            <a:pPr marL="342900" indent="-342900">
              <a:buAutoNum type="arabicParenR"/>
            </a:pPr>
            <a:r>
              <a:rPr lang="en-US" dirty="0" smtClean="0"/>
              <a:t>Make figures in PPT. All graphs made in origin, use </a:t>
            </a:r>
            <a:r>
              <a:rPr lang="en-US" dirty="0" err="1" smtClean="0"/>
              <a:t>Ctrl+J</a:t>
            </a:r>
            <a:r>
              <a:rPr lang="en-US" dirty="0" smtClean="0"/>
              <a:t> to paste into </a:t>
            </a:r>
            <a:r>
              <a:rPr lang="en-US" dirty="0" err="1" smtClean="0"/>
              <a:t>ppt</a:t>
            </a:r>
            <a:r>
              <a:rPr lang="en-US" dirty="0" smtClean="0"/>
              <a:t> (This is then editable)</a:t>
            </a:r>
          </a:p>
          <a:p>
            <a:pPr marL="342900" indent="-342900">
              <a:buAutoNum type="arabicParenR"/>
            </a:pPr>
            <a:r>
              <a:rPr lang="en-US" dirty="0" smtClean="0"/>
              <a:t>Figures should be clear, with appropriate use of </a:t>
            </a:r>
            <a:r>
              <a:rPr lang="en-US" dirty="0" err="1" smtClean="0"/>
              <a:t>colour</a:t>
            </a:r>
            <a:r>
              <a:rPr lang="en-US" dirty="0" smtClean="0"/>
              <a:t> if needed. </a:t>
            </a:r>
          </a:p>
          <a:p>
            <a:pPr marL="342900" indent="-342900">
              <a:buAutoNum type="arabicParenR"/>
            </a:pPr>
            <a:r>
              <a:rPr lang="en-US" dirty="0" smtClean="0"/>
              <a:t>Axis labels – 36 point, Axis numbers 28 point, Lines 3 width, symbols size 12, legend size 28 point text. </a:t>
            </a:r>
          </a:p>
          <a:p>
            <a:pPr marL="342900" indent="-342900">
              <a:buAutoNum type="arabicParenR"/>
            </a:pPr>
            <a:r>
              <a:rPr lang="en-US" dirty="0" smtClean="0"/>
              <a:t>Reaction schemes should be clear and not look rubbish</a:t>
            </a:r>
          </a:p>
          <a:p>
            <a:pPr marL="342900" indent="-342900">
              <a:buAutoNum type="arabicParenR"/>
            </a:pPr>
            <a:r>
              <a:rPr lang="en-US" dirty="0" smtClean="0"/>
              <a:t>References should be appropriate (READ PAPERS!) and cited in the format appropriate for the journal.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613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72774" y="230832"/>
            <a:ext cx="255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Group Meetings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201793"/>
              </p:ext>
            </p:extLst>
          </p:nvPr>
        </p:nvGraphicFramePr>
        <p:xfrm>
          <a:off x="283464" y="1394968"/>
          <a:ext cx="8750808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432"/>
                <a:gridCol w="1106424"/>
                <a:gridCol w="1435608"/>
                <a:gridCol w="2121408"/>
                <a:gridCol w="1528604"/>
                <a:gridCol w="13883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Slot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Slot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Cake </a:t>
                      </a:r>
                      <a:r>
                        <a:rPr lang="en-GB" dirty="0" err="1" smtClean="0"/>
                        <a:t>Rota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14/10/15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21/10/15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err="1" smtClean="0"/>
                        <a:t>MChems</a:t>
                      </a:r>
                      <a:r>
                        <a:rPr lang="en-GB" baseline="0" dirty="0" smtClean="0"/>
                        <a:t> – 5 min summary (ALL MIG and GLD)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28/10/15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Dan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Practise</a:t>
                      </a:r>
                      <a:r>
                        <a:rPr lang="en-GB" baseline="0" dirty="0" smtClean="0"/>
                        <a:t> for viva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04/11/15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Trisha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Lucienne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11/11/15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Caroline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Lewis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Problem/tutorial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25/11/15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Henry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02/12/15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Laura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Johnny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09/12/15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Ben 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Sang-</a:t>
                      </a:r>
                      <a:r>
                        <a:rPr lang="en-GB" dirty="0" err="1" smtClean="0"/>
                        <a:t>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16/12/15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Systems 325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Christmas Science (tbc)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389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6426" y="1887166"/>
            <a:ext cx="3968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and 25 mL RBFs heating blocks</a:t>
            </a:r>
          </a:p>
          <a:p>
            <a:endParaRPr lang="en-US" dirty="0"/>
          </a:p>
          <a:p>
            <a:r>
              <a:rPr lang="en-US" dirty="0" smtClean="0"/>
              <a:t>£4 each. How many do we need, if any?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211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7007" y="2226627"/>
            <a:ext cx="754404" cy="11820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27007" y="1407761"/>
            <a:ext cx="754404" cy="7071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46039" y="1451491"/>
            <a:ext cx="128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Caroline 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174" y="2070178"/>
            <a:ext cx="21264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fume hood. Mixing, water bath for polymerizations. MUST be cleared at end of use.</a:t>
            </a:r>
          </a:p>
          <a:p>
            <a:r>
              <a:rPr lang="en-US" dirty="0" smtClean="0"/>
              <a:t>Booking system used. </a:t>
            </a:r>
            <a:r>
              <a:rPr lang="en-US" dirty="0" err="1" smtClean="0"/>
              <a:t>Mchems</a:t>
            </a:r>
            <a:r>
              <a:rPr lang="en-US" dirty="0" smtClean="0"/>
              <a:t> too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39581" y="138323"/>
            <a:ext cx="1806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Analytical Lab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45591" y="1348978"/>
            <a:ext cx="922418" cy="3354010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79235" y="1813565"/>
            <a:ext cx="784319" cy="2725950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639581" y="1857295"/>
            <a:ext cx="784319" cy="2682220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7957" y="5117957"/>
            <a:ext cx="202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Nothing to ever go on this bench, to keep it free for prep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68495" y="4451491"/>
            <a:ext cx="691537" cy="515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3573416" y="2801680"/>
            <a:ext cx="2904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UV bench. Space for another one if we really need it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507977" y="917963"/>
            <a:ext cx="2753573" cy="53352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039961" y="830310"/>
            <a:ext cx="1601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Microscopes. Nothing else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891980" y="2645452"/>
            <a:ext cx="2018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Array bench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927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6533" y="301795"/>
            <a:ext cx="127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Lab</a:t>
            </a:r>
          </a:p>
        </p:txBody>
      </p:sp>
      <p:sp>
        <p:nvSpPr>
          <p:cNvPr id="5" name="Rectangle 4"/>
          <p:cNvSpPr/>
          <p:nvPr/>
        </p:nvSpPr>
        <p:spPr>
          <a:xfrm>
            <a:off x="3822311" y="1559279"/>
            <a:ext cx="1106459" cy="2904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60375" y="1559279"/>
            <a:ext cx="829844" cy="11629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80716" y="2059373"/>
            <a:ext cx="22781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Trisha B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Lucienne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Dan M.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John Matthew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3287755" y="2754157"/>
            <a:ext cx="2351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Microscope, plate reader. Not clutter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20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0549" y="138323"/>
            <a:ext cx="1806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Office Space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2349" y="829939"/>
            <a:ext cx="2577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</a:rPr>
              <a:t>rd</a:t>
            </a:r>
            <a:r>
              <a:rPr lang="en-US" dirty="0" smtClean="0">
                <a:solidFill>
                  <a:srgbClr val="FF0000"/>
                </a:solidFill>
              </a:rPr>
              <a:t> floor. PhDs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2349" y="3572755"/>
            <a:ext cx="74670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rgbClr val="FF0000"/>
                </a:solidFill>
              </a:rPr>
              <a:t>1st</a:t>
            </a:r>
            <a:r>
              <a:rPr lang="en-US" dirty="0" smtClean="0">
                <a:solidFill>
                  <a:srgbClr val="FF0000"/>
                </a:solidFill>
              </a:rPr>
              <a:t> floor; PDRAs and Tech ONLY</a:t>
            </a:r>
          </a:p>
          <a:p>
            <a:endParaRPr lang="en-US" dirty="0"/>
          </a:p>
          <a:p>
            <a:r>
              <a:rPr lang="en-US" dirty="0" smtClean="0"/>
              <a:t>Sarah-Jane, Caroline, (Tech), Collette Guy (new PDRA).</a:t>
            </a:r>
          </a:p>
          <a:p>
            <a:r>
              <a:rPr lang="en-US" dirty="0" smtClean="0"/>
              <a:t>2 communal spaces for hot </a:t>
            </a:r>
            <a:r>
              <a:rPr lang="en-US" dirty="0" err="1" smtClean="0"/>
              <a:t>desking</a:t>
            </a:r>
            <a:r>
              <a:rPr lang="en-US" dirty="0" smtClean="0"/>
              <a:t>. NOT for permanent space for Masters students. They should go to library. NOT for them to dump coats/bags.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2349" y="1217566"/>
            <a:ext cx="80343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Bay 1. (first one) D. Mitchell, L. </a:t>
            </a:r>
            <a:r>
              <a:rPr lang="en-US" dirty="0" err="1" smtClean="0"/>
              <a:t>Otten</a:t>
            </a:r>
            <a:r>
              <a:rPr lang="en-US" dirty="0" smtClean="0"/>
              <a:t>, S. Won, Trisha Bailey, Laura Wilkins, M. </a:t>
            </a:r>
            <a:r>
              <a:rPr lang="en-US" dirty="0" err="1" smtClean="0"/>
              <a:t>Gypriotti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Bay 2. Ben Martyn, Ben Graham, Chris Stubbs, Henry Lee, Jonathan Strong</a:t>
            </a:r>
          </a:p>
          <a:p>
            <a:endParaRPr lang="en-US" dirty="0" smtClean="0"/>
          </a:p>
          <a:p>
            <a:r>
              <a:rPr lang="en-US" smtClean="0"/>
              <a:t>Bay 3 (half size)</a:t>
            </a:r>
            <a:endParaRPr lang="en-US" dirty="0"/>
          </a:p>
          <a:p>
            <a:r>
              <a:rPr lang="en-US" dirty="0" smtClean="0"/>
              <a:t>Hot desks for masters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99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9825" y="54961"/>
            <a:ext cx="890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Jobs – this include ensuring consumables for equipment is always in stock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826" y="427924"/>
            <a:ext cx="79071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and webpage – Laura Wilkins</a:t>
            </a:r>
          </a:p>
          <a:p>
            <a:r>
              <a:rPr lang="en-US" dirty="0" err="1" smtClean="0"/>
              <a:t>Syn</a:t>
            </a:r>
            <a:r>
              <a:rPr lang="en-US" dirty="0" smtClean="0"/>
              <a:t> Lab Responsible Person – SJR</a:t>
            </a:r>
          </a:p>
          <a:p>
            <a:r>
              <a:rPr lang="en-US" dirty="0" smtClean="0"/>
              <a:t>Anal lab Responsible Person – CIB</a:t>
            </a:r>
          </a:p>
          <a:p>
            <a:r>
              <a:rPr lang="en-US" dirty="0" smtClean="0"/>
              <a:t>Call Lab responsible – For now, TB.</a:t>
            </a:r>
          </a:p>
          <a:p>
            <a:endParaRPr lang="en-US" dirty="0"/>
          </a:p>
          <a:p>
            <a:r>
              <a:rPr lang="en-US" dirty="0" smtClean="0"/>
              <a:t>Array Scanner and Printer – CIB</a:t>
            </a:r>
          </a:p>
          <a:p>
            <a:r>
              <a:rPr lang="en-US" dirty="0" smtClean="0"/>
              <a:t>Plate readers – SJR</a:t>
            </a:r>
          </a:p>
          <a:p>
            <a:endParaRPr lang="en-US" dirty="0" smtClean="0"/>
          </a:p>
          <a:p>
            <a:r>
              <a:rPr lang="en-US" dirty="0" smtClean="0"/>
              <a:t>UV - Henry Lee</a:t>
            </a:r>
          </a:p>
          <a:p>
            <a:r>
              <a:rPr lang="en-US" dirty="0" smtClean="0"/>
              <a:t>Millipore/Freezer </a:t>
            </a:r>
            <a:r>
              <a:rPr lang="en-US" dirty="0"/>
              <a:t>drier responsible </a:t>
            </a:r>
            <a:r>
              <a:rPr lang="en-US" dirty="0" smtClean="0"/>
              <a:t>– Ben Martyn</a:t>
            </a:r>
          </a:p>
          <a:p>
            <a:r>
              <a:rPr lang="en-US" dirty="0" smtClean="0"/>
              <a:t>Microscopes – Ben Graham</a:t>
            </a:r>
            <a:endParaRPr lang="en-US" dirty="0"/>
          </a:p>
          <a:p>
            <a:endParaRPr lang="en-US" dirty="0"/>
          </a:p>
          <a:p>
            <a:r>
              <a:rPr lang="en-US" dirty="0" err="1" smtClean="0"/>
              <a:t>Rotorvaps</a:t>
            </a:r>
            <a:r>
              <a:rPr lang="en-US" dirty="0" smtClean="0"/>
              <a:t> and pumps – Collette</a:t>
            </a:r>
          </a:p>
          <a:p>
            <a:endParaRPr lang="en-US" dirty="0"/>
          </a:p>
          <a:p>
            <a:r>
              <a:rPr lang="en-US" dirty="0" smtClean="0"/>
              <a:t>Group Meetings – </a:t>
            </a:r>
            <a:r>
              <a:rPr lang="en-US" dirty="0" err="1" smtClean="0"/>
              <a:t>Otten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Checking chemicals out of data base (Fridays) – TBA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9825" y="5476066"/>
            <a:ext cx="8903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 cleaning. Friday 4 pm. ALL. Compulsory. Failure to attend/contribute without permission.  Banned from lab for a week. Second time.. Don’t even dare</a:t>
            </a:r>
          </a:p>
          <a:p>
            <a:r>
              <a:rPr lang="en-US" dirty="0" smtClean="0"/>
              <a:t>All benches must be clear of everything. All pipettes cleared/cleaned. Fridge/freezer checked for rubbish or </a:t>
            </a:r>
            <a:r>
              <a:rPr lang="en-US" dirty="0" err="1" smtClean="0"/>
              <a:t>unlabelled</a:t>
            </a:r>
            <a:r>
              <a:rPr lang="en-US" dirty="0" smtClean="0"/>
              <a:t> samples</a:t>
            </a:r>
          </a:p>
        </p:txBody>
      </p:sp>
    </p:spTree>
    <p:extLst>
      <p:ext uri="{BB962C8B-B14F-4D97-AF65-F5344CB8AC3E}">
        <p14:creationId xmlns:p14="http://schemas.microsoft.com/office/powerpoint/2010/main" val="350025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9236" y="0"/>
            <a:ext cx="157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charset="0"/>
                <a:ea typeface="Arial" charset="0"/>
                <a:cs typeface="Arial" charset="0"/>
              </a:rPr>
              <a:t>Pipettes</a:t>
            </a:r>
            <a:endParaRPr lang="en-US" sz="2400" b="1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 descr="http://www.bikudo.com/photo_stock/2626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658" y="603114"/>
            <a:ext cx="4773036" cy="392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550" y="4377447"/>
            <a:ext cx="8599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These cost &gt; £100 EACH.  NO ONE has their ‘own set’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ONLY USE WATER. DMSO, DMF, THF Destroy the seals and are not accurate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Just because other labs do this, does not make it right. 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These must be used properly. Watch you tube</a:t>
            </a:r>
          </a:p>
        </p:txBody>
      </p:sp>
    </p:spTree>
    <p:extLst>
      <p:ext uri="{BB962C8B-B14F-4D97-AF65-F5344CB8AC3E}">
        <p14:creationId xmlns:p14="http://schemas.microsoft.com/office/powerpoint/2010/main" val="484281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192" y="134430"/>
            <a:ext cx="874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charset="0"/>
                <a:ea typeface="Arial" charset="0"/>
                <a:cs typeface="Arial" charset="0"/>
              </a:rPr>
              <a:t>Equipment Booking – we need page on intranet for this</a:t>
            </a:r>
            <a:endParaRPr lang="en-US" sz="2400" b="1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192" y="797668"/>
            <a:ext cx="859925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UV Vis – (GLD)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Plate readers. 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BOTH microscopes and cold stages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Micro-array printer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Scanner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Robot (To arrive)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Cell Lab (Whole lab)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3659" y="4692560"/>
            <a:ext cx="79183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Use online booking. If someone fills in online form, and you have not, the person who filled form has priority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If you book it and don’t use it… trouble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DO NOT BOOK FOR 10 – 2, for example. IF you need a long run START AT 9 to avoid disruption. 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5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3591" y="116731"/>
            <a:ext cx="350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Equipment usage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371" y="856033"/>
            <a:ext cx="85992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ASK SOMEONE TO SHOW YOU HOW TO USE IT.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Do NOT assume it is OK for people from other labs to use any equipment. Their usage must be logged and shown by someone skilled. 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[for UV-vis, they must be trained by Gemma/Henry ONLY if Gemma/Matt has given express permission…if you are not sure…ask!]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5371" y="3032437"/>
            <a:ext cx="79183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Use online booking. If someone fills in online form, and you have not, the person who filled form has priority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If you book it and don’t use it… trouble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DO NOT BOOK FOR 10 – 2, for example. IF you need a long run START AT 9 to avoid disruption. 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99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2808" y="116731"/>
            <a:ext cx="5058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charset="0"/>
                <a:ea typeface="Arial" charset="0"/>
                <a:cs typeface="Arial" charset="0"/>
              </a:rPr>
              <a:t>Tidiness, Security 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and Safety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791" y="466928"/>
            <a:ext cx="5856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Arial" charset="0"/>
                <a:ea typeface="Arial" charset="0"/>
                <a:cs typeface="Arial" charset="0"/>
              </a:rPr>
              <a:t>A messy lab is a sign of bad scientists</a:t>
            </a:r>
            <a:endParaRPr lang="en-US" sz="2400" b="1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009" y="817126"/>
            <a:ext cx="871598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EVERY FRIDAY 4 pm. EVERYONE tidy up personal and communal areas.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Samples MUST be labelled in same format – put your name and initials code on the fridge door in MAS 1.07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Initials – Lab book Number, Page, sub-division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E.G MIG – 1 – 23 – a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LAB MUST BE LOCKED. EACH Person when you leave should check. If no one is in the labs, lock them.</a:t>
            </a:r>
          </a:p>
          <a:p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b="1" i="1" dirty="0">
                <a:latin typeface="Arial" charset="0"/>
                <a:ea typeface="Arial" charset="0"/>
                <a:cs typeface="Arial" charset="0"/>
              </a:rPr>
            </a:b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IF we have equipment stolen there is no insurance. </a:t>
            </a:r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endParaRPr lang="en-US" b="1" i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After 7 pm you CANNOT WORK ALONE.  From TODAY, this is zero tolerance. If you are seen in the lab after 7 pm (except for exceptional circumstances) your University access card will be revoked </a:t>
            </a:r>
            <a:r>
              <a:rPr lang="en-US" b="1" i="1" u="sng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for 1 month.</a:t>
            </a:r>
          </a:p>
          <a:p>
            <a:endParaRPr lang="en-US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RISK assessments must be signed by MIG, GLD or a PDRA. If in doubt, DON</a:t>
            </a:r>
            <a:r>
              <a:rPr lang="fr-FR" b="1" i="1" dirty="0" smtClean="0">
                <a:latin typeface="Arial" charset="0"/>
                <a:ea typeface="Arial" charset="0"/>
                <a:cs typeface="Arial" charset="0"/>
              </a:rPr>
              <a:t>’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T start the experiment.</a:t>
            </a:r>
          </a:p>
          <a:p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b="1" i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All new chemicals added to </a:t>
            </a:r>
            <a:r>
              <a:rPr lang="en-US" b="1" i="1" dirty="0" err="1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Quartzy</a:t>
            </a:r>
            <a:r>
              <a:rPr lang="en-US" b="1" i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! </a:t>
            </a:r>
            <a:endParaRPr lang="en-US" b="1" i="1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253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1201</Words>
  <Application>Microsoft Office PowerPoint</Application>
  <PresentationFormat>On-screen Show (4:3)</PresentationFormat>
  <Paragraphs>225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Windows User</cp:lastModifiedBy>
  <cp:revision>31</cp:revision>
  <dcterms:created xsi:type="dcterms:W3CDTF">2015-09-23T09:10:37Z</dcterms:created>
  <dcterms:modified xsi:type="dcterms:W3CDTF">2015-10-22T07:48:32Z</dcterms:modified>
</cp:coreProperties>
</file>