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xml" ContentType="application/xml"/>
  <Default Extension="vml" ContentType="application/vnd.openxmlformats-officedocument.vmlDrawing"/>
  <Default Extension="tmp" ContentType="image/png"/>
  <Default Extension="wdp" ContentType="image/vnd.ms-photo"/>
  <Default Extension="tif" ContentType="image/tiff"/>
  <Default Extension="wmf" ContentType="image/x-wmf"/>
  <Default Extension="bin" ContentType="application/vnd.openxmlformats-officedocument.presentationml.printerSettings"/>
  <Default Extension="png" ContentType="image/png"/>
  <Default Extension="pdf" ContentType="application/pd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9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10.xml" ContentType="application/vnd.openxmlformats-officedocument.presentationml.notesSlide+xml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notesSlides/notesSlide11.xml" ContentType="application/vnd.openxmlformats-officedocument.presentationml.notesSlide+xml"/>
  <Override PartName="/ppt/embeddings/oleObject13.bin" ContentType="application/vnd.openxmlformats-officedocument.oleObject"/>
  <Override PartName="/ppt/notesSlides/notesSlide12.xml" ContentType="application/vnd.openxmlformats-officedocument.presentationml.notesSlide+xml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7" r:id="rId2"/>
    <p:sldId id="264" r:id="rId3"/>
    <p:sldId id="260" r:id="rId4"/>
    <p:sldId id="262" r:id="rId5"/>
    <p:sldId id="265" r:id="rId6"/>
    <p:sldId id="266" r:id="rId7"/>
    <p:sldId id="267" r:id="rId8"/>
    <p:sldId id="268" r:id="rId9"/>
    <p:sldId id="290" r:id="rId10"/>
    <p:sldId id="283" r:id="rId11"/>
    <p:sldId id="289" r:id="rId12"/>
    <p:sldId id="284" r:id="rId13"/>
    <p:sldId id="278" r:id="rId14"/>
    <p:sldId id="288" r:id="rId15"/>
    <p:sldId id="277" r:id="rId16"/>
    <p:sldId id="274" r:id="rId17"/>
    <p:sldId id="275" r:id="rId18"/>
    <p:sldId id="29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4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Relationship Id="rId2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Relationship Id="rId2" Type="http://schemas.openxmlformats.org/officeDocument/2006/relationships/image" Target="../media/image33.wmf"/><Relationship Id="rId3" Type="http://schemas.openxmlformats.org/officeDocument/2006/relationships/image" Target="../media/image3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Relationship Id="rId2" Type="http://schemas.openxmlformats.org/officeDocument/2006/relationships/image" Target="../media/image38.wmf"/><Relationship Id="rId3" Type="http://schemas.openxmlformats.org/officeDocument/2006/relationships/image" Target="../media/image3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Relationship Id="rId2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4" Type="http://schemas.openxmlformats.org/officeDocument/2006/relationships/image" Target="../media/image56.wmf"/><Relationship Id="rId1" Type="http://schemas.openxmlformats.org/officeDocument/2006/relationships/image" Target="../media/image53.wmf"/><Relationship Id="rId2" Type="http://schemas.openxmlformats.org/officeDocument/2006/relationships/image" Target="../media/image5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Relationship Id="rId2" Type="http://schemas.openxmlformats.org/officeDocument/2006/relationships/image" Target="../media/image66.emf"/><Relationship Id="rId3" Type="http://schemas.openxmlformats.org/officeDocument/2006/relationships/image" Target="../media/image6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5D769-860B-7C4F-81BD-9B3C07B5DEC1}" type="datetimeFigureOut">
              <a:rPr lang="en-US" smtClean="0"/>
              <a:t>06/08/2014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AE8B1-C0AB-4849-88F4-31C294781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658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6DCF7-8DEE-4AD0-BB49-439276A29FEA}" type="slidenum">
              <a:rPr lang="en-GB"/>
              <a:pPr/>
              <a:t>1</a:t>
            </a:fld>
            <a:endParaRPr lang="en-GB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4575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6DCF7-8DEE-4AD0-BB49-439276A29FEA}" type="slidenum">
              <a:rPr lang="en-GB"/>
              <a:pPr/>
              <a:t>17</a:t>
            </a:fld>
            <a:endParaRPr lang="en-GB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Change to</a:t>
            </a:r>
            <a:r>
              <a:rPr lang="fr-FR" baseline="0" dirty="0" smtClean="0"/>
              <a:t> cholera </a:t>
            </a:r>
          </a:p>
          <a:p>
            <a:r>
              <a:rPr lang="fr-FR" baseline="0" dirty="0" err="1" smtClean="0"/>
              <a:t>Get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rid</a:t>
            </a:r>
            <a:r>
              <a:rPr lang="fr-FR" baseline="0" dirty="0" smtClean="0"/>
              <a:t> of HIV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</a:t>
            </a:r>
            <a:r>
              <a:rPr lang="en-US" baseline="0" dirty="0" smtClean="0"/>
              <a:t> red pic</a:t>
            </a:r>
          </a:p>
          <a:p>
            <a:r>
              <a:rPr lang="en-US" baseline="0" dirty="0" smtClean="0"/>
              <a:t>Ref at </a:t>
            </a:r>
            <a:r>
              <a:rPr lang="en-US" baseline="0" dirty="0" err="1" smtClean="0"/>
              <a:t>botto</a:t>
            </a:r>
            <a:r>
              <a:rPr lang="en-US" baseline="0" dirty="0" smtClean="0"/>
              <a:t>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370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555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184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06/08/2014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301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06/08/2014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04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06/08/2014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3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06/08/2014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750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06/08/2014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45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06/08/2014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543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06/08/2014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146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06/08/2014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758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06/08/2014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847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06/08/2014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47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06/08/2014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65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0013B-FF98-1849-A41F-B5C68370F69C}" type="datetimeFigureOut">
              <a:rPr lang="en-US" smtClean="0"/>
              <a:t>06/08/2014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4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7.bin"/><Relationship Id="rId12" Type="http://schemas.openxmlformats.org/officeDocument/2006/relationships/image" Target="../media/image34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8.xml"/><Relationship Id="rId4" Type="http://schemas.openxmlformats.org/officeDocument/2006/relationships/image" Target="../media/image3.jpeg"/><Relationship Id="rId5" Type="http://schemas.openxmlformats.org/officeDocument/2006/relationships/image" Target="../media/image35.emf"/><Relationship Id="rId6" Type="http://schemas.openxmlformats.org/officeDocument/2006/relationships/image" Target="../media/image36.e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32.wmf"/><Relationship Id="rId9" Type="http://schemas.openxmlformats.org/officeDocument/2006/relationships/oleObject" Target="../embeddings/oleObject6.bin"/><Relationship Id="rId10" Type="http://schemas.openxmlformats.org/officeDocument/2006/relationships/image" Target="../media/image33.wmf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0.jpeg"/><Relationship Id="rId12" Type="http://schemas.microsoft.com/office/2007/relationships/hdphoto" Target="../media/hdphoto2.wdp"/><Relationship Id="rId13" Type="http://schemas.openxmlformats.org/officeDocument/2006/relationships/image" Target="../media/image31.jpeg"/><Relationship Id="rId14" Type="http://schemas.microsoft.com/office/2007/relationships/hdphoto" Target="../media/hdphoto1.wdp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9.xml"/><Relationship Id="rId4" Type="http://schemas.openxmlformats.org/officeDocument/2006/relationships/image" Target="../media/image3.jpeg"/><Relationship Id="rId5" Type="http://schemas.openxmlformats.org/officeDocument/2006/relationships/oleObject" Target="../embeddings/oleObject8.bin"/><Relationship Id="rId6" Type="http://schemas.openxmlformats.org/officeDocument/2006/relationships/image" Target="../media/image37.wmf"/><Relationship Id="rId7" Type="http://schemas.openxmlformats.org/officeDocument/2006/relationships/oleObject" Target="../embeddings/oleObject9.bin"/><Relationship Id="rId8" Type="http://schemas.openxmlformats.org/officeDocument/2006/relationships/image" Target="../media/image38.wmf"/><Relationship Id="rId9" Type="http://schemas.openxmlformats.org/officeDocument/2006/relationships/oleObject" Target="../embeddings/oleObject10.bin"/><Relationship Id="rId10" Type="http://schemas.openxmlformats.org/officeDocument/2006/relationships/image" Target="../media/image39.wmf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7.emf"/><Relationship Id="rId12" Type="http://schemas.openxmlformats.org/officeDocument/2006/relationships/oleObject" Target="../embeddings/oleObject12.bin"/><Relationship Id="rId13" Type="http://schemas.openxmlformats.org/officeDocument/2006/relationships/image" Target="../media/image42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11.bin"/><Relationship Id="rId5" Type="http://schemas.openxmlformats.org/officeDocument/2006/relationships/image" Target="../media/image41.wmf"/><Relationship Id="rId6" Type="http://schemas.openxmlformats.org/officeDocument/2006/relationships/image" Target="../media/image3.jpe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tif"/><Relationship Id="rId10" Type="http://schemas.openxmlformats.org/officeDocument/2006/relationships/image" Target="../media/image4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49.png"/><Relationship Id="rId5" Type="http://schemas.openxmlformats.org/officeDocument/2006/relationships/image" Target="../media/image3.jpeg"/><Relationship Id="rId6" Type="http://schemas.openxmlformats.org/officeDocument/2006/relationships/image" Target="../media/image50.tif"/><Relationship Id="rId7" Type="http://schemas.openxmlformats.org/officeDocument/2006/relationships/image" Target="../media/image51.tif"/><Relationship Id="rId8" Type="http://schemas.openxmlformats.org/officeDocument/2006/relationships/image" Target="../media/image52.tif"/><Relationship Id="rId9" Type="http://schemas.openxmlformats.org/officeDocument/2006/relationships/oleObject" Target="../embeddings/oleObject13.bin"/><Relationship Id="rId10" Type="http://schemas.openxmlformats.org/officeDocument/2006/relationships/image" Target="../media/image48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7.bin"/><Relationship Id="rId12" Type="http://schemas.openxmlformats.org/officeDocument/2006/relationships/image" Target="../media/image56.wmf"/><Relationship Id="rId13" Type="http://schemas.openxmlformats.org/officeDocument/2006/relationships/image" Target="../media/image57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3.jpeg"/><Relationship Id="rId5" Type="http://schemas.openxmlformats.org/officeDocument/2006/relationships/oleObject" Target="../embeddings/oleObject14.bin"/><Relationship Id="rId6" Type="http://schemas.openxmlformats.org/officeDocument/2006/relationships/image" Target="../media/image53.w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54.wmf"/><Relationship Id="rId9" Type="http://schemas.openxmlformats.org/officeDocument/2006/relationships/oleObject" Target="../embeddings/oleObject16.bin"/><Relationship Id="rId10" Type="http://schemas.openxmlformats.org/officeDocument/2006/relationships/image" Target="../media/image5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5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jpeg"/><Relationship Id="rId8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0.bin"/><Relationship Id="rId12" Type="http://schemas.openxmlformats.org/officeDocument/2006/relationships/image" Target="../media/image67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5.xml"/><Relationship Id="rId4" Type="http://schemas.openxmlformats.org/officeDocument/2006/relationships/image" Target="../media/image3.jpeg"/><Relationship Id="rId5" Type="http://schemas.openxmlformats.org/officeDocument/2006/relationships/oleObject" Target="../embeddings/oleObject18.bin"/><Relationship Id="rId6" Type="http://schemas.openxmlformats.org/officeDocument/2006/relationships/image" Target="../media/image65.wmf"/><Relationship Id="rId7" Type="http://schemas.openxmlformats.org/officeDocument/2006/relationships/image" Target="../media/image68.tmp"/><Relationship Id="rId8" Type="http://schemas.openxmlformats.org/officeDocument/2006/relationships/image" Target="../media/image69.pdf"/><Relationship Id="rId9" Type="http://schemas.openxmlformats.org/officeDocument/2006/relationships/oleObject" Target="../embeddings/oleObject19.bin"/><Relationship Id="rId10" Type="http://schemas.openxmlformats.org/officeDocument/2006/relationships/image" Target="../media/image6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emf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3.jpeg"/><Relationship Id="rId5" Type="http://schemas.openxmlformats.org/officeDocument/2006/relationships/oleObject" Target="../embeddings/oleObject1.bin"/><Relationship Id="rId6" Type="http://schemas.openxmlformats.org/officeDocument/2006/relationships/image" Target="../media/image8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9.emf"/><Relationship Id="rId9" Type="http://schemas.openxmlformats.org/officeDocument/2006/relationships/image" Target="../media/image10.emf"/><Relationship Id="rId10" Type="http://schemas.openxmlformats.org/officeDocument/2006/relationships/image" Target="../media/image11.png"/><Relationship Id="rId11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emf"/><Relationship Id="rId7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oleObject" Target="../embeddings/oleObject3.bin"/><Relationship Id="rId5" Type="http://schemas.openxmlformats.org/officeDocument/2006/relationships/image" Target="../media/image23.wmf"/><Relationship Id="rId6" Type="http://schemas.openxmlformats.org/officeDocument/2006/relationships/image" Target="../media/image25.tiff"/><Relationship Id="rId7" Type="http://schemas.openxmlformats.org/officeDocument/2006/relationships/oleObject" Target="../embeddings/oleObject4.bin"/><Relationship Id="rId8" Type="http://schemas.openxmlformats.org/officeDocument/2006/relationships/image" Target="../media/image24.wmf"/><Relationship Id="rId9" Type="http://schemas.openxmlformats.org/officeDocument/2006/relationships/image" Target="../media/image2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jpeg"/><Relationship Id="rId9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</p:pic>
      <p:sp>
        <p:nvSpPr>
          <p:cNvPr id="8" name="TextBox 7"/>
          <p:cNvSpPr txBox="1"/>
          <p:nvPr/>
        </p:nvSpPr>
        <p:spPr>
          <a:xfrm>
            <a:off x="0" y="10883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Glycosylated Nanomaterials: Neutralisation and Detection of Bacteria and Toxins </a:t>
            </a:r>
            <a:endParaRPr lang="en-US" sz="2400" b="1" i="1" dirty="0" smtClean="0">
              <a:latin typeface="Gill Sans M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9092" y="1809697"/>
            <a:ext cx="70539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u="sng" dirty="0" smtClean="0">
                <a:latin typeface="Gill Sans MT" pitchFamily="34" charset="0"/>
              </a:rPr>
              <a:t>Sarah-Jane Richards </a:t>
            </a:r>
            <a:r>
              <a:rPr lang="en-GB" sz="3600" dirty="0" smtClean="0">
                <a:latin typeface="Gill Sans MT" pitchFamily="34" charset="0"/>
              </a:rPr>
              <a:t>&amp;</a:t>
            </a:r>
          </a:p>
          <a:p>
            <a:pPr algn="ctr"/>
            <a:r>
              <a:rPr lang="en-GB" sz="3600" dirty="0" smtClean="0">
                <a:latin typeface="Gill Sans MT" pitchFamily="34" charset="0"/>
              </a:rPr>
              <a:t> Matthew I. Gibson</a:t>
            </a:r>
          </a:p>
          <a:p>
            <a:pPr algn="ctr"/>
            <a:r>
              <a:rPr lang="en-GB" sz="2400" dirty="0" smtClean="0">
                <a:latin typeface="Gill Sans MT" pitchFamily="34" charset="0"/>
              </a:rPr>
              <a:t>Department of Chemistry, University of Warwick, UK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72200" y="3740933"/>
            <a:ext cx="47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www.warwick.ac.uk/go/gibsongroup </a:t>
            </a:r>
            <a:endParaRPr lang="en-GB" sz="2400" dirty="0">
              <a:solidFill>
                <a:schemeClr val="accent2">
                  <a:lumMod val="60000"/>
                  <a:lumOff val="40000"/>
                </a:schemeClr>
              </a:solidFill>
              <a:latin typeface="Gill Sans M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3745510"/>
            <a:ext cx="3773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S-J.Richards@warwick.ac.uk</a:t>
            </a:r>
            <a:r>
              <a:rPr lang="en-GB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 </a:t>
            </a:r>
            <a:endParaRPr lang="en-GB" sz="2400" dirty="0">
              <a:solidFill>
                <a:schemeClr val="accent2">
                  <a:lumMod val="60000"/>
                  <a:lumOff val="40000"/>
                </a:schemeClr>
              </a:solidFill>
              <a:latin typeface="Gill Sans MT" pitchFamily="34" charset="0"/>
            </a:endParaRPr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714884"/>
            <a:ext cx="191135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209800" y="4727907"/>
            <a:ext cx="675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248</a:t>
            </a:r>
            <a:r>
              <a:rPr lang="en-US" sz="2000" baseline="30000" dirty="0" smtClean="0">
                <a:solidFill>
                  <a:srgbClr val="FFFFFF"/>
                </a:solidFill>
              </a:rPr>
              <a:t>th</a:t>
            </a:r>
            <a:r>
              <a:rPr lang="en-US" sz="2000" dirty="0" smtClean="0">
                <a:solidFill>
                  <a:srgbClr val="FFFFFF"/>
                </a:solidFill>
              </a:rPr>
              <a:t> ACS Meeting – 13</a:t>
            </a:r>
            <a:r>
              <a:rPr lang="en-US" sz="2000" baseline="30000" dirty="0" smtClean="0">
                <a:solidFill>
                  <a:srgbClr val="FFFFFF"/>
                </a:solidFill>
              </a:rPr>
              <a:t>th</a:t>
            </a:r>
            <a:r>
              <a:rPr lang="en-US" sz="2000" dirty="0" smtClean="0">
                <a:solidFill>
                  <a:srgbClr val="FFFFFF"/>
                </a:solidFill>
              </a:rPr>
              <a:t> August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921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93106" y="5759645"/>
            <a:ext cx="7637164" cy="33855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  <p:sp>
        <p:nvSpPr>
          <p:cNvPr id="9" name="Oval 8"/>
          <p:cNvSpPr/>
          <p:nvPr/>
        </p:nvSpPr>
        <p:spPr>
          <a:xfrm>
            <a:off x="3716952" y="1437665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550" y="1149633"/>
            <a:ext cx="2754306" cy="1008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3030" y="1302529"/>
            <a:ext cx="733922" cy="4951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4221009" y="1662568"/>
            <a:ext cx="733922" cy="4951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678698">
            <a:off x="3770498" y="855803"/>
            <a:ext cx="733922" cy="4951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478698">
            <a:off x="3482466" y="2007931"/>
            <a:ext cx="733922" cy="495176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012082"/>
              </p:ext>
            </p:extLst>
          </p:nvPr>
        </p:nvGraphicFramePr>
        <p:xfrm>
          <a:off x="4747846" y="2886051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Graph" r:id="rId7" imgW="4154760" imgH="2901600" progId="Origin50.Graph">
                  <p:embed/>
                </p:oleObj>
              </mc:Choice>
              <mc:Fallback>
                <p:oleObj name="Graph" r:id="rId7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47846" y="2886051"/>
                        <a:ext cx="4154488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1151833"/>
              </p:ext>
            </p:extLst>
          </p:nvPr>
        </p:nvGraphicFramePr>
        <p:xfrm>
          <a:off x="4801893" y="-2286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Graph" r:id="rId9" imgW="4154760" imgH="2901600" progId="Origin50.Graph">
                  <p:embed/>
                </p:oleObj>
              </mc:Choice>
              <mc:Fallback>
                <p:oleObj name="Graph" r:id="rId9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01893" y="-2286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124060"/>
              </p:ext>
            </p:extLst>
          </p:nvPr>
        </p:nvGraphicFramePr>
        <p:xfrm>
          <a:off x="732341" y="2886503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Graph" r:id="rId11" imgW="4131720" imgH="2901600" progId="Origin50.Graph">
                  <p:embed/>
                </p:oleObj>
              </mc:Choice>
              <mc:Fallback>
                <p:oleObj name="Graph" r:id="rId11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32341" y="2886503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Arrow Connector 18"/>
          <p:cNvCxnSpPr/>
          <p:nvPr/>
        </p:nvCxnSpPr>
        <p:spPr>
          <a:xfrm>
            <a:off x="6456195" y="492079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973381" y="1263106"/>
            <a:ext cx="0" cy="8963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88143" y="159179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[Con A]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229942" y="3932672"/>
            <a:ext cx="792088" cy="0"/>
          </a:xfrm>
          <a:prstGeom prst="straightConnector1">
            <a:avLst/>
          </a:prstGeom>
          <a:ln w="38100">
            <a:solidFill>
              <a:srgbClr val="111CFB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643249" y="3716648"/>
            <a:ext cx="717249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248015" y="2879082"/>
            <a:ext cx="2778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Size dependant aggregation</a:t>
            </a:r>
            <a:endParaRPr lang="en-GB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697322" y="211014"/>
            <a:ext cx="2579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Con A induced aggregation</a:t>
            </a:r>
            <a:endParaRPr lang="en-GB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564923" y="2879083"/>
            <a:ext cx="2579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Kinetics</a:t>
            </a:r>
            <a:r>
              <a:rPr lang="en-GB" sz="1400" dirty="0" smtClean="0"/>
              <a:t> </a:t>
            </a:r>
            <a:r>
              <a:rPr lang="en-GB" sz="1400" b="1" dirty="0" smtClean="0"/>
              <a:t>of</a:t>
            </a:r>
            <a:r>
              <a:rPr lang="en-GB" sz="1400" dirty="0" smtClean="0"/>
              <a:t> </a:t>
            </a:r>
            <a:r>
              <a:rPr lang="en-GB" sz="1400" b="1" dirty="0" smtClean="0"/>
              <a:t>colour</a:t>
            </a:r>
            <a:r>
              <a:rPr lang="en-GB" sz="1400" dirty="0" smtClean="0"/>
              <a:t> </a:t>
            </a:r>
            <a:r>
              <a:rPr lang="en-GB" sz="1400" b="1" dirty="0" smtClean="0"/>
              <a:t>change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657478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85466" y="5809562"/>
            <a:ext cx="7637164" cy="33855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2268654"/>
              </p:ext>
            </p:extLst>
          </p:nvPr>
        </p:nvGraphicFramePr>
        <p:xfrm>
          <a:off x="4233937" y="16103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8" name="Graph" r:id="rId5" imgW="4154760" imgH="2901600" progId="Origin50.Graph">
                  <p:embed/>
                </p:oleObj>
              </mc:Choice>
              <mc:Fallback>
                <p:oleObj name="Graph" r:id="rId5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33937" y="16103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693951"/>
              </p:ext>
            </p:extLst>
          </p:nvPr>
        </p:nvGraphicFramePr>
        <p:xfrm>
          <a:off x="755576" y="16103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9" name="Graph" r:id="rId7" imgW="4154760" imgH="2901600" progId="Origin50.Graph">
                  <p:embed/>
                </p:oleObj>
              </mc:Choice>
              <mc:Fallback>
                <p:oleObj name="Graph" r:id="rId7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5576" y="16103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/>
          <p:cNvCxnSpPr/>
          <p:nvPr/>
        </p:nvCxnSpPr>
        <p:spPr>
          <a:xfrm>
            <a:off x="2411760" y="735830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067944" y="1095870"/>
            <a:ext cx="0" cy="8963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868144" y="790434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596336" y="1241157"/>
            <a:ext cx="0" cy="80567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6232541"/>
              </p:ext>
            </p:extLst>
          </p:nvPr>
        </p:nvGraphicFramePr>
        <p:xfrm>
          <a:off x="755576" y="2907612"/>
          <a:ext cx="4132262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0" name="Graph" r:id="rId9" imgW="4131720" imgH="2901600" progId="Origin50.Graph">
                  <p:embed/>
                </p:oleObj>
              </mc:Choice>
              <mc:Fallback>
                <p:oleObj name="Graph" r:id="rId9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55576" y="2907612"/>
                        <a:ext cx="4132262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08" t="63399" r="43311" b="27136"/>
          <a:stretch/>
        </p:blipFill>
        <p:spPr>
          <a:xfrm flipV="1">
            <a:off x="5436096" y="4337501"/>
            <a:ext cx="2320117" cy="3770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613" t="46609" r="43311" b="43120"/>
          <a:stretch/>
        </p:blipFill>
        <p:spPr>
          <a:xfrm flipV="1">
            <a:off x="5468250" y="3694501"/>
            <a:ext cx="2287963" cy="40917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36" name="TextBox 35"/>
          <p:cNvSpPr txBox="1"/>
          <p:nvPr/>
        </p:nvSpPr>
        <p:spPr>
          <a:xfrm>
            <a:off x="4716016" y="435448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TOP10</a:t>
            </a:r>
          </a:p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FimH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16016" y="370641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K-12</a:t>
            </a:r>
          </a:p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FimH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15816" y="37706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FimH</a:t>
            </a:r>
            <a:r>
              <a:rPr lang="en-US" dirty="0" smtClean="0"/>
              <a:t>+ bacteria]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732240" y="37706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FimH</a:t>
            </a:r>
            <a:r>
              <a:rPr lang="en-US" dirty="0" smtClean="0"/>
              <a:t>- bacteria]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004047" y="4985573"/>
            <a:ext cx="134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OD = 0.25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76256" y="4985573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OD 0.005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5580112" y="4769549"/>
            <a:ext cx="0" cy="216024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596336" y="4769549"/>
            <a:ext cx="0" cy="216024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5868144" y="5417621"/>
            <a:ext cx="1656184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156176" y="541762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[Bacteria]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409454" y="42317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Bacteria induced aggregation</a:t>
            </a:r>
            <a:endParaRPr lang="en-GB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85456" y="3295617"/>
            <a:ext cx="298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Bacteria induced colour change</a:t>
            </a:r>
            <a:endParaRPr lang="en-GB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44986" y="1510514"/>
            <a:ext cx="3251250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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</a:t>
            </a:r>
            <a:endParaRPr lang="en-US" sz="3000" dirty="0"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3431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" name="Object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286996"/>
              </p:ext>
            </p:extLst>
          </p:nvPr>
        </p:nvGraphicFramePr>
        <p:xfrm>
          <a:off x="679192" y="2464643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1" name="Graph" r:id="rId4" imgW="4154760" imgH="2901600" progId="Origin50.Graph">
                  <p:embed/>
                </p:oleObj>
              </mc:Choice>
              <mc:Fallback>
                <p:oleObj name="Graph" r:id="rId4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192" y="2464643"/>
                        <a:ext cx="4154487" cy="2901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Screen shot 2014-03-18 at 13.52.1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3763" y="1065294"/>
            <a:ext cx="3131840" cy="230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Screen shot 2014-03-18 at 13.40.39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3" b="51109"/>
          <a:stretch>
            <a:fillRect/>
          </a:stretch>
        </p:blipFill>
        <p:spPr bwMode="auto">
          <a:xfrm>
            <a:off x="4756234" y="2921606"/>
            <a:ext cx="3251460" cy="250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915816" y="398240"/>
            <a:ext cx="434975" cy="3032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002589" y="4715066"/>
            <a:ext cx="3311525" cy="768350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29648" tIns="14823" rIns="29648" bIns="14823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dirty="0">
                <a:latin typeface="Calibri" charset="0"/>
                <a:cs typeface="Calibri" charset="0"/>
              </a:rPr>
              <a:t>Colour change </a:t>
            </a:r>
            <a:r>
              <a:rPr lang="en-US" dirty="0">
                <a:latin typeface="Calibri" charset="0"/>
                <a:ea typeface="Wingdings" charset="0"/>
                <a:sym typeface="Wingdings" charset="0"/>
              </a:rPr>
              <a:t> </a:t>
            </a:r>
            <a:r>
              <a:rPr lang="en-US" dirty="0">
                <a:latin typeface="Calibri" charset="0"/>
                <a:cs typeface="Calibri" charset="0"/>
              </a:rPr>
              <a:t>Specific </a:t>
            </a:r>
            <a:r>
              <a:rPr lang="en-US" dirty="0">
                <a:latin typeface="Calibri" charset="0"/>
                <a:cs typeface="Wingdings" charset="0"/>
                <a:sym typeface="Wingdings" charset="0"/>
              </a:rPr>
              <a:t> </a:t>
            </a:r>
            <a:r>
              <a:rPr lang="en-US" dirty="0">
                <a:latin typeface="Calibri" charset="0"/>
                <a:cs typeface="Calibri" charset="0"/>
                <a:sym typeface="Wingdings" charset="0"/>
              </a:rPr>
              <a:t>Saline Stable </a:t>
            </a:r>
            <a:r>
              <a:rPr lang="en-US" dirty="0">
                <a:latin typeface="Calibri" charset="0"/>
                <a:cs typeface="Wingdings" charset="0"/>
                <a:sym typeface="Wingdings" charset="0"/>
              </a:rPr>
              <a:t></a:t>
            </a:r>
            <a:r>
              <a:rPr lang="en-US" dirty="0">
                <a:latin typeface="Calibri" charset="0"/>
                <a:cs typeface="Calibri" charset="0"/>
                <a:sym typeface="Wingdings" charset="0"/>
              </a:rPr>
              <a:t>  </a:t>
            </a:r>
            <a:endParaRPr lang="en-US" dirty="0">
              <a:latin typeface="Calibri" charset="0"/>
              <a:cs typeface="Calibri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3106" y="5665861"/>
            <a:ext cx="7637164" cy="33855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  <p:pic>
        <p:nvPicPr>
          <p:cNvPr id="12" name="Picture 11" descr="Figure4B.ti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16"/>
          <a:stretch/>
        </p:blipFill>
        <p:spPr>
          <a:xfrm>
            <a:off x="-4730692" y="3228314"/>
            <a:ext cx="3370538" cy="2662076"/>
          </a:xfrm>
          <a:prstGeom prst="rect">
            <a:avLst/>
          </a:prstGeom>
        </p:spPr>
      </p:pic>
      <p:cxnSp>
        <p:nvCxnSpPr>
          <p:cNvPr id="47" name="Straight Arrow Connector 46"/>
          <p:cNvCxnSpPr/>
          <p:nvPr/>
        </p:nvCxnSpPr>
        <p:spPr>
          <a:xfrm>
            <a:off x="4232415" y="1109583"/>
            <a:ext cx="2149549" cy="0"/>
          </a:xfrm>
          <a:prstGeom prst="straightConnector1">
            <a:avLst/>
          </a:prstGeom>
          <a:ln w="31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5085453" y="341412"/>
            <a:ext cx="383617" cy="360040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7617877" y="1209310"/>
            <a:ext cx="1146115" cy="287659"/>
            <a:chOff x="5940152" y="4974497"/>
            <a:chExt cx="1146115" cy="287659"/>
          </a:xfrm>
        </p:grpSpPr>
        <p:sp>
          <p:nvSpPr>
            <p:cNvPr id="50" name="Freeform 49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52" name="Group 51"/>
          <p:cNvGrpSpPr/>
          <p:nvPr/>
        </p:nvGrpSpPr>
        <p:grpSpPr>
          <a:xfrm rot="11187287">
            <a:off x="6118245" y="1200813"/>
            <a:ext cx="1146115" cy="287659"/>
            <a:chOff x="5940152" y="4974497"/>
            <a:chExt cx="1146115" cy="287659"/>
          </a:xfrm>
        </p:grpSpPr>
        <p:sp>
          <p:nvSpPr>
            <p:cNvPr id="53" name="Freeform 52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55" name="Group 54"/>
          <p:cNvGrpSpPr/>
          <p:nvPr/>
        </p:nvGrpSpPr>
        <p:grpSpPr>
          <a:xfrm rot="4922078">
            <a:off x="6978641" y="1796956"/>
            <a:ext cx="1146115" cy="287659"/>
            <a:chOff x="5940152" y="4974497"/>
            <a:chExt cx="1146115" cy="287659"/>
          </a:xfrm>
        </p:grpSpPr>
        <p:sp>
          <p:nvSpPr>
            <p:cNvPr id="56" name="Freeform 55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58" name="Group 57"/>
          <p:cNvGrpSpPr/>
          <p:nvPr/>
        </p:nvGrpSpPr>
        <p:grpSpPr>
          <a:xfrm rot="16109365">
            <a:off x="6843666" y="562011"/>
            <a:ext cx="1146115" cy="287659"/>
            <a:chOff x="5940152" y="4974497"/>
            <a:chExt cx="1146115" cy="287659"/>
          </a:xfrm>
        </p:grpSpPr>
        <p:sp>
          <p:nvSpPr>
            <p:cNvPr id="59" name="Freeform 58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61" name="Group 60"/>
          <p:cNvGrpSpPr/>
          <p:nvPr/>
        </p:nvGrpSpPr>
        <p:grpSpPr>
          <a:xfrm rot="18543059">
            <a:off x="7301524" y="665018"/>
            <a:ext cx="1146115" cy="287659"/>
            <a:chOff x="5940152" y="4974497"/>
            <a:chExt cx="1146115" cy="287659"/>
          </a:xfrm>
        </p:grpSpPr>
        <p:sp>
          <p:nvSpPr>
            <p:cNvPr id="62" name="Freeform 61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64" name="Group 63"/>
          <p:cNvGrpSpPr/>
          <p:nvPr/>
        </p:nvGrpSpPr>
        <p:grpSpPr>
          <a:xfrm rot="8130346">
            <a:off x="6330259" y="1785721"/>
            <a:ext cx="1146115" cy="287659"/>
            <a:chOff x="5940152" y="4974497"/>
            <a:chExt cx="1146115" cy="287659"/>
          </a:xfrm>
        </p:grpSpPr>
        <p:sp>
          <p:nvSpPr>
            <p:cNvPr id="65" name="Freeform 64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67" name="Group 66"/>
          <p:cNvGrpSpPr/>
          <p:nvPr/>
        </p:nvGrpSpPr>
        <p:grpSpPr>
          <a:xfrm rot="2378558">
            <a:off x="7433842" y="1685860"/>
            <a:ext cx="1146115" cy="287659"/>
            <a:chOff x="5940152" y="4974497"/>
            <a:chExt cx="1146115" cy="287659"/>
          </a:xfrm>
        </p:grpSpPr>
        <p:sp>
          <p:nvSpPr>
            <p:cNvPr id="68" name="Freeform 67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70" name="Group 69"/>
          <p:cNvGrpSpPr/>
          <p:nvPr/>
        </p:nvGrpSpPr>
        <p:grpSpPr>
          <a:xfrm rot="13565845">
            <a:off x="6249685" y="570005"/>
            <a:ext cx="1146115" cy="287659"/>
            <a:chOff x="5940152" y="4974497"/>
            <a:chExt cx="1146115" cy="287659"/>
          </a:xfrm>
        </p:grpSpPr>
        <p:sp>
          <p:nvSpPr>
            <p:cNvPr id="71" name="Freeform 70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sp>
        <p:nvSpPr>
          <p:cNvPr id="73" name="Oval 72"/>
          <p:cNvSpPr/>
          <p:nvPr/>
        </p:nvSpPr>
        <p:spPr>
          <a:xfrm>
            <a:off x="7113821" y="1065294"/>
            <a:ext cx="613787" cy="576064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5030271" y="853146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40 nm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5030271" y="770105"/>
            <a:ext cx="504056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6" name="Picture 7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4767" y="105534"/>
            <a:ext cx="5689600" cy="2044700"/>
          </a:xfrm>
          <a:prstGeom prst="rect">
            <a:avLst/>
          </a:prstGeom>
        </p:spPr>
      </p:pic>
      <p:cxnSp>
        <p:nvCxnSpPr>
          <p:cNvPr id="82" name="Straight Arrow Connector 81"/>
          <p:cNvCxnSpPr/>
          <p:nvPr/>
        </p:nvCxnSpPr>
        <p:spPr>
          <a:xfrm>
            <a:off x="2266497" y="3195538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3504043" y="3734998"/>
            <a:ext cx="0" cy="82435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424137" y="1905048"/>
            <a:ext cx="9578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 = 68</a:t>
            </a:r>
            <a:endParaRPr lang="en-US" sz="1200" dirty="0"/>
          </a:p>
        </p:txBody>
      </p:sp>
      <p:sp>
        <p:nvSpPr>
          <p:cNvPr id="86" name="TextBox 85"/>
          <p:cNvSpPr txBox="1"/>
          <p:nvPr/>
        </p:nvSpPr>
        <p:spPr>
          <a:xfrm>
            <a:off x="5325943" y="2615692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Bacteria induced aggregation</a:t>
            </a:r>
            <a:endParaRPr lang="en-GB" sz="1400" b="1" dirty="0"/>
          </a:p>
        </p:txBody>
      </p:sp>
      <p:graphicFrame>
        <p:nvGraphicFramePr>
          <p:cNvPr id="80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818725"/>
              </p:ext>
            </p:extLst>
          </p:nvPr>
        </p:nvGraphicFramePr>
        <p:xfrm>
          <a:off x="679191" y="2464643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2" name="Graph" r:id="rId12" imgW="4154760" imgH="2901600" progId="Origin50.Graph">
                  <p:embed/>
                </p:oleObj>
              </mc:Choice>
              <mc:Fallback>
                <p:oleObj name="Graph" r:id="rId12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79191" y="2464643"/>
                        <a:ext cx="4154488" cy="29019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TextBox 78"/>
          <p:cNvSpPr txBox="1"/>
          <p:nvPr/>
        </p:nvSpPr>
        <p:spPr>
          <a:xfrm>
            <a:off x="154073" y="2292527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Con A induced aggregation</a:t>
            </a:r>
            <a:endParaRPr lang="en-GB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836531" y="2600304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PEG functionalised</a:t>
            </a:r>
            <a:endParaRPr lang="en-US" sz="1500" dirty="0"/>
          </a:p>
        </p:txBody>
      </p:sp>
      <p:cxnSp>
        <p:nvCxnSpPr>
          <p:cNvPr id="84" name="Straight Arrow Connector 83"/>
          <p:cNvCxnSpPr/>
          <p:nvPr/>
        </p:nvCxnSpPr>
        <p:spPr>
          <a:xfrm flipV="1">
            <a:off x="4015012" y="2921606"/>
            <a:ext cx="0" cy="132724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 rot="16200000">
            <a:off x="2957323" y="3437693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[ConA] 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69627" y="2558082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Directly functionalised</a:t>
            </a:r>
            <a:endParaRPr lang="en-US" sz="1500" dirty="0"/>
          </a:p>
        </p:txBody>
      </p:sp>
      <p:sp>
        <p:nvSpPr>
          <p:cNvPr id="46" name="TextBox 45"/>
          <p:cNvSpPr txBox="1"/>
          <p:nvPr/>
        </p:nvSpPr>
        <p:spPr>
          <a:xfrm>
            <a:off x="2777270" y="2121455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 </a:t>
            </a:r>
            <a:endParaRPr lang="en-US" sz="3000" dirty="0"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657478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79" grpId="0"/>
      <p:bldP spid="15" grpId="0"/>
      <p:bldP spid="85" grpId="0"/>
      <p:bldP spid="77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KINGSTON:SJ:GPC:GPC.t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88" y="1382813"/>
            <a:ext cx="3495615" cy="240755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SJR-3-54-saline stabilty.ti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"/>
          <a:stretch/>
        </p:blipFill>
        <p:spPr>
          <a:xfrm>
            <a:off x="4386503" y="1464874"/>
            <a:ext cx="3259085" cy="2252800"/>
          </a:xfrm>
          <a:prstGeom prst="rect">
            <a:avLst/>
          </a:prstGeom>
        </p:spPr>
      </p:pic>
      <p:pic>
        <p:nvPicPr>
          <p:cNvPr id="12" name="Picture 11" descr="man_conA.ti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7" r="9394"/>
          <a:stretch/>
        </p:blipFill>
        <p:spPr>
          <a:xfrm>
            <a:off x="987888" y="3791048"/>
            <a:ext cx="2996815" cy="2198095"/>
          </a:xfrm>
          <a:prstGeom prst="rect">
            <a:avLst/>
          </a:prstGeom>
        </p:spPr>
      </p:pic>
      <p:pic>
        <p:nvPicPr>
          <p:cNvPr id="13" name="Picture 12" descr="ConA.ti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6" r="9748"/>
          <a:stretch/>
        </p:blipFill>
        <p:spPr>
          <a:xfrm>
            <a:off x="4437770" y="3814494"/>
            <a:ext cx="2996815" cy="224430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731307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SEC of sizes</a:t>
            </a:r>
            <a:endParaRPr lang="en-GB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499008" y="1585433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Saline stability</a:t>
            </a:r>
            <a:endParaRPr lang="en-GB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209575" y="3871697"/>
            <a:ext cx="17874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Kinetics of colour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Optimisation of polymer coating</a:t>
            </a:r>
            <a:endParaRPr lang="en-GB" sz="1400" b="1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045368"/>
              </p:ext>
            </p:extLst>
          </p:nvPr>
        </p:nvGraphicFramePr>
        <p:xfrm>
          <a:off x="1053547" y="172558"/>
          <a:ext cx="6665912" cy="141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CS ChemDraw Drawing" r:id="rId9" imgW="6665679" imgH="1412516" progId="ChemDraw.Document.6.0">
                  <p:embed/>
                </p:oleObj>
              </mc:Choice>
              <mc:Fallback>
                <p:oleObj name="CS ChemDraw Drawing" r:id="rId9" imgW="6665679" imgH="141251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53547" y="172558"/>
                        <a:ext cx="6665912" cy="1412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17"/>
          <p:cNvSpPr/>
          <p:nvPr/>
        </p:nvSpPr>
        <p:spPr>
          <a:xfrm>
            <a:off x="5749706" y="542457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335018" y="542457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81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1867682" y="5614039"/>
            <a:ext cx="5638760" cy="33855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I., In Preparation</a:t>
            </a:r>
            <a:endParaRPr lang="en-GB" sz="1600" i="1" dirty="0"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8868" y="20149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Soy bean agglutinin induced aggregation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28023" y="198520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Rapid colour change (&lt; 5 </a:t>
            </a:r>
            <a:r>
              <a:rPr lang="en-GB" sz="1400" b="1" dirty="0" err="1" smtClean="0"/>
              <a:t>mins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5476" y="309046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Highly specific change</a:t>
            </a:r>
            <a:endParaRPr lang="en-GB" sz="1400" b="1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2977105"/>
              </p:ext>
            </p:extLst>
          </p:nvPr>
        </p:nvGraphicFramePr>
        <p:xfrm>
          <a:off x="4957508" y="669403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name="Graph" r:id="rId5" imgW="4132800" imgH="2901600" progId="Origin50.Graph">
                  <p:embed/>
                </p:oleObj>
              </mc:Choice>
              <mc:Fallback>
                <p:oleObj name="Graph" r:id="rId5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57508" y="669403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3195213"/>
              </p:ext>
            </p:extLst>
          </p:nvPr>
        </p:nvGraphicFramePr>
        <p:xfrm>
          <a:off x="709036" y="761517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2" name="Graph" r:id="rId7" imgW="4132800" imgH="2901600" progId="Origin50.Graph">
                  <p:embed/>
                </p:oleObj>
              </mc:Choice>
              <mc:Fallback>
                <p:oleObj name="Graph" r:id="rId7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09036" y="761517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2407694"/>
              </p:ext>
            </p:extLst>
          </p:nvPr>
        </p:nvGraphicFramePr>
        <p:xfrm>
          <a:off x="4728023" y="3292736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3" name="Graph" r:id="rId9" imgW="4154760" imgH="2901600" progId="Origin50.Graph">
                  <p:embed/>
                </p:oleObj>
              </mc:Choice>
              <mc:Fallback>
                <p:oleObj name="Graph" r:id="rId9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728023" y="3292736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Arrow Connector 24"/>
          <p:cNvCxnSpPr/>
          <p:nvPr/>
        </p:nvCxnSpPr>
        <p:spPr>
          <a:xfrm flipV="1">
            <a:off x="3191501" y="1555087"/>
            <a:ext cx="0" cy="8433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564686" y="16382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7875397" y="1221153"/>
            <a:ext cx="0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6223831"/>
              </p:ext>
            </p:extLst>
          </p:nvPr>
        </p:nvGraphicFramePr>
        <p:xfrm>
          <a:off x="709036" y="3398244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Graph" r:id="rId11" imgW="4154760" imgH="2901600" progId="Origin50.Graph">
                  <p:embed/>
                </p:oleObj>
              </mc:Choice>
              <mc:Fallback>
                <p:oleObj name="Graph" r:id="rId11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09036" y="3398244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7986182" y="164855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4728023" y="3061216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Aggregation behaviour confirmed by DLS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66372" y="435476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</a:rPr>
              <a:t> 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pic>
        <p:nvPicPr>
          <p:cNvPr id="3" name="Picture 2" descr="Screen shot 2014-06-24 at 12.18.40.png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7"/>
          <a:stretch/>
        </p:blipFill>
        <p:spPr>
          <a:xfrm>
            <a:off x="2419855" y="2434416"/>
            <a:ext cx="4210018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412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Summary</a:t>
            </a:r>
            <a:endParaRPr lang="en-GB" sz="2400" b="1" i="1" dirty="0">
              <a:latin typeface="Franklin Gothic Book" pitchFamily="34" charset="0"/>
            </a:endParaRPr>
          </a:p>
        </p:txBody>
      </p:sp>
      <p:pic>
        <p:nvPicPr>
          <p:cNvPr id="4" name="Picture 10" descr="D:\gibson\Matts Documents\Warwick\Publications\2012\SJR Cholera tandem Post-Mod\Figures\TOC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1"/>
          <a:stretch>
            <a:fillRect/>
          </a:stretch>
        </p:blipFill>
        <p:spPr bwMode="auto">
          <a:xfrm>
            <a:off x="459109" y="679306"/>
            <a:ext cx="2080739" cy="2356257"/>
          </a:xfrm>
          <a:prstGeom prst="rect">
            <a:avLst/>
          </a:prstGeom>
          <a:noFill/>
          <a:ln w="38100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69310" y="679306"/>
            <a:ext cx="622015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200" dirty="0" smtClean="0">
                <a:latin typeface="Gill Sans MT" pitchFamily="34" charset="0"/>
              </a:rPr>
              <a:t>Tandem Post-Polymerisation Modification</a:t>
            </a:r>
          </a:p>
          <a:p>
            <a:endParaRPr lang="en-GB" sz="2200" dirty="0" smtClean="0">
              <a:latin typeface="Gill Sans MT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latin typeface="Gill Sans MT" pitchFamily="34" charset="0"/>
              </a:rPr>
              <a:t>Multivalent inhibitors that have good affinity AND specificity</a:t>
            </a:r>
          </a:p>
          <a:p>
            <a:endParaRPr lang="en-GB" sz="2000" dirty="0" smtClean="0">
              <a:latin typeface="Gill Sans MT" pitchFamily="34" charset="0"/>
            </a:endParaRPr>
          </a:p>
        </p:txBody>
      </p:sp>
      <p:pic>
        <p:nvPicPr>
          <p:cNvPr id="2" name="Picture 1" descr="abstract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9"/>
          <a:stretch/>
        </p:blipFill>
        <p:spPr>
          <a:xfrm>
            <a:off x="459109" y="3392443"/>
            <a:ext cx="3585691" cy="207886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202154" y="3354764"/>
            <a:ext cx="468731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200" dirty="0" smtClean="0">
                <a:latin typeface="Gill Sans MT" pitchFamily="34" charset="0"/>
              </a:rPr>
              <a:t>Glycogoldnanoparticles </a:t>
            </a:r>
          </a:p>
          <a:p>
            <a:pPr marL="342900" indent="-342900">
              <a:buFont typeface="Arial"/>
              <a:buChar char="•"/>
            </a:pPr>
            <a:endParaRPr lang="en-GB" sz="2200" dirty="0">
              <a:latin typeface="Gill Sans MT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latin typeface="Gill Sans MT" pitchFamily="34" charset="0"/>
              </a:rPr>
              <a:t>Optimised polymer coating for </a:t>
            </a:r>
            <a:r>
              <a:rPr lang="en-GB" sz="2200" dirty="0" err="1" smtClean="0">
                <a:latin typeface="Gill Sans MT" pitchFamily="34" charset="0"/>
              </a:rPr>
              <a:t>lectin</a:t>
            </a:r>
            <a:r>
              <a:rPr lang="en-GB" sz="2200" dirty="0" smtClean="0">
                <a:latin typeface="Gill Sans MT" pitchFamily="34" charset="0"/>
              </a:rPr>
              <a:t> detection</a:t>
            </a:r>
          </a:p>
          <a:p>
            <a:endParaRPr lang="en-GB" sz="2200" dirty="0" smtClean="0">
              <a:latin typeface="Gill Sans MT" pitchFamily="34" charset="0"/>
            </a:endParaRPr>
          </a:p>
          <a:p>
            <a:endParaRPr lang="en-GB" sz="2000" dirty="0" smtClean="0"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455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51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smtClean="0">
                <a:latin typeface="Franklin Gothic Book" pitchFamily="34" charset="0"/>
              </a:rPr>
              <a:t>Acknowledgements</a:t>
            </a:r>
            <a:endParaRPr lang="en-GB" sz="2400" b="1" i="1" dirty="0">
              <a:latin typeface="Franklin Gothic Book" pitchFamily="34" charset="0"/>
            </a:endParaRPr>
          </a:p>
        </p:txBody>
      </p:sp>
      <p:pic>
        <p:nvPicPr>
          <p:cNvPr id="12" name="Picture 11" descr="Logo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5182" y="5863443"/>
            <a:ext cx="4625000" cy="1016328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0341" y="5989947"/>
            <a:ext cx="762000" cy="86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887" y="6085719"/>
            <a:ext cx="2286000" cy="70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6335" y="3410760"/>
            <a:ext cx="2014006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Gill Sans MT"/>
                <a:cs typeface="Gill Sans MT"/>
              </a:rPr>
              <a:t>Matthew Gibson</a:t>
            </a:r>
          </a:p>
          <a:p>
            <a:endParaRPr lang="en-GB" sz="1600" dirty="0" smtClean="0">
              <a:latin typeface="Gill Sans MT"/>
              <a:cs typeface="Gill Sans MT"/>
            </a:endParaRPr>
          </a:p>
          <a:p>
            <a:r>
              <a:rPr lang="en-GB" sz="2000" dirty="0" smtClean="0">
                <a:latin typeface="Gill Sans MT"/>
                <a:cs typeface="Gill Sans MT"/>
              </a:rPr>
              <a:t>Dave Haddleton</a:t>
            </a:r>
          </a:p>
          <a:p>
            <a:r>
              <a:rPr lang="en-GB" sz="2000" dirty="0" smtClean="0">
                <a:latin typeface="Gill Sans MT"/>
                <a:cs typeface="Gill Sans MT"/>
              </a:rPr>
              <a:t>Del </a:t>
            </a:r>
            <a:r>
              <a:rPr lang="en-GB" sz="2000" dirty="0" err="1" smtClean="0">
                <a:latin typeface="Gill Sans MT"/>
                <a:cs typeface="Gill Sans MT"/>
              </a:rPr>
              <a:t>Besra</a:t>
            </a:r>
            <a:r>
              <a:rPr lang="en-GB" sz="2000" dirty="0" smtClean="0">
                <a:latin typeface="Gill Sans MT"/>
                <a:cs typeface="Gill Sans MT"/>
              </a:rPr>
              <a:t> </a:t>
            </a:r>
          </a:p>
          <a:p>
            <a:r>
              <a:rPr lang="en-GB" sz="2000" dirty="0" smtClean="0">
                <a:latin typeface="Gill Sans MT"/>
                <a:cs typeface="Gill Sans MT"/>
              </a:rPr>
              <a:t>Elizabeth </a:t>
            </a:r>
            <a:r>
              <a:rPr lang="en-GB" sz="2000" dirty="0" err="1" smtClean="0">
                <a:latin typeface="Gill Sans MT"/>
                <a:cs typeface="Gill Sans MT"/>
              </a:rPr>
              <a:t>Fullam</a:t>
            </a:r>
            <a:endParaRPr lang="en-GB" sz="2000" dirty="0" smtClean="0">
              <a:latin typeface="Gill Sans MT"/>
              <a:cs typeface="Gill Sans MT"/>
            </a:endParaRPr>
          </a:p>
          <a:p>
            <a:endParaRPr lang="en-GB" sz="1600" dirty="0" smtClean="0">
              <a:latin typeface="Gill Sans MT"/>
              <a:cs typeface="Gill Sans MT"/>
            </a:endParaRPr>
          </a:p>
          <a:p>
            <a:r>
              <a:rPr lang="en-GB" sz="2000" dirty="0" smtClean="0">
                <a:latin typeface="Gill Sans MT"/>
                <a:cs typeface="Gill Sans MT"/>
              </a:rPr>
              <a:t>Mathew Jones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r="75276"/>
          <a:stretch/>
        </p:blipFill>
        <p:spPr>
          <a:xfrm>
            <a:off x="3185391" y="6157408"/>
            <a:ext cx="1345045" cy="480291"/>
          </a:xfrm>
          <a:prstGeom prst="rect">
            <a:avLst/>
          </a:prstGeom>
        </p:spPr>
      </p:pic>
      <p:grpSp>
        <p:nvGrpSpPr>
          <p:cNvPr id="14" name="Group 3"/>
          <p:cNvGrpSpPr>
            <a:grpSpLocks/>
          </p:cNvGrpSpPr>
          <p:nvPr/>
        </p:nvGrpSpPr>
        <p:grpSpPr bwMode="auto">
          <a:xfrm>
            <a:off x="612272" y="556460"/>
            <a:ext cx="8064500" cy="2536825"/>
            <a:chOff x="539552" y="2405150"/>
            <a:chExt cx="8064896" cy="2536018"/>
          </a:xfrm>
        </p:grpSpPr>
        <p:pic>
          <p:nvPicPr>
            <p:cNvPr id="15" name="Picture 14" descr="Matt Gibson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39552" y="2948382"/>
              <a:ext cx="1080120" cy="1488730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</p:spPr>
        </p:pic>
        <p:grpSp>
          <p:nvGrpSpPr>
            <p:cNvPr id="16" name="Group 5"/>
            <p:cNvGrpSpPr>
              <a:grpSpLocks/>
            </p:cNvGrpSpPr>
            <p:nvPr/>
          </p:nvGrpSpPr>
          <p:grpSpPr bwMode="auto">
            <a:xfrm>
              <a:off x="1755305" y="2405150"/>
              <a:ext cx="6849143" cy="2536018"/>
              <a:chOff x="467544" y="2477158"/>
              <a:chExt cx="6849143" cy="2536018"/>
            </a:xfrm>
          </p:grpSpPr>
          <p:pic>
            <p:nvPicPr>
              <p:cNvPr id="17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9131"/>
              <a:stretch>
                <a:fillRect/>
              </a:stretch>
            </p:blipFill>
            <p:spPr bwMode="auto">
              <a:xfrm>
                <a:off x="467544" y="2477158"/>
                <a:ext cx="1728192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871" r="6087"/>
              <a:stretch>
                <a:fillRect/>
              </a:stretch>
            </p:blipFill>
            <p:spPr bwMode="auto">
              <a:xfrm>
                <a:off x="2627784" y="2477158"/>
                <a:ext cx="4392488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683787" y="3716601"/>
                <a:ext cx="792202" cy="10807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pic>
            <p:nvPicPr>
              <p:cNvPr id="21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376" t="5348" r="67928" b="54900"/>
              <a:stretch>
                <a:fillRect/>
              </a:stretch>
            </p:blipFill>
            <p:spPr bwMode="auto">
              <a:xfrm>
                <a:off x="755576" y="3717032"/>
                <a:ext cx="648072" cy="100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855"/>
              <a:stretch>
                <a:fillRect/>
              </a:stretch>
            </p:blipFill>
            <p:spPr bwMode="auto">
              <a:xfrm>
                <a:off x="4572000" y="2477158"/>
                <a:ext cx="2744687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913" r="47926"/>
              <a:stretch>
                <a:fillRect/>
              </a:stretch>
            </p:blipFill>
            <p:spPr bwMode="auto">
              <a:xfrm>
                <a:off x="2195736" y="2477158"/>
                <a:ext cx="1503784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Rectangle 23"/>
              <p:cNvSpPr/>
              <p:nvPr/>
            </p:nvSpPr>
            <p:spPr>
              <a:xfrm>
                <a:off x="1475988" y="3716601"/>
                <a:ext cx="720760" cy="10807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pic>
            <p:nvPicPr>
              <p:cNvPr id="25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943" t="51399" r="79231" b="8849"/>
              <a:stretch>
                <a:fillRect/>
              </a:stretch>
            </p:blipFill>
            <p:spPr bwMode="auto">
              <a:xfrm>
                <a:off x="1475656" y="3789040"/>
                <a:ext cx="648072" cy="100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1385496" y="2627922"/>
                <a:ext cx="792202" cy="10267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pic>
            <p:nvPicPr>
              <p:cNvPr id="27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812" t="5969" r="79131" b="57120"/>
              <a:stretch>
                <a:fillRect/>
              </a:stretch>
            </p:blipFill>
            <p:spPr bwMode="auto">
              <a:xfrm>
                <a:off x="1475656" y="2636912"/>
                <a:ext cx="648072" cy="100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" name="TextBox 3"/>
          <p:cNvSpPr txBox="1"/>
          <p:nvPr/>
        </p:nvSpPr>
        <p:spPr>
          <a:xfrm>
            <a:off x="2904611" y="3093285"/>
            <a:ext cx="56852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Gill Sans MT"/>
                <a:cs typeface="Gill Sans MT"/>
              </a:rPr>
              <a:t>Gibson Group Members</a:t>
            </a:r>
          </a:p>
          <a:p>
            <a:pPr algn="ctr"/>
            <a:endParaRPr lang="en-US" sz="1600" b="1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Gemma-Louise Davies		-   Daniel Mitchell   	</a:t>
            </a:r>
          </a:p>
          <a:p>
            <a:pPr marL="285750" indent="-285750">
              <a:buFontTx/>
              <a:buChar char="-"/>
            </a:pPr>
            <a:r>
              <a:rPr lang="en-US" dirty="0" err="1" smtClean="0">
                <a:latin typeface="Gill Sans MT"/>
                <a:cs typeface="Gill Sans MT"/>
              </a:rPr>
              <a:t>Yunhua</a:t>
            </a:r>
            <a:r>
              <a:rPr lang="en-US" dirty="0" smtClean="0">
                <a:latin typeface="Gill Sans MT"/>
                <a:cs typeface="Gill Sans MT"/>
              </a:rPr>
              <a:t> Chen				-   Richard Lowery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Catherine Cooper			-   Ben </a:t>
            </a:r>
            <a:r>
              <a:rPr lang="en-US" dirty="0" err="1" smtClean="0">
                <a:latin typeface="Gill Sans MT"/>
                <a:cs typeface="Gill Sans MT"/>
              </a:rPr>
              <a:t>Martyn</a:t>
            </a:r>
            <a:endParaRPr lang="en-US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Robert </a:t>
            </a:r>
            <a:r>
              <a:rPr lang="en-US" dirty="0" err="1" smtClean="0">
                <a:latin typeface="Gill Sans MT"/>
                <a:cs typeface="Gill Sans MT"/>
              </a:rPr>
              <a:t>Deller</a:t>
            </a:r>
            <a:r>
              <a:rPr lang="en-US" dirty="0" smtClean="0">
                <a:latin typeface="Gill Sans MT"/>
                <a:cs typeface="Gill Sans MT"/>
              </a:rPr>
              <a:t>				-   Lewis Blackman		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Caroline Biggs		 		-   Sang-Ho Won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Daniel Phillips				-   Laura Wilkins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Tom </a:t>
            </a:r>
            <a:r>
              <a:rPr lang="en-US" dirty="0" err="1" smtClean="0">
                <a:latin typeface="Gill Sans MT"/>
                <a:cs typeface="Gill Sans MT"/>
              </a:rPr>
              <a:t>Congdon</a:t>
            </a:r>
            <a:r>
              <a:rPr lang="en-US" dirty="0" smtClean="0">
                <a:latin typeface="Gill Sans MT"/>
                <a:cs typeface="Gill Sans MT"/>
              </a:rPr>
              <a:t>				-   Robert Keogh</a:t>
            </a:r>
          </a:p>
          <a:p>
            <a:pPr marL="285750" indent="-285750">
              <a:buFontTx/>
              <a:buChar char="-"/>
            </a:pPr>
            <a:r>
              <a:rPr lang="en-US" dirty="0" err="1" smtClean="0">
                <a:latin typeface="Gill Sans MT"/>
                <a:cs typeface="Gill Sans MT"/>
              </a:rPr>
              <a:t>Lucienne</a:t>
            </a:r>
            <a:r>
              <a:rPr lang="en-US" dirty="0" smtClean="0">
                <a:latin typeface="Gill Sans MT"/>
                <a:cs typeface="Gill Sans MT"/>
              </a:rPr>
              <a:t> </a:t>
            </a:r>
            <a:r>
              <a:rPr lang="en-US" dirty="0" err="1" smtClean="0">
                <a:latin typeface="Gill Sans MT"/>
                <a:cs typeface="Gill Sans MT"/>
              </a:rPr>
              <a:t>Otten</a:t>
            </a:r>
            <a:endParaRPr lang="en-US" dirty="0" smtClean="0">
              <a:latin typeface="Gill Sans MT"/>
              <a:cs typeface="Gill Sans MT"/>
            </a:endParaRPr>
          </a:p>
          <a:p>
            <a:endParaRPr lang="en-US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endParaRPr lang="en-US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endParaRPr lang="en-US" dirty="0" smtClean="0">
              <a:latin typeface="Gill Sans MT"/>
              <a:cs typeface="Gill Sans MT"/>
            </a:endParaRPr>
          </a:p>
          <a:p>
            <a:endParaRPr lang="en-US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054735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</p:pic>
      <p:sp>
        <p:nvSpPr>
          <p:cNvPr id="7" name="TextBox 6"/>
          <p:cNvSpPr txBox="1"/>
          <p:nvPr/>
        </p:nvSpPr>
        <p:spPr>
          <a:xfrm>
            <a:off x="1069092" y="1809697"/>
            <a:ext cx="70539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u="sng" dirty="0" smtClean="0">
                <a:latin typeface="Gill Sans MT" pitchFamily="34" charset="0"/>
              </a:rPr>
              <a:t>Sarah-Jane Richards </a:t>
            </a:r>
            <a:r>
              <a:rPr lang="en-GB" sz="3600" dirty="0" smtClean="0">
                <a:latin typeface="Gill Sans MT" pitchFamily="34" charset="0"/>
              </a:rPr>
              <a:t>&amp; Matthew I. Gibson</a:t>
            </a:r>
          </a:p>
          <a:p>
            <a:pPr algn="ctr"/>
            <a:r>
              <a:rPr lang="en-GB" sz="2400" dirty="0" smtClean="0">
                <a:latin typeface="Gill Sans MT" pitchFamily="34" charset="0"/>
              </a:rPr>
              <a:t>Department of Chemistry, University of Warwick, UK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72200" y="3434431"/>
            <a:ext cx="47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www.warwick.ac.uk/go/gibsongroup </a:t>
            </a:r>
            <a:endParaRPr lang="en-GB" sz="2400" dirty="0">
              <a:solidFill>
                <a:schemeClr val="accent2">
                  <a:lumMod val="60000"/>
                  <a:lumOff val="40000"/>
                </a:schemeClr>
              </a:solidFill>
              <a:latin typeface="Gill Sans M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3439008"/>
            <a:ext cx="3773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S-J.Richards@warwick.ac.uk</a:t>
            </a:r>
            <a:r>
              <a:rPr lang="en-GB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 </a:t>
            </a:r>
            <a:endParaRPr lang="en-GB" sz="2400" dirty="0">
              <a:solidFill>
                <a:schemeClr val="accent2">
                  <a:lumMod val="60000"/>
                  <a:lumOff val="40000"/>
                </a:schemeClr>
              </a:solidFill>
              <a:latin typeface="Gill Sans MT" pitchFamily="34" charset="0"/>
            </a:endParaRPr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714884"/>
            <a:ext cx="191135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0" y="10883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Glycosylated Nanomaterials: Detection and </a:t>
            </a:r>
            <a:r>
              <a:rPr lang="en-US" sz="4000" dirty="0" err="1" smtClean="0"/>
              <a:t>Neutralisation</a:t>
            </a:r>
            <a:r>
              <a:rPr lang="en-US" sz="4000" dirty="0" smtClean="0"/>
              <a:t> of Bacteria and Toxins </a:t>
            </a:r>
            <a:endParaRPr lang="en-US" sz="2400" b="1" i="1" dirty="0" smtClean="0">
              <a:latin typeface="Gill Sans M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09800" y="4727907"/>
            <a:ext cx="675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248</a:t>
            </a:r>
            <a:r>
              <a:rPr lang="en-US" sz="2000" baseline="30000" dirty="0" smtClean="0">
                <a:solidFill>
                  <a:srgbClr val="FFFFFF"/>
                </a:solidFill>
              </a:rPr>
              <a:t>th</a:t>
            </a:r>
            <a:r>
              <a:rPr lang="en-US" sz="2000" dirty="0" smtClean="0">
                <a:solidFill>
                  <a:srgbClr val="FFFFFF"/>
                </a:solidFill>
              </a:rPr>
              <a:t> ACS Meeting – 13</a:t>
            </a:r>
            <a:r>
              <a:rPr lang="en-US" sz="2000" baseline="30000" dirty="0" smtClean="0">
                <a:solidFill>
                  <a:srgbClr val="FFFFFF"/>
                </a:solidFill>
              </a:rPr>
              <a:t>th</a:t>
            </a:r>
            <a:r>
              <a:rPr lang="en-US" sz="2000" dirty="0" smtClean="0">
                <a:solidFill>
                  <a:srgbClr val="FFFFFF"/>
                </a:solidFill>
              </a:rPr>
              <a:t> August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68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7372606"/>
              </p:ext>
            </p:extLst>
          </p:nvPr>
        </p:nvGraphicFramePr>
        <p:xfrm>
          <a:off x="417513" y="2456246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7" name="Graph" r:id="rId5" imgW="4154760" imgH="2901600" progId="Origin50.Graph">
                  <p:embed/>
                </p:oleObj>
              </mc:Choice>
              <mc:Fallback>
                <p:oleObj name="Graph" r:id="rId5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7513" y="2456246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21" descr="SJ_LDA_PLOT.pdf - Adobe Reader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5" t="21921" r="4994" b="7118"/>
          <a:stretch/>
        </p:blipFill>
        <p:spPr>
          <a:xfrm>
            <a:off x="4644008" y="2272043"/>
            <a:ext cx="4104456" cy="3313108"/>
          </a:xfrm>
          <a:prstGeom prst="rect">
            <a:avLst/>
          </a:prstGeom>
        </p:spPr>
      </p:pic>
      <p:pic>
        <p:nvPicPr>
          <p:cNvPr id="23" name="Picture 22" descr="Slide1.pdf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2" t="12975" r="76370" b="42754"/>
          <a:stretch/>
        </p:blipFill>
        <p:spPr>
          <a:xfrm>
            <a:off x="8028384" y="2500530"/>
            <a:ext cx="458470" cy="114300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8619066"/>
              </p:ext>
            </p:extLst>
          </p:nvPr>
        </p:nvGraphicFramePr>
        <p:xfrm>
          <a:off x="0" y="327025"/>
          <a:ext cx="655320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8" name="CS ChemDraw Drawing" r:id="rId9" imgW="6552930" imgH="1429267" progId="ChemDraw.Document.6.0">
                  <p:embed/>
                </p:oleObj>
              </mc:Choice>
              <mc:Fallback>
                <p:oleObj name="CS ChemDraw Drawing" r:id="rId9" imgW="6552930" imgH="142926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327025"/>
                        <a:ext cx="6553200" cy="142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300052"/>
              </p:ext>
            </p:extLst>
          </p:nvPr>
        </p:nvGraphicFramePr>
        <p:xfrm>
          <a:off x="6489700" y="549275"/>
          <a:ext cx="2638425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9" name="CS ChemDraw Drawing" r:id="rId11" imgW="2637734" imgH="1156382" progId="ChemDraw.Document.6.0">
                  <p:embed/>
                </p:oleObj>
              </mc:Choice>
              <mc:Fallback>
                <p:oleObj name="CS ChemDraw Drawing" r:id="rId11" imgW="2637734" imgH="115638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489700" y="549275"/>
                        <a:ext cx="2638425" cy="1155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Oval 15"/>
          <p:cNvSpPr/>
          <p:nvPr/>
        </p:nvSpPr>
        <p:spPr>
          <a:xfrm>
            <a:off x="6948264" y="620688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580468" y="620688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21877" y="187569"/>
            <a:ext cx="1992923" cy="1650723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267200" y="173136"/>
            <a:ext cx="2848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err="1" smtClean="0"/>
              <a:t>Underivatised</a:t>
            </a:r>
            <a:r>
              <a:rPr lang="en-GB" sz="1400" b="1" dirty="0" smtClean="0"/>
              <a:t> reducing sugars</a:t>
            </a:r>
            <a:endParaRPr lang="en-GB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85445" y="2079262"/>
            <a:ext cx="3247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Lectin Screening and Discrimination</a:t>
            </a:r>
            <a:endParaRPr lang="en-GB" sz="1400" b="1" dirty="0"/>
          </a:p>
        </p:txBody>
      </p:sp>
      <p:sp>
        <p:nvSpPr>
          <p:cNvPr id="24" name="Oval 23"/>
          <p:cNvSpPr/>
          <p:nvPr/>
        </p:nvSpPr>
        <p:spPr>
          <a:xfrm>
            <a:off x="6948264" y="600913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580468" y="600913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37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-23182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Applications: Anti-adhesion Therapy</a:t>
            </a:r>
            <a:endParaRPr lang="en-GB" sz="2400" b="1" i="1" dirty="0">
              <a:latin typeface="Franklin Gothic Book" pitchFamily="34" charset="0"/>
            </a:endParaRPr>
          </a:p>
        </p:txBody>
      </p:sp>
      <p:pic>
        <p:nvPicPr>
          <p:cNvPr id="5" name="Picture 2" descr="http://upload.wikimedia.org/wikipedia/en/0/0d/PBB_Protein_CD209_image.jpg"/>
          <p:cNvPicPr>
            <a:picLocks noChangeAspect="1" noChangeArrowheads="1"/>
          </p:cNvPicPr>
          <p:nvPr/>
        </p:nvPicPr>
        <p:blipFill>
          <a:blip r:embed="rId4" cstate="print"/>
          <a:srcRect l="12554" t="6926"/>
          <a:stretch>
            <a:fillRect/>
          </a:stretch>
        </p:blipFill>
        <p:spPr bwMode="auto">
          <a:xfrm>
            <a:off x="3040452" y="859555"/>
            <a:ext cx="1790199" cy="166388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664025" y="1352726"/>
            <a:ext cx="3022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latin typeface="Gill Sans MT" pitchFamily="34" charset="0"/>
              </a:rPr>
              <a:t>Interactions can be inhibited at </a:t>
            </a:r>
            <a:r>
              <a:rPr lang="en-GB" b="1" i="1" u="sng" dirty="0" err="1" smtClean="0">
                <a:latin typeface="Gill Sans MT" pitchFamily="34" charset="0"/>
              </a:rPr>
              <a:t>nM</a:t>
            </a:r>
            <a:r>
              <a:rPr lang="en-GB" i="1" dirty="0" smtClean="0">
                <a:latin typeface="Gill Sans MT" pitchFamily="34" charset="0"/>
              </a:rPr>
              <a:t> of </a:t>
            </a:r>
            <a:r>
              <a:rPr lang="en-GB" i="1" dirty="0" err="1" smtClean="0">
                <a:latin typeface="Gill Sans MT" pitchFamily="34" charset="0"/>
              </a:rPr>
              <a:t>glycopolymers</a:t>
            </a:r>
            <a:endParaRPr lang="fr-FR" i="1" dirty="0">
              <a:latin typeface="Gill Sans MT" pitchFamily="34" charset="0"/>
            </a:endParaRPr>
          </a:p>
        </p:txBody>
      </p:sp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5" cstate="print"/>
          <a:srcRect l="15050" r="18206"/>
          <a:stretch>
            <a:fillRect/>
          </a:stretch>
        </p:blipFill>
        <p:spPr bwMode="auto">
          <a:xfrm rot="17521243">
            <a:off x="3944831" y="1373104"/>
            <a:ext cx="1500198" cy="56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14"/>
          <p:cNvPicPr>
            <a:picLocks noChangeAspect="1" noChangeArrowheads="1"/>
          </p:cNvPicPr>
          <p:nvPr/>
        </p:nvPicPr>
        <p:blipFill>
          <a:blip r:embed="rId5" cstate="print"/>
          <a:srcRect l="15050" r="18206"/>
          <a:stretch>
            <a:fillRect/>
          </a:stretch>
        </p:blipFill>
        <p:spPr bwMode="auto">
          <a:xfrm rot="12512178">
            <a:off x="2868931" y="1975882"/>
            <a:ext cx="1500198" cy="56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4"/>
          <p:cNvPicPr>
            <a:picLocks noChangeAspect="1" noChangeArrowheads="1"/>
          </p:cNvPicPr>
          <p:nvPr/>
        </p:nvPicPr>
        <p:blipFill>
          <a:blip r:embed="rId5" cstate="print"/>
          <a:srcRect l="15050" r="18206"/>
          <a:stretch>
            <a:fillRect/>
          </a:stretch>
        </p:blipFill>
        <p:spPr bwMode="auto">
          <a:xfrm rot="19305413">
            <a:off x="2789319" y="900700"/>
            <a:ext cx="1500198" cy="56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6" cstate="print"/>
          <a:srcRect l="49970" b="51030"/>
          <a:stretch>
            <a:fillRect/>
          </a:stretch>
        </p:blipFill>
        <p:spPr bwMode="auto">
          <a:xfrm>
            <a:off x="5533700" y="2819561"/>
            <a:ext cx="3027166" cy="29788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2971289" y="6235269"/>
            <a:ext cx="5306519" cy="2049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600" dirty="0" smtClean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Sharon, N.</a:t>
            </a:r>
            <a:r>
              <a:rPr lang="en-GB" sz="1600" i="1" dirty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Gill Sans"/>
                <a:cs typeface="Gill Sans"/>
              </a:rPr>
              <a:t>Biochimica</a:t>
            </a:r>
            <a:r>
              <a:rPr lang="en-US" sz="1600" dirty="0">
                <a:solidFill>
                  <a:schemeClr val="bg1"/>
                </a:solidFill>
                <a:latin typeface="Gill Sans"/>
                <a:cs typeface="Gill Sans"/>
              </a:rPr>
              <a:t> et </a:t>
            </a:r>
            <a:r>
              <a:rPr lang="en-US" sz="1600" dirty="0" err="1">
                <a:solidFill>
                  <a:schemeClr val="bg1"/>
                </a:solidFill>
                <a:latin typeface="Gill Sans"/>
                <a:cs typeface="Gill Sans"/>
              </a:rPr>
              <a:t>Biophysica</a:t>
            </a:r>
            <a:r>
              <a:rPr lang="en-US" sz="1600" dirty="0">
                <a:solidFill>
                  <a:schemeClr val="bg1"/>
                </a:solidFill>
                <a:latin typeface="Gill Sans"/>
                <a:cs typeface="Gill San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Gill Sans"/>
                <a:cs typeface="Gill Sans"/>
              </a:rPr>
              <a:t>Acta</a:t>
            </a:r>
            <a:r>
              <a:rPr lang="en-US" sz="1600" dirty="0" smtClean="0">
                <a:solidFill>
                  <a:schemeClr val="bg1"/>
                </a:solidFill>
                <a:latin typeface="Gill Sans"/>
                <a:cs typeface="Gill Sans"/>
              </a:rPr>
              <a:t>, </a:t>
            </a:r>
            <a:r>
              <a:rPr lang="en-US" sz="1600" b="1" dirty="0" smtClean="0">
                <a:solidFill>
                  <a:schemeClr val="bg1"/>
                </a:solidFill>
                <a:latin typeface="Gill Sans"/>
                <a:cs typeface="Gill Sans"/>
              </a:rPr>
              <a:t>2006</a:t>
            </a:r>
            <a:r>
              <a:rPr lang="en-US" sz="1600" dirty="0" smtClean="0">
                <a:solidFill>
                  <a:schemeClr val="bg1"/>
                </a:solidFill>
                <a:latin typeface="Gill Sans"/>
                <a:cs typeface="Gill Sans"/>
              </a:rPr>
              <a:t>, 527</a:t>
            </a:r>
            <a:r>
              <a:rPr lang="en-US" sz="1600" dirty="0">
                <a:solidFill>
                  <a:schemeClr val="bg1"/>
                </a:solidFill>
                <a:latin typeface="Gill Sans"/>
                <a:cs typeface="Gill Sans"/>
              </a:rPr>
              <a:t>–537</a:t>
            </a:r>
            <a:endParaRPr lang="en-GB" sz="1600" dirty="0">
              <a:solidFill>
                <a:schemeClr val="bg1"/>
              </a:solidFill>
              <a:latin typeface="Gill Sans"/>
              <a:ea typeface="msgothic" charset="0"/>
              <a:cs typeface="Gill Sans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600" dirty="0" err="1" smtClean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Hidari</a:t>
            </a:r>
            <a:r>
              <a:rPr lang="en-GB" sz="1600" dirty="0" smtClean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 et </a:t>
            </a:r>
            <a:r>
              <a:rPr lang="en-GB" sz="1600" dirty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al. </a:t>
            </a:r>
            <a:r>
              <a:rPr lang="en-GB" sz="1600" dirty="0" err="1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Glycobiology</a:t>
            </a:r>
            <a:r>
              <a:rPr lang="en-GB" sz="1600" dirty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 </a:t>
            </a:r>
            <a:r>
              <a:rPr lang="en-GB" sz="1600" b="1" dirty="0" smtClean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2008,</a:t>
            </a:r>
            <a:r>
              <a:rPr lang="en-GB" sz="1600" dirty="0" smtClean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 18, 779</a:t>
            </a:r>
            <a:endParaRPr lang="en-GB" sz="1600" dirty="0">
              <a:solidFill>
                <a:srgbClr val="FFFFFF"/>
              </a:solidFill>
              <a:latin typeface="Gill Sans"/>
              <a:ea typeface="msgothic" charset="0"/>
              <a:cs typeface="Gill San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65988" y="5751793"/>
            <a:ext cx="29323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Gill Sans MT" pitchFamily="34" charset="0"/>
              </a:rPr>
              <a:t>Influenza inhibition in mice</a:t>
            </a:r>
            <a:endParaRPr lang="en-GB" sz="1600" dirty="0">
              <a:latin typeface="Gill Sans MT" pitchFamily="34" charset="0"/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7" cstate="print"/>
          <a:srcRect l="12617" r="11263" b="60683"/>
          <a:stretch>
            <a:fillRect/>
          </a:stretch>
        </p:blipFill>
        <p:spPr bwMode="auto">
          <a:xfrm>
            <a:off x="928642" y="3302440"/>
            <a:ext cx="3929090" cy="2120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cxnSp>
        <p:nvCxnSpPr>
          <p:cNvPr id="31" name="Straight Connector 30"/>
          <p:cNvCxnSpPr/>
          <p:nvPr/>
        </p:nvCxnSpPr>
        <p:spPr>
          <a:xfrm>
            <a:off x="1907628" y="2979683"/>
            <a:ext cx="5328744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987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15311" y="82869"/>
            <a:ext cx="8513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Glycopolymers by Post-Polymerisation Modification</a:t>
            </a:r>
            <a:endParaRPr lang="fr-FR" sz="2400" b="1" i="1" dirty="0">
              <a:latin typeface="Franklin Gothic Book" pitchFamily="34" charset="0"/>
            </a:endParaRPr>
          </a:p>
        </p:txBody>
      </p:sp>
      <p:graphicFrame>
        <p:nvGraphicFramePr>
          <p:cNvPr id="4945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4873834"/>
              </p:ext>
            </p:extLst>
          </p:nvPr>
        </p:nvGraphicFramePr>
        <p:xfrm>
          <a:off x="458174" y="975233"/>
          <a:ext cx="2820654" cy="138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" name="CS ChemDraw Drawing" r:id="rId5" imgW="2595324" imgH="1276874" progId="ChemDraw.Document.6.0">
                  <p:embed/>
                </p:oleObj>
              </mc:Choice>
              <mc:Fallback>
                <p:oleObj name="CS ChemDraw Drawing" r:id="rId5" imgW="2595324" imgH="127687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174" y="975233"/>
                        <a:ext cx="2820654" cy="1387037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4692" name="Objec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9866765"/>
              </p:ext>
            </p:extLst>
          </p:nvPr>
        </p:nvGraphicFramePr>
        <p:xfrm>
          <a:off x="5510071" y="700426"/>
          <a:ext cx="2584450" cy="150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1" name="CS ChemDraw Drawing" r:id="rId7" imgW="2584180" imgH="1508331" progId="ChemDraw.Document.6.0">
                  <p:embed/>
                </p:oleObj>
              </mc:Choice>
              <mc:Fallback>
                <p:oleObj name="CS ChemDraw Drawing" r:id="rId7" imgW="2584180" imgH="150833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071" y="700426"/>
                        <a:ext cx="2584450" cy="1508125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091" y="3664173"/>
            <a:ext cx="3213100" cy="222250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5099590" y="2304685"/>
            <a:ext cx="3715487" cy="58477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Jones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M</a:t>
            </a:r>
            <a:r>
              <a:rPr lang="en-GB" sz="1600" dirty="0" smtClean="0">
                <a:latin typeface="Calibri"/>
                <a:cs typeface="Calibri"/>
              </a:rPr>
              <a:t>. W., Richards, S-J., Haddleton, </a:t>
            </a:r>
            <a:r>
              <a:rPr lang="en-GB" sz="1600" dirty="0">
                <a:latin typeface="Calibri"/>
                <a:cs typeface="Calibri"/>
              </a:rPr>
              <a:t>D</a:t>
            </a:r>
            <a:r>
              <a:rPr lang="en-GB" sz="1600" dirty="0" smtClean="0">
                <a:latin typeface="Calibri"/>
                <a:cs typeface="Calibri"/>
              </a:rPr>
              <a:t>. M. Gibson, M. I.;</a:t>
            </a:r>
            <a:r>
              <a:rPr lang="en-GB" sz="1600" i="1" dirty="0" smtClean="0">
                <a:latin typeface="Calibri"/>
                <a:cs typeface="Calibri"/>
              </a:rPr>
              <a:t> </a:t>
            </a:r>
            <a:r>
              <a:rPr lang="en-GB" sz="1600" i="1" dirty="0" err="1" smtClean="0">
                <a:latin typeface="Calibri"/>
                <a:cs typeface="Calibri"/>
              </a:rPr>
              <a:t>Polym</a:t>
            </a:r>
            <a:r>
              <a:rPr lang="en-GB" sz="1600" i="1" dirty="0" smtClean="0">
                <a:latin typeface="Calibri"/>
                <a:cs typeface="Calibri"/>
              </a:rPr>
              <a:t>. Chem.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2013</a:t>
            </a:r>
            <a:r>
              <a:rPr lang="en-GB" sz="1600" dirty="0" smtClean="0">
                <a:latin typeface="Calibri"/>
                <a:cs typeface="Calibri"/>
              </a:rPr>
              <a:t>,</a:t>
            </a:r>
            <a:endParaRPr lang="en-GB" sz="1600" dirty="0">
              <a:latin typeface="Calibri"/>
              <a:cs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06780" y="5212476"/>
            <a:ext cx="3906232" cy="830997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cs typeface="Calibri"/>
              </a:rPr>
              <a:t>Jones</a:t>
            </a:r>
            <a:r>
              <a:rPr lang="en-GB" sz="1600" i="1" dirty="0">
                <a:cs typeface="Calibri"/>
              </a:rPr>
              <a:t>, </a:t>
            </a:r>
            <a:r>
              <a:rPr lang="en-GB" sz="1600" dirty="0">
                <a:cs typeface="Calibri"/>
              </a:rPr>
              <a:t>M. W., L. </a:t>
            </a:r>
            <a:r>
              <a:rPr lang="en-GB" sz="1600" dirty="0" err="1">
                <a:cs typeface="Calibri"/>
              </a:rPr>
              <a:t>Otten</a:t>
            </a:r>
            <a:r>
              <a:rPr lang="en-GB" sz="1600" dirty="0">
                <a:cs typeface="Calibri"/>
              </a:rPr>
              <a:t>,  </a:t>
            </a:r>
            <a:r>
              <a:rPr lang="en-GB" sz="1600" u="sng" dirty="0">
                <a:cs typeface="Calibri"/>
              </a:rPr>
              <a:t>Richards, S-J.</a:t>
            </a:r>
            <a:r>
              <a:rPr lang="en-GB" sz="1600" dirty="0">
                <a:cs typeface="Calibri"/>
              </a:rPr>
              <a:t>, </a:t>
            </a:r>
            <a:r>
              <a:rPr lang="en-GB" sz="1600" dirty="0" err="1">
                <a:cs typeface="Calibri"/>
              </a:rPr>
              <a:t>Lowery</a:t>
            </a:r>
            <a:r>
              <a:rPr lang="en-GB" sz="1600" dirty="0">
                <a:cs typeface="Calibri"/>
              </a:rPr>
              <a:t>, R., Phillips, D. J. Haddleton, D. M. Gibson, M. I.;</a:t>
            </a:r>
            <a:r>
              <a:rPr lang="en-GB" sz="1600" i="1" dirty="0">
                <a:cs typeface="Calibri"/>
              </a:rPr>
              <a:t> Chem. Sci.</a:t>
            </a:r>
            <a:r>
              <a:rPr lang="en-GB" sz="1600" dirty="0">
                <a:cs typeface="Calibri"/>
              </a:rPr>
              <a:t>, </a:t>
            </a:r>
            <a:r>
              <a:rPr lang="en-GB" sz="1600" b="1" dirty="0" smtClean="0">
                <a:cs typeface="Calibri"/>
              </a:rPr>
              <a:t>2014</a:t>
            </a:r>
            <a:endParaRPr lang="en-GB" sz="1600" dirty="0"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9502" y="2629228"/>
            <a:ext cx="4026181" cy="830997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Richards</a:t>
            </a:r>
            <a:r>
              <a:rPr lang="en-GB" sz="1600" i="1" dirty="0" smtClean="0"/>
              <a:t>, </a:t>
            </a:r>
            <a:r>
              <a:rPr lang="en-GB" sz="1600" dirty="0" smtClean="0"/>
              <a:t>S-J., Jones, M. W., </a:t>
            </a:r>
            <a:r>
              <a:rPr lang="en-GB" sz="1600" dirty="0" err="1" smtClean="0"/>
              <a:t>Hunabun</a:t>
            </a:r>
            <a:r>
              <a:rPr lang="en-GB" sz="1600" dirty="0" smtClean="0"/>
              <a:t>, M. I., Haddleton, D. M., Gibson, M. I.;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Angew</a:t>
            </a:r>
            <a:r>
              <a:rPr lang="en-GB" sz="1600" i="1" dirty="0" smtClean="0"/>
              <a:t>. Chem.</a:t>
            </a:r>
            <a:r>
              <a:rPr lang="en-GB" sz="1600" dirty="0" smtClean="0"/>
              <a:t>, </a:t>
            </a:r>
            <a:r>
              <a:rPr lang="en-GB" sz="1600" b="1" dirty="0" smtClean="0"/>
              <a:t>2012</a:t>
            </a:r>
            <a:endParaRPr lang="en-GB" sz="1600" i="1" dirty="0"/>
          </a:p>
        </p:txBody>
      </p:sp>
      <p:pic>
        <p:nvPicPr>
          <p:cNvPr id="17" name="Picture 16" descr="toc2.tif"/>
          <p:cNvPicPr>
            <a:picLocks noChangeAspect="1"/>
          </p:cNvPicPr>
          <p:nvPr/>
        </p:nvPicPr>
        <p:blipFill>
          <a:blip r:embed="rId10" cstate="print"/>
          <a:srcRect l="8203" r="9194" b="6236"/>
          <a:stretch>
            <a:fillRect/>
          </a:stretch>
        </p:blipFill>
        <p:spPr bwMode="auto">
          <a:xfrm>
            <a:off x="2013061" y="700426"/>
            <a:ext cx="5286412" cy="2250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59752" y="3013364"/>
            <a:ext cx="4000500" cy="2108200"/>
          </a:xfrm>
          <a:prstGeom prst="rect">
            <a:avLst/>
          </a:prstGeom>
          <a:ln w="28575">
            <a:solidFill>
              <a:srgbClr val="008000"/>
            </a:solidFill>
          </a:ln>
        </p:spPr>
      </p:pic>
    </p:spTree>
    <p:extLst>
      <p:ext uri="{BB962C8B-B14F-4D97-AF65-F5344CB8AC3E}">
        <p14:creationId xmlns:p14="http://schemas.microsoft.com/office/powerpoint/2010/main" val="1412074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80309" y="4082103"/>
            <a:ext cx="30269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Easy to make 50 gram scale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Gill Sans MT" pitchFamily="34" charset="0"/>
              </a:rPr>
              <a:t>1</a:t>
            </a:r>
            <a:r>
              <a:rPr lang="en-GB" sz="2000" dirty="0" smtClean="0">
                <a:latin typeface="Gill Sans MT" pitchFamily="34" charset="0"/>
              </a:rPr>
              <a:t> column/distillation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Compatible with RAFT/ATRP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43921" y="4082103"/>
            <a:ext cx="30269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Quantitative functionalisation with non-hindered amines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Density control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58447" y="4082103"/>
            <a:ext cx="23373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Sequentially</a:t>
            </a:r>
          </a:p>
          <a:p>
            <a:r>
              <a:rPr lang="en-GB" sz="2000" dirty="0" smtClean="0">
                <a:latin typeface="Gill Sans MT" pitchFamily="34" charset="0"/>
              </a:rPr>
              <a:t>     modified   </a:t>
            </a:r>
          </a:p>
          <a:p>
            <a:r>
              <a:rPr lang="en-GB" sz="2000" dirty="0">
                <a:latin typeface="Gill Sans MT" pitchFamily="34" charset="0"/>
              </a:rPr>
              <a:t> </a:t>
            </a:r>
            <a:r>
              <a:rPr lang="en-GB" sz="2000" dirty="0" smtClean="0">
                <a:latin typeface="Gill Sans MT" pitchFamily="34" charset="0"/>
              </a:rPr>
              <a:t>    polymer libraries</a:t>
            </a:r>
          </a:p>
          <a:p>
            <a:pPr marL="342900" indent="-342900">
              <a:buFontTx/>
              <a:buChar char="-"/>
            </a:pPr>
            <a:endParaRPr lang="en-GB" sz="2000" dirty="0" smtClean="0">
              <a:latin typeface="Gill Sans MT" pitchFamily="34" charset="0"/>
            </a:endParaRPr>
          </a:p>
          <a:p>
            <a:endParaRPr lang="en-GB" sz="2000" dirty="0" smtClean="0">
              <a:latin typeface="Gill Sans MT" pitchFamily="34" charset="0"/>
            </a:endParaRPr>
          </a:p>
          <a:p>
            <a:endParaRPr lang="en-GB" sz="2000" dirty="0">
              <a:latin typeface="Gill Sans MT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3048147" y="4790068"/>
            <a:ext cx="945931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6006819" y="4784816"/>
            <a:ext cx="945931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836333" y="612700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  <a:latin typeface="Gill Sans MT" pitchFamily="34" charset="0"/>
              </a:rPr>
              <a:t>Theato</a:t>
            </a:r>
            <a:r>
              <a:rPr lang="en-GB" dirty="0" smtClean="0">
                <a:solidFill>
                  <a:schemeClr val="bg1"/>
                </a:solidFill>
                <a:latin typeface="Gill Sans MT" pitchFamily="34" charset="0"/>
              </a:rPr>
              <a:t>, P.;  </a:t>
            </a:r>
            <a:r>
              <a:rPr lang="en-GB" i="1" dirty="0">
                <a:solidFill>
                  <a:schemeClr val="bg1"/>
                </a:solidFill>
                <a:latin typeface="Gill Sans MT" pitchFamily="34" charset="0"/>
              </a:rPr>
              <a:t>J. Pol. Sci. A</a:t>
            </a:r>
            <a:r>
              <a:rPr lang="en-GB" dirty="0">
                <a:solidFill>
                  <a:schemeClr val="bg1"/>
                </a:solidFill>
                <a:latin typeface="Gill Sans MT" pitchFamily="34" charset="0"/>
              </a:rPr>
              <a:t>., </a:t>
            </a:r>
            <a:r>
              <a:rPr lang="en-GB" b="1" dirty="0">
                <a:solidFill>
                  <a:schemeClr val="bg1"/>
                </a:solidFill>
                <a:latin typeface="Gill Sans MT" pitchFamily="34" charset="0"/>
              </a:rPr>
              <a:t>2008</a:t>
            </a:r>
            <a:r>
              <a:rPr lang="en-GB" dirty="0">
                <a:solidFill>
                  <a:schemeClr val="bg1"/>
                </a:solidFill>
                <a:latin typeface="Gill Sans MT" pitchFamily="34" charset="0"/>
              </a:rPr>
              <a:t>, 46, </a:t>
            </a:r>
            <a:r>
              <a:rPr lang="en-GB" dirty="0" smtClean="0">
                <a:solidFill>
                  <a:schemeClr val="bg1"/>
                </a:solidFill>
                <a:latin typeface="Gill Sans MT" pitchFamily="34" charset="0"/>
              </a:rPr>
              <a:t>6677</a:t>
            </a:r>
            <a:endParaRPr lang="en-GB" dirty="0">
              <a:solidFill>
                <a:schemeClr val="bg1"/>
              </a:solidFill>
              <a:latin typeface="Gill Sans MT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3387" y="364196"/>
            <a:ext cx="5846983" cy="3452504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51800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63504" y="164568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Carbohydrate binding domain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7304" y="65508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Enzymatic domain</a:t>
            </a:r>
            <a:endParaRPr lang="en-GB" sz="2000" dirty="0">
              <a:latin typeface="Gill Sans MT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697104" y="1985736"/>
            <a:ext cx="914400" cy="1588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68704" y="1680936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Binds to epithelial cells to promote cell uptake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68704" y="702004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Induces toxic effect</a:t>
            </a:r>
            <a:endParaRPr lang="en-GB" sz="2000" dirty="0">
              <a:latin typeface="Gill Sans MT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697104" y="917348"/>
            <a:ext cx="914400" cy="1588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938049" y="3495"/>
            <a:ext cx="72679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Selective Binding of Cholera-Toxin</a:t>
            </a:r>
            <a:endParaRPr lang="en-GB" sz="2400" b="1" i="1" dirty="0">
              <a:latin typeface="Franklin Gothic Book" pitchFamily="34" charset="0"/>
            </a:endParaRPr>
          </a:p>
        </p:txBody>
      </p:sp>
      <p:pic>
        <p:nvPicPr>
          <p:cNvPr id="504834" name="Picture 2" descr="File:GM1 ganglio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7591" y="3597110"/>
            <a:ext cx="4266299" cy="204249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948488" y="4850454"/>
            <a:ext cx="1795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GM-1 </a:t>
            </a:r>
            <a:r>
              <a:rPr lang="en-GB" dirty="0" err="1" smtClean="0">
                <a:latin typeface="Gill Sans MT" pitchFamily="34" charset="0"/>
              </a:rPr>
              <a:t>ganglioside</a:t>
            </a:r>
            <a:endParaRPr lang="en-GB" dirty="0">
              <a:latin typeface="Gill Sans MT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819433" y="3431086"/>
            <a:ext cx="1078173" cy="7915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897607" y="3444732"/>
            <a:ext cx="14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/>
              <a:t>β</a:t>
            </a:r>
            <a:r>
              <a:rPr lang="en-GB" i="1" dirty="0" smtClean="0">
                <a:latin typeface="Gill Sans MT" pitchFamily="34" charset="0"/>
              </a:rPr>
              <a:t>-D Galactose</a:t>
            </a:r>
            <a:endParaRPr lang="en-GB" i="1" dirty="0">
              <a:latin typeface="Gill Sans M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459" y="3429000"/>
            <a:ext cx="4743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latin typeface="Gill Sans MT" pitchFamily="34" charset="0"/>
              </a:rPr>
              <a:t>Galectins</a:t>
            </a:r>
            <a:r>
              <a:rPr lang="en-GB" sz="2000" dirty="0" smtClean="0">
                <a:latin typeface="Gill Sans MT" pitchFamily="34" charset="0"/>
              </a:rPr>
              <a:t> – at least 13</a:t>
            </a:r>
          </a:p>
          <a:p>
            <a:endParaRPr lang="en-GB" sz="2000" dirty="0" smtClean="0">
              <a:latin typeface="Gill Sans MT" pitchFamily="34" charset="0"/>
            </a:endParaRPr>
          </a:p>
          <a:p>
            <a:r>
              <a:rPr lang="en-GB" sz="2000" dirty="0" smtClean="0">
                <a:latin typeface="Gill Sans MT" pitchFamily="34" charset="0"/>
              </a:rPr>
              <a:t>Sigma-Aldrich – 8 Galactose-’specific’ </a:t>
            </a:r>
            <a:r>
              <a:rPr lang="en-GB" sz="2000" dirty="0" err="1" smtClean="0">
                <a:latin typeface="Gill Sans MT" pitchFamily="34" charset="0"/>
              </a:rPr>
              <a:t>lectins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178722" y="2402006"/>
            <a:ext cx="327547" cy="846161"/>
          </a:xfrm>
          <a:prstGeom prst="downArrow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81888" y="4625157"/>
            <a:ext cx="455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Gill Sans MT" pitchFamily="34" charset="0"/>
              </a:rPr>
              <a:t>How do we engineer a high-affinity binder for cholera toxin, without total synthesis of complex carbohydrates?</a:t>
            </a:r>
            <a:endParaRPr lang="en-GB" sz="2000" i="1" dirty="0">
              <a:latin typeface="Gill Sans M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49254" y="2456023"/>
            <a:ext cx="4461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Gill Sans MT" pitchFamily="34" charset="0"/>
              </a:rPr>
              <a:t>Anti-adhesion therapy does not target bacteria, so less evolutionary stress</a:t>
            </a:r>
            <a:endParaRPr lang="en-GB" dirty="0">
              <a:solidFill>
                <a:srgbClr val="0000FF"/>
              </a:solidFill>
              <a:latin typeface="Gill Sans MT" pitchFamily="34" charset="0"/>
            </a:endParaRPr>
          </a:p>
        </p:txBody>
      </p:sp>
      <p:pic>
        <p:nvPicPr>
          <p:cNvPr id="11" name="Picture 10" descr="cholera_toxin.tga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19753" r="26407" b="24691"/>
          <a:stretch/>
        </p:blipFill>
        <p:spPr>
          <a:xfrm>
            <a:off x="169333" y="529167"/>
            <a:ext cx="2318455" cy="2624666"/>
          </a:xfrm>
          <a:prstGeom prst="rect">
            <a:avLst/>
          </a:prstGeom>
        </p:spPr>
      </p:pic>
      <p:pic>
        <p:nvPicPr>
          <p:cNvPr id="19" name="Picture 18" descr="subunitB.tga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1" t="26234" r="29912" b="29630"/>
          <a:stretch/>
        </p:blipFill>
        <p:spPr>
          <a:xfrm>
            <a:off x="-21170" y="634996"/>
            <a:ext cx="2582335" cy="244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80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16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87860" y="6164914"/>
            <a:ext cx="584261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FFFF"/>
                </a:solidFill>
                <a:latin typeface="Gill Sans MT" pitchFamily="34" charset="0"/>
              </a:rPr>
              <a:t>Kiick </a:t>
            </a:r>
            <a:r>
              <a:rPr lang="en-GB" sz="1600" i="1" dirty="0" smtClean="0">
                <a:solidFill>
                  <a:srgbClr val="FFFFFF"/>
                </a:solidFill>
                <a:latin typeface="Gill Sans MT" pitchFamily="34" charset="0"/>
              </a:rPr>
              <a:t>et al</a:t>
            </a:r>
            <a:r>
              <a:rPr lang="en-GB" sz="1600" dirty="0" smtClean="0">
                <a:solidFill>
                  <a:srgbClr val="FFFFFF"/>
                </a:solidFill>
                <a:latin typeface="Gill Sans MT" pitchFamily="34" charset="0"/>
              </a:rPr>
              <a:t>.; </a:t>
            </a:r>
            <a:r>
              <a:rPr lang="en-GB" sz="1600" i="1" dirty="0" err="1" smtClean="0">
                <a:solidFill>
                  <a:srgbClr val="FFFFFF"/>
                </a:solidFill>
                <a:latin typeface="Gill Sans MT" pitchFamily="34" charset="0"/>
              </a:rPr>
              <a:t>Macromol</a:t>
            </a:r>
            <a:r>
              <a:rPr lang="en-GB" sz="1600" i="1" dirty="0" smtClean="0">
                <a:solidFill>
                  <a:srgbClr val="FFFFFF"/>
                </a:solidFill>
                <a:latin typeface="Gill Sans MT" pitchFamily="34" charset="0"/>
              </a:rPr>
              <a:t>.</a:t>
            </a:r>
            <a:r>
              <a:rPr lang="en-GB" sz="1600" dirty="0" smtClean="0">
                <a:solidFill>
                  <a:srgbClr val="FFFFFF"/>
                </a:solidFill>
                <a:latin typeface="Gill Sans MT" pitchFamily="34" charset="0"/>
              </a:rPr>
              <a:t> </a:t>
            </a:r>
            <a:r>
              <a:rPr lang="en-GB" sz="1600" b="1" dirty="0" smtClean="0">
                <a:solidFill>
                  <a:srgbClr val="FFFFFF"/>
                </a:solidFill>
                <a:latin typeface="Gill Sans MT" pitchFamily="34" charset="0"/>
              </a:rPr>
              <a:t>2007</a:t>
            </a:r>
            <a:r>
              <a:rPr lang="en-GB" sz="1600" dirty="0" smtClean="0">
                <a:solidFill>
                  <a:srgbClr val="FFFFFF"/>
                </a:solidFill>
                <a:latin typeface="Gill Sans MT" pitchFamily="34" charset="0"/>
              </a:rPr>
              <a:t>, 40, 7103 </a:t>
            </a:r>
            <a:r>
              <a:rPr lang="en-GB" sz="1600" dirty="0">
                <a:solidFill>
                  <a:srgbClr val="FFFFFF"/>
                </a:solidFill>
                <a:latin typeface="Gill Sans MT" pitchFamily="34" charset="0"/>
              </a:rPr>
              <a:t>and </a:t>
            </a:r>
            <a:r>
              <a:rPr lang="en-GB" sz="1600" dirty="0" err="1">
                <a:solidFill>
                  <a:srgbClr val="FFFFFF"/>
                </a:solidFill>
                <a:latin typeface="Gill Sans MT" pitchFamily="34" charset="0"/>
              </a:rPr>
              <a:t>Biomac</a:t>
            </a:r>
            <a:r>
              <a:rPr lang="en-GB" sz="1600" dirty="0">
                <a:solidFill>
                  <a:srgbClr val="FFFFFF"/>
                </a:solidFill>
                <a:latin typeface="Gill Sans MT" pitchFamily="34" charset="0"/>
              </a:rPr>
              <a:t>., </a:t>
            </a:r>
            <a:r>
              <a:rPr lang="en-GB" sz="1600" b="1" dirty="0">
                <a:solidFill>
                  <a:srgbClr val="FFFFFF"/>
                </a:solidFill>
                <a:latin typeface="Gill Sans MT" pitchFamily="34" charset="0"/>
              </a:rPr>
              <a:t>2006</a:t>
            </a:r>
            <a:r>
              <a:rPr lang="en-GB" sz="1600" dirty="0">
                <a:solidFill>
                  <a:srgbClr val="FFFFFF"/>
                </a:solidFill>
                <a:latin typeface="Gill Sans MT" pitchFamily="34" charset="0"/>
              </a:rPr>
              <a:t>, 7 483</a:t>
            </a:r>
          </a:p>
          <a:p>
            <a:endParaRPr lang="en-GB" sz="1600" dirty="0" smtClean="0">
              <a:solidFill>
                <a:srgbClr val="FFFFFF"/>
              </a:solidFill>
              <a:latin typeface="Gill Sans MT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/>
          <a:srcRect l="7041"/>
          <a:stretch>
            <a:fillRect/>
          </a:stretch>
        </p:blipFill>
        <p:spPr>
          <a:xfrm>
            <a:off x="-19096" y="317961"/>
            <a:ext cx="2809721" cy="2665129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517408" y="404664"/>
            <a:ext cx="4826482" cy="2782222"/>
            <a:chOff x="4517409" y="404664"/>
            <a:chExt cx="3911029" cy="188794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/>
            <a:srcRect t="6199" b="8624"/>
            <a:stretch>
              <a:fillRect/>
            </a:stretch>
          </p:blipFill>
          <p:spPr>
            <a:xfrm>
              <a:off x="4517409" y="404664"/>
              <a:ext cx="2221392" cy="188794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181695" y="706561"/>
              <a:ext cx="22467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smtClean="0">
                  <a:latin typeface="Gill Sans MT" pitchFamily="34" charset="0"/>
                </a:rPr>
                <a:t>Peanut Agglutinin</a:t>
              </a:r>
              <a:endParaRPr lang="en-GB" sz="2000" dirty="0">
                <a:latin typeface="Gill Sans MT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81398" y="908720"/>
            <a:ext cx="1743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Gill Sans MT" pitchFamily="34" charset="0"/>
              </a:rPr>
              <a:t>Cholera Toxin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3899" y="-33496"/>
            <a:ext cx="8830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Glycan Accessibility as a Tool for Lectin </a:t>
            </a:r>
            <a:r>
              <a:rPr lang="en-GB" sz="2400" b="1" i="1" u="sng" dirty="0" smtClean="0">
                <a:latin typeface="Franklin Gothic Book" pitchFamily="34" charset="0"/>
              </a:rPr>
              <a:t>Specificity</a:t>
            </a:r>
            <a:endParaRPr lang="en-GB" sz="2400" b="1" i="1" u="sng" dirty="0">
              <a:latin typeface="Franklin Gothic Book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737409" y="2496224"/>
            <a:ext cx="2571964" cy="3419945"/>
            <a:chOff x="5391690" y="1973192"/>
            <a:chExt cx="3097264" cy="3713101"/>
          </a:xfrm>
        </p:grpSpPr>
        <p:sp>
          <p:nvSpPr>
            <p:cNvPr id="24" name="TextBox 23"/>
            <p:cNvSpPr txBox="1"/>
            <p:nvPr/>
          </p:nvSpPr>
          <p:spPr>
            <a:xfrm>
              <a:off x="7065782" y="5285302"/>
              <a:ext cx="1007820" cy="40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Gill Sans MT" pitchFamily="34" charset="0"/>
                </a:rPr>
                <a:t>6.3 Å</a:t>
              </a:r>
              <a:endParaRPr lang="en-GB" dirty="0">
                <a:latin typeface="Gill Sans MT" pitchFamily="34" charset="0"/>
              </a:endParaRPr>
            </a:p>
          </p:txBody>
        </p:sp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91690" y="2604679"/>
              <a:ext cx="3097264" cy="2475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7" name="Straight Arrow Connector 26"/>
            <p:cNvCxnSpPr/>
            <p:nvPr/>
          </p:nvCxnSpPr>
          <p:spPr>
            <a:xfrm>
              <a:off x="6309320" y="5232659"/>
              <a:ext cx="2067919" cy="3372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5409686" y="2228552"/>
              <a:ext cx="473874" cy="10412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412188" y="1973192"/>
              <a:ext cx="1948314" cy="8748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433294" y="1787510"/>
            <a:ext cx="3674255" cy="4040331"/>
            <a:chOff x="-608776" y="873758"/>
            <a:chExt cx="4654250" cy="4623730"/>
          </a:xfrm>
        </p:grpSpPr>
        <p:sp>
          <p:nvSpPr>
            <p:cNvPr id="32" name="TextBox 31"/>
            <p:cNvSpPr txBox="1"/>
            <p:nvPr/>
          </p:nvSpPr>
          <p:spPr>
            <a:xfrm>
              <a:off x="1400318" y="5074827"/>
              <a:ext cx="1155714" cy="422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Gill Sans MT" pitchFamily="34" charset="0"/>
                </a:rPr>
                <a:t>16 Å</a:t>
              </a:r>
              <a:endParaRPr lang="en-GB" dirty="0">
                <a:latin typeface="Gill Sans MT" pitchFamily="34" charset="0"/>
              </a:endParaRPr>
            </a:p>
          </p:txBody>
        </p:sp>
        <p:pic>
          <p:nvPicPr>
            <p:cNvPr id="33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608776" y="2093139"/>
              <a:ext cx="4590011" cy="2907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5" name="Straight Arrow Connector 34"/>
            <p:cNvCxnSpPr/>
            <p:nvPr/>
          </p:nvCxnSpPr>
          <p:spPr>
            <a:xfrm>
              <a:off x="53643" y="5086226"/>
              <a:ext cx="3552397" cy="9100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-419513" y="873758"/>
              <a:ext cx="1347093" cy="15108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258147" y="927589"/>
              <a:ext cx="1787327" cy="25659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3959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D:\gibson\Matts Documents\Warwick\Publications\2012\SJR Cholera tandem Post-Mod\Figures\Figure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540" y="3662025"/>
            <a:ext cx="3501108" cy="1906466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938049" y="0"/>
            <a:ext cx="72679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err="1" smtClean="0">
                <a:latin typeface="Franklin Gothic Book" pitchFamily="34" charset="0"/>
              </a:rPr>
              <a:t>Glycopolymer</a:t>
            </a:r>
            <a:r>
              <a:rPr lang="en-GB" sz="2400" b="1" i="1" dirty="0" smtClean="0">
                <a:latin typeface="Franklin Gothic Book" pitchFamily="34" charset="0"/>
              </a:rPr>
              <a:t> Library</a:t>
            </a:r>
            <a:endParaRPr lang="en-GB" sz="2400" b="1" i="1" dirty="0">
              <a:latin typeface="Franklin Gothic Book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269522"/>
              </p:ext>
            </p:extLst>
          </p:nvPr>
        </p:nvGraphicFramePr>
        <p:xfrm>
          <a:off x="4684382" y="3757292"/>
          <a:ext cx="4039739" cy="1828800"/>
        </p:xfrm>
        <a:graphic>
          <a:graphicData uri="http://schemas.openxmlformats.org/drawingml/2006/table">
            <a:tbl>
              <a:tblPr/>
              <a:tblGrid>
                <a:gridCol w="952769"/>
                <a:gridCol w="642438"/>
                <a:gridCol w="772196"/>
                <a:gridCol w="771289"/>
                <a:gridCol w="901047"/>
              </a:tblGrid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Polymer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DP</a:t>
                      </a:r>
                      <a:r>
                        <a:rPr lang="de-DE" sz="1200" b="1" baseline="30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[a]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Linker</a:t>
                      </a:r>
                      <a:r>
                        <a:rPr lang="de-DE" sz="1200" b="1" baseline="30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[b]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Density</a:t>
                      </a:r>
                      <a:r>
                        <a:rPr lang="de-DE" sz="1200" b="1" baseline="30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[c]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</a:t>
                      </a:r>
                      <a:r>
                        <a:rPr lang="de-DE" sz="1200" b="1" baseline="-25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w</a:t>
                      </a: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/M</a:t>
                      </a:r>
                      <a:r>
                        <a:rPr lang="de-DE" sz="1200" b="1" baseline="-25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</a:t>
                      </a:r>
                      <a:r>
                        <a:rPr lang="de-DE" sz="1200" b="1" baseline="30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[d]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GP1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18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Short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1.29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GP2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Short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1.27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GP3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70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Short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1.26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GP4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18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1.32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GP5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1.28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GP6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70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1.27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GP7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50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GP8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25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1.21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GP9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1.20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" name="Picture 7" descr="scheme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712451"/>
            <a:ext cx="8770938" cy="2052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983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1825929"/>
              </p:ext>
            </p:extLst>
          </p:nvPr>
        </p:nvGraphicFramePr>
        <p:xfrm>
          <a:off x="413644" y="2623114"/>
          <a:ext cx="4162425" cy="292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2" name="Graph" r:id="rId4" imgW="4162349" imgH="2926080" progId="Origin50.Graph">
                  <p:embed/>
                </p:oleObj>
              </mc:Choice>
              <mc:Fallback>
                <p:oleObj name="Graph" r:id="rId4" imgW="4162349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644" y="2623114"/>
                        <a:ext cx="4162425" cy="292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 descr="Binding Site.tif"/>
          <p:cNvPicPr>
            <a:picLocks noChangeAspect="1"/>
          </p:cNvPicPr>
          <p:nvPr/>
        </p:nvPicPr>
        <p:blipFill>
          <a:blip r:embed="rId6" cstate="print"/>
          <a:srcRect r="57236" b="40321"/>
          <a:stretch>
            <a:fillRect/>
          </a:stretch>
        </p:blipFill>
        <p:spPr>
          <a:xfrm>
            <a:off x="1142976" y="490953"/>
            <a:ext cx="2384566" cy="22515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35616" y="160565"/>
            <a:ext cx="2363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Peanut Agglutinin</a:t>
            </a:r>
            <a:endParaRPr lang="en-GB" dirty="0">
              <a:latin typeface="Gill Sans MT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282585" y="3276919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806585" y="3276919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87997" y="2807780"/>
            <a:ext cx="190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Polymer length</a:t>
            </a:r>
            <a:endParaRPr lang="en-GB" dirty="0">
              <a:latin typeface="Gill Sans MT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58609" y="5321116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  <a:cs typeface="Arial" pitchFamily="34" charset="0"/>
              </a:rPr>
              <a:t>Short Linker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06409" y="5321116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  <a:cs typeface="Arial" pitchFamily="34" charset="0"/>
              </a:rPr>
              <a:t>Long Linker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2377809" y="5476493"/>
            <a:ext cx="304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2425186" y="2886807"/>
            <a:ext cx="4007877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814478" y="160565"/>
            <a:ext cx="173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Cholera Toxin</a:t>
            </a:r>
            <a:endParaRPr lang="en-GB" dirty="0">
              <a:latin typeface="Gill Sans MT" pitchFamily="34" charset="0"/>
            </a:endParaRPr>
          </a:p>
        </p:txBody>
      </p:sp>
      <p:graphicFrame>
        <p:nvGraphicFramePr>
          <p:cNvPr id="2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1035870"/>
              </p:ext>
            </p:extLst>
          </p:nvPr>
        </p:nvGraphicFramePr>
        <p:xfrm>
          <a:off x="4718713" y="2614969"/>
          <a:ext cx="4162425" cy="292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3" name="Graph" r:id="rId7" imgW="4162349" imgH="2926080" progId="Origin50.Graph">
                  <p:embed/>
                </p:oleObj>
              </mc:Choice>
              <mc:Fallback>
                <p:oleObj name="Graph" r:id="rId7" imgW="4162349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8713" y="2614969"/>
                        <a:ext cx="4162425" cy="292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5496633" y="5315246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  <a:cs typeface="Arial" pitchFamily="34" charset="0"/>
              </a:rPr>
              <a:t>Short Linker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44433" y="5315246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  <a:cs typeface="Arial" pitchFamily="34" charset="0"/>
              </a:rPr>
              <a:t>Long Linker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6715833" y="5470623"/>
            <a:ext cx="304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Binding Site.tif"/>
          <p:cNvPicPr>
            <a:picLocks noChangeAspect="1"/>
          </p:cNvPicPr>
          <p:nvPr/>
        </p:nvPicPr>
        <p:blipFill>
          <a:blip r:embed="rId6" cstate="print"/>
          <a:srcRect l="40165" b="40136"/>
          <a:stretch>
            <a:fillRect/>
          </a:stretch>
        </p:blipFill>
        <p:spPr>
          <a:xfrm>
            <a:off x="4929190" y="562391"/>
            <a:ext cx="3000364" cy="2031003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>
            <a:off x="5620605" y="3056161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144605" y="3056161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685" y="5665861"/>
            <a:ext cx="9040060" cy="33855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Richards</a:t>
            </a:r>
            <a:r>
              <a:rPr lang="en-GB" sz="1600" i="1" dirty="0" smtClean="0"/>
              <a:t>, </a:t>
            </a:r>
            <a:r>
              <a:rPr lang="en-GB" sz="1600" dirty="0" smtClean="0"/>
              <a:t>S-J., Jones, M. W., </a:t>
            </a:r>
            <a:r>
              <a:rPr lang="en-GB" sz="1600" dirty="0" err="1" smtClean="0"/>
              <a:t>Hunabun</a:t>
            </a:r>
            <a:r>
              <a:rPr lang="en-GB" sz="1600" dirty="0" smtClean="0"/>
              <a:t>, M. I., Haddleton, D. M., Gibson, M. I.;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Angew</a:t>
            </a:r>
            <a:r>
              <a:rPr lang="en-GB" sz="1600" i="1" dirty="0" smtClean="0"/>
              <a:t>. Chem.</a:t>
            </a:r>
            <a:r>
              <a:rPr lang="en-GB" sz="1600" dirty="0" smtClean="0"/>
              <a:t>, </a:t>
            </a:r>
            <a:r>
              <a:rPr lang="en-GB" sz="1600" b="1" dirty="0" smtClean="0"/>
              <a:t>2012</a:t>
            </a:r>
            <a:r>
              <a:rPr lang="en-GB" sz="1600" dirty="0" smtClean="0"/>
              <a:t>, </a:t>
            </a:r>
            <a:r>
              <a:rPr lang="en-GB" sz="1600" i="1" dirty="0" smtClean="0"/>
              <a:t>51, 7812</a:t>
            </a:r>
            <a:endParaRPr lang="en-GB" sz="16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5814478" y="2623114"/>
            <a:ext cx="190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Polymer length</a:t>
            </a:r>
            <a:endParaRPr lang="en-GB" dirty="0">
              <a:latin typeface="Gill Sans MT" pitchFamily="34" charset="0"/>
            </a:endParaRPr>
          </a:p>
        </p:txBody>
      </p:sp>
      <p:pic>
        <p:nvPicPr>
          <p:cNvPr id="25" name="Picture 10" descr="D:\gibson\Matts Documents\Warwick\Publications\2012\SJR Cholera tandem Post-Mod\Figures\TOC.t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1"/>
          <a:stretch>
            <a:fillRect/>
          </a:stretch>
        </p:blipFill>
        <p:spPr bwMode="auto">
          <a:xfrm>
            <a:off x="2448025" y="490953"/>
            <a:ext cx="4256087" cy="4819650"/>
          </a:xfrm>
          <a:prstGeom prst="rect">
            <a:avLst/>
          </a:prstGeom>
          <a:noFill/>
          <a:ln w="38100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418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31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SJR-3-86-B_SBA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1"/>
          <a:stretch>
            <a:fillRect/>
          </a:stretch>
        </p:blipFill>
        <p:spPr bwMode="auto">
          <a:xfrm>
            <a:off x="323850" y="3477780"/>
            <a:ext cx="3095625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SJR-3-86-F_SBA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36"/>
          <a:stretch>
            <a:fillRect/>
          </a:stretch>
        </p:blipFill>
        <p:spPr bwMode="auto">
          <a:xfrm>
            <a:off x="323850" y="3482831"/>
            <a:ext cx="2931918" cy="232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Screen shot 2012-11-20 at 14.03.3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32"/>
          <a:stretch>
            <a:fillRect/>
          </a:stretch>
        </p:blipFill>
        <p:spPr bwMode="auto">
          <a:xfrm>
            <a:off x="7764463" y="3376612"/>
            <a:ext cx="1174852" cy="2194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Screen shot 2012-11-20 at 14.03.3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26" t="28891" r="36929" b="60835"/>
          <a:stretch>
            <a:fillRect/>
          </a:stretch>
        </p:blipFill>
        <p:spPr bwMode="auto">
          <a:xfrm>
            <a:off x="6242050" y="4684409"/>
            <a:ext cx="1266375" cy="31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Screen shot 2012-11-20 at 14.03.3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36"/>
          <a:stretch>
            <a:fillRect/>
          </a:stretch>
        </p:blipFill>
        <p:spPr bwMode="auto">
          <a:xfrm>
            <a:off x="4643438" y="3381821"/>
            <a:ext cx="1580167" cy="242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 flipH="1">
            <a:off x="5785170" y="4714096"/>
            <a:ext cx="521979" cy="9851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-23182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Applications: Detection</a:t>
            </a:r>
            <a:endParaRPr lang="en-GB" sz="2400" b="1" i="1" dirty="0">
              <a:latin typeface="Franklin Gothic Book" pitchFamily="3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236109" y="902899"/>
            <a:ext cx="370320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  <a:latin typeface="Gill Sans"/>
                <a:cs typeface="Gill Sans"/>
              </a:rPr>
              <a:t>Direct</a:t>
            </a:r>
            <a:endParaRPr lang="en-US" dirty="0">
              <a:solidFill>
                <a:srgbClr val="FF0000"/>
              </a:solidFill>
              <a:latin typeface="Gill Sans"/>
              <a:cs typeface="Gill Sans"/>
            </a:endParaRPr>
          </a:p>
          <a:p>
            <a:pPr algn="just">
              <a:buFontTx/>
              <a:buChar char="-"/>
            </a:pPr>
            <a:r>
              <a:rPr lang="en-US" dirty="0">
                <a:solidFill>
                  <a:srgbClr val="FF0000"/>
                </a:solidFill>
                <a:latin typeface="Gill Sans"/>
                <a:cs typeface="Gill Sans"/>
              </a:rPr>
              <a:t>Label-free </a:t>
            </a:r>
          </a:p>
          <a:p>
            <a:pPr algn="just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  <a:latin typeface="Gill Sans"/>
                <a:cs typeface="Gill Sans"/>
              </a:rPr>
              <a:t>Easy</a:t>
            </a:r>
            <a:endParaRPr lang="en-US" dirty="0">
              <a:solidFill>
                <a:srgbClr val="FF0000"/>
              </a:solidFill>
              <a:latin typeface="Gill Sans"/>
              <a:cs typeface="Gill Sans"/>
            </a:endParaRPr>
          </a:p>
          <a:p>
            <a:pPr algn="just">
              <a:buFontTx/>
              <a:buChar char="-"/>
            </a:pPr>
            <a:r>
              <a:rPr lang="en-US" dirty="0">
                <a:solidFill>
                  <a:srgbClr val="FF0000"/>
                </a:solidFill>
                <a:latin typeface="Gill Sans"/>
                <a:cs typeface="Gill Sans"/>
              </a:rPr>
              <a:t>Sensitive </a:t>
            </a:r>
            <a:endParaRPr lang="en-US" dirty="0">
              <a:latin typeface="Gill Sans"/>
              <a:cs typeface="Gill Sans"/>
            </a:endParaRPr>
          </a:p>
          <a:p>
            <a:pPr algn="just">
              <a:buFontTx/>
              <a:buChar char="-"/>
            </a:pPr>
            <a:r>
              <a:rPr lang="en-US" dirty="0">
                <a:solidFill>
                  <a:srgbClr val="FF0000"/>
                </a:solidFill>
                <a:latin typeface="Gill Sans"/>
                <a:cs typeface="Gill Sans"/>
              </a:rPr>
              <a:t>Quantifiable in real-time</a:t>
            </a:r>
            <a:endParaRPr lang="en-US" dirty="0">
              <a:latin typeface="Gill Sans"/>
              <a:cs typeface="Gill Sans"/>
            </a:endParaRPr>
          </a:p>
        </p:txBody>
      </p:sp>
      <p:pic>
        <p:nvPicPr>
          <p:cNvPr id="25" name="Picture 24" descr="Screen shot 2011-06-27 at 15.02.37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1842"/>
            <a:ext cx="4139957" cy="3012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891" t="46609" r="67435" b="43120"/>
          <a:stretch/>
        </p:blipFill>
        <p:spPr>
          <a:xfrm flipV="1">
            <a:off x="3657158" y="3694498"/>
            <a:ext cx="633855" cy="63627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878" t="46609" r="55038" b="43120"/>
          <a:stretch/>
        </p:blipFill>
        <p:spPr>
          <a:xfrm flipV="1">
            <a:off x="3657157" y="4881994"/>
            <a:ext cx="633855" cy="6892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18260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45631</TotalTime>
  <Words>947</Words>
  <Application>Microsoft Macintosh PowerPoint</Application>
  <PresentationFormat>On-screen Show (4:3)</PresentationFormat>
  <Paragraphs>221</Paragraphs>
  <Slides>18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CS ChemDraw Drawing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Sarah-Jane Richards</dc:creator>
  <cp:lastModifiedBy>Sarah-Jane Richards</cp:lastModifiedBy>
  <cp:revision>77</cp:revision>
  <dcterms:created xsi:type="dcterms:W3CDTF">2013-01-06T17:33:22Z</dcterms:created>
  <dcterms:modified xsi:type="dcterms:W3CDTF">2014-08-06T14:46:18Z</dcterms:modified>
</cp:coreProperties>
</file>