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tiff" ContentType="image/tiff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888" r:id="rId4"/>
    <p:sldMasterId id="2147483900" r:id="rId5"/>
    <p:sldMasterId id="2147483912" r:id="rId6"/>
  </p:sldMasterIdLst>
  <p:notesMasterIdLst>
    <p:notesMasterId r:id="rId47"/>
  </p:notesMasterIdLst>
  <p:sldIdLst>
    <p:sldId id="256" r:id="rId7"/>
    <p:sldId id="277" r:id="rId8"/>
    <p:sldId id="258" r:id="rId9"/>
    <p:sldId id="259" r:id="rId10"/>
    <p:sldId id="281" r:id="rId11"/>
    <p:sldId id="328" r:id="rId12"/>
    <p:sldId id="283" r:id="rId13"/>
    <p:sldId id="284" r:id="rId14"/>
    <p:sldId id="292" r:id="rId15"/>
    <p:sldId id="293" r:id="rId16"/>
    <p:sldId id="294" r:id="rId17"/>
    <p:sldId id="295" r:id="rId18"/>
    <p:sldId id="270" r:id="rId19"/>
    <p:sldId id="298" r:id="rId20"/>
    <p:sldId id="265" r:id="rId21"/>
    <p:sldId id="266" r:id="rId22"/>
    <p:sldId id="322" r:id="rId23"/>
    <p:sldId id="290" r:id="rId24"/>
    <p:sldId id="318" r:id="rId25"/>
    <p:sldId id="289" r:id="rId26"/>
    <p:sldId id="300" r:id="rId27"/>
    <p:sldId id="321" r:id="rId28"/>
    <p:sldId id="324" r:id="rId29"/>
    <p:sldId id="305" r:id="rId30"/>
    <p:sldId id="325" r:id="rId31"/>
    <p:sldId id="326" r:id="rId32"/>
    <p:sldId id="323" r:id="rId33"/>
    <p:sldId id="311" r:id="rId34"/>
    <p:sldId id="312" r:id="rId35"/>
    <p:sldId id="319" r:id="rId36"/>
    <p:sldId id="313" r:id="rId37"/>
    <p:sldId id="317" r:id="rId38"/>
    <p:sldId id="316" r:id="rId39"/>
    <p:sldId id="309" r:id="rId40"/>
    <p:sldId id="302" r:id="rId41"/>
    <p:sldId id="303" r:id="rId42"/>
    <p:sldId id="304" r:id="rId43"/>
    <p:sldId id="296" r:id="rId44"/>
    <p:sldId id="301" r:id="rId45"/>
    <p:sldId id="310" r:id="rId46"/>
  </p:sldIdLst>
  <p:sldSz cx="9144000" cy="6858000" type="screen4x3"/>
  <p:notesSz cx="6858000" cy="9144000"/>
  <p:defaultTextStyle>
    <a:defPPr>
      <a:defRPr lang="en-US"/>
    </a:defPPr>
    <a:lvl1pPr marL="0" algn="l" defTabSz="4023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2325" algn="l" defTabSz="4023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04649" algn="l" defTabSz="4023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06974" algn="l" defTabSz="4023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09298" algn="l" defTabSz="4023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11623" algn="l" defTabSz="4023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13947" algn="l" defTabSz="4023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16272" algn="l" defTabSz="4023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18597" algn="l" defTabSz="4023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Front Matter" id="{05CDB963-8A90-4731-BD28-2E30D3FF484D}">
          <p14:sldIdLst>
            <p14:sldId id="256"/>
            <p14:sldId id="277"/>
            <p14:sldId id="267"/>
            <p14:sldId id="278"/>
            <p14:sldId id="280"/>
          </p14:sldIdLst>
        </p14:section>
        <p14:section name="Group Member 1" id="{67C82EDF-45E1-4F40-99E4-61CBD9D71B6D}">
          <p14:sldIdLst>
            <p14:sldId id="258"/>
            <p14:sldId id="259"/>
            <p14:sldId id="281"/>
            <p14:sldId id="270"/>
          </p14:sldIdLst>
        </p14:section>
        <p14:section name="Group Member 2" id="{32CC8908-2DD1-4586-B325-D49E78524F47}">
          <p14:sldIdLst>
            <p14:sldId id="260"/>
            <p14:sldId id="276"/>
            <p14:sldId id="282"/>
            <p14:sldId id="263"/>
          </p14:sldIdLst>
        </p14:section>
        <p14:section name="Group member 3" id="{B5B72871-FE73-4A50-BCA1-1D7369E16A16}">
          <p14:sldIdLst>
            <p14:sldId id="271"/>
            <p14:sldId id="272"/>
            <p14:sldId id="273"/>
            <p14:sldId id="274"/>
          </p14:sldIdLst>
        </p14:section>
        <p14:section name="General Closing" id="{29DF22C9-5858-4D83-9365-7B659F873499}">
          <p14:sldIdLst>
            <p14:sldId id="265"/>
            <p14:sldId id="266"/>
            <p14:sldId id="275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e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3300"/>
    <a:srgbClr val="99CCFF"/>
    <a:srgbClr val="0039AC"/>
    <a:srgbClr val="00339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52" autoAdjust="0"/>
    <p:restoredTop sz="93369" autoAdjust="0"/>
  </p:normalViewPr>
  <p:slideViewPr>
    <p:cSldViewPr snapToGrid="0">
      <p:cViewPr>
        <p:scale>
          <a:sx n="110" d="100"/>
          <a:sy n="110" d="100"/>
        </p:scale>
        <p:origin x="-126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commentAuthors" Target="commentAuthors.xml"/><Relationship Id="rId8" Type="http://schemas.openxmlformats.org/officeDocument/2006/relationships/slide" Target="slides/slide2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image" Target="../media/image37.emf"/><Relationship Id="rId4" Type="http://schemas.openxmlformats.org/officeDocument/2006/relationships/image" Target="../media/image40.e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image" Target="../media/image43.emf"/><Relationship Id="rId4" Type="http://schemas.openxmlformats.org/officeDocument/2006/relationships/image" Target="../media/image46.e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3" Type="http://schemas.openxmlformats.org/officeDocument/2006/relationships/image" Target="../media/image49.emf"/><Relationship Id="rId7" Type="http://schemas.openxmlformats.org/officeDocument/2006/relationships/image" Target="../media/image52.emf"/><Relationship Id="rId2" Type="http://schemas.openxmlformats.org/officeDocument/2006/relationships/image" Target="../media/image48.emf"/><Relationship Id="rId1" Type="http://schemas.openxmlformats.org/officeDocument/2006/relationships/image" Target="../media/image47.emf"/><Relationship Id="rId6" Type="http://schemas.openxmlformats.org/officeDocument/2006/relationships/image" Target="../media/image10.emf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1.emf"/><Relationship Id="rId1" Type="http://schemas.openxmlformats.org/officeDocument/2006/relationships/image" Target="../media/image14.emf"/><Relationship Id="rId6" Type="http://schemas.openxmlformats.org/officeDocument/2006/relationships/image" Target="../media/image57.emf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image" Target="../media/image51.emf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9.emf"/><Relationship Id="rId1" Type="http://schemas.openxmlformats.org/officeDocument/2006/relationships/image" Target="../media/image8.emf"/><Relationship Id="rId4" Type="http://schemas.openxmlformats.org/officeDocument/2006/relationships/image" Target="../media/image15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1991DB-DEE8-4174-9435-9D9F721C6C6A}" type="datetimeFigureOut">
              <a:rPr lang="en-US"/>
              <a:pPr/>
              <a:t>7/9/2017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666ED7-631A-46AF-B451-227D0A8685A0}" type="slidenum">
              <a:rPr lang="en-US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25988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0464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02325" algn="l" defTabSz="80464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04649" algn="l" defTabSz="80464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06974" algn="l" defTabSz="80464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09298" algn="l" defTabSz="80464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011623" algn="l" defTabSz="80464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13947" algn="l" defTabSz="80464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16272" algn="l" defTabSz="80464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18597" algn="l" defTabSz="80464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We designed this template</a:t>
            </a:r>
            <a:r>
              <a:rPr lang="en-US" baseline="0" dirty="0">
                <a:cs typeface="Calibri"/>
              </a:rPr>
              <a:t> so that each member of the project team has a set of slides with its own theme where he/she can present their research. Members, here’s how you add a new slide to just your set: </a:t>
            </a:r>
          </a:p>
          <a:p>
            <a:r>
              <a:rPr lang="en-US" baseline="0" dirty="0">
                <a:cs typeface="Calibri"/>
              </a:rPr>
              <a:t/>
            </a:r>
            <a:br>
              <a:rPr lang="en-US" baseline="0" dirty="0">
                <a:cs typeface="Calibri"/>
              </a:rPr>
            </a:br>
            <a:endParaRPr lang="en-US" baseline="0" dirty="0">
              <a:cs typeface="Calibri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cs typeface="Calibri"/>
              </a:rPr>
              <a:t>Mark where you want to add the slide:</a:t>
            </a:r>
            <a:r>
              <a:rPr lang="en-US" baseline="0" dirty="0">
                <a:cs typeface="Calibri"/>
              </a:rPr>
              <a:t> Select </a:t>
            </a:r>
            <a:r>
              <a:rPr lang="en-US" dirty="0">
                <a:cs typeface="Calibri"/>
              </a:rPr>
              <a:t>an </a:t>
            </a:r>
            <a:r>
              <a:rPr lang="en-US" baseline="0" dirty="0">
                <a:cs typeface="Calibri"/>
              </a:rPr>
              <a:t>existing one in the Thumbnails pane, c</a:t>
            </a:r>
            <a:r>
              <a:rPr lang="en-US" dirty="0"/>
              <a:t>lick the New Slide button,</a:t>
            </a:r>
            <a:r>
              <a:rPr lang="en-US" baseline="0" dirty="0"/>
              <a:t> then </a:t>
            </a:r>
            <a:r>
              <a:rPr lang="en-US" dirty="0"/>
              <a:t>choose a layout.</a:t>
            </a:r>
            <a:r>
              <a:rPr lang="en-US" baseline="0" dirty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baseline="0" dirty="0">
                <a:cs typeface="Calibri"/>
              </a:rPr>
              <a:t/>
            </a:r>
            <a:br>
              <a:rPr lang="en-US" baseline="0" dirty="0">
                <a:cs typeface="Calibri"/>
              </a:rPr>
            </a:br>
            <a:endParaRPr lang="en-US" baseline="0" dirty="0">
              <a:cs typeface="Calibri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baseline="0" dirty="0"/>
              <a:t>The new slide gets the same theme as the previous one you selected.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baseline="0" dirty="0">
                <a:cs typeface="Calibri"/>
              </a:rPr>
              <a:t/>
            </a:r>
            <a:br>
              <a:rPr lang="en-US" b="1" baseline="0" dirty="0">
                <a:cs typeface="Calibri"/>
              </a:rPr>
            </a:br>
            <a:endParaRPr lang="en-US" b="1" baseline="0" dirty="0">
              <a:cs typeface="Calibri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baseline="0" dirty="0"/>
              <a:t>Careful! </a:t>
            </a:r>
            <a:r>
              <a:rPr lang="en-US" baseline="0" dirty="0"/>
              <a:t>Don’t annoy your fellow presenters by accidentally changing their themes. That can happen if you choose a theme Variant from the Design tab, which changes all of the slides in your presentation to that look</a:t>
            </a:r>
            <a:r>
              <a:rPr lang="en-US" baseline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573828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b="1" dirty="0" smtClean="0"/>
              <a:t>1) MODIFICA</a:t>
            </a:r>
            <a:r>
              <a:rPr lang="it-IT" b="1" baseline="0" dirty="0" smtClean="0"/>
              <a:t> SLIDE</a:t>
            </a:r>
            <a:r>
              <a:rPr lang="it-IT" b="1" dirty="0" smtClean="0"/>
              <a:t> TOGLI</a:t>
            </a:r>
            <a:r>
              <a:rPr lang="it-IT" b="1" baseline="0" dirty="0" smtClean="0"/>
              <a:t> SPETTRO</a:t>
            </a:r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MODIFICA NOMI CAMPIONI NELLE TABELLE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961415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297797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583935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b="1" dirty="0" smtClean="0"/>
              <a:t>METTI NUMERO AI CAMPIONI</a:t>
            </a:r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sz="1600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Idrolisi con </a:t>
            </a:r>
            <a:r>
              <a:rPr lang="it-IT" dirty="0" err="1" smtClean="0"/>
              <a:t>AcOH</a:t>
            </a:r>
            <a:r>
              <a:rPr lang="it-IT" baseline="0" dirty="0" smtClean="0"/>
              <a:t> 90’</a:t>
            </a:r>
          </a:p>
          <a:p>
            <a:r>
              <a:rPr lang="it-IT" sz="1400" b="1" baseline="0" dirty="0" smtClean="0"/>
              <a:t>METTI NUMERI ALLE STRUTTURE</a:t>
            </a:r>
          </a:p>
          <a:p>
            <a:r>
              <a:rPr lang="it-IT" sz="1400" b="1" baseline="0" dirty="0" smtClean="0"/>
              <a:t>METTI CITAZIONE</a:t>
            </a:r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161906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7540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NON DIRE LINEARE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748201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428405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8046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METTI I NUMERI</a:t>
            </a:r>
            <a:r>
              <a:rPr lang="it-IT" baseline="0" dirty="0" smtClean="0"/>
              <a:t> SOTTO LE STRUTTURE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METTI I NUMERI</a:t>
            </a:r>
            <a:r>
              <a:rPr lang="it-IT" baseline="0" dirty="0" smtClean="0"/>
              <a:t> SOTTO LE STRUTTURE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9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7700" spc="-106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5" y="4206876"/>
            <a:ext cx="6921152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02325" indent="0" algn="ctr">
              <a:buNone/>
              <a:defRPr sz="2500"/>
            </a:lvl2pPr>
            <a:lvl3pPr marL="804649" indent="0" algn="ctr">
              <a:buNone/>
              <a:defRPr sz="2100"/>
            </a:lvl3pPr>
            <a:lvl4pPr marL="1206974" indent="0" algn="ctr">
              <a:buNone/>
              <a:defRPr sz="1800"/>
            </a:lvl4pPr>
            <a:lvl5pPr marL="1609298" indent="0" algn="ctr">
              <a:buNone/>
              <a:defRPr sz="1800"/>
            </a:lvl5pPr>
            <a:lvl6pPr marL="2011623" indent="0" algn="ctr">
              <a:buNone/>
              <a:defRPr sz="1800"/>
            </a:lvl6pPr>
            <a:lvl7pPr marL="2413947" indent="0" algn="ctr">
              <a:buNone/>
              <a:defRPr sz="1800"/>
            </a:lvl7pPr>
            <a:lvl8pPr marL="2816272" indent="0" algn="ctr">
              <a:buNone/>
              <a:defRPr sz="1800"/>
            </a:lvl8pPr>
            <a:lvl9pPr marL="3218597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336185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912397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4" y="695325"/>
            <a:ext cx="1971675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6" y="714377"/>
            <a:ext cx="5800725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495346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9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7700" spc="-106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5" y="4206876"/>
            <a:ext cx="6921152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262626"/>
                </a:solidFill>
                <a:latin typeface="+mj-lt"/>
              </a:defRPr>
            </a:lvl1pPr>
            <a:lvl2pPr marL="402325" indent="0" algn="ctr">
              <a:buNone/>
              <a:defRPr sz="2500"/>
            </a:lvl2pPr>
            <a:lvl3pPr marL="804649" indent="0" algn="ctr">
              <a:buNone/>
              <a:defRPr sz="2100"/>
            </a:lvl3pPr>
            <a:lvl4pPr marL="1206974" indent="0" algn="ctr">
              <a:buNone/>
              <a:defRPr sz="1800"/>
            </a:lvl4pPr>
            <a:lvl5pPr marL="1609298" indent="0" algn="ctr">
              <a:buNone/>
              <a:defRPr sz="1800"/>
            </a:lvl5pPr>
            <a:lvl6pPr marL="2011623" indent="0" algn="ctr">
              <a:buNone/>
              <a:defRPr sz="1800"/>
            </a:lvl6pPr>
            <a:lvl7pPr marL="2413947" indent="0" algn="ctr">
              <a:buNone/>
              <a:defRPr sz="1800"/>
            </a:lvl7pPr>
            <a:lvl8pPr marL="2816272" indent="0" algn="ctr">
              <a:buNone/>
              <a:defRPr sz="1800"/>
            </a:lvl8pPr>
            <a:lvl9pPr marL="3218597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172288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489857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30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7700" b="0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204209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023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046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069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0929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1162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1394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1627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1859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380519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3" y="1998135"/>
            <a:ext cx="3497580" cy="376732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8500" y="1998135"/>
            <a:ext cx="3497580" cy="376732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080869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3" y="2040467"/>
            <a:ext cx="349758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02325" indent="0">
              <a:buNone/>
              <a:defRPr sz="1800" b="1"/>
            </a:lvl2pPr>
            <a:lvl3pPr marL="804649" indent="0">
              <a:buNone/>
              <a:defRPr sz="1600" b="1"/>
            </a:lvl3pPr>
            <a:lvl4pPr marL="1206974" indent="0">
              <a:buNone/>
              <a:defRPr sz="1400" b="1"/>
            </a:lvl4pPr>
            <a:lvl5pPr marL="1609298" indent="0">
              <a:buNone/>
              <a:defRPr sz="1400" b="1"/>
            </a:lvl5pPr>
            <a:lvl6pPr marL="2011623" indent="0">
              <a:buNone/>
              <a:defRPr sz="1400" b="1"/>
            </a:lvl6pPr>
            <a:lvl7pPr marL="2413947" indent="0">
              <a:buNone/>
              <a:defRPr sz="1400" b="1"/>
            </a:lvl7pPr>
            <a:lvl8pPr marL="2816272" indent="0">
              <a:buNone/>
              <a:defRPr sz="1400" b="1"/>
            </a:lvl8pPr>
            <a:lvl9pPr marL="3218597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3" y="2753084"/>
            <a:ext cx="349758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05708" y="2038435"/>
            <a:ext cx="349758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02325" indent="0">
              <a:buNone/>
              <a:defRPr sz="1800" b="1"/>
            </a:lvl2pPr>
            <a:lvl3pPr marL="804649" indent="0">
              <a:buNone/>
              <a:defRPr sz="1600" b="1"/>
            </a:lvl3pPr>
            <a:lvl4pPr marL="1206974" indent="0">
              <a:buNone/>
              <a:defRPr sz="1400" b="1"/>
            </a:lvl4pPr>
            <a:lvl5pPr marL="1609298" indent="0">
              <a:buNone/>
              <a:defRPr sz="1400" b="1"/>
            </a:lvl5pPr>
            <a:lvl6pPr marL="2011623" indent="0">
              <a:buNone/>
              <a:defRPr sz="1400" b="1"/>
            </a:lvl6pPr>
            <a:lvl7pPr marL="2413947" indent="0">
              <a:buNone/>
              <a:defRPr sz="1400" b="1"/>
            </a:lvl7pPr>
            <a:lvl8pPr marL="2816272" indent="0">
              <a:buNone/>
              <a:defRPr sz="1400" b="1"/>
            </a:lvl8pPr>
            <a:lvl9pPr marL="3218597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05708" y="2750991"/>
            <a:ext cx="349758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686482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404940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364799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5" y="542281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5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5"/>
            <a:ext cx="2548890" cy="3126987"/>
          </a:xfrm>
        </p:spPr>
        <p:txBody>
          <a:bodyPr>
            <a:normAutofit/>
          </a:bodyPr>
          <a:lstStyle>
            <a:lvl1pPr marL="0" marR="0" indent="0" algn="l" defTabSz="804649" rtl="0" eaLnBrk="1" fontAlgn="auto" latinLnBrk="0" hangingPunct="1">
              <a:lnSpc>
                <a:spcPct val="100000"/>
              </a:lnSpc>
              <a:spcBef>
                <a:spcPts val="1056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262626"/>
                </a:solidFill>
              </a:defRPr>
            </a:lvl1pPr>
            <a:lvl2pPr marL="402325" indent="0">
              <a:buNone/>
              <a:defRPr sz="1100"/>
            </a:lvl2pPr>
            <a:lvl3pPr marL="804649" indent="0">
              <a:buNone/>
              <a:defRPr sz="900"/>
            </a:lvl3pPr>
            <a:lvl4pPr marL="1206974" indent="0">
              <a:buNone/>
              <a:defRPr sz="800"/>
            </a:lvl4pPr>
            <a:lvl5pPr marL="1609298" indent="0">
              <a:buNone/>
              <a:defRPr sz="800"/>
            </a:lvl5pPr>
            <a:lvl6pPr marL="2011623" indent="0">
              <a:buNone/>
              <a:defRPr sz="800"/>
            </a:lvl6pPr>
            <a:lvl7pPr marL="2413947" indent="0">
              <a:buNone/>
              <a:defRPr sz="800"/>
            </a:lvl7pPr>
            <a:lvl8pPr marL="2816272" indent="0">
              <a:buNone/>
              <a:defRPr sz="800"/>
            </a:lvl8pPr>
            <a:lvl9pPr marL="3218597" indent="0">
              <a:buNone/>
              <a:defRPr sz="800"/>
            </a:lvl9pPr>
          </a:lstStyle>
          <a:p>
            <a:pPr marL="0" marR="0" lvl="0" indent="0" algn="l" defTabSz="804649" rtl="0" eaLnBrk="1" fontAlgn="auto" latinLnBrk="0" hangingPunct="1">
              <a:lnSpc>
                <a:spcPct val="100000"/>
              </a:lnSpc>
              <a:spcBef>
                <a:spcPts val="123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337631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27813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9" y="5418670"/>
            <a:ext cx="8085582" cy="613283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704"/>
              </a:spcBef>
              <a:buNone/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2325" indent="0">
              <a:buNone/>
              <a:defRPr sz="2500"/>
            </a:lvl2pPr>
            <a:lvl3pPr marL="804649" indent="0">
              <a:buNone/>
              <a:defRPr sz="2100"/>
            </a:lvl3pPr>
            <a:lvl4pPr marL="1206974" indent="0">
              <a:buNone/>
              <a:defRPr sz="1800"/>
            </a:lvl4pPr>
            <a:lvl5pPr marL="1609298" indent="0">
              <a:buNone/>
              <a:defRPr sz="1800"/>
            </a:lvl5pPr>
            <a:lvl6pPr marL="2011623" indent="0">
              <a:buNone/>
              <a:defRPr sz="1800"/>
            </a:lvl6pPr>
            <a:lvl7pPr marL="2413947" indent="0">
              <a:buNone/>
              <a:defRPr sz="1800"/>
            </a:lvl7pPr>
            <a:lvl8pPr marL="2816272" indent="0">
              <a:buNone/>
              <a:defRPr sz="1800"/>
            </a:lvl8pPr>
            <a:lvl9pPr marL="3218597" indent="0">
              <a:buNone/>
              <a:defRPr sz="1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6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300">
                <a:solidFill>
                  <a:srgbClr val="262626"/>
                </a:solidFill>
              </a:defRPr>
            </a:lvl1pPr>
            <a:lvl2pPr marL="402325" indent="0">
              <a:buNone/>
              <a:defRPr sz="1100"/>
            </a:lvl2pPr>
            <a:lvl3pPr marL="804649" indent="0">
              <a:buNone/>
              <a:defRPr sz="900"/>
            </a:lvl3pPr>
            <a:lvl4pPr marL="1206974" indent="0">
              <a:buNone/>
              <a:defRPr sz="800"/>
            </a:lvl4pPr>
            <a:lvl5pPr marL="1609298" indent="0">
              <a:buNone/>
              <a:defRPr sz="800"/>
            </a:lvl5pPr>
            <a:lvl6pPr marL="2011623" indent="0">
              <a:buNone/>
              <a:defRPr sz="800"/>
            </a:lvl6pPr>
            <a:lvl7pPr marL="2413947" indent="0">
              <a:buNone/>
              <a:defRPr sz="800"/>
            </a:lvl7pPr>
            <a:lvl8pPr marL="2816272" indent="0">
              <a:buNone/>
              <a:defRPr sz="800"/>
            </a:lvl8pPr>
            <a:lvl9pPr marL="3218597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427552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380481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4" y="695325"/>
            <a:ext cx="1971675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6" y="714377"/>
            <a:ext cx="5800725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96947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9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7700" spc="-106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5" y="4206876"/>
            <a:ext cx="6921152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02325" indent="0" algn="ctr">
              <a:buNone/>
              <a:defRPr sz="2500"/>
            </a:lvl2pPr>
            <a:lvl3pPr marL="804649" indent="0" algn="ctr">
              <a:buNone/>
              <a:defRPr sz="2100"/>
            </a:lvl3pPr>
            <a:lvl4pPr marL="1206974" indent="0" algn="ctr">
              <a:buNone/>
              <a:defRPr sz="1800"/>
            </a:lvl4pPr>
            <a:lvl5pPr marL="1609298" indent="0" algn="ctr">
              <a:buNone/>
              <a:defRPr sz="1800"/>
            </a:lvl5pPr>
            <a:lvl6pPr marL="2011623" indent="0" algn="ctr">
              <a:buNone/>
              <a:defRPr sz="1800"/>
            </a:lvl6pPr>
            <a:lvl7pPr marL="2413947" indent="0" algn="ctr">
              <a:buNone/>
              <a:defRPr sz="1800"/>
            </a:lvl7pPr>
            <a:lvl8pPr marL="2816272" indent="0" algn="ctr">
              <a:buNone/>
              <a:defRPr sz="1800"/>
            </a:lvl8pPr>
            <a:lvl9pPr marL="3218597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426809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173014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30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7700" b="0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204209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023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046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069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0929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1162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1394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1627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1859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258681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3" y="1998135"/>
            <a:ext cx="3497580" cy="376732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8500" y="1998135"/>
            <a:ext cx="3497580" cy="376732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771932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3" y="2040467"/>
            <a:ext cx="349758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02325" indent="0">
              <a:buNone/>
              <a:defRPr sz="1800" b="1"/>
            </a:lvl2pPr>
            <a:lvl3pPr marL="804649" indent="0">
              <a:buNone/>
              <a:defRPr sz="1600" b="1"/>
            </a:lvl3pPr>
            <a:lvl4pPr marL="1206974" indent="0">
              <a:buNone/>
              <a:defRPr sz="1400" b="1"/>
            </a:lvl4pPr>
            <a:lvl5pPr marL="1609298" indent="0">
              <a:buNone/>
              <a:defRPr sz="1400" b="1"/>
            </a:lvl5pPr>
            <a:lvl6pPr marL="2011623" indent="0">
              <a:buNone/>
              <a:defRPr sz="1400" b="1"/>
            </a:lvl6pPr>
            <a:lvl7pPr marL="2413947" indent="0">
              <a:buNone/>
              <a:defRPr sz="1400" b="1"/>
            </a:lvl7pPr>
            <a:lvl8pPr marL="2816272" indent="0">
              <a:buNone/>
              <a:defRPr sz="1400" b="1"/>
            </a:lvl8pPr>
            <a:lvl9pPr marL="3218597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3" y="2753084"/>
            <a:ext cx="349758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05708" y="2038435"/>
            <a:ext cx="349758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02325" indent="0">
              <a:buNone/>
              <a:defRPr sz="1800" b="1"/>
            </a:lvl2pPr>
            <a:lvl3pPr marL="804649" indent="0">
              <a:buNone/>
              <a:defRPr sz="1600" b="1"/>
            </a:lvl3pPr>
            <a:lvl4pPr marL="1206974" indent="0">
              <a:buNone/>
              <a:defRPr sz="1400" b="1"/>
            </a:lvl4pPr>
            <a:lvl5pPr marL="1609298" indent="0">
              <a:buNone/>
              <a:defRPr sz="1400" b="1"/>
            </a:lvl5pPr>
            <a:lvl6pPr marL="2011623" indent="0">
              <a:buNone/>
              <a:defRPr sz="1400" b="1"/>
            </a:lvl6pPr>
            <a:lvl7pPr marL="2413947" indent="0">
              <a:buNone/>
              <a:defRPr sz="1400" b="1"/>
            </a:lvl7pPr>
            <a:lvl8pPr marL="2816272" indent="0">
              <a:buNone/>
              <a:defRPr sz="1400" b="1"/>
            </a:lvl8pPr>
            <a:lvl9pPr marL="3218597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05708" y="2750991"/>
            <a:ext cx="349758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264307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310324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28605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30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7700" b="0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204209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023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046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069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0929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1162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1394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1627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1859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11894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5" y="542281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5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5"/>
            <a:ext cx="2548890" cy="3126987"/>
          </a:xfrm>
        </p:spPr>
        <p:txBody>
          <a:bodyPr>
            <a:normAutofit/>
          </a:bodyPr>
          <a:lstStyle>
            <a:lvl1pPr marL="0" marR="0" indent="0" algn="l" defTabSz="804649" rtl="0" eaLnBrk="1" fontAlgn="auto" latinLnBrk="0" hangingPunct="1">
              <a:lnSpc>
                <a:spcPct val="100000"/>
              </a:lnSpc>
              <a:spcBef>
                <a:spcPts val="1056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262626"/>
                </a:solidFill>
              </a:defRPr>
            </a:lvl1pPr>
            <a:lvl2pPr marL="402325" indent="0">
              <a:buNone/>
              <a:defRPr sz="1100"/>
            </a:lvl2pPr>
            <a:lvl3pPr marL="804649" indent="0">
              <a:buNone/>
              <a:defRPr sz="900"/>
            </a:lvl3pPr>
            <a:lvl4pPr marL="1206974" indent="0">
              <a:buNone/>
              <a:defRPr sz="800"/>
            </a:lvl4pPr>
            <a:lvl5pPr marL="1609298" indent="0">
              <a:buNone/>
              <a:defRPr sz="800"/>
            </a:lvl5pPr>
            <a:lvl6pPr marL="2011623" indent="0">
              <a:buNone/>
              <a:defRPr sz="800"/>
            </a:lvl6pPr>
            <a:lvl7pPr marL="2413947" indent="0">
              <a:buNone/>
              <a:defRPr sz="800"/>
            </a:lvl7pPr>
            <a:lvl8pPr marL="2816272" indent="0">
              <a:buNone/>
              <a:defRPr sz="800"/>
            </a:lvl8pPr>
            <a:lvl9pPr marL="3218597" indent="0">
              <a:buNone/>
              <a:defRPr sz="800"/>
            </a:lvl9pPr>
          </a:lstStyle>
          <a:p>
            <a:pPr marL="0" marR="0" lvl="0" indent="0" algn="l" defTabSz="804649" rtl="0" eaLnBrk="1" fontAlgn="auto" latinLnBrk="0" hangingPunct="1">
              <a:lnSpc>
                <a:spcPct val="100000"/>
              </a:lnSpc>
              <a:spcBef>
                <a:spcPts val="123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467139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9" y="5418670"/>
            <a:ext cx="8085582" cy="613283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blipFill>
            <a:blip r:embed="rId2" cstate="print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704"/>
              </a:spcBef>
              <a:buNone/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2325" indent="0">
              <a:buNone/>
              <a:defRPr sz="2500"/>
            </a:lvl2pPr>
            <a:lvl3pPr marL="804649" indent="0">
              <a:buNone/>
              <a:defRPr sz="2100"/>
            </a:lvl3pPr>
            <a:lvl4pPr marL="1206974" indent="0">
              <a:buNone/>
              <a:defRPr sz="1800"/>
            </a:lvl4pPr>
            <a:lvl5pPr marL="1609298" indent="0">
              <a:buNone/>
              <a:defRPr sz="1800"/>
            </a:lvl5pPr>
            <a:lvl6pPr marL="2011623" indent="0">
              <a:buNone/>
              <a:defRPr sz="1800"/>
            </a:lvl6pPr>
            <a:lvl7pPr marL="2413947" indent="0">
              <a:buNone/>
              <a:defRPr sz="1800"/>
            </a:lvl7pPr>
            <a:lvl8pPr marL="2816272" indent="0">
              <a:buNone/>
              <a:defRPr sz="1800"/>
            </a:lvl8pPr>
            <a:lvl9pPr marL="3218597" indent="0">
              <a:buNone/>
              <a:defRPr sz="1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6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300">
                <a:solidFill>
                  <a:srgbClr val="262626"/>
                </a:solidFill>
              </a:defRPr>
            </a:lvl1pPr>
            <a:lvl2pPr marL="402325" indent="0">
              <a:buNone/>
              <a:defRPr sz="1100"/>
            </a:lvl2pPr>
            <a:lvl3pPr marL="804649" indent="0">
              <a:buNone/>
              <a:defRPr sz="900"/>
            </a:lvl3pPr>
            <a:lvl4pPr marL="1206974" indent="0">
              <a:buNone/>
              <a:defRPr sz="800"/>
            </a:lvl4pPr>
            <a:lvl5pPr marL="1609298" indent="0">
              <a:buNone/>
              <a:defRPr sz="800"/>
            </a:lvl5pPr>
            <a:lvl6pPr marL="2011623" indent="0">
              <a:buNone/>
              <a:defRPr sz="800"/>
            </a:lvl6pPr>
            <a:lvl7pPr marL="2413947" indent="0">
              <a:buNone/>
              <a:defRPr sz="800"/>
            </a:lvl7pPr>
            <a:lvl8pPr marL="2816272" indent="0">
              <a:buNone/>
              <a:defRPr sz="800"/>
            </a:lvl8pPr>
            <a:lvl9pPr marL="3218597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623493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041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4" y="695325"/>
            <a:ext cx="1971675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6" y="714377"/>
            <a:ext cx="5800725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59814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3" y="1998135"/>
            <a:ext cx="3497580" cy="376732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8500" y="1998135"/>
            <a:ext cx="3497580" cy="376732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233663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3" y="2040467"/>
            <a:ext cx="349758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02325" indent="0">
              <a:buNone/>
              <a:defRPr sz="1800" b="1"/>
            </a:lvl2pPr>
            <a:lvl3pPr marL="804649" indent="0">
              <a:buNone/>
              <a:defRPr sz="1600" b="1"/>
            </a:lvl3pPr>
            <a:lvl4pPr marL="1206974" indent="0">
              <a:buNone/>
              <a:defRPr sz="1400" b="1"/>
            </a:lvl4pPr>
            <a:lvl5pPr marL="1609298" indent="0">
              <a:buNone/>
              <a:defRPr sz="1400" b="1"/>
            </a:lvl5pPr>
            <a:lvl6pPr marL="2011623" indent="0">
              <a:buNone/>
              <a:defRPr sz="1400" b="1"/>
            </a:lvl6pPr>
            <a:lvl7pPr marL="2413947" indent="0">
              <a:buNone/>
              <a:defRPr sz="1400" b="1"/>
            </a:lvl7pPr>
            <a:lvl8pPr marL="2816272" indent="0">
              <a:buNone/>
              <a:defRPr sz="1400" b="1"/>
            </a:lvl8pPr>
            <a:lvl9pPr marL="3218597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3" y="2753084"/>
            <a:ext cx="349758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05708" y="2038435"/>
            <a:ext cx="349758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02325" indent="0">
              <a:buNone/>
              <a:defRPr sz="1800" b="1"/>
            </a:lvl2pPr>
            <a:lvl3pPr marL="804649" indent="0">
              <a:buNone/>
              <a:defRPr sz="1600" b="1"/>
            </a:lvl3pPr>
            <a:lvl4pPr marL="1206974" indent="0">
              <a:buNone/>
              <a:defRPr sz="1400" b="1"/>
            </a:lvl4pPr>
            <a:lvl5pPr marL="1609298" indent="0">
              <a:buNone/>
              <a:defRPr sz="1400" b="1"/>
            </a:lvl5pPr>
            <a:lvl6pPr marL="2011623" indent="0">
              <a:buNone/>
              <a:defRPr sz="1400" b="1"/>
            </a:lvl6pPr>
            <a:lvl7pPr marL="2413947" indent="0">
              <a:buNone/>
              <a:defRPr sz="1400" b="1"/>
            </a:lvl7pPr>
            <a:lvl8pPr marL="2816272" indent="0">
              <a:buNone/>
              <a:defRPr sz="1400" b="1"/>
            </a:lvl8pPr>
            <a:lvl9pPr marL="3218597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05708" y="2750991"/>
            <a:ext cx="349758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582366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813613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637386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5" y="542281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5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5"/>
            <a:ext cx="2548890" cy="3126987"/>
          </a:xfrm>
        </p:spPr>
        <p:txBody>
          <a:bodyPr>
            <a:normAutofit/>
          </a:bodyPr>
          <a:lstStyle>
            <a:lvl1pPr marL="0" marR="0" indent="0" algn="l" defTabSz="804649" rtl="0" eaLnBrk="1" fontAlgn="auto" latinLnBrk="0" hangingPunct="1">
              <a:lnSpc>
                <a:spcPct val="100000"/>
              </a:lnSpc>
              <a:spcBef>
                <a:spcPts val="1056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262626"/>
                </a:solidFill>
              </a:defRPr>
            </a:lvl1pPr>
            <a:lvl2pPr marL="402325" indent="0">
              <a:buNone/>
              <a:defRPr sz="1100"/>
            </a:lvl2pPr>
            <a:lvl3pPr marL="804649" indent="0">
              <a:buNone/>
              <a:defRPr sz="900"/>
            </a:lvl3pPr>
            <a:lvl4pPr marL="1206974" indent="0">
              <a:buNone/>
              <a:defRPr sz="800"/>
            </a:lvl4pPr>
            <a:lvl5pPr marL="1609298" indent="0">
              <a:buNone/>
              <a:defRPr sz="800"/>
            </a:lvl5pPr>
            <a:lvl6pPr marL="2011623" indent="0">
              <a:buNone/>
              <a:defRPr sz="800"/>
            </a:lvl6pPr>
            <a:lvl7pPr marL="2413947" indent="0">
              <a:buNone/>
              <a:defRPr sz="800"/>
            </a:lvl7pPr>
            <a:lvl8pPr marL="2816272" indent="0">
              <a:buNone/>
              <a:defRPr sz="800"/>
            </a:lvl8pPr>
            <a:lvl9pPr marL="3218597" indent="0">
              <a:buNone/>
              <a:defRPr sz="800"/>
            </a:lvl9pPr>
          </a:lstStyle>
          <a:p>
            <a:pPr marL="0" marR="0" lvl="0" indent="0" algn="l" defTabSz="804649" rtl="0" eaLnBrk="1" fontAlgn="auto" latinLnBrk="0" hangingPunct="1">
              <a:lnSpc>
                <a:spcPct val="100000"/>
              </a:lnSpc>
              <a:spcBef>
                <a:spcPts val="123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119651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9" y="5418670"/>
            <a:ext cx="8085582" cy="613283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704"/>
              </a:spcBef>
              <a:buNone/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2325" indent="0">
              <a:buNone/>
              <a:defRPr sz="2500"/>
            </a:lvl2pPr>
            <a:lvl3pPr marL="804649" indent="0">
              <a:buNone/>
              <a:defRPr sz="2100"/>
            </a:lvl3pPr>
            <a:lvl4pPr marL="1206974" indent="0">
              <a:buNone/>
              <a:defRPr sz="1800"/>
            </a:lvl4pPr>
            <a:lvl5pPr marL="1609298" indent="0">
              <a:buNone/>
              <a:defRPr sz="1800"/>
            </a:lvl5pPr>
            <a:lvl6pPr marL="2011623" indent="0">
              <a:buNone/>
              <a:defRPr sz="1800"/>
            </a:lvl6pPr>
            <a:lvl7pPr marL="2413947" indent="0">
              <a:buNone/>
              <a:defRPr sz="1800"/>
            </a:lvl7pPr>
            <a:lvl8pPr marL="2816272" indent="0">
              <a:buNone/>
              <a:defRPr sz="1800"/>
            </a:lvl8pPr>
            <a:lvl9pPr marL="3218597" indent="0">
              <a:buNone/>
              <a:defRPr sz="1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6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300">
                <a:solidFill>
                  <a:srgbClr val="262626"/>
                </a:solidFill>
              </a:defRPr>
            </a:lvl1pPr>
            <a:lvl2pPr marL="402325" indent="0">
              <a:buNone/>
              <a:defRPr sz="1100"/>
            </a:lvl2pPr>
            <a:lvl3pPr marL="804649" indent="0">
              <a:buNone/>
              <a:defRPr sz="900"/>
            </a:lvl3pPr>
            <a:lvl4pPr marL="1206974" indent="0">
              <a:buNone/>
              <a:defRPr sz="800"/>
            </a:lvl4pPr>
            <a:lvl5pPr marL="1609298" indent="0">
              <a:buNone/>
              <a:defRPr sz="800"/>
            </a:lvl5pPr>
            <a:lvl6pPr marL="2011623" indent="0">
              <a:buNone/>
              <a:defRPr sz="800"/>
            </a:lvl6pPr>
            <a:lvl7pPr marL="2413947" indent="0">
              <a:buNone/>
              <a:defRPr sz="800"/>
            </a:lvl7pPr>
            <a:lvl8pPr marL="2816272" indent="0">
              <a:buNone/>
              <a:defRPr sz="800"/>
            </a:lvl8pPr>
            <a:lvl9pPr marL="3218597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150134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6"/>
            <a:ext cx="8079580" cy="1658199"/>
          </a:xfrm>
          <a:prstGeom prst="rect">
            <a:avLst/>
          </a:prstGeom>
        </p:spPr>
        <p:txBody>
          <a:bodyPr vert="horz" lIns="80465" tIns="40232" rIns="80465" bIns="4023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3" y="2011683"/>
            <a:ext cx="8065295" cy="3766185"/>
          </a:xfrm>
          <a:prstGeom prst="rect">
            <a:avLst/>
          </a:prstGeom>
        </p:spPr>
        <p:txBody>
          <a:bodyPr vert="horz" lIns="80465" tIns="40232" rIns="80465" bIns="4023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2" y="6412447"/>
            <a:ext cx="3086100" cy="228600"/>
          </a:xfrm>
          <a:prstGeom prst="rect">
            <a:avLst/>
          </a:prstGeom>
        </p:spPr>
        <p:txBody>
          <a:bodyPr vert="horz" lIns="80465" tIns="40232" rIns="80465" bIns="40232" rtlCol="0" anchor="ctr"/>
          <a:lstStyle>
            <a:lvl1pPr algn="l">
              <a:defRPr sz="8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2" y="6554697"/>
            <a:ext cx="3771900" cy="228600"/>
          </a:xfrm>
          <a:prstGeom prst="rect">
            <a:avLst/>
          </a:prstGeom>
        </p:spPr>
        <p:txBody>
          <a:bodyPr vert="horz" lIns="80465" tIns="40232" rIns="80465" bIns="40232" rtlCol="0" anchor="ctr"/>
          <a:lstStyle>
            <a:lvl1pPr algn="l">
              <a:defRPr sz="80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944" y="5876416"/>
            <a:ext cx="2194560" cy="1397039"/>
          </a:xfrm>
          <a:prstGeom prst="rect">
            <a:avLst/>
          </a:prstGeom>
        </p:spPr>
        <p:txBody>
          <a:bodyPr vert="horz" lIns="80465" tIns="40232" rIns="80465" bIns="40232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6734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804649" rtl="0" eaLnBrk="1" latinLnBrk="0" hangingPunct="1">
        <a:lnSpc>
          <a:spcPct val="85000"/>
        </a:lnSpc>
        <a:spcBef>
          <a:spcPct val="0"/>
        </a:spcBef>
        <a:buNone/>
        <a:defRPr sz="4800" kern="1200" spc="-106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80465" indent="-80465" algn="l" defTabSz="804649" rtl="0" eaLnBrk="1" latinLnBrk="0" hangingPunct="1">
        <a:lnSpc>
          <a:spcPct val="85000"/>
        </a:lnSpc>
        <a:spcBef>
          <a:spcPts val="1144"/>
        </a:spcBef>
        <a:buFont typeface="Arial" pitchFamily="34" charset="0"/>
        <a:buChar char=" "/>
        <a:defRPr sz="2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05767" indent="-301743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2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482789" indent="-482789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18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724184" indent="-724184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965579" indent="-965579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055970" indent="-201162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231965" indent="-201162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407960" indent="-201162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583955" indent="-201162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2325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49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6974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9298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23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13947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16272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18597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6"/>
            <a:ext cx="8079580" cy="1658199"/>
          </a:xfrm>
          <a:prstGeom prst="rect">
            <a:avLst/>
          </a:prstGeom>
        </p:spPr>
        <p:txBody>
          <a:bodyPr vert="horz" lIns="80465" tIns="40232" rIns="80465" bIns="4023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3" y="2011683"/>
            <a:ext cx="8065295" cy="3766185"/>
          </a:xfrm>
          <a:prstGeom prst="rect">
            <a:avLst/>
          </a:prstGeom>
        </p:spPr>
        <p:txBody>
          <a:bodyPr vert="horz" lIns="80465" tIns="40232" rIns="80465" bIns="4023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2" y="6412447"/>
            <a:ext cx="3086100" cy="228600"/>
          </a:xfrm>
          <a:prstGeom prst="rect">
            <a:avLst/>
          </a:prstGeom>
        </p:spPr>
        <p:txBody>
          <a:bodyPr vert="horz" lIns="80465" tIns="40232" rIns="80465" bIns="40232" rtlCol="0" anchor="ctr"/>
          <a:lstStyle>
            <a:lvl1pPr algn="l">
              <a:defRPr sz="8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2" y="6554697"/>
            <a:ext cx="3771900" cy="228600"/>
          </a:xfrm>
          <a:prstGeom prst="rect">
            <a:avLst/>
          </a:prstGeom>
        </p:spPr>
        <p:txBody>
          <a:bodyPr vert="horz" lIns="80465" tIns="40232" rIns="80465" bIns="40232" rtlCol="0" anchor="ctr"/>
          <a:lstStyle>
            <a:lvl1pPr algn="l">
              <a:defRPr sz="80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944" y="5876416"/>
            <a:ext cx="2194560" cy="1397039"/>
          </a:xfrm>
          <a:prstGeom prst="rect">
            <a:avLst/>
          </a:prstGeom>
        </p:spPr>
        <p:txBody>
          <a:bodyPr vert="horz" lIns="80465" tIns="40232" rIns="80465" bIns="40232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08446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804649" rtl="0" eaLnBrk="1" latinLnBrk="0" hangingPunct="1">
        <a:lnSpc>
          <a:spcPct val="85000"/>
        </a:lnSpc>
        <a:spcBef>
          <a:spcPct val="0"/>
        </a:spcBef>
        <a:buNone/>
        <a:defRPr sz="4800" kern="1200" spc="-106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80465" indent="-80465" algn="l" defTabSz="804649" rtl="0" eaLnBrk="1" latinLnBrk="0" hangingPunct="1">
        <a:lnSpc>
          <a:spcPct val="85000"/>
        </a:lnSpc>
        <a:spcBef>
          <a:spcPts val="1144"/>
        </a:spcBef>
        <a:buFont typeface="Arial" pitchFamily="34" charset="0"/>
        <a:buChar char=" "/>
        <a:defRPr sz="2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05767" indent="-301743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2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482789" indent="-482789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18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724184" indent="-724184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965579" indent="-965579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055970" indent="-201162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231965" indent="-201162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407960" indent="-201162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583955" indent="-201162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2325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49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6974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9298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23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13947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16272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18597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6"/>
            <a:ext cx="8079580" cy="1658199"/>
          </a:xfrm>
          <a:prstGeom prst="rect">
            <a:avLst/>
          </a:prstGeom>
        </p:spPr>
        <p:txBody>
          <a:bodyPr vert="horz" lIns="80465" tIns="40232" rIns="80465" bIns="4023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3" y="2011683"/>
            <a:ext cx="8065295" cy="3766185"/>
          </a:xfrm>
          <a:prstGeom prst="rect">
            <a:avLst/>
          </a:prstGeom>
        </p:spPr>
        <p:txBody>
          <a:bodyPr vert="horz" lIns="80465" tIns="40232" rIns="80465" bIns="4023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2" y="6412447"/>
            <a:ext cx="3086100" cy="228600"/>
          </a:xfrm>
          <a:prstGeom prst="rect">
            <a:avLst/>
          </a:prstGeom>
        </p:spPr>
        <p:txBody>
          <a:bodyPr vert="horz" lIns="80465" tIns="40232" rIns="80465" bIns="40232" rtlCol="0" anchor="ctr"/>
          <a:lstStyle>
            <a:lvl1pPr algn="l">
              <a:defRPr sz="8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7/9/2017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2" y="6554697"/>
            <a:ext cx="3771900" cy="228600"/>
          </a:xfrm>
          <a:prstGeom prst="rect">
            <a:avLst/>
          </a:prstGeom>
        </p:spPr>
        <p:txBody>
          <a:bodyPr vert="horz" lIns="80465" tIns="40232" rIns="80465" bIns="40232" rtlCol="0" anchor="ctr"/>
          <a:lstStyle>
            <a:lvl1pPr algn="l">
              <a:defRPr sz="80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944" y="5876416"/>
            <a:ext cx="2194560" cy="1397039"/>
          </a:xfrm>
          <a:prstGeom prst="rect">
            <a:avLst/>
          </a:prstGeom>
        </p:spPr>
        <p:txBody>
          <a:bodyPr vert="horz" lIns="80465" tIns="40232" rIns="80465" bIns="40232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61516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804649" rtl="0" eaLnBrk="1" latinLnBrk="0" hangingPunct="1">
        <a:lnSpc>
          <a:spcPct val="85000"/>
        </a:lnSpc>
        <a:spcBef>
          <a:spcPct val="0"/>
        </a:spcBef>
        <a:buNone/>
        <a:defRPr sz="4800" kern="1200" spc="-106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80465" indent="-80465" algn="l" defTabSz="804649" rtl="0" eaLnBrk="1" latinLnBrk="0" hangingPunct="1">
        <a:lnSpc>
          <a:spcPct val="85000"/>
        </a:lnSpc>
        <a:spcBef>
          <a:spcPts val="1144"/>
        </a:spcBef>
        <a:buFont typeface="Arial" pitchFamily="34" charset="0"/>
        <a:buChar char=" "/>
        <a:defRPr sz="2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05767" indent="-301743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2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482789" indent="-482789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18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724184" indent="-724184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965579" indent="-965579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055970" indent="-201162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231965" indent="-201162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407960" indent="-201162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583955" indent="-201162" algn="l" defTabSz="804649" rtl="0" eaLnBrk="1" latinLnBrk="0" hangingPunct="1">
        <a:lnSpc>
          <a:spcPct val="85000"/>
        </a:lnSpc>
        <a:spcBef>
          <a:spcPts val="528"/>
        </a:spcBef>
        <a:buFont typeface="Arial" pitchFamily="34" charset="0"/>
        <a:buChar char=" 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2325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49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6974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9298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23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13947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16272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18597" algn="l" defTabSz="80464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3.png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24.png"/><Relationship Id="rId4" Type="http://schemas.openxmlformats.org/officeDocument/2006/relationships/oleObject" Target="../embeddings/oleObject24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6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26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35.bin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39.bin"/><Relationship Id="rId5" Type="http://schemas.openxmlformats.org/officeDocument/2006/relationships/oleObject" Target="../embeddings/oleObject38.bin"/><Relationship Id="rId10" Type="http://schemas.openxmlformats.org/officeDocument/2006/relationships/oleObject" Target="../embeddings/oleObject43.bin"/><Relationship Id="rId4" Type="http://schemas.openxmlformats.org/officeDocument/2006/relationships/oleObject" Target="../embeddings/oleObject37.bin"/><Relationship Id="rId9" Type="http://schemas.openxmlformats.org/officeDocument/2006/relationships/oleObject" Target="../embeddings/oleObject42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3" Type="http://schemas.openxmlformats.org/officeDocument/2006/relationships/notesSlide" Target="../notesSlides/notesSlide21.xml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46.bin"/><Relationship Id="rId5" Type="http://schemas.openxmlformats.org/officeDocument/2006/relationships/oleObject" Target="../embeddings/oleObject45.bin"/><Relationship Id="rId4" Type="http://schemas.openxmlformats.org/officeDocument/2006/relationships/oleObject" Target="../embeddings/oleObject44.bin"/><Relationship Id="rId9" Type="http://schemas.openxmlformats.org/officeDocument/2006/relationships/oleObject" Target="../embeddings/oleObject49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53.bin"/><Relationship Id="rId5" Type="http://schemas.openxmlformats.org/officeDocument/2006/relationships/oleObject" Target="../embeddings/oleObject52.bin"/><Relationship Id="rId4" Type="http://schemas.openxmlformats.org/officeDocument/2006/relationships/oleObject" Target="../embeddings/oleObject51.bin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jpeg"/><Relationship Id="rId4" Type="http://schemas.openxmlformats.org/officeDocument/2006/relationships/oleObject" Target="../embeddings/oleObject2.bin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578215"/>
            <a:ext cx="9144000" cy="1188000"/>
          </a:xfrm>
        </p:spPr>
        <p:txBody>
          <a:bodyPr/>
          <a:lstStyle/>
          <a:p>
            <a:pPr algn="ctr"/>
            <a:r>
              <a:rPr lang="en-US" sz="3600" b="1" dirty="0" smtClean="0">
                <a:latin typeface="Palatino Linotype" pitchFamily="18" charset="0"/>
              </a:rPr>
              <a:t>Dr. Antonio Laezza</a:t>
            </a:r>
            <a:r>
              <a:rPr lang="en-US" sz="3200" b="1" dirty="0" smtClean="0">
                <a:latin typeface="Palatino Linotype" pitchFamily="18" charset="0"/>
              </a:rPr>
              <a:t/>
            </a:r>
            <a:br>
              <a:rPr lang="en-US" sz="3200" b="1" dirty="0" smtClean="0">
                <a:latin typeface="Palatino Linotype" pitchFamily="18" charset="0"/>
              </a:rPr>
            </a:br>
            <a:r>
              <a:rPr lang="en-US" sz="2400" b="1" dirty="0" smtClean="0">
                <a:latin typeface="Palatino Linotype" pitchFamily="18" charset="0"/>
              </a:rPr>
              <a:t>antonio.laezza@unina.it</a:t>
            </a:r>
            <a:endParaRPr lang="en-US" sz="2400" b="1" baseline="30000" dirty="0">
              <a:latin typeface="Palatino Linotype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2392152"/>
            <a:ext cx="9143999" cy="1296000"/>
          </a:xfrm>
          <a:prstGeom prst="rect">
            <a:avLst/>
          </a:prstGeom>
        </p:spPr>
        <p:txBody>
          <a:bodyPr vert="horz" lIns="80465" tIns="40232" rIns="80465" bIns="40232" rtlCol="0" anchor="b">
            <a:noAutofit/>
          </a:bodyPr>
          <a:lstStyle/>
          <a:p>
            <a:pPr algn="ctr" defTabSz="804649">
              <a:lnSpc>
                <a:spcPct val="80000"/>
              </a:lnSpc>
              <a:spcBef>
                <a:spcPct val="0"/>
              </a:spcBef>
            </a:pPr>
            <a:r>
              <a:rPr lang="en-US" sz="4000" b="1" spc="-106" dirty="0" smtClean="0">
                <a:solidFill>
                  <a:srgbClr val="FFFFFF"/>
                </a:solidFill>
                <a:latin typeface="Palatino Linotype" pitchFamily="18" charset="0"/>
                <a:ea typeface="+mj-ea"/>
                <a:cs typeface="+mj-cs"/>
              </a:rPr>
              <a:t>A semi-synthetic strategy to </a:t>
            </a:r>
            <a:r>
              <a:rPr lang="en-US" sz="4000" b="1" spc="-106" dirty="0" err="1" smtClean="0">
                <a:solidFill>
                  <a:srgbClr val="FFFFFF"/>
                </a:solidFill>
                <a:latin typeface="Palatino Linotype" pitchFamily="18" charset="0"/>
                <a:ea typeface="+mj-ea"/>
                <a:cs typeface="+mj-cs"/>
              </a:rPr>
              <a:t>regioselective</a:t>
            </a:r>
            <a:r>
              <a:rPr lang="en-US" sz="4000" b="1" spc="-106" dirty="0" smtClean="0">
                <a:solidFill>
                  <a:srgbClr val="FFFFFF"/>
                </a:solidFill>
                <a:latin typeface="Palatino Linotype" pitchFamily="18" charset="0"/>
                <a:ea typeface="+mj-ea"/>
                <a:cs typeface="+mj-cs"/>
              </a:rPr>
              <a:t> modifications of microbial sourced </a:t>
            </a:r>
            <a:r>
              <a:rPr lang="en-US" sz="4000" b="1" spc="-106" dirty="0" err="1" smtClean="0">
                <a:solidFill>
                  <a:srgbClr val="FFFFFF"/>
                </a:solidFill>
                <a:latin typeface="Palatino Linotype" pitchFamily="18" charset="0"/>
                <a:ea typeface="+mj-ea"/>
                <a:cs typeface="+mj-cs"/>
              </a:rPr>
              <a:t>chondroitin</a:t>
            </a:r>
            <a:r>
              <a:rPr lang="en-US" sz="4000" b="1" spc="-106" dirty="0" smtClean="0">
                <a:solidFill>
                  <a:srgbClr val="FFFFFF"/>
                </a:solidFill>
                <a:latin typeface="Palatino Linotype" pitchFamily="18" charset="0"/>
                <a:ea typeface="+mj-ea"/>
                <a:cs typeface="+mj-cs"/>
              </a:rPr>
              <a:t> polysaccharide</a:t>
            </a:r>
            <a:endParaRPr lang="en-US" sz="4000" b="1" spc="-106" dirty="0">
              <a:solidFill>
                <a:srgbClr val="FFFFFF"/>
              </a:solidFill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5" name="Immagine 4" descr="logotrasp102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3121" y="5075125"/>
            <a:ext cx="1294412" cy="1367223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546278" y="5328552"/>
            <a:ext cx="83721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it-IT" sz="1800" b="1" dirty="0" smtClean="0">
                <a:solidFill>
                  <a:srgbClr val="FFFF00"/>
                </a:solidFill>
                <a:latin typeface="Palatino Linotype" pitchFamily="18" charset="0"/>
              </a:rPr>
              <a:t>   </a:t>
            </a:r>
            <a:r>
              <a:rPr lang="it-IT" sz="1800" b="1" dirty="0" err="1" smtClean="0">
                <a:solidFill>
                  <a:srgbClr val="FFFF00"/>
                </a:solidFill>
                <a:latin typeface="Palatino Linotype" pitchFamily="18" charset="0"/>
              </a:rPr>
              <a:t>Department</a:t>
            </a:r>
            <a:r>
              <a:rPr lang="it-IT" sz="1800" b="1" dirty="0" smtClean="0">
                <a:solidFill>
                  <a:srgbClr val="FFFF00"/>
                </a:solidFill>
                <a:latin typeface="Palatino Linotype" pitchFamily="18" charset="0"/>
              </a:rPr>
              <a:t> </a:t>
            </a:r>
            <a:r>
              <a:rPr lang="it-IT" sz="1800" b="1" dirty="0" err="1" smtClean="0">
                <a:solidFill>
                  <a:srgbClr val="FFFF00"/>
                </a:solidFill>
                <a:latin typeface="Palatino Linotype" pitchFamily="18" charset="0"/>
              </a:rPr>
              <a:t>of</a:t>
            </a:r>
            <a:r>
              <a:rPr lang="it-IT" sz="1800" b="1" dirty="0" smtClean="0">
                <a:solidFill>
                  <a:srgbClr val="FFFF00"/>
                </a:solidFill>
                <a:latin typeface="Palatino Linotype" pitchFamily="18" charset="0"/>
              </a:rPr>
              <a:t> </a:t>
            </a:r>
            <a:r>
              <a:rPr lang="it-IT" sz="1800" b="1" dirty="0" err="1" smtClean="0">
                <a:solidFill>
                  <a:srgbClr val="FFFF00"/>
                </a:solidFill>
                <a:latin typeface="Palatino Linotype" pitchFamily="18" charset="0"/>
              </a:rPr>
              <a:t>Chemical</a:t>
            </a:r>
            <a:r>
              <a:rPr lang="it-IT" sz="1800" b="1" dirty="0" smtClean="0">
                <a:solidFill>
                  <a:srgbClr val="FFFF00"/>
                </a:solidFill>
                <a:latin typeface="Palatino Linotype" pitchFamily="18" charset="0"/>
              </a:rPr>
              <a:t> </a:t>
            </a:r>
            <a:r>
              <a:rPr lang="it-IT" sz="1800" b="1" dirty="0" err="1" smtClean="0">
                <a:solidFill>
                  <a:srgbClr val="FFFF00"/>
                </a:solidFill>
                <a:latin typeface="Palatino Linotype" pitchFamily="18" charset="0"/>
              </a:rPr>
              <a:t>Sciences</a:t>
            </a:r>
            <a:r>
              <a:rPr lang="it-IT" sz="1800" b="1" dirty="0" smtClean="0">
                <a:solidFill>
                  <a:srgbClr val="FFFF00"/>
                </a:solidFill>
                <a:latin typeface="Palatino Linotype" pitchFamily="18" charset="0"/>
              </a:rPr>
              <a:t>, </a:t>
            </a:r>
            <a:r>
              <a:rPr lang="it-IT" sz="1800" b="1" dirty="0" err="1" smtClean="0">
                <a:solidFill>
                  <a:srgbClr val="FFFF00"/>
                </a:solidFill>
                <a:latin typeface="Palatino Linotype" pitchFamily="18" charset="0"/>
              </a:rPr>
              <a:t>University</a:t>
            </a:r>
            <a:r>
              <a:rPr lang="it-IT" sz="1800" b="1" dirty="0" smtClean="0">
                <a:solidFill>
                  <a:srgbClr val="FFFF00"/>
                </a:solidFill>
                <a:latin typeface="Palatino Linotype" pitchFamily="18" charset="0"/>
              </a:rPr>
              <a:t> </a:t>
            </a:r>
            <a:r>
              <a:rPr lang="it-IT" sz="1800" b="1" dirty="0" err="1" smtClean="0">
                <a:solidFill>
                  <a:srgbClr val="FFFF00"/>
                </a:solidFill>
                <a:latin typeface="Palatino Linotype" pitchFamily="18" charset="0"/>
              </a:rPr>
              <a:t>of</a:t>
            </a:r>
            <a:r>
              <a:rPr lang="it-IT" sz="1800" b="1" dirty="0" smtClean="0">
                <a:solidFill>
                  <a:srgbClr val="FFFF00"/>
                </a:solidFill>
                <a:latin typeface="Palatino Linotype" pitchFamily="18" charset="0"/>
              </a:rPr>
              <a:t> </a:t>
            </a:r>
            <a:r>
              <a:rPr lang="it-IT" sz="1800" b="1" dirty="0" err="1" smtClean="0">
                <a:solidFill>
                  <a:srgbClr val="FFFF00"/>
                </a:solidFill>
                <a:latin typeface="Palatino Linotype" pitchFamily="18" charset="0"/>
              </a:rPr>
              <a:t>Naples</a:t>
            </a:r>
            <a:r>
              <a:rPr lang="it-IT" sz="1800" b="1" dirty="0" smtClean="0">
                <a:solidFill>
                  <a:srgbClr val="FFFF00"/>
                </a:solidFill>
                <a:latin typeface="Palatino Linotype" pitchFamily="18" charset="0"/>
              </a:rPr>
              <a:t> Federico II Complesso Universitario Monte </a:t>
            </a:r>
            <a:r>
              <a:rPr lang="it-IT" sz="1800" b="1" dirty="0" err="1" smtClean="0">
                <a:solidFill>
                  <a:srgbClr val="FFFF00"/>
                </a:solidFill>
                <a:latin typeface="Palatino Linotype" pitchFamily="18" charset="0"/>
              </a:rPr>
              <a:t>S.Angelo</a:t>
            </a:r>
            <a:r>
              <a:rPr lang="it-IT" sz="1800" b="1" dirty="0" smtClean="0">
                <a:solidFill>
                  <a:srgbClr val="FFFF00"/>
                </a:solidFill>
                <a:latin typeface="Palatino Linotype" pitchFamily="18" charset="0"/>
              </a:rPr>
              <a:t>, via </a:t>
            </a:r>
            <a:r>
              <a:rPr lang="it-IT" sz="1800" b="1" dirty="0" err="1" smtClean="0">
                <a:solidFill>
                  <a:srgbClr val="FFFF00"/>
                </a:solidFill>
                <a:latin typeface="Palatino Linotype" pitchFamily="18" charset="0"/>
              </a:rPr>
              <a:t>Cintia</a:t>
            </a:r>
            <a:r>
              <a:rPr lang="it-IT" sz="1800" b="1" dirty="0" smtClean="0">
                <a:solidFill>
                  <a:srgbClr val="FFFF00"/>
                </a:solidFill>
                <a:latin typeface="Palatino Linotype" pitchFamily="18" charset="0"/>
              </a:rPr>
              <a:t> </a:t>
            </a:r>
            <a:r>
              <a:rPr lang="it-IT" sz="1800" b="1" dirty="0" smtClean="0">
                <a:solidFill>
                  <a:srgbClr val="FFFF00"/>
                </a:solidFill>
                <a:latin typeface="Palatino Linotype" pitchFamily="18" charset="0"/>
              </a:rPr>
              <a:t>4 </a:t>
            </a:r>
            <a:endParaRPr lang="it-IT" sz="1800" b="1" dirty="0" smtClean="0">
              <a:solidFill>
                <a:srgbClr val="FFFF00"/>
              </a:solidFill>
              <a:latin typeface="Palatino Linotype" pitchFamily="18" charset="0"/>
            </a:endParaRPr>
          </a:p>
          <a:p>
            <a:pPr algn="r">
              <a:buNone/>
            </a:pPr>
            <a:r>
              <a:rPr lang="it-IT" sz="1800" b="1" dirty="0" smtClean="0">
                <a:solidFill>
                  <a:srgbClr val="FFFF00"/>
                </a:solidFill>
                <a:latin typeface="Palatino Linotype" pitchFamily="18" charset="0"/>
              </a:rPr>
              <a:t>I-80126 Napoli, Italy</a:t>
            </a:r>
          </a:p>
        </p:txBody>
      </p:sp>
      <p:pic>
        <p:nvPicPr>
          <p:cNvPr id="8" name="Immagine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42199" y="0"/>
            <a:ext cx="4463151" cy="2099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4188911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232012" y="222865"/>
            <a:ext cx="8639033" cy="648000"/>
          </a:xfrm>
        </p:spPr>
        <p:txBody>
          <a:bodyPr>
            <a:noAutofit/>
          </a:bodyPr>
          <a:lstStyle/>
          <a:p>
            <a:pPr algn="ctr"/>
            <a:r>
              <a:rPr lang="it-IT" sz="3600" b="1" dirty="0" err="1" smtClean="0">
                <a:latin typeface="Palatino Linotype" pitchFamily="18" charset="0"/>
              </a:rPr>
              <a:t>Semi-synthetic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r>
              <a:rPr lang="it-IT" sz="3600" b="1" dirty="0" err="1" smtClean="0">
                <a:latin typeface="Palatino Linotype" pitchFamily="18" charset="0"/>
              </a:rPr>
              <a:t>strategy</a:t>
            </a:r>
            <a:endParaRPr lang="it-IT" sz="3600" b="1" dirty="0">
              <a:latin typeface="Palatino Linotype" pitchFamily="18" charset="0"/>
            </a:endParaRPr>
          </a:p>
        </p:txBody>
      </p:sp>
      <p:graphicFrame>
        <p:nvGraphicFramePr>
          <p:cNvPr id="5" name="Object 1"/>
          <p:cNvGraphicFramePr>
            <a:graphicFrameLocks noChangeAspect="1"/>
          </p:cNvGraphicFramePr>
          <p:nvPr/>
        </p:nvGraphicFramePr>
        <p:xfrm>
          <a:off x="3313" y="1508184"/>
          <a:ext cx="3089068" cy="1153140"/>
        </p:xfrm>
        <a:graphic>
          <a:graphicData uri="http://schemas.openxmlformats.org/presentationml/2006/ole">
            <p:oleObj spid="_x0000_s91138" name="CS ChemDraw Drawing" r:id="rId4" imgW="4660185" imgH="1740108" progId="ChemDraw.Document.6.0">
              <p:embed/>
            </p:oleObj>
          </a:graphicData>
        </a:graphic>
      </p:graphicFrame>
      <p:cxnSp>
        <p:nvCxnSpPr>
          <p:cNvPr id="6" name="Connettore 2 5"/>
          <p:cNvCxnSpPr/>
          <p:nvPr/>
        </p:nvCxnSpPr>
        <p:spPr>
          <a:xfrm rot="5400000" flipV="1">
            <a:off x="3253982" y="1855825"/>
            <a:ext cx="0" cy="936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/>
          <p:cNvCxnSpPr/>
          <p:nvPr/>
        </p:nvCxnSpPr>
        <p:spPr>
          <a:xfrm rot="5400000" flipV="1">
            <a:off x="4169114" y="1965738"/>
            <a:ext cx="0" cy="7207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/>
          <p:cNvCxnSpPr/>
          <p:nvPr/>
        </p:nvCxnSpPr>
        <p:spPr>
          <a:xfrm rot="5400000" flipV="1">
            <a:off x="4960684" y="1965738"/>
            <a:ext cx="0" cy="7207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 rot="5400000" flipV="1">
            <a:off x="5779550" y="1952090"/>
            <a:ext cx="0" cy="7207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6078159" y="1774240"/>
          <a:ext cx="3065841" cy="809825"/>
        </p:xfrm>
        <a:graphic>
          <a:graphicData uri="http://schemas.openxmlformats.org/presentationml/2006/ole">
            <p:oleObj spid="_x0000_s91139" name="CS ChemDraw Drawing" r:id="rId5" imgW="4658294" imgH="1231076" progId="ChemDraw.Document.6.0">
              <p:embed/>
            </p:oleObj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6307892" y="2767091"/>
            <a:ext cx="29258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b="1" dirty="0" smtClean="0">
                <a:solidFill>
                  <a:schemeClr val="accent1"/>
                </a:solidFill>
                <a:latin typeface="Palatino Linotype" pitchFamily="18" charset="0"/>
              </a:rPr>
              <a:t>fCS-III: </a:t>
            </a:r>
            <a:r>
              <a:rPr lang="pt-BR" sz="1000" b="1" dirty="0" smtClean="0">
                <a:latin typeface="Palatino Linotype" pitchFamily="18" charset="0"/>
              </a:rPr>
              <a:t>R = H or </a:t>
            </a:r>
            <a:r>
              <a:rPr lang="pt-BR" sz="1000" b="1" dirty="0" smtClean="0">
                <a:solidFill>
                  <a:srgbClr val="FF0000"/>
                </a:solidFill>
                <a:latin typeface="Palatino Linotype" pitchFamily="18" charset="0"/>
              </a:rPr>
              <a:t>per-</a:t>
            </a:r>
            <a:r>
              <a:rPr lang="pt-BR" sz="1000" b="1" i="1" dirty="0" smtClean="0">
                <a:solidFill>
                  <a:srgbClr val="FF0000"/>
                </a:solidFill>
                <a:latin typeface="Palatino Linotype" pitchFamily="18" charset="0"/>
              </a:rPr>
              <a:t>O</a:t>
            </a:r>
            <a:r>
              <a:rPr lang="pt-BR" sz="1000" b="1" dirty="0" smtClean="0">
                <a:solidFill>
                  <a:srgbClr val="FF0000"/>
                </a:solidFill>
                <a:latin typeface="Palatino Linotype" pitchFamily="18" charset="0"/>
              </a:rPr>
              <a:t>-sulfated-L-Fuc</a:t>
            </a:r>
            <a:r>
              <a:rPr lang="pt-BR" sz="1000" b="1" dirty="0" smtClean="0">
                <a:latin typeface="Palatino Linotype" pitchFamily="18" charset="0"/>
              </a:rPr>
              <a:t>, (R' = H </a:t>
            </a:r>
          </a:p>
          <a:p>
            <a:r>
              <a:rPr lang="pt-BR" sz="1000" b="1" dirty="0" smtClean="0">
                <a:latin typeface="Palatino Linotype" pitchFamily="18" charset="0"/>
              </a:rPr>
              <a:t>and  R'' = SO</a:t>
            </a:r>
            <a:r>
              <a:rPr lang="pt-BR" sz="1000" b="1" baseline="-25000" dirty="0" smtClean="0">
                <a:latin typeface="Palatino Linotype" pitchFamily="18" charset="0"/>
              </a:rPr>
              <a:t>3</a:t>
            </a:r>
            <a:r>
              <a:rPr lang="pt-BR" sz="1000" b="1" baseline="30000" dirty="0" smtClean="0">
                <a:latin typeface="Palatino Linotype" pitchFamily="18" charset="0"/>
              </a:rPr>
              <a:t>-+</a:t>
            </a:r>
            <a:r>
              <a:rPr lang="pt-BR" sz="1000" b="1" dirty="0" smtClean="0">
                <a:latin typeface="Palatino Linotype" pitchFamily="18" charset="0"/>
              </a:rPr>
              <a:t>Na) or (R' = SO</a:t>
            </a:r>
            <a:r>
              <a:rPr lang="pt-BR" sz="1000" b="1" baseline="-25000" dirty="0" smtClean="0">
                <a:latin typeface="Palatino Linotype" pitchFamily="18" charset="0"/>
              </a:rPr>
              <a:t>3</a:t>
            </a:r>
            <a:r>
              <a:rPr lang="pt-BR" sz="1000" b="1" baseline="30000" dirty="0" smtClean="0">
                <a:latin typeface="Palatino Linotype" pitchFamily="18" charset="0"/>
              </a:rPr>
              <a:t>-+</a:t>
            </a:r>
            <a:r>
              <a:rPr lang="pt-BR" sz="1000" b="1" dirty="0" smtClean="0">
                <a:latin typeface="Palatino Linotype" pitchFamily="18" charset="0"/>
              </a:rPr>
              <a:t>Na and R'' = H)</a:t>
            </a:r>
            <a:endParaRPr lang="it-IT" sz="1000" b="1" dirty="0">
              <a:latin typeface="Palatino Linotype" pitchFamily="18" charset="0"/>
            </a:endParaRPr>
          </a:p>
        </p:txBody>
      </p:sp>
      <p:sp>
        <p:nvSpPr>
          <p:cNvPr id="12" name="CasellaDiTesto 35"/>
          <p:cNvSpPr txBox="1">
            <a:spLocks noChangeArrowheads="1"/>
          </p:cNvSpPr>
          <p:nvPr/>
        </p:nvSpPr>
        <p:spPr bwMode="auto">
          <a:xfrm>
            <a:off x="2685697" y="2066439"/>
            <a:ext cx="100540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000" b="1" dirty="0" err="1">
                <a:latin typeface="Palatino Linotype" pitchFamily="18" charset="0"/>
              </a:rPr>
              <a:t>Glycosylation</a:t>
            </a:r>
            <a:endParaRPr lang="it-IT" b="1" dirty="0">
              <a:latin typeface="Palatino Linotype" pitchFamily="18" charset="0"/>
            </a:endParaRPr>
          </a:p>
        </p:txBody>
      </p:sp>
      <p:sp>
        <p:nvSpPr>
          <p:cNvPr id="13" name="CasellaDiTesto 9"/>
          <p:cNvSpPr txBox="1">
            <a:spLocks noChangeArrowheads="1"/>
          </p:cNvSpPr>
          <p:nvPr/>
        </p:nvSpPr>
        <p:spPr bwMode="auto">
          <a:xfrm>
            <a:off x="3726619" y="2024548"/>
            <a:ext cx="82747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000" b="1" dirty="0">
                <a:latin typeface="Palatino Linotype" pitchFamily="18" charset="0"/>
              </a:rPr>
              <a:t>Et</a:t>
            </a:r>
            <a:r>
              <a:rPr lang="it-IT" sz="1000" b="1" baseline="-25000" dirty="0">
                <a:latin typeface="Palatino Linotype" pitchFamily="18" charset="0"/>
              </a:rPr>
              <a:t>3</a:t>
            </a:r>
            <a:r>
              <a:rPr lang="it-IT" sz="1000" b="1" dirty="0">
                <a:latin typeface="Palatino Linotype" pitchFamily="18" charset="0"/>
              </a:rPr>
              <a:t>N, Ac</a:t>
            </a:r>
            <a:r>
              <a:rPr lang="it-IT" sz="1000" b="1" baseline="-25000" dirty="0">
                <a:latin typeface="Palatino Linotype" pitchFamily="18" charset="0"/>
              </a:rPr>
              <a:t>2</a:t>
            </a:r>
            <a:r>
              <a:rPr lang="it-IT" sz="1000" b="1" dirty="0">
                <a:latin typeface="Palatino Linotype" pitchFamily="18" charset="0"/>
              </a:rPr>
              <a:t>O</a:t>
            </a:r>
          </a:p>
        </p:txBody>
      </p:sp>
      <p:sp>
        <p:nvSpPr>
          <p:cNvPr id="14" name="CasellaDiTesto 14"/>
          <p:cNvSpPr txBox="1">
            <a:spLocks noChangeArrowheads="1"/>
          </p:cNvSpPr>
          <p:nvPr/>
        </p:nvSpPr>
        <p:spPr bwMode="auto">
          <a:xfrm>
            <a:off x="3584508" y="2335981"/>
            <a:ext cx="1152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000" b="1" dirty="0">
                <a:latin typeface="Palatino Linotype" pitchFamily="18" charset="0"/>
              </a:rPr>
              <a:t> DMAP, CH</a:t>
            </a:r>
            <a:r>
              <a:rPr lang="it-IT" sz="1000" b="1" baseline="-25000" dirty="0">
                <a:latin typeface="Palatino Linotype" pitchFamily="18" charset="0"/>
              </a:rPr>
              <a:t>3</a:t>
            </a:r>
            <a:r>
              <a:rPr lang="it-IT" sz="1000" b="1" dirty="0">
                <a:latin typeface="Palatino Linotype" pitchFamily="18" charset="0"/>
              </a:rPr>
              <a:t>CN</a:t>
            </a:r>
          </a:p>
          <a:p>
            <a:pPr algn="ctr"/>
            <a:r>
              <a:rPr lang="it-IT" sz="1000" b="1" dirty="0" err="1" smtClean="0">
                <a:latin typeface="Palatino Linotype" pitchFamily="18" charset="0"/>
              </a:rPr>
              <a:t>rt</a:t>
            </a:r>
            <a:r>
              <a:rPr lang="it-IT" sz="1000" b="1" dirty="0" smtClean="0">
                <a:latin typeface="Palatino Linotype" pitchFamily="18" charset="0"/>
              </a:rPr>
              <a:t>, </a:t>
            </a:r>
            <a:r>
              <a:rPr lang="it-IT" sz="1000" b="1" dirty="0" err="1" smtClean="0">
                <a:latin typeface="Palatino Linotype" pitchFamily="18" charset="0"/>
              </a:rPr>
              <a:t>o.n.</a:t>
            </a:r>
            <a:endParaRPr lang="it-IT" sz="1000" b="1" dirty="0">
              <a:latin typeface="Palatino Linotype" pitchFamily="18" charset="0"/>
            </a:endParaRPr>
          </a:p>
        </p:txBody>
      </p:sp>
      <p:sp>
        <p:nvSpPr>
          <p:cNvPr id="15" name="CasellaDiTesto 14"/>
          <p:cNvSpPr txBox="1">
            <a:spLocks noChangeArrowheads="1"/>
          </p:cNvSpPr>
          <p:nvPr/>
        </p:nvSpPr>
        <p:spPr bwMode="auto">
          <a:xfrm>
            <a:off x="4597187" y="1913945"/>
            <a:ext cx="68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 b="1" dirty="0" smtClean="0">
                <a:latin typeface="Palatino Linotype" pitchFamily="18" charset="0"/>
              </a:rPr>
              <a:t>NaBrO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dirty="0" smtClean="0">
                <a:latin typeface="Palatino Linotype" pitchFamily="18" charset="0"/>
              </a:rPr>
              <a:t> </a:t>
            </a:r>
          </a:p>
          <a:p>
            <a:pPr algn="ctr"/>
            <a:r>
              <a:rPr lang="it-IT" sz="1000" b="1" dirty="0" smtClean="0">
                <a:latin typeface="Palatino Linotype" pitchFamily="18" charset="0"/>
              </a:rPr>
              <a:t>Na</a:t>
            </a:r>
            <a:r>
              <a:rPr lang="it-IT" sz="1000" b="1" baseline="-25000" dirty="0" smtClean="0">
                <a:latin typeface="Palatino Linotype" pitchFamily="18" charset="0"/>
              </a:rPr>
              <a:t>2</a:t>
            </a:r>
            <a:r>
              <a:rPr lang="it-IT" sz="1000" b="1" dirty="0" smtClean="0">
                <a:latin typeface="Palatino Linotype" pitchFamily="18" charset="0"/>
              </a:rPr>
              <a:t>S</a:t>
            </a:r>
            <a:r>
              <a:rPr lang="it-IT" sz="1000" b="1" baseline="-25000" dirty="0" smtClean="0">
                <a:latin typeface="Palatino Linotype" pitchFamily="18" charset="0"/>
              </a:rPr>
              <a:t>2</a:t>
            </a:r>
            <a:r>
              <a:rPr lang="it-IT" sz="1000" b="1" dirty="0" smtClean="0">
                <a:latin typeface="Palatino Linotype" pitchFamily="18" charset="0"/>
              </a:rPr>
              <a:t>O</a:t>
            </a:r>
            <a:r>
              <a:rPr lang="it-IT" sz="1000" b="1" baseline="-25000" dirty="0" smtClean="0">
                <a:latin typeface="Palatino Linotype" pitchFamily="18" charset="0"/>
              </a:rPr>
              <a:t>4</a:t>
            </a:r>
            <a:endParaRPr lang="it-IT" sz="1000" b="1" dirty="0">
              <a:latin typeface="Palatino Linotype" pitchFamily="18" charset="0"/>
            </a:endParaRPr>
          </a:p>
          <a:p>
            <a:endParaRPr lang="it-IT" sz="1000" b="1" dirty="0">
              <a:latin typeface="Comic Sans MS" pitchFamily="66" charset="0"/>
            </a:endParaRPr>
          </a:p>
          <a:p>
            <a:endParaRPr lang="it-IT" sz="1000" b="1" dirty="0">
              <a:latin typeface="Comic Sans MS" pitchFamily="66" charset="0"/>
            </a:endParaRPr>
          </a:p>
          <a:p>
            <a:endParaRPr lang="it-IT" sz="1000" b="1" dirty="0">
              <a:latin typeface="Comic Sans MS" pitchFamily="66" charset="0"/>
            </a:endParaRPr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auto">
          <a:xfrm>
            <a:off x="4516438" y="2341669"/>
            <a:ext cx="1008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 b="1" dirty="0">
                <a:latin typeface="Palatino Linotype" pitchFamily="18" charset="0"/>
              </a:rPr>
              <a:t>H</a:t>
            </a:r>
            <a:r>
              <a:rPr lang="it-IT" sz="1000" b="1" baseline="-25000" dirty="0">
                <a:latin typeface="Palatino Linotype" pitchFamily="18" charset="0"/>
              </a:rPr>
              <a:t>2</a:t>
            </a:r>
            <a:r>
              <a:rPr lang="it-IT" sz="1000" b="1" dirty="0">
                <a:latin typeface="Palatino Linotype" pitchFamily="18" charset="0"/>
              </a:rPr>
              <a:t>O-AcOEt</a:t>
            </a:r>
          </a:p>
          <a:p>
            <a:pPr algn="ctr"/>
            <a:r>
              <a:rPr lang="it-IT" sz="1000" b="1" dirty="0" err="1" smtClean="0">
                <a:latin typeface="Palatino Linotype" pitchFamily="18" charset="0"/>
              </a:rPr>
              <a:t>rt</a:t>
            </a:r>
            <a:r>
              <a:rPr lang="it-IT" sz="1000" b="1" dirty="0" smtClean="0">
                <a:latin typeface="Palatino Linotype" pitchFamily="18" charset="0"/>
              </a:rPr>
              <a:t>, </a:t>
            </a:r>
            <a:r>
              <a:rPr lang="it-IT" sz="1000" b="1" dirty="0" err="1" smtClean="0">
                <a:latin typeface="Palatino Linotype" pitchFamily="18" charset="0"/>
              </a:rPr>
              <a:t>o.n.</a:t>
            </a:r>
            <a:endParaRPr lang="it-IT" sz="1000" b="1" dirty="0">
              <a:latin typeface="Palatino Linotype" pitchFamily="18" charset="0"/>
            </a:endParaRPr>
          </a:p>
        </p:txBody>
      </p:sp>
      <p:sp>
        <p:nvSpPr>
          <p:cNvPr id="17" name="CasellaDiTesto 22"/>
          <p:cNvSpPr txBox="1">
            <a:spLocks noChangeArrowheads="1"/>
          </p:cNvSpPr>
          <p:nvPr/>
        </p:nvSpPr>
        <p:spPr bwMode="auto">
          <a:xfrm>
            <a:off x="5372100" y="1744769"/>
            <a:ext cx="756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 b="1" dirty="0">
                <a:latin typeface="Palatino Linotype" pitchFamily="18" charset="0"/>
              </a:rPr>
              <a:t>1) </a:t>
            </a:r>
            <a:r>
              <a:rPr lang="it-IT" sz="1000" b="1" dirty="0" smtClean="0">
                <a:latin typeface="Palatino Linotype" pitchFamily="18" charset="0"/>
              </a:rPr>
              <a:t>SO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baseline="30000" dirty="0" smtClean="0">
                <a:latin typeface="Palatino Linotype" pitchFamily="18" charset="0"/>
              </a:rPr>
              <a:t>.</a:t>
            </a:r>
            <a:r>
              <a:rPr lang="it-IT" sz="1000" b="1" dirty="0" smtClean="0">
                <a:latin typeface="Palatino Linotype" pitchFamily="18" charset="0"/>
              </a:rPr>
              <a:t>py </a:t>
            </a:r>
            <a:r>
              <a:rPr lang="it-IT" sz="1000" b="1" dirty="0">
                <a:latin typeface="Palatino Linotype" pitchFamily="18" charset="0"/>
              </a:rPr>
              <a:t>DMF</a:t>
            </a:r>
          </a:p>
          <a:p>
            <a:pPr algn="ctr"/>
            <a:r>
              <a:rPr lang="it-IT" sz="1000" b="1" dirty="0" smtClean="0">
                <a:latin typeface="Palatino Linotype" pitchFamily="18" charset="0"/>
              </a:rPr>
              <a:t>50°C</a:t>
            </a:r>
            <a:r>
              <a:rPr lang="it-IT" sz="1000" b="1" dirty="0">
                <a:latin typeface="Palatino Linotype" pitchFamily="18" charset="0"/>
              </a:rPr>
              <a:t>, </a:t>
            </a:r>
            <a:r>
              <a:rPr lang="it-IT" sz="1000" b="1" dirty="0" err="1" smtClean="0">
                <a:latin typeface="Palatino Linotype" pitchFamily="18" charset="0"/>
              </a:rPr>
              <a:t>o.n.</a:t>
            </a:r>
            <a:endParaRPr lang="it-IT" sz="1000" b="1" dirty="0">
              <a:latin typeface="Palatino Linotype" pitchFamily="18" charset="0"/>
            </a:endParaRPr>
          </a:p>
        </p:txBody>
      </p:sp>
      <p:sp>
        <p:nvSpPr>
          <p:cNvPr id="18" name="CasellaDiTesto 23"/>
          <p:cNvSpPr txBox="1">
            <a:spLocks noChangeArrowheads="1"/>
          </p:cNvSpPr>
          <p:nvPr/>
        </p:nvSpPr>
        <p:spPr bwMode="auto">
          <a:xfrm>
            <a:off x="5372100" y="2322618"/>
            <a:ext cx="720000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 b="1" dirty="0">
                <a:latin typeface="Palatino Linotype" pitchFamily="18" charset="0"/>
              </a:rPr>
              <a:t>2) </a:t>
            </a:r>
            <a:r>
              <a:rPr lang="it-IT" sz="1000" b="1" dirty="0" err="1">
                <a:latin typeface="Palatino Linotype" pitchFamily="18" charset="0"/>
              </a:rPr>
              <a:t>NaOH</a:t>
            </a:r>
            <a:endParaRPr lang="it-IT" sz="1000" b="1" dirty="0">
              <a:latin typeface="Palatino Linotype" pitchFamily="18" charset="0"/>
            </a:endParaRPr>
          </a:p>
          <a:p>
            <a:pPr algn="ctr"/>
            <a:r>
              <a:rPr lang="it-IT" sz="1000" b="1" dirty="0" err="1">
                <a:latin typeface="Palatino Linotype" pitchFamily="18" charset="0"/>
              </a:rPr>
              <a:t>pH~</a:t>
            </a:r>
            <a:r>
              <a:rPr lang="it-IT" sz="1000" b="1" dirty="0">
                <a:latin typeface="Palatino Linotype" pitchFamily="18" charset="0"/>
              </a:rPr>
              <a:t> </a:t>
            </a:r>
            <a:r>
              <a:rPr lang="it-IT" sz="1000" b="1" dirty="0" smtClean="0">
                <a:latin typeface="Palatino Linotype" pitchFamily="18" charset="0"/>
              </a:rPr>
              <a:t>13 </a:t>
            </a:r>
          </a:p>
          <a:p>
            <a:pPr algn="ctr"/>
            <a:r>
              <a:rPr lang="it-IT" sz="1000" b="1" dirty="0" err="1" smtClean="0">
                <a:latin typeface="Palatino Linotype" pitchFamily="18" charset="0"/>
              </a:rPr>
              <a:t>rt</a:t>
            </a:r>
            <a:r>
              <a:rPr lang="it-IT" sz="1000" b="1" dirty="0" smtClean="0">
                <a:latin typeface="Palatino Linotype" pitchFamily="18" charset="0"/>
              </a:rPr>
              <a:t>, </a:t>
            </a:r>
            <a:r>
              <a:rPr lang="it-IT" sz="1000" b="1" dirty="0">
                <a:latin typeface="Palatino Linotype" pitchFamily="18" charset="0"/>
              </a:rPr>
              <a:t>6h</a:t>
            </a:r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 flipH="1">
            <a:off x="4092575" y="1523811"/>
            <a:ext cx="0" cy="433387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2704982" y="1022164"/>
            <a:ext cx="1584325" cy="46166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dirty="0">
                <a:latin typeface="Palatino Linotype" pitchFamily="18" charset="0"/>
              </a:rPr>
              <a:t>Capping </a:t>
            </a:r>
            <a:r>
              <a:rPr lang="en-US" sz="1200" b="1" dirty="0" err="1">
                <a:latin typeface="Palatino Linotype" pitchFamily="18" charset="0"/>
              </a:rPr>
              <a:t>unreacted</a:t>
            </a:r>
            <a:r>
              <a:rPr lang="en-US" sz="1200" b="1" dirty="0">
                <a:latin typeface="Palatino Linotype" pitchFamily="18" charset="0"/>
              </a:rPr>
              <a:t> </a:t>
            </a:r>
          </a:p>
          <a:p>
            <a:pPr algn="ctr"/>
            <a:r>
              <a:rPr lang="en-US" sz="1200" b="1" dirty="0">
                <a:latin typeface="Palatino Linotype" pitchFamily="18" charset="0"/>
              </a:rPr>
              <a:t>–OH as -</a:t>
            </a:r>
            <a:r>
              <a:rPr lang="en-US" sz="1200" b="1" dirty="0" err="1">
                <a:latin typeface="Palatino Linotype" pitchFamily="18" charset="0"/>
              </a:rPr>
              <a:t>OAc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1" name="Line 12"/>
          <p:cNvSpPr>
            <a:spLocks noChangeShapeType="1"/>
          </p:cNvSpPr>
          <p:nvPr/>
        </p:nvSpPr>
        <p:spPr bwMode="auto">
          <a:xfrm flipV="1">
            <a:off x="5038613" y="2722671"/>
            <a:ext cx="0" cy="2889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3557396" y="3035876"/>
            <a:ext cx="1584325" cy="466725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200" b="1" dirty="0" err="1">
                <a:latin typeface="Palatino Linotype" pitchFamily="18" charset="0"/>
              </a:rPr>
              <a:t>Cleavage</a:t>
            </a:r>
            <a:r>
              <a:rPr lang="it-IT" sz="1200" b="1" dirty="0">
                <a:latin typeface="Palatino Linotype" pitchFamily="18" charset="0"/>
              </a:rPr>
              <a:t> </a:t>
            </a:r>
            <a:r>
              <a:rPr lang="it-IT" sz="1200" b="1" dirty="0" err="1">
                <a:latin typeface="Palatino Linotype" pitchFamily="18" charset="0"/>
              </a:rPr>
              <a:t>Bn</a:t>
            </a:r>
            <a:r>
              <a:rPr lang="it-IT" sz="1200" b="1" dirty="0">
                <a:latin typeface="Palatino Linotype" pitchFamily="18" charset="0"/>
              </a:rPr>
              <a:t> and </a:t>
            </a:r>
            <a:r>
              <a:rPr lang="it-IT" sz="1200" b="1" dirty="0" err="1">
                <a:latin typeface="Palatino Linotype" pitchFamily="18" charset="0"/>
              </a:rPr>
              <a:t>benzylidene</a:t>
            </a:r>
            <a:r>
              <a:rPr lang="it-IT" sz="1200" b="1" dirty="0">
                <a:latin typeface="Palatino Linotype" pitchFamily="18" charset="0"/>
              </a:rPr>
              <a:t> </a:t>
            </a:r>
            <a:r>
              <a:rPr lang="it-IT" sz="1200" b="1" dirty="0" err="1">
                <a:latin typeface="Palatino Linotype" pitchFamily="18" charset="0"/>
              </a:rPr>
              <a:t>groups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3" name="Line 16"/>
          <p:cNvSpPr>
            <a:spLocks noChangeShapeType="1"/>
          </p:cNvSpPr>
          <p:nvPr/>
        </p:nvSpPr>
        <p:spPr bwMode="auto">
          <a:xfrm flipV="1">
            <a:off x="5577937" y="2860786"/>
            <a:ext cx="0" cy="25200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5189688" y="3142168"/>
            <a:ext cx="1068237" cy="461665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200" b="1" dirty="0">
                <a:latin typeface="Palatino Linotype" pitchFamily="18" charset="0"/>
              </a:rPr>
              <a:t>Global </a:t>
            </a:r>
            <a:r>
              <a:rPr lang="it-IT" sz="1200" b="1" dirty="0" err="1">
                <a:latin typeface="Palatino Linotype" pitchFamily="18" charset="0"/>
              </a:rPr>
              <a:t>deprotection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5" name="Line 14"/>
          <p:cNvSpPr>
            <a:spLocks noChangeShapeType="1"/>
          </p:cNvSpPr>
          <p:nvPr/>
        </p:nvSpPr>
        <p:spPr bwMode="auto">
          <a:xfrm>
            <a:off x="5676014" y="1365125"/>
            <a:ext cx="0" cy="360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5149666" y="1030789"/>
            <a:ext cx="1655762" cy="2841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200" b="1" dirty="0" err="1">
                <a:latin typeface="Palatino Linotype" pitchFamily="18" charset="0"/>
              </a:rPr>
              <a:t>Sulfation</a:t>
            </a:r>
            <a:r>
              <a:rPr lang="it-IT" sz="1200" b="1" dirty="0">
                <a:latin typeface="Palatino Linotype" pitchFamily="18" charset="0"/>
              </a:rPr>
              <a:t> free -OH</a:t>
            </a:r>
          </a:p>
        </p:txBody>
      </p:sp>
      <p:sp>
        <p:nvSpPr>
          <p:cNvPr id="27" name="Line 12"/>
          <p:cNvSpPr>
            <a:spLocks noChangeShapeType="1"/>
          </p:cNvSpPr>
          <p:nvPr/>
        </p:nvSpPr>
        <p:spPr bwMode="auto">
          <a:xfrm flipV="1">
            <a:off x="4543710" y="5405818"/>
            <a:ext cx="0" cy="287337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3015158" y="5736794"/>
            <a:ext cx="1584325" cy="276999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200" b="1" dirty="0" err="1">
                <a:latin typeface="Palatino Linotype" pitchFamily="18" charset="0"/>
              </a:rPr>
              <a:t>Cleavage</a:t>
            </a:r>
            <a:r>
              <a:rPr lang="it-IT" sz="1200" b="1" dirty="0">
                <a:latin typeface="Palatino Linotype" pitchFamily="18" charset="0"/>
              </a:rPr>
              <a:t> </a:t>
            </a:r>
            <a:r>
              <a:rPr lang="it-IT" sz="1200" b="1" dirty="0" err="1">
                <a:latin typeface="Palatino Linotype" pitchFamily="18" charset="0"/>
              </a:rPr>
              <a:t>Bn</a:t>
            </a:r>
            <a:r>
              <a:rPr lang="it-IT" sz="1200" b="1" dirty="0">
                <a:latin typeface="Palatino Linotype" pitchFamily="18" charset="0"/>
              </a:rPr>
              <a:t> </a:t>
            </a:r>
            <a:r>
              <a:rPr lang="it-IT" sz="1200" b="1" dirty="0" err="1" smtClean="0">
                <a:latin typeface="Palatino Linotype" pitchFamily="18" charset="0"/>
              </a:rPr>
              <a:t>groups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9" name="Line 16"/>
          <p:cNvSpPr>
            <a:spLocks noChangeShapeType="1"/>
          </p:cNvSpPr>
          <p:nvPr/>
        </p:nvSpPr>
        <p:spPr bwMode="auto">
          <a:xfrm flipV="1">
            <a:off x="5269315" y="5524382"/>
            <a:ext cx="0" cy="720000"/>
          </a:xfrm>
          <a:prstGeom prst="line">
            <a:avLst/>
          </a:prstGeom>
          <a:noFill/>
          <a:ln w="19050">
            <a:solidFill>
              <a:srgbClr val="33CC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31" name="Line 14"/>
          <p:cNvSpPr>
            <a:spLocks noChangeShapeType="1"/>
          </p:cNvSpPr>
          <p:nvPr/>
        </p:nvSpPr>
        <p:spPr bwMode="auto">
          <a:xfrm>
            <a:off x="5447377" y="4035497"/>
            <a:ext cx="0" cy="324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4323118" y="3679588"/>
            <a:ext cx="1655763" cy="284163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200" b="1" dirty="0" err="1">
                <a:latin typeface="Palatino Linotype" pitchFamily="18" charset="0"/>
              </a:rPr>
              <a:t>Sulfation</a:t>
            </a:r>
            <a:r>
              <a:rPr lang="it-IT" sz="1200" b="1" dirty="0">
                <a:latin typeface="Palatino Linotype" pitchFamily="18" charset="0"/>
              </a:rPr>
              <a:t> free -OH</a:t>
            </a:r>
          </a:p>
        </p:txBody>
      </p:sp>
      <p:graphicFrame>
        <p:nvGraphicFramePr>
          <p:cNvPr id="91140" name="Object 4"/>
          <p:cNvGraphicFramePr>
            <a:graphicFrameLocks noChangeAspect="1"/>
          </p:cNvGraphicFramePr>
          <p:nvPr/>
        </p:nvGraphicFramePr>
        <p:xfrm>
          <a:off x="0" y="4269433"/>
          <a:ext cx="3408363" cy="1060450"/>
        </p:xfrm>
        <a:graphic>
          <a:graphicData uri="http://schemas.openxmlformats.org/presentationml/2006/ole">
            <p:oleObj spid="_x0000_s91140" name="CS ChemDraw Drawing" r:id="rId6" imgW="4659807" imgH="1447500" progId="ChemDraw.Document.6.0">
              <p:embed/>
            </p:oleObj>
          </a:graphicData>
        </a:graphic>
      </p:graphicFrame>
      <p:cxnSp>
        <p:nvCxnSpPr>
          <p:cNvPr id="34" name="Connettore 2 33"/>
          <p:cNvCxnSpPr/>
          <p:nvPr/>
        </p:nvCxnSpPr>
        <p:spPr>
          <a:xfrm rot="5400000" flipV="1">
            <a:off x="3647631" y="4507896"/>
            <a:ext cx="0" cy="936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5"/>
          <p:cNvSpPr txBox="1">
            <a:spLocks noChangeArrowheads="1"/>
          </p:cNvSpPr>
          <p:nvPr/>
        </p:nvSpPr>
        <p:spPr bwMode="auto">
          <a:xfrm>
            <a:off x="3110762" y="4710265"/>
            <a:ext cx="100540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000" b="1" dirty="0" err="1">
                <a:latin typeface="Palatino Linotype" pitchFamily="18" charset="0"/>
              </a:rPr>
              <a:t>Glycosylation</a:t>
            </a:r>
            <a:endParaRPr lang="it-IT" b="1" dirty="0">
              <a:latin typeface="Palatino Linotype" pitchFamily="18" charset="0"/>
            </a:endParaRPr>
          </a:p>
        </p:txBody>
      </p:sp>
      <p:cxnSp>
        <p:nvCxnSpPr>
          <p:cNvPr id="36" name="Connettore 2 35"/>
          <p:cNvCxnSpPr/>
          <p:nvPr/>
        </p:nvCxnSpPr>
        <p:spPr>
          <a:xfrm rot="5400000" flipV="1">
            <a:off x="4550675" y="4604161"/>
            <a:ext cx="0" cy="7207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/>
          <p:cNvSpPr txBox="1">
            <a:spLocks noChangeArrowheads="1"/>
          </p:cNvSpPr>
          <p:nvPr/>
        </p:nvSpPr>
        <p:spPr bwMode="auto">
          <a:xfrm>
            <a:off x="4159886" y="4552367"/>
            <a:ext cx="68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 b="1" dirty="0" smtClean="0">
                <a:latin typeface="Palatino Linotype" pitchFamily="18" charset="0"/>
              </a:rPr>
              <a:t>NaBrO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dirty="0" smtClean="0">
                <a:latin typeface="Palatino Linotype" pitchFamily="18" charset="0"/>
              </a:rPr>
              <a:t> </a:t>
            </a:r>
          </a:p>
          <a:p>
            <a:pPr algn="ctr"/>
            <a:r>
              <a:rPr lang="it-IT" sz="1000" b="1" dirty="0" smtClean="0">
                <a:latin typeface="Palatino Linotype" pitchFamily="18" charset="0"/>
              </a:rPr>
              <a:t>Na</a:t>
            </a:r>
            <a:r>
              <a:rPr lang="it-IT" sz="1000" b="1" baseline="-25000" dirty="0" smtClean="0">
                <a:latin typeface="Palatino Linotype" pitchFamily="18" charset="0"/>
              </a:rPr>
              <a:t>2</a:t>
            </a:r>
            <a:r>
              <a:rPr lang="it-IT" sz="1000" b="1" dirty="0" smtClean="0">
                <a:latin typeface="Palatino Linotype" pitchFamily="18" charset="0"/>
              </a:rPr>
              <a:t>S</a:t>
            </a:r>
            <a:r>
              <a:rPr lang="it-IT" sz="1000" b="1" baseline="-25000" dirty="0" smtClean="0">
                <a:latin typeface="Palatino Linotype" pitchFamily="18" charset="0"/>
              </a:rPr>
              <a:t>2</a:t>
            </a:r>
            <a:r>
              <a:rPr lang="it-IT" sz="1000" b="1" dirty="0" smtClean="0">
                <a:latin typeface="Palatino Linotype" pitchFamily="18" charset="0"/>
              </a:rPr>
              <a:t>O</a:t>
            </a:r>
            <a:r>
              <a:rPr lang="it-IT" sz="1000" b="1" baseline="-25000" dirty="0" smtClean="0">
                <a:latin typeface="Palatino Linotype" pitchFamily="18" charset="0"/>
              </a:rPr>
              <a:t>4</a:t>
            </a:r>
            <a:endParaRPr lang="it-IT" sz="1000" b="1" dirty="0">
              <a:latin typeface="Palatino Linotype" pitchFamily="18" charset="0"/>
            </a:endParaRPr>
          </a:p>
          <a:p>
            <a:endParaRPr lang="it-IT" sz="1000" b="1" dirty="0">
              <a:latin typeface="Comic Sans MS" pitchFamily="66" charset="0"/>
            </a:endParaRPr>
          </a:p>
          <a:p>
            <a:endParaRPr lang="it-IT" sz="1000" b="1" dirty="0">
              <a:latin typeface="Comic Sans MS" pitchFamily="66" charset="0"/>
            </a:endParaRPr>
          </a:p>
          <a:p>
            <a:endParaRPr lang="it-IT" sz="1000" b="1" dirty="0">
              <a:latin typeface="Comic Sans MS" pitchFamily="66" charset="0"/>
            </a:endParaRPr>
          </a:p>
        </p:txBody>
      </p:sp>
      <p:sp>
        <p:nvSpPr>
          <p:cNvPr id="38" name="Rettangolo 37"/>
          <p:cNvSpPr>
            <a:spLocks noChangeArrowheads="1"/>
          </p:cNvSpPr>
          <p:nvPr/>
        </p:nvSpPr>
        <p:spPr bwMode="auto">
          <a:xfrm>
            <a:off x="4102026" y="5007388"/>
            <a:ext cx="86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 b="1" dirty="0">
                <a:latin typeface="Palatino Linotype" pitchFamily="18" charset="0"/>
              </a:rPr>
              <a:t>H</a:t>
            </a:r>
            <a:r>
              <a:rPr lang="it-IT" sz="1000" b="1" baseline="-25000" dirty="0">
                <a:latin typeface="Palatino Linotype" pitchFamily="18" charset="0"/>
              </a:rPr>
              <a:t>2</a:t>
            </a:r>
            <a:r>
              <a:rPr lang="it-IT" sz="1000" b="1" dirty="0">
                <a:latin typeface="Palatino Linotype" pitchFamily="18" charset="0"/>
              </a:rPr>
              <a:t>O-AcOEt</a:t>
            </a:r>
          </a:p>
          <a:p>
            <a:pPr algn="ctr"/>
            <a:r>
              <a:rPr lang="it-IT" sz="1000" b="1" dirty="0" err="1" smtClean="0">
                <a:latin typeface="Palatino Linotype" pitchFamily="18" charset="0"/>
              </a:rPr>
              <a:t>rt</a:t>
            </a:r>
            <a:r>
              <a:rPr lang="it-IT" sz="1000" b="1" dirty="0" smtClean="0">
                <a:latin typeface="Palatino Linotype" pitchFamily="18" charset="0"/>
              </a:rPr>
              <a:t>, </a:t>
            </a:r>
            <a:r>
              <a:rPr lang="it-IT" sz="1000" b="1" dirty="0" err="1" smtClean="0">
                <a:latin typeface="Palatino Linotype" pitchFamily="18" charset="0"/>
              </a:rPr>
              <a:t>o.n.</a:t>
            </a:r>
            <a:endParaRPr lang="it-IT" sz="1000" b="1" dirty="0">
              <a:latin typeface="Palatino Linotype" pitchFamily="18" charset="0"/>
            </a:endParaRPr>
          </a:p>
        </p:txBody>
      </p:sp>
      <p:cxnSp>
        <p:nvCxnSpPr>
          <p:cNvPr id="39" name="Connettore 2 38"/>
          <p:cNvCxnSpPr/>
          <p:nvPr/>
        </p:nvCxnSpPr>
        <p:spPr>
          <a:xfrm rot="5400000" flipV="1">
            <a:off x="5369545" y="4594639"/>
            <a:ext cx="0" cy="7207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asellaDiTesto 22"/>
          <p:cNvSpPr txBox="1">
            <a:spLocks noChangeArrowheads="1"/>
          </p:cNvSpPr>
          <p:nvPr/>
        </p:nvSpPr>
        <p:spPr bwMode="auto">
          <a:xfrm>
            <a:off x="4964939" y="4334291"/>
            <a:ext cx="756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 b="1" dirty="0">
                <a:latin typeface="Palatino Linotype" pitchFamily="18" charset="0"/>
              </a:rPr>
              <a:t>1) </a:t>
            </a:r>
            <a:r>
              <a:rPr lang="it-IT" sz="1000" b="1" dirty="0" smtClean="0">
                <a:latin typeface="Palatino Linotype" pitchFamily="18" charset="0"/>
              </a:rPr>
              <a:t>SO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baseline="30000" dirty="0" smtClean="0">
                <a:latin typeface="Palatino Linotype" pitchFamily="18" charset="0"/>
              </a:rPr>
              <a:t>.</a:t>
            </a:r>
            <a:r>
              <a:rPr lang="it-IT" sz="1000" b="1" dirty="0" smtClean="0">
                <a:latin typeface="Palatino Linotype" pitchFamily="18" charset="0"/>
              </a:rPr>
              <a:t>py </a:t>
            </a:r>
            <a:r>
              <a:rPr lang="it-IT" sz="1000" b="1" dirty="0">
                <a:latin typeface="Palatino Linotype" pitchFamily="18" charset="0"/>
              </a:rPr>
              <a:t>DMF</a:t>
            </a:r>
          </a:p>
          <a:p>
            <a:pPr algn="ctr"/>
            <a:r>
              <a:rPr lang="it-IT" sz="1000" b="1" dirty="0" smtClean="0">
                <a:latin typeface="Palatino Linotype" pitchFamily="18" charset="0"/>
              </a:rPr>
              <a:t>50°C</a:t>
            </a:r>
            <a:r>
              <a:rPr lang="it-IT" sz="1000" b="1" dirty="0">
                <a:latin typeface="Palatino Linotype" pitchFamily="18" charset="0"/>
              </a:rPr>
              <a:t>, </a:t>
            </a:r>
            <a:r>
              <a:rPr lang="it-IT" sz="1000" b="1" dirty="0" err="1" smtClean="0">
                <a:latin typeface="Palatino Linotype" pitchFamily="18" charset="0"/>
              </a:rPr>
              <a:t>o.n.</a:t>
            </a:r>
            <a:endParaRPr lang="it-IT" sz="1000" b="1" dirty="0">
              <a:latin typeface="Palatino Linotype" pitchFamily="18" charset="0"/>
            </a:endParaRPr>
          </a:p>
        </p:txBody>
      </p:sp>
      <p:sp>
        <p:nvSpPr>
          <p:cNvPr id="41" name="CasellaDiTesto 23"/>
          <p:cNvSpPr txBox="1">
            <a:spLocks noChangeArrowheads="1"/>
          </p:cNvSpPr>
          <p:nvPr/>
        </p:nvSpPr>
        <p:spPr bwMode="auto">
          <a:xfrm>
            <a:off x="4964939" y="4995307"/>
            <a:ext cx="720000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 b="1" dirty="0">
                <a:latin typeface="Palatino Linotype" pitchFamily="18" charset="0"/>
              </a:rPr>
              <a:t>2) </a:t>
            </a:r>
            <a:r>
              <a:rPr lang="it-IT" sz="1000" b="1" dirty="0" err="1">
                <a:latin typeface="Palatino Linotype" pitchFamily="18" charset="0"/>
              </a:rPr>
              <a:t>NaOH</a:t>
            </a:r>
            <a:endParaRPr lang="it-IT" sz="1000" b="1" dirty="0">
              <a:latin typeface="Palatino Linotype" pitchFamily="18" charset="0"/>
            </a:endParaRPr>
          </a:p>
          <a:p>
            <a:pPr algn="ctr"/>
            <a:r>
              <a:rPr lang="it-IT" sz="1000" b="1" dirty="0" err="1">
                <a:latin typeface="Palatino Linotype" pitchFamily="18" charset="0"/>
              </a:rPr>
              <a:t>pH~</a:t>
            </a:r>
            <a:r>
              <a:rPr lang="it-IT" sz="1000" b="1" dirty="0">
                <a:latin typeface="Palatino Linotype" pitchFamily="18" charset="0"/>
              </a:rPr>
              <a:t> </a:t>
            </a:r>
            <a:r>
              <a:rPr lang="it-IT" sz="1000" b="1" dirty="0" smtClean="0">
                <a:latin typeface="Palatino Linotype" pitchFamily="18" charset="0"/>
              </a:rPr>
              <a:t>13 </a:t>
            </a:r>
          </a:p>
          <a:p>
            <a:pPr algn="ctr"/>
            <a:r>
              <a:rPr lang="it-IT" sz="1000" b="1" dirty="0" err="1" smtClean="0">
                <a:latin typeface="Palatino Linotype" pitchFamily="18" charset="0"/>
              </a:rPr>
              <a:t>rt</a:t>
            </a:r>
            <a:r>
              <a:rPr lang="it-IT" sz="1000" b="1" dirty="0" smtClean="0">
                <a:latin typeface="Palatino Linotype" pitchFamily="18" charset="0"/>
              </a:rPr>
              <a:t>, </a:t>
            </a:r>
            <a:r>
              <a:rPr lang="it-IT" sz="1000" b="1" dirty="0">
                <a:latin typeface="Palatino Linotype" pitchFamily="18" charset="0"/>
              </a:rPr>
              <a:t>6h</a:t>
            </a:r>
          </a:p>
        </p:txBody>
      </p:sp>
      <p:graphicFrame>
        <p:nvGraphicFramePr>
          <p:cNvPr id="91141" name="Object 5"/>
          <p:cNvGraphicFramePr>
            <a:graphicFrameLocks noChangeAspect="1"/>
          </p:cNvGraphicFramePr>
          <p:nvPr/>
        </p:nvGraphicFramePr>
        <p:xfrm>
          <a:off x="5769165" y="4362781"/>
          <a:ext cx="3289110" cy="868209"/>
        </p:xfrm>
        <a:graphic>
          <a:graphicData uri="http://schemas.openxmlformats.org/presentationml/2006/ole">
            <p:oleObj spid="_x0000_s91141" name="CS ChemDraw Drawing" r:id="rId7" imgW="4660185" imgH="1230697" progId="ChemDraw.Document.6.0">
              <p:embed/>
            </p:oleObj>
          </a:graphicData>
        </a:graphic>
      </p:graphicFrame>
      <p:sp>
        <p:nvSpPr>
          <p:cNvPr id="43" name="CasellaDiTesto 42"/>
          <p:cNvSpPr txBox="1"/>
          <p:nvPr/>
        </p:nvSpPr>
        <p:spPr>
          <a:xfrm>
            <a:off x="6298367" y="3109991"/>
            <a:ext cx="3039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b="1" dirty="0" smtClean="0">
                <a:solidFill>
                  <a:schemeClr val="accent1"/>
                </a:solidFill>
                <a:latin typeface="Palatino Linotype" pitchFamily="18" charset="0"/>
              </a:rPr>
              <a:t>fCS-IV: </a:t>
            </a:r>
            <a:r>
              <a:rPr lang="pt-BR" sz="1000" b="1" dirty="0" smtClean="0">
                <a:latin typeface="Palatino Linotype" pitchFamily="18" charset="0"/>
              </a:rPr>
              <a:t>R = H or </a:t>
            </a:r>
            <a:r>
              <a:rPr lang="pt-BR" sz="1000" b="1" dirty="0" smtClean="0">
                <a:solidFill>
                  <a:srgbClr val="FF0000"/>
                </a:solidFill>
                <a:latin typeface="Palatino Linotype" pitchFamily="18" charset="0"/>
              </a:rPr>
              <a:t>2,3-di-</a:t>
            </a:r>
            <a:r>
              <a:rPr lang="pt-BR" sz="1000" b="1" i="1" dirty="0" smtClean="0">
                <a:solidFill>
                  <a:srgbClr val="FF0000"/>
                </a:solidFill>
                <a:latin typeface="Palatino Linotype" pitchFamily="18" charset="0"/>
              </a:rPr>
              <a:t>O</a:t>
            </a:r>
            <a:r>
              <a:rPr lang="pt-BR" sz="1000" b="1" dirty="0" smtClean="0">
                <a:solidFill>
                  <a:srgbClr val="FF0000"/>
                </a:solidFill>
                <a:latin typeface="Palatino Linotype" pitchFamily="18" charset="0"/>
              </a:rPr>
              <a:t>-sulfated-L-Fuc</a:t>
            </a:r>
            <a:r>
              <a:rPr lang="pt-BR" sz="1000" b="1" dirty="0" smtClean="0">
                <a:latin typeface="Palatino Linotype" pitchFamily="18" charset="0"/>
              </a:rPr>
              <a:t>, (R' = H </a:t>
            </a:r>
          </a:p>
          <a:p>
            <a:r>
              <a:rPr lang="pt-BR" sz="1000" b="1" dirty="0" smtClean="0">
                <a:latin typeface="Palatino Linotype" pitchFamily="18" charset="0"/>
              </a:rPr>
              <a:t>and  R'' = SO</a:t>
            </a:r>
            <a:r>
              <a:rPr lang="pt-BR" sz="1000" b="1" baseline="-25000" dirty="0" smtClean="0">
                <a:latin typeface="Palatino Linotype" pitchFamily="18" charset="0"/>
              </a:rPr>
              <a:t>3</a:t>
            </a:r>
            <a:r>
              <a:rPr lang="pt-BR" sz="1000" b="1" baseline="30000" dirty="0" smtClean="0">
                <a:latin typeface="Palatino Linotype" pitchFamily="18" charset="0"/>
              </a:rPr>
              <a:t>-+</a:t>
            </a:r>
            <a:r>
              <a:rPr lang="pt-BR" sz="1000" b="1" dirty="0" smtClean="0">
                <a:latin typeface="Palatino Linotype" pitchFamily="18" charset="0"/>
              </a:rPr>
              <a:t>Na) or (R' = SO</a:t>
            </a:r>
            <a:r>
              <a:rPr lang="pt-BR" sz="1000" b="1" baseline="-25000" dirty="0" smtClean="0">
                <a:latin typeface="Palatino Linotype" pitchFamily="18" charset="0"/>
              </a:rPr>
              <a:t>3</a:t>
            </a:r>
            <a:r>
              <a:rPr lang="pt-BR" sz="1000" b="1" baseline="30000" dirty="0" smtClean="0">
                <a:latin typeface="Palatino Linotype" pitchFamily="18" charset="0"/>
              </a:rPr>
              <a:t>-+</a:t>
            </a:r>
            <a:r>
              <a:rPr lang="pt-BR" sz="1000" b="1" dirty="0" smtClean="0">
                <a:latin typeface="Palatino Linotype" pitchFamily="18" charset="0"/>
              </a:rPr>
              <a:t>Na and R'' = H)</a:t>
            </a:r>
            <a:endParaRPr lang="it-IT" sz="1000" b="1" dirty="0">
              <a:latin typeface="Palatino Linotype" pitchFamily="18" charset="0"/>
            </a:endParaRPr>
          </a:p>
        </p:txBody>
      </p:sp>
      <p:sp>
        <p:nvSpPr>
          <p:cNvPr id="44" name="CasellaDiTesto 43"/>
          <p:cNvSpPr txBox="1"/>
          <p:nvPr/>
        </p:nvSpPr>
        <p:spPr>
          <a:xfrm>
            <a:off x="6260267" y="3452891"/>
            <a:ext cx="3039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b="1" dirty="0" smtClean="0">
                <a:solidFill>
                  <a:schemeClr val="accent1"/>
                </a:solidFill>
                <a:latin typeface="Palatino Linotype" pitchFamily="18" charset="0"/>
              </a:rPr>
              <a:t>fCS-V: </a:t>
            </a:r>
            <a:r>
              <a:rPr lang="pt-BR" sz="1000" b="1" dirty="0" smtClean="0">
                <a:latin typeface="Palatino Linotype" pitchFamily="18" charset="0"/>
              </a:rPr>
              <a:t>R = H or </a:t>
            </a:r>
            <a:r>
              <a:rPr lang="pt-BR" sz="1000" b="1" dirty="0" smtClean="0">
                <a:solidFill>
                  <a:srgbClr val="FF0000"/>
                </a:solidFill>
                <a:latin typeface="Palatino Linotype" pitchFamily="18" charset="0"/>
              </a:rPr>
              <a:t>2,4-di-</a:t>
            </a:r>
            <a:r>
              <a:rPr lang="pt-BR" sz="1000" b="1" i="1" dirty="0" smtClean="0">
                <a:solidFill>
                  <a:srgbClr val="FF0000"/>
                </a:solidFill>
                <a:latin typeface="Palatino Linotype" pitchFamily="18" charset="0"/>
              </a:rPr>
              <a:t>O</a:t>
            </a:r>
            <a:r>
              <a:rPr lang="pt-BR" sz="1000" b="1" dirty="0" smtClean="0">
                <a:solidFill>
                  <a:srgbClr val="FF0000"/>
                </a:solidFill>
                <a:latin typeface="Palatino Linotype" pitchFamily="18" charset="0"/>
              </a:rPr>
              <a:t>-sulfated-L-Fuc</a:t>
            </a:r>
            <a:r>
              <a:rPr lang="pt-BR" sz="1000" b="1" dirty="0" smtClean="0">
                <a:latin typeface="Palatino Linotype" pitchFamily="18" charset="0"/>
              </a:rPr>
              <a:t>, (R' = H </a:t>
            </a:r>
          </a:p>
          <a:p>
            <a:r>
              <a:rPr lang="pt-BR" sz="1000" b="1" dirty="0" smtClean="0">
                <a:latin typeface="Palatino Linotype" pitchFamily="18" charset="0"/>
              </a:rPr>
              <a:t>and  R'' = SO</a:t>
            </a:r>
            <a:r>
              <a:rPr lang="pt-BR" sz="1000" b="1" baseline="-25000" dirty="0" smtClean="0">
                <a:latin typeface="Palatino Linotype" pitchFamily="18" charset="0"/>
              </a:rPr>
              <a:t>3</a:t>
            </a:r>
            <a:r>
              <a:rPr lang="pt-BR" sz="1000" b="1" baseline="30000" dirty="0" smtClean="0">
                <a:latin typeface="Palatino Linotype" pitchFamily="18" charset="0"/>
              </a:rPr>
              <a:t>-+</a:t>
            </a:r>
            <a:r>
              <a:rPr lang="pt-BR" sz="1000" b="1" dirty="0" smtClean="0">
                <a:latin typeface="Palatino Linotype" pitchFamily="18" charset="0"/>
              </a:rPr>
              <a:t>Na) or (R' = SO</a:t>
            </a:r>
            <a:r>
              <a:rPr lang="pt-BR" sz="1000" b="1" baseline="-25000" dirty="0" smtClean="0">
                <a:latin typeface="Palatino Linotype" pitchFamily="18" charset="0"/>
              </a:rPr>
              <a:t>3</a:t>
            </a:r>
            <a:r>
              <a:rPr lang="pt-BR" sz="1000" b="1" baseline="30000" dirty="0" smtClean="0">
                <a:latin typeface="Palatino Linotype" pitchFamily="18" charset="0"/>
              </a:rPr>
              <a:t>-+</a:t>
            </a:r>
            <a:r>
              <a:rPr lang="pt-BR" sz="1000" b="1" dirty="0" smtClean="0">
                <a:latin typeface="Palatino Linotype" pitchFamily="18" charset="0"/>
              </a:rPr>
              <a:t>Na and R'' = H)</a:t>
            </a:r>
            <a:endParaRPr lang="it-IT" sz="1000" b="1" dirty="0">
              <a:latin typeface="Palatino Linotype" pitchFamily="18" charset="0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6640340" y="2576591"/>
            <a:ext cx="21082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b="1" dirty="0" smtClean="0">
                <a:solidFill>
                  <a:schemeClr val="accent1"/>
                </a:solidFill>
                <a:latin typeface="Palatino Linotype" pitchFamily="18" charset="0"/>
              </a:rPr>
              <a:t>fC-I: </a:t>
            </a:r>
            <a:r>
              <a:rPr lang="pt-BR" sz="1000" b="1" dirty="0" smtClean="0">
                <a:latin typeface="Palatino Linotype" pitchFamily="18" charset="0"/>
              </a:rPr>
              <a:t>R = H or </a:t>
            </a:r>
            <a:r>
              <a:rPr lang="pt-BR" sz="1000" b="1" dirty="0" smtClean="0">
                <a:solidFill>
                  <a:srgbClr val="FF0000"/>
                </a:solidFill>
                <a:latin typeface="Palatino Linotype" pitchFamily="18" charset="0"/>
              </a:rPr>
              <a:t>L-Fuc</a:t>
            </a:r>
            <a:r>
              <a:rPr lang="pt-BR" sz="1000" b="1" dirty="0" smtClean="0">
                <a:latin typeface="Palatino Linotype" pitchFamily="18" charset="0"/>
              </a:rPr>
              <a:t>, (R' = R'' = H)</a:t>
            </a:r>
            <a:endParaRPr lang="it-IT" sz="1000" b="1" dirty="0">
              <a:latin typeface="Palatino Linotype" pitchFamily="18" charset="0"/>
            </a:endParaRPr>
          </a:p>
        </p:txBody>
      </p:sp>
      <p:sp>
        <p:nvSpPr>
          <p:cNvPr id="46" name="Text Box 17"/>
          <p:cNvSpPr txBox="1">
            <a:spLocks noChangeArrowheads="1"/>
          </p:cNvSpPr>
          <p:nvPr/>
        </p:nvSpPr>
        <p:spPr bwMode="auto">
          <a:xfrm>
            <a:off x="4484838" y="6275893"/>
            <a:ext cx="1068237" cy="461665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200" b="1" dirty="0">
                <a:latin typeface="Palatino Linotype" pitchFamily="18" charset="0"/>
              </a:rPr>
              <a:t>Global </a:t>
            </a:r>
            <a:r>
              <a:rPr lang="it-IT" sz="1200" b="1" dirty="0" err="1">
                <a:latin typeface="Palatino Linotype" pitchFamily="18" charset="0"/>
              </a:rPr>
              <a:t>deprotection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47" name="CasellaDiTesto 46"/>
          <p:cNvSpPr txBox="1"/>
          <p:nvPr/>
        </p:nvSpPr>
        <p:spPr>
          <a:xfrm>
            <a:off x="6259340" y="5234066"/>
            <a:ext cx="2617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solidFill>
                  <a:schemeClr val="accent1"/>
                </a:solidFill>
                <a:latin typeface="Palatino Linotype" pitchFamily="18" charset="0"/>
              </a:rPr>
              <a:t>fC-II: </a:t>
            </a:r>
            <a:r>
              <a:rPr lang="pt-BR" sz="1000" b="1" dirty="0" smtClean="0">
                <a:latin typeface="Palatino Linotype" pitchFamily="18" charset="0"/>
              </a:rPr>
              <a:t>(R = H and R’ = H or </a:t>
            </a:r>
            <a:r>
              <a:rPr lang="pt-BR" sz="1000" b="1" dirty="0" smtClean="0">
                <a:solidFill>
                  <a:srgbClr val="FF0000"/>
                </a:solidFill>
                <a:latin typeface="Palatino Linotype" pitchFamily="18" charset="0"/>
              </a:rPr>
              <a:t>L-Fuc</a:t>
            </a:r>
            <a:r>
              <a:rPr lang="pt-BR" sz="1000" b="1" dirty="0" smtClean="0">
                <a:latin typeface="Palatino Linotype" pitchFamily="18" charset="0"/>
              </a:rPr>
              <a:t>) or </a:t>
            </a:r>
          </a:p>
          <a:p>
            <a:r>
              <a:rPr lang="pt-BR" sz="1000" b="1" dirty="0" smtClean="0">
                <a:latin typeface="Palatino Linotype" pitchFamily="18" charset="0"/>
              </a:rPr>
              <a:t>(R = H or </a:t>
            </a:r>
            <a:r>
              <a:rPr lang="pt-BR" sz="1000" b="1" dirty="0" smtClean="0">
                <a:solidFill>
                  <a:srgbClr val="FF0000"/>
                </a:solidFill>
                <a:latin typeface="Palatino Linotype" pitchFamily="18" charset="0"/>
              </a:rPr>
              <a:t>L-Fuc </a:t>
            </a:r>
            <a:r>
              <a:rPr lang="pt-BR" sz="1000" b="1" dirty="0" smtClean="0">
                <a:latin typeface="Palatino Linotype" pitchFamily="18" charset="0"/>
              </a:rPr>
              <a:t>and</a:t>
            </a:r>
            <a:r>
              <a:rPr lang="pt-BR" sz="1000" b="1" dirty="0" smtClean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pt-BR" sz="1000" b="1" dirty="0" smtClean="0">
                <a:latin typeface="Palatino Linotype" pitchFamily="18" charset="0"/>
              </a:rPr>
              <a:t>R’ = H)</a:t>
            </a:r>
            <a:endParaRPr lang="it-IT" sz="1000" b="1" dirty="0">
              <a:latin typeface="Palatino Linotype" pitchFamily="18" charset="0"/>
            </a:endParaRPr>
          </a:p>
        </p:txBody>
      </p:sp>
      <p:sp>
        <p:nvSpPr>
          <p:cNvPr id="48" name="CasellaDiTesto 47"/>
          <p:cNvSpPr txBox="1"/>
          <p:nvPr/>
        </p:nvSpPr>
        <p:spPr>
          <a:xfrm>
            <a:off x="5743575" y="5543550"/>
            <a:ext cx="35365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err="1" smtClean="0">
                <a:solidFill>
                  <a:srgbClr val="FF0000"/>
                </a:solidFill>
                <a:latin typeface="Palatino Linotype" pitchFamily="18" charset="0"/>
              </a:rPr>
              <a:t>fCS-VI</a:t>
            </a:r>
            <a:r>
              <a:rPr lang="it-IT" sz="1000" b="1" dirty="0" smtClean="0">
                <a:solidFill>
                  <a:srgbClr val="FF0000"/>
                </a:solidFill>
                <a:latin typeface="Palatino Linotype" pitchFamily="18" charset="0"/>
              </a:rPr>
              <a:t>:</a:t>
            </a:r>
            <a:r>
              <a:rPr lang="it-IT" sz="1000" b="1" dirty="0" smtClean="0">
                <a:latin typeface="Palatino Linotype" pitchFamily="18" charset="0"/>
              </a:rPr>
              <a:t> (R = H and R' = SO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baseline="30000" dirty="0" smtClean="0">
                <a:latin typeface="Palatino Linotype" pitchFamily="18" charset="0"/>
              </a:rPr>
              <a:t>-+</a:t>
            </a:r>
            <a:r>
              <a:rPr lang="it-IT" sz="1000" b="1" dirty="0" smtClean="0">
                <a:latin typeface="Palatino Linotype" pitchFamily="18" charset="0"/>
              </a:rPr>
              <a:t>Na or </a:t>
            </a:r>
            <a:r>
              <a:rPr lang="it-IT" sz="1000" b="1" dirty="0" err="1" smtClean="0">
                <a:solidFill>
                  <a:srgbClr val="FF0000"/>
                </a:solidFill>
                <a:latin typeface="Palatino Linotype" pitchFamily="18" charset="0"/>
              </a:rPr>
              <a:t>per-O-sulfated-L-Fuc</a:t>
            </a:r>
            <a:r>
              <a:rPr lang="it-IT" sz="1000" b="1" dirty="0" smtClean="0">
                <a:latin typeface="Palatino Linotype" pitchFamily="18" charset="0"/>
              </a:rPr>
              <a:t>) </a:t>
            </a:r>
          </a:p>
          <a:p>
            <a:r>
              <a:rPr lang="it-IT" sz="1000" b="1" dirty="0" smtClean="0">
                <a:latin typeface="Palatino Linotype" pitchFamily="18" charset="0"/>
              </a:rPr>
              <a:t>or  (R = SO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baseline="30000" dirty="0" smtClean="0">
                <a:latin typeface="Palatino Linotype" pitchFamily="18" charset="0"/>
              </a:rPr>
              <a:t>-+</a:t>
            </a:r>
            <a:r>
              <a:rPr lang="it-IT" sz="1000" b="1" dirty="0" smtClean="0">
                <a:latin typeface="Palatino Linotype" pitchFamily="18" charset="0"/>
              </a:rPr>
              <a:t>Na or </a:t>
            </a:r>
            <a:r>
              <a:rPr lang="it-IT" sz="1000" b="1" dirty="0" err="1" smtClean="0">
                <a:solidFill>
                  <a:srgbClr val="FF0000"/>
                </a:solidFill>
                <a:latin typeface="Palatino Linotype" pitchFamily="18" charset="0"/>
              </a:rPr>
              <a:t>per-O-sulfated-L-Fuc</a:t>
            </a:r>
            <a:r>
              <a:rPr lang="it-IT" sz="1000" b="1" dirty="0" smtClean="0">
                <a:latin typeface="Palatino Linotype" pitchFamily="18" charset="0"/>
              </a:rPr>
              <a:t> and R' = H)</a:t>
            </a:r>
            <a:endParaRPr lang="it-IT" sz="1000" b="1" dirty="0">
              <a:latin typeface="Palatino Linotype" pitchFamily="18" charset="0"/>
            </a:endParaRPr>
          </a:p>
        </p:txBody>
      </p:sp>
      <p:sp>
        <p:nvSpPr>
          <p:cNvPr id="49" name="CasellaDiTesto 48"/>
          <p:cNvSpPr txBox="1"/>
          <p:nvPr/>
        </p:nvSpPr>
        <p:spPr>
          <a:xfrm>
            <a:off x="5604296" y="5886450"/>
            <a:ext cx="37273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err="1" smtClean="0">
                <a:solidFill>
                  <a:srgbClr val="FF0000"/>
                </a:solidFill>
                <a:latin typeface="Palatino Linotype" pitchFamily="18" charset="0"/>
              </a:rPr>
              <a:t>fCS-VII</a:t>
            </a:r>
            <a:r>
              <a:rPr lang="it-IT" sz="1000" b="1" dirty="0" smtClean="0">
                <a:solidFill>
                  <a:srgbClr val="FF0000"/>
                </a:solidFill>
                <a:latin typeface="Palatino Linotype" pitchFamily="18" charset="0"/>
              </a:rPr>
              <a:t>:</a:t>
            </a:r>
            <a:r>
              <a:rPr lang="it-IT" sz="1000" b="1" dirty="0" smtClean="0">
                <a:latin typeface="Palatino Linotype" pitchFamily="18" charset="0"/>
              </a:rPr>
              <a:t> (R = H and R' = SO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baseline="30000" dirty="0" smtClean="0">
                <a:latin typeface="Palatino Linotype" pitchFamily="18" charset="0"/>
              </a:rPr>
              <a:t>-+</a:t>
            </a:r>
            <a:r>
              <a:rPr lang="it-IT" sz="1000" b="1" dirty="0" smtClean="0">
                <a:latin typeface="Palatino Linotype" pitchFamily="18" charset="0"/>
              </a:rPr>
              <a:t>Na or </a:t>
            </a:r>
            <a:r>
              <a:rPr lang="it-IT" sz="1000" b="1" dirty="0" smtClean="0">
                <a:solidFill>
                  <a:srgbClr val="FF0000"/>
                </a:solidFill>
                <a:latin typeface="Palatino Linotype" pitchFamily="18" charset="0"/>
              </a:rPr>
              <a:t>2,3-di-</a:t>
            </a:r>
            <a:r>
              <a:rPr lang="it-IT" sz="1000" b="1" i="1" dirty="0" smtClean="0">
                <a:solidFill>
                  <a:srgbClr val="FF0000"/>
                </a:solidFill>
                <a:latin typeface="Palatino Linotype" pitchFamily="18" charset="0"/>
              </a:rPr>
              <a:t>O</a:t>
            </a:r>
            <a:r>
              <a:rPr lang="it-IT" sz="1000" b="1" dirty="0" smtClean="0">
                <a:solidFill>
                  <a:srgbClr val="FF0000"/>
                </a:solidFill>
                <a:latin typeface="Palatino Linotype" pitchFamily="18" charset="0"/>
              </a:rPr>
              <a:t>-sulfated-L-Fuc</a:t>
            </a:r>
            <a:r>
              <a:rPr lang="it-IT" sz="1000" b="1" dirty="0" smtClean="0">
                <a:latin typeface="Palatino Linotype" pitchFamily="18" charset="0"/>
              </a:rPr>
              <a:t>) </a:t>
            </a:r>
          </a:p>
          <a:p>
            <a:r>
              <a:rPr lang="it-IT" sz="1000" b="1" dirty="0" smtClean="0">
                <a:latin typeface="Palatino Linotype" pitchFamily="18" charset="0"/>
              </a:rPr>
              <a:t>or  (R = SO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baseline="30000" dirty="0" smtClean="0">
                <a:latin typeface="Palatino Linotype" pitchFamily="18" charset="0"/>
              </a:rPr>
              <a:t>-+</a:t>
            </a:r>
            <a:r>
              <a:rPr lang="it-IT" sz="1000" b="1" dirty="0" smtClean="0">
                <a:latin typeface="Palatino Linotype" pitchFamily="18" charset="0"/>
              </a:rPr>
              <a:t>Na or </a:t>
            </a:r>
            <a:r>
              <a:rPr lang="it-IT" sz="1000" b="1" dirty="0" smtClean="0">
                <a:solidFill>
                  <a:srgbClr val="FF0000"/>
                </a:solidFill>
                <a:latin typeface="Palatino Linotype" pitchFamily="18" charset="0"/>
              </a:rPr>
              <a:t>2,3di-</a:t>
            </a:r>
            <a:r>
              <a:rPr lang="it-IT" sz="1000" b="1" i="1" dirty="0" smtClean="0">
                <a:solidFill>
                  <a:srgbClr val="FF0000"/>
                </a:solidFill>
                <a:latin typeface="Palatino Linotype" pitchFamily="18" charset="0"/>
              </a:rPr>
              <a:t>O</a:t>
            </a:r>
            <a:r>
              <a:rPr lang="it-IT" sz="1000" b="1" dirty="0" smtClean="0">
                <a:solidFill>
                  <a:srgbClr val="FF0000"/>
                </a:solidFill>
                <a:latin typeface="Palatino Linotype" pitchFamily="18" charset="0"/>
              </a:rPr>
              <a:t>-sulfated-L-Fuc</a:t>
            </a:r>
            <a:r>
              <a:rPr lang="it-IT" sz="1000" b="1" dirty="0" smtClean="0">
                <a:latin typeface="Palatino Linotype" pitchFamily="18" charset="0"/>
              </a:rPr>
              <a:t> and R' = H)</a:t>
            </a:r>
            <a:endParaRPr lang="it-IT" sz="1000" b="1" dirty="0">
              <a:latin typeface="Palatino Linotype" pitchFamily="18" charset="0"/>
            </a:endParaRPr>
          </a:p>
        </p:txBody>
      </p:sp>
      <p:sp>
        <p:nvSpPr>
          <p:cNvPr id="50" name="CasellaDiTesto 49"/>
          <p:cNvSpPr txBox="1"/>
          <p:nvPr/>
        </p:nvSpPr>
        <p:spPr>
          <a:xfrm>
            <a:off x="5521120" y="6238815"/>
            <a:ext cx="37689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err="1" smtClean="0">
                <a:solidFill>
                  <a:srgbClr val="FF0000"/>
                </a:solidFill>
                <a:latin typeface="Palatino Linotype" pitchFamily="18" charset="0"/>
              </a:rPr>
              <a:t>fCS-VIII</a:t>
            </a:r>
            <a:r>
              <a:rPr lang="it-IT" sz="1000" b="1" dirty="0" smtClean="0">
                <a:solidFill>
                  <a:srgbClr val="FF0000"/>
                </a:solidFill>
                <a:latin typeface="Palatino Linotype" pitchFamily="18" charset="0"/>
              </a:rPr>
              <a:t>:</a:t>
            </a:r>
            <a:r>
              <a:rPr lang="it-IT" sz="1000" b="1" dirty="0" smtClean="0">
                <a:latin typeface="Palatino Linotype" pitchFamily="18" charset="0"/>
              </a:rPr>
              <a:t> (R = H and R' = SO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baseline="30000" dirty="0" smtClean="0">
                <a:latin typeface="Palatino Linotype" pitchFamily="18" charset="0"/>
              </a:rPr>
              <a:t>-+</a:t>
            </a:r>
            <a:r>
              <a:rPr lang="it-IT" sz="1000" b="1" dirty="0" smtClean="0">
                <a:latin typeface="Palatino Linotype" pitchFamily="18" charset="0"/>
              </a:rPr>
              <a:t>Na or </a:t>
            </a:r>
            <a:r>
              <a:rPr lang="it-IT" sz="1000" b="1" dirty="0" smtClean="0">
                <a:solidFill>
                  <a:srgbClr val="FF0000"/>
                </a:solidFill>
                <a:latin typeface="Palatino Linotype" pitchFamily="18" charset="0"/>
              </a:rPr>
              <a:t>2,4-di-</a:t>
            </a:r>
            <a:r>
              <a:rPr lang="it-IT" sz="1000" b="1" i="1" dirty="0" smtClean="0">
                <a:solidFill>
                  <a:srgbClr val="FF0000"/>
                </a:solidFill>
                <a:latin typeface="Palatino Linotype" pitchFamily="18" charset="0"/>
              </a:rPr>
              <a:t>O</a:t>
            </a:r>
            <a:r>
              <a:rPr lang="it-IT" sz="1000" b="1" dirty="0" smtClean="0">
                <a:solidFill>
                  <a:srgbClr val="FF0000"/>
                </a:solidFill>
                <a:latin typeface="Palatino Linotype" pitchFamily="18" charset="0"/>
              </a:rPr>
              <a:t>-sulfated-L-Fuc</a:t>
            </a:r>
            <a:r>
              <a:rPr lang="it-IT" sz="1000" b="1" dirty="0" smtClean="0">
                <a:latin typeface="Palatino Linotype" pitchFamily="18" charset="0"/>
              </a:rPr>
              <a:t>) </a:t>
            </a:r>
          </a:p>
          <a:p>
            <a:r>
              <a:rPr lang="it-IT" sz="1000" b="1" dirty="0" smtClean="0">
                <a:latin typeface="Palatino Linotype" pitchFamily="18" charset="0"/>
              </a:rPr>
              <a:t>or  (R = SO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baseline="30000" dirty="0" smtClean="0">
                <a:latin typeface="Palatino Linotype" pitchFamily="18" charset="0"/>
              </a:rPr>
              <a:t>-+</a:t>
            </a:r>
            <a:r>
              <a:rPr lang="it-IT" sz="1000" b="1" dirty="0" smtClean="0">
                <a:latin typeface="Palatino Linotype" pitchFamily="18" charset="0"/>
              </a:rPr>
              <a:t>Na or </a:t>
            </a:r>
            <a:r>
              <a:rPr lang="it-IT" sz="1000" b="1" dirty="0" smtClean="0">
                <a:solidFill>
                  <a:srgbClr val="FF0000"/>
                </a:solidFill>
                <a:latin typeface="Palatino Linotype" pitchFamily="18" charset="0"/>
              </a:rPr>
              <a:t>2,4di-</a:t>
            </a:r>
            <a:r>
              <a:rPr lang="it-IT" sz="1000" b="1" i="1" dirty="0" smtClean="0">
                <a:solidFill>
                  <a:srgbClr val="FF0000"/>
                </a:solidFill>
                <a:latin typeface="Palatino Linotype" pitchFamily="18" charset="0"/>
              </a:rPr>
              <a:t>O</a:t>
            </a:r>
            <a:r>
              <a:rPr lang="it-IT" sz="1000" b="1" dirty="0" smtClean="0">
                <a:solidFill>
                  <a:srgbClr val="FF0000"/>
                </a:solidFill>
                <a:latin typeface="Palatino Linotype" pitchFamily="18" charset="0"/>
              </a:rPr>
              <a:t>-sulfated-L-Fuc</a:t>
            </a:r>
            <a:r>
              <a:rPr lang="it-IT" sz="1000" b="1" dirty="0" smtClean="0">
                <a:latin typeface="Palatino Linotype" pitchFamily="18" charset="0"/>
              </a:rPr>
              <a:t> and R' = H)</a:t>
            </a:r>
            <a:endParaRPr lang="it-IT" sz="1000" b="1" dirty="0">
              <a:latin typeface="Palatino Linotype" pitchFamily="18" charset="0"/>
            </a:endParaRPr>
          </a:p>
        </p:txBody>
      </p:sp>
      <p:sp>
        <p:nvSpPr>
          <p:cNvPr id="51" name="CasellaDiTesto 50"/>
          <p:cNvSpPr txBox="1"/>
          <p:nvPr/>
        </p:nvSpPr>
        <p:spPr>
          <a:xfrm>
            <a:off x="1481955" y="2522458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Palatino Linotype" pitchFamily="18" charset="0"/>
              </a:rPr>
              <a:t>1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52" name="CasellaDiTesto 51"/>
          <p:cNvSpPr txBox="1"/>
          <p:nvPr/>
        </p:nvSpPr>
        <p:spPr>
          <a:xfrm>
            <a:off x="1671148" y="5249915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Palatino Linotype" pitchFamily="18" charset="0"/>
              </a:rPr>
              <a:t>3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53" name="Rettangolo 52"/>
          <p:cNvSpPr/>
          <p:nvPr/>
        </p:nvSpPr>
        <p:spPr>
          <a:xfrm>
            <a:off x="8385464" y="1485515"/>
            <a:ext cx="4122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baseline="30000" dirty="0" smtClean="0">
                <a:latin typeface="Palatino Linotype" pitchFamily="18" charset="0"/>
              </a:rPr>
              <a:t>[13]</a:t>
            </a:r>
            <a:endParaRPr lang="it-IT" dirty="0"/>
          </a:p>
        </p:txBody>
      </p:sp>
      <p:sp>
        <p:nvSpPr>
          <p:cNvPr id="54" name="Rettangolo 53"/>
          <p:cNvSpPr/>
          <p:nvPr/>
        </p:nvSpPr>
        <p:spPr>
          <a:xfrm>
            <a:off x="8374091" y="4230989"/>
            <a:ext cx="4122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baseline="30000" dirty="0" smtClean="0">
                <a:latin typeface="Palatino Linotype" pitchFamily="18" charset="0"/>
              </a:rPr>
              <a:t>[13]</a:t>
            </a:r>
            <a:endParaRPr lang="it-IT" dirty="0"/>
          </a:p>
        </p:txBody>
      </p:sp>
      <p:sp>
        <p:nvSpPr>
          <p:cNvPr id="55" name="CasellaDiTesto 54"/>
          <p:cNvSpPr txBox="1"/>
          <p:nvPr/>
        </p:nvSpPr>
        <p:spPr>
          <a:xfrm>
            <a:off x="-1" y="6300471"/>
            <a:ext cx="4382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aseline="30000" dirty="0" smtClean="0">
                <a:latin typeface="Palatino Linotype" pitchFamily="18" charset="0"/>
              </a:rPr>
              <a:t>[13] </a:t>
            </a:r>
            <a:r>
              <a:rPr lang="it-IT" sz="1200" dirty="0" smtClean="0">
                <a:latin typeface="Palatino Linotype" pitchFamily="18" charset="0"/>
              </a:rPr>
              <a:t>Laezza, A.; </a:t>
            </a:r>
            <a:r>
              <a:rPr lang="it-IT" sz="1200" dirty="0" err="1" smtClean="0">
                <a:latin typeface="Palatino Linotype" pitchFamily="18" charset="0"/>
              </a:rPr>
              <a:t>Iadonisi</a:t>
            </a:r>
            <a:r>
              <a:rPr lang="it-IT" sz="1200" dirty="0" smtClean="0">
                <a:latin typeface="Palatino Linotype" pitchFamily="18" charset="0"/>
              </a:rPr>
              <a:t>, A.; </a:t>
            </a:r>
            <a:r>
              <a:rPr lang="it-IT" sz="1200" dirty="0" err="1" smtClean="0">
                <a:latin typeface="Palatino Linotype" pitchFamily="18" charset="0"/>
              </a:rPr>
              <a:t>Pirozzi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dirty="0" err="1" smtClean="0">
                <a:latin typeface="Palatino Linotype" pitchFamily="18" charset="0"/>
              </a:rPr>
              <a:t>A.V.A.</a:t>
            </a:r>
            <a:r>
              <a:rPr lang="it-IT" sz="1200" dirty="0" smtClean="0">
                <a:latin typeface="Palatino Linotype" pitchFamily="18" charset="0"/>
              </a:rPr>
              <a:t>; </a:t>
            </a:r>
            <a:r>
              <a:rPr lang="it-IT" sz="1200" dirty="0" err="1" smtClean="0">
                <a:latin typeface="Palatino Linotype" pitchFamily="18" charset="0"/>
              </a:rPr>
              <a:t>et</a:t>
            </a:r>
            <a:r>
              <a:rPr lang="it-IT" sz="1200" dirty="0" smtClean="0">
                <a:latin typeface="Palatino Linotype" pitchFamily="18" charset="0"/>
              </a:rPr>
              <a:t> al., </a:t>
            </a:r>
            <a:r>
              <a:rPr lang="it-IT" sz="1200" i="1" dirty="0" err="1" smtClean="0">
                <a:latin typeface="Palatino Linotype" pitchFamily="18" charset="0"/>
              </a:rPr>
              <a:t>Chem</a:t>
            </a:r>
            <a:r>
              <a:rPr lang="it-IT" sz="1200" i="1" dirty="0" smtClean="0">
                <a:latin typeface="Palatino Linotype" pitchFamily="18" charset="0"/>
              </a:rPr>
              <a:t>. Eur. J.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b="1" dirty="0" smtClean="0">
                <a:latin typeface="Palatino Linotype" pitchFamily="18" charset="0"/>
              </a:rPr>
              <a:t>2016, </a:t>
            </a:r>
            <a:r>
              <a:rPr lang="en-GB" sz="1200" i="1" dirty="0" smtClean="0">
                <a:latin typeface="Palatino Linotype" pitchFamily="18" charset="0"/>
              </a:rPr>
              <a:t>50</a:t>
            </a:r>
            <a:r>
              <a:rPr lang="en-GB" sz="1200" dirty="0" smtClean="0">
                <a:latin typeface="Palatino Linotype" pitchFamily="18" charset="0"/>
              </a:rPr>
              <a:t>, 18215-18226</a:t>
            </a:r>
            <a:endParaRPr lang="it-IT" sz="1200" dirty="0" smtClean="0">
              <a:latin typeface="Palatino Linotype" pitchFamily="18" charset="0"/>
            </a:endParaRPr>
          </a:p>
          <a:p>
            <a:endParaRPr lang="it-IT" sz="1200" b="1" dirty="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25" grpId="0" animBg="1"/>
      <p:bldP spid="27" grpId="0" animBg="1"/>
      <p:bldP spid="29" grpId="0" animBg="1"/>
      <p:bldP spid="31" grpId="0" animBg="1"/>
      <p:bldP spid="35" grpId="0"/>
      <p:bldP spid="37" grpId="0"/>
      <p:bldP spid="40" grpId="0"/>
      <p:bldP spid="41" grpId="0"/>
      <p:bldP spid="43" grpId="0"/>
      <p:bldP spid="44" grpId="0"/>
      <p:bldP spid="52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232012" y="2141"/>
            <a:ext cx="8639033" cy="648000"/>
          </a:xfrm>
        </p:spPr>
        <p:txBody>
          <a:bodyPr>
            <a:noAutofit/>
          </a:bodyPr>
          <a:lstStyle/>
          <a:p>
            <a:pPr algn="ctr"/>
            <a:r>
              <a:rPr lang="it-IT" sz="3600" b="1" dirty="0" err="1" smtClean="0">
                <a:latin typeface="Palatino Linotype" pitchFamily="18" charset="0"/>
              </a:rPr>
              <a:t>Semi-synthetic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r>
              <a:rPr lang="it-IT" sz="3600" b="1" dirty="0" err="1" smtClean="0">
                <a:latin typeface="Palatino Linotype" pitchFamily="18" charset="0"/>
              </a:rPr>
              <a:t>strategy</a:t>
            </a:r>
            <a:endParaRPr lang="it-IT" sz="3600" b="1" dirty="0">
              <a:latin typeface="Palatino Linotype" pitchFamily="18" charset="0"/>
            </a:endParaRPr>
          </a:p>
        </p:txBody>
      </p:sp>
      <p:graphicFrame>
        <p:nvGraphicFramePr>
          <p:cNvPr id="112642" name="Object 2"/>
          <p:cNvGraphicFramePr>
            <a:graphicFrameLocks noChangeAspect="1"/>
          </p:cNvGraphicFramePr>
          <p:nvPr/>
        </p:nvGraphicFramePr>
        <p:xfrm>
          <a:off x="600369" y="754913"/>
          <a:ext cx="3388068" cy="894829"/>
        </p:xfrm>
        <a:graphic>
          <a:graphicData uri="http://schemas.openxmlformats.org/presentationml/2006/ole">
            <p:oleObj spid="_x0000_s112642" name="CS ChemDraw Drawing" r:id="rId4" imgW="4658294" imgH="1231076" progId="ChemDraw.Document.6.0">
              <p:embed/>
            </p:oleObj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587357" y="1809706"/>
            <a:ext cx="3384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b="1" dirty="0" smtClean="0">
                <a:solidFill>
                  <a:schemeClr val="accent1"/>
                </a:solidFill>
                <a:latin typeface="Palatino Linotype" pitchFamily="18" charset="0"/>
              </a:rPr>
              <a:t>fCS-III: </a:t>
            </a:r>
            <a:r>
              <a:rPr lang="pt-BR" sz="1200" b="1" dirty="0" smtClean="0">
                <a:latin typeface="Palatino Linotype" pitchFamily="18" charset="0"/>
              </a:rPr>
              <a:t>R = H or </a:t>
            </a:r>
            <a:r>
              <a:rPr lang="pt-BR" sz="1200" b="1" dirty="0" smtClean="0">
                <a:solidFill>
                  <a:srgbClr val="FF0000"/>
                </a:solidFill>
                <a:latin typeface="Palatino Linotype" pitchFamily="18" charset="0"/>
              </a:rPr>
              <a:t>per-</a:t>
            </a:r>
            <a:r>
              <a:rPr lang="pt-BR" sz="1200" b="1" i="1" dirty="0" smtClean="0">
                <a:solidFill>
                  <a:srgbClr val="FF0000"/>
                </a:solidFill>
                <a:latin typeface="Palatino Linotype" pitchFamily="18" charset="0"/>
              </a:rPr>
              <a:t>O</a:t>
            </a:r>
            <a:r>
              <a:rPr lang="pt-BR" sz="1200" b="1" dirty="0" smtClean="0">
                <a:solidFill>
                  <a:srgbClr val="FF0000"/>
                </a:solidFill>
                <a:latin typeface="Palatino Linotype" pitchFamily="18" charset="0"/>
              </a:rPr>
              <a:t>-sulfated-L-Fuc</a:t>
            </a:r>
            <a:r>
              <a:rPr lang="pt-BR" sz="1200" b="1" dirty="0" smtClean="0">
                <a:latin typeface="Palatino Linotype" pitchFamily="18" charset="0"/>
              </a:rPr>
              <a:t>, (R' = H </a:t>
            </a:r>
          </a:p>
          <a:p>
            <a:r>
              <a:rPr lang="pt-BR" sz="1200" b="1" dirty="0" smtClean="0">
                <a:latin typeface="Palatino Linotype" pitchFamily="18" charset="0"/>
              </a:rPr>
              <a:t>and  R'' = SO</a:t>
            </a:r>
            <a:r>
              <a:rPr lang="pt-BR" sz="1200" b="1" baseline="-25000" dirty="0" smtClean="0">
                <a:latin typeface="Palatino Linotype" pitchFamily="18" charset="0"/>
              </a:rPr>
              <a:t>3</a:t>
            </a:r>
            <a:r>
              <a:rPr lang="pt-BR" sz="1200" b="1" baseline="30000" dirty="0" smtClean="0">
                <a:latin typeface="Palatino Linotype" pitchFamily="18" charset="0"/>
              </a:rPr>
              <a:t>-+</a:t>
            </a:r>
            <a:r>
              <a:rPr lang="pt-BR" sz="1200" b="1" dirty="0" smtClean="0">
                <a:latin typeface="Palatino Linotype" pitchFamily="18" charset="0"/>
              </a:rPr>
              <a:t>Na) or (R' = SO</a:t>
            </a:r>
            <a:r>
              <a:rPr lang="pt-BR" sz="1200" b="1" baseline="-25000" dirty="0" smtClean="0">
                <a:latin typeface="Palatino Linotype" pitchFamily="18" charset="0"/>
              </a:rPr>
              <a:t>3</a:t>
            </a:r>
            <a:r>
              <a:rPr lang="pt-BR" sz="1200" b="1" baseline="30000" dirty="0" smtClean="0">
                <a:latin typeface="Palatino Linotype" pitchFamily="18" charset="0"/>
              </a:rPr>
              <a:t>-+</a:t>
            </a:r>
            <a:r>
              <a:rPr lang="pt-BR" sz="1200" b="1" dirty="0" smtClean="0">
                <a:latin typeface="Palatino Linotype" pitchFamily="18" charset="0"/>
              </a:rPr>
              <a:t>Na and R'' = H)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37197" y="2213191"/>
            <a:ext cx="3456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b="1" dirty="0" smtClean="0">
                <a:solidFill>
                  <a:schemeClr val="accent1"/>
                </a:solidFill>
                <a:latin typeface="Palatino Linotype" pitchFamily="18" charset="0"/>
              </a:rPr>
              <a:t>fCS-IV: </a:t>
            </a:r>
            <a:r>
              <a:rPr lang="pt-BR" sz="1200" b="1" dirty="0" smtClean="0">
                <a:latin typeface="Palatino Linotype" pitchFamily="18" charset="0"/>
              </a:rPr>
              <a:t>R = H or </a:t>
            </a:r>
            <a:r>
              <a:rPr lang="pt-BR" sz="1200" b="1" dirty="0" smtClean="0">
                <a:solidFill>
                  <a:srgbClr val="FF0000"/>
                </a:solidFill>
                <a:latin typeface="Palatino Linotype" pitchFamily="18" charset="0"/>
              </a:rPr>
              <a:t>2,3-di-</a:t>
            </a:r>
            <a:r>
              <a:rPr lang="pt-BR" sz="1200" b="1" i="1" dirty="0" smtClean="0">
                <a:solidFill>
                  <a:srgbClr val="FF0000"/>
                </a:solidFill>
                <a:latin typeface="Palatino Linotype" pitchFamily="18" charset="0"/>
              </a:rPr>
              <a:t>O</a:t>
            </a:r>
            <a:r>
              <a:rPr lang="pt-BR" sz="1200" b="1" dirty="0" smtClean="0">
                <a:solidFill>
                  <a:srgbClr val="FF0000"/>
                </a:solidFill>
                <a:latin typeface="Palatino Linotype" pitchFamily="18" charset="0"/>
              </a:rPr>
              <a:t>-sulfated-L-Fuc</a:t>
            </a:r>
            <a:r>
              <a:rPr lang="pt-BR" sz="1200" b="1" dirty="0" smtClean="0">
                <a:latin typeface="Palatino Linotype" pitchFamily="18" charset="0"/>
              </a:rPr>
              <a:t>, (R' = H </a:t>
            </a:r>
          </a:p>
          <a:p>
            <a:r>
              <a:rPr lang="pt-BR" sz="1200" b="1" dirty="0" smtClean="0">
                <a:latin typeface="Palatino Linotype" pitchFamily="18" charset="0"/>
              </a:rPr>
              <a:t>and  R'' = SO</a:t>
            </a:r>
            <a:r>
              <a:rPr lang="pt-BR" sz="1200" b="1" baseline="-25000" dirty="0" smtClean="0">
                <a:latin typeface="Palatino Linotype" pitchFamily="18" charset="0"/>
              </a:rPr>
              <a:t>3</a:t>
            </a:r>
            <a:r>
              <a:rPr lang="pt-BR" sz="1200" b="1" baseline="30000" dirty="0" smtClean="0">
                <a:latin typeface="Palatino Linotype" pitchFamily="18" charset="0"/>
              </a:rPr>
              <a:t>-+</a:t>
            </a:r>
            <a:r>
              <a:rPr lang="pt-BR" sz="1200" b="1" dirty="0" smtClean="0">
                <a:latin typeface="Palatino Linotype" pitchFamily="18" charset="0"/>
              </a:rPr>
              <a:t>Na) or (R' = SO</a:t>
            </a:r>
            <a:r>
              <a:rPr lang="pt-BR" sz="1200" b="1" baseline="-25000" dirty="0" smtClean="0">
                <a:latin typeface="Palatino Linotype" pitchFamily="18" charset="0"/>
              </a:rPr>
              <a:t>3</a:t>
            </a:r>
            <a:r>
              <a:rPr lang="pt-BR" sz="1200" b="1" baseline="30000" dirty="0" smtClean="0">
                <a:latin typeface="Palatino Linotype" pitchFamily="18" charset="0"/>
              </a:rPr>
              <a:t>-+</a:t>
            </a:r>
            <a:r>
              <a:rPr lang="pt-BR" sz="1200" b="1" dirty="0" smtClean="0">
                <a:latin typeface="Palatino Linotype" pitchFamily="18" charset="0"/>
              </a:rPr>
              <a:t>Na and R'' = H)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521259" y="2649661"/>
            <a:ext cx="34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smtClean="0">
                <a:solidFill>
                  <a:schemeClr val="accent1"/>
                </a:solidFill>
                <a:latin typeface="Palatino Linotype" pitchFamily="18" charset="0"/>
              </a:rPr>
              <a:t>fCS-V: </a:t>
            </a:r>
            <a:r>
              <a:rPr lang="pt-BR" sz="1200" b="1" dirty="0" smtClean="0">
                <a:latin typeface="Palatino Linotype" pitchFamily="18" charset="0"/>
              </a:rPr>
              <a:t>R = H or </a:t>
            </a:r>
            <a:r>
              <a:rPr lang="pt-BR" sz="1200" b="1" dirty="0" smtClean="0">
                <a:solidFill>
                  <a:srgbClr val="FF0000"/>
                </a:solidFill>
                <a:latin typeface="Palatino Linotype" pitchFamily="18" charset="0"/>
              </a:rPr>
              <a:t>2,4-di-</a:t>
            </a:r>
            <a:r>
              <a:rPr lang="pt-BR" sz="1200" b="1" i="1" dirty="0" smtClean="0">
                <a:solidFill>
                  <a:srgbClr val="FF0000"/>
                </a:solidFill>
                <a:latin typeface="Palatino Linotype" pitchFamily="18" charset="0"/>
              </a:rPr>
              <a:t>O</a:t>
            </a:r>
            <a:r>
              <a:rPr lang="pt-BR" sz="1200" b="1" dirty="0" smtClean="0">
                <a:solidFill>
                  <a:srgbClr val="FF0000"/>
                </a:solidFill>
                <a:latin typeface="Palatino Linotype" pitchFamily="18" charset="0"/>
              </a:rPr>
              <a:t>-sulfated-L-Fuc</a:t>
            </a:r>
            <a:r>
              <a:rPr lang="pt-BR" sz="1200" b="1" dirty="0" smtClean="0">
                <a:latin typeface="Palatino Linotype" pitchFamily="18" charset="0"/>
              </a:rPr>
              <a:t>, (R' = H </a:t>
            </a:r>
          </a:p>
          <a:p>
            <a:r>
              <a:rPr lang="pt-BR" sz="1200" b="1" dirty="0" smtClean="0">
                <a:latin typeface="Palatino Linotype" pitchFamily="18" charset="0"/>
              </a:rPr>
              <a:t>and  R'' = SO</a:t>
            </a:r>
            <a:r>
              <a:rPr lang="pt-BR" sz="1200" b="1" baseline="-25000" dirty="0" smtClean="0">
                <a:latin typeface="Palatino Linotype" pitchFamily="18" charset="0"/>
              </a:rPr>
              <a:t>3</a:t>
            </a:r>
            <a:r>
              <a:rPr lang="pt-BR" sz="1200" b="1" baseline="30000" dirty="0" smtClean="0">
                <a:latin typeface="Palatino Linotype" pitchFamily="18" charset="0"/>
              </a:rPr>
              <a:t>-+</a:t>
            </a:r>
            <a:r>
              <a:rPr lang="pt-BR" sz="1200" b="1" dirty="0" smtClean="0">
                <a:latin typeface="Palatino Linotype" pitchFamily="18" charset="0"/>
              </a:rPr>
              <a:t>Na) or (R' = SO</a:t>
            </a:r>
            <a:r>
              <a:rPr lang="pt-BR" sz="1200" b="1" baseline="-25000" dirty="0" smtClean="0">
                <a:latin typeface="Palatino Linotype" pitchFamily="18" charset="0"/>
              </a:rPr>
              <a:t>3</a:t>
            </a:r>
            <a:r>
              <a:rPr lang="pt-BR" sz="1200" b="1" baseline="30000" dirty="0" smtClean="0">
                <a:latin typeface="Palatino Linotype" pitchFamily="18" charset="0"/>
              </a:rPr>
              <a:t>-+</a:t>
            </a:r>
            <a:r>
              <a:rPr lang="pt-BR" sz="1200" b="1" dirty="0" smtClean="0">
                <a:latin typeface="Palatino Linotype" pitchFamily="18" charset="0"/>
              </a:rPr>
              <a:t>Na and R'' = H)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012160" y="1616484"/>
            <a:ext cx="2492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b="1" dirty="0" smtClean="0">
                <a:solidFill>
                  <a:schemeClr val="accent1"/>
                </a:solidFill>
                <a:latin typeface="Palatino Linotype" pitchFamily="18" charset="0"/>
              </a:rPr>
              <a:t>fC-I: </a:t>
            </a:r>
            <a:r>
              <a:rPr lang="pt-BR" sz="1200" b="1" dirty="0" smtClean="0">
                <a:latin typeface="Palatino Linotype" pitchFamily="18" charset="0"/>
              </a:rPr>
              <a:t>R = H or </a:t>
            </a:r>
            <a:r>
              <a:rPr lang="pt-BR" sz="1200" b="1" dirty="0" smtClean="0">
                <a:solidFill>
                  <a:srgbClr val="FF0000"/>
                </a:solidFill>
                <a:latin typeface="Palatino Linotype" pitchFamily="18" charset="0"/>
              </a:rPr>
              <a:t>L-Fuc</a:t>
            </a:r>
            <a:r>
              <a:rPr lang="pt-BR" sz="1200" b="1" dirty="0" smtClean="0">
                <a:latin typeface="Palatino Linotype" pitchFamily="18" charset="0"/>
              </a:rPr>
              <a:t>, (R' = R'' = H)</a:t>
            </a:r>
            <a:endParaRPr lang="it-IT" sz="1200" b="1" dirty="0">
              <a:latin typeface="Palatino Linotype" pitchFamily="18" charset="0"/>
            </a:endParaRPr>
          </a:p>
        </p:txBody>
      </p:sp>
      <p:graphicFrame>
        <p:nvGraphicFramePr>
          <p:cNvPr id="15" name="Tabella 14"/>
          <p:cNvGraphicFramePr>
            <a:graphicFrameLocks noGrp="1"/>
          </p:cNvGraphicFramePr>
          <p:nvPr/>
        </p:nvGraphicFramePr>
        <p:xfrm>
          <a:off x="272864" y="3289356"/>
          <a:ext cx="8456467" cy="34991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641"/>
                <a:gridCol w="863932"/>
                <a:gridCol w="834808"/>
                <a:gridCol w="1168728"/>
                <a:gridCol w="1424437"/>
                <a:gridCol w="852567"/>
                <a:gridCol w="2339354"/>
              </a:tblGrid>
              <a:tr h="583417">
                <a:tc>
                  <a:txBody>
                    <a:bodyPr/>
                    <a:lstStyle/>
                    <a:p>
                      <a:pPr algn="ctr"/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err="1" smtClean="0">
                          <a:latin typeface="Comic Sans MS" pitchFamily="66" charset="0"/>
                        </a:rPr>
                        <a:t>Acceptor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err="1" smtClean="0">
                          <a:latin typeface="Comic Sans MS" pitchFamily="66" charset="0"/>
                        </a:rPr>
                        <a:t>Donor</a:t>
                      </a:r>
                      <a:r>
                        <a:rPr lang="it-IT" sz="1200" b="1" dirty="0" smtClean="0">
                          <a:latin typeface="Comic Sans MS" pitchFamily="66" charset="0"/>
                        </a:rPr>
                        <a:t> 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err="1" smtClean="0">
                          <a:latin typeface="Comic Sans MS" pitchFamily="66" charset="0"/>
                        </a:rPr>
                        <a:t>Yield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err="1" smtClean="0">
                          <a:latin typeface="Comic Sans MS" pitchFamily="66" charset="0"/>
                        </a:rPr>
                        <a:t>Degree</a:t>
                      </a:r>
                      <a:r>
                        <a:rPr lang="it-IT" sz="1200" b="1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it-IT" sz="1200" b="1" baseline="0" dirty="0" err="1" smtClean="0">
                          <a:latin typeface="Comic Sans MS" pitchFamily="66" charset="0"/>
                        </a:rPr>
                        <a:t>of</a:t>
                      </a:r>
                      <a:endParaRPr lang="it-IT" sz="1200" b="1" baseline="0" dirty="0" smtClean="0"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it-IT" sz="1200" b="1" baseline="0" dirty="0" err="1" smtClean="0">
                          <a:latin typeface="Comic Sans MS" pitchFamily="66" charset="0"/>
                        </a:rPr>
                        <a:t>fucosylation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200" b="1" dirty="0" smtClean="0">
                          <a:latin typeface="Comic Sans MS" pitchFamily="66" charset="0"/>
                        </a:rPr>
                        <a:t>α</a:t>
                      </a:r>
                      <a:r>
                        <a:rPr lang="it-IT" sz="1200" b="1" dirty="0" smtClean="0">
                          <a:latin typeface="Comic Sans MS" pitchFamily="66" charset="0"/>
                        </a:rPr>
                        <a:t>/</a:t>
                      </a:r>
                      <a:r>
                        <a:rPr lang="el-GR" sz="1200" b="1" dirty="0" smtClean="0">
                          <a:latin typeface="Comic Sans MS" pitchFamily="66" charset="0"/>
                        </a:rPr>
                        <a:t>β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Branching</a:t>
                      </a:r>
                      <a:r>
                        <a:rPr lang="it-IT" sz="1200" b="1" baseline="0" dirty="0" smtClean="0">
                          <a:latin typeface="Comic Sans MS" pitchFamily="66" charset="0"/>
                        </a:rPr>
                        <a:t> site </a:t>
                      </a:r>
                      <a:r>
                        <a:rPr lang="it-IT" sz="1200" b="1" baseline="0" dirty="0" err="1" smtClean="0">
                          <a:latin typeface="Comic Sans MS" pitchFamily="66" charset="0"/>
                        </a:rPr>
                        <a:t>ratio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38011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err="1" smtClean="0">
                          <a:latin typeface="Comic Sans MS" pitchFamily="66" charset="0"/>
                        </a:rPr>
                        <a:t>fC-I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1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2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33%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0.34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5.2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0.9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38011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err="1" smtClean="0">
                          <a:latin typeface="Comic Sans MS" pitchFamily="66" charset="0"/>
                        </a:rPr>
                        <a:t>fC-II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3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</a:t>
                      </a:r>
                      <a:endParaRPr lang="it-IT" sz="12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39%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0.38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3.5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0.9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38011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err="1" smtClean="0">
                          <a:latin typeface="Comic Sans MS" pitchFamily="66" charset="0"/>
                        </a:rPr>
                        <a:t>fCS-III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1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2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41%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0.51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3.6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0.9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269423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err="1" smtClean="0">
                          <a:latin typeface="Comic Sans MS" pitchFamily="66" charset="0"/>
                        </a:rPr>
                        <a:t>fCS-IV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1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4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41%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0.43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5.5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0.6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67092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err="1" smtClean="0">
                          <a:latin typeface="Comic Sans MS" pitchFamily="66" charset="0"/>
                        </a:rPr>
                        <a:t>fCS-V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1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5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17%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0.44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2.8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1.1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58963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err="1" smtClean="0">
                          <a:latin typeface="Comic Sans MS" pitchFamily="66" charset="0"/>
                        </a:rPr>
                        <a:t>fCS-VI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3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</a:t>
                      </a:r>
                      <a:endParaRPr lang="it-IT" sz="12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47%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0.45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4.3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1.3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420603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err="1" smtClean="0">
                          <a:latin typeface="Comic Sans MS" pitchFamily="66" charset="0"/>
                        </a:rPr>
                        <a:t>fCS-VII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3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4</a:t>
                      </a:r>
                      <a:endParaRPr lang="it-IT" sz="12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38%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0.43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4.0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2.1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480689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err="1" smtClean="0">
                          <a:latin typeface="Comic Sans MS" pitchFamily="66" charset="0"/>
                        </a:rPr>
                        <a:t>fCS-VIII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3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5</a:t>
                      </a:r>
                      <a:endParaRPr lang="it-IT" sz="12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40%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0.50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1.4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2.4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Object 5"/>
          <p:cNvGraphicFramePr>
            <a:graphicFrameLocks noChangeAspect="1"/>
          </p:cNvGraphicFramePr>
          <p:nvPr/>
        </p:nvGraphicFramePr>
        <p:xfrm>
          <a:off x="4491043" y="782812"/>
          <a:ext cx="3289110" cy="868209"/>
        </p:xfrm>
        <a:graphic>
          <a:graphicData uri="http://schemas.openxmlformats.org/presentationml/2006/ole">
            <p:oleObj spid="_x0000_s112643" name="CS ChemDraw Drawing" r:id="rId5" imgW="4660185" imgH="1230697" progId="ChemDraw.Document.6.0">
              <p:embed/>
            </p:oleObj>
          </a:graphicData>
        </a:graphic>
      </p:graphicFrame>
      <p:sp>
        <p:nvSpPr>
          <p:cNvPr id="26" name="CasellaDiTesto 25"/>
          <p:cNvSpPr txBox="1"/>
          <p:nvPr/>
        </p:nvSpPr>
        <p:spPr>
          <a:xfrm>
            <a:off x="4221126" y="1693616"/>
            <a:ext cx="47208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smtClean="0">
                <a:solidFill>
                  <a:schemeClr val="accent1"/>
                </a:solidFill>
                <a:latin typeface="Palatino Linotype" pitchFamily="18" charset="0"/>
              </a:rPr>
              <a:t>fC-II: </a:t>
            </a:r>
            <a:r>
              <a:rPr lang="pt-BR" sz="1200" b="1" dirty="0" smtClean="0">
                <a:latin typeface="Palatino Linotype" pitchFamily="18" charset="0"/>
              </a:rPr>
              <a:t>(R = H and R’ = H or </a:t>
            </a:r>
            <a:r>
              <a:rPr lang="pt-BR" sz="1200" b="1" dirty="0" smtClean="0">
                <a:solidFill>
                  <a:srgbClr val="FF0000"/>
                </a:solidFill>
                <a:latin typeface="Palatino Linotype" pitchFamily="18" charset="0"/>
              </a:rPr>
              <a:t>L-Fuc</a:t>
            </a:r>
            <a:r>
              <a:rPr lang="pt-BR" sz="1200" b="1" dirty="0" smtClean="0">
                <a:latin typeface="Palatino Linotype" pitchFamily="18" charset="0"/>
              </a:rPr>
              <a:t>) or (R = H or </a:t>
            </a:r>
            <a:r>
              <a:rPr lang="pt-BR" sz="1200" b="1" dirty="0" smtClean="0">
                <a:solidFill>
                  <a:srgbClr val="FF0000"/>
                </a:solidFill>
                <a:latin typeface="Palatino Linotype" pitchFamily="18" charset="0"/>
              </a:rPr>
              <a:t>L-Fuc </a:t>
            </a:r>
            <a:r>
              <a:rPr lang="pt-BR" sz="1200" b="1" dirty="0" smtClean="0">
                <a:latin typeface="Palatino Linotype" pitchFamily="18" charset="0"/>
              </a:rPr>
              <a:t>and</a:t>
            </a:r>
            <a:r>
              <a:rPr lang="pt-BR" sz="1200" b="1" dirty="0" smtClean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pt-BR" sz="1200" b="1" dirty="0" smtClean="0">
                <a:latin typeface="Palatino Linotype" pitchFamily="18" charset="0"/>
              </a:rPr>
              <a:t>R’ = H)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4238694" y="1912363"/>
            <a:ext cx="4200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solidFill>
                  <a:srgbClr val="FF0000"/>
                </a:solidFill>
                <a:latin typeface="Palatino Linotype" pitchFamily="18" charset="0"/>
              </a:rPr>
              <a:t>fCS-VI</a:t>
            </a:r>
            <a:r>
              <a:rPr lang="it-IT" sz="1200" b="1" dirty="0" smtClean="0">
                <a:solidFill>
                  <a:srgbClr val="FF0000"/>
                </a:solidFill>
                <a:latin typeface="Palatino Linotype" pitchFamily="18" charset="0"/>
              </a:rPr>
              <a:t>:</a:t>
            </a:r>
            <a:r>
              <a:rPr lang="it-IT" sz="1200" b="1" dirty="0" smtClean="0">
                <a:latin typeface="Palatino Linotype" pitchFamily="18" charset="0"/>
              </a:rPr>
              <a:t> (R = H and R' = SO</a:t>
            </a:r>
            <a:r>
              <a:rPr lang="it-IT" sz="1200" b="1" baseline="-25000" dirty="0" smtClean="0">
                <a:latin typeface="Palatino Linotype" pitchFamily="18" charset="0"/>
              </a:rPr>
              <a:t>3</a:t>
            </a:r>
            <a:r>
              <a:rPr lang="it-IT" sz="1200" b="1" baseline="30000" dirty="0" smtClean="0">
                <a:latin typeface="Palatino Linotype" pitchFamily="18" charset="0"/>
              </a:rPr>
              <a:t>-+</a:t>
            </a:r>
            <a:r>
              <a:rPr lang="it-IT" sz="1200" b="1" dirty="0" smtClean="0">
                <a:latin typeface="Palatino Linotype" pitchFamily="18" charset="0"/>
              </a:rPr>
              <a:t>Na or </a:t>
            </a:r>
            <a:r>
              <a:rPr lang="it-IT" sz="1200" b="1" dirty="0" err="1" smtClean="0">
                <a:solidFill>
                  <a:srgbClr val="FF0000"/>
                </a:solidFill>
                <a:latin typeface="Palatino Linotype" pitchFamily="18" charset="0"/>
              </a:rPr>
              <a:t>per-O-sulfated-L-Fuc</a:t>
            </a:r>
            <a:r>
              <a:rPr lang="it-IT" sz="1200" b="1" dirty="0" smtClean="0">
                <a:latin typeface="Palatino Linotype" pitchFamily="18" charset="0"/>
              </a:rPr>
              <a:t>) </a:t>
            </a:r>
          </a:p>
          <a:p>
            <a:r>
              <a:rPr lang="it-IT" sz="1200" b="1" dirty="0" smtClean="0">
                <a:latin typeface="Palatino Linotype" pitchFamily="18" charset="0"/>
              </a:rPr>
              <a:t>or  (R = SO</a:t>
            </a:r>
            <a:r>
              <a:rPr lang="it-IT" sz="1200" b="1" baseline="-25000" dirty="0" smtClean="0">
                <a:latin typeface="Palatino Linotype" pitchFamily="18" charset="0"/>
              </a:rPr>
              <a:t>3</a:t>
            </a:r>
            <a:r>
              <a:rPr lang="it-IT" sz="1200" b="1" baseline="30000" dirty="0" smtClean="0">
                <a:latin typeface="Palatino Linotype" pitchFamily="18" charset="0"/>
              </a:rPr>
              <a:t>-+</a:t>
            </a:r>
            <a:r>
              <a:rPr lang="it-IT" sz="1200" b="1" dirty="0" smtClean="0">
                <a:latin typeface="Palatino Linotype" pitchFamily="18" charset="0"/>
              </a:rPr>
              <a:t>Na or </a:t>
            </a:r>
            <a:r>
              <a:rPr lang="it-IT" sz="1200" b="1" dirty="0" err="1" smtClean="0">
                <a:solidFill>
                  <a:srgbClr val="FF0000"/>
                </a:solidFill>
                <a:latin typeface="Palatino Linotype" pitchFamily="18" charset="0"/>
              </a:rPr>
              <a:t>per-O-sulfated-L-Fuc</a:t>
            </a:r>
            <a:r>
              <a:rPr lang="it-IT" sz="1200" b="1" dirty="0" smtClean="0">
                <a:latin typeface="Palatino Linotype" pitchFamily="18" charset="0"/>
              </a:rPr>
              <a:t> and R' = H)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31" name="CasellaDiTesto 30"/>
          <p:cNvSpPr txBox="1"/>
          <p:nvPr/>
        </p:nvSpPr>
        <p:spPr>
          <a:xfrm>
            <a:off x="4224026" y="2319255"/>
            <a:ext cx="4418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solidFill>
                  <a:srgbClr val="FF0000"/>
                </a:solidFill>
                <a:latin typeface="Palatino Linotype" pitchFamily="18" charset="0"/>
              </a:rPr>
              <a:t>fCS-VII</a:t>
            </a:r>
            <a:r>
              <a:rPr lang="it-IT" sz="1200" b="1" dirty="0" smtClean="0">
                <a:solidFill>
                  <a:srgbClr val="FF0000"/>
                </a:solidFill>
                <a:latin typeface="Palatino Linotype" pitchFamily="18" charset="0"/>
              </a:rPr>
              <a:t>:</a:t>
            </a:r>
            <a:r>
              <a:rPr lang="it-IT" sz="1200" b="1" dirty="0" smtClean="0">
                <a:latin typeface="Palatino Linotype" pitchFamily="18" charset="0"/>
              </a:rPr>
              <a:t> (R = H and R' = SO</a:t>
            </a:r>
            <a:r>
              <a:rPr lang="it-IT" sz="1200" b="1" baseline="-25000" dirty="0" smtClean="0">
                <a:latin typeface="Palatino Linotype" pitchFamily="18" charset="0"/>
              </a:rPr>
              <a:t>3</a:t>
            </a:r>
            <a:r>
              <a:rPr lang="it-IT" sz="1200" b="1" baseline="30000" dirty="0" smtClean="0">
                <a:latin typeface="Palatino Linotype" pitchFamily="18" charset="0"/>
              </a:rPr>
              <a:t>-+</a:t>
            </a:r>
            <a:r>
              <a:rPr lang="it-IT" sz="1200" b="1" dirty="0" smtClean="0">
                <a:latin typeface="Palatino Linotype" pitchFamily="18" charset="0"/>
              </a:rPr>
              <a:t>Na or </a:t>
            </a:r>
            <a:r>
              <a:rPr lang="it-IT" sz="1200" b="1" dirty="0" smtClean="0">
                <a:solidFill>
                  <a:srgbClr val="FF0000"/>
                </a:solidFill>
                <a:latin typeface="Palatino Linotype" pitchFamily="18" charset="0"/>
              </a:rPr>
              <a:t>2,3-di-</a:t>
            </a:r>
            <a:r>
              <a:rPr lang="it-IT" sz="1200" b="1" i="1" dirty="0" smtClean="0">
                <a:solidFill>
                  <a:srgbClr val="FF0000"/>
                </a:solidFill>
                <a:latin typeface="Palatino Linotype" pitchFamily="18" charset="0"/>
              </a:rPr>
              <a:t>O</a:t>
            </a:r>
            <a:r>
              <a:rPr lang="it-IT" sz="1200" b="1" dirty="0" smtClean="0">
                <a:solidFill>
                  <a:srgbClr val="FF0000"/>
                </a:solidFill>
                <a:latin typeface="Palatino Linotype" pitchFamily="18" charset="0"/>
              </a:rPr>
              <a:t>-sulfated-L-Fuc</a:t>
            </a:r>
            <a:r>
              <a:rPr lang="it-IT" sz="1200" b="1" dirty="0" smtClean="0">
                <a:latin typeface="Palatino Linotype" pitchFamily="18" charset="0"/>
              </a:rPr>
              <a:t>) </a:t>
            </a:r>
          </a:p>
          <a:p>
            <a:r>
              <a:rPr lang="it-IT" sz="1200" b="1" dirty="0" smtClean="0">
                <a:latin typeface="Palatino Linotype" pitchFamily="18" charset="0"/>
              </a:rPr>
              <a:t>or  (R = SO</a:t>
            </a:r>
            <a:r>
              <a:rPr lang="it-IT" sz="1200" b="1" baseline="-25000" dirty="0" smtClean="0">
                <a:latin typeface="Palatino Linotype" pitchFamily="18" charset="0"/>
              </a:rPr>
              <a:t>3</a:t>
            </a:r>
            <a:r>
              <a:rPr lang="it-IT" sz="1200" b="1" baseline="30000" dirty="0" smtClean="0">
                <a:latin typeface="Palatino Linotype" pitchFamily="18" charset="0"/>
              </a:rPr>
              <a:t>-+</a:t>
            </a:r>
            <a:r>
              <a:rPr lang="it-IT" sz="1200" b="1" dirty="0" smtClean="0">
                <a:latin typeface="Palatino Linotype" pitchFamily="18" charset="0"/>
              </a:rPr>
              <a:t>Na or </a:t>
            </a:r>
            <a:r>
              <a:rPr lang="it-IT" sz="1200" b="1" dirty="0" smtClean="0">
                <a:solidFill>
                  <a:srgbClr val="FF0000"/>
                </a:solidFill>
                <a:latin typeface="Palatino Linotype" pitchFamily="18" charset="0"/>
              </a:rPr>
              <a:t>2,3di-</a:t>
            </a:r>
            <a:r>
              <a:rPr lang="it-IT" sz="1200" b="1" i="1" dirty="0" smtClean="0">
                <a:solidFill>
                  <a:srgbClr val="FF0000"/>
                </a:solidFill>
                <a:latin typeface="Palatino Linotype" pitchFamily="18" charset="0"/>
              </a:rPr>
              <a:t>O</a:t>
            </a:r>
            <a:r>
              <a:rPr lang="it-IT" sz="1200" b="1" dirty="0" smtClean="0">
                <a:solidFill>
                  <a:srgbClr val="FF0000"/>
                </a:solidFill>
                <a:latin typeface="Palatino Linotype" pitchFamily="18" charset="0"/>
              </a:rPr>
              <a:t>-sulfated-L-Fuc</a:t>
            </a:r>
            <a:r>
              <a:rPr lang="it-IT" sz="1200" b="1" dirty="0" smtClean="0">
                <a:latin typeface="Palatino Linotype" pitchFamily="18" charset="0"/>
              </a:rPr>
              <a:t> and R' = H)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32" name="CasellaDiTesto 31"/>
          <p:cNvSpPr txBox="1"/>
          <p:nvPr/>
        </p:nvSpPr>
        <p:spPr>
          <a:xfrm>
            <a:off x="4237975" y="2703519"/>
            <a:ext cx="4477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solidFill>
                  <a:srgbClr val="FF0000"/>
                </a:solidFill>
                <a:latin typeface="Palatino Linotype" pitchFamily="18" charset="0"/>
              </a:rPr>
              <a:t>fCS-VIII</a:t>
            </a:r>
            <a:r>
              <a:rPr lang="it-IT" sz="1200" b="1" dirty="0" smtClean="0">
                <a:solidFill>
                  <a:srgbClr val="FF0000"/>
                </a:solidFill>
                <a:latin typeface="Palatino Linotype" pitchFamily="18" charset="0"/>
              </a:rPr>
              <a:t>:</a:t>
            </a:r>
            <a:r>
              <a:rPr lang="it-IT" sz="1200" b="1" dirty="0" smtClean="0">
                <a:latin typeface="Palatino Linotype" pitchFamily="18" charset="0"/>
              </a:rPr>
              <a:t> (R = H and R' = SO</a:t>
            </a:r>
            <a:r>
              <a:rPr lang="it-IT" sz="1200" b="1" baseline="-25000" dirty="0" smtClean="0">
                <a:latin typeface="Palatino Linotype" pitchFamily="18" charset="0"/>
              </a:rPr>
              <a:t>3</a:t>
            </a:r>
            <a:r>
              <a:rPr lang="it-IT" sz="1200" b="1" baseline="30000" dirty="0" smtClean="0">
                <a:latin typeface="Palatino Linotype" pitchFamily="18" charset="0"/>
              </a:rPr>
              <a:t>-+</a:t>
            </a:r>
            <a:r>
              <a:rPr lang="it-IT" sz="1200" b="1" dirty="0" smtClean="0">
                <a:latin typeface="Palatino Linotype" pitchFamily="18" charset="0"/>
              </a:rPr>
              <a:t>Na or </a:t>
            </a:r>
            <a:r>
              <a:rPr lang="it-IT" sz="1200" b="1" dirty="0" smtClean="0">
                <a:solidFill>
                  <a:srgbClr val="FF0000"/>
                </a:solidFill>
                <a:latin typeface="Palatino Linotype" pitchFamily="18" charset="0"/>
              </a:rPr>
              <a:t>2,4-di-</a:t>
            </a:r>
            <a:r>
              <a:rPr lang="it-IT" sz="1200" b="1" i="1" dirty="0" smtClean="0">
                <a:solidFill>
                  <a:srgbClr val="FF0000"/>
                </a:solidFill>
                <a:latin typeface="Palatino Linotype" pitchFamily="18" charset="0"/>
              </a:rPr>
              <a:t>O</a:t>
            </a:r>
            <a:r>
              <a:rPr lang="it-IT" sz="1200" b="1" dirty="0" smtClean="0">
                <a:solidFill>
                  <a:srgbClr val="FF0000"/>
                </a:solidFill>
                <a:latin typeface="Palatino Linotype" pitchFamily="18" charset="0"/>
              </a:rPr>
              <a:t>-sulfated-L-Fuc</a:t>
            </a:r>
            <a:r>
              <a:rPr lang="it-IT" sz="1200" b="1" dirty="0" smtClean="0">
                <a:latin typeface="Palatino Linotype" pitchFamily="18" charset="0"/>
              </a:rPr>
              <a:t>) </a:t>
            </a:r>
          </a:p>
          <a:p>
            <a:r>
              <a:rPr lang="it-IT" sz="1200" b="1" dirty="0" smtClean="0">
                <a:latin typeface="Palatino Linotype" pitchFamily="18" charset="0"/>
              </a:rPr>
              <a:t>or  (R = SO</a:t>
            </a:r>
            <a:r>
              <a:rPr lang="it-IT" sz="1200" b="1" baseline="-25000" dirty="0" smtClean="0">
                <a:latin typeface="Palatino Linotype" pitchFamily="18" charset="0"/>
              </a:rPr>
              <a:t>3</a:t>
            </a:r>
            <a:r>
              <a:rPr lang="it-IT" sz="1200" b="1" baseline="30000" dirty="0" smtClean="0">
                <a:latin typeface="Palatino Linotype" pitchFamily="18" charset="0"/>
              </a:rPr>
              <a:t>-+</a:t>
            </a:r>
            <a:r>
              <a:rPr lang="it-IT" sz="1200" b="1" dirty="0" smtClean="0">
                <a:latin typeface="Palatino Linotype" pitchFamily="18" charset="0"/>
              </a:rPr>
              <a:t>Na or </a:t>
            </a:r>
            <a:r>
              <a:rPr lang="it-IT" sz="1200" b="1" dirty="0" smtClean="0">
                <a:solidFill>
                  <a:srgbClr val="FF0000"/>
                </a:solidFill>
                <a:latin typeface="Palatino Linotype" pitchFamily="18" charset="0"/>
              </a:rPr>
              <a:t>2,4di-</a:t>
            </a:r>
            <a:r>
              <a:rPr lang="it-IT" sz="1200" b="1" i="1" dirty="0" smtClean="0">
                <a:solidFill>
                  <a:srgbClr val="FF0000"/>
                </a:solidFill>
                <a:latin typeface="Palatino Linotype" pitchFamily="18" charset="0"/>
              </a:rPr>
              <a:t>O</a:t>
            </a:r>
            <a:r>
              <a:rPr lang="it-IT" sz="1200" b="1" dirty="0" smtClean="0">
                <a:solidFill>
                  <a:srgbClr val="FF0000"/>
                </a:solidFill>
                <a:latin typeface="Palatino Linotype" pitchFamily="18" charset="0"/>
              </a:rPr>
              <a:t>-sulfated-L-Fuc</a:t>
            </a:r>
            <a:r>
              <a:rPr lang="it-IT" sz="1200" b="1" dirty="0" smtClean="0">
                <a:latin typeface="Palatino Linotype" pitchFamily="18" charset="0"/>
              </a:rPr>
              <a:t> and R' = H)</a:t>
            </a:r>
            <a:endParaRPr lang="it-IT" sz="1200" b="1" dirty="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uppo 53"/>
          <p:cNvGrpSpPr/>
          <p:nvPr/>
        </p:nvGrpSpPr>
        <p:grpSpPr>
          <a:xfrm>
            <a:off x="2541869" y="2349007"/>
            <a:ext cx="4377028" cy="4148040"/>
            <a:chOff x="1104405" y="653143"/>
            <a:chExt cx="7825839" cy="5723906"/>
          </a:xfrm>
        </p:grpSpPr>
        <p:pic>
          <p:nvPicPr>
            <p:cNvPr id="11" name="Immagine 10" descr="MAR742_HSQCDEPT_zoom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>
            <a:xfrm>
              <a:off x="1104405" y="653143"/>
              <a:ext cx="7825839" cy="5723906"/>
            </a:xfrm>
            <a:prstGeom prst="rect">
              <a:avLst/>
            </a:prstGeom>
          </p:spPr>
        </p:pic>
        <p:sp>
          <p:nvSpPr>
            <p:cNvPr id="12" name="Ovale 11"/>
            <p:cNvSpPr/>
            <p:nvPr/>
          </p:nvSpPr>
          <p:spPr>
            <a:xfrm>
              <a:off x="5546702" y="2978244"/>
              <a:ext cx="249382" cy="261257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Ovale 12"/>
            <p:cNvSpPr/>
            <p:nvPr/>
          </p:nvSpPr>
          <p:spPr>
            <a:xfrm rot="19096867">
              <a:off x="4415600" y="3206336"/>
              <a:ext cx="417615" cy="25927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CasellaDiTesto 14"/>
            <p:cNvSpPr txBox="1"/>
            <p:nvPr/>
          </p:nvSpPr>
          <p:spPr>
            <a:xfrm>
              <a:off x="2060019" y="2573093"/>
              <a:ext cx="1280983" cy="5175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000" b="1" i="1" dirty="0" smtClean="0">
                  <a:latin typeface="Palatino Linotype" pitchFamily="18" charset="0"/>
                </a:rPr>
                <a:t>CH</a:t>
              </a:r>
              <a:r>
                <a:rPr lang="it-IT" sz="1000" b="1" dirty="0" smtClean="0">
                  <a:latin typeface="Palatino Linotype" pitchFamily="18" charset="0"/>
                </a:rPr>
                <a:t>-4</a:t>
              </a:r>
            </a:p>
            <a:p>
              <a:pPr algn="ctr"/>
              <a:r>
                <a:rPr lang="it-IT" sz="1000" b="1" dirty="0" smtClean="0">
                  <a:latin typeface="Palatino Linotype" pitchFamily="18" charset="0"/>
                </a:rPr>
                <a:t>GalNAc4S</a:t>
              </a:r>
              <a:endParaRPr lang="it-IT" sz="1000" b="1" dirty="0">
                <a:latin typeface="Palatino Linotype" pitchFamily="18" charset="0"/>
              </a:endParaRPr>
            </a:p>
          </p:txBody>
        </p:sp>
        <p:cxnSp>
          <p:nvCxnSpPr>
            <p:cNvPr id="19" name="Connettore 2 18"/>
            <p:cNvCxnSpPr/>
            <p:nvPr/>
          </p:nvCxnSpPr>
          <p:spPr>
            <a:xfrm>
              <a:off x="3425160" y="3018548"/>
              <a:ext cx="866943" cy="2294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asellaDiTesto 19"/>
            <p:cNvSpPr txBox="1"/>
            <p:nvPr/>
          </p:nvSpPr>
          <p:spPr>
            <a:xfrm>
              <a:off x="3299670" y="2369738"/>
              <a:ext cx="1762117" cy="5175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000" b="1" i="1" dirty="0" smtClean="0">
                  <a:latin typeface="Palatino Linotype" pitchFamily="18" charset="0"/>
                </a:rPr>
                <a:t>CH</a:t>
              </a:r>
              <a:r>
                <a:rPr lang="it-IT" sz="1000" b="1" dirty="0" smtClean="0">
                  <a:latin typeface="Palatino Linotype" pitchFamily="18" charset="0"/>
                </a:rPr>
                <a:t>-4</a:t>
              </a:r>
            </a:p>
            <a:p>
              <a:pPr algn="ctr"/>
              <a:r>
                <a:rPr lang="it-IT" sz="1000" b="1" dirty="0" err="1" smtClean="0">
                  <a:latin typeface="Palatino Linotype" pitchFamily="18" charset="0"/>
                </a:rPr>
                <a:t>GalNAc-</a:t>
              </a:r>
              <a:r>
                <a:rPr lang="it-IT" sz="1000" b="1" dirty="0" smtClean="0">
                  <a:latin typeface="Palatino Linotype" pitchFamily="18" charset="0"/>
                </a:rPr>
                <a:t>(4-Fuc)</a:t>
              </a:r>
              <a:endParaRPr lang="it-IT" sz="1000" b="1" dirty="0">
                <a:latin typeface="Palatino Linotype" pitchFamily="18" charset="0"/>
              </a:endParaRPr>
            </a:p>
          </p:txBody>
        </p:sp>
        <p:cxnSp>
          <p:nvCxnSpPr>
            <p:cNvPr id="21" name="Connettore 2 20"/>
            <p:cNvCxnSpPr/>
            <p:nvPr/>
          </p:nvCxnSpPr>
          <p:spPr>
            <a:xfrm>
              <a:off x="4940490" y="2784143"/>
              <a:ext cx="575454" cy="16563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e 21"/>
            <p:cNvSpPr/>
            <p:nvPr/>
          </p:nvSpPr>
          <p:spPr>
            <a:xfrm>
              <a:off x="6614119" y="2047167"/>
              <a:ext cx="701087" cy="250534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" name="Ovale 22"/>
            <p:cNvSpPr/>
            <p:nvPr/>
          </p:nvSpPr>
          <p:spPr>
            <a:xfrm>
              <a:off x="6518578" y="2609647"/>
              <a:ext cx="249382" cy="261257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4" name="CasellaDiTesto 23"/>
            <p:cNvSpPr txBox="1"/>
            <p:nvPr/>
          </p:nvSpPr>
          <p:spPr>
            <a:xfrm>
              <a:off x="7100879" y="2438620"/>
              <a:ext cx="1762115" cy="5175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000" b="1" i="1" dirty="0" smtClean="0">
                  <a:latin typeface="Palatino Linotype" pitchFamily="18" charset="0"/>
                </a:rPr>
                <a:t>CH</a:t>
              </a:r>
              <a:r>
                <a:rPr lang="it-IT" sz="1000" b="1" i="1" baseline="-25000" dirty="0" smtClean="0">
                  <a:latin typeface="Palatino Linotype" pitchFamily="18" charset="0"/>
                </a:rPr>
                <a:t>2</a:t>
              </a:r>
              <a:r>
                <a:rPr lang="it-IT" sz="1000" b="1" dirty="0" smtClean="0">
                  <a:latin typeface="Palatino Linotype" pitchFamily="18" charset="0"/>
                </a:rPr>
                <a:t>-6</a:t>
              </a:r>
            </a:p>
            <a:p>
              <a:pPr algn="ctr"/>
              <a:r>
                <a:rPr lang="it-IT" sz="1000" b="1" dirty="0" err="1" smtClean="0">
                  <a:latin typeface="Palatino Linotype" pitchFamily="18" charset="0"/>
                </a:rPr>
                <a:t>GalNAc-</a:t>
              </a:r>
              <a:r>
                <a:rPr lang="it-IT" sz="1000" b="1" dirty="0" smtClean="0">
                  <a:latin typeface="Palatino Linotype" pitchFamily="18" charset="0"/>
                </a:rPr>
                <a:t>(6-Fuc)</a:t>
              </a:r>
              <a:endParaRPr lang="it-IT" sz="1000" b="1" dirty="0">
                <a:latin typeface="Palatino Linotype" pitchFamily="18" charset="0"/>
              </a:endParaRPr>
            </a:p>
          </p:txBody>
        </p:sp>
        <p:cxnSp>
          <p:nvCxnSpPr>
            <p:cNvPr id="25" name="Connettore 2 24"/>
            <p:cNvCxnSpPr/>
            <p:nvPr/>
          </p:nvCxnSpPr>
          <p:spPr>
            <a:xfrm rot="7500000">
              <a:off x="6931806" y="2378582"/>
              <a:ext cx="498764" cy="5553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2 25"/>
            <p:cNvCxnSpPr/>
            <p:nvPr/>
          </p:nvCxnSpPr>
          <p:spPr>
            <a:xfrm flipH="1">
              <a:off x="7386184" y="1787856"/>
              <a:ext cx="433982" cy="3288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CasellaDiTesto 27"/>
            <p:cNvSpPr txBox="1"/>
            <p:nvPr/>
          </p:nvSpPr>
          <p:spPr>
            <a:xfrm>
              <a:off x="6936729" y="1173263"/>
              <a:ext cx="1772298" cy="5175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000" b="1" i="1" dirty="0" smtClean="0">
                  <a:latin typeface="Palatino Linotype" pitchFamily="18" charset="0"/>
                </a:rPr>
                <a:t>CH</a:t>
              </a:r>
              <a:r>
                <a:rPr lang="it-IT" sz="1000" b="1" i="1" baseline="-25000" dirty="0" smtClean="0">
                  <a:latin typeface="Palatino Linotype" pitchFamily="18" charset="0"/>
                </a:rPr>
                <a:t>2</a:t>
              </a:r>
              <a:r>
                <a:rPr lang="it-IT" sz="1000" b="1" dirty="0" smtClean="0">
                  <a:latin typeface="Palatino Linotype" pitchFamily="18" charset="0"/>
                </a:rPr>
                <a:t>-6</a:t>
              </a:r>
            </a:p>
            <a:p>
              <a:pPr algn="ctr"/>
              <a:r>
                <a:rPr lang="it-IT" sz="1000" b="1" dirty="0" err="1" smtClean="0">
                  <a:latin typeface="Palatino Linotype" pitchFamily="18" charset="0"/>
                </a:rPr>
                <a:t>GalNAc-</a:t>
              </a:r>
              <a:r>
                <a:rPr lang="it-IT" sz="1000" b="1" dirty="0" smtClean="0">
                  <a:latin typeface="Palatino Linotype" pitchFamily="18" charset="0"/>
                </a:rPr>
                <a:t>(6-OH)</a:t>
              </a:r>
              <a:endParaRPr lang="it-IT" sz="1000" b="1" dirty="0">
                <a:latin typeface="Palatino Linotype" pitchFamily="18" charset="0"/>
              </a:endParaRPr>
            </a:p>
          </p:txBody>
        </p:sp>
        <p:cxnSp>
          <p:nvCxnSpPr>
            <p:cNvPr id="30" name="Connettore 2 29"/>
            <p:cNvCxnSpPr/>
            <p:nvPr/>
          </p:nvCxnSpPr>
          <p:spPr>
            <a:xfrm flipH="1">
              <a:off x="6081553" y="2101756"/>
              <a:ext cx="169122" cy="4151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CasellaDiTesto 33"/>
            <p:cNvSpPr txBox="1"/>
            <p:nvPr/>
          </p:nvSpPr>
          <p:spPr>
            <a:xfrm>
              <a:off x="5343735" y="1506355"/>
              <a:ext cx="1772298" cy="5175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000" b="1" i="1" dirty="0" smtClean="0">
                  <a:latin typeface="Palatino Linotype" pitchFamily="18" charset="0"/>
                </a:rPr>
                <a:t>CH</a:t>
              </a:r>
              <a:r>
                <a:rPr lang="it-IT" sz="1000" b="1" dirty="0" smtClean="0">
                  <a:latin typeface="Palatino Linotype" pitchFamily="18" charset="0"/>
                </a:rPr>
                <a:t>-4</a:t>
              </a:r>
            </a:p>
            <a:p>
              <a:pPr algn="ctr"/>
              <a:r>
                <a:rPr lang="it-IT" sz="1000" b="1" dirty="0" err="1" smtClean="0">
                  <a:latin typeface="Palatino Linotype" pitchFamily="18" charset="0"/>
                </a:rPr>
                <a:t>GalNAc-</a:t>
              </a:r>
              <a:r>
                <a:rPr lang="it-IT" sz="1000" b="1" dirty="0" smtClean="0">
                  <a:latin typeface="Palatino Linotype" pitchFamily="18" charset="0"/>
                </a:rPr>
                <a:t>(4-OH)</a:t>
              </a:r>
              <a:endParaRPr lang="it-IT" sz="1000" b="1" dirty="0">
                <a:latin typeface="Palatino Linotype" pitchFamily="18" charset="0"/>
              </a:endParaRPr>
            </a:p>
          </p:txBody>
        </p:sp>
        <p:sp>
          <p:nvSpPr>
            <p:cNvPr id="39" name="CasellaDiTesto 38"/>
            <p:cNvSpPr txBox="1"/>
            <p:nvPr/>
          </p:nvSpPr>
          <p:spPr>
            <a:xfrm>
              <a:off x="4058514" y="1942188"/>
              <a:ext cx="1280983" cy="5175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000" b="1" i="1" dirty="0" smtClean="0">
                  <a:latin typeface="Palatino Linotype" pitchFamily="18" charset="0"/>
                </a:rPr>
                <a:t>CH</a:t>
              </a:r>
              <a:r>
                <a:rPr lang="it-IT" sz="1000" b="1" i="1" baseline="-25000" dirty="0" smtClean="0">
                  <a:latin typeface="Palatino Linotype" pitchFamily="18" charset="0"/>
                </a:rPr>
                <a:t>2</a:t>
              </a:r>
              <a:r>
                <a:rPr lang="it-IT" sz="1000" b="1" dirty="0" smtClean="0">
                  <a:latin typeface="Palatino Linotype" pitchFamily="18" charset="0"/>
                </a:rPr>
                <a:t>-6</a:t>
              </a:r>
            </a:p>
            <a:p>
              <a:pPr algn="ctr"/>
              <a:r>
                <a:rPr lang="it-IT" sz="1000" b="1" dirty="0" smtClean="0">
                  <a:latin typeface="Palatino Linotype" pitchFamily="18" charset="0"/>
                </a:rPr>
                <a:t>GalNAc6S</a:t>
              </a:r>
              <a:endParaRPr lang="it-IT" sz="1000" b="1" dirty="0">
                <a:latin typeface="Palatino Linotype" pitchFamily="18" charset="0"/>
              </a:endParaRPr>
            </a:p>
          </p:txBody>
        </p:sp>
        <p:cxnSp>
          <p:nvCxnSpPr>
            <p:cNvPr id="51" name="Connettore 2 50"/>
            <p:cNvCxnSpPr/>
            <p:nvPr/>
          </p:nvCxnSpPr>
          <p:spPr>
            <a:xfrm>
              <a:off x="5145205" y="2511187"/>
              <a:ext cx="518615" cy="19106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221379" y="-59140"/>
            <a:ext cx="8639033" cy="648000"/>
          </a:xfrm>
        </p:spPr>
        <p:txBody>
          <a:bodyPr>
            <a:noAutofit/>
          </a:bodyPr>
          <a:lstStyle/>
          <a:p>
            <a:pPr algn="ctr"/>
            <a:r>
              <a:rPr lang="it-IT" sz="3600" b="1" dirty="0" err="1" smtClean="0">
                <a:latin typeface="Palatino Linotype" pitchFamily="18" charset="0"/>
              </a:rPr>
              <a:t>Semi-synthetic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r>
              <a:rPr lang="it-IT" sz="3600" b="1" dirty="0" err="1" smtClean="0">
                <a:latin typeface="Palatino Linotype" pitchFamily="18" charset="0"/>
              </a:rPr>
              <a:t>strategy</a:t>
            </a:r>
            <a:endParaRPr lang="it-IT" sz="3600" b="1" dirty="0">
              <a:latin typeface="Palatino Linotype" pitchFamily="18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927992" y="835977"/>
          <a:ext cx="3289110" cy="868209"/>
        </p:xfrm>
        <a:graphic>
          <a:graphicData uri="http://schemas.openxmlformats.org/presentationml/2006/ole">
            <p:oleObj spid="_x0000_s113666" name="CS ChemDraw Drawing" r:id="rId5" imgW="4660185" imgH="1230697" progId="ChemDraw.Document.6.0">
              <p:embed/>
            </p:oleObj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2643745" y="1795415"/>
            <a:ext cx="4200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solidFill>
                  <a:srgbClr val="FF0000"/>
                </a:solidFill>
                <a:latin typeface="Palatino Linotype" pitchFamily="18" charset="0"/>
              </a:rPr>
              <a:t>fCS-VI</a:t>
            </a:r>
            <a:r>
              <a:rPr lang="it-IT" sz="1200" b="1" dirty="0" smtClean="0">
                <a:solidFill>
                  <a:srgbClr val="FF0000"/>
                </a:solidFill>
                <a:latin typeface="Palatino Linotype" pitchFamily="18" charset="0"/>
              </a:rPr>
              <a:t>:</a:t>
            </a:r>
            <a:r>
              <a:rPr lang="it-IT" sz="1200" b="1" dirty="0" smtClean="0">
                <a:latin typeface="Palatino Linotype" pitchFamily="18" charset="0"/>
              </a:rPr>
              <a:t> (R = H and R' = SO</a:t>
            </a:r>
            <a:r>
              <a:rPr lang="it-IT" sz="1200" b="1" baseline="-25000" dirty="0" smtClean="0">
                <a:latin typeface="Palatino Linotype" pitchFamily="18" charset="0"/>
              </a:rPr>
              <a:t>3</a:t>
            </a:r>
            <a:r>
              <a:rPr lang="it-IT" sz="1200" b="1" baseline="30000" dirty="0" smtClean="0">
                <a:latin typeface="Palatino Linotype" pitchFamily="18" charset="0"/>
              </a:rPr>
              <a:t>-+</a:t>
            </a:r>
            <a:r>
              <a:rPr lang="it-IT" sz="1200" b="1" dirty="0" smtClean="0">
                <a:latin typeface="Palatino Linotype" pitchFamily="18" charset="0"/>
              </a:rPr>
              <a:t>Na or </a:t>
            </a:r>
            <a:r>
              <a:rPr lang="it-IT" sz="1200" b="1" dirty="0" err="1" smtClean="0">
                <a:solidFill>
                  <a:srgbClr val="FF0000"/>
                </a:solidFill>
                <a:latin typeface="Palatino Linotype" pitchFamily="18" charset="0"/>
              </a:rPr>
              <a:t>per-O-sulfated-L-Fuc</a:t>
            </a:r>
            <a:r>
              <a:rPr lang="it-IT" sz="1200" b="1" dirty="0" smtClean="0">
                <a:latin typeface="Palatino Linotype" pitchFamily="18" charset="0"/>
              </a:rPr>
              <a:t>) </a:t>
            </a:r>
          </a:p>
          <a:p>
            <a:r>
              <a:rPr lang="it-IT" sz="1200" b="1" dirty="0" smtClean="0">
                <a:latin typeface="Palatino Linotype" pitchFamily="18" charset="0"/>
              </a:rPr>
              <a:t>or  (R = SO</a:t>
            </a:r>
            <a:r>
              <a:rPr lang="it-IT" sz="1200" b="1" baseline="-25000" dirty="0" smtClean="0">
                <a:latin typeface="Palatino Linotype" pitchFamily="18" charset="0"/>
              </a:rPr>
              <a:t>3</a:t>
            </a:r>
            <a:r>
              <a:rPr lang="it-IT" sz="1200" b="1" baseline="30000" dirty="0" smtClean="0">
                <a:latin typeface="Palatino Linotype" pitchFamily="18" charset="0"/>
              </a:rPr>
              <a:t>-+</a:t>
            </a:r>
            <a:r>
              <a:rPr lang="it-IT" sz="1200" b="1" dirty="0" smtClean="0">
                <a:latin typeface="Palatino Linotype" pitchFamily="18" charset="0"/>
              </a:rPr>
              <a:t>Na or </a:t>
            </a:r>
            <a:r>
              <a:rPr lang="it-IT" sz="1200" b="1" dirty="0" err="1" smtClean="0">
                <a:solidFill>
                  <a:srgbClr val="FF0000"/>
                </a:solidFill>
                <a:latin typeface="Palatino Linotype" pitchFamily="18" charset="0"/>
              </a:rPr>
              <a:t>per-O-sulfated-L-Fuc</a:t>
            </a:r>
            <a:r>
              <a:rPr lang="it-IT" sz="1200" b="1" dirty="0" smtClean="0">
                <a:latin typeface="Palatino Linotype" pitchFamily="18" charset="0"/>
              </a:rPr>
              <a:t> and R' = H)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2686307" y="6396335"/>
            <a:ext cx="4312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baseline="30000" dirty="0" smtClean="0">
                <a:latin typeface="Palatino Linotype" pitchFamily="18" charset="0"/>
              </a:rPr>
              <a:t>1</a:t>
            </a:r>
            <a:r>
              <a:rPr lang="en-GB" sz="1200" b="1" dirty="0" smtClean="0">
                <a:latin typeface="Palatino Linotype" pitchFamily="18" charset="0"/>
              </a:rPr>
              <a:t>H-NMR and </a:t>
            </a:r>
            <a:r>
              <a:rPr lang="it-IT" sz="1200" b="1" dirty="0" smtClean="0">
                <a:latin typeface="Palatino Linotype" pitchFamily="18" charset="0"/>
              </a:rPr>
              <a:t>HSQC-DEPT </a:t>
            </a:r>
            <a:r>
              <a:rPr lang="it-IT" sz="1200" b="1" dirty="0" err="1" smtClean="0">
                <a:latin typeface="Palatino Linotype" pitchFamily="18" charset="0"/>
              </a:rPr>
              <a:t>spectra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  <a:r>
              <a:rPr lang="it-IT" sz="1200" b="1" dirty="0" err="1" smtClean="0">
                <a:latin typeface="Palatino Linotype" pitchFamily="18" charset="0"/>
              </a:rPr>
              <a:t>of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  <a:r>
              <a:rPr lang="it-IT" sz="1200" b="1" dirty="0" err="1" smtClean="0">
                <a:solidFill>
                  <a:srgbClr val="FF0000"/>
                </a:solidFill>
                <a:latin typeface="Palatino Linotype" pitchFamily="18" charset="0"/>
              </a:rPr>
              <a:t>fCS-VI</a:t>
            </a:r>
            <a:r>
              <a:rPr lang="it-IT" sz="1200" b="1" dirty="0" smtClean="0">
                <a:latin typeface="Palatino Linotype" pitchFamily="18" charset="0"/>
              </a:rPr>
              <a:t> (600 MHz, D</a:t>
            </a:r>
            <a:r>
              <a:rPr lang="it-IT" sz="1200" b="1" baseline="-25000" dirty="0" smtClean="0">
                <a:latin typeface="Palatino Linotype" pitchFamily="18" charset="0"/>
              </a:rPr>
              <a:t>2</a:t>
            </a:r>
            <a:r>
              <a:rPr lang="it-IT" sz="1200" b="1" dirty="0" smtClean="0">
                <a:latin typeface="Palatino Linotype" pitchFamily="18" charset="0"/>
              </a:rPr>
              <a:t>O, 298 K)</a:t>
            </a:r>
            <a:endParaRPr lang="it-IT" sz="12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75" y="87959"/>
            <a:ext cx="8667750" cy="5760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latin typeface="Palatino Linotype" pitchFamily="18" charset="0"/>
              </a:rPr>
              <a:t>Anticoagulant activity</a:t>
            </a:r>
            <a:endParaRPr lang="en-US" sz="3600" b="1" dirty="0">
              <a:latin typeface="Palatino Linotype" pitchFamily="18" charset="0"/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401638" y="1529029"/>
          <a:ext cx="7992888" cy="76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576064"/>
                <a:gridCol w="648072"/>
                <a:gridCol w="825068"/>
                <a:gridCol w="776177"/>
                <a:gridCol w="703011"/>
                <a:gridCol w="785547"/>
                <a:gridCol w="839972"/>
                <a:gridCol w="966769"/>
                <a:gridCol w="1080120"/>
              </a:tblGrid>
              <a:tr h="370840">
                <a:tc>
                  <a:txBody>
                    <a:bodyPr/>
                    <a:lstStyle/>
                    <a:p>
                      <a:endParaRPr lang="it-IT" sz="11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>
                          <a:latin typeface="Comic Sans MS" pitchFamily="66" charset="0"/>
                        </a:rPr>
                        <a:t>fC-I</a:t>
                      </a:r>
                      <a:endParaRPr lang="it-IT" sz="12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>
                          <a:latin typeface="Comic Sans MS" pitchFamily="66" charset="0"/>
                        </a:rPr>
                        <a:t>fC-II</a:t>
                      </a:r>
                      <a:endParaRPr lang="it-IT" sz="12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>
                          <a:latin typeface="Comic Sans MS" pitchFamily="66" charset="0"/>
                        </a:rPr>
                        <a:t>fCS-III</a:t>
                      </a:r>
                      <a:endParaRPr lang="it-IT" sz="12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>
                          <a:latin typeface="Comic Sans MS" pitchFamily="66" charset="0"/>
                        </a:rPr>
                        <a:t>fCS-IV</a:t>
                      </a:r>
                      <a:endParaRPr lang="it-IT" sz="12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>
                          <a:latin typeface="Comic Sans MS" pitchFamily="66" charset="0"/>
                        </a:rPr>
                        <a:t>fCS-V</a:t>
                      </a:r>
                      <a:endParaRPr lang="it-IT" sz="12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>
                          <a:latin typeface="Comic Sans MS" pitchFamily="66" charset="0"/>
                        </a:rPr>
                        <a:t>fCS-VI</a:t>
                      </a:r>
                      <a:endParaRPr lang="it-IT" sz="12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>
                          <a:latin typeface="Comic Sans MS" pitchFamily="66" charset="0"/>
                        </a:rPr>
                        <a:t>fCS-VII</a:t>
                      </a:r>
                      <a:endParaRPr lang="it-IT" sz="12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>
                          <a:latin typeface="Comic Sans MS" pitchFamily="66" charset="0"/>
                        </a:rPr>
                        <a:t>fCS-VIII</a:t>
                      </a:r>
                      <a:endParaRPr lang="it-IT" sz="12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>
                          <a:latin typeface="Comic Sans MS" pitchFamily="66" charset="0"/>
                        </a:rPr>
                        <a:t>Heparin</a:t>
                      </a:r>
                      <a:endParaRPr lang="it-IT" sz="12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000" b="1" dirty="0" err="1" smtClean="0">
                          <a:latin typeface="Comic Sans MS" pitchFamily="66" charset="0"/>
                        </a:rPr>
                        <a:t>Activity</a:t>
                      </a:r>
                      <a:endParaRPr lang="it-IT" sz="1000" b="1" dirty="0" smtClean="0">
                        <a:latin typeface="Comic Sans MS" pitchFamily="66" charset="0"/>
                      </a:endParaRPr>
                    </a:p>
                    <a:p>
                      <a:r>
                        <a:rPr lang="it-IT" sz="1000" b="1" dirty="0" smtClean="0">
                          <a:latin typeface="Comic Sans MS" pitchFamily="66" charset="0"/>
                        </a:rPr>
                        <a:t>[IU/mg]</a:t>
                      </a:r>
                      <a:endParaRPr lang="it-IT" sz="10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 smtClean="0">
                          <a:latin typeface="Comic Sans MS" pitchFamily="66" charset="0"/>
                        </a:rPr>
                        <a:t>0.20</a:t>
                      </a:r>
                      <a:endParaRPr lang="it-IT" sz="10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 smtClean="0">
                          <a:latin typeface="Comic Sans MS" pitchFamily="66" charset="0"/>
                        </a:rPr>
                        <a:t>0.25</a:t>
                      </a:r>
                      <a:endParaRPr lang="it-IT" sz="10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 smtClean="0">
                          <a:latin typeface="Comic Sans MS" pitchFamily="66" charset="0"/>
                        </a:rPr>
                        <a:t>0.18</a:t>
                      </a:r>
                      <a:endParaRPr lang="it-IT" sz="10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 smtClean="0">
                          <a:latin typeface="Comic Sans MS" pitchFamily="66" charset="0"/>
                        </a:rPr>
                        <a:t>0.27</a:t>
                      </a:r>
                      <a:endParaRPr lang="it-IT" sz="10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 err="1" smtClean="0">
                          <a:latin typeface="Comic Sans MS" pitchFamily="66" charset="0"/>
                        </a:rPr>
                        <a:t>n.d.</a:t>
                      </a:r>
                      <a:endParaRPr lang="it-IT" sz="10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 smtClean="0">
                          <a:latin typeface="Comic Sans MS" pitchFamily="66" charset="0"/>
                        </a:rPr>
                        <a:t>0.26</a:t>
                      </a:r>
                      <a:endParaRPr lang="it-IT" sz="10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 smtClean="0">
                          <a:latin typeface="Comic Sans MS" pitchFamily="66" charset="0"/>
                        </a:rPr>
                        <a:t>0.33</a:t>
                      </a:r>
                      <a:endParaRPr lang="it-IT" sz="10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 smtClean="0">
                          <a:latin typeface="Comic Sans MS" pitchFamily="66" charset="0"/>
                        </a:rPr>
                        <a:t>0.23</a:t>
                      </a:r>
                      <a:endParaRPr lang="it-IT" sz="10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 smtClean="0">
                          <a:latin typeface="Comic Sans MS" pitchFamily="66" charset="0"/>
                        </a:rPr>
                        <a:t>198</a:t>
                      </a:r>
                      <a:endParaRPr lang="it-IT" sz="10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7" name="Group 5"/>
          <p:cNvGrpSpPr>
            <a:grpSpLocks noChangeAspect="1"/>
          </p:cNvGrpSpPr>
          <p:nvPr/>
        </p:nvGrpSpPr>
        <p:grpSpPr bwMode="auto">
          <a:xfrm>
            <a:off x="1787525" y="3489213"/>
            <a:ext cx="5549900" cy="3340100"/>
            <a:chOff x="1846" y="2160"/>
            <a:chExt cx="2866" cy="1724"/>
          </a:xfrm>
        </p:grpSpPr>
        <p:sp>
          <p:nvSpPr>
            <p:cNvPr id="8" name="AutoShape 4"/>
            <p:cNvSpPr>
              <a:spLocks noChangeAspect="1" noChangeArrowheads="1" noTextEdit="1"/>
            </p:cNvSpPr>
            <p:nvPr/>
          </p:nvSpPr>
          <p:spPr bwMode="auto">
            <a:xfrm>
              <a:off x="1846" y="2160"/>
              <a:ext cx="2866" cy="172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it-IT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876" y="2190"/>
              <a:ext cx="2800" cy="1664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2251" y="2315"/>
              <a:ext cx="2366" cy="128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2329" y="2751"/>
              <a:ext cx="107" cy="85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2591" y="2751"/>
              <a:ext cx="107" cy="85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2853" y="3472"/>
              <a:ext cx="107" cy="132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3115" y="3443"/>
              <a:ext cx="107" cy="16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3377" y="3466"/>
              <a:ext cx="113" cy="138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3645" y="3508"/>
              <a:ext cx="108" cy="96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3908" y="2745"/>
              <a:ext cx="107" cy="85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18" name="Rectangle 15"/>
            <p:cNvSpPr>
              <a:spLocks noChangeArrowheads="1"/>
            </p:cNvSpPr>
            <p:nvPr/>
          </p:nvSpPr>
          <p:spPr bwMode="auto">
            <a:xfrm>
              <a:off x="4170" y="3120"/>
              <a:ext cx="107" cy="484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4432" y="3490"/>
              <a:ext cx="107" cy="114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20" name="Line 17"/>
            <p:cNvSpPr>
              <a:spLocks noChangeShapeType="1"/>
            </p:cNvSpPr>
            <p:nvPr/>
          </p:nvSpPr>
          <p:spPr bwMode="auto">
            <a:xfrm flipV="1">
              <a:off x="2382" y="2578"/>
              <a:ext cx="1" cy="17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21" name="Line 18"/>
            <p:cNvSpPr>
              <a:spLocks noChangeShapeType="1"/>
            </p:cNvSpPr>
            <p:nvPr/>
          </p:nvSpPr>
          <p:spPr bwMode="auto">
            <a:xfrm>
              <a:off x="2364" y="2578"/>
              <a:ext cx="4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22" name="Line 19"/>
            <p:cNvSpPr>
              <a:spLocks noChangeShapeType="1"/>
            </p:cNvSpPr>
            <p:nvPr/>
          </p:nvSpPr>
          <p:spPr bwMode="auto">
            <a:xfrm flipV="1">
              <a:off x="2644" y="2578"/>
              <a:ext cx="1" cy="17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23" name="Line 20"/>
            <p:cNvSpPr>
              <a:spLocks noChangeShapeType="1"/>
            </p:cNvSpPr>
            <p:nvPr/>
          </p:nvSpPr>
          <p:spPr bwMode="auto">
            <a:xfrm>
              <a:off x="2627" y="2578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>
              <a:off x="2907" y="3472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25" name="Line 22"/>
            <p:cNvSpPr>
              <a:spLocks noChangeShapeType="1"/>
            </p:cNvSpPr>
            <p:nvPr/>
          </p:nvSpPr>
          <p:spPr bwMode="auto">
            <a:xfrm>
              <a:off x="2889" y="3472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26" name="Line 23"/>
            <p:cNvSpPr>
              <a:spLocks noChangeShapeType="1"/>
            </p:cNvSpPr>
            <p:nvPr/>
          </p:nvSpPr>
          <p:spPr bwMode="auto">
            <a:xfrm>
              <a:off x="3169" y="3443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27" name="Line 24"/>
            <p:cNvSpPr>
              <a:spLocks noChangeShapeType="1"/>
            </p:cNvSpPr>
            <p:nvPr/>
          </p:nvSpPr>
          <p:spPr bwMode="auto">
            <a:xfrm>
              <a:off x="3151" y="3443"/>
              <a:ext cx="4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28" name="Line 25"/>
            <p:cNvSpPr>
              <a:spLocks noChangeShapeType="1"/>
            </p:cNvSpPr>
            <p:nvPr/>
          </p:nvSpPr>
          <p:spPr bwMode="auto">
            <a:xfrm>
              <a:off x="3431" y="3466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29" name="Line 26"/>
            <p:cNvSpPr>
              <a:spLocks noChangeShapeType="1"/>
            </p:cNvSpPr>
            <p:nvPr/>
          </p:nvSpPr>
          <p:spPr bwMode="auto">
            <a:xfrm>
              <a:off x="3413" y="3466"/>
              <a:ext cx="4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30" name="Line 27"/>
            <p:cNvSpPr>
              <a:spLocks noChangeShapeType="1"/>
            </p:cNvSpPr>
            <p:nvPr/>
          </p:nvSpPr>
          <p:spPr bwMode="auto">
            <a:xfrm>
              <a:off x="3699" y="3508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31" name="Line 28"/>
            <p:cNvSpPr>
              <a:spLocks noChangeShapeType="1"/>
            </p:cNvSpPr>
            <p:nvPr/>
          </p:nvSpPr>
          <p:spPr bwMode="auto">
            <a:xfrm>
              <a:off x="3681" y="3508"/>
              <a:ext cx="4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32" name="Line 29"/>
            <p:cNvSpPr>
              <a:spLocks noChangeShapeType="1"/>
            </p:cNvSpPr>
            <p:nvPr/>
          </p:nvSpPr>
          <p:spPr bwMode="auto">
            <a:xfrm flipV="1">
              <a:off x="3961" y="2458"/>
              <a:ext cx="1" cy="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33" name="Line 30"/>
            <p:cNvSpPr>
              <a:spLocks noChangeShapeType="1"/>
            </p:cNvSpPr>
            <p:nvPr/>
          </p:nvSpPr>
          <p:spPr bwMode="auto">
            <a:xfrm>
              <a:off x="3943" y="2458"/>
              <a:ext cx="4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34" name="Line 31"/>
            <p:cNvSpPr>
              <a:spLocks noChangeShapeType="1"/>
            </p:cNvSpPr>
            <p:nvPr/>
          </p:nvSpPr>
          <p:spPr bwMode="auto">
            <a:xfrm flipV="1">
              <a:off x="4223" y="3085"/>
              <a:ext cx="1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35" name="Line 32"/>
            <p:cNvSpPr>
              <a:spLocks noChangeShapeType="1"/>
            </p:cNvSpPr>
            <p:nvPr/>
          </p:nvSpPr>
          <p:spPr bwMode="auto">
            <a:xfrm>
              <a:off x="4205" y="3085"/>
              <a:ext cx="4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36" name="Line 33"/>
            <p:cNvSpPr>
              <a:spLocks noChangeShapeType="1"/>
            </p:cNvSpPr>
            <p:nvPr/>
          </p:nvSpPr>
          <p:spPr bwMode="auto">
            <a:xfrm>
              <a:off x="4486" y="3490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37" name="Line 34"/>
            <p:cNvSpPr>
              <a:spLocks noChangeShapeType="1"/>
            </p:cNvSpPr>
            <p:nvPr/>
          </p:nvSpPr>
          <p:spPr bwMode="auto">
            <a:xfrm>
              <a:off x="4468" y="3490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38" name="Line 35"/>
            <p:cNvSpPr>
              <a:spLocks noChangeShapeType="1"/>
            </p:cNvSpPr>
            <p:nvPr/>
          </p:nvSpPr>
          <p:spPr bwMode="auto">
            <a:xfrm>
              <a:off x="2382" y="2751"/>
              <a:ext cx="1" cy="17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39" name="Line 36"/>
            <p:cNvSpPr>
              <a:spLocks noChangeShapeType="1"/>
            </p:cNvSpPr>
            <p:nvPr/>
          </p:nvSpPr>
          <p:spPr bwMode="auto">
            <a:xfrm>
              <a:off x="2364" y="2924"/>
              <a:ext cx="4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40" name="Line 37"/>
            <p:cNvSpPr>
              <a:spLocks noChangeShapeType="1"/>
            </p:cNvSpPr>
            <p:nvPr/>
          </p:nvSpPr>
          <p:spPr bwMode="auto">
            <a:xfrm>
              <a:off x="2644" y="2751"/>
              <a:ext cx="1" cy="17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41" name="Line 38"/>
            <p:cNvSpPr>
              <a:spLocks noChangeShapeType="1"/>
            </p:cNvSpPr>
            <p:nvPr/>
          </p:nvSpPr>
          <p:spPr bwMode="auto">
            <a:xfrm>
              <a:off x="2627" y="2924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42" name="Line 39"/>
            <p:cNvSpPr>
              <a:spLocks noChangeShapeType="1"/>
            </p:cNvSpPr>
            <p:nvPr/>
          </p:nvSpPr>
          <p:spPr bwMode="auto">
            <a:xfrm>
              <a:off x="2907" y="3472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43" name="Line 40"/>
            <p:cNvSpPr>
              <a:spLocks noChangeShapeType="1"/>
            </p:cNvSpPr>
            <p:nvPr/>
          </p:nvSpPr>
          <p:spPr bwMode="auto">
            <a:xfrm>
              <a:off x="2889" y="3472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44" name="Line 41"/>
            <p:cNvSpPr>
              <a:spLocks noChangeShapeType="1"/>
            </p:cNvSpPr>
            <p:nvPr/>
          </p:nvSpPr>
          <p:spPr bwMode="auto">
            <a:xfrm>
              <a:off x="3169" y="3443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45" name="Line 42"/>
            <p:cNvSpPr>
              <a:spLocks noChangeShapeType="1"/>
            </p:cNvSpPr>
            <p:nvPr/>
          </p:nvSpPr>
          <p:spPr bwMode="auto">
            <a:xfrm>
              <a:off x="3151" y="3443"/>
              <a:ext cx="4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46" name="Line 43"/>
            <p:cNvSpPr>
              <a:spLocks noChangeShapeType="1"/>
            </p:cNvSpPr>
            <p:nvPr/>
          </p:nvSpPr>
          <p:spPr bwMode="auto">
            <a:xfrm>
              <a:off x="3431" y="3466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47" name="Line 44"/>
            <p:cNvSpPr>
              <a:spLocks noChangeShapeType="1"/>
            </p:cNvSpPr>
            <p:nvPr/>
          </p:nvSpPr>
          <p:spPr bwMode="auto">
            <a:xfrm>
              <a:off x="3413" y="3466"/>
              <a:ext cx="4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48" name="Line 45"/>
            <p:cNvSpPr>
              <a:spLocks noChangeShapeType="1"/>
            </p:cNvSpPr>
            <p:nvPr/>
          </p:nvSpPr>
          <p:spPr bwMode="auto">
            <a:xfrm>
              <a:off x="3699" y="3508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49" name="Line 46"/>
            <p:cNvSpPr>
              <a:spLocks noChangeShapeType="1"/>
            </p:cNvSpPr>
            <p:nvPr/>
          </p:nvSpPr>
          <p:spPr bwMode="auto">
            <a:xfrm>
              <a:off x="3681" y="3508"/>
              <a:ext cx="4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50" name="Line 47"/>
            <p:cNvSpPr>
              <a:spLocks noChangeShapeType="1"/>
            </p:cNvSpPr>
            <p:nvPr/>
          </p:nvSpPr>
          <p:spPr bwMode="auto">
            <a:xfrm>
              <a:off x="3961" y="2745"/>
              <a:ext cx="1" cy="28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51" name="Line 48"/>
            <p:cNvSpPr>
              <a:spLocks noChangeShapeType="1"/>
            </p:cNvSpPr>
            <p:nvPr/>
          </p:nvSpPr>
          <p:spPr bwMode="auto">
            <a:xfrm>
              <a:off x="3943" y="3025"/>
              <a:ext cx="4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52" name="Line 49"/>
            <p:cNvSpPr>
              <a:spLocks noChangeShapeType="1"/>
            </p:cNvSpPr>
            <p:nvPr/>
          </p:nvSpPr>
          <p:spPr bwMode="auto">
            <a:xfrm>
              <a:off x="4223" y="3120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53" name="Line 50"/>
            <p:cNvSpPr>
              <a:spLocks noChangeShapeType="1"/>
            </p:cNvSpPr>
            <p:nvPr/>
          </p:nvSpPr>
          <p:spPr bwMode="auto">
            <a:xfrm>
              <a:off x="4205" y="3156"/>
              <a:ext cx="4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54" name="Line 51"/>
            <p:cNvSpPr>
              <a:spLocks noChangeShapeType="1"/>
            </p:cNvSpPr>
            <p:nvPr/>
          </p:nvSpPr>
          <p:spPr bwMode="auto">
            <a:xfrm>
              <a:off x="4486" y="3490"/>
              <a:ext cx="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55" name="Line 52"/>
            <p:cNvSpPr>
              <a:spLocks noChangeShapeType="1"/>
            </p:cNvSpPr>
            <p:nvPr/>
          </p:nvSpPr>
          <p:spPr bwMode="auto">
            <a:xfrm>
              <a:off x="4468" y="3490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56" name="Line 53"/>
            <p:cNvSpPr>
              <a:spLocks noChangeShapeType="1"/>
            </p:cNvSpPr>
            <p:nvPr/>
          </p:nvSpPr>
          <p:spPr bwMode="auto">
            <a:xfrm>
              <a:off x="2251" y="2315"/>
              <a:ext cx="1" cy="12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57" name="Line 54"/>
            <p:cNvSpPr>
              <a:spLocks noChangeShapeType="1"/>
            </p:cNvSpPr>
            <p:nvPr/>
          </p:nvSpPr>
          <p:spPr bwMode="auto">
            <a:xfrm>
              <a:off x="2227" y="3604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58" name="Line 55"/>
            <p:cNvSpPr>
              <a:spLocks noChangeShapeType="1"/>
            </p:cNvSpPr>
            <p:nvPr/>
          </p:nvSpPr>
          <p:spPr bwMode="auto">
            <a:xfrm>
              <a:off x="2227" y="3443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59" name="Line 56"/>
            <p:cNvSpPr>
              <a:spLocks noChangeShapeType="1"/>
            </p:cNvSpPr>
            <p:nvPr/>
          </p:nvSpPr>
          <p:spPr bwMode="auto">
            <a:xfrm>
              <a:off x="2227" y="3281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60" name="Line 57"/>
            <p:cNvSpPr>
              <a:spLocks noChangeShapeType="1"/>
            </p:cNvSpPr>
            <p:nvPr/>
          </p:nvSpPr>
          <p:spPr bwMode="auto">
            <a:xfrm>
              <a:off x="2227" y="3120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61" name="Line 58"/>
            <p:cNvSpPr>
              <a:spLocks noChangeShapeType="1"/>
            </p:cNvSpPr>
            <p:nvPr/>
          </p:nvSpPr>
          <p:spPr bwMode="auto">
            <a:xfrm>
              <a:off x="2227" y="2959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62" name="Line 59"/>
            <p:cNvSpPr>
              <a:spLocks noChangeShapeType="1"/>
            </p:cNvSpPr>
            <p:nvPr/>
          </p:nvSpPr>
          <p:spPr bwMode="auto">
            <a:xfrm>
              <a:off x="2227" y="2798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63" name="Line 60"/>
            <p:cNvSpPr>
              <a:spLocks noChangeShapeType="1"/>
            </p:cNvSpPr>
            <p:nvPr/>
          </p:nvSpPr>
          <p:spPr bwMode="auto">
            <a:xfrm>
              <a:off x="2227" y="2637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64" name="Line 61"/>
            <p:cNvSpPr>
              <a:spLocks noChangeShapeType="1"/>
            </p:cNvSpPr>
            <p:nvPr/>
          </p:nvSpPr>
          <p:spPr bwMode="auto">
            <a:xfrm>
              <a:off x="2227" y="2476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65" name="Line 62"/>
            <p:cNvSpPr>
              <a:spLocks noChangeShapeType="1"/>
            </p:cNvSpPr>
            <p:nvPr/>
          </p:nvSpPr>
          <p:spPr bwMode="auto">
            <a:xfrm>
              <a:off x="2227" y="2315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66" name="Line 63"/>
            <p:cNvSpPr>
              <a:spLocks noChangeShapeType="1"/>
            </p:cNvSpPr>
            <p:nvPr/>
          </p:nvSpPr>
          <p:spPr bwMode="auto">
            <a:xfrm>
              <a:off x="2251" y="3604"/>
              <a:ext cx="236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67" name="Line 64"/>
            <p:cNvSpPr>
              <a:spLocks noChangeShapeType="1"/>
            </p:cNvSpPr>
            <p:nvPr/>
          </p:nvSpPr>
          <p:spPr bwMode="auto">
            <a:xfrm flipV="1">
              <a:off x="2251" y="3604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68" name="Line 65"/>
            <p:cNvSpPr>
              <a:spLocks noChangeShapeType="1"/>
            </p:cNvSpPr>
            <p:nvPr/>
          </p:nvSpPr>
          <p:spPr bwMode="auto">
            <a:xfrm flipV="1">
              <a:off x="2513" y="3604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69" name="Line 66"/>
            <p:cNvSpPr>
              <a:spLocks noChangeShapeType="1"/>
            </p:cNvSpPr>
            <p:nvPr/>
          </p:nvSpPr>
          <p:spPr bwMode="auto">
            <a:xfrm flipV="1">
              <a:off x="2775" y="3604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70" name="Line 67"/>
            <p:cNvSpPr>
              <a:spLocks noChangeShapeType="1"/>
            </p:cNvSpPr>
            <p:nvPr/>
          </p:nvSpPr>
          <p:spPr bwMode="auto">
            <a:xfrm flipV="1">
              <a:off x="3038" y="3604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71" name="Line 68"/>
            <p:cNvSpPr>
              <a:spLocks noChangeShapeType="1"/>
            </p:cNvSpPr>
            <p:nvPr/>
          </p:nvSpPr>
          <p:spPr bwMode="auto">
            <a:xfrm flipV="1">
              <a:off x="3300" y="3604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72" name="Line 69"/>
            <p:cNvSpPr>
              <a:spLocks noChangeShapeType="1"/>
            </p:cNvSpPr>
            <p:nvPr/>
          </p:nvSpPr>
          <p:spPr bwMode="auto">
            <a:xfrm flipV="1">
              <a:off x="3568" y="3604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73" name="Line 70"/>
            <p:cNvSpPr>
              <a:spLocks noChangeShapeType="1"/>
            </p:cNvSpPr>
            <p:nvPr/>
          </p:nvSpPr>
          <p:spPr bwMode="auto">
            <a:xfrm flipV="1">
              <a:off x="3830" y="3604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74" name="Line 71"/>
            <p:cNvSpPr>
              <a:spLocks noChangeShapeType="1"/>
            </p:cNvSpPr>
            <p:nvPr/>
          </p:nvSpPr>
          <p:spPr bwMode="auto">
            <a:xfrm flipV="1">
              <a:off x="4092" y="3604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75" name="Line 72"/>
            <p:cNvSpPr>
              <a:spLocks noChangeShapeType="1"/>
            </p:cNvSpPr>
            <p:nvPr/>
          </p:nvSpPr>
          <p:spPr bwMode="auto">
            <a:xfrm flipV="1">
              <a:off x="4354" y="3604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76" name="Line 73"/>
            <p:cNvSpPr>
              <a:spLocks noChangeShapeType="1"/>
            </p:cNvSpPr>
            <p:nvPr/>
          </p:nvSpPr>
          <p:spPr bwMode="auto">
            <a:xfrm flipV="1">
              <a:off x="4617" y="3604"/>
              <a:ext cx="1" cy="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  <p:sp>
          <p:nvSpPr>
            <p:cNvPr id="77" name="Rectangle 74"/>
            <p:cNvSpPr>
              <a:spLocks noChangeArrowheads="1"/>
            </p:cNvSpPr>
            <p:nvPr/>
          </p:nvSpPr>
          <p:spPr bwMode="auto">
            <a:xfrm>
              <a:off x="2175" y="3562"/>
              <a:ext cx="34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914400"/>
              <a:r>
                <a:rPr lang="it-IT" sz="1000">
                  <a:solidFill>
                    <a:srgbClr val="000000"/>
                  </a:solidFill>
                  <a:latin typeface="Calibri" pitchFamily="34" charset="0"/>
                </a:rPr>
                <a:t>0</a:t>
              </a:r>
              <a:endParaRPr lang="it-IT"/>
            </a:p>
          </p:txBody>
        </p:sp>
        <p:sp>
          <p:nvSpPr>
            <p:cNvPr id="78" name="Rectangle 75"/>
            <p:cNvSpPr>
              <a:spLocks noChangeArrowheads="1"/>
            </p:cNvSpPr>
            <p:nvPr/>
          </p:nvSpPr>
          <p:spPr bwMode="auto">
            <a:xfrm>
              <a:off x="2134" y="3401"/>
              <a:ext cx="68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914400"/>
              <a:r>
                <a:rPr lang="it-IT" sz="1000">
                  <a:solidFill>
                    <a:srgbClr val="000000"/>
                  </a:solidFill>
                  <a:latin typeface="Calibri" pitchFamily="34" charset="0"/>
                </a:rPr>
                <a:t>20</a:t>
              </a:r>
              <a:endParaRPr lang="it-IT"/>
            </a:p>
          </p:txBody>
        </p:sp>
        <p:sp>
          <p:nvSpPr>
            <p:cNvPr id="79" name="Rectangle 76"/>
            <p:cNvSpPr>
              <a:spLocks noChangeArrowheads="1"/>
            </p:cNvSpPr>
            <p:nvPr/>
          </p:nvSpPr>
          <p:spPr bwMode="auto">
            <a:xfrm>
              <a:off x="2134" y="3240"/>
              <a:ext cx="68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914400"/>
              <a:r>
                <a:rPr lang="it-IT" sz="1000">
                  <a:solidFill>
                    <a:srgbClr val="000000"/>
                  </a:solidFill>
                  <a:latin typeface="Calibri" pitchFamily="34" charset="0"/>
                </a:rPr>
                <a:t>40</a:t>
              </a:r>
              <a:endParaRPr lang="it-IT"/>
            </a:p>
          </p:txBody>
        </p:sp>
        <p:sp>
          <p:nvSpPr>
            <p:cNvPr id="80" name="Rectangle 77"/>
            <p:cNvSpPr>
              <a:spLocks noChangeArrowheads="1"/>
            </p:cNvSpPr>
            <p:nvPr/>
          </p:nvSpPr>
          <p:spPr bwMode="auto">
            <a:xfrm>
              <a:off x="2134" y="3079"/>
              <a:ext cx="68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914400"/>
              <a:r>
                <a:rPr lang="it-IT" sz="1000">
                  <a:solidFill>
                    <a:srgbClr val="000000"/>
                  </a:solidFill>
                  <a:latin typeface="Calibri" pitchFamily="34" charset="0"/>
                </a:rPr>
                <a:t>60</a:t>
              </a:r>
              <a:endParaRPr lang="it-IT"/>
            </a:p>
          </p:txBody>
        </p:sp>
        <p:sp>
          <p:nvSpPr>
            <p:cNvPr id="81" name="Rectangle 78"/>
            <p:cNvSpPr>
              <a:spLocks noChangeArrowheads="1"/>
            </p:cNvSpPr>
            <p:nvPr/>
          </p:nvSpPr>
          <p:spPr bwMode="auto">
            <a:xfrm>
              <a:off x="2134" y="2918"/>
              <a:ext cx="68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914400"/>
              <a:r>
                <a:rPr lang="it-IT" sz="1000">
                  <a:solidFill>
                    <a:srgbClr val="000000"/>
                  </a:solidFill>
                  <a:latin typeface="Calibri" pitchFamily="34" charset="0"/>
                </a:rPr>
                <a:t>80</a:t>
              </a:r>
              <a:endParaRPr lang="it-IT"/>
            </a:p>
          </p:txBody>
        </p:sp>
        <p:sp>
          <p:nvSpPr>
            <p:cNvPr id="82" name="Rectangle 79"/>
            <p:cNvSpPr>
              <a:spLocks noChangeArrowheads="1"/>
            </p:cNvSpPr>
            <p:nvPr/>
          </p:nvSpPr>
          <p:spPr bwMode="auto">
            <a:xfrm>
              <a:off x="2096" y="2757"/>
              <a:ext cx="102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914400"/>
              <a:r>
                <a:rPr lang="it-IT" sz="1000">
                  <a:solidFill>
                    <a:srgbClr val="000000"/>
                  </a:solidFill>
                  <a:latin typeface="Calibri" pitchFamily="34" charset="0"/>
                </a:rPr>
                <a:t>100</a:t>
              </a:r>
              <a:endParaRPr lang="it-IT"/>
            </a:p>
          </p:txBody>
        </p:sp>
        <p:sp>
          <p:nvSpPr>
            <p:cNvPr id="83" name="Rectangle 80"/>
            <p:cNvSpPr>
              <a:spLocks noChangeArrowheads="1"/>
            </p:cNvSpPr>
            <p:nvPr/>
          </p:nvSpPr>
          <p:spPr bwMode="auto">
            <a:xfrm>
              <a:off x="2096" y="2595"/>
              <a:ext cx="102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914400"/>
              <a:r>
                <a:rPr lang="it-IT" sz="1000">
                  <a:solidFill>
                    <a:srgbClr val="000000"/>
                  </a:solidFill>
                  <a:latin typeface="Calibri" pitchFamily="34" charset="0"/>
                </a:rPr>
                <a:t>120</a:t>
              </a:r>
              <a:endParaRPr lang="it-IT"/>
            </a:p>
          </p:txBody>
        </p:sp>
        <p:sp>
          <p:nvSpPr>
            <p:cNvPr id="84" name="Rectangle 81"/>
            <p:cNvSpPr>
              <a:spLocks noChangeArrowheads="1"/>
            </p:cNvSpPr>
            <p:nvPr/>
          </p:nvSpPr>
          <p:spPr bwMode="auto">
            <a:xfrm>
              <a:off x="2096" y="2434"/>
              <a:ext cx="102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914400"/>
              <a:r>
                <a:rPr lang="it-IT" sz="1000">
                  <a:solidFill>
                    <a:srgbClr val="000000"/>
                  </a:solidFill>
                  <a:latin typeface="Calibri" pitchFamily="34" charset="0"/>
                </a:rPr>
                <a:t>140</a:t>
              </a:r>
              <a:endParaRPr lang="it-IT"/>
            </a:p>
          </p:txBody>
        </p:sp>
        <p:sp>
          <p:nvSpPr>
            <p:cNvPr id="85" name="Rectangle 82"/>
            <p:cNvSpPr>
              <a:spLocks noChangeArrowheads="1"/>
            </p:cNvSpPr>
            <p:nvPr/>
          </p:nvSpPr>
          <p:spPr bwMode="auto">
            <a:xfrm>
              <a:off x="2096" y="2273"/>
              <a:ext cx="102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914400"/>
              <a:r>
                <a:rPr lang="it-IT" sz="1000">
                  <a:solidFill>
                    <a:srgbClr val="000000"/>
                  </a:solidFill>
                  <a:latin typeface="Calibri" pitchFamily="34" charset="0"/>
                </a:rPr>
                <a:t>160</a:t>
              </a:r>
              <a:endParaRPr lang="it-IT"/>
            </a:p>
          </p:txBody>
        </p:sp>
        <p:sp>
          <p:nvSpPr>
            <p:cNvPr id="86" name="Rectangle 83"/>
            <p:cNvSpPr>
              <a:spLocks noChangeArrowheads="1"/>
            </p:cNvSpPr>
            <p:nvPr/>
          </p:nvSpPr>
          <p:spPr bwMode="auto">
            <a:xfrm>
              <a:off x="2329" y="3675"/>
              <a:ext cx="93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914400"/>
              <a:r>
                <a:rPr lang="it-IT" sz="1000" b="1">
                  <a:solidFill>
                    <a:srgbClr val="000000"/>
                  </a:solidFill>
                  <a:latin typeface="Calibri" pitchFamily="34" charset="0"/>
                </a:rPr>
                <a:t>fC-I</a:t>
              </a:r>
              <a:endParaRPr lang="it-IT"/>
            </a:p>
          </p:txBody>
        </p:sp>
        <p:sp>
          <p:nvSpPr>
            <p:cNvPr id="87" name="Rectangle 84"/>
            <p:cNvSpPr>
              <a:spLocks noChangeArrowheads="1"/>
            </p:cNvSpPr>
            <p:nvPr/>
          </p:nvSpPr>
          <p:spPr bwMode="auto">
            <a:xfrm>
              <a:off x="2585" y="3675"/>
              <a:ext cx="110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914400"/>
              <a:r>
                <a:rPr lang="it-IT" sz="1000" b="1">
                  <a:solidFill>
                    <a:srgbClr val="000000"/>
                  </a:solidFill>
                  <a:latin typeface="Calibri" pitchFamily="34" charset="0"/>
                </a:rPr>
                <a:t>fC-II</a:t>
              </a:r>
              <a:endParaRPr lang="it-IT"/>
            </a:p>
          </p:txBody>
        </p:sp>
        <p:sp>
          <p:nvSpPr>
            <p:cNvPr id="88" name="Rectangle 85"/>
            <p:cNvSpPr>
              <a:spLocks noChangeArrowheads="1"/>
            </p:cNvSpPr>
            <p:nvPr/>
          </p:nvSpPr>
          <p:spPr bwMode="auto">
            <a:xfrm>
              <a:off x="2818" y="3675"/>
              <a:ext cx="159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914400"/>
              <a:r>
                <a:rPr lang="it-IT" sz="1000" b="1" dirty="0" err="1" smtClean="0">
                  <a:solidFill>
                    <a:srgbClr val="000000"/>
                  </a:solidFill>
                  <a:latin typeface="Calibri" pitchFamily="34" charset="0"/>
                </a:rPr>
                <a:t>fCS-III</a:t>
              </a:r>
              <a:endParaRPr lang="it-IT" dirty="0"/>
            </a:p>
          </p:txBody>
        </p:sp>
        <p:sp>
          <p:nvSpPr>
            <p:cNvPr id="89" name="Rectangle 86"/>
            <p:cNvSpPr>
              <a:spLocks noChangeArrowheads="1"/>
            </p:cNvSpPr>
            <p:nvPr/>
          </p:nvSpPr>
          <p:spPr bwMode="auto">
            <a:xfrm>
              <a:off x="3091" y="3675"/>
              <a:ext cx="163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914400"/>
              <a:r>
                <a:rPr lang="it-IT" sz="1000" b="1" dirty="0" err="1" smtClean="0">
                  <a:solidFill>
                    <a:srgbClr val="000000"/>
                  </a:solidFill>
                  <a:latin typeface="Calibri" pitchFamily="34" charset="0"/>
                </a:rPr>
                <a:t>fCS-IV</a:t>
              </a:r>
              <a:endParaRPr lang="it-IT" dirty="0"/>
            </a:p>
          </p:txBody>
        </p:sp>
        <p:sp>
          <p:nvSpPr>
            <p:cNvPr id="90" name="Rectangle 87"/>
            <p:cNvSpPr>
              <a:spLocks noChangeArrowheads="1"/>
            </p:cNvSpPr>
            <p:nvPr/>
          </p:nvSpPr>
          <p:spPr bwMode="auto">
            <a:xfrm>
              <a:off x="3364" y="3675"/>
              <a:ext cx="146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914400"/>
              <a:r>
                <a:rPr lang="it-IT" sz="1000" b="1" dirty="0" err="1" smtClean="0">
                  <a:solidFill>
                    <a:srgbClr val="000000"/>
                  </a:solidFill>
                  <a:latin typeface="Calibri" pitchFamily="34" charset="0"/>
                </a:rPr>
                <a:t>fCS-V</a:t>
              </a:r>
              <a:endParaRPr lang="it-IT" dirty="0"/>
            </a:p>
          </p:txBody>
        </p:sp>
        <p:sp>
          <p:nvSpPr>
            <p:cNvPr id="91" name="Rectangle 88"/>
            <p:cNvSpPr>
              <a:spLocks noChangeArrowheads="1"/>
            </p:cNvSpPr>
            <p:nvPr/>
          </p:nvSpPr>
          <p:spPr bwMode="auto">
            <a:xfrm>
              <a:off x="3627" y="3675"/>
              <a:ext cx="163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914400"/>
              <a:r>
                <a:rPr lang="it-IT" sz="1000" b="1" dirty="0" err="1" smtClean="0">
                  <a:solidFill>
                    <a:srgbClr val="000000"/>
                  </a:solidFill>
                  <a:latin typeface="Calibri" pitchFamily="34" charset="0"/>
                </a:rPr>
                <a:t>fCS-VI</a:t>
              </a:r>
              <a:endParaRPr lang="it-IT" dirty="0"/>
            </a:p>
          </p:txBody>
        </p:sp>
        <p:sp>
          <p:nvSpPr>
            <p:cNvPr id="92" name="Rectangle 89"/>
            <p:cNvSpPr>
              <a:spLocks noChangeArrowheads="1"/>
            </p:cNvSpPr>
            <p:nvPr/>
          </p:nvSpPr>
          <p:spPr bwMode="auto">
            <a:xfrm>
              <a:off x="3874" y="3675"/>
              <a:ext cx="180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914400"/>
              <a:r>
                <a:rPr lang="it-IT" sz="1000" b="1" dirty="0" err="1" smtClean="0">
                  <a:solidFill>
                    <a:srgbClr val="000000"/>
                  </a:solidFill>
                  <a:latin typeface="Calibri" pitchFamily="34" charset="0"/>
                </a:rPr>
                <a:t>fCS-VII</a:t>
              </a:r>
              <a:endParaRPr lang="it-IT" dirty="0"/>
            </a:p>
          </p:txBody>
        </p:sp>
        <p:sp>
          <p:nvSpPr>
            <p:cNvPr id="93" name="Rectangle 90"/>
            <p:cNvSpPr>
              <a:spLocks noChangeArrowheads="1"/>
            </p:cNvSpPr>
            <p:nvPr/>
          </p:nvSpPr>
          <p:spPr bwMode="auto">
            <a:xfrm>
              <a:off x="4107" y="3675"/>
              <a:ext cx="198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914400"/>
              <a:r>
                <a:rPr lang="it-IT" sz="1000" b="1" dirty="0" err="1" smtClean="0">
                  <a:solidFill>
                    <a:srgbClr val="000000"/>
                  </a:solidFill>
                  <a:latin typeface="Calibri" pitchFamily="34" charset="0"/>
                </a:rPr>
                <a:t>fCS-VIII</a:t>
              </a:r>
              <a:endParaRPr lang="it-IT" dirty="0"/>
            </a:p>
          </p:txBody>
        </p:sp>
        <p:sp>
          <p:nvSpPr>
            <p:cNvPr id="94" name="Rectangle 91"/>
            <p:cNvSpPr>
              <a:spLocks noChangeArrowheads="1"/>
            </p:cNvSpPr>
            <p:nvPr/>
          </p:nvSpPr>
          <p:spPr bwMode="auto">
            <a:xfrm>
              <a:off x="4400" y="3675"/>
              <a:ext cx="212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914400"/>
              <a:r>
                <a:rPr lang="it-IT" sz="1000" b="1">
                  <a:solidFill>
                    <a:srgbClr val="000000"/>
                  </a:solidFill>
                  <a:latin typeface="Calibri" pitchFamily="34" charset="0"/>
                </a:rPr>
                <a:t>heparin</a:t>
              </a:r>
              <a:endParaRPr lang="it-IT"/>
            </a:p>
          </p:txBody>
        </p:sp>
        <p:sp>
          <p:nvSpPr>
            <p:cNvPr id="95" name="Rectangle 92"/>
            <p:cNvSpPr>
              <a:spLocks noChangeArrowheads="1"/>
            </p:cNvSpPr>
            <p:nvPr/>
          </p:nvSpPr>
          <p:spPr bwMode="auto">
            <a:xfrm rot="16200000">
              <a:off x="1606" y="2872"/>
              <a:ext cx="765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914400"/>
              <a:r>
                <a:rPr lang="it-IT" sz="1000" b="1">
                  <a:solidFill>
                    <a:srgbClr val="000000"/>
                  </a:solidFill>
                  <a:latin typeface="Calibri" pitchFamily="34" charset="0"/>
                </a:rPr>
                <a:t>HC-II concentration [ng/mL]</a:t>
              </a:r>
              <a:endParaRPr lang="it-IT"/>
            </a:p>
          </p:txBody>
        </p:sp>
        <p:sp>
          <p:nvSpPr>
            <p:cNvPr id="96" name="Rectangle 93"/>
            <p:cNvSpPr>
              <a:spLocks noChangeArrowheads="1"/>
            </p:cNvSpPr>
            <p:nvPr/>
          </p:nvSpPr>
          <p:spPr bwMode="auto">
            <a:xfrm>
              <a:off x="1876" y="2190"/>
              <a:ext cx="2800" cy="1664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it-IT"/>
            </a:p>
          </p:txBody>
        </p:sp>
      </p:grpSp>
      <p:sp>
        <p:nvSpPr>
          <p:cNvPr id="97" name="Rettangolo 98"/>
          <p:cNvSpPr>
            <a:spLocks noChangeArrowheads="1"/>
          </p:cNvSpPr>
          <p:nvPr/>
        </p:nvSpPr>
        <p:spPr bwMode="auto">
          <a:xfrm>
            <a:off x="2690761" y="3183923"/>
            <a:ext cx="37657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latin typeface="Palatino Linotype" pitchFamily="18" charset="0"/>
              </a:rPr>
              <a:t>HC-II-mediated anti-factor </a:t>
            </a:r>
            <a:r>
              <a:rPr lang="en-GB" b="1" dirty="0" err="1">
                <a:latin typeface="Palatino Linotype" pitchFamily="18" charset="0"/>
              </a:rPr>
              <a:t>IIa</a:t>
            </a:r>
            <a:r>
              <a:rPr lang="en-GB" b="1" dirty="0">
                <a:latin typeface="Palatino Linotype" pitchFamily="18" charset="0"/>
              </a:rPr>
              <a:t> activity</a:t>
            </a:r>
            <a:endParaRPr lang="it-IT" b="1" dirty="0">
              <a:latin typeface="Palatino Linotype" pitchFamily="18" charset="0"/>
            </a:endParaRPr>
          </a:p>
        </p:txBody>
      </p:sp>
      <p:sp>
        <p:nvSpPr>
          <p:cNvPr id="98" name="CasellaDiTesto 4"/>
          <p:cNvSpPr txBox="1">
            <a:spLocks noChangeArrowheads="1"/>
          </p:cNvSpPr>
          <p:nvPr/>
        </p:nvSpPr>
        <p:spPr bwMode="auto">
          <a:xfrm>
            <a:off x="2538681" y="1165564"/>
            <a:ext cx="388478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b="1" dirty="0" err="1" smtClean="0">
                <a:latin typeface="Palatino Linotype" pitchFamily="18" charset="0"/>
              </a:rPr>
              <a:t>AT-dependent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activity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against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factor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Xa</a:t>
            </a:r>
            <a:endParaRPr lang="it-IT" b="1" dirty="0">
              <a:latin typeface="Palatino Linotype" pitchFamily="18" charset="0"/>
            </a:endParaRPr>
          </a:p>
        </p:txBody>
      </p:sp>
      <p:sp>
        <p:nvSpPr>
          <p:cNvPr id="99" name="CasellaDiTesto 98"/>
          <p:cNvSpPr txBox="1">
            <a:spLocks noChangeArrowheads="1"/>
          </p:cNvSpPr>
          <p:nvPr/>
        </p:nvSpPr>
        <p:spPr bwMode="auto">
          <a:xfrm>
            <a:off x="0" y="2911520"/>
            <a:ext cx="55721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316">
              <a:defRPr/>
            </a:pPr>
            <a:r>
              <a:rPr lang="it-IT" sz="1200" baseline="30000" dirty="0" smtClean="0">
                <a:latin typeface="Comic Sans MS" pitchFamily="66" charset="0"/>
                <a:cs typeface="+mn-cs"/>
              </a:rPr>
              <a:t>[</a:t>
            </a:r>
            <a:r>
              <a:rPr lang="it-IT" sz="1200" baseline="30000" dirty="0" smtClean="0">
                <a:latin typeface="Comic Sans MS" pitchFamily="66" charset="0"/>
              </a:rPr>
              <a:t>14</a:t>
            </a:r>
            <a:r>
              <a:rPr lang="it-IT" sz="1200" baseline="30000" dirty="0" smtClean="0">
                <a:latin typeface="Comic Sans MS" pitchFamily="66" charset="0"/>
                <a:cs typeface="+mn-cs"/>
              </a:rPr>
              <a:t>] </a:t>
            </a:r>
            <a:r>
              <a:rPr lang="it-IT" sz="1200" dirty="0" err="1" smtClean="0">
                <a:latin typeface="Palatino Linotype" pitchFamily="18" charset="0"/>
              </a:rPr>
              <a:t>Wu</a:t>
            </a:r>
            <a:r>
              <a:rPr lang="it-IT" sz="1200" dirty="0" smtClean="0">
                <a:latin typeface="Palatino Linotype" pitchFamily="18" charset="0"/>
              </a:rPr>
              <a:t>, M.; </a:t>
            </a:r>
            <a:r>
              <a:rPr lang="it-IT" sz="1200" dirty="0" err="1" smtClean="0">
                <a:latin typeface="Palatino Linotype" pitchFamily="18" charset="0"/>
              </a:rPr>
              <a:t>Wen</a:t>
            </a:r>
            <a:r>
              <a:rPr lang="it-IT" sz="1200" dirty="0" smtClean="0">
                <a:latin typeface="Palatino Linotype" pitchFamily="18" charset="0"/>
              </a:rPr>
              <a:t>, D.; </a:t>
            </a:r>
            <a:r>
              <a:rPr lang="it-IT" sz="1200" dirty="0" err="1" smtClean="0">
                <a:latin typeface="Palatino Linotype" pitchFamily="18" charset="0"/>
              </a:rPr>
              <a:t>Gao</a:t>
            </a:r>
            <a:r>
              <a:rPr lang="it-IT" sz="1200" dirty="0" smtClean="0">
                <a:latin typeface="Palatino Linotype" pitchFamily="18" charset="0"/>
              </a:rPr>
              <a:t>, N.; </a:t>
            </a:r>
            <a:r>
              <a:rPr lang="it-IT" sz="1200" dirty="0" err="1" smtClean="0">
                <a:latin typeface="Palatino Linotype" pitchFamily="18" charset="0"/>
              </a:rPr>
              <a:t>et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dirty="0">
                <a:latin typeface="Palatino Linotype" pitchFamily="18" charset="0"/>
              </a:rPr>
              <a:t>al</a:t>
            </a:r>
            <a:r>
              <a:rPr lang="it-IT" sz="1200" dirty="0" smtClean="0">
                <a:latin typeface="Palatino Linotype" pitchFamily="18" charset="0"/>
              </a:rPr>
              <a:t>., </a:t>
            </a:r>
            <a:r>
              <a:rPr lang="it-IT" sz="1200" i="1" dirty="0" smtClean="0">
                <a:latin typeface="Palatino Linotype" pitchFamily="18" charset="0"/>
              </a:rPr>
              <a:t>Eur. J. </a:t>
            </a:r>
            <a:r>
              <a:rPr lang="it-IT" sz="1200" i="1" dirty="0" err="1" smtClean="0">
                <a:latin typeface="Palatino Linotype" pitchFamily="18" charset="0"/>
              </a:rPr>
              <a:t>Med</a:t>
            </a:r>
            <a:r>
              <a:rPr lang="it-IT" sz="1200" i="1" dirty="0" smtClean="0">
                <a:latin typeface="Palatino Linotype" pitchFamily="18" charset="0"/>
              </a:rPr>
              <a:t>. </a:t>
            </a:r>
            <a:r>
              <a:rPr lang="it-IT" sz="1200" i="1" dirty="0" err="1" smtClean="0">
                <a:latin typeface="Palatino Linotype" pitchFamily="18" charset="0"/>
              </a:rPr>
              <a:t>Chem</a:t>
            </a:r>
            <a:r>
              <a:rPr lang="it-IT" sz="1200" i="1" dirty="0" smtClean="0">
                <a:latin typeface="Palatino Linotype" pitchFamily="18" charset="0"/>
              </a:rPr>
              <a:t>.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b="1" dirty="0" smtClean="0">
                <a:latin typeface="Palatino Linotype" pitchFamily="18" charset="0"/>
              </a:rPr>
              <a:t>2015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i="1" dirty="0" smtClean="0">
                <a:latin typeface="Palatino Linotype" pitchFamily="18" charset="0"/>
              </a:rPr>
              <a:t>92</a:t>
            </a:r>
            <a:r>
              <a:rPr lang="it-IT" sz="1200" dirty="0" smtClean="0">
                <a:latin typeface="Palatino Linotype" pitchFamily="18" charset="0"/>
              </a:rPr>
              <a:t>, 257-269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100" name="CasellaDiTesto 99"/>
          <p:cNvSpPr txBox="1">
            <a:spLocks noChangeArrowheads="1"/>
          </p:cNvSpPr>
          <p:nvPr/>
        </p:nvSpPr>
        <p:spPr bwMode="auto">
          <a:xfrm>
            <a:off x="273168" y="2357738"/>
            <a:ext cx="642092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316">
              <a:defRPr/>
            </a:pPr>
            <a:r>
              <a:rPr lang="it-IT" b="1" dirty="0" err="1" smtClean="0">
                <a:latin typeface="Palatino Linotype" pitchFamily="18" charset="0"/>
              </a:rPr>
              <a:t>AT-dependent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values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similar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to</a:t>
            </a:r>
            <a:r>
              <a:rPr lang="it-IT" b="1" dirty="0" smtClean="0">
                <a:latin typeface="Palatino Linotype" pitchFamily="18" charset="0"/>
              </a:rPr>
              <a:t> low </a:t>
            </a:r>
            <a:r>
              <a:rPr lang="it-IT" b="1" dirty="0" err="1" smtClean="0">
                <a:latin typeface="Palatino Linotype" pitchFamily="18" charset="0"/>
              </a:rPr>
              <a:t>molecular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weight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fCS</a:t>
            </a:r>
            <a:r>
              <a:rPr lang="it-IT" b="1" baseline="30000" dirty="0" smtClean="0">
                <a:latin typeface="Palatino Linotype" pitchFamily="18" charset="0"/>
              </a:rPr>
              <a:t>[4][14</a:t>
            </a:r>
            <a:r>
              <a:rPr lang="it-IT" b="1" baseline="30000" dirty="0" smtClean="0">
                <a:latin typeface="Palatino Linotype" pitchFamily="18" charset="0"/>
              </a:rPr>
              <a:t>]</a:t>
            </a:r>
            <a:endParaRPr lang="it-IT" b="1" baseline="30000" dirty="0">
              <a:latin typeface="Palatino Linotype" pitchFamily="18" charset="0"/>
            </a:endParaRPr>
          </a:p>
        </p:txBody>
      </p:sp>
      <p:sp>
        <p:nvSpPr>
          <p:cNvPr id="101" name="CasellaDiTesto 100"/>
          <p:cNvSpPr txBox="1">
            <a:spLocks noChangeArrowheads="1"/>
          </p:cNvSpPr>
          <p:nvPr/>
        </p:nvSpPr>
        <p:spPr bwMode="auto">
          <a:xfrm>
            <a:off x="0" y="2636070"/>
            <a:ext cx="64960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316">
              <a:defRPr/>
            </a:pPr>
            <a:r>
              <a:rPr lang="it-IT" sz="1200" baseline="30000" dirty="0" smtClean="0">
                <a:latin typeface="Comic Sans MS" pitchFamily="66" charset="0"/>
                <a:cs typeface="+mn-cs"/>
              </a:rPr>
              <a:t>[</a:t>
            </a:r>
            <a:r>
              <a:rPr lang="it-IT" sz="1200" baseline="30000" dirty="0" smtClean="0">
                <a:latin typeface="Comic Sans MS" pitchFamily="66" charset="0"/>
              </a:rPr>
              <a:t>4</a:t>
            </a:r>
            <a:r>
              <a:rPr lang="it-IT" sz="1200" baseline="30000" dirty="0" smtClean="0">
                <a:latin typeface="Comic Sans MS" pitchFamily="66" charset="0"/>
                <a:cs typeface="+mn-cs"/>
              </a:rPr>
              <a:t>] </a:t>
            </a:r>
            <a:r>
              <a:rPr lang="it-IT" sz="1200" dirty="0" err="1" smtClean="0">
                <a:latin typeface="Palatino Linotype" pitchFamily="18" charset="0"/>
              </a:rPr>
              <a:t>Mourão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dirty="0" err="1" smtClean="0">
                <a:latin typeface="Palatino Linotype" pitchFamily="18" charset="0"/>
              </a:rPr>
              <a:t>P.A.S.</a:t>
            </a:r>
            <a:r>
              <a:rPr lang="it-IT" sz="1200" dirty="0" smtClean="0">
                <a:latin typeface="Palatino Linotype" pitchFamily="18" charset="0"/>
              </a:rPr>
              <a:t>; Pereira, M.S.; </a:t>
            </a:r>
            <a:r>
              <a:rPr lang="it-IT" sz="1200" dirty="0" err="1" smtClean="0">
                <a:latin typeface="Palatino Linotype" pitchFamily="18" charset="0"/>
              </a:rPr>
              <a:t>Pavão</a:t>
            </a:r>
            <a:r>
              <a:rPr lang="it-IT" sz="1200" dirty="0" smtClean="0">
                <a:latin typeface="Palatino Linotype" pitchFamily="18" charset="0"/>
              </a:rPr>
              <a:t>, M.S.;  </a:t>
            </a:r>
            <a:r>
              <a:rPr lang="it-IT" sz="1200" dirty="0" err="1" smtClean="0">
                <a:latin typeface="Palatino Linotype" pitchFamily="18" charset="0"/>
              </a:rPr>
              <a:t>et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dirty="0">
                <a:latin typeface="Palatino Linotype" pitchFamily="18" charset="0"/>
              </a:rPr>
              <a:t>al</a:t>
            </a:r>
            <a:r>
              <a:rPr lang="it-IT" sz="1200" dirty="0" smtClean="0">
                <a:latin typeface="Palatino Linotype" pitchFamily="18" charset="0"/>
              </a:rPr>
              <a:t>., </a:t>
            </a:r>
            <a:r>
              <a:rPr lang="it-IT" sz="1200" i="1" dirty="0" smtClean="0">
                <a:latin typeface="Palatino Linotype" pitchFamily="18" charset="0"/>
              </a:rPr>
              <a:t>J. </a:t>
            </a:r>
            <a:r>
              <a:rPr lang="it-IT" sz="1200" i="1" dirty="0" err="1" smtClean="0">
                <a:latin typeface="Palatino Linotype" pitchFamily="18" charset="0"/>
              </a:rPr>
              <a:t>Biol</a:t>
            </a:r>
            <a:r>
              <a:rPr lang="it-IT" sz="1200" i="1" dirty="0" smtClean="0">
                <a:latin typeface="Palatino Linotype" pitchFamily="18" charset="0"/>
              </a:rPr>
              <a:t>. </a:t>
            </a:r>
            <a:r>
              <a:rPr lang="it-IT" sz="1200" i="1" dirty="0" err="1" smtClean="0">
                <a:latin typeface="Palatino Linotype" pitchFamily="18" charset="0"/>
              </a:rPr>
              <a:t>Chem</a:t>
            </a:r>
            <a:r>
              <a:rPr lang="it-IT" sz="1200" i="1" dirty="0" smtClean="0">
                <a:latin typeface="Palatino Linotype" pitchFamily="18" charset="0"/>
              </a:rPr>
              <a:t>.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b="1" dirty="0" smtClean="0">
                <a:latin typeface="Palatino Linotype" pitchFamily="18" charset="0"/>
              </a:rPr>
              <a:t>1996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i="1" dirty="0" smtClean="0">
                <a:latin typeface="Palatino Linotype" pitchFamily="18" charset="0"/>
              </a:rPr>
              <a:t>271</a:t>
            </a:r>
            <a:r>
              <a:rPr lang="it-IT" sz="1200" dirty="0" smtClean="0">
                <a:latin typeface="Palatino Linotype" pitchFamily="18" charset="0"/>
              </a:rPr>
              <a:t>, 23974-23984</a:t>
            </a:r>
            <a:endParaRPr lang="it-IT" sz="1200" b="1" dirty="0">
              <a:latin typeface="Palatino Linotype" pitchFamily="18" charset="0"/>
            </a:endParaRPr>
          </a:p>
        </p:txBody>
      </p:sp>
      <p:cxnSp>
        <p:nvCxnSpPr>
          <p:cNvPr id="103" name="Connettore 2 102"/>
          <p:cNvCxnSpPr/>
          <p:nvPr/>
        </p:nvCxnSpPr>
        <p:spPr>
          <a:xfrm flipH="1">
            <a:off x="3838754" y="5579697"/>
            <a:ext cx="86264" cy="3364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nettore 2 103"/>
          <p:cNvCxnSpPr/>
          <p:nvPr/>
        </p:nvCxnSpPr>
        <p:spPr>
          <a:xfrm flipH="1">
            <a:off x="4336212" y="5533689"/>
            <a:ext cx="86264" cy="3364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ttore 2 104"/>
          <p:cNvCxnSpPr/>
          <p:nvPr/>
        </p:nvCxnSpPr>
        <p:spPr>
          <a:xfrm flipH="1">
            <a:off x="4850921" y="5608452"/>
            <a:ext cx="86264" cy="3364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ttore 2 105"/>
          <p:cNvCxnSpPr/>
          <p:nvPr/>
        </p:nvCxnSpPr>
        <p:spPr>
          <a:xfrm flipH="1">
            <a:off x="5374256" y="5683213"/>
            <a:ext cx="86264" cy="3364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ttangolo 107"/>
          <p:cNvSpPr/>
          <p:nvPr/>
        </p:nvSpPr>
        <p:spPr>
          <a:xfrm>
            <a:off x="0" y="648960"/>
            <a:ext cx="88868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b="1" dirty="0" smtClean="0">
                <a:solidFill>
                  <a:srgbClr val="FF0000"/>
                </a:solidFill>
                <a:latin typeface="Palatino Linotype" pitchFamily="18" charset="0"/>
              </a:rPr>
              <a:t>IN COLLABORATION WITH THE RESEARCH GROUP OF PROF.  SCHIRALDI </a:t>
            </a:r>
          </a:p>
          <a:p>
            <a:pPr algn="ctr"/>
            <a:r>
              <a:rPr lang="it-IT" sz="1400" b="1" dirty="0" smtClean="0">
                <a:solidFill>
                  <a:srgbClr val="FF0000"/>
                </a:solidFill>
                <a:latin typeface="Palatino Linotype" pitchFamily="18" charset="0"/>
              </a:rPr>
              <a:t>AT THE UNIVERSITY  OF CAMPANIA LUIGI VANVITELLI</a:t>
            </a:r>
            <a:endParaRPr lang="it-IT" sz="1400" dirty="0"/>
          </a:p>
        </p:txBody>
      </p:sp>
      <p:pic>
        <p:nvPicPr>
          <p:cNvPr id="107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3967" y="63798"/>
            <a:ext cx="11525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8738036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7506" y="267520"/>
            <a:ext cx="8657111" cy="576000"/>
          </a:xfrm>
        </p:spPr>
        <p:txBody>
          <a:bodyPr/>
          <a:lstStyle/>
          <a:p>
            <a:pPr algn="ctr"/>
            <a:r>
              <a:rPr lang="it-IT" sz="3600" b="1" dirty="0" err="1" smtClean="0">
                <a:latin typeface="Palatino Linotype" pitchFamily="18" charset="0"/>
              </a:rPr>
              <a:t>Conclusions</a:t>
            </a:r>
            <a:endParaRPr lang="it-IT" b="1" dirty="0">
              <a:latin typeface="Palatino Linotype" pitchFamily="18" charset="0"/>
            </a:endParaRPr>
          </a:p>
        </p:txBody>
      </p:sp>
      <p:sp>
        <p:nvSpPr>
          <p:cNvPr id="4" name="CasellaDiTesto 5"/>
          <p:cNvSpPr txBox="1">
            <a:spLocks noChangeArrowheads="1"/>
          </p:cNvSpPr>
          <p:nvPr/>
        </p:nvSpPr>
        <p:spPr bwMode="auto">
          <a:xfrm>
            <a:off x="0" y="1844321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err="1">
                <a:latin typeface="Palatino Linotype" pitchFamily="18" charset="0"/>
              </a:rPr>
              <a:t>Semi-synthetic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strategies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from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microbial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sourced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chondroitin</a:t>
            </a:r>
            <a:r>
              <a:rPr lang="it-IT" b="1" dirty="0">
                <a:latin typeface="Palatino Linotype" pitchFamily="18" charset="0"/>
              </a:rPr>
              <a:t>  </a:t>
            </a:r>
            <a:r>
              <a:rPr lang="it-IT" b="1" dirty="0" err="1">
                <a:latin typeface="Palatino Linotype" pitchFamily="18" charset="0"/>
              </a:rPr>
              <a:t>to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fucosylated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chondroitin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sulfate</a:t>
            </a:r>
            <a:endParaRPr lang="it-IT" b="1" dirty="0">
              <a:latin typeface="Palatino Linotype" pitchFamily="18" charset="0"/>
            </a:endParaRPr>
          </a:p>
        </p:txBody>
      </p:sp>
      <p:sp>
        <p:nvSpPr>
          <p:cNvPr id="5" name="CasellaDiTesto 4"/>
          <p:cNvSpPr txBox="1">
            <a:spLocks noChangeArrowheads="1"/>
          </p:cNvSpPr>
          <p:nvPr/>
        </p:nvSpPr>
        <p:spPr bwMode="auto">
          <a:xfrm>
            <a:off x="0" y="2683611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>
                <a:latin typeface="Palatino Linotype" pitchFamily="18" charset="0"/>
              </a:rPr>
              <a:t>First</a:t>
            </a:r>
            <a:r>
              <a:rPr lang="it-IT" b="1" i="1" dirty="0">
                <a:latin typeface="Palatino Linotype" pitchFamily="18" charset="0"/>
              </a:rPr>
              <a:t> </a:t>
            </a:r>
            <a:r>
              <a:rPr lang="it-IT" b="1" i="1" dirty="0" err="1">
                <a:latin typeface="Palatino Linotype" pitchFamily="18" charset="0"/>
              </a:rPr>
              <a:t>O</a:t>
            </a:r>
            <a:r>
              <a:rPr lang="it-IT" b="1" dirty="0" err="1">
                <a:latin typeface="Palatino Linotype" pitchFamily="18" charset="0"/>
              </a:rPr>
              <a:t>-glycosylation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of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secondary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hydroxyls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of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polysaccharides</a:t>
            </a:r>
            <a:endParaRPr lang="it-IT" b="1" dirty="0">
              <a:latin typeface="Palatino Linotype" pitchFamily="18" charset="0"/>
            </a:endParaRPr>
          </a:p>
        </p:txBody>
      </p:sp>
      <p:sp>
        <p:nvSpPr>
          <p:cNvPr id="6" name="CasellaDiTesto 8"/>
          <p:cNvSpPr txBox="1">
            <a:spLocks noChangeArrowheads="1"/>
          </p:cNvSpPr>
          <p:nvPr/>
        </p:nvSpPr>
        <p:spPr bwMode="auto">
          <a:xfrm>
            <a:off x="-15875" y="3447959"/>
            <a:ext cx="91598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err="1">
                <a:latin typeface="Palatino Linotype" pitchFamily="18" charset="0"/>
              </a:rPr>
              <a:t>Library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of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different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i="1" dirty="0" err="1">
                <a:latin typeface="Palatino Linotype" pitchFamily="18" charset="0"/>
              </a:rPr>
              <a:t>O</a:t>
            </a:r>
            <a:r>
              <a:rPr lang="it-IT" b="1" dirty="0" err="1">
                <a:latin typeface="Palatino Linotype" pitchFamily="18" charset="0"/>
              </a:rPr>
              <a:t>-glycosylated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chondroitin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polysaccharides</a:t>
            </a:r>
            <a:endParaRPr lang="it-IT" b="1" dirty="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483" y="1637230"/>
            <a:ext cx="8655269" cy="2448000"/>
          </a:xfrm>
        </p:spPr>
        <p:txBody>
          <a:bodyPr/>
          <a:lstStyle/>
          <a:p>
            <a:pPr algn="ctr"/>
            <a:r>
              <a:rPr lang="en-US" sz="4800" b="1" dirty="0" smtClean="0">
                <a:latin typeface="Palatino Linotype" pitchFamily="18" charset="0"/>
              </a:rPr>
              <a:t>Synthesis, conformational study and antifreeze activity of </a:t>
            </a:r>
            <a:r>
              <a:rPr lang="en-US" sz="4800" b="1" dirty="0" err="1" smtClean="0">
                <a:latin typeface="Palatino Linotype" pitchFamily="18" charset="0"/>
              </a:rPr>
              <a:t>threonine</a:t>
            </a:r>
            <a:r>
              <a:rPr lang="en-US" sz="4800" b="1" dirty="0" smtClean="0">
                <a:latin typeface="Palatino Linotype" pitchFamily="18" charset="0"/>
              </a:rPr>
              <a:t> decorated microbial sourced </a:t>
            </a:r>
            <a:r>
              <a:rPr lang="en-US" sz="4800" b="1" dirty="0" err="1" smtClean="0">
                <a:latin typeface="Palatino Linotype" pitchFamily="18" charset="0"/>
              </a:rPr>
              <a:t>chondroitin</a:t>
            </a:r>
            <a:endParaRPr lang="en-US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6715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4987"/>
            <a:ext cx="9144000" cy="576000"/>
          </a:xfrm>
        </p:spPr>
        <p:txBody>
          <a:bodyPr>
            <a:normAutofit/>
          </a:bodyPr>
          <a:lstStyle/>
          <a:p>
            <a:pPr algn="ctr"/>
            <a:r>
              <a:rPr lang="it-IT" sz="3600" b="1" i="1" dirty="0" err="1" smtClean="0">
                <a:latin typeface="Palatino Linotype" pitchFamily="18" charset="0"/>
              </a:rPr>
              <a:t>Colwellia</a:t>
            </a:r>
            <a:r>
              <a:rPr lang="it-IT" sz="3600" b="1" i="1" dirty="0" smtClean="0">
                <a:latin typeface="Palatino Linotype" pitchFamily="18" charset="0"/>
              </a:rPr>
              <a:t> </a:t>
            </a:r>
            <a:r>
              <a:rPr lang="it-IT" sz="3600" b="1" i="1" dirty="0" err="1" smtClean="0">
                <a:latin typeface="Palatino Linotype" pitchFamily="18" charset="0"/>
              </a:rPr>
              <a:t>psychrerytraea</a:t>
            </a:r>
            <a:r>
              <a:rPr lang="it-IT" sz="3600" b="1" i="1" dirty="0" smtClean="0">
                <a:latin typeface="Palatino Linotype" pitchFamily="18" charset="0"/>
              </a:rPr>
              <a:t> </a:t>
            </a:r>
            <a:r>
              <a:rPr lang="it-IT" sz="3600" b="1" dirty="0" smtClean="0">
                <a:latin typeface="Palatino Linotype" pitchFamily="18" charset="0"/>
              </a:rPr>
              <a:t>34H</a:t>
            </a:r>
            <a:endParaRPr lang="en-US" sz="3600" b="1" dirty="0">
              <a:latin typeface="Palatino Linotype" pitchFamily="18" charset="0"/>
            </a:endParaRPr>
          </a:p>
        </p:txBody>
      </p:sp>
      <p:pic>
        <p:nvPicPr>
          <p:cNvPr id="5" name="Picture 4" descr="http://extrememarine.org.uk/diatoms/files/2012/12/diatoms_in_the_ice.jpg"/>
          <p:cNvPicPr>
            <a:picLocks noChangeAspect="1" noChangeArrowheads="1"/>
          </p:cNvPicPr>
          <p:nvPr/>
        </p:nvPicPr>
        <p:blipFill>
          <a:blip r:embed="rId4" cstate="print"/>
          <a:srcRect l="5155" r="13392" b="4102"/>
          <a:stretch>
            <a:fillRect/>
          </a:stretch>
        </p:blipFill>
        <p:spPr bwMode="auto">
          <a:xfrm rot="902496">
            <a:off x="2263715" y="1370581"/>
            <a:ext cx="2084347" cy="1747394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2" descr="E:\cow\figure cow\cow psychrerythrae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4488" y="1993625"/>
            <a:ext cx="2305050" cy="1536700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CasellaDiTesto 6"/>
          <p:cNvSpPr txBox="1">
            <a:spLocks noChangeArrowheads="1"/>
          </p:cNvSpPr>
          <p:nvPr/>
        </p:nvSpPr>
        <p:spPr bwMode="auto">
          <a:xfrm>
            <a:off x="233223" y="3748190"/>
            <a:ext cx="24224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800" b="1" dirty="0" err="1">
                <a:solidFill>
                  <a:srgbClr val="00B0F0"/>
                </a:solidFill>
                <a:latin typeface="Palatino Linotype" pitchFamily="18" charset="0"/>
              </a:rPr>
              <a:t>Isolated</a:t>
            </a:r>
            <a:r>
              <a:rPr lang="it-IT" sz="1800" b="1" dirty="0">
                <a:solidFill>
                  <a:srgbClr val="00B0F0"/>
                </a:solidFill>
                <a:latin typeface="Palatino Linotype" pitchFamily="18" charset="0"/>
              </a:rPr>
              <a:t> in </a:t>
            </a:r>
            <a:r>
              <a:rPr lang="it-IT" sz="1800" b="1" dirty="0" err="1">
                <a:solidFill>
                  <a:srgbClr val="00B0F0"/>
                </a:solidFill>
                <a:latin typeface="Palatino Linotype" pitchFamily="18" charset="0"/>
              </a:rPr>
              <a:t>Arctic</a:t>
            </a:r>
            <a:r>
              <a:rPr lang="it-IT" sz="1800" b="1" dirty="0">
                <a:solidFill>
                  <a:srgbClr val="00B0F0"/>
                </a:solidFill>
                <a:latin typeface="Palatino Linotype" pitchFamily="18" charset="0"/>
              </a:rPr>
              <a:t> </a:t>
            </a:r>
            <a:r>
              <a:rPr lang="it-IT" sz="1800" b="1" dirty="0" err="1">
                <a:solidFill>
                  <a:srgbClr val="00B0F0"/>
                </a:solidFill>
                <a:latin typeface="Palatino Linotype" pitchFamily="18" charset="0"/>
              </a:rPr>
              <a:t>Sea</a:t>
            </a:r>
            <a:endParaRPr lang="it-IT" sz="1800" b="1" dirty="0">
              <a:solidFill>
                <a:srgbClr val="00B0F0"/>
              </a:solidFill>
              <a:latin typeface="Palatino Linotype" pitchFamily="18" charset="0"/>
            </a:endParaRPr>
          </a:p>
        </p:txBody>
      </p:sp>
      <p:sp>
        <p:nvSpPr>
          <p:cNvPr id="8" name="CasellaDiTesto 7"/>
          <p:cNvSpPr txBox="1">
            <a:spLocks noChangeArrowheads="1"/>
          </p:cNvSpPr>
          <p:nvPr/>
        </p:nvSpPr>
        <p:spPr bwMode="auto">
          <a:xfrm>
            <a:off x="231425" y="4499220"/>
            <a:ext cx="37048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800" b="1" dirty="0">
                <a:solidFill>
                  <a:srgbClr val="00B0F0"/>
                </a:solidFill>
                <a:latin typeface="Palatino Linotype" pitchFamily="18" charset="0"/>
              </a:rPr>
              <a:t>CPS </a:t>
            </a:r>
            <a:r>
              <a:rPr lang="it-IT" sz="1800" b="1" dirty="0" err="1">
                <a:solidFill>
                  <a:srgbClr val="00B0F0"/>
                </a:solidFill>
                <a:latin typeface="Palatino Linotype" pitchFamily="18" charset="0"/>
              </a:rPr>
              <a:t>with</a:t>
            </a:r>
            <a:r>
              <a:rPr lang="it-IT" sz="1800" b="1" dirty="0">
                <a:solidFill>
                  <a:srgbClr val="00B0F0"/>
                </a:solidFill>
                <a:latin typeface="Palatino Linotype" pitchFamily="18" charset="0"/>
              </a:rPr>
              <a:t> </a:t>
            </a:r>
            <a:r>
              <a:rPr lang="it-IT" sz="1800" b="1" dirty="0" err="1">
                <a:solidFill>
                  <a:srgbClr val="00B0F0"/>
                </a:solidFill>
                <a:latin typeface="Palatino Linotype" pitchFamily="18" charset="0"/>
              </a:rPr>
              <a:t>cryoprotectant</a:t>
            </a:r>
            <a:r>
              <a:rPr lang="it-IT" sz="1800" b="1" dirty="0">
                <a:solidFill>
                  <a:srgbClr val="00B0F0"/>
                </a:solidFill>
                <a:latin typeface="Palatino Linotype" pitchFamily="18" charset="0"/>
              </a:rPr>
              <a:t> </a:t>
            </a:r>
            <a:r>
              <a:rPr lang="it-IT" sz="1800" b="1" dirty="0" err="1">
                <a:solidFill>
                  <a:srgbClr val="00B0F0"/>
                </a:solidFill>
                <a:latin typeface="Palatino Linotype" pitchFamily="18" charset="0"/>
              </a:rPr>
              <a:t>function</a:t>
            </a:r>
            <a:endParaRPr lang="it-IT" sz="1800" b="1" dirty="0">
              <a:solidFill>
                <a:srgbClr val="00B0F0"/>
              </a:solidFill>
              <a:latin typeface="Palatino Linotype" pitchFamily="18" charset="0"/>
            </a:endParaRPr>
          </a:p>
        </p:txBody>
      </p:sp>
      <p:sp>
        <p:nvSpPr>
          <p:cNvPr id="9" name="CasellaDiTesto 8"/>
          <p:cNvSpPr txBox="1">
            <a:spLocks noChangeArrowheads="1"/>
          </p:cNvSpPr>
          <p:nvPr/>
        </p:nvSpPr>
        <p:spPr bwMode="auto">
          <a:xfrm>
            <a:off x="253108" y="4132302"/>
            <a:ext cx="25506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800" b="1" dirty="0" err="1" smtClean="0">
                <a:solidFill>
                  <a:srgbClr val="00B0F0"/>
                </a:solidFill>
                <a:latin typeface="Palatino Linotype" pitchFamily="18" charset="0"/>
              </a:rPr>
              <a:t>Obligate</a:t>
            </a:r>
            <a:r>
              <a:rPr lang="it-IT" sz="1800" b="1" dirty="0" smtClean="0">
                <a:solidFill>
                  <a:srgbClr val="00B0F0"/>
                </a:solidFill>
                <a:latin typeface="Palatino Linotype" pitchFamily="18" charset="0"/>
              </a:rPr>
              <a:t> </a:t>
            </a:r>
            <a:r>
              <a:rPr lang="it-IT" sz="1800" b="1" dirty="0" err="1">
                <a:solidFill>
                  <a:srgbClr val="00B0F0"/>
                </a:solidFill>
                <a:latin typeface="Palatino Linotype" pitchFamily="18" charset="0"/>
              </a:rPr>
              <a:t>psychrophile</a:t>
            </a:r>
            <a:endParaRPr lang="it-IT" sz="1800" b="1" dirty="0">
              <a:solidFill>
                <a:srgbClr val="00B0F0"/>
              </a:solidFill>
              <a:latin typeface="Palatino Linotype" pitchFamily="18" charset="0"/>
            </a:endParaRPr>
          </a:p>
        </p:txBody>
      </p:sp>
      <p:sp>
        <p:nvSpPr>
          <p:cNvPr id="10" name="CasellaDiTesto 9"/>
          <p:cNvSpPr txBox="1">
            <a:spLocks noChangeArrowheads="1"/>
          </p:cNvSpPr>
          <p:nvPr/>
        </p:nvSpPr>
        <p:spPr bwMode="auto">
          <a:xfrm>
            <a:off x="5871272" y="1555831"/>
            <a:ext cx="23370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latin typeface="Palatino Linotype" pitchFamily="18" charset="0"/>
              </a:rPr>
              <a:t>STRUCTURE:</a:t>
            </a:r>
          </a:p>
        </p:txBody>
      </p:sp>
      <p:sp>
        <p:nvSpPr>
          <p:cNvPr id="11" name="CasellaDiTesto 10"/>
          <p:cNvSpPr txBox="1">
            <a:spLocks noChangeArrowheads="1"/>
          </p:cNvSpPr>
          <p:nvPr/>
        </p:nvSpPr>
        <p:spPr bwMode="auto">
          <a:xfrm>
            <a:off x="5168903" y="1905238"/>
            <a:ext cx="37214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2000" b="1" dirty="0" err="1" smtClean="0">
                <a:latin typeface="Palatino Linotype" pitchFamily="18" charset="0"/>
              </a:rPr>
              <a:t>Tetrasaccharide</a:t>
            </a:r>
            <a:r>
              <a:rPr lang="it-IT" sz="2000" b="1" dirty="0" smtClean="0">
                <a:latin typeface="Palatino Linotype" pitchFamily="18" charset="0"/>
              </a:rPr>
              <a:t> </a:t>
            </a:r>
            <a:r>
              <a:rPr lang="it-IT" sz="2000" b="1" dirty="0" err="1">
                <a:latin typeface="Palatino Linotype" pitchFamily="18" charset="0"/>
              </a:rPr>
              <a:t>repeating</a:t>
            </a:r>
            <a:r>
              <a:rPr lang="it-IT" sz="2000" b="1" dirty="0">
                <a:latin typeface="Palatino Linotype" pitchFamily="18" charset="0"/>
              </a:rPr>
              <a:t> </a:t>
            </a:r>
            <a:r>
              <a:rPr lang="it-IT" sz="2000" b="1" dirty="0" err="1">
                <a:latin typeface="Palatino Linotype" pitchFamily="18" charset="0"/>
              </a:rPr>
              <a:t>unit</a:t>
            </a:r>
            <a:endParaRPr lang="it-IT" sz="2000" b="1" dirty="0">
              <a:latin typeface="Palatino Linotype" pitchFamily="18" charset="0"/>
            </a:endParaRPr>
          </a:p>
        </p:txBody>
      </p:sp>
      <p:cxnSp>
        <p:nvCxnSpPr>
          <p:cNvPr id="12" name="Connettore 2 11"/>
          <p:cNvCxnSpPr/>
          <p:nvPr/>
        </p:nvCxnSpPr>
        <p:spPr>
          <a:xfrm flipH="1">
            <a:off x="5023293" y="2283859"/>
            <a:ext cx="431800" cy="720725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>
            <a:off x="6247256" y="2314354"/>
            <a:ext cx="0" cy="136800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>
            <a:off x="7399781" y="2356884"/>
            <a:ext cx="0" cy="75565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" name="CasellaDiTesto 15"/>
          <p:cNvSpPr txBox="1">
            <a:spLocks noChangeArrowheads="1"/>
          </p:cNvSpPr>
          <p:nvPr/>
        </p:nvSpPr>
        <p:spPr bwMode="auto">
          <a:xfrm>
            <a:off x="4465048" y="2957272"/>
            <a:ext cx="1706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316">
              <a:defRPr/>
            </a:pPr>
            <a:r>
              <a:rPr lang="el-GR" sz="1200" b="1" dirty="0">
                <a:latin typeface="Palatino Linotype" pitchFamily="18" charset="0"/>
              </a:rPr>
              <a:t>β</a:t>
            </a:r>
            <a:r>
              <a:rPr lang="it-IT" sz="1200" b="1" dirty="0" err="1">
                <a:latin typeface="Palatino Linotype" pitchFamily="18" charset="0"/>
              </a:rPr>
              <a:t>-</a:t>
            </a:r>
            <a:r>
              <a:rPr lang="it-IT" sz="1050" b="1" dirty="0" err="1">
                <a:latin typeface="Palatino Linotype" pitchFamily="18" charset="0"/>
              </a:rPr>
              <a:t>D</a:t>
            </a:r>
            <a:r>
              <a:rPr lang="it-IT" sz="1200" b="1" dirty="0" err="1">
                <a:latin typeface="Palatino Linotype" pitchFamily="18" charset="0"/>
              </a:rPr>
              <a:t>-Glucuronic</a:t>
            </a:r>
            <a:r>
              <a:rPr lang="it-IT" sz="1200" b="1" dirty="0">
                <a:latin typeface="Palatino Linotype" pitchFamily="18" charset="0"/>
              </a:rPr>
              <a:t> Acid</a:t>
            </a:r>
          </a:p>
          <a:p>
            <a:pPr algn="ctr" defTabSz="914316">
              <a:defRPr/>
            </a:pPr>
            <a:r>
              <a:rPr lang="it-IT" sz="1200" b="1" dirty="0">
                <a:latin typeface="Palatino Linotype" pitchFamily="18" charset="0"/>
              </a:rPr>
              <a:t>(</a:t>
            </a:r>
            <a:r>
              <a:rPr lang="it-IT" sz="1200" b="1" dirty="0" err="1">
                <a:latin typeface="Palatino Linotype" pitchFamily="18" charset="0"/>
              </a:rPr>
              <a:t>GlcA</a:t>
            </a:r>
            <a:r>
              <a:rPr lang="it-IT" sz="1200" b="1" dirty="0">
                <a:latin typeface="Palatino Linotype" pitchFamily="18" charset="0"/>
              </a:rPr>
              <a:t>)</a:t>
            </a:r>
          </a:p>
        </p:txBody>
      </p:sp>
      <p:sp>
        <p:nvSpPr>
          <p:cNvPr id="17" name="CasellaDiTesto 16"/>
          <p:cNvSpPr txBox="1">
            <a:spLocks noChangeArrowheads="1"/>
          </p:cNvSpPr>
          <p:nvPr/>
        </p:nvSpPr>
        <p:spPr bwMode="auto">
          <a:xfrm>
            <a:off x="4752900" y="3609204"/>
            <a:ext cx="20986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316">
              <a:defRPr/>
            </a:pPr>
            <a:r>
              <a:rPr lang="it-IT" sz="1200" b="1" i="1" dirty="0" err="1">
                <a:latin typeface="Palatino Linotype" pitchFamily="18" charset="0"/>
              </a:rPr>
              <a:t>N</a:t>
            </a:r>
            <a:r>
              <a:rPr lang="it-IT" sz="1200" b="1" dirty="0" err="1">
                <a:latin typeface="Palatino Linotype" pitchFamily="18" charset="0"/>
              </a:rPr>
              <a:t>-Acetyl-</a:t>
            </a:r>
            <a:r>
              <a:rPr lang="el-GR" sz="1200" b="1" dirty="0">
                <a:latin typeface="Palatino Linotype" pitchFamily="18" charset="0"/>
              </a:rPr>
              <a:t>β</a:t>
            </a:r>
            <a:r>
              <a:rPr lang="it-IT" sz="1200" b="1" dirty="0" err="1">
                <a:latin typeface="Palatino Linotype" pitchFamily="18" charset="0"/>
              </a:rPr>
              <a:t>-</a:t>
            </a:r>
            <a:r>
              <a:rPr lang="it-IT" sz="1050" b="1" dirty="0" err="1">
                <a:latin typeface="Palatino Linotype" pitchFamily="18" charset="0"/>
              </a:rPr>
              <a:t>D</a:t>
            </a:r>
            <a:r>
              <a:rPr lang="it-IT" sz="1200" b="1" dirty="0" err="1">
                <a:latin typeface="Palatino Linotype" pitchFamily="18" charset="0"/>
              </a:rPr>
              <a:t>-Glucosamine</a:t>
            </a:r>
            <a:endParaRPr lang="it-IT" sz="1200" b="1" dirty="0">
              <a:latin typeface="Palatino Linotype" pitchFamily="18" charset="0"/>
            </a:endParaRPr>
          </a:p>
          <a:p>
            <a:pPr algn="ctr" defTabSz="914316">
              <a:defRPr/>
            </a:pPr>
            <a:r>
              <a:rPr lang="it-IT" sz="1200" b="1" dirty="0">
                <a:latin typeface="Palatino Linotype" pitchFamily="18" charset="0"/>
              </a:rPr>
              <a:t>(</a:t>
            </a:r>
            <a:r>
              <a:rPr lang="it-IT" sz="1200" b="1" dirty="0" err="1">
                <a:latin typeface="Palatino Linotype" pitchFamily="18" charset="0"/>
              </a:rPr>
              <a:t>GlcNAc</a:t>
            </a:r>
            <a:r>
              <a:rPr lang="it-IT" sz="1200" b="1" dirty="0">
                <a:latin typeface="Palatino Linotype" pitchFamily="18" charset="0"/>
              </a:rPr>
              <a:t>)</a:t>
            </a:r>
          </a:p>
        </p:txBody>
      </p:sp>
      <p:sp>
        <p:nvSpPr>
          <p:cNvPr id="18" name="CasellaDiTesto 17"/>
          <p:cNvSpPr txBox="1">
            <a:spLocks noChangeArrowheads="1"/>
          </p:cNvSpPr>
          <p:nvPr/>
        </p:nvSpPr>
        <p:spPr bwMode="auto">
          <a:xfrm>
            <a:off x="6520453" y="3041826"/>
            <a:ext cx="18510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316">
              <a:defRPr/>
            </a:pPr>
            <a:r>
              <a:rPr lang="el-GR" sz="1200" b="1" dirty="0">
                <a:latin typeface="Palatino Linotype" pitchFamily="18" charset="0"/>
              </a:rPr>
              <a:t>α</a:t>
            </a:r>
            <a:r>
              <a:rPr lang="it-IT" sz="1200" b="1" dirty="0" err="1">
                <a:latin typeface="Palatino Linotype" pitchFamily="18" charset="0"/>
              </a:rPr>
              <a:t>-</a:t>
            </a:r>
            <a:r>
              <a:rPr lang="it-IT" sz="1050" b="1" dirty="0" err="1">
                <a:latin typeface="Palatino Linotype" pitchFamily="18" charset="0"/>
              </a:rPr>
              <a:t>D</a:t>
            </a:r>
            <a:r>
              <a:rPr lang="it-IT" sz="1200" b="1" dirty="0" err="1">
                <a:latin typeface="Palatino Linotype" pitchFamily="18" charset="0"/>
              </a:rPr>
              <a:t>-Galacturonic</a:t>
            </a:r>
            <a:r>
              <a:rPr lang="it-IT" sz="1200" b="1" dirty="0">
                <a:latin typeface="Palatino Linotype" pitchFamily="18" charset="0"/>
              </a:rPr>
              <a:t> Acid</a:t>
            </a:r>
          </a:p>
          <a:p>
            <a:pPr algn="ctr" defTabSz="914316">
              <a:defRPr/>
            </a:pPr>
            <a:r>
              <a:rPr lang="it-IT" sz="1200" b="1" dirty="0">
                <a:latin typeface="Palatino Linotype" pitchFamily="18" charset="0"/>
              </a:rPr>
              <a:t>(</a:t>
            </a:r>
            <a:r>
              <a:rPr lang="it-IT" sz="1200" b="1" dirty="0" err="1">
                <a:latin typeface="Palatino Linotype" pitchFamily="18" charset="0"/>
              </a:rPr>
              <a:t>GalA</a:t>
            </a:r>
            <a:r>
              <a:rPr lang="it-IT" sz="1200" b="1" dirty="0">
                <a:latin typeface="Palatino Linotype" pitchFamily="18" charset="0"/>
              </a:rPr>
              <a:t>)</a:t>
            </a:r>
          </a:p>
        </p:txBody>
      </p:sp>
      <p:sp>
        <p:nvSpPr>
          <p:cNvPr id="19" name="CasellaDiTesto 18"/>
          <p:cNvSpPr txBox="1">
            <a:spLocks noChangeArrowheads="1"/>
          </p:cNvSpPr>
          <p:nvPr/>
        </p:nvSpPr>
        <p:spPr bwMode="auto">
          <a:xfrm>
            <a:off x="6948932" y="3597328"/>
            <a:ext cx="22092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316">
              <a:defRPr/>
            </a:pPr>
            <a:r>
              <a:rPr lang="it-IT" sz="1200" b="1" i="1" dirty="0" err="1">
                <a:latin typeface="Palatino Linotype" pitchFamily="18" charset="0"/>
              </a:rPr>
              <a:t>N</a:t>
            </a:r>
            <a:r>
              <a:rPr lang="it-IT" sz="1200" b="1" dirty="0" err="1">
                <a:latin typeface="Palatino Linotype" pitchFamily="18" charset="0"/>
              </a:rPr>
              <a:t>-Acetyl-</a:t>
            </a:r>
            <a:r>
              <a:rPr lang="el-GR" sz="1200" b="1" dirty="0">
                <a:latin typeface="Palatino Linotype" pitchFamily="18" charset="0"/>
              </a:rPr>
              <a:t>β</a:t>
            </a:r>
            <a:r>
              <a:rPr lang="it-IT" sz="1200" b="1" dirty="0" err="1">
                <a:latin typeface="Palatino Linotype" pitchFamily="18" charset="0"/>
              </a:rPr>
              <a:t>-</a:t>
            </a:r>
            <a:r>
              <a:rPr lang="it-IT" sz="1050" b="1" dirty="0" err="1">
                <a:latin typeface="Palatino Linotype" pitchFamily="18" charset="0"/>
              </a:rPr>
              <a:t>D</a:t>
            </a:r>
            <a:r>
              <a:rPr lang="it-IT" sz="1200" b="1" dirty="0" err="1">
                <a:latin typeface="Palatino Linotype" pitchFamily="18" charset="0"/>
              </a:rPr>
              <a:t>-Galactosamine</a:t>
            </a:r>
            <a:endParaRPr lang="it-IT" sz="1200" b="1" dirty="0">
              <a:latin typeface="Palatino Linotype" pitchFamily="18" charset="0"/>
            </a:endParaRPr>
          </a:p>
          <a:p>
            <a:pPr algn="ctr" defTabSz="914316">
              <a:defRPr/>
            </a:pPr>
            <a:r>
              <a:rPr lang="it-IT" sz="1200" b="1" dirty="0">
                <a:latin typeface="Palatino Linotype" pitchFamily="18" charset="0"/>
              </a:rPr>
              <a:t>(</a:t>
            </a:r>
            <a:r>
              <a:rPr lang="it-IT" sz="1200" b="1" dirty="0" err="1">
                <a:latin typeface="Palatino Linotype" pitchFamily="18" charset="0"/>
              </a:rPr>
              <a:t>GalNAc</a:t>
            </a:r>
            <a:r>
              <a:rPr lang="it-IT" sz="1200" b="1" dirty="0">
                <a:latin typeface="Palatino Linotype" pitchFamily="18" charset="0"/>
              </a:rPr>
              <a:t>)</a:t>
            </a:r>
          </a:p>
        </p:txBody>
      </p:sp>
      <p:cxnSp>
        <p:nvCxnSpPr>
          <p:cNvPr id="20" name="Connettore 2 19"/>
          <p:cNvCxnSpPr/>
          <p:nvPr/>
        </p:nvCxnSpPr>
        <p:spPr>
          <a:xfrm>
            <a:off x="8558147" y="2317898"/>
            <a:ext cx="0" cy="136800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aphicFrame>
        <p:nvGraphicFramePr>
          <p:cNvPr id="64514" name="Object 2"/>
          <p:cNvGraphicFramePr>
            <a:graphicFrameLocks noChangeAspect="1"/>
          </p:cNvGraphicFramePr>
          <p:nvPr/>
        </p:nvGraphicFramePr>
        <p:xfrm>
          <a:off x="2109684" y="4190815"/>
          <a:ext cx="6773059" cy="2492219"/>
        </p:xfrm>
        <a:graphic>
          <a:graphicData uri="http://schemas.openxmlformats.org/presentationml/2006/ole">
            <p:oleObj spid="_x0000_s64514" name="CS ChemDraw Drawing" r:id="rId6" imgW="7442832" imgH="2738083" progId="ChemDraw.Document.6.0">
              <p:embed/>
            </p:oleObj>
          </a:graphicData>
        </a:graphic>
      </p:graphicFrame>
      <p:sp>
        <p:nvSpPr>
          <p:cNvPr id="22" name="Ovale 21"/>
          <p:cNvSpPr/>
          <p:nvPr/>
        </p:nvSpPr>
        <p:spPr>
          <a:xfrm>
            <a:off x="2303649" y="5771408"/>
            <a:ext cx="1745837" cy="1086592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914316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solidFill>
                <a:srgbClr val="00B0F0"/>
              </a:solidFill>
            </a:endParaRPr>
          </a:p>
        </p:txBody>
      </p:sp>
      <p:sp>
        <p:nvSpPr>
          <p:cNvPr id="23" name="Ovale 22"/>
          <p:cNvSpPr/>
          <p:nvPr/>
        </p:nvSpPr>
        <p:spPr>
          <a:xfrm>
            <a:off x="4096988" y="5474525"/>
            <a:ext cx="1874322" cy="1383475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914316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solidFill>
                <a:srgbClr val="00B0F0"/>
              </a:solidFill>
            </a:endParaRPr>
          </a:p>
        </p:txBody>
      </p:sp>
      <p:sp>
        <p:nvSpPr>
          <p:cNvPr id="24" name="Ovale 23"/>
          <p:cNvSpPr/>
          <p:nvPr/>
        </p:nvSpPr>
        <p:spPr>
          <a:xfrm>
            <a:off x="6562932" y="4738255"/>
            <a:ext cx="2141681" cy="1496290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914316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solidFill>
                <a:srgbClr val="00B0F0"/>
              </a:solidFill>
            </a:endParaRPr>
          </a:p>
        </p:txBody>
      </p:sp>
      <p:sp>
        <p:nvSpPr>
          <p:cNvPr id="25" name="Ovale 24"/>
          <p:cNvSpPr/>
          <p:nvPr/>
        </p:nvSpPr>
        <p:spPr>
          <a:xfrm>
            <a:off x="4809506" y="4880758"/>
            <a:ext cx="1816923" cy="1294410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914316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solidFill>
                <a:srgbClr val="00B0F0"/>
              </a:solidFill>
            </a:endParaRPr>
          </a:p>
        </p:txBody>
      </p:sp>
      <p:sp>
        <p:nvSpPr>
          <p:cNvPr id="26" name="Ovale 25"/>
          <p:cNvSpPr/>
          <p:nvPr/>
        </p:nvSpPr>
        <p:spPr>
          <a:xfrm>
            <a:off x="5160405" y="4108862"/>
            <a:ext cx="1715407" cy="1032948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914316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51109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217060"/>
            <a:ext cx="9143999" cy="612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Palatino Linotype" pitchFamily="18" charset="0"/>
              </a:rPr>
              <a:t>Semi-synthetic strategy</a:t>
            </a:r>
            <a:endParaRPr lang="en-US" sz="3600" b="1" dirty="0">
              <a:latin typeface="Palatino Linotype" pitchFamily="18" charset="0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5620992" y="994499"/>
          <a:ext cx="3276527" cy="1486613"/>
        </p:xfrm>
        <a:graphic>
          <a:graphicData uri="http://schemas.openxmlformats.org/presentationml/2006/ole">
            <p:oleObj spid="_x0000_s186371" name="CS ChemDraw Drawing" r:id="rId4" imgW="4699521" imgH="2131642" progId="ChemDraw.Document.6.0">
              <p:embed/>
            </p:oleObj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3557689" y="1500590"/>
            <a:ext cx="19191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smtClean="0">
                <a:latin typeface="Palatino Linotype" pitchFamily="18" charset="0"/>
              </a:rPr>
              <a:t>1)</a:t>
            </a:r>
            <a:r>
              <a:rPr lang="it-IT" sz="1200" b="1" dirty="0" smtClean="0">
                <a:solidFill>
                  <a:srgbClr val="00B0F0"/>
                </a:solidFill>
                <a:latin typeface="Palatino Linotype" pitchFamily="18" charset="0"/>
              </a:rPr>
              <a:t>   </a:t>
            </a:r>
            <a:r>
              <a:rPr lang="it-IT" sz="1200" b="1" dirty="0" err="1" smtClean="0">
                <a:solidFill>
                  <a:srgbClr val="00B0F0"/>
                </a:solidFill>
                <a:latin typeface="Palatino Linotype" pitchFamily="18" charset="0"/>
              </a:rPr>
              <a:t>ThrOMe</a:t>
            </a:r>
            <a:r>
              <a:rPr lang="it-IT" sz="1200" b="1" dirty="0" smtClean="0">
                <a:latin typeface="Palatino Linotype" pitchFamily="18" charset="0"/>
              </a:rPr>
              <a:t>, EDC, NHS </a:t>
            </a:r>
          </a:p>
          <a:p>
            <a:pPr algn="ctr"/>
            <a:r>
              <a:rPr lang="it-IT" sz="1200" b="1" dirty="0" smtClean="0">
                <a:latin typeface="Palatino Linotype" pitchFamily="18" charset="0"/>
              </a:rPr>
              <a:t>     MES, H</a:t>
            </a:r>
            <a:r>
              <a:rPr lang="it-IT" sz="1200" b="1" baseline="-25000" dirty="0" smtClean="0">
                <a:latin typeface="Palatino Linotype" pitchFamily="18" charset="0"/>
              </a:rPr>
              <a:t>2</a:t>
            </a:r>
            <a:r>
              <a:rPr lang="it-IT" sz="1200" b="1" dirty="0" smtClean="0">
                <a:latin typeface="Palatino Linotype" pitchFamily="18" charset="0"/>
              </a:rPr>
              <a:t>O, </a:t>
            </a:r>
            <a:r>
              <a:rPr lang="it-IT" sz="1200" b="1" dirty="0" err="1" smtClean="0">
                <a:latin typeface="Palatino Linotype" pitchFamily="18" charset="0"/>
              </a:rPr>
              <a:t>rt</a:t>
            </a:r>
            <a:r>
              <a:rPr lang="it-IT" sz="1200" b="1" dirty="0" smtClean="0">
                <a:latin typeface="Palatino Linotype" pitchFamily="18" charset="0"/>
              </a:rPr>
              <a:t>, </a:t>
            </a:r>
            <a:r>
              <a:rPr lang="it-IT" sz="1200" b="1" dirty="0" err="1" smtClean="0">
                <a:latin typeface="Palatino Linotype" pitchFamily="18" charset="0"/>
              </a:rPr>
              <a:t>o.n.</a:t>
            </a:r>
            <a:endParaRPr lang="it-IT" sz="1200" b="1" dirty="0" smtClean="0">
              <a:latin typeface="Palatino Linotype" pitchFamily="18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484725" y="1991465"/>
            <a:ext cx="1939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smtClean="0">
                <a:latin typeface="Palatino Linotype" pitchFamily="18" charset="0"/>
              </a:rPr>
              <a:t>2) </a:t>
            </a:r>
            <a:r>
              <a:rPr lang="it-IT" sz="1200" b="1" dirty="0" err="1" smtClean="0">
                <a:latin typeface="Palatino Linotype" pitchFamily="18" charset="0"/>
              </a:rPr>
              <a:t>NaOH</a:t>
            </a:r>
            <a:r>
              <a:rPr lang="it-IT" sz="1200" b="1" dirty="0" smtClean="0">
                <a:latin typeface="Palatino Linotype" pitchFamily="18" charset="0"/>
              </a:rPr>
              <a:t>, H</a:t>
            </a:r>
            <a:r>
              <a:rPr lang="it-IT" sz="1200" b="1" baseline="-25000" dirty="0" smtClean="0">
                <a:latin typeface="Palatino Linotype" pitchFamily="18" charset="0"/>
              </a:rPr>
              <a:t>2</a:t>
            </a:r>
            <a:r>
              <a:rPr lang="it-IT" sz="1200" b="1" dirty="0" smtClean="0">
                <a:latin typeface="Palatino Linotype" pitchFamily="18" charset="0"/>
              </a:rPr>
              <a:t>O</a:t>
            </a:r>
          </a:p>
          <a:p>
            <a:pPr algn="ctr"/>
            <a:r>
              <a:rPr lang="it-IT" sz="1200" b="1" dirty="0" err="1" smtClean="0">
                <a:latin typeface="Palatino Linotype" pitchFamily="18" charset="0"/>
              </a:rPr>
              <a:t>pH~</a:t>
            </a:r>
            <a:r>
              <a:rPr lang="it-IT" sz="1200" b="1" dirty="0" smtClean="0">
                <a:latin typeface="Palatino Linotype" pitchFamily="18" charset="0"/>
              </a:rPr>
              <a:t> 13 , </a:t>
            </a:r>
            <a:r>
              <a:rPr lang="it-IT" sz="1200" b="1" dirty="0" err="1" smtClean="0">
                <a:latin typeface="Palatino Linotype" pitchFamily="18" charset="0"/>
              </a:rPr>
              <a:t>rt</a:t>
            </a:r>
            <a:r>
              <a:rPr lang="it-IT" sz="1200" b="1" dirty="0" smtClean="0">
                <a:latin typeface="Palatino Linotype" pitchFamily="18" charset="0"/>
              </a:rPr>
              <a:t>, 6h</a:t>
            </a:r>
            <a:endParaRPr lang="it-IT" sz="1200" b="1" dirty="0">
              <a:latin typeface="Palatino Linotype" pitchFamily="18" charset="0"/>
            </a:endParaRPr>
          </a:p>
        </p:txBody>
      </p:sp>
      <p:cxnSp>
        <p:nvCxnSpPr>
          <p:cNvPr id="9" name="Connettore 2 8"/>
          <p:cNvCxnSpPr/>
          <p:nvPr/>
        </p:nvCxnSpPr>
        <p:spPr>
          <a:xfrm>
            <a:off x="3560514" y="1965488"/>
            <a:ext cx="1962068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3672921" y="1289551"/>
            <a:ext cx="1701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smtClean="0">
                <a:latin typeface="Palatino Linotype" pitchFamily="18" charset="0"/>
              </a:rPr>
              <a:t>1)</a:t>
            </a:r>
            <a:r>
              <a:rPr lang="it-IT" sz="1200" b="1" dirty="0" smtClean="0">
                <a:solidFill>
                  <a:srgbClr val="00B0F0"/>
                </a:solidFill>
                <a:latin typeface="Palatino Linotype" pitchFamily="18" charset="0"/>
              </a:rPr>
              <a:t> </a:t>
            </a:r>
            <a:r>
              <a:rPr lang="it-IT" sz="1200" b="1" dirty="0" err="1" smtClean="0">
                <a:solidFill>
                  <a:srgbClr val="00B0F0"/>
                </a:solidFill>
                <a:latin typeface="Palatino Linotype" pitchFamily="18" charset="0"/>
              </a:rPr>
              <a:t>ThrOMe</a:t>
            </a:r>
            <a:r>
              <a:rPr lang="it-IT" sz="1200" b="1" dirty="0" smtClean="0">
                <a:solidFill>
                  <a:srgbClr val="00B0F0"/>
                </a:solidFill>
                <a:latin typeface="Palatino Linotype" pitchFamily="18" charset="0"/>
              </a:rPr>
              <a:t> </a:t>
            </a:r>
            <a:r>
              <a:rPr lang="it-IT" sz="1200" b="1" dirty="0" smtClean="0">
                <a:latin typeface="Palatino Linotype" pitchFamily="18" charset="0"/>
              </a:rPr>
              <a:t>, </a:t>
            </a:r>
            <a:r>
              <a:rPr lang="it-IT" sz="1200" b="1" dirty="0" err="1" smtClean="0">
                <a:latin typeface="Palatino Linotype" pitchFamily="18" charset="0"/>
              </a:rPr>
              <a:t>pyBOP</a:t>
            </a:r>
            <a:r>
              <a:rPr lang="it-IT" sz="1200" b="1" baseline="30000" dirty="0" err="1" smtClean="0">
                <a:latin typeface="Palatino Linotype" pitchFamily="18" charset="0"/>
              </a:rPr>
              <a:t>®</a:t>
            </a:r>
            <a:endParaRPr lang="it-IT" sz="1200" b="1" baseline="30000" dirty="0" smtClean="0">
              <a:latin typeface="Palatino Linotype" pitchFamily="18" charset="0"/>
            </a:endParaRPr>
          </a:p>
          <a:p>
            <a:pPr algn="ctr"/>
            <a:r>
              <a:rPr lang="it-IT" sz="1200" b="1" dirty="0" err="1" smtClean="0">
                <a:latin typeface="Palatino Linotype" pitchFamily="18" charset="0"/>
              </a:rPr>
              <a:t>HOBt</a:t>
            </a:r>
            <a:r>
              <a:rPr lang="it-IT" sz="1200" b="1" dirty="0" smtClean="0">
                <a:latin typeface="Palatino Linotype" pitchFamily="18" charset="0"/>
              </a:rPr>
              <a:t>, DIPEA </a:t>
            </a:r>
          </a:p>
          <a:p>
            <a:pPr algn="ctr"/>
            <a:r>
              <a:rPr lang="it-IT" sz="1200" b="1" dirty="0" smtClean="0">
                <a:latin typeface="Palatino Linotype" pitchFamily="18" charset="0"/>
              </a:rPr>
              <a:t>DMF, </a:t>
            </a:r>
            <a:r>
              <a:rPr lang="it-IT" sz="1200" b="1" dirty="0" err="1" smtClean="0">
                <a:latin typeface="Palatino Linotype" pitchFamily="18" charset="0"/>
              </a:rPr>
              <a:t>rt</a:t>
            </a:r>
            <a:r>
              <a:rPr lang="it-IT" sz="1200" b="1" dirty="0" smtClean="0">
                <a:latin typeface="Palatino Linotype" pitchFamily="18" charset="0"/>
              </a:rPr>
              <a:t>, </a:t>
            </a:r>
            <a:r>
              <a:rPr lang="it-IT" sz="1200" b="1" dirty="0" err="1" smtClean="0">
                <a:latin typeface="Palatino Linotype" pitchFamily="18" charset="0"/>
              </a:rPr>
              <a:t>o.n.</a:t>
            </a:r>
            <a:endParaRPr lang="it-IT" sz="1200" b="1" dirty="0" smtClean="0">
              <a:latin typeface="Palatino Linotype" pitchFamily="18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6336490" y="2496614"/>
            <a:ext cx="18101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chemeClr val="accent1"/>
                </a:solidFill>
                <a:latin typeface="Palatino Linotype" pitchFamily="18" charset="0"/>
              </a:rPr>
              <a:t>7a:</a:t>
            </a:r>
            <a:r>
              <a:rPr lang="it-IT" sz="1200" b="1" dirty="0" smtClean="0">
                <a:latin typeface="Palatino Linotype" pitchFamily="18" charset="0"/>
              </a:rPr>
              <a:t> DS = 0.14 </a:t>
            </a:r>
            <a:r>
              <a:rPr lang="it-IT" sz="1200" b="1" dirty="0" err="1" smtClean="0">
                <a:latin typeface="Palatino Linotype" pitchFamily="18" charset="0"/>
              </a:rPr>
              <a:t>from</a:t>
            </a:r>
            <a:r>
              <a:rPr lang="it-IT" sz="1200" b="1" dirty="0" smtClean="0">
                <a:latin typeface="Palatino Linotype" pitchFamily="18" charset="0"/>
              </a:rPr>
              <a:t> EDC</a:t>
            </a:r>
          </a:p>
        </p:txBody>
      </p:sp>
      <p:graphicFrame>
        <p:nvGraphicFramePr>
          <p:cNvPr id="186373" name="Object 5"/>
          <p:cNvGraphicFramePr>
            <a:graphicFrameLocks noChangeAspect="1"/>
          </p:cNvGraphicFramePr>
          <p:nvPr/>
        </p:nvGraphicFramePr>
        <p:xfrm>
          <a:off x="216101" y="1363609"/>
          <a:ext cx="3128962" cy="831850"/>
        </p:xfrm>
        <a:graphic>
          <a:graphicData uri="http://schemas.openxmlformats.org/presentationml/2006/ole">
            <p:oleObj spid="_x0000_s186373" name="CS ChemDraw Drawing" r:id="rId5" imgW="4699900" imgH="1250785" progId="ChemDraw.Document.6.0">
              <p:embed/>
            </p:oleObj>
          </a:graphicData>
        </a:graphic>
      </p:graphicFrame>
      <p:sp>
        <p:nvSpPr>
          <p:cNvPr id="14" name="CasellaDiTesto 13"/>
          <p:cNvSpPr txBox="1"/>
          <p:nvPr/>
        </p:nvSpPr>
        <p:spPr>
          <a:xfrm>
            <a:off x="986588" y="2195789"/>
            <a:ext cx="19239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Palatino Linotype" pitchFamily="18" charset="0"/>
              </a:rPr>
              <a:t>Chondroitin</a:t>
            </a:r>
            <a:r>
              <a:rPr lang="it-IT" sz="1200" b="1" dirty="0" smtClean="0">
                <a:latin typeface="Palatino Linotype" pitchFamily="18" charset="0"/>
              </a:rPr>
              <a:t>: X</a:t>
            </a:r>
            <a:r>
              <a:rPr lang="it-IT" sz="1200" b="1" dirty="0" smtClean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it-IT" sz="1200" b="1" dirty="0" smtClean="0">
                <a:latin typeface="Palatino Linotype" pitchFamily="18" charset="0"/>
              </a:rPr>
              <a:t>= COOH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1768970" y="2435650"/>
            <a:ext cx="15424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Palatino Linotype" pitchFamily="18" charset="0"/>
              </a:rPr>
              <a:t>6: X = COO</a:t>
            </a:r>
            <a:r>
              <a:rPr lang="it-IT" sz="1200" b="1" baseline="30000" dirty="0" smtClean="0">
                <a:latin typeface="Palatino Linotype" pitchFamily="18" charset="0"/>
              </a:rPr>
              <a:t>-+</a:t>
            </a:r>
            <a:r>
              <a:rPr lang="it-IT" sz="1200" b="1" dirty="0" smtClean="0">
                <a:latin typeface="Palatino Linotype" pitchFamily="18" charset="0"/>
              </a:rPr>
              <a:t>(</a:t>
            </a:r>
            <a:r>
              <a:rPr lang="it-IT" sz="1200" b="1" dirty="0" err="1" smtClean="0">
                <a:latin typeface="Palatino Linotype" pitchFamily="18" charset="0"/>
              </a:rPr>
              <a:t>n-Bu</a:t>
            </a:r>
            <a:r>
              <a:rPr lang="it-IT" sz="1200" b="1" dirty="0" smtClean="0">
                <a:latin typeface="Palatino Linotype" pitchFamily="18" charset="0"/>
              </a:rPr>
              <a:t>)</a:t>
            </a:r>
            <a:r>
              <a:rPr lang="it-IT" sz="1200" b="1" baseline="-25000" dirty="0" smtClean="0">
                <a:latin typeface="Palatino Linotype" pitchFamily="18" charset="0"/>
              </a:rPr>
              <a:t>4</a:t>
            </a:r>
            <a:endParaRPr lang="it-IT" sz="1200" b="1" dirty="0" smtClean="0">
              <a:latin typeface="Palatino Linotype" pitchFamily="18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6330615" y="2711299"/>
            <a:ext cx="1999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chemeClr val="accent1"/>
                </a:solidFill>
                <a:latin typeface="Palatino Linotype" pitchFamily="18" charset="0"/>
              </a:rPr>
              <a:t>7b:</a:t>
            </a:r>
            <a:r>
              <a:rPr lang="it-IT" sz="1200" b="1" dirty="0" smtClean="0">
                <a:latin typeface="Palatino Linotype" pitchFamily="18" charset="0"/>
              </a:rPr>
              <a:t> DS = 0.19 </a:t>
            </a:r>
            <a:r>
              <a:rPr lang="it-IT" sz="1200" b="1" dirty="0" err="1" smtClean="0">
                <a:latin typeface="Palatino Linotype" pitchFamily="18" charset="0"/>
              </a:rPr>
              <a:t>from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  <a:r>
              <a:rPr lang="it-IT" sz="1200" b="1" dirty="0" err="1" smtClean="0">
                <a:latin typeface="Palatino Linotype" pitchFamily="18" charset="0"/>
              </a:rPr>
              <a:t>pyBOP</a:t>
            </a:r>
            <a:endParaRPr lang="it-IT" sz="1200" b="1" dirty="0" smtClean="0">
              <a:latin typeface="Palatino Linotype" pitchFamily="18" charset="0"/>
            </a:endParaRPr>
          </a:p>
        </p:txBody>
      </p:sp>
      <p:grpSp>
        <p:nvGrpSpPr>
          <p:cNvPr id="27" name="Gruppo 26"/>
          <p:cNvGrpSpPr/>
          <p:nvPr/>
        </p:nvGrpSpPr>
        <p:grpSpPr>
          <a:xfrm>
            <a:off x="3951798" y="3027169"/>
            <a:ext cx="4675815" cy="3375025"/>
            <a:chOff x="3951798" y="3169669"/>
            <a:chExt cx="4675815" cy="3375025"/>
          </a:xfrm>
        </p:grpSpPr>
        <p:pic>
          <p:nvPicPr>
            <p:cNvPr id="186375" name="Immagine 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014338" y="3169669"/>
              <a:ext cx="4613275" cy="3375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Rettangolo 22"/>
            <p:cNvSpPr/>
            <p:nvPr/>
          </p:nvSpPr>
          <p:spPr>
            <a:xfrm>
              <a:off x="3951798" y="5971430"/>
              <a:ext cx="397565" cy="2146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chemeClr val="bg1"/>
                </a:solidFill>
              </a:endParaRPr>
            </a:p>
          </p:txBody>
        </p:sp>
        <p:sp>
          <p:nvSpPr>
            <p:cNvPr id="24" name="Rettangolo 23"/>
            <p:cNvSpPr/>
            <p:nvPr/>
          </p:nvSpPr>
          <p:spPr>
            <a:xfrm>
              <a:off x="4048541" y="5344632"/>
              <a:ext cx="397565" cy="2146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chemeClr val="bg1"/>
                </a:solidFill>
              </a:endParaRPr>
            </a:p>
          </p:txBody>
        </p:sp>
        <p:sp>
          <p:nvSpPr>
            <p:cNvPr id="25" name="Rettangolo 24"/>
            <p:cNvSpPr/>
            <p:nvPr/>
          </p:nvSpPr>
          <p:spPr>
            <a:xfrm>
              <a:off x="4026019" y="4670128"/>
              <a:ext cx="397565" cy="2146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chemeClr val="bg1"/>
                </a:solidFill>
              </a:endParaRPr>
            </a:p>
          </p:txBody>
        </p:sp>
        <p:sp>
          <p:nvSpPr>
            <p:cNvPr id="26" name="Rettangolo 25"/>
            <p:cNvSpPr/>
            <p:nvPr/>
          </p:nvSpPr>
          <p:spPr>
            <a:xfrm>
              <a:off x="4010117" y="3898881"/>
              <a:ext cx="397565" cy="2146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CasellaDiTesto 27"/>
          <p:cNvSpPr txBox="1"/>
          <p:nvPr/>
        </p:nvSpPr>
        <p:spPr>
          <a:xfrm>
            <a:off x="4072347" y="5830241"/>
            <a:ext cx="3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chemeClr val="accent1"/>
                </a:solidFill>
                <a:latin typeface="Palatino Linotype" pitchFamily="18" charset="0"/>
              </a:rPr>
              <a:t>7a</a:t>
            </a:r>
            <a:endParaRPr lang="it-IT" sz="1400" b="1" dirty="0">
              <a:solidFill>
                <a:schemeClr val="accent1"/>
              </a:solidFill>
              <a:latin typeface="Palatino Linotype" pitchFamily="18" charset="0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4072348" y="4542146"/>
            <a:ext cx="3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chemeClr val="accent1"/>
                </a:solidFill>
                <a:latin typeface="Palatino Linotype" pitchFamily="18" charset="0"/>
              </a:rPr>
              <a:t>7c</a:t>
            </a:r>
            <a:endParaRPr lang="it-IT" sz="1400" b="1" dirty="0">
              <a:solidFill>
                <a:schemeClr val="accent1"/>
              </a:solidFill>
              <a:latin typeface="Palatino Linotype" pitchFamily="18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4071016" y="5216683"/>
            <a:ext cx="3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chemeClr val="accent1"/>
                </a:solidFill>
                <a:latin typeface="Palatino Linotype" pitchFamily="18" charset="0"/>
              </a:rPr>
              <a:t>7b</a:t>
            </a:r>
            <a:endParaRPr lang="it-IT" sz="1400" b="1" dirty="0">
              <a:solidFill>
                <a:schemeClr val="accent1"/>
              </a:solidFill>
              <a:latin typeface="Palatino Linotype" pitchFamily="18" charset="0"/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4089581" y="3756328"/>
            <a:ext cx="3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chemeClr val="accent1"/>
                </a:solidFill>
                <a:latin typeface="Palatino Linotype" pitchFamily="18" charset="0"/>
              </a:rPr>
              <a:t>7d</a:t>
            </a:r>
            <a:endParaRPr lang="it-IT" sz="1400" b="1" dirty="0">
              <a:solidFill>
                <a:schemeClr val="accent1"/>
              </a:solidFill>
              <a:latin typeface="Palatino Linotype" pitchFamily="18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3173270" y="6360686"/>
            <a:ext cx="6309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baseline="30000" dirty="0" smtClean="0">
                <a:latin typeface="Palatino Linotype" pitchFamily="18" charset="0"/>
              </a:rPr>
              <a:t>1</a:t>
            </a:r>
            <a:r>
              <a:rPr lang="en-GB" sz="1400" b="1" dirty="0" smtClean="0">
                <a:latin typeface="Palatino Linotype" pitchFamily="18" charset="0"/>
              </a:rPr>
              <a:t>H-NMR spectra (600 MHz, D</a:t>
            </a:r>
            <a:r>
              <a:rPr lang="en-GB" sz="1400" b="1" baseline="-25000" dirty="0" smtClean="0">
                <a:latin typeface="Palatino Linotype" pitchFamily="18" charset="0"/>
              </a:rPr>
              <a:t>2</a:t>
            </a:r>
            <a:r>
              <a:rPr lang="en-GB" sz="1400" b="1" dirty="0" smtClean="0">
                <a:latin typeface="Palatino Linotype" pitchFamily="18" charset="0"/>
              </a:rPr>
              <a:t>O, 298K) </a:t>
            </a:r>
          </a:p>
          <a:p>
            <a:pPr algn="ctr"/>
            <a:r>
              <a:rPr lang="en-GB" sz="1400" b="1" dirty="0" smtClean="0">
                <a:latin typeface="Palatino Linotype" pitchFamily="18" charset="0"/>
              </a:rPr>
              <a:t>of polysaccharides </a:t>
            </a:r>
            <a:r>
              <a:rPr lang="en-GB" sz="1400" b="1" dirty="0" smtClean="0">
                <a:solidFill>
                  <a:schemeClr val="accent1"/>
                </a:solidFill>
                <a:latin typeface="Palatino Linotype" pitchFamily="18" charset="0"/>
              </a:rPr>
              <a:t>7a-d</a:t>
            </a:r>
            <a:r>
              <a:rPr lang="en-GB" sz="1400" b="1" dirty="0" smtClean="0">
                <a:latin typeface="Palatino Linotype" pitchFamily="18" charset="0"/>
              </a:rPr>
              <a:t> (I = Integral area)</a:t>
            </a:r>
            <a:endParaRPr lang="it-IT" sz="1400" b="1" dirty="0">
              <a:latin typeface="Palatino Linotype" pitchFamily="18" charset="0"/>
            </a:endParaRPr>
          </a:p>
        </p:txBody>
      </p:sp>
      <p:sp>
        <p:nvSpPr>
          <p:cNvPr id="33" name="CasellaDiTesto 32"/>
          <p:cNvSpPr txBox="1"/>
          <p:nvPr/>
        </p:nvSpPr>
        <p:spPr>
          <a:xfrm>
            <a:off x="357809" y="2984518"/>
            <a:ext cx="15087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smtClean="0">
                <a:latin typeface="Palatino Linotype" pitchFamily="18" charset="0"/>
              </a:rPr>
              <a:t>1)</a:t>
            </a:r>
            <a:r>
              <a:rPr lang="it-IT" sz="1200" b="1" dirty="0" smtClean="0">
                <a:solidFill>
                  <a:srgbClr val="00B0F0"/>
                </a:solidFill>
                <a:latin typeface="Palatino Linotype" pitchFamily="18" charset="0"/>
              </a:rPr>
              <a:t> </a:t>
            </a:r>
            <a:r>
              <a:rPr lang="it-IT" sz="1200" b="1" dirty="0" err="1" smtClean="0">
                <a:solidFill>
                  <a:srgbClr val="00B0F0"/>
                </a:solidFill>
                <a:latin typeface="Palatino Linotype" pitchFamily="18" charset="0"/>
              </a:rPr>
              <a:t>ThrOMe</a:t>
            </a:r>
            <a:r>
              <a:rPr lang="it-IT" sz="1200" b="1" dirty="0" smtClean="0">
                <a:solidFill>
                  <a:srgbClr val="00B0F0"/>
                </a:solidFill>
                <a:latin typeface="Palatino Linotype" pitchFamily="18" charset="0"/>
              </a:rPr>
              <a:t> </a:t>
            </a:r>
            <a:r>
              <a:rPr lang="it-IT" sz="1200" b="1" dirty="0" smtClean="0">
                <a:latin typeface="Palatino Linotype" pitchFamily="18" charset="0"/>
              </a:rPr>
              <a:t>, TBTU</a:t>
            </a:r>
            <a:endParaRPr lang="it-IT" sz="1200" b="1" baseline="30000" dirty="0" smtClean="0">
              <a:latin typeface="Palatino Linotype" pitchFamily="18" charset="0"/>
            </a:endParaRPr>
          </a:p>
          <a:p>
            <a:pPr algn="ctr"/>
            <a:r>
              <a:rPr lang="it-IT" sz="1200" b="1" dirty="0" smtClean="0">
                <a:latin typeface="Palatino Linotype" pitchFamily="18" charset="0"/>
              </a:rPr>
              <a:t>2,4,6-collidine</a:t>
            </a:r>
          </a:p>
          <a:p>
            <a:pPr algn="ctr"/>
            <a:r>
              <a:rPr lang="it-IT" sz="1200" b="1" dirty="0" smtClean="0">
                <a:latin typeface="Palatino Linotype" pitchFamily="18" charset="0"/>
              </a:rPr>
              <a:t>DMF, </a:t>
            </a:r>
            <a:r>
              <a:rPr lang="it-IT" sz="1200" b="1" dirty="0" err="1" smtClean="0">
                <a:latin typeface="Palatino Linotype" pitchFamily="18" charset="0"/>
              </a:rPr>
              <a:t>rt</a:t>
            </a:r>
            <a:r>
              <a:rPr lang="it-IT" sz="1200" b="1" dirty="0" smtClean="0">
                <a:latin typeface="Palatino Linotype" pitchFamily="18" charset="0"/>
              </a:rPr>
              <a:t>, </a:t>
            </a:r>
            <a:r>
              <a:rPr lang="it-IT" sz="1200" b="1" dirty="0" err="1" smtClean="0">
                <a:latin typeface="Palatino Linotype" pitchFamily="18" charset="0"/>
              </a:rPr>
              <a:t>o.n.</a:t>
            </a:r>
            <a:endParaRPr lang="it-IT" sz="1200" b="1" dirty="0" smtClean="0">
              <a:latin typeface="Palatino Linotype" pitchFamily="18" charset="0"/>
            </a:endParaRPr>
          </a:p>
        </p:txBody>
      </p:sp>
      <p:cxnSp>
        <p:nvCxnSpPr>
          <p:cNvPr id="34" name="Connettore 2 33"/>
          <p:cNvCxnSpPr/>
          <p:nvPr/>
        </p:nvCxnSpPr>
        <p:spPr>
          <a:xfrm flipH="1">
            <a:off x="1828800" y="2905077"/>
            <a:ext cx="0" cy="1269368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asellaDiTesto 35"/>
          <p:cNvSpPr txBox="1"/>
          <p:nvPr/>
        </p:nvSpPr>
        <p:spPr>
          <a:xfrm>
            <a:off x="636101" y="3591022"/>
            <a:ext cx="12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smtClean="0">
                <a:latin typeface="Palatino Linotype" pitchFamily="18" charset="0"/>
              </a:rPr>
              <a:t>2) </a:t>
            </a:r>
            <a:r>
              <a:rPr lang="it-IT" sz="1200" b="1" dirty="0" err="1" smtClean="0">
                <a:latin typeface="Palatino Linotype" pitchFamily="18" charset="0"/>
              </a:rPr>
              <a:t>NaOH</a:t>
            </a:r>
            <a:r>
              <a:rPr lang="it-IT" sz="1200" b="1" dirty="0" smtClean="0">
                <a:latin typeface="Palatino Linotype" pitchFamily="18" charset="0"/>
              </a:rPr>
              <a:t>, H</a:t>
            </a:r>
            <a:r>
              <a:rPr lang="it-IT" sz="1200" b="1" baseline="-25000" dirty="0" smtClean="0">
                <a:latin typeface="Palatino Linotype" pitchFamily="18" charset="0"/>
              </a:rPr>
              <a:t>2</a:t>
            </a:r>
            <a:r>
              <a:rPr lang="it-IT" sz="1200" b="1" dirty="0" smtClean="0">
                <a:latin typeface="Palatino Linotype" pitchFamily="18" charset="0"/>
              </a:rPr>
              <a:t>O</a:t>
            </a:r>
          </a:p>
          <a:p>
            <a:pPr algn="ctr"/>
            <a:r>
              <a:rPr lang="it-IT" sz="1200" b="1" dirty="0" err="1" smtClean="0">
                <a:latin typeface="Palatino Linotype" pitchFamily="18" charset="0"/>
              </a:rPr>
              <a:t>pH~</a:t>
            </a:r>
            <a:r>
              <a:rPr lang="it-IT" sz="1200" b="1" dirty="0" smtClean="0">
                <a:latin typeface="Palatino Linotype" pitchFamily="18" charset="0"/>
              </a:rPr>
              <a:t> 13 , </a:t>
            </a:r>
            <a:r>
              <a:rPr lang="it-IT" sz="1200" b="1" dirty="0" err="1" smtClean="0">
                <a:latin typeface="Palatino Linotype" pitchFamily="18" charset="0"/>
              </a:rPr>
              <a:t>rt</a:t>
            </a:r>
            <a:r>
              <a:rPr lang="it-IT" sz="1200" b="1" dirty="0" smtClean="0">
                <a:latin typeface="Palatino Linotype" pitchFamily="18" charset="0"/>
              </a:rPr>
              <a:t>, 6h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3760958" y="747008"/>
            <a:ext cx="2007879" cy="276999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200" b="1" dirty="0" err="1" smtClean="0">
                <a:latin typeface="Palatino Linotype" pitchFamily="18" charset="0"/>
              </a:rPr>
              <a:t>Coupling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  <a:r>
              <a:rPr lang="it-IT" sz="1200" b="1" dirty="0" err="1" smtClean="0">
                <a:latin typeface="Palatino Linotype" pitchFamily="18" charset="0"/>
              </a:rPr>
              <a:t>with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  <a:r>
              <a:rPr lang="it-IT" sz="1200" b="1" dirty="0" err="1" smtClean="0">
                <a:latin typeface="Palatino Linotype" pitchFamily="18" charset="0"/>
              </a:rPr>
              <a:t>Thr-OMe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38" name="Line 14"/>
          <p:cNvSpPr>
            <a:spLocks noChangeShapeType="1"/>
          </p:cNvSpPr>
          <p:nvPr/>
        </p:nvSpPr>
        <p:spPr bwMode="auto">
          <a:xfrm flipH="1">
            <a:off x="4740455" y="1060357"/>
            <a:ext cx="0" cy="288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39" name="Text Box 17"/>
          <p:cNvSpPr txBox="1">
            <a:spLocks noChangeArrowheads="1"/>
          </p:cNvSpPr>
          <p:nvPr/>
        </p:nvSpPr>
        <p:spPr bwMode="auto">
          <a:xfrm>
            <a:off x="3740909" y="2727672"/>
            <a:ext cx="1586879" cy="276999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200" b="1" dirty="0">
                <a:latin typeface="Palatino Linotype" pitchFamily="18" charset="0"/>
              </a:rPr>
              <a:t>Global </a:t>
            </a:r>
            <a:r>
              <a:rPr lang="it-IT" sz="1200" b="1" dirty="0" err="1">
                <a:latin typeface="Palatino Linotype" pitchFamily="18" charset="0"/>
              </a:rPr>
              <a:t>deprotection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40" name="Line 16"/>
          <p:cNvSpPr>
            <a:spLocks noChangeShapeType="1"/>
          </p:cNvSpPr>
          <p:nvPr/>
        </p:nvSpPr>
        <p:spPr bwMode="auto">
          <a:xfrm flipV="1">
            <a:off x="4553600" y="2396787"/>
            <a:ext cx="0" cy="28800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41" name="Line 16"/>
          <p:cNvSpPr>
            <a:spLocks noChangeShapeType="1"/>
          </p:cNvSpPr>
          <p:nvPr/>
        </p:nvSpPr>
        <p:spPr bwMode="auto">
          <a:xfrm rot="16200000" flipV="1">
            <a:off x="2031647" y="3639170"/>
            <a:ext cx="0" cy="32400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42" name="Text Box 17"/>
          <p:cNvSpPr txBox="1">
            <a:spLocks noChangeArrowheads="1"/>
          </p:cNvSpPr>
          <p:nvPr/>
        </p:nvSpPr>
        <p:spPr bwMode="auto">
          <a:xfrm>
            <a:off x="2215933" y="3625960"/>
            <a:ext cx="1068237" cy="461665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200" b="1" dirty="0">
                <a:latin typeface="Palatino Linotype" pitchFamily="18" charset="0"/>
              </a:rPr>
              <a:t>Global </a:t>
            </a:r>
            <a:r>
              <a:rPr lang="it-IT" sz="1200" b="1" dirty="0" err="1">
                <a:latin typeface="Palatino Linotype" pitchFamily="18" charset="0"/>
              </a:rPr>
              <a:t>deprotection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43" name="Text Box 15"/>
          <p:cNvSpPr txBox="1">
            <a:spLocks noChangeArrowheads="1"/>
          </p:cNvSpPr>
          <p:nvPr/>
        </p:nvSpPr>
        <p:spPr bwMode="auto">
          <a:xfrm>
            <a:off x="2172018" y="3022420"/>
            <a:ext cx="1224000" cy="46166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200" b="1" dirty="0" err="1" smtClean="0">
                <a:latin typeface="Palatino Linotype" pitchFamily="18" charset="0"/>
              </a:rPr>
              <a:t>Coupling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  <a:r>
              <a:rPr lang="it-IT" sz="1200" b="1" dirty="0" err="1" smtClean="0">
                <a:latin typeface="Palatino Linotype" pitchFamily="18" charset="0"/>
              </a:rPr>
              <a:t>with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</a:p>
          <a:p>
            <a:pPr algn="ctr"/>
            <a:r>
              <a:rPr lang="it-IT" sz="1200" b="1" dirty="0" err="1" smtClean="0">
                <a:latin typeface="Palatino Linotype" pitchFamily="18" charset="0"/>
              </a:rPr>
              <a:t>Thr-OMe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44" name="Line 14"/>
          <p:cNvSpPr>
            <a:spLocks noChangeShapeType="1"/>
          </p:cNvSpPr>
          <p:nvPr/>
        </p:nvSpPr>
        <p:spPr bwMode="auto">
          <a:xfrm rot="5400000" flipH="1">
            <a:off x="2006530" y="3089276"/>
            <a:ext cx="0" cy="288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graphicFrame>
        <p:nvGraphicFramePr>
          <p:cNvPr id="186376" name="Object 8"/>
          <p:cNvGraphicFramePr>
            <a:graphicFrameLocks noChangeAspect="1"/>
          </p:cNvGraphicFramePr>
          <p:nvPr/>
        </p:nvGraphicFramePr>
        <p:xfrm>
          <a:off x="303242" y="4310800"/>
          <a:ext cx="3276600" cy="1487488"/>
        </p:xfrm>
        <a:graphic>
          <a:graphicData uri="http://schemas.openxmlformats.org/presentationml/2006/ole">
            <p:oleObj spid="_x0000_s186376" name="CS ChemDraw Drawing" r:id="rId7" imgW="4699521" imgH="2131642" progId="ChemDraw.Document.6.0">
              <p:embed/>
            </p:oleObj>
          </a:graphicData>
        </a:graphic>
      </p:graphicFrame>
      <p:sp>
        <p:nvSpPr>
          <p:cNvPr id="45" name="CasellaDiTesto 44"/>
          <p:cNvSpPr txBox="1"/>
          <p:nvPr/>
        </p:nvSpPr>
        <p:spPr>
          <a:xfrm>
            <a:off x="1021613" y="5845438"/>
            <a:ext cx="18966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chemeClr val="accent1"/>
                </a:solidFill>
                <a:latin typeface="Palatino Linotype" pitchFamily="18" charset="0"/>
              </a:rPr>
              <a:t>7c:</a:t>
            </a:r>
            <a:r>
              <a:rPr lang="it-IT" sz="1200" b="1" dirty="0" smtClean="0">
                <a:latin typeface="Palatino Linotype" pitchFamily="18" charset="0"/>
              </a:rPr>
              <a:t> DS = 0.43 </a:t>
            </a:r>
            <a:r>
              <a:rPr lang="it-IT" sz="1200" b="1" dirty="0" err="1" smtClean="0">
                <a:latin typeface="Palatino Linotype" pitchFamily="18" charset="0"/>
              </a:rPr>
              <a:t>from</a:t>
            </a:r>
            <a:r>
              <a:rPr lang="it-IT" sz="1200" b="1" dirty="0" smtClean="0">
                <a:latin typeface="Palatino Linotype" pitchFamily="18" charset="0"/>
              </a:rPr>
              <a:t> TBTU</a:t>
            </a:r>
          </a:p>
        </p:txBody>
      </p:sp>
      <p:sp>
        <p:nvSpPr>
          <p:cNvPr id="47" name="Rettangolo 46"/>
          <p:cNvSpPr/>
          <p:nvPr/>
        </p:nvSpPr>
        <p:spPr>
          <a:xfrm>
            <a:off x="8155077" y="1542197"/>
            <a:ext cx="5221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baseline="30000" dirty="0" smtClean="0">
                <a:latin typeface="Palatino Linotype" pitchFamily="18" charset="0"/>
              </a:rPr>
              <a:t>[</a:t>
            </a:r>
            <a:r>
              <a:rPr lang="en-GB" b="1" baseline="30000" dirty="0" smtClean="0">
                <a:latin typeface="Palatino Linotype" pitchFamily="18" charset="0"/>
              </a:rPr>
              <a:t>15]</a:t>
            </a:r>
            <a:endParaRPr lang="it-IT" dirty="0"/>
          </a:p>
        </p:txBody>
      </p:sp>
      <p:sp>
        <p:nvSpPr>
          <p:cNvPr id="48" name="Rettangolo 47"/>
          <p:cNvSpPr/>
          <p:nvPr/>
        </p:nvSpPr>
        <p:spPr>
          <a:xfrm>
            <a:off x="2619196" y="4805932"/>
            <a:ext cx="5221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baseline="30000" dirty="0" smtClean="0">
                <a:latin typeface="Palatino Linotype" pitchFamily="18" charset="0"/>
              </a:rPr>
              <a:t>[</a:t>
            </a:r>
            <a:r>
              <a:rPr lang="en-GB" b="1" baseline="30000" dirty="0" smtClean="0">
                <a:latin typeface="Palatino Linotype" pitchFamily="18" charset="0"/>
              </a:rPr>
              <a:t>15]</a:t>
            </a:r>
            <a:endParaRPr lang="it-IT" dirty="0"/>
          </a:p>
        </p:txBody>
      </p:sp>
      <p:sp>
        <p:nvSpPr>
          <p:cNvPr id="46" name="CasellaDiTesto 45"/>
          <p:cNvSpPr txBox="1"/>
          <p:nvPr/>
        </p:nvSpPr>
        <p:spPr>
          <a:xfrm>
            <a:off x="0" y="6456068"/>
            <a:ext cx="467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aseline="30000" dirty="0" smtClean="0">
                <a:latin typeface="Palatino Linotype" pitchFamily="18" charset="0"/>
              </a:rPr>
              <a:t>[</a:t>
            </a:r>
            <a:r>
              <a:rPr lang="it-IT" sz="1200" baseline="30000" dirty="0" smtClean="0">
                <a:latin typeface="Palatino Linotype" pitchFamily="18" charset="0"/>
              </a:rPr>
              <a:t>15]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dirty="0" smtClean="0">
                <a:latin typeface="Palatino Linotype" pitchFamily="18" charset="0"/>
              </a:rPr>
              <a:t>Laezza, A.; </a:t>
            </a:r>
            <a:r>
              <a:rPr lang="it-IT" sz="1200" dirty="0" err="1" smtClean="0">
                <a:latin typeface="Palatino Linotype" pitchFamily="18" charset="0"/>
              </a:rPr>
              <a:t>Casillo</a:t>
            </a:r>
            <a:r>
              <a:rPr lang="it-IT" sz="1200" dirty="0" smtClean="0">
                <a:latin typeface="Palatino Linotype" pitchFamily="18" charset="0"/>
              </a:rPr>
              <a:t>, A.; </a:t>
            </a:r>
            <a:r>
              <a:rPr lang="it-IT" sz="1200" dirty="0" err="1" smtClean="0">
                <a:latin typeface="Palatino Linotype" pitchFamily="18" charset="0"/>
              </a:rPr>
              <a:t>Cosconati</a:t>
            </a:r>
            <a:r>
              <a:rPr lang="it-IT" sz="1200" dirty="0" smtClean="0">
                <a:latin typeface="Palatino Linotype" pitchFamily="18" charset="0"/>
              </a:rPr>
              <a:t>, A.;  </a:t>
            </a:r>
            <a:r>
              <a:rPr lang="it-IT" sz="1200" dirty="0" err="1" smtClean="0">
                <a:latin typeface="Palatino Linotype" pitchFamily="18" charset="0"/>
              </a:rPr>
              <a:t>et</a:t>
            </a:r>
            <a:r>
              <a:rPr lang="it-IT" sz="1200" dirty="0" smtClean="0">
                <a:latin typeface="Palatino Linotype" pitchFamily="18" charset="0"/>
              </a:rPr>
              <a:t> al., </a:t>
            </a:r>
            <a:r>
              <a:rPr lang="it-IT" sz="1200" i="1" dirty="0" err="1" smtClean="0">
                <a:latin typeface="Palatino Linotype" pitchFamily="18" charset="0"/>
              </a:rPr>
              <a:t>Biomacromolecules</a:t>
            </a:r>
            <a:r>
              <a:rPr lang="it-IT" sz="1200" dirty="0" smtClean="0">
                <a:latin typeface="Palatino Linotype" pitchFamily="18" charset="0"/>
              </a:rPr>
              <a:t> </a:t>
            </a:r>
          </a:p>
          <a:p>
            <a:r>
              <a:rPr lang="it-IT" sz="1200" b="1" dirty="0" smtClean="0">
                <a:latin typeface="Palatino Linotype" pitchFamily="18" charset="0"/>
              </a:rPr>
              <a:t>2017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b="1" dirty="0" smtClean="0">
                <a:latin typeface="Palatino Linotype" pitchFamily="18" charset="0"/>
              </a:rPr>
              <a:t>DOI: </a:t>
            </a:r>
            <a:r>
              <a:rPr lang="it-IT" sz="1200" dirty="0" smtClean="0">
                <a:latin typeface="Palatino Linotype" pitchFamily="18" charset="0"/>
              </a:rPr>
              <a:t>10.1021/</a:t>
            </a:r>
            <a:r>
              <a:rPr lang="it-IT" sz="1200" dirty="0" err="1" smtClean="0">
                <a:latin typeface="Palatino Linotype" pitchFamily="18" charset="0"/>
              </a:rPr>
              <a:t>acs.biomac</a:t>
            </a:r>
            <a:r>
              <a:rPr lang="it-IT" sz="1200" dirty="0" smtClean="0">
                <a:latin typeface="Palatino Linotype" pitchFamily="18" charset="0"/>
              </a:rPr>
              <a:t>.7b00326</a:t>
            </a:r>
            <a:endParaRPr lang="it-IT" sz="1200" dirty="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6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5" grpId="0"/>
      <p:bldP spid="20" grpId="0"/>
      <p:bldP spid="29" grpId="0"/>
      <p:bldP spid="22" grpId="0"/>
      <p:bldP spid="30" grpId="0"/>
      <p:bldP spid="33" grpId="0"/>
      <p:bldP spid="36" grpId="0"/>
      <p:bldP spid="41" grpId="0" animBg="1"/>
      <p:bldP spid="42" grpId="0" animBg="1"/>
      <p:bldP spid="43" grpId="0" animBg="1"/>
      <p:bldP spid="44" grpId="0" animBg="1"/>
      <p:bldP spid="45" grpId="0"/>
      <p:bldP spid="4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21470"/>
            <a:ext cx="9143999" cy="612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Palatino Linotype" pitchFamily="18" charset="0"/>
              </a:rPr>
              <a:t>Semi-synthetic strategy</a:t>
            </a:r>
            <a:endParaRPr lang="en-US" sz="3600" b="1" dirty="0">
              <a:latin typeface="Palatino Linotype" pitchFamily="18" charset="0"/>
            </a:endParaRPr>
          </a:p>
        </p:txBody>
      </p:sp>
      <p:graphicFrame>
        <p:nvGraphicFramePr>
          <p:cNvPr id="106497" name="Object 1"/>
          <p:cNvGraphicFramePr>
            <a:graphicFrameLocks noChangeAspect="1"/>
          </p:cNvGraphicFramePr>
          <p:nvPr/>
        </p:nvGraphicFramePr>
        <p:xfrm>
          <a:off x="142511" y="1236386"/>
          <a:ext cx="3128412" cy="819094"/>
        </p:xfrm>
        <a:graphic>
          <a:graphicData uri="http://schemas.openxmlformats.org/presentationml/2006/ole">
            <p:oleObj spid="_x0000_s106497" name="CS ChemDraw Drawing" r:id="rId3" imgW="4699521" imgH="1231076" progId="ChemDraw.Document.6.0">
              <p:embed/>
            </p:oleObj>
          </a:graphicData>
        </a:graphic>
      </p:graphicFrame>
      <p:cxnSp>
        <p:nvCxnSpPr>
          <p:cNvPr id="29" name="Connettore 2 28"/>
          <p:cNvCxnSpPr/>
          <p:nvPr/>
        </p:nvCxnSpPr>
        <p:spPr>
          <a:xfrm rot="5400000">
            <a:off x="1526390" y="2464585"/>
            <a:ext cx="540000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/>
          <p:cNvCxnSpPr/>
          <p:nvPr/>
        </p:nvCxnSpPr>
        <p:spPr>
          <a:xfrm rot="5400000">
            <a:off x="1432177" y="3846180"/>
            <a:ext cx="756000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/>
          <p:cNvCxnSpPr/>
          <p:nvPr/>
        </p:nvCxnSpPr>
        <p:spPr>
          <a:xfrm rot="5400000">
            <a:off x="1484198" y="3110850"/>
            <a:ext cx="648000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/>
          <p:nvPr/>
        </p:nvCxnSpPr>
        <p:spPr>
          <a:xfrm rot="5400000">
            <a:off x="1538197" y="4545769"/>
            <a:ext cx="540000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>
            <a:off x="306533" y="2182822"/>
            <a:ext cx="1476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err="1" smtClean="0">
                <a:latin typeface="Palatino Linotype" pitchFamily="18" charset="0"/>
              </a:rPr>
              <a:t>PhCH</a:t>
            </a:r>
            <a:r>
              <a:rPr lang="it-IT" sz="1200" b="1" dirty="0" smtClean="0">
                <a:latin typeface="Palatino Linotype" pitchFamily="18" charset="0"/>
              </a:rPr>
              <a:t>(OCH</a:t>
            </a:r>
            <a:r>
              <a:rPr lang="it-IT" sz="1200" b="1" baseline="-25000" dirty="0" smtClean="0">
                <a:latin typeface="Palatino Linotype" pitchFamily="18" charset="0"/>
              </a:rPr>
              <a:t>3</a:t>
            </a:r>
            <a:r>
              <a:rPr lang="it-IT" sz="1200" b="1" dirty="0" smtClean="0">
                <a:latin typeface="Palatino Linotype" pitchFamily="18" charset="0"/>
              </a:rPr>
              <a:t>)</a:t>
            </a:r>
            <a:r>
              <a:rPr lang="it-IT" sz="1200" b="1" baseline="-25000" dirty="0" smtClean="0">
                <a:latin typeface="Palatino Linotype" pitchFamily="18" charset="0"/>
              </a:rPr>
              <a:t>2</a:t>
            </a:r>
            <a:r>
              <a:rPr lang="it-IT" sz="1200" b="1" dirty="0" smtClean="0">
                <a:latin typeface="Palatino Linotype" pitchFamily="18" charset="0"/>
              </a:rPr>
              <a:t>,  CSA</a:t>
            </a:r>
          </a:p>
          <a:p>
            <a:pPr algn="ctr"/>
            <a:r>
              <a:rPr lang="it-IT" sz="1200" b="1" dirty="0" smtClean="0">
                <a:latin typeface="Palatino Linotype" pitchFamily="18" charset="0"/>
              </a:rPr>
              <a:t>DMF, 80°C, </a:t>
            </a:r>
            <a:r>
              <a:rPr lang="it-IT" sz="1200" b="1" dirty="0" err="1" smtClean="0">
                <a:latin typeface="Palatino Linotype" pitchFamily="18" charset="0"/>
              </a:rPr>
              <a:t>o.n.</a:t>
            </a:r>
            <a:endParaRPr lang="it-IT" sz="1200" b="1" dirty="0" smtClean="0">
              <a:latin typeface="Palatino Linotype" pitchFamily="18" charset="0"/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434936" y="2758846"/>
            <a:ext cx="13035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err="1" smtClean="0">
                <a:solidFill>
                  <a:srgbClr val="00B0F0"/>
                </a:solidFill>
                <a:latin typeface="Palatino Linotype" pitchFamily="18" charset="0"/>
              </a:rPr>
              <a:t>ThrOMe</a:t>
            </a:r>
            <a:r>
              <a:rPr lang="it-IT" sz="1200" b="1" dirty="0" smtClean="0">
                <a:latin typeface="Palatino Linotype" pitchFamily="18" charset="0"/>
              </a:rPr>
              <a:t>,TBTU,</a:t>
            </a:r>
          </a:p>
          <a:p>
            <a:pPr algn="ctr"/>
            <a:r>
              <a:rPr lang="it-IT" sz="1200" b="1" dirty="0" smtClean="0">
                <a:latin typeface="Palatino Linotype" pitchFamily="18" charset="0"/>
              </a:rPr>
              <a:t>2,4,6-collidine</a:t>
            </a:r>
          </a:p>
          <a:p>
            <a:pPr algn="ctr"/>
            <a:r>
              <a:rPr lang="it-IT" sz="1200" b="1" dirty="0" smtClean="0">
                <a:latin typeface="Palatino Linotype" pitchFamily="18" charset="0"/>
              </a:rPr>
              <a:t>DMF, </a:t>
            </a:r>
            <a:r>
              <a:rPr lang="it-IT" sz="1200" b="1" dirty="0" err="1" smtClean="0">
                <a:latin typeface="Palatino Linotype" pitchFamily="18" charset="0"/>
              </a:rPr>
              <a:t>rt</a:t>
            </a:r>
            <a:r>
              <a:rPr lang="it-IT" sz="1200" b="1" dirty="0" smtClean="0">
                <a:latin typeface="Palatino Linotype" pitchFamily="18" charset="0"/>
              </a:rPr>
              <a:t>, </a:t>
            </a:r>
            <a:r>
              <a:rPr lang="it-IT" sz="1200" b="1" dirty="0" err="1" smtClean="0">
                <a:latin typeface="Palatino Linotype" pitchFamily="18" charset="0"/>
              </a:rPr>
              <a:t>o.n.</a:t>
            </a:r>
            <a:endParaRPr lang="it-IT" sz="1200" b="1" dirty="0" smtClean="0">
              <a:latin typeface="Palatino Linotype" pitchFamily="18" charset="0"/>
            </a:endParaRPr>
          </a:p>
        </p:txBody>
      </p:sp>
      <p:sp>
        <p:nvSpPr>
          <p:cNvPr id="35" name="CasellaDiTesto 34"/>
          <p:cNvSpPr txBox="1">
            <a:spLocks noChangeArrowheads="1"/>
          </p:cNvSpPr>
          <p:nvPr/>
        </p:nvSpPr>
        <p:spPr bwMode="auto">
          <a:xfrm>
            <a:off x="324469" y="3479487"/>
            <a:ext cx="1476000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200" b="1" dirty="0">
                <a:latin typeface="Palatino Linotype" pitchFamily="18" charset="0"/>
              </a:rPr>
              <a:t>NaBrO</a:t>
            </a:r>
            <a:r>
              <a:rPr lang="it-IT" sz="1200" b="1" baseline="-25000" dirty="0">
                <a:latin typeface="Palatino Linotype" pitchFamily="18" charset="0"/>
              </a:rPr>
              <a:t>3</a:t>
            </a:r>
            <a:r>
              <a:rPr lang="it-IT" sz="1200" b="1" dirty="0">
                <a:latin typeface="Palatino Linotype" pitchFamily="18" charset="0"/>
              </a:rPr>
              <a:t>, Na</a:t>
            </a:r>
            <a:r>
              <a:rPr lang="it-IT" sz="1200" b="1" baseline="-25000" dirty="0">
                <a:latin typeface="Palatino Linotype" pitchFamily="18" charset="0"/>
              </a:rPr>
              <a:t>2</a:t>
            </a:r>
            <a:r>
              <a:rPr lang="it-IT" sz="1200" b="1" dirty="0">
                <a:latin typeface="Palatino Linotype" pitchFamily="18" charset="0"/>
              </a:rPr>
              <a:t>S</a:t>
            </a:r>
            <a:r>
              <a:rPr lang="it-IT" sz="1200" b="1" baseline="-25000" dirty="0">
                <a:latin typeface="Palatino Linotype" pitchFamily="18" charset="0"/>
              </a:rPr>
              <a:t>2</a:t>
            </a:r>
            <a:r>
              <a:rPr lang="it-IT" sz="1200" b="1" dirty="0">
                <a:latin typeface="Palatino Linotype" pitchFamily="18" charset="0"/>
              </a:rPr>
              <a:t>O</a:t>
            </a:r>
            <a:r>
              <a:rPr lang="it-IT" sz="1200" b="1" baseline="-25000" dirty="0">
                <a:latin typeface="Palatino Linotype" pitchFamily="18" charset="0"/>
              </a:rPr>
              <a:t>4</a:t>
            </a:r>
            <a:endParaRPr lang="it-IT" sz="1200" b="1" dirty="0">
              <a:latin typeface="Palatino Linotype" pitchFamily="18" charset="0"/>
            </a:endParaRPr>
          </a:p>
          <a:p>
            <a:pPr algn="ctr"/>
            <a:r>
              <a:rPr lang="it-IT" sz="1200" b="1" dirty="0">
                <a:latin typeface="Palatino Linotype" pitchFamily="18" charset="0"/>
              </a:rPr>
              <a:t>7:3 v/</a:t>
            </a:r>
            <a:r>
              <a:rPr lang="it-IT" sz="1200" b="1" dirty="0" err="1">
                <a:latin typeface="Palatino Linotype" pitchFamily="18" charset="0"/>
              </a:rPr>
              <a:t>v</a:t>
            </a:r>
            <a:r>
              <a:rPr lang="it-IT" sz="1200" b="1" dirty="0">
                <a:latin typeface="Palatino Linotype" pitchFamily="18" charset="0"/>
              </a:rPr>
              <a:t> H</a:t>
            </a:r>
            <a:r>
              <a:rPr lang="it-IT" sz="1200" b="1" baseline="-25000" dirty="0">
                <a:latin typeface="Palatino Linotype" pitchFamily="18" charset="0"/>
              </a:rPr>
              <a:t>2</a:t>
            </a:r>
            <a:r>
              <a:rPr lang="it-IT" sz="1200" b="1" dirty="0">
                <a:latin typeface="Palatino Linotype" pitchFamily="18" charset="0"/>
              </a:rPr>
              <a:t>O-AcOEt</a:t>
            </a:r>
          </a:p>
          <a:p>
            <a:pPr algn="ctr"/>
            <a:r>
              <a:rPr lang="it-IT" sz="1200" b="1" dirty="0" err="1" smtClean="0">
                <a:latin typeface="Palatino Linotype" pitchFamily="18" charset="0"/>
              </a:rPr>
              <a:t>rt</a:t>
            </a:r>
            <a:r>
              <a:rPr lang="it-IT" sz="1200" b="1" dirty="0" smtClean="0">
                <a:latin typeface="Palatino Linotype" pitchFamily="18" charset="0"/>
              </a:rPr>
              <a:t>, </a:t>
            </a:r>
            <a:r>
              <a:rPr lang="it-IT" sz="1200" b="1" dirty="0" err="1" smtClean="0">
                <a:latin typeface="Palatino Linotype" pitchFamily="18" charset="0"/>
              </a:rPr>
              <a:t>o.n.</a:t>
            </a:r>
            <a:endParaRPr lang="it-IT" sz="1200" b="1" dirty="0">
              <a:latin typeface="Palatino Linotype" pitchFamily="18" charset="0"/>
            </a:endParaRPr>
          </a:p>
          <a:p>
            <a:endParaRPr lang="it-IT" sz="1100" b="1" dirty="0">
              <a:latin typeface="Comic Sans MS" pitchFamily="66" charset="0"/>
            </a:endParaRPr>
          </a:p>
          <a:p>
            <a:endParaRPr lang="it-IT" sz="1100" b="1" dirty="0">
              <a:latin typeface="Comic Sans MS" pitchFamily="66" charset="0"/>
            </a:endParaRPr>
          </a:p>
          <a:p>
            <a:endParaRPr lang="it-IT" sz="1100" b="1" dirty="0">
              <a:latin typeface="Comic Sans MS" pitchFamily="66" charset="0"/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643831" y="4277852"/>
            <a:ext cx="1112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err="1" smtClean="0">
                <a:latin typeface="Palatino Linotype" pitchFamily="18" charset="0"/>
              </a:rPr>
              <a:t>NaOH</a:t>
            </a:r>
            <a:r>
              <a:rPr lang="it-IT" sz="1200" b="1" dirty="0" smtClean="0">
                <a:latin typeface="Palatino Linotype" pitchFamily="18" charset="0"/>
              </a:rPr>
              <a:t>, H</a:t>
            </a:r>
            <a:r>
              <a:rPr lang="it-IT" sz="1200" b="1" baseline="-25000" dirty="0" smtClean="0">
                <a:latin typeface="Palatino Linotype" pitchFamily="18" charset="0"/>
              </a:rPr>
              <a:t>2</a:t>
            </a:r>
            <a:r>
              <a:rPr lang="it-IT" sz="1200" b="1" dirty="0" smtClean="0">
                <a:latin typeface="Palatino Linotype" pitchFamily="18" charset="0"/>
              </a:rPr>
              <a:t>O</a:t>
            </a:r>
          </a:p>
          <a:p>
            <a:pPr algn="ctr"/>
            <a:r>
              <a:rPr lang="it-IT" sz="1200" b="1" dirty="0" err="1" smtClean="0">
                <a:latin typeface="Palatino Linotype" pitchFamily="18" charset="0"/>
              </a:rPr>
              <a:t>pH~</a:t>
            </a:r>
            <a:r>
              <a:rPr lang="it-IT" sz="1200" b="1" dirty="0" smtClean="0">
                <a:latin typeface="Palatino Linotype" pitchFamily="18" charset="0"/>
              </a:rPr>
              <a:t> 13, </a:t>
            </a:r>
            <a:r>
              <a:rPr lang="it-IT" sz="1200" b="1" dirty="0" err="1" smtClean="0">
                <a:latin typeface="Palatino Linotype" pitchFamily="18" charset="0"/>
              </a:rPr>
              <a:t>rt</a:t>
            </a:r>
            <a:r>
              <a:rPr lang="it-IT" sz="1200" b="1" dirty="0" smtClean="0">
                <a:latin typeface="Palatino Linotype" pitchFamily="18" charset="0"/>
              </a:rPr>
              <a:t>, 6h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37" name="Line 16"/>
          <p:cNvSpPr>
            <a:spLocks noChangeShapeType="1"/>
          </p:cNvSpPr>
          <p:nvPr/>
        </p:nvSpPr>
        <p:spPr bwMode="auto">
          <a:xfrm rot="16200000" flipV="1">
            <a:off x="2179052" y="4164836"/>
            <a:ext cx="0" cy="61200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38" name="Text Box 17"/>
          <p:cNvSpPr txBox="1">
            <a:spLocks noChangeArrowheads="1"/>
          </p:cNvSpPr>
          <p:nvPr/>
        </p:nvSpPr>
        <p:spPr bwMode="auto">
          <a:xfrm>
            <a:off x="2569199" y="4224063"/>
            <a:ext cx="1068237" cy="461665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200" b="1" dirty="0">
                <a:latin typeface="Palatino Linotype" pitchFamily="18" charset="0"/>
              </a:rPr>
              <a:t>Global </a:t>
            </a:r>
            <a:r>
              <a:rPr lang="it-IT" sz="1200" b="1" dirty="0" err="1">
                <a:latin typeface="Palatino Linotype" pitchFamily="18" charset="0"/>
              </a:rPr>
              <a:t>deprotection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39" name="Line 12"/>
          <p:cNvSpPr>
            <a:spLocks noChangeShapeType="1"/>
          </p:cNvSpPr>
          <p:nvPr/>
        </p:nvSpPr>
        <p:spPr bwMode="auto">
          <a:xfrm rot="16200000" flipH="1" flipV="1">
            <a:off x="2185118" y="3612697"/>
            <a:ext cx="0" cy="4320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40" name="Text Box 13"/>
          <p:cNvSpPr txBox="1">
            <a:spLocks noChangeArrowheads="1"/>
          </p:cNvSpPr>
          <p:nvPr/>
        </p:nvSpPr>
        <p:spPr bwMode="auto">
          <a:xfrm>
            <a:off x="2458341" y="3556068"/>
            <a:ext cx="1584325" cy="461665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200" b="1" dirty="0" err="1">
                <a:latin typeface="Palatino Linotype" pitchFamily="18" charset="0"/>
              </a:rPr>
              <a:t>Cleavage</a:t>
            </a:r>
            <a:r>
              <a:rPr lang="it-IT" sz="1200" b="1" dirty="0">
                <a:latin typeface="Palatino Linotype" pitchFamily="18" charset="0"/>
              </a:rPr>
              <a:t> </a:t>
            </a:r>
            <a:r>
              <a:rPr lang="it-IT" sz="1200" b="1" dirty="0" err="1" smtClean="0">
                <a:latin typeface="Palatino Linotype" pitchFamily="18" charset="0"/>
              </a:rPr>
              <a:t>benzylidene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  <a:r>
              <a:rPr lang="it-IT" sz="1200" b="1" dirty="0" err="1" smtClean="0">
                <a:latin typeface="Palatino Linotype" pitchFamily="18" charset="0"/>
              </a:rPr>
              <a:t>group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41" name="Line 10"/>
          <p:cNvSpPr>
            <a:spLocks noChangeShapeType="1"/>
          </p:cNvSpPr>
          <p:nvPr/>
        </p:nvSpPr>
        <p:spPr bwMode="auto">
          <a:xfrm rot="5400000" flipH="1">
            <a:off x="2099620" y="2188331"/>
            <a:ext cx="0" cy="5040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42" name="Text Box 11"/>
          <p:cNvSpPr txBox="1">
            <a:spLocks noChangeArrowheads="1"/>
          </p:cNvSpPr>
          <p:nvPr/>
        </p:nvSpPr>
        <p:spPr bwMode="auto">
          <a:xfrm>
            <a:off x="2356027" y="2152431"/>
            <a:ext cx="1495251" cy="646331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200" b="1" dirty="0" err="1" smtClean="0">
                <a:latin typeface="Palatino Linotype" pitchFamily="18" charset="0"/>
              </a:rPr>
              <a:t>Protection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  <a:r>
              <a:rPr lang="it-IT" sz="1200" b="1" dirty="0" err="1" smtClean="0">
                <a:latin typeface="Palatino Linotype" pitchFamily="18" charset="0"/>
              </a:rPr>
              <a:t>of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</a:p>
          <a:p>
            <a:pPr algn="ctr"/>
            <a:r>
              <a:rPr lang="it-IT" sz="1200" b="1" i="1" dirty="0" smtClean="0">
                <a:latin typeface="Palatino Linotype" pitchFamily="18" charset="0"/>
              </a:rPr>
              <a:t>O</a:t>
            </a:r>
            <a:r>
              <a:rPr lang="it-IT" sz="1200" b="1" dirty="0" smtClean="0">
                <a:latin typeface="Palatino Linotype" pitchFamily="18" charset="0"/>
              </a:rPr>
              <a:t>-4,6-diol </a:t>
            </a:r>
            <a:r>
              <a:rPr lang="it-IT" sz="1200" b="1" dirty="0" err="1" smtClean="0">
                <a:latin typeface="Palatino Linotype" pitchFamily="18" charset="0"/>
              </a:rPr>
              <a:t>by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  <a:r>
              <a:rPr lang="it-IT" sz="1200" b="1" dirty="0" err="1" smtClean="0">
                <a:latin typeface="Palatino Linotype" pitchFamily="18" charset="0"/>
              </a:rPr>
              <a:t>benzylidene</a:t>
            </a:r>
            <a:r>
              <a:rPr lang="it-IT" sz="1200" b="1" dirty="0" smtClean="0">
                <a:latin typeface="Palatino Linotype" pitchFamily="18" charset="0"/>
              </a:rPr>
              <a:t> ring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43" name="Line 14"/>
          <p:cNvSpPr>
            <a:spLocks noChangeShapeType="1"/>
          </p:cNvSpPr>
          <p:nvPr/>
        </p:nvSpPr>
        <p:spPr bwMode="auto">
          <a:xfrm rot="5400000" flipH="1">
            <a:off x="2196220" y="2837596"/>
            <a:ext cx="0" cy="612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graphicFrame>
        <p:nvGraphicFramePr>
          <p:cNvPr id="106501" name="Object 5"/>
          <p:cNvGraphicFramePr>
            <a:graphicFrameLocks noChangeAspect="1"/>
          </p:cNvGraphicFramePr>
          <p:nvPr/>
        </p:nvGraphicFramePr>
        <p:xfrm>
          <a:off x="351342" y="4763398"/>
          <a:ext cx="3276600" cy="1485900"/>
        </p:xfrm>
        <a:graphic>
          <a:graphicData uri="http://schemas.openxmlformats.org/presentationml/2006/ole">
            <p:oleObj spid="_x0000_s106501" name="CS ChemDraw Drawing" r:id="rId4" imgW="4699521" imgH="2131642" progId="ChemDraw.Document.6.0">
              <p:embed/>
            </p:oleObj>
          </a:graphicData>
        </a:graphic>
      </p:graphicFrame>
      <p:sp>
        <p:nvSpPr>
          <p:cNvPr id="46" name="Text Box 15"/>
          <p:cNvSpPr txBox="1">
            <a:spLocks noChangeArrowheads="1"/>
          </p:cNvSpPr>
          <p:nvPr/>
        </p:nvSpPr>
        <p:spPr bwMode="auto">
          <a:xfrm>
            <a:off x="2531849" y="2986612"/>
            <a:ext cx="2007879" cy="276999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200" b="1" dirty="0" err="1" smtClean="0">
                <a:latin typeface="Palatino Linotype" pitchFamily="18" charset="0"/>
              </a:rPr>
              <a:t>Coupling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  <a:r>
              <a:rPr lang="it-IT" sz="1200" b="1" dirty="0" err="1" smtClean="0">
                <a:latin typeface="Palatino Linotype" pitchFamily="18" charset="0"/>
              </a:rPr>
              <a:t>with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  <a:r>
              <a:rPr lang="it-IT" sz="1200" b="1" dirty="0" err="1" smtClean="0">
                <a:latin typeface="Palatino Linotype" pitchFamily="18" charset="0"/>
              </a:rPr>
              <a:t>Thr-OMe</a:t>
            </a:r>
            <a:endParaRPr lang="it-IT" sz="1200" b="1" dirty="0">
              <a:latin typeface="Palatino Linotype" pitchFamily="18" charset="0"/>
            </a:endParaRPr>
          </a:p>
        </p:txBody>
      </p:sp>
      <p:pic>
        <p:nvPicPr>
          <p:cNvPr id="51" name="Immagine 5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17295" y="748725"/>
            <a:ext cx="4429125" cy="3401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CasellaDiTesto 51"/>
          <p:cNvSpPr txBox="1"/>
          <p:nvPr/>
        </p:nvSpPr>
        <p:spPr>
          <a:xfrm>
            <a:off x="4508211" y="3978591"/>
            <a:ext cx="46464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baseline="30000" dirty="0" smtClean="0">
                <a:latin typeface="Palatino Linotype" pitchFamily="18" charset="0"/>
              </a:rPr>
              <a:t>1</a:t>
            </a:r>
            <a:r>
              <a:rPr lang="en-GB" sz="1200" b="1" dirty="0" smtClean="0">
                <a:latin typeface="Palatino Linotype" pitchFamily="18" charset="0"/>
              </a:rPr>
              <a:t>H-NMR and </a:t>
            </a:r>
            <a:r>
              <a:rPr lang="it-IT" sz="1200" b="1" dirty="0" smtClean="0">
                <a:latin typeface="Palatino Linotype" pitchFamily="18" charset="0"/>
              </a:rPr>
              <a:t>HSQC-DEPT </a:t>
            </a:r>
            <a:r>
              <a:rPr lang="it-IT" sz="1200" b="1" dirty="0" err="1" smtClean="0">
                <a:latin typeface="Palatino Linotype" pitchFamily="18" charset="0"/>
              </a:rPr>
              <a:t>spectra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  <a:r>
              <a:rPr lang="it-IT" sz="1200" b="1" dirty="0" err="1" smtClean="0">
                <a:latin typeface="Palatino Linotype" pitchFamily="18" charset="0"/>
              </a:rPr>
              <a:t>of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  <a:r>
              <a:rPr lang="it-IT" sz="1200" b="1" dirty="0" smtClean="0">
                <a:solidFill>
                  <a:srgbClr val="00B0F0"/>
                </a:solidFill>
                <a:latin typeface="Palatino Linotype" pitchFamily="18" charset="0"/>
              </a:rPr>
              <a:t>7d </a:t>
            </a:r>
            <a:r>
              <a:rPr lang="it-IT" sz="1200" b="1" dirty="0" smtClean="0">
                <a:latin typeface="Palatino Linotype" pitchFamily="18" charset="0"/>
              </a:rPr>
              <a:t>(600 MHz, D</a:t>
            </a:r>
            <a:r>
              <a:rPr lang="it-IT" sz="1200" b="1" baseline="-25000" dirty="0" smtClean="0">
                <a:latin typeface="Palatino Linotype" pitchFamily="18" charset="0"/>
              </a:rPr>
              <a:t>2</a:t>
            </a:r>
            <a:r>
              <a:rPr lang="it-IT" sz="1200" b="1" dirty="0" smtClean="0">
                <a:latin typeface="Palatino Linotype" pitchFamily="18" charset="0"/>
              </a:rPr>
              <a:t>O, 298 K)</a:t>
            </a:r>
            <a:endParaRPr lang="it-IT" sz="1200" b="1" dirty="0" smtClean="0">
              <a:solidFill>
                <a:srgbClr val="00B0F0"/>
              </a:solidFill>
              <a:latin typeface="Palatino Linotype" pitchFamily="18" charset="0"/>
            </a:endParaRPr>
          </a:p>
        </p:txBody>
      </p:sp>
      <p:sp>
        <p:nvSpPr>
          <p:cNvPr id="53" name="CasellaDiTesto 52"/>
          <p:cNvSpPr txBox="1"/>
          <p:nvPr/>
        </p:nvSpPr>
        <p:spPr>
          <a:xfrm>
            <a:off x="1059167" y="6177251"/>
            <a:ext cx="19223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chemeClr val="accent1"/>
                </a:solidFill>
                <a:latin typeface="Palatino Linotype" pitchFamily="18" charset="0"/>
              </a:rPr>
              <a:t>7d</a:t>
            </a:r>
            <a:r>
              <a:rPr lang="it-IT" sz="1200" b="1" dirty="0" smtClean="0">
                <a:latin typeface="Palatino Linotype" pitchFamily="18" charset="0"/>
              </a:rPr>
              <a:t>: DS = 1.00 </a:t>
            </a:r>
            <a:r>
              <a:rPr lang="it-IT" sz="1200" b="1" dirty="0" err="1" smtClean="0">
                <a:latin typeface="Palatino Linotype" pitchFamily="18" charset="0"/>
              </a:rPr>
              <a:t>from</a:t>
            </a:r>
            <a:r>
              <a:rPr lang="it-IT" sz="1200" b="1" dirty="0" smtClean="0">
                <a:latin typeface="Palatino Linotype" pitchFamily="18" charset="0"/>
              </a:rPr>
              <a:t> TBTU</a:t>
            </a:r>
          </a:p>
        </p:txBody>
      </p:sp>
      <p:sp>
        <p:nvSpPr>
          <p:cNvPr id="55" name="Rettangolo 54"/>
          <p:cNvSpPr/>
          <p:nvPr/>
        </p:nvSpPr>
        <p:spPr>
          <a:xfrm>
            <a:off x="2978997" y="5412471"/>
            <a:ext cx="5044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baseline="30000" dirty="0" smtClean="0">
                <a:latin typeface="Palatino Linotype" pitchFamily="18" charset="0"/>
              </a:rPr>
              <a:t>[</a:t>
            </a:r>
            <a:r>
              <a:rPr lang="en-GB" b="1" baseline="30000" dirty="0" smtClean="0">
                <a:latin typeface="Palatino Linotype" pitchFamily="18" charset="0"/>
              </a:rPr>
              <a:t>15]</a:t>
            </a:r>
            <a:endParaRPr lang="it-IT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0" y="6466701"/>
            <a:ext cx="7337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aseline="30000" dirty="0" smtClean="0">
                <a:latin typeface="Palatino Linotype" pitchFamily="18" charset="0"/>
              </a:rPr>
              <a:t>[</a:t>
            </a:r>
            <a:r>
              <a:rPr lang="it-IT" sz="1200" baseline="30000" dirty="0" smtClean="0">
                <a:latin typeface="Palatino Linotype" pitchFamily="18" charset="0"/>
              </a:rPr>
              <a:t>15]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dirty="0" smtClean="0">
                <a:latin typeface="Palatino Linotype" pitchFamily="18" charset="0"/>
              </a:rPr>
              <a:t>Laezza, A.; </a:t>
            </a:r>
            <a:r>
              <a:rPr lang="it-IT" sz="1200" dirty="0" err="1" smtClean="0">
                <a:latin typeface="Palatino Linotype" pitchFamily="18" charset="0"/>
              </a:rPr>
              <a:t>Casillo</a:t>
            </a:r>
            <a:r>
              <a:rPr lang="it-IT" sz="1200" dirty="0" smtClean="0">
                <a:latin typeface="Palatino Linotype" pitchFamily="18" charset="0"/>
              </a:rPr>
              <a:t>, A.; </a:t>
            </a:r>
            <a:r>
              <a:rPr lang="it-IT" sz="1200" dirty="0" err="1" smtClean="0">
                <a:latin typeface="Palatino Linotype" pitchFamily="18" charset="0"/>
              </a:rPr>
              <a:t>Cosconati</a:t>
            </a:r>
            <a:r>
              <a:rPr lang="it-IT" sz="1200" dirty="0" smtClean="0">
                <a:latin typeface="Palatino Linotype" pitchFamily="18" charset="0"/>
              </a:rPr>
              <a:t>, A.;  </a:t>
            </a:r>
            <a:r>
              <a:rPr lang="it-IT" sz="1200" dirty="0" err="1" smtClean="0">
                <a:latin typeface="Palatino Linotype" pitchFamily="18" charset="0"/>
              </a:rPr>
              <a:t>et</a:t>
            </a:r>
            <a:r>
              <a:rPr lang="it-IT" sz="1200" dirty="0" smtClean="0">
                <a:latin typeface="Palatino Linotype" pitchFamily="18" charset="0"/>
              </a:rPr>
              <a:t> al., </a:t>
            </a:r>
            <a:r>
              <a:rPr lang="it-IT" sz="1200" i="1" dirty="0" err="1" smtClean="0">
                <a:latin typeface="Palatino Linotype" pitchFamily="18" charset="0"/>
              </a:rPr>
              <a:t>Biomacromolecules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b="1" dirty="0" smtClean="0">
                <a:latin typeface="Palatino Linotype" pitchFamily="18" charset="0"/>
              </a:rPr>
              <a:t>2017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b="1" dirty="0" smtClean="0">
                <a:latin typeface="Palatino Linotype" pitchFamily="18" charset="0"/>
              </a:rPr>
              <a:t>DOI: </a:t>
            </a:r>
            <a:r>
              <a:rPr lang="it-IT" sz="1200" dirty="0" smtClean="0">
                <a:latin typeface="Palatino Linotype" pitchFamily="18" charset="0"/>
              </a:rPr>
              <a:t>10.1021/</a:t>
            </a:r>
            <a:r>
              <a:rPr lang="it-IT" sz="1200" dirty="0" err="1" smtClean="0">
                <a:latin typeface="Palatino Linotype" pitchFamily="18" charset="0"/>
              </a:rPr>
              <a:t>acs.biomac</a:t>
            </a:r>
            <a:r>
              <a:rPr lang="it-IT" sz="1200" dirty="0" smtClean="0">
                <a:latin typeface="Palatino Linotype" pitchFamily="18" charset="0"/>
              </a:rPr>
              <a:t>.7b00326</a:t>
            </a:r>
            <a:endParaRPr lang="it-IT" sz="1200" dirty="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6" grpId="0" animBg="1"/>
      <p:bldP spid="5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23078"/>
            <a:ext cx="9143999" cy="612000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 err="1" smtClean="0">
                <a:latin typeface="Palatino Linotype" pitchFamily="18" charset="0"/>
              </a:rPr>
              <a:t>Antifreeze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r>
              <a:rPr lang="it-IT" sz="3600" b="1" dirty="0" err="1" smtClean="0">
                <a:latin typeface="Palatino Linotype" pitchFamily="18" charset="0"/>
              </a:rPr>
              <a:t>actvity</a:t>
            </a:r>
            <a:endParaRPr lang="it-IT" sz="3600" dirty="0"/>
          </a:p>
        </p:txBody>
      </p:sp>
      <p:sp>
        <p:nvSpPr>
          <p:cNvPr id="4" name="Rettangolo 3"/>
          <p:cNvSpPr/>
          <p:nvPr/>
        </p:nvSpPr>
        <p:spPr>
          <a:xfrm>
            <a:off x="4322617" y="3191477"/>
            <a:ext cx="46734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800" b="1" dirty="0" smtClean="0">
                <a:latin typeface="Palatino Linotype" pitchFamily="18" charset="0"/>
              </a:rPr>
              <a:t>There is a trend that as the </a:t>
            </a:r>
            <a:r>
              <a:rPr lang="en-GB" sz="1800" b="1" dirty="0" err="1" smtClean="0">
                <a:latin typeface="Palatino Linotype" pitchFamily="18" charset="0"/>
              </a:rPr>
              <a:t>threonine</a:t>
            </a:r>
            <a:r>
              <a:rPr lang="en-GB" sz="1800" b="1" dirty="0" smtClean="0">
                <a:latin typeface="Palatino Linotype" pitchFamily="18" charset="0"/>
              </a:rPr>
              <a:t> content increases, the IRI activity is reduced. This could be associated to the slight decrease of the molecular weight </a:t>
            </a:r>
            <a:r>
              <a:rPr lang="en-GB" sz="1800" b="1" baseline="30000" dirty="0" smtClean="0">
                <a:latin typeface="Palatino Linotype" pitchFamily="18" charset="0"/>
              </a:rPr>
              <a:t>[</a:t>
            </a:r>
            <a:r>
              <a:rPr lang="en-GB" sz="1800" b="1" baseline="30000" dirty="0" smtClean="0">
                <a:latin typeface="Palatino Linotype" pitchFamily="18" charset="0"/>
              </a:rPr>
              <a:t>15]</a:t>
            </a:r>
            <a:endParaRPr lang="it-IT" sz="1800" b="1" baseline="30000" dirty="0">
              <a:latin typeface="Palatino Linotype" pitchFamily="18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0" y="891524"/>
            <a:ext cx="70285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 smtClean="0">
                <a:solidFill>
                  <a:schemeClr val="accent1"/>
                </a:solidFill>
                <a:latin typeface="Palatino Linotype" pitchFamily="18" charset="0"/>
              </a:rPr>
              <a:t>IN COLLABORATION WITH THE RESEARCH GROUP OF PROF. GIBSON AT THE UNIVERISTY OF WARWICK </a:t>
            </a:r>
            <a:endParaRPr lang="it-IT" sz="1400" dirty="0">
              <a:solidFill>
                <a:schemeClr val="accent1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6009501"/>
            <a:ext cx="7337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aseline="30000" dirty="0" smtClean="0">
                <a:latin typeface="Palatino Linotype" pitchFamily="18" charset="0"/>
              </a:rPr>
              <a:t>[</a:t>
            </a:r>
            <a:r>
              <a:rPr lang="it-IT" sz="1200" baseline="30000" dirty="0" smtClean="0">
                <a:latin typeface="Palatino Linotype" pitchFamily="18" charset="0"/>
              </a:rPr>
              <a:t>15]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dirty="0" smtClean="0">
                <a:latin typeface="Palatino Linotype" pitchFamily="18" charset="0"/>
              </a:rPr>
              <a:t>Laezza, A.; </a:t>
            </a:r>
            <a:r>
              <a:rPr lang="it-IT" sz="1200" dirty="0" err="1" smtClean="0">
                <a:latin typeface="Palatino Linotype" pitchFamily="18" charset="0"/>
              </a:rPr>
              <a:t>Casillo</a:t>
            </a:r>
            <a:r>
              <a:rPr lang="it-IT" sz="1200" dirty="0" smtClean="0">
                <a:latin typeface="Palatino Linotype" pitchFamily="18" charset="0"/>
              </a:rPr>
              <a:t>, A.; </a:t>
            </a:r>
            <a:r>
              <a:rPr lang="it-IT" sz="1200" dirty="0" err="1" smtClean="0">
                <a:latin typeface="Palatino Linotype" pitchFamily="18" charset="0"/>
              </a:rPr>
              <a:t>Cosconati</a:t>
            </a:r>
            <a:r>
              <a:rPr lang="it-IT" sz="1200" dirty="0" smtClean="0">
                <a:latin typeface="Palatino Linotype" pitchFamily="18" charset="0"/>
              </a:rPr>
              <a:t>, A.;  </a:t>
            </a:r>
            <a:r>
              <a:rPr lang="it-IT" sz="1200" dirty="0" err="1" smtClean="0">
                <a:latin typeface="Palatino Linotype" pitchFamily="18" charset="0"/>
              </a:rPr>
              <a:t>et</a:t>
            </a:r>
            <a:r>
              <a:rPr lang="it-IT" sz="1200" dirty="0" smtClean="0">
                <a:latin typeface="Palatino Linotype" pitchFamily="18" charset="0"/>
              </a:rPr>
              <a:t> al., </a:t>
            </a:r>
            <a:r>
              <a:rPr lang="it-IT" sz="1200" i="1" dirty="0" err="1" smtClean="0">
                <a:latin typeface="Palatino Linotype" pitchFamily="18" charset="0"/>
              </a:rPr>
              <a:t>Biomacromolecules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b="1" dirty="0" smtClean="0">
                <a:latin typeface="Palatino Linotype" pitchFamily="18" charset="0"/>
              </a:rPr>
              <a:t>2017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b="1" dirty="0" smtClean="0">
                <a:latin typeface="Palatino Linotype" pitchFamily="18" charset="0"/>
              </a:rPr>
              <a:t>DOI: </a:t>
            </a:r>
            <a:r>
              <a:rPr lang="it-IT" sz="1200" dirty="0" smtClean="0">
                <a:latin typeface="Palatino Linotype" pitchFamily="18" charset="0"/>
              </a:rPr>
              <a:t>10.1021/</a:t>
            </a:r>
            <a:r>
              <a:rPr lang="it-IT" sz="1200" dirty="0" err="1" smtClean="0">
                <a:latin typeface="Palatino Linotype" pitchFamily="18" charset="0"/>
              </a:rPr>
              <a:t>acs.biomac</a:t>
            </a:r>
            <a:r>
              <a:rPr lang="it-IT" sz="1200" dirty="0" smtClean="0">
                <a:latin typeface="Palatino Linotype" pitchFamily="18" charset="0"/>
              </a:rPr>
              <a:t>.7b00326</a:t>
            </a:r>
            <a:endParaRPr lang="it-IT" sz="1200" dirty="0">
              <a:latin typeface="Palatino Linotype" pitchFamily="18" charset="0"/>
            </a:endParaRPr>
          </a:p>
        </p:txBody>
      </p:sp>
      <p:pic>
        <p:nvPicPr>
          <p:cNvPr id="8" name="Immagine 7" descr="The-university-of-warwick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4165" y="177422"/>
            <a:ext cx="1812318" cy="1335539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83125" y="4413397"/>
            <a:ext cx="47348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latin typeface="Palatino Linotype" pitchFamily="18" charset="0"/>
              </a:rPr>
              <a:t>IRI activity of </a:t>
            </a:r>
            <a:r>
              <a:rPr lang="en-GB" b="1" dirty="0" err="1" smtClean="0">
                <a:latin typeface="Palatino Linotype" pitchFamily="18" charset="0"/>
              </a:rPr>
              <a:t>chondroitin</a:t>
            </a:r>
            <a:r>
              <a:rPr lang="en-GB" b="1" dirty="0" smtClean="0">
                <a:latin typeface="Palatino Linotype" pitchFamily="18" charset="0"/>
              </a:rPr>
              <a:t> polysaccharide </a:t>
            </a:r>
            <a:r>
              <a:rPr lang="en-GB" b="1" dirty="0" smtClean="0">
                <a:solidFill>
                  <a:schemeClr val="accent1"/>
                </a:solidFill>
                <a:latin typeface="Palatino Linotype" pitchFamily="18" charset="0"/>
              </a:rPr>
              <a:t>7a-d</a:t>
            </a:r>
            <a:endParaRPr lang="it-IT" b="1" baseline="30000" dirty="0">
              <a:solidFill>
                <a:schemeClr val="accent1"/>
              </a:solidFill>
              <a:latin typeface="Palatino Linotype" pitchFamily="18" charset="0"/>
            </a:endParaRPr>
          </a:p>
        </p:txBody>
      </p:sp>
      <p:pic>
        <p:nvPicPr>
          <p:cNvPr id="11" name="Immagine 10" descr="Bedini_revised figure 6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774" y="1554241"/>
            <a:ext cx="4016592" cy="29064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919" y="226411"/>
            <a:ext cx="8079580" cy="68400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>
                <a:latin typeface="Palatino Linotype" pitchFamily="18" charset="0"/>
              </a:rPr>
              <a:t>Summary</a:t>
            </a:r>
            <a:endParaRPr lang="en-US" b="1" dirty="0">
              <a:latin typeface="Palatino Linotype" pitchFamily="18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464723" y="954903"/>
          <a:ext cx="4699000" cy="1230313"/>
        </p:xfrm>
        <a:graphic>
          <a:graphicData uri="http://schemas.openxmlformats.org/presentationml/2006/ole">
            <p:oleObj spid="_x0000_s1026" name="CS ChemDraw Drawing" r:id="rId4" imgW="4699521" imgH="1231076" progId="ChemDraw.Document.6.0">
              <p:embed/>
            </p:oleObj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1884729" y="2205654"/>
            <a:ext cx="5575545" cy="400101"/>
          </a:xfrm>
          <a:prstGeom prst="rect">
            <a:avLst/>
          </a:prstGeom>
          <a:noFill/>
        </p:spPr>
        <p:txBody>
          <a:bodyPr wrap="none" lIns="91430" tIns="45716" rIns="91430" bIns="45716" rtlCol="0">
            <a:spAutoFit/>
          </a:bodyPr>
          <a:lstStyle/>
          <a:p>
            <a:pPr algn="ctr"/>
            <a:r>
              <a:rPr lang="it-IT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Microbial</a:t>
            </a:r>
            <a:r>
              <a:rPr lang="it-IT" sz="2000" b="1" dirty="0" smtClean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it-IT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sourced</a:t>
            </a:r>
            <a:r>
              <a:rPr lang="it-IT" sz="2000" b="1" dirty="0" smtClean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it-IT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chondroitin</a:t>
            </a:r>
            <a:r>
              <a:rPr lang="it-IT" sz="2000" b="1" dirty="0" smtClean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it-IT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polysaccharide</a:t>
            </a:r>
            <a:endParaRPr lang="it-IT" sz="2000" b="1" dirty="0">
              <a:solidFill>
                <a:schemeClr val="accent1"/>
              </a:solidFill>
              <a:latin typeface="Palatino Linotype" pitchFamily="18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92223" y="3277569"/>
            <a:ext cx="5105885" cy="360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Regioselective</a:t>
            </a:r>
            <a:r>
              <a:rPr lang="it-IT" sz="2000" b="1" dirty="0" smtClean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it-IT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fucosylation</a:t>
            </a:r>
            <a:r>
              <a:rPr lang="it-IT" sz="2000" b="1" dirty="0" smtClean="0">
                <a:solidFill>
                  <a:schemeClr val="accent1"/>
                </a:solidFill>
                <a:latin typeface="Palatino Linotype" pitchFamily="18" charset="0"/>
              </a:rPr>
              <a:t> and </a:t>
            </a:r>
            <a:r>
              <a:rPr lang="it-IT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sulfation</a:t>
            </a:r>
            <a:endParaRPr lang="it-IT" sz="2000" b="1" dirty="0" smtClean="0">
              <a:solidFill>
                <a:schemeClr val="accent1"/>
              </a:solidFill>
              <a:latin typeface="Palatino Linotype" pitchFamily="18" charset="0"/>
            </a:endParaRPr>
          </a:p>
          <a:p>
            <a:endParaRPr lang="it-IT" sz="2000" b="1" dirty="0" smtClean="0">
              <a:solidFill>
                <a:schemeClr val="accent1"/>
              </a:solidFill>
              <a:latin typeface="Palatino Linotype" pitchFamily="18" charset="0"/>
            </a:endParaRPr>
          </a:p>
          <a:p>
            <a:pPr>
              <a:buFont typeface="Arial" pitchFamily="34" charset="0"/>
              <a:buChar char="•"/>
            </a:pPr>
            <a:endParaRPr lang="it-IT" sz="2000" dirty="0" smtClean="0">
              <a:solidFill>
                <a:schemeClr val="accent1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85850" y="4552632"/>
            <a:ext cx="3942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2000" b="1" dirty="0" smtClean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it-IT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Conjugation</a:t>
            </a:r>
            <a:r>
              <a:rPr lang="it-IT" sz="2000" b="1" dirty="0" smtClean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it-IT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with</a:t>
            </a:r>
            <a:r>
              <a:rPr lang="it-IT" sz="2000" b="1" dirty="0" smtClean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it-IT" sz="1800" b="1" dirty="0" err="1" smtClean="0">
                <a:solidFill>
                  <a:schemeClr val="accent1"/>
                </a:solidFill>
                <a:latin typeface="Palatino Linotype" pitchFamily="18" charset="0"/>
              </a:rPr>
              <a:t>L</a:t>
            </a:r>
            <a:r>
              <a:rPr lang="it-IT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-Threonine</a:t>
            </a:r>
            <a:endParaRPr lang="it-IT" sz="2000" b="1" dirty="0">
              <a:solidFill>
                <a:schemeClr val="accent1"/>
              </a:solidFill>
              <a:latin typeface="Palatino Linotype" pitchFamily="18" charset="0"/>
            </a:endParaRPr>
          </a:p>
        </p:txBody>
      </p:sp>
      <p:sp>
        <p:nvSpPr>
          <p:cNvPr id="11" name="Freccia a destra 10"/>
          <p:cNvSpPr/>
          <p:nvPr/>
        </p:nvSpPr>
        <p:spPr>
          <a:xfrm>
            <a:off x="5244006" y="3362534"/>
            <a:ext cx="1476000" cy="184429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0" tIns="45716" rIns="91430" bIns="45716" rtlCol="0" anchor="ctr"/>
          <a:lstStyle/>
          <a:p>
            <a:pPr algn="ctr"/>
            <a:endParaRPr lang="it-IT" dirty="0">
              <a:solidFill>
                <a:srgbClr val="00B0F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783854" y="3279215"/>
            <a:ext cx="1914307" cy="720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Anticoagulant</a:t>
            </a:r>
            <a:r>
              <a:rPr lang="it-IT" sz="2000" b="1" dirty="0" smtClean="0">
                <a:solidFill>
                  <a:schemeClr val="accent1"/>
                </a:solidFill>
                <a:latin typeface="Palatino Linotype" pitchFamily="18" charset="0"/>
              </a:rPr>
              <a:t> </a:t>
            </a:r>
          </a:p>
          <a:p>
            <a:r>
              <a:rPr lang="it-IT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activity</a:t>
            </a:r>
            <a:endParaRPr lang="it-IT" sz="2000" b="1" dirty="0" smtClean="0">
              <a:solidFill>
                <a:schemeClr val="accent1"/>
              </a:solidFill>
              <a:latin typeface="Palatino Linotype" pitchFamily="18" charset="0"/>
            </a:endParaRPr>
          </a:p>
          <a:p>
            <a:pPr>
              <a:buFont typeface="Arial" pitchFamily="34" charset="0"/>
              <a:buChar char="•"/>
            </a:pPr>
            <a:endParaRPr lang="it-IT" sz="2000" b="1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endParaRPr lang="it-IT" sz="2000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endParaRPr lang="it-IT" sz="2000" dirty="0" smtClean="0">
              <a:solidFill>
                <a:schemeClr val="accent1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5647773" y="4541937"/>
            <a:ext cx="2353529" cy="396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Antifreeze</a:t>
            </a:r>
            <a:r>
              <a:rPr lang="it-IT" sz="2000" b="1" dirty="0" smtClean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it-IT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activity</a:t>
            </a:r>
            <a:endParaRPr lang="it-IT" sz="2000" b="1" dirty="0" smtClean="0">
              <a:solidFill>
                <a:schemeClr val="accent1"/>
              </a:solidFill>
              <a:latin typeface="Palatino Linotype" pitchFamily="18" charset="0"/>
            </a:endParaRPr>
          </a:p>
          <a:p>
            <a:pPr>
              <a:buFont typeface="Arial" pitchFamily="34" charset="0"/>
              <a:buChar char="•"/>
            </a:pPr>
            <a:endParaRPr lang="it-IT" sz="2000" b="1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endParaRPr lang="it-IT" sz="2000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endParaRPr lang="it-IT" sz="2000" dirty="0" smtClean="0">
              <a:solidFill>
                <a:schemeClr val="accent1"/>
              </a:solidFill>
            </a:endParaRPr>
          </a:p>
        </p:txBody>
      </p:sp>
      <p:sp>
        <p:nvSpPr>
          <p:cNvPr id="20" name="Freccia a destra 19"/>
          <p:cNvSpPr/>
          <p:nvPr/>
        </p:nvSpPr>
        <p:spPr>
          <a:xfrm>
            <a:off x="4080855" y="4697190"/>
            <a:ext cx="1476000" cy="184429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0" tIns="45716" rIns="91430" bIns="45716" rtlCol="0" anchor="ctr"/>
          <a:lstStyle/>
          <a:p>
            <a:pPr algn="ctr"/>
            <a:endParaRPr lang="it-IT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80559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5"/>
          <p:cNvGrpSpPr/>
          <p:nvPr/>
        </p:nvGrpSpPr>
        <p:grpSpPr>
          <a:xfrm rot="1247168">
            <a:off x="316604" y="1964906"/>
            <a:ext cx="4270992" cy="2567621"/>
            <a:chOff x="1946365" y="2703007"/>
            <a:chExt cx="3268590" cy="1686113"/>
          </a:xfrm>
        </p:grpSpPr>
        <p:pic>
          <p:nvPicPr>
            <p:cNvPr id="4" name="Immagine 3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46365" y="2704011"/>
              <a:ext cx="3268590" cy="1685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ttangolo 4"/>
            <p:cNvSpPr/>
            <p:nvPr/>
          </p:nvSpPr>
          <p:spPr>
            <a:xfrm>
              <a:off x="1954404" y="2703007"/>
              <a:ext cx="296427" cy="1909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12928"/>
            <a:ext cx="9144000" cy="1080000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 err="1" smtClean="0">
                <a:latin typeface="Palatino Linotype" pitchFamily="18" charset="0"/>
              </a:rPr>
              <a:t>Molecular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r>
              <a:rPr lang="it-IT" sz="3600" b="1" dirty="0" err="1" smtClean="0">
                <a:latin typeface="Palatino Linotype" pitchFamily="18" charset="0"/>
              </a:rPr>
              <a:t>weight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r>
              <a:rPr lang="it-IT" sz="3600" b="1" dirty="0" err="1" smtClean="0">
                <a:latin typeface="Palatino Linotype" pitchFamily="18" charset="0"/>
              </a:rPr>
              <a:t>determination</a:t>
            </a:r>
            <a:r>
              <a:rPr lang="it-IT" sz="3600" b="1" dirty="0" smtClean="0">
                <a:latin typeface="Palatino Linotype" pitchFamily="18" charset="0"/>
              </a:rPr>
              <a:t> and </a:t>
            </a:r>
            <a:r>
              <a:rPr lang="it-IT" sz="3600" b="1" dirty="0" err="1" smtClean="0">
                <a:latin typeface="Palatino Linotype" pitchFamily="18" charset="0"/>
              </a:rPr>
              <a:t>conformational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r>
              <a:rPr lang="it-IT" sz="3600" b="1" dirty="0" err="1" smtClean="0">
                <a:latin typeface="Palatino Linotype" pitchFamily="18" charset="0"/>
              </a:rPr>
              <a:t>study</a:t>
            </a:r>
            <a:endParaRPr lang="it-IT" sz="3600" b="1" dirty="0">
              <a:latin typeface="Palatino Linotype" pitchFamily="18" charset="0"/>
            </a:endParaRPr>
          </a:p>
        </p:txBody>
      </p:sp>
      <p:sp>
        <p:nvSpPr>
          <p:cNvPr id="7" name="TextBox 13"/>
          <p:cNvSpPr txBox="1"/>
          <p:nvPr/>
        </p:nvSpPr>
        <p:spPr>
          <a:xfrm>
            <a:off x="220513" y="4104043"/>
            <a:ext cx="43039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b="1" dirty="0" smtClean="0">
                <a:latin typeface="Palatino Linotype" pitchFamily="18" charset="0"/>
              </a:rPr>
              <a:t>Semi-synthetic polysaccharide adopts a fairly linear conformation stabilized by inter-residue H-bond interactions</a:t>
            </a:r>
            <a:endParaRPr lang="en-GB" sz="1800" b="1" dirty="0">
              <a:latin typeface="Palatino Linotype" pitchFamily="18" charset="0"/>
            </a:endParaRPr>
          </a:p>
        </p:txBody>
      </p:sp>
      <p:sp>
        <p:nvSpPr>
          <p:cNvPr id="8" name="TextBox 13"/>
          <p:cNvSpPr txBox="1"/>
          <p:nvPr/>
        </p:nvSpPr>
        <p:spPr>
          <a:xfrm>
            <a:off x="4595753" y="4127900"/>
            <a:ext cx="43979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b="1" dirty="0" smtClean="0">
                <a:latin typeface="Palatino Linotype" pitchFamily="18" charset="0"/>
              </a:rPr>
              <a:t>It differs from “zigzag” arrangement of  </a:t>
            </a:r>
            <a:r>
              <a:rPr lang="en-GB" sz="1800" b="1" i="1" dirty="0" smtClean="0">
                <a:latin typeface="Palatino Linotype" pitchFamily="18" charset="0"/>
              </a:rPr>
              <a:t>C. </a:t>
            </a:r>
            <a:r>
              <a:rPr lang="en-GB" sz="1800" b="1" i="1" dirty="0" err="1" smtClean="0">
                <a:latin typeface="Palatino Linotype" pitchFamily="18" charset="0"/>
              </a:rPr>
              <a:t>psychrerythraea</a:t>
            </a:r>
            <a:r>
              <a:rPr lang="en-GB" sz="1800" b="1" dirty="0" smtClean="0">
                <a:latin typeface="Palatino Linotype" pitchFamily="18" charset="0"/>
              </a:rPr>
              <a:t> </a:t>
            </a:r>
            <a:r>
              <a:rPr lang="en-GB" sz="1800" b="1" dirty="0" err="1" smtClean="0">
                <a:latin typeface="Palatino Linotype" pitchFamily="18" charset="0"/>
              </a:rPr>
              <a:t>Thr</a:t>
            </a:r>
            <a:r>
              <a:rPr lang="en-GB" sz="1800" b="1" dirty="0" smtClean="0">
                <a:latin typeface="Palatino Linotype" pitchFamily="18" charset="0"/>
              </a:rPr>
              <a:t>-decorated </a:t>
            </a:r>
            <a:r>
              <a:rPr lang="en-GB" sz="1800" b="1" dirty="0" smtClean="0">
                <a:latin typeface="Palatino Linotype" pitchFamily="18" charset="0"/>
              </a:rPr>
              <a:t>CPS</a:t>
            </a:r>
            <a:r>
              <a:rPr lang="en-GB" sz="1800" b="1" baseline="30000" dirty="0" smtClean="0">
                <a:latin typeface="Palatino Linotype" pitchFamily="18" charset="0"/>
              </a:rPr>
              <a:t>[16]</a:t>
            </a:r>
            <a:r>
              <a:rPr lang="en-GB" sz="1800" b="1" dirty="0" smtClean="0">
                <a:latin typeface="Palatino Linotype" pitchFamily="18" charset="0"/>
              </a:rPr>
              <a:t> </a:t>
            </a:r>
            <a:r>
              <a:rPr lang="en-GB" sz="1800" b="1" dirty="0" smtClean="0">
                <a:latin typeface="Palatino Linotype" pitchFamily="18" charset="0"/>
              </a:rPr>
              <a:t>and from helical arrangement </a:t>
            </a:r>
            <a:r>
              <a:rPr lang="en-GB" sz="1800" b="1" dirty="0" smtClean="0">
                <a:latin typeface="Palatino Linotype" pitchFamily="18" charset="0"/>
              </a:rPr>
              <a:t>of </a:t>
            </a:r>
          </a:p>
          <a:p>
            <a:pPr algn="just"/>
            <a:r>
              <a:rPr lang="en-GB" sz="1800" b="1" i="1" dirty="0" smtClean="0">
                <a:latin typeface="Palatino Linotype" pitchFamily="18" charset="0"/>
              </a:rPr>
              <a:t>C</a:t>
            </a:r>
            <a:r>
              <a:rPr lang="en-GB" sz="1800" b="1" i="1" dirty="0" smtClean="0">
                <a:latin typeface="Palatino Linotype" pitchFamily="18" charset="0"/>
              </a:rPr>
              <a:t>. </a:t>
            </a:r>
            <a:r>
              <a:rPr lang="en-GB" sz="1800" b="1" i="1" dirty="0" err="1" smtClean="0">
                <a:latin typeface="Palatino Linotype" pitchFamily="18" charset="0"/>
              </a:rPr>
              <a:t>psychrerythraea</a:t>
            </a:r>
            <a:r>
              <a:rPr lang="en-GB" sz="1800" b="1" dirty="0" smtClean="0">
                <a:latin typeface="Palatino Linotype" pitchFamily="18" charset="0"/>
              </a:rPr>
              <a:t> </a:t>
            </a:r>
            <a:r>
              <a:rPr lang="en-GB" sz="1800" b="1" dirty="0" smtClean="0">
                <a:latin typeface="Palatino Linotype" pitchFamily="18" charset="0"/>
              </a:rPr>
              <a:t>EPS</a:t>
            </a:r>
            <a:r>
              <a:rPr lang="en-GB" sz="1800" b="1" baseline="30000" dirty="0" smtClean="0">
                <a:latin typeface="Palatino Linotype" pitchFamily="18" charset="0"/>
              </a:rPr>
              <a:t>[17]</a:t>
            </a:r>
            <a:endParaRPr lang="en-GB" sz="1800" b="1" dirty="0" smtClean="0">
              <a:solidFill>
                <a:schemeClr val="accent1"/>
              </a:solidFill>
              <a:latin typeface="Palatino Linotype" pitchFamily="18" charset="0"/>
            </a:endParaRPr>
          </a:p>
          <a:p>
            <a:pPr algn="just"/>
            <a:r>
              <a:rPr lang="en-GB" sz="1800" b="1" dirty="0" smtClean="0">
                <a:latin typeface="Palatino Linotype" pitchFamily="18" charset="0"/>
              </a:rPr>
              <a:t> </a:t>
            </a:r>
            <a:endParaRPr lang="en-GB" sz="1800" b="1" dirty="0">
              <a:latin typeface="Palatino Linotype" pitchFamily="18" charset="0"/>
            </a:endParaRPr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2" name="TextBox 13"/>
          <p:cNvSpPr txBox="1"/>
          <p:nvPr/>
        </p:nvSpPr>
        <p:spPr>
          <a:xfrm>
            <a:off x="210166" y="1852245"/>
            <a:ext cx="8633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b="1" dirty="0" smtClean="0">
                <a:latin typeface="Palatino Linotype" pitchFamily="18" charset="0"/>
              </a:rPr>
              <a:t>M</a:t>
            </a:r>
            <a:r>
              <a:rPr lang="en-GB" sz="1800" b="1" baseline="-25000" dirty="0" smtClean="0">
                <a:latin typeface="Palatino Linotype" pitchFamily="18" charset="0"/>
              </a:rPr>
              <a:t>w</a:t>
            </a:r>
            <a:r>
              <a:rPr lang="en-GB" sz="1800" b="1" dirty="0" smtClean="0">
                <a:latin typeface="Palatino Linotype" pitchFamily="18" charset="0"/>
              </a:rPr>
              <a:t> decreases with the increase of </a:t>
            </a:r>
            <a:r>
              <a:rPr lang="en-GB" sz="1800" b="1" dirty="0" err="1" smtClean="0">
                <a:latin typeface="Palatino Linotype" pitchFamily="18" charset="0"/>
              </a:rPr>
              <a:t>Thr</a:t>
            </a:r>
            <a:r>
              <a:rPr lang="en-GB" sz="1800" b="1" dirty="0" smtClean="0">
                <a:latin typeface="Palatino Linotype" pitchFamily="18" charset="0"/>
              </a:rPr>
              <a:t>-decoration</a:t>
            </a:r>
            <a:endParaRPr lang="en-GB" sz="1800" b="1" dirty="0">
              <a:latin typeface="Palatino Linotype" pitchFamily="18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0" y="5650269"/>
            <a:ext cx="67689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aseline="30000" dirty="0" smtClean="0">
                <a:latin typeface="Palatino Linotype" pitchFamily="18" charset="0"/>
              </a:rPr>
              <a:t>[</a:t>
            </a:r>
            <a:r>
              <a:rPr lang="it-IT" sz="1200" baseline="30000" dirty="0" smtClean="0">
                <a:latin typeface="Palatino Linotype" pitchFamily="18" charset="0"/>
              </a:rPr>
              <a:t>16]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dirty="0" err="1" smtClean="0">
                <a:latin typeface="Palatino Linotype" pitchFamily="18" charset="0"/>
              </a:rPr>
              <a:t>Carillo</a:t>
            </a:r>
            <a:r>
              <a:rPr lang="it-IT" sz="1200" dirty="0" smtClean="0">
                <a:latin typeface="Palatino Linotype" pitchFamily="18" charset="0"/>
              </a:rPr>
              <a:t> , S.; </a:t>
            </a:r>
            <a:r>
              <a:rPr lang="it-IT" sz="1200" dirty="0" err="1" smtClean="0">
                <a:latin typeface="Palatino Linotype" pitchFamily="18" charset="0"/>
              </a:rPr>
              <a:t>Casillo</a:t>
            </a:r>
            <a:r>
              <a:rPr lang="it-IT" sz="1200" dirty="0" smtClean="0">
                <a:latin typeface="Palatino Linotype" pitchFamily="18" charset="0"/>
              </a:rPr>
              <a:t>, A.; </a:t>
            </a:r>
            <a:r>
              <a:rPr lang="it-IT" sz="1200" dirty="0" err="1" smtClean="0">
                <a:latin typeface="Palatino Linotype" pitchFamily="18" charset="0"/>
              </a:rPr>
              <a:t>Pieretti</a:t>
            </a:r>
            <a:r>
              <a:rPr lang="it-IT" sz="1200" dirty="0" smtClean="0">
                <a:latin typeface="Palatino Linotype" pitchFamily="18" charset="0"/>
              </a:rPr>
              <a:t>, G.; </a:t>
            </a:r>
            <a:r>
              <a:rPr lang="it-IT" sz="1200" dirty="0" err="1" smtClean="0">
                <a:latin typeface="Palatino Linotype" pitchFamily="18" charset="0"/>
              </a:rPr>
              <a:t>et</a:t>
            </a:r>
            <a:r>
              <a:rPr lang="it-IT" sz="1200" dirty="0" smtClean="0">
                <a:latin typeface="Palatino Linotype" pitchFamily="18" charset="0"/>
              </a:rPr>
              <a:t> al., </a:t>
            </a:r>
            <a:r>
              <a:rPr lang="it-IT" sz="1200" i="1" dirty="0" smtClean="0">
                <a:latin typeface="Palatino Linotype" pitchFamily="18" charset="0"/>
              </a:rPr>
              <a:t>J. Am. </a:t>
            </a:r>
            <a:r>
              <a:rPr lang="it-IT" sz="1200" i="1" dirty="0" err="1" smtClean="0">
                <a:latin typeface="Palatino Linotype" pitchFamily="18" charset="0"/>
              </a:rPr>
              <a:t>Chem</a:t>
            </a:r>
            <a:r>
              <a:rPr lang="it-IT" sz="1200" i="1" dirty="0" smtClean="0">
                <a:latin typeface="Palatino Linotype" pitchFamily="18" charset="0"/>
              </a:rPr>
              <a:t>. Soc.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b="1" dirty="0" smtClean="0">
                <a:latin typeface="Palatino Linotype" pitchFamily="18" charset="0"/>
              </a:rPr>
              <a:t>2015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i="1" dirty="0" smtClean="0">
                <a:latin typeface="Palatino Linotype" pitchFamily="18" charset="0"/>
              </a:rPr>
              <a:t>137</a:t>
            </a:r>
            <a:r>
              <a:rPr lang="it-IT" sz="1200" dirty="0" smtClean="0">
                <a:latin typeface="Palatino Linotype" pitchFamily="18" charset="0"/>
              </a:rPr>
              <a:t>, 179-189</a:t>
            </a:r>
            <a:endParaRPr lang="it-IT" sz="1200" dirty="0">
              <a:latin typeface="Palatino Linotype" pitchFamily="18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0" y="6018981"/>
            <a:ext cx="75985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aseline="30000" dirty="0" smtClean="0">
                <a:latin typeface="Palatino Linotype" pitchFamily="18" charset="0"/>
              </a:rPr>
              <a:t>[</a:t>
            </a:r>
            <a:r>
              <a:rPr lang="it-IT" sz="1200" baseline="30000" dirty="0" smtClean="0">
                <a:latin typeface="Palatino Linotype" pitchFamily="18" charset="0"/>
              </a:rPr>
              <a:t>17]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dirty="0" err="1" smtClean="0">
                <a:latin typeface="Palatino Linotype" pitchFamily="18" charset="0"/>
              </a:rPr>
              <a:t>Casillo</a:t>
            </a:r>
            <a:r>
              <a:rPr lang="it-IT" sz="1200" dirty="0" smtClean="0">
                <a:latin typeface="Palatino Linotype" pitchFamily="18" charset="0"/>
              </a:rPr>
              <a:t>, A.; </a:t>
            </a:r>
            <a:r>
              <a:rPr lang="it-IT" sz="1200" dirty="0" err="1" smtClean="0">
                <a:latin typeface="Palatino Linotype" pitchFamily="18" charset="0"/>
              </a:rPr>
              <a:t>Parrilli</a:t>
            </a:r>
            <a:r>
              <a:rPr lang="it-IT" sz="1200" dirty="0" smtClean="0">
                <a:latin typeface="Palatino Linotype" pitchFamily="18" charset="0"/>
              </a:rPr>
              <a:t>, E.; </a:t>
            </a:r>
            <a:r>
              <a:rPr lang="it-IT" sz="1200" dirty="0" err="1" smtClean="0">
                <a:latin typeface="Palatino Linotype" pitchFamily="18" charset="0"/>
              </a:rPr>
              <a:t>Sannino</a:t>
            </a:r>
            <a:r>
              <a:rPr lang="it-IT" sz="1200" dirty="0" smtClean="0">
                <a:latin typeface="Palatino Linotype" pitchFamily="18" charset="0"/>
              </a:rPr>
              <a:t>, F.; </a:t>
            </a:r>
            <a:r>
              <a:rPr lang="it-IT" sz="1200" dirty="0" err="1" smtClean="0">
                <a:latin typeface="Palatino Linotype" pitchFamily="18" charset="0"/>
              </a:rPr>
              <a:t>et</a:t>
            </a:r>
            <a:r>
              <a:rPr lang="it-IT" sz="1200" dirty="0" smtClean="0">
                <a:latin typeface="Palatino Linotype" pitchFamily="18" charset="0"/>
              </a:rPr>
              <a:t> al., </a:t>
            </a:r>
            <a:r>
              <a:rPr lang="it-IT" sz="1200" i="1" dirty="0" err="1" smtClean="0">
                <a:latin typeface="Palatino Linotype" pitchFamily="18" charset="0"/>
              </a:rPr>
              <a:t>Carbohydr</a:t>
            </a:r>
            <a:r>
              <a:rPr lang="it-IT" sz="1200" i="1" dirty="0" smtClean="0">
                <a:latin typeface="Palatino Linotype" pitchFamily="18" charset="0"/>
              </a:rPr>
              <a:t>. </a:t>
            </a:r>
            <a:r>
              <a:rPr lang="it-IT" sz="1200" i="1" dirty="0" err="1" smtClean="0">
                <a:latin typeface="Palatino Linotype" pitchFamily="18" charset="0"/>
              </a:rPr>
              <a:t>Polym</a:t>
            </a:r>
            <a:r>
              <a:rPr lang="it-IT" sz="1200" i="1" dirty="0" smtClean="0">
                <a:latin typeface="Palatino Linotype" pitchFamily="18" charset="0"/>
              </a:rPr>
              <a:t>.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b="1" dirty="0" smtClean="0">
                <a:latin typeface="Palatino Linotype" pitchFamily="18" charset="0"/>
              </a:rPr>
              <a:t>2017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i="1" dirty="0" smtClean="0">
                <a:latin typeface="Palatino Linotype" pitchFamily="18" charset="0"/>
              </a:rPr>
              <a:t>156</a:t>
            </a:r>
            <a:r>
              <a:rPr lang="it-IT" sz="1200" dirty="0" smtClean="0">
                <a:latin typeface="Palatino Linotype" pitchFamily="18" charset="0"/>
              </a:rPr>
              <a:t>, 364-371</a:t>
            </a:r>
            <a:endParaRPr lang="it-IT" sz="1200" dirty="0">
              <a:latin typeface="Palatino Linotype" pitchFamily="18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166254" y="1271776"/>
            <a:ext cx="89777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b="1" dirty="0" smtClean="0">
                <a:solidFill>
                  <a:schemeClr val="accent1"/>
                </a:solidFill>
                <a:latin typeface="Palatino Linotype" pitchFamily="18" charset="0"/>
              </a:rPr>
              <a:t>IN COLLABORATION WITH THE RESEARCH GROUP OF PROF. PADUANO AT UNIVERSITY OF NAPLES FEDERICO II (</a:t>
            </a:r>
            <a:r>
              <a:rPr lang="it-IT" sz="1400" b="1" dirty="0" err="1" smtClean="0">
                <a:solidFill>
                  <a:schemeClr val="accent1"/>
                </a:solidFill>
                <a:latin typeface="Palatino Linotype" pitchFamily="18" charset="0"/>
              </a:rPr>
              <a:t>M</a:t>
            </a:r>
            <a:r>
              <a:rPr lang="it-IT" sz="1400" b="1" baseline="-25000" dirty="0" err="1" smtClean="0">
                <a:solidFill>
                  <a:schemeClr val="accent1"/>
                </a:solidFill>
                <a:latin typeface="Palatino Linotype" pitchFamily="18" charset="0"/>
              </a:rPr>
              <a:t>w</a:t>
            </a:r>
            <a:r>
              <a:rPr lang="it-IT" sz="1400" b="1" baseline="-25000" dirty="0" smtClean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it-IT" sz="1400" b="1" dirty="0" err="1" smtClean="0">
                <a:solidFill>
                  <a:schemeClr val="accent1"/>
                </a:solidFill>
                <a:latin typeface="Palatino Linotype" pitchFamily="18" charset="0"/>
              </a:rPr>
              <a:t>determination</a:t>
            </a:r>
            <a:r>
              <a:rPr lang="it-IT" sz="1400" b="1" dirty="0" smtClean="0">
                <a:solidFill>
                  <a:schemeClr val="accent1"/>
                </a:solidFill>
                <a:latin typeface="Palatino Linotype" pitchFamily="18" charset="0"/>
              </a:rPr>
              <a:t>)</a:t>
            </a:r>
            <a:endParaRPr lang="it-IT" sz="1400" dirty="0">
              <a:solidFill>
                <a:schemeClr val="accent1"/>
              </a:solidFill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4935310" y="2679755"/>
            <a:ext cx="4176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 smtClean="0">
                <a:solidFill>
                  <a:schemeClr val="accent1"/>
                </a:solidFill>
                <a:latin typeface="Palatino Linotype" pitchFamily="18" charset="0"/>
              </a:rPr>
              <a:t>IN COLLABORATION WITH THE </a:t>
            </a:r>
          </a:p>
          <a:p>
            <a:r>
              <a:rPr lang="it-IT" sz="1400" b="1" dirty="0" smtClean="0">
                <a:solidFill>
                  <a:schemeClr val="accent1"/>
                </a:solidFill>
                <a:latin typeface="Palatino Linotype" pitchFamily="18" charset="0"/>
              </a:rPr>
              <a:t>RESEARCH GROUP OF PROF. RANDAZZO AT </a:t>
            </a:r>
          </a:p>
          <a:p>
            <a:r>
              <a:rPr lang="it-IT" sz="1400" b="1" smtClean="0">
                <a:solidFill>
                  <a:schemeClr val="accent1"/>
                </a:solidFill>
                <a:latin typeface="Palatino Linotype" pitchFamily="18" charset="0"/>
              </a:rPr>
              <a:t>THE UNIVERSITY </a:t>
            </a:r>
            <a:r>
              <a:rPr lang="it-IT" sz="1400" b="1" dirty="0" smtClean="0">
                <a:solidFill>
                  <a:schemeClr val="accent1"/>
                </a:solidFill>
                <a:latin typeface="Palatino Linotype" pitchFamily="18" charset="0"/>
              </a:rPr>
              <a:t>OF NAPLES FEDERICO II (</a:t>
            </a:r>
            <a:r>
              <a:rPr lang="it-IT" sz="1400" b="1" dirty="0" err="1" smtClean="0">
                <a:solidFill>
                  <a:schemeClr val="accent1"/>
                </a:solidFill>
                <a:latin typeface="Palatino Linotype" pitchFamily="18" charset="0"/>
              </a:rPr>
              <a:t>Conformational</a:t>
            </a:r>
            <a:r>
              <a:rPr lang="it-IT" sz="1400" b="1" dirty="0" smtClean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it-IT" sz="1400" b="1" dirty="0" err="1" smtClean="0">
                <a:solidFill>
                  <a:schemeClr val="accent1"/>
                </a:solidFill>
                <a:latin typeface="Palatino Linotype" pitchFamily="18" charset="0"/>
              </a:rPr>
              <a:t>studies</a:t>
            </a:r>
            <a:r>
              <a:rPr lang="it-IT" sz="1400" b="1" dirty="0" smtClean="0">
                <a:solidFill>
                  <a:schemeClr val="accent1"/>
                </a:solidFill>
                <a:latin typeface="Palatino Linotype" pitchFamily="18" charset="0"/>
              </a:rPr>
              <a:t>)</a:t>
            </a:r>
            <a:endParaRPr lang="it-IT" sz="1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8364" y="8208"/>
            <a:ext cx="8707271" cy="1044000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 err="1" smtClean="0">
                <a:latin typeface="Palatino Linotype" pitchFamily="18" charset="0"/>
              </a:rPr>
              <a:t>Conclusions</a:t>
            </a:r>
            <a:endParaRPr lang="it-IT" sz="3600" b="1" dirty="0">
              <a:latin typeface="Palatino Linotype" pitchFamily="18" charset="0"/>
            </a:endParaRPr>
          </a:p>
        </p:txBody>
      </p:sp>
      <p:sp>
        <p:nvSpPr>
          <p:cNvPr id="4" name="CasellaDiTesto 3"/>
          <p:cNvSpPr txBox="1">
            <a:spLocks noChangeArrowheads="1"/>
          </p:cNvSpPr>
          <p:nvPr/>
        </p:nvSpPr>
        <p:spPr bwMode="auto">
          <a:xfrm>
            <a:off x="0" y="2001223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err="1" smtClean="0">
                <a:latin typeface="Palatino Linotype" pitchFamily="18" charset="0"/>
              </a:rPr>
              <a:t>Different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degree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of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Thr-decoration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of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microbial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sourced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chondroitin</a:t>
            </a:r>
            <a:r>
              <a:rPr lang="it-IT" b="1" dirty="0" smtClean="0">
                <a:latin typeface="Palatino Linotype" pitchFamily="18" charset="0"/>
              </a:rPr>
              <a:t> </a:t>
            </a:r>
            <a:endParaRPr lang="it-IT" b="1" dirty="0">
              <a:latin typeface="Palatino Linotype" pitchFamily="18" charset="0"/>
            </a:endParaRPr>
          </a:p>
        </p:txBody>
      </p:sp>
      <p:sp>
        <p:nvSpPr>
          <p:cNvPr id="5" name="CasellaDiTesto 4"/>
          <p:cNvSpPr txBox="1">
            <a:spLocks noChangeArrowheads="1"/>
          </p:cNvSpPr>
          <p:nvPr/>
        </p:nvSpPr>
        <p:spPr bwMode="auto">
          <a:xfrm>
            <a:off x="0" y="3190872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smtClean="0">
                <a:latin typeface="Palatino Linotype" pitchFamily="18" charset="0"/>
              </a:rPr>
              <a:t>The </a:t>
            </a:r>
            <a:r>
              <a:rPr lang="it-IT" b="1" dirty="0" err="1" smtClean="0">
                <a:latin typeface="Palatino Linotype" pitchFamily="18" charset="0"/>
              </a:rPr>
              <a:t>presence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of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Thr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is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not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sufficient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for</a:t>
            </a:r>
            <a:r>
              <a:rPr lang="it-IT" b="1" dirty="0" smtClean="0">
                <a:latin typeface="Palatino Linotype" pitchFamily="18" charset="0"/>
              </a:rPr>
              <a:t> IRI </a:t>
            </a:r>
            <a:r>
              <a:rPr lang="it-IT" b="1" dirty="0" err="1" smtClean="0">
                <a:latin typeface="Palatino Linotype" pitchFamily="18" charset="0"/>
              </a:rPr>
              <a:t>activity</a:t>
            </a:r>
            <a:r>
              <a:rPr lang="it-IT" b="1" dirty="0" smtClean="0">
                <a:latin typeface="Palatino Linotype" pitchFamily="18" charset="0"/>
              </a:rPr>
              <a:t> </a:t>
            </a:r>
            <a:endParaRPr lang="it-IT" b="1" dirty="0">
              <a:latin typeface="Palatino Linotype" pitchFamily="18" charset="0"/>
            </a:endParaRPr>
          </a:p>
        </p:txBody>
      </p:sp>
      <p:sp>
        <p:nvSpPr>
          <p:cNvPr id="6" name="CasellaDiTesto 5"/>
          <p:cNvSpPr txBox="1">
            <a:spLocks noChangeArrowheads="1"/>
          </p:cNvSpPr>
          <p:nvPr/>
        </p:nvSpPr>
        <p:spPr bwMode="auto">
          <a:xfrm>
            <a:off x="0" y="4626162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err="1" smtClean="0">
                <a:latin typeface="Palatino Linotype" pitchFamily="18" charset="0"/>
              </a:rPr>
              <a:t>This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finding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will</a:t>
            </a:r>
            <a:r>
              <a:rPr lang="it-IT" b="1" dirty="0" smtClean="0">
                <a:latin typeface="Palatino Linotype" pitchFamily="18" charset="0"/>
              </a:rPr>
              <a:t> help future </a:t>
            </a:r>
            <a:r>
              <a:rPr lang="it-IT" b="1" dirty="0" err="1" smtClean="0">
                <a:latin typeface="Palatino Linotype" pitchFamily="18" charset="0"/>
              </a:rPr>
              <a:t>investigation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towards</a:t>
            </a:r>
            <a:r>
              <a:rPr lang="it-IT" b="1" dirty="0" smtClean="0">
                <a:latin typeface="Palatino Linotype" pitchFamily="18" charset="0"/>
              </a:rPr>
              <a:t> the </a:t>
            </a:r>
            <a:r>
              <a:rPr lang="it-IT" b="1" dirty="0" err="1" smtClean="0">
                <a:latin typeface="Palatino Linotype" pitchFamily="18" charset="0"/>
              </a:rPr>
              <a:t>development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of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polymer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mimics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of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antifreeze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 err="1" smtClean="0">
                <a:latin typeface="Palatino Linotype" pitchFamily="18" charset="0"/>
              </a:rPr>
              <a:t>agents</a:t>
            </a:r>
            <a:endParaRPr lang="it-IT" b="1" dirty="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2919" y="186670"/>
            <a:ext cx="8079580" cy="5760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latin typeface="Palatino Linotype" pitchFamily="18" charset="0"/>
              </a:rPr>
              <a:t>Acknowledgment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8443" y="1086873"/>
            <a:ext cx="3942105" cy="350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err="1" smtClean="0">
                <a:solidFill>
                  <a:srgbClr val="FF0000"/>
                </a:solidFill>
                <a:latin typeface="Palatino Linotype" pitchFamily="18" charset="0"/>
              </a:rPr>
              <a:t>University</a:t>
            </a:r>
            <a:r>
              <a:rPr lang="it-IT" sz="2000" b="1" dirty="0" smtClean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  <a:latin typeface="Palatino Linotype" pitchFamily="18" charset="0"/>
              </a:rPr>
              <a:t>of</a:t>
            </a:r>
            <a:r>
              <a:rPr lang="it-IT" sz="2000" b="1" dirty="0" smtClean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  <a:latin typeface="Palatino Linotype" pitchFamily="18" charset="0"/>
              </a:rPr>
              <a:t>Naples</a:t>
            </a:r>
            <a:r>
              <a:rPr lang="it-IT" sz="2000" b="1" dirty="0" smtClean="0">
                <a:solidFill>
                  <a:srgbClr val="FF0000"/>
                </a:solidFill>
                <a:latin typeface="Palatino Linotype" pitchFamily="18" charset="0"/>
              </a:rPr>
              <a:t> Federico II</a:t>
            </a:r>
          </a:p>
          <a:p>
            <a:pPr algn="ctr"/>
            <a:r>
              <a:rPr lang="it-IT" sz="2000" b="1" dirty="0" smtClean="0">
                <a:solidFill>
                  <a:srgbClr val="FF0000"/>
                </a:solidFill>
                <a:latin typeface="Palatino Linotype" pitchFamily="18" charset="0"/>
              </a:rPr>
              <a:t>(SSCN Group)</a:t>
            </a:r>
          </a:p>
          <a:p>
            <a:endParaRPr lang="it-IT" sz="2000" b="1" dirty="0" smtClean="0">
              <a:solidFill>
                <a:srgbClr val="FF0000"/>
              </a:solidFill>
              <a:latin typeface="Palatino Linotype" pitchFamily="18" charset="0"/>
            </a:endParaRPr>
          </a:p>
          <a:p>
            <a:pPr algn="ctr"/>
            <a:r>
              <a:rPr lang="it-IT" sz="1800" b="1" dirty="0" smtClean="0">
                <a:solidFill>
                  <a:srgbClr val="FF0000"/>
                </a:solidFill>
                <a:latin typeface="Palatino Linotype" pitchFamily="18" charset="0"/>
              </a:rPr>
              <a:t>Dr. Emiliano </a:t>
            </a:r>
            <a:r>
              <a:rPr lang="it-IT" sz="1800" b="1" dirty="0" err="1" smtClean="0">
                <a:solidFill>
                  <a:srgbClr val="FF0000"/>
                </a:solidFill>
                <a:latin typeface="Palatino Linotype" pitchFamily="18" charset="0"/>
              </a:rPr>
              <a:t>Bedini</a:t>
            </a:r>
            <a:endParaRPr lang="it-IT" sz="1800" b="1" dirty="0" smtClean="0">
              <a:solidFill>
                <a:srgbClr val="FF0000"/>
              </a:solidFill>
              <a:latin typeface="Palatino Linotype" pitchFamily="18" charset="0"/>
            </a:endParaRPr>
          </a:p>
          <a:p>
            <a:pPr algn="ctr"/>
            <a:r>
              <a:rPr lang="it-IT" sz="1800" b="1" dirty="0" smtClean="0">
                <a:latin typeface="Palatino Linotype" pitchFamily="18" charset="0"/>
              </a:rPr>
              <a:t>Prof. Michelangelo </a:t>
            </a:r>
            <a:r>
              <a:rPr lang="it-IT" sz="1800" b="1" dirty="0" err="1" smtClean="0">
                <a:latin typeface="Palatino Linotype" pitchFamily="18" charset="0"/>
              </a:rPr>
              <a:t>Parrilli</a:t>
            </a:r>
            <a:endParaRPr lang="it-IT" sz="1800" b="1" dirty="0" smtClean="0">
              <a:latin typeface="Palatino Linotype" pitchFamily="18" charset="0"/>
            </a:endParaRPr>
          </a:p>
          <a:p>
            <a:pPr algn="ctr"/>
            <a:r>
              <a:rPr lang="it-IT" sz="1800" b="1" dirty="0" smtClean="0">
                <a:latin typeface="Palatino Linotype" pitchFamily="18" charset="0"/>
              </a:rPr>
              <a:t>Prof. Rosa </a:t>
            </a:r>
            <a:r>
              <a:rPr lang="it-IT" sz="1800" b="1" dirty="0" err="1" smtClean="0">
                <a:latin typeface="Palatino Linotype" pitchFamily="18" charset="0"/>
              </a:rPr>
              <a:t>Lanzetta</a:t>
            </a:r>
            <a:endParaRPr lang="it-IT" sz="1800" b="1" dirty="0" smtClean="0">
              <a:latin typeface="Palatino Linotype" pitchFamily="18" charset="0"/>
            </a:endParaRPr>
          </a:p>
          <a:p>
            <a:pPr algn="ctr"/>
            <a:r>
              <a:rPr lang="it-IT" sz="1800" b="1" dirty="0" smtClean="0">
                <a:latin typeface="Palatino Linotype" pitchFamily="18" charset="0"/>
              </a:rPr>
              <a:t>Prof. Antonio </a:t>
            </a:r>
            <a:r>
              <a:rPr lang="it-IT" sz="1800" b="1" dirty="0" err="1" smtClean="0">
                <a:latin typeface="Palatino Linotype" pitchFamily="18" charset="0"/>
              </a:rPr>
              <a:t>Molinaro</a:t>
            </a:r>
            <a:endParaRPr lang="it-IT" sz="1800" b="1" dirty="0" smtClean="0">
              <a:latin typeface="Palatino Linotype" pitchFamily="18" charset="0"/>
            </a:endParaRPr>
          </a:p>
          <a:p>
            <a:pPr algn="ctr"/>
            <a:r>
              <a:rPr lang="it-IT" sz="1800" b="1" dirty="0" smtClean="0">
                <a:latin typeface="Palatino Linotype" pitchFamily="18" charset="0"/>
              </a:rPr>
              <a:t>Prof. Cristina De Castro</a:t>
            </a:r>
          </a:p>
          <a:p>
            <a:pPr algn="ctr"/>
            <a:r>
              <a:rPr lang="it-IT" sz="1800" b="1" dirty="0" smtClean="0">
                <a:latin typeface="Palatino Linotype" pitchFamily="18" charset="0"/>
              </a:rPr>
              <a:t>Prof. Maria Michela Corsaro</a:t>
            </a:r>
          </a:p>
          <a:p>
            <a:pPr algn="ctr"/>
            <a:r>
              <a:rPr lang="it-IT" sz="1800" b="1" dirty="0" smtClean="0">
                <a:latin typeface="Palatino Linotype" pitchFamily="18" charset="0"/>
              </a:rPr>
              <a:t>Prof. Alfonso </a:t>
            </a:r>
            <a:r>
              <a:rPr lang="it-IT" sz="1800" b="1" dirty="0" err="1" smtClean="0">
                <a:latin typeface="Palatino Linotype" pitchFamily="18" charset="0"/>
              </a:rPr>
              <a:t>Iadonisi</a:t>
            </a:r>
            <a:endParaRPr lang="it-IT" sz="1800" b="1" dirty="0" smtClean="0">
              <a:latin typeface="Palatino Linotype" pitchFamily="18" charset="0"/>
            </a:endParaRPr>
          </a:p>
          <a:p>
            <a:pPr algn="ctr"/>
            <a:r>
              <a:rPr lang="it-IT" sz="1800" b="1" dirty="0" smtClean="0">
                <a:latin typeface="Palatino Linotype" pitchFamily="18" charset="0"/>
              </a:rPr>
              <a:t>Prof. Alba </a:t>
            </a:r>
            <a:r>
              <a:rPr lang="it-IT" sz="1800" b="1" dirty="0" err="1" smtClean="0">
                <a:latin typeface="Palatino Linotype" pitchFamily="18" charset="0"/>
              </a:rPr>
              <a:t>Silipo</a:t>
            </a:r>
            <a:endParaRPr lang="it-IT" sz="1800" b="1" dirty="0" smtClean="0">
              <a:latin typeface="Palatino Linotype" pitchFamily="18" charset="0"/>
            </a:endParaRPr>
          </a:p>
          <a:p>
            <a:pPr algn="ctr"/>
            <a:endParaRPr lang="it-IT" sz="1800" b="1" dirty="0">
              <a:latin typeface="Palatino Linotype" pitchFamily="18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018572" y="1073580"/>
            <a:ext cx="28266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University</a:t>
            </a:r>
            <a:r>
              <a:rPr lang="it-IT" sz="2000" b="1" dirty="0" smtClean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it-IT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of</a:t>
            </a:r>
            <a:r>
              <a:rPr lang="it-IT" sz="2000" b="1" dirty="0" smtClean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it-IT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Warwick</a:t>
            </a:r>
            <a:endParaRPr lang="it-IT" sz="2000" b="1" dirty="0" smtClean="0">
              <a:solidFill>
                <a:schemeClr val="accent1"/>
              </a:solidFill>
              <a:latin typeface="Palatino Linotype" pitchFamily="18" charset="0"/>
            </a:endParaRPr>
          </a:p>
          <a:p>
            <a:pPr algn="ctr"/>
            <a:endParaRPr lang="it-IT" sz="1800" b="1" dirty="0" smtClean="0">
              <a:solidFill>
                <a:schemeClr val="accent1"/>
              </a:solidFill>
              <a:latin typeface="Palatino Linotype" pitchFamily="18" charset="0"/>
            </a:endParaRPr>
          </a:p>
          <a:p>
            <a:pPr algn="ctr"/>
            <a:r>
              <a:rPr lang="it-IT" sz="1800" b="1" dirty="0" smtClean="0">
                <a:latin typeface="Palatino Linotype" pitchFamily="18" charset="0"/>
              </a:rPr>
              <a:t>Prof. Matthew I. Gibson</a:t>
            </a:r>
            <a:endParaRPr lang="it-IT" sz="1800" b="1" dirty="0">
              <a:latin typeface="Palatino Linotype" pitchFamily="18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4130695" y="2442456"/>
            <a:ext cx="3942105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University</a:t>
            </a:r>
            <a:r>
              <a:rPr lang="it-IT" sz="2000" b="1" dirty="0" smtClean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it-IT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of</a:t>
            </a:r>
            <a:r>
              <a:rPr lang="it-IT" sz="2000" b="1" dirty="0" smtClean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it-IT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Naples</a:t>
            </a:r>
            <a:r>
              <a:rPr lang="it-IT" sz="2000" b="1" dirty="0" smtClean="0">
                <a:solidFill>
                  <a:schemeClr val="accent1"/>
                </a:solidFill>
                <a:latin typeface="Palatino Linotype" pitchFamily="18" charset="0"/>
              </a:rPr>
              <a:t> Federico II</a:t>
            </a:r>
          </a:p>
          <a:p>
            <a:endParaRPr lang="it-IT" sz="1800" b="1" dirty="0" smtClean="0">
              <a:solidFill>
                <a:schemeClr val="accent1"/>
              </a:solidFill>
              <a:latin typeface="Palatino Linotype" pitchFamily="18" charset="0"/>
            </a:endParaRPr>
          </a:p>
          <a:p>
            <a:pPr algn="ctr"/>
            <a:r>
              <a:rPr lang="it-IT" sz="1800" b="1" dirty="0" smtClean="0">
                <a:latin typeface="Palatino Linotype" pitchFamily="18" charset="0"/>
              </a:rPr>
              <a:t>Prof. Luigi </a:t>
            </a:r>
            <a:r>
              <a:rPr lang="it-IT" sz="1800" b="1" dirty="0" err="1" smtClean="0">
                <a:latin typeface="Palatino Linotype" pitchFamily="18" charset="0"/>
              </a:rPr>
              <a:t>Paduano</a:t>
            </a:r>
            <a:endParaRPr lang="it-IT" sz="1800" b="1" dirty="0" smtClean="0">
              <a:latin typeface="Palatino Linotype" pitchFamily="18" charset="0"/>
            </a:endParaRPr>
          </a:p>
          <a:p>
            <a:pPr algn="ctr"/>
            <a:r>
              <a:rPr lang="it-IT" sz="1800" b="1" dirty="0" smtClean="0">
                <a:latin typeface="Palatino Linotype" pitchFamily="18" charset="0"/>
              </a:rPr>
              <a:t>Prof. Antonio </a:t>
            </a:r>
            <a:r>
              <a:rPr lang="it-IT" sz="1800" b="1" dirty="0" err="1" smtClean="0">
                <a:latin typeface="Palatino Linotype" pitchFamily="18" charset="0"/>
              </a:rPr>
              <a:t>Randazzo</a:t>
            </a:r>
            <a:endParaRPr lang="it-IT" sz="1800" b="1" dirty="0">
              <a:latin typeface="Palatino Linotype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-261256" y="4373357"/>
            <a:ext cx="528452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err="1" smtClean="0">
                <a:solidFill>
                  <a:srgbClr val="FF0000"/>
                </a:solidFill>
                <a:latin typeface="Palatino Linotype" pitchFamily="18" charset="0"/>
              </a:rPr>
              <a:t>University</a:t>
            </a:r>
            <a:r>
              <a:rPr lang="it-IT" sz="2000" b="1" dirty="0" smtClean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  <a:latin typeface="Palatino Linotype" pitchFamily="18" charset="0"/>
              </a:rPr>
              <a:t>of</a:t>
            </a:r>
            <a:r>
              <a:rPr lang="it-IT" sz="2000" b="1" dirty="0" smtClean="0">
                <a:solidFill>
                  <a:srgbClr val="FF0000"/>
                </a:solidFill>
                <a:latin typeface="Palatino Linotype" pitchFamily="18" charset="0"/>
              </a:rPr>
              <a:t> Campania Luigi </a:t>
            </a:r>
            <a:r>
              <a:rPr lang="it-IT" sz="2000" b="1" dirty="0" err="1" smtClean="0">
                <a:solidFill>
                  <a:srgbClr val="FF0000"/>
                </a:solidFill>
                <a:latin typeface="Palatino Linotype" pitchFamily="18" charset="0"/>
              </a:rPr>
              <a:t>Vanvitelli</a:t>
            </a:r>
            <a:endParaRPr lang="it-IT" b="1" dirty="0" smtClean="0">
              <a:solidFill>
                <a:srgbClr val="FF0000"/>
              </a:solidFill>
              <a:latin typeface="Palatino Linotype" pitchFamily="18" charset="0"/>
            </a:endParaRPr>
          </a:p>
          <a:p>
            <a:pPr algn="ctr"/>
            <a:endParaRPr lang="it-IT" sz="1800" b="1" dirty="0" smtClean="0">
              <a:latin typeface="Palatino Linotype" pitchFamily="18" charset="0"/>
            </a:endParaRPr>
          </a:p>
          <a:p>
            <a:pPr algn="ctr"/>
            <a:r>
              <a:rPr lang="it-IT" sz="1800" b="1" dirty="0" smtClean="0">
                <a:latin typeface="Palatino Linotype" pitchFamily="18" charset="0"/>
              </a:rPr>
              <a:t>Prof. Mario De Rosa</a:t>
            </a:r>
          </a:p>
          <a:p>
            <a:pPr algn="ctr"/>
            <a:r>
              <a:rPr lang="it-IT" sz="1800" b="1" dirty="0" smtClean="0">
                <a:latin typeface="Palatino Linotype" pitchFamily="18" charset="0"/>
              </a:rPr>
              <a:t>Prof. Chiara </a:t>
            </a:r>
            <a:r>
              <a:rPr lang="it-IT" sz="1800" b="1" dirty="0" err="1" smtClean="0">
                <a:latin typeface="Palatino Linotype" pitchFamily="18" charset="0"/>
              </a:rPr>
              <a:t>Schiraldi</a:t>
            </a:r>
            <a:endParaRPr lang="it-IT" sz="1800" b="1" dirty="0" smtClean="0">
              <a:latin typeface="Palatino Linotype" pitchFamily="18" charset="0"/>
            </a:endParaRPr>
          </a:p>
        </p:txBody>
      </p:sp>
      <p:pic>
        <p:nvPicPr>
          <p:cNvPr id="11" name="Immagine 10" descr="The-university-of-warwic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034" y="801481"/>
            <a:ext cx="1044000" cy="769347"/>
          </a:xfrm>
          <a:prstGeom prst="rect">
            <a:avLst/>
          </a:prstGeom>
        </p:spPr>
      </p:pic>
      <p:pic>
        <p:nvPicPr>
          <p:cNvPr id="12" name="Immagine 11" descr="logotrasp102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79182" y="798061"/>
            <a:ext cx="925200" cy="977242"/>
          </a:xfrm>
          <a:prstGeom prst="rect">
            <a:avLst/>
          </a:prstGeom>
        </p:spPr>
      </p:pic>
      <p:pic>
        <p:nvPicPr>
          <p:cNvPr id="13" name="Immagine 12" descr="logotrasp102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55024" y="2125559"/>
            <a:ext cx="925200" cy="977242"/>
          </a:xfrm>
          <a:prstGeom prst="rect">
            <a:avLst/>
          </a:prstGeom>
        </p:spPr>
      </p:pic>
      <p:pic>
        <p:nvPicPr>
          <p:cNvPr id="14" name="Picture 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3938" y="4076476"/>
            <a:ext cx="999317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5904097" y="5409598"/>
            <a:ext cx="177923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800" b="1" dirty="0">
                <a:solidFill>
                  <a:srgbClr val="FF0000"/>
                </a:solidFill>
                <a:latin typeface="Palatino Linotype" pitchFamily="18" charset="0"/>
              </a:rPr>
              <a:t>L.297 project “Produzione biotecnologica </a:t>
            </a:r>
          </a:p>
          <a:p>
            <a:pPr algn="ctr"/>
            <a:r>
              <a:rPr lang="it-IT" sz="1800" b="1" dirty="0">
                <a:solidFill>
                  <a:srgbClr val="FF0000"/>
                </a:solidFill>
                <a:latin typeface="Palatino Linotype" pitchFamily="18" charset="0"/>
              </a:rPr>
              <a:t>di </a:t>
            </a:r>
            <a:r>
              <a:rPr lang="it-IT" sz="1800" b="1" dirty="0" err="1">
                <a:solidFill>
                  <a:srgbClr val="FF0000"/>
                </a:solidFill>
                <a:latin typeface="Palatino Linotype" pitchFamily="18" charset="0"/>
              </a:rPr>
              <a:t>condroitina</a:t>
            </a:r>
            <a:r>
              <a:rPr lang="it-IT" sz="1800" b="1" dirty="0">
                <a:solidFill>
                  <a:srgbClr val="FF0000"/>
                </a:solidFill>
                <a:latin typeface="Palatino Linotype" pitchFamily="18" charset="0"/>
              </a:rPr>
              <a:t>”</a:t>
            </a:r>
          </a:p>
        </p:txBody>
      </p:sp>
      <p:pic>
        <p:nvPicPr>
          <p:cNvPr id="16" name="Picture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46506" y="4424479"/>
            <a:ext cx="99377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1" descr="logobiotekne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76524" y="4400730"/>
            <a:ext cx="99536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10868118_1009994819027148_6562621000542882681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45672">
            <a:off x="111934" y="3578156"/>
            <a:ext cx="4389620" cy="3292215"/>
          </a:xfrm>
          <a:prstGeom prst="rect">
            <a:avLst/>
          </a:prstGeom>
        </p:spPr>
      </p:pic>
      <p:pic>
        <p:nvPicPr>
          <p:cNvPr id="5" name="Immagine 4" descr="3_MG_837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01076">
            <a:off x="4207645" y="3535352"/>
            <a:ext cx="4856380" cy="3237586"/>
          </a:xfrm>
          <a:prstGeom prst="rect">
            <a:avLst/>
          </a:prstGeom>
        </p:spPr>
      </p:pic>
      <p:pic>
        <p:nvPicPr>
          <p:cNvPr id="6" name="Immagine 5" descr="19181752_1997195627175109_1225319604_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09926">
            <a:off x="4586847" y="39794"/>
            <a:ext cx="4514512" cy="3385884"/>
          </a:xfrm>
          <a:prstGeom prst="rect">
            <a:avLst/>
          </a:prstGeom>
        </p:spPr>
      </p:pic>
      <p:pic>
        <p:nvPicPr>
          <p:cNvPr id="7" name="Immagine 6" descr="Foto 28-09-16, 16 13 5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111474" flipV="1">
            <a:off x="8048" y="-71501"/>
            <a:ext cx="4520595" cy="33904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4"/>
          <p:cNvSpPr>
            <a:spLocks noGrp="1"/>
          </p:cNvSpPr>
          <p:nvPr>
            <p:ph type="title"/>
          </p:nvPr>
        </p:nvSpPr>
        <p:spPr>
          <a:xfrm>
            <a:off x="0" y="950025"/>
            <a:ext cx="9143999" cy="3562597"/>
          </a:xfrm>
        </p:spPr>
        <p:txBody>
          <a:bodyPr>
            <a:normAutofit/>
          </a:bodyPr>
          <a:lstStyle/>
          <a:p>
            <a:pPr algn="ctr"/>
            <a:r>
              <a:rPr lang="it-IT" sz="7200" b="1" dirty="0" err="1" smtClean="0">
                <a:solidFill>
                  <a:srgbClr val="00B0F0"/>
                </a:solidFill>
                <a:latin typeface="Palatino Linotype" pitchFamily="18" charset="0"/>
              </a:rPr>
              <a:t>Thank</a:t>
            </a:r>
            <a:r>
              <a:rPr lang="it-IT" sz="7200" b="1" dirty="0" smtClean="0">
                <a:solidFill>
                  <a:srgbClr val="00B0F0"/>
                </a:solidFill>
                <a:latin typeface="Palatino Linotype" pitchFamily="18" charset="0"/>
              </a:rPr>
              <a:t> </a:t>
            </a:r>
            <a:r>
              <a:rPr lang="it-IT" sz="7200" b="1" dirty="0" err="1" smtClean="0">
                <a:solidFill>
                  <a:srgbClr val="00B0F0"/>
                </a:solidFill>
                <a:latin typeface="Palatino Linotype" pitchFamily="18" charset="0"/>
              </a:rPr>
              <a:t>you</a:t>
            </a:r>
            <a:r>
              <a:rPr lang="it-IT" sz="7200" b="1" dirty="0" smtClean="0">
                <a:solidFill>
                  <a:srgbClr val="00B0F0"/>
                </a:solidFill>
                <a:latin typeface="Palatino Linotype" pitchFamily="18" charset="0"/>
              </a:rPr>
              <a:t> </a:t>
            </a:r>
            <a:r>
              <a:rPr lang="it-IT" sz="7200" b="1" dirty="0" err="1" smtClean="0">
                <a:solidFill>
                  <a:srgbClr val="00B0F0"/>
                </a:solidFill>
                <a:latin typeface="Palatino Linotype" pitchFamily="18" charset="0"/>
              </a:rPr>
              <a:t>for</a:t>
            </a:r>
            <a:r>
              <a:rPr lang="it-IT" sz="7200" b="1" dirty="0" smtClean="0">
                <a:solidFill>
                  <a:srgbClr val="00B0F0"/>
                </a:solidFill>
                <a:latin typeface="Palatino Linotype" pitchFamily="18" charset="0"/>
              </a:rPr>
              <a:t> </a:t>
            </a:r>
            <a:r>
              <a:rPr lang="it-IT" sz="7200" b="1" dirty="0" err="1" smtClean="0">
                <a:solidFill>
                  <a:srgbClr val="00B0F0"/>
                </a:solidFill>
                <a:latin typeface="Palatino Linotype" pitchFamily="18" charset="0"/>
              </a:rPr>
              <a:t>your</a:t>
            </a:r>
            <a:r>
              <a:rPr lang="it-IT" sz="7200" b="1" dirty="0" smtClean="0">
                <a:solidFill>
                  <a:srgbClr val="00B0F0"/>
                </a:solidFill>
                <a:latin typeface="Palatino Linotype" pitchFamily="18" charset="0"/>
              </a:rPr>
              <a:t> </a:t>
            </a:r>
            <a:r>
              <a:rPr lang="it-IT" sz="7200" b="1" dirty="0" err="1" smtClean="0">
                <a:solidFill>
                  <a:srgbClr val="00B0F0"/>
                </a:solidFill>
                <a:latin typeface="Palatino Linotype" pitchFamily="18" charset="0"/>
              </a:rPr>
              <a:t>attention</a:t>
            </a:r>
            <a:endParaRPr lang="it-IT" sz="5400" b="1" dirty="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keep-calm-i-m-looking-looking-for-a-jo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/>
          <p:cNvGrpSpPr/>
          <p:nvPr/>
        </p:nvGrpSpPr>
        <p:grpSpPr>
          <a:xfrm>
            <a:off x="4260943" y="574535"/>
            <a:ext cx="4598049" cy="3902464"/>
            <a:chOff x="423081" y="705549"/>
            <a:chExt cx="7915701" cy="5773003"/>
          </a:xfrm>
        </p:grpSpPr>
        <p:pic>
          <p:nvPicPr>
            <p:cNvPr id="5" name="Immagine 4" descr="MAR734_HSQCDEPT_zoom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>
            <a:xfrm>
              <a:off x="423081" y="705549"/>
              <a:ext cx="7915701" cy="5773003"/>
            </a:xfrm>
            <a:prstGeom prst="rect">
              <a:avLst/>
            </a:prstGeom>
          </p:spPr>
        </p:pic>
        <p:sp>
          <p:nvSpPr>
            <p:cNvPr id="6" name="Ovale 5"/>
            <p:cNvSpPr/>
            <p:nvPr/>
          </p:nvSpPr>
          <p:spPr>
            <a:xfrm>
              <a:off x="5495046" y="1262033"/>
              <a:ext cx="787002" cy="241109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7" name="Ovale 6"/>
            <p:cNvSpPr/>
            <p:nvPr/>
          </p:nvSpPr>
          <p:spPr>
            <a:xfrm>
              <a:off x="3706077" y="3402365"/>
              <a:ext cx="513498" cy="20819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3077034" y="753670"/>
              <a:ext cx="1582740" cy="789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Palatino Linotype" pitchFamily="18" charset="0"/>
                </a:rPr>
                <a:t>CH-2</a:t>
              </a:r>
            </a:p>
            <a:p>
              <a:pPr algn="ctr"/>
              <a:r>
                <a:rPr lang="it-IT" sz="1000" b="1" dirty="0" smtClean="0">
                  <a:latin typeface="Palatino Linotype" pitchFamily="18" charset="0"/>
                </a:rPr>
                <a:t>GalNAc4S + GalNAc6S</a:t>
              </a:r>
              <a:endParaRPr lang="it-IT" sz="1000" b="1" dirty="0">
                <a:latin typeface="Palatino Linotype" pitchFamily="18" charset="0"/>
              </a:endParaRPr>
            </a:p>
          </p:txBody>
        </p:sp>
        <p:cxnSp>
          <p:nvCxnSpPr>
            <p:cNvPr id="9" name="Connettore 2 8"/>
            <p:cNvCxnSpPr>
              <a:stCxn id="8" idx="3"/>
            </p:cNvCxnSpPr>
            <p:nvPr/>
          </p:nvCxnSpPr>
          <p:spPr>
            <a:xfrm>
              <a:off x="4659775" y="1148184"/>
              <a:ext cx="779331" cy="11305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asellaDiTesto 9"/>
            <p:cNvSpPr txBox="1"/>
            <p:nvPr/>
          </p:nvSpPr>
          <p:spPr>
            <a:xfrm>
              <a:off x="2227845" y="2722244"/>
              <a:ext cx="8066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000" b="1" dirty="0" smtClean="0">
                  <a:latin typeface="Palatino Linotype" pitchFamily="18" charset="0"/>
                </a:rPr>
                <a:t>CH-4</a:t>
              </a:r>
            </a:p>
            <a:p>
              <a:pPr algn="ctr"/>
              <a:r>
                <a:rPr lang="it-IT" sz="1000" b="1" dirty="0" smtClean="0">
                  <a:latin typeface="Palatino Linotype" pitchFamily="18" charset="0"/>
                </a:rPr>
                <a:t>GalNAc4S</a:t>
              </a:r>
              <a:endParaRPr lang="it-IT" sz="1000" b="1" dirty="0">
                <a:latin typeface="Palatino Linotype" pitchFamily="18" charset="0"/>
              </a:endParaRPr>
            </a:p>
          </p:txBody>
        </p:sp>
        <p:cxnSp>
          <p:nvCxnSpPr>
            <p:cNvPr id="11" name="Connettore 2 10"/>
            <p:cNvCxnSpPr/>
            <p:nvPr/>
          </p:nvCxnSpPr>
          <p:spPr>
            <a:xfrm>
              <a:off x="3181350" y="3124200"/>
              <a:ext cx="467054" cy="2039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e 11"/>
            <p:cNvSpPr/>
            <p:nvPr/>
          </p:nvSpPr>
          <p:spPr>
            <a:xfrm>
              <a:off x="6049226" y="2135152"/>
              <a:ext cx="513498" cy="20819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CasellaDiTesto 12"/>
            <p:cNvSpPr txBox="1"/>
            <p:nvPr/>
          </p:nvSpPr>
          <p:spPr>
            <a:xfrm>
              <a:off x="4488950" y="1750433"/>
              <a:ext cx="8066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000" b="1" i="1" dirty="0" smtClean="0">
                  <a:latin typeface="Palatino Linotype" pitchFamily="18" charset="0"/>
                </a:rPr>
                <a:t>CH</a:t>
              </a:r>
              <a:r>
                <a:rPr lang="it-IT" sz="1000" b="1" i="1" baseline="-25000" dirty="0" smtClean="0">
                  <a:latin typeface="Palatino Linotype" pitchFamily="18" charset="0"/>
                </a:rPr>
                <a:t>2</a:t>
              </a:r>
              <a:r>
                <a:rPr lang="it-IT" sz="1000" b="1" dirty="0" smtClean="0">
                  <a:latin typeface="Palatino Linotype" pitchFamily="18" charset="0"/>
                </a:rPr>
                <a:t>-6</a:t>
              </a:r>
            </a:p>
            <a:p>
              <a:pPr algn="ctr"/>
              <a:r>
                <a:rPr lang="it-IT" sz="1000" b="1" dirty="0" smtClean="0">
                  <a:latin typeface="Palatino Linotype" pitchFamily="18" charset="0"/>
                </a:rPr>
                <a:t>GalNAc4S</a:t>
              </a:r>
              <a:endParaRPr lang="it-IT" sz="1000" b="1" dirty="0">
                <a:latin typeface="Palatino Linotype" pitchFamily="18" charset="0"/>
              </a:endParaRPr>
            </a:p>
          </p:txBody>
        </p:sp>
        <p:cxnSp>
          <p:nvCxnSpPr>
            <p:cNvPr id="14" name="Connettore 2 13"/>
            <p:cNvCxnSpPr/>
            <p:nvPr/>
          </p:nvCxnSpPr>
          <p:spPr>
            <a:xfrm>
              <a:off x="5480816" y="1998936"/>
              <a:ext cx="520263" cy="15765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1658474"/>
            <a:ext cx="9144000" cy="1296000"/>
          </a:xfrm>
          <a:prstGeom prst="rect">
            <a:avLst/>
          </a:prstGeom>
        </p:spPr>
        <p:txBody>
          <a:bodyPr vert="horz" lIns="80465" tIns="40232" rIns="80465" bIns="40232" rtlCol="0" anchor="ctr">
            <a:normAutofit lnSpcReduction="10000"/>
          </a:bodyPr>
          <a:lstStyle/>
          <a:p>
            <a:pPr marL="0" marR="0" lvl="0" indent="0" algn="ctr" defTabSz="804649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spc="-106" dirty="0" smtClean="0">
                <a:solidFill>
                  <a:schemeClr val="bg1"/>
                </a:solidFill>
                <a:latin typeface="Palatino Linotype" pitchFamily="18" charset="0"/>
                <a:ea typeface="+mj-ea"/>
                <a:cs typeface="+mj-cs"/>
              </a:rPr>
              <a:t>R</a:t>
            </a:r>
            <a:r>
              <a:rPr kumimoji="0" lang="en-US" sz="4800" b="1" i="0" u="none" strike="noStrike" kern="1200" cap="none" spc="-106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>egioselective</a:t>
            </a:r>
            <a:r>
              <a:rPr kumimoji="0" lang="en-US" sz="4800" b="1" i="0" u="none" strike="noStrike" kern="1200" cap="none" spc="-106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> </a:t>
            </a:r>
            <a:r>
              <a:rPr kumimoji="0" lang="en-US" sz="4800" b="1" i="0" u="none" strike="noStrike" kern="1200" cap="none" spc="-106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>sulfation</a:t>
            </a:r>
            <a:r>
              <a:rPr kumimoji="0" lang="en-US" sz="4800" b="1" i="0" u="none" strike="noStrike" kern="1200" cap="none" spc="-106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> of microbial sourced</a:t>
            </a:r>
            <a:r>
              <a:rPr kumimoji="0" lang="en-US" sz="4800" b="1" i="0" u="none" strike="noStrike" kern="1200" cap="none" spc="-106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> </a:t>
            </a:r>
            <a:r>
              <a:rPr kumimoji="0" lang="en-US" sz="4800" b="1" i="0" u="none" strike="noStrike" kern="1200" cap="none" spc="-106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>chondroitin</a:t>
            </a:r>
            <a:r>
              <a:rPr kumimoji="0" lang="en-US" sz="4800" b="1" i="0" u="none" strike="noStrike" kern="1200" cap="none" spc="-106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> </a:t>
            </a:r>
            <a:endParaRPr kumimoji="0" lang="en-US" sz="4800" b="1" i="0" u="none" strike="noStrike" kern="1200" cap="none" spc="-106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836025"/>
            <a:ext cx="9144000" cy="576000"/>
          </a:xfrm>
        </p:spPr>
        <p:txBody>
          <a:bodyPr>
            <a:normAutofit/>
          </a:bodyPr>
          <a:lstStyle/>
          <a:p>
            <a:r>
              <a:rPr lang="it-IT" sz="1800" b="1" dirty="0" err="1" smtClean="0">
                <a:latin typeface="Palatino Linotype" pitchFamily="18" charset="0"/>
              </a:rPr>
              <a:t>Chondroitin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sulfate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is</a:t>
            </a:r>
            <a:r>
              <a:rPr lang="it-IT" sz="1800" b="1" dirty="0" smtClean="0">
                <a:latin typeface="Palatino Linotype" pitchFamily="18" charset="0"/>
              </a:rPr>
              <a:t> a GAG </a:t>
            </a:r>
            <a:r>
              <a:rPr lang="it-IT" sz="1800" b="1" dirty="0" err="1" smtClean="0">
                <a:latin typeface="Palatino Linotype" pitchFamily="18" charset="0"/>
              </a:rPr>
              <a:t>widely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distributed</a:t>
            </a:r>
            <a:r>
              <a:rPr lang="it-IT" sz="1800" b="1" dirty="0" smtClean="0">
                <a:latin typeface="Palatino Linotype" pitchFamily="18" charset="0"/>
              </a:rPr>
              <a:t> in </a:t>
            </a:r>
            <a:r>
              <a:rPr lang="it-IT" sz="1800" b="1" dirty="0" err="1" smtClean="0">
                <a:latin typeface="Palatino Linotype" pitchFamily="18" charset="0"/>
              </a:rPr>
              <a:t>mammals</a:t>
            </a:r>
            <a:r>
              <a:rPr lang="it-IT" sz="1800" b="1" dirty="0" smtClean="0">
                <a:latin typeface="Palatino Linotype" pitchFamily="18" charset="0"/>
              </a:rPr>
              <a:t> and </a:t>
            </a:r>
            <a:r>
              <a:rPr lang="it-IT" sz="1800" b="1" dirty="0" err="1" smtClean="0">
                <a:latin typeface="Palatino Linotype" pitchFamily="18" charset="0"/>
              </a:rPr>
              <a:t>invertebrates</a:t>
            </a:r>
            <a:r>
              <a:rPr lang="it-IT" sz="1800" b="1" dirty="0" smtClean="0">
                <a:latin typeface="Palatino Linotype" pitchFamily="18" charset="0"/>
              </a:rPr>
              <a:t>, </a:t>
            </a:r>
            <a:r>
              <a:rPr lang="it-IT" sz="1800" b="1" dirty="0" err="1" smtClean="0">
                <a:latin typeface="Palatino Linotype" pitchFamily="18" charset="0"/>
              </a:rPr>
              <a:t>as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well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as</a:t>
            </a:r>
            <a:r>
              <a:rPr lang="it-IT" sz="1800" b="1" dirty="0" smtClean="0">
                <a:latin typeface="Palatino Linotype" pitchFamily="18" charset="0"/>
              </a:rPr>
              <a:t> in some </a:t>
            </a:r>
            <a:r>
              <a:rPr lang="it-IT" sz="1800" b="1" dirty="0" err="1" smtClean="0">
                <a:latin typeface="Palatino Linotype" pitchFamily="18" charset="0"/>
              </a:rPr>
              <a:t>bacteria</a:t>
            </a:r>
            <a:r>
              <a:rPr lang="it-IT" sz="1800" b="1" baseline="30000" dirty="0" smtClean="0">
                <a:latin typeface="Palatino Linotype" pitchFamily="18" charset="0"/>
              </a:rPr>
              <a:t>[1]</a:t>
            </a:r>
            <a:endParaRPr lang="it-IT" sz="1800" b="1" baseline="30000" dirty="0">
              <a:latin typeface="Palatino Linotype" pitchFamily="18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429875" y="2985730"/>
            <a:ext cx="4536000" cy="1200329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i="1" u="sng" dirty="0" err="1" smtClean="0">
                <a:latin typeface="Palatino Linotype" pitchFamily="18" charset="0"/>
              </a:rPr>
              <a:t>Natural</a:t>
            </a:r>
            <a:r>
              <a:rPr lang="it-IT" sz="1200" b="1" i="1" u="sng" dirty="0" smtClean="0">
                <a:latin typeface="Palatino Linotype" pitchFamily="18" charset="0"/>
              </a:rPr>
              <a:t> </a:t>
            </a:r>
            <a:r>
              <a:rPr lang="it-IT" sz="1200" b="1" i="1" u="sng" dirty="0" err="1" smtClean="0">
                <a:latin typeface="Palatino Linotype" pitchFamily="18" charset="0"/>
              </a:rPr>
              <a:t>sulfation</a:t>
            </a:r>
            <a:r>
              <a:rPr lang="it-IT" sz="1200" b="1" i="1" u="sng" dirty="0" smtClean="0">
                <a:latin typeface="Palatino Linotype" pitchFamily="18" charset="0"/>
              </a:rPr>
              <a:t> </a:t>
            </a:r>
            <a:r>
              <a:rPr lang="it-IT" sz="1200" b="1" i="1" u="sng" dirty="0" err="1" smtClean="0">
                <a:latin typeface="Palatino Linotype" pitchFamily="18" charset="0"/>
              </a:rPr>
              <a:t>patterns</a:t>
            </a:r>
            <a:endParaRPr lang="it-IT" sz="1200" b="1" i="1" u="sng" dirty="0" smtClean="0">
              <a:latin typeface="Palatino Linotype" pitchFamily="18" charset="0"/>
            </a:endParaRPr>
          </a:p>
          <a:p>
            <a:r>
              <a:rPr lang="it-IT" sz="1200" b="1" dirty="0" smtClean="0">
                <a:latin typeface="Palatino Linotype" pitchFamily="18" charset="0"/>
              </a:rPr>
              <a:t>0: </a:t>
            </a:r>
            <a:r>
              <a:rPr lang="it-IT" sz="1200" b="1" dirty="0" err="1" smtClean="0">
                <a:latin typeface="Palatino Linotype" pitchFamily="18" charset="0"/>
              </a:rPr>
              <a:t>GlcA-GalNAc</a:t>
            </a:r>
            <a:r>
              <a:rPr lang="it-IT" sz="1200" b="1" dirty="0" smtClean="0">
                <a:latin typeface="Palatino Linotype" pitchFamily="18" charset="0"/>
              </a:rPr>
              <a:t>                                   E: </a:t>
            </a:r>
            <a:r>
              <a:rPr lang="it-IT" sz="1200" b="1" dirty="0" err="1" smtClean="0">
                <a:latin typeface="Palatino Linotype" pitchFamily="18" charset="0"/>
              </a:rPr>
              <a:t>GlcA-GalNAc</a:t>
            </a:r>
            <a:r>
              <a:rPr lang="it-IT" sz="1200" b="1" dirty="0" smtClean="0">
                <a:latin typeface="Palatino Linotype" pitchFamily="18" charset="0"/>
              </a:rPr>
              <a:t>(4,6S)</a:t>
            </a:r>
          </a:p>
          <a:p>
            <a:r>
              <a:rPr lang="it-IT" sz="1200" b="1" dirty="0" smtClean="0">
                <a:latin typeface="Palatino Linotype" pitchFamily="18" charset="0"/>
              </a:rPr>
              <a:t>A: </a:t>
            </a:r>
            <a:r>
              <a:rPr lang="it-IT" sz="1200" b="1" dirty="0" err="1" smtClean="0">
                <a:latin typeface="Palatino Linotype" pitchFamily="18" charset="0"/>
              </a:rPr>
              <a:t>GlcA-GalNAc</a:t>
            </a:r>
            <a:r>
              <a:rPr lang="it-IT" sz="1200" b="1" dirty="0" smtClean="0">
                <a:latin typeface="Palatino Linotype" pitchFamily="18" charset="0"/>
              </a:rPr>
              <a:t>(4S)                           K: </a:t>
            </a:r>
            <a:r>
              <a:rPr lang="it-IT" sz="1200" b="1" dirty="0" err="1" smtClean="0">
                <a:latin typeface="Palatino Linotype" pitchFamily="18" charset="0"/>
              </a:rPr>
              <a:t>GlcA</a:t>
            </a:r>
            <a:r>
              <a:rPr lang="it-IT" sz="1200" b="1" dirty="0" smtClean="0">
                <a:latin typeface="Palatino Linotype" pitchFamily="18" charset="0"/>
              </a:rPr>
              <a:t>(3S)</a:t>
            </a:r>
            <a:r>
              <a:rPr lang="it-IT" sz="1200" b="1" dirty="0" err="1" smtClean="0">
                <a:latin typeface="Palatino Linotype" pitchFamily="18" charset="0"/>
              </a:rPr>
              <a:t>-GalNAc</a:t>
            </a:r>
            <a:r>
              <a:rPr lang="it-IT" sz="1200" b="1" dirty="0" smtClean="0">
                <a:latin typeface="Palatino Linotype" pitchFamily="18" charset="0"/>
              </a:rPr>
              <a:t>(4S)</a:t>
            </a:r>
          </a:p>
          <a:p>
            <a:r>
              <a:rPr lang="it-IT" sz="1200" b="1" dirty="0" smtClean="0">
                <a:latin typeface="Palatino Linotype" pitchFamily="18" charset="0"/>
              </a:rPr>
              <a:t>B: </a:t>
            </a:r>
            <a:r>
              <a:rPr lang="it-IT" sz="1200" b="1" dirty="0" err="1" smtClean="0">
                <a:latin typeface="Palatino Linotype" pitchFamily="18" charset="0"/>
              </a:rPr>
              <a:t>GlcA</a:t>
            </a:r>
            <a:r>
              <a:rPr lang="it-IT" sz="1200" b="1" dirty="0" smtClean="0">
                <a:latin typeface="Palatino Linotype" pitchFamily="18" charset="0"/>
              </a:rPr>
              <a:t>(2S)</a:t>
            </a:r>
            <a:r>
              <a:rPr lang="it-IT" sz="1200" b="1" dirty="0" err="1" smtClean="0">
                <a:latin typeface="Palatino Linotype" pitchFamily="18" charset="0"/>
              </a:rPr>
              <a:t>-GalNAc</a:t>
            </a:r>
            <a:r>
              <a:rPr lang="it-IT" sz="1200" b="1" dirty="0" smtClean="0">
                <a:latin typeface="Palatino Linotype" pitchFamily="18" charset="0"/>
              </a:rPr>
              <a:t>(4S)                     L: </a:t>
            </a:r>
            <a:r>
              <a:rPr lang="it-IT" sz="1200" b="1" dirty="0" err="1" smtClean="0">
                <a:latin typeface="Palatino Linotype" pitchFamily="18" charset="0"/>
              </a:rPr>
              <a:t>GlcA</a:t>
            </a:r>
            <a:r>
              <a:rPr lang="it-IT" sz="1200" b="1" dirty="0" smtClean="0">
                <a:latin typeface="Palatino Linotype" pitchFamily="18" charset="0"/>
              </a:rPr>
              <a:t>(3S)</a:t>
            </a:r>
            <a:r>
              <a:rPr lang="it-IT" sz="1200" b="1" dirty="0" err="1" smtClean="0">
                <a:latin typeface="Palatino Linotype" pitchFamily="18" charset="0"/>
              </a:rPr>
              <a:t>-GalNAc</a:t>
            </a:r>
            <a:r>
              <a:rPr lang="it-IT" sz="1200" b="1" dirty="0" smtClean="0">
                <a:latin typeface="Palatino Linotype" pitchFamily="18" charset="0"/>
              </a:rPr>
              <a:t>(6S)</a:t>
            </a:r>
          </a:p>
          <a:p>
            <a:r>
              <a:rPr lang="it-IT" sz="1200" b="1" dirty="0" smtClean="0">
                <a:latin typeface="Palatino Linotype" pitchFamily="18" charset="0"/>
              </a:rPr>
              <a:t>C: </a:t>
            </a:r>
            <a:r>
              <a:rPr lang="it-IT" sz="1200" b="1" dirty="0" err="1" smtClean="0">
                <a:latin typeface="Palatino Linotype" pitchFamily="18" charset="0"/>
              </a:rPr>
              <a:t>GlcA-GalNAc</a:t>
            </a:r>
            <a:r>
              <a:rPr lang="it-IT" sz="1200" b="1" dirty="0" smtClean="0">
                <a:latin typeface="Palatino Linotype" pitchFamily="18" charset="0"/>
              </a:rPr>
              <a:t>(6S)                           M: </a:t>
            </a:r>
            <a:r>
              <a:rPr lang="it-IT" sz="1200" b="1" dirty="0" err="1" smtClean="0">
                <a:latin typeface="Palatino Linotype" pitchFamily="18" charset="0"/>
              </a:rPr>
              <a:t>GlcA</a:t>
            </a:r>
            <a:r>
              <a:rPr lang="it-IT" sz="1200" b="1" dirty="0" smtClean="0">
                <a:latin typeface="Palatino Linotype" pitchFamily="18" charset="0"/>
              </a:rPr>
              <a:t>(3S)</a:t>
            </a:r>
            <a:r>
              <a:rPr lang="it-IT" sz="1200" b="1" dirty="0" err="1" smtClean="0">
                <a:latin typeface="Palatino Linotype" pitchFamily="18" charset="0"/>
              </a:rPr>
              <a:t>-GalNAc</a:t>
            </a:r>
            <a:r>
              <a:rPr lang="it-IT" sz="1200" b="1" dirty="0" smtClean="0">
                <a:latin typeface="Palatino Linotype" pitchFamily="18" charset="0"/>
              </a:rPr>
              <a:t>(4,6S)</a:t>
            </a:r>
          </a:p>
          <a:p>
            <a:r>
              <a:rPr lang="it-IT" sz="1200" b="1" dirty="0" smtClean="0">
                <a:latin typeface="Palatino Linotype" pitchFamily="18" charset="0"/>
              </a:rPr>
              <a:t>D: </a:t>
            </a:r>
            <a:r>
              <a:rPr lang="it-IT" sz="1200" b="1" dirty="0" err="1" smtClean="0">
                <a:latin typeface="Palatino Linotype" pitchFamily="18" charset="0"/>
              </a:rPr>
              <a:t>GlcA</a:t>
            </a:r>
            <a:r>
              <a:rPr lang="it-IT" sz="1200" b="1" dirty="0" smtClean="0">
                <a:latin typeface="Palatino Linotype" pitchFamily="18" charset="0"/>
              </a:rPr>
              <a:t>(2S)</a:t>
            </a:r>
            <a:r>
              <a:rPr lang="it-IT" sz="1200" b="1" dirty="0" err="1" smtClean="0">
                <a:latin typeface="Palatino Linotype" pitchFamily="18" charset="0"/>
              </a:rPr>
              <a:t>-GalNAc</a:t>
            </a:r>
            <a:r>
              <a:rPr lang="it-IT" sz="1200" b="1" dirty="0" smtClean="0">
                <a:latin typeface="Palatino Linotype" pitchFamily="18" charset="0"/>
              </a:rPr>
              <a:t>(6S)                    R: </a:t>
            </a:r>
            <a:r>
              <a:rPr lang="it-IT" sz="1200" b="1" dirty="0" err="1" smtClean="0">
                <a:latin typeface="Palatino Linotype" pitchFamily="18" charset="0"/>
              </a:rPr>
              <a:t>GlcA</a:t>
            </a:r>
            <a:r>
              <a:rPr lang="it-IT" sz="1200" b="1" dirty="0" smtClean="0">
                <a:latin typeface="Palatino Linotype" pitchFamily="18" charset="0"/>
              </a:rPr>
              <a:t>(2,3S)</a:t>
            </a:r>
            <a:r>
              <a:rPr lang="it-IT" sz="1200" b="1" dirty="0" err="1" smtClean="0">
                <a:latin typeface="Palatino Linotype" pitchFamily="18" charset="0"/>
              </a:rPr>
              <a:t>-GalNAc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492919" y="226411"/>
            <a:ext cx="8079580" cy="576000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 err="1" smtClean="0">
                <a:latin typeface="Palatino Linotype" pitchFamily="18" charset="0"/>
              </a:rPr>
              <a:t>Chondroitin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r>
              <a:rPr lang="it-IT" sz="3600" b="1" dirty="0" err="1" smtClean="0">
                <a:latin typeface="Palatino Linotype" pitchFamily="18" charset="0"/>
              </a:rPr>
              <a:t>sulfate</a:t>
            </a:r>
            <a:endParaRPr lang="it-IT" sz="3600" b="1" dirty="0">
              <a:latin typeface="Palatino Linotype" pitchFamily="18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42500" y="1381645"/>
            <a:ext cx="4751622" cy="252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it-IT" sz="1100" baseline="30000" dirty="0" smtClean="0">
                <a:latin typeface="Palatino Linotype" pitchFamily="18" charset="0"/>
              </a:rPr>
              <a:t>[1] </a:t>
            </a:r>
            <a:r>
              <a:rPr lang="it-IT" sz="1100" dirty="0" err="1" smtClean="0">
                <a:latin typeface="Palatino Linotype" pitchFamily="18" charset="0"/>
              </a:rPr>
              <a:t>Bedini</a:t>
            </a:r>
            <a:r>
              <a:rPr lang="it-IT" sz="1100" dirty="0" smtClean="0">
                <a:latin typeface="Palatino Linotype" pitchFamily="18" charset="0"/>
              </a:rPr>
              <a:t>, E.; Laezza, A.; </a:t>
            </a:r>
            <a:r>
              <a:rPr lang="it-IT" sz="1100" dirty="0" err="1" smtClean="0">
                <a:latin typeface="Palatino Linotype" pitchFamily="18" charset="0"/>
              </a:rPr>
              <a:t>Iadonisi</a:t>
            </a:r>
            <a:r>
              <a:rPr lang="it-IT" sz="1100" dirty="0" smtClean="0">
                <a:latin typeface="Palatino Linotype" pitchFamily="18" charset="0"/>
              </a:rPr>
              <a:t>, A. </a:t>
            </a:r>
            <a:r>
              <a:rPr lang="it-IT" sz="1100" i="1" dirty="0" smtClean="0">
                <a:latin typeface="Palatino Linotype" pitchFamily="18" charset="0"/>
              </a:rPr>
              <a:t>Eur. J. </a:t>
            </a:r>
            <a:r>
              <a:rPr lang="it-IT" sz="1100" i="1" dirty="0" err="1" smtClean="0">
                <a:latin typeface="Palatino Linotype" pitchFamily="18" charset="0"/>
              </a:rPr>
              <a:t>Org</a:t>
            </a:r>
            <a:r>
              <a:rPr lang="it-IT" sz="1100" i="1" dirty="0" smtClean="0">
                <a:latin typeface="Palatino Linotype" pitchFamily="18" charset="0"/>
              </a:rPr>
              <a:t>. </a:t>
            </a:r>
            <a:r>
              <a:rPr lang="it-IT" sz="1100" i="1" dirty="0" err="1" smtClean="0">
                <a:latin typeface="Palatino Linotype" pitchFamily="18" charset="0"/>
              </a:rPr>
              <a:t>Chem</a:t>
            </a:r>
            <a:r>
              <a:rPr lang="it-IT" sz="1100" i="1" dirty="0" smtClean="0">
                <a:latin typeface="Palatino Linotype" pitchFamily="18" charset="0"/>
              </a:rPr>
              <a:t>.</a:t>
            </a:r>
            <a:r>
              <a:rPr lang="it-IT" sz="1100" dirty="0" smtClean="0">
                <a:latin typeface="Palatino Linotype" pitchFamily="18" charset="0"/>
              </a:rPr>
              <a:t> </a:t>
            </a:r>
            <a:r>
              <a:rPr lang="it-IT" sz="1100" b="1" dirty="0" smtClean="0">
                <a:latin typeface="Palatino Linotype" pitchFamily="18" charset="0"/>
              </a:rPr>
              <a:t>2016</a:t>
            </a:r>
            <a:r>
              <a:rPr lang="it-IT" sz="1100" dirty="0" smtClean="0">
                <a:latin typeface="Palatino Linotype" pitchFamily="18" charset="0"/>
              </a:rPr>
              <a:t>, </a:t>
            </a:r>
            <a:r>
              <a:rPr lang="en-GB" sz="1100" i="1" dirty="0" smtClean="0">
                <a:latin typeface="Palatino Linotype" pitchFamily="18" charset="0"/>
              </a:rPr>
              <a:t>18</a:t>
            </a:r>
            <a:r>
              <a:rPr lang="en-GB" sz="1100" dirty="0" smtClean="0">
                <a:latin typeface="Palatino Linotype" pitchFamily="18" charset="0"/>
              </a:rPr>
              <a:t>, 3018-3042</a:t>
            </a:r>
            <a:endParaRPr lang="it-IT" sz="1100" dirty="0" smtClean="0">
              <a:latin typeface="Palatino Linotype" pitchFamily="18" charset="0"/>
            </a:endParaRPr>
          </a:p>
          <a:p>
            <a:r>
              <a:rPr lang="it-IT" sz="1100" b="1" dirty="0" smtClean="0">
                <a:latin typeface="Palatino Linotype" pitchFamily="18" charset="0"/>
              </a:rPr>
              <a:t> </a:t>
            </a:r>
            <a:endParaRPr lang="it-IT" sz="1100" b="1" dirty="0">
              <a:latin typeface="Palatino Linotype" pitchFamily="18" charset="0"/>
            </a:endParaRPr>
          </a:p>
        </p:txBody>
      </p:sp>
      <p:sp>
        <p:nvSpPr>
          <p:cNvPr id="9" name="CasellaDiTesto 8"/>
          <p:cNvSpPr txBox="1">
            <a:spLocks noChangeArrowheads="1"/>
          </p:cNvSpPr>
          <p:nvPr/>
        </p:nvSpPr>
        <p:spPr bwMode="auto">
          <a:xfrm>
            <a:off x="1491046" y="3136448"/>
            <a:ext cx="23370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latin typeface="Palatino Linotype" pitchFamily="18" charset="0"/>
              </a:rPr>
              <a:t>STRUCTURE:</a:t>
            </a:r>
          </a:p>
        </p:txBody>
      </p:sp>
      <p:sp>
        <p:nvSpPr>
          <p:cNvPr id="10" name="CasellaDiTesto 9"/>
          <p:cNvSpPr txBox="1">
            <a:spLocks noChangeArrowheads="1"/>
          </p:cNvSpPr>
          <p:nvPr/>
        </p:nvSpPr>
        <p:spPr bwMode="auto">
          <a:xfrm>
            <a:off x="934004" y="3485855"/>
            <a:ext cx="343074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2000" b="1" dirty="0" err="1" smtClean="0">
                <a:latin typeface="Palatino Linotype" pitchFamily="18" charset="0"/>
              </a:rPr>
              <a:t>Disaccharide</a:t>
            </a:r>
            <a:r>
              <a:rPr lang="it-IT" sz="2000" b="1" dirty="0" smtClean="0">
                <a:latin typeface="Palatino Linotype" pitchFamily="18" charset="0"/>
              </a:rPr>
              <a:t> </a:t>
            </a:r>
            <a:r>
              <a:rPr lang="it-IT" sz="2000" b="1" dirty="0" err="1">
                <a:latin typeface="Palatino Linotype" pitchFamily="18" charset="0"/>
              </a:rPr>
              <a:t>repeating</a:t>
            </a:r>
            <a:r>
              <a:rPr lang="it-IT" sz="2000" b="1" dirty="0">
                <a:latin typeface="Palatino Linotype" pitchFamily="18" charset="0"/>
              </a:rPr>
              <a:t> </a:t>
            </a:r>
            <a:r>
              <a:rPr lang="it-IT" sz="2000" b="1" dirty="0" err="1">
                <a:latin typeface="Palatino Linotype" pitchFamily="18" charset="0"/>
              </a:rPr>
              <a:t>unit</a:t>
            </a:r>
            <a:endParaRPr lang="it-IT" sz="2000" b="1" dirty="0">
              <a:latin typeface="Palatino Linotype" pitchFamily="18" charset="0"/>
            </a:endParaRPr>
          </a:p>
        </p:txBody>
      </p:sp>
      <p:cxnSp>
        <p:nvCxnSpPr>
          <p:cNvPr id="11" name="Connettore 2 10"/>
          <p:cNvCxnSpPr/>
          <p:nvPr/>
        </p:nvCxnSpPr>
        <p:spPr>
          <a:xfrm flipH="1">
            <a:off x="932639" y="3945702"/>
            <a:ext cx="431800" cy="7207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>
            <a:off x="3944365" y="3941658"/>
            <a:ext cx="432000" cy="720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>
            <a:spLocks noChangeArrowheads="1"/>
          </p:cNvSpPr>
          <p:nvPr/>
        </p:nvSpPr>
        <p:spPr bwMode="auto">
          <a:xfrm>
            <a:off x="-74168" y="4766935"/>
            <a:ext cx="205537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b="1" dirty="0" err="1" smtClean="0">
                <a:latin typeface="Palatino Linotype" pitchFamily="18" charset="0"/>
              </a:rPr>
              <a:t>β-D-glucuronic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>
                <a:latin typeface="Palatino Linotype" pitchFamily="18" charset="0"/>
              </a:rPr>
              <a:t>acid</a:t>
            </a:r>
          </a:p>
          <a:p>
            <a:pPr algn="ctr"/>
            <a:r>
              <a:rPr lang="it-IT" b="1" dirty="0">
                <a:latin typeface="Palatino Linotype" pitchFamily="18" charset="0"/>
              </a:rPr>
              <a:t>(</a:t>
            </a:r>
            <a:r>
              <a:rPr lang="it-IT" b="1" dirty="0" err="1">
                <a:latin typeface="Palatino Linotype" pitchFamily="18" charset="0"/>
              </a:rPr>
              <a:t>GlcA</a:t>
            </a:r>
            <a:r>
              <a:rPr lang="it-IT" b="1" dirty="0">
                <a:latin typeface="Palatino Linotype" pitchFamily="18" charset="0"/>
              </a:rPr>
              <a:t>)</a:t>
            </a:r>
          </a:p>
        </p:txBody>
      </p:sp>
      <p:sp>
        <p:nvSpPr>
          <p:cNvPr id="14" name="CasellaDiTesto 13"/>
          <p:cNvSpPr txBox="1">
            <a:spLocks noChangeArrowheads="1"/>
          </p:cNvSpPr>
          <p:nvPr/>
        </p:nvSpPr>
        <p:spPr bwMode="auto">
          <a:xfrm>
            <a:off x="2810450" y="4785177"/>
            <a:ext cx="28568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b="1" i="1" dirty="0" err="1">
                <a:latin typeface="Palatino Linotype" pitchFamily="18" charset="0"/>
              </a:rPr>
              <a:t>N</a:t>
            </a:r>
            <a:r>
              <a:rPr lang="it-IT" b="1" dirty="0" err="1">
                <a:latin typeface="Palatino Linotype" pitchFamily="18" charset="0"/>
              </a:rPr>
              <a:t>-Acetyl-ß-D-galactosamine</a:t>
            </a:r>
            <a:endParaRPr lang="it-IT" b="1" dirty="0">
              <a:latin typeface="Palatino Linotype" pitchFamily="18" charset="0"/>
            </a:endParaRPr>
          </a:p>
          <a:p>
            <a:pPr algn="ctr"/>
            <a:r>
              <a:rPr lang="it-IT" b="1" dirty="0">
                <a:latin typeface="Palatino Linotype" pitchFamily="18" charset="0"/>
              </a:rPr>
              <a:t>(</a:t>
            </a:r>
            <a:r>
              <a:rPr lang="it-IT" b="1" dirty="0" err="1">
                <a:latin typeface="Palatino Linotype" pitchFamily="18" charset="0"/>
              </a:rPr>
              <a:t>GalNAc</a:t>
            </a:r>
            <a:r>
              <a:rPr lang="it-IT" b="1" dirty="0">
                <a:latin typeface="Palatino Linotype" pitchFamily="18" charset="0"/>
              </a:rPr>
              <a:t>)</a:t>
            </a:r>
          </a:p>
        </p:txBody>
      </p:sp>
      <p:sp>
        <p:nvSpPr>
          <p:cNvPr id="15" name="CasellaDiTesto 14"/>
          <p:cNvSpPr txBox="1">
            <a:spLocks noChangeArrowheads="1"/>
          </p:cNvSpPr>
          <p:nvPr/>
        </p:nvSpPr>
        <p:spPr bwMode="auto">
          <a:xfrm>
            <a:off x="665956" y="5915362"/>
            <a:ext cx="39885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b="1" dirty="0">
                <a:latin typeface="Palatino Linotype" pitchFamily="18" charset="0"/>
              </a:rPr>
              <a:t>→ 4)</a:t>
            </a:r>
            <a:r>
              <a:rPr lang="it-IT" b="1" dirty="0" err="1">
                <a:latin typeface="Palatino Linotype" pitchFamily="18" charset="0"/>
              </a:rPr>
              <a:t>-ß-</a:t>
            </a:r>
            <a:r>
              <a:rPr lang="it-IT" sz="1600" b="1" dirty="0" err="1">
                <a:latin typeface="Palatino Linotype" pitchFamily="18" charset="0"/>
              </a:rPr>
              <a:t>D</a:t>
            </a:r>
            <a:r>
              <a:rPr lang="it-IT" b="1" dirty="0" err="1">
                <a:latin typeface="Palatino Linotype" pitchFamily="18" charset="0"/>
              </a:rPr>
              <a:t>-GlcA-</a:t>
            </a:r>
            <a:r>
              <a:rPr lang="it-IT" b="1" dirty="0">
                <a:latin typeface="Palatino Linotype" pitchFamily="18" charset="0"/>
              </a:rPr>
              <a:t>(1→3)</a:t>
            </a:r>
            <a:r>
              <a:rPr lang="it-IT" b="1" dirty="0" err="1">
                <a:latin typeface="Palatino Linotype" pitchFamily="18" charset="0"/>
              </a:rPr>
              <a:t>-ß-</a:t>
            </a:r>
            <a:r>
              <a:rPr lang="it-IT" sz="1600" b="1" dirty="0" err="1">
                <a:latin typeface="Palatino Linotype" pitchFamily="18" charset="0"/>
              </a:rPr>
              <a:t>D</a:t>
            </a:r>
            <a:r>
              <a:rPr lang="it-IT" b="1" dirty="0" err="1">
                <a:latin typeface="Palatino Linotype" pitchFamily="18" charset="0"/>
              </a:rPr>
              <a:t>-GalNAc-</a:t>
            </a:r>
            <a:r>
              <a:rPr lang="it-IT" b="1" dirty="0">
                <a:latin typeface="Palatino Linotype" pitchFamily="18" charset="0"/>
              </a:rPr>
              <a:t>(1 →</a:t>
            </a:r>
          </a:p>
        </p:txBody>
      </p:sp>
      <p:sp>
        <p:nvSpPr>
          <p:cNvPr id="16" name="Parentesi graffa chiusa 15"/>
          <p:cNvSpPr/>
          <p:nvPr/>
        </p:nvSpPr>
        <p:spPr>
          <a:xfrm rot="5400000">
            <a:off x="2305095" y="3965033"/>
            <a:ext cx="543684" cy="3325095"/>
          </a:xfrm>
          <a:prstGeom prst="rightBrac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/>
          <p:cNvSpPr txBox="1">
            <a:spLocks noChangeArrowheads="1"/>
          </p:cNvSpPr>
          <p:nvPr/>
        </p:nvSpPr>
        <p:spPr bwMode="auto">
          <a:xfrm>
            <a:off x="5506438" y="5808111"/>
            <a:ext cx="29606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b="1" dirty="0" err="1">
                <a:latin typeface="Palatino Linotype" pitchFamily="18" charset="0"/>
              </a:rPr>
              <a:t>polysaccharide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with</a:t>
            </a:r>
            <a:r>
              <a:rPr lang="it-IT" b="1" dirty="0">
                <a:latin typeface="Palatino Linotype" pitchFamily="18" charset="0"/>
              </a:rPr>
              <a:t> a </a:t>
            </a:r>
            <a:r>
              <a:rPr lang="it-IT" b="1" dirty="0" err="1">
                <a:latin typeface="Palatino Linotype" pitchFamily="18" charset="0"/>
              </a:rPr>
              <a:t>variable</a:t>
            </a:r>
            <a:r>
              <a:rPr lang="it-IT" b="1" dirty="0">
                <a:latin typeface="Palatino Linotype" pitchFamily="18" charset="0"/>
              </a:rPr>
              <a:t> </a:t>
            </a:r>
            <a:r>
              <a:rPr lang="it-IT" b="1" dirty="0" err="1">
                <a:latin typeface="Palatino Linotype" pitchFamily="18" charset="0"/>
              </a:rPr>
              <a:t>sulfation</a:t>
            </a:r>
            <a:r>
              <a:rPr lang="it-IT" b="1" dirty="0">
                <a:latin typeface="Palatino Linotype" pitchFamily="18" charset="0"/>
              </a:rPr>
              <a:t> pattern</a:t>
            </a:r>
          </a:p>
        </p:txBody>
      </p:sp>
      <p:cxnSp>
        <p:nvCxnSpPr>
          <p:cNvPr id="18" name="Connettore 2 17"/>
          <p:cNvCxnSpPr/>
          <p:nvPr/>
        </p:nvCxnSpPr>
        <p:spPr>
          <a:xfrm flipV="1">
            <a:off x="4655142" y="6120343"/>
            <a:ext cx="102553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9506" name="Object 2"/>
          <p:cNvGraphicFramePr>
            <a:graphicFrameLocks noChangeAspect="1"/>
          </p:cNvGraphicFramePr>
          <p:nvPr/>
        </p:nvGraphicFramePr>
        <p:xfrm>
          <a:off x="4301573" y="1639333"/>
          <a:ext cx="4643437" cy="1281113"/>
        </p:xfrm>
        <a:graphic>
          <a:graphicData uri="http://schemas.openxmlformats.org/presentationml/2006/ole">
            <p:oleObj spid="_x0000_s149506" name="CS ChemDraw Drawing" r:id="rId3" imgW="4643543" imgH="1281487" progId="ChemDraw.Document.6.0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58474"/>
            <a:ext cx="9144000" cy="1296000"/>
          </a:xfrm>
        </p:spPr>
        <p:txBody>
          <a:bodyPr/>
          <a:lstStyle/>
          <a:p>
            <a:pPr algn="ctr"/>
            <a:r>
              <a:rPr lang="en-US" sz="4800" b="1" dirty="0" smtClean="0">
                <a:latin typeface="Palatino Linotype" pitchFamily="18" charset="0"/>
              </a:rPr>
              <a:t>Semi-synthesis of </a:t>
            </a:r>
            <a:r>
              <a:rPr lang="en-US" sz="4800" b="1" dirty="0" err="1" smtClean="0">
                <a:latin typeface="Palatino Linotype" pitchFamily="18" charset="0"/>
              </a:rPr>
              <a:t>fucosylated</a:t>
            </a:r>
            <a:r>
              <a:rPr lang="en-US" sz="4800" b="1" dirty="0" smtClean="0">
                <a:latin typeface="Palatino Linotype" pitchFamily="18" charset="0"/>
              </a:rPr>
              <a:t> </a:t>
            </a:r>
            <a:r>
              <a:rPr lang="en-US" sz="4800" b="1" dirty="0" err="1" smtClean="0">
                <a:latin typeface="Palatino Linotype" pitchFamily="18" charset="0"/>
              </a:rPr>
              <a:t>chondroitin</a:t>
            </a:r>
            <a:r>
              <a:rPr lang="en-US" sz="4800" b="1" dirty="0" smtClean="0">
                <a:latin typeface="Palatino Linotype" pitchFamily="18" charset="0"/>
              </a:rPr>
              <a:t> sulfate</a:t>
            </a:r>
            <a:endParaRPr lang="en-US" sz="48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41837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e 7"/>
          <p:cNvSpPr/>
          <p:nvPr/>
        </p:nvSpPr>
        <p:spPr>
          <a:xfrm>
            <a:off x="4486897" y="3251854"/>
            <a:ext cx="1579418" cy="2375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e 6"/>
          <p:cNvSpPr/>
          <p:nvPr/>
        </p:nvSpPr>
        <p:spPr>
          <a:xfrm>
            <a:off x="4465122" y="2909454"/>
            <a:ext cx="1579418" cy="2375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1" y="226411"/>
            <a:ext cx="9144000" cy="576000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 err="1" smtClean="0">
                <a:latin typeface="Palatino Linotype" pitchFamily="18" charset="0"/>
              </a:rPr>
              <a:t>Chondroitin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r>
              <a:rPr lang="it-IT" sz="3600" b="1" dirty="0" err="1" smtClean="0">
                <a:latin typeface="Palatino Linotype" pitchFamily="18" charset="0"/>
              </a:rPr>
              <a:t>sulfate</a:t>
            </a:r>
            <a:endParaRPr lang="it-IT" sz="3600" b="1" dirty="0">
              <a:latin typeface="Palatino Linotype" pitchFamily="18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453623" y="2522644"/>
            <a:ext cx="4536000" cy="1200329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i="1" u="sng" dirty="0" err="1" smtClean="0">
                <a:latin typeface="Palatino Linotype" pitchFamily="18" charset="0"/>
              </a:rPr>
              <a:t>Natural</a:t>
            </a:r>
            <a:r>
              <a:rPr lang="it-IT" sz="1200" b="1" i="1" u="sng" dirty="0" smtClean="0">
                <a:latin typeface="Palatino Linotype" pitchFamily="18" charset="0"/>
              </a:rPr>
              <a:t> </a:t>
            </a:r>
            <a:r>
              <a:rPr lang="it-IT" sz="1200" b="1" i="1" u="sng" dirty="0" err="1" smtClean="0">
                <a:latin typeface="Palatino Linotype" pitchFamily="18" charset="0"/>
              </a:rPr>
              <a:t>sulfation</a:t>
            </a:r>
            <a:r>
              <a:rPr lang="it-IT" sz="1200" b="1" i="1" u="sng" dirty="0" smtClean="0">
                <a:latin typeface="Palatino Linotype" pitchFamily="18" charset="0"/>
              </a:rPr>
              <a:t> </a:t>
            </a:r>
            <a:r>
              <a:rPr lang="it-IT" sz="1200" b="1" i="1" u="sng" dirty="0" err="1" smtClean="0">
                <a:latin typeface="Palatino Linotype" pitchFamily="18" charset="0"/>
              </a:rPr>
              <a:t>patterns</a:t>
            </a:r>
            <a:endParaRPr lang="it-IT" sz="1200" b="1" i="1" u="sng" dirty="0" smtClean="0">
              <a:latin typeface="Palatino Linotype" pitchFamily="18" charset="0"/>
            </a:endParaRPr>
          </a:p>
          <a:p>
            <a:r>
              <a:rPr lang="it-IT" sz="1200" b="1" dirty="0" smtClean="0">
                <a:latin typeface="Palatino Linotype" pitchFamily="18" charset="0"/>
              </a:rPr>
              <a:t>0: </a:t>
            </a:r>
            <a:r>
              <a:rPr lang="it-IT" sz="1200" b="1" dirty="0" err="1" smtClean="0">
                <a:latin typeface="Palatino Linotype" pitchFamily="18" charset="0"/>
              </a:rPr>
              <a:t>GlcA-GalNAc</a:t>
            </a:r>
            <a:r>
              <a:rPr lang="it-IT" sz="1200" b="1" dirty="0" smtClean="0">
                <a:latin typeface="Palatino Linotype" pitchFamily="18" charset="0"/>
              </a:rPr>
              <a:t>                                   E: </a:t>
            </a:r>
            <a:r>
              <a:rPr lang="it-IT" sz="1200" b="1" dirty="0" err="1" smtClean="0">
                <a:latin typeface="Palatino Linotype" pitchFamily="18" charset="0"/>
              </a:rPr>
              <a:t>GlcA-GalNAc</a:t>
            </a:r>
            <a:r>
              <a:rPr lang="it-IT" sz="1200" b="1" dirty="0" smtClean="0">
                <a:latin typeface="Palatino Linotype" pitchFamily="18" charset="0"/>
              </a:rPr>
              <a:t>(4,6S)</a:t>
            </a:r>
          </a:p>
          <a:p>
            <a:r>
              <a:rPr lang="it-IT" sz="1200" b="1" dirty="0" smtClean="0">
                <a:latin typeface="Palatino Linotype" pitchFamily="18" charset="0"/>
              </a:rPr>
              <a:t>A: </a:t>
            </a:r>
            <a:r>
              <a:rPr lang="it-IT" sz="1200" b="1" dirty="0" err="1" smtClean="0">
                <a:latin typeface="Palatino Linotype" pitchFamily="18" charset="0"/>
              </a:rPr>
              <a:t>GlcA-GalNAc</a:t>
            </a:r>
            <a:r>
              <a:rPr lang="it-IT" sz="1200" b="1" dirty="0" smtClean="0">
                <a:latin typeface="Palatino Linotype" pitchFamily="18" charset="0"/>
              </a:rPr>
              <a:t>(4S)                           K: </a:t>
            </a:r>
            <a:r>
              <a:rPr lang="it-IT" sz="1200" b="1" dirty="0" err="1" smtClean="0">
                <a:latin typeface="Palatino Linotype" pitchFamily="18" charset="0"/>
              </a:rPr>
              <a:t>GlcA</a:t>
            </a:r>
            <a:r>
              <a:rPr lang="it-IT" sz="1200" b="1" dirty="0" smtClean="0">
                <a:latin typeface="Palatino Linotype" pitchFamily="18" charset="0"/>
              </a:rPr>
              <a:t>(3S)</a:t>
            </a:r>
            <a:r>
              <a:rPr lang="it-IT" sz="1200" b="1" dirty="0" err="1" smtClean="0">
                <a:latin typeface="Palatino Linotype" pitchFamily="18" charset="0"/>
              </a:rPr>
              <a:t>-GalNAc</a:t>
            </a:r>
            <a:r>
              <a:rPr lang="it-IT" sz="1200" b="1" dirty="0" smtClean="0">
                <a:latin typeface="Palatino Linotype" pitchFamily="18" charset="0"/>
              </a:rPr>
              <a:t>(4S)</a:t>
            </a:r>
          </a:p>
          <a:p>
            <a:r>
              <a:rPr lang="it-IT" sz="1200" b="1" dirty="0" smtClean="0">
                <a:latin typeface="Palatino Linotype" pitchFamily="18" charset="0"/>
              </a:rPr>
              <a:t>B: </a:t>
            </a:r>
            <a:r>
              <a:rPr lang="it-IT" sz="1200" b="1" dirty="0" err="1" smtClean="0">
                <a:latin typeface="Palatino Linotype" pitchFamily="18" charset="0"/>
              </a:rPr>
              <a:t>GlcA</a:t>
            </a:r>
            <a:r>
              <a:rPr lang="it-IT" sz="1200" b="1" dirty="0" smtClean="0">
                <a:latin typeface="Palatino Linotype" pitchFamily="18" charset="0"/>
              </a:rPr>
              <a:t>(2S)</a:t>
            </a:r>
            <a:r>
              <a:rPr lang="it-IT" sz="1200" b="1" dirty="0" err="1" smtClean="0">
                <a:latin typeface="Palatino Linotype" pitchFamily="18" charset="0"/>
              </a:rPr>
              <a:t>-GalNAc</a:t>
            </a:r>
            <a:r>
              <a:rPr lang="it-IT" sz="1200" b="1" dirty="0" smtClean="0">
                <a:latin typeface="Palatino Linotype" pitchFamily="18" charset="0"/>
              </a:rPr>
              <a:t>(4S)                     L: </a:t>
            </a:r>
            <a:r>
              <a:rPr lang="it-IT" sz="1200" b="1" dirty="0" err="1" smtClean="0">
                <a:latin typeface="Palatino Linotype" pitchFamily="18" charset="0"/>
              </a:rPr>
              <a:t>GlcA</a:t>
            </a:r>
            <a:r>
              <a:rPr lang="it-IT" sz="1200" b="1" dirty="0" smtClean="0">
                <a:latin typeface="Palatino Linotype" pitchFamily="18" charset="0"/>
              </a:rPr>
              <a:t>(3S)</a:t>
            </a:r>
            <a:r>
              <a:rPr lang="it-IT" sz="1200" b="1" dirty="0" err="1" smtClean="0">
                <a:latin typeface="Palatino Linotype" pitchFamily="18" charset="0"/>
              </a:rPr>
              <a:t>-GalNAc</a:t>
            </a:r>
            <a:r>
              <a:rPr lang="it-IT" sz="1200" b="1" dirty="0" smtClean="0">
                <a:latin typeface="Palatino Linotype" pitchFamily="18" charset="0"/>
              </a:rPr>
              <a:t>(6S)</a:t>
            </a:r>
          </a:p>
          <a:p>
            <a:r>
              <a:rPr lang="it-IT" sz="1200" b="1" dirty="0" smtClean="0">
                <a:latin typeface="Palatino Linotype" pitchFamily="18" charset="0"/>
              </a:rPr>
              <a:t>C: </a:t>
            </a:r>
            <a:r>
              <a:rPr lang="it-IT" sz="1200" b="1" dirty="0" err="1" smtClean="0">
                <a:latin typeface="Palatino Linotype" pitchFamily="18" charset="0"/>
              </a:rPr>
              <a:t>GlcA-GalNAc</a:t>
            </a:r>
            <a:r>
              <a:rPr lang="it-IT" sz="1200" b="1" dirty="0" smtClean="0">
                <a:latin typeface="Palatino Linotype" pitchFamily="18" charset="0"/>
              </a:rPr>
              <a:t>(6S)                           M: </a:t>
            </a:r>
            <a:r>
              <a:rPr lang="it-IT" sz="1200" b="1" dirty="0" err="1" smtClean="0">
                <a:latin typeface="Palatino Linotype" pitchFamily="18" charset="0"/>
              </a:rPr>
              <a:t>GlcA</a:t>
            </a:r>
            <a:r>
              <a:rPr lang="it-IT" sz="1200" b="1" dirty="0" smtClean="0">
                <a:latin typeface="Palatino Linotype" pitchFamily="18" charset="0"/>
              </a:rPr>
              <a:t>(3S)</a:t>
            </a:r>
            <a:r>
              <a:rPr lang="it-IT" sz="1200" b="1" dirty="0" err="1" smtClean="0">
                <a:latin typeface="Palatino Linotype" pitchFamily="18" charset="0"/>
              </a:rPr>
              <a:t>-GalNAc</a:t>
            </a:r>
            <a:r>
              <a:rPr lang="it-IT" sz="1200" b="1" dirty="0" smtClean="0">
                <a:latin typeface="Palatino Linotype" pitchFamily="18" charset="0"/>
              </a:rPr>
              <a:t>(4,6S)</a:t>
            </a:r>
          </a:p>
          <a:p>
            <a:r>
              <a:rPr lang="it-IT" sz="1200" b="1" dirty="0" smtClean="0">
                <a:latin typeface="Palatino Linotype" pitchFamily="18" charset="0"/>
              </a:rPr>
              <a:t>D: </a:t>
            </a:r>
            <a:r>
              <a:rPr lang="it-IT" sz="1200" b="1" dirty="0" err="1" smtClean="0">
                <a:latin typeface="Palatino Linotype" pitchFamily="18" charset="0"/>
              </a:rPr>
              <a:t>GlcA</a:t>
            </a:r>
            <a:r>
              <a:rPr lang="it-IT" sz="1200" b="1" dirty="0" smtClean="0">
                <a:latin typeface="Palatino Linotype" pitchFamily="18" charset="0"/>
              </a:rPr>
              <a:t>(2S)</a:t>
            </a:r>
            <a:r>
              <a:rPr lang="it-IT" sz="1200" b="1" dirty="0" err="1" smtClean="0">
                <a:latin typeface="Palatino Linotype" pitchFamily="18" charset="0"/>
              </a:rPr>
              <a:t>-GalNAc</a:t>
            </a:r>
            <a:r>
              <a:rPr lang="it-IT" sz="1200" b="1" dirty="0" smtClean="0">
                <a:latin typeface="Palatino Linotype" pitchFamily="18" charset="0"/>
              </a:rPr>
              <a:t>(6S)                    R: </a:t>
            </a:r>
            <a:r>
              <a:rPr lang="it-IT" sz="1200" b="1" dirty="0" err="1" smtClean="0">
                <a:latin typeface="Palatino Linotype" pitchFamily="18" charset="0"/>
              </a:rPr>
              <a:t>GlcA</a:t>
            </a:r>
            <a:r>
              <a:rPr lang="it-IT" sz="1200" b="1" dirty="0" smtClean="0">
                <a:latin typeface="Palatino Linotype" pitchFamily="18" charset="0"/>
              </a:rPr>
              <a:t>(2,3S)</a:t>
            </a:r>
            <a:r>
              <a:rPr lang="it-IT" sz="1200" b="1" dirty="0" err="1" smtClean="0">
                <a:latin typeface="Palatino Linotype" pitchFamily="18" charset="0"/>
              </a:rPr>
              <a:t>-GalNAc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10" name="CasellaDiTesto 9"/>
          <p:cNvSpPr txBox="1">
            <a:spLocks noChangeArrowheads="1"/>
          </p:cNvSpPr>
          <p:nvPr/>
        </p:nvSpPr>
        <p:spPr bwMode="auto">
          <a:xfrm>
            <a:off x="0" y="943938"/>
            <a:ext cx="460762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800" b="1" dirty="0" err="1">
                <a:latin typeface="Palatino Linotype" pitchFamily="18" charset="0"/>
              </a:rPr>
              <a:t>Important</a:t>
            </a:r>
            <a:r>
              <a:rPr lang="it-IT" sz="1800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it-IT" sz="1800" b="1" dirty="0">
                <a:latin typeface="Palatino Linotype" pitchFamily="18" charset="0"/>
              </a:rPr>
              <a:t>in </a:t>
            </a:r>
            <a:r>
              <a:rPr lang="it-IT" sz="1800" b="1" dirty="0" err="1">
                <a:latin typeface="Palatino Linotype" pitchFamily="18" charset="0"/>
              </a:rPr>
              <a:t>osteoarthritis</a:t>
            </a:r>
            <a:r>
              <a:rPr lang="it-IT" sz="1800" b="1" dirty="0">
                <a:latin typeface="Palatino Linotype" pitchFamily="18" charset="0"/>
              </a:rPr>
              <a:t> </a:t>
            </a:r>
            <a:r>
              <a:rPr lang="it-IT" sz="1800" b="1" dirty="0" smtClean="0">
                <a:latin typeface="Palatino Linotype" pitchFamily="18" charset="0"/>
              </a:rPr>
              <a:t>and </a:t>
            </a:r>
            <a:r>
              <a:rPr lang="it-IT" sz="1800" b="1" dirty="0" err="1" smtClean="0">
                <a:latin typeface="Palatino Linotype" pitchFamily="18" charset="0"/>
              </a:rPr>
              <a:t>osteoarthrosis</a:t>
            </a:r>
            <a:r>
              <a:rPr lang="it-IT" sz="1800" b="1" dirty="0" smtClean="0">
                <a:latin typeface="Palatino Linotype" pitchFamily="18" charset="0"/>
              </a:rPr>
              <a:t> treatment</a:t>
            </a:r>
            <a:r>
              <a:rPr lang="it-IT" sz="1800" b="1" baseline="30000" dirty="0" smtClean="0">
                <a:latin typeface="Palatino Linotype" pitchFamily="18" charset="0"/>
              </a:rPr>
              <a:t>[22]</a:t>
            </a:r>
            <a:endParaRPr lang="it-IT" sz="1800" b="1" baseline="30000" dirty="0">
              <a:latin typeface="Palatino Linotype" pitchFamily="18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-47500" y="1710633"/>
            <a:ext cx="4649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smtClean="0">
                <a:latin typeface="Palatino Linotype" pitchFamily="18" charset="0"/>
              </a:rPr>
              <a:t>[22] </a:t>
            </a:r>
            <a:r>
              <a:rPr lang="it-IT" sz="1100" dirty="0" err="1" smtClean="0">
                <a:latin typeface="Palatino Linotype" pitchFamily="18" charset="0"/>
              </a:rPr>
              <a:t>Bishnoi</a:t>
            </a:r>
            <a:r>
              <a:rPr lang="it-IT" sz="1100" dirty="0" smtClean="0">
                <a:latin typeface="Palatino Linotype" pitchFamily="18" charset="0"/>
              </a:rPr>
              <a:t>, M.; </a:t>
            </a:r>
            <a:r>
              <a:rPr lang="it-IT" sz="1100" dirty="0" err="1" smtClean="0">
                <a:latin typeface="Palatino Linotype" pitchFamily="18" charset="0"/>
              </a:rPr>
              <a:t>Jain</a:t>
            </a:r>
            <a:r>
              <a:rPr lang="it-IT" sz="1100" dirty="0" smtClean="0">
                <a:latin typeface="Palatino Linotype" pitchFamily="18" charset="0"/>
              </a:rPr>
              <a:t>, A.; </a:t>
            </a:r>
            <a:r>
              <a:rPr lang="it-IT" sz="1100" dirty="0" err="1" smtClean="0">
                <a:latin typeface="Palatino Linotype" pitchFamily="18" charset="0"/>
              </a:rPr>
              <a:t>Hurkat</a:t>
            </a:r>
            <a:r>
              <a:rPr lang="it-IT" sz="1100" dirty="0" smtClean="0">
                <a:latin typeface="Palatino Linotype" pitchFamily="18" charset="0"/>
              </a:rPr>
              <a:t>, P.; </a:t>
            </a:r>
            <a:r>
              <a:rPr lang="it-IT" sz="1100" dirty="0" err="1" smtClean="0">
                <a:latin typeface="Palatino Linotype" pitchFamily="18" charset="0"/>
              </a:rPr>
              <a:t>et</a:t>
            </a:r>
            <a:r>
              <a:rPr lang="it-IT" sz="1100" dirty="0" smtClean="0">
                <a:latin typeface="Palatino Linotype" pitchFamily="18" charset="0"/>
              </a:rPr>
              <a:t> al., </a:t>
            </a:r>
            <a:r>
              <a:rPr lang="it-IT" sz="1100" i="1" dirty="0" err="1" smtClean="0">
                <a:latin typeface="Palatino Linotype" pitchFamily="18" charset="0"/>
              </a:rPr>
              <a:t>Glycoconj</a:t>
            </a:r>
            <a:r>
              <a:rPr lang="it-IT" sz="1100" i="1" dirty="0" smtClean="0">
                <a:latin typeface="Palatino Linotype" pitchFamily="18" charset="0"/>
              </a:rPr>
              <a:t>. J.</a:t>
            </a:r>
            <a:r>
              <a:rPr lang="it-IT" sz="1100" dirty="0" smtClean="0">
                <a:latin typeface="Palatino Linotype" pitchFamily="18" charset="0"/>
              </a:rPr>
              <a:t> </a:t>
            </a:r>
            <a:r>
              <a:rPr lang="it-IT" sz="1100" b="1" dirty="0" smtClean="0">
                <a:latin typeface="Palatino Linotype" pitchFamily="18" charset="0"/>
              </a:rPr>
              <a:t>2016</a:t>
            </a:r>
            <a:r>
              <a:rPr lang="it-IT" sz="1100" dirty="0" smtClean="0">
                <a:latin typeface="Palatino Linotype" pitchFamily="18" charset="0"/>
              </a:rPr>
              <a:t>, </a:t>
            </a:r>
            <a:r>
              <a:rPr lang="it-IT" sz="1100" i="1" dirty="0" smtClean="0">
                <a:latin typeface="Palatino Linotype" pitchFamily="18" charset="0"/>
              </a:rPr>
              <a:t>33</a:t>
            </a:r>
            <a:r>
              <a:rPr lang="it-IT" sz="1100" dirty="0" smtClean="0">
                <a:latin typeface="Palatino Linotype" pitchFamily="18" charset="0"/>
              </a:rPr>
              <a:t>, 693-705</a:t>
            </a:r>
            <a:endParaRPr lang="it-IT" sz="1100" dirty="0">
              <a:latin typeface="Palatino Linotype" pitchFamily="18" charset="0"/>
            </a:endParaRPr>
          </a:p>
        </p:txBody>
      </p:sp>
      <p:sp>
        <p:nvSpPr>
          <p:cNvPr id="12" name="CasellaDiTesto 11"/>
          <p:cNvSpPr txBox="1">
            <a:spLocks noChangeArrowheads="1"/>
          </p:cNvSpPr>
          <p:nvPr/>
        </p:nvSpPr>
        <p:spPr bwMode="auto">
          <a:xfrm>
            <a:off x="0" y="2568838"/>
            <a:ext cx="415636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800" b="1" dirty="0" err="1" smtClean="0">
                <a:latin typeface="Palatino Linotype" pitchFamily="18" charset="0"/>
              </a:rPr>
              <a:t>Depending</a:t>
            </a:r>
            <a:r>
              <a:rPr lang="it-IT" sz="1800" b="1" dirty="0" smtClean="0">
                <a:latin typeface="Palatino Linotype" pitchFamily="18" charset="0"/>
              </a:rPr>
              <a:t> on </a:t>
            </a:r>
            <a:r>
              <a:rPr lang="it-IT" sz="1800" b="1" dirty="0" err="1" smtClean="0">
                <a:latin typeface="Palatino Linotype" pitchFamily="18" charset="0"/>
              </a:rPr>
              <a:t>sulfation</a:t>
            </a:r>
            <a:r>
              <a:rPr lang="it-IT" sz="1800" b="1" dirty="0" smtClean="0">
                <a:latin typeface="Palatino Linotype" pitchFamily="18" charset="0"/>
              </a:rPr>
              <a:t> pattern </a:t>
            </a:r>
            <a:r>
              <a:rPr lang="it-IT" sz="1800" b="1" dirty="0" err="1" smtClean="0">
                <a:latin typeface="Palatino Linotype" pitchFamily="18" charset="0"/>
              </a:rPr>
              <a:t>further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employments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have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been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proposed</a:t>
            </a:r>
            <a:r>
              <a:rPr lang="it-IT" sz="1800" b="1" baseline="30000" dirty="0" smtClean="0">
                <a:latin typeface="Palatino Linotype" pitchFamily="18" charset="0"/>
              </a:rPr>
              <a:t>[23] [24]</a:t>
            </a:r>
            <a:endParaRPr lang="it-IT" sz="1800" b="1" baseline="30000" dirty="0">
              <a:latin typeface="Palatino Linotype" pitchFamily="18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-39446" y="3462020"/>
            <a:ext cx="38443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smtClean="0">
                <a:latin typeface="Palatino Linotype" pitchFamily="18" charset="0"/>
              </a:rPr>
              <a:t>[23] </a:t>
            </a:r>
            <a:r>
              <a:rPr lang="it-IT" sz="1100" dirty="0" err="1" smtClean="0">
                <a:latin typeface="Palatino Linotype" pitchFamily="18" charset="0"/>
              </a:rPr>
              <a:t>Yamada</a:t>
            </a:r>
            <a:r>
              <a:rPr lang="it-IT" sz="1100" dirty="0" smtClean="0">
                <a:latin typeface="Palatino Linotype" pitchFamily="18" charset="0"/>
              </a:rPr>
              <a:t>, S.; </a:t>
            </a:r>
            <a:r>
              <a:rPr lang="it-IT" sz="1100" dirty="0" err="1" smtClean="0">
                <a:latin typeface="Palatino Linotype" pitchFamily="18" charset="0"/>
              </a:rPr>
              <a:t>Sugahara</a:t>
            </a:r>
            <a:r>
              <a:rPr lang="it-IT" sz="1100" dirty="0" smtClean="0">
                <a:latin typeface="Palatino Linotype" pitchFamily="18" charset="0"/>
              </a:rPr>
              <a:t>, K. </a:t>
            </a:r>
            <a:r>
              <a:rPr lang="it-IT" sz="1100" i="1" dirty="0" err="1" smtClean="0">
                <a:latin typeface="Palatino Linotype" pitchFamily="18" charset="0"/>
              </a:rPr>
              <a:t>Curr</a:t>
            </a:r>
            <a:r>
              <a:rPr lang="it-IT" sz="1100" i="1" dirty="0" smtClean="0">
                <a:latin typeface="Palatino Linotype" pitchFamily="18" charset="0"/>
              </a:rPr>
              <a:t>. </a:t>
            </a:r>
            <a:r>
              <a:rPr lang="it-IT" sz="1100" i="1" dirty="0" err="1" smtClean="0">
                <a:latin typeface="Palatino Linotype" pitchFamily="18" charset="0"/>
              </a:rPr>
              <a:t>Drug</a:t>
            </a:r>
            <a:r>
              <a:rPr lang="it-IT" sz="1100" i="1" dirty="0" smtClean="0">
                <a:latin typeface="Palatino Linotype" pitchFamily="18" charset="0"/>
              </a:rPr>
              <a:t> </a:t>
            </a:r>
            <a:r>
              <a:rPr lang="it-IT" sz="1100" i="1" dirty="0" err="1" smtClean="0">
                <a:latin typeface="Palatino Linotype" pitchFamily="18" charset="0"/>
              </a:rPr>
              <a:t>Discovery</a:t>
            </a:r>
            <a:r>
              <a:rPr lang="it-IT" sz="1100" i="1" dirty="0" smtClean="0">
                <a:latin typeface="Palatino Linotype" pitchFamily="18" charset="0"/>
              </a:rPr>
              <a:t> </a:t>
            </a:r>
            <a:r>
              <a:rPr lang="it-IT" sz="1100" i="1" dirty="0" err="1" smtClean="0">
                <a:latin typeface="Palatino Linotype" pitchFamily="18" charset="0"/>
              </a:rPr>
              <a:t>Technol</a:t>
            </a:r>
            <a:r>
              <a:rPr lang="it-IT" sz="1100" i="1" dirty="0" smtClean="0">
                <a:latin typeface="Palatino Linotype" pitchFamily="18" charset="0"/>
              </a:rPr>
              <a:t>.</a:t>
            </a:r>
            <a:r>
              <a:rPr lang="it-IT" sz="1100" dirty="0" smtClean="0">
                <a:latin typeface="Palatino Linotype" pitchFamily="18" charset="0"/>
              </a:rPr>
              <a:t> </a:t>
            </a:r>
          </a:p>
          <a:p>
            <a:r>
              <a:rPr lang="it-IT" sz="1100" b="1" dirty="0" smtClean="0">
                <a:latin typeface="Palatino Linotype" pitchFamily="18" charset="0"/>
              </a:rPr>
              <a:t>2008</a:t>
            </a:r>
            <a:r>
              <a:rPr lang="it-IT" sz="1100" dirty="0" smtClean="0">
                <a:latin typeface="Palatino Linotype" pitchFamily="18" charset="0"/>
              </a:rPr>
              <a:t>, </a:t>
            </a:r>
            <a:r>
              <a:rPr lang="it-IT" sz="1100" i="1" dirty="0" smtClean="0">
                <a:latin typeface="Palatino Linotype" pitchFamily="18" charset="0"/>
              </a:rPr>
              <a:t>5</a:t>
            </a:r>
            <a:r>
              <a:rPr lang="it-IT" sz="1100" dirty="0" smtClean="0">
                <a:latin typeface="Palatino Linotype" pitchFamily="18" charset="0"/>
              </a:rPr>
              <a:t>, 289-301</a:t>
            </a:r>
            <a:endParaRPr lang="it-IT" sz="1100" dirty="0">
              <a:latin typeface="Palatino Linotype" pitchFamily="18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-54017" y="3813195"/>
            <a:ext cx="56060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smtClean="0">
                <a:latin typeface="Palatino Linotype" pitchFamily="18" charset="0"/>
              </a:rPr>
              <a:t>[24] </a:t>
            </a:r>
            <a:r>
              <a:rPr lang="it-IT" sz="1100" dirty="0" err="1" smtClean="0">
                <a:latin typeface="Palatino Linotype" pitchFamily="18" charset="0"/>
              </a:rPr>
              <a:t>Schiraldi</a:t>
            </a:r>
            <a:r>
              <a:rPr lang="it-IT" sz="1100" dirty="0" smtClean="0">
                <a:latin typeface="Palatino Linotype" pitchFamily="18" charset="0"/>
              </a:rPr>
              <a:t>, C.; </a:t>
            </a:r>
            <a:r>
              <a:rPr lang="it-IT" sz="1100" dirty="0" err="1" smtClean="0">
                <a:latin typeface="Palatino Linotype" pitchFamily="18" charset="0"/>
              </a:rPr>
              <a:t>Cimini</a:t>
            </a:r>
            <a:r>
              <a:rPr lang="it-IT" sz="1100" dirty="0" smtClean="0">
                <a:latin typeface="Palatino Linotype" pitchFamily="18" charset="0"/>
              </a:rPr>
              <a:t>, D.; De Rosa, M. </a:t>
            </a:r>
            <a:r>
              <a:rPr lang="it-IT" sz="1100" i="1" dirty="0" err="1" smtClean="0">
                <a:latin typeface="Palatino Linotype" pitchFamily="18" charset="0"/>
              </a:rPr>
              <a:t>Appl</a:t>
            </a:r>
            <a:r>
              <a:rPr lang="it-IT" sz="1100" i="1" dirty="0" smtClean="0">
                <a:latin typeface="Palatino Linotype" pitchFamily="18" charset="0"/>
              </a:rPr>
              <a:t>. </a:t>
            </a:r>
            <a:r>
              <a:rPr lang="it-IT" sz="1100" i="1" dirty="0" err="1" smtClean="0">
                <a:latin typeface="Palatino Linotype" pitchFamily="18" charset="0"/>
              </a:rPr>
              <a:t>Microbiol</a:t>
            </a:r>
            <a:r>
              <a:rPr lang="it-IT" sz="1100" i="1" dirty="0" smtClean="0">
                <a:latin typeface="Palatino Linotype" pitchFamily="18" charset="0"/>
              </a:rPr>
              <a:t>. </a:t>
            </a:r>
            <a:r>
              <a:rPr lang="it-IT" sz="1100" i="1" dirty="0" err="1" smtClean="0">
                <a:latin typeface="Palatino Linotype" pitchFamily="18" charset="0"/>
              </a:rPr>
              <a:t>Biotechnol</a:t>
            </a:r>
            <a:r>
              <a:rPr lang="it-IT" sz="1100" i="1" dirty="0" smtClean="0">
                <a:latin typeface="Palatino Linotype" pitchFamily="18" charset="0"/>
              </a:rPr>
              <a:t>.</a:t>
            </a:r>
            <a:r>
              <a:rPr lang="it-IT" sz="1100" dirty="0" smtClean="0">
                <a:latin typeface="Palatino Linotype" pitchFamily="18" charset="0"/>
              </a:rPr>
              <a:t> </a:t>
            </a:r>
            <a:r>
              <a:rPr lang="it-IT" sz="1100" b="1" dirty="0" smtClean="0">
                <a:latin typeface="Palatino Linotype" pitchFamily="18" charset="0"/>
              </a:rPr>
              <a:t>2010</a:t>
            </a:r>
            <a:r>
              <a:rPr lang="it-IT" sz="1100" dirty="0" smtClean="0">
                <a:latin typeface="Palatino Linotype" pitchFamily="18" charset="0"/>
              </a:rPr>
              <a:t>, </a:t>
            </a:r>
            <a:r>
              <a:rPr lang="it-IT" sz="1100" i="1" dirty="0" smtClean="0">
                <a:latin typeface="Palatino Linotype" pitchFamily="18" charset="0"/>
              </a:rPr>
              <a:t>87</a:t>
            </a:r>
            <a:r>
              <a:rPr lang="it-IT" sz="1100" dirty="0" smtClean="0">
                <a:latin typeface="Palatino Linotype" pitchFamily="18" charset="0"/>
              </a:rPr>
              <a:t>, 1209-1220</a:t>
            </a:r>
            <a:endParaRPr lang="it-IT" sz="1100" dirty="0">
              <a:latin typeface="Palatino Linotype" pitchFamily="18" charset="0"/>
            </a:endParaRPr>
          </a:p>
        </p:txBody>
      </p:sp>
      <p:sp>
        <p:nvSpPr>
          <p:cNvPr id="15" name="CasellaDiTesto 14"/>
          <p:cNvSpPr txBox="1">
            <a:spLocks noChangeArrowheads="1"/>
          </p:cNvSpPr>
          <p:nvPr/>
        </p:nvSpPr>
        <p:spPr bwMode="auto">
          <a:xfrm>
            <a:off x="0" y="4390948"/>
            <a:ext cx="89302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800" b="1" dirty="0" smtClean="0">
                <a:latin typeface="Palatino Linotype" pitchFamily="18" charset="0"/>
              </a:rPr>
              <a:t>Interest </a:t>
            </a:r>
            <a:r>
              <a:rPr lang="it-IT" sz="1800" b="1" dirty="0" err="1" smtClean="0">
                <a:latin typeface="Palatino Linotype" pitchFamily="18" charset="0"/>
              </a:rPr>
              <a:t>to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develop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chemical</a:t>
            </a:r>
            <a:r>
              <a:rPr lang="it-IT" sz="1800" b="1" dirty="0" smtClean="0">
                <a:latin typeface="Palatino Linotype" pitchFamily="18" charset="0"/>
              </a:rPr>
              <a:t> and </a:t>
            </a:r>
            <a:r>
              <a:rPr lang="it-IT" sz="1800" b="1" dirty="0" err="1" smtClean="0">
                <a:latin typeface="Palatino Linotype" pitchFamily="18" charset="0"/>
              </a:rPr>
              <a:t>chemoenzymatic</a:t>
            </a:r>
            <a:r>
              <a:rPr lang="it-IT" sz="1800" b="1" baseline="30000" dirty="0" smtClean="0">
                <a:latin typeface="Palatino Linotype" pitchFamily="18" charset="0"/>
              </a:rPr>
              <a:t>[25][26]</a:t>
            </a:r>
            <a:r>
              <a:rPr lang="it-IT" sz="1800" b="1" dirty="0" smtClean="0">
                <a:latin typeface="Palatino Linotype" pitchFamily="18" charset="0"/>
              </a:rPr>
              <a:t> fine </a:t>
            </a:r>
            <a:r>
              <a:rPr lang="it-IT" sz="1800" b="1" dirty="0" err="1" smtClean="0">
                <a:latin typeface="Palatino Linotype" pitchFamily="18" charset="0"/>
              </a:rPr>
              <a:t>modification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of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sulfation</a:t>
            </a:r>
            <a:r>
              <a:rPr lang="it-IT" sz="1800" b="1" dirty="0" smtClean="0">
                <a:latin typeface="Palatino Linotype" pitchFamily="18" charset="0"/>
              </a:rPr>
              <a:t> pattern</a:t>
            </a:r>
            <a:endParaRPr lang="it-IT" sz="1800" b="1" baseline="30000" dirty="0">
              <a:latin typeface="Palatino Linotype" pitchFamily="18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0" y="4983694"/>
            <a:ext cx="69000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 smtClean="0">
                <a:latin typeface="Palatino Linotype" pitchFamily="18" charset="0"/>
              </a:rPr>
              <a:t>[25] </a:t>
            </a:r>
            <a:r>
              <a:rPr lang="it-IT" sz="1100" dirty="0" err="1" smtClean="0">
                <a:latin typeface="Palatino Linotype" pitchFamily="18" charset="0"/>
              </a:rPr>
              <a:t>Bedini</a:t>
            </a:r>
            <a:r>
              <a:rPr lang="it-IT" sz="1100" dirty="0" smtClean="0">
                <a:latin typeface="Palatino Linotype" pitchFamily="18" charset="0"/>
              </a:rPr>
              <a:t>, E.; </a:t>
            </a:r>
            <a:r>
              <a:rPr lang="it-IT" sz="1100" dirty="0" err="1" smtClean="0">
                <a:latin typeface="Palatino Linotype" pitchFamily="18" charset="0"/>
              </a:rPr>
              <a:t>Parrilli</a:t>
            </a:r>
            <a:r>
              <a:rPr lang="it-IT" sz="1100" dirty="0" smtClean="0">
                <a:latin typeface="Palatino Linotype" pitchFamily="18" charset="0"/>
              </a:rPr>
              <a:t>, M. </a:t>
            </a:r>
            <a:r>
              <a:rPr lang="it-IT" sz="1100" i="1" dirty="0" smtClean="0">
                <a:latin typeface="Palatino Linotype" pitchFamily="18" charset="0"/>
              </a:rPr>
              <a:t>in</a:t>
            </a:r>
            <a:r>
              <a:rPr lang="it-IT" sz="1100" dirty="0" smtClean="0">
                <a:latin typeface="Palatino Linotype" pitchFamily="18" charset="0"/>
              </a:rPr>
              <a:t> </a:t>
            </a:r>
            <a:r>
              <a:rPr lang="it-IT" sz="1100" dirty="0" err="1" smtClean="0">
                <a:latin typeface="Palatino Linotype" pitchFamily="18" charset="0"/>
              </a:rPr>
              <a:t>Chondroitin</a:t>
            </a:r>
            <a:r>
              <a:rPr lang="it-IT" sz="1100" dirty="0" smtClean="0">
                <a:latin typeface="Palatino Linotype" pitchFamily="18" charset="0"/>
              </a:rPr>
              <a:t> </a:t>
            </a:r>
            <a:r>
              <a:rPr lang="it-IT" sz="1100" dirty="0" err="1" smtClean="0">
                <a:latin typeface="Palatino Linotype" pitchFamily="18" charset="0"/>
              </a:rPr>
              <a:t>sulfate</a:t>
            </a:r>
            <a:r>
              <a:rPr lang="it-IT" sz="1100" dirty="0" smtClean="0">
                <a:latin typeface="Palatino Linotype" pitchFamily="18" charset="0"/>
              </a:rPr>
              <a:t>: </a:t>
            </a:r>
            <a:r>
              <a:rPr lang="it-IT" sz="1100" dirty="0" err="1" smtClean="0">
                <a:latin typeface="Palatino Linotype" pitchFamily="18" charset="0"/>
              </a:rPr>
              <a:t>Structure</a:t>
            </a:r>
            <a:r>
              <a:rPr lang="it-IT" sz="1100" dirty="0" smtClean="0">
                <a:latin typeface="Palatino Linotype" pitchFamily="18" charset="0"/>
              </a:rPr>
              <a:t>, </a:t>
            </a:r>
            <a:r>
              <a:rPr lang="it-IT" sz="1100" dirty="0" err="1" smtClean="0">
                <a:latin typeface="Palatino Linotype" pitchFamily="18" charset="0"/>
              </a:rPr>
              <a:t>use</a:t>
            </a:r>
            <a:r>
              <a:rPr lang="it-IT" sz="1100" dirty="0" smtClean="0">
                <a:latin typeface="Palatino Linotype" pitchFamily="18" charset="0"/>
              </a:rPr>
              <a:t> and </a:t>
            </a:r>
            <a:r>
              <a:rPr lang="it-IT" sz="1100" dirty="0" err="1" smtClean="0">
                <a:latin typeface="Palatino Linotype" pitchFamily="18" charset="0"/>
              </a:rPr>
              <a:t>health</a:t>
            </a:r>
            <a:r>
              <a:rPr lang="it-IT" sz="1100" dirty="0" smtClean="0">
                <a:latin typeface="Palatino Linotype" pitchFamily="18" charset="0"/>
              </a:rPr>
              <a:t> </a:t>
            </a:r>
            <a:r>
              <a:rPr lang="it-IT" sz="1100" dirty="0" err="1" smtClean="0">
                <a:latin typeface="Palatino Linotype" pitchFamily="18" charset="0"/>
              </a:rPr>
              <a:t>implications</a:t>
            </a:r>
            <a:r>
              <a:rPr lang="it-IT" sz="1100" dirty="0" smtClean="0">
                <a:latin typeface="Palatino Linotype" pitchFamily="18" charset="0"/>
              </a:rPr>
              <a:t>, (Ed. </a:t>
            </a:r>
            <a:r>
              <a:rPr lang="it-IT" sz="1100" dirty="0" err="1" smtClean="0">
                <a:latin typeface="Palatino Linotype" pitchFamily="18" charset="0"/>
              </a:rPr>
              <a:t>Pomin</a:t>
            </a:r>
            <a:r>
              <a:rPr lang="it-IT" sz="1100" dirty="0" smtClean="0">
                <a:latin typeface="Palatino Linotype" pitchFamily="18" charset="0"/>
              </a:rPr>
              <a:t>, </a:t>
            </a:r>
            <a:r>
              <a:rPr lang="it-IT" sz="1100" dirty="0" err="1" smtClean="0">
                <a:latin typeface="Palatino Linotype" pitchFamily="18" charset="0"/>
              </a:rPr>
              <a:t>V.H.</a:t>
            </a:r>
            <a:r>
              <a:rPr lang="it-IT" sz="1100" dirty="0" smtClean="0">
                <a:latin typeface="Palatino Linotype" pitchFamily="18" charset="0"/>
              </a:rPr>
              <a:t>), Nova Science </a:t>
            </a:r>
            <a:r>
              <a:rPr lang="it-IT" sz="1100" dirty="0" err="1" smtClean="0">
                <a:latin typeface="Palatino Linotype" pitchFamily="18" charset="0"/>
              </a:rPr>
              <a:t>Publishers</a:t>
            </a:r>
            <a:r>
              <a:rPr lang="it-IT" sz="1100" dirty="0" smtClean="0">
                <a:latin typeface="Palatino Linotype" pitchFamily="18" charset="0"/>
              </a:rPr>
              <a:t> Inc. New York, (NY) </a:t>
            </a:r>
            <a:r>
              <a:rPr lang="it-IT" sz="1100" b="1" dirty="0" smtClean="0">
                <a:latin typeface="Palatino Linotype" pitchFamily="18" charset="0"/>
              </a:rPr>
              <a:t>2013, </a:t>
            </a:r>
            <a:r>
              <a:rPr lang="it-IT" sz="1100" dirty="0" smtClean="0">
                <a:latin typeface="Palatino Linotype" pitchFamily="18" charset="0"/>
              </a:rPr>
              <a:t>1-27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0" y="5435499"/>
            <a:ext cx="57406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smtClean="0">
                <a:latin typeface="Palatino Linotype" pitchFamily="18" charset="0"/>
              </a:rPr>
              <a:t>[26] Scott,R.A.; </a:t>
            </a:r>
            <a:r>
              <a:rPr lang="it-IT" sz="1100" dirty="0" err="1" smtClean="0">
                <a:latin typeface="Palatino Linotype" pitchFamily="18" charset="0"/>
              </a:rPr>
              <a:t>Panitch</a:t>
            </a:r>
            <a:r>
              <a:rPr lang="it-IT" sz="1100" dirty="0" smtClean="0">
                <a:latin typeface="Palatino Linotype" pitchFamily="18" charset="0"/>
              </a:rPr>
              <a:t>, A. </a:t>
            </a:r>
            <a:r>
              <a:rPr lang="it-IT" sz="1100" i="1" dirty="0" err="1" smtClean="0">
                <a:latin typeface="Palatino Linotype" pitchFamily="18" charset="0"/>
              </a:rPr>
              <a:t>Wiley</a:t>
            </a:r>
            <a:r>
              <a:rPr lang="it-IT" sz="1100" i="1" dirty="0" smtClean="0">
                <a:latin typeface="Palatino Linotype" pitchFamily="18" charset="0"/>
              </a:rPr>
              <a:t> </a:t>
            </a:r>
            <a:r>
              <a:rPr lang="it-IT" sz="1100" i="1" dirty="0" err="1" smtClean="0">
                <a:latin typeface="Palatino Linotype" pitchFamily="18" charset="0"/>
              </a:rPr>
              <a:t>Interdiscip</a:t>
            </a:r>
            <a:r>
              <a:rPr lang="it-IT" sz="1100" i="1" dirty="0" smtClean="0">
                <a:latin typeface="Palatino Linotype" pitchFamily="18" charset="0"/>
              </a:rPr>
              <a:t>. Rev. </a:t>
            </a:r>
            <a:r>
              <a:rPr lang="it-IT" sz="1100" i="1" dirty="0" err="1" smtClean="0">
                <a:latin typeface="Palatino Linotype" pitchFamily="18" charset="0"/>
              </a:rPr>
              <a:t>Nanomed</a:t>
            </a:r>
            <a:r>
              <a:rPr lang="it-IT" sz="1100" i="1" dirty="0" smtClean="0">
                <a:latin typeface="Palatino Linotype" pitchFamily="18" charset="0"/>
              </a:rPr>
              <a:t>. </a:t>
            </a:r>
            <a:r>
              <a:rPr lang="it-IT" sz="1100" i="1" dirty="0" err="1" smtClean="0">
                <a:latin typeface="Palatino Linotype" pitchFamily="18" charset="0"/>
              </a:rPr>
              <a:t>Nanobiotechnol</a:t>
            </a:r>
            <a:r>
              <a:rPr lang="it-IT" sz="1100" i="1" dirty="0" smtClean="0">
                <a:latin typeface="Palatino Linotype" pitchFamily="18" charset="0"/>
              </a:rPr>
              <a:t>. </a:t>
            </a:r>
            <a:r>
              <a:rPr lang="it-IT" sz="1100" b="1" dirty="0" smtClean="0">
                <a:latin typeface="Palatino Linotype" pitchFamily="18" charset="0"/>
              </a:rPr>
              <a:t>2013</a:t>
            </a:r>
            <a:r>
              <a:rPr lang="it-IT" sz="1100" dirty="0" smtClean="0">
                <a:latin typeface="Palatino Linotype" pitchFamily="18" charset="0"/>
              </a:rPr>
              <a:t>, </a:t>
            </a:r>
            <a:r>
              <a:rPr lang="it-IT" sz="1100" i="1" dirty="0" smtClean="0">
                <a:latin typeface="Palatino Linotype" pitchFamily="18" charset="0"/>
              </a:rPr>
              <a:t>5</a:t>
            </a:r>
            <a:r>
              <a:rPr lang="it-IT" sz="1100" dirty="0" smtClean="0">
                <a:latin typeface="Palatino Linotype" pitchFamily="18" charset="0"/>
              </a:rPr>
              <a:t>, 388-398</a:t>
            </a:r>
            <a:endParaRPr lang="it-IT" sz="1100" dirty="0">
              <a:latin typeface="Palatino Linotype" pitchFamily="18" charset="0"/>
            </a:endParaRPr>
          </a:p>
        </p:txBody>
      </p:sp>
      <p:graphicFrame>
        <p:nvGraphicFramePr>
          <p:cNvPr id="174083" name="Object 3"/>
          <p:cNvGraphicFramePr>
            <a:graphicFrameLocks noChangeAspect="1"/>
          </p:cNvGraphicFramePr>
          <p:nvPr/>
        </p:nvGraphicFramePr>
        <p:xfrm>
          <a:off x="4323391" y="1129504"/>
          <a:ext cx="4643438" cy="1281112"/>
        </p:xfrm>
        <a:graphic>
          <a:graphicData uri="http://schemas.openxmlformats.org/presentationml/2006/ole">
            <p:oleObj spid="_x0000_s174083" name="CS ChemDraw Drawing" r:id="rId4" imgW="4643543" imgH="1281487" progId="ChemDraw.Document.6.0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232012" y="222865"/>
            <a:ext cx="8639033" cy="648000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 err="1" smtClean="0">
                <a:latin typeface="Palatino Linotype" pitchFamily="18" charset="0"/>
              </a:rPr>
              <a:t>Semi-synthetic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r>
              <a:rPr lang="it-IT" sz="3600" b="1" dirty="0" err="1" smtClean="0">
                <a:latin typeface="Palatino Linotype" pitchFamily="18" charset="0"/>
              </a:rPr>
              <a:t>strategy</a:t>
            </a:r>
            <a:endParaRPr lang="it-IT" sz="3600" b="1" dirty="0">
              <a:latin typeface="Palatino Linotype" pitchFamily="18" charset="0"/>
            </a:endParaRPr>
          </a:p>
        </p:txBody>
      </p:sp>
      <p:sp>
        <p:nvSpPr>
          <p:cNvPr id="5" name="Text Box 30"/>
          <p:cNvSpPr txBox="1">
            <a:spLocks noChangeArrowheads="1"/>
          </p:cNvSpPr>
          <p:nvPr/>
        </p:nvSpPr>
        <p:spPr bwMode="auto">
          <a:xfrm>
            <a:off x="3778275" y="953504"/>
            <a:ext cx="15664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000" b="1" u="sng" dirty="0" err="1">
                <a:latin typeface="Palatino Linotype" pitchFamily="18" charset="0"/>
              </a:rPr>
              <a:t>chondroitin</a:t>
            </a:r>
            <a:endParaRPr lang="it-IT" sz="1800" b="1" u="sng" dirty="0">
              <a:latin typeface="Palatino Linotype" pitchFamily="18" charset="0"/>
            </a:endParaRPr>
          </a:p>
        </p:txBody>
      </p:sp>
      <p:cxnSp>
        <p:nvCxnSpPr>
          <p:cNvPr id="6" name="Connettore 2 5"/>
          <p:cNvCxnSpPr/>
          <p:nvPr/>
        </p:nvCxnSpPr>
        <p:spPr>
          <a:xfrm rot="5400000">
            <a:off x="6526938" y="1521043"/>
            <a:ext cx="612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1 7"/>
          <p:cNvCxnSpPr/>
          <p:nvPr/>
        </p:nvCxnSpPr>
        <p:spPr>
          <a:xfrm>
            <a:off x="5343897" y="1223170"/>
            <a:ext cx="1476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>
            <a:off x="2432468" y="1221176"/>
            <a:ext cx="1368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30"/>
          <p:cNvSpPr txBox="1">
            <a:spLocks noChangeArrowheads="1"/>
          </p:cNvSpPr>
          <p:nvPr/>
        </p:nvSpPr>
        <p:spPr bwMode="auto">
          <a:xfrm>
            <a:off x="5201397" y="915894"/>
            <a:ext cx="16802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400" b="1" dirty="0" err="1" smtClean="0">
                <a:latin typeface="Palatino Linotype" pitchFamily="18" charset="0"/>
              </a:rPr>
              <a:t>Benzylidene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route</a:t>
            </a:r>
            <a:endParaRPr lang="it-IT" sz="1400" b="1" dirty="0">
              <a:latin typeface="Palatino Linotype" pitchFamily="18" charset="0"/>
            </a:endParaRPr>
          </a:p>
        </p:txBody>
      </p:sp>
      <p:sp>
        <p:nvSpPr>
          <p:cNvPr id="12" name="Text Box 30"/>
          <p:cNvSpPr txBox="1">
            <a:spLocks noChangeArrowheads="1"/>
          </p:cNvSpPr>
          <p:nvPr/>
        </p:nvSpPr>
        <p:spPr bwMode="auto">
          <a:xfrm>
            <a:off x="2327274" y="925790"/>
            <a:ext cx="153439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400" b="1" dirty="0" err="1" smtClean="0">
                <a:latin typeface="Palatino Linotype" pitchFamily="18" charset="0"/>
              </a:rPr>
              <a:t>Orthoester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route</a:t>
            </a:r>
            <a:endParaRPr lang="it-IT" sz="1400" b="1" dirty="0">
              <a:latin typeface="Palatino Linotype" pitchFamily="18" charset="0"/>
            </a:endParaRPr>
          </a:p>
        </p:txBody>
      </p:sp>
      <p:cxnSp>
        <p:nvCxnSpPr>
          <p:cNvPr id="13" name="Connettore 2 12"/>
          <p:cNvCxnSpPr/>
          <p:nvPr/>
        </p:nvCxnSpPr>
        <p:spPr>
          <a:xfrm rot="5400000">
            <a:off x="2203089" y="1458939"/>
            <a:ext cx="468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5498481" y="1269669"/>
            <a:ext cx="13580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err="1" smtClean="0">
                <a:latin typeface="Palatino Linotype" pitchFamily="18" charset="0"/>
              </a:rPr>
              <a:t>PhCH</a:t>
            </a:r>
            <a:r>
              <a:rPr lang="it-IT" sz="1000" b="1" dirty="0" smtClean="0">
                <a:latin typeface="Palatino Linotype" pitchFamily="18" charset="0"/>
              </a:rPr>
              <a:t>(OCH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dirty="0" smtClean="0">
                <a:latin typeface="Palatino Linotype" pitchFamily="18" charset="0"/>
              </a:rPr>
              <a:t>)</a:t>
            </a:r>
            <a:r>
              <a:rPr lang="it-IT" sz="1000" b="1" baseline="-25000" dirty="0" smtClean="0">
                <a:latin typeface="Palatino Linotype" pitchFamily="18" charset="0"/>
              </a:rPr>
              <a:t>2</a:t>
            </a:r>
            <a:r>
              <a:rPr lang="it-IT" sz="1000" b="1" dirty="0" smtClean="0">
                <a:latin typeface="Palatino Linotype" pitchFamily="18" charset="0"/>
              </a:rPr>
              <a:t>, CSA</a:t>
            </a:r>
          </a:p>
          <a:p>
            <a:pPr algn="ctr"/>
            <a:r>
              <a:rPr lang="it-IT" sz="1000" b="1" dirty="0" smtClean="0">
                <a:latin typeface="Palatino Linotype" pitchFamily="18" charset="0"/>
              </a:rPr>
              <a:t>DMF, 80°C, </a:t>
            </a:r>
            <a:r>
              <a:rPr lang="it-IT" sz="1000" b="1" dirty="0" err="1" smtClean="0">
                <a:latin typeface="Palatino Linotype" pitchFamily="18" charset="0"/>
              </a:rPr>
              <a:t>o.n.</a:t>
            </a:r>
            <a:endParaRPr lang="it-IT" sz="1000" b="1" dirty="0" smtClean="0">
              <a:latin typeface="Palatino Linotype" pitchFamily="18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6808512" y="1279565"/>
            <a:ext cx="9428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err="1" smtClean="0">
                <a:solidFill>
                  <a:srgbClr val="FF0000"/>
                </a:solidFill>
                <a:latin typeface="Palatino Linotype" pitchFamily="18" charset="0"/>
              </a:rPr>
              <a:t>precipitation</a:t>
            </a:r>
            <a:endParaRPr lang="it-IT" sz="1000" b="1" dirty="0" smtClean="0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1113129" y="1267692"/>
            <a:ext cx="1337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smtClean="0">
                <a:latin typeface="Palatino Linotype" pitchFamily="18" charset="0"/>
              </a:rPr>
              <a:t>CH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dirty="0" smtClean="0">
                <a:latin typeface="Palatino Linotype" pitchFamily="18" charset="0"/>
              </a:rPr>
              <a:t>C(OCH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dirty="0" smtClean="0">
                <a:latin typeface="Palatino Linotype" pitchFamily="18" charset="0"/>
              </a:rPr>
              <a:t>)</a:t>
            </a:r>
            <a:r>
              <a:rPr lang="it-IT" sz="1000" b="1" baseline="-25000" dirty="0" smtClean="0">
                <a:latin typeface="Palatino Linotype" pitchFamily="18" charset="0"/>
              </a:rPr>
              <a:t>2</a:t>
            </a:r>
            <a:r>
              <a:rPr lang="it-IT" sz="1000" b="1" dirty="0" smtClean="0">
                <a:latin typeface="Palatino Linotype" pitchFamily="18" charset="0"/>
              </a:rPr>
              <a:t>, CSA</a:t>
            </a:r>
          </a:p>
          <a:p>
            <a:pPr algn="ctr"/>
            <a:r>
              <a:rPr lang="it-IT" sz="1000" b="1" dirty="0" smtClean="0">
                <a:latin typeface="Palatino Linotype" pitchFamily="18" charset="0"/>
              </a:rPr>
              <a:t>DMF, 80°C, </a:t>
            </a:r>
            <a:r>
              <a:rPr lang="it-IT" sz="1000" b="1" dirty="0" err="1" smtClean="0">
                <a:latin typeface="Palatino Linotype" pitchFamily="18" charset="0"/>
              </a:rPr>
              <a:t>o.n.</a:t>
            </a:r>
            <a:endParaRPr lang="it-IT" sz="1000" b="1" dirty="0" smtClean="0">
              <a:latin typeface="Palatino Linotype" pitchFamily="18" charset="0"/>
            </a:endParaRPr>
          </a:p>
        </p:txBody>
      </p:sp>
      <p:graphicFrame>
        <p:nvGraphicFramePr>
          <p:cNvPr id="148482" name="Object 2"/>
          <p:cNvGraphicFramePr>
            <a:graphicFrameLocks noChangeAspect="1"/>
          </p:cNvGraphicFramePr>
          <p:nvPr/>
        </p:nvGraphicFramePr>
        <p:xfrm>
          <a:off x="455075" y="1526798"/>
          <a:ext cx="4021676" cy="1692869"/>
        </p:xfrm>
        <a:graphic>
          <a:graphicData uri="http://schemas.openxmlformats.org/presentationml/2006/ole">
            <p:oleObj spid="_x0000_s148482" name="CS ChemDraw Drawing" r:id="rId4" imgW="5019883" imgH="2113448" progId="ChemDraw.Document.6.0">
              <p:embed/>
            </p:oleObj>
          </a:graphicData>
        </a:graphic>
      </p:graphicFrame>
      <p:graphicFrame>
        <p:nvGraphicFramePr>
          <p:cNvPr id="148483" name="Object 3"/>
          <p:cNvGraphicFramePr>
            <a:graphicFrameLocks noChangeAspect="1"/>
          </p:cNvGraphicFramePr>
          <p:nvPr/>
        </p:nvGraphicFramePr>
        <p:xfrm>
          <a:off x="5047524" y="1588998"/>
          <a:ext cx="3778306" cy="1420902"/>
        </p:xfrm>
        <a:graphic>
          <a:graphicData uri="http://schemas.openxmlformats.org/presentationml/2006/ole">
            <p:oleObj spid="_x0000_s148483" name="CS ChemDraw Drawing" r:id="rId5" imgW="4643165" imgH="1746172" progId="ChemDraw.Document.6.0">
              <p:embed/>
            </p:oleObj>
          </a:graphicData>
        </a:graphic>
      </p:graphicFrame>
      <p:cxnSp>
        <p:nvCxnSpPr>
          <p:cNvPr id="17" name="Connettore 2 16"/>
          <p:cNvCxnSpPr/>
          <p:nvPr/>
        </p:nvCxnSpPr>
        <p:spPr>
          <a:xfrm rot="5400000">
            <a:off x="2183775" y="3514309"/>
            <a:ext cx="612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 rot="5400000">
            <a:off x="6637944" y="3486091"/>
            <a:ext cx="612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1176263" y="3278101"/>
            <a:ext cx="13500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smtClean="0">
                <a:latin typeface="Palatino Linotype" pitchFamily="18" charset="0"/>
              </a:rPr>
              <a:t>AC</a:t>
            </a:r>
            <a:r>
              <a:rPr lang="it-IT" sz="1000" b="1" baseline="-25000" dirty="0" smtClean="0">
                <a:latin typeface="Palatino Linotype" pitchFamily="18" charset="0"/>
              </a:rPr>
              <a:t>2</a:t>
            </a:r>
            <a:r>
              <a:rPr lang="it-IT" sz="1000" b="1" dirty="0" smtClean="0">
                <a:latin typeface="Palatino Linotype" pitchFamily="18" charset="0"/>
              </a:rPr>
              <a:t>O, Et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dirty="0" smtClean="0">
                <a:latin typeface="Palatino Linotype" pitchFamily="18" charset="0"/>
              </a:rPr>
              <a:t>N, DMAP</a:t>
            </a:r>
          </a:p>
          <a:p>
            <a:pPr algn="ctr"/>
            <a:r>
              <a:rPr lang="it-IT" sz="1000" b="1" dirty="0" smtClean="0">
                <a:latin typeface="Palatino Linotype" pitchFamily="18" charset="0"/>
              </a:rPr>
              <a:t>CH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dirty="0" smtClean="0">
                <a:latin typeface="Palatino Linotype" pitchFamily="18" charset="0"/>
              </a:rPr>
              <a:t>CN, </a:t>
            </a:r>
            <a:r>
              <a:rPr lang="it-IT" sz="1000" b="1" dirty="0" err="1" smtClean="0">
                <a:latin typeface="Palatino Linotype" pitchFamily="18" charset="0"/>
              </a:rPr>
              <a:t>rt</a:t>
            </a:r>
            <a:r>
              <a:rPr lang="it-IT" sz="1000" b="1" dirty="0" smtClean="0">
                <a:latin typeface="Palatino Linotype" pitchFamily="18" charset="0"/>
              </a:rPr>
              <a:t>, </a:t>
            </a:r>
            <a:r>
              <a:rPr lang="it-IT" sz="1000" b="1" dirty="0" err="1" smtClean="0">
                <a:latin typeface="Palatino Linotype" pitchFamily="18" charset="0"/>
              </a:rPr>
              <a:t>o.n.</a:t>
            </a:r>
            <a:endParaRPr lang="it-IT" sz="1000" b="1" dirty="0" smtClean="0">
              <a:latin typeface="Palatino Linotype" pitchFamily="18" charset="0"/>
            </a:endParaRPr>
          </a:p>
        </p:txBody>
      </p:sp>
      <p:cxnSp>
        <p:nvCxnSpPr>
          <p:cNvPr id="20" name="Connettore 2 19"/>
          <p:cNvCxnSpPr/>
          <p:nvPr/>
        </p:nvCxnSpPr>
        <p:spPr>
          <a:xfrm rot="5400000">
            <a:off x="2176886" y="4158414"/>
            <a:ext cx="612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1094818" y="3896304"/>
            <a:ext cx="14542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smtClean="0">
                <a:latin typeface="Palatino Linotype" pitchFamily="18" charset="0"/>
              </a:rPr>
              <a:t>4:1 v/</a:t>
            </a:r>
            <a:r>
              <a:rPr lang="it-IT" sz="1000" b="1" dirty="0" err="1" smtClean="0">
                <a:latin typeface="Palatino Linotype" pitchFamily="18" charset="0"/>
              </a:rPr>
              <a:t>v</a:t>
            </a:r>
            <a:r>
              <a:rPr lang="it-IT" sz="1000" b="1" dirty="0" smtClean="0">
                <a:latin typeface="Palatino Linotype" pitchFamily="18" charset="0"/>
              </a:rPr>
              <a:t> ACOH-H</a:t>
            </a:r>
            <a:r>
              <a:rPr lang="it-IT" sz="1000" b="1" baseline="-25000" dirty="0" smtClean="0">
                <a:latin typeface="Palatino Linotype" pitchFamily="18" charset="0"/>
              </a:rPr>
              <a:t>2</a:t>
            </a:r>
            <a:r>
              <a:rPr lang="it-IT" sz="1000" b="1" dirty="0" smtClean="0">
                <a:latin typeface="Palatino Linotype" pitchFamily="18" charset="0"/>
              </a:rPr>
              <a:t>O, </a:t>
            </a:r>
            <a:r>
              <a:rPr lang="it-IT" sz="1000" b="1" dirty="0" err="1" smtClean="0">
                <a:latin typeface="Palatino Linotype" pitchFamily="18" charset="0"/>
              </a:rPr>
              <a:t>rt</a:t>
            </a:r>
            <a:endParaRPr lang="it-IT" sz="1000" b="1" dirty="0" smtClean="0">
              <a:latin typeface="Palatino Linotype" pitchFamily="18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5653310" y="3215377"/>
            <a:ext cx="13500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smtClean="0">
                <a:latin typeface="Palatino Linotype" pitchFamily="18" charset="0"/>
              </a:rPr>
              <a:t>AC</a:t>
            </a:r>
            <a:r>
              <a:rPr lang="it-IT" sz="1000" b="1" baseline="-25000" dirty="0" smtClean="0">
                <a:latin typeface="Palatino Linotype" pitchFamily="18" charset="0"/>
              </a:rPr>
              <a:t>2</a:t>
            </a:r>
            <a:r>
              <a:rPr lang="it-IT" sz="1000" b="1" dirty="0" smtClean="0">
                <a:latin typeface="Palatino Linotype" pitchFamily="18" charset="0"/>
              </a:rPr>
              <a:t>O, Et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dirty="0" smtClean="0">
                <a:latin typeface="Palatino Linotype" pitchFamily="18" charset="0"/>
              </a:rPr>
              <a:t>N, DMAP</a:t>
            </a:r>
          </a:p>
          <a:p>
            <a:pPr algn="ctr"/>
            <a:r>
              <a:rPr lang="it-IT" sz="1000" b="1" dirty="0" smtClean="0">
                <a:latin typeface="Palatino Linotype" pitchFamily="18" charset="0"/>
              </a:rPr>
              <a:t>CH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dirty="0" smtClean="0">
                <a:latin typeface="Palatino Linotype" pitchFamily="18" charset="0"/>
              </a:rPr>
              <a:t>CN, </a:t>
            </a:r>
            <a:r>
              <a:rPr lang="it-IT" sz="1000" b="1" dirty="0" err="1" smtClean="0">
                <a:latin typeface="Palatino Linotype" pitchFamily="18" charset="0"/>
              </a:rPr>
              <a:t>rt</a:t>
            </a:r>
            <a:r>
              <a:rPr lang="it-IT" sz="1000" b="1" dirty="0" smtClean="0">
                <a:latin typeface="Palatino Linotype" pitchFamily="18" charset="0"/>
              </a:rPr>
              <a:t>, </a:t>
            </a:r>
            <a:r>
              <a:rPr lang="it-IT" sz="1000" b="1" dirty="0" err="1" smtClean="0">
                <a:latin typeface="Palatino Linotype" pitchFamily="18" charset="0"/>
              </a:rPr>
              <a:t>o.n.</a:t>
            </a:r>
            <a:endParaRPr lang="it-IT" sz="1000" b="1" dirty="0" smtClean="0">
              <a:latin typeface="Palatino Linotype" pitchFamily="18" charset="0"/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2444987" y="3893865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err="1" smtClean="0">
                <a:solidFill>
                  <a:srgbClr val="FF0000"/>
                </a:solidFill>
                <a:latin typeface="Palatino Linotype" pitchFamily="18" charset="0"/>
              </a:rPr>
              <a:t>dialysis</a:t>
            </a:r>
            <a:endParaRPr lang="it-IT" sz="1000" b="1" dirty="0" smtClean="0">
              <a:solidFill>
                <a:srgbClr val="FF0000"/>
              </a:solidFill>
              <a:latin typeface="Palatino Linotype" pitchFamily="18" charset="0"/>
            </a:endParaRPr>
          </a:p>
        </p:txBody>
      </p:sp>
      <p:cxnSp>
        <p:nvCxnSpPr>
          <p:cNvPr id="26" name="Connettore 2 25"/>
          <p:cNvCxnSpPr/>
          <p:nvPr/>
        </p:nvCxnSpPr>
        <p:spPr>
          <a:xfrm rot="5400000">
            <a:off x="6635068" y="4121571"/>
            <a:ext cx="612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/>
          <p:nvPr/>
        </p:nvCxnSpPr>
        <p:spPr>
          <a:xfrm rot="5400000">
            <a:off x="6632193" y="4782979"/>
            <a:ext cx="612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/>
          <p:cNvSpPr txBox="1"/>
          <p:nvPr/>
        </p:nvSpPr>
        <p:spPr>
          <a:xfrm>
            <a:off x="5681507" y="3842829"/>
            <a:ext cx="13051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smtClean="0">
                <a:latin typeface="Palatino Linotype" pitchFamily="18" charset="0"/>
              </a:rPr>
              <a:t>NaBrO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dirty="0" smtClean="0">
                <a:latin typeface="Palatino Linotype" pitchFamily="18" charset="0"/>
              </a:rPr>
              <a:t>, Na</a:t>
            </a:r>
            <a:r>
              <a:rPr lang="it-IT" sz="1000" b="1" baseline="-25000" dirty="0" smtClean="0">
                <a:latin typeface="Palatino Linotype" pitchFamily="18" charset="0"/>
              </a:rPr>
              <a:t>2</a:t>
            </a:r>
            <a:r>
              <a:rPr lang="it-IT" sz="1000" b="1" dirty="0" smtClean="0">
                <a:latin typeface="Palatino Linotype" pitchFamily="18" charset="0"/>
              </a:rPr>
              <a:t>SO</a:t>
            </a:r>
            <a:r>
              <a:rPr lang="it-IT" sz="1000" b="1" baseline="-25000" dirty="0" smtClean="0">
                <a:latin typeface="Palatino Linotype" pitchFamily="18" charset="0"/>
              </a:rPr>
              <a:t>4</a:t>
            </a:r>
            <a:endParaRPr lang="it-IT" sz="1000" b="1" dirty="0" smtClean="0">
              <a:latin typeface="Palatino Linotype" pitchFamily="18" charset="0"/>
            </a:endParaRPr>
          </a:p>
          <a:p>
            <a:pPr algn="ctr"/>
            <a:r>
              <a:rPr lang="it-IT" sz="1000" b="1" dirty="0" smtClean="0">
                <a:latin typeface="Palatino Linotype" pitchFamily="18" charset="0"/>
              </a:rPr>
              <a:t>H</a:t>
            </a:r>
            <a:r>
              <a:rPr lang="it-IT" sz="1000" b="1" baseline="-25000" dirty="0" smtClean="0">
                <a:latin typeface="Palatino Linotype" pitchFamily="18" charset="0"/>
              </a:rPr>
              <a:t>2</a:t>
            </a:r>
            <a:r>
              <a:rPr lang="it-IT" sz="1000" b="1" dirty="0" smtClean="0">
                <a:latin typeface="Palatino Linotype" pitchFamily="18" charset="0"/>
              </a:rPr>
              <a:t>O-EtOAc, </a:t>
            </a:r>
            <a:r>
              <a:rPr lang="it-IT" sz="1000" b="1" dirty="0" err="1" smtClean="0">
                <a:latin typeface="Palatino Linotype" pitchFamily="18" charset="0"/>
              </a:rPr>
              <a:t>rt</a:t>
            </a:r>
            <a:r>
              <a:rPr lang="it-IT" sz="1000" b="1" dirty="0" smtClean="0">
                <a:latin typeface="Palatino Linotype" pitchFamily="18" charset="0"/>
              </a:rPr>
              <a:t>, </a:t>
            </a:r>
            <a:r>
              <a:rPr lang="it-IT" sz="1000" b="1" dirty="0" err="1" smtClean="0">
                <a:latin typeface="Palatino Linotype" pitchFamily="18" charset="0"/>
              </a:rPr>
              <a:t>o.n.</a:t>
            </a:r>
            <a:endParaRPr lang="it-IT" sz="1000" b="1" dirty="0" smtClean="0">
              <a:latin typeface="Palatino Linotype" pitchFamily="18" charset="0"/>
            </a:endParaRPr>
          </a:p>
        </p:txBody>
      </p:sp>
      <p:sp>
        <p:nvSpPr>
          <p:cNvPr id="30" name="CasellaDiTesto 22"/>
          <p:cNvSpPr txBox="1">
            <a:spLocks noChangeArrowheads="1"/>
          </p:cNvSpPr>
          <p:nvPr/>
        </p:nvSpPr>
        <p:spPr bwMode="auto">
          <a:xfrm>
            <a:off x="6238752" y="4421373"/>
            <a:ext cx="756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 b="1" dirty="0">
                <a:latin typeface="Palatino Linotype" pitchFamily="18" charset="0"/>
              </a:rPr>
              <a:t>1) </a:t>
            </a:r>
            <a:r>
              <a:rPr lang="it-IT" sz="1000" b="1" dirty="0" smtClean="0">
                <a:latin typeface="Palatino Linotype" pitchFamily="18" charset="0"/>
              </a:rPr>
              <a:t>SO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baseline="30000" dirty="0" smtClean="0">
                <a:latin typeface="Palatino Linotype" pitchFamily="18" charset="0"/>
              </a:rPr>
              <a:t>.</a:t>
            </a:r>
            <a:r>
              <a:rPr lang="it-IT" sz="1000" b="1" dirty="0" smtClean="0">
                <a:latin typeface="Palatino Linotype" pitchFamily="18" charset="0"/>
              </a:rPr>
              <a:t>py </a:t>
            </a:r>
            <a:r>
              <a:rPr lang="it-IT" sz="1000" b="1" dirty="0">
                <a:latin typeface="Palatino Linotype" pitchFamily="18" charset="0"/>
              </a:rPr>
              <a:t>DMF</a:t>
            </a:r>
          </a:p>
          <a:p>
            <a:pPr algn="ctr"/>
            <a:r>
              <a:rPr lang="it-IT" sz="1000" b="1" dirty="0" smtClean="0">
                <a:latin typeface="Palatino Linotype" pitchFamily="18" charset="0"/>
              </a:rPr>
              <a:t>50°C</a:t>
            </a:r>
            <a:r>
              <a:rPr lang="it-IT" sz="1000" b="1" dirty="0">
                <a:latin typeface="Palatino Linotype" pitchFamily="18" charset="0"/>
              </a:rPr>
              <a:t>, </a:t>
            </a:r>
            <a:r>
              <a:rPr lang="it-IT" sz="1000" b="1" dirty="0" err="1" smtClean="0">
                <a:latin typeface="Palatino Linotype" pitchFamily="18" charset="0"/>
              </a:rPr>
              <a:t>o.n.</a:t>
            </a:r>
            <a:endParaRPr lang="it-IT" sz="1000" b="1" dirty="0">
              <a:latin typeface="Palatino Linotype" pitchFamily="18" charset="0"/>
            </a:endParaRPr>
          </a:p>
        </p:txBody>
      </p:sp>
      <p:sp>
        <p:nvSpPr>
          <p:cNvPr id="31" name="CasellaDiTesto 23"/>
          <p:cNvSpPr txBox="1">
            <a:spLocks noChangeArrowheads="1"/>
          </p:cNvSpPr>
          <p:nvPr/>
        </p:nvSpPr>
        <p:spPr bwMode="auto">
          <a:xfrm>
            <a:off x="6916664" y="4423279"/>
            <a:ext cx="720000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 b="1" dirty="0">
                <a:latin typeface="Palatino Linotype" pitchFamily="18" charset="0"/>
              </a:rPr>
              <a:t>2) </a:t>
            </a:r>
            <a:r>
              <a:rPr lang="it-IT" sz="1000" b="1" dirty="0" err="1">
                <a:latin typeface="Palatino Linotype" pitchFamily="18" charset="0"/>
              </a:rPr>
              <a:t>NaOH</a:t>
            </a:r>
            <a:endParaRPr lang="it-IT" sz="1000" b="1" dirty="0">
              <a:latin typeface="Palatino Linotype" pitchFamily="18" charset="0"/>
            </a:endParaRPr>
          </a:p>
          <a:p>
            <a:pPr algn="ctr"/>
            <a:r>
              <a:rPr lang="it-IT" sz="1000" b="1" dirty="0" err="1">
                <a:latin typeface="Palatino Linotype" pitchFamily="18" charset="0"/>
              </a:rPr>
              <a:t>pH~</a:t>
            </a:r>
            <a:r>
              <a:rPr lang="it-IT" sz="1000" b="1" dirty="0">
                <a:latin typeface="Palatino Linotype" pitchFamily="18" charset="0"/>
              </a:rPr>
              <a:t> </a:t>
            </a:r>
            <a:r>
              <a:rPr lang="it-IT" sz="1000" b="1" dirty="0" smtClean="0">
                <a:latin typeface="Palatino Linotype" pitchFamily="18" charset="0"/>
              </a:rPr>
              <a:t>13 </a:t>
            </a:r>
          </a:p>
          <a:p>
            <a:pPr algn="ctr"/>
            <a:r>
              <a:rPr lang="it-IT" sz="1000" b="1" dirty="0" err="1" smtClean="0">
                <a:latin typeface="Palatino Linotype" pitchFamily="18" charset="0"/>
              </a:rPr>
              <a:t>rt</a:t>
            </a:r>
            <a:r>
              <a:rPr lang="it-IT" sz="1000" b="1" dirty="0" smtClean="0">
                <a:latin typeface="Palatino Linotype" pitchFamily="18" charset="0"/>
              </a:rPr>
              <a:t>, </a:t>
            </a:r>
            <a:r>
              <a:rPr lang="it-IT" sz="1000" b="1" dirty="0">
                <a:latin typeface="Palatino Linotype" pitchFamily="18" charset="0"/>
              </a:rPr>
              <a:t>6h</a:t>
            </a:r>
          </a:p>
        </p:txBody>
      </p:sp>
      <p:graphicFrame>
        <p:nvGraphicFramePr>
          <p:cNvPr id="148487" name="Object 7"/>
          <p:cNvGraphicFramePr>
            <a:graphicFrameLocks noChangeAspect="1"/>
          </p:cNvGraphicFramePr>
          <p:nvPr/>
        </p:nvGraphicFramePr>
        <p:xfrm>
          <a:off x="5030790" y="5211764"/>
          <a:ext cx="3825758" cy="1017586"/>
        </p:xfrm>
        <a:graphic>
          <a:graphicData uri="http://schemas.openxmlformats.org/presentationml/2006/ole">
            <p:oleObj spid="_x0000_s148487" name="CS ChemDraw Drawing" r:id="rId6" imgW="4643543" imgH="1235624" progId="ChemDraw.Document.6.0">
              <p:embed/>
            </p:oleObj>
          </a:graphicData>
        </a:graphic>
      </p:graphicFrame>
      <p:sp>
        <p:nvSpPr>
          <p:cNvPr id="34" name="CasellaDiTesto 33"/>
          <p:cNvSpPr txBox="1"/>
          <p:nvPr/>
        </p:nvSpPr>
        <p:spPr>
          <a:xfrm>
            <a:off x="5265708" y="6361431"/>
            <a:ext cx="327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solidFill>
                  <a:srgbClr val="FF0000"/>
                </a:solidFill>
                <a:latin typeface="Palatino Linotype" pitchFamily="18" charset="0"/>
              </a:rPr>
              <a:t>CS-A,C:</a:t>
            </a:r>
            <a:r>
              <a:rPr lang="pt-BR" sz="1000" b="1" dirty="0" smtClean="0">
                <a:latin typeface="Palatino Linotype" pitchFamily="18" charset="0"/>
              </a:rPr>
              <a:t> (R = SO</a:t>
            </a:r>
            <a:r>
              <a:rPr lang="pt-BR" sz="1000" b="1" baseline="-25000" dirty="0" smtClean="0">
                <a:latin typeface="Palatino Linotype" pitchFamily="18" charset="0"/>
              </a:rPr>
              <a:t>3</a:t>
            </a:r>
            <a:r>
              <a:rPr lang="pt-BR" sz="1000" b="1" baseline="30000" dirty="0" smtClean="0">
                <a:latin typeface="Palatino Linotype" pitchFamily="18" charset="0"/>
              </a:rPr>
              <a:t>-+</a:t>
            </a:r>
            <a:r>
              <a:rPr lang="pt-BR" sz="1000" b="1" dirty="0" smtClean="0">
                <a:latin typeface="Palatino Linotype" pitchFamily="18" charset="0"/>
              </a:rPr>
              <a:t>Na, R’ = H) or (R = H, R’ = SO</a:t>
            </a:r>
            <a:r>
              <a:rPr lang="pt-BR" sz="1000" b="1" baseline="-25000" dirty="0" smtClean="0">
                <a:latin typeface="Palatino Linotype" pitchFamily="18" charset="0"/>
              </a:rPr>
              <a:t>3</a:t>
            </a:r>
            <a:r>
              <a:rPr lang="pt-BR" sz="1000" b="1" baseline="30000" dirty="0" smtClean="0">
                <a:latin typeface="Palatino Linotype" pitchFamily="18" charset="0"/>
              </a:rPr>
              <a:t>-+</a:t>
            </a:r>
            <a:r>
              <a:rPr lang="pt-BR" sz="1000" b="1" dirty="0" smtClean="0">
                <a:latin typeface="Palatino Linotype" pitchFamily="18" charset="0"/>
              </a:rPr>
              <a:t>Na)</a:t>
            </a:r>
            <a:endParaRPr lang="it-IT" sz="1000" b="1" dirty="0">
              <a:latin typeface="Palatino Linotype" pitchFamily="18" charset="0"/>
            </a:endParaRPr>
          </a:p>
        </p:txBody>
      </p:sp>
      <p:sp>
        <p:nvSpPr>
          <p:cNvPr id="35" name="CasellaDiTesto 22"/>
          <p:cNvSpPr txBox="1">
            <a:spLocks noChangeArrowheads="1"/>
          </p:cNvSpPr>
          <p:nvPr/>
        </p:nvSpPr>
        <p:spPr bwMode="auto">
          <a:xfrm>
            <a:off x="1795360" y="4447440"/>
            <a:ext cx="756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 b="1" dirty="0">
                <a:latin typeface="Palatino Linotype" pitchFamily="18" charset="0"/>
              </a:rPr>
              <a:t>1) </a:t>
            </a:r>
            <a:r>
              <a:rPr lang="it-IT" sz="1000" b="1" dirty="0" smtClean="0">
                <a:latin typeface="Palatino Linotype" pitchFamily="18" charset="0"/>
              </a:rPr>
              <a:t>SO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baseline="30000" dirty="0" smtClean="0">
                <a:latin typeface="Palatino Linotype" pitchFamily="18" charset="0"/>
              </a:rPr>
              <a:t>.</a:t>
            </a:r>
            <a:r>
              <a:rPr lang="it-IT" sz="1000" b="1" dirty="0" smtClean="0">
                <a:latin typeface="Palatino Linotype" pitchFamily="18" charset="0"/>
              </a:rPr>
              <a:t>py </a:t>
            </a:r>
            <a:r>
              <a:rPr lang="it-IT" sz="1000" b="1" dirty="0">
                <a:latin typeface="Palatino Linotype" pitchFamily="18" charset="0"/>
              </a:rPr>
              <a:t>DMF</a:t>
            </a:r>
          </a:p>
          <a:p>
            <a:pPr algn="ctr"/>
            <a:r>
              <a:rPr lang="it-IT" sz="1000" b="1" dirty="0" smtClean="0">
                <a:latin typeface="Palatino Linotype" pitchFamily="18" charset="0"/>
              </a:rPr>
              <a:t>50°C</a:t>
            </a:r>
            <a:r>
              <a:rPr lang="it-IT" sz="1000" b="1" dirty="0">
                <a:latin typeface="Palatino Linotype" pitchFamily="18" charset="0"/>
              </a:rPr>
              <a:t>, </a:t>
            </a:r>
            <a:r>
              <a:rPr lang="it-IT" sz="1000" b="1" dirty="0" err="1" smtClean="0">
                <a:latin typeface="Palatino Linotype" pitchFamily="18" charset="0"/>
              </a:rPr>
              <a:t>o.n.</a:t>
            </a:r>
            <a:endParaRPr lang="it-IT" sz="1000" b="1" dirty="0">
              <a:latin typeface="Palatino Linotype" pitchFamily="18" charset="0"/>
            </a:endParaRPr>
          </a:p>
        </p:txBody>
      </p:sp>
      <p:sp>
        <p:nvSpPr>
          <p:cNvPr id="36" name="CasellaDiTesto 23"/>
          <p:cNvSpPr txBox="1">
            <a:spLocks noChangeArrowheads="1"/>
          </p:cNvSpPr>
          <p:nvPr/>
        </p:nvSpPr>
        <p:spPr bwMode="auto">
          <a:xfrm>
            <a:off x="2434198" y="4455178"/>
            <a:ext cx="720000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 b="1" dirty="0">
                <a:latin typeface="Palatino Linotype" pitchFamily="18" charset="0"/>
              </a:rPr>
              <a:t>2) </a:t>
            </a:r>
            <a:r>
              <a:rPr lang="it-IT" sz="1000" b="1" dirty="0" err="1">
                <a:latin typeface="Palatino Linotype" pitchFamily="18" charset="0"/>
              </a:rPr>
              <a:t>NaOH</a:t>
            </a:r>
            <a:endParaRPr lang="it-IT" sz="1000" b="1" dirty="0">
              <a:latin typeface="Palatino Linotype" pitchFamily="18" charset="0"/>
            </a:endParaRPr>
          </a:p>
          <a:p>
            <a:pPr algn="ctr"/>
            <a:r>
              <a:rPr lang="it-IT" sz="1000" b="1" dirty="0" err="1">
                <a:latin typeface="Palatino Linotype" pitchFamily="18" charset="0"/>
              </a:rPr>
              <a:t>pH~</a:t>
            </a:r>
            <a:r>
              <a:rPr lang="it-IT" sz="1000" b="1" dirty="0">
                <a:latin typeface="Palatino Linotype" pitchFamily="18" charset="0"/>
              </a:rPr>
              <a:t> </a:t>
            </a:r>
            <a:r>
              <a:rPr lang="it-IT" sz="1000" b="1" dirty="0" smtClean="0">
                <a:latin typeface="Palatino Linotype" pitchFamily="18" charset="0"/>
              </a:rPr>
              <a:t>13 </a:t>
            </a:r>
          </a:p>
          <a:p>
            <a:pPr algn="ctr"/>
            <a:r>
              <a:rPr lang="it-IT" sz="1000" b="1" dirty="0" err="1" smtClean="0">
                <a:latin typeface="Palatino Linotype" pitchFamily="18" charset="0"/>
              </a:rPr>
              <a:t>rt</a:t>
            </a:r>
            <a:r>
              <a:rPr lang="it-IT" sz="1000" b="1" dirty="0" smtClean="0">
                <a:latin typeface="Palatino Linotype" pitchFamily="18" charset="0"/>
              </a:rPr>
              <a:t>, </a:t>
            </a:r>
            <a:r>
              <a:rPr lang="it-IT" sz="1000" b="1" dirty="0">
                <a:latin typeface="Palatino Linotype" pitchFamily="18" charset="0"/>
              </a:rPr>
              <a:t>6h</a:t>
            </a:r>
          </a:p>
        </p:txBody>
      </p:sp>
      <p:cxnSp>
        <p:nvCxnSpPr>
          <p:cNvPr id="37" name="Connettore 2 36"/>
          <p:cNvCxnSpPr/>
          <p:nvPr/>
        </p:nvCxnSpPr>
        <p:spPr>
          <a:xfrm rot="5400000">
            <a:off x="2176886" y="4787064"/>
            <a:ext cx="612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8488" name="Object 8"/>
          <p:cNvGraphicFramePr>
            <a:graphicFrameLocks noChangeAspect="1"/>
          </p:cNvGraphicFramePr>
          <p:nvPr/>
        </p:nvGraphicFramePr>
        <p:xfrm>
          <a:off x="729261" y="5211763"/>
          <a:ext cx="3760785" cy="999963"/>
        </p:xfrm>
        <a:graphic>
          <a:graphicData uri="http://schemas.openxmlformats.org/presentationml/2006/ole">
            <p:oleObj spid="_x0000_s148488" name="CS ChemDraw Drawing" r:id="rId7" imgW="4644678" imgH="1235245" progId="ChemDraw.Document.6.0">
              <p:embed/>
            </p:oleObj>
          </a:graphicData>
        </a:graphic>
      </p:graphicFrame>
      <p:sp>
        <p:nvSpPr>
          <p:cNvPr id="39" name="CasellaDiTesto 38"/>
          <p:cNvSpPr txBox="1"/>
          <p:nvPr/>
        </p:nvSpPr>
        <p:spPr>
          <a:xfrm>
            <a:off x="350806" y="6361431"/>
            <a:ext cx="4646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solidFill>
                  <a:srgbClr val="FF0000"/>
                </a:solidFill>
                <a:latin typeface="Palatino Linotype" pitchFamily="18" charset="0"/>
              </a:rPr>
              <a:t>CS-A,C,K,L:</a:t>
            </a:r>
            <a:r>
              <a:rPr lang="pt-BR" sz="1000" b="1" dirty="0" smtClean="0">
                <a:latin typeface="Palatino Linotype" pitchFamily="18" charset="0"/>
              </a:rPr>
              <a:t> (R = SO</a:t>
            </a:r>
            <a:r>
              <a:rPr lang="pt-BR" sz="1000" b="1" baseline="-25000" dirty="0" smtClean="0">
                <a:latin typeface="Palatino Linotype" pitchFamily="18" charset="0"/>
              </a:rPr>
              <a:t>3</a:t>
            </a:r>
            <a:r>
              <a:rPr lang="pt-BR" sz="1000" b="1" baseline="30000" dirty="0" smtClean="0">
                <a:latin typeface="Palatino Linotype" pitchFamily="18" charset="0"/>
              </a:rPr>
              <a:t>-+</a:t>
            </a:r>
            <a:r>
              <a:rPr lang="pt-BR" sz="1000" b="1" dirty="0" smtClean="0">
                <a:latin typeface="Palatino Linotype" pitchFamily="18" charset="0"/>
              </a:rPr>
              <a:t>Na, R’ = H) or (R = H, R’ = SO</a:t>
            </a:r>
            <a:r>
              <a:rPr lang="pt-BR" sz="1000" b="1" baseline="-25000" dirty="0" smtClean="0">
                <a:latin typeface="Palatino Linotype" pitchFamily="18" charset="0"/>
              </a:rPr>
              <a:t>3</a:t>
            </a:r>
            <a:r>
              <a:rPr lang="pt-BR" sz="1000" b="1" baseline="30000" dirty="0" smtClean="0">
                <a:latin typeface="Palatino Linotype" pitchFamily="18" charset="0"/>
              </a:rPr>
              <a:t>-+</a:t>
            </a:r>
            <a:r>
              <a:rPr lang="pt-BR" sz="1000" b="1" dirty="0" smtClean="0">
                <a:latin typeface="Palatino Linotype" pitchFamily="18" charset="0"/>
              </a:rPr>
              <a:t>Na); R’’ = SO</a:t>
            </a:r>
            <a:r>
              <a:rPr lang="pt-BR" sz="1000" b="1" baseline="-25000" dirty="0" smtClean="0">
                <a:latin typeface="Palatino Linotype" pitchFamily="18" charset="0"/>
              </a:rPr>
              <a:t>3</a:t>
            </a:r>
            <a:r>
              <a:rPr lang="pt-BR" sz="1000" b="1" baseline="30000" dirty="0" smtClean="0">
                <a:latin typeface="Palatino Linotype" pitchFamily="18" charset="0"/>
              </a:rPr>
              <a:t>-+</a:t>
            </a:r>
            <a:r>
              <a:rPr lang="pt-BR" sz="1000" b="1" dirty="0" smtClean="0">
                <a:latin typeface="Palatino Linotype" pitchFamily="18" charset="0"/>
              </a:rPr>
              <a:t>Na  or H</a:t>
            </a:r>
            <a:endParaRPr lang="it-IT" sz="1000" b="1" dirty="0">
              <a:latin typeface="Palatino Linotype" pitchFamily="18" charset="0"/>
            </a:endParaRPr>
          </a:p>
        </p:txBody>
      </p:sp>
      <p:sp>
        <p:nvSpPr>
          <p:cNvPr id="40" name="Line 10"/>
          <p:cNvSpPr>
            <a:spLocks noChangeShapeType="1"/>
          </p:cNvSpPr>
          <p:nvPr/>
        </p:nvSpPr>
        <p:spPr bwMode="auto">
          <a:xfrm rot="5400000" flipH="1">
            <a:off x="3255555" y="3205642"/>
            <a:ext cx="0" cy="433387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41" name="Text Box 11"/>
          <p:cNvSpPr txBox="1">
            <a:spLocks noChangeArrowheads="1"/>
          </p:cNvSpPr>
          <p:nvPr/>
        </p:nvSpPr>
        <p:spPr bwMode="auto">
          <a:xfrm>
            <a:off x="3554709" y="3251424"/>
            <a:ext cx="1584325" cy="46166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dirty="0">
                <a:latin typeface="Palatino Linotype" pitchFamily="18" charset="0"/>
              </a:rPr>
              <a:t>Capping </a:t>
            </a:r>
            <a:r>
              <a:rPr lang="en-US" sz="1200" b="1" dirty="0" err="1">
                <a:latin typeface="Palatino Linotype" pitchFamily="18" charset="0"/>
              </a:rPr>
              <a:t>unreacted</a:t>
            </a:r>
            <a:r>
              <a:rPr lang="en-US" sz="1200" b="1" dirty="0">
                <a:latin typeface="Palatino Linotype" pitchFamily="18" charset="0"/>
              </a:rPr>
              <a:t> </a:t>
            </a:r>
          </a:p>
          <a:p>
            <a:pPr algn="ctr"/>
            <a:r>
              <a:rPr lang="en-US" sz="1200" b="1" dirty="0">
                <a:latin typeface="Palatino Linotype" pitchFamily="18" charset="0"/>
              </a:rPr>
              <a:t>–OH as -</a:t>
            </a:r>
            <a:r>
              <a:rPr lang="en-US" sz="1200" b="1" dirty="0" err="1">
                <a:latin typeface="Palatino Linotype" pitchFamily="18" charset="0"/>
              </a:rPr>
              <a:t>OAc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42" name="Line 10"/>
          <p:cNvSpPr>
            <a:spLocks noChangeShapeType="1"/>
          </p:cNvSpPr>
          <p:nvPr/>
        </p:nvSpPr>
        <p:spPr bwMode="auto">
          <a:xfrm rot="16200000" flipH="1">
            <a:off x="5427411" y="3208159"/>
            <a:ext cx="0" cy="433387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43" name="Line 14"/>
          <p:cNvSpPr>
            <a:spLocks noChangeShapeType="1"/>
          </p:cNvSpPr>
          <p:nvPr/>
        </p:nvSpPr>
        <p:spPr bwMode="auto">
          <a:xfrm rot="16200000">
            <a:off x="6166764" y="4534209"/>
            <a:ext cx="0" cy="324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44" name="Text Box 15"/>
          <p:cNvSpPr txBox="1">
            <a:spLocks noChangeArrowheads="1"/>
          </p:cNvSpPr>
          <p:nvPr/>
        </p:nvSpPr>
        <p:spPr bwMode="auto">
          <a:xfrm>
            <a:off x="5108062" y="4487120"/>
            <a:ext cx="864000" cy="46166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200" b="1" dirty="0" err="1">
                <a:latin typeface="Palatino Linotype" pitchFamily="18" charset="0"/>
              </a:rPr>
              <a:t>Sulfation</a:t>
            </a:r>
            <a:r>
              <a:rPr lang="it-IT" sz="1200" b="1" dirty="0">
                <a:latin typeface="Palatino Linotype" pitchFamily="18" charset="0"/>
              </a:rPr>
              <a:t> </a:t>
            </a:r>
            <a:endParaRPr lang="it-IT" sz="1200" b="1" dirty="0" smtClean="0">
              <a:latin typeface="Palatino Linotype" pitchFamily="18" charset="0"/>
            </a:endParaRPr>
          </a:p>
          <a:p>
            <a:pPr algn="ctr"/>
            <a:r>
              <a:rPr lang="it-IT" sz="1200" b="1" dirty="0" smtClean="0">
                <a:latin typeface="Palatino Linotype" pitchFamily="18" charset="0"/>
              </a:rPr>
              <a:t>free </a:t>
            </a:r>
            <a:r>
              <a:rPr lang="it-IT" sz="1200" b="1" dirty="0">
                <a:latin typeface="Palatino Linotype" pitchFamily="18" charset="0"/>
              </a:rPr>
              <a:t>-OH</a:t>
            </a:r>
          </a:p>
        </p:txBody>
      </p:sp>
      <p:sp>
        <p:nvSpPr>
          <p:cNvPr id="45" name="Text Box 15"/>
          <p:cNvSpPr txBox="1">
            <a:spLocks noChangeArrowheads="1"/>
          </p:cNvSpPr>
          <p:nvPr/>
        </p:nvSpPr>
        <p:spPr bwMode="auto">
          <a:xfrm>
            <a:off x="659475" y="4464600"/>
            <a:ext cx="864000" cy="46166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200" b="1" dirty="0" err="1">
                <a:latin typeface="Palatino Linotype" pitchFamily="18" charset="0"/>
              </a:rPr>
              <a:t>Sulfation</a:t>
            </a:r>
            <a:r>
              <a:rPr lang="it-IT" sz="1200" b="1" dirty="0">
                <a:latin typeface="Palatino Linotype" pitchFamily="18" charset="0"/>
              </a:rPr>
              <a:t> </a:t>
            </a:r>
            <a:endParaRPr lang="it-IT" sz="1200" b="1" dirty="0" smtClean="0">
              <a:latin typeface="Palatino Linotype" pitchFamily="18" charset="0"/>
            </a:endParaRPr>
          </a:p>
          <a:p>
            <a:pPr algn="ctr"/>
            <a:r>
              <a:rPr lang="it-IT" sz="1200" b="1" dirty="0" smtClean="0">
                <a:latin typeface="Palatino Linotype" pitchFamily="18" charset="0"/>
              </a:rPr>
              <a:t>free </a:t>
            </a:r>
            <a:r>
              <a:rPr lang="it-IT" sz="1200" b="1" dirty="0">
                <a:latin typeface="Palatino Linotype" pitchFamily="18" charset="0"/>
              </a:rPr>
              <a:t>-OH</a:t>
            </a:r>
          </a:p>
        </p:txBody>
      </p:sp>
      <p:sp>
        <p:nvSpPr>
          <p:cNvPr id="46" name="Line 14"/>
          <p:cNvSpPr>
            <a:spLocks noChangeShapeType="1"/>
          </p:cNvSpPr>
          <p:nvPr/>
        </p:nvSpPr>
        <p:spPr bwMode="auto">
          <a:xfrm rot="16200000">
            <a:off x="1694100" y="4527577"/>
            <a:ext cx="0" cy="324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47" name="Line 16"/>
          <p:cNvSpPr>
            <a:spLocks noChangeShapeType="1"/>
          </p:cNvSpPr>
          <p:nvPr/>
        </p:nvSpPr>
        <p:spPr bwMode="auto">
          <a:xfrm rot="16200000" flipV="1">
            <a:off x="3271256" y="4477523"/>
            <a:ext cx="0" cy="39600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48" name="Text Box 17"/>
          <p:cNvSpPr txBox="1">
            <a:spLocks noChangeArrowheads="1"/>
          </p:cNvSpPr>
          <p:nvPr/>
        </p:nvSpPr>
        <p:spPr bwMode="auto">
          <a:xfrm>
            <a:off x="3522447" y="4500305"/>
            <a:ext cx="1068237" cy="461665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200" b="1" dirty="0">
                <a:latin typeface="Palatino Linotype" pitchFamily="18" charset="0"/>
              </a:rPr>
              <a:t>Global </a:t>
            </a:r>
            <a:r>
              <a:rPr lang="it-IT" sz="1200" b="1" dirty="0" err="1">
                <a:latin typeface="Palatino Linotype" pitchFamily="18" charset="0"/>
              </a:rPr>
              <a:t>deprotection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49" name="Line 16"/>
          <p:cNvSpPr>
            <a:spLocks noChangeShapeType="1"/>
          </p:cNvSpPr>
          <p:nvPr/>
        </p:nvSpPr>
        <p:spPr bwMode="auto">
          <a:xfrm rot="16200000" flipV="1">
            <a:off x="7769967" y="4477041"/>
            <a:ext cx="0" cy="43200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50" name="Text Box 17"/>
          <p:cNvSpPr txBox="1">
            <a:spLocks noChangeArrowheads="1"/>
          </p:cNvSpPr>
          <p:nvPr/>
        </p:nvSpPr>
        <p:spPr bwMode="auto">
          <a:xfrm>
            <a:off x="7992525" y="4517823"/>
            <a:ext cx="1068237" cy="461665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200" b="1" dirty="0">
                <a:latin typeface="Palatino Linotype" pitchFamily="18" charset="0"/>
              </a:rPr>
              <a:t>Global </a:t>
            </a:r>
            <a:r>
              <a:rPr lang="it-IT" sz="1200" b="1" dirty="0" err="1">
                <a:latin typeface="Palatino Linotype" pitchFamily="18" charset="0"/>
              </a:rPr>
              <a:t>deprotection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51" name="Line 12"/>
          <p:cNvSpPr>
            <a:spLocks noChangeShapeType="1"/>
          </p:cNvSpPr>
          <p:nvPr/>
        </p:nvSpPr>
        <p:spPr bwMode="auto">
          <a:xfrm rot="16200000" flipH="1" flipV="1">
            <a:off x="7229611" y="3889387"/>
            <a:ext cx="0" cy="2889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52" name="Text Box 13"/>
          <p:cNvSpPr txBox="1">
            <a:spLocks noChangeArrowheads="1"/>
          </p:cNvSpPr>
          <p:nvPr/>
        </p:nvSpPr>
        <p:spPr bwMode="auto">
          <a:xfrm>
            <a:off x="7415786" y="3803427"/>
            <a:ext cx="1584325" cy="466725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200" b="1" dirty="0" err="1">
                <a:latin typeface="Palatino Linotype" pitchFamily="18" charset="0"/>
              </a:rPr>
              <a:t>Cleavage</a:t>
            </a:r>
            <a:r>
              <a:rPr lang="it-IT" sz="1200" b="1" dirty="0">
                <a:latin typeface="Palatino Linotype" pitchFamily="18" charset="0"/>
              </a:rPr>
              <a:t> </a:t>
            </a:r>
            <a:r>
              <a:rPr lang="it-IT" sz="1200" b="1" dirty="0" err="1" smtClean="0">
                <a:latin typeface="Palatino Linotype" pitchFamily="18" charset="0"/>
              </a:rPr>
              <a:t>benzylidene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  <a:r>
              <a:rPr lang="it-IT" sz="1200" b="1" dirty="0" err="1" smtClean="0">
                <a:latin typeface="Palatino Linotype" pitchFamily="18" charset="0"/>
              </a:rPr>
              <a:t>group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53" name="Text Box 13"/>
          <p:cNvSpPr txBox="1">
            <a:spLocks noChangeArrowheads="1"/>
          </p:cNvSpPr>
          <p:nvPr/>
        </p:nvSpPr>
        <p:spPr bwMode="auto">
          <a:xfrm>
            <a:off x="10633" y="3470681"/>
            <a:ext cx="900000" cy="646331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200" b="1" dirty="0" err="1">
                <a:latin typeface="Palatino Linotype" pitchFamily="18" charset="0"/>
              </a:rPr>
              <a:t>Cleavage</a:t>
            </a:r>
            <a:r>
              <a:rPr lang="it-IT" sz="1200" b="1" dirty="0">
                <a:latin typeface="Palatino Linotype" pitchFamily="18" charset="0"/>
              </a:rPr>
              <a:t> </a:t>
            </a:r>
            <a:endParaRPr lang="it-IT" sz="1200" b="1" dirty="0" smtClean="0">
              <a:latin typeface="Palatino Linotype" pitchFamily="18" charset="0"/>
            </a:endParaRPr>
          </a:p>
          <a:p>
            <a:pPr algn="ctr"/>
            <a:r>
              <a:rPr lang="it-IT" sz="1200" b="1" dirty="0" err="1" smtClean="0">
                <a:latin typeface="Palatino Linotype" pitchFamily="18" charset="0"/>
              </a:rPr>
              <a:t>orthoester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</a:p>
          <a:p>
            <a:pPr algn="ctr"/>
            <a:r>
              <a:rPr lang="it-IT" sz="1200" b="1" dirty="0" err="1" smtClean="0">
                <a:latin typeface="Palatino Linotype" pitchFamily="18" charset="0"/>
              </a:rPr>
              <a:t>group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54" name="Line 12"/>
          <p:cNvSpPr>
            <a:spLocks noChangeShapeType="1"/>
          </p:cNvSpPr>
          <p:nvPr/>
        </p:nvSpPr>
        <p:spPr bwMode="auto">
          <a:xfrm rot="5400000" flipV="1">
            <a:off x="1055313" y="3879098"/>
            <a:ext cx="0" cy="2520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55" name="CasellaDiTesto 54"/>
          <p:cNvSpPr txBox="1"/>
          <p:nvPr/>
        </p:nvSpPr>
        <p:spPr>
          <a:xfrm>
            <a:off x="6913575" y="3271398"/>
            <a:ext cx="6335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err="1" smtClean="0">
                <a:solidFill>
                  <a:srgbClr val="FF0000"/>
                </a:solidFill>
                <a:latin typeface="Palatino Linotype" pitchFamily="18" charset="0"/>
              </a:rPr>
              <a:t>one-pot</a:t>
            </a:r>
            <a:endParaRPr lang="it-IT" sz="1000" b="1" dirty="0" smtClean="0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56" name="CasellaDiTesto 55"/>
          <p:cNvSpPr txBox="1"/>
          <p:nvPr/>
        </p:nvSpPr>
        <p:spPr>
          <a:xfrm>
            <a:off x="5646218" y="3218920"/>
            <a:ext cx="13500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smtClean="0">
                <a:latin typeface="Palatino Linotype" pitchFamily="18" charset="0"/>
              </a:rPr>
              <a:t>AC</a:t>
            </a:r>
            <a:r>
              <a:rPr lang="it-IT" sz="1000" b="1" baseline="-25000" dirty="0" smtClean="0">
                <a:latin typeface="Palatino Linotype" pitchFamily="18" charset="0"/>
              </a:rPr>
              <a:t>2</a:t>
            </a:r>
            <a:r>
              <a:rPr lang="it-IT" sz="1000" b="1" dirty="0" smtClean="0">
                <a:latin typeface="Palatino Linotype" pitchFamily="18" charset="0"/>
              </a:rPr>
              <a:t>O, Et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dirty="0" smtClean="0">
                <a:latin typeface="Palatino Linotype" pitchFamily="18" charset="0"/>
              </a:rPr>
              <a:t>N, DMAP</a:t>
            </a:r>
          </a:p>
          <a:p>
            <a:pPr algn="ctr"/>
            <a:r>
              <a:rPr lang="it-IT" sz="1000" b="1" dirty="0" smtClean="0">
                <a:latin typeface="Palatino Linotype" pitchFamily="18" charset="0"/>
              </a:rPr>
              <a:t>DMF, </a:t>
            </a:r>
            <a:r>
              <a:rPr lang="it-IT" sz="1000" b="1" dirty="0" err="1" smtClean="0">
                <a:latin typeface="Palatino Linotype" pitchFamily="18" charset="0"/>
              </a:rPr>
              <a:t>rt</a:t>
            </a:r>
            <a:r>
              <a:rPr lang="it-IT" sz="1000" b="1" dirty="0" smtClean="0">
                <a:latin typeface="Palatino Linotype" pitchFamily="18" charset="0"/>
              </a:rPr>
              <a:t>, </a:t>
            </a:r>
            <a:r>
              <a:rPr lang="it-IT" sz="1000" b="1" dirty="0" err="1" smtClean="0">
                <a:latin typeface="Palatino Linotype" pitchFamily="18" charset="0"/>
              </a:rPr>
              <a:t>o.n.</a:t>
            </a:r>
            <a:endParaRPr lang="it-IT" sz="1000" b="1" dirty="0" smtClean="0">
              <a:latin typeface="Palatino Linotype" pitchFamily="18" charset="0"/>
            </a:endParaRPr>
          </a:p>
        </p:txBody>
      </p:sp>
      <p:graphicFrame>
        <p:nvGraphicFramePr>
          <p:cNvPr id="148489" name="Object 9"/>
          <p:cNvGraphicFramePr>
            <a:graphicFrameLocks noChangeAspect="1"/>
          </p:cNvGraphicFramePr>
          <p:nvPr/>
        </p:nvGraphicFramePr>
        <p:xfrm>
          <a:off x="5049030" y="5215287"/>
          <a:ext cx="3760787" cy="1000125"/>
        </p:xfrm>
        <a:graphic>
          <a:graphicData uri="http://schemas.openxmlformats.org/presentationml/2006/ole">
            <p:oleObj spid="_x0000_s148489" name="CS ChemDraw Drawing" r:id="rId8" imgW="4644678" imgH="1235245" progId="ChemDraw.Document.6.0">
              <p:embed/>
            </p:oleObj>
          </a:graphicData>
        </a:graphic>
      </p:graphicFrame>
      <p:sp>
        <p:nvSpPr>
          <p:cNvPr id="57" name="CasellaDiTesto 56"/>
          <p:cNvSpPr txBox="1"/>
          <p:nvPr/>
        </p:nvSpPr>
        <p:spPr>
          <a:xfrm>
            <a:off x="5266612" y="6367234"/>
            <a:ext cx="4646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solidFill>
                  <a:srgbClr val="FF0000"/>
                </a:solidFill>
                <a:latin typeface="Palatino Linotype" pitchFamily="18" charset="0"/>
              </a:rPr>
              <a:t>CS-A,C,K,L:</a:t>
            </a:r>
            <a:r>
              <a:rPr lang="pt-BR" sz="1000" b="1" dirty="0" smtClean="0">
                <a:latin typeface="Palatino Linotype" pitchFamily="18" charset="0"/>
              </a:rPr>
              <a:t> (R = SO</a:t>
            </a:r>
            <a:r>
              <a:rPr lang="pt-BR" sz="1000" b="1" baseline="-25000" dirty="0" smtClean="0">
                <a:latin typeface="Palatino Linotype" pitchFamily="18" charset="0"/>
              </a:rPr>
              <a:t>3</a:t>
            </a:r>
            <a:r>
              <a:rPr lang="pt-BR" sz="1000" b="1" baseline="30000" dirty="0" smtClean="0">
                <a:latin typeface="Palatino Linotype" pitchFamily="18" charset="0"/>
              </a:rPr>
              <a:t>-+</a:t>
            </a:r>
            <a:r>
              <a:rPr lang="pt-BR" sz="1000" b="1" dirty="0" smtClean="0">
                <a:latin typeface="Palatino Linotype" pitchFamily="18" charset="0"/>
              </a:rPr>
              <a:t>Na, R’ = H) or (R = H, R’ = SO</a:t>
            </a:r>
            <a:r>
              <a:rPr lang="pt-BR" sz="1000" b="1" baseline="-25000" dirty="0" smtClean="0">
                <a:latin typeface="Palatino Linotype" pitchFamily="18" charset="0"/>
              </a:rPr>
              <a:t>3</a:t>
            </a:r>
            <a:r>
              <a:rPr lang="pt-BR" sz="1000" b="1" baseline="30000" dirty="0" smtClean="0">
                <a:latin typeface="Palatino Linotype" pitchFamily="18" charset="0"/>
              </a:rPr>
              <a:t>-+</a:t>
            </a:r>
            <a:r>
              <a:rPr lang="pt-BR" sz="1000" b="1" dirty="0" smtClean="0">
                <a:latin typeface="Palatino Linotype" pitchFamily="18" charset="0"/>
              </a:rPr>
              <a:t>Na); </a:t>
            </a:r>
          </a:p>
          <a:p>
            <a:r>
              <a:rPr lang="pt-BR" sz="1000" b="1" dirty="0" smtClean="0">
                <a:latin typeface="Palatino Linotype" pitchFamily="18" charset="0"/>
              </a:rPr>
              <a:t>R’’ = SO</a:t>
            </a:r>
            <a:r>
              <a:rPr lang="pt-BR" sz="1000" b="1" baseline="-25000" dirty="0" smtClean="0">
                <a:latin typeface="Palatino Linotype" pitchFamily="18" charset="0"/>
              </a:rPr>
              <a:t>3</a:t>
            </a:r>
            <a:r>
              <a:rPr lang="pt-BR" sz="1000" b="1" baseline="30000" dirty="0" smtClean="0">
                <a:latin typeface="Palatino Linotype" pitchFamily="18" charset="0"/>
              </a:rPr>
              <a:t>-+</a:t>
            </a:r>
            <a:r>
              <a:rPr lang="pt-BR" sz="1000" b="1" dirty="0" smtClean="0">
                <a:latin typeface="Palatino Linotype" pitchFamily="18" charset="0"/>
              </a:rPr>
              <a:t>Na  or H</a:t>
            </a:r>
            <a:endParaRPr lang="it-IT" sz="1000" b="1" dirty="0">
              <a:latin typeface="Palatino Linotype" pitchFamily="18" charset="0"/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-39063" y="6611779"/>
            <a:ext cx="52580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>
                <a:latin typeface="Palatino Linotype" pitchFamily="18" charset="0"/>
              </a:rPr>
              <a:t>[27] Bedini, E.; De Castro, C.; De Rosa, M.; et al., </a:t>
            </a:r>
            <a:r>
              <a:rPr lang="pt-BR" sz="1100" i="1" dirty="0" smtClean="0">
                <a:latin typeface="Palatino Linotype" pitchFamily="18" charset="0"/>
              </a:rPr>
              <a:t>Chem. Eur. J.</a:t>
            </a:r>
            <a:r>
              <a:rPr lang="pt-BR" sz="1100" dirty="0" smtClean="0">
                <a:latin typeface="Palatino Linotype" pitchFamily="18" charset="0"/>
              </a:rPr>
              <a:t> </a:t>
            </a:r>
            <a:r>
              <a:rPr lang="pt-BR" sz="1100" b="1" dirty="0" smtClean="0">
                <a:latin typeface="Palatino Linotype" pitchFamily="18" charset="0"/>
              </a:rPr>
              <a:t>2012</a:t>
            </a:r>
            <a:r>
              <a:rPr lang="pt-BR" sz="1100" dirty="0" smtClean="0">
                <a:latin typeface="Palatino Linotype" pitchFamily="18" charset="0"/>
              </a:rPr>
              <a:t>, </a:t>
            </a:r>
            <a:r>
              <a:rPr lang="pt-BR" sz="1100" i="1" dirty="0" smtClean="0">
                <a:latin typeface="Palatino Linotype" pitchFamily="18" charset="0"/>
              </a:rPr>
              <a:t>18</a:t>
            </a:r>
            <a:r>
              <a:rPr lang="pt-BR" sz="1100" dirty="0" smtClean="0">
                <a:latin typeface="Palatino Linotype" pitchFamily="18" charset="0"/>
              </a:rPr>
              <a:t>, 2123-2130</a:t>
            </a:r>
            <a:endParaRPr lang="it-IT" sz="1100" dirty="0">
              <a:latin typeface="Palatino Linotype" pitchFamily="18" charset="0"/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8557404" y="5253487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baseline="30000" dirty="0" smtClean="0"/>
              <a:t>[27]</a:t>
            </a:r>
            <a:endParaRPr lang="it-IT" b="1" baseline="300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148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8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48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/>
      <p:bldP spid="34" grpId="0"/>
      <p:bldP spid="40" grpId="0" animBg="1"/>
      <p:bldP spid="41" grpId="0" animBg="1"/>
      <p:bldP spid="42" grpId="0" animBg="1"/>
      <p:bldP spid="43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/>
      <p:bldP spid="56" grpId="0"/>
      <p:bldP spid="57" grpId="0"/>
      <p:bldP spid="5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/>
          <a:srcRect l="4035" t="4984" b="3504"/>
          <a:stretch>
            <a:fillRect/>
          </a:stretch>
        </p:blipFill>
        <p:spPr bwMode="auto">
          <a:xfrm>
            <a:off x="135852" y="3140350"/>
            <a:ext cx="4685766" cy="3162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/>
          <a:srcRect l="3942" t="5704" r="7370" b="3504"/>
          <a:stretch>
            <a:fillRect/>
          </a:stretch>
        </p:blipFill>
        <p:spPr bwMode="auto">
          <a:xfrm>
            <a:off x="4604013" y="3166944"/>
            <a:ext cx="4330344" cy="3135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Line 13"/>
          <p:cNvSpPr>
            <a:spLocks noChangeAspect="1" noChangeShapeType="1"/>
          </p:cNvSpPr>
          <p:nvPr/>
        </p:nvSpPr>
        <p:spPr bwMode="auto">
          <a:xfrm>
            <a:off x="3511151" y="3998600"/>
            <a:ext cx="1387838" cy="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7" name="Line 19"/>
          <p:cNvSpPr>
            <a:spLocks noChangeAspect="1" noChangeShapeType="1"/>
          </p:cNvSpPr>
          <p:nvPr/>
        </p:nvSpPr>
        <p:spPr bwMode="auto">
          <a:xfrm>
            <a:off x="3907676" y="4027611"/>
            <a:ext cx="2219573" cy="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" name="Line 22"/>
          <p:cNvSpPr>
            <a:spLocks noChangeAspect="1" noChangeShapeType="1"/>
          </p:cNvSpPr>
          <p:nvPr/>
        </p:nvSpPr>
        <p:spPr bwMode="auto">
          <a:xfrm>
            <a:off x="2819650" y="4230690"/>
            <a:ext cx="2072085" cy="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1" name="Oval 24"/>
          <p:cNvSpPr>
            <a:spLocks noChangeAspect="1" noChangeArrowheads="1"/>
          </p:cNvSpPr>
          <p:nvPr/>
        </p:nvSpPr>
        <p:spPr bwMode="auto">
          <a:xfrm>
            <a:off x="6132085" y="4525638"/>
            <a:ext cx="82206" cy="82199"/>
          </a:xfrm>
          <a:prstGeom prst="ellips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6" name="Line 29"/>
          <p:cNvSpPr>
            <a:spLocks noChangeAspect="1" noChangeShapeType="1"/>
          </p:cNvSpPr>
          <p:nvPr/>
        </p:nvSpPr>
        <p:spPr bwMode="auto">
          <a:xfrm>
            <a:off x="3298381" y="4298383"/>
            <a:ext cx="2197813" cy="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" name="Line 30"/>
          <p:cNvSpPr>
            <a:spLocks noChangeAspect="1" noChangeShapeType="1"/>
          </p:cNvSpPr>
          <p:nvPr/>
        </p:nvSpPr>
        <p:spPr bwMode="auto">
          <a:xfrm>
            <a:off x="2742279" y="4578825"/>
            <a:ext cx="2751497" cy="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6" name="Line 35"/>
          <p:cNvSpPr>
            <a:spLocks noChangeAspect="1" noChangeShapeType="1"/>
          </p:cNvSpPr>
          <p:nvPr/>
        </p:nvSpPr>
        <p:spPr bwMode="auto">
          <a:xfrm flipH="1">
            <a:off x="517870" y="5057511"/>
            <a:ext cx="232112" cy="34813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sm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7" name="Line 36"/>
          <p:cNvSpPr>
            <a:spLocks noChangeAspect="1" noChangeShapeType="1"/>
          </p:cNvSpPr>
          <p:nvPr/>
        </p:nvSpPr>
        <p:spPr bwMode="auto">
          <a:xfrm>
            <a:off x="1163432" y="5057511"/>
            <a:ext cx="427957" cy="1595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sm"/>
          </a:ln>
          <a:effectLst/>
        </p:spPr>
        <p:txBody>
          <a:bodyPr/>
          <a:lstStyle/>
          <a:p>
            <a:endParaRPr lang="it-IT" dirty="0"/>
          </a:p>
        </p:txBody>
      </p:sp>
      <p:sp>
        <p:nvSpPr>
          <p:cNvPr id="8" name="Line 37"/>
          <p:cNvSpPr>
            <a:spLocks noChangeAspect="1" noChangeShapeType="1"/>
          </p:cNvSpPr>
          <p:nvPr/>
        </p:nvSpPr>
        <p:spPr bwMode="auto">
          <a:xfrm>
            <a:off x="895052" y="5050258"/>
            <a:ext cx="116056" cy="5802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sm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9" name="Text Box 38"/>
          <p:cNvSpPr txBox="1">
            <a:spLocks noChangeAspect="1" noChangeArrowheads="1"/>
          </p:cNvSpPr>
          <p:nvPr/>
        </p:nvSpPr>
        <p:spPr bwMode="auto">
          <a:xfrm>
            <a:off x="463405" y="4651293"/>
            <a:ext cx="11176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000" b="1" dirty="0">
                <a:latin typeface="Palatino Linotype" pitchFamily="18" charset="0"/>
              </a:rPr>
              <a:t>    </a:t>
            </a:r>
            <a:r>
              <a:rPr lang="it-IT" sz="1000" b="1" dirty="0" err="1">
                <a:latin typeface="Palatino Linotype" pitchFamily="18" charset="0"/>
              </a:rPr>
              <a:t>B</a:t>
            </a:r>
            <a:r>
              <a:rPr lang="it-IT" sz="1000" b="1" dirty="0" err="1" smtClean="0">
                <a:latin typeface="Palatino Linotype" pitchFamily="18" charset="0"/>
              </a:rPr>
              <a:t>enzylidene</a:t>
            </a:r>
            <a:r>
              <a:rPr lang="it-IT" sz="1000" b="1" dirty="0" smtClean="0">
                <a:latin typeface="Palatino Linotype" pitchFamily="18" charset="0"/>
              </a:rPr>
              <a:t> </a:t>
            </a:r>
            <a:endParaRPr lang="it-IT" sz="1000" b="1" dirty="0">
              <a:latin typeface="Palatino Linotype" pitchFamily="18" charset="0"/>
            </a:endParaRPr>
          </a:p>
          <a:p>
            <a:r>
              <a:rPr lang="it-IT" sz="1000" b="1" dirty="0" err="1">
                <a:latin typeface="Palatino Linotype" pitchFamily="18" charset="0"/>
              </a:rPr>
              <a:t>methine</a:t>
            </a:r>
            <a:r>
              <a:rPr lang="it-IT" sz="1000" b="1" dirty="0">
                <a:latin typeface="Palatino Linotype" pitchFamily="18" charset="0"/>
              </a:rPr>
              <a:t> </a:t>
            </a:r>
            <a:r>
              <a:rPr lang="it-IT" sz="1000" b="1" dirty="0" err="1">
                <a:latin typeface="Palatino Linotype" pitchFamily="18" charset="0"/>
              </a:rPr>
              <a:t>signals</a:t>
            </a:r>
            <a:endParaRPr lang="it-IT" sz="1000" b="1" dirty="0">
              <a:latin typeface="Palatino Linotype" pitchFamily="18" charset="0"/>
            </a:endParaRPr>
          </a:p>
        </p:txBody>
      </p:sp>
      <p:sp>
        <p:nvSpPr>
          <p:cNvPr id="32" name="Ovale 31"/>
          <p:cNvSpPr/>
          <p:nvPr/>
        </p:nvSpPr>
        <p:spPr>
          <a:xfrm>
            <a:off x="1632188" y="5258958"/>
            <a:ext cx="101196" cy="77579"/>
          </a:xfrm>
          <a:prstGeom prst="ellipse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Ovale 34"/>
          <p:cNvSpPr/>
          <p:nvPr/>
        </p:nvSpPr>
        <p:spPr>
          <a:xfrm>
            <a:off x="400528" y="5463001"/>
            <a:ext cx="94674" cy="86975"/>
          </a:xfrm>
          <a:prstGeom prst="ellipse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Ovale 35"/>
          <p:cNvSpPr/>
          <p:nvPr/>
        </p:nvSpPr>
        <p:spPr>
          <a:xfrm>
            <a:off x="995629" y="5666477"/>
            <a:ext cx="180446" cy="93735"/>
          </a:xfrm>
          <a:prstGeom prst="ellipse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Ovale 38"/>
          <p:cNvSpPr/>
          <p:nvPr/>
        </p:nvSpPr>
        <p:spPr>
          <a:xfrm>
            <a:off x="5476494" y="4512106"/>
            <a:ext cx="184273" cy="141280"/>
          </a:xfrm>
          <a:prstGeom prst="ellipse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Ovale 39"/>
          <p:cNvSpPr/>
          <p:nvPr/>
        </p:nvSpPr>
        <p:spPr>
          <a:xfrm>
            <a:off x="5484804" y="4231396"/>
            <a:ext cx="184273" cy="141280"/>
          </a:xfrm>
          <a:prstGeom prst="ellipse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Ovale 40"/>
          <p:cNvSpPr/>
          <p:nvPr/>
        </p:nvSpPr>
        <p:spPr>
          <a:xfrm>
            <a:off x="2913195" y="4238815"/>
            <a:ext cx="324966" cy="130413"/>
          </a:xfrm>
          <a:prstGeom prst="ellipse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Ovale 41"/>
          <p:cNvSpPr/>
          <p:nvPr/>
        </p:nvSpPr>
        <p:spPr>
          <a:xfrm>
            <a:off x="2494863" y="4517618"/>
            <a:ext cx="226589" cy="137227"/>
          </a:xfrm>
          <a:prstGeom prst="ellipse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Ovale 42"/>
          <p:cNvSpPr/>
          <p:nvPr/>
        </p:nvSpPr>
        <p:spPr>
          <a:xfrm>
            <a:off x="3418875" y="3947012"/>
            <a:ext cx="111589" cy="101004"/>
          </a:xfrm>
          <a:prstGeom prst="ellipse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Ovale 43"/>
          <p:cNvSpPr/>
          <p:nvPr/>
        </p:nvSpPr>
        <p:spPr>
          <a:xfrm>
            <a:off x="4891142" y="4177581"/>
            <a:ext cx="86374" cy="111332"/>
          </a:xfrm>
          <a:prstGeom prst="ellipse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Ovale 44"/>
          <p:cNvSpPr/>
          <p:nvPr/>
        </p:nvSpPr>
        <p:spPr>
          <a:xfrm>
            <a:off x="4900424" y="3956284"/>
            <a:ext cx="86374" cy="111332"/>
          </a:xfrm>
          <a:prstGeom prst="ellipse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Ovale 45"/>
          <p:cNvSpPr/>
          <p:nvPr/>
        </p:nvSpPr>
        <p:spPr>
          <a:xfrm>
            <a:off x="2731132" y="4172292"/>
            <a:ext cx="86374" cy="111332"/>
          </a:xfrm>
          <a:prstGeom prst="ellipse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Ovale 46"/>
          <p:cNvSpPr/>
          <p:nvPr/>
        </p:nvSpPr>
        <p:spPr>
          <a:xfrm>
            <a:off x="6124878" y="3972186"/>
            <a:ext cx="86374" cy="111332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Ovale 47"/>
          <p:cNvSpPr/>
          <p:nvPr/>
        </p:nvSpPr>
        <p:spPr>
          <a:xfrm>
            <a:off x="3812468" y="3973517"/>
            <a:ext cx="86374" cy="111332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9" name="CasellaDiTesto 48"/>
          <p:cNvSpPr txBox="1"/>
          <p:nvPr/>
        </p:nvSpPr>
        <p:spPr>
          <a:xfrm>
            <a:off x="103365" y="6257119"/>
            <a:ext cx="4518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smtClean="0">
                <a:latin typeface="Palatino Linotype" pitchFamily="18" charset="0"/>
              </a:rPr>
              <a:t>Zoom </a:t>
            </a:r>
            <a:r>
              <a:rPr lang="it-IT" sz="1400" b="1" dirty="0" err="1" smtClean="0">
                <a:latin typeface="Palatino Linotype" pitchFamily="18" charset="0"/>
              </a:rPr>
              <a:t>of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baseline="30000" dirty="0" smtClean="0">
                <a:latin typeface="Palatino Linotype" pitchFamily="18" charset="0"/>
              </a:rPr>
              <a:t>1</a:t>
            </a:r>
            <a:r>
              <a:rPr lang="it-IT" sz="1400" b="1" dirty="0" smtClean="0">
                <a:latin typeface="Palatino Linotype" pitchFamily="18" charset="0"/>
              </a:rPr>
              <a:t>H and HSQC-DEPT </a:t>
            </a:r>
            <a:r>
              <a:rPr lang="it-IT" sz="1400" b="1" dirty="0" err="1" smtClean="0">
                <a:latin typeface="Palatino Linotype" pitchFamily="18" charset="0"/>
              </a:rPr>
              <a:t>spectra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of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acetalated</a:t>
            </a:r>
            <a:r>
              <a:rPr lang="it-IT" sz="1400" b="1" dirty="0" smtClean="0">
                <a:latin typeface="Palatino Linotype" pitchFamily="18" charset="0"/>
              </a:rPr>
              <a:t> intermediate (600 MHZ, 4 </a:t>
            </a:r>
            <a:r>
              <a:rPr lang="it-IT" sz="1400" b="1" dirty="0" err="1" smtClean="0">
                <a:latin typeface="Palatino Linotype" pitchFamily="18" charset="0"/>
              </a:rPr>
              <a:t>mM</a:t>
            </a:r>
            <a:r>
              <a:rPr lang="it-IT" sz="1400" b="1" dirty="0" smtClean="0">
                <a:latin typeface="Palatino Linotype" pitchFamily="18" charset="0"/>
              </a:rPr>
              <a:t> in D</a:t>
            </a:r>
            <a:r>
              <a:rPr lang="it-IT" sz="1400" b="1" baseline="-25000" dirty="0" smtClean="0">
                <a:latin typeface="Palatino Linotype" pitchFamily="18" charset="0"/>
              </a:rPr>
              <a:t>2</a:t>
            </a:r>
            <a:r>
              <a:rPr lang="it-IT" sz="1400" b="1" dirty="0" smtClean="0">
                <a:latin typeface="Palatino Linotype" pitchFamily="18" charset="0"/>
              </a:rPr>
              <a:t>O, 298K)</a:t>
            </a:r>
            <a:endParaRPr lang="it-IT" sz="1400" b="1" dirty="0">
              <a:latin typeface="Palatino Linotype" pitchFamily="18" charset="0"/>
            </a:endParaRPr>
          </a:p>
        </p:txBody>
      </p:sp>
      <p:sp>
        <p:nvSpPr>
          <p:cNvPr id="50" name="CasellaDiTesto 49"/>
          <p:cNvSpPr txBox="1"/>
          <p:nvPr/>
        </p:nvSpPr>
        <p:spPr>
          <a:xfrm>
            <a:off x="4575011" y="6252720"/>
            <a:ext cx="44018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smtClean="0">
                <a:latin typeface="Palatino Linotype" pitchFamily="18" charset="0"/>
              </a:rPr>
              <a:t>Zoom </a:t>
            </a:r>
            <a:r>
              <a:rPr lang="it-IT" sz="1400" b="1" dirty="0" err="1" smtClean="0">
                <a:latin typeface="Palatino Linotype" pitchFamily="18" charset="0"/>
              </a:rPr>
              <a:t>of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baseline="30000" dirty="0" smtClean="0">
                <a:latin typeface="Palatino Linotype" pitchFamily="18" charset="0"/>
              </a:rPr>
              <a:t>1</a:t>
            </a:r>
            <a:r>
              <a:rPr lang="it-IT" sz="1400" b="1" dirty="0" smtClean="0">
                <a:latin typeface="Palatino Linotype" pitchFamily="18" charset="0"/>
              </a:rPr>
              <a:t>H and HMBC </a:t>
            </a:r>
            <a:r>
              <a:rPr lang="it-IT" sz="1400" b="1" dirty="0" err="1" smtClean="0">
                <a:latin typeface="Palatino Linotype" pitchFamily="18" charset="0"/>
              </a:rPr>
              <a:t>spectra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of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acetalated</a:t>
            </a:r>
            <a:r>
              <a:rPr lang="it-IT" sz="1400" b="1" dirty="0" smtClean="0">
                <a:latin typeface="Palatino Linotype" pitchFamily="18" charset="0"/>
              </a:rPr>
              <a:t> intermediate (600 MHZ, 4 </a:t>
            </a:r>
            <a:r>
              <a:rPr lang="it-IT" sz="1400" b="1" dirty="0" err="1" smtClean="0">
                <a:latin typeface="Palatino Linotype" pitchFamily="18" charset="0"/>
              </a:rPr>
              <a:t>mM</a:t>
            </a:r>
            <a:r>
              <a:rPr lang="it-IT" sz="1400" b="1" dirty="0" smtClean="0">
                <a:latin typeface="Palatino Linotype" pitchFamily="18" charset="0"/>
              </a:rPr>
              <a:t> in D</a:t>
            </a:r>
            <a:r>
              <a:rPr lang="it-IT" sz="1400" b="1" baseline="-25000" dirty="0" smtClean="0">
                <a:latin typeface="Palatino Linotype" pitchFamily="18" charset="0"/>
              </a:rPr>
              <a:t>2</a:t>
            </a:r>
            <a:r>
              <a:rPr lang="it-IT" sz="1400" b="1" dirty="0" smtClean="0">
                <a:latin typeface="Palatino Linotype" pitchFamily="18" charset="0"/>
              </a:rPr>
              <a:t>O, 298K)</a:t>
            </a:r>
            <a:endParaRPr lang="it-IT" sz="1400" b="1" dirty="0">
              <a:latin typeface="Palatino Linotype" pitchFamily="18" charset="0"/>
            </a:endParaRPr>
          </a:p>
        </p:txBody>
      </p:sp>
      <p:sp>
        <p:nvSpPr>
          <p:cNvPr id="51" name="Titolo 1"/>
          <p:cNvSpPr>
            <a:spLocks noGrp="1"/>
          </p:cNvSpPr>
          <p:nvPr>
            <p:ph type="title"/>
          </p:nvPr>
        </p:nvSpPr>
        <p:spPr>
          <a:xfrm>
            <a:off x="0" y="201875"/>
            <a:ext cx="8928000" cy="612000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 smtClean="0">
                <a:latin typeface="Palatino Linotype" pitchFamily="18" charset="0"/>
              </a:rPr>
              <a:t>Labile </a:t>
            </a:r>
            <a:r>
              <a:rPr lang="it-IT" sz="3600" b="1" dirty="0" err="1" smtClean="0">
                <a:latin typeface="Palatino Linotype" pitchFamily="18" charset="0"/>
              </a:rPr>
              <a:t>acetals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r>
              <a:rPr lang="it-IT" sz="3600" b="1" dirty="0" err="1" smtClean="0">
                <a:latin typeface="Palatino Linotype" pitchFamily="18" charset="0"/>
              </a:rPr>
              <a:t>formation</a:t>
            </a:r>
            <a:endParaRPr lang="it-IT" sz="3600" b="1" dirty="0">
              <a:latin typeface="Palatino Linotype" pitchFamily="18" charset="0"/>
            </a:endParaRPr>
          </a:p>
        </p:txBody>
      </p:sp>
      <p:graphicFrame>
        <p:nvGraphicFramePr>
          <p:cNvPr id="52" name="Tabella 51"/>
          <p:cNvGraphicFramePr>
            <a:graphicFrameLocks noGrp="1"/>
          </p:cNvGraphicFramePr>
          <p:nvPr/>
        </p:nvGraphicFramePr>
        <p:xfrm>
          <a:off x="857224" y="853762"/>
          <a:ext cx="5872756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9610"/>
                <a:gridCol w="1236946"/>
                <a:gridCol w="2024467"/>
                <a:gridCol w="19417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T</a:t>
                      </a:r>
                      <a:r>
                        <a:rPr lang="it-IT" sz="1200" b="1" baseline="0" dirty="0" smtClean="0">
                          <a:latin typeface="Comic Sans MS" pitchFamily="66" charset="0"/>
                        </a:rPr>
                        <a:t> [°C]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GlcA-3S/</a:t>
                      </a:r>
                      <a:r>
                        <a:rPr lang="it-IT" sz="1200" b="1" dirty="0" err="1" smtClean="0">
                          <a:latin typeface="Comic Sans MS" pitchFamily="66" charset="0"/>
                        </a:rPr>
                        <a:t>GlcA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err="1" smtClean="0">
                          <a:latin typeface="Comic Sans MS" pitchFamily="66" charset="0"/>
                        </a:rPr>
                        <a:t>GalNAc</a:t>
                      </a:r>
                      <a:r>
                        <a:rPr lang="it-IT" sz="1200" b="1" dirty="0" smtClean="0">
                          <a:latin typeface="Comic Sans MS" pitchFamily="66" charset="0"/>
                        </a:rPr>
                        <a:t>/GalNAc-4</a:t>
                      </a:r>
                      <a:r>
                        <a:rPr lang="it-IT" sz="1200" b="1" baseline="0" dirty="0" smtClean="0">
                          <a:latin typeface="Comic Sans MS" pitchFamily="66" charset="0"/>
                        </a:rPr>
                        <a:t> or 6S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latin typeface="Comic Sans MS" pitchFamily="66" charset="0"/>
                        </a:rPr>
                        <a:t>GalNAc-4S/GalNAc-</a:t>
                      </a:r>
                      <a:r>
                        <a:rPr lang="it-IT" sz="1200" b="1" baseline="0" dirty="0" smtClean="0">
                          <a:latin typeface="Comic Sans MS" pitchFamily="66" charset="0"/>
                        </a:rPr>
                        <a:t>6S</a:t>
                      </a:r>
                      <a:endParaRPr lang="it-IT" sz="1200" b="1" dirty="0" smtClean="0">
                        <a:latin typeface="Comic Sans MS" pitchFamily="66" charset="0"/>
                      </a:endParaRPr>
                    </a:p>
                    <a:p>
                      <a:pPr marL="0" marR="0" indent="0" algn="ctr" defTabSz="9143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1" i="0" dirty="0" smtClean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80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0.29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~0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0.34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50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0.27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~0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0.46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err="1" smtClean="0">
                          <a:latin typeface="Comic Sans MS" pitchFamily="66" charset="0"/>
                        </a:rPr>
                        <a:t>rt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0.50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2.04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0464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latin typeface="Comic Sans MS" pitchFamily="66" charset="0"/>
                        </a:rPr>
                        <a:t>~0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err="1" smtClean="0">
                          <a:latin typeface="Comic Sans MS" pitchFamily="66" charset="0"/>
                        </a:rPr>
                        <a:t>rt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0.50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~0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latin typeface="Comic Sans MS" pitchFamily="66" charset="0"/>
                        </a:rPr>
                        <a:t>0.59</a:t>
                      </a:r>
                      <a:endParaRPr lang="it-IT" sz="12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3" name="Text Box 25"/>
          <p:cNvSpPr txBox="1">
            <a:spLocks noChangeArrowheads="1"/>
          </p:cNvSpPr>
          <p:nvPr/>
        </p:nvSpPr>
        <p:spPr bwMode="auto">
          <a:xfrm>
            <a:off x="7282679" y="2566823"/>
            <a:ext cx="1512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200" b="1" dirty="0" err="1" smtClean="0">
                <a:latin typeface="Palatino Linotype" pitchFamily="18" charset="0"/>
              </a:rPr>
              <a:t>Orthoesterification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54" name="Line 24"/>
          <p:cNvSpPr>
            <a:spLocks noChangeShapeType="1"/>
          </p:cNvSpPr>
          <p:nvPr/>
        </p:nvSpPr>
        <p:spPr bwMode="auto">
          <a:xfrm rot="10800000">
            <a:off x="6840227" y="2589956"/>
            <a:ext cx="431800" cy="1000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55" name="Parentesi graffa chiusa 54"/>
          <p:cNvSpPr/>
          <p:nvPr/>
        </p:nvSpPr>
        <p:spPr>
          <a:xfrm>
            <a:off x="6868202" y="1369808"/>
            <a:ext cx="180754" cy="967562"/>
          </a:xfrm>
          <a:prstGeom prst="rightBrac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Text Box 25"/>
          <p:cNvSpPr txBox="1">
            <a:spLocks noChangeArrowheads="1"/>
          </p:cNvSpPr>
          <p:nvPr/>
        </p:nvSpPr>
        <p:spPr bwMode="auto">
          <a:xfrm>
            <a:off x="6985150" y="1719762"/>
            <a:ext cx="14196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200" b="1" dirty="0" err="1" smtClean="0">
                <a:latin typeface="Palatino Linotype" pitchFamily="18" charset="0"/>
              </a:rPr>
              <a:t>Benzylidenation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57" name="CasellaDiTesto 56"/>
          <p:cNvSpPr txBox="1"/>
          <p:nvPr/>
        </p:nvSpPr>
        <p:spPr>
          <a:xfrm>
            <a:off x="1666035" y="4656203"/>
            <a:ext cx="663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smtClean="0">
                <a:latin typeface="Palatino Linotype" pitchFamily="18" charset="0"/>
              </a:rPr>
              <a:t>CH-4</a:t>
            </a:r>
          </a:p>
          <a:p>
            <a:pPr algn="ctr"/>
            <a:r>
              <a:rPr lang="it-IT" sz="1000" b="1" dirty="0" err="1" smtClean="0">
                <a:latin typeface="Palatino Linotype" pitchFamily="18" charset="0"/>
              </a:rPr>
              <a:t>GalNAc</a:t>
            </a:r>
            <a:endParaRPr lang="it-IT" sz="1000" b="1" dirty="0">
              <a:latin typeface="Palatino Linotype" pitchFamily="18" charset="0"/>
            </a:endParaRPr>
          </a:p>
        </p:txBody>
      </p:sp>
      <p:cxnSp>
        <p:nvCxnSpPr>
          <p:cNvPr id="60" name="Connettore 2 59"/>
          <p:cNvCxnSpPr/>
          <p:nvPr/>
        </p:nvCxnSpPr>
        <p:spPr>
          <a:xfrm flipV="1">
            <a:off x="2178050" y="4654550"/>
            <a:ext cx="279400" cy="146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asellaDiTesto 60"/>
          <p:cNvSpPr txBox="1"/>
          <p:nvPr/>
        </p:nvSpPr>
        <p:spPr>
          <a:xfrm>
            <a:off x="2288404" y="3627267"/>
            <a:ext cx="663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smtClean="0">
                <a:latin typeface="Palatino Linotype" pitchFamily="18" charset="0"/>
              </a:rPr>
              <a:t>CH</a:t>
            </a:r>
            <a:r>
              <a:rPr lang="it-IT" sz="1000" b="1" baseline="-25000" dirty="0" smtClean="0">
                <a:latin typeface="Palatino Linotype" pitchFamily="18" charset="0"/>
              </a:rPr>
              <a:t>2</a:t>
            </a:r>
            <a:r>
              <a:rPr lang="it-IT" sz="1000" b="1" dirty="0" smtClean="0">
                <a:latin typeface="Palatino Linotype" pitchFamily="18" charset="0"/>
              </a:rPr>
              <a:t>-6</a:t>
            </a:r>
          </a:p>
          <a:p>
            <a:pPr algn="ctr"/>
            <a:r>
              <a:rPr lang="it-IT" sz="1000" b="1" dirty="0" err="1" smtClean="0">
                <a:latin typeface="Palatino Linotype" pitchFamily="18" charset="0"/>
              </a:rPr>
              <a:t>GalNAc</a:t>
            </a:r>
            <a:endParaRPr lang="it-IT" sz="1000" b="1" dirty="0">
              <a:latin typeface="Palatino Linotype" pitchFamily="18" charset="0"/>
            </a:endParaRPr>
          </a:p>
        </p:txBody>
      </p:sp>
      <p:cxnSp>
        <p:nvCxnSpPr>
          <p:cNvPr id="62" name="Connettore 2 61"/>
          <p:cNvCxnSpPr/>
          <p:nvPr/>
        </p:nvCxnSpPr>
        <p:spPr>
          <a:xfrm>
            <a:off x="2870200" y="3949700"/>
            <a:ext cx="152400" cy="260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asellaDiTesto 64"/>
          <p:cNvSpPr txBox="1"/>
          <p:nvPr/>
        </p:nvSpPr>
        <p:spPr>
          <a:xfrm>
            <a:off x="1850405" y="3913253"/>
            <a:ext cx="504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smtClean="0">
                <a:latin typeface="Palatino Linotype" pitchFamily="18" charset="0"/>
              </a:rPr>
              <a:t>CH-4</a:t>
            </a:r>
          </a:p>
          <a:p>
            <a:pPr algn="ctr"/>
            <a:r>
              <a:rPr lang="it-IT" sz="1000" b="1" dirty="0" err="1" smtClean="0">
                <a:latin typeface="Palatino Linotype" pitchFamily="18" charset="0"/>
              </a:rPr>
              <a:t>GalNAc</a:t>
            </a:r>
            <a:endParaRPr lang="it-IT" sz="1000" b="1" dirty="0">
              <a:latin typeface="Palatino Linotype" pitchFamily="18" charset="0"/>
            </a:endParaRPr>
          </a:p>
        </p:txBody>
      </p:sp>
      <p:cxnSp>
        <p:nvCxnSpPr>
          <p:cNvPr id="66" name="Connettore 2 65"/>
          <p:cNvCxnSpPr/>
          <p:nvPr/>
        </p:nvCxnSpPr>
        <p:spPr>
          <a:xfrm>
            <a:off x="2374900" y="4152900"/>
            <a:ext cx="304800" cy="698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CasellaDiTesto 69"/>
          <p:cNvSpPr txBox="1"/>
          <p:nvPr/>
        </p:nvSpPr>
        <p:spPr>
          <a:xfrm>
            <a:off x="3656442" y="3379617"/>
            <a:ext cx="504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smtClean="0">
                <a:latin typeface="Palatino Linotype" pitchFamily="18" charset="0"/>
              </a:rPr>
              <a:t>CH</a:t>
            </a:r>
            <a:r>
              <a:rPr lang="it-IT" sz="1000" b="1" baseline="-25000" dirty="0" smtClean="0">
                <a:latin typeface="Palatino Linotype" pitchFamily="18" charset="0"/>
              </a:rPr>
              <a:t>2</a:t>
            </a:r>
            <a:r>
              <a:rPr lang="it-IT" sz="1000" b="1" dirty="0" smtClean="0">
                <a:latin typeface="Palatino Linotype" pitchFamily="18" charset="0"/>
              </a:rPr>
              <a:t>-6</a:t>
            </a:r>
          </a:p>
          <a:p>
            <a:pPr algn="ctr"/>
            <a:r>
              <a:rPr lang="it-IT" sz="1000" b="1" dirty="0" err="1" smtClean="0">
                <a:latin typeface="Palatino Linotype" pitchFamily="18" charset="0"/>
              </a:rPr>
              <a:t>GalNAc</a:t>
            </a:r>
            <a:endParaRPr lang="it-IT" sz="1000" b="1" dirty="0">
              <a:latin typeface="Palatino Linotype" pitchFamily="18" charset="0"/>
            </a:endParaRPr>
          </a:p>
        </p:txBody>
      </p:sp>
      <p:cxnSp>
        <p:nvCxnSpPr>
          <p:cNvPr id="71" name="Connettore 2 70"/>
          <p:cNvCxnSpPr/>
          <p:nvPr/>
        </p:nvCxnSpPr>
        <p:spPr>
          <a:xfrm flipH="1">
            <a:off x="3479800" y="3740150"/>
            <a:ext cx="203200" cy="177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ttore 2 74"/>
          <p:cNvCxnSpPr/>
          <p:nvPr/>
        </p:nvCxnSpPr>
        <p:spPr>
          <a:xfrm flipH="1">
            <a:off x="3848100" y="3740150"/>
            <a:ext cx="6350" cy="241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Line 19"/>
          <p:cNvSpPr>
            <a:spLocks noChangeAspect="1" noChangeShapeType="1"/>
          </p:cNvSpPr>
          <p:nvPr/>
        </p:nvSpPr>
        <p:spPr bwMode="auto">
          <a:xfrm>
            <a:off x="4000500" y="4573711"/>
            <a:ext cx="2133099" cy="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79" name="Ovale 78"/>
          <p:cNvSpPr/>
          <p:nvPr/>
        </p:nvSpPr>
        <p:spPr>
          <a:xfrm>
            <a:off x="3825494" y="4499406"/>
            <a:ext cx="184273" cy="141280"/>
          </a:xfrm>
          <a:prstGeom prst="ellipse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0" name="CasellaDiTesto 79"/>
          <p:cNvSpPr txBox="1"/>
          <p:nvPr/>
        </p:nvSpPr>
        <p:spPr>
          <a:xfrm>
            <a:off x="3866640" y="4957184"/>
            <a:ext cx="36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smtClean="0">
                <a:latin typeface="Palatino Linotype" pitchFamily="18" charset="0"/>
              </a:rPr>
              <a:t>CH-3</a:t>
            </a:r>
          </a:p>
          <a:p>
            <a:pPr algn="ctr"/>
            <a:r>
              <a:rPr lang="it-IT" sz="1000" b="1" dirty="0" err="1" smtClean="0">
                <a:latin typeface="Palatino Linotype" pitchFamily="18" charset="0"/>
              </a:rPr>
              <a:t>GlcA</a:t>
            </a:r>
            <a:endParaRPr lang="it-IT" sz="1000" b="1" dirty="0">
              <a:latin typeface="Palatino Linotype" pitchFamily="18" charset="0"/>
            </a:endParaRPr>
          </a:p>
        </p:txBody>
      </p:sp>
      <p:cxnSp>
        <p:nvCxnSpPr>
          <p:cNvPr id="81" name="Connettore 2 80"/>
          <p:cNvCxnSpPr/>
          <p:nvPr/>
        </p:nvCxnSpPr>
        <p:spPr>
          <a:xfrm flipH="1" flipV="1">
            <a:off x="3957851" y="4688006"/>
            <a:ext cx="56297" cy="2578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0"/>
                            </p:stCondLst>
                            <p:childTnLst>
                              <p:par>
                                <p:cTn id="12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5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65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0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000"/>
                            </p:stCondLst>
                            <p:childTnLst>
                              <p:par>
                                <p:cTn id="18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500"/>
                            </p:stCondLst>
                            <p:childTnLst>
                              <p:par>
                                <p:cTn id="1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3500"/>
                            </p:stCondLst>
                            <p:childTnLst>
                              <p:par>
                                <p:cTn id="191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4500"/>
                            </p:stCondLst>
                            <p:childTnLst>
                              <p:par>
                                <p:cTn id="19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5500"/>
                            </p:stCondLst>
                            <p:childTnLst>
                              <p:par>
                                <p:cTn id="2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6500"/>
                            </p:stCondLst>
                            <p:childTnLst>
                              <p:par>
                                <p:cTn id="2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7" grpId="0" animBg="1"/>
      <p:bldP spid="20" grpId="0" animBg="1"/>
      <p:bldP spid="20" grpId="1" animBg="1"/>
      <p:bldP spid="21" grpId="0" animBg="1"/>
      <p:bldP spid="26" grpId="0" animBg="1"/>
      <p:bldP spid="26" grpId="1" animBg="1"/>
      <p:bldP spid="27" grpId="0" animBg="1"/>
      <p:bldP spid="27" grpId="1" animBg="1"/>
      <p:bldP spid="6" grpId="0" animBg="1"/>
      <p:bldP spid="7" grpId="0" animBg="1"/>
      <p:bldP spid="8" grpId="0" animBg="1"/>
      <p:bldP spid="9" grpId="0"/>
      <p:bldP spid="32" grpId="0" animBg="1"/>
      <p:bldP spid="35" grpId="0" animBg="1"/>
      <p:bldP spid="36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8" grpId="0" animBg="1"/>
      <p:bldP spid="57" grpId="0"/>
      <p:bldP spid="61" grpId="0"/>
      <p:bldP spid="65" grpId="0"/>
      <p:bldP spid="70" grpId="0"/>
      <p:bldP spid="70" grpId="1"/>
      <p:bldP spid="78" grpId="0" animBg="1"/>
      <p:bldP spid="79" grpId="0" animBg="1"/>
      <p:bldP spid="8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>
            <a:spLocks noGrp="1"/>
          </p:cNvSpPr>
          <p:nvPr>
            <p:ph type="title"/>
          </p:nvPr>
        </p:nvSpPr>
        <p:spPr>
          <a:xfrm>
            <a:off x="0" y="201875"/>
            <a:ext cx="8928000" cy="612000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 err="1" smtClean="0">
                <a:latin typeface="Palatino Linotype" pitchFamily="18" charset="0"/>
              </a:rPr>
              <a:t>Proposed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r>
              <a:rPr lang="it-IT" sz="3600" b="1" dirty="0" err="1" smtClean="0">
                <a:latin typeface="Palatino Linotype" pitchFamily="18" charset="0"/>
              </a:rPr>
              <a:t>mechanism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endParaRPr lang="it-IT" sz="3600" b="1" dirty="0">
              <a:latin typeface="Palatino Linotype" pitchFamily="18" charset="0"/>
            </a:endParaRPr>
          </a:p>
        </p:txBody>
      </p:sp>
      <p:sp>
        <p:nvSpPr>
          <p:cNvPr id="4" name="Text Box 30"/>
          <p:cNvSpPr txBox="1">
            <a:spLocks noChangeArrowheads="1"/>
          </p:cNvSpPr>
          <p:nvPr/>
        </p:nvSpPr>
        <p:spPr bwMode="auto">
          <a:xfrm>
            <a:off x="3778275" y="803376"/>
            <a:ext cx="15664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000" b="1" u="sng" dirty="0" err="1">
                <a:latin typeface="Palatino Linotype" pitchFamily="18" charset="0"/>
              </a:rPr>
              <a:t>chondroitin</a:t>
            </a:r>
            <a:endParaRPr lang="it-IT" sz="1800" b="1" u="sng" dirty="0">
              <a:latin typeface="Palatino Linotype" pitchFamily="18" charset="0"/>
            </a:endParaRPr>
          </a:p>
        </p:txBody>
      </p:sp>
      <p:cxnSp>
        <p:nvCxnSpPr>
          <p:cNvPr id="5" name="Connettore 2 4"/>
          <p:cNvCxnSpPr/>
          <p:nvPr/>
        </p:nvCxnSpPr>
        <p:spPr>
          <a:xfrm rot="5400000">
            <a:off x="4264993" y="1551689"/>
            <a:ext cx="612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/>
          <p:cNvSpPr txBox="1"/>
          <p:nvPr/>
        </p:nvSpPr>
        <p:spPr>
          <a:xfrm>
            <a:off x="3247666" y="1324260"/>
            <a:ext cx="13580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err="1" smtClean="0">
                <a:latin typeface="Palatino Linotype" pitchFamily="18" charset="0"/>
              </a:rPr>
              <a:t>PhCH</a:t>
            </a:r>
            <a:r>
              <a:rPr lang="it-IT" sz="1000" b="1" dirty="0" smtClean="0">
                <a:latin typeface="Palatino Linotype" pitchFamily="18" charset="0"/>
              </a:rPr>
              <a:t>(OCH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dirty="0" smtClean="0">
                <a:latin typeface="Palatino Linotype" pitchFamily="18" charset="0"/>
              </a:rPr>
              <a:t>)</a:t>
            </a:r>
            <a:r>
              <a:rPr lang="it-IT" sz="1000" b="1" baseline="-25000" dirty="0" smtClean="0">
                <a:latin typeface="Palatino Linotype" pitchFamily="18" charset="0"/>
              </a:rPr>
              <a:t>2</a:t>
            </a:r>
            <a:r>
              <a:rPr lang="it-IT" sz="1000" b="1" dirty="0" smtClean="0">
                <a:latin typeface="Palatino Linotype" pitchFamily="18" charset="0"/>
              </a:rPr>
              <a:t>, CSA</a:t>
            </a:r>
          </a:p>
          <a:p>
            <a:pPr algn="ctr"/>
            <a:r>
              <a:rPr lang="it-IT" sz="1000" b="1" dirty="0" smtClean="0">
                <a:latin typeface="Palatino Linotype" pitchFamily="18" charset="0"/>
              </a:rPr>
              <a:t>DMF, </a:t>
            </a:r>
            <a:r>
              <a:rPr lang="it-IT" sz="1000" b="1" dirty="0" err="1" smtClean="0">
                <a:latin typeface="Palatino Linotype" pitchFamily="18" charset="0"/>
              </a:rPr>
              <a:t>rt</a:t>
            </a:r>
            <a:r>
              <a:rPr lang="it-IT" sz="1000" b="1" dirty="0" smtClean="0">
                <a:latin typeface="Palatino Linotype" pitchFamily="18" charset="0"/>
              </a:rPr>
              <a:t>, </a:t>
            </a:r>
            <a:r>
              <a:rPr lang="it-IT" sz="1000" b="1" dirty="0" err="1" smtClean="0">
                <a:latin typeface="Palatino Linotype" pitchFamily="18" charset="0"/>
              </a:rPr>
              <a:t>o.n.</a:t>
            </a:r>
            <a:endParaRPr lang="it-IT" sz="1000" b="1" dirty="0" smtClean="0">
              <a:latin typeface="Palatino Linotype" pitchFamily="18" charset="0"/>
            </a:endParaRPr>
          </a:p>
        </p:txBody>
      </p:sp>
      <p:sp>
        <p:nvSpPr>
          <p:cNvPr id="19" name="Arco 18"/>
          <p:cNvSpPr/>
          <p:nvPr/>
        </p:nvSpPr>
        <p:spPr>
          <a:xfrm rot="6245291" flipV="1">
            <a:off x="4692769" y="923025"/>
            <a:ext cx="655608" cy="897147"/>
          </a:xfrm>
          <a:prstGeom prst="arc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868299" y="1545694"/>
            <a:ext cx="7184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smtClean="0">
                <a:latin typeface="Palatino Linotype" pitchFamily="18" charset="0"/>
              </a:rPr>
              <a:t>- CH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dirty="0" smtClean="0">
                <a:latin typeface="Palatino Linotype" pitchFamily="18" charset="0"/>
              </a:rPr>
              <a:t>OH</a:t>
            </a:r>
          </a:p>
        </p:txBody>
      </p:sp>
      <p:graphicFrame>
        <p:nvGraphicFramePr>
          <p:cNvPr id="161793" name="Object 1"/>
          <p:cNvGraphicFramePr>
            <a:graphicFrameLocks noChangeAspect="1"/>
          </p:cNvGraphicFramePr>
          <p:nvPr/>
        </p:nvGraphicFramePr>
        <p:xfrm>
          <a:off x="2550453" y="1834161"/>
          <a:ext cx="3790971" cy="1649763"/>
        </p:xfrm>
        <a:graphic>
          <a:graphicData uri="http://schemas.openxmlformats.org/presentationml/2006/ole">
            <p:oleObj spid="_x0000_s161793" name="CS ChemDraw Drawing" r:id="rId3" imgW="4836819" imgH="2104352" progId="ChemDraw.Document.6.0">
              <p:embed/>
            </p:oleObj>
          </a:graphicData>
        </a:graphic>
      </p:graphicFrame>
      <p:cxnSp>
        <p:nvCxnSpPr>
          <p:cNvPr id="9" name="Connettore 2 8"/>
          <p:cNvCxnSpPr/>
          <p:nvPr/>
        </p:nvCxnSpPr>
        <p:spPr>
          <a:xfrm flipH="1">
            <a:off x="2739318" y="3460993"/>
            <a:ext cx="624984" cy="8282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o 10"/>
          <p:cNvSpPr/>
          <p:nvPr/>
        </p:nvSpPr>
        <p:spPr>
          <a:xfrm rot="7794406" flipV="1">
            <a:off x="3292416" y="3414985"/>
            <a:ext cx="655608" cy="897147"/>
          </a:xfrm>
          <a:prstGeom prst="arc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3398935" y="3971476"/>
            <a:ext cx="6120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smtClean="0">
                <a:latin typeface="Palatino Linotype" pitchFamily="18" charset="0"/>
              </a:rPr>
              <a:t>- CH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dirty="0" smtClean="0">
                <a:latin typeface="Palatino Linotype" pitchFamily="18" charset="0"/>
              </a:rPr>
              <a:t>OH</a:t>
            </a:r>
          </a:p>
        </p:txBody>
      </p:sp>
      <p:sp>
        <p:nvSpPr>
          <p:cNvPr id="13" name="Text Box 30"/>
          <p:cNvSpPr txBox="1">
            <a:spLocks noChangeArrowheads="1"/>
          </p:cNvSpPr>
          <p:nvPr/>
        </p:nvSpPr>
        <p:spPr bwMode="auto">
          <a:xfrm>
            <a:off x="1695414" y="3469531"/>
            <a:ext cx="140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it-IT" sz="1200" b="1" u="sng" dirty="0" err="1" smtClean="0">
                <a:latin typeface="Palatino Linotype" pitchFamily="18" charset="0"/>
              </a:rPr>
              <a:t>Intraglycosidic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</a:p>
          <a:p>
            <a:pPr algn="r"/>
            <a:r>
              <a:rPr lang="it-IT" sz="1200" b="1" dirty="0" err="1" smtClean="0">
                <a:latin typeface="Palatino Linotype" pitchFamily="18" charset="0"/>
              </a:rPr>
              <a:t>benzylidene</a:t>
            </a:r>
            <a:endParaRPr lang="it-IT" sz="1100" b="1" dirty="0">
              <a:latin typeface="Palatino Linotype" pitchFamily="18" charset="0"/>
            </a:endParaRPr>
          </a:p>
        </p:txBody>
      </p:sp>
      <p:cxnSp>
        <p:nvCxnSpPr>
          <p:cNvPr id="14" name="Connettore 2 13"/>
          <p:cNvCxnSpPr/>
          <p:nvPr/>
        </p:nvCxnSpPr>
        <p:spPr>
          <a:xfrm rot="16200000" flipH="1">
            <a:off x="5073270" y="3367726"/>
            <a:ext cx="624984" cy="8282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4605960" y="3963824"/>
            <a:ext cx="6120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smtClean="0">
                <a:latin typeface="Palatino Linotype" pitchFamily="18" charset="0"/>
              </a:rPr>
              <a:t>- CH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dirty="0" smtClean="0">
                <a:latin typeface="Palatino Linotype" pitchFamily="18" charset="0"/>
              </a:rPr>
              <a:t>OH</a:t>
            </a:r>
          </a:p>
        </p:txBody>
      </p:sp>
      <p:sp>
        <p:nvSpPr>
          <p:cNvPr id="17" name="Arco 16"/>
          <p:cNvSpPr/>
          <p:nvPr/>
        </p:nvSpPr>
        <p:spPr>
          <a:xfrm rot="18181411" flipV="1">
            <a:off x="4486954" y="3302539"/>
            <a:ext cx="655608" cy="897147"/>
          </a:xfrm>
          <a:prstGeom prst="arc">
            <a:avLst/>
          </a:prstGeom>
          <a:ln w="28575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aphicFrame>
        <p:nvGraphicFramePr>
          <p:cNvPr id="161794" name="Object 2"/>
          <p:cNvGraphicFramePr>
            <a:graphicFrameLocks noChangeAspect="1"/>
          </p:cNvGraphicFramePr>
          <p:nvPr/>
        </p:nvGraphicFramePr>
        <p:xfrm>
          <a:off x="-12196" y="3981013"/>
          <a:ext cx="3752603" cy="1486345"/>
        </p:xfrm>
        <a:graphic>
          <a:graphicData uri="http://schemas.openxmlformats.org/presentationml/2006/ole">
            <p:oleObj spid="_x0000_s161794" name="CS ChemDraw Drawing" r:id="rId4" imgW="4621984" imgH="1829937" progId="ChemDraw.Document.6.0">
              <p:embed/>
            </p:oleObj>
          </a:graphicData>
        </a:graphic>
      </p:graphicFrame>
      <p:graphicFrame>
        <p:nvGraphicFramePr>
          <p:cNvPr id="161795" name="Object 3"/>
          <p:cNvGraphicFramePr>
            <a:graphicFrameLocks noChangeAspect="1"/>
          </p:cNvGraphicFramePr>
          <p:nvPr/>
        </p:nvGraphicFramePr>
        <p:xfrm>
          <a:off x="5812126" y="5298065"/>
          <a:ext cx="3300821" cy="1577743"/>
        </p:xfrm>
        <a:graphic>
          <a:graphicData uri="http://schemas.openxmlformats.org/presentationml/2006/ole">
            <p:oleObj spid="_x0000_s161795" name="CS ChemDraw Drawing" r:id="rId5" imgW="4001685" imgH="1913702" progId="ChemDraw.Document.6.0">
              <p:embed/>
            </p:oleObj>
          </a:graphicData>
        </a:graphic>
      </p:graphicFrame>
      <p:graphicFrame>
        <p:nvGraphicFramePr>
          <p:cNvPr id="161796" name="Object 4"/>
          <p:cNvGraphicFramePr>
            <a:graphicFrameLocks noChangeAspect="1"/>
          </p:cNvGraphicFramePr>
          <p:nvPr/>
        </p:nvGraphicFramePr>
        <p:xfrm>
          <a:off x="5866962" y="3474808"/>
          <a:ext cx="3241387" cy="1633486"/>
        </p:xfrm>
        <a:graphic>
          <a:graphicData uri="http://schemas.openxmlformats.org/presentationml/2006/ole">
            <p:oleObj spid="_x0000_s161796" name="CS ChemDraw Drawing" r:id="rId6" imgW="3821647" imgH="1925831" progId="ChemDraw.Document.6.0">
              <p:embed/>
            </p:oleObj>
          </a:graphicData>
        </a:graphic>
      </p:graphicFrame>
      <p:sp>
        <p:nvSpPr>
          <p:cNvPr id="21" name="Text Box 30"/>
          <p:cNvSpPr txBox="1">
            <a:spLocks noChangeArrowheads="1"/>
          </p:cNvSpPr>
          <p:nvPr/>
        </p:nvSpPr>
        <p:spPr bwMode="auto">
          <a:xfrm>
            <a:off x="4988463" y="3431107"/>
            <a:ext cx="140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it-IT" sz="1200" b="1" u="sng" dirty="0" err="1" smtClean="0">
                <a:latin typeface="Palatino Linotype" pitchFamily="18" charset="0"/>
              </a:rPr>
              <a:t>Interglycosidic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</a:p>
          <a:p>
            <a:pPr algn="r"/>
            <a:r>
              <a:rPr lang="it-IT" sz="1200" b="1" dirty="0" err="1" smtClean="0">
                <a:latin typeface="Palatino Linotype" pitchFamily="18" charset="0"/>
              </a:rPr>
              <a:t>benzylidene</a:t>
            </a:r>
            <a:endParaRPr lang="it-IT" sz="1100" b="1" dirty="0">
              <a:latin typeface="Palatino Linotype" pitchFamily="18" charset="0"/>
            </a:endParaRPr>
          </a:p>
        </p:txBody>
      </p:sp>
      <p:sp>
        <p:nvSpPr>
          <p:cNvPr id="22" name="Parentesi graffa chiusa 21"/>
          <p:cNvSpPr/>
          <p:nvPr/>
        </p:nvSpPr>
        <p:spPr>
          <a:xfrm>
            <a:off x="5359167" y="4365265"/>
            <a:ext cx="477078" cy="2401293"/>
          </a:xfrm>
          <a:prstGeom prst="rightBrac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4" name="Connettore 1 23"/>
          <p:cNvCxnSpPr/>
          <p:nvPr/>
        </p:nvCxnSpPr>
        <p:spPr>
          <a:xfrm flipH="1">
            <a:off x="4953663" y="5581816"/>
            <a:ext cx="50888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/>
          <p:nvPr/>
        </p:nvCxnSpPr>
        <p:spPr>
          <a:xfrm flipH="1" flipV="1">
            <a:off x="3890513" y="5187098"/>
            <a:ext cx="1074351" cy="39477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30"/>
          <p:cNvSpPr txBox="1">
            <a:spLocks noChangeArrowheads="1"/>
          </p:cNvSpPr>
          <p:nvPr/>
        </p:nvSpPr>
        <p:spPr bwMode="auto">
          <a:xfrm>
            <a:off x="3050409" y="5421470"/>
            <a:ext cx="1728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100" b="1" dirty="0" err="1" smtClean="0">
                <a:latin typeface="Palatino Linotype" pitchFamily="18" charset="0"/>
              </a:rPr>
              <a:t>Transacetalation</a:t>
            </a:r>
            <a:r>
              <a:rPr lang="it-IT" sz="1100" b="1" dirty="0" smtClean="0">
                <a:latin typeface="Palatino Linotype" pitchFamily="18" charset="0"/>
              </a:rPr>
              <a:t> at high </a:t>
            </a:r>
          </a:p>
          <a:p>
            <a:r>
              <a:rPr lang="it-IT" sz="1100" b="1" dirty="0" smtClean="0">
                <a:latin typeface="Palatino Linotype" pitchFamily="18" charset="0"/>
              </a:rPr>
              <a:t>temperature</a:t>
            </a:r>
            <a:endParaRPr lang="it-IT" sz="1100" b="1" dirty="0">
              <a:latin typeface="Palatino Linotype" pitchFamily="18" charset="0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8319897" y="3543445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baseline="30000" dirty="0" smtClean="0">
                <a:latin typeface="Palatino Linotype" pitchFamily="18" charset="0"/>
              </a:rPr>
              <a:t>[28]</a:t>
            </a:r>
            <a:endParaRPr lang="it-IT" b="1" baseline="30000" dirty="0">
              <a:latin typeface="Palatino Linotype" pitchFamily="18" charset="0"/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6976007" y="5144634"/>
            <a:ext cx="3289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baseline="30000" dirty="0" smtClean="0">
                <a:latin typeface="Palatino Linotype" pitchFamily="18" charset="0"/>
              </a:rPr>
              <a:t>or</a:t>
            </a:r>
            <a:endParaRPr lang="it-IT" b="1" baseline="30000" dirty="0">
              <a:latin typeface="Palatino Linotype" pitchFamily="18" charset="0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-39063" y="6611779"/>
            <a:ext cx="53710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>
                <a:latin typeface="Palatino Linotype" pitchFamily="18" charset="0"/>
              </a:rPr>
              <a:t>[28] Laezza, A.; De Castro, C.; Parrilli, M.; et al., </a:t>
            </a:r>
            <a:r>
              <a:rPr lang="pt-BR" sz="1100" i="1" dirty="0" smtClean="0">
                <a:latin typeface="Palatino Linotype" pitchFamily="18" charset="0"/>
              </a:rPr>
              <a:t>Carbohydr.</a:t>
            </a:r>
            <a:r>
              <a:rPr lang="pt-BR" sz="1100" dirty="0" smtClean="0">
                <a:latin typeface="Palatino Linotype" pitchFamily="18" charset="0"/>
              </a:rPr>
              <a:t> </a:t>
            </a:r>
            <a:r>
              <a:rPr lang="pt-BR" sz="1100" i="1" dirty="0" smtClean="0">
                <a:latin typeface="Palatino Linotype" pitchFamily="18" charset="0"/>
              </a:rPr>
              <a:t>Polym.</a:t>
            </a:r>
            <a:r>
              <a:rPr lang="pt-BR" sz="1100" dirty="0" smtClean="0">
                <a:latin typeface="Palatino Linotype" pitchFamily="18" charset="0"/>
              </a:rPr>
              <a:t> </a:t>
            </a:r>
            <a:r>
              <a:rPr lang="pt-BR" sz="1100" b="1" dirty="0" smtClean="0">
                <a:latin typeface="Palatino Linotype" pitchFamily="18" charset="0"/>
              </a:rPr>
              <a:t>2014</a:t>
            </a:r>
            <a:r>
              <a:rPr lang="pt-BR" sz="1100" dirty="0" smtClean="0">
                <a:latin typeface="Palatino Linotype" pitchFamily="18" charset="0"/>
              </a:rPr>
              <a:t>, </a:t>
            </a:r>
            <a:r>
              <a:rPr lang="pt-BR" sz="1100" i="1" dirty="0" smtClean="0">
                <a:latin typeface="Palatino Linotype" pitchFamily="18" charset="0"/>
              </a:rPr>
              <a:t>112</a:t>
            </a:r>
            <a:r>
              <a:rPr lang="pt-BR" sz="1100" dirty="0" smtClean="0">
                <a:latin typeface="Palatino Linotype" pitchFamily="18" charset="0"/>
              </a:rPr>
              <a:t>, 546-555</a:t>
            </a:r>
            <a:endParaRPr lang="it-IT" sz="1100" dirty="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1658474"/>
            <a:ext cx="9144000" cy="1296000"/>
          </a:xfrm>
          <a:prstGeom prst="rect">
            <a:avLst/>
          </a:prstGeom>
        </p:spPr>
        <p:txBody>
          <a:bodyPr vert="horz" lIns="80465" tIns="40232" rIns="80465" bIns="40232" rtlCol="0" anchor="ctr">
            <a:normAutofit lnSpcReduction="10000"/>
          </a:bodyPr>
          <a:lstStyle/>
          <a:p>
            <a:pPr marL="0" marR="0" lvl="0" indent="0" algn="ctr" defTabSz="804649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-106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>Semi-synthesis of </a:t>
            </a:r>
            <a:r>
              <a:rPr kumimoji="0" lang="en-US" sz="4800" b="1" i="0" u="none" strike="noStrike" kern="1200" cap="none" spc="-106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>fucosylated</a:t>
            </a:r>
            <a:r>
              <a:rPr kumimoji="0" lang="en-US" sz="4800" b="1" i="0" u="none" strike="noStrike" kern="1200" cap="none" spc="-106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> </a:t>
            </a:r>
            <a:r>
              <a:rPr kumimoji="0" lang="en-US" sz="4800" b="1" i="0" u="none" strike="noStrike" kern="1200" cap="none" spc="-106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>chondroitin</a:t>
            </a:r>
            <a:r>
              <a:rPr kumimoji="0" lang="en-US" sz="4800" b="1" i="0" u="none" strike="noStrike" kern="1200" cap="none" spc="-106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> sulfate</a:t>
            </a:r>
            <a:endParaRPr kumimoji="0" lang="en-US" sz="4800" b="1" i="0" u="none" strike="noStrike" kern="1200" cap="none" spc="-106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3756" y="178911"/>
            <a:ext cx="8692738" cy="720000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 err="1" smtClean="0">
                <a:latin typeface="Palatino Linotype" pitchFamily="18" charset="0"/>
              </a:rPr>
              <a:t>Fucosyl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r>
              <a:rPr lang="it-IT" sz="3600" b="1" dirty="0" err="1" smtClean="0">
                <a:latin typeface="Palatino Linotype" pitchFamily="18" charset="0"/>
              </a:rPr>
              <a:t>donors</a:t>
            </a:r>
            <a:endParaRPr lang="it-IT" sz="3600" b="1" dirty="0">
              <a:latin typeface="Palatino Linotype" pitchFamily="18" charset="0"/>
            </a:endParaRPr>
          </a:p>
        </p:txBody>
      </p:sp>
      <p:graphicFrame>
        <p:nvGraphicFramePr>
          <p:cNvPr id="123906" name="Object 2"/>
          <p:cNvGraphicFramePr>
            <a:graphicFrameLocks noChangeAspect="1"/>
          </p:cNvGraphicFramePr>
          <p:nvPr/>
        </p:nvGraphicFramePr>
        <p:xfrm>
          <a:off x="748649" y="1223587"/>
          <a:ext cx="1816408" cy="923046"/>
        </p:xfrm>
        <a:graphic>
          <a:graphicData uri="http://schemas.openxmlformats.org/presentationml/2006/ole">
            <p:oleObj spid="_x0000_s123906" name="CS ChemDraw Drawing" r:id="rId3" imgW="2040557" imgH="1035878" progId="ChemDraw.Document.6.0">
              <p:embed/>
            </p:oleObj>
          </a:graphicData>
        </a:graphic>
      </p:graphicFrame>
      <p:cxnSp>
        <p:nvCxnSpPr>
          <p:cNvPr id="5" name="Connettore 2 4"/>
          <p:cNvCxnSpPr/>
          <p:nvPr/>
        </p:nvCxnSpPr>
        <p:spPr>
          <a:xfrm>
            <a:off x="5511241" y="1507474"/>
            <a:ext cx="900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3910" name="Object 6"/>
          <p:cNvGraphicFramePr>
            <a:graphicFrameLocks noChangeAspect="1"/>
          </p:cNvGraphicFramePr>
          <p:nvPr/>
        </p:nvGraphicFramePr>
        <p:xfrm>
          <a:off x="3502499" y="1219704"/>
          <a:ext cx="1971925" cy="834433"/>
        </p:xfrm>
        <a:graphic>
          <a:graphicData uri="http://schemas.openxmlformats.org/presentationml/2006/ole">
            <p:oleObj spid="_x0000_s123910" name="CS ChemDraw Drawing" r:id="rId4" imgW="2303806" imgH="974855" progId="ChemDraw.Document.6.0">
              <p:embed/>
            </p:oleObj>
          </a:graphicData>
        </a:graphic>
      </p:graphicFrame>
      <p:graphicFrame>
        <p:nvGraphicFramePr>
          <p:cNvPr id="123911" name="Object 7"/>
          <p:cNvGraphicFramePr>
            <a:graphicFrameLocks noChangeAspect="1"/>
          </p:cNvGraphicFramePr>
          <p:nvPr/>
        </p:nvGraphicFramePr>
        <p:xfrm>
          <a:off x="6383828" y="844672"/>
          <a:ext cx="1701136" cy="1186004"/>
        </p:xfrm>
        <a:graphic>
          <a:graphicData uri="http://schemas.openxmlformats.org/presentationml/2006/ole">
            <p:oleObj spid="_x0000_s123911" name="CS ChemDraw Drawing" r:id="rId5" imgW="2029588" imgH="1413767" progId="ChemDraw.Document.6.0">
              <p:embed/>
            </p:oleObj>
          </a:graphicData>
        </a:graphic>
      </p:graphicFrame>
      <p:graphicFrame>
        <p:nvGraphicFramePr>
          <p:cNvPr id="123912" name="Object 8"/>
          <p:cNvGraphicFramePr>
            <a:graphicFrameLocks noChangeAspect="1"/>
          </p:cNvGraphicFramePr>
          <p:nvPr/>
        </p:nvGraphicFramePr>
        <p:xfrm>
          <a:off x="6234003" y="2775336"/>
          <a:ext cx="1905779" cy="822889"/>
        </p:xfrm>
        <a:graphic>
          <a:graphicData uri="http://schemas.openxmlformats.org/presentationml/2006/ole">
            <p:oleObj spid="_x0000_s123912" name="CS ChemDraw Drawing" r:id="rId6" imgW="2256905" imgH="975234" progId="ChemDraw.Document.6.0">
              <p:embed/>
            </p:oleObj>
          </a:graphicData>
        </a:graphic>
      </p:graphicFrame>
      <p:graphicFrame>
        <p:nvGraphicFramePr>
          <p:cNvPr id="123913" name="Object 9"/>
          <p:cNvGraphicFramePr>
            <a:graphicFrameLocks noChangeAspect="1"/>
          </p:cNvGraphicFramePr>
          <p:nvPr/>
        </p:nvGraphicFramePr>
        <p:xfrm>
          <a:off x="3426944" y="2745076"/>
          <a:ext cx="1759441" cy="828448"/>
        </p:xfrm>
        <a:graphic>
          <a:graphicData uri="http://schemas.openxmlformats.org/presentationml/2006/ole">
            <p:oleObj spid="_x0000_s123913" name="CS ChemDraw Drawing" r:id="rId7" imgW="2070437" imgH="974855" progId="ChemDraw.Document.6.0">
              <p:embed/>
            </p:oleObj>
          </a:graphicData>
        </a:graphic>
      </p:graphicFrame>
      <p:graphicFrame>
        <p:nvGraphicFramePr>
          <p:cNvPr id="123914" name="Object 10"/>
          <p:cNvGraphicFramePr>
            <a:graphicFrameLocks noChangeAspect="1"/>
          </p:cNvGraphicFramePr>
          <p:nvPr/>
        </p:nvGraphicFramePr>
        <p:xfrm>
          <a:off x="574854" y="2733700"/>
          <a:ext cx="1792287" cy="844550"/>
        </p:xfrm>
        <a:graphic>
          <a:graphicData uri="http://schemas.openxmlformats.org/presentationml/2006/ole">
            <p:oleObj spid="_x0000_s123914" name="CS ChemDraw Drawing" r:id="rId8" imgW="2070437" imgH="974855" progId="ChemDraw.Document.6.0">
              <p:embed/>
            </p:oleObj>
          </a:graphicData>
        </a:graphic>
      </p:graphicFrame>
      <p:cxnSp>
        <p:nvCxnSpPr>
          <p:cNvPr id="14" name="Connettore 2 13"/>
          <p:cNvCxnSpPr/>
          <p:nvPr/>
        </p:nvCxnSpPr>
        <p:spPr>
          <a:xfrm>
            <a:off x="2576055" y="1505502"/>
            <a:ext cx="900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rot="5400000">
            <a:off x="6832326" y="2351676"/>
            <a:ext cx="720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 rot="10800000">
            <a:off x="5267804" y="3033460"/>
            <a:ext cx="900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 flipH="1">
            <a:off x="2407070" y="3035065"/>
            <a:ext cx="900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2719437" y="1246906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Palatino Linotype" pitchFamily="18" charset="0"/>
              </a:rPr>
              <a:t>Ac</a:t>
            </a:r>
            <a:r>
              <a:rPr lang="it-IT" sz="1200" b="1" baseline="-25000" dirty="0" smtClean="0">
                <a:latin typeface="Palatino Linotype" pitchFamily="18" charset="0"/>
              </a:rPr>
              <a:t>2</a:t>
            </a:r>
            <a:r>
              <a:rPr lang="it-IT" sz="1200" b="1" dirty="0" smtClean="0">
                <a:latin typeface="Palatino Linotype" pitchFamily="18" charset="0"/>
              </a:rPr>
              <a:t>O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2681832" y="1494314"/>
            <a:ext cx="537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Palatino Linotype" pitchFamily="18" charset="0"/>
              </a:rPr>
              <a:t>Py</a:t>
            </a:r>
            <a:r>
              <a:rPr lang="it-IT" sz="1200" b="1" dirty="0" smtClean="0">
                <a:latin typeface="Palatino Linotype" pitchFamily="18" charset="0"/>
              </a:rPr>
              <a:t>, </a:t>
            </a:r>
            <a:r>
              <a:rPr lang="it-IT" sz="1200" b="1" dirty="0" err="1" smtClean="0">
                <a:latin typeface="Palatino Linotype" pitchFamily="18" charset="0"/>
              </a:rPr>
              <a:t>rt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5486391" y="1235032"/>
            <a:ext cx="841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Palatino Linotype" pitchFamily="18" charset="0"/>
              </a:rPr>
              <a:t>I</a:t>
            </a:r>
            <a:r>
              <a:rPr lang="it-IT" sz="1200" b="1" baseline="-25000" dirty="0" smtClean="0">
                <a:latin typeface="Palatino Linotype" pitchFamily="18" charset="0"/>
              </a:rPr>
              <a:t>2, </a:t>
            </a:r>
            <a:r>
              <a:rPr lang="it-IT" sz="1200" b="1" dirty="0" smtClean="0">
                <a:latin typeface="Palatino Linotype" pitchFamily="18" charset="0"/>
              </a:rPr>
              <a:t>Et</a:t>
            </a:r>
            <a:r>
              <a:rPr lang="it-IT" sz="1200" b="1" baseline="-25000" dirty="0" smtClean="0">
                <a:latin typeface="Palatino Linotype" pitchFamily="18" charset="0"/>
              </a:rPr>
              <a:t>3</a:t>
            </a:r>
            <a:r>
              <a:rPr lang="it-IT" sz="1200" b="1" dirty="0" smtClean="0">
                <a:latin typeface="Palatino Linotype" pitchFamily="18" charset="0"/>
              </a:rPr>
              <a:t>SiH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5423057" y="1504211"/>
            <a:ext cx="1090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smtClean="0">
                <a:latin typeface="Palatino Linotype" pitchFamily="18" charset="0"/>
              </a:rPr>
              <a:t>CH</a:t>
            </a:r>
            <a:r>
              <a:rPr lang="it-IT" sz="1200" b="1" baseline="-25000" dirty="0" smtClean="0">
                <a:latin typeface="Palatino Linotype" pitchFamily="18" charset="0"/>
              </a:rPr>
              <a:t>2</a:t>
            </a:r>
            <a:r>
              <a:rPr lang="it-IT" sz="1200" b="1" dirty="0" smtClean="0">
                <a:latin typeface="Palatino Linotype" pitchFamily="18" charset="0"/>
              </a:rPr>
              <a:t>Cl</a:t>
            </a:r>
            <a:r>
              <a:rPr lang="it-IT" sz="1200" b="1" baseline="-25000" dirty="0" smtClean="0">
                <a:latin typeface="Palatino Linotype" pitchFamily="18" charset="0"/>
              </a:rPr>
              <a:t>2</a:t>
            </a:r>
            <a:r>
              <a:rPr lang="it-IT" sz="1200" b="1" dirty="0" smtClean="0">
                <a:latin typeface="Palatino Linotype" pitchFamily="18" charset="0"/>
              </a:rPr>
              <a:t>, 50°C</a:t>
            </a:r>
          </a:p>
          <a:p>
            <a:pPr algn="ctr"/>
            <a:r>
              <a:rPr lang="it-IT" sz="1200" b="1" dirty="0" err="1" smtClean="0">
                <a:latin typeface="Palatino Linotype" pitchFamily="18" charset="0"/>
              </a:rPr>
              <a:t>reflux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6125688" y="2088081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AutoNum type="arabicParenR"/>
            </a:pPr>
            <a:r>
              <a:rPr lang="it-IT" sz="1200" b="1" dirty="0" smtClean="0">
                <a:latin typeface="Palatino Linotype" pitchFamily="18" charset="0"/>
              </a:rPr>
              <a:t>(NH</a:t>
            </a:r>
            <a:r>
              <a:rPr lang="it-IT" sz="1200" b="1" baseline="-25000" dirty="0" smtClean="0">
                <a:latin typeface="Palatino Linotype" pitchFamily="18" charset="0"/>
              </a:rPr>
              <a:t>2</a:t>
            </a:r>
            <a:r>
              <a:rPr lang="it-IT" sz="1200" b="1" dirty="0" smtClean="0">
                <a:latin typeface="Palatino Linotype" pitchFamily="18" charset="0"/>
              </a:rPr>
              <a:t>)</a:t>
            </a:r>
            <a:r>
              <a:rPr lang="it-IT" sz="1200" b="1" baseline="-25000" dirty="0" smtClean="0">
                <a:latin typeface="Palatino Linotype" pitchFamily="18" charset="0"/>
              </a:rPr>
              <a:t>2</a:t>
            </a:r>
            <a:r>
              <a:rPr lang="it-IT" sz="1200" b="1" dirty="0" smtClean="0">
                <a:latin typeface="Palatino Linotype" pitchFamily="18" charset="0"/>
              </a:rPr>
              <a:t>CS</a:t>
            </a:r>
          </a:p>
          <a:p>
            <a:pPr marL="228600" indent="-228600"/>
            <a:r>
              <a:rPr lang="it-IT" sz="1200" b="1" dirty="0" smtClean="0">
                <a:latin typeface="Palatino Linotype" pitchFamily="18" charset="0"/>
              </a:rPr>
              <a:t>CH</a:t>
            </a:r>
            <a:r>
              <a:rPr lang="it-IT" sz="1200" b="1" baseline="-25000" dirty="0" smtClean="0">
                <a:latin typeface="Palatino Linotype" pitchFamily="18" charset="0"/>
              </a:rPr>
              <a:t>3</a:t>
            </a:r>
            <a:r>
              <a:rPr lang="it-IT" sz="1200" b="1" dirty="0" smtClean="0">
                <a:latin typeface="Palatino Linotype" pitchFamily="18" charset="0"/>
              </a:rPr>
              <a:t>CN, 60°C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7180588" y="2086106"/>
            <a:ext cx="675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/>
            <a:r>
              <a:rPr lang="it-IT" sz="1200" b="1" dirty="0" smtClean="0">
                <a:latin typeface="Palatino Linotype" pitchFamily="18" charset="0"/>
              </a:rPr>
              <a:t>2) Et</a:t>
            </a:r>
            <a:r>
              <a:rPr lang="it-IT" sz="1200" b="1" baseline="-25000" dirty="0" smtClean="0">
                <a:latin typeface="Palatino Linotype" pitchFamily="18" charset="0"/>
              </a:rPr>
              <a:t>3</a:t>
            </a:r>
            <a:r>
              <a:rPr lang="it-IT" sz="1200" b="1" dirty="0" smtClean="0">
                <a:latin typeface="Palatino Linotype" pitchFamily="18" charset="0"/>
              </a:rPr>
              <a:t>N</a:t>
            </a:r>
          </a:p>
          <a:p>
            <a:pPr marL="228600" indent="-228600"/>
            <a:r>
              <a:rPr lang="it-IT" sz="1200" b="1" dirty="0" err="1" smtClean="0">
                <a:latin typeface="Palatino Linotype" pitchFamily="18" charset="0"/>
              </a:rPr>
              <a:t>EtI</a:t>
            </a:r>
            <a:r>
              <a:rPr lang="it-IT" sz="1200" b="1" dirty="0" smtClean="0">
                <a:latin typeface="Palatino Linotype" pitchFamily="18" charset="0"/>
              </a:rPr>
              <a:t>, RT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5484404" y="2741218"/>
            <a:ext cx="561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Palatino Linotype" pitchFamily="18" charset="0"/>
              </a:rPr>
              <a:t>Na</a:t>
            </a:r>
            <a:r>
              <a:rPr lang="it-IT" sz="1200" b="1" dirty="0" smtClean="0">
                <a:latin typeface="Palatino Linotype" pitchFamily="18" charset="0"/>
              </a:rPr>
              <a:t>(s)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5316179" y="3036118"/>
            <a:ext cx="859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Palatino Linotype" pitchFamily="18" charset="0"/>
              </a:rPr>
              <a:t>MeOH</a:t>
            </a:r>
            <a:r>
              <a:rPr lang="it-IT" sz="1200" b="1" dirty="0" smtClean="0">
                <a:latin typeface="Palatino Linotype" pitchFamily="18" charset="0"/>
              </a:rPr>
              <a:t>, </a:t>
            </a:r>
            <a:r>
              <a:rPr lang="it-IT" sz="1200" b="1" dirty="0" err="1" smtClean="0">
                <a:latin typeface="Palatino Linotype" pitchFamily="18" charset="0"/>
              </a:rPr>
              <a:t>rt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2618496" y="2737256"/>
            <a:ext cx="5405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Palatino Linotype" pitchFamily="18" charset="0"/>
              </a:rPr>
              <a:t>BnBr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2475994" y="3069751"/>
            <a:ext cx="723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Palatino Linotype" pitchFamily="18" charset="0"/>
              </a:rPr>
              <a:t>DMF, </a:t>
            </a:r>
            <a:r>
              <a:rPr lang="it-IT" sz="1200" b="1" dirty="0" err="1" smtClean="0">
                <a:latin typeface="Palatino Linotype" pitchFamily="18" charset="0"/>
              </a:rPr>
              <a:t>rt</a:t>
            </a:r>
            <a:endParaRPr lang="it-IT" sz="1200" b="1" dirty="0">
              <a:latin typeface="Palatino Linotype" pitchFamily="18" charset="0"/>
            </a:endParaRPr>
          </a:p>
        </p:txBody>
      </p:sp>
      <p:cxnSp>
        <p:nvCxnSpPr>
          <p:cNvPr id="33" name="Connettore 2 32"/>
          <p:cNvCxnSpPr/>
          <p:nvPr/>
        </p:nvCxnSpPr>
        <p:spPr>
          <a:xfrm>
            <a:off x="3840752" y="5002775"/>
            <a:ext cx="900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3915" name="Object 11"/>
          <p:cNvGraphicFramePr>
            <a:graphicFrameLocks noChangeAspect="1"/>
          </p:cNvGraphicFramePr>
          <p:nvPr/>
        </p:nvGraphicFramePr>
        <p:xfrm>
          <a:off x="1330536" y="4734715"/>
          <a:ext cx="1764000" cy="842874"/>
        </p:xfrm>
        <a:graphic>
          <a:graphicData uri="http://schemas.openxmlformats.org/presentationml/2006/ole">
            <p:oleObj spid="_x0000_s123915" name="CS ChemDraw Drawing" r:id="rId9" imgW="2040179" imgH="974855" progId="ChemDraw.Document.6.0">
              <p:embed/>
            </p:oleObj>
          </a:graphicData>
        </a:graphic>
      </p:graphicFrame>
      <p:sp>
        <p:nvSpPr>
          <p:cNvPr id="28" name="Rettangolo 27"/>
          <p:cNvSpPr/>
          <p:nvPr/>
        </p:nvSpPr>
        <p:spPr>
          <a:xfrm>
            <a:off x="1064917" y="5587283"/>
            <a:ext cx="22811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b="1" dirty="0" err="1" smtClean="0">
                <a:latin typeface="Times New Roman" pitchFamily="18" charset="0"/>
                <a:cs typeface="Times New Roman" pitchFamily="18" charset="0"/>
              </a:rPr>
              <a:t>per-</a:t>
            </a:r>
            <a:r>
              <a:rPr lang="it-IT" sz="1400" b="1" i="1" dirty="0" err="1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it-IT" sz="1400" b="1" dirty="0" err="1" smtClean="0">
                <a:latin typeface="Times New Roman" pitchFamily="18" charset="0"/>
                <a:cs typeface="Times New Roman" pitchFamily="18" charset="0"/>
              </a:rPr>
              <a:t>-benzylated-</a:t>
            </a:r>
            <a:r>
              <a:rPr lang="it-IT" sz="1200" b="1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it-IT" sz="1400" b="1" dirty="0" err="1" smtClean="0">
                <a:latin typeface="Times New Roman" pitchFamily="18" charset="0"/>
                <a:cs typeface="Times New Roman" pitchFamily="18" charset="0"/>
              </a:rPr>
              <a:t>-Fucose</a:t>
            </a:r>
            <a:endParaRPr lang="it-IT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3916" name="Object 12"/>
          <p:cNvGraphicFramePr>
            <a:graphicFrameLocks noChangeAspect="1"/>
          </p:cNvGraphicFramePr>
          <p:nvPr/>
        </p:nvGraphicFramePr>
        <p:xfrm>
          <a:off x="5405899" y="4758552"/>
          <a:ext cx="2335657" cy="828000"/>
        </p:xfrm>
        <a:graphic>
          <a:graphicData uri="http://schemas.openxmlformats.org/presentationml/2006/ole">
            <p:oleObj spid="_x0000_s123916" name="CS ChemDraw Drawing" r:id="rId10" imgW="2748984" imgH="974855" progId="ChemDraw.Document.6.0">
              <p:embed/>
            </p:oleObj>
          </a:graphicData>
        </a:graphic>
      </p:graphicFrame>
      <p:sp>
        <p:nvSpPr>
          <p:cNvPr id="30" name="CasellaDiTesto 29"/>
          <p:cNvSpPr txBox="1"/>
          <p:nvPr/>
        </p:nvSpPr>
        <p:spPr>
          <a:xfrm>
            <a:off x="3768422" y="4694685"/>
            <a:ext cx="10150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Palatino Linotype" pitchFamily="18" charset="0"/>
              </a:rPr>
              <a:t>CF</a:t>
            </a:r>
            <a:r>
              <a:rPr lang="it-IT" sz="1200" b="1" baseline="-25000" dirty="0" smtClean="0">
                <a:latin typeface="Palatino Linotype" pitchFamily="18" charset="0"/>
              </a:rPr>
              <a:t>3</a:t>
            </a:r>
            <a:r>
              <a:rPr lang="it-IT" sz="1200" b="1" dirty="0" smtClean="0">
                <a:latin typeface="Palatino Linotype" pitchFamily="18" charset="0"/>
              </a:rPr>
              <a:t>(</a:t>
            </a:r>
            <a:r>
              <a:rPr lang="it-IT" sz="1200" b="1" dirty="0" err="1" smtClean="0">
                <a:latin typeface="Palatino Linotype" pitchFamily="18" charset="0"/>
              </a:rPr>
              <a:t>NPh</a:t>
            </a:r>
            <a:r>
              <a:rPr lang="it-IT" sz="1200" b="1" dirty="0" smtClean="0">
                <a:latin typeface="Palatino Linotype" pitchFamily="18" charset="0"/>
              </a:rPr>
              <a:t>)Cl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31" name="Rettangolo 30"/>
          <p:cNvSpPr/>
          <p:nvPr/>
        </p:nvSpPr>
        <p:spPr>
          <a:xfrm>
            <a:off x="3580451" y="5041019"/>
            <a:ext cx="14750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b="1" dirty="0" err="1" smtClean="0">
                <a:latin typeface="Palatino Linotype" pitchFamily="18" charset="0"/>
              </a:rPr>
              <a:t>NaH</a:t>
            </a:r>
            <a:r>
              <a:rPr lang="it-IT" sz="1200" b="1" dirty="0" smtClean="0">
                <a:latin typeface="Palatino Linotype" pitchFamily="18" charset="0"/>
              </a:rPr>
              <a:t>, CH</a:t>
            </a:r>
            <a:r>
              <a:rPr lang="it-IT" sz="1200" b="1" baseline="-25000" dirty="0" smtClean="0">
                <a:latin typeface="Palatino Linotype" pitchFamily="18" charset="0"/>
              </a:rPr>
              <a:t>2</a:t>
            </a:r>
            <a:r>
              <a:rPr lang="it-IT" sz="1200" b="1" dirty="0" smtClean="0">
                <a:latin typeface="Palatino Linotype" pitchFamily="18" charset="0"/>
              </a:rPr>
              <a:t>Cl</a:t>
            </a:r>
            <a:r>
              <a:rPr lang="it-IT" sz="1200" b="1" baseline="-25000" dirty="0" smtClean="0">
                <a:latin typeface="Palatino Linotype" pitchFamily="18" charset="0"/>
              </a:rPr>
              <a:t>2</a:t>
            </a:r>
            <a:r>
              <a:rPr lang="it-IT" sz="1200" b="1" dirty="0" smtClean="0">
                <a:latin typeface="Palatino Linotype" pitchFamily="18" charset="0"/>
              </a:rPr>
              <a:t>, 0°C</a:t>
            </a:r>
            <a:endParaRPr lang="it-IT" sz="1200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3899056" y="1998996"/>
            <a:ext cx="668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Palatino Linotype" pitchFamily="18" charset="0"/>
              </a:rPr>
              <a:t>Quant</a:t>
            </a:r>
            <a:r>
              <a:rPr lang="it-IT" sz="1200" b="1" dirty="0" smtClean="0">
                <a:latin typeface="Palatino Linotype" pitchFamily="18" charset="0"/>
              </a:rPr>
              <a:t>.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6735275" y="3564560"/>
            <a:ext cx="12362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smtClean="0">
                <a:latin typeface="Palatino Linotype" pitchFamily="18" charset="0"/>
              </a:rPr>
              <a:t>53%</a:t>
            </a:r>
          </a:p>
          <a:p>
            <a:pPr algn="ctr"/>
            <a:r>
              <a:rPr lang="it-IT" sz="1200" b="1" dirty="0" err="1" smtClean="0">
                <a:latin typeface="Palatino Linotype" pitchFamily="18" charset="0"/>
              </a:rPr>
              <a:t>Over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  <a:r>
              <a:rPr lang="it-IT" sz="1200" b="1" dirty="0" err="1" smtClean="0">
                <a:latin typeface="Palatino Linotype" pitchFamily="18" charset="0"/>
              </a:rPr>
              <a:t>two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  <a:r>
              <a:rPr lang="it-IT" sz="1200" b="1" dirty="0" err="1" smtClean="0">
                <a:latin typeface="Palatino Linotype" pitchFamily="18" charset="0"/>
              </a:rPr>
              <a:t>steps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37" name="CasellaDiTesto 36"/>
          <p:cNvSpPr txBox="1"/>
          <p:nvPr/>
        </p:nvSpPr>
        <p:spPr>
          <a:xfrm>
            <a:off x="4050263" y="3550710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smtClean="0">
                <a:latin typeface="Palatino Linotype" pitchFamily="18" charset="0"/>
              </a:rPr>
              <a:t>83%</a:t>
            </a:r>
          </a:p>
        </p:txBody>
      </p:sp>
      <p:sp>
        <p:nvSpPr>
          <p:cNvPr id="38" name="CasellaDiTesto 37"/>
          <p:cNvSpPr txBox="1"/>
          <p:nvPr/>
        </p:nvSpPr>
        <p:spPr>
          <a:xfrm>
            <a:off x="1198288" y="3548735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smtClean="0">
                <a:latin typeface="Palatino Linotype" pitchFamily="18" charset="0"/>
              </a:rPr>
              <a:t>75%</a:t>
            </a:r>
          </a:p>
        </p:txBody>
      </p:sp>
      <p:sp>
        <p:nvSpPr>
          <p:cNvPr id="39" name="CasellaDiTesto 38"/>
          <p:cNvSpPr txBox="1"/>
          <p:nvPr/>
        </p:nvSpPr>
        <p:spPr>
          <a:xfrm>
            <a:off x="5993940" y="5601187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smtClean="0">
                <a:latin typeface="Palatino Linotype" pitchFamily="18" charset="0"/>
              </a:rPr>
              <a:t>57%</a:t>
            </a:r>
          </a:p>
        </p:txBody>
      </p:sp>
      <p:sp>
        <p:nvSpPr>
          <p:cNvPr id="35" name="CasellaDiTesto 34"/>
          <p:cNvSpPr txBox="1"/>
          <p:nvPr/>
        </p:nvSpPr>
        <p:spPr>
          <a:xfrm>
            <a:off x="322276" y="3797844"/>
            <a:ext cx="2324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err="1" smtClean="0">
                <a:latin typeface="Palatino Linotype" pitchFamily="18" charset="0"/>
              </a:rPr>
              <a:t>Ethyl</a:t>
            </a:r>
            <a:r>
              <a:rPr lang="it-IT" sz="1200" b="1" dirty="0" smtClean="0">
                <a:latin typeface="Palatino Linotype" pitchFamily="18" charset="0"/>
              </a:rPr>
              <a:t> 2,3,4-tri-</a:t>
            </a:r>
            <a:r>
              <a:rPr lang="it-IT" sz="1200" b="1" i="1" dirty="0" smtClean="0">
                <a:latin typeface="Palatino Linotype" pitchFamily="18" charset="0"/>
              </a:rPr>
              <a:t>O</a:t>
            </a:r>
            <a:r>
              <a:rPr lang="it-IT" sz="1200" b="1" dirty="0" smtClean="0">
                <a:latin typeface="Palatino Linotype" pitchFamily="18" charset="0"/>
              </a:rPr>
              <a:t>-benzyl-</a:t>
            </a:r>
            <a:r>
              <a:rPr lang="el-GR" sz="1200" b="1" dirty="0" smtClean="0">
                <a:latin typeface="Palatino Linotype" pitchFamily="18" charset="0"/>
              </a:rPr>
              <a:t>β</a:t>
            </a:r>
            <a:r>
              <a:rPr lang="it-IT" sz="1200" b="1" dirty="0" smtClean="0">
                <a:latin typeface="Palatino Linotype" pitchFamily="18" charset="0"/>
              </a:rPr>
              <a:t>-</a:t>
            </a:r>
          </a:p>
          <a:p>
            <a:pPr algn="ctr"/>
            <a:r>
              <a:rPr lang="it-IT" sz="1200" b="1" dirty="0" err="1" smtClean="0">
                <a:latin typeface="Palatino Linotype" pitchFamily="18" charset="0"/>
              </a:rPr>
              <a:t>L-fucopyranosyl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  <a:r>
              <a:rPr lang="it-IT" sz="1200" b="1" dirty="0" err="1" smtClean="0">
                <a:latin typeface="Palatino Linotype" pitchFamily="18" charset="0"/>
              </a:rPr>
              <a:t>thioglycoside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40" name="CasellaDiTesto 39"/>
          <p:cNvSpPr txBox="1"/>
          <p:nvPr/>
        </p:nvSpPr>
        <p:spPr>
          <a:xfrm>
            <a:off x="5254555" y="5855244"/>
            <a:ext cx="26709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smtClean="0">
                <a:latin typeface="Palatino Linotype" pitchFamily="18" charset="0"/>
              </a:rPr>
              <a:t>2,3,4-tri-</a:t>
            </a:r>
            <a:r>
              <a:rPr lang="it-IT" sz="1200" b="1" i="1" dirty="0" smtClean="0">
                <a:latin typeface="Palatino Linotype" pitchFamily="18" charset="0"/>
              </a:rPr>
              <a:t>O</a:t>
            </a:r>
            <a:r>
              <a:rPr lang="it-IT" sz="1200" b="1" dirty="0" smtClean="0">
                <a:latin typeface="Palatino Linotype" pitchFamily="18" charset="0"/>
              </a:rPr>
              <a:t>-benzyl-L-fucopyranosyl-</a:t>
            </a:r>
          </a:p>
          <a:p>
            <a:pPr algn="ctr"/>
            <a:r>
              <a:rPr lang="it-IT" sz="1200" b="1" i="1" dirty="0" err="1" smtClean="0">
                <a:latin typeface="Palatino Linotype" pitchFamily="18" charset="0"/>
              </a:rPr>
              <a:t>N</a:t>
            </a:r>
            <a:r>
              <a:rPr lang="it-IT" sz="1200" b="1" dirty="0" err="1" smtClean="0">
                <a:latin typeface="Palatino Linotype" pitchFamily="18" charset="0"/>
              </a:rPr>
              <a:t>-phenyl-trifluoroacetimidate</a:t>
            </a:r>
            <a:endParaRPr lang="it-IT" sz="1200" b="1" dirty="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2919" y="238286"/>
            <a:ext cx="8079580" cy="576000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 err="1" smtClean="0">
                <a:latin typeface="Palatino Linotype" pitchFamily="18" charset="0"/>
              </a:rPr>
              <a:t>Fucosyl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r>
              <a:rPr lang="it-IT" sz="3600" b="1" dirty="0" err="1" smtClean="0">
                <a:latin typeface="Palatino Linotype" pitchFamily="18" charset="0"/>
              </a:rPr>
              <a:t>donors</a:t>
            </a:r>
            <a:endParaRPr lang="it-IT" sz="3600" b="1" dirty="0">
              <a:latin typeface="Palatino Linotype" pitchFamily="18" charset="0"/>
            </a:endParaRPr>
          </a:p>
        </p:txBody>
      </p:sp>
      <p:graphicFrame>
        <p:nvGraphicFramePr>
          <p:cNvPr id="4" name="Object 11"/>
          <p:cNvGraphicFramePr>
            <a:graphicFrameLocks noChangeAspect="1"/>
          </p:cNvGraphicFramePr>
          <p:nvPr/>
        </p:nvGraphicFramePr>
        <p:xfrm>
          <a:off x="285090" y="3401909"/>
          <a:ext cx="1978025" cy="855663"/>
        </p:xfrm>
        <a:graphic>
          <a:graphicData uri="http://schemas.openxmlformats.org/presentationml/2006/ole">
            <p:oleObj spid="_x0000_s124930" name="CS ChemDraw Drawing" r:id="rId4" imgW="2253879" imgH="974855" progId="ChemDraw.Document.6.0">
              <p:embed/>
            </p:oleObj>
          </a:graphicData>
        </a:graphic>
      </p:graphicFrame>
      <p:graphicFrame>
        <p:nvGraphicFramePr>
          <p:cNvPr id="5" name="Object 12"/>
          <p:cNvGraphicFramePr>
            <a:graphicFrameLocks noChangeAspect="1"/>
          </p:cNvGraphicFramePr>
          <p:nvPr/>
        </p:nvGraphicFramePr>
        <p:xfrm>
          <a:off x="327921" y="1157167"/>
          <a:ext cx="1758950" cy="828675"/>
        </p:xfrm>
        <a:graphic>
          <a:graphicData uri="http://schemas.openxmlformats.org/presentationml/2006/ole">
            <p:oleObj spid="_x0000_s124931" name="CS ChemDraw Drawing" r:id="rId5" imgW="2070437" imgH="974855" progId="ChemDraw.Document.6.0">
              <p:embed/>
            </p:oleObj>
          </a:graphicData>
        </a:graphic>
      </p:graphicFrame>
      <p:cxnSp>
        <p:nvCxnSpPr>
          <p:cNvPr id="6" name="Connettore 2 5"/>
          <p:cNvCxnSpPr/>
          <p:nvPr/>
        </p:nvCxnSpPr>
        <p:spPr>
          <a:xfrm>
            <a:off x="2348446" y="1425958"/>
            <a:ext cx="1080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/>
          <p:cNvCxnSpPr/>
          <p:nvPr/>
        </p:nvCxnSpPr>
        <p:spPr>
          <a:xfrm>
            <a:off x="5426994" y="1449710"/>
            <a:ext cx="900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/>
          <p:cNvCxnSpPr/>
          <p:nvPr/>
        </p:nvCxnSpPr>
        <p:spPr>
          <a:xfrm rot="5400000" flipV="1">
            <a:off x="7286584" y="2790784"/>
            <a:ext cx="900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 flipH="1">
            <a:off x="5408313" y="3785191"/>
            <a:ext cx="1116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 flipH="1">
            <a:off x="2281210" y="3787584"/>
            <a:ext cx="900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Object 13"/>
          <p:cNvGraphicFramePr>
            <a:graphicFrameLocks noChangeAspect="1"/>
          </p:cNvGraphicFramePr>
          <p:nvPr/>
        </p:nvGraphicFramePr>
        <p:xfrm>
          <a:off x="3549651" y="1151759"/>
          <a:ext cx="1808504" cy="1311997"/>
        </p:xfrm>
        <a:graphic>
          <a:graphicData uri="http://schemas.openxmlformats.org/presentationml/2006/ole">
            <p:oleObj spid="_x0000_s124932" name="CS ChemDraw Drawing" r:id="rId6" imgW="2070815" imgH="1502459" progId="ChemDraw.Document.6.0">
              <p:embed/>
            </p:oleObj>
          </a:graphicData>
        </a:graphic>
      </p:graphicFrame>
      <p:graphicFrame>
        <p:nvGraphicFramePr>
          <p:cNvPr id="13" name="Object 14"/>
          <p:cNvGraphicFramePr>
            <a:graphicFrameLocks noChangeAspect="1"/>
          </p:cNvGraphicFramePr>
          <p:nvPr/>
        </p:nvGraphicFramePr>
        <p:xfrm>
          <a:off x="6379624" y="1146302"/>
          <a:ext cx="1842573" cy="1283019"/>
        </p:xfrm>
        <a:graphic>
          <a:graphicData uri="http://schemas.openxmlformats.org/presentationml/2006/ole">
            <p:oleObj spid="_x0000_s124933" name="CS ChemDraw Drawing" r:id="rId7" imgW="2070815" imgH="1441436" progId="ChemDraw.Document.6.0">
              <p:embed/>
            </p:oleObj>
          </a:graphicData>
        </a:graphic>
      </p:graphicFrame>
      <p:graphicFrame>
        <p:nvGraphicFramePr>
          <p:cNvPr id="14" name="Object 15"/>
          <p:cNvGraphicFramePr>
            <a:graphicFrameLocks noChangeAspect="1"/>
          </p:cNvGraphicFramePr>
          <p:nvPr/>
        </p:nvGraphicFramePr>
        <p:xfrm>
          <a:off x="6761792" y="3394923"/>
          <a:ext cx="1967793" cy="881272"/>
        </p:xfrm>
        <a:graphic>
          <a:graphicData uri="http://schemas.openxmlformats.org/presentationml/2006/ole">
            <p:oleObj spid="_x0000_s124934" name="CS ChemDraw Drawing" r:id="rId8" imgW="2175964" imgH="974855" progId="ChemDraw.Document.6.0">
              <p:embed/>
            </p:oleObj>
          </a:graphicData>
        </a:graphic>
      </p:graphicFrame>
      <p:graphicFrame>
        <p:nvGraphicFramePr>
          <p:cNvPr id="124935" name="Object 7"/>
          <p:cNvGraphicFramePr>
            <a:graphicFrameLocks noChangeAspect="1"/>
          </p:cNvGraphicFramePr>
          <p:nvPr/>
        </p:nvGraphicFramePr>
        <p:xfrm>
          <a:off x="3277577" y="3388746"/>
          <a:ext cx="1908000" cy="898398"/>
        </p:xfrm>
        <a:graphic>
          <a:graphicData uri="http://schemas.openxmlformats.org/presentationml/2006/ole">
            <p:oleObj spid="_x0000_s124935" name="CS ChemDraw Drawing" r:id="rId9" imgW="2070437" imgH="974855" progId="ChemDraw.Document.6.0">
              <p:embed/>
            </p:oleObj>
          </a:graphicData>
        </a:graphic>
      </p:graphicFrame>
      <p:sp>
        <p:nvSpPr>
          <p:cNvPr id="16" name="CasellaDiTesto 15"/>
          <p:cNvSpPr txBox="1"/>
          <p:nvPr/>
        </p:nvSpPr>
        <p:spPr>
          <a:xfrm>
            <a:off x="2251698" y="1156155"/>
            <a:ext cx="13372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Palatino Linotype" pitchFamily="18" charset="0"/>
              </a:rPr>
              <a:t>(CH</a:t>
            </a:r>
            <a:r>
              <a:rPr lang="it-IT" sz="1200" b="1" baseline="-25000" dirty="0" smtClean="0">
                <a:latin typeface="Palatino Linotype" pitchFamily="18" charset="0"/>
              </a:rPr>
              <a:t>3</a:t>
            </a:r>
            <a:r>
              <a:rPr lang="it-IT" sz="1200" b="1" dirty="0" smtClean="0">
                <a:latin typeface="Palatino Linotype" pitchFamily="18" charset="0"/>
              </a:rPr>
              <a:t>)</a:t>
            </a:r>
            <a:r>
              <a:rPr lang="it-IT" sz="1200" b="1" baseline="-25000" dirty="0" smtClean="0">
                <a:latin typeface="Palatino Linotype" pitchFamily="18" charset="0"/>
              </a:rPr>
              <a:t>2</a:t>
            </a:r>
            <a:r>
              <a:rPr lang="it-IT" sz="1200" b="1" dirty="0" smtClean="0">
                <a:latin typeface="Palatino Linotype" pitchFamily="18" charset="0"/>
              </a:rPr>
              <a:t>C(OCH</a:t>
            </a:r>
            <a:r>
              <a:rPr lang="it-IT" sz="1200" b="1" baseline="-25000" dirty="0" smtClean="0">
                <a:latin typeface="Palatino Linotype" pitchFamily="18" charset="0"/>
              </a:rPr>
              <a:t>3</a:t>
            </a:r>
            <a:r>
              <a:rPr lang="it-IT" sz="1200" b="1" dirty="0" smtClean="0">
                <a:latin typeface="Palatino Linotype" pitchFamily="18" charset="0"/>
              </a:rPr>
              <a:t>)</a:t>
            </a:r>
            <a:r>
              <a:rPr lang="it-IT" sz="1200" b="1" baseline="-25000" dirty="0" smtClean="0">
                <a:latin typeface="Palatino Linotype" pitchFamily="18" charset="0"/>
              </a:rPr>
              <a:t>2</a:t>
            </a:r>
            <a:endParaRPr lang="it-IT" sz="1200" b="1" baseline="-25000" dirty="0">
              <a:latin typeface="Palatino Linotype" pitchFamily="18" charset="0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2451598" y="1403555"/>
            <a:ext cx="697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Palatino Linotype" pitchFamily="18" charset="0"/>
              </a:rPr>
              <a:t>CSA, </a:t>
            </a:r>
            <a:r>
              <a:rPr lang="it-IT" sz="1200" b="1" dirty="0" err="1" smtClean="0">
                <a:latin typeface="Palatino Linotype" pitchFamily="18" charset="0"/>
              </a:rPr>
              <a:t>rt</a:t>
            </a:r>
            <a:endParaRPr lang="it-IT" sz="1200" b="1" baseline="-25000" dirty="0">
              <a:latin typeface="Palatino Linotype" pitchFamily="18" charset="0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5204700" y="1449077"/>
            <a:ext cx="1134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Palatino Linotype" pitchFamily="18" charset="0"/>
              </a:rPr>
              <a:t>NaH</a:t>
            </a:r>
            <a:r>
              <a:rPr lang="it-IT" sz="1200" b="1" dirty="0" smtClean="0">
                <a:latin typeface="Palatino Linotype" pitchFamily="18" charset="0"/>
              </a:rPr>
              <a:t>, DMF, </a:t>
            </a:r>
            <a:r>
              <a:rPr lang="it-IT" sz="1200" b="1" dirty="0" err="1" smtClean="0">
                <a:latin typeface="Palatino Linotype" pitchFamily="18" charset="0"/>
              </a:rPr>
              <a:t>rt</a:t>
            </a:r>
            <a:endParaRPr lang="it-IT" sz="1200" b="1" baseline="-25000" dirty="0">
              <a:latin typeface="Palatino Linotype" pitchFamily="18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5525325" y="1164069"/>
            <a:ext cx="5405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Palatino Linotype" pitchFamily="18" charset="0"/>
              </a:rPr>
              <a:t>BnBr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7742974" y="2441378"/>
            <a:ext cx="914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smtClean="0">
                <a:latin typeface="Palatino Linotype" pitchFamily="18" charset="0"/>
              </a:rPr>
              <a:t>THF/H</a:t>
            </a:r>
            <a:r>
              <a:rPr lang="it-IT" sz="1200" b="1" baseline="-25000" dirty="0" smtClean="0">
                <a:latin typeface="Palatino Linotype" pitchFamily="18" charset="0"/>
              </a:rPr>
              <a:t>2</a:t>
            </a:r>
            <a:r>
              <a:rPr lang="it-IT" sz="1200" b="1" dirty="0" smtClean="0">
                <a:latin typeface="Palatino Linotype" pitchFamily="18" charset="0"/>
              </a:rPr>
              <a:t>O</a:t>
            </a:r>
          </a:p>
          <a:p>
            <a:pPr algn="ctr"/>
            <a:r>
              <a:rPr lang="it-IT" sz="1200" b="1" dirty="0" smtClean="0">
                <a:latin typeface="Palatino Linotype" pitchFamily="18" charset="0"/>
              </a:rPr>
              <a:t>4:1(v/</a:t>
            </a:r>
            <a:r>
              <a:rPr lang="it-IT" sz="1200" b="1" dirty="0" err="1" smtClean="0">
                <a:latin typeface="Palatino Linotype" pitchFamily="18" charset="0"/>
              </a:rPr>
              <a:t>v</a:t>
            </a:r>
            <a:r>
              <a:rPr lang="it-IT" sz="1200" b="1" dirty="0" smtClean="0">
                <a:latin typeface="Palatino Linotype" pitchFamily="18" charset="0"/>
              </a:rPr>
              <a:t>)</a:t>
            </a:r>
          </a:p>
          <a:p>
            <a:pPr algn="ctr"/>
            <a:r>
              <a:rPr lang="it-IT" sz="1200" b="1" dirty="0" smtClean="0">
                <a:latin typeface="Palatino Linotype" pitchFamily="18" charset="0"/>
              </a:rPr>
              <a:t> RT</a:t>
            </a:r>
            <a:endParaRPr lang="it-IT" b="1" baseline="-25000" dirty="0">
              <a:latin typeface="Palatino Linotype" pitchFamily="18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5202700" y="3275873"/>
            <a:ext cx="1511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 algn="ctr">
              <a:buAutoNum type="arabicParenR"/>
            </a:pPr>
            <a:r>
              <a:rPr lang="it-IT" sz="1200" b="1" dirty="0" smtClean="0">
                <a:latin typeface="Palatino Linotype" pitchFamily="18" charset="0"/>
              </a:rPr>
              <a:t>(</a:t>
            </a:r>
            <a:r>
              <a:rPr lang="it-IT" sz="1200" b="1" dirty="0" err="1" smtClean="0">
                <a:latin typeface="Palatino Linotype" pitchFamily="18" charset="0"/>
              </a:rPr>
              <a:t>Bu</a:t>
            </a:r>
            <a:r>
              <a:rPr lang="it-IT" sz="1200" b="1" dirty="0" smtClean="0">
                <a:latin typeface="Palatino Linotype" pitchFamily="18" charset="0"/>
              </a:rPr>
              <a:t>)</a:t>
            </a:r>
            <a:r>
              <a:rPr lang="it-IT" sz="1200" b="1" baseline="-25000" dirty="0" smtClean="0">
                <a:latin typeface="Palatino Linotype" pitchFamily="18" charset="0"/>
              </a:rPr>
              <a:t>2</a:t>
            </a:r>
            <a:r>
              <a:rPr lang="it-IT" sz="1200" b="1" dirty="0" smtClean="0">
                <a:latin typeface="Palatino Linotype" pitchFamily="18" charset="0"/>
              </a:rPr>
              <a:t>SnO</a:t>
            </a:r>
          </a:p>
          <a:p>
            <a:pPr marL="228600" indent="-228600" algn="ctr"/>
            <a:r>
              <a:rPr lang="it-IT" sz="1200" b="1" dirty="0" smtClean="0">
                <a:latin typeface="Palatino Linotype" pitchFamily="18" charset="0"/>
              </a:rPr>
              <a:t>C</a:t>
            </a:r>
            <a:r>
              <a:rPr lang="it-IT" sz="1200" b="1" baseline="-25000" dirty="0" smtClean="0">
                <a:latin typeface="Palatino Linotype" pitchFamily="18" charset="0"/>
              </a:rPr>
              <a:t>6</a:t>
            </a:r>
            <a:r>
              <a:rPr lang="it-IT" sz="1200" b="1" dirty="0" smtClean="0">
                <a:latin typeface="Palatino Linotype" pitchFamily="18" charset="0"/>
              </a:rPr>
              <a:t>H</a:t>
            </a:r>
            <a:r>
              <a:rPr lang="it-IT" sz="1200" b="1" baseline="-25000" dirty="0" smtClean="0">
                <a:latin typeface="Palatino Linotype" pitchFamily="18" charset="0"/>
              </a:rPr>
              <a:t>6</a:t>
            </a:r>
            <a:r>
              <a:rPr lang="it-IT" sz="1200" b="1" dirty="0" smtClean="0">
                <a:latin typeface="Palatino Linotype" pitchFamily="18" charset="0"/>
              </a:rPr>
              <a:t>/</a:t>
            </a:r>
            <a:r>
              <a:rPr lang="it-IT" sz="1200" b="1" dirty="0" err="1" smtClean="0">
                <a:latin typeface="Palatino Linotype" pitchFamily="18" charset="0"/>
              </a:rPr>
              <a:t>MeOH</a:t>
            </a:r>
            <a:r>
              <a:rPr lang="it-IT" sz="1200" b="1" dirty="0" smtClean="0">
                <a:latin typeface="Palatino Linotype" pitchFamily="18" charset="0"/>
              </a:rPr>
              <a:t>, 60°C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5397533" y="3796434"/>
            <a:ext cx="1047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 algn="ctr">
              <a:buAutoNum type="arabicParenR" startAt="2"/>
            </a:pPr>
            <a:r>
              <a:rPr lang="it-IT" sz="1200" b="1" dirty="0" err="1" smtClean="0">
                <a:latin typeface="Palatino Linotype" pitchFamily="18" charset="0"/>
              </a:rPr>
              <a:t>BnBr</a:t>
            </a:r>
            <a:endParaRPr lang="it-IT" sz="1200" b="1" dirty="0" smtClean="0">
              <a:latin typeface="Palatino Linotype" pitchFamily="18" charset="0"/>
            </a:endParaRPr>
          </a:p>
          <a:p>
            <a:pPr marL="228600" indent="-228600" algn="ctr"/>
            <a:r>
              <a:rPr lang="it-IT" sz="1200" b="1" dirty="0" smtClean="0">
                <a:latin typeface="Palatino Linotype" pitchFamily="18" charset="0"/>
              </a:rPr>
              <a:t>Bu</a:t>
            </a:r>
            <a:r>
              <a:rPr lang="it-IT" sz="1200" b="1" baseline="-25000" dirty="0" smtClean="0">
                <a:latin typeface="Palatino Linotype" pitchFamily="18" charset="0"/>
              </a:rPr>
              <a:t>4</a:t>
            </a:r>
            <a:r>
              <a:rPr lang="it-IT" sz="1200" b="1" dirty="0" smtClean="0">
                <a:latin typeface="Palatino Linotype" pitchFamily="18" charset="0"/>
              </a:rPr>
              <a:t>NI, 60°C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2111825" y="3810002"/>
            <a:ext cx="11179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Palatino Linotype" pitchFamily="18" charset="0"/>
              </a:rPr>
              <a:t>Py</a:t>
            </a:r>
            <a:r>
              <a:rPr lang="it-IT" sz="1200" b="1" dirty="0" smtClean="0">
                <a:latin typeface="Palatino Linotype" pitchFamily="18" charset="0"/>
              </a:rPr>
              <a:t>, CH</a:t>
            </a:r>
            <a:r>
              <a:rPr lang="it-IT" sz="1200" b="1" baseline="-25000" dirty="0" smtClean="0">
                <a:latin typeface="Palatino Linotype" pitchFamily="18" charset="0"/>
              </a:rPr>
              <a:t>2</a:t>
            </a:r>
            <a:r>
              <a:rPr lang="it-IT" sz="1200" b="1" dirty="0" smtClean="0">
                <a:latin typeface="Palatino Linotype" pitchFamily="18" charset="0"/>
              </a:rPr>
              <a:t>Cl</a:t>
            </a:r>
            <a:r>
              <a:rPr lang="it-IT" sz="1200" b="1" baseline="-25000" dirty="0" smtClean="0">
                <a:latin typeface="Palatino Linotype" pitchFamily="18" charset="0"/>
              </a:rPr>
              <a:t>2</a:t>
            </a:r>
            <a:r>
              <a:rPr lang="it-IT" sz="1200" b="1" dirty="0" smtClean="0">
                <a:latin typeface="Palatino Linotype" pitchFamily="18" charset="0"/>
              </a:rPr>
              <a:t>, </a:t>
            </a:r>
            <a:r>
              <a:rPr lang="it-IT" sz="1200" b="1" dirty="0" err="1" smtClean="0">
                <a:latin typeface="Palatino Linotype" pitchFamily="18" charset="0"/>
              </a:rPr>
              <a:t>rt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2487867" y="3497277"/>
            <a:ext cx="5229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Palatino Linotype" pitchFamily="18" charset="0"/>
              </a:rPr>
              <a:t>BzBr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4347147" y="1783764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smtClean="0">
                <a:latin typeface="Palatino Linotype" pitchFamily="18" charset="0"/>
              </a:rPr>
              <a:t>98%</a:t>
            </a:r>
          </a:p>
        </p:txBody>
      </p:sp>
      <p:sp>
        <p:nvSpPr>
          <p:cNvPr id="26" name="CasellaDiTesto 25"/>
          <p:cNvSpPr txBox="1"/>
          <p:nvPr/>
        </p:nvSpPr>
        <p:spPr>
          <a:xfrm>
            <a:off x="7278309" y="1773160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smtClean="0">
                <a:latin typeface="Palatino Linotype" pitchFamily="18" charset="0"/>
              </a:rPr>
              <a:t>90%</a:t>
            </a:r>
          </a:p>
        </p:txBody>
      </p:sp>
      <p:sp>
        <p:nvSpPr>
          <p:cNvPr id="27" name="CasellaDiTesto 26"/>
          <p:cNvSpPr txBox="1"/>
          <p:nvPr/>
        </p:nvSpPr>
        <p:spPr>
          <a:xfrm>
            <a:off x="7537584" y="4067088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smtClean="0">
                <a:latin typeface="Palatino Linotype" pitchFamily="18" charset="0"/>
              </a:rPr>
              <a:t>98%</a:t>
            </a:r>
          </a:p>
        </p:txBody>
      </p:sp>
      <p:sp>
        <p:nvSpPr>
          <p:cNvPr id="28" name="CasellaDiTesto 27"/>
          <p:cNvSpPr txBox="1"/>
          <p:nvPr/>
        </p:nvSpPr>
        <p:spPr>
          <a:xfrm>
            <a:off x="4222484" y="4085614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smtClean="0">
                <a:latin typeface="Palatino Linotype" pitchFamily="18" charset="0"/>
              </a:rPr>
              <a:t>95%</a:t>
            </a:r>
          </a:p>
        </p:txBody>
      </p:sp>
      <p:sp>
        <p:nvSpPr>
          <p:cNvPr id="29" name="CasellaDiTesto 28"/>
          <p:cNvSpPr txBox="1"/>
          <p:nvPr/>
        </p:nvSpPr>
        <p:spPr>
          <a:xfrm>
            <a:off x="1323009" y="4075013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smtClean="0">
                <a:latin typeface="Palatino Linotype" pitchFamily="18" charset="0"/>
              </a:rPr>
              <a:t>82%</a:t>
            </a:r>
          </a:p>
        </p:txBody>
      </p:sp>
      <p:sp>
        <p:nvSpPr>
          <p:cNvPr id="31" name="CasellaDiTesto 30"/>
          <p:cNvSpPr txBox="1"/>
          <p:nvPr/>
        </p:nvSpPr>
        <p:spPr>
          <a:xfrm>
            <a:off x="110251" y="4302669"/>
            <a:ext cx="2672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err="1" smtClean="0">
                <a:latin typeface="Palatino Linotype" pitchFamily="18" charset="0"/>
              </a:rPr>
              <a:t>Ethyl</a:t>
            </a:r>
            <a:r>
              <a:rPr lang="it-IT" sz="1200" b="1" dirty="0" smtClean="0">
                <a:latin typeface="Palatino Linotype" pitchFamily="18" charset="0"/>
              </a:rPr>
              <a:t> 2,3-di-</a:t>
            </a:r>
            <a:r>
              <a:rPr lang="it-IT" sz="1200" b="1" i="1" dirty="0" smtClean="0">
                <a:latin typeface="Palatino Linotype" pitchFamily="18" charset="0"/>
              </a:rPr>
              <a:t>O</a:t>
            </a:r>
            <a:r>
              <a:rPr lang="it-IT" sz="1200" b="1" dirty="0" smtClean="0">
                <a:latin typeface="Palatino Linotype" pitchFamily="18" charset="0"/>
              </a:rPr>
              <a:t>-benzyl-4-</a:t>
            </a:r>
            <a:r>
              <a:rPr lang="it-IT" sz="1200" b="1" i="1" dirty="0" smtClean="0">
                <a:latin typeface="Palatino Linotype" pitchFamily="18" charset="0"/>
              </a:rPr>
              <a:t>O</a:t>
            </a:r>
            <a:r>
              <a:rPr lang="it-IT" sz="1200" b="1" dirty="0" smtClean="0">
                <a:latin typeface="Palatino Linotype" pitchFamily="18" charset="0"/>
              </a:rPr>
              <a:t>-benzoyl-</a:t>
            </a:r>
          </a:p>
          <a:p>
            <a:pPr algn="ctr"/>
            <a:r>
              <a:rPr lang="el-GR" sz="1200" b="1" dirty="0" smtClean="0">
                <a:latin typeface="Palatino Linotype" pitchFamily="18" charset="0"/>
              </a:rPr>
              <a:t>β</a:t>
            </a:r>
            <a:r>
              <a:rPr lang="it-IT" sz="1200" b="1" dirty="0" err="1" smtClean="0">
                <a:latin typeface="Palatino Linotype" pitchFamily="18" charset="0"/>
              </a:rPr>
              <a:t>-L-fucopyranosyl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  <a:r>
              <a:rPr lang="it-IT" sz="1200" b="1" dirty="0" err="1" smtClean="0">
                <a:latin typeface="Palatino Linotype" pitchFamily="18" charset="0"/>
              </a:rPr>
              <a:t>thioglycoside</a:t>
            </a:r>
            <a:endParaRPr lang="it-IT" sz="1200" b="1" dirty="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206316" y="267525"/>
            <a:ext cx="8692023" cy="576000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 err="1" smtClean="0">
                <a:latin typeface="Palatino Linotype" pitchFamily="18" charset="0"/>
              </a:rPr>
              <a:t>Fucosyl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r>
              <a:rPr lang="it-IT" sz="3600" b="1" dirty="0" err="1" smtClean="0">
                <a:latin typeface="Palatino Linotype" pitchFamily="18" charset="0"/>
              </a:rPr>
              <a:t>donors</a:t>
            </a:r>
            <a:endParaRPr lang="it-IT" sz="3600" b="1" dirty="0">
              <a:latin typeface="Palatino Linotype" pitchFamily="18" charset="0"/>
            </a:endParaRPr>
          </a:p>
        </p:txBody>
      </p:sp>
      <p:graphicFrame>
        <p:nvGraphicFramePr>
          <p:cNvPr id="125954" name="Object 2"/>
          <p:cNvGraphicFramePr>
            <a:graphicFrameLocks noChangeAspect="1"/>
          </p:cNvGraphicFramePr>
          <p:nvPr/>
        </p:nvGraphicFramePr>
        <p:xfrm>
          <a:off x="328613" y="1157288"/>
          <a:ext cx="1758950" cy="828675"/>
        </p:xfrm>
        <a:graphic>
          <a:graphicData uri="http://schemas.openxmlformats.org/presentationml/2006/ole">
            <p:oleObj spid="_x0000_s125954" name="CS ChemDraw Drawing" r:id="rId3" imgW="2070437" imgH="974855" progId="ChemDraw.Document.6.0">
              <p:embed/>
            </p:oleObj>
          </a:graphicData>
        </a:graphic>
      </p:graphicFrame>
      <p:cxnSp>
        <p:nvCxnSpPr>
          <p:cNvPr id="6" name="Connettore 2 5"/>
          <p:cNvCxnSpPr/>
          <p:nvPr/>
        </p:nvCxnSpPr>
        <p:spPr>
          <a:xfrm>
            <a:off x="2378842" y="1451719"/>
            <a:ext cx="900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/>
          <p:cNvCxnSpPr/>
          <p:nvPr/>
        </p:nvCxnSpPr>
        <p:spPr>
          <a:xfrm flipH="1">
            <a:off x="5699344" y="3633500"/>
            <a:ext cx="900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>
            <a:off x="5547436" y="1440346"/>
            <a:ext cx="900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 rot="5400000">
            <a:off x="7146460" y="2744059"/>
            <a:ext cx="900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5955" name="Object 3"/>
          <p:cNvGraphicFramePr>
            <a:graphicFrameLocks noChangeAspect="1"/>
          </p:cNvGraphicFramePr>
          <p:nvPr/>
        </p:nvGraphicFramePr>
        <p:xfrm>
          <a:off x="3591595" y="1167432"/>
          <a:ext cx="1728000" cy="813643"/>
        </p:xfrm>
        <a:graphic>
          <a:graphicData uri="http://schemas.openxmlformats.org/presentationml/2006/ole">
            <p:oleObj spid="_x0000_s125955" name="CS ChemDraw Drawing" r:id="rId4" imgW="2070815" imgH="975234" progId="ChemDraw.Document.6.0">
              <p:embed/>
            </p:oleObj>
          </a:graphicData>
        </a:graphic>
      </p:graphicFrame>
      <p:graphicFrame>
        <p:nvGraphicFramePr>
          <p:cNvPr id="125956" name="Object 4"/>
          <p:cNvGraphicFramePr>
            <a:graphicFrameLocks noChangeAspect="1"/>
          </p:cNvGraphicFramePr>
          <p:nvPr/>
        </p:nvGraphicFramePr>
        <p:xfrm>
          <a:off x="6908008" y="1153782"/>
          <a:ext cx="1758489" cy="828000"/>
        </p:xfrm>
        <a:graphic>
          <a:graphicData uri="http://schemas.openxmlformats.org/presentationml/2006/ole">
            <p:oleObj spid="_x0000_s125956" name="CS ChemDraw Drawing" r:id="rId5" imgW="2070815" imgH="975234" progId="ChemDraw.Document.6.0">
              <p:embed/>
            </p:oleObj>
          </a:graphicData>
        </a:graphic>
      </p:graphicFrame>
      <p:graphicFrame>
        <p:nvGraphicFramePr>
          <p:cNvPr id="125957" name="Object 5"/>
          <p:cNvGraphicFramePr>
            <a:graphicFrameLocks noChangeAspect="1"/>
          </p:cNvGraphicFramePr>
          <p:nvPr/>
        </p:nvGraphicFramePr>
        <p:xfrm>
          <a:off x="6702375" y="3328676"/>
          <a:ext cx="1923010" cy="828000"/>
        </p:xfrm>
        <a:graphic>
          <a:graphicData uri="http://schemas.openxmlformats.org/presentationml/2006/ole">
            <p:oleObj spid="_x0000_s125957" name="CS ChemDraw Drawing" r:id="rId6" imgW="2264470" imgH="975234" progId="ChemDraw.Document.6.0">
              <p:embed/>
            </p:oleObj>
          </a:graphicData>
        </a:graphic>
      </p:graphicFrame>
      <p:graphicFrame>
        <p:nvGraphicFramePr>
          <p:cNvPr id="125958" name="Object 6"/>
          <p:cNvGraphicFramePr>
            <a:graphicFrameLocks noChangeAspect="1"/>
          </p:cNvGraphicFramePr>
          <p:nvPr/>
        </p:nvGraphicFramePr>
        <p:xfrm>
          <a:off x="3332804" y="3350304"/>
          <a:ext cx="1921665" cy="828000"/>
        </p:xfrm>
        <a:graphic>
          <a:graphicData uri="http://schemas.openxmlformats.org/presentationml/2006/ole">
            <p:oleObj spid="_x0000_s125958" name="CS ChemDraw Drawing" r:id="rId7" imgW="2262578" imgH="974855" progId="ChemDraw.Document.6.0">
              <p:embed/>
            </p:oleObj>
          </a:graphicData>
        </a:graphic>
      </p:graphicFrame>
      <p:sp>
        <p:nvSpPr>
          <p:cNvPr id="13" name="CasellaDiTesto 12"/>
          <p:cNvSpPr txBox="1"/>
          <p:nvPr/>
        </p:nvSpPr>
        <p:spPr>
          <a:xfrm>
            <a:off x="2294828" y="1156155"/>
            <a:ext cx="9268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Palatino Linotype" pitchFamily="18" charset="0"/>
              </a:rPr>
              <a:t>TBDMSCl</a:t>
            </a:r>
            <a:endParaRPr lang="it-IT" sz="1200" b="1" baseline="-25000" dirty="0">
              <a:latin typeface="Palatino Linotype" pitchFamily="18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211334" y="1466330"/>
            <a:ext cx="11246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Palatino Linotype" pitchFamily="18" charset="0"/>
              </a:rPr>
              <a:t>ImH</a:t>
            </a:r>
            <a:r>
              <a:rPr lang="it-IT" sz="1200" b="1" dirty="0" smtClean="0">
                <a:latin typeface="Palatino Linotype" pitchFamily="18" charset="0"/>
              </a:rPr>
              <a:t>, DMF, </a:t>
            </a:r>
            <a:r>
              <a:rPr lang="it-IT" sz="1200" b="1" dirty="0" err="1" smtClean="0">
                <a:latin typeface="Palatino Linotype" pitchFamily="18" charset="0"/>
              </a:rPr>
              <a:t>rt</a:t>
            </a:r>
            <a:endParaRPr lang="it-IT" sz="1200" b="1" baseline="-25000" dirty="0">
              <a:latin typeface="Palatino Linotype" pitchFamily="18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5342716" y="1449077"/>
            <a:ext cx="1134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Palatino Linotype" pitchFamily="18" charset="0"/>
              </a:rPr>
              <a:t>NaH</a:t>
            </a:r>
            <a:r>
              <a:rPr lang="it-IT" sz="1200" b="1" dirty="0" smtClean="0">
                <a:latin typeface="Palatino Linotype" pitchFamily="18" charset="0"/>
              </a:rPr>
              <a:t>, DMF, </a:t>
            </a:r>
            <a:r>
              <a:rPr lang="it-IT" sz="1200" b="1" dirty="0" err="1" smtClean="0">
                <a:latin typeface="Palatino Linotype" pitchFamily="18" charset="0"/>
              </a:rPr>
              <a:t>rt</a:t>
            </a:r>
            <a:endParaRPr lang="it-IT" sz="1200" b="1" baseline="-25000" dirty="0">
              <a:latin typeface="Palatino Linotype" pitchFamily="18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5689219" y="1164069"/>
            <a:ext cx="5405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Palatino Linotype" pitchFamily="18" charset="0"/>
              </a:rPr>
              <a:t>BnBr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7006187" y="2524176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Palatino Linotype" pitchFamily="18" charset="0"/>
              </a:rPr>
              <a:t>TBAF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7548213" y="2524513"/>
            <a:ext cx="13309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Palatino Linotype" pitchFamily="18" charset="0"/>
              </a:rPr>
              <a:t>THF, </a:t>
            </a:r>
            <a:r>
              <a:rPr lang="it-IT" sz="1200" b="1" dirty="0" err="1" smtClean="0">
                <a:latin typeface="Palatino Linotype" pitchFamily="18" charset="0"/>
              </a:rPr>
              <a:t>MeOH</a:t>
            </a:r>
            <a:r>
              <a:rPr lang="it-IT" sz="1200" b="1" dirty="0" smtClean="0">
                <a:latin typeface="Palatino Linotype" pitchFamily="18" charset="0"/>
              </a:rPr>
              <a:t>, RT</a:t>
            </a:r>
            <a:endParaRPr lang="it-IT" sz="1200" b="1" baseline="-25000" dirty="0">
              <a:latin typeface="Palatino Linotype" pitchFamily="18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4114235" y="1921778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smtClean="0">
                <a:latin typeface="Palatino Linotype" pitchFamily="18" charset="0"/>
              </a:rPr>
              <a:t>77%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7510168" y="1979283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smtClean="0">
                <a:latin typeface="Palatino Linotype" pitchFamily="18" charset="0"/>
              </a:rPr>
              <a:t>93%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5929807" y="3342002"/>
            <a:ext cx="5229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Palatino Linotype" pitchFamily="18" charset="0"/>
              </a:rPr>
              <a:t>BzBr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5562391" y="3637474"/>
            <a:ext cx="11179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Palatino Linotype" pitchFamily="18" charset="0"/>
              </a:rPr>
              <a:t>Py</a:t>
            </a:r>
            <a:r>
              <a:rPr lang="it-IT" sz="1200" b="1" dirty="0" smtClean="0">
                <a:latin typeface="Palatino Linotype" pitchFamily="18" charset="0"/>
              </a:rPr>
              <a:t>, CH</a:t>
            </a:r>
            <a:r>
              <a:rPr lang="it-IT" sz="1200" b="1" baseline="-25000" dirty="0" smtClean="0">
                <a:latin typeface="Palatino Linotype" pitchFamily="18" charset="0"/>
              </a:rPr>
              <a:t>2</a:t>
            </a:r>
            <a:r>
              <a:rPr lang="it-IT" sz="1200" b="1" dirty="0" smtClean="0">
                <a:latin typeface="Palatino Linotype" pitchFamily="18" charset="0"/>
              </a:rPr>
              <a:t>Cl</a:t>
            </a:r>
            <a:r>
              <a:rPr lang="it-IT" sz="1200" b="1" baseline="-25000" dirty="0" smtClean="0">
                <a:latin typeface="Palatino Linotype" pitchFamily="18" charset="0"/>
              </a:rPr>
              <a:t>2</a:t>
            </a:r>
            <a:r>
              <a:rPr lang="it-IT" sz="1200" b="1" dirty="0" smtClean="0">
                <a:latin typeface="Palatino Linotype" pitchFamily="18" charset="0"/>
              </a:rPr>
              <a:t>, </a:t>
            </a:r>
            <a:r>
              <a:rPr lang="it-IT" sz="1200" b="1" dirty="0" err="1" smtClean="0">
                <a:latin typeface="Palatino Linotype" pitchFamily="18" charset="0"/>
              </a:rPr>
              <a:t>rt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7507300" y="3951769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smtClean="0">
                <a:latin typeface="Palatino Linotype" pitchFamily="18" charset="0"/>
              </a:rPr>
              <a:t>95%</a:t>
            </a:r>
          </a:p>
        </p:txBody>
      </p:sp>
      <p:sp>
        <p:nvSpPr>
          <p:cNvPr id="24" name="CasellaDiTesto 23"/>
          <p:cNvSpPr txBox="1"/>
          <p:nvPr/>
        </p:nvSpPr>
        <p:spPr>
          <a:xfrm>
            <a:off x="4119993" y="3894264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smtClean="0">
                <a:latin typeface="Palatino Linotype" pitchFamily="18" charset="0"/>
              </a:rPr>
              <a:t>73%</a:t>
            </a:r>
          </a:p>
        </p:txBody>
      </p:sp>
      <p:sp>
        <p:nvSpPr>
          <p:cNvPr id="25" name="CasellaDiTesto 24"/>
          <p:cNvSpPr txBox="1"/>
          <p:nvPr/>
        </p:nvSpPr>
        <p:spPr>
          <a:xfrm>
            <a:off x="2948701" y="4245519"/>
            <a:ext cx="2672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err="1" smtClean="0">
                <a:latin typeface="Palatino Linotype" pitchFamily="18" charset="0"/>
              </a:rPr>
              <a:t>Ethyl</a:t>
            </a:r>
            <a:r>
              <a:rPr lang="it-IT" sz="1200" b="1" dirty="0" smtClean="0">
                <a:latin typeface="Palatino Linotype" pitchFamily="18" charset="0"/>
              </a:rPr>
              <a:t> 2,4-di-</a:t>
            </a:r>
            <a:r>
              <a:rPr lang="it-IT" sz="1200" b="1" i="1" dirty="0" smtClean="0">
                <a:latin typeface="Palatino Linotype" pitchFamily="18" charset="0"/>
              </a:rPr>
              <a:t>O</a:t>
            </a:r>
            <a:r>
              <a:rPr lang="it-IT" sz="1200" b="1" dirty="0" smtClean="0">
                <a:latin typeface="Palatino Linotype" pitchFamily="18" charset="0"/>
              </a:rPr>
              <a:t>-benzyl-3-</a:t>
            </a:r>
            <a:r>
              <a:rPr lang="it-IT" sz="1200" b="1" i="1" dirty="0" smtClean="0">
                <a:latin typeface="Palatino Linotype" pitchFamily="18" charset="0"/>
              </a:rPr>
              <a:t>O</a:t>
            </a:r>
            <a:r>
              <a:rPr lang="it-IT" sz="1200" b="1" dirty="0" smtClean="0">
                <a:latin typeface="Palatino Linotype" pitchFamily="18" charset="0"/>
              </a:rPr>
              <a:t>-benzoyl-</a:t>
            </a:r>
          </a:p>
          <a:p>
            <a:pPr algn="ctr"/>
            <a:r>
              <a:rPr lang="el-GR" sz="1200" b="1" dirty="0" smtClean="0">
                <a:latin typeface="Palatino Linotype" pitchFamily="18" charset="0"/>
              </a:rPr>
              <a:t>β</a:t>
            </a:r>
            <a:r>
              <a:rPr lang="it-IT" sz="1200" b="1" dirty="0" err="1" smtClean="0">
                <a:latin typeface="Palatino Linotype" pitchFamily="18" charset="0"/>
              </a:rPr>
              <a:t>-L-fucopyranosyl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  <a:r>
              <a:rPr lang="it-IT" sz="1200" b="1" dirty="0" err="1" smtClean="0">
                <a:latin typeface="Palatino Linotype" pitchFamily="18" charset="0"/>
              </a:rPr>
              <a:t>thioglycoside</a:t>
            </a:r>
            <a:endParaRPr lang="it-IT" sz="1200" b="1" dirty="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919" y="226411"/>
            <a:ext cx="8079580" cy="6840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rgbClr val="00B0F0"/>
                </a:solidFill>
                <a:latin typeface="Palatino Linotype" pitchFamily="18" charset="0"/>
              </a:rPr>
              <a:t>Conclusions</a:t>
            </a:r>
            <a:endParaRPr lang="en-US" sz="3600" b="1" dirty="0">
              <a:solidFill>
                <a:srgbClr val="00B0F0"/>
              </a:solidFill>
              <a:latin typeface="Palatino Linotype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1385349"/>
            <a:ext cx="9144000" cy="360000"/>
          </a:xfrm>
          <a:prstGeom prst="rect">
            <a:avLst/>
          </a:prstGeom>
        </p:spPr>
        <p:txBody>
          <a:bodyPr vert="horz" lIns="80465" tIns="40232" rIns="80465" bIns="40232" rtlCol="0" anchor="ctr">
            <a:normAutofit fontScale="92500" lnSpcReduction="10000"/>
          </a:bodyPr>
          <a:lstStyle/>
          <a:p>
            <a:pPr marL="0" marR="0" lvl="0" indent="0" defTabSz="804649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06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>S</a:t>
            </a:r>
            <a:r>
              <a:rPr kumimoji="0" lang="en-US" sz="2200" b="1" i="0" u="none" strike="noStrike" kern="1200" cap="none" spc="-106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>emi-synthesis of </a:t>
            </a:r>
            <a:r>
              <a:rPr kumimoji="0" lang="en-US" sz="2200" b="1" i="0" u="none" strike="noStrike" kern="1200" cap="none" spc="-106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>fucosylated</a:t>
            </a:r>
            <a:r>
              <a:rPr kumimoji="0" lang="en-US" sz="2200" b="1" i="0" u="none" strike="noStrike" kern="1200" cap="none" spc="-106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> </a:t>
            </a:r>
            <a:r>
              <a:rPr kumimoji="0" lang="en-US" sz="2200" b="1" i="0" u="none" strike="noStrike" kern="1200" cap="none" spc="-106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>chondroitin</a:t>
            </a:r>
            <a:r>
              <a:rPr kumimoji="0" lang="en-US" sz="2200" b="1" i="0" u="none" strike="noStrike" kern="1200" cap="none" spc="-106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> sulfate</a:t>
            </a:r>
            <a:endParaRPr kumimoji="0" lang="en-US" sz="2200" b="1" i="0" u="none" strike="noStrike" kern="1200" cap="none" spc="-106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sp>
        <p:nvSpPr>
          <p:cNvPr id="4" name="CasellaDiTesto 5"/>
          <p:cNvSpPr txBox="1">
            <a:spLocks noChangeArrowheads="1"/>
          </p:cNvSpPr>
          <p:nvPr/>
        </p:nvSpPr>
        <p:spPr bwMode="auto">
          <a:xfrm>
            <a:off x="0" y="1784946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400" b="1" dirty="0" err="1">
                <a:latin typeface="Palatino Linotype" pitchFamily="18" charset="0"/>
              </a:rPr>
              <a:t>Semi-synthetic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strategies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from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microbial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sourced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chondroitin</a:t>
            </a:r>
            <a:r>
              <a:rPr lang="it-IT" sz="1400" b="1" dirty="0">
                <a:latin typeface="Palatino Linotype" pitchFamily="18" charset="0"/>
              </a:rPr>
              <a:t>  </a:t>
            </a:r>
            <a:r>
              <a:rPr lang="it-IT" sz="1400" b="1" dirty="0" err="1">
                <a:latin typeface="Palatino Linotype" pitchFamily="18" charset="0"/>
              </a:rPr>
              <a:t>to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fucosylated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chondroitin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sulfate</a:t>
            </a:r>
            <a:endParaRPr lang="it-IT" sz="1400" b="1" dirty="0">
              <a:latin typeface="Palatino Linotype" pitchFamily="18" charset="0"/>
            </a:endParaRPr>
          </a:p>
        </p:txBody>
      </p:sp>
      <p:sp>
        <p:nvSpPr>
          <p:cNvPr id="5" name="CasellaDiTesto 4"/>
          <p:cNvSpPr txBox="1">
            <a:spLocks noChangeArrowheads="1"/>
          </p:cNvSpPr>
          <p:nvPr/>
        </p:nvSpPr>
        <p:spPr bwMode="auto">
          <a:xfrm>
            <a:off x="0" y="2184861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400" b="1" dirty="0">
                <a:latin typeface="Palatino Linotype" pitchFamily="18" charset="0"/>
              </a:rPr>
              <a:t>First</a:t>
            </a:r>
            <a:r>
              <a:rPr lang="it-IT" sz="1400" b="1" i="1" dirty="0">
                <a:latin typeface="Palatino Linotype" pitchFamily="18" charset="0"/>
              </a:rPr>
              <a:t> </a:t>
            </a:r>
            <a:r>
              <a:rPr lang="it-IT" sz="1400" b="1" i="1" dirty="0" err="1">
                <a:latin typeface="Palatino Linotype" pitchFamily="18" charset="0"/>
              </a:rPr>
              <a:t>O</a:t>
            </a:r>
            <a:r>
              <a:rPr lang="it-IT" sz="1400" b="1" dirty="0" err="1">
                <a:latin typeface="Palatino Linotype" pitchFamily="18" charset="0"/>
              </a:rPr>
              <a:t>-glycosylation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of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secondary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hydroxyls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of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polysaccharides</a:t>
            </a:r>
            <a:endParaRPr lang="it-IT" sz="1400" b="1" dirty="0">
              <a:latin typeface="Palatino Linotype" pitchFamily="18" charset="0"/>
            </a:endParaRPr>
          </a:p>
        </p:txBody>
      </p:sp>
      <p:sp>
        <p:nvSpPr>
          <p:cNvPr id="6" name="CasellaDiTesto 8"/>
          <p:cNvSpPr txBox="1">
            <a:spLocks noChangeArrowheads="1"/>
          </p:cNvSpPr>
          <p:nvPr/>
        </p:nvSpPr>
        <p:spPr bwMode="auto">
          <a:xfrm>
            <a:off x="-15875" y="2557334"/>
            <a:ext cx="91598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400" b="1" dirty="0" err="1">
                <a:latin typeface="Palatino Linotype" pitchFamily="18" charset="0"/>
              </a:rPr>
              <a:t>Library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of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different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i="1" dirty="0" err="1">
                <a:latin typeface="Palatino Linotype" pitchFamily="18" charset="0"/>
              </a:rPr>
              <a:t>O</a:t>
            </a:r>
            <a:r>
              <a:rPr lang="it-IT" sz="1400" b="1" dirty="0" err="1">
                <a:latin typeface="Palatino Linotype" pitchFamily="18" charset="0"/>
              </a:rPr>
              <a:t>-glycosylated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chondroitin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polysaccharides</a:t>
            </a:r>
            <a:endParaRPr lang="it-IT" sz="1400" b="1" dirty="0">
              <a:latin typeface="Palatino Linotype" pitchFamily="18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0" y="3441002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  <a:latin typeface="Palatino Linotype" pitchFamily="18" charset="0"/>
              </a:rPr>
              <a:t>Depolymerization</a:t>
            </a:r>
            <a:r>
              <a:rPr lang="en-US" sz="2000" b="1" dirty="0" smtClean="0">
                <a:solidFill>
                  <a:srgbClr val="00B050"/>
                </a:solidFill>
                <a:latin typeface="Palatino Linotype" pitchFamily="18" charset="0"/>
              </a:rPr>
              <a:t> of semi-synthetic </a:t>
            </a:r>
            <a:r>
              <a:rPr lang="en-US" sz="2000" b="1" dirty="0" err="1" smtClean="0">
                <a:solidFill>
                  <a:srgbClr val="00B050"/>
                </a:solidFill>
                <a:latin typeface="Palatino Linotype" pitchFamily="18" charset="0"/>
              </a:rPr>
              <a:t>fCS</a:t>
            </a:r>
            <a:r>
              <a:rPr lang="en-US" sz="2000" b="1" dirty="0" smtClean="0">
                <a:solidFill>
                  <a:srgbClr val="00B050"/>
                </a:solidFill>
                <a:latin typeface="Palatino Linotype" pitchFamily="18" charset="0"/>
              </a:rPr>
              <a:t> and interaction with </a:t>
            </a:r>
            <a:r>
              <a:rPr lang="en-US" sz="2000" b="1" dirty="0" err="1" smtClean="0">
                <a:solidFill>
                  <a:srgbClr val="00B050"/>
                </a:solidFill>
                <a:latin typeface="Palatino Linotype" pitchFamily="18" charset="0"/>
              </a:rPr>
              <a:t>selectins</a:t>
            </a:r>
            <a:endParaRPr lang="it-IT" sz="2000" dirty="0">
              <a:solidFill>
                <a:srgbClr val="00B050"/>
              </a:solidFill>
            </a:endParaRPr>
          </a:p>
        </p:txBody>
      </p:sp>
      <p:sp>
        <p:nvSpPr>
          <p:cNvPr id="8" name="CasellaDiTesto 5"/>
          <p:cNvSpPr txBox="1">
            <a:spLocks noChangeArrowheads="1"/>
          </p:cNvSpPr>
          <p:nvPr/>
        </p:nvSpPr>
        <p:spPr bwMode="auto">
          <a:xfrm>
            <a:off x="0" y="4588053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400" b="1" dirty="0" err="1" smtClean="0">
                <a:latin typeface="Palatino Linotype" pitchFamily="18" charset="0"/>
              </a:rPr>
              <a:t>Preliminary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strategy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for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non-degradative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el-GR" sz="1400" b="1" dirty="0" smtClean="0">
                <a:latin typeface="Palatino Linotype" pitchFamily="18" charset="0"/>
              </a:rPr>
              <a:t>β</a:t>
            </a:r>
            <a:r>
              <a:rPr lang="it-IT" sz="1400" b="1" dirty="0" err="1" smtClean="0">
                <a:latin typeface="Palatino Linotype" pitchFamily="18" charset="0"/>
              </a:rPr>
              <a:t>-eliminative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depolymerization</a:t>
            </a:r>
            <a:r>
              <a:rPr lang="it-IT" sz="1400" b="1" dirty="0" smtClean="0">
                <a:latin typeface="Palatino Linotype" pitchFamily="18" charset="0"/>
              </a:rPr>
              <a:t> on </a:t>
            </a:r>
            <a:r>
              <a:rPr lang="it-IT" sz="1400" b="1" dirty="0" err="1" smtClean="0">
                <a:latin typeface="Palatino Linotype" pitchFamily="18" charset="0"/>
              </a:rPr>
              <a:t>semi-synthetic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fucosylated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chondroitin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sulfate</a:t>
            </a:r>
            <a:endParaRPr lang="it-IT" sz="1400" b="1" dirty="0">
              <a:latin typeface="Palatino Linotype" pitchFamily="18" charset="0"/>
            </a:endParaRPr>
          </a:p>
        </p:txBody>
      </p:sp>
      <p:sp>
        <p:nvSpPr>
          <p:cNvPr id="9" name="CasellaDiTesto 5"/>
          <p:cNvSpPr txBox="1">
            <a:spLocks noChangeArrowheads="1"/>
          </p:cNvSpPr>
          <p:nvPr/>
        </p:nvSpPr>
        <p:spPr bwMode="auto">
          <a:xfrm>
            <a:off x="2272" y="4019441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400" b="1" dirty="0" smtClean="0">
                <a:latin typeface="Palatino Linotype" pitchFamily="18" charset="0"/>
              </a:rPr>
              <a:t>STD-NMR </a:t>
            </a:r>
            <a:r>
              <a:rPr lang="it-IT" sz="1400" b="1" dirty="0" err="1" smtClean="0">
                <a:latin typeface="Palatino Linotype" pitchFamily="18" charset="0"/>
              </a:rPr>
              <a:t>studies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revealed</a:t>
            </a:r>
            <a:r>
              <a:rPr lang="it-IT" sz="1400" b="1" dirty="0" smtClean="0">
                <a:latin typeface="Palatino Linotype" pitchFamily="18" charset="0"/>
              </a:rPr>
              <a:t> a </a:t>
            </a:r>
            <a:r>
              <a:rPr lang="it-IT" sz="1400" b="1" dirty="0" err="1" smtClean="0">
                <a:latin typeface="Palatino Linotype" pitchFamily="18" charset="0"/>
              </a:rPr>
              <a:t>slightly</a:t>
            </a:r>
            <a:r>
              <a:rPr lang="it-IT" sz="1400" b="1" dirty="0" smtClean="0">
                <a:latin typeface="Palatino Linotype" pitchFamily="18" charset="0"/>
              </a:rPr>
              <a:t> minor </a:t>
            </a:r>
            <a:r>
              <a:rPr lang="it-IT" sz="1400" b="1" dirty="0" err="1" smtClean="0">
                <a:latin typeface="Palatino Linotype" pitchFamily="18" charset="0"/>
              </a:rPr>
              <a:t>affinity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of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semi-synthetic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dfCS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with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respect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to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that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obtained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from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natural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one</a:t>
            </a:r>
            <a:endParaRPr lang="it-IT" sz="1400" b="1" dirty="0">
              <a:latin typeface="Palatino Linotype" pitchFamily="18" charset="0"/>
            </a:endParaRPr>
          </a:p>
        </p:txBody>
      </p:sp>
      <p:sp>
        <p:nvSpPr>
          <p:cNvPr id="10" name="CasellaDiTesto 5"/>
          <p:cNvSpPr txBox="1">
            <a:spLocks noChangeArrowheads="1"/>
          </p:cNvSpPr>
          <p:nvPr/>
        </p:nvSpPr>
        <p:spPr bwMode="auto">
          <a:xfrm>
            <a:off x="0" y="5135386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400" b="1" dirty="0" smtClean="0">
                <a:latin typeface="Palatino Linotype" pitchFamily="18" charset="0"/>
              </a:rPr>
              <a:t>The high </a:t>
            </a:r>
            <a:r>
              <a:rPr lang="it-IT" sz="1400" b="1" dirty="0" err="1" smtClean="0">
                <a:latin typeface="Palatino Linotype" pitchFamily="18" charset="0"/>
              </a:rPr>
              <a:t>heterogeneity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of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semi-synthetic</a:t>
            </a:r>
            <a:r>
              <a:rPr lang="it-IT" sz="1400" b="1" dirty="0" smtClean="0">
                <a:latin typeface="Palatino Linotype" pitchFamily="18" charset="0"/>
              </a:rPr>
              <a:t> derivative </a:t>
            </a:r>
            <a:r>
              <a:rPr lang="it-IT" sz="1400" b="1" dirty="0" err="1" smtClean="0">
                <a:latin typeface="Palatino Linotype" pitchFamily="18" charset="0"/>
              </a:rPr>
              <a:t>did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not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allow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an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exact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evaluation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of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ligand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binding</a:t>
            </a:r>
            <a:endParaRPr lang="it-IT" sz="1400" b="1" dirty="0">
              <a:latin typeface="Palatino Linotype" pitchFamily="18" charset="0"/>
            </a:endParaRPr>
          </a:p>
        </p:txBody>
      </p:sp>
      <p:sp>
        <p:nvSpPr>
          <p:cNvPr id="11" name="CasellaDiTesto 5"/>
          <p:cNvSpPr txBox="1">
            <a:spLocks noChangeArrowheads="1"/>
          </p:cNvSpPr>
          <p:nvPr/>
        </p:nvSpPr>
        <p:spPr bwMode="auto">
          <a:xfrm>
            <a:off x="5758" y="5460306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400" b="1" dirty="0" err="1" smtClean="0">
                <a:latin typeface="Palatino Linotype" pitchFamily="18" charset="0"/>
              </a:rPr>
              <a:t>Further</a:t>
            </a:r>
            <a:r>
              <a:rPr lang="it-IT" sz="1400" b="1" dirty="0" smtClean="0">
                <a:latin typeface="Palatino Linotype" pitchFamily="18" charset="0"/>
              </a:rPr>
              <a:t> docking and </a:t>
            </a:r>
            <a:r>
              <a:rPr lang="it-IT" sz="1400" b="1" dirty="0" err="1" smtClean="0">
                <a:latin typeface="Palatino Linotype" pitchFamily="18" charset="0"/>
              </a:rPr>
              <a:t>molecular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dynamics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experiments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to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evaluate</a:t>
            </a:r>
            <a:r>
              <a:rPr lang="it-IT" sz="1400" b="1" dirty="0" smtClean="0">
                <a:latin typeface="Palatino Linotype" pitchFamily="18" charset="0"/>
              </a:rPr>
              <a:t> the </a:t>
            </a:r>
            <a:r>
              <a:rPr lang="it-IT" sz="1400" b="1" dirty="0" err="1" smtClean="0">
                <a:latin typeface="Palatino Linotype" pitchFamily="18" charset="0"/>
              </a:rPr>
              <a:t>binding</a:t>
            </a:r>
            <a:r>
              <a:rPr lang="it-IT" sz="1400" b="1" dirty="0" smtClean="0">
                <a:latin typeface="Palatino Linotype" pitchFamily="18" charset="0"/>
              </a:rPr>
              <a:t> site</a:t>
            </a:r>
            <a:endParaRPr lang="it-IT" sz="1400" b="1" dirty="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91157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  <a:latin typeface="Palatino Linotype" pitchFamily="18" charset="0"/>
              </a:rPr>
              <a:t>Synthesis, </a:t>
            </a:r>
            <a:r>
              <a:rPr lang="en-US" sz="2000" b="1" dirty="0" err="1" smtClean="0">
                <a:solidFill>
                  <a:srgbClr val="00B0F0"/>
                </a:solidFill>
                <a:latin typeface="Palatino Linotype" pitchFamily="18" charset="0"/>
              </a:rPr>
              <a:t>confromational</a:t>
            </a:r>
            <a:r>
              <a:rPr lang="en-US" sz="2000" b="1" dirty="0" smtClean="0">
                <a:solidFill>
                  <a:srgbClr val="00B0F0"/>
                </a:solidFill>
                <a:latin typeface="Palatino Linotype" pitchFamily="18" charset="0"/>
              </a:rPr>
              <a:t> study and antifreeze activity of </a:t>
            </a:r>
            <a:r>
              <a:rPr lang="en-US" sz="2000" b="1" dirty="0" err="1" smtClean="0">
                <a:solidFill>
                  <a:srgbClr val="00B0F0"/>
                </a:solidFill>
                <a:latin typeface="Palatino Linotype" pitchFamily="18" charset="0"/>
              </a:rPr>
              <a:t>threonine</a:t>
            </a:r>
            <a:r>
              <a:rPr lang="en-US" sz="2000" b="1" dirty="0" smtClean="0">
                <a:solidFill>
                  <a:srgbClr val="00B0F0"/>
                </a:solidFill>
                <a:latin typeface="Palatino Linotype" pitchFamily="18" charset="0"/>
              </a:rPr>
              <a:t> decorated microbial sourced </a:t>
            </a:r>
            <a:r>
              <a:rPr lang="en-US" sz="2000" b="1" dirty="0" err="1" smtClean="0">
                <a:solidFill>
                  <a:srgbClr val="00B0F0"/>
                </a:solidFill>
                <a:latin typeface="Palatino Linotype" pitchFamily="18" charset="0"/>
              </a:rPr>
              <a:t>chondroitin</a:t>
            </a:r>
            <a:endParaRPr lang="it-IT" sz="2000" dirty="0">
              <a:solidFill>
                <a:srgbClr val="00B0F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3756" y="226411"/>
            <a:ext cx="8668987" cy="6840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rgbClr val="00B0F0"/>
                </a:solidFill>
                <a:latin typeface="Palatino Linotype" pitchFamily="18" charset="0"/>
              </a:rPr>
              <a:t>Conclusions</a:t>
            </a:r>
            <a:endParaRPr lang="en-US" sz="3600" b="1" dirty="0">
              <a:solidFill>
                <a:srgbClr val="00B0F0"/>
              </a:solidFill>
              <a:latin typeface="Palatino Linotype" pitchFamily="18" charset="0"/>
            </a:endParaRPr>
          </a:p>
        </p:txBody>
      </p:sp>
      <p:sp>
        <p:nvSpPr>
          <p:cNvPr id="6" name="CasellaDiTesto 5"/>
          <p:cNvSpPr txBox="1">
            <a:spLocks noChangeArrowheads="1"/>
          </p:cNvSpPr>
          <p:nvPr/>
        </p:nvSpPr>
        <p:spPr bwMode="auto">
          <a:xfrm>
            <a:off x="0" y="2001223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400" b="1" dirty="0" err="1" smtClean="0">
                <a:latin typeface="Palatino Linotype" pitchFamily="18" charset="0"/>
              </a:rPr>
              <a:t>Different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degree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of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Thr-decoration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of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micrcobial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sourced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chondroitin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endParaRPr lang="it-IT" sz="1400" b="1" dirty="0">
              <a:latin typeface="Palatino Linotype" pitchFamily="18" charset="0"/>
            </a:endParaRPr>
          </a:p>
        </p:txBody>
      </p:sp>
      <p:sp>
        <p:nvSpPr>
          <p:cNvPr id="7" name="CasellaDiTesto 6"/>
          <p:cNvSpPr txBox="1">
            <a:spLocks noChangeArrowheads="1"/>
          </p:cNvSpPr>
          <p:nvPr/>
        </p:nvSpPr>
        <p:spPr bwMode="auto">
          <a:xfrm>
            <a:off x="0" y="2418997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400" b="1" dirty="0" smtClean="0">
                <a:latin typeface="Palatino Linotype" pitchFamily="18" charset="0"/>
              </a:rPr>
              <a:t>The </a:t>
            </a:r>
            <a:r>
              <a:rPr lang="it-IT" sz="1400" b="1" dirty="0" err="1" smtClean="0">
                <a:latin typeface="Palatino Linotype" pitchFamily="18" charset="0"/>
              </a:rPr>
              <a:t>presence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of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Thr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is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not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sufficient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for</a:t>
            </a:r>
            <a:r>
              <a:rPr lang="it-IT" sz="1400" b="1" dirty="0" smtClean="0">
                <a:latin typeface="Palatino Linotype" pitchFamily="18" charset="0"/>
              </a:rPr>
              <a:t> IRI </a:t>
            </a:r>
            <a:r>
              <a:rPr lang="it-IT" sz="1400" b="1" dirty="0" err="1" smtClean="0">
                <a:latin typeface="Palatino Linotype" pitchFamily="18" charset="0"/>
              </a:rPr>
              <a:t>activity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endParaRPr lang="it-IT" sz="1400" b="1" dirty="0">
              <a:latin typeface="Palatino Linotype" pitchFamily="18" charset="0"/>
            </a:endParaRPr>
          </a:p>
        </p:txBody>
      </p:sp>
      <p:sp>
        <p:nvSpPr>
          <p:cNvPr id="8" name="CasellaDiTesto 7"/>
          <p:cNvSpPr txBox="1">
            <a:spLocks noChangeArrowheads="1"/>
          </p:cNvSpPr>
          <p:nvPr/>
        </p:nvSpPr>
        <p:spPr bwMode="auto">
          <a:xfrm>
            <a:off x="0" y="2939912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400" b="1" dirty="0" err="1" smtClean="0">
                <a:latin typeface="Palatino Linotype" pitchFamily="18" charset="0"/>
              </a:rPr>
              <a:t>This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finding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will</a:t>
            </a:r>
            <a:r>
              <a:rPr lang="it-IT" sz="1400" b="1" dirty="0" smtClean="0">
                <a:latin typeface="Palatino Linotype" pitchFamily="18" charset="0"/>
              </a:rPr>
              <a:t> help future </a:t>
            </a:r>
            <a:r>
              <a:rPr lang="it-IT" sz="1400" b="1" dirty="0" err="1" smtClean="0">
                <a:latin typeface="Palatino Linotype" pitchFamily="18" charset="0"/>
              </a:rPr>
              <a:t>investigation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towards</a:t>
            </a:r>
            <a:r>
              <a:rPr lang="it-IT" sz="1400" b="1" dirty="0" smtClean="0">
                <a:latin typeface="Palatino Linotype" pitchFamily="18" charset="0"/>
              </a:rPr>
              <a:t> the </a:t>
            </a:r>
            <a:r>
              <a:rPr lang="it-IT" sz="1400" b="1" dirty="0" err="1" smtClean="0">
                <a:latin typeface="Palatino Linotype" pitchFamily="18" charset="0"/>
              </a:rPr>
              <a:t>development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of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polymer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mimics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of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antifreeze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agents</a:t>
            </a:r>
            <a:endParaRPr lang="it-IT" sz="1400" b="1" dirty="0">
              <a:latin typeface="Palatino Linotype" pitchFamily="18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0" y="3777914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  <a:latin typeface="Palatino Linotype" pitchFamily="18" charset="0"/>
              </a:rPr>
              <a:t>Study of </a:t>
            </a:r>
            <a:r>
              <a:rPr lang="en-US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regioselective</a:t>
            </a:r>
            <a:r>
              <a:rPr lang="en-US" sz="2000" b="1" dirty="0" smtClean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en-US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sulfation</a:t>
            </a:r>
            <a:r>
              <a:rPr lang="en-US" sz="2000" b="1" dirty="0" smtClean="0">
                <a:solidFill>
                  <a:schemeClr val="accent1"/>
                </a:solidFill>
                <a:latin typeface="Palatino Linotype" pitchFamily="18" charset="0"/>
              </a:rPr>
              <a:t> of </a:t>
            </a:r>
            <a:r>
              <a:rPr lang="en-US" sz="2000" b="1" dirty="0" err="1" smtClean="0">
                <a:solidFill>
                  <a:schemeClr val="accent1"/>
                </a:solidFill>
                <a:latin typeface="Palatino Linotype" pitchFamily="18" charset="0"/>
              </a:rPr>
              <a:t>polymannuronic</a:t>
            </a:r>
            <a:r>
              <a:rPr lang="en-US" sz="2000" b="1" dirty="0" smtClean="0">
                <a:solidFill>
                  <a:schemeClr val="accent1"/>
                </a:solidFill>
                <a:latin typeface="Palatino Linotype" pitchFamily="18" charset="0"/>
              </a:rPr>
              <a:t> acid polysaccharide</a:t>
            </a:r>
            <a:endParaRPr lang="it-IT" sz="2000" dirty="0">
              <a:solidFill>
                <a:schemeClr val="accent1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0" y="4480010"/>
            <a:ext cx="29530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latin typeface="Palatino Linotype" pitchFamily="18" charset="0"/>
              </a:rPr>
              <a:t>Key </a:t>
            </a:r>
            <a:r>
              <a:rPr lang="it-IT" sz="1400" b="1" dirty="0" err="1" smtClean="0">
                <a:latin typeface="Palatino Linotype" pitchFamily="18" charset="0"/>
              </a:rPr>
              <a:t>reaction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is</a:t>
            </a:r>
            <a:r>
              <a:rPr lang="it-IT" sz="1400" b="1" dirty="0" smtClean="0">
                <a:latin typeface="Palatino Linotype" pitchFamily="18" charset="0"/>
              </a:rPr>
              <a:t> the </a:t>
            </a:r>
            <a:r>
              <a:rPr lang="it-IT" sz="1400" b="1" dirty="0" err="1" smtClean="0">
                <a:latin typeface="Palatino Linotype" pitchFamily="18" charset="0"/>
              </a:rPr>
              <a:t>diol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protection</a:t>
            </a:r>
            <a:endParaRPr lang="it-IT" sz="1400" b="1" dirty="0">
              <a:latin typeface="Palatino Linotype" pitchFamily="18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0" y="4973971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 smtClean="0">
                <a:latin typeface="Palatino Linotype" pitchFamily="18" charset="0"/>
              </a:rPr>
              <a:t>Further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optimization</a:t>
            </a:r>
            <a:r>
              <a:rPr lang="it-IT" sz="1400" b="1" dirty="0" smtClean="0">
                <a:latin typeface="Palatino Linotype" pitchFamily="18" charset="0"/>
              </a:rPr>
              <a:t> on </a:t>
            </a:r>
            <a:r>
              <a:rPr lang="it-IT" sz="1400" b="1" dirty="0" err="1" smtClean="0">
                <a:latin typeface="Palatino Linotype" pitchFamily="18" charset="0"/>
              </a:rPr>
              <a:t>benzylidene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protecting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group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will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be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then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applied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for</a:t>
            </a:r>
            <a:r>
              <a:rPr lang="it-IT" sz="1400" b="1" dirty="0" smtClean="0">
                <a:latin typeface="Palatino Linotype" pitchFamily="18" charset="0"/>
              </a:rPr>
              <a:t> a quantitative and </a:t>
            </a:r>
            <a:r>
              <a:rPr lang="it-IT" sz="1400" b="1" dirty="0" err="1" smtClean="0">
                <a:latin typeface="Palatino Linotype" pitchFamily="18" charset="0"/>
              </a:rPr>
              <a:t>regioselective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sulfation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of</a:t>
            </a:r>
            <a:r>
              <a:rPr lang="it-IT" sz="1400" b="1" dirty="0" smtClean="0">
                <a:latin typeface="Palatino Linotype" pitchFamily="18" charset="0"/>
              </a:rPr>
              <a:t> </a:t>
            </a:r>
            <a:r>
              <a:rPr lang="it-IT" sz="1400" b="1" dirty="0" err="1" smtClean="0">
                <a:latin typeface="Palatino Linotype" pitchFamily="18" charset="0"/>
              </a:rPr>
              <a:t>polymannuronic</a:t>
            </a:r>
            <a:r>
              <a:rPr lang="it-IT" sz="1400" b="1" dirty="0" smtClean="0">
                <a:latin typeface="Palatino Linotype" pitchFamily="18" charset="0"/>
              </a:rPr>
              <a:t> acid</a:t>
            </a:r>
            <a:endParaRPr lang="it-IT" sz="1400" b="1" dirty="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7597"/>
            <a:ext cx="9143999" cy="720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err="1" smtClean="0">
                <a:latin typeface="Palatino Linotype" pitchFamily="18" charset="0"/>
              </a:rPr>
              <a:t>Fucosylated</a:t>
            </a:r>
            <a:r>
              <a:rPr lang="en-US" sz="3600" b="1" dirty="0" smtClean="0">
                <a:latin typeface="Palatino Linotype" pitchFamily="18" charset="0"/>
              </a:rPr>
              <a:t> </a:t>
            </a:r>
            <a:r>
              <a:rPr lang="en-US" sz="3600" b="1" dirty="0" err="1" smtClean="0">
                <a:latin typeface="Palatino Linotype" pitchFamily="18" charset="0"/>
              </a:rPr>
              <a:t>chondroitin</a:t>
            </a:r>
            <a:r>
              <a:rPr lang="en-US" sz="3600" b="1" dirty="0" smtClean="0">
                <a:latin typeface="Palatino Linotype" pitchFamily="18" charset="0"/>
              </a:rPr>
              <a:t> sulfate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87461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800" b="1" dirty="0" err="1" smtClean="0">
                <a:latin typeface="Palatino Linotype" pitchFamily="18" charset="0"/>
              </a:rPr>
              <a:t>Fucosylated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chondroitin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sulfate</a:t>
            </a:r>
            <a:r>
              <a:rPr lang="it-IT" sz="1800" b="1" dirty="0" smtClean="0">
                <a:latin typeface="Palatino Linotype" pitchFamily="18" charset="0"/>
              </a:rPr>
              <a:t> (</a:t>
            </a:r>
            <a:r>
              <a:rPr lang="it-IT" sz="1800" b="1" dirty="0" err="1" smtClean="0">
                <a:latin typeface="Palatino Linotype" pitchFamily="18" charset="0"/>
              </a:rPr>
              <a:t>fCS</a:t>
            </a:r>
            <a:r>
              <a:rPr lang="it-IT" sz="1800" b="1" dirty="0" smtClean="0">
                <a:latin typeface="Palatino Linotype" pitchFamily="18" charset="0"/>
              </a:rPr>
              <a:t>) </a:t>
            </a:r>
            <a:r>
              <a:rPr lang="it-IT" sz="1800" b="1" dirty="0" err="1" smtClean="0">
                <a:latin typeface="Palatino Linotype" pitchFamily="18" charset="0"/>
              </a:rPr>
              <a:t>is</a:t>
            </a:r>
            <a:r>
              <a:rPr lang="it-IT" sz="1800" b="1" dirty="0" smtClean="0">
                <a:latin typeface="Palatino Linotype" pitchFamily="18" charset="0"/>
              </a:rPr>
              <a:t> a </a:t>
            </a:r>
            <a:r>
              <a:rPr lang="it-IT" sz="1800" b="1" dirty="0" err="1" smtClean="0">
                <a:latin typeface="Palatino Linotype" pitchFamily="18" charset="0"/>
              </a:rPr>
              <a:t>glycosaminoglycan</a:t>
            </a:r>
            <a:r>
              <a:rPr lang="it-IT" sz="1800" b="1" dirty="0" smtClean="0">
                <a:latin typeface="Palatino Linotype" pitchFamily="18" charset="0"/>
              </a:rPr>
              <a:t> (GAG) </a:t>
            </a:r>
            <a:r>
              <a:rPr lang="it-IT" sz="1800" b="1" dirty="0" err="1" smtClean="0">
                <a:latin typeface="Palatino Linotype" pitchFamily="18" charset="0"/>
              </a:rPr>
              <a:t>from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sea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cucumber</a:t>
            </a:r>
            <a:r>
              <a:rPr lang="it-IT" sz="1800" b="1" baseline="30000" dirty="0" smtClean="0">
                <a:latin typeface="Palatino Linotype" pitchFamily="18" charset="0"/>
              </a:rPr>
              <a:t>[1]</a:t>
            </a:r>
            <a:endParaRPr lang="it-IT" sz="1800" b="1" baseline="30000" dirty="0">
              <a:latin typeface="Palatino Linotype" pitchFamily="18" charset="0"/>
            </a:endParaRPr>
          </a:p>
        </p:txBody>
      </p:sp>
      <p:sp>
        <p:nvSpPr>
          <p:cNvPr id="8" name="CasellaDiTesto 7"/>
          <p:cNvSpPr txBox="1">
            <a:spLocks noChangeArrowheads="1"/>
          </p:cNvSpPr>
          <p:nvPr/>
        </p:nvSpPr>
        <p:spPr bwMode="auto">
          <a:xfrm>
            <a:off x="5552296" y="1545198"/>
            <a:ext cx="23370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latin typeface="Palatino Linotype" pitchFamily="18" charset="0"/>
              </a:rPr>
              <a:t>STRUCTURE:</a:t>
            </a:r>
          </a:p>
        </p:txBody>
      </p:sp>
      <p:sp>
        <p:nvSpPr>
          <p:cNvPr id="9" name="CasellaDiTesto 8"/>
          <p:cNvSpPr txBox="1">
            <a:spLocks noChangeArrowheads="1"/>
          </p:cNvSpPr>
          <p:nvPr/>
        </p:nvSpPr>
        <p:spPr bwMode="auto">
          <a:xfrm>
            <a:off x="4975922" y="1894605"/>
            <a:ext cx="34694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2000" b="1" dirty="0" err="1">
                <a:latin typeface="Palatino Linotype" pitchFamily="18" charset="0"/>
              </a:rPr>
              <a:t>Trisaccharide</a:t>
            </a:r>
            <a:r>
              <a:rPr lang="it-IT" sz="2000" b="1" dirty="0">
                <a:latin typeface="Palatino Linotype" pitchFamily="18" charset="0"/>
              </a:rPr>
              <a:t> </a:t>
            </a:r>
            <a:r>
              <a:rPr lang="it-IT" sz="2000" b="1" dirty="0" err="1">
                <a:latin typeface="Palatino Linotype" pitchFamily="18" charset="0"/>
              </a:rPr>
              <a:t>repeating</a:t>
            </a:r>
            <a:r>
              <a:rPr lang="it-IT" sz="2000" b="1" dirty="0">
                <a:latin typeface="Palatino Linotype" pitchFamily="18" charset="0"/>
              </a:rPr>
              <a:t> </a:t>
            </a:r>
            <a:r>
              <a:rPr lang="it-IT" sz="2000" b="1" dirty="0" err="1">
                <a:latin typeface="Palatino Linotype" pitchFamily="18" charset="0"/>
              </a:rPr>
              <a:t>unit</a:t>
            </a:r>
            <a:endParaRPr lang="it-IT" sz="2000" b="1" dirty="0">
              <a:latin typeface="Palatino Linotype" pitchFamily="18" charset="0"/>
            </a:endParaRPr>
          </a:p>
        </p:txBody>
      </p:sp>
      <p:cxnSp>
        <p:nvCxnSpPr>
          <p:cNvPr id="10" name="Connettore 2 9"/>
          <p:cNvCxnSpPr/>
          <p:nvPr/>
        </p:nvCxnSpPr>
        <p:spPr>
          <a:xfrm flipH="1">
            <a:off x="4993889" y="2354452"/>
            <a:ext cx="431800" cy="7207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6841802" y="2413827"/>
            <a:ext cx="0" cy="7207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>
            <a:off x="8005615" y="2350408"/>
            <a:ext cx="432000" cy="720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>
            <a:spLocks noChangeArrowheads="1"/>
          </p:cNvSpPr>
          <p:nvPr/>
        </p:nvSpPr>
        <p:spPr bwMode="auto">
          <a:xfrm>
            <a:off x="3310207" y="3128185"/>
            <a:ext cx="205537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b="1" dirty="0" err="1" smtClean="0">
                <a:latin typeface="Palatino Linotype" pitchFamily="18" charset="0"/>
              </a:rPr>
              <a:t>β-D-glucuronic</a:t>
            </a:r>
            <a:r>
              <a:rPr lang="it-IT" b="1" dirty="0" smtClean="0">
                <a:latin typeface="Palatino Linotype" pitchFamily="18" charset="0"/>
              </a:rPr>
              <a:t> </a:t>
            </a:r>
            <a:r>
              <a:rPr lang="it-IT" b="1" dirty="0">
                <a:latin typeface="Palatino Linotype" pitchFamily="18" charset="0"/>
              </a:rPr>
              <a:t>acid</a:t>
            </a:r>
          </a:p>
          <a:p>
            <a:pPr algn="ctr"/>
            <a:r>
              <a:rPr lang="it-IT" b="1" dirty="0">
                <a:latin typeface="Palatino Linotype" pitchFamily="18" charset="0"/>
              </a:rPr>
              <a:t>(</a:t>
            </a:r>
            <a:r>
              <a:rPr lang="it-IT" b="1" dirty="0" err="1">
                <a:latin typeface="Palatino Linotype" pitchFamily="18" charset="0"/>
              </a:rPr>
              <a:t>GlcA</a:t>
            </a:r>
            <a:r>
              <a:rPr lang="it-IT" b="1" dirty="0">
                <a:latin typeface="Palatino Linotype" pitchFamily="18" charset="0"/>
              </a:rPr>
              <a:t>)</a:t>
            </a:r>
          </a:p>
        </p:txBody>
      </p:sp>
      <p:sp>
        <p:nvSpPr>
          <p:cNvPr id="14" name="CasellaDiTesto 13"/>
          <p:cNvSpPr txBox="1">
            <a:spLocks noChangeArrowheads="1"/>
          </p:cNvSpPr>
          <p:nvPr/>
        </p:nvSpPr>
        <p:spPr bwMode="auto">
          <a:xfrm>
            <a:off x="5268575" y="3134552"/>
            <a:ext cx="28568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b="1" i="1" dirty="0" err="1">
                <a:latin typeface="Palatino Linotype" pitchFamily="18" charset="0"/>
              </a:rPr>
              <a:t>N</a:t>
            </a:r>
            <a:r>
              <a:rPr lang="it-IT" b="1" dirty="0" err="1">
                <a:latin typeface="Palatino Linotype" pitchFamily="18" charset="0"/>
              </a:rPr>
              <a:t>-Acetyl-ß-D-galactosamine</a:t>
            </a:r>
            <a:endParaRPr lang="it-IT" b="1" dirty="0">
              <a:latin typeface="Palatino Linotype" pitchFamily="18" charset="0"/>
            </a:endParaRPr>
          </a:p>
          <a:p>
            <a:pPr algn="ctr"/>
            <a:r>
              <a:rPr lang="it-IT" b="1" dirty="0">
                <a:latin typeface="Palatino Linotype" pitchFamily="18" charset="0"/>
              </a:rPr>
              <a:t>(</a:t>
            </a:r>
            <a:r>
              <a:rPr lang="it-IT" b="1" dirty="0" err="1">
                <a:latin typeface="Palatino Linotype" pitchFamily="18" charset="0"/>
              </a:rPr>
              <a:t>GalNAc</a:t>
            </a:r>
            <a:r>
              <a:rPr lang="it-IT" b="1" dirty="0">
                <a:latin typeface="Palatino Linotype" pitchFamily="18" charset="0"/>
              </a:rPr>
              <a:t>)</a:t>
            </a:r>
          </a:p>
        </p:txBody>
      </p:sp>
      <p:sp>
        <p:nvSpPr>
          <p:cNvPr id="15" name="CasellaDiTesto 14"/>
          <p:cNvSpPr txBox="1">
            <a:spLocks noChangeArrowheads="1"/>
          </p:cNvSpPr>
          <p:nvPr/>
        </p:nvSpPr>
        <p:spPr bwMode="auto">
          <a:xfrm>
            <a:off x="8017805" y="3148015"/>
            <a:ext cx="11913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b="1" dirty="0" err="1" smtClean="0">
                <a:latin typeface="Palatino Linotype" pitchFamily="18" charset="0"/>
              </a:rPr>
              <a:t>α-L-fucose</a:t>
            </a:r>
            <a:endParaRPr lang="it-IT" b="1" dirty="0">
              <a:latin typeface="Palatino Linotype" pitchFamily="18" charset="0"/>
            </a:endParaRPr>
          </a:p>
          <a:p>
            <a:pPr algn="ctr"/>
            <a:r>
              <a:rPr lang="it-IT" b="1" dirty="0">
                <a:latin typeface="Palatino Linotype" pitchFamily="18" charset="0"/>
              </a:rPr>
              <a:t>(</a:t>
            </a:r>
            <a:r>
              <a:rPr lang="it-IT" b="1" dirty="0" err="1">
                <a:latin typeface="Palatino Linotype" pitchFamily="18" charset="0"/>
              </a:rPr>
              <a:t>Fuc</a:t>
            </a:r>
            <a:r>
              <a:rPr lang="it-IT" b="1" dirty="0">
                <a:latin typeface="Palatino Linotype" pitchFamily="18" charset="0"/>
              </a:rPr>
              <a:t>)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459520" y="4218567"/>
          <a:ext cx="5595937" cy="2243137"/>
        </p:xfrm>
        <a:graphic>
          <a:graphicData uri="http://schemas.openxmlformats.org/presentationml/2006/ole">
            <p:oleObj spid="_x0000_s2050" name="CS ChemDraw Drawing" r:id="rId4" imgW="5595551" imgH="2243075" progId="ChemDraw.Document.6.0">
              <p:embed/>
            </p:oleObj>
          </a:graphicData>
        </a:graphic>
      </p:graphicFrame>
      <p:pic>
        <p:nvPicPr>
          <p:cNvPr id="22" name="Immagine 20" descr="111733868--f73217c0-ab72-4ca6-b813-c5b5672a0f22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777" y="3078365"/>
            <a:ext cx="2713484" cy="2035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CasellaDiTesto 22"/>
          <p:cNvSpPr txBox="1"/>
          <p:nvPr/>
        </p:nvSpPr>
        <p:spPr>
          <a:xfrm>
            <a:off x="0" y="1890693"/>
            <a:ext cx="4922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 err="1" smtClean="0">
                <a:latin typeface="Palatino Linotype" pitchFamily="18" charset="0"/>
              </a:rPr>
              <a:t>Sulfated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el-GR" sz="1800" b="1" dirty="0" smtClean="0">
                <a:latin typeface="Palatino Linotype" pitchFamily="18" charset="0"/>
              </a:rPr>
              <a:t>α</a:t>
            </a:r>
            <a:r>
              <a:rPr lang="it-IT" sz="1800" b="1" dirty="0" err="1" smtClean="0">
                <a:latin typeface="Palatino Linotype" pitchFamily="18" charset="0"/>
              </a:rPr>
              <a:t>-fucose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branches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depends</a:t>
            </a:r>
            <a:r>
              <a:rPr lang="it-IT" sz="1800" b="1" dirty="0" smtClean="0">
                <a:latin typeface="Palatino Linotype" pitchFamily="18" charset="0"/>
              </a:rPr>
              <a:t> on the </a:t>
            </a:r>
            <a:r>
              <a:rPr lang="it-IT" sz="1800" b="1" dirty="0" err="1" smtClean="0">
                <a:latin typeface="Palatino Linotype" pitchFamily="18" charset="0"/>
              </a:rPr>
              <a:t>species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of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sea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cucumber</a:t>
            </a:r>
            <a:r>
              <a:rPr lang="it-IT" sz="1800" b="1" baseline="30000" dirty="0" smtClean="0">
                <a:latin typeface="Palatino Linotype" pitchFamily="18" charset="0"/>
              </a:rPr>
              <a:t>[2][3]</a:t>
            </a:r>
          </a:p>
          <a:p>
            <a:endParaRPr lang="it-IT" sz="1800" baseline="30000" dirty="0">
              <a:latin typeface="Palatino Linotype" pitchFamily="18" charset="0"/>
            </a:endParaRPr>
          </a:p>
        </p:txBody>
      </p:sp>
      <p:sp>
        <p:nvSpPr>
          <p:cNvPr id="24" name="Ovale 23"/>
          <p:cNvSpPr/>
          <p:nvPr/>
        </p:nvSpPr>
        <p:spPr>
          <a:xfrm>
            <a:off x="4867096" y="4265556"/>
            <a:ext cx="1641922" cy="15001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5" name="Ovale 24"/>
          <p:cNvSpPr/>
          <p:nvPr/>
        </p:nvSpPr>
        <p:spPr>
          <a:xfrm>
            <a:off x="6495800" y="3990106"/>
            <a:ext cx="2434443" cy="158422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26" name="Ovale 25"/>
          <p:cNvSpPr/>
          <p:nvPr/>
        </p:nvSpPr>
        <p:spPr>
          <a:xfrm>
            <a:off x="3265709" y="5344918"/>
            <a:ext cx="2130876" cy="1340890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cxnSp>
        <p:nvCxnSpPr>
          <p:cNvPr id="27" name="Connettore 2 26"/>
          <p:cNvCxnSpPr/>
          <p:nvPr/>
        </p:nvCxnSpPr>
        <p:spPr>
          <a:xfrm flipH="1">
            <a:off x="2123468" y="5898754"/>
            <a:ext cx="1008112" cy="2880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8" name="CasellaDiTesto 27"/>
          <p:cNvSpPr txBox="1">
            <a:spLocks noChangeArrowheads="1"/>
          </p:cNvSpPr>
          <p:nvPr/>
        </p:nvSpPr>
        <p:spPr bwMode="auto">
          <a:xfrm>
            <a:off x="0" y="5646090"/>
            <a:ext cx="213952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800" b="1" dirty="0" err="1">
                <a:latin typeface="Palatino Linotype" pitchFamily="18" charset="0"/>
              </a:rPr>
              <a:t>Responsible</a:t>
            </a:r>
            <a:r>
              <a:rPr lang="it-IT" sz="1800" b="1" dirty="0">
                <a:latin typeface="Palatino Linotype" pitchFamily="18" charset="0"/>
              </a:rPr>
              <a:t> </a:t>
            </a:r>
            <a:r>
              <a:rPr lang="it-IT" sz="1800" b="1" dirty="0" err="1">
                <a:latin typeface="Palatino Linotype" pitchFamily="18" charset="0"/>
              </a:rPr>
              <a:t>for</a:t>
            </a:r>
            <a:r>
              <a:rPr lang="it-IT" sz="1800" b="1" dirty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biological</a:t>
            </a:r>
            <a:endParaRPr lang="it-IT" sz="1800" b="1" dirty="0">
              <a:latin typeface="Palatino Linotype" pitchFamily="18" charset="0"/>
            </a:endParaRPr>
          </a:p>
          <a:p>
            <a:pPr algn="ctr"/>
            <a:r>
              <a:rPr lang="it-IT" sz="1800" b="1" dirty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activities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>
                <a:latin typeface="Palatino Linotype" pitchFamily="18" charset="0"/>
              </a:rPr>
              <a:t>of</a:t>
            </a:r>
            <a:r>
              <a:rPr lang="it-IT" sz="1800" b="1" dirty="0">
                <a:latin typeface="Palatino Linotype" pitchFamily="18" charset="0"/>
              </a:rPr>
              <a:t> </a:t>
            </a:r>
            <a:r>
              <a:rPr lang="it-IT" sz="1800" b="1" dirty="0" err="1">
                <a:latin typeface="Palatino Linotype" pitchFamily="18" charset="0"/>
              </a:rPr>
              <a:t>fCS</a:t>
            </a:r>
            <a:endParaRPr lang="it-IT" sz="1800" b="1" dirty="0">
              <a:latin typeface="Palatino Linotype" pitchFamily="18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-51106" y="2676495"/>
            <a:ext cx="5219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aseline="30000" dirty="0" smtClean="0">
                <a:latin typeface="Palatino Linotype" pitchFamily="18" charset="0"/>
              </a:rPr>
              <a:t>[3] </a:t>
            </a:r>
            <a:r>
              <a:rPr lang="it-IT" sz="1200" dirty="0" err="1" smtClean="0">
                <a:latin typeface="Palatino Linotype" pitchFamily="18" charset="0"/>
              </a:rPr>
              <a:t>Myron</a:t>
            </a:r>
            <a:r>
              <a:rPr lang="it-IT" sz="1200" dirty="0" smtClean="0">
                <a:latin typeface="Palatino Linotype" pitchFamily="18" charset="0"/>
              </a:rPr>
              <a:t>, P.; </a:t>
            </a:r>
            <a:r>
              <a:rPr lang="it-IT" sz="1200" dirty="0" err="1" smtClean="0">
                <a:latin typeface="Palatino Linotype" pitchFamily="18" charset="0"/>
              </a:rPr>
              <a:t>Siddiquee</a:t>
            </a:r>
            <a:r>
              <a:rPr lang="it-IT" sz="1200" dirty="0" smtClean="0">
                <a:latin typeface="Palatino Linotype" pitchFamily="18" charset="0"/>
              </a:rPr>
              <a:t>, S.; Al </a:t>
            </a:r>
            <a:r>
              <a:rPr lang="it-IT" sz="1200" dirty="0" err="1" smtClean="0">
                <a:latin typeface="Palatino Linotype" pitchFamily="18" charset="0"/>
              </a:rPr>
              <a:t>Azad</a:t>
            </a:r>
            <a:r>
              <a:rPr lang="it-IT" sz="1200" dirty="0" smtClean="0">
                <a:latin typeface="Palatino Linotype" pitchFamily="18" charset="0"/>
              </a:rPr>
              <a:t>, S. </a:t>
            </a:r>
            <a:r>
              <a:rPr lang="it-IT" sz="1200" i="1" dirty="0" err="1" smtClean="0">
                <a:latin typeface="Palatino Linotype" pitchFamily="18" charset="0"/>
              </a:rPr>
              <a:t>Carbohydr</a:t>
            </a:r>
            <a:r>
              <a:rPr lang="it-IT" sz="1200" i="1" dirty="0" smtClean="0">
                <a:latin typeface="Palatino Linotype" pitchFamily="18" charset="0"/>
              </a:rPr>
              <a:t>. </a:t>
            </a:r>
            <a:r>
              <a:rPr lang="it-IT" sz="1200" i="1" dirty="0" err="1" smtClean="0">
                <a:latin typeface="Palatino Linotype" pitchFamily="18" charset="0"/>
              </a:rPr>
              <a:t>Polym</a:t>
            </a:r>
            <a:r>
              <a:rPr lang="it-IT" sz="1200" i="1" dirty="0" smtClean="0">
                <a:latin typeface="Palatino Linotype" pitchFamily="18" charset="0"/>
              </a:rPr>
              <a:t>. </a:t>
            </a:r>
            <a:r>
              <a:rPr lang="it-IT" sz="1200" b="1" dirty="0" smtClean="0">
                <a:latin typeface="Palatino Linotype" pitchFamily="18" charset="0"/>
              </a:rPr>
              <a:t>2014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i="1" dirty="0" smtClean="0">
                <a:latin typeface="Palatino Linotype" pitchFamily="18" charset="0"/>
              </a:rPr>
              <a:t>112</a:t>
            </a:r>
            <a:r>
              <a:rPr lang="it-IT" sz="1200" dirty="0" smtClean="0">
                <a:latin typeface="Palatino Linotype" pitchFamily="18" charset="0"/>
              </a:rPr>
              <a:t>, 173-178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-39812" y="2498507"/>
            <a:ext cx="47882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aseline="30000" dirty="0" smtClean="0">
                <a:latin typeface="Palatino Linotype" pitchFamily="18" charset="0"/>
              </a:rPr>
              <a:t>[2] </a:t>
            </a:r>
            <a:r>
              <a:rPr lang="it-IT" sz="1200" dirty="0" err="1" smtClean="0">
                <a:latin typeface="Palatino Linotype" pitchFamily="18" charset="0"/>
              </a:rPr>
              <a:t>Chen</a:t>
            </a:r>
            <a:r>
              <a:rPr lang="it-IT" sz="1200" dirty="0" smtClean="0">
                <a:latin typeface="Palatino Linotype" pitchFamily="18" charset="0"/>
              </a:rPr>
              <a:t>, S.; </a:t>
            </a:r>
            <a:r>
              <a:rPr lang="it-IT" sz="1200" dirty="0" err="1" smtClean="0">
                <a:latin typeface="Palatino Linotype" pitchFamily="18" charset="0"/>
              </a:rPr>
              <a:t>Xue</a:t>
            </a:r>
            <a:r>
              <a:rPr lang="it-IT" sz="1200" dirty="0" smtClean="0">
                <a:latin typeface="Palatino Linotype" pitchFamily="18" charset="0"/>
              </a:rPr>
              <a:t>, C.; </a:t>
            </a:r>
            <a:r>
              <a:rPr lang="it-IT" sz="1200" dirty="0" err="1" smtClean="0">
                <a:latin typeface="Palatino Linotype" pitchFamily="18" charset="0"/>
              </a:rPr>
              <a:t>Yin</a:t>
            </a:r>
            <a:r>
              <a:rPr lang="it-IT" sz="1200" dirty="0" smtClean="0">
                <a:latin typeface="Palatino Linotype" pitchFamily="18" charset="0"/>
              </a:rPr>
              <a:t>, L.; </a:t>
            </a:r>
            <a:r>
              <a:rPr lang="it-IT" sz="1200" dirty="0" err="1" smtClean="0">
                <a:latin typeface="Palatino Linotype" pitchFamily="18" charset="0"/>
              </a:rPr>
              <a:t>et</a:t>
            </a:r>
            <a:r>
              <a:rPr lang="it-IT" sz="1200" dirty="0" smtClean="0">
                <a:latin typeface="Palatino Linotype" pitchFamily="18" charset="0"/>
              </a:rPr>
              <a:t> al., </a:t>
            </a:r>
            <a:r>
              <a:rPr lang="it-IT" sz="1200" i="1" dirty="0" err="1" smtClean="0">
                <a:latin typeface="Palatino Linotype" pitchFamily="18" charset="0"/>
              </a:rPr>
              <a:t>Carbohydr</a:t>
            </a:r>
            <a:r>
              <a:rPr lang="it-IT" sz="1200" i="1" dirty="0" smtClean="0">
                <a:latin typeface="Palatino Linotype" pitchFamily="18" charset="0"/>
              </a:rPr>
              <a:t>. </a:t>
            </a:r>
            <a:r>
              <a:rPr lang="it-IT" sz="1200" i="1" dirty="0" err="1" smtClean="0">
                <a:latin typeface="Palatino Linotype" pitchFamily="18" charset="0"/>
              </a:rPr>
              <a:t>Polym</a:t>
            </a:r>
            <a:r>
              <a:rPr lang="it-IT" sz="1200" i="1" dirty="0" smtClean="0">
                <a:latin typeface="Palatino Linotype" pitchFamily="18" charset="0"/>
              </a:rPr>
              <a:t>.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b="1" dirty="0" smtClean="0">
                <a:latin typeface="Palatino Linotype" pitchFamily="18" charset="0"/>
              </a:rPr>
              <a:t>2011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i="1" dirty="0" smtClean="0">
                <a:latin typeface="Palatino Linotype" pitchFamily="18" charset="0"/>
              </a:rPr>
              <a:t>83</a:t>
            </a:r>
            <a:r>
              <a:rPr lang="it-IT" sz="1200" dirty="0" smtClean="0">
                <a:latin typeface="Palatino Linotype" pitchFamily="18" charset="0"/>
              </a:rPr>
              <a:t>, 688-696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0" y="1452895"/>
            <a:ext cx="5143075" cy="288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it-IT" sz="1200" baseline="30000" dirty="0" smtClean="0">
                <a:latin typeface="Palatino Linotype" pitchFamily="18" charset="0"/>
              </a:rPr>
              <a:t>[1] </a:t>
            </a:r>
            <a:r>
              <a:rPr lang="it-IT" sz="1200" dirty="0" err="1" smtClean="0">
                <a:latin typeface="Palatino Linotype" pitchFamily="18" charset="0"/>
              </a:rPr>
              <a:t>Bedini</a:t>
            </a:r>
            <a:r>
              <a:rPr lang="it-IT" sz="1200" dirty="0" smtClean="0">
                <a:latin typeface="Palatino Linotype" pitchFamily="18" charset="0"/>
              </a:rPr>
              <a:t>, E.; Laezza, A.; </a:t>
            </a:r>
            <a:r>
              <a:rPr lang="it-IT" sz="1200" dirty="0" err="1" smtClean="0">
                <a:latin typeface="Palatino Linotype" pitchFamily="18" charset="0"/>
              </a:rPr>
              <a:t>Iadonisi</a:t>
            </a:r>
            <a:r>
              <a:rPr lang="it-IT" sz="1200" dirty="0" smtClean="0">
                <a:latin typeface="Palatino Linotype" pitchFamily="18" charset="0"/>
              </a:rPr>
              <a:t>, A. </a:t>
            </a:r>
            <a:r>
              <a:rPr lang="it-IT" sz="1200" i="1" dirty="0" smtClean="0">
                <a:latin typeface="Palatino Linotype" pitchFamily="18" charset="0"/>
              </a:rPr>
              <a:t>Eur. J. </a:t>
            </a:r>
            <a:r>
              <a:rPr lang="it-IT" sz="1200" i="1" dirty="0" err="1" smtClean="0">
                <a:latin typeface="Palatino Linotype" pitchFamily="18" charset="0"/>
              </a:rPr>
              <a:t>Org</a:t>
            </a:r>
            <a:r>
              <a:rPr lang="it-IT" sz="1200" i="1" dirty="0" smtClean="0">
                <a:latin typeface="Palatino Linotype" pitchFamily="18" charset="0"/>
              </a:rPr>
              <a:t>. </a:t>
            </a:r>
            <a:r>
              <a:rPr lang="it-IT" sz="1200" i="1" dirty="0" err="1" smtClean="0">
                <a:latin typeface="Palatino Linotype" pitchFamily="18" charset="0"/>
              </a:rPr>
              <a:t>Chem</a:t>
            </a:r>
            <a:r>
              <a:rPr lang="it-IT" sz="1200" i="1" dirty="0" smtClean="0">
                <a:latin typeface="Palatino Linotype" pitchFamily="18" charset="0"/>
              </a:rPr>
              <a:t>.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b="1" dirty="0" smtClean="0">
                <a:latin typeface="Palatino Linotype" pitchFamily="18" charset="0"/>
              </a:rPr>
              <a:t>2016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en-GB" sz="1200" i="1" dirty="0" smtClean="0">
                <a:latin typeface="Palatino Linotype" pitchFamily="18" charset="0"/>
              </a:rPr>
              <a:t>18</a:t>
            </a:r>
            <a:r>
              <a:rPr lang="en-GB" sz="1200" dirty="0" smtClean="0">
                <a:latin typeface="Palatino Linotype" pitchFamily="18" charset="0"/>
              </a:rPr>
              <a:t>, 3018-3042</a:t>
            </a:r>
            <a:endParaRPr lang="it-IT" sz="1200" dirty="0" smtClean="0">
              <a:latin typeface="Palatino Linotype" pitchFamily="18" charset="0"/>
            </a:endParaRPr>
          </a:p>
          <a:p>
            <a:r>
              <a:rPr lang="it-IT" sz="1200" b="1" dirty="0" smtClean="0">
                <a:latin typeface="Palatino Linotype" pitchFamily="18" charset="0"/>
              </a:rPr>
              <a:t> </a:t>
            </a:r>
            <a:endParaRPr lang="it-IT" sz="12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4689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24" grpId="0" animBg="1"/>
      <p:bldP spid="24" grpId="1" animBg="1"/>
      <p:bldP spid="25" grpId="0" animBg="1"/>
      <p:bldP spid="25" grpId="1" animBg="1"/>
      <p:bldP spid="26" grpId="0" animBg="1"/>
      <p:bldP spid="2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0" y="1662890"/>
            <a:ext cx="9144000" cy="1944000"/>
          </a:xfrm>
        </p:spPr>
        <p:txBody>
          <a:bodyPr/>
          <a:lstStyle/>
          <a:p>
            <a:pPr algn="ctr"/>
            <a:r>
              <a:rPr lang="en-US" sz="4800" b="1" dirty="0" smtClean="0">
                <a:latin typeface="Palatino Linotype" pitchFamily="18" charset="0"/>
              </a:rPr>
              <a:t>Study of </a:t>
            </a:r>
            <a:r>
              <a:rPr lang="en-US" sz="4800" b="1" dirty="0" err="1" smtClean="0">
                <a:latin typeface="Palatino Linotype" pitchFamily="18" charset="0"/>
              </a:rPr>
              <a:t>regioselective</a:t>
            </a:r>
            <a:r>
              <a:rPr lang="en-US" sz="4800" b="1" dirty="0" smtClean="0">
                <a:latin typeface="Palatino Linotype" pitchFamily="18" charset="0"/>
              </a:rPr>
              <a:t> </a:t>
            </a:r>
            <a:r>
              <a:rPr lang="en-US" sz="4800" b="1" dirty="0" err="1" smtClean="0">
                <a:latin typeface="Palatino Linotype" pitchFamily="18" charset="0"/>
              </a:rPr>
              <a:t>sulfation</a:t>
            </a:r>
            <a:r>
              <a:rPr lang="en-US" sz="4800" b="1" dirty="0" smtClean="0">
                <a:latin typeface="Palatino Linotype" pitchFamily="18" charset="0"/>
              </a:rPr>
              <a:t> of </a:t>
            </a:r>
            <a:r>
              <a:rPr lang="en-US" sz="4800" b="1" dirty="0" err="1" smtClean="0">
                <a:latin typeface="Palatino Linotype" pitchFamily="18" charset="0"/>
              </a:rPr>
              <a:t>polymannuronic</a:t>
            </a:r>
            <a:r>
              <a:rPr lang="en-US" sz="4800" b="1" dirty="0" smtClean="0">
                <a:latin typeface="Palatino Linotype" pitchFamily="18" charset="0"/>
              </a:rPr>
              <a:t> acid polysaccharide</a:t>
            </a:r>
            <a:endParaRPr lang="en-US" sz="4800" b="1" dirty="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0" y="310735"/>
            <a:ext cx="5652655" cy="496784"/>
          </a:xfrm>
        </p:spPr>
        <p:txBody>
          <a:bodyPr>
            <a:noAutofit/>
          </a:bodyPr>
          <a:lstStyle/>
          <a:p>
            <a:pPr algn="ctr"/>
            <a:r>
              <a:rPr lang="it-IT" sz="3000" b="1" dirty="0" err="1" smtClean="0">
                <a:solidFill>
                  <a:schemeClr val="accent1"/>
                </a:solidFill>
                <a:latin typeface="Palatino Linotype" pitchFamily="18" charset="0"/>
              </a:rPr>
              <a:t>Coagulation</a:t>
            </a:r>
            <a:endParaRPr lang="it-IT" sz="3000" b="1" dirty="0">
              <a:solidFill>
                <a:schemeClr val="accent1"/>
              </a:solidFill>
              <a:latin typeface="Palatino Linotype" pitchFamily="18" charset="0"/>
            </a:endParaRPr>
          </a:p>
        </p:txBody>
      </p:sp>
      <p:grpSp>
        <p:nvGrpSpPr>
          <p:cNvPr id="39" name="Gruppo 38"/>
          <p:cNvGrpSpPr/>
          <p:nvPr/>
        </p:nvGrpSpPr>
        <p:grpSpPr>
          <a:xfrm>
            <a:off x="200472" y="914400"/>
            <a:ext cx="5475933" cy="4448275"/>
            <a:chOff x="200472" y="836712"/>
            <a:chExt cx="5843540" cy="4525963"/>
          </a:xfrm>
        </p:grpSpPr>
        <p:pic>
          <p:nvPicPr>
            <p:cNvPr id="23" name="Segnaposto contenuto 3" descr="pathway_coagulatio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0472" y="836712"/>
              <a:ext cx="5843540" cy="4525963"/>
            </a:xfrm>
            <a:prstGeom prst="rect">
              <a:avLst/>
            </a:prstGeom>
          </p:spPr>
        </p:pic>
        <p:sp>
          <p:nvSpPr>
            <p:cNvPr id="24" name="Rettangolo 23"/>
            <p:cNvSpPr/>
            <p:nvPr/>
          </p:nvSpPr>
          <p:spPr>
            <a:xfrm>
              <a:off x="2000672" y="2564904"/>
              <a:ext cx="1152128" cy="720080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" name="Rettangolo 24"/>
            <p:cNvSpPr/>
            <p:nvPr/>
          </p:nvSpPr>
          <p:spPr>
            <a:xfrm>
              <a:off x="2000672" y="3356992"/>
              <a:ext cx="1152128" cy="720080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Rettangolo arrotondato 25"/>
            <p:cNvSpPr/>
            <p:nvPr/>
          </p:nvSpPr>
          <p:spPr>
            <a:xfrm>
              <a:off x="2288704" y="1376800"/>
              <a:ext cx="576000" cy="252000"/>
            </a:xfrm>
            <a:prstGeom prst="roundRect">
              <a:avLst>
                <a:gd name="adj" fmla="val 24807"/>
              </a:avLst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00B0F0"/>
                </a:solidFill>
              </a:endParaRPr>
            </a:p>
          </p:txBody>
        </p:sp>
        <p:sp>
          <p:nvSpPr>
            <p:cNvPr id="27" name="Rettangolo arrotondato 26"/>
            <p:cNvSpPr/>
            <p:nvPr/>
          </p:nvSpPr>
          <p:spPr>
            <a:xfrm>
              <a:off x="956624" y="1844848"/>
              <a:ext cx="612000" cy="216000"/>
            </a:xfrm>
            <a:prstGeom prst="roundRect">
              <a:avLst>
                <a:gd name="adj" fmla="val 24807"/>
              </a:avLst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8" name="Rettangolo arrotondato 27"/>
            <p:cNvSpPr/>
            <p:nvPr/>
          </p:nvSpPr>
          <p:spPr>
            <a:xfrm>
              <a:off x="3080856" y="1376800"/>
              <a:ext cx="576000" cy="252000"/>
            </a:xfrm>
            <a:prstGeom prst="roundRect">
              <a:avLst>
                <a:gd name="adj" fmla="val 24807"/>
              </a:avLst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00B0F0"/>
                </a:solidFill>
              </a:endParaRPr>
            </a:p>
          </p:txBody>
        </p:sp>
        <p:sp>
          <p:nvSpPr>
            <p:cNvPr id="29" name="Rettangolo arrotondato 28"/>
            <p:cNvSpPr/>
            <p:nvPr/>
          </p:nvSpPr>
          <p:spPr>
            <a:xfrm>
              <a:off x="5385048" y="1736840"/>
              <a:ext cx="540064" cy="216000"/>
            </a:xfrm>
            <a:prstGeom prst="roundRect">
              <a:avLst>
                <a:gd name="adj" fmla="val 24807"/>
              </a:avLst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00B0F0"/>
                </a:solidFill>
              </a:endParaRPr>
            </a:p>
          </p:txBody>
        </p:sp>
        <p:sp>
          <p:nvSpPr>
            <p:cNvPr id="30" name="Rettangolo arrotondato 29"/>
            <p:cNvSpPr/>
            <p:nvPr/>
          </p:nvSpPr>
          <p:spPr>
            <a:xfrm>
              <a:off x="3764864" y="2780928"/>
              <a:ext cx="540064" cy="216000"/>
            </a:xfrm>
            <a:prstGeom prst="roundRect">
              <a:avLst>
                <a:gd name="adj" fmla="val 24807"/>
              </a:avLst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00B0F0"/>
                </a:solidFill>
              </a:endParaRPr>
            </a:p>
          </p:txBody>
        </p:sp>
        <p:sp>
          <p:nvSpPr>
            <p:cNvPr id="31" name="Rettangolo arrotondato 30"/>
            <p:cNvSpPr/>
            <p:nvPr/>
          </p:nvSpPr>
          <p:spPr>
            <a:xfrm>
              <a:off x="1064568" y="3681056"/>
              <a:ext cx="461001" cy="252000"/>
            </a:xfrm>
            <a:prstGeom prst="roundRect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2" name="Rettangolo arrotondato 31"/>
            <p:cNvSpPr/>
            <p:nvPr/>
          </p:nvSpPr>
          <p:spPr>
            <a:xfrm>
              <a:off x="4485008" y="3933056"/>
              <a:ext cx="540000" cy="252000"/>
            </a:xfrm>
            <a:prstGeom prst="roundRect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33" name="Connettore 1 32"/>
            <p:cNvCxnSpPr/>
            <p:nvPr/>
          </p:nvCxnSpPr>
          <p:spPr>
            <a:xfrm>
              <a:off x="344488" y="3284984"/>
              <a:ext cx="936104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4" name="Connettore 1 33"/>
            <p:cNvCxnSpPr/>
            <p:nvPr/>
          </p:nvCxnSpPr>
          <p:spPr>
            <a:xfrm>
              <a:off x="4304928" y="2204864"/>
              <a:ext cx="936104" cy="0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ttangolo arrotondato 34"/>
            <p:cNvSpPr/>
            <p:nvPr/>
          </p:nvSpPr>
          <p:spPr>
            <a:xfrm>
              <a:off x="2900840" y="5049208"/>
              <a:ext cx="612000" cy="252000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36" name="Rettangolo arrotondato 35"/>
            <p:cNvSpPr/>
            <p:nvPr/>
          </p:nvSpPr>
          <p:spPr>
            <a:xfrm>
              <a:off x="4052952" y="5049208"/>
              <a:ext cx="432000" cy="252000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7" name="Rettangolo arrotondato 36"/>
            <p:cNvSpPr/>
            <p:nvPr/>
          </p:nvSpPr>
          <p:spPr>
            <a:xfrm>
              <a:off x="5025008" y="4977200"/>
              <a:ext cx="648072" cy="360000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Rettangolo arrotondato 37"/>
            <p:cNvSpPr/>
            <p:nvPr/>
          </p:nvSpPr>
          <p:spPr>
            <a:xfrm>
              <a:off x="3766881" y="3573040"/>
              <a:ext cx="499417" cy="216000"/>
            </a:xfrm>
            <a:prstGeom prst="roundRect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40" name="CasellaDiTesto 39"/>
          <p:cNvSpPr txBox="1"/>
          <p:nvPr/>
        </p:nvSpPr>
        <p:spPr>
          <a:xfrm>
            <a:off x="5771408" y="412981"/>
            <a:ext cx="394458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 smtClean="0">
                <a:solidFill>
                  <a:schemeClr val="bg1"/>
                </a:solidFill>
                <a:latin typeface="Palatino Linotype" pitchFamily="18" charset="0"/>
              </a:rPr>
              <a:t>Blood</a:t>
            </a:r>
            <a:r>
              <a:rPr lang="it-IT" sz="2000" b="1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  <a:r>
              <a:rPr lang="it-IT" sz="2000" b="1" dirty="0" err="1" smtClean="0">
                <a:solidFill>
                  <a:schemeClr val="bg1"/>
                </a:solidFill>
                <a:latin typeface="Palatino Linotype" pitchFamily="18" charset="0"/>
              </a:rPr>
              <a:t>coagulation</a:t>
            </a:r>
            <a:r>
              <a:rPr lang="it-IT" sz="2000" b="1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  <a:r>
              <a:rPr lang="it-IT" sz="2000" b="1" dirty="0" err="1" smtClean="0">
                <a:solidFill>
                  <a:schemeClr val="bg1"/>
                </a:solidFill>
                <a:latin typeface="Palatino Linotype" pitchFamily="18" charset="0"/>
              </a:rPr>
              <a:t>relies</a:t>
            </a:r>
            <a:r>
              <a:rPr lang="it-IT" sz="2000" b="1" dirty="0" smtClean="0">
                <a:solidFill>
                  <a:schemeClr val="bg1"/>
                </a:solidFill>
                <a:latin typeface="Palatino Linotype" pitchFamily="18" charset="0"/>
              </a:rPr>
              <a:t> on</a:t>
            </a:r>
            <a:r>
              <a:rPr lang="it-IT" sz="2200" b="1" dirty="0" smtClean="0">
                <a:solidFill>
                  <a:schemeClr val="bg1"/>
                </a:solidFill>
                <a:latin typeface="Palatino Linotype" pitchFamily="18" charset="0"/>
              </a:rPr>
              <a:t>:</a:t>
            </a:r>
          </a:p>
          <a:p>
            <a:r>
              <a:rPr lang="it-IT" dirty="0" smtClean="0">
                <a:solidFill>
                  <a:srgbClr val="FFFF00"/>
                </a:solidFill>
                <a:latin typeface="Palatino Linotype" pitchFamily="18" charset="0"/>
              </a:rPr>
              <a:t> </a:t>
            </a:r>
          </a:p>
          <a:p>
            <a:pPr marL="457200" indent="-457200"/>
            <a:r>
              <a:rPr lang="it-IT" sz="1800" b="1" dirty="0" smtClean="0">
                <a:solidFill>
                  <a:schemeClr val="bg1"/>
                </a:solidFill>
                <a:latin typeface="Palatino Linotype" pitchFamily="18" charset="0"/>
              </a:rPr>
              <a:t>1) </a:t>
            </a:r>
            <a:r>
              <a:rPr lang="it-IT" sz="1800" b="1" dirty="0" err="1" smtClean="0">
                <a:solidFill>
                  <a:schemeClr val="bg1"/>
                </a:solidFill>
                <a:latin typeface="Palatino Linotype" pitchFamily="18" charset="0"/>
              </a:rPr>
              <a:t>Vasoconstriction</a:t>
            </a:r>
            <a:endParaRPr lang="it-IT" sz="1800" b="1" dirty="0" smtClean="0">
              <a:solidFill>
                <a:schemeClr val="bg1"/>
              </a:solidFill>
              <a:latin typeface="Palatino Linotype" pitchFamily="18" charset="0"/>
            </a:endParaRPr>
          </a:p>
          <a:p>
            <a:pPr marL="457200" indent="-457200">
              <a:buAutoNum type="arabicParenR"/>
            </a:pPr>
            <a:endParaRPr lang="it-IT" sz="2400" b="1" dirty="0" smtClean="0">
              <a:solidFill>
                <a:schemeClr val="bg1"/>
              </a:solidFill>
              <a:latin typeface="Palatino Linotype" pitchFamily="18" charset="0"/>
            </a:endParaRPr>
          </a:p>
          <a:p>
            <a:r>
              <a:rPr lang="it-IT" sz="2000" b="1" dirty="0" smtClean="0">
                <a:solidFill>
                  <a:schemeClr val="bg1"/>
                </a:solidFill>
                <a:latin typeface="Palatino Linotype" pitchFamily="18" charset="0"/>
              </a:rPr>
              <a:t>2) </a:t>
            </a:r>
            <a:r>
              <a:rPr lang="it-IT" sz="2000" b="1" dirty="0" err="1" smtClean="0">
                <a:solidFill>
                  <a:schemeClr val="bg1"/>
                </a:solidFill>
                <a:latin typeface="Palatino Linotype" pitchFamily="18" charset="0"/>
              </a:rPr>
              <a:t>Platelet</a:t>
            </a:r>
            <a:r>
              <a:rPr lang="it-IT" sz="2000" b="1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  <a:r>
              <a:rPr lang="it-IT" sz="2000" b="1" dirty="0" err="1" smtClean="0">
                <a:solidFill>
                  <a:schemeClr val="bg1"/>
                </a:solidFill>
                <a:latin typeface="Palatino Linotype" pitchFamily="18" charset="0"/>
              </a:rPr>
              <a:t>plug</a:t>
            </a:r>
            <a:endParaRPr lang="it-IT" sz="2000" b="1" dirty="0" smtClean="0">
              <a:solidFill>
                <a:schemeClr val="bg1"/>
              </a:solidFill>
              <a:latin typeface="Palatino Linotype" pitchFamily="18" charset="0"/>
            </a:endParaRPr>
          </a:p>
          <a:p>
            <a:endParaRPr lang="it-IT" sz="2400" b="1" dirty="0" smtClean="0">
              <a:solidFill>
                <a:schemeClr val="bg1"/>
              </a:solidFill>
              <a:latin typeface="Palatino Linotype" pitchFamily="18" charset="0"/>
            </a:endParaRPr>
          </a:p>
          <a:p>
            <a:r>
              <a:rPr lang="it-IT" sz="2000" b="1" dirty="0" smtClean="0">
                <a:solidFill>
                  <a:schemeClr val="bg1"/>
                </a:solidFill>
                <a:latin typeface="Palatino Linotype" pitchFamily="18" charset="0"/>
              </a:rPr>
              <a:t>3) </a:t>
            </a:r>
            <a:r>
              <a:rPr lang="it-IT" sz="2000" b="1" dirty="0" err="1" smtClean="0">
                <a:solidFill>
                  <a:schemeClr val="bg1"/>
                </a:solidFill>
                <a:latin typeface="Palatino Linotype" pitchFamily="18" charset="0"/>
              </a:rPr>
              <a:t>Clot</a:t>
            </a:r>
            <a:r>
              <a:rPr lang="it-IT" sz="2000" b="1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  <a:r>
              <a:rPr lang="it-IT" sz="2000" b="1" dirty="0" err="1" smtClean="0">
                <a:solidFill>
                  <a:schemeClr val="bg1"/>
                </a:solidFill>
                <a:latin typeface="Palatino Linotype" pitchFamily="18" charset="0"/>
              </a:rPr>
              <a:t>formation</a:t>
            </a:r>
            <a:endParaRPr lang="it-IT" sz="2000" b="1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43" name="Rettangolo 42"/>
          <p:cNvSpPr/>
          <p:nvPr/>
        </p:nvSpPr>
        <p:spPr>
          <a:xfrm>
            <a:off x="5646715" y="3421624"/>
            <a:ext cx="3564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1800" b="1" dirty="0" err="1" smtClean="0">
                <a:solidFill>
                  <a:schemeClr val="bg1"/>
                </a:solidFill>
                <a:latin typeface="Palatino Linotype" pitchFamily="18" charset="0"/>
              </a:rPr>
              <a:t>Serpin-dependent</a:t>
            </a:r>
            <a:r>
              <a:rPr lang="it-IT" sz="1800" b="1" dirty="0" smtClean="0">
                <a:solidFill>
                  <a:schemeClr val="bg1"/>
                </a:solidFill>
                <a:latin typeface="Palatino Linotype" pitchFamily="18" charset="0"/>
              </a:rPr>
              <a:t>  </a:t>
            </a:r>
            <a:r>
              <a:rPr lang="it-IT" sz="1800" b="1" dirty="0" err="1" smtClean="0">
                <a:solidFill>
                  <a:schemeClr val="bg1"/>
                </a:solidFill>
                <a:latin typeface="Palatino Linotype" pitchFamily="18" charset="0"/>
              </a:rPr>
              <a:t>mechanism</a:t>
            </a:r>
            <a:r>
              <a:rPr lang="it-IT" sz="1800" b="1" dirty="0" smtClean="0">
                <a:solidFill>
                  <a:schemeClr val="bg1"/>
                </a:solidFill>
                <a:latin typeface="Palatino Linotype" pitchFamily="18" charset="0"/>
              </a:rPr>
              <a:t>  </a:t>
            </a:r>
            <a:r>
              <a:rPr lang="it-IT" sz="1800" b="1" dirty="0" err="1" smtClean="0">
                <a:solidFill>
                  <a:schemeClr val="bg1"/>
                </a:solidFill>
                <a:latin typeface="Palatino Linotype" pitchFamily="18" charset="0"/>
              </a:rPr>
              <a:t>driven</a:t>
            </a:r>
            <a:r>
              <a:rPr lang="it-IT" sz="1800" b="1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  <a:r>
              <a:rPr lang="it-IT" sz="1800" b="1" dirty="0" err="1" smtClean="0">
                <a:solidFill>
                  <a:schemeClr val="bg1"/>
                </a:solidFill>
                <a:latin typeface="Palatino Linotype" pitchFamily="18" charset="0"/>
              </a:rPr>
              <a:t>by</a:t>
            </a:r>
            <a:r>
              <a:rPr lang="it-IT" sz="1800" b="1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  <a:r>
              <a:rPr lang="it-IT" sz="1800" b="1" dirty="0" err="1" smtClean="0">
                <a:solidFill>
                  <a:schemeClr val="bg1"/>
                </a:solidFill>
                <a:latin typeface="Palatino Linotype" pitchFamily="18" charset="0"/>
              </a:rPr>
              <a:t>Antithrombin</a:t>
            </a:r>
            <a:r>
              <a:rPr lang="it-IT" sz="1800" b="1" dirty="0" smtClean="0">
                <a:solidFill>
                  <a:schemeClr val="bg1"/>
                </a:solidFill>
                <a:latin typeface="Palatino Linotype" pitchFamily="18" charset="0"/>
              </a:rPr>
              <a:t> (AT) and </a:t>
            </a:r>
            <a:r>
              <a:rPr lang="it-IT" sz="1800" b="1" dirty="0" err="1" smtClean="0">
                <a:solidFill>
                  <a:schemeClr val="bg1"/>
                </a:solidFill>
                <a:latin typeface="Palatino Linotype" pitchFamily="18" charset="0"/>
              </a:rPr>
              <a:t>Heparin</a:t>
            </a:r>
            <a:r>
              <a:rPr lang="it-IT" sz="1800" b="1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  <a:r>
              <a:rPr lang="it-IT" sz="1800" b="1" dirty="0" err="1" smtClean="0">
                <a:solidFill>
                  <a:schemeClr val="bg1"/>
                </a:solidFill>
                <a:latin typeface="Palatino Linotype" pitchFamily="18" charset="0"/>
              </a:rPr>
              <a:t>Cofactor</a:t>
            </a:r>
            <a:r>
              <a:rPr lang="it-IT" sz="1800" b="1" dirty="0" smtClean="0">
                <a:solidFill>
                  <a:schemeClr val="bg1"/>
                </a:solidFill>
                <a:latin typeface="Palatino Linotype" pitchFamily="18" charset="0"/>
              </a:rPr>
              <a:t> II (HCII)</a:t>
            </a:r>
            <a:r>
              <a:rPr lang="it-IT" sz="1800" b="1" baseline="30000" dirty="0" smtClean="0">
                <a:solidFill>
                  <a:schemeClr val="bg1"/>
                </a:solidFill>
                <a:latin typeface="Palatino Linotype" pitchFamily="18" charset="0"/>
              </a:rPr>
              <a:t>[4]</a:t>
            </a:r>
            <a:endParaRPr lang="it-IT" sz="1800" b="1" baseline="30000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5672199" y="4983266"/>
            <a:ext cx="356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800" b="1" dirty="0" err="1" smtClean="0">
                <a:solidFill>
                  <a:schemeClr val="bg1"/>
                </a:solidFill>
                <a:latin typeface="Palatino Linotype" pitchFamily="18" charset="0"/>
              </a:rPr>
              <a:t>Serpin-independent</a:t>
            </a:r>
            <a:r>
              <a:rPr lang="it-IT" sz="1800" b="1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  <a:r>
              <a:rPr lang="it-IT" sz="1800" b="1" dirty="0" err="1" smtClean="0">
                <a:solidFill>
                  <a:schemeClr val="bg1"/>
                </a:solidFill>
                <a:latin typeface="Palatino Linotype" pitchFamily="18" charset="0"/>
              </a:rPr>
              <a:t>mechanism</a:t>
            </a:r>
            <a:r>
              <a:rPr lang="it-IT" sz="1800" b="1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</a:p>
          <a:p>
            <a:pPr algn="just"/>
            <a:r>
              <a:rPr lang="it-IT" sz="1800" b="1" dirty="0" smtClean="0">
                <a:solidFill>
                  <a:schemeClr val="bg1"/>
                </a:solidFill>
                <a:latin typeface="Palatino Linotype" pitchFamily="18" charset="0"/>
              </a:rPr>
              <a:t>due </a:t>
            </a:r>
            <a:r>
              <a:rPr lang="it-IT" sz="1800" b="1" dirty="0" err="1" smtClean="0">
                <a:solidFill>
                  <a:schemeClr val="bg1"/>
                </a:solidFill>
                <a:latin typeface="Palatino Linotype" pitchFamily="18" charset="0"/>
              </a:rPr>
              <a:t>to</a:t>
            </a:r>
            <a:r>
              <a:rPr lang="it-IT" sz="1800" b="1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  <a:r>
              <a:rPr lang="it-IT" sz="1800" b="1" dirty="0" err="1" smtClean="0">
                <a:solidFill>
                  <a:schemeClr val="bg1"/>
                </a:solidFill>
                <a:latin typeface="Palatino Linotype" pitchFamily="18" charset="0"/>
              </a:rPr>
              <a:t>inhibition</a:t>
            </a:r>
            <a:r>
              <a:rPr lang="it-IT" sz="1800" b="1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  <a:r>
              <a:rPr lang="it-IT" sz="1800" b="1" dirty="0" err="1" smtClean="0">
                <a:solidFill>
                  <a:schemeClr val="bg1"/>
                </a:solidFill>
                <a:latin typeface="Palatino Linotype" pitchFamily="18" charset="0"/>
              </a:rPr>
              <a:t>of</a:t>
            </a:r>
            <a:r>
              <a:rPr lang="it-IT" sz="1800" b="1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  <a:r>
              <a:rPr lang="it-IT" sz="1800" b="1" dirty="0" err="1" smtClean="0">
                <a:solidFill>
                  <a:schemeClr val="bg1"/>
                </a:solidFill>
                <a:latin typeface="Palatino Linotype" pitchFamily="18" charset="0"/>
              </a:rPr>
              <a:t>Factor</a:t>
            </a:r>
            <a:r>
              <a:rPr lang="it-IT" sz="1800" b="1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  <a:r>
              <a:rPr lang="it-IT" sz="1800" b="1" dirty="0" err="1" smtClean="0">
                <a:solidFill>
                  <a:schemeClr val="bg1"/>
                </a:solidFill>
                <a:latin typeface="Palatino Linotype" pitchFamily="18" charset="0"/>
              </a:rPr>
              <a:t>Xa</a:t>
            </a:r>
            <a:r>
              <a:rPr lang="it-IT" sz="1800" b="1" dirty="0" smtClean="0">
                <a:solidFill>
                  <a:schemeClr val="bg1"/>
                </a:solidFill>
                <a:latin typeface="Palatino Linotype" pitchFamily="18" charset="0"/>
              </a:rPr>
              <a:t> </a:t>
            </a:r>
          </a:p>
          <a:p>
            <a:pPr algn="just"/>
            <a:r>
              <a:rPr lang="it-IT" sz="1800" b="1" dirty="0" smtClean="0">
                <a:solidFill>
                  <a:schemeClr val="bg1"/>
                </a:solidFill>
                <a:latin typeface="Palatino Linotype" pitchFamily="18" charset="0"/>
              </a:rPr>
              <a:t>and </a:t>
            </a:r>
            <a:r>
              <a:rPr lang="it-IT" sz="1800" b="1" dirty="0" err="1" smtClean="0">
                <a:solidFill>
                  <a:schemeClr val="bg1"/>
                </a:solidFill>
                <a:latin typeface="Palatino Linotype" pitchFamily="18" charset="0"/>
              </a:rPr>
              <a:t>thrombin</a:t>
            </a:r>
            <a:r>
              <a:rPr lang="it-IT" sz="1800" b="1" dirty="0" smtClean="0">
                <a:solidFill>
                  <a:schemeClr val="bg1"/>
                </a:solidFill>
                <a:latin typeface="Palatino Linotype" pitchFamily="18" charset="0"/>
              </a:rPr>
              <a:t> generation</a:t>
            </a:r>
            <a:r>
              <a:rPr lang="it-IT" sz="1800" b="1" baseline="30000" dirty="0" smtClean="0">
                <a:solidFill>
                  <a:schemeClr val="bg1"/>
                </a:solidFill>
                <a:latin typeface="Palatino Linotype" pitchFamily="18" charset="0"/>
              </a:rPr>
              <a:t>[5]</a:t>
            </a:r>
            <a:endParaRPr lang="it-IT" sz="1800" b="1" baseline="30000" dirty="0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41" name="CasellaDiTesto 40"/>
          <p:cNvSpPr txBox="1">
            <a:spLocks noChangeArrowheads="1"/>
          </p:cNvSpPr>
          <p:nvPr/>
        </p:nvSpPr>
        <p:spPr bwMode="auto">
          <a:xfrm>
            <a:off x="0" y="5751802"/>
            <a:ext cx="990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 baseline="30000" dirty="0" smtClean="0">
                <a:latin typeface="Palatino Linotype" pitchFamily="18" charset="0"/>
              </a:rPr>
              <a:t>[4] </a:t>
            </a:r>
            <a:r>
              <a:rPr lang="it-IT" sz="1200" dirty="0" err="1" smtClean="0">
                <a:latin typeface="Palatino Linotype" pitchFamily="18" charset="0"/>
              </a:rPr>
              <a:t>Mourão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dirty="0" err="1" smtClean="0">
                <a:latin typeface="Palatino Linotype" pitchFamily="18" charset="0"/>
              </a:rPr>
              <a:t>P.A.S.</a:t>
            </a:r>
            <a:r>
              <a:rPr lang="it-IT" sz="1200" dirty="0" smtClean="0">
                <a:latin typeface="Palatino Linotype" pitchFamily="18" charset="0"/>
              </a:rPr>
              <a:t>; Pereira, M.S.; </a:t>
            </a:r>
            <a:r>
              <a:rPr lang="it-IT" sz="1200" dirty="0" err="1" smtClean="0">
                <a:latin typeface="Palatino Linotype" pitchFamily="18" charset="0"/>
              </a:rPr>
              <a:t>Pav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dirty="0" err="1" smtClean="0">
                <a:latin typeface="Palatino Linotype" pitchFamily="18" charset="0"/>
              </a:rPr>
              <a:t>ão</a:t>
            </a:r>
            <a:r>
              <a:rPr lang="it-IT" sz="1200" dirty="0" smtClean="0">
                <a:latin typeface="Palatino Linotype" pitchFamily="18" charset="0"/>
              </a:rPr>
              <a:t>, M.S.; </a:t>
            </a:r>
            <a:r>
              <a:rPr lang="it-IT" sz="1200" dirty="0" err="1" smtClean="0">
                <a:latin typeface="Palatino Linotype" pitchFamily="18" charset="0"/>
              </a:rPr>
              <a:t>et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dirty="0">
                <a:latin typeface="Palatino Linotype" pitchFamily="18" charset="0"/>
              </a:rPr>
              <a:t>al</a:t>
            </a:r>
            <a:r>
              <a:rPr lang="it-IT" sz="1200" dirty="0" smtClean="0">
                <a:latin typeface="Palatino Linotype" pitchFamily="18" charset="0"/>
              </a:rPr>
              <a:t>., </a:t>
            </a:r>
            <a:r>
              <a:rPr lang="it-IT" sz="1200" i="1" dirty="0" smtClean="0">
                <a:latin typeface="Palatino Linotype" pitchFamily="18" charset="0"/>
              </a:rPr>
              <a:t>J. </a:t>
            </a:r>
            <a:r>
              <a:rPr lang="it-IT" sz="1200" i="1" dirty="0" err="1" smtClean="0">
                <a:latin typeface="Palatino Linotype" pitchFamily="18" charset="0"/>
              </a:rPr>
              <a:t>Biol</a:t>
            </a:r>
            <a:r>
              <a:rPr lang="it-IT" sz="1200" i="1" dirty="0" smtClean="0">
                <a:latin typeface="Palatino Linotype" pitchFamily="18" charset="0"/>
              </a:rPr>
              <a:t>. </a:t>
            </a:r>
            <a:r>
              <a:rPr lang="it-IT" sz="1200" i="1" dirty="0" err="1" smtClean="0">
                <a:latin typeface="Palatino Linotype" pitchFamily="18" charset="0"/>
              </a:rPr>
              <a:t>Chem</a:t>
            </a:r>
            <a:r>
              <a:rPr lang="it-IT" sz="1200" i="1" dirty="0" smtClean="0">
                <a:latin typeface="Palatino Linotype" pitchFamily="18" charset="0"/>
              </a:rPr>
              <a:t>.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b="1" dirty="0" smtClean="0">
                <a:latin typeface="Palatino Linotype" pitchFamily="18" charset="0"/>
              </a:rPr>
              <a:t>1996</a:t>
            </a:r>
            <a:r>
              <a:rPr lang="it-IT" sz="1200" dirty="0" smtClean="0">
                <a:latin typeface="Palatino Linotype" pitchFamily="18" charset="0"/>
              </a:rPr>
              <a:t>, 271</a:t>
            </a:r>
            <a:r>
              <a:rPr lang="it-IT" sz="1200" i="1" dirty="0" smtClean="0">
                <a:latin typeface="Palatino Linotype" pitchFamily="18" charset="0"/>
              </a:rPr>
              <a:t>, </a:t>
            </a:r>
          </a:p>
          <a:p>
            <a:r>
              <a:rPr lang="it-IT" sz="1200" i="1" dirty="0" smtClean="0">
                <a:latin typeface="Palatino Linotype" pitchFamily="18" charset="0"/>
              </a:rPr>
              <a:t>    23973</a:t>
            </a:r>
            <a:r>
              <a:rPr lang="it-IT" sz="1200" dirty="0" smtClean="0">
                <a:latin typeface="Palatino Linotype" pitchFamily="18" charset="0"/>
              </a:rPr>
              <a:t>-23984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42" name="CasellaDiTesto 41"/>
          <p:cNvSpPr txBox="1">
            <a:spLocks noChangeArrowheads="1"/>
          </p:cNvSpPr>
          <p:nvPr/>
        </p:nvSpPr>
        <p:spPr bwMode="auto">
          <a:xfrm>
            <a:off x="-15875" y="6205520"/>
            <a:ext cx="990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 baseline="30000" dirty="0" smtClean="0">
                <a:latin typeface="Palatino Linotype" pitchFamily="18" charset="0"/>
              </a:rPr>
              <a:t>[5] </a:t>
            </a:r>
            <a:r>
              <a:rPr lang="it-IT" sz="1200" dirty="0" err="1" smtClean="0">
                <a:latin typeface="Palatino Linotype" pitchFamily="18" charset="0"/>
              </a:rPr>
              <a:t>Glauser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dirty="0" err="1" smtClean="0">
                <a:latin typeface="Palatino Linotype" pitchFamily="18" charset="0"/>
              </a:rPr>
              <a:t>B.F.</a:t>
            </a:r>
            <a:r>
              <a:rPr lang="it-IT" sz="1200" dirty="0" smtClean="0">
                <a:latin typeface="Palatino Linotype" pitchFamily="18" charset="0"/>
              </a:rPr>
              <a:t>; Pereira, M.S.; Monteiro, </a:t>
            </a:r>
            <a:r>
              <a:rPr lang="it-IT" sz="1200" dirty="0" err="1" smtClean="0">
                <a:latin typeface="Palatino Linotype" pitchFamily="18" charset="0"/>
              </a:rPr>
              <a:t>R.Q.</a:t>
            </a:r>
            <a:r>
              <a:rPr lang="it-IT" sz="1200" dirty="0" smtClean="0">
                <a:latin typeface="Palatino Linotype" pitchFamily="18" charset="0"/>
              </a:rPr>
              <a:t>; </a:t>
            </a:r>
            <a:r>
              <a:rPr lang="it-IT" sz="1200" dirty="0" err="1">
                <a:latin typeface="Palatino Linotype" pitchFamily="18" charset="0"/>
              </a:rPr>
              <a:t>et</a:t>
            </a:r>
            <a:r>
              <a:rPr lang="it-IT" sz="1200" dirty="0">
                <a:latin typeface="Palatino Linotype" pitchFamily="18" charset="0"/>
              </a:rPr>
              <a:t> al</a:t>
            </a:r>
            <a:r>
              <a:rPr lang="it-IT" sz="1200" dirty="0" smtClean="0">
                <a:latin typeface="Palatino Linotype" pitchFamily="18" charset="0"/>
              </a:rPr>
              <a:t>., </a:t>
            </a:r>
            <a:r>
              <a:rPr lang="it-IT" sz="1200" i="1" dirty="0" err="1">
                <a:latin typeface="Palatino Linotype" pitchFamily="18" charset="0"/>
              </a:rPr>
              <a:t>Thromb</a:t>
            </a:r>
            <a:r>
              <a:rPr lang="it-IT" sz="1200" i="1" dirty="0">
                <a:latin typeface="Palatino Linotype" pitchFamily="18" charset="0"/>
              </a:rPr>
              <a:t>. </a:t>
            </a:r>
            <a:r>
              <a:rPr lang="it-IT" sz="1200" i="1" dirty="0" err="1">
                <a:latin typeface="Palatino Linotype" pitchFamily="18" charset="0"/>
              </a:rPr>
              <a:t>Haemost</a:t>
            </a:r>
            <a:r>
              <a:rPr lang="it-IT" sz="1200" i="1" dirty="0" smtClean="0">
                <a:latin typeface="Palatino Linotype" pitchFamily="18" charset="0"/>
              </a:rPr>
              <a:t>.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b="1" dirty="0">
                <a:latin typeface="Palatino Linotype" pitchFamily="18" charset="0"/>
              </a:rPr>
              <a:t>2008</a:t>
            </a:r>
            <a:r>
              <a:rPr lang="it-IT" sz="1200" dirty="0">
                <a:latin typeface="Palatino Linotype" pitchFamily="18" charset="0"/>
              </a:rPr>
              <a:t>, </a:t>
            </a:r>
            <a:r>
              <a:rPr lang="it-IT" sz="1200" i="1" dirty="0">
                <a:latin typeface="Palatino Linotype" pitchFamily="18" charset="0"/>
              </a:rPr>
              <a:t>100, </a:t>
            </a:r>
            <a:endParaRPr lang="it-IT" sz="1200" i="1" dirty="0" smtClean="0">
              <a:latin typeface="Palatino Linotype" pitchFamily="18" charset="0"/>
            </a:endParaRPr>
          </a:p>
          <a:p>
            <a:r>
              <a:rPr lang="it-IT" sz="1200" dirty="0" smtClean="0">
                <a:latin typeface="Palatino Linotype" pitchFamily="18" charset="0"/>
              </a:rPr>
              <a:t>    420-428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  <a:endParaRPr lang="it-IT" sz="12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56600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471653" y="254987"/>
            <a:ext cx="8079580" cy="576000"/>
          </a:xfrm>
          <a:prstGeom prst="rect">
            <a:avLst/>
          </a:prstGeom>
        </p:spPr>
        <p:txBody>
          <a:bodyPr vert="horz" lIns="80465" tIns="40232" rIns="80465" bIns="40232" rtlCol="0" anchor="ctr">
            <a:normAutofit fontScale="97500" lnSpcReduction="10000"/>
          </a:bodyPr>
          <a:lstStyle/>
          <a:p>
            <a:pPr marL="0" marR="0" lvl="0" indent="0" algn="ctr" defTabSz="804649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1" i="0" u="none" strike="noStrike" kern="1200" cap="none" spc="-106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Palatino Linotype" pitchFamily="18" charset="0"/>
                <a:ea typeface="+mj-ea"/>
                <a:cs typeface="+mj-cs"/>
              </a:rPr>
              <a:t>Why semi-synthesis of fCS?</a:t>
            </a:r>
            <a:endParaRPr kumimoji="0" lang="it-IT" sz="4000" b="1" i="0" u="none" strike="noStrike" kern="1200" cap="none" spc="-106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06906" y="1702847"/>
            <a:ext cx="5198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err="1" smtClean="0">
                <a:latin typeface="Palatino Linotype" pitchFamily="18" charset="0"/>
              </a:rPr>
              <a:t>Mild</a:t>
            </a:r>
            <a:r>
              <a:rPr lang="it-IT" sz="1800" b="1" dirty="0" smtClean="0">
                <a:latin typeface="Palatino Linotype" pitchFamily="18" charset="0"/>
              </a:rPr>
              <a:t> and </a:t>
            </a:r>
            <a:r>
              <a:rPr lang="it-IT" sz="1800" b="1" dirty="0" err="1" smtClean="0">
                <a:latin typeface="Palatino Linotype" pitchFamily="18" charset="0"/>
              </a:rPr>
              <a:t>regioselective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depolymerization</a:t>
            </a:r>
            <a:r>
              <a:rPr lang="it-IT" sz="1800" b="1" baseline="30000" dirty="0" smtClean="0">
                <a:latin typeface="Palatino Linotype" pitchFamily="18" charset="0"/>
              </a:rPr>
              <a:t>[6][7][8]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endParaRPr lang="it-IT" sz="1800" b="1" dirty="0">
              <a:latin typeface="Palatino Linotype" pitchFamily="18" charset="0"/>
            </a:endParaRPr>
          </a:p>
        </p:txBody>
      </p:sp>
      <p:sp>
        <p:nvSpPr>
          <p:cNvPr id="9" name="CasellaDiTesto 8"/>
          <p:cNvSpPr txBox="1">
            <a:spLocks noChangeArrowheads="1"/>
          </p:cNvSpPr>
          <p:nvPr/>
        </p:nvSpPr>
        <p:spPr bwMode="auto">
          <a:xfrm>
            <a:off x="344345" y="2256174"/>
            <a:ext cx="502773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200" baseline="30000" dirty="0" smtClean="0">
                <a:latin typeface="Palatino Linotype" pitchFamily="18" charset="0"/>
              </a:rPr>
              <a:t>[</a:t>
            </a:r>
            <a:r>
              <a:rPr lang="it-IT" sz="1200" baseline="30000" dirty="0" smtClean="0">
                <a:latin typeface="Palatino Linotype" pitchFamily="18" charset="0"/>
              </a:rPr>
              <a:t>7</a:t>
            </a:r>
            <a:r>
              <a:rPr lang="it-IT" sz="1200" baseline="30000" dirty="0" smtClean="0">
                <a:latin typeface="Palatino Linotype" pitchFamily="18" charset="0"/>
              </a:rPr>
              <a:t>]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dirty="0" err="1" smtClean="0">
                <a:latin typeface="Palatino Linotype" pitchFamily="18" charset="0"/>
              </a:rPr>
              <a:t>Liu</a:t>
            </a:r>
            <a:r>
              <a:rPr lang="it-IT" sz="1200" dirty="0" smtClean="0">
                <a:latin typeface="Palatino Linotype" pitchFamily="18" charset="0"/>
              </a:rPr>
              <a:t>, X.; </a:t>
            </a:r>
            <a:r>
              <a:rPr lang="it-IT" sz="1200" dirty="0" err="1" smtClean="0">
                <a:latin typeface="Palatino Linotype" pitchFamily="18" charset="0"/>
              </a:rPr>
              <a:t>Hao</a:t>
            </a:r>
            <a:r>
              <a:rPr lang="it-IT" sz="1200" dirty="0" smtClean="0">
                <a:latin typeface="Palatino Linotype" pitchFamily="18" charset="0"/>
              </a:rPr>
              <a:t>, J.; </a:t>
            </a:r>
            <a:r>
              <a:rPr lang="it-IT" sz="1200" dirty="0" err="1" smtClean="0">
                <a:latin typeface="Palatino Linotype" pitchFamily="18" charset="0"/>
              </a:rPr>
              <a:t>Shan</a:t>
            </a:r>
            <a:r>
              <a:rPr lang="it-IT" sz="1200" dirty="0" smtClean="0">
                <a:latin typeface="Palatino Linotype" pitchFamily="18" charset="0"/>
              </a:rPr>
              <a:t>, X.; </a:t>
            </a:r>
            <a:r>
              <a:rPr lang="it-IT" sz="1200" dirty="0" err="1" smtClean="0">
                <a:latin typeface="Palatino Linotype" pitchFamily="18" charset="0"/>
              </a:rPr>
              <a:t>et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dirty="0">
                <a:latin typeface="Palatino Linotype" pitchFamily="18" charset="0"/>
              </a:rPr>
              <a:t>al</a:t>
            </a:r>
            <a:r>
              <a:rPr lang="it-IT" sz="1200" dirty="0" smtClean="0">
                <a:latin typeface="Palatino Linotype" pitchFamily="18" charset="0"/>
              </a:rPr>
              <a:t>., </a:t>
            </a:r>
            <a:r>
              <a:rPr lang="it-IT" sz="1200" i="1" dirty="0" err="1" smtClean="0">
                <a:latin typeface="Palatino Linotype" pitchFamily="18" charset="0"/>
              </a:rPr>
              <a:t>Carbohydr</a:t>
            </a:r>
            <a:r>
              <a:rPr lang="it-IT" sz="1200" i="1" dirty="0" smtClean="0">
                <a:latin typeface="Palatino Linotype" pitchFamily="18" charset="0"/>
              </a:rPr>
              <a:t>. </a:t>
            </a:r>
            <a:r>
              <a:rPr lang="it-IT" sz="1200" i="1" dirty="0" err="1" smtClean="0">
                <a:latin typeface="Palatino Linotype" pitchFamily="18" charset="0"/>
              </a:rPr>
              <a:t>Polym</a:t>
            </a:r>
            <a:r>
              <a:rPr lang="it-IT" sz="1200" i="1" dirty="0" smtClean="0">
                <a:latin typeface="Palatino Linotype" pitchFamily="18" charset="0"/>
              </a:rPr>
              <a:t>.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b="1" dirty="0" smtClean="0">
                <a:latin typeface="Palatino Linotype" pitchFamily="18" charset="0"/>
              </a:rPr>
              <a:t>2016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i="1" dirty="0" smtClean="0">
                <a:latin typeface="Palatino Linotype" pitchFamily="18" charset="0"/>
              </a:rPr>
              <a:t>152, </a:t>
            </a:r>
            <a:r>
              <a:rPr lang="it-IT" sz="1200" dirty="0" smtClean="0">
                <a:latin typeface="Palatino Linotype" pitchFamily="18" charset="0"/>
              </a:rPr>
              <a:t>343-350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10" name="CasellaDiTesto 9"/>
          <p:cNvSpPr txBox="1">
            <a:spLocks noChangeArrowheads="1"/>
          </p:cNvSpPr>
          <p:nvPr/>
        </p:nvSpPr>
        <p:spPr bwMode="auto">
          <a:xfrm>
            <a:off x="350318" y="2491481"/>
            <a:ext cx="39600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 baseline="30000" dirty="0" smtClean="0">
                <a:latin typeface="Palatino Linotype" pitchFamily="18" charset="0"/>
              </a:rPr>
              <a:t>[8]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dirty="0" smtClean="0">
                <a:latin typeface="Palatino Linotype" pitchFamily="18" charset="0"/>
              </a:rPr>
              <a:t>Li</a:t>
            </a:r>
            <a:r>
              <a:rPr lang="it-IT" sz="1200" dirty="0" smtClean="0">
                <a:latin typeface="Palatino Linotype" pitchFamily="18" charset="0"/>
              </a:rPr>
              <a:t>, J.; Li, S.; </a:t>
            </a:r>
            <a:r>
              <a:rPr lang="it-IT" sz="1200" dirty="0" err="1" smtClean="0">
                <a:latin typeface="Palatino Linotype" pitchFamily="18" charset="0"/>
              </a:rPr>
              <a:t>Zhi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dirty="0" err="1" smtClean="0">
                <a:latin typeface="Palatino Linotype" pitchFamily="18" charset="0"/>
              </a:rPr>
              <a:t>Z</a:t>
            </a:r>
            <a:r>
              <a:rPr lang="it-IT" sz="1200" dirty="0" smtClean="0">
                <a:latin typeface="Palatino Linotype" pitchFamily="18" charset="0"/>
              </a:rPr>
              <a:t>.; </a:t>
            </a:r>
            <a:r>
              <a:rPr lang="it-IT" sz="1200" dirty="0" err="1" smtClean="0">
                <a:latin typeface="Palatino Linotype" pitchFamily="18" charset="0"/>
              </a:rPr>
              <a:t>et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dirty="0">
                <a:latin typeface="Palatino Linotype" pitchFamily="18" charset="0"/>
              </a:rPr>
              <a:t>al</a:t>
            </a:r>
            <a:r>
              <a:rPr lang="it-IT" sz="1200" dirty="0" smtClean="0">
                <a:latin typeface="Palatino Linotype" pitchFamily="18" charset="0"/>
              </a:rPr>
              <a:t>., </a:t>
            </a:r>
            <a:r>
              <a:rPr lang="it-IT" sz="1200" i="1" dirty="0" smtClean="0">
                <a:latin typeface="Palatino Linotype" pitchFamily="18" charset="0"/>
              </a:rPr>
              <a:t>Mar. </a:t>
            </a:r>
            <a:r>
              <a:rPr lang="it-IT" sz="1200" i="1" dirty="0" err="1" smtClean="0">
                <a:latin typeface="Palatino Linotype" pitchFamily="18" charset="0"/>
              </a:rPr>
              <a:t>Drugs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b="1" dirty="0" smtClean="0">
                <a:latin typeface="Palatino Linotype" pitchFamily="18" charset="0"/>
              </a:rPr>
              <a:t>2016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i="1" dirty="0" smtClean="0">
                <a:latin typeface="Palatino Linotype" pitchFamily="18" charset="0"/>
              </a:rPr>
              <a:t>14, </a:t>
            </a:r>
            <a:r>
              <a:rPr lang="it-IT" sz="1200" dirty="0" smtClean="0">
                <a:latin typeface="Palatino Linotype" pitchFamily="18" charset="0"/>
              </a:rPr>
              <a:t>170-183</a:t>
            </a:r>
            <a:r>
              <a:rPr lang="it-IT" sz="1200" b="1" dirty="0" smtClean="0">
                <a:latin typeface="Palatino Linotype" pitchFamily="18" charset="0"/>
              </a:rPr>
              <a:t> 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218978" y="3343024"/>
            <a:ext cx="6062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>
                <a:latin typeface="Palatino Linotype" pitchFamily="18" charset="0"/>
              </a:rPr>
              <a:t>Total </a:t>
            </a:r>
            <a:r>
              <a:rPr lang="it-IT" sz="1800" b="1" dirty="0" err="1" smtClean="0">
                <a:latin typeface="Palatino Linotype" pitchFamily="18" charset="0"/>
              </a:rPr>
              <a:t>synthesis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of</a:t>
            </a:r>
            <a:r>
              <a:rPr lang="it-IT" sz="1800" b="1" dirty="0" smtClean="0">
                <a:latin typeface="Palatino Linotype" pitchFamily="18" charset="0"/>
              </a:rPr>
              <a:t> di- and </a:t>
            </a:r>
            <a:r>
              <a:rPr lang="it-IT" sz="1800" b="1" dirty="0" err="1" smtClean="0">
                <a:latin typeface="Palatino Linotype" pitchFamily="18" charset="0"/>
              </a:rPr>
              <a:t>trisaccharide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fragments</a:t>
            </a:r>
            <a:r>
              <a:rPr lang="it-IT" sz="1800" b="1" baseline="30000" dirty="0" smtClean="0">
                <a:latin typeface="Palatino Linotype" pitchFamily="18" charset="0"/>
              </a:rPr>
              <a:t>[9][10][11]</a:t>
            </a:r>
            <a:endParaRPr lang="it-IT" sz="1800" b="1" baseline="30000" dirty="0">
              <a:latin typeface="Palatino Linotype" pitchFamily="18" charset="0"/>
            </a:endParaRPr>
          </a:p>
        </p:txBody>
      </p:sp>
      <p:sp>
        <p:nvSpPr>
          <p:cNvPr id="12" name="CasellaDiTesto 11"/>
          <p:cNvSpPr txBox="1">
            <a:spLocks noChangeArrowheads="1"/>
          </p:cNvSpPr>
          <p:nvPr/>
        </p:nvSpPr>
        <p:spPr bwMode="auto">
          <a:xfrm>
            <a:off x="264910" y="4145792"/>
            <a:ext cx="64440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 baseline="30000" dirty="0" smtClean="0">
                <a:latin typeface="Palatino Linotype" pitchFamily="18" charset="0"/>
              </a:rPr>
              <a:t>[11]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dirty="0" err="1" smtClean="0">
                <a:latin typeface="Palatino Linotype" pitchFamily="18" charset="0"/>
              </a:rPr>
              <a:t>Vinnitkiy</a:t>
            </a:r>
            <a:r>
              <a:rPr lang="it-IT" sz="1200" dirty="0" smtClean="0">
                <a:latin typeface="Palatino Linotype" pitchFamily="18" charset="0"/>
              </a:rPr>
              <a:t>,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dirty="0" err="1" smtClean="0">
                <a:latin typeface="Palatino Linotype" pitchFamily="18" charset="0"/>
              </a:rPr>
              <a:t>D.Z.</a:t>
            </a:r>
            <a:r>
              <a:rPr lang="it-IT" sz="1200" dirty="0" smtClean="0">
                <a:latin typeface="Palatino Linotype" pitchFamily="18" charset="0"/>
              </a:rPr>
              <a:t>; </a:t>
            </a:r>
            <a:r>
              <a:rPr lang="it-IT" sz="1200" dirty="0" err="1" smtClean="0">
                <a:latin typeface="Palatino Linotype" pitchFamily="18" charset="0"/>
              </a:rPr>
              <a:t>Ustyuzhanina</a:t>
            </a:r>
            <a:r>
              <a:rPr lang="it-IT" sz="1200" dirty="0" smtClean="0">
                <a:latin typeface="Palatino Linotype" pitchFamily="18" charset="0"/>
              </a:rPr>
              <a:t>, N.E.; </a:t>
            </a:r>
            <a:r>
              <a:rPr lang="it-IT" sz="1200" dirty="0" err="1" smtClean="0">
                <a:latin typeface="Palatino Linotype" pitchFamily="18" charset="0"/>
              </a:rPr>
              <a:t>Dmitrenok</a:t>
            </a:r>
            <a:r>
              <a:rPr lang="it-IT" sz="1200" dirty="0" smtClean="0">
                <a:latin typeface="Palatino Linotype" pitchFamily="18" charset="0"/>
              </a:rPr>
              <a:t>, A.S.; </a:t>
            </a:r>
            <a:r>
              <a:rPr lang="it-IT" sz="1200" dirty="0" err="1" smtClean="0">
                <a:latin typeface="Palatino Linotype" pitchFamily="18" charset="0"/>
              </a:rPr>
              <a:t>et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dirty="0">
                <a:latin typeface="Palatino Linotype" pitchFamily="18" charset="0"/>
              </a:rPr>
              <a:t>al</a:t>
            </a:r>
            <a:r>
              <a:rPr lang="it-IT" sz="1200" dirty="0" smtClean="0">
                <a:latin typeface="Palatino Linotype" pitchFamily="18" charset="0"/>
              </a:rPr>
              <a:t>., </a:t>
            </a:r>
            <a:r>
              <a:rPr lang="it-IT" sz="1200" i="1" dirty="0" err="1" smtClean="0">
                <a:latin typeface="Palatino Linotype" pitchFamily="18" charset="0"/>
              </a:rPr>
              <a:t>Carbohydr</a:t>
            </a:r>
            <a:r>
              <a:rPr lang="it-IT" sz="1200" i="1" dirty="0" smtClean="0">
                <a:latin typeface="Palatino Linotype" pitchFamily="18" charset="0"/>
              </a:rPr>
              <a:t>. </a:t>
            </a:r>
            <a:r>
              <a:rPr lang="it-IT" sz="1200" i="1" dirty="0" err="1" smtClean="0">
                <a:latin typeface="Palatino Linotype" pitchFamily="18" charset="0"/>
              </a:rPr>
              <a:t>Res</a:t>
            </a:r>
            <a:r>
              <a:rPr lang="it-IT" sz="1200" i="1" dirty="0" smtClean="0">
                <a:latin typeface="Palatino Linotype" pitchFamily="18" charset="0"/>
              </a:rPr>
              <a:t>.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b="1" dirty="0" smtClean="0">
                <a:latin typeface="Palatino Linotype" pitchFamily="18" charset="0"/>
              </a:rPr>
              <a:t>2017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i="1" dirty="0" smtClean="0">
                <a:latin typeface="Palatino Linotype" pitchFamily="18" charset="0"/>
              </a:rPr>
              <a:t>438, </a:t>
            </a:r>
            <a:r>
              <a:rPr lang="it-IT" sz="1200" dirty="0" smtClean="0">
                <a:latin typeface="Palatino Linotype" pitchFamily="18" charset="0"/>
              </a:rPr>
              <a:t>9-17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13" name="CasellaDiTesto 12"/>
          <p:cNvSpPr txBox="1">
            <a:spLocks noChangeArrowheads="1"/>
          </p:cNvSpPr>
          <p:nvPr/>
        </p:nvSpPr>
        <p:spPr bwMode="auto">
          <a:xfrm>
            <a:off x="264909" y="3905074"/>
            <a:ext cx="64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 baseline="30000" dirty="0" smtClean="0">
                <a:latin typeface="Palatino Linotype" pitchFamily="18" charset="0"/>
              </a:rPr>
              <a:t>[10]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dirty="0" err="1" smtClean="0">
                <a:latin typeface="Palatino Linotype" pitchFamily="18" charset="0"/>
              </a:rPr>
              <a:t>Ustyuzhanina</a:t>
            </a:r>
            <a:r>
              <a:rPr lang="it-IT" sz="1200" dirty="0" smtClean="0">
                <a:latin typeface="Palatino Linotype" pitchFamily="18" charset="0"/>
              </a:rPr>
              <a:t>, N.E.; </a:t>
            </a:r>
            <a:r>
              <a:rPr lang="it-IT" sz="1200" dirty="0" err="1" smtClean="0">
                <a:latin typeface="Palatino Linotype" pitchFamily="18" charset="0"/>
              </a:rPr>
              <a:t>Fomitskaya</a:t>
            </a:r>
            <a:r>
              <a:rPr lang="it-IT" sz="1200" dirty="0" smtClean="0">
                <a:latin typeface="Palatino Linotype" pitchFamily="18" charset="0"/>
              </a:rPr>
              <a:t>, P.A.; </a:t>
            </a:r>
            <a:r>
              <a:rPr lang="it-IT" sz="1200" dirty="0" err="1" smtClean="0">
                <a:latin typeface="Palatino Linotype" pitchFamily="18" charset="0"/>
              </a:rPr>
              <a:t>Gerbst</a:t>
            </a:r>
            <a:r>
              <a:rPr lang="it-IT" sz="1200" dirty="0" smtClean="0">
                <a:latin typeface="Palatino Linotype" pitchFamily="18" charset="0"/>
              </a:rPr>
              <a:t>, A.G.; </a:t>
            </a:r>
            <a:r>
              <a:rPr lang="it-IT" sz="1200" dirty="0" err="1" smtClean="0">
                <a:latin typeface="Palatino Linotype" pitchFamily="18" charset="0"/>
              </a:rPr>
              <a:t>et</a:t>
            </a:r>
            <a:r>
              <a:rPr lang="it-IT" sz="1200" dirty="0" smtClean="0">
                <a:latin typeface="Palatino Linotype" pitchFamily="18" charset="0"/>
              </a:rPr>
              <a:t> al., </a:t>
            </a:r>
            <a:r>
              <a:rPr lang="it-IT" sz="1200" i="1" dirty="0" smtClean="0">
                <a:latin typeface="Palatino Linotype" pitchFamily="18" charset="0"/>
              </a:rPr>
              <a:t>Mar. </a:t>
            </a:r>
            <a:r>
              <a:rPr lang="it-IT" sz="1200" i="1" dirty="0" err="1" smtClean="0">
                <a:latin typeface="Palatino Linotype" pitchFamily="18" charset="0"/>
              </a:rPr>
              <a:t>Drugs</a:t>
            </a:r>
            <a:r>
              <a:rPr lang="it-IT" sz="1200" i="1" dirty="0" smtClean="0">
                <a:latin typeface="Palatino Linotype" pitchFamily="18" charset="0"/>
              </a:rPr>
              <a:t> </a:t>
            </a:r>
            <a:r>
              <a:rPr lang="it-IT" sz="1200" b="1" dirty="0" smtClean="0">
                <a:latin typeface="Palatino Linotype" pitchFamily="18" charset="0"/>
              </a:rPr>
              <a:t>2015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i="1" dirty="0" smtClean="0">
                <a:latin typeface="Palatino Linotype" pitchFamily="18" charset="0"/>
              </a:rPr>
              <a:t>13, </a:t>
            </a:r>
            <a:r>
              <a:rPr lang="it-IT" sz="1200" dirty="0" smtClean="0">
                <a:latin typeface="Palatino Linotype" pitchFamily="18" charset="0"/>
              </a:rPr>
              <a:t>770-787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14" name="CasellaDiTesto 13"/>
          <p:cNvSpPr txBox="1">
            <a:spLocks noChangeArrowheads="1"/>
          </p:cNvSpPr>
          <p:nvPr/>
        </p:nvSpPr>
        <p:spPr bwMode="auto">
          <a:xfrm>
            <a:off x="294130" y="3659431"/>
            <a:ext cx="64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 baseline="30000" dirty="0" smtClean="0">
                <a:latin typeface="Palatino Linotype" pitchFamily="18" charset="0"/>
              </a:rPr>
              <a:t>[9]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dirty="0" err="1" smtClean="0">
                <a:latin typeface="Palatino Linotype" pitchFamily="18" charset="0"/>
              </a:rPr>
              <a:t>Tamura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dirty="0" err="1" smtClean="0">
                <a:latin typeface="Palatino Linotype" pitchFamily="18" charset="0"/>
              </a:rPr>
              <a:t>J.I.</a:t>
            </a:r>
            <a:r>
              <a:rPr lang="it-IT" sz="1200" dirty="0" smtClean="0">
                <a:latin typeface="Palatino Linotype" pitchFamily="18" charset="0"/>
              </a:rPr>
              <a:t>; </a:t>
            </a:r>
            <a:r>
              <a:rPr lang="it-IT" sz="1200" dirty="0" err="1" smtClean="0">
                <a:latin typeface="Palatino Linotype" pitchFamily="18" charset="0"/>
              </a:rPr>
              <a:t>Tanaka</a:t>
            </a:r>
            <a:r>
              <a:rPr lang="it-IT" sz="1200" dirty="0" smtClean="0">
                <a:latin typeface="Palatino Linotype" pitchFamily="18" charset="0"/>
              </a:rPr>
              <a:t>, H.; </a:t>
            </a:r>
            <a:r>
              <a:rPr lang="it-IT" sz="1200" dirty="0" err="1" smtClean="0">
                <a:latin typeface="Palatino Linotype" pitchFamily="18" charset="0"/>
              </a:rPr>
              <a:t>Nakamura</a:t>
            </a:r>
            <a:r>
              <a:rPr lang="it-IT" sz="1200" dirty="0" smtClean="0">
                <a:latin typeface="Palatino Linotype" pitchFamily="18" charset="0"/>
              </a:rPr>
              <a:t>, A.; </a:t>
            </a:r>
            <a:r>
              <a:rPr lang="it-IT" sz="1200" dirty="0" err="1" smtClean="0">
                <a:latin typeface="Palatino Linotype" pitchFamily="18" charset="0"/>
              </a:rPr>
              <a:t>et</a:t>
            </a:r>
            <a:r>
              <a:rPr lang="it-IT" sz="1200" dirty="0" smtClean="0">
                <a:latin typeface="Palatino Linotype" pitchFamily="18" charset="0"/>
              </a:rPr>
              <a:t> al., </a:t>
            </a:r>
            <a:r>
              <a:rPr lang="it-IT" sz="1200" i="1" dirty="0" err="1" smtClean="0">
                <a:latin typeface="Palatino Linotype" pitchFamily="18" charset="0"/>
              </a:rPr>
              <a:t>Tetrahedron</a:t>
            </a:r>
            <a:r>
              <a:rPr lang="it-IT" sz="1200" i="1" dirty="0" smtClean="0">
                <a:latin typeface="Palatino Linotype" pitchFamily="18" charset="0"/>
              </a:rPr>
              <a:t> Lett. </a:t>
            </a:r>
            <a:r>
              <a:rPr lang="it-IT" sz="1200" b="1" dirty="0" smtClean="0">
                <a:latin typeface="Palatino Linotype" pitchFamily="18" charset="0"/>
              </a:rPr>
              <a:t>2013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i="1" dirty="0" smtClean="0">
                <a:latin typeface="Palatino Linotype" pitchFamily="18" charset="0"/>
              </a:rPr>
              <a:t>54, </a:t>
            </a:r>
            <a:r>
              <a:rPr lang="it-IT" sz="1200" dirty="0" smtClean="0">
                <a:latin typeface="Palatino Linotype" pitchFamily="18" charset="0"/>
              </a:rPr>
              <a:t>3940-3943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95809" y="4749249"/>
            <a:ext cx="3031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err="1" smtClean="0">
                <a:solidFill>
                  <a:srgbClr val="FF0000"/>
                </a:solidFill>
                <a:latin typeface="Palatino Linotype" pitchFamily="18" charset="0"/>
              </a:rPr>
              <a:t>Semi-synthesis</a:t>
            </a:r>
            <a:r>
              <a:rPr lang="it-IT" sz="1800" b="1" dirty="0" smtClean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it-IT" sz="1800" b="1" dirty="0" err="1" smtClean="0">
                <a:solidFill>
                  <a:srgbClr val="FF0000"/>
                </a:solidFill>
                <a:latin typeface="Palatino Linotype" pitchFamily="18" charset="0"/>
              </a:rPr>
              <a:t>of</a:t>
            </a:r>
            <a:r>
              <a:rPr lang="it-IT" sz="1800" b="1" dirty="0" smtClean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it-IT" sz="1800" b="1" dirty="0" err="1" smtClean="0">
                <a:solidFill>
                  <a:srgbClr val="FF0000"/>
                </a:solidFill>
                <a:latin typeface="Palatino Linotype" pitchFamily="18" charset="0"/>
              </a:rPr>
              <a:t>fCS</a:t>
            </a:r>
            <a:r>
              <a:rPr lang="it-IT" sz="1800" b="1" baseline="30000" dirty="0" smtClean="0">
                <a:solidFill>
                  <a:srgbClr val="FF0000"/>
                </a:solidFill>
                <a:latin typeface="Palatino Linotype" pitchFamily="18" charset="0"/>
              </a:rPr>
              <a:t>[12][13]</a:t>
            </a:r>
            <a:endParaRPr lang="it-IT" sz="1800" b="1" baseline="30000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16" name="CasellaDiTesto 15"/>
          <p:cNvSpPr txBox="1">
            <a:spLocks noChangeArrowheads="1"/>
          </p:cNvSpPr>
          <p:nvPr/>
        </p:nvSpPr>
        <p:spPr bwMode="auto">
          <a:xfrm>
            <a:off x="232434" y="5372403"/>
            <a:ext cx="64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 baseline="30000" dirty="0" smtClean="0">
                <a:latin typeface="Palatino Linotype" pitchFamily="18" charset="0"/>
              </a:rPr>
              <a:t>[13]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dirty="0" smtClean="0">
                <a:latin typeface="Palatino Linotype" pitchFamily="18" charset="0"/>
              </a:rPr>
              <a:t>Laezza, A.; </a:t>
            </a:r>
            <a:r>
              <a:rPr lang="it-IT" sz="1200" dirty="0" err="1" smtClean="0">
                <a:latin typeface="Palatino Linotype" pitchFamily="18" charset="0"/>
              </a:rPr>
              <a:t>Iadonisi</a:t>
            </a:r>
            <a:r>
              <a:rPr lang="it-IT" sz="1200" dirty="0" smtClean="0">
                <a:latin typeface="Palatino Linotype" pitchFamily="18" charset="0"/>
              </a:rPr>
              <a:t>, A.; </a:t>
            </a:r>
            <a:r>
              <a:rPr lang="it-IT" sz="1200" dirty="0" err="1" smtClean="0">
                <a:latin typeface="Palatino Linotype" pitchFamily="18" charset="0"/>
              </a:rPr>
              <a:t>Pirozzi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dirty="0" err="1" smtClean="0">
                <a:latin typeface="Palatino Linotype" pitchFamily="18" charset="0"/>
              </a:rPr>
              <a:t>A.V.A.</a:t>
            </a:r>
            <a:r>
              <a:rPr lang="it-IT" sz="1200" dirty="0" smtClean="0">
                <a:latin typeface="Palatino Linotype" pitchFamily="18" charset="0"/>
              </a:rPr>
              <a:t>; </a:t>
            </a:r>
            <a:r>
              <a:rPr lang="it-IT" sz="1200" dirty="0" err="1" smtClean="0">
                <a:latin typeface="Palatino Linotype" pitchFamily="18" charset="0"/>
              </a:rPr>
              <a:t>et</a:t>
            </a:r>
            <a:r>
              <a:rPr lang="it-IT" sz="1200" dirty="0" smtClean="0">
                <a:latin typeface="Palatino Linotype" pitchFamily="18" charset="0"/>
              </a:rPr>
              <a:t> al., </a:t>
            </a:r>
            <a:r>
              <a:rPr lang="it-IT" sz="1200" i="1" dirty="0" err="1" smtClean="0">
                <a:latin typeface="Palatino Linotype" pitchFamily="18" charset="0"/>
              </a:rPr>
              <a:t>Chem</a:t>
            </a:r>
            <a:r>
              <a:rPr lang="it-IT" sz="1200" i="1" dirty="0" smtClean="0">
                <a:latin typeface="Palatino Linotype" pitchFamily="18" charset="0"/>
              </a:rPr>
              <a:t>. Eur. J.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b="1" dirty="0" smtClean="0">
                <a:latin typeface="Palatino Linotype" pitchFamily="18" charset="0"/>
              </a:rPr>
              <a:t>2016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i="1" dirty="0" smtClean="0">
                <a:latin typeface="Palatino Linotype" pitchFamily="18" charset="0"/>
              </a:rPr>
              <a:t>50, </a:t>
            </a:r>
            <a:r>
              <a:rPr lang="it-IT" sz="1200" dirty="0" smtClean="0">
                <a:latin typeface="Palatino Linotype" pitchFamily="18" charset="0"/>
              </a:rPr>
              <a:t>18215-18226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17" name="CasellaDiTesto 16"/>
          <p:cNvSpPr txBox="1">
            <a:spLocks noChangeArrowheads="1"/>
          </p:cNvSpPr>
          <p:nvPr/>
        </p:nvSpPr>
        <p:spPr bwMode="auto">
          <a:xfrm>
            <a:off x="246603" y="5131403"/>
            <a:ext cx="64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 baseline="30000" dirty="0" smtClean="0">
                <a:latin typeface="Palatino Linotype" pitchFamily="18" charset="0"/>
              </a:rPr>
              <a:t>[</a:t>
            </a:r>
            <a:r>
              <a:rPr lang="it-IT" sz="1200" baseline="30000" dirty="0" smtClean="0">
                <a:latin typeface="Palatino Linotype" pitchFamily="18" charset="0"/>
              </a:rPr>
              <a:t>12]</a:t>
            </a:r>
            <a:r>
              <a:rPr lang="it-IT" sz="1200" dirty="0" smtClean="0">
                <a:latin typeface="Palatino Linotype" pitchFamily="18" charset="0"/>
              </a:rPr>
              <a:t>Laezza</a:t>
            </a:r>
            <a:r>
              <a:rPr lang="it-IT" sz="1200" dirty="0" smtClean="0">
                <a:latin typeface="Palatino Linotype" pitchFamily="18" charset="0"/>
              </a:rPr>
              <a:t>, A.; </a:t>
            </a:r>
            <a:r>
              <a:rPr lang="it-IT" sz="1200" dirty="0" err="1" smtClean="0">
                <a:latin typeface="Palatino Linotype" pitchFamily="18" charset="0"/>
              </a:rPr>
              <a:t>Iadonisi</a:t>
            </a:r>
            <a:r>
              <a:rPr lang="it-IT" sz="1200" dirty="0" smtClean="0">
                <a:latin typeface="Palatino Linotype" pitchFamily="18" charset="0"/>
              </a:rPr>
              <a:t>, A.;  De Castro, C.; </a:t>
            </a:r>
            <a:r>
              <a:rPr lang="it-IT" sz="1200" dirty="0" err="1" smtClean="0">
                <a:latin typeface="Palatino Linotype" pitchFamily="18" charset="0"/>
              </a:rPr>
              <a:t>et</a:t>
            </a:r>
            <a:r>
              <a:rPr lang="it-IT" sz="1200" dirty="0" smtClean="0">
                <a:latin typeface="Palatino Linotype" pitchFamily="18" charset="0"/>
              </a:rPr>
              <a:t> al., </a:t>
            </a:r>
            <a:r>
              <a:rPr lang="it-IT" sz="1200" i="1" dirty="0" err="1" smtClean="0">
                <a:latin typeface="Palatino Linotype" pitchFamily="18" charset="0"/>
              </a:rPr>
              <a:t>Biomacromolecules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b="1" dirty="0" smtClean="0">
                <a:latin typeface="Palatino Linotype" pitchFamily="18" charset="0"/>
              </a:rPr>
              <a:t>2015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i="1" dirty="0" smtClean="0">
                <a:latin typeface="Palatino Linotype" pitchFamily="18" charset="0"/>
              </a:rPr>
              <a:t>16, </a:t>
            </a:r>
            <a:r>
              <a:rPr lang="it-IT" sz="1200" dirty="0" smtClean="0">
                <a:latin typeface="Palatino Linotype" pitchFamily="18" charset="0"/>
              </a:rPr>
              <a:t>2237-2245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329609" y="1127051"/>
            <a:ext cx="829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>
                <a:latin typeface="Palatino Linotype" pitchFamily="18" charset="0"/>
              </a:rPr>
              <a:t>In </a:t>
            </a:r>
            <a:r>
              <a:rPr lang="it-IT" sz="1800" b="1" dirty="0" err="1" smtClean="0">
                <a:latin typeface="Palatino Linotype" pitchFamily="18" charset="0"/>
              </a:rPr>
              <a:t>order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to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obtain</a:t>
            </a:r>
            <a:r>
              <a:rPr lang="it-IT" sz="1800" b="1" dirty="0" smtClean="0">
                <a:latin typeface="Palatino Linotype" pitchFamily="18" charset="0"/>
              </a:rPr>
              <a:t> low </a:t>
            </a:r>
            <a:r>
              <a:rPr lang="it-IT" sz="1800" b="1" dirty="0" err="1" smtClean="0">
                <a:latin typeface="Palatino Linotype" pitchFamily="18" charset="0"/>
              </a:rPr>
              <a:t>molecular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weight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fCS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several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methods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were</a:t>
            </a:r>
            <a:r>
              <a:rPr lang="it-IT" sz="1800" b="1" dirty="0" smtClean="0">
                <a:latin typeface="Palatino Linotype" pitchFamily="18" charset="0"/>
              </a:rPr>
              <a:t> </a:t>
            </a:r>
            <a:r>
              <a:rPr lang="it-IT" sz="1800" b="1" dirty="0" err="1" smtClean="0">
                <a:latin typeface="Palatino Linotype" pitchFamily="18" charset="0"/>
              </a:rPr>
              <a:t>employed</a:t>
            </a:r>
            <a:endParaRPr lang="it-IT" b="1" dirty="0">
              <a:latin typeface="Palatino Linotype" pitchFamily="18" charset="0"/>
            </a:endParaRPr>
          </a:p>
        </p:txBody>
      </p:sp>
      <p:sp>
        <p:nvSpPr>
          <p:cNvPr id="19" name="CasellaDiTesto 18"/>
          <p:cNvSpPr txBox="1">
            <a:spLocks noChangeArrowheads="1"/>
          </p:cNvSpPr>
          <p:nvPr/>
        </p:nvSpPr>
        <p:spPr bwMode="auto">
          <a:xfrm>
            <a:off x="344572" y="2020784"/>
            <a:ext cx="60236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200" baseline="30000" dirty="0" smtClean="0">
                <a:latin typeface="Palatino Linotype" pitchFamily="18" charset="0"/>
              </a:rPr>
              <a:t>[6]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dirty="0" err="1" smtClean="0">
                <a:latin typeface="Palatino Linotype" pitchFamily="18" charset="0"/>
              </a:rPr>
              <a:t>Zhao</a:t>
            </a:r>
            <a:r>
              <a:rPr lang="it-IT" sz="1200" dirty="0" smtClean="0">
                <a:latin typeface="Palatino Linotype" pitchFamily="18" charset="0"/>
              </a:rPr>
              <a:t>, L.; </a:t>
            </a:r>
            <a:r>
              <a:rPr lang="it-IT" sz="1200" dirty="0" err="1" smtClean="0">
                <a:latin typeface="Palatino Linotype" pitchFamily="18" charset="0"/>
              </a:rPr>
              <a:t>Wu</a:t>
            </a:r>
            <a:r>
              <a:rPr lang="it-IT" sz="1200" dirty="0" smtClean="0">
                <a:latin typeface="Palatino Linotype" pitchFamily="18" charset="0"/>
              </a:rPr>
              <a:t>, M.; </a:t>
            </a:r>
            <a:r>
              <a:rPr lang="it-IT" sz="1200" dirty="0" err="1" smtClean="0">
                <a:latin typeface="Palatino Linotype" pitchFamily="18" charset="0"/>
              </a:rPr>
              <a:t>Xiao</a:t>
            </a:r>
            <a:r>
              <a:rPr lang="it-IT" sz="1200" dirty="0" smtClean="0">
                <a:latin typeface="Palatino Linotype" pitchFamily="18" charset="0"/>
              </a:rPr>
              <a:t>, C.; </a:t>
            </a:r>
            <a:r>
              <a:rPr lang="it-IT" sz="1200" dirty="0" err="1" smtClean="0">
                <a:latin typeface="Palatino Linotype" pitchFamily="18" charset="0"/>
              </a:rPr>
              <a:t>et</a:t>
            </a:r>
            <a:r>
              <a:rPr lang="it-IT" sz="1200" dirty="0" smtClean="0">
                <a:latin typeface="Palatino Linotype" pitchFamily="18" charset="0"/>
              </a:rPr>
              <a:t> al., </a:t>
            </a:r>
            <a:r>
              <a:rPr lang="it-IT" sz="1200" i="1" dirty="0" smtClean="0">
                <a:latin typeface="Palatino Linotype" pitchFamily="18" charset="0"/>
              </a:rPr>
              <a:t>Proc. </a:t>
            </a:r>
            <a:r>
              <a:rPr lang="it-IT" sz="1200" i="1" dirty="0" err="1" smtClean="0">
                <a:latin typeface="Palatino Linotype" pitchFamily="18" charset="0"/>
              </a:rPr>
              <a:t>Natl</a:t>
            </a:r>
            <a:r>
              <a:rPr lang="it-IT" sz="1200" i="1" dirty="0" smtClean="0">
                <a:latin typeface="Palatino Linotype" pitchFamily="18" charset="0"/>
              </a:rPr>
              <a:t>. </a:t>
            </a:r>
            <a:r>
              <a:rPr lang="it-IT" sz="1200" i="1" dirty="0" err="1" smtClean="0">
                <a:latin typeface="Palatino Linotype" pitchFamily="18" charset="0"/>
              </a:rPr>
              <a:t>Acad</a:t>
            </a:r>
            <a:r>
              <a:rPr lang="it-IT" sz="1200" i="1" dirty="0" smtClean="0">
                <a:latin typeface="Palatino Linotype" pitchFamily="18" charset="0"/>
              </a:rPr>
              <a:t>. Sci. U.S.A.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b="1" dirty="0" smtClean="0">
                <a:latin typeface="Palatino Linotype" pitchFamily="18" charset="0"/>
              </a:rPr>
              <a:t>2015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i="1" dirty="0" smtClean="0">
                <a:latin typeface="Palatino Linotype" pitchFamily="18" charset="0"/>
              </a:rPr>
              <a:t>112</a:t>
            </a:r>
            <a:r>
              <a:rPr lang="it-IT" sz="1200" dirty="0" smtClean="0">
                <a:latin typeface="Palatino Linotype" pitchFamily="18" charset="0"/>
              </a:rPr>
              <a:t>, 8284-8289</a:t>
            </a:r>
            <a:endParaRPr lang="it-IT" sz="1200" b="1" dirty="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471653" y="254987"/>
            <a:ext cx="8079580" cy="576000"/>
          </a:xfrm>
        </p:spPr>
        <p:txBody>
          <a:bodyPr>
            <a:normAutofit fontScale="90000"/>
          </a:bodyPr>
          <a:lstStyle/>
          <a:p>
            <a:pPr algn="ctr"/>
            <a:r>
              <a:rPr lang="it-IT" sz="4000" b="1" dirty="0" err="1" smtClean="0">
                <a:latin typeface="Palatino Linotype" pitchFamily="18" charset="0"/>
              </a:rPr>
              <a:t>Chondroitin</a:t>
            </a:r>
            <a:r>
              <a:rPr lang="it-IT" sz="4000" b="1" dirty="0" smtClean="0">
                <a:latin typeface="Palatino Linotype" pitchFamily="18" charset="0"/>
              </a:rPr>
              <a:t> </a:t>
            </a:r>
            <a:r>
              <a:rPr lang="it-IT" sz="4000" b="1" dirty="0" err="1" smtClean="0">
                <a:latin typeface="Palatino Linotype" pitchFamily="18" charset="0"/>
              </a:rPr>
              <a:t>derivatization</a:t>
            </a:r>
            <a:endParaRPr lang="it-IT" sz="4000" b="1" dirty="0">
              <a:latin typeface="Palatino Linotype" pitchFamily="18" charset="0"/>
            </a:endParaRPr>
          </a:p>
        </p:txBody>
      </p:sp>
      <p:sp>
        <p:nvSpPr>
          <p:cNvPr id="5" name="CasellaDiTesto 17"/>
          <p:cNvSpPr txBox="1">
            <a:spLocks noChangeArrowheads="1"/>
          </p:cNvSpPr>
          <p:nvPr/>
        </p:nvSpPr>
        <p:spPr bwMode="auto">
          <a:xfrm>
            <a:off x="-31899" y="1140126"/>
            <a:ext cx="18646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800" b="1" i="1" dirty="0" err="1">
                <a:solidFill>
                  <a:srgbClr val="00B050"/>
                </a:solidFill>
                <a:latin typeface="Palatino Linotype" pitchFamily="18" charset="0"/>
              </a:rPr>
              <a:t>Escherichia</a:t>
            </a:r>
            <a:r>
              <a:rPr lang="it-IT" sz="1800" b="1" i="1" dirty="0">
                <a:solidFill>
                  <a:srgbClr val="00B050"/>
                </a:solidFill>
                <a:latin typeface="Palatino Linotype" pitchFamily="18" charset="0"/>
              </a:rPr>
              <a:t> coli </a:t>
            </a:r>
            <a:endParaRPr lang="it-IT" sz="1800" b="1" i="1" dirty="0" smtClean="0">
              <a:solidFill>
                <a:srgbClr val="00B050"/>
              </a:solidFill>
              <a:latin typeface="Palatino Linotype" pitchFamily="18" charset="0"/>
            </a:endParaRPr>
          </a:p>
          <a:p>
            <a:pPr algn="ctr"/>
            <a:r>
              <a:rPr lang="it-IT" sz="1800" b="1" dirty="0" smtClean="0">
                <a:solidFill>
                  <a:srgbClr val="00B050"/>
                </a:solidFill>
                <a:latin typeface="Palatino Linotype" pitchFamily="18" charset="0"/>
              </a:rPr>
              <a:t>O5:K4:H4</a:t>
            </a:r>
            <a:endParaRPr lang="it-IT" sz="1800" b="1" dirty="0">
              <a:solidFill>
                <a:srgbClr val="00B050"/>
              </a:solidFill>
              <a:latin typeface="Palatino Linotype" pitchFamily="18" charset="0"/>
            </a:endParaRPr>
          </a:p>
        </p:txBody>
      </p:sp>
      <p:cxnSp>
        <p:nvCxnSpPr>
          <p:cNvPr id="6" name="Connettore 2 5"/>
          <p:cNvCxnSpPr/>
          <p:nvPr/>
        </p:nvCxnSpPr>
        <p:spPr>
          <a:xfrm>
            <a:off x="2064083" y="1638108"/>
            <a:ext cx="1116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22"/>
          <p:cNvSpPr txBox="1">
            <a:spLocks noChangeArrowheads="1"/>
          </p:cNvSpPr>
          <p:nvPr/>
        </p:nvSpPr>
        <p:spPr bwMode="auto">
          <a:xfrm>
            <a:off x="1736288" y="1123281"/>
            <a:ext cx="16001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400" b="1" dirty="0" err="1">
                <a:latin typeface="Palatino Linotype" pitchFamily="18" charset="0"/>
              </a:rPr>
              <a:t>Biotechnological</a:t>
            </a:r>
            <a:r>
              <a:rPr lang="it-IT" sz="1400" b="1" dirty="0">
                <a:latin typeface="Palatino Linotype" pitchFamily="18" charset="0"/>
              </a:rPr>
              <a:t> </a:t>
            </a:r>
          </a:p>
          <a:p>
            <a:pPr algn="ctr"/>
            <a:r>
              <a:rPr lang="it-IT" sz="1400" b="1" dirty="0">
                <a:latin typeface="Palatino Linotype" pitchFamily="18" charset="0"/>
              </a:rPr>
              <a:t>production</a:t>
            </a:r>
          </a:p>
        </p:txBody>
      </p:sp>
      <p:cxnSp>
        <p:nvCxnSpPr>
          <p:cNvPr id="8" name="Connettore 2 7"/>
          <p:cNvCxnSpPr/>
          <p:nvPr/>
        </p:nvCxnSpPr>
        <p:spPr>
          <a:xfrm>
            <a:off x="3354859" y="1652286"/>
            <a:ext cx="1224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24"/>
          <p:cNvSpPr txBox="1">
            <a:spLocks noChangeArrowheads="1"/>
          </p:cNvSpPr>
          <p:nvPr/>
        </p:nvSpPr>
        <p:spPr bwMode="auto">
          <a:xfrm>
            <a:off x="3205005" y="1135155"/>
            <a:ext cx="14542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400" b="1" dirty="0" err="1">
                <a:latin typeface="Palatino Linotype" pitchFamily="18" charset="0"/>
              </a:rPr>
              <a:t>Polysaccharide</a:t>
            </a:r>
            <a:r>
              <a:rPr lang="it-IT" sz="1400" b="1" dirty="0">
                <a:latin typeface="Palatino Linotype" pitchFamily="18" charset="0"/>
              </a:rPr>
              <a:t> </a:t>
            </a:r>
          </a:p>
          <a:p>
            <a:pPr algn="ctr"/>
            <a:r>
              <a:rPr lang="it-IT" sz="1400" b="1" dirty="0" err="1">
                <a:latin typeface="Palatino Linotype" pitchFamily="18" charset="0"/>
              </a:rPr>
              <a:t>purification</a:t>
            </a:r>
            <a:endParaRPr lang="it-IT" sz="1400" b="1" dirty="0">
              <a:latin typeface="Palatino Linotype" pitchFamily="18" charset="0"/>
            </a:endParaRPr>
          </a:p>
        </p:txBody>
      </p:sp>
      <p:sp>
        <p:nvSpPr>
          <p:cNvPr id="10" name="CasellaDiTesto 26"/>
          <p:cNvSpPr txBox="1">
            <a:spLocks noChangeArrowheads="1"/>
          </p:cNvSpPr>
          <p:nvPr/>
        </p:nvSpPr>
        <p:spPr bwMode="auto">
          <a:xfrm>
            <a:off x="4638601" y="1313048"/>
            <a:ext cx="156805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it-IT" sz="1400" b="1" dirty="0" err="1">
                <a:latin typeface="Palatino Linotype" pitchFamily="18" charset="0"/>
              </a:rPr>
              <a:t>Defructosylation</a:t>
            </a:r>
            <a:endParaRPr lang="it-IT" sz="1400" b="1" dirty="0">
              <a:latin typeface="Palatino Linotype" pitchFamily="18" charset="0"/>
            </a:endParaRPr>
          </a:p>
        </p:txBody>
      </p:sp>
      <p:cxnSp>
        <p:nvCxnSpPr>
          <p:cNvPr id="11" name="Connettore 2 10"/>
          <p:cNvCxnSpPr/>
          <p:nvPr/>
        </p:nvCxnSpPr>
        <p:spPr>
          <a:xfrm>
            <a:off x="4808030" y="1639674"/>
            <a:ext cx="1332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8370" name="Object 2"/>
          <p:cNvGraphicFramePr>
            <a:graphicFrameLocks noChangeAspect="1"/>
          </p:cNvGraphicFramePr>
          <p:nvPr/>
        </p:nvGraphicFramePr>
        <p:xfrm>
          <a:off x="6099237" y="991307"/>
          <a:ext cx="3044763" cy="797193"/>
        </p:xfrm>
        <a:graphic>
          <a:graphicData uri="http://schemas.openxmlformats.org/presentationml/2006/ole">
            <p:oleObj spid="_x0000_s58370" name="CS ChemDraw Drawing" r:id="rId4" imgW="4699521" imgH="1231076" progId="ChemDraw.Document.6.0">
              <p:embed/>
            </p:oleObj>
          </a:graphicData>
        </a:graphic>
      </p:graphicFrame>
      <p:sp>
        <p:nvSpPr>
          <p:cNvPr id="12" name="CasellaDiTesto 27"/>
          <p:cNvSpPr txBox="1">
            <a:spLocks noChangeArrowheads="1"/>
          </p:cNvSpPr>
          <p:nvPr/>
        </p:nvSpPr>
        <p:spPr bwMode="auto">
          <a:xfrm>
            <a:off x="2814452" y="1789987"/>
            <a:ext cx="294508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600" b="1" dirty="0">
                <a:solidFill>
                  <a:srgbClr val="FF0000"/>
                </a:solidFill>
                <a:latin typeface="Palatino Linotype" pitchFamily="18" charset="0"/>
              </a:rPr>
              <a:t>IN COLLABORATION </a:t>
            </a:r>
            <a:r>
              <a:rPr lang="it-IT" sz="1600" b="1" dirty="0" smtClean="0">
                <a:solidFill>
                  <a:srgbClr val="FF0000"/>
                </a:solidFill>
                <a:latin typeface="Palatino Linotype" pitchFamily="18" charset="0"/>
              </a:rPr>
              <a:t>WITH THE </a:t>
            </a:r>
            <a:r>
              <a:rPr lang="it-IT" sz="1600" b="1" dirty="0">
                <a:solidFill>
                  <a:srgbClr val="FF0000"/>
                </a:solidFill>
                <a:latin typeface="Palatino Linotype" pitchFamily="18" charset="0"/>
              </a:rPr>
              <a:t>RESEARCH GROUP </a:t>
            </a:r>
            <a:r>
              <a:rPr lang="it-IT" sz="1600" b="1" dirty="0" smtClean="0">
                <a:solidFill>
                  <a:srgbClr val="FF0000"/>
                </a:solidFill>
                <a:latin typeface="Palatino Linotype" pitchFamily="18" charset="0"/>
              </a:rPr>
              <a:t>OF PROF</a:t>
            </a:r>
            <a:r>
              <a:rPr lang="it-IT" sz="1600" b="1" dirty="0">
                <a:solidFill>
                  <a:srgbClr val="FF0000"/>
                </a:solidFill>
                <a:latin typeface="Palatino Linotype" pitchFamily="18" charset="0"/>
              </a:rPr>
              <a:t>. </a:t>
            </a:r>
            <a:r>
              <a:rPr lang="it-IT" sz="1600" b="1" dirty="0" smtClean="0">
                <a:solidFill>
                  <a:srgbClr val="FF0000"/>
                </a:solidFill>
                <a:latin typeface="Palatino Linotype" pitchFamily="18" charset="0"/>
              </a:rPr>
              <a:t> SCHIRALDI AT</a:t>
            </a:r>
            <a:endParaRPr lang="it-IT" sz="1600" b="1" dirty="0">
              <a:solidFill>
                <a:srgbClr val="FF0000"/>
              </a:solidFill>
              <a:latin typeface="Palatino Linotype" pitchFamily="18" charset="0"/>
            </a:endParaRPr>
          </a:p>
          <a:p>
            <a:pPr algn="ctr"/>
            <a:r>
              <a:rPr lang="it-IT" sz="1600" b="1" dirty="0">
                <a:solidFill>
                  <a:srgbClr val="FF0000"/>
                </a:solidFill>
                <a:latin typeface="Palatino Linotype" pitchFamily="18" charset="0"/>
              </a:rPr>
              <a:t>THE </a:t>
            </a:r>
            <a:r>
              <a:rPr lang="it-IT" sz="1600" b="1" dirty="0" smtClean="0">
                <a:solidFill>
                  <a:srgbClr val="FF0000"/>
                </a:solidFill>
                <a:latin typeface="Palatino Linotype" pitchFamily="18" charset="0"/>
              </a:rPr>
              <a:t>UNIVERSITY  </a:t>
            </a:r>
            <a:endParaRPr lang="it-IT" sz="1600" b="1" dirty="0">
              <a:solidFill>
                <a:srgbClr val="FF0000"/>
              </a:solidFill>
              <a:latin typeface="Palatino Linotype" pitchFamily="18" charset="0"/>
            </a:endParaRPr>
          </a:p>
          <a:p>
            <a:pPr algn="ctr"/>
            <a:r>
              <a:rPr lang="it-IT" sz="1600" b="1" dirty="0">
                <a:solidFill>
                  <a:srgbClr val="FF0000"/>
                </a:solidFill>
                <a:latin typeface="Palatino Linotype" pitchFamily="18" charset="0"/>
              </a:rPr>
              <a:t>OF </a:t>
            </a:r>
            <a:r>
              <a:rPr lang="it-IT" sz="1600" b="1" dirty="0" smtClean="0">
                <a:solidFill>
                  <a:srgbClr val="FF0000"/>
                </a:solidFill>
                <a:latin typeface="Palatino Linotype" pitchFamily="18" charset="0"/>
              </a:rPr>
              <a:t>CAMPANIA LUIGI </a:t>
            </a:r>
            <a:r>
              <a:rPr lang="it-IT" sz="1600" b="1" dirty="0" smtClean="0">
                <a:solidFill>
                  <a:srgbClr val="FF0000"/>
                </a:solidFill>
                <a:latin typeface="Palatino Linotype" pitchFamily="18" charset="0"/>
              </a:rPr>
              <a:t>VANVITELLI</a:t>
            </a:r>
            <a:r>
              <a:rPr lang="it-IT" sz="1600" b="1" baseline="30000" dirty="0" smtClean="0">
                <a:solidFill>
                  <a:srgbClr val="FF0000"/>
                </a:solidFill>
                <a:latin typeface="Palatino Linotype" pitchFamily="18" charset="0"/>
              </a:rPr>
              <a:t>[14]</a:t>
            </a:r>
            <a:endParaRPr lang="it-IT" sz="1600" b="1" baseline="30000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13" name="Text Box 30"/>
          <p:cNvSpPr txBox="1">
            <a:spLocks noChangeArrowheads="1"/>
          </p:cNvSpPr>
          <p:nvPr/>
        </p:nvSpPr>
        <p:spPr bwMode="auto">
          <a:xfrm>
            <a:off x="6677149" y="2004496"/>
            <a:ext cx="14285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800" b="1" u="sng" dirty="0" err="1">
                <a:solidFill>
                  <a:srgbClr val="00B050"/>
                </a:solidFill>
                <a:latin typeface="Palatino Linotype" pitchFamily="18" charset="0"/>
              </a:rPr>
              <a:t>chondroitin</a:t>
            </a:r>
            <a:endParaRPr lang="it-IT" sz="1800" b="1" u="sng" dirty="0">
              <a:solidFill>
                <a:srgbClr val="00B050"/>
              </a:solidFill>
              <a:latin typeface="Palatino Linotype" pitchFamily="18" charset="0"/>
            </a:endParaRP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5910052" y="2426937"/>
            <a:ext cx="32339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rgbClr val="00B050"/>
                </a:solidFill>
                <a:latin typeface="Palatino Linotype" pitchFamily="18" charset="0"/>
              </a:rPr>
              <a:t>purity</a:t>
            </a:r>
            <a:r>
              <a:rPr lang="it-IT" b="1" dirty="0">
                <a:solidFill>
                  <a:srgbClr val="00B050"/>
                </a:solidFill>
                <a:latin typeface="Palatino Linotype" pitchFamily="18" charset="0"/>
              </a:rPr>
              <a:t> </a:t>
            </a:r>
            <a:r>
              <a:rPr lang="it-IT" b="1" dirty="0" err="1">
                <a:solidFill>
                  <a:srgbClr val="00B050"/>
                </a:solidFill>
                <a:latin typeface="Palatino Linotype" pitchFamily="18" charset="0"/>
              </a:rPr>
              <a:t>grade</a:t>
            </a:r>
            <a:r>
              <a:rPr lang="it-IT" b="1" dirty="0">
                <a:solidFill>
                  <a:srgbClr val="00B050"/>
                </a:solidFill>
                <a:latin typeface="Palatino Linotype" pitchFamily="18" charset="0"/>
              </a:rPr>
              <a:t>: 89-94%</a:t>
            </a:r>
          </a:p>
          <a:p>
            <a:r>
              <a:rPr lang="it-IT" b="1" dirty="0" err="1">
                <a:solidFill>
                  <a:srgbClr val="00B050"/>
                </a:solidFill>
                <a:latin typeface="Palatino Linotype" pitchFamily="18" charset="0"/>
              </a:rPr>
              <a:t>weight-averaged</a:t>
            </a:r>
            <a:r>
              <a:rPr lang="it-IT" b="1" dirty="0">
                <a:solidFill>
                  <a:srgbClr val="00B050"/>
                </a:solidFill>
                <a:latin typeface="Palatino Linotype" pitchFamily="18" charset="0"/>
              </a:rPr>
              <a:t> </a:t>
            </a:r>
            <a:r>
              <a:rPr lang="it-IT" b="1" dirty="0" err="1">
                <a:solidFill>
                  <a:srgbClr val="00B050"/>
                </a:solidFill>
                <a:latin typeface="Palatino Linotype" pitchFamily="18" charset="0"/>
              </a:rPr>
              <a:t>M</a:t>
            </a:r>
            <a:r>
              <a:rPr lang="it-IT" b="1" baseline="-25000" dirty="0" err="1">
                <a:solidFill>
                  <a:srgbClr val="00B050"/>
                </a:solidFill>
                <a:latin typeface="Palatino Linotype" pitchFamily="18" charset="0"/>
              </a:rPr>
              <a:t>w</a:t>
            </a:r>
            <a:r>
              <a:rPr lang="it-IT" b="1" dirty="0">
                <a:solidFill>
                  <a:srgbClr val="00B050"/>
                </a:solidFill>
                <a:latin typeface="Palatino Linotype" pitchFamily="18" charset="0"/>
              </a:rPr>
              <a:t>: 45.0 </a:t>
            </a:r>
            <a:r>
              <a:rPr lang="it-IT" b="1" dirty="0" err="1">
                <a:solidFill>
                  <a:srgbClr val="00B050"/>
                </a:solidFill>
                <a:latin typeface="Palatino Linotype" pitchFamily="18" charset="0"/>
              </a:rPr>
              <a:t>kDa</a:t>
            </a:r>
            <a:r>
              <a:rPr lang="it-IT" b="1" dirty="0">
                <a:solidFill>
                  <a:srgbClr val="00B050"/>
                </a:solidFill>
                <a:latin typeface="Palatino Linotype" pitchFamily="18" charset="0"/>
              </a:rPr>
              <a:t> </a:t>
            </a:r>
          </a:p>
          <a:p>
            <a:r>
              <a:rPr lang="it-IT" b="1" dirty="0" err="1">
                <a:solidFill>
                  <a:srgbClr val="00B050"/>
                </a:solidFill>
                <a:latin typeface="Palatino Linotype" pitchFamily="18" charset="0"/>
              </a:rPr>
              <a:t>polydispersity</a:t>
            </a:r>
            <a:r>
              <a:rPr lang="it-IT" b="1" dirty="0">
                <a:solidFill>
                  <a:srgbClr val="00B050"/>
                </a:solidFill>
                <a:latin typeface="Palatino Linotype" pitchFamily="18" charset="0"/>
              </a:rPr>
              <a:t>: 1.40</a:t>
            </a:r>
          </a:p>
        </p:txBody>
      </p:sp>
      <p:sp>
        <p:nvSpPr>
          <p:cNvPr id="15" name="CasellaDiTesto 14"/>
          <p:cNvSpPr txBox="1">
            <a:spLocks noChangeArrowheads="1"/>
          </p:cNvSpPr>
          <p:nvPr/>
        </p:nvSpPr>
        <p:spPr bwMode="auto">
          <a:xfrm>
            <a:off x="250163" y="4129027"/>
            <a:ext cx="72406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316">
              <a:defRPr/>
            </a:pPr>
            <a:r>
              <a:rPr lang="it-IT" sz="1200" baseline="30000" dirty="0" smtClean="0">
                <a:latin typeface="Comic Sans MS" pitchFamily="66" charset="0"/>
                <a:cs typeface="+mn-cs"/>
              </a:rPr>
              <a:t>[</a:t>
            </a:r>
            <a:r>
              <a:rPr lang="it-IT" sz="1200" baseline="30000" dirty="0" smtClean="0">
                <a:latin typeface="Comic Sans MS" pitchFamily="66" charset="0"/>
              </a:rPr>
              <a:t>14</a:t>
            </a:r>
            <a:r>
              <a:rPr lang="it-IT" sz="1200" baseline="30000" dirty="0" smtClean="0">
                <a:latin typeface="Comic Sans MS" pitchFamily="66" charset="0"/>
                <a:cs typeface="+mn-cs"/>
              </a:rPr>
              <a:t>] </a:t>
            </a:r>
            <a:r>
              <a:rPr lang="it-IT" sz="1200" dirty="0" err="1" smtClean="0">
                <a:latin typeface="Palatino Linotype" pitchFamily="18" charset="0"/>
              </a:rPr>
              <a:t>Cimini</a:t>
            </a:r>
            <a:r>
              <a:rPr lang="it-IT" sz="1200" dirty="0" smtClean="0">
                <a:latin typeface="Palatino Linotype" pitchFamily="18" charset="0"/>
              </a:rPr>
              <a:t>, D.;  </a:t>
            </a:r>
            <a:r>
              <a:rPr lang="it-IT" sz="1200" dirty="0" err="1" smtClean="0">
                <a:latin typeface="Palatino Linotype" pitchFamily="18" charset="0"/>
              </a:rPr>
              <a:t>Restaino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it-IT" sz="1200" dirty="0" err="1" smtClean="0">
                <a:latin typeface="Palatino Linotype" pitchFamily="18" charset="0"/>
              </a:rPr>
              <a:t>O.F.</a:t>
            </a:r>
            <a:r>
              <a:rPr lang="it-IT" sz="1200" dirty="0" smtClean="0">
                <a:latin typeface="Palatino Linotype" pitchFamily="18" charset="0"/>
              </a:rPr>
              <a:t>;  </a:t>
            </a:r>
            <a:r>
              <a:rPr lang="it-IT" sz="1200" dirty="0" err="1" smtClean="0">
                <a:latin typeface="Palatino Linotype" pitchFamily="18" charset="0"/>
              </a:rPr>
              <a:t>Catapano</a:t>
            </a:r>
            <a:r>
              <a:rPr lang="it-IT" sz="1200" dirty="0" smtClean="0">
                <a:latin typeface="Palatino Linotype" pitchFamily="18" charset="0"/>
              </a:rPr>
              <a:t>, A.; </a:t>
            </a:r>
            <a:r>
              <a:rPr lang="it-IT" sz="1200" dirty="0" err="1" smtClean="0">
                <a:latin typeface="Palatino Linotype" pitchFamily="18" charset="0"/>
              </a:rPr>
              <a:t>et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dirty="0">
                <a:latin typeface="Palatino Linotype" pitchFamily="18" charset="0"/>
              </a:rPr>
              <a:t>al</a:t>
            </a:r>
            <a:r>
              <a:rPr lang="it-IT" sz="1200" dirty="0" smtClean="0">
                <a:latin typeface="Palatino Linotype" pitchFamily="18" charset="0"/>
              </a:rPr>
              <a:t>.,  </a:t>
            </a:r>
            <a:r>
              <a:rPr lang="it-IT" sz="1200" i="1" dirty="0" err="1">
                <a:latin typeface="Palatino Linotype" pitchFamily="18" charset="0"/>
              </a:rPr>
              <a:t>Appl</a:t>
            </a:r>
            <a:r>
              <a:rPr lang="it-IT" sz="1200" i="1" dirty="0">
                <a:latin typeface="Palatino Linotype" pitchFamily="18" charset="0"/>
              </a:rPr>
              <a:t>. </a:t>
            </a:r>
            <a:r>
              <a:rPr lang="it-IT" sz="1200" i="1" dirty="0" err="1">
                <a:latin typeface="Palatino Linotype" pitchFamily="18" charset="0"/>
              </a:rPr>
              <a:t>Microbiol</a:t>
            </a:r>
            <a:r>
              <a:rPr lang="it-IT" sz="1200" i="1" dirty="0">
                <a:latin typeface="Palatino Linotype" pitchFamily="18" charset="0"/>
              </a:rPr>
              <a:t>. </a:t>
            </a:r>
            <a:r>
              <a:rPr lang="it-IT" sz="1200" i="1" dirty="0" err="1" smtClean="0">
                <a:latin typeface="Palatino Linotype" pitchFamily="18" charset="0"/>
              </a:rPr>
              <a:t>Biotechnol</a:t>
            </a:r>
            <a:r>
              <a:rPr lang="it-IT" sz="1200" dirty="0">
                <a:latin typeface="Palatino Linotype" pitchFamily="18" charset="0"/>
              </a:rPr>
              <a:t>.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b="1" dirty="0">
                <a:latin typeface="Palatino Linotype" pitchFamily="18" charset="0"/>
              </a:rPr>
              <a:t>2010</a:t>
            </a:r>
            <a:r>
              <a:rPr lang="it-IT" sz="1200" dirty="0">
                <a:latin typeface="Palatino Linotype" pitchFamily="18" charset="0"/>
              </a:rPr>
              <a:t>, </a:t>
            </a:r>
            <a:r>
              <a:rPr lang="it-IT" sz="1200" i="1" dirty="0">
                <a:latin typeface="Palatino Linotype" pitchFamily="18" charset="0"/>
              </a:rPr>
              <a:t>85</a:t>
            </a:r>
            <a:r>
              <a:rPr lang="it-IT" sz="1200" dirty="0">
                <a:latin typeface="Palatino Linotype" pitchFamily="18" charset="0"/>
              </a:rPr>
              <a:t>, 1779-1787</a:t>
            </a:r>
            <a:endParaRPr lang="it-IT" sz="1200" b="1" dirty="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2012" y="222865"/>
            <a:ext cx="8639033" cy="648000"/>
          </a:xfrm>
        </p:spPr>
        <p:txBody>
          <a:bodyPr>
            <a:noAutofit/>
          </a:bodyPr>
          <a:lstStyle/>
          <a:p>
            <a:pPr algn="ctr"/>
            <a:r>
              <a:rPr lang="it-IT" sz="3600" b="1" dirty="0" err="1" smtClean="0">
                <a:latin typeface="Palatino Linotype" pitchFamily="18" charset="0"/>
              </a:rPr>
              <a:t>Semi-synthetic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r>
              <a:rPr lang="it-IT" sz="3600" b="1" dirty="0" err="1" smtClean="0">
                <a:latin typeface="Palatino Linotype" pitchFamily="18" charset="0"/>
              </a:rPr>
              <a:t>strategy</a:t>
            </a:r>
            <a:endParaRPr lang="it-IT" sz="3600" b="1" dirty="0">
              <a:latin typeface="Palatino Linotype" pitchFamily="18" charset="0"/>
            </a:endParaRPr>
          </a:p>
        </p:txBody>
      </p:sp>
      <p:graphicFrame>
        <p:nvGraphicFramePr>
          <p:cNvPr id="68609" name="Object 1"/>
          <p:cNvGraphicFramePr>
            <a:graphicFrameLocks noChangeAspect="1"/>
          </p:cNvGraphicFramePr>
          <p:nvPr/>
        </p:nvGraphicFramePr>
        <p:xfrm>
          <a:off x="3313" y="2176936"/>
          <a:ext cx="3089068" cy="1153140"/>
        </p:xfrm>
        <a:graphic>
          <a:graphicData uri="http://schemas.openxmlformats.org/presentationml/2006/ole">
            <p:oleObj spid="_x0000_s68609" name="CS ChemDraw Drawing" r:id="rId4" imgW="4660185" imgH="1740108" progId="ChemDraw.Document.6.0">
              <p:embed/>
            </p:oleObj>
          </a:graphicData>
        </a:graphic>
      </p:graphicFrame>
      <p:cxnSp>
        <p:nvCxnSpPr>
          <p:cNvPr id="4" name="Connettore 2 3"/>
          <p:cNvCxnSpPr/>
          <p:nvPr/>
        </p:nvCxnSpPr>
        <p:spPr>
          <a:xfrm rot="5400000" flipV="1">
            <a:off x="3253982" y="2469985"/>
            <a:ext cx="0" cy="936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2 4"/>
          <p:cNvCxnSpPr/>
          <p:nvPr/>
        </p:nvCxnSpPr>
        <p:spPr>
          <a:xfrm rot="5400000" flipV="1">
            <a:off x="4169114" y="2579898"/>
            <a:ext cx="0" cy="7207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 rot="5400000" flipV="1">
            <a:off x="4960684" y="2579898"/>
            <a:ext cx="0" cy="7207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/>
          <p:cNvCxnSpPr/>
          <p:nvPr/>
        </p:nvCxnSpPr>
        <p:spPr>
          <a:xfrm rot="5400000" flipV="1">
            <a:off x="5779550" y="2566250"/>
            <a:ext cx="0" cy="7207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8610" name="Object 2"/>
          <p:cNvGraphicFramePr>
            <a:graphicFrameLocks noChangeAspect="1"/>
          </p:cNvGraphicFramePr>
          <p:nvPr/>
        </p:nvGraphicFramePr>
        <p:xfrm>
          <a:off x="6078159" y="2458230"/>
          <a:ext cx="3065841" cy="809825"/>
        </p:xfrm>
        <a:graphic>
          <a:graphicData uri="http://schemas.openxmlformats.org/presentationml/2006/ole">
            <p:oleObj spid="_x0000_s68610" name="CS ChemDraw Drawing" r:id="rId5" imgW="4658294" imgH="1231076" progId="ChemDraw.Document.6.0">
              <p:embed/>
            </p:oleObj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6021284" y="3371019"/>
            <a:ext cx="2927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b="1" dirty="0" smtClean="0">
                <a:solidFill>
                  <a:srgbClr val="FF0000"/>
                </a:solidFill>
                <a:latin typeface="Palatino Linotype" pitchFamily="18" charset="0"/>
              </a:rPr>
              <a:t>fCS-I,II</a:t>
            </a:r>
            <a:r>
              <a:rPr lang="pt-BR" sz="1200" b="1" dirty="0" smtClean="0">
                <a:latin typeface="Palatino Linotype" pitchFamily="18" charset="0"/>
              </a:rPr>
              <a:t>:R = H or </a:t>
            </a:r>
            <a:r>
              <a:rPr lang="pt-BR" sz="1200" b="1" dirty="0" smtClean="0">
                <a:solidFill>
                  <a:srgbClr val="FF0000"/>
                </a:solidFill>
                <a:latin typeface="Palatino Linotype" pitchFamily="18" charset="0"/>
              </a:rPr>
              <a:t>per-</a:t>
            </a:r>
            <a:r>
              <a:rPr lang="pt-BR" sz="1200" b="1" i="1" dirty="0" smtClean="0">
                <a:solidFill>
                  <a:srgbClr val="FF0000"/>
                </a:solidFill>
                <a:latin typeface="Palatino Linotype" pitchFamily="18" charset="0"/>
              </a:rPr>
              <a:t>O</a:t>
            </a:r>
            <a:r>
              <a:rPr lang="pt-BR" sz="1200" b="1" dirty="0" smtClean="0">
                <a:solidFill>
                  <a:srgbClr val="FF0000"/>
                </a:solidFill>
                <a:latin typeface="Palatino Linotype" pitchFamily="18" charset="0"/>
              </a:rPr>
              <a:t>-sulfated-L-Fuc</a:t>
            </a:r>
            <a:r>
              <a:rPr lang="pt-BR" sz="1200" b="1" dirty="0" smtClean="0">
                <a:latin typeface="Palatino Linotype" pitchFamily="18" charset="0"/>
              </a:rPr>
              <a:t>, </a:t>
            </a:r>
          </a:p>
          <a:p>
            <a:r>
              <a:rPr lang="pt-BR" sz="1200" b="1" dirty="0" smtClean="0">
                <a:latin typeface="Palatino Linotype" pitchFamily="18" charset="0"/>
              </a:rPr>
              <a:t>(R' = H and R'' = SO</a:t>
            </a:r>
            <a:r>
              <a:rPr lang="pt-BR" sz="1200" b="1" baseline="-25000" dirty="0" smtClean="0">
                <a:latin typeface="Palatino Linotype" pitchFamily="18" charset="0"/>
              </a:rPr>
              <a:t>3</a:t>
            </a:r>
            <a:r>
              <a:rPr lang="pt-BR" sz="1200" b="1" baseline="30000" dirty="0" smtClean="0">
                <a:latin typeface="Palatino Linotype" pitchFamily="18" charset="0"/>
              </a:rPr>
              <a:t>-+</a:t>
            </a:r>
            <a:r>
              <a:rPr lang="pt-BR" sz="1200" b="1" dirty="0" smtClean="0">
                <a:latin typeface="Palatino Linotype" pitchFamily="18" charset="0"/>
              </a:rPr>
              <a:t>Na) or </a:t>
            </a:r>
          </a:p>
          <a:p>
            <a:r>
              <a:rPr lang="pt-BR" sz="1200" b="1" dirty="0" smtClean="0">
                <a:latin typeface="Palatino Linotype" pitchFamily="18" charset="0"/>
              </a:rPr>
              <a:t>(R' = SO</a:t>
            </a:r>
            <a:r>
              <a:rPr lang="pt-BR" sz="1200" b="1" baseline="-25000" dirty="0" smtClean="0">
                <a:latin typeface="Palatino Linotype" pitchFamily="18" charset="0"/>
              </a:rPr>
              <a:t>3</a:t>
            </a:r>
            <a:r>
              <a:rPr lang="pt-BR" sz="1200" b="1" baseline="30000" dirty="0" smtClean="0">
                <a:latin typeface="Palatino Linotype" pitchFamily="18" charset="0"/>
              </a:rPr>
              <a:t>-+</a:t>
            </a:r>
            <a:r>
              <a:rPr lang="pt-BR" sz="1200" b="1" dirty="0" smtClean="0">
                <a:latin typeface="Palatino Linotype" pitchFamily="18" charset="0"/>
              </a:rPr>
              <a:t>Na and R'' = H)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10" name="CasellaDiTesto 35"/>
          <p:cNvSpPr txBox="1">
            <a:spLocks noChangeArrowheads="1"/>
          </p:cNvSpPr>
          <p:nvPr/>
        </p:nvSpPr>
        <p:spPr bwMode="auto">
          <a:xfrm>
            <a:off x="2685697" y="2680599"/>
            <a:ext cx="106311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000" b="1" dirty="0" err="1" smtClean="0">
                <a:latin typeface="Palatino Linotype" pitchFamily="18" charset="0"/>
              </a:rPr>
              <a:t>Glycosylation*</a:t>
            </a:r>
            <a:endParaRPr lang="it-IT" b="1" dirty="0">
              <a:latin typeface="Palatino Linotype" pitchFamily="18" charset="0"/>
            </a:endParaRPr>
          </a:p>
        </p:txBody>
      </p:sp>
      <p:sp>
        <p:nvSpPr>
          <p:cNvPr id="11" name="CasellaDiTesto 9"/>
          <p:cNvSpPr txBox="1">
            <a:spLocks noChangeArrowheads="1"/>
          </p:cNvSpPr>
          <p:nvPr/>
        </p:nvSpPr>
        <p:spPr bwMode="auto">
          <a:xfrm>
            <a:off x="3726619" y="2638708"/>
            <a:ext cx="82747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000" b="1" dirty="0">
                <a:latin typeface="Palatino Linotype" pitchFamily="18" charset="0"/>
              </a:rPr>
              <a:t>Et</a:t>
            </a:r>
            <a:r>
              <a:rPr lang="it-IT" sz="1000" b="1" baseline="-25000" dirty="0">
                <a:latin typeface="Palatino Linotype" pitchFamily="18" charset="0"/>
              </a:rPr>
              <a:t>3</a:t>
            </a:r>
            <a:r>
              <a:rPr lang="it-IT" sz="1000" b="1" dirty="0">
                <a:latin typeface="Palatino Linotype" pitchFamily="18" charset="0"/>
              </a:rPr>
              <a:t>N, Ac</a:t>
            </a:r>
            <a:r>
              <a:rPr lang="it-IT" sz="1000" b="1" baseline="-25000" dirty="0">
                <a:latin typeface="Palatino Linotype" pitchFamily="18" charset="0"/>
              </a:rPr>
              <a:t>2</a:t>
            </a:r>
            <a:r>
              <a:rPr lang="it-IT" sz="1000" b="1" dirty="0">
                <a:latin typeface="Palatino Linotype" pitchFamily="18" charset="0"/>
              </a:rPr>
              <a:t>O</a:t>
            </a:r>
          </a:p>
        </p:txBody>
      </p:sp>
      <p:sp>
        <p:nvSpPr>
          <p:cNvPr id="12" name="CasellaDiTesto 14"/>
          <p:cNvSpPr txBox="1">
            <a:spLocks noChangeArrowheads="1"/>
          </p:cNvSpPr>
          <p:nvPr/>
        </p:nvSpPr>
        <p:spPr bwMode="auto">
          <a:xfrm>
            <a:off x="3584508" y="2950141"/>
            <a:ext cx="1152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000" b="1" dirty="0">
                <a:latin typeface="Palatino Linotype" pitchFamily="18" charset="0"/>
              </a:rPr>
              <a:t> DMAP, CH</a:t>
            </a:r>
            <a:r>
              <a:rPr lang="it-IT" sz="1000" b="1" baseline="-25000" dirty="0">
                <a:latin typeface="Palatino Linotype" pitchFamily="18" charset="0"/>
              </a:rPr>
              <a:t>3</a:t>
            </a:r>
            <a:r>
              <a:rPr lang="it-IT" sz="1000" b="1" dirty="0">
                <a:latin typeface="Palatino Linotype" pitchFamily="18" charset="0"/>
              </a:rPr>
              <a:t>CN</a:t>
            </a:r>
          </a:p>
          <a:p>
            <a:pPr algn="ctr"/>
            <a:r>
              <a:rPr lang="it-IT" sz="1000" b="1" dirty="0" err="1" smtClean="0">
                <a:latin typeface="Palatino Linotype" pitchFamily="18" charset="0"/>
              </a:rPr>
              <a:t>rt</a:t>
            </a:r>
            <a:r>
              <a:rPr lang="it-IT" sz="1000" b="1" dirty="0" smtClean="0">
                <a:latin typeface="Palatino Linotype" pitchFamily="18" charset="0"/>
              </a:rPr>
              <a:t>, </a:t>
            </a:r>
            <a:r>
              <a:rPr lang="it-IT" sz="1000" b="1" dirty="0" err="1" smtClean="0">
                <a:latin typeface="Palatino Linotype" pitchFamily="18" charset="0"/>
              </a:rPr>
              <a:t>o.n.</a:t>
            </a:r>
            <a:endParaRPr lang="it-IT" sz="1000" b="1" dirty="0">
              <a:latin typeface="Palatino Linotype" pitchFamily="18" charset="0"/>
            </a:endParaRPr>
          </a:p>
        </p:txBody>
      </p:sp>
      <p:sp>
        <p:nvSpPr>
          <p:cNvPr id="13" name="CasellaDiTesto 12"/>
          <p:cNvSpPr txBox="1">
            <a:spLocks noChangeArrowheads="1"/>
          </p:cNvSpPr>
          <p:nvPr/>
        </p:nvSpPr>
        <p:spPr bwMode="auto">
          <a:xfrm>
            <a:off x="4597187" y="2555400"/>
            <a:ext cx="684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 b="1" dirty="0" smtClean="0">
                <a:latin typeface="Palatino Linotype" pitchFamily="18" charset="0"/>
              </a:rPr>
              <a:t>NaBrO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dirty="0" smtClean="0">
                <a:latin typeface="Palatino Linotype" pitchFamily="18" charset="0"/>
              </a:rPr>
              <a:t> </a:t>
            </a:r>
          </a:p>
          <a:p>
            <a:pPr algn="ctr"/>
            <a:r>
              <a:rPr lang="it-IT" sz="1000" b="1" dirty="0" smtClean="0">
                <a:latin typeface="Palatino Linotype" pitchFamily="18" charset="0"/>
              </a:rPr>
              <a:t>Na</a:t>
            </a:r>
            <a:r>
              <a:rPr lang="it-IT" sz="1000" b="1" baseline="-25000" dirty="0" smtClean="0">
                <a:latin typeface="Palatino Linotype" pitchFamily="18" charset="0"/>
              </a:rPr>
              <a:t>2</a:t>
            </a:r>
            <a:r>
              <a:rPr lang="it-IT" sz="1000" b="1" dirty="0" smtClean="0">
                <a:latin typeface="Palatino Linotype" pitchFamily="18" charset="0"/>
              </a:rPr>
              <a:t>S</a:t>
            </a:r>
            <a:r>
              <a:rPr lang="it-IT" sz="1000" b="1" baseline="-25000" dirty="0" smtClean="0">
                <a:latin typeface="Palatino Linotype" pitchFamily="18" charset="0"/>
              </a:rPr>
              <a:t>2</a:t>
            </a:r>
            <a:r>
              <a:rPr lang="it-IT" sz="1000" b="1" dirty="0" smtClean="0">
                <a:latin typeface="Palatino Linotype" pitchFamily="18" charset="0"/>
              </a:rPr>
              <a:t>O</a:t>
            </a:r>
            <a:r>
              <a:rPr lang="it-IT" sz="1000" b="1" baseline="-25000" dirty="0" smtClean="0">
                <a:latin typeface="Palatino Linotype" pitchFamily="18" charset="0"/>
              </a:rPr>
              <a:t>4</a:t>
            </a:r>
            <a:endParaRPr lang="it-IT" sz="1000" b="1" dirty="0">
              <a:latin typeface="Palatino Linotype" pitchFamily="18" charset="0"/>
            </a:endParaRPr>
          </a:p>
          <a:p>
            <a:endParaRPr lang="it-IT" sz="1000" b="1" dirty="0">
              <a:latin typeface="Comic Sans MS" pitchFamily="66" charset="0"/>
            </a:endParaRPr>
          </a:p>
          <a:p>
            <a:endParaRPr lang="it-IT" sz="1000" b="1" dirty="0">
              <a:latin typeface="Comic Sans MS" pitchFamily="66" charset="0"/>
            </a:endParaRPr>
          </a:p>
          <a:p>
            <a:endParaRPr lang="it-IT" sz="1000" b="1" dirty="0">
              <a:latin typeface="Comic Sans MS" pitchFamily="66" charset="0"/>
            </a:endParaRPr>
          </a:p>
        </p:txBody>
      </p:sp>
      <p:sp>
        <p:nvSpPr>
          <p:cNvPr id="14" name="Rettangolo 15"/>
          <p:cNvSpPr>
            <a:spLocks noChangeArrowheads="1"/>
          </p:cNvSpPr>
          <p:nvPr/>
        </p:nvSpPr>
        <p:spPr bwMode="auto">
          <a:xfrm>
            <a:off x="4516438" y="2955829"/>
            <a:ext cx="1008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 b="1" dirty="0">
                <a:latin typeface="Palatino Linotype" pitchFamily="18" charset="0"/>
              </a:rPr>
              <a:t>H</a:t>
            </a:r>
            <a:r>
              <a:rPr lang="it-IT" sz="1000" b="1" baseline="-25000" dirty="0">
                <a:latin typeface="Palatino Linotype" pitchFamily="18" charset="0"/>
              </a:rPr>
              <a:t>2</a:t>
            </a:r>
            <a:r>
              <a:rPr lang="it-IT" sz="1000" b="1" dirty="0">
                <a:latin typeface="Palatino Linotype" pitchFamily="18" charset="0"/>
              </a:rPr>
              <a:t>O-AcOEt</a:t>
            </a:r>
          </a:p>
          <a:p>
            <a:pPr algn="ctr"/>
            <a:r>
              <a:rPr lang="it-IT" sz="1000" b="1" dirty="0" err="1" smtClean="0">
                <a:latin typeface="Palatino Linotype" pitchFamily="18" charset="0"/>
              </a:rPr>
              <a:t>rt</a:t>
            </a:r>
            <a:r>
              <a:rPr lang="it-IT" sz="1000" b="1" dirty="0" smtClean="0">
                <a:latin typeface="Palatino Linotype" pitchFamily="18" charset="0"/>
              </a:rPr>
              <a:t>, </a:t>
            </a:r>
            <a:r>
              <a:rPr lang="it-IT" sz="1000" b="1" dirty="0" err="1" smtClean="0">
                <a:latin typeface="Palatino Linotype" pitchFamily="18" charset="0"/>
              </a:rPr>
              <a:t>o.n.</a:t>
            </a:r>
            <a:endParaRPr lang="it-IT" sz="1000" b="1" dirty="0">
              <a:latin typeface="Palatino Linotype" pitchFamily="18" charset="0"/>
            </a:endParaRPr>
          </a:p>
        </p:txBody>
      </p:sp>
      <p:sp>
        <p:nvSpPr>
          <p:cNvPr id="15" name="CasellaDiTesto 22"/>
          <p:cNvSpPr txBox="1">
            <a:spLocks noChangeArrowheads="1"/>
          </p:cNvSpPr>
          <p:nvPr/>
        </p:nvSpPr>
        <p:spPr bwMode="auto">
          <a:xfrm>
            <a:off x="5372100" y="2358929"/>
            <a:ext cx="756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 b="1" dirty="0">
                <a:latin typeface="Palatino Linotype" pitchFamily="18" charset="0"/>
              </a:rPr>
              <a:t>1) </a:t>
            </a:r>
            <a:r>
              <a:rPr lang="it-IT" sz="1000" b="1" dirty="0" smtClean="0">
                <a:latin typeface="Palatino Linotype" pitchFamily="18" charset="0"/>
              </a:rPr>
              <a:t>SO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baseline="30000" dirty="0" smtClean="0">
                <a:latin typeface="Palatino Linotype" pitchFamily="18" charset="0"/>
              </a:rPr>
              <a:t>.</a:t>
            </a:r>
            <a:r>
              <a:rPr lang="it-IT" sz="1000" b="1" dirty="0" smtClean="0">
                <a:latin typeface="Palatino Linotype" pitchFamily="18" charset="0"/>
              </a:rPr>
              <a:t>py </a:t>
            </a:r>
            <a:r>
              <a:rPr lang="it-IT" sz="1000" b="1" dirty="0">
                <a:latin typeface="Palatino Linotype" pitchFamily="18" charset="0"/>
              </a:rPr>
              <a:t>DMF</a:t>
            </a:r>
          </a:p>
          <a:p>
            <a:pPr algn="ctr"/>
            <a:r>
              <a:rPr lang="it-IT" sz="1000" b="1" dirty="0" smtClean="0">
                <a:latin typeface="Palatino Linotype" pitchFamily="18" charset="0"/>
              </a:rPr>
              <a:t>50°C</a:t>
            </a:r>
            <a:r>
              <a:rPr lang="it-IT" sz="1000" b="1" dirty="0">
                <a:latin typeface="Palatino Linotype" pitchFamily="18" charset="0"/>
              </a:rPr>
              <a:t>, </a:t>
            </a:r>
            <a:r>
              <a:rPr lang="it-IT" sz="1000" b="1" dirty="0" err="1" smtClean="0">
                <a:latin typeface="Palatino Linotype" pitchFamily="18" charset="0"/>
              </a:rPr>
              <a:t>o.n.</a:t>
            </a:r>
            <a:endParaRPr lang="it-IT" sz="1000" b="1" dirty="0">
              <a:latin typeface="Palatino Linotype" pitchFamily="18" charset="0"/>
            </a:endParaRPr>
          </a:p>
        </p:txBody>
      </p:sp>
      <p:sp>
        <p:nvSpPr>
          <p:cNvPr id="16" name="CasellaDiTesto 23"/>
          <p:cNvSpPr txBox="1">
            <a:spLocks noChangeArrowheads="1"/>
          </p:cNvSpPr>
          <p:nvPr/>
        </p:nvSpPr>
        <p:spPr bwMode="auto">
          <a:xfrm>
            <a:off x="5372100" y="2936779"/>
            <a:ext cx="720000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 b="1" dirty="0">
                <a:latin typeface="Palatino Linotype" pitchFamily="18" charset="0"/>
              </a:rPr>
              <a:t>2) </a:t>
            </a:r>
            <a:r>
              <a:rPr lang="it-IT" sz="1000" b="1" dirty="0" err="1">
                <a:latin typeface="Palatino Linotype" pitchFamily="18" charset="0"/>
              </a:rPr>
              <a:t>NaOH</a:t>
            </a:r>
            <a:endParaRPr lang="it-IT" sz="1000" b="1" dirty="0">
              <a:latin typeface="Palatino Linotype" pitchFamily="18" charset="0"/>
            </a:endParaRPr>
          </a:p>
          <a:p>
            <a:pPr algn="ctr"/>
            <a:r>
              <a:rPr lang="it-IT" sz="1000" b="1" dirty="0" err="1">
                <a:latin typeface="Palatino Linotype" pitchFamily="18" charset="0"/>
              </a:rPr>
              <a:t>pH~</a:t>
            </a:r>
            <a:r>
              <a:rPr lang="it-IT" sz="1000" b="1" dirty="0">
                <a:latin typeface="Palatino Linotype" pitchFamily="18" charset="0"/>
              </a:rPr>
              <a:t> </a:t>
            </a:r>
            <a:r>
              <a:rPr lang="it-IT" sz="1000" b="1" dirty="0" smtClean="0">
                <a:latin typeface="Palatino Linotype" pitchFamily="18" charset="0"/>
              </a:rPr>
              <a:t>13 </a:t>
            </a:r>
          </a:p>
          <a:p>
            <a:pPr algn="ctr"/>
            <a:r>
              <a:rPr lang="it-IT" sz="1000" b="1" dirty="0" err="1" smtClean="0">
                <a:latin typeface="Palatino Linotype" pitchFamily="18" charset="0"/>
              </a:rPr>
              <a:t>rt</a:t>
            </a:r>
            <a:r>
              <a:rPr lang="it-IT" sz="1000" b="1" dirty="0" smtClean="0">
                <a:latin typeface="Palatino Linotype" pitchFamily="18" charset="0"/>
              </a:rPr>
              <a:t>, </a:t>
            </a:r>
            <a:r>
              <a:rPr lang="it-IT" sz="1000" b="1" dirty="0">
                <a:latin typeface="Palatino Linotype" pitchFamily="18" charset="0"/>
              </a:rPr>
              <a:t>6h</a:t>
            </a:r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 flipH="1">
            <a:off x="4092575" y="2192563"/>
            <a:ext cx="0" cy="433387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2704982" y="1689324"/>
            <a:ext cx="1584325" cy="46166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dirty="0">
                <a:latin typeface="Palatino Linotype" pitchFamily="18" charset="0"/>
              </a:rPr>
              <a:t>Capping </a:t>
            </a:r>
            <a:r>
              <a:rPr lang="en-US" sz="1200" b="1" dirty="0" err="1">
                <a:latin typeface="Palatino Linotype" pitchFamily="18" charset="0"/>
              </a:rPr>
              <a:t>unreacted</a:t>
            </a:r>
            <a:r>
              <a:rPr lang="en-US" sz="1200" b="1" dirty="0">
                <a:latin typeface="Palatino Linotype" pitchFamily="18" charset="0"/>
              </a:rPr>
              <a:t> </a:t>
            </a:r>
          </a:p>
          <a:p>
            <a:pPr algn="ctr"/>
            <a:r>
              <a:rPr lang="en-US" sz="1200" b="1" dirty="0">
                <a:latin typeface="Palatino Linotype" pitchFamily="18" charset="0"/>
              </a:rPr>
              <a:t>–OH as -</a:t>
            </a:r>
            <a:r>
              <a:rPr lang="en-US" sz="1200" b="1" dirty="0" err="1">
                <a:latin typeface="Palatino Linotype" pitchFamily="18" charset="0"/>
              </a:rPr>
              <a:t>OAc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19" name="Line 12"/>
          <p:cNvSpPr>
            <a:spLocks noChangeShapeType="1"/>
          </p:cNvSpPr>
          <p:nvPr/>
        </p:nvSpPr>
        <p:spPr bwMode="auto">
          <a:xfrm flipV="1">
            <a:off x="5038613" y="3358097"/>
            <a:ext cx="0" cy="2889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3557396" y="3663684"/>
            <a:ext cx="1584325" cy="466725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200" b="1" dirty="0" err="1">
                <a:latin typeface="Palatino Linotype" pitchFamily="18" charset="0"/>
              </a:rPr>
              <a:t>Cleavage</a:t>
            </a:r>
            <a:r>
              <a:rPr lang="it-IT" sz="1200" b="1" dirty="0">
                <a:latin typeface="Palatino Linotype" pitchFamily="18" charset="0"/>
              </a:rPr>
              <a:t> </a:t>
            </a:r>
            <a:r>
              <a:rPr lang="it-IT" sz="1200" b="1" dirty="0" err="1">
                <a:latin typeface="Palatino Linotype" pitchFamily="18" charset="0"/>
              </a:rPr>
              <a:t>Bn</a:t>
            </a:r>
            <a:r>
              <a:rPr lang="it-IT" sz="1200" b="1" dirty="0">
                <a:latin typeface="Palatino Linotype" pitchFamily="18" charset="0"/>
              </a:rPr>
              <a:t> and </a:t>
            </a:r>
            <a:r>
              <a:rPr lang="it-IT" sz="1200" b="1" dirty="0" err="1">
                <a:latin typeface="Palatino Linotype" pitchFamily="18" charset="0"/>
              </a:rPr>
              <a:t>benzylidene</a:t>
            </a:r>
            <a:r>
              <a:rPr lang="it-IT" sz="1200" b="1" dirty="0">
                <a:latin typeface="Palatino Linotype" pitchFamily="18" charset="0"/>
              </a:rPr>
              <a:t> </a:t>
            </a:r>
            <a:r>
              <a:rPr lang="it-IT" sz="1200" b="1" dirty="0" err="1">
                <a:latin typeface="Palatino Linotype" pitchFamily="18" charset="0"/>
              </a:rPr>
              <a:t>groups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1" name="Line 16"/>
          <p:cNvSpPr>
            <a:spLocks noChangeShapeType="1"/>
          </p:cNvSpPr>
          <p:nvPr/>
        </p:nvSpPr>
        <p:spPr bwMode="auto">
          <a:xfrm flipV="1">
            <a:off x="5741713" y="3461298"/>
            <a:ext cx="0" cy="64770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5329719" y="4124247"/>
            <a:ext cx="1584325" cy="461665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200" b="1" dirty="0">
                <a:latin typeface="Palatino Linotype" pitchFamily="18" charset="0"/>
              </a:rPr>
              <a:t>Global </a:t>
            </a:r>
            <a:r>
              <a:rPr lang="it-IT" sz="1200" b="1" dirty="0" err="1">
                <a:latin typeface="Palatino Linotype" pitchFamily="18" charset="0"/>
              </a:rPr>
              <a:t>deprotection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3" name="Line 14"/>
          <p:cNvSpPr>
            <a:spLocks noChangeShapeType="1"/>
          </p:cNvSpPr>
          <p:nvPr/>
        </p:nvSpPr>
        <p:spPr bwMode="auto">
          <a:xfrm>
            <a:off x="5676014" y="1856453"/>
            <a:ext cx="0" cy="5048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5149666" y="1522117"/>
            <a:ext cx="1655762" cy="2841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200" b="1" dirty="0" err="1">
                <a:latin typeface="Palatino Linotype" pitchFamily="18" charset="0"/>
              </a:rPr>
              <a:t>Sulfation</a:t>
            </a:r>
            <a:r>
              <a:rPr lang="it-IT" sz="1200" b="1" dirty="0">
                <a:latin typeface="Palatino Linotype" pitchFamily="18" charset="0"/>
              </a:rPr>
              <a:t> free -OH</a:t>
            </a:r>
          </a:p>
        </p:txBody>
      </p:sp>
      <p:graphicFrame>
        <p:nvGraphicFramePr>
          <p:cNvPr id="25" name="Tabella 24"/>
          <p:cNvGraphicFramePr>
            <a:graphicFrameLocks noGrp="1"/>
          </p:cNvGraphicFramePr>
          <p:nvPr/>
        </p:nvGraphicFramePr>
        <p:xfrm>
          <a:off x="181154" y="5394414"/>
          <a:ext cx="6305910" cy="1304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706"/>
                <a:gridCol w="854015"/>
                <a:gridCol w="638355"/>
                <a:gridCol w="586596"/>
                <a:gridCol w="1078302"/>
                <a:gridCol w="474453"/>
                <a:gridCol w="2182483"/>
              </a:tblGrid>
              <a:tr h="573193">
                <a:tc>
                  <a:txBody>
                    <a:bodyPr/>
                    <a:lstStyle/>
                    <a:p>
                      <a:pPr algn="ctr"/>
                      <a:r>
                        <a:rPr lang="it-IT" sz="1200" i="0" dirty="0" err="1" smtClean="0">
                          <a:latin typeface="Comic Sans MS" pitchFamily="66" charset="0"/>
                        </a:rPr>
                        <a:t>fCS</a:t>
                      </a:r>
                      <a:endParaRPr lang="it-IT" sz="1200" i="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i="0" dirty="0" err="1" smtClean="0">
                          <a:latin typeface="Comic Sans MS" pitchFamily="66" charset="0"/>
                        </a:rPr>
                        <a:t>Acceptor</a:t>
                      </a:r>
                      <a:endParaRPr lang="it-IT" sz="1200" i="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i="0" dirty="0" err="1" smtClean="0">
                          <a:latin typeface="Comic Sans MS" pitchFamily="66" charset="0"/>
                        </a:rPr>
                        <a:t>Donor</a:t>
                      </a:r>
                      <a:endParaRPr lang="it-IT" sz="1200" i="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i="0" dirty="0" err="1" smtClean="0">
                          <a:latin typeface="Comic Sans MS" pitchFamily="66" charset="0"/>
                        </a:rPr>
                        <a:t>Yield</a:t>
                      </a:r>
                      <a:r>
                        <a:rPr lang="it-IT" sz="1200" i="0" dirty="0" smtClean="0">
                          <a:latin typeface="Comic Sans MS" pitchFamily="66" charset="0"/>
                        </a:rPr>
                        <a:t> </a:t>
                      </a:r>
                      <a:endParaRPr lang="it-IT" sz="1200" i="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i="0" dirty="0" err="1" smtClean="0">
                          <a:latin typeface="Comic Sans MS" pitchFamily="66" charset="0"/>
                        </a:rPr>
                        <a:t>Degree</a:t>
                      </a:r>
                      <a:r>
                        <a:rPr lang="it-IT" sz="1200" i="0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it-IT" sz="1200" i="0" baseline="0" dirty="0" err="1" smtClean="0">
                          <a:latin typeface="Comic Sans MS" pitchFamily="66" charset="0"/>
                        </a:rPr>
                        <a:t>of</a:t>
                      </a:r>
                      <a:r>
                        <a:rPr lang="it-IT" sz="1200" i="0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it-IT" sz="1200" i="0" baseline="0" dirty="0" err="1" smtClean="0">
                          <a:latin typeface="Comic Sans MS" pitchFamily="66" charset="0"/>
                        </a:rPr>
                        <a:t>fucosylation</a:t>
                      </a:r>
                      <a:endParaRPr lang="it-IT" sz="1200" i="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200" i="0" dirty="0" smtClean="0">
                          <a:latin typeface="Comic Sans MS" pitchFamily="66" charset="0"/>
                        </a:rPr>
                        <a:t>α</a:t>
                      </a:r>
                      <a:r>
                        <a:rPr lang="it-IT" sz="1200" i="0" dirty="0" smtClean="0">
                          <a:latin typeface="Comic Sans MS" pitchFamily="66" charset="0"/>
                        </a:rPr>
                        <a:t>/</a:t>
                      </a:r>
                      <a:r>
                        <a:rPr lang="el-GR" sz="1200" i="0" dirty="0" smtClean="0">
                          <a:latin typeface="Comic Sans MS" pitchFamily="66" charset="0"/>
                        </a:rPr>
                        <a:t>β</a:t>
                      </a:r>
                      <a:endParaRPr lang="it-IT" sz="1200" i="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i="0" dirty="0" smtClean="0">
                          <a:latin typeface="Comic Sans MS" pitchFamily="66" charset="0"/>
                        </a:rPr>
                        <a:t>O-3-linked-:</a:t>
                      </a:r>
                      <a:r>
                        <a:rPr lang="it-IT" sz="1200" i="0" baseline="0" dirty="0" smtClean="0">
                          <a:latin typeface="Comic Sans MS" pitchFamily="66" charset="0"/>
                        </a:rPr>
                        <a:t> O-2- </a:t>
                      </a:r>
                      <a:r>
                        <a:rPr lang="it-IT" sz="1200" i="0" baseline="0" dirty="0" err="1" smtClean="0">
                          <a:latin typeface="Comic Sans MS" pitchFamily="66" charset="0"/>
                        </a:rPr>
                        <a:t>linked-</a:t>
                      </a:r>
                      <a:r>
                        <a:rPr lang="it-IT" sz="1200" i="0" baseline="0" dirty="0" smtClean="0">
                          <a:latin typeface="Comic Sans MS" pitchFamily="66" charset="0"/>
                        </a:rPr>
                        <a:t>: (O-4,6)</a:t>
                      </a:r>
                      <a:r>
                        <a:rPr lang="it-IT" sz="1200" i="0" baseline="0" dirty="0" err="1" smtClean="0">
                          <a:latin typeface="Comic Sans MS" pitchFamily="66" charset="0"/>
                        </a:rPr>
                        <a:t>-linked-</a:t>
                      </a:r>
                      <a:r>
                        <a:rPr lang="el-GR" sz="1200" i="0" baseline="0" dirty="0" smtClean="0">
                          <a:latin typeface="Comic Sans MS" pitchFamily="66" charset="0"/>
                        </a:rPr>
                        <a:t>α</a:t>
                      </a:r>
                      <a:r>
                        <a:rPr lang="it-IT" sz="1200" i="0" baseline="0" dirty="0" err="1" smtClean="0">
                          <a:latin typeface="Comic Sans MS" pitchFamily="66" charset="0"/>
                        </a:rPr>
                        <a:t>-Fuc-ratio</a:t>
                      </a:r>
                      <a:endParaRPr lang="it-IT" sz="1200" i="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32088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0" dirty="0" smtClean="0">
                          <a:latin typeface="Comic Sans MS" pitchFamily="66" charset="0"/>
                        </a:rPr>
                        <a:t>I</a:t>
                      </a:r>
                      <a:endParaRPr lang="it-IT" sz="1000" b="1" i="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i="0" dirty="0" smtClean="0">
                          <a:latin typeface="Comic Sans MS" pitchFamily="66" charset="0"/>
                        </a:rPr>
                        <a:t>1</a:t>
                      </a:r>
                      <a:endParaRPr lang="it-IT" sz="1000" b="1" i="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i="0" dirty="0" smtClean="0">
                          <a:latin typeface="Comic Sans MS" pitchFamily="66" charset="0"/>
                        </a:rPr>
                        <a:t>2</a:t>
                      </a:r>
                      <a:endParaRPr lang="it-IT" sz="1000" b="1" i="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i="0" dirty="0" smtClean="0">
                          <a:latin typeface="Comic Sans MS" pitchFamily="66" charset="0"/>
                        </a:rPr>
                        <a:t>98%</a:t>
                      </a:r>
                      <a:endParaRPr lang="it-IT" sz="1000" b="1" i="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i="0" dirty="0" smtClean="0">
                          <a:latin typeface="Comic Sans MS" pitchFamily="66" charset="0"/>
                        </a:rPr>
                        <a:t>0.77</a:t>
                      </a:r>
                      <a:endParaRPr lang="it-IT" sz="1000" b="1" i="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i="0" dirty="0" smtClean="0">
                          <a:latin typeface="Comic Sans MS" pitchFamily="66" charset="0"/>
                        </a:rPr>
                        <a:t>2.9</a:t>
                      </a:r>
                      <a:endParaRPr lang="it-IT" sz="1000" b="1" i="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i="0" dirty="0" smtClean="0">
                          <a:latin typeface="Comic Sans MS" pitchFamily="66" charset="0"/>
                        </a:rPr>
                        <a:t>40% : 22% : 38%</a:t>
                      </a:r>
                      <a:endParaRPr lang="it-IT" sz="1000" b="1" i="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32088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0" dirty="0" smtClean="0">
                          <a:latin typeface="Comic Sans MS" pitchFamily="66" charset="0"/>
                        </a:rPr>
                        <a:t>II</a:t>
                      </a:r>
                      <a:endParaRPr lang="it-IT" sz="1000" b="1" i="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i="0" dirty="0" smtClean="0">
                          <a:latin typeface="Comic Sans MS" pitchFamily="66" charset="0"/>
                        </a:rPr>
                        <a:t>1</a:t>
                      </a:r>
                      <a:endParaRPr lang="it-IT" sz="1000" b="1" i="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i="0" dirty="0" smtClean="0">
                          <a:latin typeface="Comic Sans MS" pitchFamily="66" charset="0"/>
                        </a:rPr>
                        <a:t>2</a:t>
                      </a:r>
                      <a:endParaRPr lang="it-IT" sz="1000" b="1" i="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i="0" dirty="0" smtClean="0">
                          <a:latin typeface="Comic Sans MS" pitchFamily="66" charset="0"/>
                        </a:rPr>
                        <a:t>76%</a:t>
                      </a:r>
                      <a:endParaRPr lang="it-IT" sz="1000" b="1" i="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i="0" dirty="0" smtClean="0">
                          <a:latin typeface="Comic Sans MS" pitchFamily="66" charset="0"/>
                        </a:rPr>
                        <a:t>0.32</a:t>
                      </a:r>
                      <a:endParaRPr lang="it-IT" sz="1000" b="1" i="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i="0" dirty="0" smtClean="0">
                          <a:latin typeface="Comic Sans MS" pitchFamily="66" charset="0"/>
                        </a:rPr>
                        <a:t>2.3</a:t>
                      </a:r>
                      <a:endParaRPr lang="it-IT" sz="1000" b="1" i="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i="0" dirty="0" smtClean="0">
                          <a:latin typeface="Comic Sans MS" pitchFamily="66" charset="0"/>
                        </a:rPr>
                        <a:t>38% : 62% : 0%</a:t>
                      </a:r>
                      <a:endParaRPr lang="it-IT" sz="1000" b="1" i="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26" name="Line 85"/>
          <p:cNvSpPr>
            <a:spLocks noChangeShapeType="1"/>
          </p:cNvSpPr>
          <p:nvPr/>
        </p:nvSpPr>
        <p:spPr bwMode="auto">
          <a:xfrm rot="10800000" flipV="1">
            <a:off x="6539282" y="5972343"/>
            <a:ext cx="43180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7" name="Text Box 86"/>
          <p:cNvSpPr txBox="1">
            <a:spLocks noChangeArrowheads="1"/>
          </p:cNvSpPr>
          <p:nvPr/>
        </p:nvSpPr>
        <p:spPr bwMode="auto">
          <a:xfrm>
            <a:off x="7034603" y="5752200"/>
            <a:ext cx="122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200" b="1" dirty="0" err="1">
                <a:latin typeface="Palatino Linotype" pitchFamily="18" charset="0"/>
              </a:rPr>
              <a:t>Glycosylation</a:t>
            </a:r>
            <a:r>
              <a:rPr lang="it-IT" sz="1200" b="1" dirty="0">
                <a:latin typeface="Palatino Linotype" pitchFamily="18" charset="0"/>
              </a:rPr>
              <a:t> </a:t>
            </a:r>
          </a:p>
          <a:p>
            <a:pPr algn="ctr"/>
            <a:r>
              <a:rPr lang="it-IT" sz="1200" b="1" dirty="0" err="1">
                <a:latin typeface="Palatino Linotype" pitchFamily="18" charset="0"/>
              </a:rPr>
              <a:t>conducted</a:t>
            </a:r>
            <a:r>
              <a:rPr lang="it-IT" sz="1200" b="1" dirty="0">
                <a:latin typeface="Palatino Linotype" pitchFamily="18" charset="0"/>
              </a:rPr>
              <a:t> at </a:t>
            </a:r>
            <a:r>
              <a:rPr lang="it-IT" sz="1200" b="1" dirty="0" err="1">
                <a:latin typeface="Palatino Linotype" pitchFamily="18" charset="0"/>
              </a:rPr>
              <a:t>rt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>
            <a:off x="7006663" y="6396335"/>
            <a:ext cx="1512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200" b="1" dirty="0" err="1">
                <a:latin typeface="Palatino Linotype" pitchFamily="18" charset="0"/>
              </a:rPr>
              <a:t>Glycosylation</a:t>
            </a:r>
            <a:r>
              <a:rPr lang="it-IT" sz="1200" b="1" dirty="0">
                <a:latin typeface="Palatino Linotype" pitchFamily="18" charset="0"/>
              </a:rPr>
              <a:t> </a:t>
            </a:r>
          </a:p>
          <a:p>
            <a:pPr algn="ctr"/>
            <a:r>
              <a:rPr lang="it-IT" sz="1200" b="1" dirty="0" err="1">
                <a:latin typeface="Palatino Linotype" pitchFamily="18" charset="0"/>
              </a:rPr>
              <a:t>conducted</a:t>
            </a:r>
            <a:r>
              <a:rPr lang="it-IT" sz="1200" b="1" dirty="0">
                <a:latin typeface="Palatino Linotype" pitchFamily="18" charset="0"/>
              </a:rPr>
              <a:t> at -20°C</a:t>
            </a:r>
          </a:p>
        </p:txBody>
      </p:sp>
      <p:sp>
        <p:nvSpPr>
          <p:cNvPr id="29" name="Line 24"/>
          <p:cNvSpPr>
            <a:spLocks noChangeShapeType="1"/>
          </p:cNvSpPr>
          <p:nvPr/>
        </p:nvSpPr>
        <p:spPr bwMode="auto">
          <a:xfrm rot="10800000">
            <a:off x="6532313" y="6525794"/>
            <a:ext cx="431800" cy="1000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30" name="Text Box 30"/>
          <p:cNvSpPr txBox="1">
            <a:spLocks noChangeArrowheads="1"/>
          </p:cNvSpPr>
          <p:nvPr/>
        </p:nvSpPr>
        <p:spPr bwMode="auto">
          <a:xfrm>
            <a:off x="963824" y="763500"/>
            <a:ext cx="14285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800" b="1" u="sng" dirty="0" err="1">
                <a:latin typeface="Palatino Linotype" pitchFamily="18" charset="0"/>
              </a:rPr>
              <a:t>chondroitin</a:t>
            </a:r>
            <a:endParaRPr lang="it-IT" sz="1800" b="1" u="sng" dirty="0">
              <a:latin typeface="Palatino Linotype" pitchFamily="18" charset="0"/>
            </a:endParaRPr>
          </a:p>
        </p:txBody>
      </p:sp>
      <p:cxnSp>
        <p:nvCxnSpPr>
          <p:cNvPr id="31" name="Connettore 2 30"/>
          <p:cNvCxnSpPr/>
          <p:nvPr/>
        </p:nvCxnSpPr>
        <p:spPr>
          <a:xfrm rot="5400000">
            <a:off x="1561528" y="1403456"/>
            <a:ext cx="468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>
            <a:off x="0" y="1136317"/>
            <a:ext cx="1934692" cy="39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 smtClean="0">
                <a:latin typeface="Palatino Linotype" pitchFamily="18" charset="0"/>
              </a:rPr>
              <a:t>CH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dirty="0" smtClean="0">
                <a:latin typeface="Palatino Linotype" pitchFamily="18" charset="0"/>
              </a:rPr>
              <a:t>COCl/CH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dirty="0" smtClean="0">
                <a:latin typeface="Palatino Linotype" pitchFamily="18" charset="0"/>
              </a:rPr>
              <a:t>OH  0.58 M</a:t>
            </a:r>
          </a:p>
          <a:p>
            <a:pPr algn="ctr"/>
            <a:r>
              <a:rPr lang="it-IT" sz="1000" b="1" dirty="0" smtClean="0">
                <a:latin typeface="Palatino Linotype" pitchFamily="18" charset="0"/>
              </a:rPr>
              <a:t>CH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dirty="0" smtClean="0">
                <a:latin typeface="Palatino Linotype" pitchFamily="18" charset="0"/>
              </a:rPr>
              <a:t>OH, </a:t>
            </a:r>
            <a:r>
              <a:rPr lang="it-IT" sz="1000" b="1" dirty="0" err="1" smtClean="0">
                <a:latin typeface="Palatino Linotype" pitchFamily="18" charset="0"/>
              </a:rPr>
              <a:t>rt</a:t>
            </a:r>
            <a:r>
              <a:rPr lang="it-IT" sz="1000" b="1" dirty="0" smtClean="0">
                <a:latin typeface="Palatino Linotype" pitchFamily="18" charset="0"/>
              </a:rPr>
              <a:t>, 2 </a:t>
            </a:r>
            <a:r>
              <a:rPr lang="it-IT" sz="1000" b="1" dirty="0" err="1" smtClean="0">
                <a:latin typeface="Palatino Linotype" pitchFamily="18" charset="0"/>
              </a:rPr>
              <a:t>days</a:t>
            </a:r>
            <a:endParaRPr lang="it-IT" sz="1000" b="1" dirty="0" smtClean="0">
              <a:latin typeface="Palatino Linotype" pitchFamily="18" charset="0"/>
            </a:endParaRPr>
          </a:p>
          <a:p>
            <a:pPr algn="ctr"/>
            <a:endParaRPr lang="it-IT" sz="1100" dirty="0">
              <a:latin typeface="Comic Sans MS" pitchFamily="66" charset="0"/>
            </a:endParaRPr>
          </a:p>
        </p:txBody>
      </p:sp>
      <p:grpSp>
        <p:nvGrpSpPr>
          <p:cNvPr id="39" name="Gruppo 38"/>
          <p:cNvGrpSpPr/>
          <p:nvPr/>
        </p:nvGrpSpPr>
        <p:grpSpPr>
          <a:xfrm>
            <a:off x="267033" y="3679225"/>
            <a:ext cx="2124075" cy="1511300"/>
            <a:chOff x="267033" y="3679225"/>
            <a:chExt cx="2124075" cy="1511300"/>
          </a:xfrm>
        </p:grpSpPr>
        <p:grpSp>
          <p:nvGrpSpPr>
            <p:cNvPr id="37" name="Gruppo 36"/>
            <p:cNvGrpSpPr/>
            <p:nvPr/>
          </p:nvGrpSpPr>
          <p:grpSpPr>
            <a:xfrm>
              <a:off x="267033" y="3679225"/>
              <a:ext cx="2124075" cy="1511300"/>
              <a:chOff x="267033" y="3679225"/>
              <a:chExt cx="2124075" cy="1511300"/>
            </a:xfrm>
          </p:grpSpPr>
          <p:sp>
            <p:nvSpPr>
              <p:cNvPr id="34" name="AutoShape 45"/>
              <p:cNvSpPr>
                <a:spLocks noChangeArrowheads="1"/>
              </p:cNvSpPr>
              <p:nvPr/>
            </p:nvSpPr>
            <p:spPr bwMode="auto">
              <a:xfrm>
                <a:off x="267033" y="3679225"/>
                <a:ext cx="2124075" cy="1511300"/>
              </a:xfrm>
              <a:prstGeom prst="roundRect">
                <a:avLst>
                  <a:gd name="adj" fmla="val 16667"/>
                </a:avLst>
              </a:prstGeom>
              <a:noFill/>
              <a:ln w="1905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aphicFrame>
            <p:nvGraphicFramePr>
              <p:cNvPr id="68611" name="Object 3"/>
              <p:cNvGraphicFramePr>
                <a:graphicFrameLocks noChangeAspect="1"/>
              </p:cNvGraphicFramePr>
              <p:nvPr/>
            </p:nvGraphicFramePr>
            <p:xfrm>
              <a:off x="540791" y="3824169"/>
              <a:ext cx="1792287" cy="844550"/>
            </p:xfrm>
            <a:graphic>
              <a:graphicData uri="http://schemas.openxmlformats.org/presentationml/2006/ole">
                <p:oleObj spid="_x0000_s68611" name="CS ChemDraw Drawing" r:id="rId6" imgW="2070437" imgH="974855" progId="ChemDraw.Document.6.0">
                  <p:embed/>
                </p:oleObj>
              </a:graphicData>
            </a:graphic>
          </p:graphicFrame>
          <p:sp>
            <p:nvSpPr>
              <p:cNvPr id="36" name="CasellaDiTesto 35"/>
              <p:cNvSpPr txBox="1"/>
              <p:nvPr/>
            </p:nvSpPr>
            <p:spPr>
              <a:xfrm>
                <a:off x="315306" y="3831025"/>
                <a:ext cx="26481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>
                    <a:latin typeface="Palatino Linotype" pitchFamily="18" charset="0"/>
                  </a:rPr>
                  <a:t>*</a:t>
                </a:r>
                <a:endParaRPr lang="it-IT" dirty="0">
                  <a:latin typeface="Palatino Linotype" pitchFamily="18" charset="0"/>
                </a:endParaRPr>
              </a:p>
            </p:txBody>
          </p:sp>
        </p:grpSp>
        <p:sp>
          <p:nvSpPr>
            <p:cNvPr id="38" name="CasellaDiTesto 37"/>
            <p:cNvSpPr txBox="1"/>
            <p:nvPr/>
          </p:nvSpPr>
          <p:spPr>
            <a:xfrm>
              <a:off x="536030" y="4493169"/>
              <a:ext cx="17828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it-IT" sz="1200" b="1" dirty="0" err="1" smtClean="0">
                  <a:latin typeface="Palatino Linotype" pitchFamily="18" charset="0"/>
                </a:rPr>
                <a:t>per-</a:t>
              </a:r>
              <a:r>
                <a:rPr lang="it-IT" sz="1200" b="1" i="1" dirty="0" err="1" smtClean="0">
                  <a:latin typeface="Palatino Linotype" pitchFamily="18" charset="0"/>
                </a:rPr>
                <a:t>O</a:t>
              </a:r>
              <a:r>
                <a:rPr lang="it-IT" sz="1200" b="1" dirty="0" err="1" smtClean="0">
                  <a:latin typeface="Palatino Linotype" pitchFamily="18" charset="0"/>
                </a:rPr>
                <a:t>-benzylated</a:t>
              </a:r>
              <a:endParaRPr lang="it-IT" sz="1200" b="1" dirty="0" smtClean="0">
                <a:latin typeface="Palatino Linotype" pitchFamily="18" charset="0"/>
              </a:endParaRPr>
            </a:p>
            <a:p>
              <a:pPr algn="r"/>
              <a:r>
                <a:rPr lang="it-IT" sz="1200" b="1" dirty="0" err="1" smtClean="0">
                  <a:latin typeface="Palatino Linotype" pitchFamily="18" charset="0"/>
                </a:rPr>
                <a:t>L-fucose-thioglycoside</a:t>
              </a:r>
              <a:endParaRPr lang="it-IT" sz="1200" b="1" dirty="0">
                <a:latin typeface="Palatino Linotype" pitchFamily="18" charset="0"/>
              </a:endParaRPr>
            </a:p>
          </p:txBody>
        </p:sp>
      </p:grpSp>
      <p:sp>
        <p:nvSpPr>
          <p:cNvPr id="40" name="CasellaDiTesto 39"/>
          <p:cNvSpPr txBox="1"/>
          <p:nvPr/>
        </p:nvSpPr>
        <p:spPr>
          <a:xfrm>
            <a:off x="1481955" y="3200396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Palatino Linotype" pitchFamily="18" charset="0"/>
              </a:rPr>
              <a:t>1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41" name="CasellaDiTesto 40"/>
          <p:cNvSpPr txBox="1"/>
          <p:nvPr/>
        </p:nvSpPr>
        <p:spPr>
          <a:xfrm>
            <a:off x="1161375" y="4267224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Palatino Linotype" pitchFamily="18" charset="0"/>
              </a:rPr>
              <a:t>2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42" name="Rettangolo 41"/>
          <p:cNvSpPr/>
          <p:nvPr/>
        </p:nvSpPr>
        <p:spPr>
          <a:xfrm>
            <a:off x="8440055" y="2154255"/>
            <a:ext cx="4122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baseline="30000" dirty="0" smtClean="0">
                <a:latin typeface="Palatino Linotype" pitchFamily="18" charset="0"/>
              </a:rPr>
              <a:t>[12]</a:t>
            </a:r>
            <a:endParaRPr lang="it-IT" dirty="0"/>
          </a:p>
        </p:txBody>
      </p:sp>
      <p:sp>
        <p:nvSpPr>
          <p:cNvPr id="43" name="CasellaDiTesto 42"/>
          <p:cNvSpPr txBox="1"/>
          <p:nvPr/>
        </p:nvSpPr>
        <p:spPr>
          <a:xfrm>
            <a:off x="2594326" y="4853524"/>
            <a:ext cx="60020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aseline="30000" dirty="0" smtClean="0">
                <a:latin typeface="Palatino Linotype" pitchFamily="18" charset="0"/>
              </a:rPr>
              <a:t>[12] </a:t>
            </a:r>
            <a:r>
              <a:rPr lang="it-IT" sz="1200" dirty="0" smtClean="0">
                <a:latin typeface="Palatino Linotype" pitchFamily="18" charset="0"/>
              </a:rPr>
              <a:t>Laezza, A.; </a:t>
            </a:r>
            <a:r>
              <a:rPr lang="it-IT" sz="1200" dirty="0" err="1" smtClean="0">
                <a:latin typeface="Palatino Linotype" pitchFamily="18" charset="0"/>
              </a:rPr>
              <a:t>Iadonisi</a:t>
            </a:r>
            <a:r>
              <a:rPr lang="it-IT" sz="1200" dirty="0" smtClean="0">
                <a:latin typeface="Palatino Linotype" pitchFamily="18" charset="0"/>
              </a:rPr>
              <a:t>, A.; De Castro, C.; </a:t>
            </a:r>
            <a:r>
              <a:rPr lang="it-IT" sz="1200" dirty="0" err="1" smtClean="0">
                <a:latin typeface="Palatino Linotype" pitchFamily="18" charset="0"/>
              </a:rPr>
              <a:t>et</a:t>
            </a:r>
            <a:r>
              <a:rPr lang="it-IT" sz="1200" dirty="0" smtClean="0">
                <a:latin typeface="Palatino Linotype" pitchFamily="18" charset="0"/>
              </a:rPr>
              <a:t> al., </a:t>
            </a:r>
            <a:r>
              <a:rPr lang="it-IT" sz="1200" dirty="0" err="1" smtClean="0">
                <a:latin typeface="Palatino Linotype" pitchFamily="18" charset="0"/>
              </a:rPr>
              <a:t>Biomacromolecules</a:t>
            </a:r>
            <a:r>
              <a:rPr lang="it-IT" sz="1200" dirty="0" smtClean="0">
                <a:latin typeface="Palatino Linotype" pitchFamily="18" charset="0"/>
              </a:rPr>
              <a:t> </a:t>
            </a:r>
            <a:r>
              <a:rPr lang="it-IT" sz="1200" b="1" dirty="0" smtClean="0">
                <a:latin typeface="Palatino Linotype" pitchFamily="18" charset="0"/>
              </a:rPr>
              <a:t>2015</a:t>
            </a:r>
            <a:r>
              <a:rPr lang="it-IT" sz="1200" dirty="0" smtClean="0">
                <a:latin typeface="Palatino Linotype" pitchFamily="18" charset="0"/>
              </a:rPr>
              <a:t>, </a:t>
            </a:r>
            <a:r>
              <a:rPr lang="en-GB" sz="1200" i="1" dirty="0" smtClean="0">
                <a:latin typeface="Palatino Linotype" pitchFamily="18" charset="0"/>
              </a:rPr>
              <a:t>16</a:t>
            </a:r>
            <a:r>
              <a:rPr lang="en-GB" sz="1200" dirty="0" smtClean="0">
                <a:latin typeface="Palatino Linotype" pitchFamily="18" charset="0"/>
              </a:rPr>
              <a:t>, 2237-2245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44" name="CasellaDiTesto 43"/>
          <p:cNvSpPr txBox="1"/>
          <p:nvPr/>
        </p:nvSpPr>
        <p:spPr>
          <a:xfrm>
            <a:off x="396315" y="1590268"/>
            <a:ext cx="144462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err="1" smtClean="0">
                <a:latin typeface="Palatino Linotype" pitchFamily="18" charset="0"/>
              </a:rPr>
              <a:t>PhCH</a:t>
            </a:r>
            <a:r>
              <a:rPr lang="it-IT" sz="1000" b="1" dirty="0" smtClean="0">
                <a:latin typeface="Palatino Linotype" pitchFamily="18" charset="0"/>
              </a:rPr>
              <a:t>(OCH</a:t>
            </a:r>
            <a:r>
              <a:rPr lang="it-IT" sz="1000" b="1" baseline="-25000" dirty="0" smtClean="0">
                <a:latin typeface="Palatino Linotype" pitchFamily="18" charset="0"/>
              </a:rPr>
              <a:t>3</a:t>
            </a:r>
            <a:r>
              <a:rPr lang="it-IT" sz="1000" b="1" dirty="0" smtClean="0">
                <a:latin typeface="Palatino Linotype" pitchFamily="18" charset="0"/>
              </a:rPr>
              <a:t>)</a:t>
            </a:r>
            <a:r>
              <a:rPr lang="it-IT" sz="1000" b="1" baseline="-25000" dirty="0" smtClean="0">
                <a:latin typeface="Palatino Linotype" pitchFamily="18" charset="0"/>
              </a:rPr>
              <a:t>2</a:t>
            </a:r>
            <a:r>
              <a:rPr lang="it-IT" sz="1000" b="1" dirty="0" smtClean="0">
                <a:latin typeface="Palatino Linotype" pitchFamily="18" charset="0"/>
              </a:rPr>
              <a:t>,  CSA</a:t>
            </a:r>
          </a:p>
          <a:p>
            <a:pPr algn="ctr"/>
            <a:r>
              <a:rPr lang="it-IT" sz="1000" b="1" dirty="0" smtClean="0">
                <a:latin typeface="Palatino Linotype" pitchFamily="18" charset="0"/>
              </a:rPr>
              <a:t>DMF, 80°C, </a:t>
            </a:r>
            <a:r>
              <a:rPr lang="it-IT" sz="1000" b="1" dirty="0" err="1" smtClean="0">
                <a:latin typeface="Palatino Linotype" pitchFamily="18" charset="0"/>
              </a:rPr>
              <a:t>o.n.</a:t>
            </a:r>
            <a:endParaRPr lang="it-IT" sz="1000" b="1" dirty="0" smtClean="0">
              <a:latin typeface="Palatino Linotype" pitchFamily="18" charset="0"/>
            </a:endParaRPr>
          </a:p>
        </p:txBody>
      </p:sp>
      <p:cxnSp>
        <p:nvCxnSpPr>
          <p:cNvPr id="45" name="Connettore 2 44"/>
          <p:cNvCxnSpPr/>
          <p:nvPr/>
        </p:nvCxnSpPr>
        <p:spPr>
          <a:xfrm rot="5400000">
            <a:off x="1563800" y="1897056"/>
            <a:ext cx="468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  <p:bldP spid="28" grpId="0"/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0" y="171990"/>
            <a:ext cx="9144000" cy="1152000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 smtClean="0">
                <a:latin typeface="Palatino Linotype" pitchFamily="18" charset="0"/>
              </a:rPr>
              <a:t>A </a:t>
            </a:r>
            <a:r>
              <a:rPr lang="it-IT" sz="3600" b="1" dirty="0" err="1" smtClean="0">
                <a:latin typeface="Palatino Linotype" pitchFamily="18" charset="0"/>
              </a:rPr>
              <a:t>library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r>
              <a:rPr lang="it-IT" sz="3600" b="1" dirty="0" err="1" smtClean="0">
                <a:latin typeface="Palatino Linotype" pitchFamily="18" charset="0"/>
              </a:rPr>
              <a:t>of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r>
              <a:rPr lang="it-IT" sz="3600" b="1" dirty="0" err="1" smtClean="0">
                <a:latin typeface="Palatino Linotype" pitchFamily="18" charset="0"/>
              </a:rPr>
              <a:t>semi-synthetic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r>
              <a:rPr lang="it-IT" sz="3600" b="1" dirty="0" err="1" smtClean="0">
                <a:latin typeface="Palatino Linotype" pitchFamily="18" charset="0"/>
              </a:rPr>
              <a:t>fCS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r>
              <a:rPr lang="it-IT" sz="3600" b="1" dirty="0" err="1" smtClean="0">
                <a:latin typeface="Palatino Linotype" pitchFamily="18" charset="0"/>
              </a:rPr>
              <a:t>with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r>
              <a:rPr lang="it-IT" sz="3600" b="1" dirty="0" err="1" smtClean="0">
                <a:latin typeface="Palatino Linotype" pitchFamily="18" charset="0"/>
              </a:rPr>
              <a:t>different</a:t>
            </a:r>
            <a:r>
              <a:rPr lang="it-IT" sz="3600" b="1" dirty="0" smtClean="0">
                <a:latin typeface="Palatino Linotype" pitchFamily="18" charset="0"/>
              </a:rPr>
              <a:t> </a:t>
            </a:r>
            <a:r>
              <a:rPr lang="it-IT" sz="3600" b="1" dirty="0" err="1" smtClean="0">
                <a:latin typeface="Palatino Linotype" pitchFamily="18" charset="0"/>
              </a:rPr>
              <a:t>Fuc</a:t>
            </a:r>
            <a:r>
              <a:rPr lang="it-IT" sz="3600" b="1" dirty="0" smtClean="0">
                <a:latin typeface="Palatino Linotype" pitchFamily="18" charset="0"/>
              </a:rPr>
              <a:t> branching site and/or </a:t>
            </a:r>
            <a:r>
              <a:rPr lang="it-IT" sz="3600" b="1" dirty="0" err="1" smtClean="0">
                <a:latin typeface="Palatino Linotype" pitchFamily="18" charset="0"/>
              </a:rPr>
              <a:t>sulfation</a:t>
            </a:r>
            <a:r>
              <a:rPr lang="it-IT" sz="3600" b="1" dirty="0" smtClean="0">
                <a:latin typeface="Palatino Linotype" pitchFamily="18" charset="0"/>
              </a:rPr>
              <a:t> pattern</a:t>
            </a:r>
            <a:endParaRPr lang="it-IT" sz="3600" dirty="0">
              <a:latin typeface="Palatino Linotype" pitchFamily="18" charset="0"/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255067" y="4508926"/>
          <a:ext cx="4392488" cy="19900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5856"/>
                <a:gridCol w="1369700"/>
                <a:gridCol w="1416932"/>
              </a:tblGrid>
              <a:tr h="765391">
                <a:tc>
                  <a:txBody>
                    <a:bodyPr/>
                    <a:lstStyle/>
                    <a:p>
                      <a:r>
                        <a:rPr lang="it-IT" sz="1200" dirty="0" err="1" smtClean="0">
                          <a:latin typeface="Comic Sans MS" pitchFamily="66" charset="0"/>
                        </a:rPr>
                        <a:t>Fuc</a:t>
                      </a:r>
                      <a:r>
                        <a:rPr lang="it-IT" sz="120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it-IT" sz="1200" dirty="0" err="1" smtClean="0">
                          <a:latin typeface="Comic Sans MS" pitchFamily="66" charset="0"/>
                        </a:rPr>
                        <a:t>sulfation</a:t>
                      </a:r>
                      <a:r>
                        <a:rPr lang="it-IT" sz="1200" dirty="0" smtClean="0">
                          <a:latin typeface="Comic Sans MS" pitchFamily="66" charset="0"/>
                        </a:rPr>
                        <a:t> / Branching position</a:t>
                      </a:r>
                      <a:endParaRPr lang="it-IT" sz="12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i="1" dirty="0" smtClean="0">
                          <a:latin typeface="Comic Sans MS" pitchFamily="66" charset="0"/>
                        </a:rPr>
                        <a:t>O</a:t>
                      </a:r>
                      <a:r>
                        <a:rPr lang="it-IT" sz="1200" dirty="0" smtClean="0">
                          <a:latin typeface="Comic Sans MS" pitchFamily="66" charset="0"/>
                        </a:rPr>
                        <a:t>-2 and/or </a:t>
                      </a:r>
                      <a:r>
                        <a:rPr lang="it-IT" sz="1200" i="1" dirty="0" smtClean="0">
                          <a:latin typeface="Comic Sans MS" pitchFamily="66" charset="0"/>
                        </a:rPr>
                        <a:t>O</a:t>
                      </a:r>
                      <a:r>
                        <a:rPr lang="it-IT" sz="1200" dirty="0" smtClean="0">
                          <a:latin typeface="Comic Sans MS" pitchFamily="66" charset="0"/>
                        </a:rPr>
                        <a:t>-3 </a:t>
                      </a:r>
                      <a:r>
                        <a:rPr lang="it-IT" sz="1200" dirty="0" err="1" smtClean="0">
                          <a:latin typeface="Comic Sans MS" pitchFamily="66" charset="0"/>
                        </a:rPr>
                        <a:t>of</a:t>
                      </a:r>
                      <a:r>
                        <a:rPr lang="it-IT" sz="120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it-IT" sz="1200" dirty="0" err="1" smtClean="0">
                          <a:latin typeface="Comic Sans MS" pitchFamily="66" charset="0"/>
                        </a:rPr>
                        <a:t>GlcA</a:t>
                      </a:r>
                      <a:r>
                        <a:rPr lang="it-IT" sz="120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it-IT" sz="1200" dirty="0" err="1" smtClean="0">
                          <a:latin typeface="Comic Sans MS" pitchFamily="66" charset="0"/>
                        </a:rPr>
                        <a:t>units</a:t>
                      </a:r>
                      <a:endParaRPr lang="it-IT" sz="12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i="1" dirty="0" smtClean="0">
                          <a:latin typeface="Comic Sans MS" pitchFamily="66" charset="0"/>
                        </a:rPr>
                        <a:t>O</a:t>
                      </a:r>
                      <a:r>
                        <a:rPr lang="it-IT" sz="1200" dirty="0" smtClean="0">
                          <a:latin typeface="Comic Sans MS" pitchFamily="66" charset="0"/>
                        </a:rPr>
                        <a:t>-4 or </a:t>
                      </a:r>
                      <a:r>
                        <a:rPr lang="it-IT" sz="1200" i="1" dirty="0" smtClean="0">
                          <a:latin typeface="Comic Sans MS" pitchFamily="66" charset="0"/>
                        </a:rPr>
                        <a:t>O</a:t>
                      </a:r>
                      <a:r>
                        <a:rPr lang="it-IT" sz="1200" dirty="0" smtClean="0">
                          <a:latin typeface="Comic Sans MS" pitchFamily="66" charset="0"/>
                        </a:rPr>
                        <a:t>-6 </a:t>
                      </a:r>
                    </a:p>
                    <a:p>
                      <a:r>
                        <a:rPr lang="it-IT" sz="1200" dirty="0" err="1" smtClean="0">
                          <a:latin typeface="Comic Sans MS" pitchFamily="66" charset="0"/>
                        </a:rPr>
                        <a:t>of</a:t>
                      </a:r>
                      <a:r>
                        <a:rPr lang="it-IT" sz="1200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it-IT" sz="1200" dirty="0" err="1" smtClean="0">
                          <a:latin typeface="Comic Sans MS" pitchFamily="66" charset="0"/>
                        </a:rPr>
                        <a:t>GalNAc</a:t>
                      </a:r>
                      <a:r>
                        <a:rPr lang="it-IT" sz="120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it-IT" sz="1200" dirty="0" err="1" smtClean="0">
                          <a:latin typeface="Comic Sans MS" pitchFamily="66" charset="0"/>
                        </a:rPr>
                        <a:t>units</a:t>
                      </a:r>
                      <a:endParaRPr lang="it-IT" sz="12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06156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>
                          <a:latin typeface="Comic Sans MS" pitchFamily="66" charset="0"/>
                        </a:rPr>
                        <a:t>Fuc</a:t>
                      </a:r>
                      <a:r>
                        <a:rPr lang="it-IT" sz="1200" dirty="0" smtClean="0">
                          <a:latin typeface="Comic Sans MS" pitchFamily="66" charset="0"/>
                        </a:rPr>
                        <a:t> 2,3,4 S</a:t>
                      </a:r>
                      <a:endParaRPr lang="it-IT" sz="12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rgbClr val="FF0000"/>
                          </a:solidFill>
                          <a:latin typeface="Comic Sans MS" pitchFamily="66" charset="0"/>
                          <a:sym typeface="Wingdings"/>
                        </a:rPr>
                        <a:t></a:t>
                      </a:r>
                      <a:endParaRPr lang="it-IT" sz="120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rgbClr val="FF0000"/>
                          </a:solidFill>
                          <a:latin typeface="Comic Sans MS" pitchFamily="66" charset="0"/>
                          <a:sym typeface="Wingdings"/>
                        </a:rPr>
                        <a:t></a:t>
                      </a:r>
                      <a:endParaRPr lang="it-IT" sz="120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06156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>
                          <a:latin typeface="Comic Sans MS" pitchFamily="66" charset="0"/>
                        </a:rPr>
                        <a:t>Fuc</a:t>
                      </a:r>
                      <a:r>
                        <a:rPr lang="it-IT" sz="1200" dirty="0" smtClean="0">
                          <a:latin typeface="Comic Sans MS" pitchFamily="66" charset="0"/>
                        </a:rPr>
                        <a:t> 2,4 S</a:t>
                      </a:r>
                      <a:endParaRPr lang="it-IT" sz="12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rgbClr val="FF0000"/>
                          </a:solidFill>
                          <a:latin typeface="Comic Sans MS" pitchFamily="66" charset="0"/>
                          <a:sym typeface="Wingdings"/>
                        </a:rPr>
                        <a:t></a:t>
                      </a:r>
                      <a:endParaRPr lang="it-IT" sz="120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rgbClr val="FF0000"/>
                          </a:solidFill>
                          <a:latin typeface="Comic Sans MS" pitchFamily="66" charset="0"/>
                          <a:sym typeface="Wingdings"/>
                        </a:rPr>
                        <a:t></a:t>
                      </a:r>
                      <a:endParaRPr lang="it-IT" sz="120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06156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>
                          <a:latin typeface="Comic Sans MS" pitchFamily="66" charset="0"/>
                        </a:rPr>
                        <a:t>Fuc</a:t>
                      </a:r>
                      <a:r>
                        <a:rPr lang="it-IT" sz="1200" dirty="0" smtClean="0">
                          <a:latin typeface="Comic Sans MS" pitchFamily="66" charset="0"/>
                        </a:rPr>
                        <a:t> 2,3 S</a:t>
                      </a:r>
                      <a:endParaRPr lang="it-IT" sz="12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rgbClr val="FF0000"/>
                          </a:solidFill>
                          <a:latin typeface="Comic Sans MS" pitchFamily="66" charset="0"/>
                          <a:sym typeface="Wingdings"/>
                        </a:rPr>
                        <a:t></a:t>
                      </a:r>
                      <a:endParaRPr lang="it-IT" sz="120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rgbClr val="FF0000"/>
                          </a:solidFill>
                          <a:latin typeface="Comic Sans MS" pitchFamily="66" charset="0"/>
                          <a:sym typeface="Wingdings"/>
                        </a:rPr>
                        <a:t></a:t>
                      </a:r>
                      <a:endParaRPr lang="it-IT" sz="120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06156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>
                          <a:latin typeface="Comic Sans MS" pitchFamily="66" charset="0"/>
                        </a:rPr>
                        <a:t>Fuc</a:t>
                      </a:r>
                      <a:r>
                        <a:rPr lang="it-IT" sz="1200" dirty="0" smtClean="0">
                          <a:latin typeface="Comic Sans MS" pitchFamily="66" charset="0"/>
                        </a:rPr>
                        <a:t> O S</a:t>
                      </a:r>
                      <a:endParaRPr lang="it-IT" sz="12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rgbClr val="FF0000"/>
                          </a:solidFill>
                          <a:latin typeface="Comic Sans MS" pitchFamily="66" charset="0"/>
                          <a:sym typeface="Wingdings"/>
                        </a:rPr>
                        <a:t></a:t>
                      </a:r>
                      <a:endParaRPr lang="it-IT" sz="12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rgbClr val="FF0000"/>
                          </a:solidFill>
                          <a:latin typeface="Comic Sans MS" pitchFamily="66" charset="0"/>
                          <a:sym typeface="Wingdings"/>
                        </a:rPr>
                        <a:t></a:t>
                      </a:r>
                      <a:endParaRPr lang="it-IT" sz="12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0115" name="Object 3"/>
          <p:cNvGraphicFramePr>
            <a:graphicFrameLocks noChangeAspect="1"/>
          </p:cNvGraphicFramePr>
          <p:nvPr/>
        </p:nvGraphicFramePr>
        <p:xfrm>
          <a:off x="494636" y="2759690"/>
          <a:ext cx="3408623" cy="1059170"/>
        </p:xfrm>
        <a:graphic>
          <a:graphicData uri="http://schemas.openxmlformats.org/presentationml/2006/ole">
            <p:oleObj spid="_x0000_s90115" name="CS ChemDraw Drawing" r:id="rId4" imgW="4659807" imgH="1447500" progId="ChemDraw.Document.6.0">
              <p:embed/>
            </p:oleObj>
          </a:graphicData>
        </a:graphic>
      </p:graphicFrame>
      <p:graphicFrame>
        <p:nvGraphicFramePr>
          <p:cNvPr id="90116" name="Object 4"/>
          <p:cNvGraphicFramePr>
            <a:graphicFrameLocks noChangeAspect="1"/>
          </p:cNvGraphicFramePr>
          <p:nvPr/>
        </p:nvGraphicFramePr>
        <p:xfrm>
          <a:off x="272956" y="1317103"/>
          <a:ext cx="3674032" cy="1371505"/>
        </p:xfrm>
        <a:graphic>
          <a:graphicData uri="http://schemas.openxmlformats.org/presentationml/2006/ole">
            <p:oleObj spid="_x0000_s90116" name="CS ChemDraw Drawing" r:id="rId5" imgW="4660185" imgH="1740108" progId="ChemDraw.Document.6.0">
              <p:embed/>
            </p:oleObj>
          </a:graphicData>
        </a:graphic>
      </p:graphicFrame>
      <p:sp>
        <p:nvSpPr>
          <p:cNvPr id="12" name="AutoShape 33"/>
          <p:cNvSpPr>
            <a:spLocks/>
          </p:cNvSpPr>
          <p:nvPr/>
        </p:nvSpPr>
        <p:spPr bwMode="auto">
          <a:xfrm rot="16200000">
            <a:off x="2207905" y="2458796"/>
            <a:ext cx="215900" cy="2987675"/>
          </a:xfrm>
          <a:prstGeom prst="leftBrace">
            <a:avLst>
              <a:gd name="adj1" fmla="val 11531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1281113" y="4125627"/>
            <a:ext cx="21605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400" b="1" dirty="0" err="1">
                <a:latin typeface="Palatino Linotype" pitchFamily="18" charset="0"/>
              </a:rPr>
              <a:t>chondroitin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acceptors</a:t>
            </a:r>
            <a:endParaRPr lang="it-IT" sz="1400" b="1" dirty="0">
              <a:latin typeface="Palatino Linotype" pitchFamily="18" charset="0"/>
            </a:endParaRPr>
          </a:p>
        </p:txBody>
      </p:sp>
      <p:sp>
        <p:nvSpPr>
          <p:cNvPr id="14" name="AutoShape 36"/>
          <p:cNvSpPr>
            <a:spLocks/>
          </p:cNvSpPr>
          <p:nvPr/>
        </p:nvSpPr>
        <p:spPr bwMode="auto">
          <a:xfrm rot="16200000">
            <a:off x="6056577" y="2706924"/>
            <a:ext cx="215900" cy="2987675"/>
          </a:xfrm>
          <a:prstGeom prst="leftBrace">
            <a:avLst>
              <a:gd name="adj1" fmla="val 11531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5" name="Text Box 37"/>
          <p:cNvSpPr txBox="1">
            <a:spLocks noChangeArrowheads="1"/>
          </p:cNvSpPr>
          <p:nvPr/>
        </p:nvSpPr>
        <p:spPr bwMode="auto">
          <a:xfrm>
            <a:off x="5696828" y="4346457"/>
            <a:ext cx="111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sz="1400" b="1" dirty="0" err="1">
                <a:latin typeface="Palatino Linotype" pitchFamily="18" charset="0"/>
              </a:rPr>
              <a:t>Fuc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donors</a:t>
            </a:r>
            <a:endParaRPr lang="it-IT" sz="1400" b="1" dirty="0">
              <a:latin typeface="Palatino Linotype" pitchFamily="18" charset="0"/>
            </a:endParaRPr>
          </a:p>
        </p:txBody>
      </p:sp>
      <p:sp>
        <p:nvSpPr>
          <p:cNvPr id="16" name="AutoShape 45"/>
          <p:cNvSpPr>
            <a:spLocks noChangeArrowheads="1"/>
          </p:cNvSpPr>
          <p:nvPr/>
        </p:nvSpPr>
        <p:spPr bwMode="auto">
          <a:xfrm>
            <a:off x="6762426" y="1456287"/>
            <a:ext cx="2124075" cy="15113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6905767" y="2634020"/>
            <a:ext cx="368489" cy="1910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/>
          <p:cNvSpPr/>
          <p:nvPr/>
        </p:nvSpPr>
        <p:spPr>
          <a:xfrm>
            <a:off x="6839802" y="1926609"/>
            <a:ext cx="368489" cy="191068"/>
          </a:xfrm>
          <a:prstGeom prst="ellipse">
            <a:avLst/>
          </a:prstGeom>
          <a:solidFill>
            <a:srgbClr val="0039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00339A"/>
              </a:solidFill>
            </a:endParaRPr>
          </a:p>
        </p:txBody>
      </p:sp>
      <p:sp>
        <p:nvSpPr>
          <p:cNvPr id="20" name="Text Box 43"/>
          <p:cNvSpPr txBox="1">
            <a:spLocks noChangeArrowheads="1"/>
          </p:cNvSpPr>
          <p:nvPr/>
        </p:nvSpPr>
        <p:spPr bwMode="auto">
          <a:xfrm>
            <a:off x="7350125" y="2592888"/>
            <a:ext cx="1368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sz="1400" b="1" dirty="0">
                <a:latin typeface="Palatino Linotype" pitchFamily="18" charset="0"/>
              </a:rPr>
              <a:t>branching site</a:t>
            </a:r>
          </a:p>
        </p:txBody>
      </p:sp>
      <p:sp>
        <p:nvSpPr>
          <p:cNvPr id="21" name="Text Box 44"/>
          <p:cNvSpPr txBox="1">
            <a:spLocks noChangeArrowheads="1"/>
          </p:cNvSpPr>
          <p:nvPr/>
        </p:nvSpPr>
        <p:spPr bwMode="auto">
          <a:xfrm>
            <a:off x="6731164" y="1541550"/>
            <a:ext cx="216058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 sz="1400" b="1" dirty="0" err="1">
                <a:latin typeface="Palatino Linotype" pitchFamily="18" charset="0"/>
              </a:rPr>
              <a:t>sulfation</a:t>
            </a:r>
            <a:r>
              <a:rPr lang="it-IT" sz="1400" b="1" dirty="0">
                <a:latin typeface="Palatino Linotype" pitchFamily="18" charset="0"/>
              </a:rPr>
              <a:t> site (</a:t>
            </a:r>
            <a:r>
              <a:rPr lang="it-IT" sz="1400" b="1" dirty="0" err="1">
                <a:latin typeface="Palatino Linotype" pitchFamily="18" charset="0"/>
              </a:rPr>
              <a:t>protected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with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orthogonal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cleavable</a:t>
            </a:r>
            <a:r>
              <a:rPr lang="it-IT" sz="1400" b="1" dirty="0">
                <a:latin typeface="Palatino Linotype" pitchFamily="18" charset="0"/>
              </a:rPr>
              <a:t> </a:t>
            </a:r>
            <a:r>
              <a:rPr lang="it-IT" sz="1400" b="1" dirty="0" err="1">
                <a:latin typeface="Palatino Linotype" pitchFamily="18" charset="0"/>
              </a:rPr>
              <a:t>groups</a:t>
            </a:r>
            <a:r>
              <a:rPr lang="it-IT" sz="1400" b="1" dirty="0">
                <a:latin typeface="Palatino Linotype" pitchFamily="18" charset="0"/>
              </a:rPr>
              <a:t>)</a:t>
            </a:r>
          </a:p>
        </p:txBody>
      </p:sp>
      <p:graphicFrame>
        <p:nvGraphicFramePr>
          <p:cNvPr id="90120" name="Object 8"/>
          <p:cNvGraphicFramePr>
            <a:graphicFrameLocks noChangeAspect="1"/>
          </p:cNvGraphicFramePr>
          <p:nvPr/>
        </p:nvGraphicFramePr>
        <p:xfrm>
          <a:off x="4577483" y="1522743"/>
          <a:ext cx="1791795" cy="843683"/>
        </p:xfrm>
        <a:graphic>
          <a:graphicData uri="http://schemas.openxmlformats.org/presentationml/2006/ole">
            <p:oleObj spid="_x0000_s90120" name="CS ChemDraw Drawing" r:id="rId6" imgW="2070437" imgH="974855" progId="ChemDraw.Document.6.0">
              <p:embed/>
            </p:oleObj>
          </a:graphicData>
        </a:graphic>
      </p:graphicFrame>
      <p:graphicFrame>
        <p:nvGraphicFramePr>
          <p:cNvPr id="90121" name="Object 9"/>
          <p:cNvGraphicFramePr>
            <a:graphicFrameLocks noChangeAspect="1"/>
          </p:cNvGraphicFramePr>
          <p:nvPr/>
        </p:nvGraphicFramePr>
        <p:xfrm>
          <a:off x="6072960" y="3099296"/>
          <a:ext cx="2093584" cy="902078"/>
        </p:xfrm>
        <a:graphic>
          <a:graphicData uri="http://schemas.openxmlformats.org/presentationml/2006/ole">
            <p:oleObj spid="_x0000_s90121" name="CS ChemDraw Drawing" r:id="rId7" imgW="2262578" imgH="974855" progId="ChemDraw.Document.6.0">
              <p:embed/>
            </p:oleObj>
          </a:graphicData>
        </a:graphic>
      </p:graphicFrame>
      <p:graphicFrame>
        <p:nvGraphicFramePr>
          <p:cNvPr id="90122" name="Object 10"/>
          <p:cNvGraphicFramePr>
            <a:graphicFrameLocks noChangeAspect="1"/>
          </p:cNvGraphicFramePr>
          <p:nvPr/>
        </p:nvGraphicFramePr>
        <p:xfrm>
          <a:off x="4138560" y="2736694"/>
          <a:ext cx="1978463" cy="855476"/>
        </p:xfrm>
        <a:graphic>
          <a:graphicData uri="http://schemas.openxmlformats.org/presentationml/2006/ole">
            <p:oleObj spid="_x0000_s90122" name="CS ChemDraw Drawing" r:id="rId8" imgW="2253879" imgH="974855" progId="ChemDraw.Document.6.0">
              <p:embed/>
            </p:oleObj>
          </a:graphicData>
        </a:graphic>
      </p:graphicFrame>
      <p:sp>
        <p:nvSpPr>
          <p:cNvPr id="22" name="CasellaDiTesto 21"/>
          <p:cNvSpPr txBox="1"/>
          <p:nvPr/>
        </p:nvSpPr>
        <p:spPr>
          <a:xfrm>
            <a:off x="2049531" y="2459394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Palatino Linotype" pitchFamily="18" charset="0"/>
              </a:rPr>
              <a:t>1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5181705" y="1965388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Palatino Linotype" pitchFamily="18" charset="0"/>
              </a:rPr>
              <a:t>2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4955721" y="3316004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Palatino Linotype" pitchFamily="18" charset="0"/>
              </a:rPr>
              <a:t>4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6894939" y="3615558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Palatino Linotype" pitchFamily="18" charset="0"/>
              </a:rPr>
              <a:t>5</a:t>
            </a:r>
            <a:endParaRPr lang="it-IT" sz="1200" b="1" dirty="0">
              <a:latin typeface="Palatino Linotype" pitchFamily="18" charset="0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2159879" y="3704894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Palatino Linotype" pitchFamily="18" charset="0"/>
              </a:rPr>
              <a:t>3</a:t>
            </a:r>
            <a:endParaRPr lang="it-IT" sz="1200" b="1" dirty="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etropolitan">
  <a:themeElements>
    <a:clrScheme name="Personalizzato 24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FF0000"/>
      </a:accent1>
      <a:accent2>
        <a:srgbClr val="DC6FEC"/>
      </a:accent2>
      <a:accent3>
        <a:srgbClr val="60B1F2"/>
      </a:accent3>
      <a:accent4>
        <a:srgbClr val="6AD5BB"/>
      </a:accent4>
      <a:accent5>
        <a:srgbClr val="E8AB4E"/>
      </a:accent5>
      <a:accent6>
        <a:srgbClr val="F56447"/>
      </a:accent6>
      <a:hlink>
        <a:srgbClr val="8F8F8F"/>
      </a:hlink>
      <a:folHlink>
        <a:srgbClr val="A5A5A5"/>
      </a:folHlink>
    </a:clrScheme>
    <a:fontScheme name="Metropolita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etropolitan" id="{4C5440D6-04D2-4954-96CF-F251137069B2}" vid="{33ACF124-275F-44F2-8DE0-0A755069829B}"/>
    </a:ext>
  </a:extLst>
</a:theme>
</file>

<file path=ppt/theme/theme2.xml><?xml version="1.0" encoding="utf-8"?>
<a:theme xmlns:a="http://schemas.openxmlformats.org/drawingml/2006/main" name="Metropolitan">
  <a:themeElements>
    <a:clrScheme name="Personalizzato 32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C3F04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ropolita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etropolitan" id="{4C5440D6-04D2-4954-96CF-F251137069B2}" vid="{0941A018-FB9B-4401-A32C-7E04526866E0}"/>
    </a:ext>
  </a:extLst>
</a:theme>
</file>

<file path=ppt/theme/theme3.xml><?xml version="1.0" encoding="utf-8"?>
<a:theme xmlns:a="http://schemas.openxmlformats.org/drawingml/2006/main" name="3_Metropolitan">
  <a:themeElements>
    <a:clrScheme name="Personalizzato 30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00B0F0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etropolitan" id="{4C5440D6-04D2-4954-96CF-F251137069B2}" vid="{79CFCA13-9412-4290-BB4B-85112F88857B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1D5F340F01F94FA2FD29A5E6DC872E" ma:contentTypeVersion="0" ma:contentTypeDescription="Create a new document." ma:contentTypeScope="" ma:versionID="f583bd66513a361a730282b6a794e35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841151cf538834e171094e4faaf2d7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9F17D79-05FE-43C7-A9B5-360E9D6B5A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6B64549-C1F2-49EA-8B2D-5EF61BF1CE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71E0A8-DA6F-4DC5-84AA-9AE90625C277}">
  <ds:schemaRefs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elements/1.1/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Metropolitan</Template>
  <TotalTime>0</TotalTime>
  <Words>3744</Words>
  <Application>Microsoft Office PowerPoint</Application>
  <PresentationFormat>Presentazione su schermo (4:3)</PresentationFormat>
  <Paragraphs>739</Paragraphs>
  <Slides>40</Slides>
  <Notes>21</Notes>
  <HiddenSlides>0</HiddenSlides>
  <MMClips>0</MMClips>
  <ScaleCrop>false</ScaleCrop>
  <HeadingPairs>
    <vt:vector size="6" baseType="variant">
      <vt:variant>
        <vt:lpstr>Tema</vt:lpstr>
      </vt:variant>
      <vt:variant>
        <vt:i4>3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40</vt:i4>
      </vt:variant>
    </vt:vector>
  </HeadingPairs>
  <TitlesOfParts>
    <vt:vector size="44" baseType="lpstr">
      <vt:lpstr>1_Metropolitan</vt:lpstr>
      <vt:lpstr>Metropolitan</vt:lpstr>
      <vt:lpstr>3_Metropolitan</vt:lpstr>
      <vt:lpstr>CS ChemDraw Drawing</vt:lpstr>
      <vt:lpstr>Dr. Antonio Laezza antonio.laezza@unina.it</vt:lpstr>
      <vt:lpstr>Summary</vt:lpstr>
      <vt:lpstr>Semi-synthesis of fucosylated chondroitin sulfate</vt:lpstr>
      <vt:lpstr>Fucosylated chondroitin sulfate</vt:lpstr>
      <vt:lpstr>Diapositiva 5</vt:lpstr>
      <vt:lpstr>Diapositiva 6</vt:lpstr>
      <vt:lpstr>Chondroitin derivatization</vt:lpstr>
      <vt:lpstr>Semi-synthetic strategy</vt:lpstr>
      <vt:lpstr>A library of semi-synthetic fCS with different Fuc branching site and/or sulfation pattern</vt:lpstr>
      <vt:lpstr>Semi-synthetic strategy</vt:lpstr>
      <vt:lpstr>Semi-synthetic strategy</vt:lpstr>
      <vt:lpstr>Semi-synthetic strategy</vt:lpstr>
      <vt:lpstr>Anticoagulant activity</vt:lpstr>
      <vt:lpstr>Conclusions</vt:lpstr>
      <vt:lpstr>Synthesis, conformational study and antifreeze activity of threonine decorated microbial sourced chondroitin</vt:lpstr>
      <vt:lpstr>Colwellia psychrerytraea 34H</vt:lpstr>
      <vt:lpstr>Semi-synthetic strategy</vt:lpstr>
      <vt:lpstr>Semi-synthetic strategy</vt:lpstr>
      <vt:lpstr>Antifreeze actvity</vt:lpstr>
      <vt:lpstr>Molecular weight determination and conformational study</vt:lpstr>
      <vt:lpstr>Conclusions</vt:lpstr>
      <vt:lpstr>Acknowledgment</vt:lpstr>
      <vt:lpstr>Diapositiva 23</vt:lpstr>
      <vt:lpstr>Thank you for your attention</vt:lpstr>
      <vt:lpstr>Diapositiva 25</vt:lpstr>
      <vt:lpstr>Diapositiva 26</vt:lpstr>
      <vt:lpstr>Diapositiva 27</vt:lpstr>
      <vt:lpstr>Diapositiva 28</vt:lpstr>
      <vt:lpstr>Chondroitin sulfate</vt:lpstr>
      <vt:lpstr>Chondroitin sulfate</vt:lpstr>
      <vt:lpstr>Semi-synthetic strategy</vt:lpstr>
      <vt:lpstr>Labile acetals formation</vt:lpstr>
      <vt:lpstr>Proposed mechanism </vt:lpstr>
      <vt:lpstr>Diapositiva 34</vt:lpstr>
      <vt:lpstr>Fucosyl donors</vt:lpstr>
      <vt:lpstr>Fucosyl donors</vt:lpstr>
      <vt:lpstr>Fucosyl donors</vt:lpstr>
      <vt:lpstr>Conclusions</vt:lpstr>
      <vt:lpstr>Conclusions</vt:lpstr>
      <vt:lpstr>Study of regioselective sulfation of polymannuronic acid polysaccharide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name</dc:title>
  <dc:creator/>
  <cp:lastModifiedBy/>
  <cp:revision>4</cp:revision>
  <dcterms:created xsi:type="dcterms:W3CDTF">2013-06-12T19:28:15Z</dcterms:created>
  <dcterms:modified xsi:type="dcterms:W3CDTF">2017-07-09T15:17:55Z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0x0101007C1D5F340F01F94FA2FD29A5E6DC872E</vt:lpwstr>
  </property>
</Properties>
</file>