
<file path=[Content_Types].xml><?xml version="1.0" encoding="utf-8"?>
<Types xmlns="http://schemas.openxmlformats.org/package/2006/content-types">
  <Default Extension="jpg" ContentType="image/jpeg"/>
  <Default Extension="emf" ContentType="image/x-emf"/>
  <Default Extension="jpeg" ContentType="image/jpeg"/>
  <Default Extension="xml" ContentType="application/xml"/>
  <Default Extension="bin" ContentType="application/vnd.openxmlformats-officedocument.oleObject"/>
  <Default Extension="vml" ContentType="application/vnd.openxmlformats-officedocument.vmlDrawing"/>
  <Default Extension="wdp" ContentType="image/vnd.ms-photo"/>
  <Default Extension="tif" ContentType="image/tiff"/>
  <Default Extension="png" ContentType="image/png"/>
  <Default Extension="wmf" ContentType="image/x-wmf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sldIdLst>
    <p:sldId id="311" r:id="rId2"/>
    <p:sldId id="292" r:id="rId3"/>
    <p:sldId id="283" r:id="rId4"/>
    <p:sldId id="284" r:id="rId5"/>
    <p:sldId id="286" r:id="rId6"/>
    <p:sldId id="297" r:id="rId7"/>
    <p:sldId id="322" r:id="rId8"/>
    <p:sldId id="323" r:id="rId9"/>
    <p:sldId id="318" r:id="rId10"/>
    <p:sldId id="288" r:id="rId11"/>
    <p:sldId id="321" r:id="rId12"/>
    <p:sldId id="314" r:id="rId13"/>
    <p:sldId id="316" r:id="rId14"/>
    <p:sldId id="317" r:id="rId15"/>
    <p:sldId id="307" r:id="rId16"/>
    <p:sldId id="312" r:id="rId17"/>
    <p:sldId id="309" r:id="rId18"/>
    <p:sldId id="308" r:id="rId19"/>
    <p:sldId id="290" r:id="rId20"/>
    <p:sldId id="324" r:id="rId21"/>
    <p:sldId id="325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67009"/>
    <a:srgbClr val="458A10"/>
    <a:srgbClr val="53A317"/>
    <a:srgbClr val="FF50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691" autoAdjust="0"/>
    <p:restoredTop sz="93645"/>
  </p:normalViewPr>
  <p:slideViewPr>
    <p:cSldViewPr snapToGrid="0" snapToObjects="1">
      <p:cViewPr varScale="1">
        <p:scale>
          <a:sx n="65" d="100"/>
          <a:sy n="65" d="100"/>
        </p:scale>
        <p:origin x="208" y="6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Relationship Id="rId2" Type="http://schemas.openxmlformats.org/officeDocument/2006/relationships/image" Target="../media/image20.wmf"/><Relationship Id="rId3" Type="http://schemas.openxmlformats.org/officeDocument/2006/relationships/image" Target="../media/image2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Relationship Id="rId2" Type="http://schemas.openxmlformats.org/officeDocument/2006/relationships/image" Target="../media/image25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4" Type="http://schemas.openxmlformats.org/officeDocument/2006/relationships/image" Target="../media/image40.wmf"/><Relationship Id="rId1" Type="http://schemas.openxmlformats.org/officeDocument/2006/relationships/image" Target="../media/image37.wmf"/><Relationship Id="rId2" Type="http://schemas.openxmlformats.org/officeDocument/2006/relationships/image" Target="../media/image38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4" Type="http://schemas.openxmlformats.org/officeDocument/2006/relationships/image" Target="../media/image44.wmf"/><Relationship Id="rId1" Type="http://schemas.openxmlformats.org/officeDocument/2006/relationships/image" Target="../media/image41.wmf"/><Relationship Id="rId2" Type="http://schemas.openxmlformats.org/officeDocument/2006/relationships/image" Target="../media/image42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6.emf"/><Relationship Id="rId2" Type="http://schemas.openxmlformats.org/officeDocument/2006/relationships/image" Target="../media/image67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EB50A0-709E-324E-9C89-D2CAAC900493}" type="datetimeFigureOut">
              <a:rPr lang="en-US" smtClean="0"/>
              <a:t>9/9/16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360241-157A-304C-A6C0-61EC1912D6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6204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Change structure!!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360241-157A-304C-A6C0-61EC1912D63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9999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360241-157A-304C-A6C0-61EC1912D63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5876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74FA9-F185-44A4-976B-2613C1970EB0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56363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9/9/16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7788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9/9/16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984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9/9/16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961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9/9/16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983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9/9/16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4871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9/9/16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202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9/9/16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454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9/9/16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8854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9/9/16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6083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9/9/16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566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9/9/16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343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9892DE-6A13-724B-8CB2-909AE0328C01}" type="datetimeFigureOut">
              <a:rPr lang="en-US" smtClean="0"/>
              <a:t>9/9/16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303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oleObject" Target="../embeddings/oleObject10.bin"/><Relationship Id="rId5" Type="http://schemas.openxmlformats.org/officeDocument/2006/relationships/image" Target="../media/image41.wmf"/><Relationship Id="rId6" Type="http://schemas.openxmlformats.org/officeDocument/2006/relationships/oleObject" Target="../embeddings/oleObject11.bin"/><Relationship Id="rId7" Type="http://schemas.openxmlformats.org/officeDocument/2006/relationships/image" Target="../media/image42.wmf"/><Relationship Id="rId8" Type="http://schemas.openxmlformats.org/officeDocument/2006/relationships/oleObject" Target="../embeddings/oleObject12.bin"/><Relationship Id="rId9" Type="http://schemas.openxmlformats.org/officeDocument/2006/relationships/image" Target="../media/image43.wmf"/><Relationship Id="rId10" Type="http://schemas.openxmlformats.org/officeDocument/2006/relationships/oleObject" Target="../embeddings/oleObject13.bin"/><Relationship Id="rId11" Type="http://schemas.openxmlformats.org/officeDocument/2006/relationships/image" Target="../media/image44.w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4" Type="http://schemas.openxmlformats.org/officeDocument/2006/relationships/image" Target="../media/image46.emf"/><Relationship Id="rId5" Type="http://schemas.openxmlformats.org/officeDocument/2006/relationships/image" Target="../media/image47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4" Type="http://schemas.openxmlformats.org/officeDocument/2006/relationships/image" Target="../media/image49.emf"/><Relationship Id="rId5" Type="http://schemas.openxmlformats.org/officeDocument/2006/relationships/image" Target="../media/image50.png"/><Relationship Id="rId6" Type="http://schemas.openxmlformats.org/officeDocument/2006/relationships/image" Target="../media/image51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/Relationships>
</file>

<file path=ppt/slides/_rels/slide1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60.emf"/><Relationship Id="rId12" Type="http://schemas.openxmlformats.org/officeDocument/2006/relationships/image" Target="../media/image61.emf"/><Relationship Id="rId13" Type="http://schemas.openxmlformats.org/officeDocument/2006/relationships/image" Target="../media/image49.emf"/><Relationship Id="rId14" Type="http://schemas.openxmlformats.org/officeDocument/2006/relationships/image" Target="../media/image62.png"/><Relationship Id="rId15" Type="http://schemas.openxmlformats.org/officeDocument/2006/relationships/image" Target="../media/image6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Relationship Id="rId3" Type="http://schemas.openxmlformats.org/officeDocument/2006/relationships/image" Target="../media/image52.emf"/><Relationship Id="rId4" Type="http://schemas.openxmlformats.org/officeDocument/2006/relationships/image" Target="../media/image53.emf"/><Relationship Id="rId5" Type="http://schemas.openxmlformats.org/officeDocument/2006/relationships/image" Target="../media/image54.emf"/><Relationship Id="rId6" Type="http://schemas.openxmlformats.org/officeDocument/2006/relationships/image" Target="../media/image55.emf"/><Relationship Id="rId7" Type="http://schemas.openxmlformats.org/officeDocument/2006/relationships/image" Target="../media/image56.emf"/><Relationship Id="rId8" Type="http://schemas.openxmlformats.org/officeDocument/2006/relationships/image" Target="../media/image57.emf"/><Relationship Id="rId9" Type="http://schemas.openxmlformats.org/officeDocument/2006/relationships/image" Target="../media/image58.emf"/><Relationship Id="rId10" Type="http://schemas.openxmlformats.org/officeDocument/2006/relationships/image" Target="../media/image59.emf"/></Relationships>
</file>

<file path=ppt/slides/_rels/slide1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60.emf"/><Relationship Id="rId12" Type="http://schemas.openxmlformats.org/officeDocument/2006/relationships/image" Target="../media/image61.emf"/><Relationship Id="rId13" Type="http://schemas.openxmlformats.org/officeDocument/2006/relationships/image" Target="../media/image49.emf"/><Relationship Id="rId14" Type="http://schemas.openxmlformats.org/officeDocument/2006/relationships/image" Target="../media/image64.png"/><Relationship Id="rId15" Type="http://schemas.openxmlformats.org/officeDocument/2006/relationships/image" Target="../media/image6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Relationship Id="rId3" Type="http://schemas.openxmlformats.org/officeDocument/2006/relationships/image" Target="../media/image52.emf"/><Relationship Id="rId4" Type="http://schemas.openxmlformats.org/officeDocument/2006/relationships/image" Target="../media/image53.emf"/><Relationship Id="rId5" Type="http://schemas.openxmlformats.org/officeDocument/2006/relationships/image" Target="../media/image54.emf"/><Relationship Id="rId6" Type="http://schemas.openxmlformats.org/officeDocument/2006/relationships/image" Target="../media/image55.emf"/><Relationship Id="rId7" Type="http://schemas.openxmlformats.org/officeDocument/2006/relationships/image" Target="../media/image56.emf"/><Relationship Id="rId8" Type="http://schemas.openxmlformats.org/officeDocument/2006/relationships/image" Target="../media/image57.emf"/><Relationship Id="rId9" Type="http://schemas.openxmlformats.org/officeDocument/2006/relationships/image" Target="../media/image58.emf"/><Relationship Id="rId10" Type="http://schemas.openxmlformats.org/officeDocument/2006/relationships/image" Target="../media/image59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4" Type="http://schemas.openxmlformats.org/officeDocument/2006/relationships/image" Target="../media/image3.jpg"/><Relationship Id="rId5" Type="http://schemas.openxmlformats.org/officeDocument/2006/relationships/oleObject" Target="../embeddings/oleObject14.bin"/><Relationship Id="rId6" Type="http://schemas.openxmlformats.org/officeDocument/2006/relationships/image" Target="../media/image66.emf"/><Relationship Id="rId7" Type="http://schemas.openxmlformats.org/officeDocument/2006/relationships/oleObject" Target="../embeddings/oleObject15.bin"/><Relationship Id="rId8" Type="http://schemas.openxmlformats.org/officeDocument/2006/relationships/image" Target="../media/image67.emf"/><Relationship Id="rId9" Type="http://schemas.openxmlformats.org/officeDocument/2006/relationships/image" Target="../media/image68.ti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Relationship Id="rId3" Type="http://schemas.openxmlformats.org/officeDocument/2006/relationships/image" Target="../media/image69.t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4" Type="http://schemas.openxmlformats.org/officeDocument/2006/relationships/image" Target="../media/image71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image" Target="../media/image73.jpeg"/><Relationship Id="rId5" Type="http://schemas.microsoft.com/office/2007/relationships/hdphoto" Target="../media/hdphoto7.wdp"/><Relationship Id="rId6" Type="http://schemas.openxmlformats.org/officeDocument/2006/relationships/image" Target="../media/image74.jpeg"/><Relationship Id="rId7" Type="http://schemas.microsoft.com/office/2007/relationships/hdphoto" Target="../media/hdphoto8.wdp"/><Relationship Id="rId8" Type="http://schemas.openxmlformats.org/officeDocument/2006/relationships/oleObject" Target="../embeddings/oleObject16.bin"/><Relationship Id="rId9" Type="http://schemas.openxmlformats.org/officeDocument/2006/relationships/image" Target="../media/image72.wmf"/><Relationship Id="rId10" Type="http://schemas.openxmlformats.org/officeDocument/2006/relationships/image" Target="../media/image75.png"/><Relationship Id="rId11" Type="http://schemas.openxmlformats.org/officeDocument/2006/relationships/image" Target="../media/image76.png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Relationship Id="rId3" Type="http://schemas.openxmlformats.org/officeDocument/2006/relationships/image" Target="../media/image68.tif"/></Relationships>
</file>

<file path=ppt/slides/_rels/slide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1.emf"/><Relationship Id="rId12" Type="http://schemas.openxmlformats.org/officeDocument/2006/relationships/image" Target="../media/image12.tiff"/><Relationship Id="rId1" Type="http://schemas.openxmlformats.org/officeDocument/2006/relationships/tags" Target="../tags/tag1.xml"/><Relationship Id="rId2" Type="http://schemas.openxmlformats.org/officeDocument/2006/relationships/slideLayout" Target="../slideLayouts/slideLayout7.xml"/><Relationship Id="rId3" Type="http://schemas.openxmlformats.org/officeDocument/2006/relationships/image" Target="../media/image3.jp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jpeg"/><Relationship Id="rId7" Type="http://schemas.openxmlformats.org/officeDocument/2006/relationships/image" Target="../media/image7.png"/><Relationship Id="rId8" Type="http://schemas.openxmlformats.org/officeDocument/2006/relationships/image" Target="../media/image8.png"/><Relationship Id="rId9" Type="http://schemas.openxmlformats.org/officeDocument/2006/relationships/image" Target="../media/image9.png"/><Relationship Id="rId10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11" Type="http://schemas.openxmlformats.org/officeDocument/2006/relationships/image" Target="../media/image83.jpeg"/><Relationship Id="rId12" Type="http://schemas.openxmlformats.org/officeDocument/2006/relationships/image" Target="../media/image84.jpeg"/><Relationship Id="rId13" Type="http://schemas.openxmlformats.org/officeDocument/2006/relationships/image" Target="../media/image85.png"/><Relationship Id="rId14" Type="http://schemas.openxmlformats.org/officeDocument/2006/relationships/image" Target="../media/image86.png"/><Relationship Id="rId15" Type="http://schemas.openxmlformats.org/officeDocument/2006/relationships/image" Target="../media/image87.emf"/><Relationship Id="rId16" Type="http://schemas.openxmlformats.org/officeDocument/2006/relationships/image" Target="../media/image88.jpeg"/><Relationship Id="rId17" Type="http://schemas.openxmlformats.org/officeDocument/2006/relationships/image" Target="../media/image8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7.png"/><Relationship Id="rId4" Type="http://schemas.openxmlformats.org/officeDocument/2006/relationships/image" Target="../media/image78.png"/><Relationship Id="rId5" Type="http://schemas.openxmlformats.org/officeDocument/2006/relationships/image" Target="../media/image79.png"/><Relationship Id="rId6" Type="http://schemas.openxmlformats.org/officeDocument/2006/relationships/image" Target="../media/image80.emf"/><Relationship Id="rId7" Type="http://schemas.openxmlformats.org/officeDocument/2006/relationships/image" Target="../media/image81.emf"/><Relationship Id="rId8" Type="http://schemas.openxmlformats.org/officeDocument/2006/relationships/image" Target="../media/image3.jpg"/><Relationship Id="rId9" Type="http://schemas.openxmlformats.org/officeDocument/2006/relationships/image" Target="../media/image2.jpeg"/><Relationship Id="rId10" Type="http://schemas.openxmlformats.org/officeDocument/2006/relationships/image" Target="../media/image8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1" Type="http://schemas.microsoft.com/office/2007/relationships/hdphoto" Target="../media/hdphoto4.wdp"/><Relationship Id="rId12" Type="http://schemas.openxmlformats.org/officeDocument/2006/relationships/image" Target="../media/image18.emf"/><Relationship Id="rId13" Type="http://schemas.microsoft.com/office/2007/relationships/hdphoto" Target="../media/hdphoto5.wdp"/><Relationship Id="rId14" Type="http://schemas.microsoft.com/office/2007/relationships/hdphoto" Target="../media/hdphoto6.wdp"/><Relationship Id="rId15" Type="http://schemas.openxmlformats.org/officeDocument/2006/relationships/image" Target="../media/image11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7" Type="http://schemas.openxmlformats.org/officeDocument/2006/relationships/image" Target="../media/image17.png"/><Relationship Id="rId8" Type="http://schemas.microsoft.com/office/2007/relationships/hdphoto" Target="../media/hdphoto1.wdp"/><Relationship Id="rId9" Type="http://schemas.microsoft.com/office/2007/relationships/hdphoto" Target="../media/hdphoto2.wdp"/><Relationship Id="rId10" Type="http://schemas.microsoft.com/office/2007/relationships/hdphoto" Target="../media/hdphoto3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image" Target="../media/image22.emf"/><Relationship Id="rId5" Type="http://schemas.openxmlformats.org/officeDocument/2006/relationships/image" Target="../media/image23.emf"/><Relationship Id="rId6" Type="http://schemas.openxmlformats.org/officeDocument/2006/relationships/oleObject" Target="../embeddings/oleObject1.bin"/><Relationship Id="rId7" Type="http://schemas.openxmlformats.org/officeDocument/2006/relationships/image" Target="../media/image19.wmf"/><Relationship Id="rId8" Type="http://schemas.openxmlformats.org/officeDocument/2006/relationships/oleObject" Target="../embeddings/oleObject2.bin"/><Relationship Id="rId9" Type="http://schemas.openxmlformats.org/officeDocument/2006/relationships/image" Target="../media/image20.wmf"/><Relationship Id="rId10" Type="http://schemas.openxmlformats.org/officeDocument/2006/relationships/oleObject" Target="../embeddings/oleObject3.bin"/><Relationship Id="rId11" Type="http://schemas.openxmlformats.org/officeDocument/2006/relationships/image" Target="../media/image21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oleObject" Target="../embeddings/oleObject4.bin"/><Relationship Id="rId5" Type="http://schemas.openxmlformats.org/officeDocument/2006/relationships/image" Target="../media/image24.wmf"/><Relationship Id="rId6" Type="http://schemas.openxmlformats.org/officeDocument/2006/relationships/image" Target="../media/image26.emf"/><Relationship Id="rId7" Type="http://schemas.openxmlformats.org/officeDocument/2006/relationships/image" Target="../media/image27.emf"/><Relationship Id="rId8" Type="http://schemas.openxmlformats.org/officeDocument/2006/relationships/oleObject" Target="../embeddings/oleObject5.bin"/><Relationship Id="rId9" Type="http://schemas.openxmlformats.org/officeDocument/2006/relationships/image" Target="../media/image25.w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4" Type="http://schemas.openxmlformats.org/officeDocument/2006/relationships/image" Target="../media/image29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tiff"/><Relationship Id="rId4" Type="http://schemas.openxmlformats.org/officeDocument/2006/relationships/image" Target="../media/image31.emf"/><Relationship Id="rId5" Type="http://schemas.openxmlformats.org/officeDocument/2006/relationships/image" Target="../media/image32.emf"/><Relationship Id="rId6" Type="http://schemas.openxmlformats.org/officeDocument/2006/relationships/image" Target="../media/image33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tif"/><Relationship Id="rId4" Type="http://schemas.openxmlformats.org/officeDocument/2006/relationships/image" Target="../media/image35.tif"/><Relationship Id="rId5" Type="http://schemas.openxmlformats.org/officeDocument/2006/relationships/image" Target="../media/image3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/Relationships>
</file>

<file path=ppt/slides/_rels/slide9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9.wmf"/><Relationship Id="rId12" Type="http://schemas.openxmlformats.org/officeDocument/2006/relationships/oleObject" Target="../embeddings/oleObject9.bin"/><Relationship Id="rId13" Type="http://schemas.openxmlformats.org/officeDocument/2006/relationships/image" Target="../media/image40.w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.xml"/><Relationship Id="rId4" Type="http://schemas.openxmlformats.org/officeDocument/2006/relationships/image" Target="../media/image33.emf"/><Relationship Id="rId5" Type="http://schemas.openxmlformats.org/officeDocument/2006/relationships/image" Target="../media/image3.jpg"/><Relationship Id="rId6" Type="http://schemas.openxmlformats.org/officeDocument/2006/relationships/oleObject" Target="../embeddings/oleObject6.bin"/><Relationship Id="rId7" Type="http://schemas.openxmlformats.org/officeDocument/2006/relationships/image" Target="../media/image37.wmf"/><Relationship Id="rId8" Type="http://schemas.openxmlformats.org/officeDocument/2006/relationships/oleObject" Target="../embeddings/oleObject7.bin"/><Relationship Id="rId9" Type="http://schemas.openxmlformats.org/officeDocument/2006/relationships/image" Target="../media/image38.wmf"/><Relationship Id="rId10" Type="http://schemas.openxmlformats.org/officeDocument/2006/relationships/oleObject" Target="../embeddings/oleObject8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1954"/>
          <a:stretch/>
        </p:blipFill>
        <p:spPr>
          <a:xfrm>
            <a:off x="0" y="4274185"/>
            <a:ext cx="9169400" cy="258381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-25400"/>
            <a:ext cx="9144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i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Glycosylated gold nanoparticle biosensors: </a:t>
            </a:r>
          </a:p>
          <a:p>
            <a:pPr algn="ctr"/>
            <a:r>
              <a:rPr lang="en-GB" sz="3000" b="1" i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Label-free and high-throughput evaluation of glycan</a:t>
            </a:r>
            <a:r>
              <a:rPr lang="en-GB" sz="3000" b="1" i="1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-</a:t>
            </a:r>
            <a:r>
              <a:rPr lang="en-GB" sz="3000" b="1" i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lectin interactions</a:t>
            </a:r>
            <a:endParaRPr lang="en-US" sz="3000" b="1" i="1" dirty="0" smtClean="0">
              <a:solidFill>
                <a:schemeClr val="accent4"/>
              </a:solidFill>
              <a:latin typeface="Arial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56001" y="6239390"/>
            <a:ext cx="4007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accent4"/>
                </a:solidFill>
                <a:latin typeface="Arial"/>
                <a:cs typeface="Arial"/>
              </a:rPr>
              <a:t>s.richards.1@warwick.ac.uk </a:t>
            </a:r>
            <a:endParaRPr lang="en-GB" sz="2400" dirty="0">
              <a:solidFill>
                <a:schemeClr val="accent4"/>
              </a:solidFill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-99424" y="2347845"/>
            <a:ext cx="92688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000" u="sng" dirty="0" smtClean="0">
                <a:solidFill>
                  <a:schemeClr val="accent4"/>
                </a:solidFill>
                <a:latin typeface="Arial"/>
                <a:cs typeface="Arial"/>
              </a:rPr>
              <a:t>Dr Sarah-Jane </a:t>
            </a:r>
            <a:r>
              <a:rPr lang="en-GB" sz="3000" u="sng" dirty="0" smtClean="0">
                <a:solidFill>
                  <a:schemeClr val="accent4"/>
                </a:solidFill>
                <a:latin typeface="Arial"/>
                <a:cs typeface="Arial"/>
              </a:rPr>
              <a:t>Richards</a:t>
            </a:r>
            <a:r>
              <a:rPr lang="en-GB" sz="3000" dirty="0" smtClean="0">
                <a:solidFill>
                  <a:schemeClr val="accent4"/>
                </a:solidFill>
                <a:latin typeface="Arial"/>
                <a:cs typeface="Arial"/>
              </a:rPr>
              <a:t> and </a:t>
            </a:r>
            <a:r>
              <a:rPr lang="en-GB" sz="3000" dirty="0" err="1" smtClean="0">
                <a:solidFill>
                  <a:schemeClr val="accent4"/>
                </a:solidFill>
                <a:latin typeface="Arial"/>
                <a:cs typeface="Arial"/>
              </a:rPr>
              <a:t>Prof.</a:t>
            </a:r>
            <a:r>
              <a:rPr lang="en-GB" sz="3000" dirty="0" smtClean="0">
                <a:solidFill>
                  <a:schemeClr val="accent4"/>
                </a:solidFill>
                <a:latin typeface="Arial"/>
                <a:cs typeface="Arial"/>
              </a:rPr>
              <a:t> Matthew </a:t>
            </a:r>
            <a:r>
              <a:rPr lang="en-GB" sz="3000" dirty="0" smtClean="0">
                <a:solidFill>
                  <a:schemeClr val="accent4"/>
                </a:solidFill>
                <a:latin typeface="Arial"/>
                <a:cs typeface="Arial"/>
              </a:rPr>
              <a:t>I. Gibson</a:t>
            </a:r>
          </a:p>
          <a:p>
            <a:pPr algn="ctr"/>
            <a:r>
              <a:rPr lang="en-GB" sz="2400" dirty="0" smtClean="0">
                <a:solidFill>
                  <a:schemeClr val="accent4"/>
                </a:solidFill>
                <a:latin typeface="Arial"/>
                <a:cs typeface="Arial"/>
              </a:rPr>
              <a:t>Department of Chemistry, University of Warwick, UK</a:t>
            </a:r>
          </a:p>
        </p:txBody>
      </p:sp>
      <p:sp>
        <p:nvSpPr>
          <p:cNvPr id="9" name="TextBox 12"/>
          <p:cNvSpPr txBox="1">
            <a:spLocks noChangeArrowheads="1"/>
          </p:cNvSpPr>
          <p:nvPr/>
        </p:nvSpPr>
        <p:spPr bwMode="auto">
          <a:xfrm>
            <a:off x="6929593" y="3395808"/>
            <a:ext cx="275431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 dirty="0">
                <a:solidFill>
                  <a:schemeClr val="accent4"/>
                </a:solidFill>
                <a:latin typeface="Arial"/>
                <a:cs typeface="Arial"/>
              </a:rPr>
              <a:t>@</a:t>
            </a:r>
            <a:r>
              <a:rPr lang="en-GB" sz="2400" dirty="0" err="1" smtClean="0">
                <a:solidFill>
                  <a:schemeClr val="accent4"/>
                </a:solidFill>
                <a:latin typeface="Arial"/>
                <a:cs typeface="Arial"/>
              </a:rPr>
              <a:t>LabGibson</a:t>
            </a:r>
            <a:endParaRPr lang="en-GB" sz="2400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r>
              <a:rPr lang="en-GB" sz="2400" dirty="0" smtClean="0">
                <a:solidFill>
                  <a:schemeClr val="accent4"/>
                </a:solidFill>
                <a:latin typeface="Arial"/>
                <a:cs typeface="Arial"/>
              </a:rPr>
              <a:t>@</a:t>
            </a:r>
            <a:r>
              <a:rPr lang="en-GB" sz="2400" dirty="0" err="1" smtClean="0">
                <a:solidFill>
                  <a:schemeClr val="accent4"/>
                </a:solidFill>
                <a:latin typeface="Arial"/>
                <a:cs typeface="Arial"/>
              </a:rPr>
              <a:t>RichardsSJ</a:t>
            </a:r>
            <a:endParaRPr lang="en-GB" sz="2400" dirty="0">
              <a:solidFill>
                <a:schemeClr val="accent4"/>
              </a:solidFill>
              <a:latin typeface="Arial"/>
              <a:cs typeface="Arial"/>
            </a:endParaRPr>
          </a:p>
        </p:txBody>
      </p:sp>
      <p:pic>
        <p:nvPicPr>
          <p:cNvPr id="10" name="Picture 2" descr="https://encrypted-tbn2.gstatic.com/images?q=tbn:ANd9GcTdPkmEmar2OBdnauknNHDqtdNU8FAlkkVjrMEOgUHxHRYkvGs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16117" y="3524077"/>
            <a:ext cx="6254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112682" y="6146800"/>
            <a:ext cx="39862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604A7B"/>
                </a:solidFill>
              </a:rPr>
              <a:t>Brightsparks</a:t>
            </a:r>
            <a:r>
              <a:rPr lang="en-US" dirty="0" smtClean="0">
                <a:solidFill>
                  <a:srgbClr val="604A7B"/>
                </a:solidFill>
              </a:rPr>
              <a:t> Symposium</a:t>
            </a:r>
            <a:r>
              <a:rPr lang="en-US" dirty="0" smtClean="0">
                <a:solidFill>
                  <a:srgbClr val="604A7B"/>
                </a:solidFill>
              </a:rPr>
              <a:t> 12/09/16</a:t>
            </a:r>
            <a:endParaRPr lang="en-US" dirty="0" smtClean="0">
              <a:solidFill>
                <a:srgbClr val="604A7B"/>
              </a:solidFill>
            </a:endParaRPr>
          </a:p>
          <a:p>
            <a:r>
              <a:rPr lang="en-US" dirty="0" smtClean="0">
                <a:solidFill>
                  <a:srgbClr val="604A7B"/>
                </a:solidFill>
              </a:rPr>
              <a:t>University of Warwick</a:t>
            </a:r>
            <a:endParaRPr lang="en-US" dirty="0">
              <a:solidFill>
                <a:srgbClr val="604A7B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717" y="3645198"/>
            <a:ext cx="57839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err="1" smtClean="0">
                <a:solidFill>
                  <a:schemeClr val="accent4"/>
                </a:solidFill>
                <a:latin typeface="Arial"/>
                <a:cs typeface="Arial"/>
              </a:rPr>
              <a:t>www.warwick.ac.uk</a:t>
            </a:r>
            <a:r>
              <a:rPr lang="en-GB" sz="2400" dirty="0" smtClean="0">
                <a:solidFill>
                  <a:schemeClr val="accent4"/>
                </a:solidFill>
                <a:latin typeface="Arial"/>
                <a:cs typeface="Arial"/>
              </a:rPr>
              <a:t>/</a:t>
            </a:r>
            <a:r>
              <a:rPr lang="en-GB" sz="2400" dirty="0" err="1" smtClean="0">
                <a:solidFill>
                  <a:schemeClr val="accent4"/>
                </a:solidFill>
                <a:latin typeface="Arial"/>
                <a:cs typeface="Arial"/>
              </a:rPr>
              <a:t>sarahjane_richards</a:t>
            </a:r>
            <a:endParaRPr lang="en-GB" sz="2400" dirty="0">
              <a:solidFill>
                <a:schemeClr val="accent4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0498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8868" y="803527"/>
            <a:ext cx="38938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/>
              <a:t>Soy bean agglutinin induced aggregation</a:t>
            </a:r>
            <a:endParaRPr lang="en-GB" sz="1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728023" y="803527"/>
            <a:ext cx="38938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/>
              <a:t>Rapid colour change (&lt; 5 </a:t>
            </a:r>
            <a:r>
              <a:rPr lang="en-GB" sz="1400" b="1" dirty="0" err="1" smtClean="0"/>
              <a:t>mins</a:t>
            </a:r>
            <a:r>
              <a:rPr lang="en-GB" sz="1400" b="1" dirty="0" smtClean="0"/>
              <a:t>)</a:t>
            </a:r>
            <a:endParaRPr lang="en-GB" sz="1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45476" y="3511067"/>
            <a:ext cx="38938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/>
              <a:t>Highly specific change</a:t>
            </a:r>
            <a:endParaRPr lang="en-GB" sz="1400" b="1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3450344"/>
              </p:ext>
            </p:extLst>
          </p:nvPr>
        </p:nvGraphicFramePr>
        <p:xfrm>
          <a:off x="4957508" y="1090003"/>
          <a:ext cx="3130538" cy="21984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69" name="Graph" r:id="rId4" imgW="4132800" imgH="2901600" progId="Origin50.Graph">
                  <p:embed/>
                </p:oleObj>
              </mc:Choice>
              <mc:Fallback>
                <p:oleObj name="Graph" r:id="rId4" imgW="413280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957508" y="1090003"/>
                        <a:ext cx="3130538" cy="21984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5785549"/>
              </p:ext>
            </p:extLst>
          </p:nvPr>
        </p:nvGraphicFramePr>
        <p:xfrm>
          <a:off x="709036" y="1182117"/>
          <a:ext cx="3130538" cy="21984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70" name="Graph" r:id="rId6" imgW="4132800" imgH="2901600" progId="Origin50.Graph">
                  <p:embed/>
                </p:oleObj>
              </mc:Choice>
              <mc:Fallback>
                <p:oleObj name="Graph" r:id="rId6" imgW="413280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709036" y="1182117"/>
                        <a:ext cx="3130538" cy="21984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3547334"/>
              </p:ext>
            </p:extLst>
          </p:nvPr>
        </p:nvGraphicFramePr>
        <p:xfrm>
          <a:off x="4728023" y="3713336"/>
          <a:ext cx="3147374" cy="21984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71" name="Graph" r:id="rId8" imgW="4154760" imgH="2901600" progId="Origin50.Graph">
                  <p:embed/>
                </p:oleObj>
              </mc:Choice>
              <mc:Fallback>
                <p:oleObj name="Graph" r:id="rId8" imgW="415476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728023" y="3713336"/>
                        <a:ext cx="3147374" cy="21984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0" name="Straight Arrow Connector 9"/>
          <p:cNvCxnSpPr/>
          <p:nvPr/>
        </p:nvCxnSpPr>
        <p:spPr>
          <a:xfrm flipV="1">
            <a:off x="3191501" y="1975687"/>
            <a:ext cx="0" cy="84331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564686" y="2058864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[</a:t>
            </a:r>
            <a:r>
              <a:rPr lang="en-GB" dirty="0" smtClean="0"/>
              <a:t>SBA] </a:t>
            </a:r>
            <a:endParaRPr lang="en-GB" dirty="0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7875397" y="1641753"/>
            <a:ext cx="0" cy="122413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2468672"/>
              </p:ext>
            </p:extLst>
          </p:nvPr>
        </p:nvGraphicFramePr>
        <p:xfrm>
          <a:off x="709036" y="3818844"/>
          <a:ext cx="3147374" cy="21984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72" name="Graph" r:id="rId10" imgW="4154760" imgH="2901600" progId="Origin50.Graph">
                  <p:embed/>
                </p:oleObj>
              </mc:Choice>
              <mc:Fallback>
                <p:oleObj name="Graph" r:id="rId10" imgW="415476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709036" y="3818844"/>
                        <a:ext cx="3147374" cy="21984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7986182" y="2069155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[</a:t>
            </a:r>
            <a:r>
              <a:rPr lang="en-GB" dirty="0" smtClean="0"/>
              <a:t>SBA] 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4728023" y="3481816"/>
            <a:ext cx="38938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/>
              <a:t>Aggregation behaviour confirmed by DLS</a:t>
            </a:r>
            <a:endParaRPr lang="en-GB" sz="1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2893605" y="2318979"/>
            <a:ext cx="3668835" cy="1938992"/>
          </a:xfrm>
          <a:prstGeom prst="rect">
            <a:avLst/>
          </a:prstGeom>
          <a:solidFill>
            <a:srgbClr val="FFFFFF"/>
          </a:solidFill>
          <a:ln w="28575" cmpd="sng">
            <a:solidFill>
              <a:srgbClr val="604A7B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>
                <a:latin typeface="Gill Sans"/>
                <a:cs typeface="Gill Sans"/>
              </a:rPr>
              <a:t>Colour Change </a:t>
            </a:r>
            <a:r>
              <a:rPr lang="en-US" sz="3000" dirty="0">
                <a:latin typeface="Gill Sans"/>
                <a:ea typeface="Wingdings"/>
                <a:cs typeface="Gill Sans"/>
                <a:sym typeface="Wingdings"/>
              </a:rPr>
              <a:t></a:t>
            </a:r>
            <a:r>
              <a:rPr lang="en-US" sz="3000" dirty="0" smtClean="0">
                <a:latin typeface="Gill Sans"/>
                <a:cs typeface="Gill Sans"/>
              </a:rPr>
              <a:t> </a:t>
            </a:r>
            <a:endParaRPr lang="en-US" sz="3000" dirty="0" smtClean="0">
              <a:latin typeface="Gill Sans"/>
              <a:ea typeface="Wingdings"/>
              <a:cs typeface="Gill Sans"/>
              <a:sym typeface="Wingdings"/>
            </a:endParaRPr>
          </a:p>
          <a:p>
            <a:pPr algn="ctr"/>
            <a:r>
              <a:rPr lang="en-US" sz="3000" dirty="0" smtClean="0">
                <a:latin typeface="Gill Sans"/>
                <a:cs typeface="Gill Sans"/>
              </a:rPr>
              <a:t>Fast </a:t>
            </a:r>
            <a:r>
              <a:rPr lang="en-US" sz="3000" dirty="0">
                <a:latin typeface="Gill Sans"/>
                <a:ea typeface="Wingdings"/>
                <a:cs typeface="Gill Sans"/>
                <a:sym typeface="Wingdings"/>
              </a:rPr>
              <a:t></a:t>
            </a:r>
            <a:endParaRPr lang="en-US" sz="3000" dirty="0">
              <a:latin typeface="Gill Sans"/>
              <a:cs typeface="Gill Sans"/>
              <a:sym typeface="Wingdings"/>
            </a:endParaRPr>
          </a:p>
          <a:p>
            <a:pPr algn="ctr"/>
            <a:r>
              <a:rPr lang="en-US" sz="3000" dirty="0" smtClean="0">
                <a:latin typeface="Gill Sans"/>
                <a:cs typeface="Gill Sans"/>
                <a:sym typeface="Wingdings"/>
              </a:rPr>
              <a:t>Specific </a:t>
            </a:r>
            <a:r>
              <a:rPr lang="en-US" sz="3000" dirty="0" smtClean="0">
                <a:latin typeface="Gill Sans"/>
                <a:ea typeface="Wingdings"/>
                <a:cs typeface="Gill Sans"/>
                <a:sym typeface="Wingdings"/>
              </a:rPr>
              <a:t></a:t>
            </a:r>
            <a:endParaRPr lang="en-US" sz="3000" dirty="0">
              <a:latin typeface="Gill Sans"/>
              <a:cs typeface="Gill Sans"/>
              <a:sym typeface="Wingdings"/>
            </a:endParaRPr>
          </a:p>
          <a:p>
            <a:pPr algn="ctr"/>
            <a:r>
              <a:rPr lang="en-US" sz="3000" dirty="0" smtClean="0">
                <a:latin typeface="Gill Sans"/>
                <a:cs typeface="Gill Sans"/>
                <a:sym typeface="Wingdings"/>
              </a:rPr>
              <a:t>Saline Stability </a:t>
            </a:r>
            <a:r>
              <a:rPr lang="en-US" sz="3000" dirty="0">
                <a:latin typeface="Gill Sans"/>
                <a:ea typeface="Wingdings"/>
                <a:cs typeface="Gill Sans"/>
                <a:sym typeface="Wingdings"/>
              </a:rPr>
              <a:t></a:t>
            </a:r>
            <a:r>
              <a:rPr lang="en-US" sz="3000" dirty="0" smtClean="0">
                <a:latin typeface="Gill Sans"/>
                <a:cs typeface="Gill Sans"/>
                <a:sym typeface="Wingdings"/>
              </a:rPr>
              <a:t>  </a:t>
            </a:r>
            <a:endParaRPr lang="en-US" sz="3000" dirty="0">
              <a:latin typeface="Gill Sans"/>
              <a:cs typeface="Gill San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23478" y="12503"/>
            <a:ext cx="8872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i="1" dirty="0" smtClean="0">
                <a:latin typeface="Arial"/>
                <a:cs typeface="Arial"/>
              </a:rPr>
              <a:t>Optimisation </a:t>
            </a:r>
            <a:r>
              <a:rPr lang="fr-FR" sz="2400" i="1" dirty="0" err="1" smtClean="0">
                <a:latin typeface="Arial"/>
                <a:cs typeface="Arial"/>
              </a:rPr>
              <a:t>Summary</a:t>
            </a:r>
            <a:endParaRPr lang="fr-FR" sz="2400" i="1" dirty="0">
              <a:latin typeface="Arial"/>
              <a:cs typeface="Arial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-23172" y="6504038"/>
            <a:ext cx="7358423" cy="523220"/>
          </a:xfrm>
          <a:prstGeom prst="rect">
            <a:avLst/>
          </a:prstGeom>
          <a:solidFill>
            <a:srgbClr val="B3A2C7"/>
          </a:solidFill>
        </p:spPr>
        <p:txBody>
          <a:bodyPr wrap="square" rtlCol="0">
            <a:spAutoFit/>
          </a:bodyPr>
          <a:lstStyle/>
          <a:p>
            <a:r>
              <a:rPr lang="en-GB" sz="1400" b="1" u="sng" dirty="0" smtClean="0">
                <a:latin typeface="Arial" charset="0"/>
                <a:ea typeface="Arial" charset="0"/>
                <a:cs typeface="Arial" charset="0"/>
              </a:rPr>
              <a:t>Richards</a:t>
            </a:r>
            <a:r>
              <a:rPr lang="en-GB" sz="1400" b="1" i="1" u="sng" dirty="0" smtClean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GB" sz="1400" b="1" u="sng" dirty="0" smtClean="0">
                <a:latin typeface="Arial" charset="0"/>
                <a:ea typeface="Arial" charset="0"/>
                <a:cs typeface="Arial" charset="0"/>
              </a:rPr>
              <a:t>S-J.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Gibson, M. I. </a:t>
            </a:r>
            <a:r>
              <a:rPr lang="en-GB" sz="1400" i="1" dirty="0" smtClean="0">
                <a:latin typeface="Arial" charset="0"/>
                <a:ea typeface="Arial" charset="0"/>
                <a:cs typeface="Arial" charset="0"/>
              </a:rPr>
              <a:t>ACS Macro </a:t>
            </a:r>
            <a:r>
              <a:rPr lang="en-GB" sz="1400" i="1" dirty="0" err="1" smtClean="0">
                <a:latin typeface="Arial" charset="0"/>
                <a:ea typeface="Arial" charset="0"/>
                <a:cs typeface="Arial" charset="0"/>
              </a:rPr>
              <a:t>Lett</a:t>
            </a:r>
            <a:r>
              <a:rPr lang="en-GB" sz="1400" i="1" dirty="0" smtClean="0">
                <a:latin typeface="Arial" charset="0"/>
                <a:ea typeface="Arial" charset="0"/>
                <a:cs typeface="Arial" charset="0"/>
              </a:rPr>
              <a:t>.., </a:t>
            </a:r>
            <a:r>
              <a:rPr lang="en-GB" sz="1400" b="1" dirty="0" smtClean="0">
                <a:latin typeface="Arial" charset="0"/>
                <a:ea typeface="Arial" charset="0"/>
                <a:cs typeface="Arial" charset="0"/>
              </a:rPr>
              <a:t>2014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3, 1004-1008</a:t>
            </a:r>
          </a:p>
          <a:p>
            <a:endParaRPr lang="en-GB" sz="1400" i="1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9014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 rotWithShape="1">
          <a:blip r:embed="rId3"/>
          <a:srcRect t="43894" r="49714"/>
          <a:stretch/>
        </p:blipFill>
        <p:spPr>
          <a:xfrm>
            <a:off x="1694256" y="443429"/>
            <a:ext cx="1083983" cy="2058371"/>
          </a:xfrm>
          <a:prstGeom prst="rect">
            <a:avLst/>
          </a:prstGeom>
        </p:spPr>
      </p:pic>
      <p:grpSp>
        <p:nvGrpSpPr>
          <p:cNvPr id="53" name="Group 52"/>
          <p:cNvGrpSpPr/>
          <p:nvPr/>
        </p:nvGrpSpPr>
        <p:grpSpPr>
          <a:xfrm>
            <a:off x="403154" y="2340554"/>
            <a:ext cx="1611358" cy="2971975"/>
            <a:chOff x="403154" y="2340554"/>
            <a:chExt cx="1611358" cy="2971975"/>
          </a:xfrm>
        </p:grpSpPr>
        <p:pic>
          <p:nvPicPr>
            <p:cNvPr id="35" name="Picture 34"/>
            <p:cNvPicPr>
              <a:picLocks noChangeAspect="1"/>
            </p:cNvPicPr>
            <p:nvPr/>
          </p:nvPicPr>
          <p:blipFill rotWithShape="1">
            <a:blip r:embed="rId4"/>
            <a:srcRect r="46662" b="55210"/>
            <a:stretch/>
          </p:blipFill>
          <p:spPr>
            <a:xfrm>
              <a:off x="565431" y="3669294"/>
              <a:ext cx="1149778" cy="1643235"/>
            </a:xfrm>
            <a:prstGeom prst="rect">
              <a:avLst/>
            </a:prstGeom>
          </p:spPr>
        </p:pic>
        <p:cxnSp>
          <p:nvCxnSpPr>
            <p:cNvPr id="40" name="Straight Arrow Connector 39"/>
            <p:cNvCxnSpPr/>
            <p:nvPr/>
          </p:nvCxnSpPr>
          <p:spPr>
            <a:xfrm flipH="1">
              <a:off x="1048190" y="2340554"/>
              <a:ext cx="966322" cy="1186709"/>
            </a:xfrm>
            <a:prstGeom prst="straightConnector1">
              <a:avLst/>
            </a:prstGeom>
            <a:ln w="38100" cmpd="sng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/>
            <p:cNvSpPr txBox="1"/>
            <p:nvPr/>
          </p:nvSpPr>
          <p:spPr>
            <a:xfrm>
              <a:off x="403154" y="2519474"/>
              <a:ext cx="10078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Toxin 1</a:t>
              </a:r>
              <a:endParaRPr lang="en-US" dirty="0"/>
            </a:p>
          </p:txBody>
        </p:sp>
      </p:grpSp>
      <p:cxnSp>
        <p:nvCxnSpPr>
          <p:cNvPr id="48" name="Straight Connector 47"/>
          <p:cNvCxnSpPr/>
          <p:nvPr/>
        </p:nvCxnSpPr>
        <p:spPr>
          <a:xfrm>
            <a:off x="4308302" y="967477"/>
            <a:ext cx="60473" cy="4313334"/>
          </a:xfrm>
          <a:prstGeom prst="line">
            <a:avLst/>
          </a:prstGeom>
          <a:ln w="38100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4" name="Group 53"/>
          <p:cNvGrpSpPr/>
          <p:nvPr/>
        </p:nvGrpSpPr>
        <p:grpSpPr>
          <a:xfrm>
            <a:off x="-161264" y="2311552"/>
            <a:ext cx="4898301" cy="3575277"/>
            <a:chOff x="-161264" y="2311552"/>
            <a:chExt cx="4898301" cy="3575277"/>
          </a:xfrm>
        </p:grpSpPr>
        <p:pic>
          <p:nvPicPr>
            <p:cNvPr id="36" name="Picture 35"/>
            <p:cNvPicPr>
              <a:picLocks noChangeAspect="1"/>
            </p:cNvPicPr>
            <p:nvPr/>
          </p:nvPicPr>
          <p:blipFill rotWithShape="1">
            <a:blip r:embed="rId5"/>
            <a:srcRect r="44464" b="55210"/>
            <a:stretch/>
          </p:blipFill>
          <p:spPr>
            <a:xfrm>
              <a:off x="2894854" y="3669294"/>
              <a:ext cx="1197139" cy="1643236"/>
            </a:xfrm>
            <a:prstGeom prst="rect">
              <a:avLst/>
            </a:prstGeom>
          </p:spPr>
        </p:pic>
        <p:cxnSp>
          <p:nvCxnSpPr>
            <p:cNvPr id="41" name="Straight Arrow Connector 40"/>
            <p:cNvCxnSpPr/>
            <p:nvPr/>
          </p:nvCxnSpPr>
          <p:spPr>
            <a:xfrm>
              <a:off x="2388650" y="2311552"/>
              <a:ext cx="1058301" cy="1195555"/>
            </a:xfrm>
            <a:prstGeom prst="straightConnector1">
              <a:avLst/>
            </a:prstGeom>
            <a:ln w="38100" cmpd="sng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/>
            <p:cNvSpPr txBox="1"/>
            <p:nvPr/>
          </p:nvSpPr>
          <p:spPr>
            <a:xfrm>
              <a:off x="3034943" y="2519474"/>
              <a:ext cx="10078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Toxin 2</a:t>
              </a:r>
              <a:endParaRPr lang="en-US" dirty="0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-161264" y="5240498"/>
              <a:ext cx="489830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i="1" dirty="0" smtClean="0"/>
                <a:t>Can ‘never’ have a perfect, single channel glyco-sensor</a:t>
              </a:r>
              <a:endParaRPr lang="en-US" i="1" dirty="0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4529321" y="1224360"/>
            <a:ext cx="4451350" cy="4210050"/>
            <a:chOff x="4626596" y="1224360"/>
            <a:chExt cx="4451350" cy="4210050"/>
          </a:xfrm>
        </p:grpSpPr>
        <p:grpSp>
          <p:nvGrpSpPr>
            <p:cNvPr id="24" name="Group 3"/>
            <p:cNvGrpSpPr>
              <a:grpSpLocks/>
            </p:cNvGrpSpPr>
            <p:nvPr/>
          </p:nvGrpSpPr>
          <p:grpSpPr bwMode="auto">
            <a:xfrm>
              <a:off x="4626596" y="1289448"/>
              <a:ext cx="635000" cy="493712"/>
              <a:chOff x="0" y="0"/>
              <a:chExt cx="399" cy="310"/>
            </a:xfrm>
          </p:grpSpPr>
          <p:sp>
            <p:nvSpPr>
              <p:cNvPr id="25" name="Oval 1"/>
              <p:cNvSpPr>
                <a:spLocks/>
              </p:cNvSpPr>
              <p:nvPr/>
            </p:nvSpPr>
            <p:spPr bwMode="auto">
              <a:xfrm>
                <a:off x="0" y="0"/>
                <a:ext cx="337" cy="310"/>
              </a:xfrm>
              <a:prstGeom prst="ellipse">
                <a:avLst/>
              </a:prstGeom>
              <a:solidFill>
                <a:schemeClr val="accent1"/>
              </a:solidFill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>
                <a:lvl1pPr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1pPr>
                <a:lvl2pPr marL="742950" indent="-28575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2pPr>
                <a:lvl3pPr marL="11430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3pPr>
                <a:lvl4pPr marL="16002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4pPr>
                <a:lvl5pPr marL="20574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6" name="AutoShape 2"/>
              <p:cNvSpPr>
                <a:spLocks/>
              </p:cNvSpPr>
              <p:nvPr/>
            </p:nvSpPr>
            <p:spPr bwMode="auto">
              <a:xfrm rot="-5406415">
                <a:off x="201" y="54"/>
                <a:ext cx="189" cy="206"/>
              </a:xfrm>
              <a:custGeom>
                <a:avLst/>
                <a:gdLst>
                  <a:gd name="T0" fmla="*/ -4 w 21600"/>
                  <a:gd name="T1" fmla="*/ 21598 h 21598"/>
                  <a:gd name="T2" fmla="*/ 21596 w 21600"/>
                  <a:gd name="T3" fmla="*/ 21595 h 21598"/>
                  <a:gd name="T4" fmla="*/ 10800 w 21600"/>
                  <a:gd name="T5" fmla="*/ -2 h 21598"/>
                  <a:gd name="T6" fmla="*/ -4 w 21600"/>
                  <a:gd name="T7" fmla="*/ 21598 h 21598"/>
                  <a:gd name="T8" fmla="*/ -4 w 21600"/>
                  <a:gd name="T9" fmla="*/ 21598 h 21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600" h="21598">
                    <a:moveTo>
                      <a:pt x="-4" y="21598"/>
                    </a:moveTo>
                    <a:lnTo>
                      <a:pt x="21596" y="21595"/>
                    </a:lnTo>
                    <a:lnTo>
                      <a:pt x="10800" y="-2"/>
                    </a:lnTo>
                    <a:lnTo>
                      <a:pt x="-4" y="21598"/>
                    </a:lnTo>
                    <a:close/>
                    <a:moveTo>
                      <a:pt x="-4" y="21598"/>
                    </a:moveTo>
                  </a:path>
                </a:pathLst>
              </a:custGeom>
              <a:solidFill>
                <a:srgbClr val="FFFFFF"/>
              </a:solidFill>
              <a:ln w="25400" cap="flat">
                <a:solidFill>
                  <a:srgbClr val="FFFFFF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27" name="Group 6"/>
            <p:cNvGrpSpPr>
              <a:grpSpLocks/>
            </p:cNvGrpSpPr>
            <p:nvPr/>
          </p:nvGrpSpPr>
          <p:grpSpPr bwMode="auto">
            <a:xfrm>
              <a:off x="4626596" y="1943498"/>
              <a:ext cx="635000" cy="493712"/>
              <a:chOff x="0" y="0"/>
              <a:chExt cx="399" cy="310"/>
            </a:xfrm>
          </p:grpSpPr>
          <p:sp>
            <p:nvSpPr>
              <p:cNvPr id="33" name="Oval 4"/>
              <p:cNvSpPr>
                <a:spLocks/>
              </p:cNvSpPr>
              <p:nvPr/>
            </p:nvSpPr>
            <p:spPr bwMode="auto">
              <a:xfrm>
                <a:off x="0" y="0"/>
                <a:ext cx="337" cy="310"/>
              </a:xfrm>
              <a:prstGeom prst="ellipse">
                <a:avLst/>
              </a:prstGeom>
              <a:solidFill>
                <a:srgbClr val="354FA2"/>
              </a:solidFill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>
                <a:lvl1pPr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1pPr>
                <a:lvl2pPr marL="742950" indent="-28575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2pPr>
                <a:lvl3pPr marL="11430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3pPr>
                <a:lvl4pPr marL="16002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4pPr>
                <a:lvl5pPr marL="20574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37" name="AutoShape 5"/>
              <p:cNvSpPr>
                <a:spLocks/>
              </p:cNvSpPr>
              <p:nvPr/>
            </p:nvSpPr>
            <p:spPr bwMode="auto">
              <a:xfrm rot="-5406415">
                <a:off x="201" y="54"/>
                <a:ext cx="189" cy="206"/>
              </a:xfrm>
              <a:custGeom>
                <a:avLst/>
                <a:gdLst>
                  <a:gd name="T0" fmla="*/ -4 w 21600"/>
                  <a:gd name="T1" fmla="*/ 21598 h 21598"/>
                  <a:gd name="T2" fmla="*/ 21596 w 21600"/>
                  <a:gd name="T3" fmla="*/ 21595 h 21598"/>
                  <a:gd name="T4" fmla="*/ 10800 w 21600"/>
                  <a:gd name="T5" fmla="*/ -2 h 21598"/>
                  <a:gd name="T6" fmla="*/ -4 w 21600"/>
                  <a:gd name="T7" fmla="*/ 21598 h 21598"/>
                  <a:gd name="T8" fmla="*/ -4 w 21600"/>
                  <a:gd name="T9" fmla="*/ 21598 h 21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600" h="21598">
                    <a:moveTo>
                      <a:pt x="-4" y="21598"/>
                    </a:moveTo>
                    <a:lnTo>
                      <a:pt x="21596" y="21595"/>
                    </a:lnTo>
                    <a:lnTo>
                      <a:pt x="10800" y="-2"/>
                    </a:lnTo>
                    <a:lnTo>
                      <a:pt x="-4" y="21598"/>
                    </a:lnTo>
                    <a:close/>
                    <a:moveTo>
                      <a:pt x="-4" y="21598"/>
                    </a:moveTo>
                  </a:path>
                </a:pathLst>
              </a:custGeom>
              <a:solidFill>
                <a:srgbClr val="FFFFFF"/>
              </a:solidFill>
              <a:ln w="25400" cap="flat">
                <a:solidFill>
                  <a:srgbClr val="FFFFFF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38" name="Group 9"/>
            <p:cNvGrpSpPr>
              <a:grpSpLocks/>
            </p:cNvGrpSpPr>
            <p:nvPr/>
          </p:nvGrpSpPr>
          <p:grpSpPr bwMode="auto">
            <a:xfrm>
              <a:off x="4626596" y="2524523"/>
              <a:ext cx="635000" cy="493712"/>
              <a:chOff x="0" y="0"/>
              <a:chExt cx="399" cy="310"/>
            </a:xfrm>
          </p:grpSpPr>
          <p:sp>
            <p:nvSpPr>
              <p:cNvPr id="39" name="Oval 7"/>
              <p:cNvSpPr>
                <a:spLocks/>
              </p:cNvSpPr>
              <p:nvPr/>
            </p:nvSpPr>
            <p:spPr bwMode="auto">
              <a:xfrm>
                <a:off x="0" y="0"/>
                <a:ext cx="337" cy="310"/>
              </a:xfrm>
              <a:prstGeom prst="ellipse">
                <a:avLst/>
              </a:prstGeom>
              <a:solidFill>
                <a:srgbClr val="0D0D0D"/>
              </a:solidFill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>
                <a:lvl1pPr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1pPr>
                <a:lvl2pPr marL="742950" indent="-28575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2pPr>
                <a:lvl3pPr marL="11430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3pPr>
                <a:lvl4pPr marL="16002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4pPr>
                <a:lvl5pPr marL="20574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42" name="AutoShape 8"/>
              <p:cNvSpPr>
                <a:spLocks/>
              </p:cNvSpPr>
              <p:nvPr/>
            </p:nvSpPr>
            <p:spPr bwMode="auto">
              <a:xfrm rot="-5406415">
                <a:off x="201" y="54"/>
                <a:ext cx="189" cy="206"/>
              </a:xfrm>
              <a:custGeom>
                <a:avLst/>
                <a:gdLst>
                  <a:gd name="T0" fmla="*/ -4 w 21600"/>
                  <a:gd name="T1" fmla="*/ 21598 h 21598"/>
                  <a:gd name="T2" fmla="*/ 21596 w 21600"/>
                  <a:gd name="T3" fmla="*/ 21595 h 21598"/>
                  <a:gd name="T4" fmla="*/ 10800 w 21600"/>
                  <a:gd name="T5" fmla="*/ -2 h 21598"/>
                  <a:gd name="T6" fmla="*/ -4 w 21600"/>
                  <a:gd name="T7" fmla="*/ 21598 h 21598"/>
                  <a:gd name="T8" fmla="*/ -4 w 21600"/>
                  <a:gd name="T9" fmla="*/ 21598 h 21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600" h="21598">
                    <a:moveTo>
                      <a:pt x="-4" y="21598"/>
                    </a:moveTo>
                    <a:lnTo>
                      <a:pt x="21596" y="21595"/>
                    </a:lnTo>
                    <a:lnTo>
                      <a:pt x="10800" y="-2"/>
                    </a:lnTo>
                    <a:lnTo>
                      <a:pt x="-4" y="21598"/>
                    </a:lnTo>
                    <a:close/>
                    <a:moveTo>
                      <a:pt x="-4" y="21598"/>
                    </a:moveTo>
                  </a:path>
                </a:pathLst>
              </a:custGeom>
              <a:solidFill>
                <a:srgbClr val="FFFFFF"/>
              </a:solidFill>
              <a:ln w="25400" cap="flat">
                <a:solidFill>
                  <a:srgbClr val="FFFFFF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43" name="Group 12"/>
            <p:cNvGrpSpPr>
              <a:grpSpLocks/>
            </p:cNvGrpSpPr>
            <p:nvPr/>
          </p:nvGrpSpPr>
          <p:grpSpPr bwMode="auto">
            <a:xfrm>
              <a:off x="4626596" y="3105548"/>
              <a:ext cx="635000" cy="493712"/>
              <a:chOff x="0" y="0"/>
              <a:chExt cx="399" cy="310"/>
            </a:xfrm>
          </p:grpSpPr>
          <p:sp>
            <p:nvSpPr>
              <p:cNvPr id="44" name="Oval 10"/>
              <p:cNvSpPr>
                <a:spLocks/>
              </p:cNvSpPr>
              <p:nvPr/>
            </p:nvSpPr>
            <p:spPr bwMode="auto">
              <a:xfrm>
                <a:off x="0" y="0"/>
                <a:ext cx="337" cy="310"/>
              </a:xfrm>
              <a:prstGeom prst="ellipse">
                <a:avLst/>
              </a:prstGeom>
              <a:solidFill>
                <a:srgbClr val="4847FD"/>
              </a:solidFill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>
                <a:lvl1pPr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1pPr>
                <a:lvl2pPr marL="742950" indent="-28575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2pPr>
                <a:lvl3pPr marL="11430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3pPr>
                <a:lvl4pPr marL="16002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4pPr>
                <a:lvl5pPr marL="20574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47" name="AutoShape 11"/>
              <p:cNvSpPr>
                <a:spLocks/>
              </p:cNvSpPr>
              <p:nvPr/>
            </p:nvSpPr>
            <p:spPr bwMode="auto">
              <a:xfrm rot="-5406415">
                <a:off x="201" y="54"/>
                <a:ext cx="189" cy="206"/>
              </a:xfrm>
              <a:custGeom>
                <a:avLst/>
                <a:gdLst>
                  <a:gd name="T0" fmla="*/ -4 w 21600"/>
                  <a:gd name="T1" fmla="*/ 21598 h 21598"/>
                  <a:gd name="T2" fmla="*/ 21596 w 21600"/>
                  <a:gd name="T3" fmla="*/ 21595 h 21598"/>
                  <a:gd name="T4" fmla="*/ 10800 w 21600"/>
                  <a:gd name="T5" fmla="*/ -2 h 21598"/>
                  <a:gd name="T6" fmla="*/ -4 w 21600"/>
                  <a:gd name="T7" fmla="*/ 21598 h 21598"/>
                  <a:gd name="T8" fmla="*/ -4 w 21600"/>
                  <a:gd name="T9" fmla="*/ 21598 h 21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600" h="21598">
                    <a:moveTo>
                      <a:pt x="-4" y="21598"/>
                    </a:moveTo>
                    <a:lnTo>
                      <a:pt x="21596" y="21595"/>
                    </a:lnTo>
                    <a:lnTo>
                      <a:pt x="10800" y="-2"/>
                    </a:lnTo>
                    <a:lnTo>
                      <a:pt x="-4" y="21598"/>
                    </a:lnTo>
                    <a:close/>
                    <a:moveTo>
                      <a:pt x="-4" y="21598"/>
                    </a:moveTo>
                  </a:path>
                </a:pathLst>
              </a:custGeom>
              <a:solidFill>
                <a:srgbClr val="FFFFFF"/>
              </a:solidFill>
              <a:ln w="25400" cap="flat">
                <a:solidFill>
                  <a:srgbClr val="FFFFFF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55" name="Group 15"/>
            <p:cNvGrpSpPr>
              <a:grpSpLocks/>
            </p:cNvGrpSpPr>
            <p:nvPr/>
          </p:nvGrpSpPr>
          <p:grpSpPr bwMode="auto">
            <a:xfrm>
              <a:off x="4626596" y="3686573"/>
              <a:ext cx="635000" cy="493712"/>
              <a:chOff x="0" y="0"/>
              <a:chExt cx="399" cy="310"/>
            </a:xfrm>
          </p:grpSpPr>
          <p:sp>
            <p:nvSpPr>
              <p:cNvPr id="56" name="Oval 13"/>
              <p:cNvSpPr>
                <a:spLocks/>
              </p:cNvSpPr>
              <p:nvPr/>
            </p:nvSpPr>
            <p:spPr bwMode="auto">
              <a:xfrm>
                <a:off x="0" y="0"/>
                <a:ext cx="337" cy="310"/>
              </a:xfrm>
              <a:prstGeom prst="ellipse">
                <a:avLst/>
              </a:prstGeom>
              <a:solidFill>
                <a:srgbClr val="1D730C"/>
              </a:solidFill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>
                <a:lvl1pPr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1pPr>
                <a:lvl2pPr marL="742950" indent="-28575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2pPr>
                <a:lvl3pPr marL="11430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3pPr>
                <a:lvl4pPr marL="16002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4pPr>
                <a:lvl5pPr marL="20574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57" name="AutoShape 14"/>
              <p:cNvSpPr>
                <a:spLocks/>
              </p:cNvSpPr>
              <p:nvPr/>
            </p:nvSpPr>
            <p:spPr bwMode="auto">
              <a:xfrm rot="-5406415">
                <a:off x="201" y="54"/>
                <a:ext cx="189" cy="206"/>
              </a:xfrm>
              <a:custGeom>
                <a:avLst/>
                <a:gdLst>
                  <a:gd name="T0" fmla="*/ -4 w 21600"/>
                  <a:gd name="T1" fmla="*/ 21598 h 21598"/>
                  <a:gd name="T2" fmla="*/ 21596 w 21600"/>
                  <a:gd name="T3" fmla="*/ 21595 h 21598"/>
                  <a:gd name="T4" fmla="*/ 10800 w 21600"/>
                  <a:gd name="T5" fmla="*/ -2 h 21598"/>
                  <a:gd name="T6" fmla="*/ -4 w 21600"/>
                  <a:gd name="T7" fmla="*/ 21598 h 21598"/>
                  <a:gd name="T8" fmla="*/ -4 w 21600"/>
                  <a:gd name="T9" fmla="*/ 21598 h 21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600" h="21598">
                    <a:moveTo>
                      <a:pt x="-4" y="21598"/>
                    </a:moveTo>
                    <a:lnTo>
                      <a:pt x="21596" y="21595"/>
                    </a:lnTo>
                    <a:lnTo>
                      <a:pt x="10800" y="-2"/>
                    </a:lnTo>
                    <a:lnTo>
                      <a:pt x="-4" y="21598"/>
                    </a:lnTo>
                    <a:close/>
                    <a:moveTo>
                      <a:pt x="-4" y="21598"/>
                    </a:moveTo>
                  </a:path>
                </a:pathLst>
              </a:custGeom>
              <a:solidFill>
                <a:srgbClr val="FFFFFF"/>
              </a:solidFill>
              <a:ln w="25400" cap="flat">
                <a:solidFill>
                  <a:srgbClr val="FFFFFF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58" name="Group 18"/>
            <p:cNvGrpSpPr>
              <a:grpSpLocks/>
            </p:cNvGrpSpPr>
            <p:nvPr/>
          </p:nvGrpSpPr>
          <p:grpSpPr bwMode="auto">
            <a:xfrm>
              <a:off x="4626596" y="4267598"/>
              <a:ext cx="635000" cy="493712"/>
              <a:chOff x="0" y="0"/>
              <a:chExt cx="399" cy="310"/>
            </a:xfrm>
          </p:grpSpPr>
          <p:sp>
            <p:nvSpPr>
              <p:cNvPr id="59" name="Oval 16"/>
              <p:cNvSpPr>
                <a:spLocks/>
              </p:cNvSpPr>
              <p:nvPr/>
            </p:nvSpPr>
            <p:spPr bwMode="auto">
              <a:xfrm>
                <a:off x="0" y="0"/>
                <a:ext cx="337" cy="310"/>
              </a:xfrm>
              <a:prstGeom prst="ellipse">
                <a:avLst/>
              </a:prstGeom>
              <a:solidFill>
                <a:srgbClr val="F446FC"/>
              </a:solidFill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>
                <a:lvl1pPr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1pPr>
                <a:lvl2pPr marL="742950" indent="-28575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2pPr>
                <a:lvl3pPr marL="11430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3pPr>
                <a:lvl4pPr marL="16002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4pPr>
                <a:lvl5pPr marL="20574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60" name="AutoShape 17"/>
              <p:cNvSpPr>
                <a:spLocks/>
              </p:cNvSpPr>
              <p:nvPr/>
            </p:nvSpPr>
            <p:spPr bwMode="auto">
              <a:xfrm rot="-5406415">
                <a:off x="201" y="54"/>
                <a:ext cx="189" cy="206"/>
              </a:xfrm>
              <a:custGeom>
                <a:avLst/>
                <a:gdLst>
                  <a:gd name="T0" fmla="*/ -4 w 21600"/>
                  <a:gd name="T1" fmla="*/ 21598 h 21598"/>
                  <a:gd name="T2" fmla="*/ 21596 w 21600"/>
                  <a:gd name="T3" fmla="*/ 21595 h 21598"/>
                  <a:gd name="T4" fmla="*/ 10800 w 21600"/>
                  <a:gd name="T5" fmla="*/ -2 h 21598"/>
                  <a:gd name="T6" fmla="*/ -4 w 21600"/>
                  <a:gd name="T7" fmla="*/ 21598 h 21598"/>
                  <a:gd name="T8" fmla="*/ -4 w 21600"/>
                  <a:gd name="T9" fmla="*/ 21598 h 21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600" h="21598">
                    <a:moveTo>
                      <a:pt x="-4" y="21598"/>
                    </a:moveTo>
                    <a:lnTo>
                      <a:pt x="21596" y="21595"/>
                    </a:lnTo>
                    <a:lnTo>
                      <a:pt x="10800" y="-2"/>
                    </a:lnTo>
                    <a:lnTo>
                      <a:pt x="-4" y="21598"/>
                    </a:lnTo>
                    <a:close/>
                    <a:moveTo>
                      <a:pt x="-4" y="21598"/>
                    </a:moveTo>
                  </a:path>
                </a:pathLst>
              </a:custGeom>
              <a:solidFill>
                <a:srgbClr val="FFFFFF"/>
              </a:solidFill>
              <a:ln w="25400" cap="flat">
                <a:solidFill>
                  <a:srgbClr val="FFFFFF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61" name="Group 44"/>
            <p:cNvGrpSpPr>
              <a:grpSpLocks/>
            </p:cNvGrpSpPr>
            <p:nvPr/>
          </p:nvGrpSpPr>
          <p:grpSpPr bwMode="auto">
            <a:xfrm>
              <a:off x="8469933" y="4897835"/>
              <a:ext cx="534988" cy="514350"/>
              <a:chOff x="0" y="0"/>
              <a:chExt cx="337" cy="324"/>
            </a:xfrm>
          </p:grpSpPr>
          <p:sp>
            <p:nvSpPr>
              <p:cNvPr id="62" name="Oval 19"/>
              <p:cNvSpPr>
                <a:spLocks/>
              </p:cNvSpPr>
              <p:nvPr/>
            </p:nvSpPr>
            <p:spPr bwMode="auto">
              <a:xfrm>
                <a:off x="88" y="83"/>
                <a:ext cx="163" cy="158"/>
              </a:xfrm>
              <a:prstGeom prst="ellipse">
                <a:avLst/>
              </a:prstGeom>
              <a:gradFill rotWithShape="0">
                <a:gsLst>
                  <a:gs pos="0">
                    <a:srgbClr val="FEFDFE"/>
                  </a:gs>
                  <a:gs pos="100000">
                    <a:srgbClr val="FB2D7B"/>
                  </a:gs>
                </a:gsLst>
                <a:path path="rect">
                  <a:fillToRect l="38965" t="37347" r="61035" b="62653"/>
                </a:path>
              </a:gradFill>
              <a:ln w="25400">
                <a:solidFill>
                  <a:srgbClr val="FC478B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>
                <a:lvl1pPr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1pPr>
                <a:lvl2pPr marL="742950" indent="-28575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2pPr>
                <a:lvl3pPr marL="11430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3pPr>
                <a:lvl4pPr marL="16002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4pPr>
                <a:lvl5pPr marL="20574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grpSp>
            <p:nvGrpSpPr>
              <p:cNvPr id="63" name="Group 22"/>
              <p:cNvGrpSpPr>
                <a:grpSpLocks/>
              </p:cNvGrpSpPr>
              <p:nvPr/>
            </p:nvGrpSpPr>
            <p:grpSpPr bwMode="auto">
              <a:xfrm>
                <a:off x="144" y="0"/>
                <a:ext cx="45" cy="81"/>
                <a:chOff x="0" y="0"/>
                <a:chExt cx="45" cy="81"/>
              </a:xfrm>
            </p:grpSpPr>
            <p:sp>
              <p:nvSpPr>
                <p:cNvPr id="85" name="AutoShape 20"/>
                <p:cNvSpPr>
                  <a:spLocks/>
                </p:cNvSpPr>
                <p:nvPr/>
              </p:nvSpPr>
              <p:spPr bwMode="auto">
                <a:xfrm rot="-5408953">
                  <a:off x="3" y="-3"/>
                  <a:ext cx="37" cy="44"/>
                </a:xfrm>
                <a:custGeom>
                  <a:avLst/>
                  <a:gdLst>
                    <a:gd name="T0" fmla="*/ 0 w 21598"/>
                    <a:gd name="T1" fmla="*/ 0 h 21562"/>
                    <a:gd name="T2" fmla="*/ 21598 w 21598"/>
                    <a:gd name="T3" fmla="*/ -38 h 21562"/>
                    <a:gd name="T4" fmla="*/ 21596 w 21598"/>
                    <a:gd name="T5" fmla="*/ 21524 h 21562"/>
                    <a:gd name="T6" fmla="*/ -2 w 21598"/>
                    <a:gd name="T7" fmla="*/ 21562 h 21562"/>
                    <a:gd name="T8" fmla="*/ 0 w 21598"/>
                    <a:gd name="T9" fmla="*/ 0 h 21562"/>
                    <a:gd name="T10" fmla="*/ 0 w 21598"/>
                    <a:gd name="T11" fmla="*/ 0 h 215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1598" h="21562">
                      <a:moveTo>
                        <a:pt x="0" y="0"/>
                      </a:moveTo>
                      <a:lnTo>
                        <a:pt x="21598" y="-38"/>
                      </a:lnTo>
                      <a:lnTo>
                        <a:pt x="21596" y="21524"/>
                      </a:lnTo>
                      <a:lnTo>
                        <a:pt x="-2" y="21562"/>
                      </a:lnTo>
                      <a:lnTo>
                        <a:pt x="0" y="0"/>
                      </a:lnTo>
                      <a:close/>
                      <a:moveTo>
                        <a:pt x="0" y="0"/>
                      </a:moveTo>
                    </a:path>
                  </a:pathLst>
                </a:custGeom>
                <a:solidFill>
                  <a:srgbClr val="30C731"/>
                </a:solidFill>
                <a:ln w="254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86" name="AutoShape 21"/>
                <p:cNvSpPr>
                  <a:spLocks/>
                </p:cNvSpPr>
                <p:nvPr/>
              </p:nvSpPr>
              <p:spPr bwMode="auto">
                <a:xfrm rot="-63792">
                  <a:off x="18" y="37"/>
                  <a:ext cx="9" cy="44"/>
                </a:xfrm>
                <a:custGeom>
                  <a:avLst/>
                  <a:gdLst>
                    <a:gd name="T0" fmla="*/ 6828 w 9576"/>
                    <a:gd name="T1" fmla="*/ 21601 h 21599"/>
                    <a:gd name="T2" fmla="*/ 6322 w 9576"/>
                    <a:gd name="T3" fmla="*/ 17137 h 21599"/>
                    <a:gd name="T4" fmla="*/ 4818 w 9576"/>
                    <a:gd name="T5" fmla="*/ 12097 h 21599"/>
                    <a:gd name="T6" fmla="*/ 4811 w 9576"/>
                    <a:gd name="T7" fmla="*/ 6913 h 21599"/>
                    <a:gd name="T8" fmla="*/ 2805 w 9576"/>
                    <a:gd name="T9" fmla="*/ 1 h 215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576" h="21599">
                      <a:moveTo>
                        <a:pt x="6828" y="21601"/>
                      </a:moveTo>
                      <a:cubicBezTo>
                        <a:pt x="6828" y="21601"/>
                        <a:pt x="-1837" y="20454"/>
                        <a:pt x="6322" y="17137"/>
                      </a:cubicBezTo>
                      <a:cubicBezTo>
                        <a:pt x="14482" y="13820"/>
                        <a:pt x="4818" y="12097"/>
                        <a:pt x="4818" y="12097"/>
                      </a:cubicBezTo>
                      <a:cubicBezTo>
                        <a:pt x="4818" y="12097"/>
                        <a:pt x="-5989" y="9954"/>
                        <a:pt x="4811" y="6913"/>
                      </a:cubicBezTo>
                      <a:cubicBezTo>
                        <a:pt x="15611" y="3872"/>
                        <a:pt x="2805" y="1"/>
                        <a:pt x="2805" y="1"/>
                      </a:cubicBezTo>
                    </a:path>
                  </a:pathLst>
                </a:custGeom>
                <a:noFill/>
                <a:ln w="381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64" name="Group 25"/>
              <p:cNvGrpSpPr>
                <a:grpSpLocks/>
              </p:cNvGrpSpPr>
              <p:nvPr/>
            </p:nvGrpSpPr>
            <p:grpSpPr bwMode="auto">
              <a:xfrm rot="10800000" flipH="1">
                <a:off x="143" y="242"/>
                <a:ext cx="45" cy="82"/>
                <a:chOff x="0" y="0"/>
                <a:chExt cx="45" cy="81"/>
              </a:xfrm>
            </p:grpSpPr>
            <p:sp>
              <p:nvSpPr>
                <p:cNvPr id="83" name="AutoShape 23"/>
                <p:cNvSpPr>
                  <a:spLocks/>
                </p:cNvSpPr>
                <p:nvPr/>
              </p:nvSpPr>
              <p:spPr bwMode="auto">
                <a:xfrm rot="-5408953">
                  <a:off x="3" y="-3"/>
                  <a:ext cx="37" cy="44"/>
                </a:xfrm>
                <a:custGeom>
                  <a:avLst/>
                  <a:gdLst>
                    <a:gd name="T0" fmla="*/ 0 w 21598"/>
                    <a:gd name="T1" fmla="*/ 0 h 21562"/>
                    <a:gd name="T2" fmla="*/ 21598 w 21598"/>
                    <a:gd name="T3" fmla="*/ -38 h 21562"/>
                    <a:gd name="T4" fmla="*/ 21596 w 21598"/>
                    <a:gd name="T5" fmla="*/ 21524 h 21562"/>
                    <a:gd name="T6" fmla="*/ -2 w 21598"/>
                    <a:gd name="T7" fmla="*/ 21562 h 21562"/>
                    <a:gd name="T8" fmla="*/ 0 w 21598"/>
                    <a:gd name="T9" fmla="*/ 0 h 21562"/>
                    <a:gd name="T10" fmla="*/ 0 w 21598"/>
                    <a:gd name="T11" fmla="*/ 0 h 215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1598" h="21562">
                      <a:moveTo>
                        <a:pt x="0" y="0"/>
                      </a:moveTo>
                      <a:lnTo>
                        <a:pt x="21598" y="-38"/>
                      </a:lnTo>
                      <a:lnTo>
                        <a:pt x="21596" y="21524"/>
                      </a:lnTo>
                      <a:lnTo>
                        <a:pt x="-2" y="21562"/>
                      </a:lnTo>
                      <a:lnTo>
                        <a:pt x="0" y="0"/>
                      </a:lnTo>
                      <a:close/>
                      <a:moveTo>
                        <a:pt x="0" y="0"/>
                      </a:moveTo>
                    </a:path>
                  </a:pathLst>
                </a:custGeom>
                <a:solidFill>
                  <a:srgbClr val="30C731"/>
                </a:solidFill>
                <a:ln w="254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84" name="AutoShape 24"/>
                <p:cNvSpPr>
                  <a:spLocks/>
                </p:cNvSpPr>
                <p:nvPr/>
              </p:nvSpPr>
              <p:spPr bwMode="auto">
                <a:xfrm rot="-63792">
                  <a:off x="18" y="37"/>
                  <a:ext cx="9" cy="44"/>
                </a:xfrm>
                <a:custGeom>
                  <a:avLst/>
                  <a:gdLst>
                    <a:gd name="T0" fmla="*/ 6828 w 9576"/>
                    <a:gd name="T1" fmla="*/ 21601 h 21599"/>
                    <a:gd name="T2" fmla="*/ 6322 w 9576"/>
                    <a:gd name="T3" fmla="*/ 17137 h 21599"/>
                    <a:gd name="T4" fmla="*/ 4818 w 9576"/>
                    <a:gd name="T5" fmla="*/ 12097 h 21599"/>
                    <a:gd name="T6" fmla="*/ 4811 w 9576"/>
                    <a:gd name="T7" fmla="*/ 6913 h 21599"/>
                    <a:gd name="T8" fmla="*/ 2805 w 9576"/>
                    <a:gd name="T9" fmla="*/ 1 h 215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576" h="21599">
                      <a:moveTo>
                        <a:pt x="6828" y="21601"/>
                      </a:moveTo>
                      <a:cubicBezTo>
                        <a:pt x="6828" y="21601"/>
                        <a:pt x="-1837" y="20454"/>
                        <a:pt x="6322" y="17137"/>
                      </a:cubicBezTo>
                      <a:cubicBezTo>
                        <a:pt x="14482" y="13820"/>
                        <a:pt x="4818" y="12097"/>
                        <a:pt x="4818" y="12097"/>
                      </a:cubicBezTo>
                      <a:cubicBezTo>
                        <a:pt x="4818" y="12097"/>
                        <a:pt x="-5989" y="9954"/>
                        <a:pt x="4811" y="6913"/>
                      </a:cubicBezTo>
                      <a:cubicBezTo>
                        <a:pt x="15611" y="3872"/>
                        <a:pt x="2805" y="1"/>
                        <a:pt x="2805" y="1"/>
                      </a:cubicBezTo>
                    </a:path>
                  </a:pathLst>
                </a:custGeom>
                <a:noFill/>
                <a:ln w="381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65" name="Group 28"/>
              <p:cNvGrpSpPr>
                <a:grpSpLocks/>
              </p:cNvGrpSpPr>
              <p:nvPr/>
            </p:nvGrpSpPr>
            <p:grpSpPr bwMode="auto">
              <a:xfrm rot="5400000" flipH="1">
                <a:off x="273" y="119"/>
                <a:ext cx="43" cy="85"/>
                <a:chOff x="0" y="0"/>
                <a:chExt cx="43" cy="84"/>
              </a:xfrm>
            </p:grpSpPr>
            <p:sp>
              <p:nvSpPr>
                <p:cNvPr id="81" name="AutoShape 26"/>
                <p:cNvSpPr>
                  <a:spLocks/>
                </p:cNvSpPr>
                <p:nvPr/>
              </p:nvSpPr>
              <p:spPr bwMode="auto">
                <a:xfrm rot="-5408953">
                  <a:off x="2" y="-2"/>
                  <a:ext cx="39" cy="43"/>
                </a:xfrm>
                <a:custGeom>
                  <a:avLst/>
                  <a:gdLst>
                    <a:gd name="T0" fmla="*/ 0 w 21598"/>
                    <a:gd name="T1" fmla="*/ 0 h 21565"/>
                    <a:gd name="T2" fmla="*/ 21598 w 21598"/>
                    <a:gd name="T3" fmla="*/ -35 h 21565"/>
                    <a:gd name="T4" fmla="*/ 21600 w 21598"/>
                    <a:gd name="T5" fmla="*/ 21530 h 21565"/>
                    <a:gd name="T6" fmla="*/ 2 w 21598"/>
                    <a:gd name="T7" fmla="*/ 21565 h 21565"/>
                    <a:gd name="T8" fmla="*/ 0 w 21598"/>
                    <a:gd name="T9" fmla="*/ 0 h 21565"/>
                    <a:gd name="T10" fmla="*/ 0 w 21598"/>
                    <a:gd name="T11" fmla="*/ 0 h 215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1598" h="21565">
                      <a:moveTo>
                        <a:pt x="0" y="0"/>
                      </a:moveTo>
                      <a:lnTo>
                        <a:pt x="21598" y="-35"/>
                      </a:lnTo>
                      <a:lnTo>
                        <a:pt x="21600" y="21530"/>
                      </a:lnTo>
                      <a:lnTo>
                        <a:pt x="2" y="21565"/>
                      </a:lnTo>
                      <a:lnTo>
                        <a:pt x="0" y="0"/>
                      </a:lnTo>
                      <a:close/>
                      <a:moveTo>
                        <a:pt x="0" y="0"/>
                      </a:moveTo>
                    </a:path>
                  </a:pathLst>
                </a:custGeom>
                <a:solidFill>
                  <a:srgbClr val="30C731"/>
                </a:solidFill>
                <a:ln w="254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82" name="AutoShape 27"/>
                <p:cNvSpPr>
                  <a:spLocks/>
                </p:cNvSpPr>
                <p:nvPr/>
              </p:nvSpPr>
              <p:spPr bwMode="auto">
                <a:xfrm rot="-63792">
                  <a:off x="17" y="38"/>
                  <a:ext cx="9" cy="46"/>
                </a:xfrm>
                <a:custGeom>
                  <a:avLst/>
                  <a:gdLst>
                    <a:gd name="T0" fmla="*/ 6764 w 9569"/>
                    <a:gd name="T1" fmla="*/ 21599 h 21601"/>
                    <a:gd name="T2" fmla="*/ 6271 w 9569"/>
                    <a:gd name="T3" fmla="*/ 17135 h 21601"/>
                    <a:gd name="T4" fmla="*/ 4782 w 9569"/>
                    <a:gd name="T5" fmla="*/ 12095 h 21601"/>
                    <a:gd name="T6" fmla="*/ 4789 w 9569"/>
                    <a:gd name="T7" fmla="*/ 6911 h 21601"/>
                    <a:gd name="T8" fmla="*/ 2803 w 9569"/>
                    <a:gd name="T9" fmla="*/ -1 h 216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569" h="21601">
                      <a:moveTo>
                        <a:pt x="6764" y="21599"/>
                      </a:moveTo>
                      <a:cubicBezTo>
                        <a:pt x="6764" y="21599"/>
                        <a:pt x="-1890" y="20457"/>
                        <a:pt x="6271" y="17135"/>
                      </a:cubicBezTo>
                      <a:cubicBezTo>
                        <a:pt x="14433" y="13813"/>
                        <a:pt x="4782" y="12095"/>
                        <a:pt x="4782" y="12095"/>
                      </a:cubicBezTo>
                      <a:cubicBezTo>
                        <a:pt x="4782" y="12095"/>
                        <a:pt x="-6011" y="9958"/>
                        <a:pt x="4789" y="6911"/>
                      </a:cubicBezTo>
                      <a:cubicBezTo>
                        <a:pt x="15589" y="3863"/>
                        <a:pt x="2803" y="-1"/>
                        <a:pt x="2803" y="-1"/>
                      </a:cubicBezTo>
                    </a:path>
                  </a:pathLst>
                </a:custGeom>
                <a:noFill/>
                <a:ln w="381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66" name="Group 31"/>
              <p:cNvGrpSpPr>
                <a:grpSpLocks/>
              </p:cNvGrpSpPr>
              <p:nvPr/>
            </p:nvGrpSpPr>
            <p:grpSpPr bwMode="auto">
              <a:xfrm rot="-5400000">
                <a:off x="20" y="121"/>
                <a:ext cx="43" cy="83"/>
                <a:chOff x="0" y="0"/>
                <a:chExt cx="43" cy="84"/>
              </a:xfrm>
            </p:grpSpPr>
            <p:sp>
              <p:nvSpPr>
                <p:cNvPr id="79" name="AutoShape 29"/>
                <p:cNvSpPr>
                  <a:spLocks/>
                </p:cNvSpPr>
                <p:nvPr/>
              </p:nvSpPr>
              <p:spPr bwMode="auto">
                <a:xfrm rot="-5408953">
                  <a:off x="2" y="-2"/>
                  <a:ext cx="39" cy="43"/>
                </a:xfrm>
                <a:custGeom>
                  <a:avLst/>
                  <a:gdLst>
                    <a:gd name="T0" fmla="*/ 0 w 21598"/>
                    <a:gd name="T1" fmla="*/ 0 h 21565"/>
                    <a:gd name="T2" fmla="*/ 21598 w 21598"/>
                    <a:gd name="T3" fmla="*/ -35 h 21565"/>
                    <a:gd name="T4" fmla="*/ 21600 w 21598"/>
                    <a:gd name="T5" fmla="*/ 21530 h 21565"/>
                    <a:gd name="T6" fmla="*/ 2 w 21598"/>
                    <a:gd name="T7" fmla="*/ 21565 h 21565"/>
                    <a:gd name="T8" fmla="*/ 0 w 21598"/>
                    <a:gd name="T9" fmla="*/ 0 h 21565"/>
                    <a:gd name="T10" fmla="*/ 0 w 21598"/>
                    <a:gd name="T11" fmla="*/ 0 h 215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1598" h="21565">
                      <a:moveTo>
                        <a:pt x="0" y="0"/>
                      </a:moveTo>
                      <a:lnTo>
                        <a:pt x="21598" y="-35"/>
                      </a:lnTo>
                      <a:lnTo>
                        <a:pt x="21600" y="21530"/>
                      </a:lnTo>
                      <a:lnTo>
                        <a:pt x="2" y="21565"/>
                      </a:lnTo>
                      <a:lnTo>
                        <a:pt x="0" y="0"/>
                      </a:lnTo>
                      <a:close/>
                      <a:moveTo>
                        <a:pt x="0" y="0"/>
                      </a:moveTo>
                    </a:path>
                  </a:pathLst>
                </a:custGeom>
                <a:solidFill>
                  <a:srgbClr val="30C731"/>
                </a:solidFill>
                <a:ln w="254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80" name="AutoShape 30"/>
                <p:cNvSpPr>
                  <a:spLocks/>
                </p:cNvSpPr>
                <p:nvPr/>
              </p:nvSpPr>
              <p:spPr bwMode="auto">
                <a:xfrm rot="-63792">
                  <a:off x="17" y="38"/>
                  <a:ext cx="9" cy="46"/>
                </a:xfrm>
                <a:custGeom>
                  <a:avLst/>
                  <a:gdLst>
                    <a:gd name="T0" fmla="*/ 6764 w 9569"/>
                    <a:gd name="T1" fmla="*/ 21599 h 21601"/>
                    <a:gd name="T2" fmla="*/ 6271 w 9569"/>
                    <a:gd name="T3" fmla="*/ 17135 h 21601"/>
                    <a:gd name="T4" fmla="*/ 4782 w 9569"/>
                    <a:gd name="T5" fmla="*/ 12095 h 21601"/>
                    <a:gd name="T6" fmla="*/ 4789 w 9569"/>
                    <a:gd name="T7" fmla="*/ 6911 h 21601"/>
                    <a:gd name="T8" fmla="*/ 2803 w 9569"/>
                    <a:gd name="T9" fmla="*/ -1 h 216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569" h="21601">
                      <a:moveTo>
                        <a:pt x="6764" y="21599"/>
                      </a:moveTo>
                      <a:cubicBezTo>
                        <a:pt x="6764" y="21599"/>
                        <a:pt x="-1890" y="20457"/>
                        <a:pt x="6271" y="17135"/>
                      </a:cubicBezTo>
                      <a:cubicBezTo>
                        <a:pt x="14433" y="13813"/>
                        <a:pt x="4782" y="12095"/>
                        <a:pt x="4782" y="12095"/>
                      </a:cubicBezTo>
                      <a:cubicBezTo>
                        <a:pt x="4782" y="12095"/>
                        <a:pt x="-6011" y="9958"/>
                        <a:pt x="4789" y="6911"/>
                      </a:cubicBezTo>
                      <a:cubicBezTo>
                        <a:pt x="15589" y="3863"/>
                        <a:pt x="2803" y="-1"/>
                        <a:pt x="2803" y="-1"/>
                      </a:cubicBezTo>
                    </a:path>
                  </a:pathLst>
                </a:custGeom>
                <a:noFill/>
                <a:ln w="381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67" name="Group 34"/>
              <p:cNvGrpSpPr>
                <a:grpSpLocks/>
              </p:cNvGrpSpPr>
              <p:nvPr/>
            </p:nvGrpSpPr>
            <p:grpSpPr bwMode="auto">
              <a:xfrm rot="3039020" flipH="1">
                <a:off x="233" y="35"/>
                <a:ext cx="45" cy="83"/>
                <a:chOff x="0" y="0"/>
                <a:chExt cx="44" cy="83"/>
              </a:xfrm>
            </p:grpSpPr>
            <p:sp>
              <p:nvSpPr>
                <p:cNvPr id="77" name="AutoShape 32"/>
                <p:cNvSpPr>
                  <a:spLocks/>
                </p:cNvSpPr>
                <p:nvPr/>
              </p:nvSpPr>
              <p:spPr bwMode="auto">
                <a:xfrm rot="-5408953">
                  <a:off x="3" y="-3"/>
                  <a:ext cx="38" cy="44"/>
                </a:xfrm>
                <a:custGeom>
                  <a:avLst/>
                  <a:gdLst>
                    <a:gd name="T0" fmla="*/ 0 w 21600"/>
                    <a:gd name="T1" fmla="*/ 0 h 21564"/>
                    <a:gd name="T2" fmla="*/ 21600 w 21600"/>
                    <a:gd name="T3" fmla="*/ -37 h 21564"/>
                    <a:gd name="T4" fmla="*/ 21600 w 21600"/>
                    <a:gd name="T5" fmla="*/ 21527 h 21564"/>
                    <a:gd name="T6" fmla="*/ 0 w 21600"/>
                    <a:gd name="T7" fmla="*/ 21563 h 21564"/>
                    <a:gd name="T8" fmla="*/ 0 w 21600"/>
                    <a:gd name="T9" fmla="*/ 0 h 21564"/>
                    <a:gd name="T10" fmla="*/ 0 w 21600"/>
                    <a:gd name="T11" fmla="*/ 0 h 215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1600" h="21564">
                      <a:moveTo>
                        <a:pt x="0" y="0"/>
                      </a:moveTo>
                      <a:lnTo>
                        <a:pt x="21600" y="-37"/>
                      </a:lnTo>
                      <a:lnTo>
                        <a:pt x="21600" y="21527"/>
                      </a:lnTo>
                      <a:lnTo>
                        <a:pt x="0" y="21563"/>
                      </a:lnTo>
                      <a:lnTo>
                        <a:pt x="0" y="0"/>
                      </a:lnTo>
                      <a:close/>
                      <a:moveTo>
                        <a:pt x="0" y="0"/>
                      </a:moveTo>
                    </a:path>
                  </a:pathLst>
                </a:custGeom>
                <a:solidFill>
                  <a:srgbClr val="30C731"/>
                </a:solidFill>
                <a:ln w="254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78" name="AutoShape 33"/>
                <p:cNvSpPr>
                  <a:spLocks/>
                </p:cNvSpPr>
                <p:nvPr/>
              </p:nvSpPr>
              <p:spPr bwMode="auto">
                <a:xfrm rot="-63792">
                  <a:off x="17" y="38"/>
                  <a:ext cx="9" cy="45"/>
                </a:xfrm>
                <a:custGeom>
                  <a:avLst/>
                  <a:gdLst>
                    <a:gd name="T0" fmla="*/ 6790 w 9572"/>
                    <a:gd name="T1" fmla="*/ 21600 h 21600"/>
                    <a:gd name="T2" fmla="*/ 6292 w 9572"/>
                    <a:gd name="T3" fmla="*/ 17136 h 21600"/>
                    <a:gd name="T4" fmla="*/ 4797 w 9572"/>
                    <a:gd name="T5" fmla="*/ 12096 h 21600"/>
                    <a:gd name="T6" fmla="*/ 4798 w 9572"/>
                    <a:gd name="T7" fmla="*/ 6912 h 21600"/>
                    <a:gd name="T8" fmla="*/ 2804 w 9572"/>
                    <a:gd name="T9" fmla="*/ 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572" h="21600">
                      <a:moveTo>
                        <a:pt x="6790" y="21600"/>
                      </a:moveTo>
                      <a:cubicBezTo>
                        <a:pt x="6790" y="21600"/>
                        <a:pt x="-1868" y="20456"/>
                        <a:pt x="6292" y="17136"/>
                      </a:cubicBezTo>
                      <a:cubicBezTo>
                        <a:pt x="14453" y="13816"/>
                        <a:pt x="4797" y="12096"/>
                        <a:pt x="4797" y="12096"/>
                      </a:cubicBezTo>
                      <a:cubicBezTo>
                        <a:pt x="4797" y="12096"/>
                        <a:pt x="-6002" y="9957"/>
                        <a:pt x="4798" y="6912"/>
                      </a:cubicBezTo>
                      <a:cubicBezTo>
                        <a:pt x="15598" y="3867"/>
                        <a:pt x="2804" y="0"/>
                        <a:pt x="2804" y="0"/>
                      </a:cubicBezTo>
                    </a:path>
                  </a:pathLst>
                </a:custGeom>
                <a:noFill/>
                <a:ln w="381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68" name="Group 37"/>
              <p:cNvGrpSpPr>
                <a:grpSpLocks/>
              </p:cNvGrpSpPr>
              <p:nvPr/>
            </p:nvGrpSpPr>
            <p:grpSpPr bwMode="auto">
              <a:xfrm rot="-7760979">
                <a:off x="54" y="202"/>
                <a:ext cx="44" cy="84"/>
                <a:chOff x="0" y="0"/>
                <a:chExt cx="44" cy="83"/>
              </a:xfrm>
            </p:grpSpPr>
            <p:sp>
              <p:nvSpPr>
                <p:cNvPr id="75" name="AutoShape 35"/>
                <p:cNvSpPr>
                  <a:spLocks/>
                </p:cNvSpPr>
                <p:nvPr/>
              </p:nvSpPr>
              <p:spPr bwMode="auto">
                <a:xfrm rot="-5408953">
                  <a:off x="3" y="-3"/>
                  <a:ext cx="38" cy="44"/>
                </a:xfrm>
                <a:custGeom>
                  <a:avLst/>
                  <a:gdLst>
                    <a:gd name="T0" fmla="*/ 0 w 21600"/>
                    <a:gd name="T1" fmla="*/ 0 h 21564"/>
                    <a:gd name="T2" fmla="*/ 21600 w 21600"/>
                    <a:gd name="T3" fmla="*/ -37 h 21564"/>
                    <a:gd name="T4" fmla="*/ 21600 w 21600"/>
                    <a:gd name="T5" fmla="*/ 21527 h 21564"/>
                    <a:gd name="T6" fmla="*/ 0 w 21600"/>
                    <a:gd name="T7" fmla="*/ 21563 h 21564"/>
                    <a:gd name="T8" fmla="*/ 0 w 21600"/>
                    <a:gd name="T9" fmla="*/ 0 h 21564"/>
                    <a:gd name="T10" fmla="*/ 0 w 21600"/>
                    <a:gd name="T11" fmla="*/ 0 h 215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1600" h="21564">
                      <a:moveTo>
                        <a:pt x="0" y="0"/>
                      </a:moveTo>
                      <a:lnTo>
                        <a:pt x="21600" y="-37"/>
                      </a:lnTo>
                      <a:lnTo>
                        <a:pt x="21600" y="21527"/>
                      </a:lnTo>
                      <a:lnTo>
                        <a:pt x="0" y="21563"/>
                      </a:lnTo>
                      <a:lnTo>
                        <a:pt x="0" y="0"/>
                      </a:lnTo>
                      <a:close/>
                      <a:moveTo>
                        <a:pt x="0" y="0"/>
                      </a:moveTo>
                    </a:path>
                  </a:pathLst>
                </a:custGeom>
                <a:solidFill>
                  <a:srgbClr val="30C731"/>
                </a:solidFill>
                <a:ln w="254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76" name="AutoShape 36"/>
                <p:cNvSpPr>
                  <a:spLocks/>
                </p:cNvSpPr>
                <p:nvPr/>
              </p:nvSpPr>
              <p:spPr bwMode="auto">
                <a:xfrm rot="-63792">
                  <a:off x="17" y="38"/>
                  <a:ext cx="9" cy="45"/>
                </a:xfrm>
                <a:custGeom>
                  <a:avLst/>
                  <a:gdLst>
                    <a:gd name="T0" fmla="*/ 6790 w 9572"/>
                    <a:gd name="T1" fmla="*/ 21600 h 21600"/>
                    <a:gd name="T2" fmla="*/ 6292 w 9572"/>
                    <a:gd name="T3" fmla="*/ 17136 h 21600"/>
                    <a:gd name="T4" fmla="*/ 4797 w 9572"/>
                    <a:gd name="T5" fmla="*/ 12096 h 21600"/>
                    <a:gd name="T6" fmla="*/ 4798 w 9572"/>
                    <a:gd name="T7" fmla="*/ 6912 h 21600"/>
                    <a:gd name="T8" fmla="*/ 2804 w 9572"/>
                    <a:gd name="T9" fmla="*/ 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572" h="21600">
                      <a:moveTo>
                        <a:pt x="6790" y="21600"/>
                      </a:moveTo>
                      <a:cubicBezTo>
                        <a:pt x="6790" y="21600"/>
                        <a:pt x="-1868" y="20456"/>
                        <a:pt x="6292" y="17136"/>
                      </a:cubicBezTo>
                      <a:cubicBezTo>
                        <a:pt x="14453" y="13816"/>
                        <a:pt x="4797" y="12096"/>
                        <a:pt x="4797" y="12096"/>
                      </a:cubicBezTo>
                      <a:cubicBezTo>
                        <a:pt x="4797" y="12096"/>
                        <a:pt x="-6002" y="9957"/>
                        <a:pt x="4798" y="6912"/>
                      </a:cubicBezTo>
                      <a:cubicBezTo>
                        <a:pt x="15598" y="3867"/>
                        <a:pt x="2804" y="0"/>
                        <a:pt x="2804" y="0"/>
                      </a:cubicBezTo>
                    </a:path>
                  </a:pathLst>
                </a:custGeom>
                <a:noFill/>
                <a:ln w="381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69" name="Group 40"/>
              <p:cNvGrpSpPr>
                <a:grpSpLocks/>
              </p:cNvGrpSpPr>
              <p:nvPr/>
            </p:nvGrpSpPr>
            <p:grpSpPr bwMode="auto">
              <a:xfrm rot="7845068" flipH="1">
                <a:off x="239" y="202"/>
                <a:ext cx="44" cy="84"/>
                <a:chOff x="0" y="0"/>
                <a:chExt cx="44" cy="83"/>
              </a:xfrm>
            </p:grpSpPr>
            <p:sp>
              <p:nvSpPr>
                <p:cNvPr id="73" name="AutoShape 38"/>
                <p:cNvSpPr>
                  <a:spLocks/>
                </p:cNvSpPr>
                <p:nvPr/>
              </p:nvSpPr>
              <p:spPr bwMode="auto">
                <a:xfrm rot="-5408953">
                  <a:off x="3" y="-3"/>
                  <a:ext cx="38" cy="44"/>
                </a:xfrm>
                <a:custGeom>
                  <a:avLst/>
                  <a:gdLst>
                    <a:gd name="T0" fmla="*/ 0 w 21600"/>
                    <a:gd name="T1" fmla="*/ 0 h 21563"/>
                    <a:gd name="T2" fmla="*/ 21600 w 21600"/>
                    <a:gd name="T3" fmla="*/ -37 h 21563"/>
                    <a:gd name="T4" fmla="*/ 21600 w 21600"/>
                    <a:gd name="T5" fmla="*/ 21526 h 21563"/>
                    <a:gd name="T6" fmla="*/ 0 w 21600"/>
                    <a:gd name="T7" fmla="*/ 21563 h 21563"/>
                    <a:gd name="T8" fmla="*/ 0 w 21600"/>
                    <a:gd name="T9" fmla="*/ 0 h 21563"/>
                    <a:gd name="T10" fmla="*/ 0 w 21600"/>
                    <a:gd name="T11" fmla="*/ 0 h 215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1600" h="21563">
                      <a:moveTo>
                        <a:pt x="0" y="0"/>
                      </a:moveTo>
                      <a:lnTo>
                        <a:pt x="21600" y="-37"/>
                      </a:lnTo>
                      <a:lnTo>
                        <a:pt x="21600" y="21526"/>
                      </a:lnTo>
                      <a:lnTo>
                        <a:pt x="0" y="21563"/>
                      </a:lnTo>
                      <a:lnTo>
                        <a:pt x="0" y="0"/>
                      </a:lnTo>
                      <a:close/>
                      <a:moveTo>
                        <a:pt x="0" y="0"/>
                      </a:moveTo>
                    </a:path>
                  </a:pathLst>
                </a:custGeom>
                <a:solidFill>
                  <a:srgbClr val="30C731"/>
                </a:solidFill>
                <a:ln w="254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74" name="AutoShape 39"/>
                <p:cNvSpPr>
                  <a:spLocks/>
                </p:cNvSpPr>
                <p:nvPr/>
              </p:nvSpPr>
              <p:spPr bwMode="auto">
                <a:xfrm rot="-63792">
                  <a:off x="17" y="38"/>
                  <a:ext cx="9" cy="44"/>
                </a:xfrm>
                <a:custGeom>
                  <a:avLst/>
                  <a:gdLst>
                    <a:gd name="T0" fmla="*/ 6791 w 9572"/>
                    <a:gd name="T1" fmla="*/ 21600 h 21600"/>
                    <a:gd name="T2" fmla="*/ 6293 w 9572"/>
                    <a:gd name="T3" fmla="*/ 17136 h 21600"/>
                    <a:gd name="T4" fmla="*/ 4797 w 9572"/>
                    <a:gd name="T5" fmla="*/ 12096 h 21600"/>
                    <a:gd name="T6" fmla="*/ 4798 w 9572"/>
                    <a:gd name="T7" fmla="*/ 6912 h 21600"/>
                    <a:gd name="T8" fmla="*/ 2803 w 9572"/>
                    <a:gd name="T9" fmla="*/ 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572" h="21600">
                      <a:moveTo>
                        <a:pt x="6791" y="21600"/>
                      </a:moveTo>
                      <a:cubicBezTo>
                        <a:pt x="6791" y="21600"/>
                        <a:pt x="-1868" y="20456"/>
                        <a:pt x="6293" y="17136"/>
                      </a:cubicBezTo>
                      <a:cubicBezTo>
                        <a:pt x="14454" y="13816"/>
                        <a:pt x="4797" y="12096"/>
                        <a:pt x="4797" y="12096"/>
                      </a:cubicBezTo>
                      <a:cubicBezTo>
                        <a:pt x="4797" y="12096"/>
                        <a:pt x="-6002" y="9957"/>
                        <a:pt x="4798" y="6912"/>
                      </a:cubicBezTo>
                      <a:cubicBezTo>
                        <a:pt x="15598" y="3867"/>
                        <a:pt x="2803" y="0"/>
                        <a:pt x="2803" y="0"/>
                      </a:cubicBezTo>
                    </a:path>
                  </a:pathLst>
                </a:custGeom>
                <a:noFill/>
                <a:ln w="381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70" name="Group 43"/>
              <p:cNvGrpSpPr>
                <a:grpSpLocks/>
              </p:cNvGrpSpPr>
              <p:nvPr/>
            </p:nvGrpSpPr>
            <p:grpSpPr bwMode="auto">
              <a:xfrm rot="-3075657">
                <a:off x="56" y="37"/>
                <a:ext cx="44" cy="83"/>
                <a:chOff x="0" y="0"/>
                <a:chExt cx="44" cy="83"/>
              </a:xfrm>
            </p:grpSpPr>
            <p:sp>
              <p:nvSpPr>
                <p:cNvPr id="71" name="AutoShape 41"/>
                <p:cNvSpPr>
                  <a:spLocks/>
                </p:cNvSpPr>
                <p:nvPr/>
              </p:nvSpPr>
              <p:spPr bwMode="auto">
                <a:xfrm rot="-5408953">
                  <a:off x="3" y="-3"/>
                  <a:ext cx="38" cy="44"/>
                </a:xfrm>
                <a:custGeom>
                  <a:avLst/>
                  <a:gdLst>
                    <a:gd name="T0" fmla="*/ 0 w 21600"/>
                    <a:gd name="T1" fmla="*/ 0 h 21564"/>
                    <a:gd name="T2" fmla="*/ 21600 w 21600"/>
                    <a:gd name="T3" fmla="*/ -36 h 21564"/>
                    <a:gd name="T4" fmla="*/ 21600 w 21600"/>
                    <a:gd name="T5" fmla="*/ 21528 h 21564"/>
                    <a:gd name="T6" fmla="*/ 0 w 21600"/>
                    <a:gd name="T7" fmla="*/ 21564 h 21564"/>
                    <a:gd name="T8" fmla="*/ 0 w 21600"/>
                    <a:gd name="T9" fmla="*/ 0 h 21564"/>
                    <a:gd name="T10" fmla="*/ 0 w 21600"/>
                    <a:gd name="T11" fmla="*/ 0 h 215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1600" h="21564">
                      <a:moveTo>
                        <a:pt x="0" y="0"/>
                      </a:moveTo>
                      <a:lnTo>
                        <a:pt x="21600" y="-36"/>
                      </a:lnTo>
                      <a:lnTo>
                        <a:pt x="21600" y="21528"/>
                      </a:lnTo>
                      <a:lnTo>
                        <a:pt x="0" y="21564"/>
                      </a:lnTo>
                      <a:lnTo>
                        <a:pt x="0" y="0"/>
                      </a:lnTo>
                      <a:close/>
                      <a:moveTo>
                        <a:pt x="0" y="0"/>
                      </a:moveTo>
                    </a:path>
                  </a:pathLst>
                </a:custGeom>
                <a:solidFill>
                  <a:srgbClr val="30C731"/>
                </a:solidFill>
                <a:ln w="254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72" name="AutoShape 42"/>
                <p:cNvSpPr>
                  <a:spLocks/>
                </p:cNvSpPr>
                <p:nvPr/>
              </p:nvSpPr>
              <p:spPr bwMode="auto">
                <a:xfrm rot="-63792">
                  <a:off x="17" y="38"/>
                  <a:ext cx="9" cy="45"/>
                </a:xfrm>
                <a:custGeom>
                  <a:avLst/>
                  <a:gdLst>
                    <a:gd name="T0" fmla="*/ 6790 w 9572"/>
                    <a:gd name="T1" fmla="*/ 21600 h 21600"/>
                    <a:gd name="T2" fmla="*/ 6292 w 9572"/>
                    <a:gd name="T3" fmla="*/ 17136 h 21600"/>
                    <a:gd name="T4" fmla="*/ 4796 w 9572"/>
                    <a:gd name="T5" fmla="*/ 12096 h 21600"/>
                    <a:gd name="T6" fmla="*/ 4798 w 9572"/>
                    <a:gd name="T7" fmla="*/ 6912 h 21600"/>
                    <a:gd name="T8" fmla="*/ 2804 w 9572"/>
                    <a:gd name="T9" fmla="*/ 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572" h="21600">
                      <a:moveTo>
                        <a:pt x="6790" y="21600"/>
                      </a:moveTo>
                      <a:cubicBezTo>
                        <a:pt x="6790" y="21600"/>
                        <a:pt x="-1869" y="20456"/>
                        <a:pt x="6292" y="17136"/>
                      </a:cubicBezTo>
                      <a:cubicBezTo>
                        <a:pt x="14453" y="13816"/>
                        <a:pt x="4796" y="12096"/>
                        <a:pt x="4796" y="12096"/>
                      </a:cubicBezTo>
                      <a:cubicBezTo>
                        <a:pt x="4796" y="12096"/>
                        <a:pt x="-6002" y="9957"/>
                        <a:pt x="4798" y="6912"/>
                      </a:cubicBezTo>
                      <a:cubicBezTo>
                        <a:pt x="15598" y="3867"/>
                        <a:pt x="2804" y="0"/>
                        <a:pt x="2804" y="0"/>
                      </a:cubicBezTo>
                    </a:path>
                  </a:pathLst>
                </a:custGeom>
                <a:noFill/>
                <a:ln w="381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</p:grpSp>
        <p:grpSp>
          <p:nvGrpSpPr>
            <p:cNvPr id="87" name="Group 82"/>
            <p:cNvGrpSpPr>
              <a:grpSpLocks/>
            </p:cNvGrpSpPr>
            <p:nvPr/>
          </p:nvGrpSpPr>
          <p:grpSpPr bwMode="auto">
            <a:xfrm>
              <a:off x="5169521" y="1224360"/>
              <a:ext cx="3908425" cy="3646488"/>
              <a:chOff x="0" y="0"/>
              <a:chExt cx="2461" cy="2297"/>
            </a:xfrm>
          </p:grpSpPr>
          <p:sp>
            <p:nvSpPr>
              <p:cNvPr id="88" name="Rectangle 45"/>
              <p:cNvSpPr>
                <a:spLocks/>
              </p:cNvSpPr>
              <p:nvPr/>
            </p:nvSpPr>
            <p:spPr bwMode="auto">
              <a:xfrm>
                <a:off x="0" y="0"/>
                <a:ext cx="2461" cy="2297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>
                <a:lvl1pPr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1pPr>
                <a:lvl2pPr marL="742950" indent="-28575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2pPr>
                <a:lvl3pPr marL="11430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3pPr>
                <a:lvl4pPr marL="16002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4pPr>
                <a:lvl5pPr marL="20574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89" name="Oval 46"/>
              <p:cNvSpPr>
                <a:spLocks/>
              </p:cNvSpPr>
              <p:nvPr/>
            </p:nvSpPr>
            <p:spPr bwMode="auto">
              <a:xfrm>
                <a:off x="66" y="1916"/>
                <a:ext cx="337" cy="311"/>
              </a:xfrm>
              <a:prstGeom prst="ellipse">
                <a:avLst/>
              </a:prstGeom>
              <a:solidFill>
                <a:srgbClr val="FB347E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>
                <a:lvl1pPr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1pPr>
                <a:lvl2pPr marL="742950" indent="-28575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2pPr>
                <a:lvl3pPr marL="11430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3pPr>
                <a:lvl4pPr marL="16002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4pPr>
                <a:lvl5pPr marL="20574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90" name="Oval 47"/>
              <p:cNvSpPr>
                <a:spLocks/>
              </p:cNvSpPr>
              <p:nvPr/>
            </p:nvSpPr>
            <p:spPr bwMode="auto">
              <a:xfrm>
                <a:off x="463" y="1917"/>
                <a:ext cx="337" cy="311"/>
              </a:xfrm>
              <a:prstGeom prst="ellipse">
                <a:avLst/>
              </a:prstGeom>
              <a:solidFill>
                <a:srgbClr val="BAB8FE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>
                <a:lvl1pPr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1pPr>
                <a:lvl2pPr marL="742950" indent="-28575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2pPr>
                <a:lvl3pPr marL="11430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3pPr>
                <a:lvl4pPr marL="16002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4pPr>
                <a:lvl5pPr marL="20574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91" name="Oval 48"/>
              <p:cNvSpPr>
                <a:spLocks/>
              </p:cNvSpPr>
              <p:nvPr/>
            </p:nvSpPr>
            <p:spPr bwMode="auto">
              <a:xfrm>
                <a:off x="860" y="1917"/>
                <a:ext cx="337" cy="311"/>
              </a:xfrm>
              <a:prstGeom prst="ellipse">
                <a:avLst/>
              </a:prstGeom>
              <a:solidFill>
                <a:srgbClr val="FB347E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>
                <a:lvl1pPr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1pPr>
                <a:lvl2pPr marL="742950" indent="-28575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2pPr>
                <a:lvl3pPr marL="11430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3pPr>
                <a:lvl4pPr marL="16002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4pPr>
                <a:lvl5pPr marL="20574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92" name="Oval 49"/>
              <p:cNvSpPr>
                <a:spLocks/>
              </p:cNvSpPr>
              <p:nvPr/>
            </p:nvSpPr>
            <p:spPr bwMode="auto">
              <a:xfrm>
                <a:off x="1258" y="1917"/>
                <a:ext cx="337" cy="311"/>
              </a:xfrm>
              <a:prstGeom prst="ellipse">
                <a:avLst/>
              </a:prstGeom>
              <a:solidFill>
                <a:srgbClr val="FB347E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>
                <a:lvl1pPr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1pPr>
                <a:lvl2pPr marL="742950" indent="-28575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2pPr>
                <a:lvl3pPr marL="11430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3pPr>
                <a:lvl4pPr marL="16002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4pPr>
                <a:lvl5pPr marL="20574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93" name="Oval 50"/>
              <p:cNvSpPr>
                <a:spLocks/>
              </p:cNvSpPr>
              <p:nvPr/>
            </p:nvSpPr>
            <p:spPr bwMode="auto">
              <a:xfrm>
                <a:off x="1655" y="1917"/>
                <a:ext cx="338" cy="311"/>
              </a:xfrm>
              <a:prstGeom prst="ellipse">
                <a:avLst/>
              </a:prstGeom>
              <a:solidFill>
                <a:srgbClr val="BAB8FE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>
                <a:lvl1pPr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1pPr>
                <a:lvl2pPr marL="742950" indent="-28575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2pPr>
                <a:lvl3pPr marL="11430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3pPr>
                <a:lvl4pPr marL="16002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4pPr>
                <a:lvl5pPr marL="20574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94" name="Oval 51"/>
              <p:cNvSpPr>
                <a:spLocks/>
              </p:cNvSpPr>
              <p:nvPr/>
            </p:nvSpPr>
            <p:spPr bwMode="auto">
              <a:xfrm>
                <a:off x="2053" y="1917"/>
                <a:ext cx="337" cy="311"/>
              </a:xfrm>
              <a:prstGeom prst="ellipse">
                <a:avLst/>
              </a:prstGeom>
              <a:solidFill>
                <a:srgbClr val="BAB8FE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>
                <a:lvl1pPr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1pPr>
                <a:lvl2pPr marL="742950" indent="-28575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2pPr>
                <a:lvl3pPr marL="11430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3pPr>
                <a:lvl4pPr marL="16002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4pPr>
                <a:lvl5pPr marL="20574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95" name="Oval 52"/>
              <p:cNvSpPr>
                <a:spLocks/>
              </p:cNvSpPr>
              <p:nvPr/>
            </p:nvSpPr>
            <p:spPr bwMode="auto">
              <a:xfrm>
                <a:off x="65" y="1551"/>
                <a:ext cx="337" cy="311"/>
              </a:xfrm>
              <a:prstGeom prst="ellipse">
                <a:avLst/>
              </a:prstGeom>
              <a:solidFill>
                <a:srgbClr val="BAB8FE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>
                <a:lvl1pPr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1pPr>
                <a:lvl2pPr marL="742950" indent="-28575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2pPr>
                <a:lvl3pPr marL="11430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3pPr>
                <a:lvl4pPr marL="16002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4pPr>
                <a:lvl5pPr marL="20574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96" name="Oval 53"/>
              <p:cNvSpPr>
                <a:spLocks/>
              </p:cNvSpPr>
              <p:nvPr/>
            </p:nvSpPr>
            <p:spPr bwMode="auto">
              <a:xfrm>
                <a:off x="463" y="1551"/>
                <a:ext cx="337" cy="311"/>
              </a:xfrm>
              <a:prstGeom prst="ellipse">
                <a:avLst/>
              </a:prstGeom>
              <a:solidFill>
                <a:srgbClr val="FB347E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>
                <a:lvl1pPr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1pPr>
                <a:lvl2pPr marL="742950" indent="-28575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2pPr>
                <a:lvl3pPr marL="11430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3pPr>
                <a:lvl4pPr marL="16002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4pPr>
                <a:lvl5pPr marL="20574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97" name="Oval 54"/>
              <p:cNvSpPr>
                <a:spLocks/>
              </p:cNvSpPr>
              <p:nvPr/>
            </p:nvSpPr>
            <p:spPr bwMode="auto">
              <a:xfrm>
                <a:off x="860" y="1551"/>
                <a:ext cx="337" cy="311"/>
              </a:xfrm>
              <a:prstGeom prst="ellipse">
                <a:avLst/>
              </a:prstGeom>
              <a:solidFill>
                <a:srgbClr val="FB347E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>
                <a:lvl1pPr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1pPr>
                <a:lvl2pPr marL="742950" indent="-28575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2pPr>
                <a:lvl3pPr marL="11430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3pPr>
                <a:lvl4pPr marL="16002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4pPr>
                <a:lvl5pPr marL="20574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98" name="Oval 55"/>
              <p:cNvSpPr>
                <a:spLocks/>
              </p:cNvSpPr>
              <p:nvPr/>
            </p:nvSpPr>
            <p:spPr bwMode="auto">
              <a:xfrm>
                <a:off x="1258" y="1551"/>
                <a:ext cx="337" cy="311"/>
              </a:xfrm>
              <a:prstGeom prst="ellipse">
                <a:avLst/>
              </a:prstGeom>
              <a:solidFill>
                <a:srgbClr val="BAB8FE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>
                <a:lvl1pPr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1pPr>
                <a:lvl2pPr marL="742950" indent="-28575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2pPr>
                <a:lvl3pPr marL="11430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3pPr>
                <a:lvl4pPr marL="16002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4pPr>
                <a:lvl5pPr marL="20574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99" name="Oval 56"/>
              <p:cNvSpPr>
                <a:spLocks/>
              </p:cNvSpPr>
              <p:nvPr/>
            </p:nvSpPr>
            <p:spPr bwMode="auto">
              <a:xfrm>
                <a:off x="1655" y="1551"/>
                <a:ext cx="338" cy="311"/>
              </a:xfrm>
              <a:prstGeom prst="ellipse">
                <a:avLst/>
              </a:prstGeom>
              <a:solidFill>
                <a:srgbClr val="BAB8FE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>
                <a:lvl1pPr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1pPr>
                <a:lvl2pPr marL="742950" indent="-28575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2pPr>
                <a:lvl3pPr marL="11430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3pPr>
                <a:lvl4pPr marL="16002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4pPr>
                <a:lvl5pPr marL="20574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00" name="Oval 57"/>
              <p:cNvSpPr>
                <a:spLocks/>
              </p:cNvSpPr>
              <p:nvPr/>
            </p:nvSpPr>
            <p:spPr bwMode="auto">
              <a:xfrm>
                <a:off x="2053" y="1551"/>
                <a:ext cx="337" cy="311"/>
              </a:xfrm>
              <a:prstGeom prst="ellipse">
                <a:avLst/>
              </a:prstGeom>
              <a:solidFill>
                <a:srgbClr val="FB347E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>
                <a:lvl1pPr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1pPr>
                <a:lvl2pPr marL="742950" indent="-28575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2pPr>
                <a:lvl3pPr marL="11430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3pPr>
                <a:lvl4pPr marL="16002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4pPr>
                <a:lvl5pPr marL="20574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01" name="Oval 58"/>
              <p:cNvSpPr>
                <a:spLocks/>
              </p:cNvSpPr>
              <p:nvPr/>
            </p:nvSpPr>
            <p:spPr bwMode="auto">
              <a:xfrm>
                <a:off x="65" y="1185"/>
                <a:ext cx="337" cy="311"/>
              </a:xfrm>
              <a:prstGeom prst="ellipse">
                <a:avLst/>
              </a:prstGeom>
              <a:solidFill>
                <a:srgbClr val="FB347E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>
                <a:lvl1pPr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1pPr>
                <a:lvl2pPr marL="742950" indent="-28575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2pPr>
                <a:lvl3pPr marL="11430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3pPr>
                <a:lvl4pPr marL="16002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4pPr>
                <a:lvl5pPr marL="20574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02" name="Oval 59"/>
              <p:cNvSpPr>
                <a:spLocks/>
              </p:cNvSpPr>
              <p:nvPr/>
            </p:nvSpPr>
            <p:spPr bwMode="auto">
              <a:xfrm>
                <a:off x="463" y="1185"/>
                <a:ext cx="337" cy="311"/>
              </a:xfrm>
              <a:prstGeom prst="ellipse">
                <a:avLst/>
              </a:prstGeom>
              <a:solidFill>
                <a:srgbClr val="FB347E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>
                <a:lvl1pPr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1pPr>
                <a:lvl2pPr marL="742950" indent="-28575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2pPr>
                <a:lvl3pPr marL="11430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3pPr>
                <a:lvl4pPr marL="16002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4pPr>
                <a:lvl5pPr marL="20574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03" name="Oval 60"/>
              <p:cNvSpPr>
                <a:spLocks/>
              </p:cNvSpPr>
              <p:nvPr/>
            </p:nvSpPr>
            <p:spPr bwMode="auto">
              <a:xfrm>
                <a:off x="860" y="1185"/>
                <a:ext cx="337" cy="311"/>
              </a:xfrm>
              <a:prstGeom prst="ellipse">
                <a:avLst/>
              </a:prstGeom>
              <a:solidFill>
                <a:srgbClr val="FB347E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>
                <a:lvl1pPr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1pPr>
                <a:lvl2pPr marL="742950" indent="-28575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2pPr>
                <a:lvl3pPr marL="11430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3pPr>
                <a:lvl4pPr marL="16002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4pPr>
                <a:lvl5pPr marL="20574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04" name="Oval 61"/>
              <p:cNvSpPr>
                <a:spLocks/>
              </p:cNvSpPr>
              <p:nvPr/>
            </p:nvSpPr>
            <p:spPr bwMode="auto">
              <a:xfrm>
                <a:off x="1258" y="1185"/>
                <a:ext cx="337" cy="311"/>
              </a:xfrm>
              <a:prstGeom prst="ellipse">
                <a:avLst/>
              </a:prstGeom>
              <a:solidFill>
                <a:srgbClr val="FB347E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>
                <a:lvl1pPr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1pPr>
                <a:lvl2pPr marL="742950" indent="-28575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2pPr>
                <a:lvl3pPr marL="11430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3pPr>
                <a:lvl4pPr marL="16002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4pPr>
                <a:lvl5pPr marL="20574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05" name="Oval 62"/>
              <p:cNvSpPr>
                <a:spLocks/>
              </p:cNvSpPr>
              <p:nvPr/>
            </p:nvSpPr>
            <p:spPr bwMode="auto">
              <a:xfrm>
                <a:off x="1655" y="1185"/>
                <a:ext cx="338" cy="311"/>
              </a:xfrm>
              <a:prstGeom prst="ellipse">
                <a:avLst/>
              </a:prstGeom>
              <a:solidFill>
                <a:srgbClr val="FB347E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>
                <a:lvl1pPr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1pPr>
                <a:lvl2pPr marL="742950" indent="-28575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2pPr>
                <a:lvl3pPr marL="11430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3pPr>
                <a:lvl4pPr marL="16002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4pPr>
                <a:lvl5pPr marL="20574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06" name="Oval 63"/>
              <p:cNvSpPr>
                <a:spLocks/>
              </p:cNvSpPr>
              <p:nvPr/>
            </p:nvSpPr>
            <p:spPr bwMode="auto">
              <a:xfrm>
                <a:off x="2053" y="1185"/>
                <a:ext cx="337" cy="311"/>
              </a:xfrm>
              <a:prstGeom prst="ellipse">
                <a:avLst/>
              </a:prstGeom>
              <a:solidFill>
                <a:srgbClr val="FB347E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>
                <a:lvl1pPr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1pPr>
                <a:lvl2pPr marL="742950" indent="-28575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2pPr>
                <a:lvl3pPr marL="11430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3pPr>
                <a:lvl4pPr marL="16002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4pPr>
                <a:lvl5pPr marL="20574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07" name="Oval 64"/>
              <p:cNvSpPr>
                <a:spLocks/>
              </p:cNvSpPr>
              <p:nvPr/>
            </p:nvSpPr>
            <p:spPr bwMode="auto">
              <a:xfrm>
                <a:off x="65" y="819"/>
                <a:ext cx="337" cy="311"/>
              </a:xfrm>
              <a:prstGeom prst="ellipse">
                <a:avLst/>
              </a:prstGeom>
              <a:solidFill>
                <a:srgbClr val="BAB8FE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>
                <a:lvl1pPr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1pPr>
                <a:lvl2pPr marL="742950" indent="-28575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2pPr>
                <a:lvl3pPr marL="11430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3pPr>
                <a:lvl4pPr marL="16002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4pPr>
                <a:lvl5pPr marL="20574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08" name="Oval 65"/>
              <p:cNvSpPr>
                <a:spLocks/>
              </p:cNvSpPr>
              <p:nvPr/>
            </p:nvSpPr>
            <p:spPr bwMode="auto">
              <a:xfrm>
                <a:off x="463" y="819"/>
                <a:ext cx="337" cy="311"/>
              </a:xfrm>
              <a:prstGeom prst="ellipse">
                <a:avLst/>
              </a:prstGeom>
              <a:solidFill>
                <a:srgbClr val="FB347E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>
                <a:lvl1pPr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1pPr>
                <a:lvl2pPr marL="742950" indent="-28575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2pPr>
                <a:lvl3pPr marL="11430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3pPr>
                <a:lvl4pPr marL="16002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4pPr>
                <a:lvl5pPr marL="20574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09" name="Oval 66"/>
              <p:cNvSpPr>
                <a:spLocks/>
              </p:cNvSpPr>
              <p:nvPr/>
            </p:nvSpPr>
            <p:spPr bwMode="auto">
              <a:xfrm>
                <a:off x="860" y="819"/>
                <a:ext cx="337" cy="311"/>
              </a:xfrm>
              <a:prstGeom prst="ellipse">
                <a:avLst/>
              </a:prstGeom>
              <a:solidFill>
                <a:srgbClr val="BAB8FE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>
                <a:lvl1pPr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1pPr>
                <a:lvl2pPr marL="742950" indent="-28575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2pPr>
                <a:lvl3pPr marL="11430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3pPr>
                <a:lvl4pPr marL="16002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4pPr>
                <a:lvl5pPr marL="20574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10" name="Oval 67"/>
              <p:cNvSpPr>
                <a:spLocks/>
              </p:cNvSpPr>
              <p:nvPr/>
            </p:nvSpPr>
            <p:spPr bwMode="auto">
              <a:xfrm>
                <a:off x="1258" y="819"/>
                <a:ext cx="337" cy="311"/>
              </a:xfrm>
              <a:prstGeom prst="ellipse">
                <a:avLst/>
              </a:prstGeom>
              <a:solidFill>
                <a:srgbClr val="FB347E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>
                <a:lvl1pPr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1pPr>
                <a:lvl2pPr marL="742950" indent="-28575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2pPr>
                <a:lvl3pPr marL="11430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3pPr>
                <a:lvl4pPr marL="16002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4pPr>
                <a:lvl5pPr marL="20574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11" name="Oval 68"/>
              <p:cNvSpPr>
                <a:spLocks/>
              </p:cNvSpPr>
              <p:nvPr/>
            </p:nvSpPr>
            <p:spPr bwMode="auto">
              <a:xfrm>
                <a:off x="1655" y="819"/>
                <a:ext cx="338" cy="311"/>
              </a:xfrm>
              <a:prstGeom prst="ellipse">
                <a:avLst/>
              </a:prstGeom>
              <a:solidFill>
                <a:srgbClr val="FB347E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>
                <a:lvl1pPr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1pPr>
                <a:lvl2pPr marL="742950" indent="-28575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2pPr>
                <a:lvl3pPr marL="11430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3pPr>
                <a:lvl4pPr marL="16002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4pPr>
                <a:lvl5pPr marL="20574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12" name="Oval 69"/>
              <p:cNvSpPr>
                <a:spLocks/>
              </p:cNvSpPr>
              <p:nvPr/>
            </p:nvSpPr>
            <p:spPr bwMode="auto">
              <a:xfrm>
                <a:off x="2053" y="819"/>
                <a:ext cx="337" cy="311"/>
              </a:xfrm>
              <a:prstGeom prst="ellipse">
                <a:avLst/>
              </a:prstGeom>
              <a:solidFill>
                <a:srgbClr val="BAB8FE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>
                <a:lvl1pPr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1pPr>
                <a:lvl2pPr marL="742950" indent="-28575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2pPr>
                <a:lvl3pPr marL="11430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3pPr>
                <a:lvl4pPr marL="16002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4pPr>
                <a:lvl5pPr marL="20574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13" name="Oval 70"/>
              <p:cNvSpPr>
                <a:spLocks/>
              </p:cNvSpPr>
              <p:nvPr/>
            </p:nvSpPr>
            <p:spPr bwMode="auto">
              <a:xfrm>
                <a:off x="65" y="453"/>
                <a:ext cx="337" cy="311"/>
              </a:xfrm>
              <a:prstGeom prst="ellipse">
                <a:avLst/>
              </a:prstGeom>
              <a:solidFill>
                <a:srgbClr val="FB347E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>
                <a:lvl1pPr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1pPr>
                <a:lvl2pPr marL="742950" indent="-28575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2pPr>
                <a:lvl3pPr marL="11430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3pPr>
                <a:lvl4pPr marL="16002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4pPr>
                <a:lvl5pPr marL="20574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14" name="Oval 71"/>
              <p:cNvSpPr>
                <a:spLocks/>
              </p:cNvSpPr>
              <p:nvPr/>
            </p:nvSpPr>
            <p:spPr bwMode="auto">
              <a:xfrm>
                <a:off x="463" y="453"/>
                <a:ext cx="337" cy="311"/>
              </a:xfrm>
              <a:prstGeom prst="ellipse">
                <a:avLst/>
              </a:prstGeom>
              <a:solidFill>
                <a:srgbClr val="FB347E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>
                <a:lvl1pPr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1pPr>
                <a:lvl2pPr marL="742950" indent="-28575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2pPr>
                <a:lvl3pPr marL="11430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3pPr>
                <a:lvl4pPr marL="16002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4pPr>
                <a:lvl5pPr marL="20574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15" name="Oval 72"/>
              <p:cNvSpPr>
                <a:spLocks/>
              </p:cNvSpPr>
              <p:nvPr/>
            </p:nvSpPr>
            <p:spPr bwMode="auto">
              <a:xfrm>
                <a:off x="860" y="453"/>
                <a:ext cx="337" cy="311"/>
              </a:xfrm>
              <a:prstGeom prst="ellipse">
                <a:avLst/>
              </a:prstGeom>
              <a:solidFill>
                <a:srgbClr val="BAB8FE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>
                <a:lvl1pPr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1pPr>
                <a:lvl2pPr marL="742950" indent="-28575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2pPr>
                <a:lvl3pPr marL="11430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3pPr>
                <a:lvl4pPr marL="16002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4pPr>
                <a:lvl5pPr marL="20574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16" name="Oval 73"/>
              <p:cNvSpPr>
                <a:spLocks/>
              </p:cNvSpPr>
              <p:nvPr/>
            </p:nvSpPr>
            <p:spPr bwMode="auto">
              <a:xfrm>
                <a:off x="1258" y="453"/>
                <a:ext cx="337" cy="311"/>
              </a:xfrm>
              <a:prstGeom prst="ellipse">
                <a:avLst/>
              </a:prstGeom>
              <a:solidFill>
                <a:srgbClr val="FB347E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>
                <a:lvl1pPr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1pPr>
                <a:lvl2pPr marL="742950" indent="-28575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2pPr>
                <a:lvl3pPr marL="11430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3pPr>
                <a:lvl4pPr marL="16002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4pPr>
                <a:lvl5pPr marL="20574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17" name="Oval 74"/>
              <p:cNvSpPr>
                <a:spLocks/>
              </p:cNvSpPr>
              <p:nvPr/>
            </p:nvSpPr>
            <p:spPr bwMode="auto">
              <a:xfrm>
                <a:off x="1655" y="453"/>
                <a:ext cx="338" cy="311"/>
              </a:xfrm>
              <a:prstGeom prst="ellipse">
                <a:avLst/>
              </a:prstGeom>
              <a:solidFill>
                <a:srgbClr val="FB347E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>
                <a:lvl1pPr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1pPr>
                <a:lvl2pPr marL="742950" indent="-28575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2pPr>
                <a:lvl3pPr marL="11430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3pPr>
                <a:lvl4pPr marL="16002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4pPr>
                <a:lvl5pPr marL="20574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18" name="Oval 75"/>
              <p:cNvSpPr>
                <a:spLocks/>
              </p:cNvSpPr>
              <p:nvPr/>
            </p:nvSpPr>
            <p:spPr bwMode="auto">
              <a:xfrm>
                <a:off x="2053" y="453"/>
                <a:ext cx="337" cy="311"/>
              </a:xfrm>
              <a:prstGeom prst="ellipse">
                <a:avLst/>
              </a:prstGeom>
              <a:solidFill>
                <a:srgbClr val="FB347E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>
                <a:lvl1pPr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1pPr>
                <a:lvl2pPr marL="742950" indent="-28575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2pPr>
                <a:lvl3pPr marL="11430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3pPr>
                <a:lvl4pPr marL="16002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4pPr>
                <a:lvl5pPr marL="20574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19" name="Oval 76"/>
              <p:cNvSpPr>
                <a:spLocks/>
              </p:cNvSpPr>
              <p:nvPr/>
            </p:nvSpPr>
            <p:spPr bwMode="auto">
              <a:xfrm>
                <a:off x="65" y="41"/>
                <a:ext cx="337" cy="311"/>
              </a:xfrm>
              <a:prstGeom prst="ellipse">
                <a:avLst/>
              </a:prstGeom>
              <a:solidFill>
                <a:srgbClr val="FB347E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>
                <a:lvl1pPr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1pPr>
                <a:lvl2pPr marL="742950" indent="-28575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2pPr>
                <a:lvl3pPr marL="11430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3pPr>
                <a:lvl4pPr marL="16002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4pPr>
                <a:lvl5pPr marL="20574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20" name="Oval 77"/>
              <p:cNvSpPr>
                <a:spLocks/>
              </p:cNvSpPr>
              <p:nvPr/>
            </p:nvSpPr>
            <p:spPr bwMode="auto">
              <a:xfrm>
                <a:off x="463" y="41"/>
                <a:ext cx="337" cy="311"/>
              </a:xfrm>
              <a:prstGeom prst="ellipse">
                <a:avLst/>
              </a:prstGeom>
              <a:solidFill>
                <a:srgbClr val="BAB8FE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>
                <a:lvl1pPr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1pPr>
                <a:lvl2pPr marL="742950" indent="-28575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2pPr>
                <a:lvl3pPr marL="11430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3pPr>
                <a:lvl4pPr marL="16002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4pPr>
                <a:lvl5pPr marL="20574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21" name="Oval 78"/>
              <p:cNvSpPr>
                <a:spLocks/>
              </p:cNvSpPr>
              <p:nvPr/>
            </p:nvSpPr>
            <p:spPr bwMode="auto">
              <a:xfrm>
                <a:off x="860" y="41"/>
                <a:ext cx="337" cy="311"/>
              </a:xfrm>
              <a:prstGeom prst="ellipse">
                <a:avLst/>
              </a:prstGeom>
              <a:solidFill>
                <a:srgbClr val="FB347E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>
                <a:lvl1pPr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1pPr>
                <a:lvl2pPr marL="742950" indent="-28575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2pPr>
                <a:lvl3pPr marL="11430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3pPr>
                <a:lvl4pPr marL="16002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4pPr>
                <a:lvl5pPr marL="20574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22" name="Oval 79"/>
              <p:cNvSpPr>
                <a:spLocks/>
              </p:cNvSpPr>
              <p:nvPr/>
            </p:nvSpPr>
            <p:spPr bwMode="auto">
              <a:xfrm>
                <a:off x="1258" y="41"/>
                <a:ext cx="337" cy="311"/>
              </a:xfrm>
              <a:prstGeom prst="ellipse">
                <a:avLst/>
              </a:prstGeom>
              <a:solidFill>
                <a:srgbClr val="BAB8FE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>
                <a:lvl1pPr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1pPr>
                <a:lvl2pPr marL="742950" indent="-28575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2pPr>
                <a:lvl3pPr marL="11430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3pPr>
                <a:lvl4pPr marL="16002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4pPr>
                <a:lvl5pPr marL="20574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23" name="Oval 80"/>
              <p:cNvSpPr>
                <a:spLocks/>
              </p:cNvSpPr>
              <p:nvPr/>
            </p:nvSpPr>
            <p:spPr bwMode="auto">
              <a:xfrm>
                <a:off x="1655" y="41"/>
                <a:ext cx="338" cy="311"/>
              </a:xfrm>
              <a:prstGeom prst="ellipse">
                <a:avLst/>
              </a:prstGeom>
              <a:solidFill>
                <a:srgbClr val="FB347E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>
                <a:lvl1pPr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1pPr>
                <a:lvl2pPr marL="742950" indent="-28575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2pPr>
                <a:lvl3pPr marL="11430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3pPr>
                <a:lvl4pPr marL="16002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4pPr>
                <a:lvl5pPr marL="20574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24" name="Oval 81"/>
              <p:cNvSpPr>
                <a:spLocks/>
              </p:cNvSpPr>
              <p:nvPr/>
            </p:nvSpPr>
            <p:spPr bwMode="auto">
              <a:xfrm>
                <a:off x="2053" y="41"/>
                <a:ext cx="337" cy="311"/>
              </a:xfrm>
              <a:prstGeom prst="ellipse">
                <a:avLst/>
              </a:prstGeom>
              <a:solidFill>
                <a:srgbClr val="FB347E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>
                <a:lvl1pPr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1pPr>
                <a:lvl2pPr marL="742950" indent="-28575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2pPr>
                <a:lvl3pPr marL="11430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3pPr>
                <a:lvl4pPr marL="16002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4pPr>
                <a:lvl5pPr marL="20574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grpSp>
          <p:nvGrpSpPr>
            <p:cNvPr id="125" name="Group 108"/>
            <p:cNvGrpSpPr>
              <a:grpSpLocks/>
            </p:cNvGrpSpPr>
            <p:nvPr/>
          </p:nvGrpSpPr>
          <p:grpSpPr bwMode="auto">
            <a:xfrm>
              <a:off x="7798421" y="4901010"/>
              <a:ext cx="534987" cy="514350"/>
              <a:chOff x="0" y="0"/>
              <a:chExt cx="337" cy="324"/>
            </a:xfrm>
          </p:grpSpPr>
          <p:sp>
            <p:nvSpPr>
              <p:cNvPr id="126" name="Oval 83"/>
              <p:cNvSpPr>
                <a:spLocks/>
              </p:cNvSpPr>
              <p:nvPr/>
            </p:nvSpPr>
            <p:spPr bwMode="auto">
              <a:xfrm>
                <a:off x="88" y="83"/>
                <a:ext cx="163" cy="158"/>
              </a:xfrm>
              <a:prstGeom prst="ellipse">
                <a:avLst/>
              </a:prstGeom>
              <a:gradFill rotWithShape="0">
                <a:gsLst>
                  <a:gs pos="0">
                    <a:srgbClr val="FEFDFE"/>
                  </a:gs>
                  <a:gs pos="100000">
                    <a:srgbClr val="FB2D7B"/>
                  </a:gs>
                </a:gsLst>
                <a:path path="rect">
                  <a:fillToRect l="38965" t="37347" r="61035" b="62653"/>
                </a:path>
              </a:gradFill>
              <a:ln w="25400">
                <a:solidFill>
                  <a:srgbClr val="FC478B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>
                <a:lvl1pPr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1pPr>
                <a:lvl2pPr marL="742950" indent="-28575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2pPr>
                <a:lvl3pPr marL="11430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3pPr>
                <a:lvl4pPr marL="16002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4pPr>
                <a:lvl5pPr marL="20574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grpSp>
            <p:nvGrpSpPr>
              <p:cNvPr id="127" name="Group 86"/>
              <p:cNvGrpSpPr>
                <a:grpSpLocks/>
              </p:cNvGrpSpPr>
              <p:nvPr/>
            </p:nvGrpSpPr>
            <p:grpSpPr bwMode="auto">
              <a:xfrm>
                <a:off x="144" y="0"/>
                <a:ext cx="45" cy="81"/>
                <a:chOff x="0" y="0"/>
                <a:chExt cx="45" cy="81"/>
              </a:xfrm>
            </p:grpSpPr>
            <p:sp>
              <p:nvSpPr>
                <p:cNvPr id="149" name="AutoShape 84"/>
                <p:cNvSpPr>
                  <a:spLocks/>
                </p:cNvSpPr>
                <p:nvPr/>
              </p:nvSpPr>
              <p:spPr bwMode="auto">
                <a:xfrm rot="-5408953">
                  <a:off x="3" y="-3"/>
                  <a:ext cx="37" cy="44"/>
                </a:xfrm>
                <a:custGeom>
                  <a:avLst/>
                  <a:gdLst>
                    <a:gd name="T0" fmla="*/ 0 w 21598"/>
                    <a:gd name="T1" fmla="*/ 0 h 21562"/>
                    <a:gd name="T2" fmla="*/ 21598 w 21598"/>
                    <a:gd name="T3" fmla="*/ -38 h 21562"/>
                    <a:gd name="T4" fmla="*/ 21596 w 21598"/>
                    <a:gd name="T5" fmla="*/ 21524 h 21562"/>
                    <a:gd name="T6" fmla="*/ -2 w 21598"/>
                    <a:gd name="T7" fmla="*/ 21562 h 21562"/>
                    <a:gd name="T8" fmla="*/ 0 w 21598"/>
                    <a:gd name="T9" fmla="*/ 0 h 21562"/>
                    <a:gd name="T10" fmla="*/ 0 w 21598"/>
                    <a:gd name="T11" fmla="*/ 0 h 215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1598" h="21562">
                      <a:moveTo>
                        <a:pt x="0" y="0"/>
                      </a:moveTo>
                      <a:lnTo>
                        <a:pt x="21598" y="-38"/>
                      </a:lnTo>
                      <a:lnTo>
                        <a:pt x="21596" y="21524"/>
                      </a:lnTo>
                      <a:lnTo>
                        <a:pt x="-2" y="21562"/>
                      </a:lnTo>
                      <a:lnTo>
                        <a:pt x="0" y="0"/>
                      </a:lnTo>
                      <a:close/>
                      <a:moveTo>
                        <a:pt x="0" y="0"/>
                      </a:moveTo>
                    </a:path>
                  </a:pathLst>
                </a:custGeom>
                <a:solidFill>
                  <a:srgbClr val="FEF412"/>
                </a:solidFill>
                <a:ln w="254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50" name="AutoShape 85"/>
                <p:cNvSpPr>
                  <a:spLocks/>
                </p:cNvSpPr>
                <p:nvPr/>
              </p:nvSpPr>
              <p:spPr bwMode="auto">
                <a:xfrm rot="-63792">
                  <a:off x="18" y="37"/>
                  <a:ext cx="9" cy="44"/>
                </a:xfrm>
                <a:custGeom>
                  <a:avLst/>
                  <a:gdLst>
                    <a:gd name="T0" fmla="*/ 6828 w 9576"/>
                    <a:gd name="T1" fmla="*/ 21601 h 21599"/>
                    <a:gd name="T2" fmla="*/ 6322 w 9576"/>
                    <a:gd name="T3" fmla="*/ 17137 h 21599"/>
                    <a:gd name="T4" fmla="*/ 4818 w 9576"/>
                    <a:gd name="T5" fmla="*/ 12097 h 21599"/>
                    <a:gd name="T6" fmla="*/ 4811 w 9576"/>
                    <a:gd name="T7" fmla="*/ 6913 h 21599"/>
                    <a:gd name="T8" fmla="*/ 2805 w 9576"/>
                    <a:gd name="T9" fmla="*/ 1 h 215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576" h="21599">
                      <a:moveTo>
                        <a:pt x="6828" y="21601"/>
                      </a:moveTo>
                      <a:cubicBezTo>
                        <a:pt x="6828" y="21601"/>
                        <a:pt x="-1837" y="20454"/>
                        <a:pt x="6322" y="17137"/>
                      </a:cubicBezTo>
                      <a:cubicBezTo>
                        <a:pt x="14482" y="13820"/>
                        <a:pt x="4818" y="12097"/>
                        <a:pt x="4818" y="12097"/>
                      </a:cubicBezTo>
                      <a:cubicBezTo>
                        <a:pt x="4818" y="12097"/>
                        <a:pt x="-5989" y="9954"/>
                        <a:pt x="4811" y="6913"/>
                      </a:cubicBezTo>
                      <a:cubicBezTo>
                        <a:pt x="15611" y="3872"/>
                        <a:pt x="2805" y="1"/>
                        <a:pt x="2805" y="1"/>
                      </a:cubicBezTo>
                    </a:path>
                  </a:pathLst>
                </a:custGeom>
                <a:noFill/>
                <a:ln w="381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28" name="Group 89"/>
              <p:cNvGrpSpPr>
                <a:grpSpLocks/>
              </p:cNvGrpSpPr>
              <p:nvPr/>
            </p:nvGrpSpPr>
            <p:grpSpPr bwMode="auto">
              <a:xfrm rot="10800000" flipH="1">
                <a:off x="143" y="242"/>
                <a:ext cx="45" cy="82"/>
                <a:chOff x="0" y="0"/>
                <a:chExt cx="45" cy="81"/>
              </a:xfrm>
            </p:grpSpPr>
            <p:sp>
              <p:nvSpPr>
                <p:cNvPr id="147" name="AutoShape 87"/>
                <p:cNvSpPr>
                  <a:spLocks/>
                </p:cNvSpPr>
                <p:nvPr/>
              </p:nvSpPr>
              <p:spPr bwMode="auto">
                <a:xfrm rot="-5408953">
                  <a:off x="3" y="-3"/>
                  <a:ext cx="37" cy="44"/>
                </a:xfrm>
                <a:custGeom>
                  <a:avLst/>
                  <a:gdLst>
                    <a:gd name="T0" fmla="*/ 0 w 21598"/>
                    <a:gd name="T1" fmla="*/ 0 h 21562"/>
                    <a:gd name="T2" fmla="*/ 21598 w 21598"/>
                    <a:gd name="T3" fmla="*/ -38 h 21562"/>
                    <a:gd name="T4" fmla="*/ 21596 w 21598"/>
                    <a:gd name="T5" fmla="*/ 21524 h 21562"/>
                    <a:gd name="T6" fmla="*/ -2 w 21598"/>
                    <a:gd name="T7" fmla="*/ 21562 h 21562"/>
                    <a:gd name="T8" fmla="*/ 0 w 21598"/>
                    <a:gd name="T9" fmla="*/ 0 h 21562"/>
                    <a:gd name="T10" fmla="*/ 0 w 21598"/>
                    <a:gd name="T11" fmla="*/ 0 h 215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1598" h="21562">
                      <a:moveTo>
                        <a:pt x="0" y="0"/>
                      </a:moveTo>
                      <a:lnTo>
                        <a:pt x="21598" y="-38"/>
                      </a:lnTo>
                      <a:lnTo>
                        <a:pt x="21596" y="21524"/>
                      </a:lnTo>
                      <a:lnTo>
                        <a:pt x="-2" y="21562"/>
                      </a:lnTo>
                      <a:lnTo>
                        <a:pt x="0" y="0"/>
                      </a:lnTo>
                      <a:close/>
                      <a:moveTo>
                        <a:pt x="0" y="0"/>
                      </a:moveTo>
                    </a:path>
                  </a:pathLst>
                </a:custGeom>
                <a:solidFill>
                  <a:srgbClr val="FEF412"/>
                </a:solidFill>
                <a:ln w="254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48" name="AutoShape 88"/>
                <p:cNvSpPr>
                  <a:spLocks/>
                </p:cNvSpPr>
                <p:nvPr/>
              </p:nvSpPr>
              <p:spPr bwMode="auto">
                <a:xfrm rot="-63792">
                  <a:off x="18" y="37"/>
                  <a:ext cx="9" cy="44"/>
                </a:xfrm>
                <a:custGeom>
                  <a:avLst/>
                  <a:gdLst>
                    <a:gd name="T0" fmla="*/ 6828 w 9576"/>
                    <a:gd name="T1" fmla="*/ 21601 h 21599"/>
                    <a:gd name="T2" fmla="*/ 6322 w 9576"/>
                    <a:gd name="T3" fmla="*/ 17137 h 21599"/>
                    <a:gd name="T4" fmla="*/ 4818 w 9576"/>
                    <a:gd name="T5" fmla="*/ 12097 h 21599"/>
                    <a:gd name="T6" fmla="*/ 4811 w 9576"/>
                    <a:gd name="T7" fmla="*/ 6913 h 21599"/>
                    <a:gd name="T8" fmla="*/ 2805 w 9576"/>
                    <a:gd name="T9" fmla="*/ 1 h 215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576" h="21599">
                      <a:moveTo>
                        <a:pt x="6828" y="21601"/>
                      </a:moveTo>
                      <a:cubicBezTo>
                        <a:pt x="6828" y="21601"/>
                        <a:pt x="-1837" y="20454"/>
                        <a:pt x="6322" y="17137"/>
                      </a:cubicBezTo>
                      <a:cubicBezTo>
                        <a:pt x="14482" y="13820"/>
                        <a:pt x="4818" y="12097"/>
                        <a:pt x="4818" y="12097"/>
                      </a:cubicBezTo>
                      <a:cubicBezTo>
                        <a:pt x="4818" y="12097"/>
                        <a:pt x="-5989" y="9954"/>
                        <a:pt x="4811" y="6913"/>
                      </a:cubicBezTo>
                      <a:cubicBezTo>
                        <a:pt x="15611" y="3872"/>
                        <a:pt x="2805" y="1"/>
                        <a:pt x="2805" y="1"/>
                      </a:cubicBezTo>
                    </a:path>
                  </a:pathLst>
                </a:custGeom>
                <a:noFill/>
                <a:ln w="381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29" name="Group 92"/>
              <p:cNvGrpSpPr>
                <a:grpSpLocks/>
              </p:cNvGrpSpPr>
              <p:nvPr/>
            </p:nvGrpSpPr>
            <p:grpSpPr bwMode="auto">
              <a:xfrm rot="5400000" flipH="1">
                <a:off x="273" y="119"/>
                <a:ext cx="43" cy="85"/>
                <a:chOff x="0" y="0"/>
                <a:chExt cx="43" cy="84"/>
              </a:xfrm>
            </p:grpSpPr>
            <p:sp>
              <p:nvSpPr>
                <p:cNvPr id="145" name="AutoShape 90"/>
                <p:cNvSpPr>
                  <a:spLocks/>
                </p:cNvSpPr>
                <p:nvPr/>
              </p:nvSpPr>
              <p:spPr bwMode="auto">
                <a:xfrm rot="-5408953">
                  <a:off x="2" y="-2"/>
                  <a:ext cx="39" cy="43"/>
                </a:xfrm>
                <a:custGeom>
                  <a:avLst/>
                  <a:gdLst>
                    <a:gd name="T0" fmla="*/ 0 w 21598"/>
                    <a:gd name="T1" fmla="*/ 0 h 21565"/>
                    <a:gd name="T2" fmla="*/ 21598 w 21598"/>
                    <a:gd name="T3" fmla="*/ -35 h 21565"/>
                    <a:gd name="T4" fmla="*/ 21600 w 21598"/>
                    <a:gd name="T5" fmla="*/ 21530 h 21565"/>
                    <a:gd name="T6" fmla="*/ 2 w 21598"/>
                    <a:gd name="T7" fmla="*/ 21565 h 21565"/>
                    <a:gd name="T8" fmla="*/ 0 w 21598"/>
                    <a:gd name="T9" fmla="*/ 0 h 21565"/>
                    <a:gd name="T10" fmla="*/ 0 w 21598"/>
                    <a:gd name="T11" fmla="*/ 0 h 215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1598" h="21565">
                      <a:moveTo>
                        <a:pt x="0" y="0"/>
                      </a:moveTo>
                      <a:lnTo>
                        <a:pt x="21598" y="-35"/>
                      </a:lnTo>
                      <a:lnTo>
                        <a:pt x="21600" y="21530"/>
                      </a:lnTo>
                      <a:lnTo>
                        <a:pt x="2" y="21565"/>
                      </a:lnTo>
                      <a:lnTo>
                        <a:pt x="0" y="0"/>
                      </a:lnTo>
                      <a:close/>
                      <a:moveTo>
                        <a:pt x="0" y="0"/>
                      </a:moveTo>
                    </a:path>
                  </a:pathLst>
                </a:custGeom>
                <a:solidFill>
                  <a:srgbClr val="FEF412"/>
                </a:solidFill>
                <a:ln w="254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46" name="AutoShape 91"/>
                <p:cNvSpPr>
                  <a:spLocks/>
                </p:cNvSpPr>
                <p:nvPr/>
              </p:nvSpPr>
              <p:spPr bwMode="auto">
                <a:xfrm rot="-63792">
                  <a:off x="17" y="38"/>
                  <a:ext cx="9" cy="46"/>
                </a:xfrm>
                <a:custGeom>
                  <a:avLst/>
                  <a:gdLst>
                    <a:gd name="T0" fmla="*/ 6764 w 9569"/>
                    <a:gd name="T1" fmla="*/ 21599 h 21601"/>
                    <a:gd name="T2" fmla="*/ 6271 w 9569"/>
                    <a:gd name="T3" fmla="*/ 17135 h 21601"/>
                    <a:gd name="T4" fmla="*/ 4782 w 9569"/>
                    <a:gd name="T5" fmla="*/ 12095 h 21601"/>
                    <a:gd name="T6" fmla="*/ 4789 w 9569"/>
                    <a:gd name="T7" fmla="*/ 6911 h 21601"/>
                    <a:gd name="T8" fmla="*/ 2803 w 9569"/>
                    <a:gd name="T9" fmla="*/ -1 h 216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569" h="21601">
                      <a:moveTo>
                        <a:pt x="6764" y="21599"/>
                      </a:moveTo>
                      <a:cubicBezTo>
                        <a:pt x="6764" y="21599"/>
                        <a:pt x="-1890" y="20457"/>
                        <a:pt x="6271" y="17135"/>
                      </a:cubicBezTo>
                      <a:cubicBezTo>
                        <a:pt x="14433" y="13813"/>
                        <a:pt x="4782" y="12095"/>
                        <a:pt x="4782" y="12095"/>
                      </a:cubicBezTo>
                      <a:cubicBezTo>
                        <a:pt x="4782" y="12095"/>
                        <a:pt x="-6011" y="9958"/>
                        <a:pt x="4789" y="6911"/>
                      </a:cubicBezTo>
                      <a:cubicBezTo>
                        <a:pt x="15589" y="3863"/>
                        <a:pt x="2803" y="-1"/>
                        <a:pt x="2803" y="-1"/>
                      </a:cubicBezTo>
                    </a:path>
                  </a:pathLst>
                </a:custGeom>
                <a:noFill/>
                <a:ln w="381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30" name="Group 95"/>
              <p:cNvGrpSpPr>
                <a:grpSpLocks/>
              </p:cNvGrpSpPr>
              <p:nvPr/>
            </p:nvGrpSpPr>
            <p:grpSpPr bwMode="auto">
              <a:xfrm rot="-5400000">
                <a:off x="20" y="121"/>
                <a:ext cx="43" cy="83"/>
                <a:chOff x="0" y="0"/>
                <a:chExt cx="43" cy="84"/>
              </a:xfrm>
            </p:grpSpPr>
            <p:sp>
              <p:nvSpPr>
                <p:cNvPr id="143" name="AutoShape 93"/>
                <p:cNvSpPr>
                  <a:spLocks/>
                </p:cNvSpPr>
                <p:nvPr/>
              </p:nvSpPr>
              <p:spPr bwMode="auto">
                <a:xfrm rot="-5408953">
                  <a:off x="2" y="-2"/>
                  <a:ext cx="39" cy="43"/>
                </a:xfrm>
                <a:custGeom>
                  <a:avLst/>
                  <a:gdLst>
                    <a:gd name="T0" fmla="*/ 0 w 21598"/>
                    <a:gd name="T1" fmla="*/ 0 h 21565"/>
                    <a:gd name="T2" fmla="*/ 21598 w 21598"/>
                    <a:gd name="T3" fmla="*/ -35 h 21565"/>
                    <a:gd name="T4" fmla="*/ 21600 w 21598"/>
                    <a:gd name="T5" fmla="*/ 21530 h 21565"/>
                    <a:gd name="T6" fmla="*/ 2 w 21598"/>
                    <a:gd name="T7" fmla="*/ 21565 h 21565"/>
                    <a:gd name="T8" fmla="*/ 0 w 21598"/>
                    <a:gd name="T9" fmla="*/ 0 h 21565"/>
                    <a:gd name="T10" fmla="*/ 0 w 21598"/>
                    <a:gd name="T11" fmla="*/ 0 h 215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1598" h="21565">
                      <a:moveTo>
                        <a:pt x="0" y="0"/>
                      </a:moveTo>
                      <a:lnTo>
                        <a:pt x="21598" y="-35"/>
                      </a:lnTo>
                      <a:lnTo>
                        <a:pt x="21600" y="21530"/>
                      </a:lnTo>
                      <a:lnTo>
                        <a:pt x="2" y="21565"/>
                      </a:lnTo>
                      <a:lnTo>
                        <a:pt x="0" y="0"/>
                      </a:lnTo>
                      <a:close/>
                      <a:moveTo>
                        <a:pt x="0" y="0"/>
                      </a:moveTo>
                    </a:path>
                  </a:pathLst>
                </a:custGeom>
                <a:solidFill>
                  <a:srgbClr val="FEF412"/>
                </a:solidFill>
                <a:ln w="254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44" name="AutoShape 94"/>
                <p:cNvSpPr>
                  <a:spLocks/>
                </p:cNvSpPr>
                <p:nvPr/>
              </p:nvSpPr>
              <p:spPr bwMode="auto">
                <a:xfrm rot="-63792">
                  <a:off x="17" y="38"/>
                  <a:ext cx="9" cy="46"/>
                </a:xfrm>
                <a:custGeom>
                  <a:avLst/>
                  <a:gdLst>
                    <a:gd name="T0" fmla="*/ 6764 w 9569"/>
                    <a:gd name="T1" fmla="*/ 21599 h 21601"/>
                    <a:gd name="T2" fmla="*/ 6271 w 9569"/>
                    <a:gd name="T3" fmla="*/ 17135 h 21601"/>
                    <a:gd name="T4" fmla="*/ 4782 w 9569"/>
                    <a:gd name="T5" fmla="*/ 12095 h 21601"/>
                    <a:gd name="T6" fmla="*/ 4789 w 9569"/>
                    <a:gd name="T7" fmla="*/ 6911 h 21601"/>
                    <a:gd name="T8" fmla="*/ 2803 w 9569"/>
                    <a:gd name="T9" fmla="*/ -1 h 216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569" h="21601">
                      <a:moveTo>
                        <a:pt x="6764" y="21599"/>
                      </a:moveTo>
                      <a:cubicBezTo>
                        <a:pt x="6764" y="21599"/>
                        <a:pt x="-1890" y="20457"/>
                        <a:pt x="6271" y="17135"/>
                      </a:cubicBezTo>
                      <a:cubicBezTo>
                        <a:pt x="14433" y="13813"/>
                        <a:pt x="4782" y="12095"/>
                        <a:pt x="4782" y="12095"/>
                      </a:cubicBezTo>
                      <a:cubicBezTo>
                        <a:pt x="4782" y="12095"/>
                        <a:pt x="-6011" y="9958"/>
                        <a:pt x="4789" y="6911"/>
                      </a:cubicBezTo>
                      <a:cubicBezTo>
                        <a:pt x="15589" y="3863"/>
                        <a:pt x="2803" y="-1"/>
                        <a:pt x="2803" y="-1"/>
                      </a:cubicBezTo>
                    </a:path>
                  </a:pathLst>
                </a:custGeom>
                <a:noFill/>
                <a:ln w="381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31" name="Group 98"/>
              <p:cNvGrpSpPr>
                <a:grpSpLocks/>
              </p:cNvGrpSpPr>
              <p:nvPr/>
            </p:nvGrpSpPr>
            <p:grpSpPr bwMode="auto">
              <a:xfrm rot="3039020" flipH="1">
                <a:off x="233" y="35"/>
                <a:ext cx="45" cy="83"/>
                <a:chOff x="0" y="0"/>
                <a:chExt cx="44" cy="83"/>
              </a:xfrm>
            </p:grpSpPr>
            <p:sp>
              <p:nvSpPr>
                <p:cNvPr id="141" name="AutoShape 96"/>
                <p:cNvSpPr>
                  <a:spLocks/>
                </p:cNvSpPr>
                <p:nvPr/>
              </p:nvSpPr>
              <p:spPr bwMode="auto">
                <a:xfrm rot="-5408953">
                  <a:off x="3" y="-3"/>
                  <a:ext cx="38" cy="44"/>
                </a:xfrm>
                <a:custGeom>
                  <a:avLst/>
                  <a:gdLst>
                    <a:gd name="T0" fmla="*/ 0 w 21600"/>
                    <a:gd name="T1" fmla="*/ 0 h 21564"/>
                    <a:gd name="T2" fmla="*/ 21600 w 21600"/>
                    <a:gd name="T3" fmla="*/ -37 h 21564"/>
                    <a:gd name="T4" fmla="*/ 21600 w 21600"/>
                    <a:gd name="T5" fmla="*/ 21527 h 21564"/>
                    <a:gd name="T6" fmla="*/ 0 w 21600"/>
                    <a:gd name="T7" fmla="*/ 21563 h 21564"/>
                    <a:gd name="T8" fmla="*/ 0 w 21600"/>
                    <a:gd name="T9" fmla="*/ 0 h 21564"/>
                    <a:gd name="T10" fmla="*/ 0 w 21600"/>
                    <a:gd name="T11" fmla="*/ 0 h 215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1600" h="21564">
                      <a:moveTo>
                        <a:pt x="0" y="0"/>
                      </a:moveTo>
                      <a:lnTo>
                        <a:pt x="21600" y="-37"/>
                      </a:lnTo>
                      <a:lnTo>
                        <a:pt x="21600" y="21527"/>
                      </a:lnTo>
                      <a:lnTo>
                        <a:pt x="0" y="21563"/>
                      </a:lnTo>
                      <a:lnTo>
                        <a:pt x="0" y="0"/>
                      </a:lnTo>
                      <a:close/>
                      <a:moveTo>
                        <a:pt x="0" y="0"/>
                      </a:moveTo>
                    </a:path>
                  </a:pathLst>
                </a:custGeom>
                <a:solidFill>
                  <a:srgbClr val="FEF412"/>
                </a:solidFill>
                <a:ln w="254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42" name="AutoShape 97"/>
                <p:cNvSpPr>
                  <a:spLocks/>
                </p:cNvSpPr>
                <p:nvPr/>
              </p:nvSpPr>
              <p:spPr bwMode="auto">
                <a:xfrm rot="-63792">
                  <a:off x="17" y="38"/>
                  <a:ext cx="9" cy="45"/>
                </a:xfrm>
                <a:custGeom>
                  <a:avLst/>
                  <a:gdLst>
                    <a:gd name="T0" fmla="*/ 6790 w 9572"/>
                    <a:gd name="T1" fmla="*/ 21600 h 21600"/>
                    <a:gd name="T2" fmla="*/ 6292 w 9572"/>
                    <a:gd name="T3" fmla="*/ 17136 h 21600"/>
                    <a:gd name="T4" fmla="*/ 4797 w 9572"/>
                    <a:gd name="T5" fmla="*/ 12096 h 21600"/>
                    <a:gd name="T6" fmla="*/ 4798 w 9572"/>
                    <a:gd name="T7" fmla="*/ 6912 h 21600"/>
                    <a:gd name="T8" fmla="*/ 2804 w 9572"/>
                    <a:gd name="T9" fmla="*/ 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572" h="21600">
                      <a:moveTo>
                        <a:pt x="6790" y="21600"/>
                      </a:moveTo>
                      <a:cubicBezTo>
                        <a:pt x="6790" y="21600"/>
                        <a:pt x="-1868" y="20456"/>
                        <a:pt x="6292" y="17136"/>
                      </a:cubicBezTo>
                      <a:cubicBezTo>
                        <a:pt x="14453" y="13816"/>
                        <a:pt x="4797" y="12096"/>
                        <a:pt x="4797" y="12096"/>
                      </a:cubicBezTo>
                      <a:cubicBezTo>
                        <a:pt x="4797" y="12096"/>
                        <a:pt x="-6002" y="9957"/>
                        <a:pt x="4798" y="6912"/>
                      </a:cubicBezTo>
                      <a:cubicBezTo>
                        <a:pt x="15598" y="3867"/>
                        <a:pt x="2804" y="0"/>
                        <a:pt x="2804" y="0"/>
                      </a:cubicBezTo>
                    </a:path>
                  </a:pathLst>
                </a:custGeom>
                <a:noFill/>
                <a:ln w="381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32" name="Group 101"/>
              <p:cNvGrpSpPr>
                <a:grpSpLocks/>
              </p:cNvGrpSpPr>
              <p:nvPr/>
            </p:nvGrpSpPr>
            <p:grpSpPr bwMode="auto">
              <a:xfrm rot="-7760979">
                <a:off x="54" y="202"/>
                <a:ext cx="44" cy="84"/>
                <a:chOff x="0" y="0"/>
                <a:chExt cx="44" cy="83"/>
              </a:xfrm>
            </p:grpSpPr>
            <p:sp>
              <p:nvSpPr>
                <p:cNvPr id="139" name="AutoShape 99"/>
                <p:cNvSpPr>
                  <a:spLocks/>
                </p:cNvSpPr>
                <p:nvPr/>
              </p:nvSpPr>
              <p:spPr bwMode="auto">
                <a:xfrm rot="-5408953">
                  <a:off x="3" y="-3"/>
                  <a:ext cx="38" cy="44"/>
                </a:xfrm>
                <a:custGeom>
                  <a:avLst/>
                  <a:gdLst>
                    <a:gd name="T0" fmla="*/ 0 w 21600"/>
                    <a:gd name="T1" fmla="*/ 0 h 21564"/>
                    <a:gd name="T2" fmla="*/ 21600 w 21600"/>
                    <a:gd name="T3" fmla="*/ -37 h 21564"/>
                    <a:gd name="T4" fmla="*/ 21600 w 21600"/>
                    <a:gd name="T5" fmla="*/ 21527 h 21564"/>
                    <a:gd name="T6" fmla="*/ 0 w 21600"/>
                    <a:gd name="T7" fmla="*/ 21563 h 21564"/>
                    <a:gd name="T8" fmla="*/ 0 w 21600"/>
                    <a:gd name="T9" fmla="*/ 0 h 21564"/>
                    <a:gd name="T10" fmla="*/ 0 w 21600"/>
                    <a:gd name="T11" fmla="*/ 0 h 215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1600" h="21564">
                      <a:moveTo>
                        <a:pt x="0" y="0"/>
                      </a:moveTo>
                      <a:lnTo>
                        <a:pt x="21600" y="-37"/>
                      </a:lnTo>
                      <a:lnTo>
                        <a:pt x="21600" y="21527"/>
                      </a:lnTo>
                      <a:lnTo>
                        <a:pt x="0" y="21563"/>
                      </a:lnTo>
                      <a:lnTo>
                        <a:pt x="0" y="0"/>
                      </a:lnTo>
                      <a:close/>
                      <a:moveTo>
                        <a:pt x="0" y="0"/>
                      </a:moveTo>
                    </a:path>
                  </a:pathLst>
                </a:custGeom>
                <a:solidFill>
                  <a:srgbClr val="FEF412"/>
                </a:solidFill>
                <a:ln w="254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40" name="AutoShape 100"/>
                <p:cNvSpPr>
                  <a:spLocks/>
                </p:cNvSpPr>
                <p:nvPr/>
              </p:nvSpPr>
              <p:spPr bwMode="auto">
                <a:xfrm rot="-63792">
                  <a:off x="17" y="38"/>
                  <a:ext cx="9" cy="45"/>
                </a:xfrm>
                <a:custGeom>
                  <a:avLst/>
                  <a:gdLst>
                    <a:gd name="T0" fmla="*/ 6790 w 9572"/>
                    <a:gd name="T1" fmla="*/ 21600 h 21600"/>
                    <a:gd name="T2" fmla="*/ 6292 w 9572"/>
                    <a:gd name="T3" fmla="*/ 17136 h 21600"/>
                    <a:gd name="T4" fmla="*/ 4797 w 9572"/>
                    <a:gd name="T5" fmla="*/ 12096 h 21600"/>
                    <a:gd name="T6" fmla="*/ 4798 w 9572"/>
                    <a:gd name="T7" fmla="*/ 6912 h 21600"/>
                    <a:gd name="T8" fmla="*/ 2804 w 9572"/>
                    <a:gd name="T9" fmla="*/ 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572" h="21600">
                      <a:moveTo>
                        <a:pt x="6790" y="21600"/>
                      </a:moveTo>
                      <a:cubicBezTo>
                        <a:pt x="6790" y="21600"/>
                        <a:pt x="-1868" y="20456"/>
                        <a:pt x="6292" y="17136"/>
                      </a:cubicBezTo>
                      <a:cubicBezTo>
                        <a:pt x="14453" y="13816"/>
                        <a:pt x="4797" y="12096"/>
                        <a:pt x="4797" y="12096"/>
                      </a:cubicBezTo>
                      <a:cubicBezTo>
                        <a:pt x="4797" y="12096"/>
                        <a:pt x="-6002" y="9957"/>
                        <a:pt x="4798" y="6912"/>
                      </a:cubicBezTo>
                      <a:cubicBezTo>
                        <a:pt x="15598" y="3867"/>
                        <a:pt x="2804" y="0"/>
                        <a:pt x="2804" y="0"/>
                      </a:cubicBezTo>
                    </a:path>
                  </a:pathLst>
                </a:custGeom>
                <a:noFill/>
                <a:ln w="381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33" name="Group 104"/>
              <p:cNvGrpSpPr>
                <a:grpSpLocks/>
              </p:cNvGrpSpPr>
              <p:nvPr/>
            </p:nvGrpSpPr>
            <p:grpSpPr bwMode="auto">
              <a:xfrm rot="7845068" flipH="1">
                <a:off x="239" y="202"/>
                <a:ext cx="44" cy="84"/>
                <a:chOff x="0" y="0"/>
                <a:chExt cx="44" cy="83"/>
              </a:xfrm>
            </p:grpSpPr>
            <p:sp>
              <p:nvSpPr>
                <p:cNvPr id="137" name="AutoShape 102"/>
                <p:cNvSpPr>
                  <a:spLocks/>
                </p:cNvSpPr>
                <p:nvPr/>
              </p:nvSpPr>
              <p:spPr bwMode="auto">
                <a:xfrm rot="-5408953">
                  <a:off x="3" y="-3"/>
                  <a:ext cx="38" cy="44"/>
                </a:xfrm>
                <a:custGeom>
                  <a:avLst/>
                  <a:gdLst>
                    <a:gd name="T0" fmla="*/ 0 w 21600"/>
                    <a:gd name="T1" fmla="*/ 0 h 21563"/>
                    <a:gd name="T2" fmla="*/ 21600 w 21600"/>
                    <a:gd name="T3" fmla="*/ -37 h 21563"/>
                    <a:gd name="T4" fmla="*/ 21600 w 21600"/>
                    <a:gd name="T5" fmla="*/ 21526 h 21563"/>
                    <a:gd name="T6" fmla="*/ 0 w 21600"/>
                    <a:gd name="T7" fmla="*/ 21563 h 21563"/>
                    <a:gd name="T8" fmla="*/ 0 w 21600"/>
                    <a:gd name="T9" fmla="*/ 0 h 21563"/>
                    <a:gd name="T10" fmla="*/ 0 w 21600"/>
                    <a:gd name="T11" fmla="*/ 0 h 215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1600" h="21563">
                      <a:moveTo>
                        <a:pt x="0" y="0"/>
                      </a:moveTo>
                      <a:lnTo>
                        <a:pt x="21600" y="-37"/>
                      </a:lnTo>
                      <a:lnTo>
                        <a:pt x="21600" y="21526"/>
                      </a:lnTo>
                      <a:lnTo>
                        <a:pt x="0" y="21563"/>
                      </a:lnTo>
                      <a:lnTo>
                        <a:pt x="0" y="0"/>
                      </a:lnTo>
                      <a:close/>
                      <a:moveTo>
                        <a:pt x="0" y="0"/>
                      </a:moveTo>
                    </a:path>
                  </a:pathLst>
                </a:custGeom>
                <a:solidFill>
                  <a:srgbClr val="FEF412"/>
                </a:solidFill>
                <a:ln w="254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38" name="AutoShape 103"/>
                <p:cNvSpPr>
                  <a:spLocks/>
                </p:cNvSpPr>
                <p:nvPr/>
              </p:nvSpPr>
              <p:spPr bwMode="auto">
                <a:xfrm rot="-63792">
                  <a:off x="17" y="38"/>
                  <a:ext cx="9" cy="44"/>
                </a:xfrm>
                <a:custGeom>
                  <a:avLst/>
                  <a:gdLst>
                    <a:gd name="T0" fmla="*/ 6791 w 9572"/>
                    <a:gd name="T1" fmla="*/ 21600 h 21600"/>
                    <a:gd name="T2" fmla="*/ 6293 w 9572"/>
                    <a:gd name="T3" fmla="*/ 17136 h 21600"/>
                    <a:gd name="T4" fmla="*/ 4797 w 9572"/>
                    <a:gd name="T5" fmla="*/ 12096 h 21600"/>
                    <a:gd name="T6" fmla="*/ 4798 w 9572"/>
                    <a:gd name="T7" fmla="*/ 6912 h 21600"/>
                    <a:gd name="T8" fmla="*/ 2803 w 9572"/>
                    <a:gd name="T9" fmla="*/ 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572" h="21600">
                      <a:moveTo>
                        <a:pt x="6791" y="21600"/>
                      </a:moveTo>
                      <a:cubicBezTo>
                        <a:pt x="6791" y="21600"/>
                        <a:pt x="-1868" y="20456"/>
                        <a:pt x="6293" y="17136"/>
                      </a:cubicBezTo>
                      <a:cubicBezTo>
                        <a:pt x="14454" y="13816"/>
                        <a:pt x="4797" y="12096"/>
                        <a:pt x="4797" y="12096"/>
                      </a:cubicBezTo>
                      <a:cubicBezTo>
                        <a:pt x="4797" y="12096"/>
                        <a:pt x="-6002" y="9957"/>
                        <a:pt x="4798" y="6912"/>
                      </a:cubicBezTo>
                      <a:cubicBezTo>
                        <a:pt x="15598" y="3867"/>
                        <a:pt x="2803" y="0"/>
                        <a:pt x="2803" y="0"/>
                      </a:cubicBezTo>
                    </a:path>
                  </a:pathLst>
                </a:custGeom>
                <a:noFill/>
                <a:ln w="381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34" name="Group 107"/>
              <p:cNvGrpSpPr>
                <a:grpSpLocks/>
              </p:cNvGrpSpPr>
              <p:nvPr/>
            </p:nvGrpSpPr>
            <p:grpSpPr bwMode="auto">
              <a:xfrm rot="-3075657">
                <a:off x="56" y="37"/>
                <a:ext cx="44" cy="83"/>
                <a:chOff x="0" y="0"/>
                <a:chExt cx="44" cy="83"/>
              </a:xfrm>
            </p:grpSpPr>
            <p:sp>
              <p:nvSpPr>
                <p:cNvPr id="135" name="AutoShape 105"/>
                <p:cNvSpPr>
                  <a:spLocks/>
                </p:cNvSpPr>
                <p:nvPr/>
              </p:nvSpPr>
              <p:spPr bwMode="auto">
                <a:xfrm rot="-5408953">
                  <a:off x="3" y="-3"/>
                  <a:ext cx="38" cy="44"/>
                </a:xfrm>
                <a:custGeom>
                  <a:avLst/>
                  <a:gdLst>
                    <a:gd name="T0" fmla="*/ 0 w 21600"/>
                    <a:gd name="T1" fmla="*/ 0 h 21564"/>
                    <a:gd name="T2" fmla="*/ 21600 w 21600"/>
                    <a:gd name="T3" fmla="*/ -36 h 21564"/>
                    <a:gd name="T4" fmla="*/ 21600 w 21600"/>
                    <a:gd name="T5" fmla="*/ 21528 h 21564"/>
                    <a:gd name="T6" fmla="*/ 0 w 21600"/>
                    <a:gd name="T7" fmla="*/ 21564 h 21564"/>
                    <a:gd name="T8" fmla="*/ 0 w 21600"/>
                    <a:gd name="T9" fmla="*/ 0 h 21564"/>
                    <a:gd name="T10" fmla="*/ 0 w 21600"/>
                    <a:gd name="T11" fmla="*/ 0 h 215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1600" h="21564">
                      <a:moveTo>
                        <a:pt x="0" y="0"/>
                      </a:moveTo>
                      <a:lnTo>
                        <a:pt x="21600" y="-36"/>
                      </a:lnTo>
                      <a:lnTo>
                        <a:pt x="21600" y="21528"/>
                      </a:lnTo>
                      <a:lnTo>
                        <a:pt x="0" y="21564"/>
                      </a:lnTo>
                      <a:lnTo>
                        <a:pt x="0" y="0"/>
                      </a:lnTo>
                      <a:close/>
                      <a:moveTo>
                        <a:pt x="0" y="0"/>
                      </a:moveTo>
                    </a:path>
                  </a:pathLst>
                </a:custGeom>
                <a:solidFill>
                  <a:srgbClr val="FEF412"/>
                </a:solidFill>
                <a:ln w="254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36" name="AutoShape 106"/>
                <p:cNvSpPr>
                  <a:spLocks/>
                </p:cNvSpPr>
                <p:nvPr/>
              </p:nvSpPr>
              <p:spPr bwMode="auto">
                <a:xfrm rot="-63792">
                  <a:off x="17" y="38"/>
                  <a:ext cx="9" cy="45"/>
                </a:xfrm>
                <a:custGeom>
                  <a:avLst/>
                  <a:gdLst>
                    <a:gd name="T0" fmla="*/ 6790 w 9572"/>
                    <a:gd name="T1" fmla="*/ 21600 h 21600"/>
                    <a:gd name="T2" fmla="*/ 6292 w 9572"/>
                    <a:gd name="T3" fmla="*/ 17136 h 21600"/>
                    <a:gd name="T4" fmla="*/ 4796 w 9572"/>
                    <a:gd name="T5" fmla="*/ 12096 h 21600"/>
                    <a:gd name="T6" fmla="*/ 4798 w 9572"/>
                    <a:gd name="T7" fmla="*/ 6912 h 21600"/>
                    <a:gd name="T8" fmla="*/ 2804 w 9572"/>
                    <a:gd name="T9" fmla="*/ 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572" h="21600">
                      <a:moveTo>
                        <a:pt x="6790" y="21600"/>
                      </a:moveTo>
                      <a:cubicBezTo>
                        <a:pt x="6790" y="21600"/>
                        <a:pt x="-1869" y="20456"/>
                        <a:pt x="6292" y="17136"/>
                      </a:cubicBezTo>
                      <a:cubicBezTo>
                        <a:pt x="14453" y="13816"/>
                        <a:pt x="4796" y="12096"/>
                        <a:pt x="4796" y="12096"/>
                      </a:cubicBezTo>
                      <a:cubicBezTo>
                        <a:pt x="4796" y="12096"/>
                        <a:pt x="-6002" y="9957"/>
                        <a:pt x="4798" y="6912"/>
                      </a:cubicBezTo>
                      <a:cubicBezTo>
                        <a:pt x="15598" y="3867"/>
                        <a:pt x="2804" y="0"/>
                        <a:pt x="2804" y="0"/>
                      </a:cubicBezTo>
                    </a:path>
                  </a:pathLst>
                </a:custGeom>
                <a:noFill/>
                <a:ln w="381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</p:grpSp>
        <p:grpSp>
          <p:nvGrpSpPr>
            <p:cNvPr id="151" name="Group 134"/>
            <p:cNvGrpSpPr>
              <a:grpSpLocks/>
            </p:cNvGrpSpPr>
            <p:nvPr/>
          </p:nvGrpSpPr>
          <p:grpSpPr bwMode="auto">
            <a:xfrm>
              <a:off x="7168183" y="4901010"/>
              <a:ext cx="534988" cy="514350"/>
              <a:chOff x="0" y="0"/>
              <a:chExt cx="337" cy="324"/>
            </a:xfrm>
          </p:grpSpPr>
          <p:sp>
            <p:nvSpPr>
              <p:cNvPr id="152" name="Oval 109"/>
              <p:cNvSpPr>
                <a:spLocks/>
              </p:cNvSpPr>
              <p:nvPr/>
            </p:nvSpPr>
            <p:spPr bwMode="auto">
              <a:xfrm>
                <a:off x="88" y="83"/>
                <a:ext cx="163" cy="158"/>
              </a:xfrm>
              <a:prstGeom prst="ellipse">
                <a:avLst/>
              </a:prstGeom>
              <a:gradFill rotWithShape="0">
                <a:gsLst>
                  <a:gs pos="0">
                    <a:srgbClr val="FEFDFE"/>
                  </a:gs>
                  <a:gs pos="100000">
                    <a:srgbClr val="FB2D7B"/>
                  </a:gs>
                </a:gsLst>
                <a:path path="rect">
                  <a:fillToRect l="38965" t="37347" r="61035" b="62653"/>
                </a:path>
              </a:gradFill>
              <a:ln w="25400">
                <a:solidFill>
                  <a:srgbClr val="FC478B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>
                <a:lvl1pPr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1pPr>
                <a:lvl2pPr marL="742950" indent="-28575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2pPr>
                <a:lvl3pPr marL="11430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3pPr>
                <a:lvl4pPr marL="16002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4pPr>
                <a:lvl5pPr marL="20574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grpSp>
            <p:nvGrpSpPr>
              <p:cNvPr id="153" name="Group 112"/>
              <p:cNvGrpSpPr>
                <a:grpSpLocks/>
              </p:cNvGrpSpPr>
              <p:nvPr/>
            </p:nvGrpSpPr>
            <p:grpSpPr bwMode="auto">
              <a:xfrm>
                <a:off x="144" y="0"/>
                <a:ext cx="45" cy="81"/>
                <a:chOff x="0" y="0"/>
                <a:chExt cx="45" cy="81"/>
              </a:xfrm>
            </p:grpSpPr>
            <p:sp>
              <p:nvSpPr>
                <p:cNvPr id="175" name="AutoShape 110"/>
                <p:cNvSpPr>
                  <a:spLocks/>
                </p:cNvSpPr>
                <p:nvPr/>
              </p:nvSpPr>
              <p:spPr bwMode="auto">
                <a:xfrm rot="-5408953">
                  <a:off x="3" y="-3"/>
                  <a:ext cx="37" cy="44"/>
                </a:xfrm>
                <a:custGeom>
                  <a:avLst/>
                  <a:gdLst>
                    <a:gd name="T0" fmla="*/ 0 w 21598"/>
                    <a:gd name="T1" fmla="*/ 0 h 21562"/>
                    <a:gd name="T2" fmla="*/ 21598 w 21598"/>
                    <a:gd name="T3" fmla="*/ -38 h 21562"/>
                    <a:gd name="T4" fmla="*/ 21596 w 21598"/>
                    <a:gd name="T5" fmla="*/ 21524 h 21562"/>
                    <a:gd name="T6" fmla="*/ -2 w 21598"/>
                    <a:gd name="T7" fmla="*/ 21562 h 21562"/>
                    <a:gd name="T8" fmla="*/ 0 w 21598"/>
                    <a:gd name="T9" fmla="*/ 0 h 21562"/>
                    <a:gd name="T10" fmla="*/ 0 w 21598"/>
                    <a:gd name="T11" fmla="*/ 0 h 215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1598" h="21562">
                      <a:moveTo>
                        <a:pt x="0" y="0"/>
                      </a:moveTo>
                      <a:lnTo>
                        <a:pt x="21598" y="-38"/>
                      </a:lnTo>
                      <a:lnTo>
                        <a:pt x="21596" y="21524"/>
                      </a:lnTo>
                      <a:lnTo>
                        <a:pt x="-2" y="21562"/>
                      </a:lnTo>
                      <a:lnTo>
                        <a:pt x="0" y="0"/>
                      </a:lnTo>
                      <a:close/>
                      <a:moveTo>
                        <a:pt x="0" y="0"/>
                      </a:moveTo>
                    </a:path>
                  </a:pathLst>
                </a:custGeom>
                <a:solidFill>
                  <a:srgbClr val="103BF9"/>
                </a:solidFill>
                <a:ln w="254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76" name="AutoShape 111"/>
                <p:cNvSpPr>
                  <a:spLocks/>
                </p:cNvSpPr>
                <p:nvPr/>
              </p:nvSpPr>
              <p:spPr bwMode="auto">
                <a:xfrm rot="-63792">
                  <a:off x="18" y="37"/>
                  <a:ext cx="9" cy="44"/>
                </a:xfrm>
                <a:custGeom>
                  <a:avLst/>
                  <a:gdLst>
                    <a:gd name="T0" fmla="*/ 6828 w 9576"/>
                    <a:gd name="T1" fmla="*/ 21601 h 21599"/>
                    <a:gd name="T2" fmla="*/ 6322 w 9576"/>
                    <a:gd name="T3" fmla="*/ 17137 h 21599"/>
                    <a:gd name="T4" fmla="*/ 4818 w 9576"/>
                    <a:gd name="T5" fmla="*/ 12097 h 21599"/>
                    <a:gd name="T6" fmla="*/ 4811 w 9576"/>
                    <a:gd name="T7" fmla="*/ 6913 h 21599"/>
                    <a:gd name="T8" fmla="*/ 2805 w 9576"/>
                    <a:gd name="T9" fmla="*/ 1 h 215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576" h="21599">
                      <a:moveTo>
                        <a:pt x="6828" y="21601"/>
                      </a:moveTo>
                      <a:cubicBezTo>
                        <a:pt x="6828" y="21601"/>
                        <a:pt x="-1837" y="20454"/>
                        <a:pt x="6322" y="17137"/>
                      </a:cubicBezTo>
                      <a:cubicBezTo>
                        <a:pt x="14482" y="13820"/>
                        <a:pt x="4818" y="12097"/>
                        <a:pt x="4818" y="12097"/>
                      </a:cubicBezTo>
                      <a:cubicBezTo>
                        <a:pt x="4818" y="12097"/>
                        <a:pt x="-5989" y="9954"/>
                        <a:pt x="4811" y="6913"/>
                      </a:cubicBezTo>
                      <a:cubicBezTo>
                        <a:pt x="15611" y="3872"/>
                        <a:pt x="2805" y="1"/>
                        <a:pt x="2805" y="1"/>
                      </a:cubicBezTo>
                    </a:path>
                  </a:pathLst>
                </a:custGeom>
                <a:noFill/>
                <a:ln w="381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54" name="Group 115"/>
              <p:cNvGrpSpPr>
                <a:grpSpLocks/>
              </p:cNvGrpSpPr>
              <p:nvPr/>
            </p:nvGrpSpPr>
            <p:grpSpPr bwMode="auto">
              <a:xfrm rot="10800000" flipH="1">
                <a:off x="143" y="242"/>
                <a:ext cx="45" cy="82"/>
                <a:chOff x="0" y="0"/>
                <a:chExt cx="45" cy="81"/>
              </a:xfrm>
            </p:grpSpPr>
            <p:sp>
              <p:nvSpPr>
                <p:cNvPr id="173" name="AutoShape 113"/>
                <p:cNvSpPr>
                  <a:spLocks/>
                </p:cNvSpPr>
                <p:nvPr/>
              </p:nvSpPr>
              <p:spPr bwMode="auto">
                <a:xfrm rot="-5408953">
                  <a:off x="3" y="-3"/>
                  <a:ext cx="37" cy="44"/>
                </a:xfrm>
                <a:custGeom>
                  <a:avLst/>
                  <a:gdLst>
                    <a:gd name="T0" fmla="*/ 0 w 21598"/>
                    <a:gd name="T1" fmla="*/ 0 h 21562"/>
                    <a:gd name="T2" fmla="*/ 21598 w 21598"/>
                    <a:gd name="T3" fmla="*/ -38 h 21562"/>
                    <a:gd name="T4" fmla="*/ 21596 w 21598"/>
                    <a:gd name="T5" fmla="*/ 21524 h 21562"/>
                    <a:gd name="T6" fmla="*/ -2 w 21598"/>
                    <a:gd name="T7" fmla="*/ 21562 h 21562"/>
                    <a:gd name="T8" fmla="*/ 0 w 21598"/>
                    <a:gd name="T9" fmla="*/ 0 h 21562"/>
                    <a:gd name="T10" fmla="*/ 0 w 21598"/>
                    <a:gd name="T11" fmla="*/ 0 h 215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1598" h="21562">
                      <a:moveTo>
                        <a:pt x="0" y="0"/>
                      </a:moveTo>
                      <a:lnTo>
                        <a:pt x="21598" y="-38"/>
                      </a:lnTo>
                      <a:lnTo>
                        <a:pt x="21596" y="21524"/>
                      </a:lnTo>
                      <a:lnTo>
                        <a:pt x="-2" y="21562"/>
                      </a:lnTo>
                      <a:lnTo>
                        <a:pt x="0" y="0"/>
                      </a:lnTo>
                      <a:close/>
                      <a:moveTo>
                        <a:pt x="0" y="0"/>
                      </a:moveTo>
                    </a:path>
                  </a:pathLst>
                </a:custGeom>
                <a:solidFill>
                  <a:srgbClr val="103BF9"/>
                </a:solidFill>
                <a:ln w="254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74" name="AutoShape 114"/>
                <p:cNvSpPr>
                  <a:spLocks/>
                </p:cNvSpPr>
                <p:nvPr/>
              </p:nvSpPr>
              <p:spPr bwMode="auto">
                <a:xfrm rot="-63792">
                  <a:off x="18" y="37"/>
                  <a:ext cx="9" cy="44"/>
                </a:xfrm>
                <a:custGeom>
                  <a:avLst/>
                  <a:gdLst>
                    <a:gd name="T0" fmla="*/ 6828 w 9576"/>
                    <a:gd name="T1" fmla="*/ 21601 h 21599"/>
                    <a:gd name="T2" fmla="*/ 6322 w 9576"/>
                    <a:gd name="T3" fmla="*/ 17137 h 21599"/>
                    <a:gd name="T4" fmla="*/ 4818 w 9576"/>
                    <a:gd name="T5" fmla="*/ 12097 h 21599"/>
                    <a:gd name="T6" fmla="*/ 4811 w 9576"/>
                    <a:gd name="T7" fmla="*/ 6913 h 21599"/>
                    <a:gd name="T8" fmla="*/ 2805 w 9576"/>
                    <a:gd name="T9" fmla="*/ 1 h 215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576" h="21599">
                      <a:moveTo>
                        <a:pt x="6828" y="21601"/>
                      </a:moveTo>
                      <a:cubicBezTo>
                        <a:pt x="6828" y="21601"/>
                        <a:pt x="-1837" y="20454"/>
                        <a:pt x="6322" y="17137"/>
                      </a:cubicBezTo>
                      <a:cubicBezTo>
                        <a:pt x="14482" y="13820"/>
                        <a:pt x="4818" y="12097"/>
                        <a:pt x="4818" y="12097"/>
                      </a:cubicBezTo>
                      <a:cubicBezTo>
                        <a:pt x="4818" y="12097"/>
                        <a:pt x="-5989" y="9954"/>
                        <a:pt x="4811" y="6913"/>
                      </a:cubicBezTo>
                      <a:cubicBezTo>
                        <a:pt x="15611" y="3872"/>
                        <a:pt x="2805" y="1"/>
                        <a:pt x="2805" y="1"/>
                      </a:cubicBezTo>
                    </a:path>
                  </a:pathLst>
                </a:custGeom>
                <a:noFill/>
                <a:ln w="381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55" name="Group 118"/>
              <p:cNvGrpSpPr>
                <a:grpSpLocks/>
              </p:cNvGrpSpPr>
              <p:nvPr/>
            </p:nvGrpSpPr>
            <p:grpSpPr bwMode="auto">
              <a:xfrm rot="5400000" flipH="1">
                <a:off x="273" y="119"/>
                <a:ext cx="43" cy="85"/>
                <a:chOff x="0" y="0"/>
                <a:chExt cx="43" cy="84"/>
              </a:xfrm>
            </p:grpSpPr>
            <p:sp>
              <p:nvSpPr>
                <p:cNvPr id="171" name="AutoShape 116"/>
                <p:cNvSpPr>
                  <a:spLocks/>
                </p:cNvSpPr>
                <p:nvPr/>
              </p:nvSpPr>
              <p:spPr bwMode="auto">
                <a:xfrm rot="-5408953">
                  <a:off x="2" y="-2"/>
                  <a:ext cx="39" cy="43"/>
                </a:xfrm>
                <a:custGeom>
                  <a:avLst/>
                  <a:gdLst>
                    <a:gd name="T0" fmla="*/ 0 w 21598"/>
                    <a:gd name="T1" fmla="*/ 0 h 21565"/>
                    <a:gd name="T2" fmla="*/ 21598 w 21598"/>
                    <a:gd name="T3" fmla="*/ -35 h 21565"/>
                    <a:gd name="T4" fmla="*/ 21600 w 21598"/>
                    <a:gd name="T5" fmla="*/ 21530 h 21565"/>
                    <a:gd name="T6" fmla="*/ 2 w 21598"/>
                    <a:gd name="T7" fmla="*/ 21565 h 21565"/>
                    <a:gd name="T8" fmla="*/ 0 w 21598"/>
                    <a:gd name="T9" fmla="*/ 0 h 21565"/>
                    <a:gd name="T10" fmla="*/ 0 w 21598"/>
                    <a:gd name="T11" fmla="*/ 0 h 215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1598" h="21565">
                      <a:moveTo>
                        <a:pt x="0" y="0"/>
                      </a:moveTo>
                      <a:lnTo>
                        <a:pt x="21598" y="-35"/>
                      </a:lnTo>
                      <a:lnTo>
                        <a:pt x="21600" y="21530"/>
                      </a:lnTo>
                      <a:lnTo>
                        <a:pt x="2" y="21565"/>
                      </a:lnTo>
                      <a:lnTo>
                        <a:pt x="0" y="0"/>
                      </a:lnTo>
                      <a:close/>
                      <a:moveTo>
                        <a:pt x="0" y="0"/>
                      </a:moveTo>
                    </a:path>
                  </a:pathLst>
                </a:custGeom>
                <a:solidFill>
                  <a:srgbClr val="103BF9"/>
                </a:solidFill>
                <a:ln w="254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72" name="AutoShape 117"/>
                <p:cNvSpPr>
                  <a:spLocks/>
                </p:cNvSpPr>
                <p:nvPr/>
              </p:nvSpPr>
              <p:spPr bwMode="auto">
                <a:xfrm rot="-63792">
                  <a:off x="17" y="38"/>
                  <a:ext cx="9" cy="46"/>
                </a:xfrm>
                <a:custGeom>
                  <a:avLst/>
                  <a:gdLst>
                    <a:gd name="T0" fmla="*/ 6764 w 9569"/>
                    <a:gd name="T1" fmla="*/ 21599 h 21601"/>
                    <a:gd name="T2" fmla="*/ 6271 w 9569"/>
                    <a:gd name="T3" fmla="*/ 17135 h 21601"/>
                    <a:gd name="T4" fmla="*/ 4782 w 9569"/>
                    <a:gd name="T5" fmla="*/ 12095 h 21601"/>
                    <a:gd name="T6" fmla="*/ 4789 w 9569"/>
                    <a:gd name="T7" fmla="*/ 6911 h 21601"/>
                    <a:gd name="T8" fmla="*/ 2803 w 9569"/>
                    <a:gd name="T9" fmla="*/ -1 h 216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569" h="21601">
                      <a:moveTo>
                        <a:pt x="6764" y="21599"/>
                      </a:moveTo>
                      <a:cubicBezTo>
                        <a:pt x="6764" y="21599"/>
                        <a:pt x="-1890" y="20457"/>
                        <a:pt x="6271" y="17135"/>
                      </a:cubicBezTo>
                      <a:cubicBezTo>
                        <a:pt x="14433" y="13813"/>
                        <a:pt x="4782" y="12095"/>
                        <a:pt x="4782" y="12095"/>
                      </a:cubicBezTo>
                      <a:cubicBezTo>
                        <a:pt x="4782" y="12095"/>
                        <a:pt x="-6011" y="9958"/>
                        <a:pt x="4789" y="6911"/>
                      </a:cubicBezTo>
                      <a:cubicBezTo>
                        <a:pt x="15589" y="3863"/>
                        <a:pt x="2803" y="-1"/>
                        <a:pt x="2803" y="-1"/>
                      </a:cubicBezTo>
                    </a:path>
                  </a:pathLst>
                </a:custGeom>
                <a:noFill/>
                <a:ln w="381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56" name="Group 121"/>
              <p:cNvGrpSpPr>
                <a:grpSpLocks/>
              </p:cNvGrpSpPr>
              <p:nvPr/>
            </p:nvGrpSpPr>
            <p:grpSpPr bwMode="auto">
              <a:xfrm rot="-5400000">
                <a:off x="20" y="121"/>
                <a:ext cx="43" cy="83"/>
                <a:chOff x="0" y="0"/>
                <a:chExt cx="43" cy="84"/>
              </a:xfrm>
            </p:grpSpPr>
            <p:sp>
              <p:nvSpPr>
                <p:cNvPr id="169" name="AutoShape 119"/>
                <p:cNvSpPr>
                  <a:spLocks/>
                </p:cNvSpPr>
                <p:nvPr/>
              </p:nvSpPr>
              <p:spPr bwMode="auto">
                <a:xfrm rot="-5408953">
                  <a:off x="2" y="-2"/>
                  <a:ext cx="39" cy="43"/>
                </a:xfrm>
                <a:custGeom>
                  <a:avLst/>
                  <a:gdLst>
                    <a:gd name="T0" fmla="*/ 0 w 21598"/>
                    <a:gd name="T1" fmla="*/ 0 h 21565"/>
                    <a:gd name="T2" fmla="*/ 21598 w 21598"/>
                    <a:gd name="T3" fmla="*/ -35 h 21565"/>
                    <a:gd name="T4" fmla="*/ 21600 w 21598"/>
                    <a:gd name="T5" fmla="*/ 21530 h 21565"/>
                    <a:gd name="T6" fmla="*/ 2 w 21598"/>
                    <a:gd name="T7" fmla="*/ 21565 h 21565"/>
                    <a:gd name="T8" fmla="*/ 0 w 21598"/>
                    <a:gd name="T9" fmla="*/ 0 h 21565"/>
                    <a:gd name="T10" fmla="*/ 0 w 21598"/>
                    <a:gd name="T11" fmla="*/ 0 h 215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1598" h="21565">
                      <a:moveTo>
                        <a:pt x="0" y="0"/>
                      </a:moveTo>
                      <a:lnTo>
                        <a:pt x="21598" y="-35"/>
                      </a:lnTo>
                      <a:lnTo>
                        <a:pt x="21600" y="21530"/>
                      </a:lnTo>
                      <a:lnTo>
                        <a:pt x="2" y="21565"/>
                      </a:lnTo>
                      <a:lnTo>
                        <a:pt x="0" y="0"/>
                      </a:lnTo>
                      <a:close/>
                      <a:moveTo>
                        <a:pt x="0" y="0"/>
                      </a:moveTo>
                    </a:path>
                  </a:pathLst>
                </a:custGeom>
                <a:solidFill>
                  <a:srgbClr val="103BF9"/>
                </a:solidFill>
                <a:ln w="254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70" name="AutoShape 120"/>
                <p:cNvSpPr>
                  <a:spLocks/>
                </p:cNvSpPr>
                <p:nvPr/>
              </p:nvSpPr>
              <p:spPr bwMode="auto">
                <a:xfrm rot="-63792">
                  <a:off x="17" y="38"/>
                  <a:ext cx="9" cy="46"/>
                </a:xfrm>
                <a:custGeom>
                  <a:avLst/>
                  <a:gdLst>
                    <a:gd name="T0" fmla="*/ 6764 w 9569"/>
                    <a:gd name="T1" fmla="*/ 21599 h 21601"/>
                    <a:gd name="T2" fmla="*/ 6271 w 9569"/>
                    <a:gd name="T3" fmla="*/ 17135 h 21601"/>
                    <a:gd name="T4" fmla="*/ 4782 w 9569"/>
                    <a:gd name="T5" fmla="*/ 12095 h 21601"/>
                    <a:gd name="T6" fmla="*/ 4789 w 9569"/>
                    <a:gd name="T7" fmla="*/ 6911 h 21601"/>
                    <a:gd name="T8" fmla="*/ 2803 w 9569"/>
                    <a:gd name="T9" fmla="*/ -1 h 216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569" h="21601">
                      <a:moveTo>
                        <a:pt x="6764" y="21599"/>
                      </a:moveTo>
                      <a:cubicBezTo>
                        <a:pt x="6764" y="21599"/>
                        <a:pt x="-1890" y="20457"/>
                        <a:pt x="6271" y="17135"/>
                      </a:cubicBezTo>
                      <a:cubicBezTo>
                        <a:pt x="14433" y="13813"/>
                        <a:pt x="4782" y="12095"/>
                        <a:pt x="4782" y="12095"/>
                      </a:cubicBezTo>
                      <a:cubicBezTo>
                        <a:pt x="4782" y="12095"/>
                        <a:pt x="-6011" y="9958"/>
                        <a:pt x="4789" y="6911"/>
                      </a:cubicBezTo>
                      <a:cubicBezTo>
                        <a:pt x="15589" y="3863"/>
                        <a:pt x="2803" y="-1"/>
                        <a:pt x="2803" y="-1"/>
                      </a:cubicBezTo>
                    </a:path>
                  </a:pathLst>
                </a:custGeom>
                <a:noFill/>
                <a:ln w="381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57" name="Group 124"/>
              <p:cNvGrpSpPr>
                <a:grpSpLocks/>
              </p:cNvGrpSpPr>
              <p:nvPr/>
            </p:nvGrpSpPr>
            <p:grpSpPr bwMode="auto">
              <a:xfrm rot="3039020" flipH="1">
                <a:off x="233" y="35"/>
                <a:ext cx="45" cy="83"/>
                <a:chOff x="0" y="0"/>
                <a:chExt cx="44" cy="83"/>
              </a:xfrm>
            </p:grpSpPr>
            <p:sp>
              <p:nvSpPr>
                <p:cNvPr id="167" name="AutoShape 122"/>
                <p:cNvSpPr>
                  <a:spLocks/>
                </p:cNvSpPr>
                <p:nvPr/>
              </p:nvSpPr>
              <p:spPr bwMode="auto">
                <a:xfrm rot="-5408953">
                  <a:off x="3" y="-3"/>
                  <a:ext cx="38" cy="44"/>
                </a:xfrm>
                <a:custGeom>
                  <a:avLst/>
                  <a:gdLst>
                    <a:gd name="T0" fmla="*/ 0 w 21600"/>
                    <a:gd name="T1" fmla="*/ 0 h 21564"/>
                    <a:gd name="T2" fmla="*/ 21600 w 21600"/>
                    <a:gd name="T3" fmla="*/ -37 h 21564"/>
                    <a:gd name="T4" fmla="*/ 21600 w 21600"/>
                    <a:gd name="T5" fmla="*/ 21527 h 21564"/>
                    <a:gd name="T6" fmla="*/ 0 w 21600"/>
                    <a:gd name="T7" fmla="*/ 21563 h 21564"/>
                    <a:gd name="T8" fmla="*/ 0 w 21600"/>
                    <a:gd name="T9" fmla="*/ 0 h 21564"/>
                    <a:gd name="T10" fmla="*/ 0 w 21600"/>
                    <a:gd name="T11" fmla="*/ 0 h 215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1600" h="21564">
                      <a:moveTo>
                        <a:pt x="0" y="0"/>
                      </a:moveTo>
                      <a:lnTo>
                        <a:pt x="21600" y="-37"/>
                      </a:lnTo>
                      <a:lnTo>
                        <a:pt x="21600" y="21527"/>
                      </a:lnTo>
                      <a:lnTo>
                        <a:pt x="0" y="21563"/>
                      </a:lnTo>
                      <a:lnTo>
                        <a:pt x="0" y="0"/>
                      </a:lnTo>
                      <a:close/>
                      <a:moveTo>
                        <a:pt x="0" y="0"/>
                      </a:moveTo>
                    </a:path>
                  </a:pathLst>
                </a:custGeom>
                <a:solidFill>
                  <a:srgbClr val="103BF9"/>
                </a:solidFill>
                <a:ln w="254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68" name="AutoShape 123"/>
                <p:cNvSpPr>
                  <a:spLocks/>
                </p:cNvSpPr>
                <p:nvPr/>
              </p:nvSpPr>
              <p:spPr bwMode="auto">
                <a:xfrm rot="-63792">
                  <a:off x="17" y="38"/>
                  <a:ext cx="9" cy="45"/>
                </a:xfrm>
                <a:custGeom>
                  <a:avLst/>
                  <a:gdLst>
                    <a:gd name="T0" fmla="*/ 6790 w 9572"/>
                    <a:gd name="T1" fmla="*/ 21600 h 21600"/>
                    <a:gd name="T2" fmla="*/ 6292 w 9572"/>
                    <a:gd name="T3" fmla="*/ 17136 h 21600"/>
                    <a:gd name="T4" fmla="*/ 4797 w 9572"/>
                    <a:gd name="T5" fmla="*/ 12096 h 21600"/>
                    <a:gd name="T6" fmla="*/ 4798 w 9572"/>
                    <a:gd name="T7" fmla="*/ 6912 h 21600"/>
                    <a:gd name="T8" fmla="*/ 2804 w 9572"/>
                    <a:gd name="T9" fmla="*/ 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572" h="21600">
                      <a:moveTo>
                        <a:pt x="6790" y="21600"/>
                      </a:moveTo>
                      <a:cubicBezTo>
                        <a:pt x="6790" y="21600"/>
                        <a:pt x="-1868" y="20456"/>
                        <a:pt x="6292" y="17136"/>
                      </a:cubicBezTo>
                      <a:cubicBezTo>
                        <a:pt x="14453" y="13816"/>
                        <a:pt x="4797" y="12096"/>
                        <a:pt x="4797" y="12096"/>
                      </a:cubicBezTo>
                      <a:cubicBezTo>
                        <a:pt x="4797" y="12096"/>
                        <a:pt x="-6002" y="9957"/>
                        <a:pt x="4798" y="6912"/>
                      </a:cubicBezTo>
                      <a:cubicBezTo>
                        <a:pt x="15598" y="3867"/>
                        <a:pt x="2804" y="0"/>
                        <a:pt x="2804" y="0"/>
                      </a:cubicBezTo>
                    </a:path>
                  </a:pathLst>
                </a:custGeom>
                <a:noFill/>
                <a:ln w="381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58" name="Group 127"/>
              <p:cNvGrpSpPr>
                <a:grpSpLocks/>
              </p:cNvGrpSpPr>
              <p:nvPr/>
            </p:nvGrpSpPr>
            <p:grpSpPr bwMode="auto">
              <a:xfrm rot="-7760979">
                <a:off x="54" y="202"/>
                <a:ext cx="44" cy="84"/>
                <a:chOff x="0" y="0"/>
                <a:chExt cx="44" cy="83"/>
              </a:xfrm>
            </p:grpSpPr>
            <p:sp>
              <p:nvSpPr>
                <p:cNvPr id="165" name="AutoShape 125"/>
                <p:cNvSpPr>
                  <a:spLocks/>
                </p:cNvSpPr>
                <p:nvPr/>
              </p:nvSpPr>
              <p:spPr bwMode="auto">
                <a:xfrm rot="-5408953">
                  <a:off x="3" y="-3"/>
                  <a:ext cx="38" cy="44"/>
                </a:xfrm>
                <a:custGeom>
                  <a:avLst/>
                  <a:gdLst>
                    <a:gd name="T0" fmla="*/ 0 w 21600"/>
                    <a:gd name="T1" fmla="*/ 0 h 21564"/>
                    <a:gd name="T2" fmla="*/ 21600 w 21600"/>
                    <a:gd name="T3" fmla="*/ -37 h 21564"/>
                    <a:gd name="T4" fmla="*/ 21600 w 21600"/>
                    <a:gd name="T5" fmla="*/ 21527 h 21564"/>
                    <a:gd name="T6" fmla="*/ 0 w 21600"/>
                    <a:gd name="T7" fmla="*/ 21563 h 21564"/>
                    <a:gd name="T8" fmla="*/ 0 w 21600"/>
                    <a:gd name="T9" fmla="*/ 0 h 21564"/>
                    <a:gd name="T10" fmla="*/ 0 w 21600"/>
                    <a:gd name="T11" fmla="*/ 0 h 215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1600" h="21564">
                      <a:moveTo>
                        <a:pt x="0" y="0"/>
                      </a:moveTo>
                      <a:lnTo>
                        <a:pt x="21600" y="-37"/>
                      </a:lnTo>
                      <a:lnTo>
                        <a:pt x="21600" y="21527"/>
                      </a:lnTo>
                      <a:lnTo>
                        <a:pt x="0" y="21563"/>
                      </a:lnTo>
                      <a:lnTo>
                        <a:pt x="0" y="0"/>
                      </a:lnTo>
                      <a:close/>
                      <a:moveTo>
                        <a:pt x="0" y="0"/>
                      </a:moveTo>
                    </a:path>
                  </a:pathLst>
                </a:custGeom>
                <a:solidFill>
                  <a:srgbClr val="103BF9"/>
                </a:solidFill>
                <a:ln w="254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66" name="AutoShape 126"/>
                <p:cNvSpPr>
                  <a:spLocks/>
                </p:cNvSpPr>
                <p:nvPr/>
              </p:nvSpPr>
              <p:spPr bwMode="auto">
                <a:xfrm rot="-63792">
                  <a:off x="17" y="38"/>
                  <a:ext cx="9" cy="45"/>
                </a:xfrm>
                <a:custGeom>
                  <a:avLst/>
                  <a:gdLst>
                    <a:gd name="T0" fmla="*/ 6790 w 9572"/>
                    <a:gd name="T1" fmla="*/ 21600 h 21600"/>
                    <a:gd name="T2" fmla="*/ 6292 w 9572"/>
                    <a:gd name="T3" fmla="*/ 17136 h 21600"/>
                    <a:gd name="T4" fmla="*/ 4797 w 9572"/>
                    <a:gd name="T5" fmla="*/ 12096 h 21600"/>
                    <a:gd name="T6" fmla="*/ 4798 w 9572"/>
                    <a:gd name="T7" fmla="*/ 6912 h 21600"/>
                    <a:gd name="T8" fmla="*/ 2804 w 9572"/>
                    <a:gd name="T9" fmla="*/ 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572" h="21600">
                      <a:moveTo>
                        <a:pt x="6790" y="21600"/>
                      </a:moveTo>
                      <a:cubicBezTo>
                        <a:pt x="6790" y="21600"/>
                        <a:pt x="-1868" y="20456"/>
                        <a:pt x="6292" y="17136"/>
                      </a:cubicBezTo>
                      <a:cubicBezTo>
                        <a:pt x="14453" y="13816"/>
                        <a:pt x="4797" y="12096"/>
                        <a:pt x="4797" y="12096"/>
                      </a:cubicBezTo>
                      <a:cubicBezTo>
                        <a:pt x="4797" y="12096"/>
                        <a:pt x="-6002" y="9957"/>
                        <a:pt x="4798" y="6912"/>
                      </a:cubicBezTo>
                      <a:cubicBezTo>
                        <a:pt x="15598" y="3867"/>
                        <a:pt x="2804" y="0"/>
                        <a:pt x="2804" y="0"/>
                      </a:cubicBezTo>
                    </a:path>
                  </a:pathLst>
                </a:custGeom>
                <a:noFill/>
                <a:ln w="381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59" name="Group 130"/>
              <p:cNvGrpSpPr>
                <a:grpSpLocks/>
              </p:cNvGrpSpPr>
              <p:nvPr/>
            </p:nvGrpSpPr>
            <p:grpSpPr bwMode="auto">
              <a:xfrm rot="7845068" flipH="1">
                <a:off x="239" y="202"/>
                <a:ext cx="44" cy="84"/>
                <a:chOff x="0" y="0"/>
                <a:chExt cx="44" cy="83"/>
              </a:xfrm>
            </p:grpSpPr>
            <p:sp>
              <p:nvSpPr>
                <p:cNvPr id="163" name="AutoShape 128"/>
                <p:cNvSpPr>
                  <a:spLocks/>
                </p:cNvSpPr>
                <p:nvPr/>
              </p:nvSpPr>
              <p:spPr bwMode="auto">
                <a:xfrm rot="-5408953">
                  <a:off x="3" y="-3"/>
                  <a:ext cx="38" cy="44"/>
                </a:xfrm>
                <a:custGeom>
                  <a:avLst/>
                  <a:gdLst>
                    <a:gd name="T0" fmla="*/ 0 w 21600"/>
                    <a:gd name="T1" fmla="*/ 0 h 21563"/>
                    <a:gd name="T2" fmla="*/ 21600 w 21600"/>
                    <a:gd name="T3" fmla="*/ -37 h 21563"/>
                    <a:gd name="T4" fmla="*/ 21600 w 21600"/>
                    <a:gd name="T5" fmla="*/ 21526 h 21563"/>
                    <a:gd name="T6" fmla="*/ 0 w 21600"/>
                    <a:gd name="T7" fmla="*/ 21563 h 21563"/>
                    <a:gd name="T8" fmla="*/ 0 w 21600"/>
                    <a:gd name="T9" fmla="*/ 0 h 21563"/>
                    <a:gd name="T10" fmla="*/ 0 w 21600"/>
                    <a:gd name="T11" fmla="*/ 0 h 215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1600" h="21563">
                      <a:moveTo>
                        <a:pt x="0" y="0"/>
                      </a:moveTo>
                      <a:lnTo>
                        <a:pt x="21600" y="-37"/>
                      </a:lnTo>
                      <a:lnTo>
                        <a:pt x="21600" y="21526"/>
                      </a:lnTo>
                      <a:lnTo>
                        <a:pt x="0" y="21563"/>
                      </a:lnTo>
                      <a:lnTo>
                        <a:pt x="0" y="0"/>
                      </a:lnTo>
                      <a:close/>
                      <a:moveTo>
                        <a:pt x="0" y="0"/>
                      </a:moveTo>
                    </a:path>
                  </a:pathLst>
                </a:custGeom>
                <a:solidFill>
                  <a:srgbClr val="103BF9"/>
                </a:solidFill>
                <a:ln w="254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64" name="AutoShape 129"/>
                <p:cNvSpPr>
                  <a:spLocks/>
                </p:cNvSpPr>
                <p:nvPr/>
              </p:nvSpPr>
              <p:spPr bwMode="auto">
                <a:xfrm rot="-63792">
                  <a:off x="17" y="38"/>
                  <a:ext cx="9" cy="44"/>
                </a:xfrm>
                <a:custGeom>
                  <a:avLst/>
                  <a:gdLst>
                    <a:gd name="T0" fmla="*/ 6791 w 9572"/>
                    <a:gd name="T1" fmla="*/ 21600 h 21600"/>
                    <a:gd name="T2" fmla="*/ 6293 w 9572"/>
                    <a:gd name="T3" fmla="*/ 17136 h 21600"/>
                    <a:gd name="T4" fmla="*/ 4797 w 9572"/>
                    <a:gd name="T5" fmla="*/ 12096 h 21600"/>
                    <a:gd name="T6" fmla="*/ 4798 w 9572"/>
                    <a:gd name="T7" fmla="*/ 6912 h 21600"/>
                    <a:gd name="T8" fmla="*/ 2803 w 9572"/>
                    <a:gd name="T9" fmla="*/ 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572" h="21600">
                      <a:moveTo>
                        <a:pt x="6791" y="21600"/>
                      </a:moveTo>
                      <a:cubicBezTo>
                        <a:pt x="6791" y="21600"/>
                        <a:pt x="-1868" y="20456"/>
                        <a:pt x="6293" y="17136"/>
                      </a:cubicBezTo>
                      <a:cubicBezTo>
                        <a:pt x="14454" y="13816"/>
                        <a:pt x="4797" y="12096"/>
                        <a:pt x="4797" y="12096"/>
                      </a:cubicBezTo>
                      <a:cubicBezTo>
                        <a:pt x="4797" y="12096"/>
                        <a:pt x="-6002" y="9957"/>
                        <a:pt x="4798" y="6912"/>
                      </a:cubicBezTo>
                      <a:cubicBezTo>
                        <a:pt x="15598" y="3867"/>
                        <a:pt x="2803" y="0"/>
                        <a:pt x="2803" y="0"/>
                      </a:cubicBezTo>
                    </a:path>
                  </a:pathLst>
                </a:custGeom>
                <a:noFill/>
                <a:ln w="381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60" name="Group 133"/>
              <p:cNvGrpSpPr>
                <a:grpSpLocks/>
              </p:cNvGrpSpPr>
              <p:nvPr/>
            </p:nvGrpSpPr>
            <p:grpSpPr bwMode="auto">
              <a:xfrm rot="-3075657">
                <a:off x="56" y="37"/>
                <a:ext cx="44" cy="83"/>
                <a:chOff x="0" y="0"/>
                <a:chExt cx="44" cy="83"/>
              </a:xfrm>
            </p:grpSpPr>
            <p:sp>
              <p:nvSpPr>
                <p:cNvPr id="161" name="AutoShape 131"/>
                <p:cNvSpPr>
                  <a:spLocks/>
                </p:cNvSpPr>
                <p:nvPr/>
              </p:nvSpPr>
              <p:spPr bwMode="auto">
                <a:xfrm rot="-5408953">
                  <a:off x="3" y="-3"/>
                  <a:ext cx="38" cy="44"/>
                </a:xfrm>
                <a:custGeom>
                  <a:avLst/>
                  <a:gdLst>
                    <a:gd name="T0" fmla="*/ 0 w 21600"/>
                    <a:gd name="T1" fmla="*/ 0 h 21564"/>
                    <a:gd name="T2" fmla="*/ 21600 w 21600"/>
                    <a:gd name="T3" fmla="*/ -36 h 21564"/>
                    <a:gd name="T4" fmla="*/ 21600 w 21600"/>
                    <a:gd name="T5" fmla="*/ 21528 h 21564"/>
                    <a:gd name="T6" fmla="*/ 0 w 21600"/>
                    <a:gd name="T7" fmla="*/ 21564 h 21564"/>
                    <a:gd name="T8" fmla="*/ 0 w 21600"/>
                    <a:gd name="T9" fmla="*/ 0 h 21564"/>
                    <a:gd name="T10" fmla="*/ 0 w 21600"/>
                    <a:gd name="T11" fmla="*/ 0 h 215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1600" h="21564">
                      <a:moveTo>
                        <a:pt x="0" y="0"/>
                      </a:moveTo>
                      <a:lnTo>
                        <a:pt x="21600" y="-36"/>
                      </a:lnTo>
                      <a:lnTo>
                        <a:pt x="21600" y="21528"/>
                      </a:lnTo>
                      <a:lnTo>
                        <a:pt x="0" y="21564"/>
                      </a:lnTo>
                      <a:lnTo>
                        <a:pt x="0" y="0"/>
                      </a:lnTo>
                      <a:close/>
                      <a:moveTo>
                        <a:pt x="0" y="0"/>
                      </a:moveTo>
                    </a:path>
                  </a:pathLst>
                </a:custGeom>
                <a:solidFill>
                  <a:srgbClr val="103BF9"/>
                </a:solidFill>
                <a:ln w="254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62" name="AutoShape 132"/>
                <p:cNvSpPr>
                  <a:spLocks/>
                </p:cNvSpPr>
                <p:nvPr/>
              </p:nvSpPr>
              <p:spPr bwMode="auto">
                <a:xfrm rot="-63792">
                  <a:off x="17" y="38"/>
                  <a:ext cx="9" cy="45"/>
                </a:xfrm>
                <a:custGeom>
                  <a:avLst/>
                  <a:gdLst>
                    <a:gd name="T0" fmla="*/ 6790 w 9572"/>
                    <a:gd name="T1" fmla="*/ 21600 h 21600"/>
                    <a:gd name="T2" fmla="*/ 6292 w 9572"/>
                    <a:gd name="T3" fmla="*/ 17136 h 21600"/>
                    <a:gd name="T4" fmla="*/ 4796 w 9572"/>
                    <a:gd name="T5" fmla="*/ 12096 h 21600"/>
                    <a:gd name="T6" fmla="*/ 4798 w 9572"/>
                    <a:gd name="T7" fmla="*/ 6912 h 21600"/>
                    <a:gd name="T8" fmla="*/ 2804 w 9572"/>
                    <a:gd name="T9" fmla="*/ 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572" h="21600">
                      <a:moveTo>
                        <a:pt x="6790" y="21600"/>
                      </a:moveTo>
                      <a:cubicBezTo>
                        <a:pt x="6790" y="21600"/>
                        <a:pt x="-1869" y="20456"/>
                        <a:pt x="6292" y="17136"/>
                      </a:cubicBezTo>
                      <a:cubicBezTo>
                        <a:pt x="14453" y="13816"/>
                        <a:pt x="4796" y="12096"/>
                        <a:pt x="4796" y="12096"/>
                      </a:cubicBezTo>
                      <a:cubicBezTo>
                        <a:pt x="4796" y="12096"/>
                        <a:pt x="-6002" y="9957"/>
                        <a:pt x="4798" y="6912"/>
                      </a:cubicBezTo>
                      <a:cubicBezTo>
                        <a:pt x="15598" y="3867"/>
                        <a:pt x="2804" y="0"/>
                        <a:pt x="2804" y="0"/>
                      </a:cubicBezTo>
                    </a:path>
                  </a:pathLst>
                </a:custGeom>
                <a:noFill/>
                <a:ln w="381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</p:grpSp>
        <p:grpSp>
          <p:nvGrpSpPr>
            <p:cNvPr id="177" name="Group 153"/>
            <p:cNvGrpSpPr>
              <a:grpSpLocks/>
            </p:cNvGrpSpPr>
            <p:nvPr/>
          </p:nvGrpSpPr>
          <p:grpSpPr bwMode="auto">
            <a:xfrm>
              <a:off x="6503021" y="4878785"/>
              <a:ext cx="603250" cy="554038"/>
              <a:chOff x="0" y="0"/>
              <a:chExt cx="379" cy="349"/>
            </a:xfrm>
          </p:grpSpPr>
          <p:grpSp>
            <p:nvGrpSpPr>
              <p:cNvPr id="178" name="Group 144"/>
              <p:cNvGrpSpPr>
                <a:grpSpLocks/>
              </p:cNvGrpSpPr>
              <p:nvPr/>
            </p:nvGrpSpPr>
            <p:grpSpPr bwMode="auto">
              <a:xfrm>
                <a:off x="56" y="53"/>
                <a:ext cx="268" cy="246"/>
                <a:chOff x="0" y="0"/>
                <a:chExt cx="267" cy="245"/>
              </a:xfrm>
            </p:grpSpPr>
            <p:sp>
              <p:nvSpPr>
                <p:cNvPr id="187" name="Oval 135"/>
                <p:cNvSpPr>
                  <a:spLocks/>
                </p:cNvSpPr>
                <p:nvPr/>
              </p:nvSpPr>
              <p:spPr bwMode="auto">
                <a:xfrm>
                  <a:off x="50" y="45"/>
                  <a:ext cx="168" cy="155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EFDFE"/>
                    </a:gs>
                    <a:gs pos="100000">
                      <a:srgbClr val="FB2D7B"/>
                    </a:gs>
                  </a:gsLst>
                  <a:path path="rect">
                    <a:fillToRect l="38965" t="37347" r="61035" b="62653"/>
                  </a:path>
                </a:gradFill>
                <a:ln w="25400">
                  <a:solidFill>
                    <a:srgbClr val="FC478B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>
                  <a:lvl1pPr eaLnBrk="0" hangingPunct="0">
                    <a:defRPr sz="4200">
                      <a:solidFill>
                        <a:srgbClr val="000000"/>
                      </a:solidFill>
                      <a:latin typeface="Gill Sans" charset="0"/>
                      <a:ea typeface="ヒラギノ角ゴ ProN W3" charset="-128"/>
                      <a:sym typeface="Gill Sans" charset="0"/>
                    </a:defRPr>
                  </a:lvl1pPr>
                  <a:lvl2pPr marL="742950" indent="-285750" eaLnBrk="0" hangingPunct="0">
                    <a:defRPr sz="4200">
                      <a:solidFill>
                        <a:srgbClr val="000000"/>
                      </a:solidFill>
                      <a:latin typeface="Gill Sans" charset="0"/>
                      <a:ea typeface="ヒラギノ角ゴ ProN W3" charset="-128"/>
                      <a:sym typeface="Gill Sans" charset="0"/>
                    </a:defRPr>
                  </a:lvl2pPr>
                  <a:lvl3pPr marL="1143000" indent="-228600" eaLnBrk="0" hangingPunct="0">
                    <a:defRPr sz="4200">
                      <a:solidFill>
                        <a:srgbClr val="000000"/>
                      </a:solidFill>
                      <a:latin typeface="Gill Sans" charset="0"/>
                      <a:ea typeface="ヒラギノ角ゴ ProN W3" charset="-128"/>
                      <a:sym typeface="Gill Sans" charset="0"/>
                    </a:defRPr>
                  </a:lvl3pPr>
                  <a:lvl4pPr marL="1600200" indent="-228600" eaLnBrk="0" hangingPunct="0">
                    <a:defRPr sz="4200">
                      <a:solidFill>
                        <a:srgbClr val="000000"/>
                      </a:solidFill>
                      <a:latin typeface="Gill Sans" charset="0"/>
                      <a:ea typeface="ヒラギノ角ゴ ProN W3" charset="-128"/>
                      <a:sym typeface="Gill Sans" charset="0"/>
                    </a:defRPr>
                  </a:lvl4pPr>
                  <a:lvl5pPr marL="2057400" indent="-228600" eaLnBrk="0" hangingPunct="0">
                    <a:defRPr sz="4200">
                      <a:solidFill>
                        <a:srgbClr val="000000"/>
                      </a:solidFill>
                      <a:latin typeface="Gill Sans" charset="0"/>
                      <a:ea typeface="ヒラギノ角ゴ ProN W3" charset="-128"/>
                      <a:sym typeface="Gill Sans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200">
                      <a:solidFill>
                        <a:srgbClr val="000000"/>
                      </a:solidFill>
                      <a:latin typeface="Gill Sans" charset="0"/>
                      <a:ea typeface="ヒラギノ角ゴ ProN W3" charset="-128"/>
                      <a:sym typeface="Gill Sans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200">
                      <a:solidFill>
                        <a:srgbClr val="000000"/>
                      </a:solidFill>
                      <a:latin typeface="Gill Sans" charset="0"/>
                      <a:ea typeface="ヒラギノ角ゴ ProN W3" charset="-128"/>
                      <a:sym typeface="Gill Sans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200">
                      <a:solidFill>
                        <a:srgbClr val="000000"/>
                      </a:solidFill>
                      <a:latin typeface="Gill Sans" charset="0"/>
                      <a:ea typeface="ヒラギノ角ゴ ProN W3" charset="-128"/>
                      <a:sym typeface="Gill Sans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200">
                      <a:solidFill>
                        <a:srgbClr val="000000"/>
                      </a:solidFill>
                      <a:latin typeface="Gill Sans" charset="0"/>
                      <a:ea typeface="ヒラギノ角ゴ ProN W3" charset="-128"/>
                      <a:sym typeface="Gill Sans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188" name="AutoShape 136"/>
                <p:cNvSpPr>
                  <a:spLocks/>
                </p:cNvSpPr>
                <p:nvPr/>
              </p:nvSpPr>
              <p:spPr bwMode="auto">
                <a:xfrm rot="-63792">
                  <a:off x="127" y="0"/>
                  <a:ext cx="9" cy="43"/>
                </a:xfrm>
                <a:custGeom>
                  <a:avLst/>
                  <a:gdLst>
                    <a:gd name="T0" fmla="*/ 6868 w 9581"/>
                    <a:gd name="T1" fmla="*/ 21602 h 21597"/>
                    <a:gd name="T2" fmla="*/ 6355 w 9581"/>
                    <a:gd name="T3" fmla="*/ 17138 h 21597"/>
                    <a:gd name="T4" fmla="*/ 4841 w 9581"/>
                    <a:gd name="T5" fmla="*/ 12098 h 21597"/>
                    <a:gd name="T6" fmla="*/ 4825 w 9581"/>
                    <a:gd name="T7" fmla="*/ 6914 h 21597"/>
                    <a:gd name="T8" fmla="*/ 2806 w 9581"/>
                    <a:gd name="T9" fmla="*/ 2 h 215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581" h="21597">
                      <a:moveTo>
                        <a:pt x="6868" y="21602"/>
                      </a:moveTo>
                      <a:cubicBezTo>
                        <a:pt x="6868" y="21602"/>
                        <a:pt x="-1803" y="20452"/>
                        <a:pt x="6355" y="17138"/>
                      </a:cubicBezTo>
                      <a:cubicBezTo>
                        <a:pt x="14512" y="13825"/>
                        <a:pt x="4841" y="12098"/>
                        <a:pt x="4841" y="12098"/>
                      </a:cubicBezTo>
                      <a:cubicBezTo>
                        <a:pt x="4841" y="12098"/>
                        <a:pt x="-5975" y="9951"/>
                        <a:pt x="4825" y="6914"/>
                      </a:cubicBezTo>
                      <a:cubicBezTo>
                        <a:pt x="15625" y="3878"/>
                        <a:pt x="2806" y="2"/>
                        <a:pt x="2806" y="2"/>
                      </a:cubicBezTo>
                    </a:path>
                  </a:pathLst>
                </a:custGeom>
                <a:noFill/>
                <a:ln w="381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89" name="AutoShape 137"/>
                <p:cNvSpPr>
                  <a:spLocks/>
                </p:cNvSpPr>
                <p:nvPr/>
              </p:nvSpPr>
              <p:spPr bwMode="auto">
                <a:xfrm rot="63792">
                  <a:off x="126" y="202"/>
                  <a:ext cx="10" cy="43"/>
                </a:xfrm>
                <a:custGeom>
                  <a:avLst/>
                  <a:gdLst>
                    <a:gd name="T0" fmla="*/ 6802 w 9581"/>
                    <a:gd name="T1" fmla="*/ -5 h 21597"/>
                    <a:gd name="T2" fmla="*/ 6289 w 9581"/>
                    <a:gd name="T3" fmla="*/ 4459 h 21597"/>
                    <a:gd name="T4" fmla="*/ 4775 w 9581"/>
                    <a:gd name="T5" fmla="*/ 9499 h 21597"/>
                    <a:gd name="T6" fmla="*/ 4759 w 9581"/>
                    <a:gd name="T7" fmla="*/ 14683 h 21597"/>
                    <a:gd name="T8" fmla="*/ 2740 w 9581"/>
                    <a:gd name="T9" fmla="*/ 21595 h 215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581" h="21597">
                      <a:moveTo>
                        <a:pt x="6802" y="-5"/>
                      </a:moveTo>
                      <a:cubicBezTo>
                        <a:pt x="6802" y="-5"/>
                        <a:pt x="-1869" y="1145"/>
                        <a:pt x="6289" y="4459"/>
                      </a:cubicBezTo>
                      <a:cubicBezTo>
                        <a:pt x="14446" y="7772"/>
                        <a:pt x="4775" y="9499"/>
                        <a:pt x="4775" y="9499"/>
                      </a:cubicBezTo>
                      <a:cubicBezTo>
                        <a:pt x="4775" y="9499"/>
                        <a:pt x="-6041" y="11646"/>
                        <a:pt x="4759" y="14683"/>
                      </a:cubicBezTo>
                      <a:cubicBezTo>
                        <a:pt x="15559" y="17719"/>
                        <a:pt x="2740" y="21595"/>
                        <a:pt x="2740" y="21595"/>
                      </a:cubicBezTo>
                    </a:path>
                  </a:pathLst>
                </a:custGeom>
                <a:noFill/>
                <a:ln w="381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90" name="AutoShape 138"/>
                <p:cNvSpPr>
                  <a:spLocks/>
                </p:cNvSpPr>
                <p:nvPr/>
              </p:nvSpPr>
              <p:spPr bwMode="auto">
                <a:xfrm rot="-5337376">
                  <a:off x="239" y="99"/>
                  <a:ext cx="9" cy="47"/>
                </a:xfrm>
                <a:custGeom>
                  <a:avLst/>
                  <a:gdLst>
                    <a:gd name="T0" fmla="*/ 6790 w 9564"/>
                    <a:gd name="T1" fmla="*/ 4 h 21602"/>
                    <a:gd name="T2" fmla="*/ 6306 w 9564"/>
                    <a:gd name="T3" fmla="*/ 4468 h 21602"/>
                    <a:gd name="T4" fmla="*/ 4826 w 9564"/>
                    <a:gd name="T5" fmla="*/ 9508 h 21602"/>
                    <a:gd name="T6" fmla="*/ 4843 w 9564"/>
                    <a:gd name="T7" fmla="*/ 14692 h 21602"/>
                    <a:gd name="T8" fmla="*/ 2871 w 9564"/>
                    <a:gd name="T9" fmla="*/ 21604 h 216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564" h="21602">
                      <a:moveTo>
                        <a:pt x="6790" y="4"/>
                      </a:moveTo>
                      <a:cubicBezTo>
                        <a:pt x="6790" y="4"/>
                        <a:pt x="-1858" y="1144"/>
                        <a:pt x="6306" y="4468"/>
                      </a:cubicBezTo>
                      <a:cubicBezTo>
                        <a:pt x="14470" y="7793"/>
                        <a:pt x="4826" y="9508"/>
                        <a:pt x="4826" y="9508"/>
                      </a:cubicBezTo>
                      <a:cubicBezTo>
                        <a:pt x="4826" y="9508"/>
                        <a:pt x="-5957" y="11641"/>
                        <a:pt x="4843" y="14692"/>
                      </a:cubicBezTo>
                      <a:cubicBezTo>
                        <a:pt x="15643" y="17744"/>
                        <a:pt x="2871" y="21604"/>
                        <a:pt x="2871" y="21604"/>
                      </a:cubicBezTo>
                    </a:path>
                  </a:pathLst>
                </a:custGeom>
                <a:noFill/>
                <a:ln w="381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91" name="AutoShape 139"/>
                <p:cNvSpPr>
                  <a:spLocks/>
                </p:cNvSpPr>
                <p:nvPr/>
              </p:nvSpPr>
              <p:spPr bwMode="auto">
                <a:xfrm rot="-5464961">
                  <a:off x="19" y="100"/>
                  <a:ext cx="8" cy="46"/>
                </a:xfrm>
                <a:custGeom>
                  <a:avLst/>
                  <a:gdLst>
                    <a:gd name="T0" fmla="*/ 6718 w 9564"/>
                    <a:gd name="T1" fmla="*/ 21598 h 21603"/>
                    <a:gd name="T2" fmla="*/ 6235 w 9564"/>
                    <a:gd name="T3" fmla="*/ 17134 h 21603"/>
                    <a:gd name="T4" fmla="*/ 4756 w 9564"/>
                    <a:gd name="T5" fmla="*/ 12094 h 21603"/>
                    <a:gd name="T6" fmla="*/ 4773 w 9564"/>
                    <a:gd name="T7" fmla="*/ 6910 h 21603"/>
                    <a:gd name="T8" fmla="*/ 2802 w 9564"/>
                    <a:gd name="T9" fmla="*/ -2 h 216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564" h="21603">
                      <a:moveTo>
                        <a:pt x="6718" y="21598"/>
                      </a:moveTo>
                      <a:cubicBezTo>
                        <a:pt x="6718" y="21598"/>
                        <a:pt x="-1929" y="20459"/>
                        <a:pt x="6235" y="17134"/>
                      </a:cubicBezTo>
                      <a:cubicBezTo>
                        <a:pt x="14399" y="13809"/>
                        <a:pt x="4756" y="12094"/>
                        <a:pt x="4756" y="12094"/>
                      </a:cubicBezTo>
                      <a:cubicBezTo>
                        <a:pt x="4756" y="12094"/>
                        <a:pt x="-6027" y="9961"/>
                        <a:pt x="4773" y="6910"/>
                      </a:cubicBezTo>
                      <a:cubicBezTo>
                        <a:pt x="15573" y="3858"/>
                        <a:pt x="2802" y="-2"/>
                        <a:pt x="2802" y="-2"/>
                      </a:cubicBezTo>
                    </a:path>
                  </a:pathLst>
                </a:custGeom>
                <a:noFill/>
                <a:ln w="381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92" name="AutoShape 140"/>
                <p:cNvSpPr>
                  <a:spLocks/>
                </p:cNvSpPr>
                <p:nvPr/>
              </p:nvSpPr>
              <p:spPr bwMode="auto">
                <a:xfrm rot="-7707856">
                  <a:off x="202" y="26"/>
                  <a:ext cx="9" cy="46"/>
                </a:xfrm>
                <a:custGeom>
                  <a:avLst/>
                  <a:gdLst>
                    <a:gd name="T0" fmla="*/ 6960 w 9803"/>
                    <a:gd name="T1" fmla="*/ -113 h 21534"/>
                    <a:gd name="T2" fmla="*/ 6067 w 9803"/>
                    <a:gd name="T3" fmla="*/ 4346 h 21534"/>
                    <a:gd name="T4" fmla="*/ 4103 w 9803"/>
                    <a:gd name="T5" fmla="*/ 9395 h 21534"/>
                    <a:gd name="T6" fmla="*/ 3660 w 9803"/>
                    <a:gd name="T7" fmla="*/ 14563 h 21534"/>
                    <a:gd name="T8" fmla="*/ 1025 w 9803"/>
                    <a:gd name="T9" fmla="*/ 21487 h 215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03" h="21534">
                      <a:moveTo>
                        <a:pt x="6960" y="-113"/>
                      </a:moveTo>
                      <a:cubicBezTo>
                        <a:pt x="6960" y="-113"/>
                        <a:pt x="-2006" y="1172"/>
                        <a:pt x="6067" y="4346"/>
                      </a:cubicBezTo>
                      <a:cubicBezTo>
                        <a:pt x="14141" y="7519"/>
                        <a:pt x="4103" y="9395"/>
                        <a:pt x="4103" y="9395"/>
                      </a:cubicBezTo>
                      <a:cubicBezTo>
                        <a:pt x="4103" y="9395"/>
                        <a:pt x="-7140" y="11708"/>
                        <a:pt x="3660" y="14563"/>
                      </a:cubicBezTo>
                      <a:cubicBezTo>
                        <a:pt x="14460" y="17418"/>
                        <a:pt x="1025" y="21487"/>
                        <a:pt x="1025" y="21487"/>
                      </a:cubicBezTo>
                    </a:path>
                  </a:pathLst>
                </a:custGeom>
                <a:noFill/>
                <a:ln w="381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93" name="AutoShape 141"/>
                <p:cNvSpPr>
                  <a:spLocks/>
                </p:cNvSpPr>
                <p:nvPr/>
              </p:nvSpPr>
              <p:spPr bwMode="auto">
                <a:xfrm rot="-7835440">
                  <a:off x="48" y="168"/>
                  <a:ext cx="9" cy="46"/>
                </a:xfrm>
                <a:custGeom>
                  <a:avLst/>
                  <a:gdLst>
                    <a:gd name="T0" fmla="*/ 4856 w 9350"/>
                    <a:gd name="T1" fmla="*/ 21552 h 21668"/>
                    <a:gd name="T2" fmla="*/ 4737 w 9350"/>
                    <a:gd name="T3" fmla="*/ 17082 h 21668"/>
                    <a:gd name="T4" fmla="*/ 3690 w 9350"/>
                    <a:gd name="T5" fmla="*/ 12052 h 21668"/>
                    <a:gd name="T6" fmla="*/ 4118 w 9350"/>
                    <a:gd name="T7" fmla="*/ 6852 h 21668"/>
                    <a:gd name="T8" fmla="*/ 2738 w 9350"/>
                    <a:gd name="T9" fmla="*/ -48 h 216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350" h="21668">
                      <a:moveTo>
                        <a:pt x="4856" y="21552"/>
                      </a:moveTo>
                      <a:cubicBezTo>
                        <a:pt x="4856" y="21552"/>
                        <a:pt x="-3507" y="20551"/>
                        <a:pt x="4737" y="17082"/>
                      </a:cubicBezTo>
                      <a:cubicBezTo>
                        <a:pt x="12982" y="13614"/>
                        <a:pt x="3690" y="12052"/>
                        <a:pt x="3690" y="12052"/>
                      </a:cubicBezTo>
                      <a:cubicBezTo>
                        <a:pt x="3690" y="12052"/>
                        <a:pt x="-6682" y="10090"/>
                        <a:pt x="4118" y="6852"/>
                      </a:cubicBezTo>
                      <a:cubicBezTo>
                        <a:pt x="14918" y="3614"/>
                        <a:pt x="2738" y="-48"/>
                        <a:pt x="2738" y="-48"/>
                      </a:cubicBezTo>
                    </a:path>
                  </a:pathLst>
                </a:custGeom>
                <a:noFill/>
                <a:ln w="381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94" name="AutoShape 142"/>
                <p:cNvSpPr>
                  <a:spLocks/>
                </p:cNvSpPr>
                <p:nvPr/>
              </p:nvSpPr>
              <p:spPr bwMode="auto">
                <a:xfrm rot="-2883069">
                  <a:off x="207" y="169"/>
                  <a:ext cx="9" cy="46"/>
                </a:xfrm>
                <a:custGeom>
                  <a:avLst/>
                  <a:gdLst>
                    <a:gd name="T0" fmla="*/ 6637 w 9349"/>
                    <a:gd name="T1" fmla="*/ 117 h 21669"/>
                    <a:gd name="T2" fmla="*/ 6519 w 9349"/>
                    <a:gd name="T3" fmla="*/ 4587 h 21669"/>
                    <a:gd name="T4" fmla="*/ 5475 w 9349"/>
                    <a:gd name="T5" fmla="*/ 9617 h 21669"/>
                    <a:gd name="T6" fmla="*/ 5904 w 9349"/>
                    <a:gd name="T7" fmla="*/ 14817 h 21669"/>
                    <a:gd name="T8" fmla="*/ 4527 w 9349"/>
                    <a:gd name="T9" fmla="*/ 21717 h 216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349" h="21669">
                      <a:moveTo>
                        <a:pt x="6637" y="117"/>
                      </a:moveTo>
                      <a:cubicBezTo>
                        <a:pt x="6637" y="117"/>
                        <a:pt x="-1725" y="1117"/>
                        <a:pt x="6519" y="4587"/>
                      </a:cubicBezTo>
                      <a:cubicBezTo>
                        <a:pt x="14764" y="8057"/>
                        <a:pt x="5475" y="9617"/>
                        <a:pt x="5475" y="9617"/>
                      </a:cubicBezTo>
                      <a:cubicBezTo>
                        <a:pt x="5475" y="9617"/>
                        <a:pt x="-4896" y="11578"/>
                        <a:pt x="5904" y="14817"/>
                      </a:cubicBezTo>
                      <a:cubicBezTo>
                        <a:pt x="16704" y="18057"/>
                        <a:pt x="4527" y="21717"/>
                        <a:pt x="4527" y="21717"/>
                      </a:cubicBezTo>
                    </a:path>
                  </a:pathLst>
                </a:custGeom>
                <a:noFill/>
                <a:ln w="381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95" name="AutoShape 143"/>
                <p:cNvSpPr>
                  <a:spLocks/>
                </p:cNvSpPr>
                <p:nvPr/>
              </p:nvSpPr>
              <p:spPr bwMode="auto">
                <a:xfrm rot="-3127736">
                  <a:off x="50" y="31"/>
                  <a:ext cx="9" cy="46"/>
                </a:xfrm>
                <a:custGeom>
                  <a:avLst/>
                  <a:gdLst>
                    <a:gd name="T0" fmla="*/ 8797 w 9802"/>
                    <a:gd name="T1" fmla="*/ 21646 h 21534"/>
                    <a:gd name="T2" fmla="*/ 7906 w 9802"/>
                    <a:gd name="T3" fmla="*/ 17187 h 21534"/>
                    <a:gd name="T4" fmla="*/ 5944 w 9802"/>
                    <a:gd name="T5" fmla="*/ 12138 h 21534"/>
                    <a:gd name="T6" fmla="*/ 5503 w 9802"/>
                    <a:gd name="T7" fmla="*/ 6970 h 21534"/>
                    <a:gd name="T8" fmla="*/ 2871 w 9802"/>
                    <a:gd name="T9" fmla="*/ 46 h 215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02" h="21534">
                      <a:moveTo>
                        <a:pt x="8797" y="21646"/>
                      </a:moveTo>
                      <a:cubicBezTo>
                        <a:pt x="8797" y="21646"/>
                        <a:pt x="-168" y="20361"/>
                        <a:pt x="7906" y="17187"/>
                      </a:cubicBezTo>
                      <a:cubicBezTo>
                        <a:pt x="15980" y="14013"/>
                        <a:pt x="5944" y="12138"/>
                        <a:pt x="5944" y="12138"/>
                      </a:cubicBezTo>
                      <a:cubicBezTo>
                        <a:pt x="5944" y="12138"/>
                        <a:pt x="-5297" y="9826"/>
                        <a:pt x="5503" y="6970"/>
                      </a:cubicBezTo>
                      <a:cubicBezTo>
                        <a:pt x="16303" y="4114"/>
                        <a:pt x="2871" y="46"/>
                        <a:pt x="2871" y="46"/>
                      </a:cubicBezTo>
                    </a:path>
                  </a:pathLst>
                </a:custGeom>
                <a:noFill/>
                <a:ln w="381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sp>
            <p:nvSpPr>
              <p:cNvPr id="179" name="Oval 145"/>
              <p:cNvSpPr>
                <a:spLocks/>
              </p:cNvSpPr>
              <p:nvPr/>
            </p:nvSpPr>
            <p:spPr bwMode="auto">
              <a:xfrm>
                <a:off x="160" y="0"/>
                <a:ext cx="55" cy="51"/>
              </a:xfrm>
              <a:prstGeom prst="ellipse">
                <a:avLst/>
              </a:prstGeom>
              <a:solidFill>
                <a:srgbClr val="30C73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>
                <a:lvl1pPr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1pPr>
                <a:lvl2pPr marL="742950" indent="-28575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2pPr>
                <a:lvl3pPr marL="11430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3pPr>
                <a:lvl4pPr marL="16002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4pPr>
                <a:lvl5pPr marL="20574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80" name="Oval 146"/>
              <p:cNvSpPr>
                <a:spLocks/>
              </p:cNvSpPr>
              <p:nvPr/>
            </p:nvSpPr>
            <p:spPr bwMode="auto">
              <a:xfrm>
                <a:off x="278" y="50"/>
                <a:ext cx="56" cy="52"/>
              </a:xfrm>
              <a:prstGeom prst="ellipse">
                <a:avLst/>
              </a:prstGeom>
              <a:solidFill>
                <a:srgbClr val="30C73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>
                <a:lvl1pPr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1pPr>
                <a:lvl2pPr marL="742950" indent="-28575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2pPr>
                <a:lvl3pPr marL="11430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3pPr>
                <a:lvl4pPr marL="16002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4pPr>
                <a:lvl5pPr marL="20574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81" name="Oval 147"/>
              <p:cNvSpPr>
                <a:spLocks/>
              </p:cNvSpPr>
              <p:nvPr/>
            </p:nvSpPr>
            <p:spPr bwMode="auto">
              <a:xfrm>
                <a:off x="324" y="148"/>
                <a:ext cx="55" cy="52"/>
              </a:xfrm>
              <a:prstGeom prst="ellipse">
                <a:avLst/>
              </a:prstGeom>
              <a:solidFill>
                <a:srgbClr val="30C73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>
                <a:lvl1pPr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1pPr>
                <a:lvl2pPr marL="742950" indent="-28575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2pPr>
                <a:lvl3pPr marL="11430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3pPr>
                <a:lvl4pPr marL="16002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4pPr>
                <a:lvl5pPr marL="20574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82" name="Oval 148"/>
              <p:cNvSpPr>
                <a:spLocks/>
              </p:cNvSpPr>
              <p:nvPr/>
            </p:nvSpPr>
            <p:spPr bwMode="auto">
              <a:xfrm>
                <a:off x="282" y="246"/>
                <a:ext cx="55" cy="52"/>
              </a:xfrm>
              <a:prstGeom prst="ellipse">
                <a:avLst/>
              </a:prstGeom>
              <a:solidFill>
                <a:srgbClr val="30C73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>
                <a:lvl1pPr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1pPr>
                <a:lvl2pPr marL="742950" indent="-28575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2pPr>
                <a:lvl3pPr marL="11430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3pPr>
                <a:lvl4pPr marL="16002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4pPr>
                <a:lvl5pPr marL="20574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83" name="Oval 149"/>
              <p:cNvSpPr>
                <a:spLocks/>
              </p:cNvSpPr>
              <p:nvPr/>
            </p:nvSpPr>
            <p:spPr bwMode="auto">
              <a:xfrm>
                <a:off x="159" y="298"/>
                <a:ext cx="56" cy="51"/>
              </a:xfrm>
              <a:prstGeom prst="ellipse">
                <a:avLst/>
              </a:prstGeom>
              <a:solidFill>
                <a:srgbClr val="30C73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>
                <a:lvl1pPr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1pPr>
                <a:lvl2pPr marL="742950" indent="-28575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2pPr>
                <a:lvl3pPr marL="11430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3pPr>
                <a:lvl4pPr marL="16002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4pPr>
                <a:lvl5pPr marL="20574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84" name="Oval 150"/>
              <p:cNvSpPr>
                <a:spLocks/>
              </p:cNvSpPr>
              <p:nvPr/>
            </p:nvSpPr>
            <p:spPr bwMode="auto">
              <a:xfrm>
                <a:off x="40" y="246"/>
                <a:ext cx="56" cy="52"/>
              </a:xfrm>
              <a:prstGeom prst="ellipse">
                <a:avLst/>
              </a:prstGeom>
              <a:solidFill>
                <a:srgbClr val="30C73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>
                <a:lvl1pPr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1pPr>
                <a:lvl2pPr marL="742950" indent="-28575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2pPr>
                <a:lvl3pPr marL="11430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3pPr>
                <a:lvl4pPr marL="16002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4pPr>
                <a:lvl5pPr marL="20574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85" name="Oval 151"/>
              <p:cNvSpPr>
                <a:spLocks/>
              </p:cNvSpPr>
              <p:nvPr/>
            </p:nvSpPr>
            <p:spPr bwMode="auto">
              <a:xfrm>
                <a:off x="0" y="148"/>
                <a:ext cx="55" cy="52"/>
              </a:xfrm>
              <a:prstGeom prst="ellipse">
                <a:avLst/>
              </a:prstGeom>
              <a:solidFill>
                <a:srgbClr val="30C73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>
                <a:lvl1pPr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1pPr>
                <a:lvl2pPr marL="742950" indent="-28575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2pPr>
                <a:lvl3pPr marL="11430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3pPr>
                <a:lvl4pPr marL="16002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4pPr>
                <a:lvl5pPr marL="20574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86" name="Oval 152"/>
              <p:cNvSpPr>
                <a:spLocks/>
              </p:cNvSpPr>
              <p:nvPr/>
            </p:nvSpPr>
            <p:spPr bwMode="auto">
              <a:xfrm>
                <a:off x="55" y="50"/>
                <a:ext cx="56" cy="52"/>
              </a:xfrm>
              <a:prstGeom prst="ellipse">
                <a:avLst/>
              </a:prstGeom>
              <a:solidFill>
                <a:srgbClr val="30C73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>
                <a:lvl1pPr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1pPr>
                <a:lvl2pPr marL="742950" indent="-28575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2pPr>
                <a:lvl3pPr marL="11430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3pPr>
                <a:lvl4pPr marL="16002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4pPr>
                <a:lvl5pPr marL="20574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grpSp>
          <p:nvGrpSpPr>
            <p:cNvPr id="196" name="Group 172"/>
            <p:cNvGrpSpPr>
              <a:grpSpLocks/>
            </p:cNvGrpSpPr>
            <p:nvPr/>
          </p:nvGrpSpPr>
          <p:grpSpPr bwMode="auto">
            <a:xfrm>
              <a:off x="5872783" y="4878785"/>
              <a:ext cx="603250" cy="555625"/>
              <a:chOff x="0" y="0"/>
              <a:chExt cx="379" cy="349"/>
            </a:xfrm>
          </p:grpSpPr>
          <p:grpSp>
            <p:nvGrpSpPr>
              <p:cNvPr id="197" name="Group 163"/>
              <p:cNvGrpSpPr>
                <a:grpSpLocks/>
              </p:cNvGrpSpPr>
              <p:nvPr/>
            </p:nvGrpSpPr>
            <p:grpSpPr bwMode="auto">
              <a:xfrm>
                <a:off x="56" y="53"/>
                <a:ext cx="268" cy="246"/>
                <a:chOff x="0" y="0"/>
                <a:chExt cx="267" cy="245"/>
              </a:xfrm>
            </p:grpSpPr>
            <p:sp>
              <p:nvSpPr>
                <p:cNvPr id="206" name="Oval 154"/>
                <p:cNvSpPr>
                  <a:spLocks/>
                </p:cNvSpPr>
                <p:nvPr/>
              </p:nvSpPr>
              <p:spPr bwMode="auto">
                <a:xfrm>
                  <a:off x="50" y="45"/>
                  <a:ext cx="168" cy="155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EFDFE"/>
                    </a:gs>
                    <a:gs pos="100000">
                      <a:srgbClr val="FB2D7B"/>
                    </a:gs>
                  </a:gsLst>
                  <a:path path="rect">
                    <a:fillToRect l="38965" t="37347" r="61035" b="62653"/>
                  </a:path>
                </a:gradFill>
                <a:ln w="25400">
                  <a:solidFill>
                    <a:srgbClr val="FC478B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>
                  <a:lvl1pPr eaLnBrk="0" hangingPunct="0">
                    <a:defRPr sz="4200">
                      <a:solidFill>
                        <a:srgbClr val="000000"/>
                      </a:solidFill>
                      <a:latin typeface="Gill Sans" charset="0"/>
                      <a:ea typeface="ヒラギノ角ゴ ProN W3" charset="-128"/>
                      <a:sym typeface="Gill Sans" charset="0"/>
                    </a:defRPr>
                  </a:lvl1pPr>
                  <a:lvl2pPr marL="742950" indent="-285750" eaLnBrk="0" hangingPunct="0">
                    <a:defRPr sz="4200">
                      <a:solidFill>
                        <a:srgbClr val="000000"/>
                      </a:solidFill>
                      <a:latin typeface="Gill Sans" charset="0"/>
                      <a:ea typeface="ヒラギノ角ゴ ProN W3" charset="-128"/>
                      <a:sym typeface="Gill Sans" charset="0"/>
                    </a:defRPr>
                  </a:lvl2pPr>
                  <a:lvl3pPr marL="1143000" indent="-228600" eaLnBrk="0" hangingPunct="0">
                    <a:defRPr sz="4200">
                      <a:solidFill>
                        <a:srgbClr val="000000"/>
                      </a:solidFill>
                      <a:latin typeface="Gill Sans" charset="0"/>
                      <a:ea typeface="ヒラギノ角ゴ ProN W3" charset="-128"/>
                      <a:sym typeface="Gill Sans" charset="0"/>
                    </a:defRPr>
                  </a:lvl3pPr>
                  <a:lvl4pPr marL="1600200" indent="-228600" eaLnBrk="0" hangingPunct="0">
                    <a:defRPr sz="4200">
                      <a:solidFill>
                        <a:srgbClr val="000000"/>
                      </a:solidFill>
                      <a:latin typeface="Gill Sans" charset="0"/>
                      <a:ea typeface="ヒラギノ角ゴ ProN W3" charset="-128"/>
                      <a:sym typeface="Gill Sans" charset="0"/>
                    </a:defRPr>
                  </a:lvl4pPr>
                  <a:lvl5pPr marL="2057400" indent="-228600" eaLnBrk="0" hangingPunct="0">
                    <a:defRPr sz="4200">
                      <a:solidFill>
                        <a:srgbClr val="000000"/>
                      </a:solidFill>
                      <a:latin typeface="Gill Sans" charset="0"/>
                      <a:ea typeface="ヒラギノ角ゴ ProN W3" charset="-128"/>
                      <a:sym typeface="Gill Sans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200">
                      <a:solidFill>
                        <a:srgbClr val="000000"/>
                      </a:solidFill>
                      <a:latin typeface="Gill Sans" charset="0"/>
                      <a:ea typeface="ヒラギノ角ゴ ProN W3" charset="-128"/>
                      <a:sym typeface="Gill Sans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200">
                      <a:solidFill>
                        <a:srgbClr val="000000"/>
                      </a:solidFill>
                      <a:latin typeface="Gill Sans" charset="0"/>
                      <a:ea typeface="ヒラギノ角ゴ ProN W3" charset="-128"/>
                      <a:sym typeface="Gill Sans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200">
                      <a:solidFill>
                        <a:srgbClr val="000000"/>
                      </a:solidFill>
                      <a:latin typeface="Gill Sans" charset="0"/>
                      <a:ea typeface="ヒラギノ角ゴ ProN W3" charset="-128"/>
                      <a:sym typeface="Gill Sans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200">
                      <a:solidFill>
                        <a:srgbClr val="000000"/>
                      </a:solidFill>
                      <a:latin typeface="Gill Sans" charset="0"/>
                      <a:ea typeface="ヒラギノ角ゴ ProN W3" charset="-128"/>
                      <a:sym typeface="Gill Sans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07" name="AutoShape 155"/>
                <p:cNvSpPr>
                  <a:spLocks/>
                </p:cNvSpPr>
                <p:nvPr/>
              </p:nvSpPr>
              <p:spPr bwMode="auto">
                <a:xfrm rot="-63792">
                  <a:off x="127" y="0"/>
                  <a:ext cx="9" cy="43"/>
                </a:xfrm>
                <a:custGeom>
                  <a:avLst/>
                  <a:gdLst>
                    <a:gd name="T0" fmla="*/ 6868 w 9581"/>
                    <a:gd name="T1" fmla="*/ 21602 h 21597"/>
                    <a:gd name="T2" fmla="*/ 6355 w 9581"/>
                    <a:gd name="T3" fmla="*/ 17138 h 21597"/>
                    <a:gd name="T4" fmla="*/ 4841 w 9581"/>
                    <a:gd name="T5" fmla="*/ 12098 h 21597"/>
                    <a:gd name="T6" fmla="*/ 4825 w 9581"/>
                    <a:gd name="T7" fmla="*/ 6914 h 21597"/>
                    <a:gd name="T8" fmla="*/ 2806 w 9581"/>
                    <a:gd name="T9" fmla="*/ 2 h 215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581" h="21597">
                      <a:moveTo>
                        <a:pt x="6868" y="21602"/>
                      </a:moveTo>
                      <a:cubicBezTo>
                        <a:pt x="6868" y="21602"/>
                        <a:pt x="-1803" y="20452"/>
                        <a:pt x="6355" y="17138"/>
                      </a:cubicBezTo>
                      <a:cubicBezTo>
                        <a:pt x="14512" y="13825"/>
                        <a:pt x="4841" y="12098"/>
                        <a:pt x="4841" y="12098"/>
                      </a:cubicBezTo>
                      <a:cubicBezTo>
                        <a:pt x="4841" y="12098"/>
                        <a:pt x="-5975" y="9951"/>
                        <a:pt x="4825" y="6914"/>
                      </a:cubicBezTo>
                      <a:cubicBezTo>
                        <a:pt x="15625" y="3878"/>
                        <a:pt x="2806" y="2"/>
                        <a:pt x="2806" y="2"/>
                      </a:cubicBezTo>
                    </a:path>
                  </a:pathLst>
                </a:custGeom>
                <a:noFill/>
                <a:ln w="381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208" name="AutoShape 156"/>
                <p:cNvSpPr>
                  <a:spLocks/>
                </p:cNvSpPr>
                <p:nvPr/>
              </p:nvSpPr>
              <p:spPr bwMode="auto">
                <a:xfrm rot="63792">
                  <a:off x="126" y="202"/>
                  <a:ext cx="10" cy="43"/>
                </a:xfrm>
                <a:custGeom>
                  <a:avLst/>
                  <a:gdLst>
                    <a:gd name="T0" fmla="*/ 6802 w 9581"/>
                    <a:gd name="T1" fmla="*/ -5 h 21597"/>
                    <a:gd name="T2" fmla="*/ 6289 w 9581"/>
                    <a:gd name="T3" fmla="*/ 4459 h 21597"/>
                    <a:gd name="T4" fmla="*/ 4775 w 9581"/>
                    <a:gd name="T5" fmla="*/ 9499 h 21597"/>
                    <a:gd name="T6" fmla="*/ 4759 w 9581"/>
                    <a:gd name="T7" fmla="*/ 14683 h 21597"/>
                    <a:gd name="T8" fmla="*/ 2740 w 9581"/>
                    <a:gd name="T9" fmla="*/ 21595 h 215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581" h="21597">
                      <a:moveTo>
                        <a:pt x="6802" y="-5"/>
                      </a:moveTo>
                      <a:cubicBezTo>
                        <a:pt x="6802" y="-5"/>
                        <a:pt x="-1869" y="1145"/>
                        <a:pt x="6289" y="4459"/>
                      </a:cubicBezTo>
                      <a:cubicBezTo>
                        <a:pt x="14446" y="7772"/>
                        <a:pt x="4775" y="9499"/>
                        <a:pt x="4775" y="9499"/>
                      </a:cubicBezTo>
                      <a:cubicBezTo>
                        <a:pt x="4775" y="9499"/>
                        <a:pt x="-6041" y="11646"/>
                        <a:pt x="4759" y="14683"/>
                      </a:cubicBezTo>
                      <a:cubicBezTo>
                        <a:pt x="15559" y="17719"/>
                        <a:pt x="2740" y="21595"/>
                        <a:pt x="2740" y="21595"/>
                      </a:cubicBezTo>
                    </a:path>
                  </a:pathLst>
                </a:custGeom>
                <a:noFill/>
                <a:ln w="381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209" name="AutoShape 157"/>
                <p:cNvSpPr>
                  <a:spLocks/>
                </p:cNvSpPr>
                <p:nvPr/>
              </p:nvSpPr>
              <p:spPr bwMode="auto">
                <a:xfrm rot="-5337376">
                  <a:off x="239" y="99"/>
                  <a:ext cx="9" cy="47"/>
                </a:xfrm>
                <a:custGeom>
                  <a:avLst/>
                  <a:gdLst>
                    <a:gd name="T0" fmla="*/ 6790 w 9564"/>
                    <a:gd name="T1" fmla="*/ 4 h 21602"/>
                    <a:gd name="T2" fmla="*/ 6306 w 9564"/>
                    <a:gd name="T3" fmla="*/ 4468 h 21602"/>
                    <a:gd name="T4" fmla="*/ 4826 w 9564"/>
                    <a:gd name="T5" fmla="*/ 9508 h 21602"/>
                    <a:gd name="T6" fmla="*/ 4843 w 9564"/>
                    <a:gd name="T7" fmla="*/ 14692 h 21602"/>
                    <a:gd name="T8" fmla="*/ 2871 w 9564"/>
                    <a:gd name="T9" fmla="*/ 21604 h 216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564" h="21602">
                      <a:moveTo>
                        <a:pt x="6790" y="4"/>
                      </a:moveTo>
                      <a:cubicBezTo>
                        <a:pt x="6790" y="4"/>
                        <a:pt x="-1858" y="1144"/>
                        <a:pt x="6306" y="4468"/>
                      </a:cubicBezTo>
                      <a:cubicBezTo>
                        <a:pt x="14470" y="7793"/>
                        <a:pt x="4826" y="9508"/>
                        <a:pt x="4826" y="9508"/>
                      </a:cubicBezTo>
                      <a:cubicBezTo>
                        <a:pt x="4826" y="9508"/>
                        <a:pt x="-5957" y="11641"/>
                        <a:pt x="4843" y="14692"/>
                      </a:cubicBezTo>
                      <a:cubicBezTo>
                        <a:pt x="15643" y="17744"/>
                        <a:pt x="2871" y="21604"/>
                        <a:pt x="2871" y="21604"/>
                      </a:cubicBezTo>
                    </a:path>
                  </a:pathLst>
                </a:custGeom>
                <a:noFill/>
                <a:ln w="381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210" name="AutoShape 158"/>
                <p:cNvSpPr>
                  <a:spLocks/>
                </p:cNvSpPr>
                <p:nvPr/>
              </p:nvSpPr>
              <p:spPr bwMode="auto">
                <a:xfrm rot="-5464961">
                  <a:off x="19" y="100"/>
                  <a:ext cx="8" cy="46"/>
                </a:xfrm>
                <a:custGeom>
                  <a:avLst/>
                  <a:gdLst>
                    <a:gd name="T0" fmla="*/ 6718 w 9564"/>
                    <a:gd name="T1" fmla="*/ 21598 h 21603"/>
                    <a:gd name="T2" fmla="*/ 6235 w 9564"/>
                    <a:gd name="T3" fmla="*/ 17134 h 21603"/>
                    <a:gd name="T4" fmla="*/ 4756 w 9564"/>
                    <a:gd name="T5" fmla="*/ 12094 h 21603"/>
                    <a:gd name="T6" fmla="*/ 4773 w 9564"/>
                    <a:gd name="T7" fmla="*/ 6910 h 21603"/>
                    <a:gd name="T8" fmla="*/ 2802 w 9564"/>
                    <a:gd name="T9" fmla="*/ -2 h 216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564" h="21603">
                      <a:moveTo>
                        <a:pt x="6718" y="21598"/>
                      </a:moveTo>
                      <a:cubicBezTo>
                        <a:pt x="6718" y="21598"/>
                        <a:pt x="-1929" y="20459"/>
                        <a:pt x="6235" y="17134"/>
                      </a:cubicBezTo>
                      <a:cubicBezTo>
                        <a:pt x="14399" y="13809"/>
                        <a:pt x="4756" y="12094"/>
                        <a:pt x="4756" y="12094"/>
                      </a:cubicBezTo>
                      <a:cubicBezTo>
                        <a:pt x="4756" y="12094"/>
                        <a:pt x="-6027" y="9961"/>
                        <a:pt x="4773" y="6910"/>
                      </a:cubicBezTo>
                      <a:cubicBezTo>
                        <a:pt x="15573" y="3858"/>
                        <a:pt x="2802" y="-2"/>
                        <a:pt x="2802" y="-2"/>
                      </a:cubicBezTo>
                    </a:path>
                  </a:pathLst>
                </a:custGeom>
                <a:noFill/>
                <a:ln w="381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211" name="AutoShape 159"/>
                <p:cNvSpPr>
                  <a:spLocks/>
                </p:cNvSpPr>
                <p:nvPr/>
              </p:nvSpPr>
              <p:spPr bwMode="auto">
                <a:xfrm rot="-7707856">
                  <a:off x="202" y="26"/>
                  <a:ext cx="9" cy="46"/>
                </a:xfrm>
                <a:custGeom>
                  <a:avLst/>
                  <a:gdLst>
                    <a:gd name="T0" fmla="*/ 6960 w 9803"/>
                    <a:gd name="T1" fmla="*/ -113 h 21534"/>
                    <a:gd name="T2" fmla="*/ 6067 w 9803"/>
                    <a:gd name="T3" fmla="*/ 4346 h 21534"/>
                    <a:gd name="T4" fmla="*/ 4103 w 9803"/>
                    <a:gd name="T5" fmla="*/ 9395 h 21534"/>
                    <a:gd name="T6" fmla="*/ 3660 w 9803"/>
                    <a:gd name="T7" fmla="*/ 14563 h 21534"/>
                    <a:gd name="T8" fmla="*/ 1025 w 9803"/>
                    <a:gd name="T9" fmla="*/ 21487 h 215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03" h="21534">
                      <a:moveTo>
                        <a:pt x="6960" y="-113"/>
                      </a:moveTo>
                      <a:cubicBezTo>
                        <a:pt x="6960" y="-113"/>
                        <a:pt x="-2006" y="1172"/>
                        <a:pt x="6067" y="4346"/>
                      </a:cubicBezTo>
                      <a:cubicBezTo>
                        <a:pt x="14141" y="7519"/>
                        <a:pt x="4103" y="9395"/>
                        <a:pt x="4103" y="9395"/>
                      </a:cubicBezTo>
                      <a:cubicBezTo>
                        <a:pt x="4103" y="9395"/>
                        <a:pt x="-7140" y="11708"/>
                        <a:pt x="3660" y="14563"/>
                      </a:cubicBezTo>
                      <a:cubicBezTo>
                        <a:pt x="14460" y="17418"/>
                        <a:pt x="1025" y="21487"/>
                        <a:pt x="1025" y="21487"/>
                      </a:cubicBezTo>
                    </a:path>
                  </a:pathLst>
                </a:custGeom>
                <a:noFill/>
                <a:ln w="381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212" name="AutoShape 160"/>
                <p:cNvSpPr>
                  <a:spLocks/>
                </p:cNvSpPr>
                <p:nvPr/>
              </p:nvSpPr>
              <p:spPr bwMode="auto">
                <a:xfrm rot="-7835440">
                  <a:off x="48" y="168"/>
                  <a:ext cx="9" cy="46"/>
                </a:xfrm>
                <a:custGeom>
                  <a:avLst/>
                  <a:gdLst>
                    <a:gd name="T0" fmla="*/ 4856 w 9350"/>
                    <a:gd name="T1" fmla="*/ 21552 h 21668"/>
                    <a:gd name="T2" fmla="*/ 4737 w 9350"/>
                    <a:gd name="T3" fmla="*/ 17082 h 21668"/>
                    <a:gd name="T4" fmla="*/ 3690 w 9350"/>
                    <a:gd name="T5" fmla="*/ 12052 h 21668"/>
                    <a:gd name="T6" fmla="*/ 4118 w 9350"/>
                    <a:gd name="T7" fmla="*/ 6852 h 21668"/>
                    <a:gd name="T8" fmla="*/ 2738 w 9350"/>
                    <a:gd name="T9" fmla="*/ -48 h 216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350" h="21668">
                      <a:moveTo>
                        <a:pt x="4856" y="21552"/>
                      </a:moveTo>
                      <a:cubicBezTo>
                        <a:pt x="4856" y="21552"/>
                        <a:pt x="-3507" y="20551"/>
                        <a:pt x="4737" y="17082"/>
                      </a:cubicBezTo>
                      <a:cubicBezTo>
                        <a:pt x="12982" y="13614"/>
                        <a:pt x="3690" y="12052"/>
                        <a:pt x="3690" y="12052"/>
                      </a:cubicBezTo>
                      <a:cubicBezTo>
                        <a:pt x="3690" y="12052"/>
                        <a:pt x="-6682" y="10090"/>
                        <a:pt x="4118" y="6852"/>
                      </a:cubicBezTo>
                      <a:cubicBezTo>
                        <a:pt x="14918" y="3614"/>
                        <a:pt x="2738" y="-48"/>
                        <a:pt x="2738" y="-48"/>
                      </a:cubicBezTo>
                    </a:path>
                  </a:pathLst>
                </a:custGeom>
                <a:noFill/>
                <a:ln w="381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213" name="AutoShape 161"/>
                <p:cNvSpPr>
                  <a:spLocks/>
                </p:cNvSpPr>
                <p:nvPr/>
              </p:nvSpPr>
              <p:spPr bwMode="auto">
                <a:xfrm rot="-2883069">
                  <a:off x="207" y="169"/>
                  <a:ext cx="9" cy="46"/>
                </a:xfrm>
                <a:custGeom>
                  <a:avLst/>
                  <a:gdLst>
                    <a:gd name="T0" fmla="*/ 6637 w 9349"/>
                    <a:gd name="T1" fmla="*/ 117 h 21669"/>
                    <a:gd name="T2" fmla="*/ 6519 w 9349"/>
                    <a:gd name="T3" fmla="*/ 4587 h 21669"/>
                    <a:gd name="T4" fmla="*/ 5475 w 9349"/>
                    <a:gd name="T5" fmla="*/ 9617 h 21669"/>
                    <a:gd name="T6" fmla="*/ 5904 w 9349"/>
                    <a:gd name="T7" fmla="*/ 14817 h 21669"/>
                    <a:gd name="T8" fmla="*/ 4527 w 9349"/>
                    <a:gd name="T9" fmla="*/ 21717 h 216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349" h="21669">
                      <a:moveTo>
                        <a:pt x="6637" y="117"/>
                      </a:moveTo>
                      <a:cubicBezTo>
                        <a:pt x="6637" y="117"/>
                        <a:pt x="-1725" y="1117"/>
                        <a:pt x="6519" y="4587"/>
                      </a:cubicBezTo>
                      <a:cubicBezTo>
                        <a:pt x="14764" y="8057"/>
                        <a:pt x="5475" y="9617"/>
                        <a:pt x="5475" y="9617"/>
                      </a:cubicBezTo>
                      <a:cubicBezTo>
                        <a:pt x="5475" y="9617"/>
                        <a:pt x="-4896" y="11578"/>
                        <a:pt x="5904" y="14817"/>
                      </a:cubicBezTo>
                      <a:cubicBezTo>
                        <a:pt x="16704" y="18057"/>
                        <a:pt x="4527" y="21717"/>
                        <a:pt x="4527" y="21717"/>
                      </a:cubicBezTo>
                    </a:path>
                  </a:pathLst>
                </a:custGeom>
                <a:noFill/>
                <a:ln w="381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214" name="AutoShape 162"/>
                <p:cNvSpPr>
                  <a:spLocks/>
                </p:cNvSpPr>
                <p:nvPr/>
              </p:nvSpPr>
              <p:spPr bwMode="auto">
                <a:xfrm rot="-3127736">
                  <a:off x="50" y="31"/>
                  <a:ext cx="9" cy="46"/>
                </a:xfrm>
                <a:custGeom>
                  <a:avLst/>
                  <a:gdLst>
                    <a:gd name="T0" fmla="*/ 8797 w 9802"/>
                    <a:gd name="T1" fmla="*/ 21646 h 21534"/>
                    <a:gd name="T2" fmla="*/ 7906 w 9802"/>
                    <a:gd name="T3" fmla="*/ 17187 h 21534"/>
                    <a:gd name="T4" fmla="*/ 5944 w 9802"/>
                    <a:gd name="T5" fmla="*/ 12138 h 21534"/>
                    <a:gd name="T6" fmla="*/ 5503 w 9802"/>
                    <a:gd name="T7" fmla="*/ 6970 h 21534"/>
                    <a:gd name="T8" fmla="*/ 2871 w 9802"/>
                    <a:gd name="T9" fmla="*/ 46 h 215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02" h="21534">
                      <a:moveTo>
                        <a:pt x="8797" y="21646"/>
                      </a:moveTo>
                      <a:cubicBezTo>
                        <a:pt x="8797" y="21646"/>
                        <a:pt x="-168" y="20361"/>
                        <a:pt x="7906" y="17187"/>
                      </a:cubicBezTo>
                      <a:cubicBezTo>
                        <a:pt x="15980" y="14013"/>
                        <a:pt x="5944" y="12138"/>
                        <a:pt x="5944" y="12138"/>
                      </a:cubicBezTo>
                      <a:cubicBezTo>
                        <a:pt x="5944" y="12138"/>
                        <a:pt x="-5297" y="9826"/>
                        <a:pt x="5503" y="6970"/>
                      </a:cubicBezTo>
                      <a:cubicBezTo>
                        <a:pt x="16303" y="4114"/>
                        <a:pt x="2871" y="46"/>
                        <a:pt x="2871" y="46"/>
                      </a:cubicBezTo>
                    </a:path>
                  </a:pathLst>
                </a:custGeom>
                <a:noFill/>
                <a:ln w="381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sp>
            <p:nvSpPr>
              <p:cNvPr id="198" name="Oval 164"/>
              <p:cNvSpPr>
                <a:spLocks/>
              </p:cNvSpPr>
              <p:nvPr/>
            </p:nvSpPr>
            <p:spPr bwMode="auto">
              <a:xfrm>
                <a:off x="160" y="0"/>
                <a:ext cx="55" cy="51"/>
              </a:xfrm>
              <a:prstGeom prst="ellipse">
                <a:avLst/>
              </a:prstGeom>
              <a:solidFill>
                <a:srgbClr val="FEF412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>
                <a:lvl1pPr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1pPr>
                <a:lvl2pPr marL="742950" indent="-28575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2pPr>
                <a:lvl3pPr marL="11430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3pPr>
                <a:lvl4pPr marL="16002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4pPr>
                <a:lvl5pPr marL="20574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99" name="Oval 165"/>
              <p:cNvSpPr>
                <a:spLocks/>
              </p:cNvSpPr>
              <p:nvPr/>
            </p:nvSpPr>
            <p:spPr bwMode="auto">
              <a:xfrm>
                <a:off x="278" y="50"/>
                <a:ext cx="56" cy="52"/>
              </a:xfrm>
              <a:prstGeom prst="ellipse">
                <a:avLst/>
              </a:prstGeom>
              <a:solidFill>
                <a:srgbClr val="FEF412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>
                <a:lvl1pPr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1pPr>
                <a:lvl2pPr marL="742950" indent="-28575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2pPr>
                <a:lvl3pPr marL="11430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3pPr>
                <a:lvl4pPr marL="16002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4pPr>
                <a:lvl5pPr marL="20574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00" name="Oval 166"/>
              <p:cNvSpPr>
                <a:spLocks/>
              </p:cNvSpPr>
              <p:nvPr/>
            </p:nvSpPr>
            <p:spPr bwMode="auto">
              <a:xfrm>
                <a:off x="324" y="148"/>
                <a:ext cx="55" cy="52"/>
              </a:xfrm>
              <a:prstGeom prst="ellipse">
                <a:avLst/>
              </a:prstGeom>
              <a:solidFill>
                <a:srgbClr val="FEF412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>
                <a:lvl1pPr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1pPr>
                <a:lvl2pPr marL="742950" indent="-28575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2pPr>
                <a:lvl3pPr marL="11430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3pPr>
                <a:lvl4pPr marL="16002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4pPr>
                <a:lvl5pPr marL="20574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01" name="Oval 167"/>
              <p:cNvSpPr>
                <a:spLocks/>
              </p:cNvSpPr>
              <p:nvPr/>
            </p:nvSpPr>
            <p:spPr bwMode="auto">
              <a:xfrm>
                <a:off x="282" y="246"/>
                <a:ext cx="55" cy="52"/>
              </a:xfrm>
              <a:prstGeom prst="ellipse">
                <a:avLst/>
              </a:prstGeom>
              <a:solidFill>
                <a:srgbClr val="FEF412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>
                <a:lvl1pPr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1pPr>
                <a:lvl2pPr marL="742950" indent="-28575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2pPr>
                <a:lvl3pPr marL="11430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3pPr>
                <a:lvl4pPr marL="16002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4pPr>
                <a:lvl5pPr marL="20574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02" name="Oval 168"/>
              <p:cNvSpPr>
                <a:spLocks/>
              </p:cNvSpPr>
              <p:nvPr/>
            </p:nvSpPr>
            <p:spPr bwMode="auto">
              <a:xfrm>
                <a:off x="159" y="298"/>
                <a:ext cx="56" cy="51"/>
              </a:xfrm>
              <a:prstGeom prst="ellipse">
                <a:avLst/>
              </a:prstGeom>
              <a:solidFill>
                <a:srgbClr val="FEF412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>
                <a:lvl1pPr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1pPr>
                <a:lvl2pPr marL="742950" indent="-28575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2pPr>
                <a:lvl3pPr marL="11430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3pPr>
                <a:lvl4pPr marL="16002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4pPr>
                <a:lvl5pPr marL="20574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03" name="Oval 169"/>
              <p:cNvSpPr>
                <a:spLocks/>
              </p:cNvSpPr>
              <p:nvPr/>
            </p:nvSpPr>
            <p:spPr bwMode="auto">
              <a:xfrm>
                <a:off x="40" y="246"/>
                <a:ext cx="56" cy="52"/>
              </a:xfrm>
              <a:prstGeom prst="ellipse">
                <a:avLst/>
              </a:prstGeom>
              <a:solidFill>
                <a:srgbClr val="FEF412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>
                <a:lvl1pPr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1pPr>
                <a:lvl2pPr marL="742950" indent="-28575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2pPr>
                <a:lvl3pPr marL="11430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3pPr>
                <a:lvl4pPr marL="16002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4pPr>
                <a:lvl5pPr marL="20574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04" name="Oval 170"/>
              <p:cNvSpPr>
                <a:spLocks/>
              </p:cNvSpPr>
              <p:nvPr/>
            </p:nvSpPr>
            <p:spPr bwMode="auto">
              <a:xfrm>
                <a:off x="0" y="148"/>
                <a:ext cx="55" cy="52"/>
              </a:xfrm>
              <a:prstGeom prst="ellipse">
                <a:avLst/>
              </a:prstGeom>
              <a:solidFill>
                <a:srgbClr val="FEF412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>
                <a:lvl1pPr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1pPr>
                <a:lvl2pPr marL="742950" indent="-28575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2pPr>
                <a:lvl3pPr marL="11430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3pPr>
                <a:lvl4pPr marL="16002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4pPr>
                <a:lvl5pPr marL="20574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05" name="Oval 171"/>
              <p:cNvSpPr>
                <a:spLocks/>
              </p:cNvSpPr>
              <p:nvPr/>
            </p:nvSpPr>
            <p:spPr bwMode="auto">
              <a:xfrm>
                <a:off x="55" y="50"/>
                <a:ext cx="56" cy="52"/>
              </a:xfrm>
              <a:prstGeom prst="ellipse">
                <a:avLst/>
              </a:prstGeom>
              <a:solidFill>
                <a:srgbClr val="FEF412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>
                <a:lvl1pPr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1pPr>
                <a:lvl2pPr marL="742950" indent="-28575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2pPr>
                <a:lvl3pPr marL="11430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3pPr>
                <a:lvl4pPr marL="16002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4pPr>
                <a:lvl5pPr marL="20574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grpSp>
          <p:nvGrpSpPr>
            <p:cNvPr id="215" name="Group 191"/>
            <p:cNvGrpSpPr>
              <a:grpSpLocks/>
            </p:cNvGrpSpPr>
            <p:nvPr/>
          </p:nvGrpSpPr>
          <p:grpSpPr bwMode="auto">
            <a:xfrm>
              <a:off x="5242546" y="4878785"/>
              <a:ext cx="603250" cy="555625"/>
              <a:chOff x="0" y="0"/>
              <a:chExt cx="379" cy="349"/>
            </a:xfrm>
          </p:grpSpPr>
          <p:grpSp>
            <p:nvGrpSpPr>
              <p:cNvPr id="216" name="Group 182"/>
              <p:cNvGrpSpPr>
                <a:grpSpLocks/>
              </p:cNvGrpSpPr>
              <p:nvPr/>
            </p:nvGrpSpPr>
            <p:grpSpPr bwMode="auto">
              <a:xfrm>
                <a:off x="56" y="53"/>
                <a:ext cx="268" cy="246"/>
                <a:chOff x="0" y="0"/>
                <a:chExt cx="267" cy="245"/>
              </a:xfrm>
            </p:grpSpPr>
            <p:sp>
              <p:nvSpPr>
                <p:cNvPr id="225" name="Oval 173"/>
                <p:cNvSpPr>
                  <a:spLocks/>
                </p:cNvSpPr>
                <p:nvPr/>
              </p:nvSpPr>
              <p:spPr bwMode="auto">
                <a:xfrm>
                  <a:off x="50" y="45"/>
                  <a:ext cx="168" cy="155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EFDFE"/>
                    </a:gs>
                    <a:gs pos="100000">
                      <a:srgbClr val="FB2D7B"/>
                    </a:gs>
                  </a:gsLst>
                  <a:path path="rect">
                    <a:fillToRect l="38965" t="37347" r="61035" b="62653"/>
                  </a:path>
                </a:gradFill>
                <a:ln w="25400">
                  <a:solidFill>
                    <a:srgbClr val="FC478B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>
                  <a:lvl1pPr eaLnBrk="0" hangingPunct="0">
                    <a:defRPr sz="4200">
                      <a:solidFill>
                        <a:srgbClr val="000000"/>
                      </a:solidFill>
                      <a:latin typeface="Gill Sans" charset="0"/>
                      <a:ea typeface="ヒラギノ角ゴ ProN W3" charset="-128"/>
                      <a:sym typeface="Gill Sans" charset="0"/>
                    </a:defRPr>
                  </a:lvl1pPr>
                  <a:lvl2pPr marL="742950" indent="-285750" eaLnBrk="0" hangingPunct="0">
                    <a:defRPr sz="4200">
                      <a:solidFill>
                        <a:srgbClr val="000000"/>
                      </a:solidFill>
                      <a:latin typeface="Gill Sans" charset="0"/>
                      <a:ea typeface="ヒラギノ角ゴ ProN W3" charset="-128"/>
                      <a:sym typeface="Gill Sans" charset="0"/>
                    </a:defRPr>
                  </a:lvl2pPr>
                  <a:lvl3pPr marL="1143000" indent="-228600" eaLnBrk="0" hangingPunct="0">
                    <a:defRPr sz="4200">
                      <a:solidFill>
                        <a:srgbClr val="000000"/>
                      </a:solidFill>
                      <a:latin typeface="Gill Sans" charset="0"/>
                      <a:ea typeface="ヒラギノ角ゴ ProN W3" charset="-128"/>
                      <a:sym typeface="Gill Sans" charset="0"/>
                    </a:defRPr>
                  </a:lvl3pPr>
                  <a:lvl4pPr marL="1600200" indent="-228600" eaLnBrk="0" hangingPunct="0">
                    <a:defRPr sz="4200">
                      <a:solidFill>
                        <a:srgbClr val="000000"/>
                      </a:solidFill>
                      <a:latin typeface="Gill Sans" charset="0"/>
                      <a:ea typeface="ヒラギノ角ゴ ProN W3" charset="-128"/>
                      <a:sym typeface="Gill Sans" charset="0"/>
                    </a:defRPr>
                  </a:lvl4pPr>
                  <a:lvl5pPr marL="2057400" indent="-228600" eaLnBrk="0" hangingPunct="0">
                    <a:defRPr sz="4200">
                      <a:solidFill>
                        <a:srgbClr val="000000"/>
                      </a:solidFill>
                      <a:latin typeface="Gill Sans" charset="0"/>
                      <a:ea typeface="ヒラギノ角ゴ ProN W3" charset="-128"/>
                      <a:sym typeface="Gill Sans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200">
                      <a:solidFill>
                        <a:srgbClr val="000000"/>
                      </a:solidFill>
                      <a:latin typeface="Gill Sans" charset="0"/>
                      <a:ea typeface="ヒラギノ角ゴ ProN W3" charset="-128"/>
                      <a:sym typeface="Gill Sans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200">
                      <a:solidFill>
                        <a:srgbClr val="000000"/>
                      </a:solidFill>
                      <a:latin typeface="Gill Sans" charset="0"/>
                      <a:ea typeface="ヒラギノ角ゴ ProN W3" charset="-128"/>
                      <a:sym typeface="Gill Sans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200">
                      <a:solidFill>
                        <a:srgbClr val="000000"/>
                      </a:solidFill>
                      <a:latin typeface="Gill Sans" charset="0"/>
                      <a:ea typeface="ヒラギノ角ゴ ProN W3" charset="-128"/>
                      <a:sym typeface="Gill Sans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200">
                      <a:solidFill>
                        <a:srgbClr val="000000"/>
                      </a:solidFill>
                      <a:latin typeface="Gill Sans" charset="0"/>
                      <a:ea typeface="ヒラギノ角ゴ ProN W3" charset="-128"/>
                      <a:sym typeface="Gill Sans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26" name="AutoShape 174"/>
                <p:cNvSpPr>
                  <a:spLocks/>
                </p:cNvSpPr>
                <p:nvPr/>
              </p:nvSpPr>
              <p:spPr bwMode="auto">
                <a:xfrm rot="-63792">
                  <a:off x="127" y="0"/>
                  <a:ext cx="9" cy="43"/>
                </a:xfrm>
                <a:custGeom>
                  <a:avLst/>
                  <a:gdLst>
                    <a:gd name="T0" fmla="*/ 6868 w 9581"/>
                    <a:gd name="T1" fmla="*/ 21602 h 21597"/>
                    <a:gd name="T2" fmla="*/ 6355 w 9581"/>
                    <a:gd name="T3" fmla="*/ 17138 h 21597"/>
                    <a:gd name="T4" fmla="*/ 4841 w 9581"/>
                    <a:gd name="T5" fmla="*/ 12098 h 21597"/>
                    <a:gd name="T6" fmla="*/ 4825 w 9581"/>
                    <a:gd name="T7" fmla="*/ 6914 h 21597"/>
                    <a:gd name="T8" fmla="*/ 2806 w 9581"/>
                    <a:gd name="T9" fmla="*/ 2 h 215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581" h="21597">
                      <a:moveTo>
                        <a:pt x="6868" y="21602"/>
                      </a:moveTo>
                      <a:cubicBezTo>
                        <a:pt x="6868" y="21602"/>
                        <a:pt x="-1803" y="20452"/>
                        <a:pt x="6355" y="17138"/>
                      </a:cubicBezTo>
                      <a:cubicBezTo>
                        <a:pt x="14512" y="13825"/>
                        <a:pt x="4841" y="12098"/>
                        <a:pt x="4841" y="12098"/>
                      </a:cubicBezTo>
                      <a:cubicBezTo>
                        <a:pt x="4841" y="12098"/>
                        <a:pt x="-5975" y="9951"/>
                        <a:pt x="4825" y="6914"/>
                      </a:cubicBezTo>
                      <a:cubicBezTo>
                        <a:pt x="15625" y="3878"/>
                        <a:pt x="2806" y="2"/>
                        <a:pt x="2806" y="2"/>
                      </a:cubicBezTo>
                    </a:path>
                  </a:pathLst>
                </a:custGeom>
                <a:noFill/>
                <a:ln w="381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227" name="AutoShape 175"/>
                <p:cNvSpPr>
                  <a:spLocks/>
                </p:cNvSpPr>
                <p:nvPr/>
              </p:nvSpPr>
              <p:spPr bwMode="auto">
                <a:xfrm rot="63792">
                  <a:off x="126" y="202"/>
                  <a:ext cx="10" cy="43"/>
                </a:xfrm>
                <a:custGeom>
                  <a:avLst/>
                  <a:gdLst>
                    <a:gd name="T0" fmla="*/ 6802 w 9581"/>
                    <a:gd name="T1" fmla="*/ -5 h 21597"/>
                    <a:gd name="T2" fmla="*/ 6289 w 9581"/>
                    <a:gd name="T3" fmla="*/ 4459 h 21597"/>
                    <a:gd name="T4" fmla="*/ 4775 w 9581"/>
                    <a:gd name="T5" fmla="*/ 9499 h 21597"/>
                    <a:gd name="T6" fmla="*/ 4759 w 9581"/>
                    <a:gd name="T7" fmla="*/ 14683 h 21597"/>
                    <a:gd name="T8" fmla="*/ 2740 w 9581"/>
                    <a:gd name="T9" fmla="*/ 21595 h 215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581" h="21597">
                      <a:moveTo>
                        <a:pt x="6802" y="-5"/>
                      </a:moveTo>
                      <a:cubicBezTo>
                        <a:pt x="6802" y="-5"/>
                        <a:pt x="-1869" y="1145"/>
                        <a:pt x="6289" y="4459"/>
                      </a:cubicBezTo>
                      <a:cubicBezTo>
                        <a:pt x="14446" y="7772"/>
                        <a:pt x="4775" y="9499"/>
                        <a:pt x="4775" y="9499"/>
                      </a:cubicBezTo>
                      <a:cubicBezTo>
                        <a:pt x="4775" y="9499"/>
                        <a:pt x="-6041" y="11646"/>
                        <a:pt x="4759" y="14683"/>
                      </a:cubicBezTo>
                      <a:cubicBezTo>
                        <a:pt x="15559" y="17719"/>
                        <a:pt x="2740" y="21595"/>
                        <a:pt x="2740" y="21595"/>
                      </a:cubicBezTo>
                    </a:path>
                  </a:pathLst>
                </a:custGeom>
                <a:noFill/>
                <a:ln w="381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228" name="AutoShape 176"/>
                <p:cNvSpPr>
                  <a:spLocks/>
                </p:cNvSpPr>
                <p:nvPr/>
              </p:nvSpPr>
              <p:spPr bwMode="auto">
                <a:xfrm rot="-5337376">
                  <a:off x="239" y="99"/>
                  <a:ext cx="9" cy="47"/>
                </a:xfrm>
                <a:custGeom>
                  <a:avLst/>
                  <a:gdLst>
                    <a:gd name="T0" fmla="*/ 6790 w 9564"/>
                    <a:gd name="T1" fmla="*/ 4 h 21602"/>
                    <a:gd name="T2" fmla="*/ 6306 w 9564"/>
                    <a:gd name="T3" fmla="*/ 4468 h 21602"/>
                    <a:gd name="T4" fmla="*/ 4826 w 9564"/>
                    <a:gd name="T5" fmla="*/ 9508 h 21602"/>
                    <a:gd name="T6" fmla="*/ 4843 w 9564"/>
                    <a:gd name="T7" fmla="*/ 14692 h 21602"/>
                    <a:gd name="T8" fmla="*/ 2871 w 9564"/>
                    <a:gd name="T9" fmla="*/ 21604 h 216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564" h="21602">
                      <a:moveTo>
                        <a:pt x="6790" y="4"/>
                      </a:moveTo>
                      <a:cubicBezTo>
                        <a:pt x="6790" y="4"/>
                        <a:pt x="-1858" y="1144"/>
                        <a:pt x="6306" y="4468"/>
                      </a:cubicBezTo>
                      <a:cubicBezTo>
                        <a:pt x="14470" y="7793"/>
                        <a:pt x="4826" y="9508"/>
                        <a:pt x="4826" y="9508"/>
                      </a:cubicBezTo>
                      <a:cubicBezTo>
                        <a:pt x="4826" y="9508"/>
                        <a:pt x="-5957" y="11641"/>
                        <a:pt x="4843" y="14692"/>
                      </a:cubicBezTo>
                      <a:cubicBezTo>
                        <a:pt x="15643" y="17744"/>
                        <a:pt x="2871" y="21604"/>
                        <a:pt x="2871" y="21604"/>
                      </a:cubicBezTo>
                    </a:path>
                  </a:pathLst>
                </a:custGeom>
                <a:noFill/>
                <a:ln w="381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229" name="AutoShape 177"/>
                <p:cNvSpPr>
                  <a:spLocks/>
                </p:cNvSpPr>
                <p:nvPr/>
              </p:nvSpPr>
              <p:spPr bwMode="auto">
                <a:xfrm rot="-5464961">
                  <a:off x="19" y="100"/>
                  <a:ext cx="8" cy="46"/>
                </a:xfrm>
                <a:custGeom>
                  <a:avLst/>
                  <a:gdLst>
                    <a:gd name="T0" fmla="*/ 6718 w 9564"/>
                    <a:gd name="T1" fmla="*/ 21598 h 21603"/>
                    <a:gd name="T2" fmla="*/ 6235 w 9564"/>
                    <a:gd name="T3" fmla="*/ 17134 h 21603"/>
                    <a:gd name="T4" fmla="*/ 4756 w 9564"/>
                    <a:gd name="T5" fmla="*/ 12094 h 21603"/>
                    <a:gd name="T6" fmla="*/ 4773 w 9564"/>
                    <a:gd name="T7" fmla="*/ 6910 h 21603"/>
                    <a:gd name="T8" fmla="*/ 2802 w 9564"/>
                    <a:gd name="T9" fmla="*/ -2 h 216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564" h="21603">
                      <a:moveTo>
                        <a:pt x="6718" y="21598"/>
                      </a:moveTo>
                      <a:cubicBezTo>
                        <a:pt x="6718" y="21598"/>
                        <a:pt x="-1929" y="20459"/>
                        <a:pt x="6235" y="17134"/>
                      </a:cubicBezTo>
                      <a:cubicBezTo>
                        <a:pt x="14399" y="13809"/>
                        <a:pt x="4756" y="12094"/>
                        <a:pt x="4756" y="12094"/>
                      </a:cubicBezTo>
                      <a:cubicBezTo>
                        <a:pt x="4756" y="12094"/>
                        <a:pt x="-6027" y="9961"/>
                        <a:pt x="4773" y="6910"/>
                      </a:cubicBezTo>
                      <a:cubicBezTo>
                        <a:pt x="15573" y="3858"/>
                        <a:pt x="2802" y="-2"/>
                        <a:pt x="2802" y="-2"/>
                      </a:cubicBezTo>
                    </a:path>
                  </a:pathLst>
                </a:custGeom>
                <a:noFill/>
                <a:ln w="381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230" name="AutoShape 178"/>
                <p:cNvSpPr>
                  <a:spLocks/>
                </p:cNvSpPr>
                <p:nvPr/>
              </p:nvSpPr>
              <p:spPr bwMode="auto">
                <a:xfrm rot="-7707856">
                  <a:off x="202" y="26"/>
                  <a:ext cx="9" cy="46"/>
                </a:xfrm>
                <a:custGeom>
                  <a:avLst/>
                  <a:gdLst>
                    <a:gd name="T0" fmla="*/ 6960 w 9803"/>
                    <a:gd name="T1" fmla="*/ -113 h 21534"/>
                    <a:gd name="T2" fmla="*/ 6067 w 9803"/>
                    <a:gd name="T3" fmla="*/ 4346 h 21534"/>
                    <a:gd name="T4" fmla="*/ 4103 w 9803"/>
                    <a:gd name="T5" fmla="*/ 9395 h 21534"/>
                    <a:gd name="T6" fmla="*/ 3660 w 9803"/>
                    <a:gd name="T7" fmla="*/ 14563 h 21534"/>
                    <a:gd name="T8" fmla="*/ 1025 w 9803"/>
                    <a:gd name="T9" fmla="*/ 21487 h 215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03" h="21534">
                      <a:moveTo>
                        <a:pt x="6960" y="-113"/>
                      </a:moveTo>
                      <a:cubicBezTo>
                        <a:pt x="6960" y="-113"/>
                        <a:pt x="-2006" y="1172"/>
                        <a:pt x="6067" y="4346"/>
                      </a:cubicBezTo>
                      <a:cubicBezTo>
                        <a:pt x="14141" y="7519"/>
                        <a:pt x="4103" y="9395"/>
                        <a:pt x="4103" y="9395"/>
                      </a:cubicBezTo>
                      <a:cubicBezTo>
                        <a:pt x="4103" y="9395"/>
                        <a:pt x="-7140" y="11708"/>
                        <a:pt x="3660" y="14563"/>
                      </a:cubicBezTo>
                      <a:cubicBezTo>
                        <a:pt x="14460" y="17418"/>
                        <a:pt x="1025" y="21487"/>
                        <a:pt x="1025" y="21487"/>
                      </a:cubicBezTo>
                    </a:path>
                  </a:pathLst>
                </a:custGeom>
                <a:noFill/>
                <a:ln w="381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231" name="AutoShape 179"/>
                <p:cNvSpPr>
                  <a:spLocks/>
                </p:cNvSpPr>
                <p:nvPr/>
              </p:nvSpPr>
              <p:spPr bwMode="auto">
                <a:xfrm rot="-7835440">
                  <a:off x="48" y="168"/>
                  <a:ext cx="9" cy="46"/>
                </a:xfrm>
                <a:custGeom>
                  <a:avLst/>
                  <a:gdLst>
                    <a:gd name="T0" fmla="*/ 4856 w 9350"/>
                    <a:gd name="T1" fmla="*/ 21552 h 21668"/>
                    <a:gd name="T2" fmla="*/ 4737 w 9350"/>
                    <a:gd name="T3" fmla="*/ 17082 h 21668"/>
                    <a:gd name="T4" fmla="*/ 3690 w 9350"/>
                    <a:gd name="T5" fmla="*/ 12052 h 21668"/>
                    <a:gd name="T6" fmla="*/ 4118 w 9350"/>
                    <a:gd name="T7" fmla="*/ 6852 h 21668"/>
                    <a:gd name="T8" fmla="*/ 2738 w 9350"/>
                    <a:gd name="T9" fmla="*/ -48 h 216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350" h="21668">
                      <a:moveTo>
                        <a:pt x="4856" y="21552"/>
                      </a:moveTo>
                      <a:cubicBezTo>
                        <a:pt x="4856" y="21552"/>
                        <a:pt x="-3507" y="20551"/>
                        <a:pt x="4737" y="17082"/>
                      </a:cubicBezTo>
                      <a:cubicBezTo>
                        <a:pt x="12982" y="13614"/>
                        <a:pt x="3690" y="12052"/>
                        <a:pt x="3690" y="12052"/>
                      </a:cubicBezTo>
                      <a:cubicBezTo>
                        <a:pt x="3690" y="12052"/>
                        <a:pt x="-6682" y="10090"/>
                        <a:pt x="4118" y="6852"/>
                      </a:cubicBezTo>
                      <a:cubicBezTo>
                        <a:pt x="14918" y="3614"/>
                        <a:pt x="2738" y="-48"/>
                        <a:pt x="2738" y="-48"/>
                      </a:cubicBezTo>
                    </a:path>
                  </a:pathLst>
                </a:custGeom>
                <a:noFill/>
                <a:ln w="381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232" name="AutoShape 180"/>
                <p:cNvSpPr>
                  <a:spLocks/>
                </p:cNvSpPr>
                <p:nvPr/>
              </p:nvSpPr>
              <p:spPr bwMode="auto">
                <a:xfrm rot="-2883069">
                  <a:off x="207" y="169"/>
                  <a:ext cx="9" cy="46"/>
                </a:xfrm>
                <a:custGeom>
                  <a:avLst/>
                  <a:gdLst>
                    <a:gd name="T0" fmla="*/ 6637 w 9349"/>
                    <a:gd name="T1" fmla="*/ 117 h 21669"/>
                    <a:gd name="T2" fmla="*/ 6519 w 9349"/>
                    <a:gd name="T3" fmla="*/ 4587 h 21669"/>
                    <a:gd name="T4" fmla="*/ 5475 w 9349"/>
                    <a:gd name="T5" fmla="*/ 9617 h 21669"/>
                    <a:gd name="T6" fmla="*/ 5904 w 9349"/>
                    <a:gd name="T7" fmla="*/ 14817 h 21669"/>
                    <a:gd name="T8" fmla="*/ 4527 w 9349"/>
                    <a:gd name="T9" fmla="*/ 21717 h 216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349" h="21669">
                      <a:moveTo>
                        <a:pt x="6637" y="117"/>
                      </a:moveTo>
                      <a:cubicBezTo>
                        <a:pt x="6637" y="117"/>
                        <a:pt x="-1725" y="1117"/>
                        <a:pt x="6519" y="4587"/>
                      </a:cubicBezTo>
                      <a:cubicBezTo>
                        <a:pt x="14764" y="8057"/>
                        <a:pt x="5475" y="9617"/>
                        <a:pt x="5475" y="9617"/>
                      </a:cubicBezTo>
                      <a:cubicBezTo>
                        <a:pt x="5475" y="9617"/>
                        <a:pt x="-4896" y="11578"/>
                        <a:pt x="5904" y="14817"/>
                      </a:cubicBezTo>
                      <a:cubicBezTo>
                        <a:pt x="16704" y="18057"/>
                        <a:pt x="4527" y="21717"/>
                        <a:pt x="4527" y="21717"/>
                      </a:cubicBezTo>
                    </a:path>
                  </a:pathLst>
                </a:custGeom>
                <a:noFill/>
                <a:ln w="381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233" name="AutoShape 181"/>
                <p:cNvSpPr>
                  <a:spLocks/>
                </p:cNvSpPr>
                <p:nvPr/>
              </p:nvSpPr>
              <p:spPr bwMode="auto">
                <a:xfrm rot="-3127736">
                  <a:off x="50" y="31"/>
                  <a:ext cx="9" cy="46"/>
                </a:xfrm>
                <a:custGeom>
                  <a:avLst/>
                  <a:gdLst>
                    <a:gd name="T0" fmla="*/ 8797 w 9802"/>
                    <a:gd name="T1" fmla="*/ 21646 h 21534"/>
                    <a:gd name="T2" fmla="*/ 7906 w 9802"/>
                    <a:gd name="T3" fmla="*/ 17187 h 21534"/>
                    <a:gd name="T4" fmla="*/ 5944 w 9802"/>
                    <a:gd name="T5" fmla="*/ 12138 h 21534"/>
                    <a:gd name="T6" fmla="*/ 5503 w 9802"/>
                    <a:gd name="T7" fmla="*/ 6970 h 21534"/>
                    <a:gd name="T8" fmla="*/ 2871 w 9802"/>
                    <a:gd name="T9" fmla="*/ 46 h 215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02" h="21534">
                      <a:moveTo>
                        <a:pt x="8797" y="21646"/>
                      </a:moveTo>
                      <a:cubicBezTo>
                        <a:pt x="8797" y="21646"/>
                        <a:pt x="-168" y="20361"/>
                        <a:pt x="7906" y="17187"/>
                      </a:cubicBezTo>
                      <a:cubicBezTo>
                        <a:pt x="15980" y="14013"/>
                        <a:pt x="5944" y="12138"/>
                        <a:pt x="5944" y="12138"/>
                      </a:cubicBezTo>
                      <a:cubicBezTo>
                        <a:pt x="5944" y="12138"/>
                        <a:pt x="-5297" y="9826"/>
                        <a:pt x="5503" y="6970"/>
                      </a:cubicBezTo>
                      <a:cubicBezTo>
                        <a:pt x="16303" y="4114"/>
                        <a:pt x="2871" y="46"/>
                        <a:pt x="2871" y="46"/>
                      </a:cubicBezTo>
                    </a:path>
                  </a:pathLst>
                </a:custGeom>
                <a:noFill/>
                <a:ln w="38100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sp>
            <p:nvSpPr>
              <p:cNvPr id="217" name="Oval 183"/>
              <p:cNvSpPr>
                <a:spLocks/>
              </p:cNvSpPr>
              <p:nvPr/>
            </p:nvSpPr>
            <p:spPr bwMode="auto">
              <a:xfrm>
                <a:off x="160" y="0"/>
                <a:ext cx="55" cy="51"/>
              </a:xfrm>
              <a:prstGeom prst="ellipse">
                <a:avLst/>
              </a:prstGeom>
              <a:solidFill>
                <a:srgbClr val="103BF9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>
                <a:lvl1pPr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1pPr>
                <a:lvl2pPr marL="742950" indent="-28575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2pPr>
                <a:lvl3pPr marL="11430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3pPr>
                <a:lvl4pPr marL="16002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4pPr>
                <a:lvl5pPr marL="20574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18" name="Oval 184"/>
              <p:cNvSpPr>
                <a:spLocks/>
              </p:cNvSpPr>
              <p:nvPr/>
            </p:nvSpPr>
            <p:spPr bwMode="auto">
              <a:xfrm>
                <a:off x="278" y="50"/>
                <a:ext cx="56" cy="52"/>
              </a:xfrm>
              <a:prstGeom prst="ellipse">
                <a:avLst/>
              </a:prstGeom>
              <a:solidFill>
                <a:srgbClr val="103BF9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>
                <a:lvl1pPr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1pPr>
                <a:lvl2pPr marL="742950" indent="-28575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2pPr>
                <a:lvl3pPr marL="11430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3pPr>
                <a:lvl4pPr marL="16002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4pPr>
                <a:lvl5pPr marL="20574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19" name="Oval 185"/>
              <p:cNvSpPr>
                <a:spLocks/>
              </p:cNvSpPr>
              <p:nvPr/>
            </p:nvSpPr>
            <p:spPr bwMode="auto">
              <a:xfrm>
                <a:off x="324" y="148"/>
                <a:ext cx="55" cy="52"/>
              </a:xfrm>
              <a:prstGeom prst="ellipse">
                <a:avLst/>
              </a:prstGeom>
              <a:solidFill>
                <a:srgbClr val="103BF9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>
                <a:lvl1pPr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1pPr>
                <a:lvl2pPr marL="742950" indent="-28575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2pPr>
                <a:lvl3pPr marL="11430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3pPr>
                <a:lvl4pPr marL="16002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4pPr>
                <a:lvl5pPr marL="20574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20" name="Oval 186"/>
              <p:cNvSpPr>
                <a:spLocks/>
              </p:cNvSpPr>
              <p:nvPr/>
            </p:nvSpPr>
            <p:spPr bwMode="auto">
              <a:xfrm>
                <a:off x="282" y="246"/>
                <a:ext cx="55" cy="52"/>
              </a:xfrm>
              <a:prstGeom prst="ellipse">
                <a:avLst/>
              </a:prstGeom>
              <a:solidFill>
                <a:srgbClr val="103BF9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>
                <a:lvl1pPr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1pPr>
                <a:lvl2pPr marL="742950" indent="-28575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2pPr>
                <a:lvl3pPr marL="11430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3pPr>
                <a:lvl4pPr marL="16002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4pPr>
                <a:lvl5pPr marL="20574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21" name="Oval 187"/>
              <p:cNvSpPr>
                <a:spLocks/>
              </p:cNvSpPr>
              <p:nvPr/>
            </p:nvSpPr>
            <p:spPr bwMode="auto">
              <a:xfrm>
                <a:off x="159" y="298"/>
                <a:ext cx="56" cy="51"/>
              </a:xfrm>
              <a:prstGeom prst="ellipse">
                <a:avLst/>
              </a:prstGeom>
              <a:solidFill>
                <a:srgbClr val="103BF9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>
                <a:lvl1pPr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1pPr>
                <a:lvl2pPr marL="742950" indent="-28575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2pPr>
                <a:lvl3pPr marL="11430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3pPr>
                <a:lvl4pPr marL="16002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4pPr>
                <a:lvl5pPr marL="20574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22" name="Oval 188"/>
              <p:cNvSpPr>
                <a:spLocks/>
              </p:cNvSpPr>
              <p:nvPr/>
            </p:nvSpPr>
            <p:spPr bwMode="auto">
              <a:xfrm>
                <a:off x="40" y="246"/>
                <a:ext cx="56" cy="52"/>
              </a:xfrm>
              <a:prstGeom prst="ellipse">
                <a:avLst/>
              </a:prstGeom>
              <a:solidFill>
                <a:srgbClr val="103BF9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>
                <a:lvl1pPr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1pPr>
                <a:lvl2pPr marL="742950" indent="-28575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2pPr>
                <a:lvl3pPr marL="11430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3pPr>
                <a:lvl4pPr marL="16002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4pPr>
                <a:lvl5pPr marL="20574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23" name="Oval 189"/>
              <p:cNvSpPr>
                <a:spLocks/>
              </p:cNvSpPr>
              <p:nvPr/>
            </p:nvSpPr>
            <p:spPr bwMode="auto">
              <a:xfrm>
                <a:off x="0" y="148"/>
                <a:ext cx="55" cy="52"/>
              </a:xfrm>
              <a:prstGeom prst="ellipse">
                <a:avLst/>
              </a:prstGeom>
              <a:solidFill>
                <a:srgbClr val="103BF9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>
                <a:lvl1pPr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1pPr>
                <a:lvl2pPr marL="742950" indent="-28575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2pPr>
                <a:lvl3pPr marL="11430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3pPr>
                <a:lvl4pPr marL="16002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4pPr>
                <a:lvl5pPr marL="20574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24" name="Oval 190"/>
              <p:cNvSpPr>
                <a:spLocks/>
              </p:cNvSpPr>
              <p:nvPr/>
            </p:nvSpPr>
            <p:spPr bwMode="auto">
              <a:xfrm>
                <a:off x="55" y="50"/>
                <a:ext cx="56" cy="52"/>
              </a:xfrm>
              <a:prstGeom prst="ellipse">
                <a:avLst/>
              </a:prstGeom>
              <a:solidFill>
                <a:srgbClr val="103BF9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>
                <a:lvl1pPr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1pPr>
                <a:lvl2pPr marL="742950" indent="-28575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2pPr>
                <a:lvl3pPr marL="11430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3pPr>
                <a:lvl4pPr marL="16002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4pPr>
                <a:lvl5pPr marL="20574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</p:grpSp>
      <p:sp>
        <p:nvSpPr>
          <p:cNvPr id="234" name="Rectangle 233"/>
          <p:cNvSpPr/>
          <p:nvPr/>
        </p:nvSpPr>
        <p:spPr>
          <a:xfrm>
            <a:off x="0" y="64390"/>
            <a:ext cx="91439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i="1" dirty="0" smtClean="0">
                <a:latin typeface="Arial"/>
                <a:cs typeface="Arial"/>
              </a:rPr>
              <a:t>Improving </a:t>
            </a:r>
            <a:r>
              <a:rPr lang="en-GB" sz="2400" i="1" dirty="0" smtClean="0">
                <a:latin typeface="Arial"/>
                <a:cs typeface="Arial"/>
              </a:rPr>
              <a:t>identification power</a:t>
            </a:r>
            <a:endParaRPr lang="en-GB" sz="2400" i="1" dirty="0">
              <a:latin typeface="Arial"/>
              <a:cs typeface="Arial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775509" y="967477"/>
            <a:ext cx="3406220" cy="49193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365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grpSp>
        <p:nvGrpSpPr>
          <p:cNvPr id="75" name="Group 74"/>
          <p:cNvGrpSpPr/>
          <p:nvPr/>
        </p:nvGrpSpPr>
        <p:grpSpPr>
          <a:xfrm>
            <a:off x="6305646" y="609600"/>
            <a:ext cx="1771554" cy="1771554"/>
            <a:chOff x="3429000" y="609600"/>
            <a:chExt cx="1771554" cy="1771554"/>
          </a:xfrm>
        </p:grpSpPr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429000" y="609600"/>
              <a:ext cx="1771554" cy="1771554"/>
            </a:xfrm>
            <a:prstGeom prst="rect">
              <a:avLst/>
            </a:prstGeom>
          </p:spPr>
        </p:pic>
        <p:sp>
          <p:nvSpPr>
            <p:cNvPr id="24" name="TextBox 23"/>
            <p:cNvSpPr txBox="1"/>
            <p:nvPr/>
          </p:nvSpPr>
          <p:spPr>
            <a:xfrm>
              <a:off x="4057180" y="1295400"/>
              <a:ext cx="762000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Gal</a:t>
              </a:r>
              <a:endParaRPr lang="en-US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876488" y="609600"/>
            <a:ext cx="1752600" cy="1752600"/>
            <a:chOff x="1676400" y="609600"/>
            <a:chExt cx="1752600" cy="1752600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76400" y="609600"/>
              <a:ext cx="1752600" cy="1752600"/>
            </a:xfrm>
            <a:prstGeom prst="rect">
              <a:avLst/>
            </a:prstGeom>
          </p:spPr>
        </p:pic>
        <p:sp>
          <p:nvSpPr>
            <p:cNvPr id="26" name="TextBox 25"/>
            <p:cNvSpPr txBox="1"/>
            <p:nvPr/>
          </p:nvSpPr>
          <p:spPr>
            <a:xfrm>
              <a:off x="2248088" y="1285923"/>
              <a:ext cx="762000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Man</a:t>
              </a:r>
              <a:endParaRPr lang="en-US" dirty="0"/>
            </a:p>
          </p:txBody>
        </p:sp>
      </p:grpSp>
      <p:grpSp>
        <p:nvGrpSpPr>
          <p:cNvPr id="83" name="Group 82"/>
          <p:cNvGrpSpPr/>
          <p:nvPr/>
        </p:nvGrpSpPr>
        <p:grpSpPr>
          <a:xfrm>
            <a:off x="532043" y="2385556"/>
            <a:ext cx="8439558" cy="3528392"/>
            <a:chOff x="532043" y="1844824"/>
            <a:chExt cx="8439558" cy="3528392"/>
          </a:xfrm>
        </p:grpSpPr>
        <p:pic>
          <p:nvPicPr>
            <p:cNvPr id="88" name="Picture 8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788024" y="1844824"/>
              <a:ext cx="4183577" cy="3528392"/>
            </a:xfrm>
            <a:prstGeom prst="rect">
              <a:avLst/>
            </a:prstGeom>
          </p:spPr>
        </p:pic>
        <p:pic>
          <p:nvPicPr>
            <p:cNvPr id="85" name="Picture 8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32043" y="1872208"/>
              <a:ext cx="3607909" cy="3501008"/>
            </a:xfrm>
            <a:prstGeom prst="rect">
              <a:avLst/>
            </a:prstGeom>
          </p:spPr>
        </p:pic>
      </p:grpSp>
      <p:sp>
        <p:nvSpPr>
          <p:cNvPr id="15" name="TextBox 14"/>
          <p:cNvSpPr txBox="1"/>
          <p:nvPr/>
        </p:nvSpPr>
        <p:spPr>
          <a:xfrm>
            <a:off x="-73300" y="6504038"/>
            <a:ext cx="7158287" cy="523220"/>
          </a:xfrm>
          <a:prstGeom prst="rect">
            <a:avLst/>
          </a:prstGeom>
          <a:solidFill>
            <a:srgbClr val="B3A2C7"/>
          </a:solidFill>
        </p:spPr>
        <p:txBody>
          <a:bodyPr wrap="square" rtlCol="0">
            <a:spAutoFit/>
          </a:bodyPr>
          <a:lstStyle/>
          <a:p>
            <a:r>
              <a:rPr lang="en-GB" sz="1400" dirty="0" err="1" smtClean="0">
                <a:latin typeface="Arial" charset="0"/>
                <a:ea typeface="Arial" charset="0"/>
                <a:cs typeface="Arial" charset="0"/>
              </a:rPr>
              <a:t>Otten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L., D. </a:t>
            </a:r>
            <a:r>
              <a:rPr lang="en-GB" sz="1400" dirty="0" err="1" smtClean="0">
                <a:latin typeface="Arial" charset="0"/>
                <a:ea typeface="Arial" charset="0"/>
                <a:cs typeface="Arial" charset="0"/>
              </a:rPr>
              <a:t>Vlachou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GB" sz="1400" b="1" u="sng" dirty="0" smtClean="0">
                <a:latin typeface="Arial" charset="0"/>
                <a:ea typeface="Arial" charset="0"/>
                <a:cs typeface="Arial" charset="0"/>
              </a:rPr>
              <a:t>Richards</a:t>
            </a:r>
            <a:r>
              <a:rPr lang="en-GB" sz="1400" b="1" i="1" u="sng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GB" sz="1400" b="1" u="sng" dirty="0">
                <a:latin typeface="Arial" charset="0"/>
                <a:ea typeface="Arial" charset="0"/>
                <a:cs typeface="Arial" charset="0"/>
              </a:rPr>
              <a:t>S-J</a:t>
            </a:r>
            <a:r>
              <a:rPr lang="en-GB" sz="1400" b="1" u="sng" dirty="0" smtClean="0">
                <a:latin typeface="Arial" charset="0"/>
                <a:ea typeface="Arial" charset="0"/>
                <a:cs typeface="Arial" charset="0"/>
              </a:rPr>
              <a:t>.*</a:t>
            </a:r>
            <a:r>
              <a:rPr lang="en-GB" sz="1400" dirty="0">
                <a:latin typeface="Arial" charset="0"/>
                <a:ea typeface="Arial" charset="0"/>
                <a:cs typeface="Arial" charset="0"/>
              </a:rPr>
              <a:t> Gibson, M. I.; </a:t>
            </a:r>
            <a:r>
              <a:rPr lang="en-GB" sz="1400" i="1" dirty="0" smtClean="0">
                <a:latin typeface="Arial" charset="0"/>
                <a:ea typeface="Arial" charset="0"/>
                <a:cs typeface="Arial" charset="0"/>
              </a:rPr>
              <a:t>Analyst., </a:t>
            </a:r>
            <a:r>
              <a:rPr lang="en-GB" sz="1400" b="1" dirty="0" smtClean="0">
                <a:latin typeface="Arial" charset="0"/>
                <a:ea typeface="Arial" charset="0"/>
                <a:cs typeface="Arial" charset="0"/>
              </a:rPr>
              <a:t>2016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141, 4305-4312</a:t>
            </a:r>
            <a:endParaRPr lang="en-GB" sz="1400" i="1" dirty="0" smtClean="0">
              <a:latin typeface="Arial" charset="0"/>
              <a:ea typeface="Arial" charset="0"/>
              <a:cs typeface="Arial" charset="0"/>
            </a:endParaRPr>
          </a:p>
          <a:p>
            <a:endParaRPr lang="en-GB" sz="1400" i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0" y="64390"/>
            <a:ext cx="91439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i="1" dirty="0" smtClean="0">
                <a:latin typeface="Arial"/>
                <a:cs typeface="Arial"/>
              </a:rPr>
              <a:t>Protein identification</a:t>
            </a:r>
            <a:endParaRPr lang="en-GB" sz="2400" i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33641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23478" y="12503"/>
            <a:ext cx="8872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i="1" dirty="0" smtClean="0">
                <a:latin typeface="Arial"/>
                <a:cs typeface="Arial"/>
              </a:rPr>
              <a:t>Increasing identification using heterogeneity </a:t>
            </a:r>
            <a:endParaRPr lang="en-GB" sz="2400" i="1" dirty="0">
              <a:latin typeface="Arial"/>
              <a:cs typeface="Arial"/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811" y="1343422"/>
            <a:ext cx="790810" cy="790810"/>
          </a:xfrm>
          <a:prstGeom prst="rect">
            <a:avLst/>
          </a:prstGeom>
          <a:ln>
            <a:noFill/>
          </a:ln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7099" y="1343422"/>
            <a:ext cx="790810" cy="798718"/>
          </a:xfrm>
          <a:prstGeom prst="rect">
            <a:avLst/>
          </a:prstGeom>
          <a:ln>
            <a:noFill/>
          </a:ln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97387" y="1343806"/>
            <a:ext cx="790810" cy="798718"/>
          </a:xfrm>
          <a:prstGeom prst="rect">
            <a:avLst/>
          </a:prstGeom>
          <a:ln>
            <a:noFill/>
          </a:ln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97299" y="1343422"/>
            <a:ext cx="790810" cy="798718"/>
          </a:xfrm>
          <a:prstGeom prst="rect">
            <a:avLst/>
          </a:prstGeom>
          <a:ln>
            <a:noFill/>
          </a:ln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97211" y="1343422"/>
            <a:ext cx="790810" cy="798718"/>
          </a:xfrm>
          <a:prstGeom prst="rect">
            <a:avLst/>
          </a:prstGeom>
          <a:ln>
            <a:noFill/>
          </a:ln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06601" y="1343422"/>
            <a:ext cx="790810" cy="798718"/>
          </a:xfrm>
          <a:prstGeom prst="rect">
            <a:avLst/>
          </a:prstGeom>
          <a:ln>
            <a:noFill/>
          </a:ln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906889" y="1343422"/>
            <a:ext cx="790810" cy="798718"/>
          </a:xfrm>
          <a:prstGeom prst="rect">
            <a:avLst/>
          </a:prstGeom>
          <a:ln>
            <a:noFill/>
          </a:ln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706801" y="1343422"/>
            <a:ext cx="790810" cy="798718"/>
          </a:xfrm>
          <a:prstGeom prst="rect">
            <a:avLst/>
          </a:prstGeom>
          <a:ln>
            <a:noFill/>
          </a:ln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506337" y="1344996"/>
            <a:ext cx="790810" cy="798718"/>
          </a:xfrm>
          <a:prstGeom prst="rect">
            <a:avLst/>
          </a:prstGeom>
          <a:ln>
            <a:noFill/>
          </a:ln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307001" y="1343422"/>
            <a:ext cx="790810" cy="798718"/>
          </a:xfrm>
          <a:prstGeom prst="rect">
            <a:avLst/>
          </a:prstGeom>
          <a:ln>
            <a:noFill/>
          </a:ln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107289" y="1343422"/>
            <a:ext cx="790810" cy="790810"/>
          </a:xfrm>
          <a:prstGeom prst="rect">
            <a:avLst/>
          </a:prstGeom>
          <a:ln>
            <a:noFill/>
          </a:ln>
        </p:spPr>
      </p:pic>
      <p:sp>
        <p:nvSpPr>
          <p:cNvPr id="51" name="TextBox 50"/>
          <p:cNvSpPr txBox="1"/>
          <p:nvPr/>
        </p:nvSpPr>
        <p:spPr>
          <a:xfrm>
            <a:off x="8250211" y="74045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Gal</a:t>
            </a:r>
            <a:endParaRPr lang="en-US" dirty="0"/>
          </a:p>
        </p:txBody>
      </p:sp>
      <p:sp>
        <p:nvSpPr>
          <p:cNvPr id="65" name="TextBox 64"/>
          <p:cNvSpPr txBox="1"/>
          <p:nvPr/>
        </p:nvSpPr>
        <p:spPr>
          <a:xfrm>
            <a:off x="173011" y="1038622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Man</a:t>
            </a:r>
            <a:endParaRPr lang="en-US" dirty="0"/>
          </a:p>
        </p:txBody>
      </p:sp>
      <p:sp>
        <p:nvSpPr>
          <p:cNvPr id="66" name="TextBox 65"/>
          <p:cNvSpPr txBox="1"/>
          <p:nvPr/>
        </p:nvSpPr>
        <p:spPr>
          <a:xfrm>
            <a:off x="1011211" y="733822"/>
            <a:ext cx="106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10%</a:t>
            </a:r>
          </a:p>
          <a:p>
            <a:r>
              <a:rPr lang="en-US" dirty="0" smtClean="0"/>
              <a:t>90%</a:t>
            </a:r>
            <a:endParaRPr lang="en-US" dirty="0"/>
          </a:p>
        </p:txBody>
      </p:sp>
      <p:sp>
        <p:nvSpPr>
          <p:cNvPr id="67" name="TextBox 66"/>
          <p:cNvSpPr txBox="1"/>
          <p:nvPr/>
        </p:nvSpPr>
        <p:spPr>
          <a:xfrm>
            <a:off x="1849411" y="733822"/>
            <a:ext cx="106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  <a:r>
              <a:rPr lang="en-US" dirty="0" smtClean="0"/>
              <a:t>0%</a:t>
            </a:r>
          </a:p>
          <a:p>
            <a:r>
              <a:rPr lang="en-US" dirty="0"/>
              <a:t>8</a:t>
            </a:r>
            <a:r>
              <a:rPr lang="en-US" dirty="0" smtClean="0"/>
              <a:t>0%</a:t>
            </a:r>
            <a:endParaRPr lang="en-US" dirty="0"/>
          </a:p>
        </p:txBody>
      </p:sp>
      <p:sp>
        <p:nvSpPr>
          <p:cNvPr id="68" name="TextBox 67"/>
          <p:cNvSpPr txBox="1"/>
          <p:nvPr/>
        </p:nvSpPr>
        <p:spPr>
          <a:xfrm>
            <a:off x="2611411" y="733822"/>
            <a:ext cx="106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30%</a:t>
            </a:r>
          </a:p>
          <a:p>
            <a:r>
              <a:rPr lang="en-US" dirty="0" smtClean="0"/>
              <a:t>70%</a:t>
            </a:r>
            <a:endParaRPr lang="en-US" dirty="0"/>
          </a:p>
        </p:txBody>
      </p:sp>
      <p:sp>
        <p:nvSpPr>
          <p:cNvPr id="69" name="TextBox 68"/>
          <p:cNvSpPr txBox="1"/>
          <p:nvPr/>
        </p:nvSpPr>
        <p:spPr>
          <a:xfrm>
            <a:off x="3373411" y="733822"/>
            <a:ext cx="106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  <a:r>
              <a:rPr lang="en-US" dirty="0" smtClean="0"/>
              <a:t>0%</a:t>
            </a:r>
          </a:p>
          <a:p>
            <a:r>
              <a:rPr lang="en-US" dirty="0"/>
              <a:t>6</a:t>
            </a:r>
            <a:r>
              <a:rPr lang="en-US" dirty="0" smtClean="0"/>
              <a:t>0%</a:t>
            </a:r>
            <a:endParaRPr lang="en-US" dirty="0"/>
          </a:p>
        </p:txBody>
      </p:sp>
      <p:sp>
        <p:nvSpPr>
          <p:cNvPr id="70" name="TextBox 69"/>
          <p:cNvSpPr txBox="1"/>
          <p:nvPr/>
        </p:nvSpPr>
        <p:spPr>
          <a:xfrm>
            <a:off x="4211611" y="733822"/>
            <a:ext cx="106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50%</a:t>
            </a:r>
          </a:p>
          <a:p>
            <a:r>
              <a:rPr lang="en-US" dirty="0" smtClean="0"/>
              <a:t>50%</a:t>
            </a:r>
            <a:endParaRPr lang="en-US" dirty="0"/>
          </a:p>
        </p:txBody>
      </p:sp>
      <p:sp>
        <p:nvSpPr>
          <p:cNvPr id="71" name="TextBox 70"/>
          <p:cNvSpPr txBox="1"/>
          <p:nvPr/>
        </p:nvSpPr>
        <p:spPr>
          <a:xfrm>
            <a:off x="4973611" y="733822"/>
            <a:ext cx="106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  <a:r>
              <a:rPr lang="en-US" dirty="0" smtClean="0"/>
              <a:t>0%</a:t>
            </a:r>
          </a:p>
          <a:p>
            <a:r>
              <a:rPr lang="en-US" dirty="0"/>
              <a:t>4</a:t>
            </a:r>
            <a:r>
              <a:rPr lang="en-US" dirty="0" smtClean="0"/>
              <a:t>0%</a:t>
            </a:r>
            <a:endParaRPr lang="en-US" dirty="0"/>
          </a:p>
        </p:txBody>
      </p:sp>
      <p:sp>
        <p:nvSpPr>
          <p:cNvPr id="72" name="TextBox 71"/>
          <p:cNvSpPr txBox="1"/>
          <p:nvPr/>
        </p:nvSpPr>
        <p:spPr>
          <a:xfrm>
            <a:off x="5811811" y="733822"/>
            <a:ext cx="106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70%</a:t>
            </a:r>
          </a:p>
          <a:p>
            <a:r>
              <a:rPr lang="en-US" dirty="0" smtClean="0"/>
              <a:t>30%</a:t>
            </a:r>
            <a:endParaRPr lang="en-US" dirty="0"/>
          </a:p>
        </p:txBody>
      </p:sp>
      <p:sp>
        <p:nvSpPr>
          <p:cNvPr id="73" name="TextBox 72"/>
          <p:cNvSpPr txBox="1"/>
          <p:nvPr/>
        </p:nvSpPr>
        <p:spPr>
          <a:xfrm>
            <a:off x="6650011" y="733822"/>
            <a:ext cx="106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8</a:t>
            </a:r>
            <a:r>
              <a:rPr lang="en-US" dirty="0" smtClean="0"/>
              <a:t>0%</a:t>
            </a:r>
          </a:p>
          <a:p>
            <a:r>
              <a:rPr lang="en-US" dirty="0"/>
              <a:t>2</a:t>
            </a:r>
            <a:r>
              <a:rPr lang="en-US" dirty="0" smtClean="0"/>
              <a:t>0%</a:t>
            </a:r>
            <a:endParaRPr lang="en-US" dirty="0"/>
          </a:p>
        </p:txBody>
      </p:sp>
      <p:sp>
        <p:nvSpPr>
          <p:cNvPr id="74" name="TextBox 73"/>
          <p:cNvSpPr txBox="1"/>
          <p:nvPr/>
        </p:nvSpPr>
        <p:spPr>
          <a:xfrm>
            <a:off x="7488211" y="733822"/>
            <a:ext cx="106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90%</a:t>
            </a:r>
          </a:p>
          <a:p>
            <a:r>
              <a:rPr lang="en-US" dirty="0" smtClean="0"/>
              <a:t>10%</a:t>
            </a:r>
            <a:endParaRPr lang="en-US" dirty="0"/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878559" y="2402181"/>
            <a:ext cx="3981252" cy="3278083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40588" y="2402181"/>
            <a:ext cx="3647433" cy="3526300"/>
          </a:xfrm>
          <a:prstGeom prst="rect">
            <a:avLst/>
          </a:prstGeom>
        </p:spPr>
      </p:pic>
      <p:sp>
        <p:nvSpPr>
          <p:cNvPr id="40" name="TextBox 39"/>
          <p:cNvSpPr txBox="1"/>
          <p:nvPr/>
        </p:nvSpPr>
        <p:spPr>
          <a:xfrm>
            <a:off x="-73300" y="6504038"/>
            <a:ext cx="7158287" cy="523220"/>
          </a:xfrm>
          <a:prstGeom prst="rect">
            <a:avLst/>
          </a:prstGeom>
          <a:solidFill>
            <a:srgbClr val="B3A2C7"/>
          </a:solidFill>
        </p:spPr>
        <p:txBody>
          <a:bodyPr wrap="square" rtlCol="0">
            <a:spAutoFit/>
          </a:bodyPr>
          <a:lstStyle/>
          <a:p>
            <a:r>
              <a:rPr lang="en-GB" sz="1400" dirty="0" err="1" smtClean="0">
                <a:latin typeface="Arial" charset="0"/>
                <a:ea typeface="Arial" charset="0"/>
                <a:cs typeface="Arial" charset="0"/>
              </a:rPr>
              <a:t>Otten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L., D. </a:t>
            </a:r>
            <a:r>
              <a:rPr lang="en-GB" sz="1400" dirty="0" err="1" smtClean="0">
                <a:latin typeface="Arial" charset="0"/>
                <a:ea typeface="Arial" charset="0"/>
                <a:cs typeface="Arial" charset="0"/>
              </a:rPr>
              <a:t>Vlachou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GB" sz="1400" b="1" u="sng" dirty="0" smtClean="0">
                <a:latin typeface="Arial" charset="0"/>
                <a:ea typeface="Arial" charset="0"/>
                <a:cs typeface="Arial" charset="0"/>
              </a:rPr>
              <a:t>Richards</a:t>
            </a:r>
            <a:r>
              <a:rPr lang="en-GB" sz="1400" b="1" i="1" u="sng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GB" sz="1400" b="1" u="sng" dirty="0">
                <a:latin typeface="Arial" charset="0"/>
                <a:ea typeface="Arial" charset="0"/>
                <a:cs typeface="Arial" charset="0"/>
              </a:rPr>
              <a:t>S-J</a:t>
            </a:r>
            <a:r>
              <a:rPr lang="en-GB" sz="1400" b="1" u="sng" dirty="0" smtClean="0">
                <a:latin typeface="Arial" charset="0"/>
                <a:ea typeface="Arial" charset="0"/>
                <a:cs typeface="Arial" charset="0"/>
              </a:rPr>
              <a:t>.*</a:t>
            </a:r>
            <a:r>
              <a:rPr lang="en-GB" sz="1400" dirty="0">
                <a:latin typeface="Arial" charset="0"/>
                <a:ea typeface="Arial" charset="0"/>
                <a:cs typeface="Arial" charset="0"/>
              </a:rPr>
              <a:t> Gibson, M. I.; </a:t>
            </a:r>
            <a:r>
              <a:rPr lang="en-GB" sz="1400" i="1" dirty="0" smtClean="0">
                <a:latin typeface="Arial" charset="0"/>
                <a:ea typeface="Arial" charset="0"/>
                <a:cs typeface="Arial" charset="0"/>
              </a:rPr>
              <a:t>Analyst., </a:t>
            </a:r>
            <a:r>
              <a:rPr lang="en-GB" sz="1400" b="1" dirty="0" smtClean="0">
                <a:latin typeface="Arial" charset="0"/>
                <a:ea typeface="Arial" charset="0"/>
                <a:cs typeface="Arial" charset="0"/>
              </a:rPr>
              <a:t>2016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141, 4305-4312</a:t>
            </a:r>
            <a:endParaRPr lang="en-GB" sz="1400" i="1" dirty="0" smtClean="0">
              <a:latin typeface="Arial" charset="0"/>
              <a:ea typeface="Arial" charset="0"/>
              <a:cs typeface="Arial" charset="0"/>
            </a:endParaRPr>
          </a:p>
          <a:p>
            <a:endParaRPr lang="en-GB" sz="1400" i="1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7600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23478" y="12503"/>
            <a:ext cx="8872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i="1" dirty="0" smtClean="0">
                <a:latin typeface="Arial"/>
                <a:cs typeface="Arial"/>
              </a:rPr>
              <a:t>Concentration effects on identification</a:t>
            </a:r>
            <a:r>
              <a:rPr lang="en-GB" sz="2400" i="1" dirty="0" smtClean="0">
                <a:latin typeface="Arial"/>
                <a:cs typeface="Arial"/>
              </a:rPr>
              <a:t> </a:t>
            </a:r>
            <a:endParaRPr lang="en-GB" sz="2400" i="1" dirty="0">
              <a:latin typeface="Arial"/>
              <a:cs typeface="Arial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-73300" y="6504038"/>
            <a:ext cx="7158287" cy="523220"/>
          </a:xfrm>
          <a:prstGeom prst="rect">
            <a:avLst/>
          </a:prstGeom>
          <a:solidFill>
            <a:srgbClr val="B3A2C7"/>
          </a:solidFill>
        </p:spPr>
        <p:txBody>
          <a:bodyPr wrap="square" rtlCol="0">
            <a:spAutoFit/>
          </a:bodyPr>
          <a:lstStyle/>
          <a:p>
            <a:r>
              <a:rPr lang="en-GB" sz="1400" dirty="0" err="1" smtClean="0">
                <a:latin typeface="Arial" charset="0"/>
                <a:ea typeface="Arial" charset="0"/>
                <a:cs typeface="Arial" charset="0"/>
              </a:rPr>
              <a:t>Otten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L., D. </a:t>
            </a:r>
            <a:r>
              <a:rPr lang="en-GB" sz="1400" dirty="0" err="1" smtClean="0">
                <a:latin typeface="Arial" charset="0"/>
                <a:ea typeface="Arial" charset="0"/>
                <a:cs typeface="Arial" charset="0"/>
              </a:rPr>
              <a:t>Vlachou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Gibson, M. I.;</a:t>
            </a:r>
            <a:r>
              <a:rPr lang="en-GB" sz="1400" b="1" u="sng" dirty="0">
                <a:latin typeface="Arial" charset="0"/>
                <a:ea typeface="Arial" charset="0"/>
                <a:cs typeface="Arial" charset="0"/>
              </a:rPr>
              <a:t> Richards</a:t>
            </a:r>
            <a:r>
              <a:rPr lang="en-GB" sz="1400" b="1" i="1" u="sng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GB" sz="1400" b="1" u="sng" dirty="0">
                <a:latin typeface="Arial" charset="0"/>
                <a:ea typeface="Arial" charset="0"/>
                <a:cs typeface="Arial" charset="0"/>
              </a:rPr>
              <a:t>S-J</a:t>
            </a:r>
            <a:r>
              <a:rPr lang="en-GB" sz="1400" b="1" u="sng" dirty="0" smtClean="0">
                <a:latin typeface="Arial" charset="0"/>
                <a:ea typeface="Arial" charset="0"/>
                <a:cs typeface="Arial" charset="0"/>
              </a:rPr>
              <a:t>.*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GB" sz="1400" i="1" dirty="0" smtClean="0">
                <a:latin typeface="Arial" charset="0"/>
                <a:ea typeface="Arial" charset="0"/>
                <a:cs typeface="Arial" charset="0"/>
              </a:rPr>
              <a:t>Analyst., </a:t>
            </a:r>
            <a:r>
              <a:rPr lang="en-GB" sz="1400" b="1" dirty="0" smtClean="0">
                <a:latin typeface="Arial" charset="0"/>
                <a:ea typeface="Arial" charset="0"/>
                <a:cs typeface="Arial" charset="0"/>
              </a:rPr>
              <a:t>2016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141, 4305-4312</a:t>
            </a:r>
            <a:endParaRPr lang="en-GB" sz="1400" i="1" dirty="0" smtClean="0">
              <a:latin typeface="Arial" charset="0"/>
              <a:ea typeface="Arial" charset="0"/>
              <a:cs typeface="Arial" charset="0"/>
            </a:endParaRPr>
          </a:p>
          <a:p>
            <a:endParaRPr lang="en-GB" sz="1400" i="1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811" y="1343422"/>
            <a:ext cx="790810" cy="790810"/>
          </a:xfrm>
          <a:prstGeom prst="rect">
            <a:avLst/>
          </a:prstGeom>
          <a:ln>
            <a:noFill/>
          </a:ln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7099" y="1343422"/>
            <a:ext cx="790810" cy="798718"/>
          </a:xfrm>
          <a:prstGeom prst="rect">
            <a:avLst/>
          </a:prstGeom>
          <a:ln>
            <a:noFill/>
          </a:ln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97387" y="1343806"/>
            <a:ext cx="790810" cy="798718"/>
          </a:xfrm>
          <a:prstGeom prst="rect">
            <a:avLst/>
          </a:prstGeom>
          <a:ln>
            <a:noFill/>
          </a:ln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97299" y="1343422"/>
            <a:ext cx="790810" cy="798718"/>
          </a:xfrm>
          <a:prstGeom prst="rect">
            <a:avLst/>
          </a:prstGeom>
          <a:ln>
            <a:noFill/>
          </a:ln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97211" y="1343422"/>
            <a:ext cx="790810" cy="798718"/>
          </a:xfrm>
          <a:prstGeom prst="rect">
            <a:avLst/>
          </a:prstGeom>
          <a:ln>
            <a:noFill/>
          </a:ln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06601" y="1343422"/>
            <a:ext cx="790810" cy="798718"/>
          </a:xfrm>
          <a:prstGeom prst="rect">
            <a:avLst/>
          </a:prstGeom>
          <a:ln>
            <a:noFill/>
          </a:ln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906889" y="1343422"/>
            <a:ext cx="790810" cy="798718"/>
          </a:xfrm>
          <a:prstGeom prst="rect">
            <a:avLst/>
          </a:prstGeom>
          <a:ln>
            <a:noFill/>
          </a:ln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706801" y="1343422"/>
            <a:ext cx="790810" cy="798718"/>
          </a:xfrm>
          <a:prstGeom prst="rect">
            <a:avLst/>
          </a:prstGeom>
          <a:ln>
            <a:noFill/>
          </a:ln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506337" y="1344996"/>
            <a:ext cx="790810" cy="798718"/>
          </a:xfrm>
          <a:prstGeom prst="rect">
            <a:avLst/>
          </a:prstGeom>
          <a:ln>
            <a:noFill/>
          </a:ln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307001" y="1343422"/>
            <a:ext cx="790810" cy="798718"/>
          </a:xfrm>
          <a:prstGeom prst="rect">
            <a:avLst/>
          </a:prstGeom>
          <a:ln>
            <a:noFill/>
          </a:ln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107289" y="1343422"/>
            <a:ext cx="790810" cy="790810"/>
          </a:xfrm>
          <a:prstGeom prst="rect">
            <a:avLst/>
          </a:prstGeom>
          <a:ln>
            <a:noFill/>
          </a:ln>
        </p:spPr>
      </p:pic>
      <p:sp>
        <p:nvSpPr>
          <p:cNvPr id="51" name="TextBox 50"/>
          <p:cNvSpPr txBox="1"/>
          <p:nvPr/>
        </p:nvSpPr>
        <p:spPr>
          <a:xfrm>
            <a:off x="8250211" y="1038622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Gal</a:t>
            </a:r>
            <a:endParaRPr lang="en-US" dirty="0"/>
          </a:p>
        </p:txBody>
      </p:sp>
      <p:sp>
        <p:nvSpPr>
          <p:cNvPr id="65" name="TextBox 64"/>
          <p:cNvSpPr txBox="1"/>
          <p:nvPr/>
        </p:nvSpPr>
        <p:spPr>
          <a:xfrm>
            <a:off x="173011" y="1038622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Man</a:t>
            </a:r>
            <a:endParaRPr lang="en-US" dirty="0"/>
          </a:p>
        </p:txBody>
      </p:sp>
      <p:sp>
        <p:nvSpPr>
          <p:cNvPr id="66" name="TextBox 65"/>
          <p:cNvSpPr txBox="1"/>
          <p:nvPr/>
        </p:nvSpPr>
        <p:spPr>
          <a:xfrm>
            <a:off x="1011211" y="733822"/>
            <a:ext cx="106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10%</a:t>
            </a:r>
          </a:p>
          <a:p>
            <a:r>
              <a:rPr lang="en-US" dirty="0" smtClean="0"/>
              <a:t>90%</a:t>
            </a:r>
            <a:endParaRPr lang="en-US" dirty="0"/>
          </a:p>
        </p:txBody>
      </p:sp>
      <p:sp>
        <p:nvSpPr>
          <p:cNvPr id="67" name="TextBox 66"/>
          <p:cNvSpPr txBox="1"/>
          <p:nvPr/>
        </p:nvSpPr>
        <p:spPr>
          <a:xfrm>
            <a:off x="1849411" y="733822"/>
            <a:ext cx="106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  <a:r>
              <a:rPr lang="en-US" dirty="0" smtClean="0"/>
              <a:t>0%</a:t>
            </a:r>
          </a:p>
          <a:p>
            <a:r>
              <a:rPr lang="en-US" dirty="0"/>
              <a:t>8</a:t>
            </a:r>
            <a:r>
              <a:rPr lang="en-US" dirty="0" smtClean="0"/>
              <a:t>0%</a:t>
            </a:r>
            <a:endParaRPr lang="en-US" dirty="0"/>
          </a:p>
        </p:txBody>
      </p:sp>
      <p:sp>
        <p:nvSpPr>
          <p:cNvPr id="68" name="TextBox 67"/>
          <p:cNvSpPr txBox="1"/>
          <p:nvPr/>
        </p:nvSpPr>
        <p:spPr>
          <a:xfrm>
            <a:off x="2611411" y="733822"/>
            <a:ext cx="106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30%</a:t>
            </a:r>
          </a:p>
          <a:p>
            <a:r>
              <a:rPr lang="en-US" dirty="0" smtClean="0"/>
              <a:t>70%</a:t>
            </a:r>
            <a:endParaRPr lang="en-US" dirty="0"/>
          </a:p>
        </p:txBody>
      </p:sp>
      <p:sp>
        <p:nvSpPr>
          <p:cNvPr id="69" name="TextBox 68"/>
          <p:cNvSpPr txBox="1"/>
          <p:nvPr/>
        </p:nvSpPr>
        <p:spPr>
          <a:xfrm>
            <a:off x="3373411" y="733822"/>
            <a:ext cx="106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  <a:r>
              <a:rPr lang="en-US" dirty="0" smtClean="0"/>
              <a:t>0%</a:t>
            </a:r>
          </a:p>
          <a:p>
            <a:r>
              <a:rPr lang="en-US" dirty="0"/>
              <a:t>6</a:t>
            </a:r>
            <a:r>
              <a:rPr lang="en-US" dirty="0" smtClean="0"/>
              <a:t>0%</a:t>
            </a:r>
            <a:endParaRPr lang="en-US" dirty="0"/>
          </a:p>
        </p:txBody>
      </p:sp>
      <p:sp>
        <p:nvSpPr>
          <p:cNvPr id="70" name="TextBox 69"/>
          <p:cNvSpPr txBox="1"/>
          <p:nvPr/>
        </p:nvSpPr>
        <p:spPr>
          <a:xfrm>
            <a:off x="4211611" y="733822"/>
            <a:ext cx="106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50%</a:t>
            </a:r>
          </a:p>
          <a:p>
            <a:r>
              <a:rPr lang="en-US" dirty="0" smtClean="0"/>
              <a:t>50%</a:t>
            </a:r>
            <a:endParaRPr lang="en-US" dirty="0"/>
          </a:p>
        </p:txBody>
      </p:sp>
      <p:sp>
        <p:nvSpPr>
          <p:cNvPr id="71" name="TextBox 70"/>
          <p:cNvSpPr txBox="1"/>
          <p:nvPr/>
        </p:nvSpPr>
        <p:spPr>
          <a:xfrm>
            <a:off x="4973611" y="733822"/>
            <a:ext cx="106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  <a:r>
              <a:rPr lang="en-US" dirty="0" smtClean="0"/>
              <a:t>0%</a:t>
            </a:r>
          </a:p>
          <a:p>
            <a:r>
              <a:rPr lang="en-US" dirty="0"/>
              <a:t>4</a:t>
            </a:r>
            <a:r>
              <a:rPr lang="en-US" dirty="0" smtClean="0"/>
              <a:t>0%</a:t>
            </a:r>
            <a:endParaRPr lang="en-US" dirty="0"/>
          </a:p>
        </p:txBody>
      </p:sp>
      <p:sp>
        <p:nvSpPr>
          <p:cNvPr id="72" name="TextBox 71"/>
          <p:cNvSpPr txBox="1"/>
          <p:nvPr/>
        </p:nvSpPr>
        <p:spPr>
          <a:xfrm>
            <a:off x="5811811" y="733822"/>
            <a:ext cx="106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70%</a:t>
            </a:r>
          </a:p>
          <a:p>
            <a:r>
              <a:rPr lang="en-US" dirty="0" smtClean="0"/>
              <a:t>30%</a:t>
            </a:r>
            <a:endParaRPr lang="en-US" dirty="0"/>
          </a:p>
        </p:txBody>
      </p:sp>
      <p:sp>
        <p:nvSpPr>
          <p:cNvPr id="73" name="TextBox 72"/>
          <p:cNvSpPr txBox="1"/>
          <p:nvPr/>
        </p:nvSpPr>
        <p:spPr>
          <a:xfrm>
            <a:off x="6650011" y="733822"/>
            <a:ext cx="106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8</a:t>
            </a:r>
            <a:r>
              <a:rPr lang="en-US" dirty="0" smtClean="0"/>
              <a:t>0%</a:t>
            </a:r>
          </a:p>
          <a:p>
            <a:r>
              <a:rPr lang="en-US" dirty="0"/>
              <a:t>2</a:t>
            </a:r>
            <a:r>
              <a:rPr lang="en-US" dirty="0" smtClean="0"/>
              <a:t>0%</a:t>
            </a:r>
            <a:endParaRPr lang="en-US" dirty="0"/>
          </a:p>
        </p:txBody>
      </p:sp>
      <p:sp>
        <p:nvSpPr>
          <p:cNvPr id="74" name="TextBox 73"/>
          <p:cNvSpPr txBox="1"/>
          <p:nvPr/>
        </p:nvSpPr>
        <p:spPr>
          <a:xfrm>
            <a:off x="7488211" y="733822"/>
            <a:ext cx="106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90%</a:t>
            </a:r>
          </a:p>
          <a:p>
            <a:r>
              <a:rPr lang="en-US" dirty="0" smtClean="0"/>
              <a:t>10%</a:t>
            </a:r>
            <a:endParaRPr lang="en-US" dirty="0"/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 rotWithShape="1">
          <a:blip r:embed="rId14"/>
          <a:srcRect r="37260"/>
          <a:stretch/>
        </p:blipFill>
        <p:spPr>
          <a:xfrm>
            <a:off x="841615" y="2260346"/>
            <a:ext cx="2836596" cy="3681384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414359" y="2134232"/>
            <a:ext cx="3019885" cy="3681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6458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22103436"/>
              </p:ext>
            </p:extLst>
          </p:nvPr>
        </p:nvGraphicFramePr>
        <p:xfrm>
          <a:off x="0" y="1010264"/>
          <a:ext cx="6553200" cy="142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64" name="CS ChemDraw Drawing" r:id="rId5" imgW="6552930" imgH="1429267" progId="ChemDraw.Document.6.0">
                  <p:embed/>
                </p:oleObj>
              </mc:Choice>
              <mc:Fallback>
                <p:oleObj name="CS ChemDraw Drawing" r:id="rId5" imgW="6552930" imgH="1429267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0" y="1010264"/>
                        <a:ext cx="6553200" cy="1428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7561306"/>
              </p:ext>
            </p:extLst>
          </p:nvPr>
        </p:nvGraphicFramePr>
        <p:xfrm>
          <a:off x="6489700" y="1232514"/>
          <a:ext cx="2638425" cy="1155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65" name="CS ChemDraw Drawing" r:id="rId7" imgW="2637734" imgH="1156382" progId="ChemDraw.Document.6.0">
                  <p:embed/>
                </p:oleObj>
              </mc:Choice>
              <mc:Fallback>
                <p:oleObj name="CS ChemDraw Drawing" r:id="rId7" imgW="2637734" imgH="1156382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489700" y="1232514"/>
                        <a:ext cx="2638425" cy="1155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Oval 4"/>
          <p:cNvSpPr/>
          <p:nvPr/>
        </p:nvSpPr>
        <p:spPr>
          <a:xfrm>
            <a:off x="6948264" y="1303927"/>
            <a:ext cx="537064" cy="504056"/>
          </a:xfrm>
          <a:prstGeom prst="ellipse">
            <a:avLst/>
          </a:prstGeom>
          <a:solidFill>
            <a:srgbClr val="FF66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 w="1041400" h="1041400"/>
            <a:bevelB w="1041400" h="10414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6580468" y="1303927"/>
            <a:ext cx="223780" cy="193572"/>
          </a:xfrm>
          <a:prstGeom prst="ellipse">
            <a:avLst/>
          </a:prstGeom>
          <a:solidFill>
            <a:srgbClr val="FF66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 w="1041400" h="1041400"/>
            <a:bevelB w="1041400" h="10414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121877" y="870808"/>
            <a:ext cx="1992923" cy="1650723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4267200" y="856375"/>
            <a:ext cx="2848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err="1" smtClean="0"/>
              <a:t>Underivatised</a:t>
            </a:r>
            <a:r>
              <a:rPr lang="en-GB" sz="1400" b="1" dirty="0" smtClean="0"/>
              <a:t> reducing sugars</a:t>
            </a:r>
            <a:endParaRPr lang="en-GB" sz="1400" b="1" dirty="0"/>
          </a:p>
        </p:txBody>
      </p:sp>
      <p:sp>
        <p:nvSpPr>
          <p:cNvPr id="10" name="Oval 9"/>
          <p:cNvSpPr/>
          <p:nvPr/>
        </p:nvSpPr>
        <p:spPr>
          <a:xfrm>
            <a:off x="6948264" y="1284152"/>
            <a:ext cx="537064" cy="504056"/>
          </a:xfrm>
          <a:prstGeom prst="ellipse">
            <a:avLst/>
          </a:prstGeom>
          <a:solidFill>
            <a:srgbClr val="FF66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 w="1041400" h="1041400"/>
            <a:bevelB w="1041400" h="10414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6580468" y="1284152"/>
            <a:ext cx="223780" cy="193572"/>
          </a:xfrm>
          <a:prstGeom prst="ellipse">
            <a:avLst/>
          </a:prstGeom>
          <a:solidFill>
            <a:srgbClr val="FF66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 w="1041400" h="1041400"/>
            <a:bevelB w="1041400" h="10414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383" y="2560477"/>
            <a:ext cx="8104558" cy="354652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-73299" y="6504038"/>
            <a:ext cx="7777606" cy="523220"/>
          </a:xfrm>
          <a:prstGeom prst="rect">
            <a:avLst/>
          </a:prstGeom>
          <a:solidFill>
            <a:srgbClr val="B3A2C7"/>
          </a:solidFill>
        </p:spPr>
        <p:txBody>
          <a:bodyPr wrap="square" rtlCol="0">
            <a:spAutoFit/>
          </a:bodyPr>
          <a:lstStyle/>
          <a:p>
            <a:r>
              <a:rPr lang="en-GB" sz="1400" b="1" u="sng" dirty="0" smtClean="0">
                <a:latin typeface="Arial" charset="0"/>
                <a:ea typeface="Arial" charset="0"/>
                <a:cs typeface="Arial" charset="0"/>
              </a:rPr>
              <a:t>Richards</a:t>
            </a:r>
            <a:r>
              <a:rPr lang="en-GB" sz="1400" b="1" i="1" u="sng" dirty="0" smtClean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GB" sz="1400" b="1" u="sng" dirty="0" smtClean="0">
                <a:latin typeface="Arial" charset="0"/>
                <a:ea typeface="Arial" charset="0"/>
                <a:cs typeface="Arial" charset="0"/>
              </a:rPr>
              <a:t>S-J.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Otten, L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., 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Gibson, M. I.; </a:t>
            </a:r>
            <a:r>
              <a:rPr lang="en-GB" sz="1400" i="1" dirty="0" smtClean="0">
                <a:latin typeface="Arial" charset="0"/>
                <a:ea typeface="Arial" charset="0"/>
                <a:cs typeface="Arial" charset="0"/>
              </a:rPr>
              <a:t>J. Mater Chem. B., </a:t>
            </a:r>
            <a:r>
              <a:rPr lang="en-GB" sz="1400" b="1" dirty="0" smtClean="0">
                <a:latin typeface="Arial" charset="0"/>
                <a:ea typeface="Arial" charset="0"/>
                <a:cs typeface="Arial" charset="0"/>
              </a:rPr>
              <a:t>2016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4, 3046-3053</a:t>
            </a:r>
            <a:endParaRPr lang="en-GB" sz="1400" i="1" dirty="0" smtClean="0">
              <a:latin typeface="Arial" charset="0"/>
              <a:ea typeface="Arial" charset="0"/>
              <a:cs typeface="Arial" charset="0"/>
            </a:endParaRPr>
          </a:p>
          <a:p>
            <a:endParaRPr lang="en-GB" sz="1400" i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3478" y="12503"/>
            <a:ext cx="8872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i="1" dirty="0" err="1" smtClean="0">
                <a:latin typeface="Arial"/>
                <a:cs typeface="Arial"/>
              </a:rPr>
              <a:t>Towards</a:t>
            </a:r>
            <a:r>
              <a:rPr lang="fr-FR" sz="2400" i="1" dirty="0" smtClean="0">
                <a:latin typeface="Arial"/>
                <a:cs typeface="Arial"/>
              </a:rPr>
              <a:t> High-</a:t>
            </a:r>
            <a:r>
              <a:rPr lang="fr-FR" sz="2400" i="1" dirty="0" err="1" smtClean="0">
                <a:latin typeface="Arial"/>
                <a:cs typeface="Arial"/>
              </a:rPr>
              <a:t>throughput</a:t>
            </a:r>
            <a:r>
              <a:rPr lang="fr-FR" sz="2400" i="1" dirty="0" smtClean="0">
                <a:latin typeface="Arial"/>
                <a:cs typeface="Arial"/>
              </a:rPr>
              <a:t> screening</a:t>
            </a:r>
            <a:endParaRPr lang="fr-FR" sz="2400" i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83182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64390"/>
            <a:ext cx="91439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i="1" dirty="0" smtClean="0">
                <a:latin typeface="Arial"/>
                <a:cs typeface="Arial"/>
              </a:rPr>
              <a:t>High-throughput data collection</a:t>
            </a:r>
            <a:endParaRPr lang="en-GB" sz="2400" i="1" dirty="0">
              <a:latin typeface="Arial"/>
              <a:cs typeface="Arial"/>
            </a:endParaRPr>
          </a:p>
        </p:txBody>
      </p:sp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6315"/>
            <a:ext cx="9181728" cy="500239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-73299" y="6504038"/>
            <a:ext cx="7777606" cy="523220"/>
          </a:xfrm>
          <a:prstGeom prst="rect">
            <a:avLst/>
          </a:prstGeom>
          <a:solidFill>
            <a:srgbClr val="B3A2C7"/>
          </a:solidFill>
        </p:spPr>
        <p:txBody>
          <a:bodyPr wrap="square" rtlCol="0">
            <a:spAutoFit/>
          </a:bodyPr>
          <a:lstStyle/>
          <a:p>
            <a:r>
              <a:rPr lang="en-GB" sz="1400" b="1" u="sng" dirty="0" smtClean="0">
                <a:latin typeface="Arial" charset="0"/>
                <a:ea typeface="Arial" charset="0"/>
                <a:cs typeface="Arial" charset="0"/>
              </a:rPr>
              <a:t>Richards</a:t>
            </a:r>
            <a:r>
              <a:rPr lang="en-GB" sz="1400" b="1" i="1" u="sng" dirty="0" smtClean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GB" sz="1400" b="1" u="sng" dirty="0" smtClean="0">
                <a:latin typeface="Arial" charset="0"/>
                <a:ea typeface="Arial" charset="0"/>
                <a:cs typeface="Arial" charset="0"/>
              </a:rPr>
              <a:t>S-J.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Otten, L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., 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Gibson, M. I.; </a:t>
            </a:r>
            <a:r>
              <a:rPr lang="en-GB" sz="1400" i="1" dirty="0" smtClean="0">
                <a:latin typeface="Arial" charset="0"/>
                <a:ea typeface="Arial" charset="0"/>
                <a:cs typeface="Arial" charset="0"/>
              </a:rPr>
              <a:t>J. Mater Chem. B., </a:t>
            </a:r>
            <a:r>
              <a:rPr lang="en-GB" sz="1400" b="1" dirty="0" smtClean="0">
                <a:latin typeface="Arial" charset="0"/>
                <a:ea typeface="Arial" charset="0"/>
                <a:cs typeface="Arial" charset="0"/>
              </a:rPr>
              <a:t>2015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sz="1400" dirty="0">
                <a:latin typeface="Arial" charset="0"/>
                <a:ea typeface="Arial" charset="0"/>
                <a:cs typeface="Arial" charset="0"/>
              </a:rPr>
              <a:t>DOI: 10.1039/C5TB01994J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GB" sz="1400" i="1" dirty="0" smtClean="0">
                <a:latin typeface="Arial" charset="0"/>
                <a:ea typeface="Arial" charset="0"/>
                <a:cs typeface="Arial" charset="0"/>
              </a:rPr>
              <a:t> </a:t>
            </a:r>
          </a:p>
          <a:p>
            <a:endParaRPr lang="en-GB" sz="1400" i="1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1636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85445" y="1089549"/>
            <a:ext cx="32472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/>
              <a:t>Lectin Screening and Discrimination</a:t>
            </a:r>
            <a:endParaRPr lang="en-GB" sz="1400" b="1" dirty="0"/>
          </a:p>
        </p:txBody>
      </p:sp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174" y="1545786"/>
            <a:ext cx="8582204" cy="366403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/>
          <a:srcRect l="523" r="4633" b="4202"/>
          <a:stretch/>
        </p:blipFill>
        <p:spPr>
          <a:xfrm>
            <a:off x="5337948" y="1735362"/>
            <a:ext cx="3449906" cy="282948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74174" y="5512709"/>
            <a:ext cx="71916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Otten, L. O. and Gibson, M. I. </a:t>
            </a:r>
            <a:r>
              <a:rPr lang="en-US" i="1" dirty="0" smtClean="0"/>
              <a:t>RSC </a:t>
            </a:r>
            <a:r>
              <a:rPr lang="en-US" i="1" dirty="0"/>
              <a:t>Adv</a:t>
            </a:r>
            <a:r>
              <a:rPr lang="en-US" dirty="0"/>
              <a:t>., </a:t>
            </a:r>
            <a:r>
              <a:rPr lang="en-US" b="1" dirty="0"/>
              <a:t>2015</a:t>
            </a:r>
            <a:r>
              <a:rPr lang="en-US" dirty="0"/>
              <a:t>,5, 53911-53914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-39881" y="6504038"/>
            <a:ext cx="7777606" cy="523220"/>
          </a:xfrm>
          <a:prstGeom prst="rect">
            <a:avLst/>
          </a:prstGeom>
          <a:solidFill>
            <a:srgbClr val="B3A2C7"/>
          </a:solidFill>
        </p:spPr>
        <p:txBody>
          <a:bodyPr wrap="square" rtlCol="0">
            <a:spAutoFit/>
          </a:bodyPr>
          <a:lstStyle/>
          <a:p>
            <a:r>
              <a:rPr lang="en-GB" sz="1400" b="1" u="sng" dirty="0" smtClean="0">
                <a:latin typeface="Arial" charset="0"/>
                <a:ea typeface="Arial" charset="0"/>
                <a:cs typeface="Arial" charset="0"/>
              </a:rPr>
              <a:t>Richards</a:t>
            </a:r>
            <a:r>
              <a:rPr lang="en-GB" sz="1400" b="1" i="1" u="sng" dirty="0" smtClean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GB" sz="1400" b="1" u="sng" dirty="0" smtClean="0">
                <a:latin typeface="Arial" charset="0"/>
                <a:ea typeface="Arial" charset="0"/>
                <a:cs typeface="Arial" charset="0"/>
              </a:rPr>
              <a:t>S-J.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Otten, L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., 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Gibson, M. I.; </a:t>
            </a:r>
            <a:r>
              <a:rPr lang="en-GB" sz="1400" i="1" dirty="0" smtClean="0">
                <a:latin typeface="Arial" charset="0"/>
                <a:ea typeface="Arial" charset="0"/>
                <a:cs typeface="Arial" charset="0"/>
              </a:rPr>
              <a:t>J. Mater Chem. B., </a:t>
            </a:r>
            <a:r>
              <a:rPr lang="en-GB" sz="1400" b="1" dirty="0" smtClean="0">
                <a:latin typeface="Arial" charset="0"/>
                <a:ea typeface="Arial" charset="0"/>
                <a:cs typeface="Arial" charset="0"/>
              </a:rPr>
              <a:t>2016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4, 3046-3053</a:t>
            </a:r>
            <a:endParaRPr lang="en-GB" sz="1400" i="1" dirty="0" smtClean="0">
              <a:latin typeface="Arial" charset="0"/>
              <a:ea typeface="Arial" charset="0"/>
              <a:cs typeface="Arial" charset="0"/>
            </a:endParaRPr>
          </a:p>
          <a:p>
            <a:endParaRPr lang="en-GB" sz="1400" i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64390"/>
            <a:ext cx="91439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i="1" dirty="0" smtClean="0">
                <a:latin typeface="Arial"/>
                <a:cs typeface="Arial"/>
              </a:rPr>
              <a:t>Protein identification</a:t>
            </a:r>
            <a:endParaRPr lang="en-GB" sz="2400" i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88470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pic>
        <p:nvPicPr>
          <p:cNvPr id="14" name="Picture 13" descr="WGA.jpg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5000" contrast="-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4510" t="5457" r="7724" b="7116"/>
          <a:stretch/>
        </p:blipFill>
        <p:spPr>
          <a:xfrm>
            <a:off x="259150" y="3396349"/>
            <a:ext cx="2201335" cy="2603501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pic>
        <p:nvPicPr>
          <p:cNvPr id="15" name="Picture 14" descr="WGA_processed.jpg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15000" contrast="-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056" t="7522" r="7871" b="5783"/>
          <a:stretch/>
        </p:blipFill>
        <p:spPr>
          <a:xfrm>
            <a:off x="2897272" y="3396349"/>
            <a:ext cx="2270931" cy="2592288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27350800"/>
              </p:ext>
            </p:extLst>
          </p:nvPr>
        </p:nvGraphicFramePr>
        <p:xfrm>
          <a:off x="5168203" y="3086687"/>
          <a:ext cx="4154487" cy="290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71" name="Graph" r:id="rId8" imgW="4154760" imgH="2901600" progId="Origin50.Graph">
                  <p:embed/>
                </p:oleObj>
              </mc:Choice>
              <mc:Fallback>
                <p:oleObj name="Graph" r:id="rId8" imgW="415476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168203" y="3086687"/>
                        <a:ext cx="4154487" cy="2901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94707" y="612365"/>
            <a:ext cx="3340100" cy="222250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4404978" y="1204170"/>
            <a:ext cx="10556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latin typeface="Arial"/>
                <a:cs typeface="Arial"/>
              </a:rPr>
              <a:t>vs</a:t>
            </a:r>
            <a:endParaRPr lang="en-US" sz="2400" b="1" dirty="0">
              <a:latin typeface="Arial"/>
              <a:cs typeface="Arial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168203" y="612365"/>
            <a:ext cx="3644900" cy="223520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1138103" y="2834865"/>
            <a:ext cx="2210230" cy="381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£10,000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805763" y="2828710"/>
            <a:ext cx="2210230" cy="381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£50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-73299" y="6504038"/>
            <a:ext cx="7777606" cy="523220"/>
          </a:xfrm>
          <a:prstGeom prst="rect">
            <a:avLst/>
          </a:prstGeom>
          <a:solidFill>
            <a:srgbClr val="B3A2C7"/>
          </a:solidFill>
        </p:spPr>
        <p:txBody>
          <a:bodyPr wrap="square" rtlCol="0">
            <a:spAutoFit/>
          </a:bodyPr>
          <a:lstStyle/>
          <a:p>
            <a:r>
              <a:rPr lang="en-GB" sz="1400" b="1" u="sng" dirty="0" smtClean="0">
                <a:latin typeface="Arial" charset="0"/>
                <a:ea typeface="Arial" charset="0"/>
                <a:cs typeface="Arial" charset="0"/>
              </a:rPr>
              <a:t>Richards</a:t>
            </a:r>
            <a:r>
              <a:rPr lang="en-GB" sz="1400" b="1" i="1" u="sng" dirty="0" smtClean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GB" sz="1400" b="1" u="sng" dirty="0" smtClean="0">
                <a:latin typeface="Arial" charset="0"/>
                <a:ea typeface="Arial" charset="0"/>
                <a:cs typeface="Arial" charset="0"/>
              </a:rPr>
              <a:t>S-J.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Otten, L. O., Gibson, M. I.; </a:t>
            </a:r>
            <a:r>
              <a:rPr lang="en-GB" sz="1400" i="1" dirty="0" smtClean="0">
                <a:latin typeface="Arial" charset="0"/>
                <a:ea typeface="Arial" charset="0"/>
                <a:cs typeface="Arial" charset="0"/>
              </a:rPr>
              <a:t>J. Mater Chem. B., </a:t>
            </a:r>
            <a:r>
              <a:rPr lang="en-GB" sz="1400" b="1" dirty="0" smtClean="0">
                <a:latin typeface="Arial" charset="0"/>
                <a:ea typeface="Arial" charset="0"/>
                <a:cs typeface="Arial" charset="0"/>
              </a:rPr>
              <a:t>2016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4, 3046-3053</a:t>
            </a:r>
            <a:endParaRPr lang="en-GB" sz="1400" i="1" dirty="0" smtClean="0">
              <a:latin typeface="Arial" charset="0"/>
              <a:ea typeface="Arial" charset="0"/>
              <a:cs typeface="Arial" charset="0"/>
            </a:endParaRPr>
          </a:p>
          <a:p>
            <a:endParaRPr lang="en-GB" sz="1400" i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4390"/>
            <a:ext cx="91439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i="1" dirty="0" smtClean="0">
                <a:latin typeface="Arial"/>
                <a:cs typeface="Arial"/>
              </a:rPr>
              <a:t>Low cost, low resource detection</a:t>
            </a:r>
            <a:endParaRPr lang="en-GB" sz="2400" i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43232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64390"/>
            <a:ext cx="91439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i="1" dirty="0" smtClean="0">
                <a:latin typeface="Arial"/>
                <a:cs typeface="Arial"/>
              </a:rPr>
              <a:t>Summary</a:t>
            </a:r>
            <a:endParaRPr lang="en-GB" sz="2400" i="1" dirty="0">
              <a:latin typeface="Arial"/>
              <a:cs typeface="Arial"/>
            </a:endParaRPr>
          </a:p>
        </p:txBody>
      </p:sp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383" y="2439660"/>
            <a:ext cx="8104558" cy="354652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34571" y="798286"/>
            <a:ext cx="79403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400" dirty="0" smtClean="0">
                <a:latin typeface="Arial"/>
                <a:cs typeface="Arial"/>
              </a:rPr>
              <a:t>Polymer coating essential for saline stability and optical </a:t>
            </a:r>
            <a:r>
              <a:rPr lang="en-US" sz="2400" dirty="0" smtClean="0">
                <a:latin typeface="Arial"/>
                <a:cs typeface="Arial"/>
              </a:rPr>
              <a:t>readout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>
                <a:latin typeface="Arial"/>
                <a:cs typeface="Arial"/>
              </a:rPr>
              <a:t>Simple protein detection and identification</a:t>
            </a:r>
            <a:endParaRPr lang="en-US" sz="2400" dirty="0" smtClean="0">
              <a:latin typeface="Arial"/>
              <a:cs typeface="Arial"/>
            </a:endParaRPr>
          </a:p>
          <a:p>
            <a:pPr marL="342900" indent="-342900">
              <a:buFont typeface="Arial"/>
              <a:buChar char="•"/>
            </a:pPr>
            <a:r>
              <a:rPr lang="en-US" sz="2400" dirty="0" smtClean="0">
                <a:latin typeface="Arial"/>
                <a:cs typeface="Arial"/>
              </a:rPr>
              <a:t>High-throughput </a:t>
            </a:r>
            <a:r>
              <a:rPr lang="en-US" sz="2400" dirty="0" smtClean="0">
                <a:latin typeface="Arial"/>
                <a:cs typeface="Arial"/>
              </a:rPr>
              <a:t>and low resource detection possible</a:t>
            </a:r>
          </a:p>
        </p:txBody>
      </p:sp>
    </p:spTree>
    <p:extLst>
      <p:ext uri="{BB962C8B-B14F-4D97-AF65-F5344CB8AC3E}">
        <p14:creationId xmlns:p14="http://schemas.microsoft.com/office/powerpoint/2010/main" val="1459240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3478" y="12503"/>
            <a:ext cx="8872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i="1" dirty="0" err="1" smtClean="0">
                <a:latin typeface="Arial"/>
                <a:cs typeface="Arial"/>
              </a:rPr>
              <a:t>Glycans</a:t>
            </a:r>
            <a:r>
              <a:rPr lang="en-GB" sz="2400" i="1" dirty="0" smtClean="0">
                <a:latin typeface="Arial"/>
                <a:cs typeface="Arial"/>
              </a:rPr>
              <a:t> are Crucial Biomarkers</a:t>
            </a:r>
            <a:endParaRPr lang="fr-FR" sz="2400" i="1" dirty="0">
              <a:latin typeface="Arial"/>
              <a:cs typeface="Arial"/>
            </a:endParaRPr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05693" y="646339"/>
            <a:ext cx="1968408" cy="1812345"/>
          </a:xfrm>
          <a:prstGeom prst="rect">
            <a:avLst/>
          </a:prstGeom>
          <a:ln w="38100" cmpd="sng">
            <a:solidFill>
              <a:srgbClr val="000000"/>
            </a:solidFill>
          </a:ln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68070" y="657949"/>
            <a:ext cx="2630658" cy="2806995"/>
          </a:xfrm>
          <a:prstGeom prst="rect">
            <a:avLst/>
          </a:prstGeom>
          <a:ln w="38100" cmpd="sng">
            <a:solidFill>
              <a:srgbClr val="000000"/>
            </a:solidFill>
          </a:ln>
        </p:spPr>
      </p:pic>
      <p:sp>
        <p:nvSpPr>
          <p:cNvPr id="59" name="TextBox 58"/>
          <p:cNvSpPr txBox="1"/>
          <p:nvPr/>
        </p:nvSpPr>
        <p:spPr>
          <a:xfrm>
            <a:off x="6091015" y="2994384"/>
            <a:ext cx="2517178" cy="46166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latin typeface="Arial"/>
                <a:cs typeface="Arial"/>
              </a:rPr>
              <a:t>Selection of N-linked mammalian </a:t>
            </a:r>
            <a:r>
              <a:rPr lang="en-US" sz="1200" i="1" dirty="0" err="1" smtClean="0">
                <a:latin typeface="Arial"/>
                <a:cs typeface="Arial"/>
              </a:rPr>
              <a:t>glycans</a:t>
            </a:r>
            <a:r>
              <a:rPr lang="en-US" sz="1200" i="1" dirty="0" smtClean="0">
                <a:latin typeface="Arial"/>
                <a:cs typeface="Arial"/>
              </a:rPr>
              <a:t> d/load from P Stanley Lab</a:t>
            </a:r>
            <a:endParaRPr lang="en-US" sz="1200" i="1" dirty="0">
              <a:latin typeface="Arial"/>
              <a:cs typeface="Arial"/>
            </a:endParaRPr>
          </a:p>
        </p:txBody>
      </p:sp>
      <p:pic>
        <p:nvPicPr>
          <p:cNvPr id="64" name="Grafik 2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401" t="81922" r="1739"/>
          <a:stretch/>
        </p:blipFill>
        <p:spPr>
          <a:xfrm>
            <a:off x="380332" y="648069"/>
            <a:ext cx="1621257" cy="1454959"/>
          </a:xfrm>
          <a:prstGeom prst="rect">
            <a:avLst/>
          </a:prstGeom>
          <a:ln w="38100" cmpd="sng">
            <a:solidFill>
              <a:srgbClr val="000000"/>
            </a:solidFill>
          </a:ln>
        </p:spPr>
      </p:pic>
      <p:cxnSp>
        <p:nvCxnSpPr>
          <p:cNvPr id="69" name="Straight Connector 68"/>
          <p:cNvCxnSpPr/>
          <p:nvPr/>
        </p:nvCxnSpPr>
        <p:spPr>
          <a:xfrm flipV="1">
            <a:off x="1517018" y="648069"/>
            <a:ext cx="1588675" cy="780864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>
            <a:off x="1517018" y="1646693"/>
            <a:ext cx="1588675" cy="811991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4087077" y="1709360"/>
            <a:ext cx="1980993" cy="1746689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 flipV="1">
            <a:off x="4104143" y="627979"/>
            <a:ext cx="1963927" cy="1018714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" name="Group 2"/>
          <p:cNvGrpSpPr/>
          <p:nvPr/>
        </p:nvGrpSpPr>
        <p:grpSpPr>
          <a:xfrm>
            <a:off x="577885" y="2789392"/>
            <a:ext cx="5295164" cy="2951941"/>
            <a:chOff x="380331" y="2789392"/>
            <a:chExt cx="5295164" cy="2951941"/>
          </a:xfrm>
        </p:grpSpPr>
        <p:pic>
          <p:nvPicPr>
            <p:cNvPr id="95" name="Picture 94"/>
            <p:cNvPicPr>
              <a:picLocks noChangeAspect="1"/>
            </p:cNvPicPr>
            <p:nvPr/>
          </p:nvPicPr>
          <p:blipFill rotWithShape="1">
            <a:blip r:embed="rId4"/>
            <a:srcRect t="13279" b="12685"/>
            <a:stretch/>
          </p:blipFill>
          <p:spPr>
            <a:xfrm>
              <a:off x="380331" y="4404806"/>
              <a:ext cx="4435317" cy="1336527"/>
            </a:xfrm>
            <a:prstGeom prst="rect">
              <a:avLst/>
            </a:prstGeom>
            <a:ln w="38100" cmpd="sng">
              <a:noFill/>
            </a:ln>
          </p:spPr>
        </p:pic>
        <p:pic>
          <p:nvPicPr>
            <p:cNvPr id="96" name="Picture 95"/>
            <p:cNvPicPr>
              <a:picLocks noChangeAspect="1"/>
            </p:cNvPicPr>
            <p:nvPr/>
          </p:nvPicPr>
          <p:blipFill rotWithShape="1">
            <a:blip r:embed="rId7"/>
            <a:srcRect r="-10963" b="14801"/>
            <a:stretch/>
          </p:blipFill>
          <p:spPr>
            <a:xfrm flipH="1">
              <a:off x="1697704" y="2886970"/>
              <a:ext cx="1578517" cy="1101762"/>
            </a:xfrm>
            <a:prstGeom prst="rect">
              <a:avLst/>
            </a:prstGeom>
          </p:spPr>
        </p:pic>
        <p:pic>
          <p:nvPicPr>
            <p:cNvPr id="97" name="Picture 96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83727" y="2789392"/>
              <a:ext cx="1143319" cy="1143319"/>
            </a:xfrm>
            <a:prstGeom prst="rect">
              <a:avLst/>
            </a:prstGeom>
          </p:spPr>
        </p:pic>
        <p:pic>
          <p:nvPicPr>
            <p:cNvPr id="98" name="Picture 97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639946" y="2920111"/>
              <a:ext cx="907030" cy="919232"/>
            </a:xfrm>
            <a:prstGeom prst="rect">
              <a:avLst/>
            </a:prstGeom>
          </p:spPr>
        </p:pic>
        <p:pic>
          <p:nvPicPr>
            <p:cNvPr id="100" name="Picture 99"/>
            <p:cNvPicPr>
              <a:picLocks noChangeAspect="1"/>
            </p:cNvPicPr>
            <p:nvPr/>
          </p:nvPicPr>
          <p:blipFill rotWithShape="1">
            <a:blip r:embed="rId10"/>
            <a:srcRect l="50296" r="30813" b="65682"/>
            <a:stretch/>
          </p:blipFill>
          <p:spPr>
            <a:xfrm>
              <a:off x="5227282" y="4556460"/>
              <a:ext cx="448213" cy="626574"/>
            </a:xfrm>
            <a:prstGeom prst="rect">
              <a:avLst/>
            </a:prstGeom>
          </p:spPr>
        </p:pic>
        <p:cxnSp>
          <p:nvCxnSpPr>
            <p:cNvPr id="101" name="Straight Connector 100"/>
            <p:cNvCxnSpPr/>
            <p:nvPr/>
          </p:nvCxnSpPr>
          <p:spPr>
            <a:xfrm flipV="1">
              <a:off x="3994697" y="4530607"/>
              <a:ext cx="1232585" cy="31745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>
              <a:off x="3948220" y="4990444"/>
              <a:ext cx="1363313" cy="28010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7" name="TextBox 106"/>
          <p:cNvSpPr txBox="1"/>
          <p:nvPr/>
        </p:nvSpPr>
        <p:spPr>
          <a:xfrm>
            <a:off x="6423644" y="3696448"/>
            <a:ext cx="245167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>
                <a:latin typeface="Arial"/>
                <a:cs typeface="Arial"/>
              </a:rPr>
              <a:t>Cholera</a:t>
            </a:r>
          </a:p>
          <a:p>
            <a:pPr algn="ctr"/>
            <a:r>
              <a:rPr lang="en-US" i="1" dirty="0" smtClean="0">
                <a:latin typeface="Arial"/>
                <a:cs typeface="Arial"/>
              </a:rPr>
              <a:t>Ricin</a:t>
            </a:r>
          </a:p>
          <a:p>
            <a:pPr algn="ctr"/>
            <a:r>
              <a:rPr lang="en-US" i="1" dirty="0" smtClean="0">
                <a:latin typeface="Arial"/>
                <a:cs typeface="Arial"/>
              </a:rPr>
              <a:t>Influenza</a:t>
            </a:r>
          </a:p>
          <a:p>
            <a:pPr algn="ctr"/>
            <a:r>
              <a:rPr lang="en-US" i="1" dirty="0" smtClean="0">
                <a:latin typeface="Arial"/>
                <a:cs typeface="Arial"/>
              </a:rPr>
              <a:t>Ebola</a:t>
            </a:r>
          </a:p>
          <a:p>
            <a:pPr algn="ctr"/>
            <a:r>
              <a:rPr lang="en-US" i="1" dirty="0" smtClean="0">
                <a:latin typeface="Arial"/>
                <a:cs typeface="Arial"/>
              </a:rPr>
              <a:t>Shiga Toxins</a:t>
            </a:r>
          </a:p>
          <a:p>
            <a:pPr algn="ctr"/>
            <a:r>
              <a:rPr lang="en-US" i="1" dirty="0" smtClean="0">
                <a:latin typeface="Arial"/>
                <a:cs typeface="Arial"/>
              </a:rPr>
              <a:t>HIV</a:t>
            </a:r>
          </a:p>
          <a:p>
            <a:pPr algn="ctr"/>
            <a:r>
              <a:rPr lang="en-US" i="1" dirty="0" smtClean="0">
                <a:solidFill>
                  <a:srgbClr val="604A7B"/>
                </a:solidFill>
                <a:latin typeface="Arial"/>
                <a:cs typeface="Arial"/>
              </a:rPr>
              <a:t>Non antibiotic solutions to resistance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642835" y="3801605"/>
            <a:ext cx="4628820" cy="2309061"/>
            <a:chOff x="445281" y="3801605"/>
            <a:chExt cx="4628820" cy="2309061"/>
          </a:xfrm>
        </p:grpSpPr>
        <p:sp>
          <p:nvSpPr>
            <p:cNvPr id="103" name="Freeform 102"/>
            <p:cNvSpPr/>
            <p:nvPr/>
          </p:nvSpPr>
          <p:spPr>
            <a:xfrm rot="17740912">
              <a:off x="900647" y="3773124"/>
              <a:ext cx="573206" cy="1012208"/>
            </a:xfrm>
            <a:custGeom>
              <a:avLst/>
              <a:gdLst>
                <a:gd name="connsiteX0" fmla="*/ 0 w 1394346"/>
                <a:gd name="connsiteY0" fmla="*/ 2275 h 1519451"/>
                <a:gd name="connsiteX1" fmla="*/ 532263 w 1394346"/>
                <a:gd name="connsiteY1" fmla="*/ 111457 h 1519451"/>
                <a:gd name="connsiteX2" fmla="*/ 423081 w 1394346"/>
                <a:gd name="connsiteY2" fmla="*/ 671015 h 1519451"/>
                <a:gd name="connsiteX3" fmla="*/ 600502 w 1394346"/>
                <a:gd name="connsiteY3" fmla="*/ 916675 h 1519451"/>
                <a:gd name="connsiteX4" fmla="*/ 1160060 w 1394346"/>
                <a:gd name="connsiteY4" fmla="*/ 903027 h 1519451"/>
                <a:gd name="connsiteX5" fmla="*/ 1378424 w 1394346"/>
                <a:gd name="connsiteY5" fmla="*/ 1039505 h 1519451"/>
                <a:gd name="connsiteX6" fmla="*/ 1255594 w 1394346"/>
                <a:gd name="connsiteY6" fmla="*/ 1285165 h 1519451"/>
                <a:gd name="connsiteX7" fmla="*/ 1187355 w 1394346"/>
                <a:gd name="connsiteY7" fmla="*/ 1489881 h 1519451"/>
                <a:gd name="connsiteX8" fmla="*/ 1378424 w 1394346"/>
                <a:gd name="connsiteY8" fmla="*/ 1462586 h 1519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94346" h="1519451">
                  <a:moveTo>
                    <a:pt x="0" y="2275"/>
                  </a:moveTo>
                  <a:cubicBezTo>
                    <a:pt x="230875" y="1137"/>
                    <a:pt x="461750" y="0"/>
                    <a:pt x="532263" y="111457"/>
                  </a:cubicBezTo>
                  <a:cubicBezTo>
                    <a:pt x="602776" y="222914"/>
                    <a:pt x="411708" y="536812"/>
                    <a:pt x="423081" y="671015"/>
                  </a:cubicBezTo>
                  <a:cubicBezTo>
                    <a:pt x="434454" y="805218"/>
                    <a:pt x="477672" y="878006"/>
                    <a:pt x="600502" y="916675"/>
                  </a:cubicBezTo>
                  <a:cubicBezTo>
                    <a:pt x="723332" y="955344"/>
                    <a:pt x="1030406" y="882555"/>
                    <a:pt x="1160060" y="903027"/>
                  </a:cubicBezTo>
                  <a:cubicBezTo>
                    <a:pt x="1289714" y="923499"/>
                    <a:pt x="1362502" y="975815"/>
                    <a:pt x="1378424" y="1039505"/>
                  </a:cubicBezTo>
                  <a:cubicBezTo>
                    <a:pt x="1394346" y="1103195"/>
                    <a:pt x="1287439" y="1210102"/>
                    <a:pt x="1255594" y="1285165"/>
                  </a:cubicBezTo>
                  <a:cubicBezTo>
                    <a:pt x="1223749" y="1360228"/>
                    <a:pt x="1166883" y="1460311"/>
                    <a:pt x="1187355" y="1489881"/>
                  </a:cubicBezTo>
                  <a:cubicBezTo>
                    <a:pt x="1207827" y="1519451"/>
                    <a:pt x="1293125" y="1491018"/>
                    <a:pt x="1378424" y="1462586"/>
                  </a:cubicBezTo>
                </a:path>
              </a:pathLst>
            </a:custGeom>
            <a:ln w="38100">
              <a:solidFill>
                <a:srgbClr val="FF0000"/>
              </a:solidFill>
            </a:ln>
            <a:scene3d>
              <a:camera prst="orthographicFront">
                <a:rot lat="19499998" lon="0" rev="0"/>
              </a:camera>
              <a:lightRig rig="threePt" dir="t"/>
            </a:scene3d>
            <a:sp3d>
              <a:bevelT/>
              <a:bevelB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08" name="Picture 107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2197565" y="3801605"/>
              <a:ext cx="808448" cy="899635"/>
            </a:xfrm>
            <a:prstGeom prst="rect">
              <a:avLst/>
            </a:prstGeom>
          </p:spPr>
        </p:pic>
        <p:pic>
          <p:nvPicPr>
            <p:cNvPr id="109" name="Picture 108" descr="Figure 3.tif"/>
            <p:cNvPicPr>
              <a:picLocks noChangeAspect="1"/>
            </p:cNvPicPr>
            <p:nvPr/>
          </p:nvPicPr>
          <p:blipFill>
            <a:blip r:embed="rId12" cstate="print"/>
            <a:srcRect l="31598" t="13969" r="47116" b="62226"/>
            <a:stretch>
              <a:fillRect/>
            </a:stretch>
          </p:blipFill>
          <p:spPr>
            <a:xfrm>
              <a:off x="3540266" y="3819246"/>
              <a:ext cx="918159" cy="823768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445281" y="5741334"/>
              <a:ext cx="148574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Arial"/>
                  <a:cs typeface="Arial"/>
                </a:rPr>
                <a:t>Treatment</a:t>
              </a:r>
              <a:endParaRPr lang="en-US" dirty="0">
                <a:latin typeface="Arial"/>
                <a:cs typeface="Arial"/>
              </a:endParaRPr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1917545" y="5741334"/>
              <a:ext cx="148574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Arial"/>
                  <a:cs typeface="Arial"/>
                </a:rPr>
                <a:t>Diagnosis</a:t>
              </a:r>
              <a:endParaRPr lang="en-US" dirty="0">
                <a:latin typeface="Arial"/>
                <a:cs typeface="Arial"/>
              </a:endParaRPr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3205346" y="5741334"/>
              <a:ext cx="18687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Arial"/>
                  <a:cs typeface="Arial"/>
                </a:rPr>
                <a:t>Understanding</a:t>
              </a:r>
              <a:endParaRPr lang="en-US" dirty="0">
                <a:latin typeface="Arial"/>
                <a:cs typeface="Arial"/>
              </a:endParaRPr>
            </a:p>
          </p:txBody>
        </p:sp>
      </p:grpSp>
      <p:sp>
        <p:nvSpPr>
          <p:cNvPr id="6" name="Rectangle 5"/>
          <p:cNvSpPr/>
          <p:nvPr/>
        </p:nvSpPr>
        <p:spPr>
          <a:xfrm>
            <a:off x="2128583" y="2789392"/>
            <a:ext cx="1472264" cy="2058672"/>
          </a:xfrm>
          <a:prstGeom prst="rect">
            <a:avLst/>
          </a:prstGeom>
          <a:noFill/>
          <a:ln w="38100" cmpd="sng"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24018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" grpId="0"/>
      <p:bldP spid="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9460" y="4475211"/>
            <a:ext cx="1965053" cy="79199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067476" y="2126753"/>
            <a:ext cx="224832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i="1" dirty="0" smtClean="0">
                <a:solidFill>
                  <a:srgbClr val="333399"/>
                </a:solidFill>
                <a:latin typeface="Arial"/>
                <a:cs typeface="Arial"/>
              </a:rPr>
              <a:t>Undergrad Students</a:t>
            </a:r>
          </a:p>
          <a:p>
            <a:pPr>
              <a:buFont typeface="Arial" pitchFamily="34" charset="0"/>
              <a:buChar char="•"/>
            </a:pP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 Lizzie Eyre</a:t>
            </a:r>
          </a:p>
          <a:p>
            <a:pPr>
              <a:buFont typeface="Arial" pitchFamily="34" charset="0"/>
              <a:buChar char="•"/>
            </a:pPr>
            <a:r>
              <a:rPr lang="en-GB" sz="1400" i="1" dirty="0">
                <a:solidFill>
                  <a:srgbClr val="333399"/>
                </a:solidFill>
                <a:latin typeface="Arial"/>
                <a:cs typeface="Arial"/>
              </a:rPr>
              <a:t> </a:t>
            </a: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Josh Parkin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027334" y="417485"/>
            <a:ext cx="232860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1400" b="1" i="1" dirty="0" smtClean="0">
                <a:solidFill>
                  <a:srgbClr val="333399"/>
                </a:solidFill>
                <a:latin typeface="Arial"/>
                <a:cs typeface="Arial"/>
              </a:rPr>
              <a:t>Post-docs</a:t>
            </a:r>
          </a:p>
          <a:p>
            <a:pPr>
              <a:buFont typeface="Arial" pitchFamily="34" charset="0"/>
              <a:buChar char="•"/>
            </a:pP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 </a:t>
            </a:r>
            <a:r>
              <a:rPr lang="en-GB" sz="1400" i="1" dirty="0" err="1" smtClean="0">
                <a:solidFill>
                  <a:srgbClr val="FF0000"/>
                </a:solidFill>
                <a:latin typeface="Arial"/>
                <a:cs typeface="Arial"/>
              </a:rPr>
              <a:t>Dr.</a:t>
            </a:r>
            <a:r>
              <a:rPr lang="en-GB" sz="1400" i="1" dirty="0" smtClean="0">
                <a:solidFill>
                  <a:srgbClr val="FF0000"/>
                </a:solidFill>
                <a:latin typeface="Arial"/>
                <a:cs typeface="Arial"/>
              </a:rPr>
              <a:t> Sarah-Jane Richards</a:t>
            </a:r>
          </a:p>
          <a:p>
            <a:pPr>
              <a:buFont typeface="Arial" pitchFamily="34" charset="0"/>
              <a:buChar char="•"/>
            </a:pPr>
            <a:r>
              <a:rPr lang="en-GB" sz="1400" i="1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GB" sz="1400" i="1" dirty="0" err="1" smtClean="0">
                <a:solidFill>
                  <a:srgbClr val="FF0000"/>
                </a:solidFill>
                <a:latin typeface="Arial"/>
                <a:cs typeface="Arial"/>
              </a:rPr>
              <a:t>Dr.</a:t>
            </a:r>
            <a:r>
              <a:rPr lang="en-GB" sz="1400" i="1" dirty="0" smtClean="0">
                <a:solidFill>
                  <a:srgbClr val="FF0000"/>
                </a:solidFill>
                <a:latin typeface="Arial"/>
                <a:cs typeface="Arial"/>
              </a:rPr>
              <a:t> Caroline Biggs</a:t>
            </a:r>
          </a:p>
          <a:p>
            <a:pPr>
              <a:buFont typeface="Arial" pitchFamily="34" charset="0"/>
              <a:buChar char="•"/>
            </a:pPr>
            <a:r>
              <a:rPr lang="en-GB" sz="1400" i="1" dirty="0">
                <a:solidFill>
                  <a:srgbClr val="333399"/>
                </a:solidFill>
                <a:latin typeface="Arial"/>
                <a:cs typeface="Arial"/>
              </a:rPr>
              <a:t> </a:t>
            </a: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Dr Collette Guy</a:t>
            </a:r>
          </a:p>
          <a:p>
            <a:pPr>
              <a:buFont typeface="Arial" pitchFamily="34" charset="0"/>
              <a:buChar char="•"/>
            </a:pPr>
            <a:r>
              <a:rPr lang="en-GB" sz="1400" i="1" dirty="0" smtClean="0">
                <a:solidFill>
                  <a:srgbClr val="FF0000"/>
                </a:solidFill>
                <a:latin typeface="Arial"/>
                <a:cs typeface="Arial"/>
              </a:rPr>
              <a:t> Eva Caamano-Gutierrez</a:t>
            </a:r>
          </a:p>
          <a:p>
            <a:pPr>
              <a:buFont typeface="Arial" pitchFamily="34" charset="0"/>
              <a:buChar char="•"/>
            </a:pPr>
            <a:r>
              <a:rPr lang="en-GB" sz="1400" i="1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GB" sz="1400" i="1" dirty="0" smtClean="0">
                <a:solidFill>
                  <a:srgbClr val="FF0000"/>
                </a:solidFill>
                <a:latin typeface="Arial"/>
                <a:cs typeface="Arial"/>
              </a:rPr>
              <a:t>Dr Lucienne </a:t>
            </a:r>
            <a:r>
              <a:rPr lang="en-GB" sz="1400" i="1" dirty="0" err="1" smtClean="0">
                <a:solidFill>
                  <a:srgbClr val="FF0000"/>
                </a:solidFill>
                <a:latin typeface="Arial"/>
                <a:cs typeface="Arial"/>
              </a:rPr>
              <a:t>Otten</a:t>
            </a:r>
            <a:endParaRPr lang="en-GB" sz="1400" i="1" dirty="0" smtClean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227528" y="419623"/>
            <a:ext cx="210897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i="1" dirty="0" err="1" smtClean="0">
                <a:solidFill>
                  <a:srgbClr val="333399"/>
                </a:solidFill>
                <a:latin typeface="Arial"/>
                <a:cs typeface="Arial"/>
              </a:rPr>
              <a:t>Phd</a:t>
            </a:r>
            <a:r>
              <a:rPr lang="en-GB" sz="1400" b="1" i="1" dirty="0" smtClean="0">
                <a:solidFill>
                  <a:srgbClr val="333399"/>
                </a:solidFill>
                <a:latin typeface="Arial"/>
                <a:cs typeface="Arial"/>
              </a:rPr>
              <a:t> Students</a:t>
            </a:r>
          </a:p>
          <a:p>
            <a:pPr>
              <a:buFont typeface="Arial" pitchFamily="34" charset="0"/>
              <a:buChar char="•"/>
            </a:pP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 </a:t>
            </a:r>
            <a:r>
              <a:rPr lang="en-GB" sz="1400" i="1" dirty="0" err="1" smtClean="0">
                <a:solidFill>
                  <a:srgbClr val="333399"/>
                </a:solidFill>
                <a:latin typeface="Arial"/>
                <a:cs typeface="Arial"/>
              </a:rPr>
              <a:t>Alaina</a:t>
            </a: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 </a:t>
            </a:r>
            <a:r>
              <a:rPr lang="en-GB" sz="1400" i="1" dirty="0" err="1" smtClean="0">
                <a:solidFill>
                  <a:srgbClr val="333399"/>
                </a:solidFill>
                <a:latin typeface="Arial"/>
                <a:cs typeface="Arial"/>
              </a:rPr>
              <a:t>Emmanuella</a:t>
            </a:r>
            <a:endParaRPr lang="en-GB" sz="1400" i="1" dirty="0">
              <a:solidFill>
                <a:srgbClr val="333399"/>
              </a:solidFill>
              <a:latin typeface="Arial"/>
              <a:cs typeface="Arial"/>
            </a:endParaRPr>
          </a:p>
          <a:p>
            <a:pPr>
              <a:buFont typeface="Arial" pitchFamily="34" charset="0"/>
              <a:buChar char="•"/>
            </a:pP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 Sang </a:t>
            </a:r>
            <a:r>
              <a:rPr lang="en-GB" sz="1400" i="1" dirty="0" err="1">
                <a:solidFill>
                  <a:srgbClr val="333399"/>
                </a:solidFill>
                <a:latin typeface="Arial"/>
                <a:cs typeface="Arial"/>
              </a:rPr>
              <a:t>Ho</a:t>
            </a:r>
            <a:r>
              <a:rPr lang="en-GB" sz="1400" i="1" dirty="0">
                <a:solidFill>
                  <a:srgbClr val="333399"/>
                </a:solidFill>
                <a:latin typeface="Arial"/>
                <a:cs typeface="Arial"/>
              </a:rPr>
              <a:t> </a:t>
            </a: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Won</a:t>
            </a:r>
          </a:p>
          <a:p>
            <a:pPr>
              <a:buFont typeface="Arial" pitchFamily="34" charset="0"/>
              <a:buChar char="•"/>
            </a:pPr>
            <a:r>
              <a:rPr lang="en-GB" sz="1400" i="1" dirty="0">
                <a:solidFill>
                  <a:srgbClr val="333399"/>
                </a:solidFill>
                <a:latin typeface="Arial"/>
                <a:cs typeface="Arial"/>
              </a:rPr>
              <a:t> </a:t>
            </a: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Lewis Blackman</a:t>
            </a:r>
          </a:p>
          <a:p>
            <a:pPr>
              <a:buFont typeface="Arial" pitchFamily="34" charset="0"/>
              <a:buChar char="•"/>
            </a:pPr>
            <a:r>
              <a:rPr lang="en-GB" sz="1400" i="1" dirty="0" smtClean="0">
                <a:solidFill>
                  <a:srgbClr val="FF0000"/>
                </a:solidFill>
                <a:latin typeface="Arial"/>
                <a:cs typeface="Arial"/>
              </a:rPr>
              <a:t> Benjamin </a:t>
            </a:r>
            <a:r>
              <a:rPr lang="en-GB" sz="1400" i="1" dirty="0" err="1" smtClean="0">
                <a:solidFill>
                  <a:srgbClr val="FF0000"/>
                </a:solidFill>
                <a:latin typeface="Arial"/>
                <a:cs typeface="Arial"/>
              </a:rPr>
              <a:t>Martyn</a:t>
            </a:r>
            <a:endParaRPr lang="en-GB" sz="1400" i="1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pPr>
              <a:buFont typeface="Arial" pitchFamily="34" charset="0"/>
              <a:buChar char="•"/>
            </a:pPr>
            <a:r>
              <a:rPr lang="en-GB" sz="1400" i="1" dirty="0">
                <a:solidFill>
                  <a:srgbClr val="333399"/>
                </a:solidFill>
                <a:latin typeface="Arial"/>
                <a:cs typeface="Arial"/>
              </a:rPr>
              <a:t> </a:t>
            </a: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Joseph Healey</a:t>
            </a:r>
          </a:p>
          <a:p>
            <a:pPr>
              <a:buFont typeface="Arial" pitchFamily="34" charset="0"/>
              <a:buChar char="•"/>
            </a:pPr>
            <a:r>
              <a:rPr lang="en-GB" sz="1400" i="1" dirty="0">
                <a:solidFill>
                  <a:srgbClr val="333399"/>
                </a:solidFill>
                <a:latin typeface="Arial"/>
                <a:cs typeface="Arial"/>
              </a:rPr>
              <a:t> </a:t>
            </a: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Nick </a:t>
            </a:r>
            <a:r>
              <a:rPr lang="en-GB" sz="1400" i="1" dirty="0" err="1" smtClean="0">
                <a:solidFill>
                  <a:srgbClr val="333399"/>
                </a:solidFill>
                <a:latin typeface="Arial"/>
                <a:cs typeface="Arial"/>
              </a:rPr>
              <a:t>Alcaraz</a:t>
            </a:r>
            <a:endParaRPr lang="en-GB" sz="1400" i="1" dirty="0" smtClean="0">
              <a:solidFill>
                <a:srgbClr val="333399"/>
              </a:solidFill>
              <a:latin typeface="Arial"/>
              <a:cs typeface="Arial"/>
            </a:endParaRPr>
          </a:p>
          <a:p>
            <a:pPr>
              <a:buFont typeface="Arial" pitchFamily="34" charset="0"/>
              <a:buChar char="•"/>
            </a:pPr>
            <a:r>
              <a:rPr lang="en-GB" sz="1400" i="1" dirty="0">
                <a:solidFill>
                  <a:srgbClr val="333399"/>
                </a:solidFill>
                <a:latin typeface="Arial"/>
                <a:cs typeface="Arial"/>
              </a:rPr>
              <a:t> </a:t>
            </a: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Julia </a:t>
            </a:r>
            <a:r>
              <a:rPr lang="en-GB" sz="1400" i="1" dirty="0" err="1" smtClean="0">
                <a:solidFill>
                  <a:srgbClr val="333399"/>
                </a:solidFill>
                <a:latin typeface="Arial"/>
                <a:cs typeface="Arial"/>
              </a:rPr>
              <a:t>Lipecki</a:t>
            </a:r>
            <a:endParaRPr lang="en-GB" sz="1400" i="1" dirty="0" smtClean="0">
              <a:solidFill>
                <a:srgbClr val="333399"/>
              </a:solidFill>
              <a:latin typeface="Arial"/>
              <a:cs typeface="Arial"/>
            </a:endParaRPr>
          </a:p>
          <a:p>
            <a:pPr>
              <a:buFont typeface="Arial" pitchFamily="34" charset="0"/>
              <a:buChar char="•"/>
            </a:pP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 Chris Stubbs</a:t>
            </a:r>
          </a:p>
          <a:p>
            <a:pPr>
              <a:buFont typeface="Arial" pitchFamily="34" charset="0"/>
              <a:buChar char="•"/>
            </a:pPr>
            <a:r>
              <a:rPr lang="en-GB" sz="1400" i="1" dirty="0">
                <a:solidFill>
                  <a:srgbClr val="333399"/>
                </a:solidFill>
                <a:latin typeface="Arial"/>
                <a:cs typeface="Arial"/>
              </a:rPr>
              <a:t> </a:t>
            </a: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Ben Graham</a:t>
            </a:r>
          </a:p>
          <a:p>
            <a:pPr>
              <a:buFont typeface="Arial" pitchFamily="34" charset="0"/>
              <a:buChar char="•"/>
            </a:pP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 </a:t>
            </a:r>
            <a:r>
              <a:rPr lang="en-GB" sz="1400" i="1" dirty="0" err="1" smtClean="0">
                <a:solidFill>
                  <a:srgbClr val="333399"/>
                </a:solidFill>
                <a:latin typeface="Arial"/>
                <a:cs typeface="Arial"/>
              </a:rPr>
              <a:t>Trishia</a:t>
            </a: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 Bailey</a:t>
            </a:r>
          </a:p>
          <a:p>
            <a:pPr>
              <a:buFont typeface="Arial" pitchFamily="34" charset="0"/>
              <a:buChar char="•"/>
            </a:pPr>
            <a:r>
              <a:rPr lang="en-GB" sz="1400" i="1" dirty="0">
                <a:solidFill>
                  <a:srgbClr val="333399"/>
                </a:solidFill>
                <a:latin typeface="Arial"/>
                <a:cs typeface="Arial"/>
              </a:rPr>
              <a:t> </a:t>
            </a: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Laura Wilkins</a:t>
            </a:r>
          </a:p>
          <a:p>
            <a:pPr>
              <a:buFont typeface="Arial" pitchFamily="34" charset="0"/>
              <a:buChar char="•"/>
            </a:pP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 Maria </a:t>
            </a:r>
            <a:r>
              <a:rPr lang="en-GB" sz="1400" i="1" dirty="0" err="1" smtClean="0">
                <a:solidFill>
                  <a:srgbClr val="333399"/>
                </a:solidFill>
                <a:latin typeface="Arial"/>
                <a:cs typeface="Arial"/>
              </a:rPr>
              <a:t>Gyprioti</a:t>
            </a:r>
            <a:endParaRPr lang="en-GB" sz="1400" i="1" dirty="0" smtClean="0">
              <a:solidFill>
                <a:srgbClr val="333399"/>
              </a:solidFill>
              <a:latin typeface="Arial"/>
              <a:cs typeface="Arial"/>
            </a:endParaRPr>
          </a:p>
          <a:p>
            <a:pPr>
              <a:buFont typeface="Arial" pitchFamily="34" charset="0"/>
              <a:buChar char="•"/>
            </a:pPr>
            <a:r>
              <a:rPr lang="en-GB" sz="1400" i="1" dirty="0">
                <a:solidFill>
                  <a:srgbClr val="333399"/>
                </a:solidFill>
                <a:latin typeface="Arial"/>
                <a:cs typeface="Arial"/>
              </a:rPr>
              <a:t> </a:t>
            </a:r>
            <a:r>
              <a:rPr lang="en-GB" sz="1400" i="1" dirty="0" err="1">
                <a:solidFill>
                  <a:srgbClr val="333399"/>
                </a:solidFill>
                <a:latin typeface="Arial"/>
                <a:cs typeface="Arial"/>
              </a:rPr>
              <a:t>Vinko</a:t>
            </a:r>
            <a:r>
              <a:rPr lang="en-GB" sz="1400" i="1" dirty="0">
                <a:solidFill>
                  <a:srgbClr val="333399"/>
                </a:solidFill>
                <a:latin typeface="Arial"/>
                <a:cs typeface="Arial"/>
              </a:rPr>
              <a:t> </a:t>
            </a:r>
            <a:r>
              <a:rPr lang="en-GB" sz="1400" i="1" dirty="0" err="1">
                <a:solidFill>
                  <a:srgbClr val="333399"/>
                </a:solidFill>
                <a:latin typeface="Arial"/>
                <a:cs typeface="Arial"/>
              </a:rPr>
              <a:t>Varas</a:t>
            </a:r>
            <a:endParaRPr lang="en-GB" sz="1400" i="1" dirty="0">
              <a:solidFill>
                <a:srgbClr val="333399"/>
              </a:solidFill>
              <a:latin typeface="Arial"/>
              <a:cs typeface="Arial"/>
            </a:endParaRPr>
          </a:p>
          <a:p>
            <a:pPr>
              <a:buFont typeface="Arial" pitchFamily="34" charset="0"/>
              <a:buChar char="•"/>
            </a:pPr>
            <a:r>
              <a:rPr lang="en-GB" sz="1400" i="1" dirty="0">
                <a:solidFill>
                  <a:srgbClr val="333399"/>
                </a:solidFill>
                <a:latin typeface="Arial"/>
                <a:cs typeface="Arial"/>
              </a:rPr>
              <a:t> </a:t>
            </a:r>
            <a:r>
              <a:rPr lang="en-GB" sz="1400" i="1" dirty="0" err="1">
                <a:solidFill>
                  <a:srgbClr val="333399"/>
                </a:solidFill>
                <a:latin typeface="Arial"/>
                <a:cs typeface="Arial"/>
              </a:rPr>
              <a:t>Gabriell</a:t>
            </a:r>
            <a:r>
              <a:rPr lang="en-GB" sz="1400" i="1" dirty="0">
                <a:solidFill>
                  <a:srgbClr val="333399"/>
                </a:solidFill>
                <a:latin typeface="Arial"/>
                <a:cs typeface="Arial"/>
              </a:rPr>
              <a:t> </a:t>
            </a:r>
            <a:r>
              <a:rPr lang="en-GB" sz="1400" i="1" dirty="0" err="1">
                <a:solidFill>
                  <a:srgbClr val="333399"/>
                </a:solidFill>
                <a:latin typeface="Arial"/>
                <a:cs typeface="Arial"/>
              </a:rPr>
              <a:t>Erni-Cassolla</a:t>
            </a:r>
            <a:endParaRPr lang="en-GB" sz="1400" i="1" dirty="0">
              <a:solidFill>
                <a:srgbClr val="333399"/>
              </a:solidFill>
              <a:latin typeface="Arial"/>
              <a:cs typeface="Arial"/>
            </a:endParaRPr>
          </a:p>
          <a:p>
            <a:pPr>
              <a:buFont typeface="Arial" pitchFamily="34" charset="0"/>
              <a:buChar char="•"/>
            </a:pPr>
            <a:endParaRPr lang="en-GB" sz="1400" i="1" dirty="0">
              <a:solidFill>
                <a:srgbClr val="333399"/>
              </a:solidFill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3478" y="12503"/>
            <a:ext cx="8872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i="1" dirty="0" smtClean="0">
                <a:solidFill>
                  <a:schemeClr val="accent4">
                    <a:lumMod val="75000"/>
                  </a:schemeClr>
                </a:solidFill>
                <a:latin typeface="Arial"/>
                <a:cs typeface="Arial"/>
              </a:rPr>
              <a:t>Acknowledgements</a:t>
            </a:r>
            <a:endParaRPr lang="fr-FR" sz="2400" i="1" dirty="0">
              <a:solidFill>
                <a:schemeClr val="accent4">
                  <a:lumMod val="75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91246" y="3612124"/>
            <a:ext cx="1415108" cy="82799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9298" y="3771279"/>
            <a:ext cx="1792203" cy="1714928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71628" y="3523052"/>
            <a:ext cx="1708674" cy="100799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6938" y="5591860"/>
            <a:ext cx="1868017" cy="399369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-22216" y="6444251"/>
            <a:ext cx="51018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chemeClr val="accent4"/>
                </a:solidFill>
                <a:latin typeface="Arial"/>
                <a:cs typeface="Arial"/>
              </a:rPr>
              <a:t>www.warwick.ac.uk/go/gibsongroup </a:t>
            </a:r>
            <a:endParaRPr lang="en-GB" sz="2000" dirty="0">
              <a:solidFill>
                <a:schemeClr val="accent4"/>
              </a:solidFill>
              <a:latin typeface="Arial"/>
              <a:cs typeface="Arial"/>
            </a:endParaRPr>
          </a:p>
        </p:txBody>
      </p:sp>
      <p:sp>
        <p:nvSpPr>
          <p:cNvPr id="20" name="TextBox 12"/>
          <p:cNvSpPr txBox="1">
            <a:spLocks noChangeArrowheads="1"/>
          </p:cNvSpPr>
          <p:nvPr/>
        </p:nvSpPr>
        <p:spPr bwMode="auto">
          <a:xfrm>
            <a:off x="5487003" y="6447892"/>
            <a:ext cx="186893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chemeClr val="accent4"/>
                </a:solidFill>
                <a:latin typeface="Arial"/>
                <a:cs typeface="Arial"/>
              </a:rPr>
              <a:t>@</a:t>
            </a:r>
            <a:r>
              <a:rPr lang="en-GB" sz="2000" dirty="0" err="1">
                <a:solidFill>
                  <a:schemeClr val="accent4"/>
                </a:solidFill>
                <a:latin typeface="Arial"/>
                <a:cs typeface="Arial"/>
              </a:rPr>
              <a:t>LabGibson</a:t>
            </a:r>
            <a:endParaRPr lang="en-GB" sz="2000" dirty="0">
              <a:solidFill>
                <a:schemeClr val="accent4"/>
              </a:solidFill>
              <a:latin typeface="Arial"/>
              <a:cs typeface="Arial"/>
            </a:endParaRPr>
          </a:p>
        </p:txBody>
      </p:sp>
      <p:pic>
        <p:nvPicPr>
          <p:cNvPr id="21" name="Picture 2" descr="https://encrypted-tbn2.gstatic.com/images?q=tbn:ANd9GcTdPkmEmar2OBdnauknNHDqtdNU8FAlkkVjrMEOgUHxHRYkvGsr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127588" y="6521961"/>
            <a:ext cx="359997" cy="359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072103" y="3709045"/>
            <a:ext cx="1775533" cy="54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4" descr="https://encrypted-tbn3.gstatic.com/images?q=tbn:ANd9GcQJ_Z_Xq-8AlTPMEMB_NBblf6-QndEjmCBF0acSrFvLpeGCcwe6YQ"/>
          <p:cNvPicPr>
            <a:picLocks noChangeAspect="1" noChangeArrowheads="1"/>
          </p:cNvPicPr>
          <p:nvPr/>
        </p:nvPicPr>
        <p:blipFill>
          <a:blip r:embed="rId11" cstate="print"/>
          <a:srcRect t="14047" b="14123"/>
          <a:stretch>
            <a:fillRect/>
          </a:stretch>
        </p:blipFill>
        <p:spPr bwMode="auto">
          <a:xfrm>
            <a:off x="6394613" y="4659834"/>
            <a:ext cx="1539989" cy="549609"/>
          </a:xfrm>
          <a:prstGeom prst="rect">
            <a:avLst/>
          </a:prstGeom>
          <a:noFill/>
        </p:spPr>
      </p:pic>
      <p:pic>
        <p:nvPicPr>
          <p:cNvPr id="24" name="Picture 23" descr="Logos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4634128" y="5138491"/>
            <a:ext cx="4455779" cy="1001578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105838" y="3224611"/>
            <a:ext cx="19099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604A7B"/>
                </a:solidFill>
                <a:latin typeface="Arial"/>
                <a:cs typeface="Arial"/>
              </a:rPr>
              <a:t>Funders £$€</a:t>
            </a:r>
            <a:endParaRPr lang="en-US" sz="2000" b="1" dirty="0">
              <a:solidFill>
                <a:srgbClr val="604A7B"/>
              </a:solidFill>
              <a:latin typeface="Arial"/>
              <a:cs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195632" y="4752822"/>
            <a:ext cx="816662" cy="40468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111194" y="4598892"/>
            <a:ext cx="2222418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4">
                    <a:lumMod val="75000"/>
                  </a:schemeClr>
                </a:solidFill>
                <a:latin typeface="Arial"/>
                <a:cs typeface="Arial"/>
              </a:rPr>
              <a:t>Noreen Murray Philanthropy Award</a:t>
            </a:r>
            <a:endParaRPr lang="en-US" sz="1400" dirty="0">
              <a:solidFill>
                <a:schemeClr val="accent4">
                  <a:lumMod val="75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261927" y="5297863"/>
            <a:ext cx="1689370" cy="750831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15"/>
          <a:srcRect l="25859" t="51406" r="39241" b="36572"/>
          <a:stretch/>
        </p:blipFill>
        <p:spPr>
          <a:xfrm>
            <a:off x="7033643" y="4348867"/>
            <a:ext cx="1444104" cy="288539"/>
          </a:xfrm>
          <a:prstGeom prst="rect">
            <a:avLst/>
          </a:prstGeom>
        </p:spPr>
      </p:pic>
      <p:pic>
        <p:nvPicPr>
          <p:cNvPr id="27" name="Picture 26"/>
          <p:cNvPicPr/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3034" y="2643806"/>
            <a:ext cx="865586" cy="1169706"/>
          </a:xfrm>
          <a:prstGeom prst="rect">
            <a:avLst/>
          </a:prstGeom>
        </p:spPr>
      </p:pic>
      <p:pic>
        <p:nvPicPr>
          <p:cNvPr id="14" name="Picture 13" descr="Acknowledgements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8947"/>
            <a:ext cx="5034961" cy="1999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46774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1954"/>
          <a:stretch/>
        </p:blipFill>
        <p:spPr>
          <a:xfrm>
            <a:off x="0" y="4274185"/>
            <a:ext cx="9169400" cy="258381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-25400"/>
            <a:ext cx="9144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i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Glycosylated gold nanoparticle biosensors: </a:t>
            </a:r>
          </a:p>
          <a:p>
            <a:pPr algn="ctr"/>
            <a:r>
              <a:rPr lang="en-GB" sz="3000" b="1" i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Label-free and high-throughput evaluation of glycan</a:t>
            </a:r>
            <a:r>
              <a:rPr lang="en-GB" sz="3000" b="1" i="1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-</a:t>
            </a:r>
            <a:r>
              <a:rPr lang="en-GB" sz="3000" b="1" i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lectin interactions</a:t>
            </a:r>
            <a:endParaRPr lang="en-US" sz="3000" b="1" i="1" dirty="0" smtClean="0">
              <a:solidFill>
                <a:schemeClr val="accent4"/>
              </a:solidFill>
              <a:latin typeface="Arial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56001" y="6239390"/>
            <a:ext cx="4007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accent4"/>
                </a:solidFill>
                <a:latin typeface="Arial"/>
                <a:cs typeface="Arial"/>
              </a:rPr>
              <a:t>s.richards.1@warwick.ac.uk </a:t>
            </a:r>
            <a:endParaRPr lang="en-GB" sz="2400" dirty="0">
              <a:solidFill>
                <a:schemeClr val="accent4"/>
              </a:solidFill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-99424" y="2347845"/>
            <a:ext cx="92688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000" u="sng" dirty="0" smtClean="0">
                <a:solidFill>
                  <a:schemeClr val="accent4"/>
                </a:solidFill>
                <a:latin typeface="Arial"/>
                <a:cs typeface="Arial"/>
              </a:rPr>
              <a:t>Dr Sarah-Jane </a:t>
            </a:r>
            <a:r>
              <a:rPr lang="en-GB" sz="3000" u="sng" dirty="0" smtClean="0">
                <a:solidFill>
                  <a:schemeClr val="accent4"/>
                </a:solidFill>
                <a:latin typeface="Arial"/>
                <a:cs typeface="Arial"/>
              </a:rPr>
              <a:t>Richards</a:t>
            </a:r>
            <a:r>
              <a:rPr lang="en-GB" sz="3000" dirty="0" smtClean="0">
                <a:solidFill>
                  <a:schemeClr val="accent4"/>
                </a:solidFill>
                <a:latin typeface="Arial"/>
                <a:cs typeface="Arial"/>
              </a:rPr>
              <a:t> and </a:t>
            </a:r>
            <a:r>
              <a:rPr lang="en-GB" sz="3000" dirty="0" err="1" smtClean="0">
                <a:solidFill>
                  <a:schemeClr val="accent4"/>
                </a:solidFill>
                <a:latin typeface="Arial"/>
                <a:cs typeface="Arial"/>
              </a:rPr>
              <a:t>Prof.</a:t>
            </a:r>
            <a:r>
              <a:rPr lang="en-GB" sz="3000" dirty="0" smtClean="0">
                <a:solidFill>
                  <a:schemeClr val="accent4"/>
                </a:solidFill>
                <a:latin typeface="Arial"/>
                <a:cs typeface="Arial"/>
              </a:rPr>
              <a:t> Matthew </a:t>
            </a:r>
            <a:r>
              <a:rPr lang="en-GB" sz="3000" dirty="0" smtClean="0">
                <a:solidFill>
                  <a:schemeClr val="accent4"/>
                </a:solidFill>
                <a:latin typeface="Arial"/>
                <a:cs typeface="Arial"/>
              </a:rPr>
              <a:t>I. Gibson</a:t>
            </a:r>
          </a:p>
          <a:p>
            <a:pPr algn="ctr"/>
            <a:r>
              <a:rPr lang="en-GB" sz="2400" dirty="0" smtClean="0">
                <a:solidFill>
                  <a:schemeClr val="accent4"/>
                </a:solidFill>
                <a:latin typeface="Arial"/>
                <a:cs typeface="Arial"/>
              </a:rPr>
              <a:t>Department of Chemistry, University of Warwick, UK</a:t>
            </a:r>
          </a:p>
        </p:txBody>
      </p:sp>
      <p:sp>
        <p:nvSpPr>
          <p:cNvPr id="9" name="TextBox 12"/>
          <p:cNvSpPr txBox="1">
            <a:spLocks noChangeArrowheads="1"/>
          </p:cNvSpPr>
          <p:nvPr/>
        </p:nvSpPr>
        <p:spPr bwMode="auto">
          <a:xfrm>
            <a:off x="6929593" y="3395808"/>
            <a:ext cx="275431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 dirty="0">
                <a:solidFill>
                  <a:schemeClr val="accent4"/>
                </a:solidFill>
                <a:latin typeface="Arial"/>
                <a:cs typeface="Arial"/>
              </a:rPr>
              <a:t>@</a:t>
            </a:r>
            <a:r>
              <a:rPr lang="en-GB" sz="2400" dirty="0" err="1" smtClean="0">
                <a:solidFill>
                  <a:schemeClr val="accent4"/>
                </a:solidFill>
                <a:latin typeface="Arial"/>
                <a:cs typeface="Arial"/>
              </a:rPr>
              <a:t>LabGibson</a:t>
            </a:r>
            <a:endParaRPr lang="en-GB" sz="2400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r>
              <a:rPr lang="en-GB" sz="2400" dirty="0" smtClean="0">
                <a:solidFill>
                  <a:schemeClr val="accent4"/>
                </a:solidFill>
                <a:latin typeface="Arial"/>
                <a:cs typeface="Arial"/>
              </a:rPr>
              <a:t>@</a:t>
            </a:r>
            <a:r>
              <a:rPr lang="en-GB" sz="2400" dirty="0" err="1" smtClean="0">
                <a:solidFill>
                  <a:schemeClr val="accent4"/>
                </a:solidFill>
                <a:latin typeface="Arial"/>
                <a:cs typeface="Arial"/>
              </a:rPr>
              <a:t>RichardsSJ</a:t>
            </a:r>
            <a:endParaRPr lang="en-GB" sz="2400" dirty="0">
              <a:solidFill>
                <a:schemeClr val="accent4"/>
              </a:solidFill>
              <a:latin typeface="Arial"/>
              <a:cs typeface="Arial"/>
            </a:endParaRPr>
          </a:p>
        </p:txBody>
      </p:sp>
      <p:pic>
        <p:nvPicPr>
          <p:cNvPr id="10" name="Picture 2" descr="https://encrypted-tbn2.gstatic.com/images?q=tbn:ANd9GcTdPkmEmar2OBdnauknNHDqtdNU8FAlkkVjrMEOgUHxHRYkvGs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16117" y="3524077"/>
            <a:ext cx="6254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112682" y="6146800"/>
            <a:ext cx="39862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604A7B"/>
                </a:solidFill>
              </a:rPr>
              <a:t>Brightsparks</a:t>
            </a:r>
            <a:r>
              <a:rPr lang="en-US" dirty="0" smtClean="0">
                <a:solidFill>
                  <a:srgbClr val="604A7B"/>
                </a:solidFill>
              </a:rPr>
              <a:t> Symposium</a:t>
            </a:r>
            <a:r>
              <a:rPr lang="en-US" dirty="0" smtClean="0">
                <a:solidFill>
                  <a:srgbClr val="604A7B"/>
                </a:solidFill>
              </a:rPr>
              <a:t> 12/09/16</a:t>
            </a:r>
            <a:endParaRPr lang="en-US" dirty="0" smtClean="0">
              <a:solidFill>
                <a:srgbClr val="604A7B"/>
              </a:solidFill>
            </a:endParaRPr>
          </a:p>
          <a:p>
            <a:r>
              <a:rPr lang="en-US" dirty="0" smtClean="0">
                <a:solidFill>
                  <a:srgbClr val="604A7B"/>
                </a:solidFill>
              </a:rPr>
              <a:t>University of Warwick</a:t>
            </a:r>
            <a:endParaRPr lang="en-US" dirty="0">
              <a:solidFill>
                <a:srgbClr val="604A7B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717" y="3645198"/>
            <a:ext cx="57839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err="1" smtClean="0">
                <a:solidFill>
                  <a:schemeClr val="accent4"/>
                </a:solidFill>
                <a:latin typeface="Arial"/>
                <a:cs typeface="Arial"/>
              </a:rPr>
              <a:t>www.warwick.ac.uk</a:t>
            </a:r>
            <a:r>
              <a:rPr lang="en-GB" sz="2400" dirty="0" smtClean="0">
                <a:solidFill>
                  <a:schemeClr val="accent4"/>
                </a:solidFill>
                <a:latin typeface="Arial"/>
                <a:cs typeface="Arial"/>
              </a:rPr>
              <a:t>/</a:t>
            </a:r>
            <a:r>
              <a:rPr lang="en-GB" sz="2400" dirty="0" err="1" smtClean="0">
                <a:solidFill>
                  <a:schemeClr val="accent4"/>
                </a:solidFill>
                <a:latin typeface="Arial"/>
                <a:cs typeface="Arial"/>
              </a:rPr>
              <a:t>sarahjane_richards</a:t>
            </a:r>
            <a:endParaRPr lang="en-GB" sz="2400" dirty="0">
              <a:solidFill>
                <a:schemeClr val="accent4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02992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pic>
        <p:nvPicPr>
          <p:cNvPr id="3" name="Picture 2" descr="SJR-3-86-B_SBA.t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61"/>
          <a:stretch>
            <a:fillRect/>
          </a:stretch>
        </p:blipFill>
        <p:spPr bwMode="auto">
          <a:xfrm>
            <a:off x="261632" y="3468118"/>
            <a:ext cx="3443406" cy="2578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 descr="Screen shot 2012-11-20 at 13.56.06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235" t="42191" r="43922" b="46638"/>
          <a:stretch>
            <a:fillRect/>
          </a:stretch>
        </p:blipFill>
        <p:spPr bwMode="auto">
          <a:xfrm>
            <a:off x="3971737" y="4823843"/>
            <a:ext cx="60483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Screen shot 2012-11-20 at 13.56.06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32" t="40877" r="75291" b="47296"/>
          <a:stretch>
            <a:fillRect/>
          </a:stretch>
        </p:blipFill>
        <p:spPr bwMode="auto">
          <a:xfrm>
            <a:off x="3976500" y="3695131"/>
            <a:ext cx="600075" cy="62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SJR-3-86-F_SBA.t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436"/>
          <a:stretch>
            <a:fillRect/>
          </a:stretch>
        </p:blipFill>
        <p:spPr bwMode="auto">
          <a:xfrm>
            <a:off x="261632" y="3468118"/>
            <a:ext cx="3268663" cy="2590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7" name="Picture 116" descr="gold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078" y="-106760"/>
            <a:ext cx="4113497" cy="3700269"/>
          </a:xfrm>
          <a:prstGeom prst="rect">
            <a:avLst/>
          </a:prstGeom>
        </p:spPr>
      </p:pic>
      <p:sp>
        <p:nvSpPr>
          <p:cNvPr id="118" name="TextBox 117"/>
          <p:cNvSpPr txBox="1"/>
          <p:nvPr/>
        </p:nvSpPr>
        <p:spPr>
          <a:xfrm>
            <a:off x="123478" y="12503"/>
            <a:ext cx="8872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i="1" dirty="0" smtClean="0">
                <a:latin typeface="Arial"/>
                <a:cs typeface="Arial"/>
              </a:rPr>
              <a:t>Label-Free Biosensing</a:t>
            </a:r>
            <a:endParaRPr lang="fr-FR" sz="2400" i="1" dirty="0">
              <a:latin typeface="Arial"/>
              <a:cs typeface="Arial"/>
            </a:endParaRPr>
          </a:p>
        </p:txBody>
      </p:sp>
      <p:cxnSp>
        <p:nvCxnSpPr>
          <p:cNvPr id="121" name="Straight Arrow Connector 120"/>
          <p:cNvCxnSpPr/>
          <p:nvPr/>
        </p:nvCxnSpPr>
        <p:spPr>
          <a:xfrm rot="16200000" flipV="1">
            <a:off x="3078020" y="4637189"/>
            <a:ext cx="1219658" cy="29169"/>
          </a:xfrm>
          <a:prstGeom prst="straightConnector1">
            <a:avLst/>
          </a:prstGeom>
          <a:ln w="57150" cmpd="sng">
            <a:solidFill>
              <a:srgbClr val="000000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/>
          <p:cNvCxnSpPr/>
          <p:nvPr/>
        </p:nvCxnSpPr>
        <p:spPr>
          <a:xfrm rot="16200000" flipV="1">
            <a:off x="6019345" y="3059262"/>
            <a:ext cx="1219658" cy="29169"/>
          </a:xfrm>
          <a:prstGeom prst="straightConnector1">
            <a:avLst/>
          </a:prstGeom>
          <a:ln w="57150" cmpd="sng">
            <a:solidFill>
              <a:srgbClr val="000000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9" name="Picture 128"/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91200" l="18200" r="81600"/>
                    </a14:imgEffect>
                    <a14:imgEffect>
                      <a14:saturation sat="33000"/>
                    </a14:imgEffect>
                  </a14:imgLayer>
                </a14:imgProps>
              </a:ext>
            </a:extLst>
          </a:blip>
          <a:srcRect l="15886" r="17612"/>
          <a:stretch/>
        </p:blipFill>
        <p:spPr>
          <a:xfrm rot="4605572">
            <a:off x="6911997" y="619088"/>
            <a:ext cx="489315" cy="810678"/>
          </a:xfrm>
          <a:prstGeom prst="rect">
            <a:avLst/>
          </a:prstGeom>
        </p:spPr>
      </p:pic>
      <p:pic>
        <p:nvPicPr>
          <p:cNvPr id="130" name="Picture 129"/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91200" l="18200" r="81600"/>
                    </a14:imgEffect>
                    <a14:imgEffect>
                      <a14:saturation sat="33000"/>
                    </a14:imgEffect>
                  </a14:imgLayer>
                </a14:imgProps>
              </a:ext>
            </a:extLst>
          </a:blip>
          <a:srcRect l="15886" r="17612"/>
          <a:stretch/>
        </p:blipFill>
        <p:spPr>
          <a:xfrm rot="6366001">
            <a:off x="6250208" y="341132"/>
            <a:ext cx="484288" cy="802350"/>
          </a:xfrm>
          <a:prstGeom prst="rect">
            <a:avLst/>
          </a:prstGeom>
        </p:spPr>
      </p:pic>
      <p:pic>
        <p:nvPicPr>
          <p:cNvPr id="131" name="Picture 130"/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91200" l="18200" r="81600"/>
                    </a14:imgEffect>
                    <a14:imgEffect>
                      <a14:saturation sat="33000"/>
                    </a14:imgEffect>
                  </a14:imgLayer>
                </a14:imgProps>
              </a:ext>
            </a:extLst>
          </a:blip>
          <a:srcRect l="15886" r="17612"/>
          <a:stretch/>
        </p:blipFill>
        <p:spPr>
          <a:xfrm rot="15455328">
            <a:off x="5727786" y="1395966"/>
            <a:ext cx="480084" cy="795385"/>
          </a:xfrm>
          <a:prstGeom prst="rect">
            <a:avLst/>
          </a:prstGeom>
        </p:spPr>
      </p:pic>
      <p:pic>
        <p:nvPicPr>
          <p:cNvPr id="132" name="Picture 131"/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91200" l="18200" r="81600"/>
                    </a14:imgEffect>
                    <a14:imgEffect>
                      <a14:saturation sat="33000"/>
                    </a14:imgEffect>
                  </a14:imgLayer>
                </a14:imgProps>
              </a:ext>
            </a:extLst>
          </a:blip>
          <a:srcRect l="15886" r="17612"/>
          <a:stretch/>
        </p:blipFill>
        <p:spPr>
          <a:xfrm rot="17032508">
            <a:off x="6547316" y="1742688"/>
            <a:ext cx="508913" cy="843148"/>
          </a:xfrm>
          <a:prstGeom prst="rect">
            <a:avLst/>
          </a:prstGeom>
        </p:spPr>
      </p:pic>
      <p:pic>
        <p:nvPicPr>
          <p:cNvPr id="133" name="Picture 13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16200000">
            <a:off x="5819887" y="1807824"/>
            <a:ext cx="595418" cy="662576"/>
          </a:xfrm>
          <a:prstGeom prst="rect">
            <a:avLst/>
          </a:prstGeom>
        </p:spPr>
      </p:pic>
      <p:pic>
        <p:nvPicPr>
          <p:cNvPr id="134" name="Picture 13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16200000">
            <a:off x="6285877" y="1476673"/>
            <a:ext cx="595418" cy="662576"/>
          </a:xfrm>
          <a:prstGeom prst="rect">
            <a:avLst/>
          </a:prstGeom>
        </p:spPr>
      </p:pic>
      <p:pic>
        <p:nvPicPr>
          <p:cNvPr id="135" name="Picture 134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16200000">
            <a:off x="6869644" y="1609133"/>
            <a:ext cx="595418" cy="662576"/>
          </a:xfrm>
          <a:prstGeom prst="rect">
            <a:avLst/>
          </a:prstGeom>
        </p:spPr>
      </p:pic>
      <p:pic>
        <p:nvPicPr>
          <p:cNvPr id="136" name="Picture 13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16200000">
            <a:off x="7015586" y="946830"/>
            <a:ext cx="595418" cy="662576"/>
          </a:xfrm>
          <a:prstGeom prst="rect">
            <a:avLst/>
          </a:prstGeom>
        </p:spPr>
      </p:pic>
      <p:pic>
        <p:nvPicPr>
          <p:cNvPr id="137" name="Picture 136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16200000">
            <a:off x="6796674" y="314471"/>
            <a:ext cx="595418" cy="662576"/>
          </a:xfrm>
          <a:prstGeom prst="rect">
            <a:avLst/>
          </a:prstGeom>
        </p:spPr>
      </p:pic>
      <p:pic>
        <p:nvPicPr>
          <p:cNvPr id="138" name="Picture 137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16200000">
            <a:off x="6358848" y="880600"/>
            <a:ext cx="595418" cy="662576"/>
          </a:xfrm>
          <a:prstGeom prst="rect">
            <a:avLst/>
          </a:prstGeom>
        </p:spPr>
      </p:pic>
      <p:pic>
        <p:nvPicPr>
          <p:cNvPr id="139" name="Picture 13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16200000">
            <a:off x="5702110" y="1145521"/>
            <a:ext cx="595418" cy="662576"/>
          </a:xfrm>
          <a:prstGeom prst="rect">
            <a:avLst/>
          </a:prstGeom>
        </p:spPr>
      </p:pic>
      <p:pic>
        <p:nvPicPr>
          <p:cNvPr id="140" name="Picture 13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16200000">
            <a:off x="5702110" y="549448"/>
            <a:ext cx="595418" cy="662576"/>
          </a:xfrm>
          <a:prstGeom prst="rect">
            <a:avLst/>
          </a:prstGeom>
        </p:spPr>
      </p:pic>
      <p:pic>
        <p:nvPicPr>
          <p:cNvPr id="141" name="Picture 140"/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0" b="91200" l="18200" r="81600"/>
                    </a14:imgEffect>
                    <a14:imgEffect>
                      <a14:saturation sat="33000"/>
                    </a14:imgEffect>
                  </a14:imgLayer>
                </a14:imgProps>
              </a:ext>
            </a:extLst>
          </a:blip>
          <a:srcRect l="15886" r="17612"/>
          <a:stretch/>
        </p:blipFill>
        <p:spPr>
          <a:xfrm rot="17032508">
            <a:off x="6829262" y="1189673"/>
            <a:ext cx="466155" cy="772307"/>
          </a:xfrm>
          <a:prstGeom prst="rect">
            <a:avLst/>
          </a:prstGeom>
        </p:spPr>
      </p:pic>
      <p:pic>
        <p:nvPicPr>
          <p:cNvPr id="142" name="Picture 141"/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0" b="91200" l="18200" r="81600"/>
                    </a14:imgEffect>
                    <a14:imgEffect>
                      <a14:saturation sat="33000"/>
                    </a14:imgEffect>
                  </a14:imgLayer>
                </a14:imgProps>
              </a:ext>
            </a:extLst>
          </a:blip>
          <a:srcRect l="15886" r="17612"/>
          <a:stretch/>
        </p:blipFill>
        <p:spPr>
          <a:xfrm rot="8669375">
            <a:off x="6077745" y="1001206"/>
            <a:ext cx="442987" cy="604596"/>
          </a:xfrm>
          <a:prstGeom prst="rect">
            <a:avLst/>
          </a:prstGeom>
        </p:spPr>
      </p:pic>
      <p:pic>
        <p:nvPicPr>
          <p:cNvPr id="143" name="Picture 142"/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91200" l="18200" r="81600"/>
                    </a14:imgEffect>
                    <a14:imgEffect>
                      <a14:saturation sat="33000"/>
                    </a14:imgEffect>
                  </a14:imgLayer>
                </a14:imgProps>
              </a:ext>
            </a:extLst>
          </a:blip>
          <a:srcRect l="15886" r="17612"/>
          <a:stretch/>
        </p:blipFill>
        <p:spPr>
          <a:xfrm rot="17032508">
            <a:off x="6108974" y="4325593"/>
            <a:ext cx="529843" cy="877822"/>
          </a:xfrm>
          <a:prstGeom prst="rect">
            <a:avLst/>
          </a:prstGeom>
        </p:spPr>
      </p:pic>
      <p:pic>
        <p:nvPicPr>
          <p:cNvPr id="144" name="Picture 143"/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91200" l="18200" r="81600"/>
                    </a14:imgEffect>
                    <a14:imgEffect>
                      <a14:saturation sat="33000"/>
                    </a14:imgEffect>
                  </a14:imgLayer>
                </a14:imgProps>
              </a:ext>
            </a:extLst>
          </a:blip>
          <a:srcRect l="15886" r="17612"/>
          <a:stretch/>
        </p:blipFill>
        <p:spPr>
          <a:xfrm rot="11466544">
            <a:off x="6770106" y="5005445"/>
            <a:ext cx="583767" cy="796735"/>
          </a:xfrm>
          <a:prstGeom prst="rect">
            <a:avLst/>
          </a:prstGeom>
        </p:spPr>
      </p:pic>
      <p:pic>
        <p:nvPicPr>
          <p:cNvPr id="145" name="Picture 144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 rot="16200000">
            <a:off x="5936218" y="5126851"/>
            <a:ext cx="680531" cy="757289"/>
          </a:xfrm>
          <a:prstGeom prst="rect">
            <a:avLst/>
          </a:prstGeom>
        </p:spPr>
      </p:pic>
      <p:pic>
        <p:nvPicPr>
          <p:cNvPr id="146" name="Picture 145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 rot="16200000">
            <a:off x="5926708" y="3736013"/>
            <a:ext cx="680531" cy="757289"/>
          </a:xfrm>
          <a:prstGeom prst="rect">
            <a:avLst/>
          </a:prstGeom>
        </p:spPr>
      </p:pic>
      <p:pic>
        <p:nvPicPr>
          <p:cNvPr id="147" name="Picture 146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 rot="16200000">
            <a:off x="6875329" y="4199626"/>
            <a:ext cx="680531" cy="757289"/>
          </a:xfrm>
          <a:prstGeom prst="rect">
            <a:avLst/>
          </a:prstGeom>
        </p:spPr>
      </p:pic>
      <p:pic>
        <p:nvPicPr>
          <p:cNvPr id="148" name="Picture 147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 rot="16200000">
            <a:off x="7532066" y="5126850"/>
            <a:ext cx="680531" cy="757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014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3716952" y="1740993"/>
            <a:ext cx="537064" cy="504056"/>
          </a:xfrm>
          <a:prstGeom prst="ellipse">
            <a:avLst/>
          </a:prstGeom>
          <a:solidFill>
            <a:srgbClr val="FF66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 w="1041400" h="1041400"/>
            <a:bevelB w="1041400" h="10414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550" y="1452961"/>
            <a:ext cx="2754306" cy="100811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83030" y="1605857"/>
            <a:ext cx="733922" cy="49517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>
            <a:off x="4221009" y="1965896"/>
            <a:ext cx="733922" cy="4951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678698">
            <a:off x="3770498" y="1159131"/>
            <a:ext cx="733922" cy="49517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478698">
            <a:off x="3482466" y="2311259"/>
            <a:ext cx="733922" cy="495176"/>
          </a:xfrm>
          <a:prstGeom prst="rect">
            <a:avLst/>
          </a:prstGeom>
        </p:spPr>
      </p:pic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7532445"/>
              </p:ext>
            </p:extLst>
          </p:nvPr>
        </p:nvGraphicFramePr>
        <p:xfrm>
          <a:off x="4747846" y="3083872"/>
          <a:ext cx="4154488" cy="290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33" name="Graph" r:id="rId6" imgW="4154760" imgH="2901600" progId="Origin50.Graph">
                  <p:embed/>
                </p:oleObj>
              </mc:Choice>
              <mc:Fallback>
                <p:oleObj name="Graph" r:id="rId6" imgW="415476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747846" y="3083872"/>
                        <a:ext cx="4154488" cy="2901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8902142"/>
              </p:ext>
            </p:extLst>
          </p:nvPr>
        </p:nvGraphicFramePr>
        <p:xfrm>
          <a:off x="4801893" y="514921"/>
          <a:ext cx="4154487" cy="290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34" name="Graph" r:id="rId8" imgW="4154760" imgH="2901600" progId="Origin50.Graph">
                  <p:embed/>
                </p:oleObj>
              </mc:Choice>
              <mc:Fallback>
                <p:oleObj name="Graph" r:id="rId8" imgW="415476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801893" y="514921"/>
                        <a:ext cx="4154487" cy="2901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6107071"/>
              </p:ext>
            </p:extLst>
          </p:nvPr>
        </p:nvGraphicFramePr>
        <p:xfrm>
          <a:off x="615185" y="3037432"/>
          <a:ext cx="4132263" cy="290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35" name="Graph" r:id="rId10" imgW="4131720" imgH="2901600" progId="Origin50.Graph">
                  <p:embed/>
                </p:oleObj>
              </mc:Choice>
              <mc:Fallback>
                <p:oleObj name="Graph" r:id="rId10" imgW="413172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615185" y="3037432"/>
                        <a:ext cx="4132263" cy="2901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4" name="Straight Arrow Connector 13"/>
          <p:cNvCxnSpPr/>
          <p:nvPr/>
        </p:nvCxnSpPr>
        <p:spPr>
          <a:xfrm>
            <a:off x="6456195" y="1205712"/>
            <a:ext cx="0" cy="72008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7973381" y="1812617"/>
            <a:ext cx="0" cy="896362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988143" y="2082694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[</a:t>
            </a:r>
            <a:r>
              <a:rPr lang="en-GB" dirty="0" err="1" smtClean="0"/>
              <a:t>ConA</a:t>
            </a:r>
            <a:r>
              <a:rPr lang="en-GB" dirty="0" smtClean="0"/>
              <a:t>]</a:t>
            </a:r>
            <a:endParaRPr lang="en-GB" dirty="0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7229942" y="4236000"/>
            <a:ext cx="792088" cy="0"/>
          </a:xfrm>
          <a:prstGeom prst="straightConnector1">
            <a:avLst/>
          </a:prstGeom>
          <a:ln w="38100">
            <a:solidFill>
              <a:srgbClr val="111CFB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5643249" y="4019976"/>
            <a:ext cx="717249" cy="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872020" y="2447375"/>
            <a:ext cx="3251250" cy="1938992"/>
          </a:xfrm>
          <a:prstGeom prst="rect">
            <a:avLst/>
          </a:prstGeom>
          <a:solidFill>
            <a:srgbClr val="FFFFFF"/>
          </a:solidFill>
          <a:ln w="28575" cmpd="sng">
            <a:solidFill>
              <a:srgbClr val="66006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>
                <a:latin typeface="Gill Sans"/>
                <a:cs typeface="Gill Sans"/>
              </a:rPr>
              <a:t>Colour Change </a:t>
            </a:r>
            <a:r>
              <a:rPr lang="en-US" sz="3000" dirty="0" smtClean="0">
                <a:latin typeface="Gill Sans"/>
                <a:ea typeface="Wingdings"/>
                <a:cs typeface="Gill Sans"/>
                <a:sym typeface="Wingdings"/>
              </a:rPr>
              <a:t></a:t>
            </a:r>
          </a:p>
          <a:p>
            <a:pPr algn="ctr"/>
            <a:r>
              <a:rPr lang="en-US" sz="3000" dirty="0" smtClean="0">
                <a:latin typeface="Gill Sans"/>
                <a:cs typeface="Gill Sans"/>
              </a:rPr>
              <a:t>Fast </a:t>
            </a:r>
            <a:r>
              <a:rPr lang="en-US" sz="3000" dirty="0" smtClean="0">
                <a:latin typeface="Gill Sans"/>
                <a:ea typeface="Wingdings"/>
                <a:cs typeface="Gill Sans"/>
                <a:sym typeface="Wingdings"/>
              </a:rPr>
              <a:t></a:t>
            </a:r>
            <a:endParaRPr lang="en-US" sz="3000" dirty="0">
              <a:latin typeface="Gill Sans"/>
              <a:cs typeface="Gill Sans"/>
              <a:sym typeface="Wingdings"/>
            </a:endParaRPr>
          </a:p>
          <a:p>
            <a:pPr algn="ctr"/>
            <a:r>
              <a:rPr lang="en-US" sz="3000" dirty="0" smtClean="0">
                <a:latin typeface="Gill Sans"/>
                <a:cs typeface="Gill Sans"/>
                <a:sym typeface="Wingdings"/>
              </a:rPr>
              <a:t>Specific </a:t>
            </a:r>
            <a:r>
              <a:rPr lang="en-US" sz="3000" dirty="0" smtClean="0">
                <a:latin typeface="Gill Sans"/>
                <a:ea typeface="Wingdings"/>
                <a:cs typeface="Gill Sans"/>
                <a:sym typeface="Wingdings"/>
              </a:rPr>
              <a:t></a:t>
            </a:r>
            <a:endParaRPr lang="en-US" sz="3000" dirty="0">
              <a:latin typeface="Gill Sans"/>
              <a:cs typeface="Gill Sans"/>
              <a:sym typeface="Wingdings"/>
            </a:endParaRPr>
          </a:p>
          <a:p>
            <a:pPr algn="ctr"/>
            <a:r>
              <a:rPr lang="en-US" sz="3000" dirty="0" smtClean="0">
                <a:latin typeface="Gill Sans"/>
                <a:cs typeface="Gill Sans"/>
                <a:sym typeface="Wingdings"/>
              </a:rPr>
              <a:t>Saline Stability </a:t>
            </a:r>
            <a:r>
              <a:rPr lang="en-US" sz="3000" dirty="0" smtClean="0">
                <a:latin typeface="Gill Sans"/>
                <a:ea typeface="Wingdings"/>
                <a:cs typeface="Gill Sans"/>
                <a:sym typeface="Wingdings"/>
              </a:rPr>
              <a:t></a:t>
            </a:r>
            <a:r>
              <a:rPr lang="en-US" sz="3000" dirty="0" smtClean="0">
                <a:latin typeface="Gill Sans"/>
                <a:cs typeface="Gill Sans"/>
                <a:sym typeface="Wingdings"/>
              </a:rPr>
              <a:t> </a:t>
            </a:r>
            <a:endParaRPr lang="en-US" sz="3000" dirty="0">
              <a:latin typeface="Gill Sans"/>
              <a:cs typeface="Gill San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23478" y="12503"/>
            <a:ext cx="8872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i="1" dirty="0" smtClean="0">
                <a:latin typeface="Arial"/>
                <a:cs typeface="Arial"/>
              </a:rPr>
              <a:t>Glycosylated Gold </a:t>
            </a:r>
            <a:r>
              <a:rPr lang="en-GB" sz="2400" i="1" dirty="0">
                <a:latin typeface="Arial"/>
                <a:cs typeface="Arial"/>
              </a:rPr>
              <a:t>N</a:t>
            </a:r>
            <a:r>
              <a:rPr lang="en-GB" sz="2400" i="1" dirty="0" smtClean="0">
                <a:latin typeface="Arial"/>
                <a:cs typeface="Arial"/>
              </a:rPr>
              <a:t>anoparticles</a:t>
            </a:r>
            <a:endParaRPr lang="fr-FR" sz="2400" i="1" dirty="0">
              <a:latin typeface="Arial"/>
              <a:cs typeface="Arial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-98964" y="6519446"/>
            <a:ext cx="7637164" cy="523220"/>
          </a:xfrm>
          <a:prstGeom prst="rect">
            <a:avLst/>
          </a:prstGeom>
          <a:solidFill>
            <a:srgbClr val="B3A2C7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b="1" u="sng" dirty="0" smtClean="0">
                <a:latin typeface="Arial" charset="0"/>
                <a:ea typeface="Arial" charset="0"/>
                <a:cs typeface="Arial" charset="0"/>
              </a:rPr>
              <a:t>Richards</a:t>
            </a:r>
            <a:r>
              <a:rPr lang="en-GB" sz="1400" b="1" i="1" u="sng" dirty="0" smtClean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GB" sz="1400" b="1" u="sng" dirty="0" smtClean="0">
                <a:latin typeface="Arial" charset="0"/>
                <a:ea typeface="Arial" charset="0"/>
                <a:cs typeface="Arial" charset="0"/>
              </a:rPr>
              <a:t>S-J.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</a:t>
            </a:r>
            <a:r>
              <a:rPr lang="en-GB" sz="1400" b="1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GB" sz="1400" dirty="0" err="1" smtClean="0">
                <a:latin typeface="Arial" charset="0"/>
                <a:ea typeface="Arial" charset="0"/>
                <a:cs typeface="Arial" charset="0"/>
              </a:rPr>
              <a:t>Fullam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E., </a:t>
            </a:r>
            <a:r>
              <a:rPr lang="en-GB" sz="1400" dirty="0" err="1" smtClean="0">
                <a:latin typeface="Arial" charset="0"/>
                <a:ea typeface="Arial" charset="0"/>
                <a:cs typeface="Arial" charset="0"/>
              </a:rPr>
              <a:t>Besra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G. S. Gibson, M. I.;</a:t>
            </a:r>
            <a:r>
              <a:rPr lang="en-GB" sz="1400" i="1" dirty="0" smtClean="0">
                <a:latin typeface="Arial" charset="0"/>
                <a:ea typeface="Arial" charset="0"/>
                <a:cs typeface="Arial" charset="0"/>
              </a:rPr>
              <a:t> J. Mater. Chem. B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GB" sz="1400" b="1" dirty="0" smtClean="0">
                <a:latin typeface="Arial" charset="0"/>
                <a:ea typeface="Arial" charset="0"/>
                <a:cs typeface="Arial" charset="0"/>
              </a:rPr>
              <a:t>2014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GB" sz="1400" dirty="0">
                <a:latin typeface="Arial" charset="0"/>
                <a:ea typeface="Arial" charset="0"/>
                <a:cs typeface="Arial" charset="0"/>
              </a:rPr>
              <a:t>2</a:t>
            </a:r>
            <a:r>
              <a:rPr lang="en-GB" sz="1400" i="1" dirty="0" smtClean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1490-1498</a:t>
            </a:r>
          </a:p>
          <a:p>
            <a:pPr algn="ctr"/>
            <a:endParaRPr lang="en-GB" sz="1400" i="1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9014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5383601"/>
              </p:ext>
            </p:extLst>
          </p:nvPr>
        </p:nvGraphicFramePr>
        <p:xfrm>
          <a:off x="679192" y="3036071"/>
          <a:ext cx="4154487" cy="290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31" name="Graph" r:id="rId4" imgW="4154760" imgH="2901600" progId="Origin50.Graph">
                  <p:embed/>
                </p:oleObj>
              </mc:Choice>
              <mc:Fallback>
                <p:oleObj name="Graph" r:id="rId4" imgW="415476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79192" y="3036071"/>
                        <a:ext cx="4154487" cy="29019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/>
          <p:nvPr/>
        </p:nvSpPr>
        <p:spPr>
          <a:xfrm>
            <a:off x="2915816" y="969668"/>
            <a:ext cx="434975" cy="3032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9648" tIns="14823" rIns="29648" bIns="14823"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5114803" y="1698172"/>
            <a:ext cx="1215669" cy="0"/>
          </a:xfrm>
          <a:prstGeom prst="straightConnector1">
            <a:avLst/>
          </a:prstGeom>
          <a:ln w="3175" cmpd="sng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5428733" y="912840"/>
            <a:ext cx="383617" cy="360040"/>
          </a:xfrm>
          <a:prstGeom prst="ellipse">
            <a:avLst/>
          </a:prstGeom>
          <a:solidFill>
            <a:srgbClr val="FF66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 w="1041400" h="1041400"/>
            <a:bevelB w="1041400" h="10414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7943993" y="1780738"/>
            <a:ext cx="1146115" cy="287659"/>
            <a:chOff x="5940152" y="4974497"/>
            <a:chExt cx="1146115" cy="287659"/>
          </a:xfrm>
        </p:grpSpPr>
        <p:sp>
          <p:nvSpPr>
            <p:cNvPr id="10" name="Freeform 9"/>
            <p:cNvSpPr/>
            <p:nvPr/>
          </p:nvSpPr>
          <p:spPr>
            <a:xfrm>
              <a:off x="5940152" y="5085184"/>
              <a:ext cx="546630" cy="176972"/>
            </a:xfrm>
            <a:custGeom>
              <a:avLst/>
              <a:gdLst>
                <a:gd name="connsiteX0" fmla="*/ 0 w 546630"/>
                <a:gd name="connsiteY0" fmla="*/ 0 h 176972"/>
                <a:gd name="connsiteX1" fmla="*/ 144696 w 546630"/>
                <a:gd name="connsiteY1" fmla="*/ 176825 h 176972"/>
                <a:gd name="connsiteX2" fmla="*/ 241160 w 546630"/>
                <a:gd name="connsiteY2" fmla="*/ 32150 h 176972"/>
                <a:gd name="connsiteX3" fmla="*/ 418011 w 546630"/>
                <a:gd name="connsiteY3" fmla="*/ 128600 h 176972"/>
                <a:gd name="connsiteX4" fmla="*/ 546630 w 546630"/>
                <a:gd name="connsiteY4" fmla="*/ 16075 h 176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6630" h="176972">
                  <a:moveTo>
                    <a:pt x="0" y="0"/>
                  </a:moveTo>
                  <a:cubicBezTo>
                    <a:pt x="52251" y="85733"/>
                    <a:pt x="104503" y="171467"/>
                    <a:pt x="144696" y="176825"/>
                  </a:cubicBezTo>
                  <a:cubicBezTo>
                    <a:pt x="184889" y="182183"/>
                    <a:pt x="195608" y="40188"/>
                    <a:pt x="241160" y="32150"/>
                  </a:cubicBezTo>
                  <a:cubicBezTo>
                    <a:pt x="286713" y="24113"/>
                    <a:pt x="367099" y="131279"/>
                    <a:pt x="418011" y="128600"/>
                  </a:cubicBezTo>
                  <a:cubicBezTo>
                    <a:pt x="468923" y="125921"/>
                    <a:pt x="546630" y="16075"/>
                    <a:pt x="546630" y="16075"/>
                  </a:cubicBezTo>
                </a:path>
              </a:pathLst>
            </a:custGeom>
            <a:ln w="38100" cmpd="sng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9851020">
              <a:off x="6468590" y="4974497"/>
              <a:ext cx="617677" cy="264719"/>
            </a:xfrm>
            <a:prstGeom prst="rect">
              <a:avLst/>
            </a:prstGeom>
          </p:spPr>
        </p:pic>
      </p:grpSp>
      <p:grpSp>
        <p:nvGrpSpPr>
          <p:cNvPr id="12" name="Group 11"/>
          <p:cNvGrpSpPr/>
          <p:nvPr/>
        </p:nvGrpSpPr>
        <p:grpSpPr>
          <a:xfrm rot="11187287">
            <a:off x="6444361" y="1772241"/>
            <a:ext cx="1146115" cy="287659"/>
            <a:chOff x="5940152" y="4974497"/>
            <a:chExt cx="1146115" cy="287659"/>
          </a:xfrm>
        </p:grpSpPr>
        <p:sp>
          <p:nvSpPr>
            <p:cNvPr id="13" name="Freeform 12"/>
            <p:cNvSpPr/>
            <p:nvPr/>
          </p:nvSpPr>
          <p:spPr>
            <a:xfrm>
              <a:off x="5940152" y="5085184"/>
              <a:ext cx="546630" cy="176972"/>
            </a:xfrm>
            <a:custGeom>
              <a:avLst/>
              <a:gdLst>
                <a:gd name="connsiteX0" fmla="*/ 0 w 546630"/>
                <a:gd name="connsiteY0" fmla="*/ 0 h 176972"/>
                <a:gd name="connsiteX1" fmla="*/ 144696 w 546630"/>
                <a:gd name="connsiteY1" fmla="*/ 176825 h 176972"/>
                <a:gd name="connsiteX2" fmla="*/ 241160 w 546630"/>
                <a:gd name="connsiteY2" fmla="*/ 32150 h 176972"/>
                <a:gd name="connsiteX3" fmla="*/ 418011 w 546630"/>
                <a:gd name="connsiteY3" fmla="*/ 128600 h 176972"/>
                <a:gd name="connsiteX4" fmla="*/ 546630 w 546630"/>
                <a:gd name="connsiteY4" fmla="*/ 16075 h 176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6630" h="176972">
                  <a:moveTo>
                    <a:pt x="0" y="0"/>
                  </a:moveTo>
                  <a:cubicBezTo>
                    <a:pt x="52251" y="85733"/>
                    <a:pt x="104503" y="171467"/>
                    <a:pt x="144696" y="176825"/>
                  </a:cubicBezTo>
                  <a:cubicBezTo>
                    <a:pt x="184889" y="182183"/>
                    <a:pt x="195608" y="40188"/>
                    <a:pt x="241160" y="32150"/>
                  </a:cubicBezTo>
                  <a:cubicBezTo>
                    <a:pt x="286713" y="24113"/>
                    <a:pt x="367099" y="131279"/>
                    <a:pt x="418011" y="128600"/>
                  </a:cubicBezTo>
                  <a:cubicBezTo>
                    <a:pt x="468923" y="125921"/>
                    <a:pt x="546630" y="16075"/>
                    <a:pt x="546630" y="16075"/>
                  </a:cubicBezTo>
                </a:path>
              </a:pathLst>
            </a:custGeom>
            <a:ln w="38100" cmpd="sng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9851020">
              <a:off x="6468590" y="4974497"/>
              <a:ext cx="617677" cy="264719"/>
            </a:xfrm>
            <a:prstGeom prst="rect">
              <a:avLst/>
            </a:prstGeom>
          </p:spPr>
        </p:pic>
      </p:grpSp>
      <p:grpSp>
        <p:nvGrpSpPr>
          <p:cNvPr id="15" name="Group 14"/>
          <p:cNvGrpSpPr/>
          <p:nvPr/>
        </p:nvGrpSpPr>
        <p:grpSpPr>
          <a:xfrm rot="4922078">
            <a:off x="7304757" y="2368384"/>
            <a:ext cx="1146115" cy="287659"/>
            <a:chOff x="5940152" y="4974497"/>
            <a:chExt cx="1146115" cy="287659"/>
          </a:xfrm>
        </p:grpSpPr>
        <p:sp>
          <p:nvSpPr>
            <p:cNvPr id="16" name="Freeform 15"/>
            <p:cNvSpPr/>
            <p:nvPr/>
          </p:nvSpPr>
          <p:spPr>
            <a:xfrm>
              <a:off x="5940152" y="5085184"/>
              <a:ext cx="546630" cy="176972"/>
            </a:xfrm>
            <a:custGeom>
              <a:avLst/>
              <a:gdLst>
                <a:gd name="connsiteX0" fmla="*/ 0 w 546630"/>
                <a:gd name="connsiteY0" fmla="*/ 0 h 176972"/>
                <a:gd name="connsiteX1" fmla="*/ 144696 w 546630"/>
                <a:gd name="connsiteY1" fmla="*/ 176825 h 176972"/>
                <a:gd name="connsiteX2" fmla="*/ 241160 w 546630"/>
                <a:gd name="connsiteY2" fmla="*/ 32150 h 176972"/>
                <a:gd name="connsiteX3" fmla="*/ 418011 w 546630"/>
                <a:gd name="connsiteY3" fmla="*/ 128600 h 176972"/>
                <a:gd name="connsiteX4" fmla="*/ 546630 w 546630"/>
                <a:gd name="connsiteY4" fmla="*/ 16075 h 176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6630" h="176972">
                  <a:moveTo>
                    <a:pt x="0" y="0"/>
                  </a:moveTo>
                  <a:cubicBezTo>
                    <a:pt x="52251" y="85733"/>
                    <a:pt x="104503" y="171467"/>
                    <a:pt x="144696" y="176825"/>
                  </a:cubicBezTo>
                  <a:cubicBezTo>
                    <a:pt x="184889" y="182183"/>
                    <a:pt x="195608" y="40188"/>
                    <a:pt x="241160" y="32150"/>
                  </a:cubicBezTo>
                  <a:cubicBezTo>
                    <a:pt x="286713" y="24113"/>
                    <a:pt x="367099" y="131279"/>
                    <a:pt x="418011" y="128600"/>
                  </a:cubicBezTo>
                  <a:cubicBezTo>
                    <a:pt x="468923" y="125921"/>
                    <a:pt x="546630" y="16075"/>
                    <a:pt x="546630" y="16075"/>
                  </a:cubicBezTo>
                </a:path>
              </a:pathLst>
            </a:custGeom>
            <a:ln w="38100" cmpd="sng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9851020">
              <a:off x="6468590" y="4974497"/>
              <a:ext cx="617677" cy="264719"/>
            </a:xfrm>
            <a:prstGeom prst="rect">
              <a:avLst/>
            </a:prstGeom>
          </p:spPr>
        </p:pic>
      </p:grpSp>
      <p:grpSp>
        <p:nvGrpSpPr>
          <p:cNvPr id="18" name="Group 17"/>
          <p:cNvGrpSpPr/>
          <p:nvPr/>
        </p:nvGrpSpPr>
        <p:grpSpPr>
          <a:xfrm rot="16109365">
            <a:off x="7169782" y="1133439"/>
            <a:ext cx="1146115" cy="287659"/>
            <a:chOff x="5940152" y="4974497"/>
            <a:chExt cx="1146115" cy="287659"/>
          </a:xfrm>
        </p:grpSpPr>
        <p:sp>
          <p:nvSpPr>
            <p:cNvPr id="19" name="Freeform 18"/>
            <p:cNvSpPr/>
            <p:nvPr/>
          </p:nvSpPr>
          <p:spPr>
            <a:xfrm>
              <a:off x="5940152" y="5085184"/>
              <a:ext cx="546630" cy="176972"/>
            </a:xfrm>
            <a:custGeom>
              <a:avLst/>
              <a:gdLst>
                <a:gd name="connsiteX0" fmla="*/ 0 w 546630"/>
                <a:gd name="connsiteY0" fmla="*/ 0 h 176972"/>
                <a:gd name="connsiteX1" fmla="*/ 144696 w 546630"/>
                <a:gd name="connsiteY1" fmla="*/ 176825 h 176972"/>
                <a:gd name="connsiteX2" fmla="*/ 241160 w 546630"/>
                <a:gd name="connsiteY2" fmla="*/ 32150 h 176972"/>
                <a:gd name="connsiteX3" fmla="*/ 418011 w 546630"/>
                <a:gd name="connsiteY3" fmla="*/ 128600 h 176972"/>
                <a:gd name="connsiteX4" fmla="*/ 546630 w 546630"/>
                <a:gd name="connsiteY4" fmla="*/ 16075 h 176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6630" h="176972">
                  <a:moveTo>
                    <a:pt x="0" y="0"/>
                  </a:moveTo>
                  <a:cubicBezTo>
                    <a:pt x="52251" y="85733"/>
                    <a:pt x="104503" y="171467"/>
                    <a:pt x="144696" y="176825"/>
                  </a:cubicBezTo>
                  <a:cubicBezTo>
                    <a:pt x="184889" y="182183"/>
                    <a:pt x="195608" y="40188"/>
                    <a:pt x="241160" y="32150"/>
                  </a:cubicBezTo>
                  <a:cubicBezTo>
                    <a:pt x="286713" y="24113"/>
                    <a:pt x="367099" y="131279"/>
                    <a:pt x="418011" y="128600"/>
                  </a:cubicBezTo>
                  <a:cubicBezTo>
                    <a:pt x="468923" y="125921"/>
                    <a:pt x="546630" y="16075"/>
                    <a:pt x="546630" y="16075"/>
                  </a:cubicBezTo>
                </a:path>
              </a:pathLst>
            </a:custGeom>
            <a:ln w="38100" cmpd="sng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9851020">
              <a:off x="6468590" y="4974497"/>
              <a:ext cx="617677" cy="264719"/>
            </a:xfrm>
            <a:prstGeom prst="rect">
              <a:avLst/>
            </a:prstGeom>
          </p:spPr>
        </p:pic>
      </p:grpSp>
      <p:grpSp>
        <p:nvGrpSpPr>
          <p:cNvPr id="21" name="Group 20"/>
          <p:cNvGrpSpPr/>
          <p:nvPr/>
        </p:nvGrpSpPr>
        <p:grpSpPr>
          <a:xfrm rot="18543059">
            <a:off x="7627640" y="1236446"/>
            <a:ext cx="1146115" cy="287659"/>
            <a:chOff x="5940152" y="4974497"/>
            <a:chExt cx="1146115" cy="287659"/>
          </a:xfrm>
        </p:grpSpPr>
        <p:sp>
          <p:nvSpPr>
            <p:cNvPr id="22" name="Freeform 21"/>
            <p:cNvSpPr/>
            <p:nvPr/>
          </p:nvSpPr>
          <p:spPr>
            <a:xfrm>
              <a:off x="5940152" y="5085184"/>
              <a:ext cx="546630" cy="176972"/>
            </a:xfrm>
            <a:custGeom>
              <a:avLst/>
              <a:gdLst>
                <a:gd name="connsiteX0" fmla="*/ 0 w 546630"/>
                <a:gd name="connsiteY0" fmla="*/ 0 h 176972"/>
                <a:gd name="connsiteX1" fmla="*/ 144696 w 546630"/>
                <a:gd name="connsiteY1" fmla="*/ 176825 h 176972"/>
                <a:gd name="connsiteX2" fmla="*/ 241160 w 546630"/>
                <a:gd name="connsiteY2" fmla="*/ 32150 h 176972"/>
                <a:gd name="connsiteX3" fmla="*/ 418011 w 546630"/>
                <a:gd name="connsiteY3" fmla="*/ 128600 h 176972"/>
                <a:gd name="connsiteX4" fmla="*/ 546630 w 546630"/>
                <a:gd name="connsiteY4" fmla="*/ 16075 h 176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6630" h="176972">
                  <a:moveTo>
                    <a:pt x="0" y="0"/>
                  </a:moveTo>
                  <a:cubicBezTo>
                    <a:pt x="52251" y="85733"/>
                    <a:pt x="104503" y="171467"/>
                    <a:pt x="144696" y="176825"/>
                  </a:cubicBezTo>
                  <a:cubicBezTo>
                    <a:pt x="184889" y="182183"/>
                    <a:pt x="195608" y="40188"/>
                    <a:pt x="241160" y="32150"/>
                  </a:cubicBezTo>
                  <a:cubicBezTo>
                    <a:pt x="286713" y="24113"/>
                    <a:pt x="367099" y="131279"/>
                    <a:pt x="418011" y="128600"/>
                  </a:cubicBezTo>
                  <a:cubicBezTo>
                    <a:pt x="468923" y="125921"/>
                    <a:pt x="546630" y="16075"/>
                    <a:pt x="546630" y="16075"/>
                  </a:cubicBezTo>
                </a:path>
              </a:pathLst>
            </a:custGeom>
            <a:ln w="38100" cmpd="sng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9851020">
              <a:off x="6468590" y="4974497"/>
              <a:ext cx="617677" cy="264719"/>
            </a:xfrm>
            <a:prstGeom prst="rect">
              <a:avLst/>
            </a:prstGeom>
          </p:spPr>
        </p:pic>
      </p:grpSp>
      <p:grpSp>
        <p:nvGrpSpPr>
          <p:cNvPr id="24" name="Group 23"/>
          <p:cNvGrpSpPr/>
          <p:nvPr/>
        </p:nvGrpSpPr>
        <p:grpSpPr>
          <a:xfrm rot="8130346">
            <a:off x="6656375" y="2357149"/>
            <a:ext cx="1146115" cy="287659"/>
            <a:chOff x="5940152" y="4974497"/>
            <a:chExt cx="1146115" cy="287659"/>
          </a:xfrm>
        </p:grpSpPr>
        <p:sp>
          <p:nvSpPr>
            <p:cNvPr id="25" name="Freeform 24"/>
            <p:cNvSpPr/>
            <p:nvPr/>
          </p:nvSpPr>
          <p:spPr>
            <a:xfrm>
              <a:off x="5940152" y="5085184"/>
              <a:ext cx="546630" cy="176972"/>
            </a:xfrm>
            <a:custGeom>
              <a:avLst/>
              <a:gdLst>
                <a:gd name="connsiteX0" fmla="*/ 0 w 546630"/>
                <a:gd name="connsiteY0" fmla="*/ 0 h 176972"/>
                <a:gd name="connsiteX1" fmla="*/ 144696 w 546630"/>
                <a:gd name="connsiteY1" fmla="*/ 176825 h 176972"/>
                <a:gd name="connsiteX2" fmla="*/ 241160 w 546630"/>
                <a:gd name="connsiteY2" fmla="*/ 32150 h 176972"/>
                <a:gd name="connsiteX3" fmla="*/ 418011 w 546630"/>
                <a:gd name="connsiteY3" fmla="*/ 128600 h 176972"/>
                <a:gd name="connsiteX4" fmla="*/ 546630 w 546630"/>
                <a:gd name="connsiteY4" fmla="*/ 16075 h 176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6630" h="176972">
                  <a:moveTo>
                    <a:pt x="0" y="0"/>
                  </a:moveTo>
                  <a:cubicBezTo>
                    <a:pt x="52251" y="85733"/>
                    <a:pt x="104503" y="171467"/>
                    <a:pt x="144696" y="176825"/>
                  </a:cubicBezTo>
                  <a:cubicBezTo>
                    <a:pt x="184889" y="182183"/>
                    <a:pt x="195608" y="40188"/>
                    <a:pt x="241160" y="32150"/>
                  </a:cubicBezTo>
                  <a:cubicBezTo>
                    <a:pt x="286713" y="24113"/>
                    <a:pt x="367099" y="131279"/>
                    <a:pt x="418011" y="128600"/>
                  </a:cubicBezTo>
                  <a:cubicBezTo>
                    <a:pt x="468923" y="125921"/>
                    <a:pt x="546630" y="16075"/>
                    <a:pt x="546630" y="16075"/>
                  </a:cubicBezTo>
                </a:path>
              </a:pathLst>
            </a:custGeom>
            <a:ln w="38100" cmpd="sng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9851020">
              <a:off x="6468590" y="4974497"/>
              <a:ext cx="617677" cy="264719"/>
            </a:xfrm>
            <a:prstGeom prst="rect">
              <a:avLst/>
            </a:prstGeom>
          </p:spPr>
        </p:pic>
      </p:grpSp>
      <p:grpSp>
        <p:nvGrpSpPr>
          <p:cNvPr id="27" name="Group 26"/>
          <p:cNvGrpSpPr/>
          <p:nvPr/>
        </p:nvGrpSpPr>
        <p:grpSpPr>
          <a:xfrm rot="2378558">
            <a:off x="7759958" y="2257288"/>
            <a:ext cx="1146115" cy="287659"/>
            <a:chOff x="5940152" y="4974497"/>
            <a:chExt cx="1146115" cy="287659"/>
          </a:xfrm>
        </p:grpSpPr>
        <p:sp>
          <p:nvSpPr>
            <p:cNvPr id="28" name="Freeform 27"/>
            <p:cNvSpPr/>
            <p:nvPr/>
          </p:nvSpPr>
          <p:spPr>
            <a:xfrm>
              <a:off x="5940152" y="5085184"/>
              <a:ext cx="546630" cy="176972"/>
            </a:xfrm>
            <a:custGeom>
              <a:avLst/>
              <a:gdLst>
                <a:gd name="connsiteX0" fmla="*/ 0 w 546630"/>
                <a:gd name="connsiteY0" fmla="*/ 0 h 176972"/>
                <a:gd name="connsiteX1" fmla="*/ 144696 w 546630"/>
                <a:gd name="connsiteY1" fmla="*/ 176825 h 176972"/>
                <a:gd name="connsiteX2" fmla="*/ 241160 w 546630"/>
                <a:gd name="connsiteY2" fmla="*/ 32150 h 176972"/>
                <a:gd name="connsiteX3" fmla="*/ 418011 w 546630"/>
                <a:gd name="connsiteY3" fmla="*/ 128600 h 176972"/>
                <a:gd name="connsiteX4" fmla="*/ 546630 w 546630"/>
                <a:gd name="connsiteY4" fmla="*/ 16075 h 176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6630" h="176972">
                  <a:moveTo>
                    <a:pt x="0" y="0"/>
                  </a:moveTo>
                  <a:cubicBezTo>
                    <a:pt x="52251" y="85733"/>
                    <a:pt x="104503" y="171467"/>
                    <a:pt x="144696" y="176825"/>
                  </a:cubicBezTo>
                  <a:cubicBezTo>
                    <a:pt x="184889" y="182183"/>
                    <a:pt x="195608" y="40188"/>
                    <a:pt x="241160" y="32150"/>
                  </a:cubicBezTo>
                  <a:cubicBezTo>
                    <a:pt x="286713" y="24113"/>
                    <a:pt x="367099" y="131279"/>
                    <a:pt x="418011" y="128600"/>
                  </a:cubicBezTo>
                  <a:cubicBezTo>
                    <a:pt x="468923" y="125921"/>
                    <a:pt x="546630" y="16075"/>
                    <a:pt x="546630" y="16075"/>
                  </a:cubicBezTo>
                </a:path>
              </a:pathLst>
            </a:custGeom>
            <a:ln w="38100" cmpd="sng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9851020">
              <a:off x="6468590" y="4974497"/>
              <a:ext cx="617677" cy="264719"/>
            </a:xfrm>
            <a:prstGeom prst="rect">
              <a:avLst/>
            </a:prstGeom>
          </p:spPr>
        </p:pic>
      </p:grpSp>
      <p:grpSp>
        <p:nvGrpSpPr>
          <p:cNvPr id="30" name="Group 29"/>
          <p:cNvGrpSpPr/>
          <p:nvPr/>
        </p:nvGrpSpPr>
        <p:grpSpPr>
          <a:xfrm rot="13565845">
            <a:off x="6575801" y="1141433"/>
            <a:ext cx="1146115" cy="287659"/>
            <a:chOff x="5940152" y="4974497"/>
            <a:chExt cx="1146115" cy="287659"/>
          </a:xfrm>
        </p:grpSpPr>
        <p:sp>
          <p:nvSpPr>
            <p:cNvPr id="31" name="Freeform 30"/>
            <p:cNvSpPr/>
            <p:nvPr/>
          </p:nvSpPr>
          <p:spPr>
            <a:xfrm>
              <a:off x="5940152" y="5085184"/>
              <a:ext cx="546630" cy="176972"/>
            </a:xfrm>
            <a:custGeom>
              <a:avLst/>
              <a:gdLst>
                <a:gd name="connsiteX0" fmla="*/ 0 w 546630"/>
                <a:gd name="connsiteY0" fmla="*/ 0 h 176972"/>
                <a:gd name="connsiteX1" fmla="*/ 144696 w 546630"/>
                <a:gd name="connsiteY1" fmla="*/ 176825 h 176972"/>
                <a:gd name="connsiteX2" fmla="*/ 241160 w 546630"/>
                <a:gd name="connsiteY2" fmla="*/ 32150 h 176972"/>
                <a:gd name="connsiteX3" fmla="*/ 418011 w 546630"/>
                <a:gd name="connsiteY3" fmla="*/ 128600 h 176972"/>
                <a:gd name="connsiteX4" fmla="*/ 546630 w 546630"/>
                <a:gd name="connsiteY4" fmla="*/ 16075 h 176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6630" h="176972">
                  <a:moveTo>
                    <a:pt x="0" y="0"/>
                  </a:moveTo>
                  <a:cubicBezTo>
                    <a:pt x="52251" y="85733"/>
                    <a:pt x="104503" y="171467"/>
                    <a:pt x="144696" y="176825"/>
                  </a:cubicBezTo>
                  <a:cubicBezTo>
                    <a:pt x="184889" y="182183"/>
                    <a:pt x="195608" y="40188"/>
                    <a:pt x="241160" y="32150"/>
                  </a:cubicBezTo>
                  <a:cubicBezTo>
                    <a:pt x="286713" y="24113"/>
                    <a:pt x="367099" y="131279"/>
                    <a:pt x="418011" y="128600"/>
                  </a:cubicBezTo>
                  <a:cubicBezTo>
                    <a:pt x="468923" y="125921"/>
                    <a:pt x="546630" y="16075"/>
                    <a:pt x="546630" y="16075"/>
                  </a:cubicBezTo>
                </a:path>
              </a:pathLst>
            </a:custGeom>
            <a:ln w="38100" cmpd="sng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9851020">
              <a:off x="6468590" y="4974497"/>
              <a:ext cx="617677" cy="264719"/>
            </a:xfrm>
            <a:prstGeom prst="rect">
              <a:avLst/>
            </a:prstGeom>
          </p:spPr>
        </p:pic>
      </p:grpSp>
      <p:sp>
        <p:nvSpPr>
          <p:cNvPr id="33" name="Oval 32"/>
          <p:cNvSpPr/>
          <p:nvPr/>
        </p:nvSpPr>
        <p:spPr>
          <a:xfrm>
            <a:off x="7457101" y="1636722"/>
            <a:ext cx="613787" cy="576064"/>
          </a:xfrm>
          <a:prstGeom prst="ellipse">
            <a:avLst/>
          </a:prstGeom>
          <a:solidFill>
            <a:srgbClr val="FF66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 w="1041400" h="1041400"/>
            <a:bevelB w="1041400" h="10414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5373551" y="1424574"/>
            <a:ext cx="8640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40 nm</a:t>
            </a:r>
            <a:endParaRPr lang="en-US" sz="1200" dirty="0">
              <a:latin typeface="Arial"/>
              <a:cs typeface="Arial"/>
            </a:endParaRPr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5373551" y="1341533"/>
            <a:ext cx="504056" cy="0"/>
          </a:xfrm>
          <a:prstGeom prst="straightConnector1">
            <a:avLst/>
          </a:prstGeom>
          <a:ln w="19050" cmpd="sng"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6" name="Picture 3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094" y="648183"/>
            <a:ext cx="5689600" cy="2044700"/>
          </a:xfrm>
          <a:prstGeom prst="rect">
            <a:avLst/>
          </a:prstGeom>
        </p:spPr>
      </p:pic>
      <p:cxnSp>
        <p:nvCxnSpPr>
          <p:cNvPr id="37" name="Straight Arrow Connector 36"/>
          <p:cNvCxnSpPr/>
          <p:nvPr/>
        </p:nvCxnSpPr>
        <p:spPr>
          <a:xfrm>
            <a:off x="2266497" y="3766966"/>
            <a:ext cx="0" cy="72008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V="1">
            <a:off x="3504043" y="4306426"/>
            <a:ext cx="0" cy="824354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5424137" y="2476476"/>
            <a:ext cx="9578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n = 68</a:t>
            </a:r>
            <a:endParaRPr lang="en-US" sz="1200" dirty="0"/>
          </a:p>
        </p:txBody>
      </p:sp>
      <p:graphicFrame>
        <p:nvGraphicFramePr>
          <p:cNvPr id="41" name="Objec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6188874"/>
              </p:ext>
            </p:extLst>
          </p:nvPr>
        </p:nvGraphicFramePr>
        <p:xfrm>
          <a:off x="4660766" y="3028188"/>
          <a:ext cx="4154488" cy="290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32" name="Graph" r:id="rId8" imgW="4154760" imgH="2901600" progId="Origin50.Graph">
                  <p:embed/>
                </p:oleObj>
              </mc:Choice>
              <mc:Fallback>
                <p:oleObj name="Graph" r:id="rId8" imgW="415476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660766" y="3028188"/>
                        <a:ext cx="4154488" cy="29019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" name="TextBox 41"/>
          <p:cNvSpPr txBox="1"/>
          <p:nvPr/>
        </p:nvSpPr>
        <p:spPr>
          <a:xfrm>
            <a:off x="154073" y="2863955"/>
            <a:ext cx="28954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/>
              <a:t>Con A induced aggregation</a:t>
            </a:r>
            <a:endParaRPr lang="en-GB" sz="1400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6908485" y="3170927"/>
            <a:ext cx="219374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 smtClean="0"/>
              <a:t>PEG functionalised</a:t>
            </a:r>
            <a:endParaRPr lang="en-US" sz="1500" dirty="0"/>
          </a:p>
        </p:txBody>
      </p:sp>
      <p:sp>
        <p:nvSpPr>
          <p:cNvPr id="46" name="TextBox 45"/>
          <p:cNvSpPr txBox="1"/>
          <p:nvPr/>
        </p:nvSpPr>
        <p:spPr>
          <a:xfrm>
            <a:off x="4733659" y="3174078"/>
            <a:ext cx="219374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 smtClean="0"/>
              <a:t>Directly functionalised</a:t>
            </a:r>
            <a:endParaRPr lang="en-US" sz="1500" dirty="0"/>
          </a:p>
        </p:txBody>
      </p:sp>
      <p:sp>
        <p:nvSpPr>
          <p:cNvPr id="48" name="TextBox 47"/>
          <p:cNvSpPr txBox="1"/>
          <p:nvPr/>
        </p:nvSpPr>
        <p:spPr>
          <a:xfrm>
            <a:off x="-98964" y="6519446"/>
            <a:ext cx="7637164" cy="523220"/>
          </a:xfrm>
          <a:prstGeom prst="rect">
            <a:avLst/>
          </a:prstGeom>
          <a:solidFill>
            <a:srgbClr val="B3A2C7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b="1" u="sng" dirty="0" smtClean="0">
                <a:latin typeface="Arial" charset="0"/>
                <a:ea typeface="Arial" charset="0"/>
                <a:cs typeface="Arial" charset="0"/>
              </a:rPr>
              <a:t>Richards</a:t>
            </a:r>
            <a:r>
              <a:rPr lang="en-GB" sz="1400" b="1" i="1" u="sng" dirty="0" smtClean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GB" sz="1400" b="1" u="sng" dirty="0" smtClean="0">
                <a:latin typeface="Arial" charset="0"/>
                <a:ea typeface="Arial" charset="0"/>
                <a:cs typeface="Arial" charset="0"/>
              </a:rPr>
              <a:t>S-J.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</a:t>
            </a:r>
            <a:r>
              <a:rPr lang="en-GB" sz="1400" b="1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GB" sz="1400" dirty="0" err="1" smtClean="0">
                <a:latin typeface="Arial" charset="0"/>
                <a:ea typeface="Arial" charset="0"/>
                <a:cs typeface="Arial" charset="0"/>
              </a:rPr>
              <a:t>Fullam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E., </a:t>
            </a:r>
            <a:r>
              <a:rPr lang="en-GB" sz="1400" dirty="0" err="1" smtClean="0">
                <a:latin typeface="Arial" charset="0"/>
                <a:ea typeface="Arial" charset="0"/>
                <a:cs typeface="Arial" charset="0"/>
              </a:rPr>
              <a:t>Besra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G. S. Gibson, M. I.;</a:t>
            </a:r>
            <a:r>
              <a:rPr lang="en-GB" sz="1400" i="1" dirty="0" smtClean="0">
                <a:latin typeface="Arial" charset="0"/>
                <a:ea typeface="Arial" charset="0"/>
                <a:cs typeface="Arial" charset="0"/>
              </a:rPr>
              <a:t> J. Mater. Chem. B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GB" sz="1400" b="1" dirty="0" smtClean="0">
                <a:latin typeface="Arial" charset="0"/>
                <a:ea typeface="Arial" charset="0"/>
                <a:cs typeface="Arial" charset="0"/>
              </a:rPr>
              <a:t>2014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GB" sz="1400" dirty="0">
                <a:latin typeface="Arial" charset="0"/>
                <a:ea typeface="Arial" charset="0"/>
                <a:cs typeface="Arial" charset="0"/>
              </a:rPr>
              <a:t>2</a:t>
            </a:r>
            <a:r>
              <a:rPr lang="en-GB" sz="1400" i="1" dirty="0" smtClean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1490-1498</a:t>
            </a:r>
          </a:p>
          <a:p>
            <a:pPr algn="ctr"/>
            <a:endParaRPr lang="en-GB" sz="1400" i="1" dirty="0"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49" name="Straight Arrow Connector 48"/>
          <p:cNvCxnSpPr/>
          <p:nvPr/>
        </p:nvCxnSpPr>
        <p:spPr>
          <a:xfrm flipV="1">
            <a:off x="8005355" y="3493035"/>
            <a:ext cx="0" cy="1327249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 rot="16200000">
            <a:off x="6947666" y="4009122"/>
            <a:ext cx="2520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latin typeface="Arial" pitchFamily="34" charset="0"/>
                <a:cs typeface="Arial" pitchFamily="34" charset="0"/>
              </a:rPr>
              <a:t>[ConA] </a:t>
            </a:r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758494" y="2310616"/>
            <a:ext cx="3668835" cy="1938992"/>
          </a:xfrm>
          <a:prstGeom prst="rect">
            <a:avLst/>
          </a:prstGeom>
          <a:solidFill>
            <a:srgbClr val="FFFFFF"/>
          </a:solidFill>
          <a:ln w="28575" cmpd="sng">
            <a:solidFill>
              <a:srgbClr val="66006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>
                <a:latin typeface="Gill Sans"/>
                <a:cs typeface="Gill Sans"/>
              </a:rPr>
              <a:t>Colour Change </a:t>
            </a:r>
            <a:r>
              <a:rPr lang="en-US" sz="3000" dirty="0" smtClean="0">
                <a:latin typeface="Wingdings"/>
                <a:ea typeface="Wingdings"/>
                <a:cs typeface="Wingdings"/>
                <a:sym typeface="Wingdings"/>
              </a:rPr>
              <a:t></a:t>
            </a:r>
            <a:endParaRPr lang="en-US" sz="3000" dirty="0" smtClean="0">
              <a:latin typeface="Gill Sans"/>
              <a:ea typeface="Wingdings"/>
              <a:cs typeface="Gill Sans"/>
              <a:sym typeface="Wingdings"/>
            </a:endParaRPr>
          </a:p>
          <a:p>
            <a:pPr algn="ctr"/>
            <a:r>
              <a:rPr lang="en-US" sz="3000" dirty="0" smtClean="0">
                <a:latin typeface="Gill Sans"/>
                <a:cs typeface="Gill Sans"/>
              </a:rPr>
              <a:t>Fast </a:t>
            </a:r>
            <a:r>
              <a:rPr lang="en-US" sz="3000" dirty="0" smtClean="0">
                <a:latin typeface="Wingdings"/>
                <a:ea typeface="Wingdings"/>
                <a:cs typeface="Wingdings"/>
                <a:sym typeface="Wingdings"/>
              </a:rPr>
              <a:t></a:t>
            </a:r>
            <a:endParaRPr lang="en-US" sz="3000" dirty="0">
              <a:latin typeface="Gill Sans"/>
              <a:cs typeface="Gill Sans"/>
              <a:sym typeface="Wingdings"/>
            </a:endParaRPr>
          </a:p>
          <a:p>
            <a:pPr algn="ctr"/>
            <a:r>
              <a:rPr lang="en-US" sz="3000" dirty="0" smtClean="0">
                <a:latin typeface="Gill Sans"/>
                <a:cs typeface="Gill Sans"/>
                <a:sym typeface="Wingdings"/>
              </a:rPr>
              <a:t>Specific </a:t>
            </a:r>
            <a:r>
              <a:rPr lang="en-US" sz="3000" dirty="0" smtClean="0">
                <a:latin typeface="Gill Sans"/>
                <a:ea typeface="Wingdings"/>
                <a:cs typeface="Gill Sans"/>
                <a:sym typeface="Wingdings"/>
              </a:rPr>
              <a:t></a:t>
            </a:r>
            <a:endParaRPr lang="en-US" sz="3000" dirty="0">
              <a:latin typeface="Gill Sans"/>
              <a:cs typeface="Gill Sans"/>
              <a:sym typeface="Wingdings"/>
            </a:endParaRPr>
          </a:p>
          <a:p>
            <a:pPr algn="ctr"/>
            <a:r>
              <a:rPr lang="en-US" sz="3000" dirty="0" smtClean="0">
                <a:latin typeface="Gill Sans"/>
                <a:cs typeface="Gill Sans"/>
                <a:sym typeface="Wingdings"/>
              </a:rPr>
              <a:t>Saline Stability </a:t>
            </a:r>
            <a:r>
              <a:rPr lang="en-US" sz="3000" dirty="0">
                <a:latin typeface="Gill Sans"/>
                <a:ea typeface="Wingdings"/>
                <a:cs typeface="Gill Sans"/>
                <a:sym typeface="Wingdings"/>
              </a:rPr>
              <a:t></a:t>
            </a:r>
            <a:r>
              <a:rPr lang="en-US" sz="3000" dirty="0" smtClean="0">
                <a:latin typeface="Gill Sans"/>
                <a:cs typeface="Gill Sans"/>
                <a:sym typeface="Wingdings"/>
              </a:rPr>
              <a:t>  </a:t>
            </a:r>
            <a:endParaRPr lang="en-US" sz="3000" dirty="0">
              <a:latin typeface="Gill Sans"/>
              <a:cs typeface="Gill Sans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23478" y="12503"/>
            <a:ext cx="8872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i="1" dirty="0" smtClean="0">
                <a:latin typeface="Arial"/>
                <a:cs typeface="Arial"/>
              </a:rPr>
              <a:t>PEG-</a:t>
            </a:r>
            <a:r>
              <a:rPr lang="fr-FR" sz="2400" i="1" dirty="0" err="1">
                <a:latin typeface="Arial"/>
                <a:cs typeface="Arial"/>
              </a:rPr>
              <a:t>S</a:t>
            </a:r>
            <a:r>
              <a:rPr lang="fr-FR" sz="2400" i="1" dirty="0" err="1" smtClean="0">
                <a:latin typeface="Arial"/>
                <a:cs typeface="Arial"/>
              </a:rPr>
              <a:t>tabilized</a:t>
            </a:r>
            <a:r>
              <a:rPr lang="fr-FR" sz="2400" i="1" dirty="0" smtClean="0">
                <a:latin typeface="Arial"/>
                <a:cs typeface="Arial"/>
              </a:rPr>
              <a:t> AuNPs</a:t>
            </a:r>
            <a:endParaRPr lang="fr-FR" sz="2400" i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89014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3" grpId="0"/>
      <p:bldP spid="46" grpId="0"/>
      <p:bldP spid="50" grpId="0"/>
      <p:bldP spid="5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6236" y="2281916"/>
            <a:ext cx="5463364" cy="2689656"/>
          </a:xfrm>
          <a:prstGeom prst="rect">
            <a:avLst/>
          </a:prstGeom>
          <a:ln>
            <a:noFill/>
          </a:ln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08932" y="1704753"/>
            <a:ext cx="5475917" cy="3227909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23478" y="12503"/>
            <a:ext cx="8872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i="1" dirty="0" smtClean="0">
                <a:latin typeface="Arial"/>
                <a:cs typeface="Arial"/>
              </a:rPr>
              <a:t>Optimisation of </a:t>
            </a:r>
            <a:r>
              <a:rPr lang="fr-FR" sz="2400" i="1" dirty="0" err="1" smtClean="0">
                <a:latin typeface="Arial"/>
                <a:cs typeface="Arial"/>
              </a:rPr>
              <a:t>polymer</a:t>
            </a:r>
            <a:r>
              <a:rPr lang="fr-FR" sz="2400" i="1" dirty="0" smtClean="0">
                <a:latin typeface="Arial"/>
                <a:cs typeface="Arial"/>
              </a:rPr>
              <a:t> </a:t>
            </a:r>
            <a:r>
              <a:rPr lang="fr-FR" sz="2400" i="1" dirty="0" err="1" smtClean="0">
                <a:latin typeface="Arial"/>
                <a:cs typeface="Arial"/>
              </a:rPr>
              <a:t>coating</a:t>
            </a:r>
            <a:endParaRPr lang="fr-FR" sz="2400" i="1" dirty="0">
              <a:latin typeface="Arial"/>
              <a:cs typeface="Arial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134844" y="1451744"/>
            <a:ext cx="23314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Arial"/>
                <a:cs typeface="Arial"/>
              </a:rPr>
              <a:t>Masked thiol for</a:t>
            </a:r>
            <a:r>
              <a:rPr lang="en-US" sz="200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2000" dirty="0" smtClean="0">
                <a:solidFill>
                  <a:srgbClr val="FF0000"/>
                </a:solidFill>
                <a:latin typeface="Arial"/>
                <a:cs typeface="Arial"/>
              </a:rPr>
              <a:t>immobilization on to AuNP</a:t>
            </a:r>
            <a:endParaRPr lang="en-US" sz="2000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377486" y="3921645"/>
            <a:ext cx="27223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367009"/>
                </a:solidFill>
                <a:latin typeface="Arial"/>
                <a:cs typeface="Arial"/>
              </a:rPr>
              <a:t>Sugar for lectin recognition</a:t>
            </a:r>
            <a:endParaRPr lang="en-US" sz="2000" dirty="0">
              <a:solidFill>
                <a:srgbClr val="367009"/>
              </a:solidFill>
              <a:latin typeface="Arial"/>
              <a:cs typeface="Arial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377486" y="3913394"/>
            <a:ext cx="27223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  <a:latin typeface="Arial"/>
                <a:cs typeface="Arial"/>
              </a:rPr>
              <a:t>Sugar conjugation site</a:t>
            </a:r>
            <a:endParaRPr lang="en-US" sz="2000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134844" y="1462054"/>
            <a:ext cx="23314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Arial"/>
                <a:cs typeface="Arial"/>
              </a:rPr>
              <a:t>T</a:t>
            </a:r>
            <a:r>
              <a:rPr lang="en-US" sz="2000" dirty="0" smtClean="0">
                <a:solidFill>
                  <a:srgbClr val="FF0000"/>
                </a:solidFill>
                <a:latin typeface="Arial"/>
                <a:cs typeface="Arial"/>
              </a:rPr>
              <a:t>hiol for</a:t>
            </a:r>
            <a:r>
              <a:rPr lang="en-US" sz="200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2000" dirty="0" smtClean="0">
                <a:solidFill>
                  <a:srgbClr val="FF0000"/>
                </a:solidFill>
                <a:latin typeface="Arial"/>
                <a:cs typeface="Arial"/>
              </a:rPr>
              <a:t>immobilization on to AuNP</a:t>
            </a:r>
            <a:endParaRPr lang="en-US" sz="2000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23010" y="1288143"/>
            <a:ext cx="7546956" cy="4336143"/>
          </a:xfrm>
          <a:prstGeom prst="rect">
            <a:avLst/>
          </a:prstGeom>
          <a:noFill/>
          <a:ln w="28575" cmpd="sng"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-1" y="6348394"/>
            <a:ext cx="7626485" cy="523220"/>
          </a:xfrm>
          <a:prstGeom prst="rect">
            <a:avLst/>
          </a:prstGeom>
          <a:solidFill>
            <a:srgbClr val="B3A2C7"/>
          </a:solidFill>
        </p:spPr>
        <p:txBody>
          <a:bodyPr wrap="square" rtlCol="0">
            <a:spAutoFit/>
          </a:bodyPr>
          <a:lstStyle/>
          <a:p>
            <a:pPr lvl="0"/>
            <a:r>
              <a:rPr lang="en-US" sz="1400" b="1" u="sng" dirty="0" smtClean="0">
                <a:latin typeface="Arial" charset="0"/>
                <a:ea typeface="Arial" charset="0"/>
                <a:cs typeface="Arial" charset="0"/>
              </a:rPr>
              <a:t>Richards, S-J.</a:t>
            </a:r>
            <a:r>
              <a:rPr lang="en-US" sz="1400" dirty="0" smtClean="0">
                <a:latin typeface="Arial" charset="0"/>
                <a:ea typeface="Arial" charset="0"/>
                <a:cs typeface="Arial" charset="0"/>
              </a:rPr>
              <a:t>, Biggs, C. I, </a:t>
            </a:r>
            <a:r>
              <a:rPr lang="en-US" sz="1400" dirty="0">
                <a:latin typeface="Arial" charset="0"/>
                <a:ea typeface="Arial" charset="0"/>
                <a:cs typeface="Arial" charset="0"/>
              </a:rPr>
              <a:t>Gibson</a:t>
            </a:r>
            <a:r>
              <a:rPr lang="en-US" sz="1400" dirty="0" smtClean="0">
                <a:latin typeface="Arial" charset="0"/>
                <a:ea typeface="Arial" charset="0"/>
                <a:cs typeface="Arial" charset="0"/>
              </a:rPr>
              <a:t>, M. I., </a:t>
            </a:r>
            <a:r>
              <a:rPr lang="en-US" sz="1400" i="1" dirty="0">
                <a:latin typeface="Arial" charset="0"/>
                <a:ea typeface="Arial" charset="0"/>
                <a:cs typeface="Arial" charset="0"/>
              </a:rPr>
              <a:t>Methods in Molecular Biology; </a:t>
            </a:r>
            <a:r>
              <a:rPr lang="en-US" sz="1400" i="1" dirty="0" smtClean="0">
                <a:latin typeface="Arial" charset="0"/>
                <a:ea typeface="Arial" charset="0"/>
                <a:cs typeface="Arial" charset="0"/>
              </a:rPr>
              <a:t>Macro-</a:t>
            </a:r>
            <a:r>
              <a:rPr lang="en-US" sz="1400" i="1" dirty="0" err="1" smtClean="0">
                <a:latin typeface="Arial" charset="0"/>
                <a:ea typeface="Arial" charset="0"/>
                <a:cs typeface="Arial" charset="0"/>
              </a:rPr>
              <a:t>Glycoligands</a:t>
            </a:r>
            <a:r>
              <a:rPr lang="en-US" sz="1400" i="1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sz="1400" b="1" dirty="0">
                <a:latin typeface="Arial" charset="0"/>
                <a:ea typeface="Arial" charset="0"/>
                <a:cs typeface="Arial" charset="0"/>
              </a:rPr>
              <a:t>2016</a:t>
            </a:r>
            <a:r>
              <a:rPr lang="en-US" sz="1400" dirty="0">
                <a:latin typeface="Arial" charset="0"/>
                <a:ea typeface="Arial" charset="0"/>
                <a:cs typeface="Arial" charset="0"/>
              </a:rPr>
              <a:t>,</a:t>
            </a:r>
            <a:r>
              <a:rPr lang="en-US" sz="1400" i="1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400" dirty="0">
                <a:latin typeface="Arial" charset="0"/>
                <a:ea typeface="Arial" charset="0"/>
                <a:cs typeface="Arial" charset="0"/>
              </a:rPr>
              <a:t>Series </a:t>
            </a:r>
            <a:r>
              <a:rPr lang="en-US" sz="1400" dirty="0" err="1">
                <a:latin typeface="Arial" charset="0"/>
                <a:ea typeface="Arial" charset="0"/>
                <a:cs typeface="Arial" charset="0"/>
              </a:rPr>
              <a:t>Vol</a:t>
            </a:r>
            <a:r>
              <a:rPr lang="en-US" sz="1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400" dirty="0" smtClean="0">
                <a:latin typeface="Arial" charset="0"/>
                <a:ea typeface="Arial" charset="0"/>
                <a:cs typeface="Arial" charset="0"/>
              </a:rPr>
              <a:t>1367</a:t>
            </a:r>
            <a:endParaRPr lang="en-GB" sz="1400" i="1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4081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4" grpId="0"/>
      <p:bldP spid="2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23478" y="12503"/>
            <a:ext cx="8872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i="1" dirty="0" smtClean="0">
                <a:latin typeface="Arial"/>
                <a:cs typeface="Arial"/>
              </a:rPr>
              <a:t>Optimisation of </a:t>
            </a:r>
            <a:r>
              <a:rPr lang="fr-FR" sz="2400" i="1" dirty="0" err="1" smtClean="0">
                <a:latin typeface="Arial"/>
                <a:cs typeface="Arial"/>
              </a:rPr>
              <a:t>polymer</a:t>
            </a:r>
            <a:r>
              <a:rPr lang="fr-FR" sz="2400" i="1" dirty="0" smtClean="0">
                <a:latin typeface="Arial"/>
                <a:cs typeface="Arial"/>
              </a:rPr>
              <a:t> </a:t>
            </a:r>
            <a:r>
              <a:rPr lang="fr-FR" sz="2400" i="1" dirty="0" err="1" smtClean="0">
                <a:latin typeface="Arial"/>
                <a:cs typeface="Arial"/>
              </a:rPr>
              <a:t>coating</a:t>
            </a:r>
            <a:endParaRPr lang="fr-FR" sz="2400" i="1" dirty="0">
              <a:latin typeface="Arial"/>
              <a:cs typeface="Arial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-1" y="6348394"/>
            <a:ext cx="7626485" cy="523220"/>
          </a:xfrm>
          <a:prstGeom prst="rect">
            <a:avLst/>
          </a:prstGeom>
          <a:solidFill>
            <a:srgbClr val="B3A2C7"/>
          </a:solidFill>
        </p:spPr>
        <p:txBody>
          <a:bodyPr wrap="square" rtlCol="0">
            <a:spAutoFit/>
          </a:bodyPr>
          <a:lstStyle/>
          <a:p>
            <a:pPr lvl="0"/>
            <a:r>
              <a:rPr lang="en-US" sz="1400" b="1" u="sng" dirty="0" smtClean="0">
                <a:latin typeface="Arial" charset="0"/>
                <a:ea typeface="Arial" charset="0"/>
                <a:cs typeface="Arial" charset="0"/>
              </a:rPr>
              <a:t>Richards, S-J.</a:t>
            </a:r>
            <a:r>
              <a:rPr lang="en-US" sz="1400" dirty="0" smtClean="0">
                <a:latin typeface="Arial" charset="0"/>
                <a:ea typeface="Arial" charset="0"/>
                <a:cs typeface="Arial" charset="0"/>
              </a:rPr>
              <a:t>, Biggs, C. I, </a:t>
            </a:r>
            <a:r>
              <a:rPr lang="en-US" sz="1400" dirty="0">
                <a:latin typeface="Arial" charset="0"/>
                <a:ea typeface="Arial" charset="0"/>
                <a:cs typeface="Arial" charset="0"/>
              </a:rPr>
              <a:t>Gibson</a:t>
            </a:r>
            <a:r>
              <a:rPr lang="en-US" sz="1400" dirty="0" smtClean="0">
                <a:latin typeface="Arial" charset="0"/>
                <a:ea typeface="Arial" charset="0"/>
                <a:cs typeface="Arial" charset="0"/>
              </a:rPr>
              <a:t>, M. I., </a:t>
            </a:r>
            <a:r>
              <a:rPr lang="en-US" sz="1400" i="1" dirty="0">
                <a:latin typeface="Arial" charset="0"/>
                <a:ea typeface="Arial" charset="0"/>
                <a:cs typeface="Arial" charset="0"/>
              </a:rPr>
              <a:t>Methods in Molecular Biology; </a:t>
            </a:r>
            <a:r>
              <a:rPr lang="en-US" sz="1400" i="1" dirty="0" smtClean="0">
                <a:latin typeface="Arial" charset="0"/>
                <a:ea typeface="Arial" charset="0"/>
                <a:cs typeface="Arial" charset="0"/>
              </a:rPr>
              <a:t>Macro-</a:t>
            </a:r>
            <a:r>
              <a:rPr lang="en-US" sz="1400" i="1" dirty="0" err="1" smtClean="0">
                <a:latin typeface="Arial" charset="0"/>
                <a:ea typeface="Arial" charset="0"/>
                <a:cs typeface="Arial" charset="0"/>
              </a:rPr>
              <a:t>Glycoligands</a:t>
            </a:r>
            <a:r>
              <a:rPr lang="en-US" sz="1400" i="1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sz="1400" b="1" dirty="0">
                <a:latin typeface="Arial" charset="0"/>
                <a:ea typeface="Arial" charset="0"/>
                <a:cs typeface="Arial" charset="0"/>
              </a:rPr>
              <a:t>2016</a:t>
            </a:r>
            <a:r>
              <a:rPr lang="en-US" sz="1400" dirty="0">
                <a:latin typeface="Arial" charset="0"/>
                <a:ea typeface="Arial" charset="0"/>
                <a:cs typeface="Arial" charset="0"/>
              </a:rPr>
              <a:t>,</a:t>
            </a:r>
            <a:r>
              <a:rPr lang="en-US" sz="1400" i="1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400" dirty="0">
                <a:latin typeface="Arial" charset="0"/>
                <a:ea typeface="Arial" charset="0"/>
                <a:cs typeface="Arial" charset="0"/>
              </a:rPr>
              <a:t>Series </a:t>
            </a:r>
            <a:r>
              <a:rPr lang="en-US" sz="1400" dirty="0" err="1">
                <a:latin typeface="Arial" charset="0"/>
                <a:ea typeface="Arial" charset="0"/>
                <a:cs typeface="Arial" charset="0"/>
              </a:rPr>
              <a:t>Vol</a:t>
            </a:r>
            <a:r>
              <a:rPr lang="en-US" sz="1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400" dirty="0" smtClean="0">
                <a:latin typeface="Arial" charset="0"/>
                <a:ea typeface="Arial" charset="0"/>
                <a:cs typeface="Arial" charset="0"/>
              </a:rPr>
              <a:t>1367</a:t>
            </a:r>
            <a:endParaRPr lang="en-GB" sz="1400" i="1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2993" y="590898"/>
            <a:ext cx="3289300" cy="2463800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2" name="Rectangle 1"/>
          <p:cNvSpPr/>
          <p:nvPr/>
        </p:nvSpPr>
        <p:spPr>
          <a:xfrm>
            <a:off x="259664" y="3618689"/>
            <a:ext cx="8709237" cy="2276273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6027607" y="4346848"/>
            <a:ext cx="223780" cy="193572"/>
          </a:xfrm>
          <a:prstGeom prst="ellipse">
            <a:avLst/>
          </a:prstGeom>
          <a:solidFill>
            <a:srgbClr val="FF66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 w="1041400" h="1041400"/>
            <a:bevelB w="1041400" h="10414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4979" y="4061183"/>
            <a:ext cx="2413000" cy="14351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62046" y="4067448"/>
            <a:ext cx="3708400" cy="14224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66844" y="4371872"/>
            <a:ext cx="1778000" cy="1143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82994" y="3151974"/>
            <a:ext cx="3289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‘Goldilocks’ Particle</a:t>
            </a:r>
            <a:endParaRPr lang="en-US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8248822" y="4458771"/>
            <a:ext cx="537064" cy="504056"/>
          </a:xfrm>
          <a:prstGeom prst="ellipse">
            <a:avLst/>
          </a:prstGeom>
          <a:solidFill>
            <a:srgbClr val="FF66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 w="1041400" h="1041400"/>
            <a:bevelB w="1041400" h="10414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669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5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pic>
        <p:nvPicPr>
          <p:cNvPr id="4" name="Picture 3" descr="SJR-3-54-saline stabilty.ti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5" t="978"/>
          <a:stretch/>
        </p:blipFill>
        <p:spPr>
          <a:xfrm>
            <a:off x="379986" y="1185329"/>
            <a:ext cx="3121082" cy="2252800"/>
          </a:xfrm>
          <a:prstGeom prst="rect">
            <a:avLst/>
          </a:prstGeom>
        </p:spPr>
      </p:pic>
      <p:pic>
        <p:nvPicPr>
          <p:cNvPr id="5" name="Picture 4" descr="man_conA.ti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97" r="9394"/>
          <a:stretch/>
        </p:blipFill>
        <p:spPr>
          <a:xfrm>
            <a:off x="450360" y="3886090"/>
            <a:ext cx="2996815" cy="219809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91700" y="3510163"/>
            <a:ext cx="3121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Arial" charset="0"/>
                <a:ea typeface="Arial" charset="0"/>
                <a:cs typeface="Arial" charset="0"/>
              </a:rPr>
              <a:t>Speed of colour change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23478" y="12503"/>
            <a:ext cx="8872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i="1" dirty="0" smtClean="0">
                <a:latin typeface="Arial"/>
                <a:cs typeface="Arial"/>
              </a:rPr>
              <a:t>Optimisation of </a:t>
            </a:r>
            <a:r>
              <a:rPr lang="fr-FR" sz="2400" i="1" dirty="0" err="1">
                <a:latin typeface="Arial"/>
                <a:cs typeface="Arial"/>
              </a:rPr>
              <a:t>P</a:t>
            </a:r>
            <a:r>
              <a:rPr lang="fr-FR" sz="2400" i="1" dirty="0" err="1" smtClean="0">
                <a:latin typeface="Arial"/>
                <a:cs typeface="Arial"/>
              </a:rPr>
              <a:t>olymer</a:t>
            </a:r>
            <a:r>
              <a:rPr lang="fr-FR" sz="2400" i="1" dirty="0" smtClean="0">
                <a:latin typeface="Arial"/>
                <a:cs typeface="Arial"/>
              </a:rPr>
              <a:t> </a:t>
            </a:r>
            <a:r>
              <a:rPr lang="fr-FR" sz="2400" i="1" dirty="0" err="1">
                <a:latin typeface="Arial"/>
                <a:cs typeface="Arial"/>
              </a:rPr>
              <a:t>C</a:t>
            </a:r>
            <a:r>
              <a:rPr lang="fr-FR" sz="2400" i="1" dirty="0" err="1" smtClean="0">
                <a:latin typeface="Arial"/>
                <a:cs typeface="Arial"/>
              </a:rPr>
              <a:t>oating</a:t>
            </a:r>
            <a:r>
              <a:rPr lang="fr-FR" sz="2400" i="1" dirty="0" smtClean="0">
                <a:latin typeface="Arial"/>
                <a:cs typeface="Arial"/>
              </a:rPr>
              <a:t> </a:t>
            </a:r>
            <a:endParaRPr lang="fr-FR" sz="2400" i="1" dirty="0">
              <a:latin typeface="Arial"/>
              <a:cs typeface="Arial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50360" y="798773"/>
            <a:ext cx="28954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Arial" charset="0"/>
                <a:ea typeface="Arial" charset="0"/>
                <a:cs typeface="Arial" charset="0"/>
              </a:rPr>
              <a:t>Saline stability</a:t>
            </a:r>
            <a:endParaRPr lang="en-GB" b="1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8" r="52209"/>
          <a:stretch/>
        </p:blipFill>
        <p:spPr>
          <a:xfrm>
            <a:off x="4409969" y="1293989"/>
            <a:ext cx="4241260" cy="2157573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59" r="1676"/>
          <a:stretch/>
        </p:blipFill>
        <p:spPr>
          <a:xfrm>
            <a:off x="4402474" y="3522293"/>
            <a:ext cx="4248755" cy="2157573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  <p:sp>
        <p:nvSpPr>
          <p:cNvPr id="22" name="TextBox 21"/>
          <p:cNvSpPr txBox="1"/>
          <p:nvPr/>
        </p:nvSpPr>
        <p:spPr>
          <a:xfrm>
            <a:off x="4372565" y="792217"/>
            <a:ext cx="1532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latin typeface="Arial" charset="0"/>
                <a:ea typeface="Arial" charset="0"/>
                <a:cs typeface="Arial" charset="0"/>
              </a:rPr>
              <a:t>DP10</a:t>
            </a:r>
            <a:endParaRPr lang="en-GB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5904829" y="792216"/>
            <a:ext cx="15397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latin typeface="Arial" charset="0"/>
                <a:ea typeface="Arial" charset="0"/>
                <a:cs typeface="Arial" charset="0"/>
              </a:rPr>
              <a:t>DP20</a:t>
            </a:r>
            <a:endParaRPr lang="en-GB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7444587" y="786922"/>
            <a:ext cx="11767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latin typeface="Arial" charset="0"/>
                <a:ea typeface="Arial" charset="0"/>
                <a:cs typeface="Arial" charset="0"/>
              </a:rPr>
              <a:t>DP75</a:t>
            </a:r>
            <a:endParaRPr lang="en-GB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2893605" y="2318979"/>
            <a:ext cx="3668835" cy="1938992"/>
          </a:xfrm>
          <a:prstGeom prst="rect">
            <a:avLst/>
          </a:prstGeom>
          <a:solidFill>
            <a:srgbClr val="FFFFFF"/>
          </a:solidFill>
          <a:ln w="38100" cmpd="sng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>
                <a:latin typeface="Gill Sans"/>
                <a:cs typeface="Gill Sans"/>
              </a:rPr>
              <a:t>Colour Change </a:t>
            </a:r>
            <a:r>
              <a:rPr lang="en-US" sz="3000" dirty="0">
                <a:latin typeface="Gill Sans"/>
                <a:ea typeface="Wingdings"/>
                <a:cs typeface="Gill Sans"/>
                <a:sym typeface="Wingdings"/>
              </a:rPr>
              <a:t></a:t>
            </a:r>
            <a:r>
              <a:rPr lang="en-US" sz="3000" dirty="0" smtClean="0">
                <a:latin typeface="Gill Sans"/>
                <a:cs typeface="Gill Sans"/>
              </a:rPr>
              <a:t> </a:t>
            </a:r>
            <a:endParaRPr lang="en-US" sz="3000" dirty="0" smtClean="0">
              <a:latin typeface="Gill Sans"/>
              <a:ea typeface="Wingdings"/>
              <a:cs typeface="Gill Sans"/>
              <a:sym typeface="Wingdings"/>
            </a:endParaRPr>
          </a:p>
          <a:p>
            <a:pPr algn="ctr"/>
            <a:r>
              <a:rPr lang="en-US" sz="3000" dirty="0" smtClean="0">
                <a:latin typeface="Gill Sans"/>
                <a:cs typeface="Gill Sans"/>
              </a:rPr>
              <a:t>Fast </a:t>
            </a:r>
            <a:r>
              <a:rPr lang="en-US" sz="3000" dirty="0">
                <a:latin typeface="Gill Sans"/>
                <a:ea typeface="Wingdings"/>
                <a:cs typeface="Gill Sans"/>
                <a:sym typeface="Wingdings"/>
              </a:rPr>
              <a:t></a:t>
            </a:r>
            <a:endParaRPr lang="en-US" sz="3000" dirty="0">
              <a:latin typeface="Gill Sans"/>
              <a:cs typeface="Gill Sans"/>
              <a:sym typeface="Wingdings"/>
            </a:endParaRPr>
          </a:p>
          <a:p>
            <a:pPr algn="ctr"/>
            <a:r>
              <a:rPr lang="en-US" sz="3000" dirty="0" smtClean="0">
                <a:latin typeface="Gill Sans"/>
                <a:cs typeface="Gill Sans"/>
                <a:sym typeface="Wingdings"/>
              </a:rPr>
              <a:t>Specific </a:t>
            </a:r>
            <a:r>
              <a:rPr lang="en-US" sz="3000" dirty="0" smtClean="0">
                <a:latin typeface="Gill Sans"/>
                <a:ea typeface="Wingdings"/>
                <a:cs typeface="Gill Sans"/>
                <a:sym typeface="Wingdings"/>
              </a:rPr>
              <a:t></a:t>
            </a:r>
            <a:endParaRPr lang="en-US" sz="3000" dirty="0">
              <a:latin typeface="Gill Sans"/>
              <a:cs typeface="Gill Sans"/>
              <a:sym typeface="Wingdings"/>
            </a:endParaRPr>
          </a:p>
          <a:p>
            <a:pPr algn="ctr"/>
            <a:r>
              <a:rPr lang="en-US" sz="3000" dirty="0" smtClean="0">
                <a:latin typeface="Gill Sans"/>
                <a:cs typeface="Gill Sans"/>
                <a:sym typeface="Wingdings"/>
              </a:rPr>
              <a:t>Saline Stability </a:t>
            </a:r>
            <a:r>
              <a:rPr lang="en-US" sz="3000" dirty="0">
                <a:latin typeface="Gill Sans"/>
                <a:ea typeface="Wingdings"/>
                <a:cs typeface="Gill Sans"/>
                <a:sym typeface="Wingdings"/>
              </a:rPr>
              <a:t></a:t>
            </a:r>
            <a:r>
              <a:rPr lang="en-US" sz="3000" dirty="0" smtClean="0">
                <a:latin typeface="Gill Sans"/>
                <a:cs typeface="Gill Sans"/>
                <a:sym typeface="Wingdings"/>
              </a:rPr>
              <a:t>  </a:t>
            </a:r>
            <a:endParaRPr lang="en-US" sz="3000" dirty="0">
              <a:latin typeface="Gill Sans"/>
              <a:cs typeface="Gill Sans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0" y="6535941"/>
            <a:ext cx="6614194" cy="523220"/>
          </a:xfrm>
          <a:prstGeom prst="rect">
            <a:avLst/>
          </a:prstGeom>
          <a:solidFill>
            <a:srgbClr val="B3A2C7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b="1" u="sng" dirty="0" smtClean="0">
                <a:latin typeface="Arial"/>
                <a:cs typeface="Arial"/>
              </a:rPr>
              <a:t>Richards</a:t>
            </a:r>
            <a:r>
              <a:rPr lang="en-GB" sz="1400" b="1" i="1" u="sng" dirty="0" smtClean="0">
                <a:latin typeface="Arial"/>
                <a:cs typeface="Arial"/>
              </a:rPr>
              <a:t>, </a:t>
            </a:r>
            <a:r>
              <a:rPr lang="en-GB" sz="1400" b="1" u="sng" dirty="0" smtClean="0">
                <a:latin typeface="Arial"/>
                <a:cs typeface="Arial"/>
              </a:rPr>
              <a:t>S-J </a:t>
            </a:r>
            <a:r>
              <a:rPr lang="en-GB" sz="1400" dirty="0" smtClean="0">
                <a:latin typeface="Arial"/>
                <a:cs typeface="Arial"/>
              </a:rPr>
              <a:t>and Gibson, M. I.;</a:t>
            </a:r>
            <a:r>
              <a:rPr lang="en-GB" sz="1400" i="1" dirty="0" smtClean="0">
                <a:latin typeface="Arial"/>
                <a:cs typeface="Arial"/>
              </a:rPr>
              <a:t> Macro </a:t>
            </a:r>
            <a:r>
              <a:rPr lang="en-GB" sz="1400" i="1" dirty="0" err="1" smtClean="0">
                <a:latin typeface="Arial"/>
                <a:cs typeface="Arial"/>
              </a:rPr>
              <a:t>Lett</a:t>
            </a:r>
            <a:r>
              <a:rPr lang="en-GB" sz="1400" i="1" dirty="0" smtClean="0">
                <a:latin typeface="Arial"/>
                <a:cs typeface="Arial"/>
              </a:rPr>
              <a:t>.</a:t>
            </a:r>
            <a:r>
              <a:rPr lang="en-GB" sz="1400" dirty="0" smtClean="0">
                <a:latin typeface="Arial"/>
                <a:cs typeface="Arial"/>
              </a:rPr>
              <a:t>, </a:t>
            </a:r>
            <a:r>
              <a:rPr lang="en-GB" sz="1400" b="1" dirty="0" smtClean="0">
                <a:latin typeface="Arial"/>
                <a:cs typeface="Arial"/>
              </a:rPr>
              <a:t>2014</a:t>
            </a:r>
            <a:r>
              <a:rPr lang="en-GB" sz="1400" dirty="0" smtClean="0">
                <a:latin typeface="Arial"/>
                <a:cs typeface="Arial"/>
              </a:rPr>
              <a:t>, </a:t>
            </a:r>
            <a:r>
              <a:rPr lang="en-GB" sz="1400" dirty="0">
                <a:latin typeface="Arial"/>
                <a:cs typeface="Arial"/>
              </a:rPr>
              <a:t>2</a:t>
            </a:r>
            <a:r>
              <a:rPr lang="en-GB" sz="1400" i="1" dirty="0" smtClean="0">
                <a:latin typeface="Arial"/>
                <a:cs typeface="Arial"/>
              </a:rPr>
              <a:t>, </a:t>
            </a:r>
            <a:r>
              <a:rPr lang="en-GB" sz="1400" dirty="0" smtClean="0">
                <a:latin typeface="Arial"/>
                <a:cs typeface="Arial"/>
              </a:rPr>
              <a:t>1490-1498, 1, 1004-1008</a:t>
            </a:r>
          </a:p>
          <a:p>
            <a:pPr algn="ctr"/>
            <a:endParaRPr lang="en-GB" sz="1400" i="1" dirty="0">
              <a:latin typeface="Arial"/>
              <a:cs typeface="Arial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372565" y="5716732"/>
            <a:ext cx="1532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Arial" charset="0"/>
                <a:ea typeface="Arial" charset="0"/>
                <a:cs typeface="Arial" charset="0"/>
              </a:rPr>
              <a:t>Too short</a:t>
            </a:r>
            <a:endParaRPr lang="en-GB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5904829" y="5716731"/>
            <a:ext cx="15397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Arial" charset="0"/>
                <a:ea typeface="Arial" charset="0"/>
                <a:cs typeface="Arial" charset="0"/>
              </a:rPr>
              <a:t>‘Just right’</a:t>
            </a:r>
            <a:endParaRPr lang="en-GB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7444587" y="5711437"/>
            <a:ext cx="11767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Arial" charset="0"/>
                <a:ea typeface="Arial" charset="0"/>
                <a:cs typeface="Arial" charset="0"/>
              </a:rPr>
              <a:t>Too long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057418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1" grpId="0"/>
      <p:bldP spid="22" grpId="0"/>
      <p:bldP spid="23" grpId="0"/>
      <p:bldP spid="24" grpId="0"/>
      <p:bldP spid="25" grpId="0" animBg="1"/>
      <p:bldP spid="15" grpId="0"/>
      <p:bldP spid="16" grpId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61778" y="45804"/>
            <a:ext cx="1778000" cy="1143000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4517571" y="113248"/>
            <a:ext cx="616407" cy="504056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123478" y="12503"/>
            <a:ext cx="8872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i="1" dirty="0" err="1" smtClean="0">
                <a:latin typeface="Arial"/>
                <a:cs typeface="Arial"/>
              </a:rPr>
              <a:t>Polymer</a:t>
            </a:r>
            <a:r>
              <a:rPr lang="fr-FR" sz="2400" i="1" dirty="0" smtClean="0">
                <a:latin typeface="Arial"/>
                <a:cs typeface="Arial"/>
              </a:rPr>
              <a:t> </a:t>
            </a:r>
            <a:r>
              <a:rPr lang="fr-FR" sz="2400" i="1" dirty="0" err="1" smtClean="0">
                <a:latin typeface="Arial"/>
                <a:cs typeface="Arial"/>
              </a:rPr>
              <a:t>coating</a:t>
            </a:r>
            <a:r>
              <a:rPr lang="fr-FR" sz="2400" i="1" dirty="0" smtClean="0">
                <a:latin typeface="Arial"/>
                <a:cs typeface="Arial"/>
              </a:rPr>
              <a:t> characterisation</a:t>
            </a:r>
            <a:endParaRPr lang="fr-FR" sz="2400" i="1" dirty="0">
              <a:latin typeface="Arial"/>
              <a:cs typeface="Arial"/>
            </a:endParaRPr>
          </a:p>
        </p:txBody>
      </p:sp>
      <p:sp>
        <p:nvSpPr>
          <p:cNvPr id="23" name="Rectangle 22"/>
          <p:cNvSpPr/>
          <p:nvPr/>
        </p:nvSpPr>
        <p:spPr>
          <a:xfrm flipH="1">
            <a:off x="6525160" y="490304"/>
            <a:ext cx="418169" cy="1270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6092622"/>
              </p:ext>
            </p:extLst>
          </p:nvPr>
        </p:nvGraphicFramePr>
        <p:xfrm>
          <a:off x="539552" y="3254178"/>
          <a:ext cx="3921125" cy="300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" name="Graph" r:id="rId6" imgW="3920760" imgH="3000960" progId="Origin50.Graph">
                  <p:embed/>
                </p:oleObj>
              </mc:Choice>
              <mc:Fallback>
                <p:oleObj name="Graph" r:id="rId6" imgW="3920760" imgH="3000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39552" y="3254178"/>
                        <a:ext cx="3921125" cy="3000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73319847"/>
              </p:ext>
            </p:extLst>
          </p:nvPr>
        </p:nvGraphicFramePr>
        <p:xfrm>
          <a:off x="4460061" y="546610"/>
          <a:ext cx="3921125" cy="300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6" name="Graph" r:id="rId8" imgW="3920760" imgH="3000960" progId="Origin50.Graph">
                  <p:embed/>
                </p:oleObj>
              </mc:Choice>
              <mc:Fallback>
                <p:oleObj name="Graph" r:id="rId8" imgW="3920760" imgH="3000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460061" y="546610"/>
                        <a:ext cx="3921125" cy="3000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0228794"/>
              </p:ext>
            </p:extLst>
          </p:nvPr>
        </p:nvGraphicFramePr>
        <p:xfrm>
          <a:off x="4515105" y="3254178"/>
          <a:ext cx="3921125" cy="300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7" name="Graph" r:id="rId10" imgW="3920760" imgH="3000960" progId="Origin50.Graph">
                  <p:embed/>
                </p:oleObj>
              </mc:Choice>
              <mc:Fallback>
                <p:oleObj name="Graph" r:id="rId10" imgW="3920760" imgH="3000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515105" y="3254178"/>
                        <a:ext cx="3921125" cy="3000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0772757"/>
              </p:ext>
            </p:extLst>
          </p:nvPr>
        </p:nvGraphicFramePr>
        <p:xfrm>
          <a:off x="595213" y="546610"/>
          <a:ext cx="3921125" cy="300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8" name="Graph" r:id="rId12" imgW="3920760" imgH="3000960" progId="Origin50.Graph">
                  <p:embed/>
                </p:oleObj>
              </mc:Choice>
              <mc:Fallback>
                <p:oleObj name="Graph" r:id="rId12" imgW="3920760" imgH="3000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595213" y="546610"/>
                        <a:ext cx="3921125" cy="3000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Oval 28"/>
          <p:cNvSpPr/>
          <p:nvPr/>
        </p:nvSpPr>
        <p:spPr>
          <a:xfrm>
            <a:off x="8565280" y="222140"/>
            <a:ext cx="537064" cy="504056"/>
          </a:xfrm>
          <a:prstGeom prst="ellipse">
            <a:avLst/>
          </a:prstGeom>
          <a:solidFill>
            <a:srgbClr val="FF66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 w="1041400" h="1041400"/>
            <a:bevelB w="1041400" h="10414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-73300" y="6504038"/>
            <a:ext cx="7158287" cy="523220"/>
          </a:xfrm>
          <a:prstGeom prst="rect">
            <a:avLst/>
          </a:prstGeom>
          <a:solidFill>
            <a:srgbClr val="B3A2C7"/>
          </a:solidFill>
        </p:spPr>
        <p:txBody>
          <a:bodyPr wrap="square" rtlCol="0">
            <a:spAutoFit/>
          </a:bodyPr>
          <a:lstStyle/>
          <a:p>
            <a:r>
              <a:rPr lang="en-GB" sz="1400" dirty="0" err="1" smtClean="0">
                <a:latin typeface="Arial" charset="0"/>
                <a:ea typeface="Arial" charset="0"/>
                <a:cs typeface="Arial" charset="0"/>
              </a:rPr>
              <a:t>Otten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L., D. </a:t>
            </a:r>
            <a:r>
              <a:rPr lang="en-GB" sz="1400" dirty="0" err="1" smtClean="0">
                <a:latin typeface="Arial" charset="0"/>
                <a:ea typeface="Arial" charset="0"/>
                <a:cs typeface="Arial" charset="0"/>
              </a:rPr>
              <a:t>Vlachou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GB" sz="1400" b="1" u="sng" dirty="0" smtClean="0">
                <a:latin typeface="Arial" charset="0"/>
                <a:ea typeface="Arial" charset="0"/>
                <a:cs typeface="Arial" charset="0"/>
              </a:rPr>
              <a:t>Richards</a:t>
            </a:r>
            <a:r>
              <a:rPr lang="en-GB" sz="1400" b="1" i="1" u="sng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GB" sz="1400" b="1" u="sng" dirty="0">
                <a:latin typeface="Arial" charset="0"/>
                <a:ea typeface="Arial" charset="0"/>
                <a:cs typeface="Arial" charset="0"/>
              </a:rPr>
              <a:t>S-J</a:t>
            </a:r>
            <a:r>
              <a:rPr lang="en-GB" sz="1400" b="1" u="sng" dirty="0" smtClean="0">
                <a:latin typeface="Arial" charset="0"/>
                <a:ea typeface="Arial" charset="0"/>
                <a:cs typeface="Arial" charset="0"/>
              </a:rPr>
              <a:t>.*</a:t>
            </a:r>
            <a:r>
              <a:rPr lang="en-GB" sz="1400" dirty="0">
                <a:latin typeface="Arial" charset="0"/>
                <a:ea typeface="Arial" charset="0"/>
                <a:cs typeface="Arial" charset="0"/>
              </a:rPr>
              <a:t> Gibson, M. I.; </a:t>
            </a:r>
            <a:r>
              <a:rPr lang="en-GB" sz="1400" i="1" dirty="0" smtClean="0">
                <a:latin typeface="Arial" charset="0"/>
                <a:ea typeface="Arial" charset="0"/>
                <a:cs typeface="Arial" charset="0"/>
              </a:rPr>
              <a:t>Analyst., </a:t>
            </a:r>
            <a:r>
              <a:rPr lang="en-GB" sz="1400" b="1" dirty="0" smtClean="0">
                <a:latin typeface="Arial" charset="0"/>
                <a:ea typeface="Arial" charset="0"/>
                <a:cs typeface="Arial" charset="0"/>
              </a:rPr>
              <a:t>2016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141, 4305-4312</a:t>
            </a:r>
            <a:endParaRPr lang="en-GB" sz="1400" i="1" dirty="0" smtClean="0">
              <a:latin typeface="Arial" charset="0"/>
              <a:ea typeface="Arial" charset="0"/>
              <a:cs typeface="Arial" charset="0"/>
            </a:endParaRPr>
          </a:p>
          <a:p>
            <a:endParaRPr lang="en-GB" sz="1400" i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584794" y="3734677"/>
            <a:ext cx="1532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1:19 </a:t>
            </a:r>
            <a:r>
              <a:rPr lang="en-GB" b="1" smtClean="0"/>
              <a:t>ratio </a:t>
            </a:r>
            <a:endParaRPr lang="en-GB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29243" y="325723"/>
            <a:ext cx="1532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XPS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474612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4.7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38535</TotalTime>
  <Words>901</Words>
  <Application>Microsoft Macintosh PowerPoint</Application>
  <PresentationFormat>On-screen Show (4:3)</PresentationFormat>
  <Paragraphs>194</Paragraphs>
  <Slides>21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Calibri</vt:lpstr>
      <vt:lpstr>Gill Sans</vt:lpstr>
      <vt:lpstr>Wingdings</vt:lpstr>
      <vt:lpstr>ヒラギノ角ゴ ProN W3</vt:lpstr>
      <vt:lpstr>Arial</vt:lpstr>
      <vt:lpstr>Office Theme</vt:lpstr>
      <vt:lpstr>Graph</vt:lpstr>
      <vt:lpstr>CS ChemDraw Drawing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Warwick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 Gibson</dc:creator>
  <cp:lastModifiedBy>Microsoft Office User</cp:lastModifiedBy>
  <cp:revision>96</cp:revision>
  <dcterms:created xsi:type="dcterms:W3CDTF">2015-05-20T15:10:26Z</dcterms:created>
  <dcterms:modified xsi:type="dcterms:W3CDTF">2016-09-12T11:21:03Z</dcterms:modified>
</cp:coreProperties>
</file>