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68" r:id="rId2"/>
    <p:sldId id="256" r:id="rId3"/>
    <p:sldId id="269" r:id="rId4"/>
    <p:sldId id="282" r:id="rId5"/>
    <p:sldId id="290" r:id="rId6"/>
    <p:sldId id="270" r:id="rId7"/>
    <p:sldId id="271" r:id="rId8"/>
    <p:sldId id="272" r:id="rId9"/>
    <p:sldId id="273" r:id="rId10"/>
    <p:sldId id="274" r:id="rId11"/>
    <p:sldId id="283" r:id="rId12"/>
    <p:sldId id="275" r:id="rId13"/>
    <p:sldId id="288" r:id="rId14"/>
    <p:sldId id="294" r:id="rId15"/>
    <p:sldId id="276" r:id="rId16"/>
    <p:sldId id="278" r:id="rId17"/>
    <p:sldId id="291" r:id="rId18"/>
    <p:sldId id="300" r:id="rId19"/>
    <p:sldId id="279" r:id="rId20"/>
    <p:sldId id="296" r:id="rId21"/>
    <p:sldId id="281" r:id="rId22"/>
    <p:sldId id="295" r:id="rId23"/>
    <p:sldId id="292" r:id="rId24"/>
  </p:sldIdLst>
  <p:sldSz cx="9144000" cy="6858000" type="screen4x3"/>
  <p:notesSz cx="6781800" cy="9906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27" autoAdjust="0"/>
    <p:restoredTop sz="90929"/>
  </p:normalViewPr>
  <p:slideViewPr>
    <p:cSldViewPr>
      <p:cViewPr>
        <p:scale>
          <a:sx n="90" d="100"/>
          <a:sy n="90" d="100"/>
        </p:scale>
        <p:origin x="-270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4710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384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/>
          </a:p>
        </p:txBody>
      </p:sp>
      <p:sp>
        <p:nvSpPr>
          <p:cNvPr id="4710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3846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4710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10700"/>
            <a:ext cx="29384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C97C015-AD3D-4E81-B6E9-9028093C4C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48805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16387" name="Rectangle 2051"/>
          <p:cNvSpPr>
            <a:spLocks noGrp="1" noChangeArrowheads="1"/>
          </p:cNvSpPr>
          <p:nvPr>
            <p:ph type="dt" idx="1"/>
          </p:nvPr>
        </p:nvSpPr>
        <p:spPr bwMode="auto">
          <a:xfrm>
            <a:off x="3843338" y="0"/>
            <a:ext cx="29384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/>
          </a:p>
        </p:txBody>
      </p:sp>
      <p:sp>
        <p:nvSpPr>
          <p:cNvPr id="16388" name="Rectangle 205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9" name="Rectangle 205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05350"/>
            <a:ext cx="497205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6390" name="Rectangle 205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3846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16391" name="Rectangle 205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3338" y="9410700"/>
            <a:ext cx="29384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6EBDBD9-6012-4B18-AD64-1930AD3F3D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328158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EBB77B-D879-4C46-9B1F-BA0ABD4B2671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2664FC-452A-4180-84D1-B75EC6CAC214}" type="slidenum">
              <a:rPr lang="en-GB" altLang="en-US"/>
              <a:pPr/>
              <a:t>2</a:t>
            </a:fld>
            <a:endParaRPr lang="en-GB" altLang="en-US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  <a:p>
            <a:r>
              <a:rPr lang="en-GB" altLang="en-US" sz="1400" b="1">
                <a:latin typeface="Arial" charset="0"/>
              </a:rPr>
              <a:t>16700 Students</a:t>
            </a:r>
          </a:p>
          <a:p>
            <a:r>
              <a:rPr lang="en-GB" altLang="en-US" sz="1400">
                <a:latin typeface="Arial" charset="0"/>
              </a:rPr>
              <a:t>Includes visiting and exchange students (heads) and HEFP students in local colleges.  Excludes students taught overseas and on external programmes.</a:t>
            </a:r>
          </a:p>
          <a:p>
            <a:r>
              <a:rPr lang="en-GB" altLang="en-US" sz="1400" b="1">
                <a:latin typeface="Arial" charset="0"/>
              </a:rPr>
              <a:t>3800 Staff </a:t>
            </a:r>
            <a:endParaRPr lang="en-GB" altLang="en-US" sz="1400">
              <a:latin typeface="Arial" charset="0"/>
            </a:endParaRPr>
          </a:p>
          <a:p>
            <a:r>
              <a:rPr lang="en-GB" altLang="en-US" sz="1400">
                <a:latin typeface="Arial" charset="0"/>
              </a:rPr>
              <a:t>3000 full and part time, 800 casua, 96% non-academic staff live in Coventry. 3rd largest employer in Coventry area</a:t>
            </a:r>
          </a:p>
          <a:p>
            <a:r>
              <a:rPr lang="en-GB" altLang="en-US" sz="1400" b="1">
                <a:latin typeface="Arial" charset="0"/>
              </a:rPr>
              <a:t>£174.5 m turnover</a:t>
            </a:r>
            <a:endParaRPr lang="en-GB" altLang="en-US" sz="1400">
              <a:latin typeface="Arial" charset="0"/>
            </a:endParaRPr>
          </a:p>
          <a:p>
            <a:r>
              <a:rPr lang="en-GB" altLang="en-US" sz="1400">
                <a:latin typeface="Arial" charset="0"/>
              </a:rPr>
              <a:t>For year ended July 2001, projected to rise to £222 m by 2004/05</a:t>
            </a:r>
          </a:p>
          <a:p>
            <a:r>
              <a:rPr lang="en-GB" altLang="en-US" sz="1400" b="1">
                <a:latin typeface="Arial" charset="0"/>
              </a:rPr>
              <a:t>Arts Centre</a:t>
            </a:r>
            <a:endParaRPr lang="en-GB" altLang="en-US" sz="1400">
              <a:latin typeface="Arial" charset="0"/>
            </a:endParaRPr>
          </a:p>
          <a:p>
            <a:r>
              <a:rPr lang="en-GB" altLang="en-US" sz="1400">
                <a:latin typeface="Arial" charset="0"/>
              </a:rPr>
              <a:t>250,000 visits each year, 70% of audience from Coventry/Warwickshire, 67% self-generated income.  £580,000 University subsidy to Arts Centre each year (not all grant)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Isotope</a:t>
            </a:r>
            <a:r>
              <a:rPr lang="en-GB" baseline="0" dirty="0" smtClean="0"/>
              <a:t> labelling: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complex and sometimes expensive reagents, Confounding issues include the metabolic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lability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of the amino acid precursor, incomplete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labeling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, and the role of protein turnover in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labeling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kinetics.</a:t>
            </a:r>
          </a:p>
          <a:p>
            <a:endParaRPr lang="en-GB" sz="1200" b="0" i="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GFP: Very powerful tool for proteins but no</a:t>
            </a:r>
            <a:r>
              <a:rPr lang="en-GB" sz="1200" b="0" i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good for sugars lipids and other secondary metabolites</a:t>
            </a:r>
          </a:p>
          <a:p>
            <a:endParaRPr lang="en-GB" sz="1200" b="0" i="0" kern="1200" baseline="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GB" sz="1200" b="0" i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Bio-Orthogonal Reagents: Demanding requirements but many options now available.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/>
            </a:r>
            <a:br>
              <a:rPr lang="en-GB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BDBD9-6012-4B18-AD64-1930AD3F3DE8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1745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Accessible</a:t>
            </a:r>
            <a:r>
              <a:rPr lang="en-GB" baseline="0" dirty="0" smtClean="0"/>
              <a:t> engineering:  Compatible with the cell metabolic pathway.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BDBD9-6012-4B18-AD64-1930AD3F3DE8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451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Prof.</a:t>
            </a:r>
            <a:r>
              <a:rPr lang="en-GB" baseline="0" dirty="0" smtClean="0"/>
              <a:t> Raines, at </a:t>
            </a:r>
            <a:r>
              <a:rPr lang="en-GB" baseline="0" dirty="0" err="1" smtClean="0"/>
              <a:t>Uni</a:t>
            </a:r>
            <a:r>
              <a:rPr lang="en-GB" baseline="0" dirty="0" smtClean="0"/>
              <a:t> of </a:t>
            </a:r>
            <a:r>
              <a:rPr lang="en-GB" baseline="0" dirty="0" err="1" smtClean="0"/>
              <a:t>wisconsin</a:t>
            </a:r>
            <a:r>
              <a:rPr lang="en-GB" baseline="0" dirty="0" smtClean="0"/>
              <a:t> also developed a “traceless </a:t>
            </a:r>
            <a:r>
              <a:rPr lang="en-GB" baseline="0" dirty="0" err="1" smtClean="0"/>
              <a:t>staudinger</a:t>
            </a:r>
            <a:r>
              <a:rPr lang="en-GB" baseline="0" dirty="0" smtClean="0"/>
              <a:t> ligation” using a </a:t>
            </a:r>
            <a:r>
              <a:rPr lang="en-GB" baseline="0" dirty="0" err="1" smtClean="0"/>
              <a:t>thioester</a:t>
            </a:r>
            <a:r>
              <a:rPr lang="en-GB" baseline="0" dirty="0" smtClean="0"/>
              <a:t>, for peptide coupling.  Increased complexity as reagent is more </a:t>
            </a:r>
            <a:r>
              <a:rPr lang="en-GB" baseline="0" dirty="0" err="1" smtClean="0"/>
              <a:t>susceptable</a:t>
            </a:r>
            <a:r>
              <a:rPr lang="en-GB" baseline="0" dirty="0" smtClean="0"/>
              <a:t> to air.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BDBD9-6012-4B18-AD64-1930AD3F3DE8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6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Attempts</a:t>
            </a:r>
            <a:r>
              <a:rPr lang="en-GB" baseline="0" dirty="0" smtClean="0"/>
              <a:t> to increase the </a:t>
            </a:r>
            <a:r>
              <a:rPr lang="en-GB" baseline="0" dirty="0" err="1" smtClean="0"/>
              <a:t>nucelopphlicity</a:t>
            </a:r>
            <a:r>
              <a:rPr lang="en-GB" baseline="0" dirty="0" smtClean="0"/>
              <a:t> of the phosphine results in increased </a:t>
            </a:r>
            <a:r>
              <a:rPr lang="en-GB" baseline="0" dirty="0" err="1" smtClean="0"/>
              <a:t>susceptability</a:t>
            </a:r>
            <a:r>
              <a:rPr lang="en-GB" baseline="0" dirty="0" smtClean="0"/>
              <a:t> to oxidation.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BDBD9-6012-4B18-AD64-1930AD3F3DE8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8509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Fluorine Lowers the LUMO</a:t>
            </a:r>
            <a:r>
              <a:rPr lang="en-GB" baseline="0" dirty="0" smtClean="0"/>
              <a:t> of the alkyne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BDBD9-6012-4B18-AD64-1930AD3F3DE8}" type="slidenum">
              <a:rPr lang="en-GB" altLang="en-US" smtClean="0"/>
              <a:pPr/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09312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Mouth </a:t>
            </a:r>
            <a:r>
              <a:rPr lang="en-GB" dirty="0" err="1" smtClean="0"/>
              <a:t>devloped</a:t>
            </a:r>
            <a:r>
              <a:rPr lang="en-GB" baseline="0" dirty="0" smtClean="0"/>
              <a:t> later than the fins and olfactory organs</a:t>
            </a:r>
          </a:p>
          <a:p>
            <a:r>
              <a:rPr lang="en-GB" baseline="0" dirty="0" smtClean="0"/>
              <a:t>Eye and dorsal epithelium had slow internalisation</a:t>
            </a:r>
          </a:p>
          <a:p>
            <a:r>
              <a:rPr lang="en-GB" baseline="0" dirty="0" smtClean="0"/>
              <a:t>Pectoral fins showed fast internalisation.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BDBD9-6012-4B18-AD64-1930AD3F3DE8}" type="slidenum">
              <a:rPr lang="en-GB" altLang="en-US" smtClean="0"/>
              <a:pPr/>
              <a:t>18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69189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BDBD9-6012-4B18-AD64-1930AD3F3DE8}" type="slidenum">
              <a:rPr lang="en-GB" altLang="en-US" smtClean="0"/>
              <a:pPr/>
              <a:t>19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3582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60" name="Picture 8" descr="intro_banner.jpg                                               00056021WIP                            B59E31D9: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7875"/>
            <a:ext cx="9144000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"/>
            <a:ext cx="76200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133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740ECE-9024-468A-9D54-8BDFAAE68C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34004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9F477-5D85-49F8-9541-A09E3B87E19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7256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8A4844-362B-4A9B-8BD4-3994E32807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9621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6B9627-DED8-42A4-A20E-C30AFC9C5D0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8555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06EFA-4657-4EDE-B1B4-C813D1986C2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90312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D90301-26F6-4935-BC53-B51F0481582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37467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05D9A2-A9C7-4067-B2B9-462D7C38830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16984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ACE4D-E5D9-4504-9C3E-023F87E954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4757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D606CB-6279-456B-B304-0BA8ABFADA0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06215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4DEAB5-033F-4759-892A-0C718FDF3C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3093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text_banner.jpg                                                00056021WIP                            B59E31D9: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13"/>
            <a:ext cx="9144000" cy="76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5562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5562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5562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6376A16-F8E6-4AA1-90DF-C4D0C4C2A11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1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ntro_banner.jpg                                               00056021WIP                            B59E31D9: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7875"/>
            <a:ext cx="9144000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762000" y="1981200"/>
            <a:ext cx="74676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altLang="en-US">
              <a:latin typeface="Arial Black" pitchFamily="34" charset="0"/>
            </a:endParaRPr>
          </a:p>
          <a:p>
            <a:pPr algn="ctr">
              <a:spcBef>
                <a:spcPct val="50000"/>
              </a:spcBef>
            </a:pPr>
            <a:endParaRPr lang="en-GB" altLang="en-US" sz="2800">
              <a:latin typeface="Arial Black" pitchFamily="34" charset="0"/>
            </a:endParaRP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2804728"/>
            <a:ext cx="6400800" cy="1248544"/>
          </a:xfrm>
        </p:spPr>
        <p:txBody>
          <a:bodyPr/>
          <a:lstStyle/>
          <a:p>
            <a:r>
              <a:rPr lang="en-US" altLang="en-US" dirty="0" smtClean="0"/>
              <a:t>Christmas day of science 2014</a:t>
            </a:r>
          </a:p>
          <a:p>
            <a:r>
              <a:rPr lang="en-US" altLang="en-US" dirty="0" smtClean="0"/>
              <a:t>Ben Martyn</a:t>
            </a:r>
            <a:endParaRPr lang="en-US" altLang="en-US" dirty="0"/>
          </a:p>
        </p:txBody>
      </p:sp>
      <p:sp>
        <p:nvSpPr>
          <p:cNvPr id="14352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algn="ctr"/>
            <a:r>
              <a:rPr lang="en-GB" altLang="en-US" dirty="0" smtClean="0"/>
              <a:t>Bio-Orthogonal Reactions for Metabolic labelling</a:t>
            </a: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Staudinger Ligation</a:t>
            </a:r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4746920"/>
              </p:ext>
            </p:extLst>
          </p:nvPr>
        </p:nvGraphicFramePr>
        <p:xfrm>
          <a:off x="323528" y="2145178"/>
          <a:ext cx="8695420" cy="2436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9" name="CS ChemDraw Drawing" r:id="rId3" imgW="7561737" imgH="2119584" progId="ChemDraw.Document.6.0">
                  <p:embed/>
                </p:oleObj>
              </mc:Choice>
              <mc:Fallback>
                <p:oleObj name="CS ChemDraw Drawing" r:id="rId3" imgW="7561737" imgH="211958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2145178"/>
                        <a:ext cx="8695420" cy="24366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859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458200" cy="1066800"/>
          </a:xfrm>
        </p:spPr>
        <p:txBody>
          <a:bodyPr/>
          <a:lstStyle/>
          <a:p>
            <a:r>
              <a:rPr lang="en-GB" dirty="0" smtClean="0"/>
              <a:t>Staudinger Ligation (traceless) </a:t>
            </a:r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9990112"/>
              </p:ext>
            </p:extLst>
          </p:nvPr>
        </p:nvGraphicFramePr>
        <p:xfrm>
          <a:off x="179512" y="2276872"/>
          <a:ext cx="8632975" cy="2308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7" name="CS ChemDraw Drawing" r:id="rId4" imgW="8884515" imgH="2376798" progId="ChemDraw.Document.6.0">
                  <p:embed/>
                </p:oleObj>
              </mc:Choice>
              <mc:Fallback>
                <p:oleObj name="CS ChemDraw Drawing" r:id="rId4" imgW="8884515" imgH="237679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9512" y="2276872"/>
                        <a:ext cx="8632975" cy="23084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71800" y="6192485"/>
            <a:ext cx="5984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</a:rPr>
              <a:t>1)Saxon E. et al., Science 2000, 287, 2007      2) Saxon E. et al., Organic Letters 2000, 2, 2141</a:t>
            </a:r>
          </a:p>
          <a:p>
            <a:r>
              <a:rPr lang="en-GB" sz="1200" dirty="0" smtClean="0">
                <a:solidFill>
                  <a:schemeClr val="bg1"/>
                </a:solidFill>
              </a:rPr>
              <a:t>3)</a:t>
            </a:r>
            <a:r>
              <a:rPr lang="en-GB" sz="1200" dirty="0" err="1" smtClean="0">
                <a:solidFill>
                  <a:schemeClr val="bg1"/>
                </a:solidFill>
              </a:rPr>
              <a:t>Prescher</a:t>
            </a:r>
            <a:r>
              <a:rPr lang="en-GB" sz="1200" dirty="0" smtClean="0">
                <a:solidFill>
                  <a:schemeClr val="bg1"/>
                </a:solidFill>
              </a:rPr>
              <a:t>, J.A. et al., Nature 2004, 430, 873  4) </a:t>
            </a:r>
            <a:r>
              <a:rPr lang="en-GB" sz="1200" dirty="0" err="1" smtClean="0">
                <a:solidFill>
                  <a:schemeClr val="bg1"/>
                </a:solidFill>
              </a:rPr>
              <a:t>Tsao</a:t>
            </a:r>
            <a:r>
              <a:rPr lang="en-GB" sz="1200" dirty="0" smtClean="0">
                <a:solidFill>
                  <a:schemeClr val="bg1"/>
                </a:solidFill>
              </a:rPr>
              <a:t>, M.L. et al. </a:t>
            </a:r>
            <a:r>
              <a:rPr lang="en-GB" sz="1200" dirty="0" err="1" smtClean="0">
                <a:solidFill>
                  <a:schemeClr val="bg1"/>
                </a:solidFill>
              </a:rPr>
              <a:t>chembiochem</a:t>
            </a:r>
            <a:r>
              <a:rPr lang="en-GB" sz="1200" dirty="0" smtClean="0">
                <a:solidFill>
                  <a:schemeClr val="bg1"/>
                </a:solidFill>
              </a:rPr>
              <a:t> 2005, 6, 2147</a:t>
            </a:r>
          </a:p>
          <a:p>
            <a:r>
              <a:rPr lang="en-GB" sz="1200" dirty="0">
                <a:solidFill>
                  <a:schemeClr val="bg1"/>
                </a:solidFill>
              </a:rPr>
              <a:t>5</a:t>
            </a:r>
            <a:r>
              <a:rPr lang="en-GB" sz="1200" dirty="0" smtClean="0">
                <a:solidFill>
                  <a:schemeClr val="bg1"/>
                </a:solidFill>
              </a:rPr>
              <a:t>)   </a:t>
            </a:r>
            <a:r>
              <a:rPr lang="en-GB" sz="1200" dirty="0" err="1" smtClean="0">
                <a:solidFill>
                  <a:schemeClr val="bg1"/>
                </a:solidFill>
              </a:rPr>
              <a:t>Kiick</a:t>
            </a:r>
            <a:r>
              <a:rPr lang="en-GB" sz="1200" dirty="0" smtClean="0">
                <a:solidFill>
                  <a:schemeClr val="bg1"/>
                </a:solidFill>
              </a:rPr>
              <a:t>, K. L. et al., PNAS 2002, 99, 19. 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Staudinger Ligation </a:t>
            </a:r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2749105"/>
              </p:ext>
            </p:extLst>
          </p:nvPr>
        </p:nvGraphicFramePr>
        <p:xfrm>
          <a:off x="539552" y="2420888"/>
          <a:ext cx="3526462" cy="2160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5" name="CS ChemDraw Drawing" r:id="rId4" imgW="1741406" imgH="1066412" progId="ChemDraw.Document.6.0">
                  <p:embed/>
                </p:oleObj>
              </mc:Choice>
              <mc:Fallback>
                <p:oleObj name="CS ChemDraw Drawing" r:id="rId4" imgW="1741406" imgH="106641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9552" y="2420888"/>
                        <a:ext cx="3526462" cy="21602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3744416" cy="4114800"/>
          </a:xfrm>
        </p:spPr>
        <p:txBody>
          <a:bodyPr/>
          <a:lstStyle/>
          <a:p>
            <a:pPr marL="0" indent="0" algn="r">
              <a:buNone/>
            </a:pP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499992" y="1856002"/>
            <a:ext cx="46440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 smtClean="0">
                <a:latin typeface="+mn-lt"/>
              </a:rPr>
              <a:t>Advantages and Limitations:</a:t>
            </a:r>
          </a:p>
          <a:p>
            <a:pPr marL="0" indent="0">
              <a:buNone/>
            </a:pPr>
            <a:endParaRPr lang="en-GB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latin typeface="+mn-lt"/>
              </a:rPr>
              <a:t>Low toxicity</a:t>
            </a:r>
            <a:endParaRPr lang="en-GB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latin typeface="+mn-lt"/>
              </a:rPr>
              <a:t>Slow Kinetics  (</a:t>
            </a:r>
            <a:r>
              <a:rPr lang="en-GB" dirty="0">
                <a:latin typeface="+mn-lt"/>
              </a:rPr>
              <a:t>k = 10</a:t>
            </a:r>
            <a:r>
              <a:rPr lang="en-GB" baseline="30000" dirty="0">
                <a:latin typeface="+mn-lt"/>
              </a:rPr>
              <a:t>‑3</a:t>
            </a:r>
            <a:r>
              <a:rPr lang="en-GB" dirty="0">
                <a:latin typeface="+mn-lt"/>
              </a:rPr>
              <a:t>M</a:t>
            </a:r>
            <a:r>
              <a:rPr lang="en-GB" baseline="30000" dirty="0">
                <a:latin typeface="+mn-lt"/>
              </a:rPr>
              <a:t>-1</a:t>
            </a:r>
            <a:r>
              <a:rPr lang="en-GB" dirty="0">
                <a:latin typeface="+mn-lt"/>
              </a:rPr>
              <a:t>s</a:t>
            </a:r>
            <a:r>
              <a:rPr lang="en-GB" baseline="30000" dirty="0">
                <a:latin typeface="+mn-lt"/>
              </a:rPr>
              <a:t>-1</a:t>
            </a:r>
            <a:r>
              <a:rPr lang="en-GB" dirty="0" smtClean="0">
                <a:latin typeface="+mn-lt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latin typeface="+mn-lt"/>
              </a:rPr>
              <a:t>Needs high concentrations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 smtClean="0">
                <a:latin typeface="+mn-lt"/>
              </a:rPr>
              <a:t>Phosphines</a:t>
            </a:r>
            <a:r>
              <a:rPr lang="en-GB" dirty="0" smtClean="0">
                <a:latin typeface="+mn-lt"/>
              </a:rPr>
              <a:t> are oxidation sensitive </a:t>
            </a:r>
          </a:p>
        </p:txBody>
      </p:sp>
    </p:spTree>
    <p:extLst>
      <p:ext uri="{BB962C8B-B14F-4D97-AF65-F5344CB8AC3E}">
        <p14:creationId xmlns:p14="http://schemas.microsoft.com/office/powerpoint/2010/main" val="374406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Cu</a:t>
            </a:r>
            <a:r>
              <a:rPr lang="en-GB" baseline="30000" dirty="0" err="1" smtClean="0"/>
              <a:t>I</a:t>
            </a:r>
            <a:r>
              <a:rPr lang="en-GB" baseline="30000" dirty="0" smtClean="0"/>
              <a:t> </a:t>
            </a:r>
            <a:r>
              <a:rPr lang="en-GB" dirty="0" smtClean="0"/>
              <a:t>Catalysed azide-alkyne cycloaddition (</a:t>
            </a:r>
            <a:r>
              <a:rPr lang="en-GB" dirty="0" err="1" smtClean="0"/>
              <a:t>CuAAC</a:t>
            </a:r>
            <a:r>
              <a:rPr lang="en-GB" dirty="0" smtClean="0"/>
              <a:t>)</a:t>
            </a:r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1545949"/>
              </p:ext>
            </p:extLst>
          </p:nvPr>
        </p:nvGraphicFramePr>
        <p:xfrm>
          <a:off x="1691680" y="1844824"/>
          <a:ext cx="5059363" cy="1233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0" name="CS ChemDraw Drawing" r:id="rId3" imgW="5059410" imgH="1234195" progId="ChemDraw.Document.6.0">
                  <p:embed/>
                </p:oleObj>
              </mc:Choice>
              <mc:Fallback>
                <p:oleObj name="CS ChemDraw Drawing" r:id="rId3" imgW="5059410" imgH="123419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91680" y="1844824"/>
                        <a:ext cx="5059363" cy="1233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544" y="3140968"/>
            <a:ext cx="8208912" cy="2458616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 Advantages and Limitations:</a:t>
            </a:r>
          </a:p>
          <a:p>
            <a:r>
              <a:rPr lang="en-GB" dirty="0" smtClean="0"/>
              <a:t>Very fast kinetics (k = 10 – 200M</a:t>
            </a:r>
            <a:r>
              <a:rPr lang="en-GB" baseline="30000" dirty="0" smtClean="0"/>
              <a:t>-1</a:t>
            </a:r>
            <a:r>
              <a:rPr lang="en-GB" dirty="0" smtClean="0"/>
              <a:t>S</a:t>
            </a:r>
            <a:r>
              <a:rPr lang="en-GB" baseline="30000" dirty="0" smtClean="0"/>
              <a:t>-1</a:t>
            </a:r>
            <a:r>
              <a:rPr lang="en-GB" dirty="0" smtClean="0"/>
              <a:t>)</a:t>
            </a:r>
          </a:p>
          <a:p>
            <a:r>
              <a:rPr lang="en-GB" dirty="0" smtClean="0"/>
              <a:t>“</a:t>
            </a:r>
            <a:r>
              <a:rPr lang="en-GB" dirty="0" err="1" smtClean="0"/>
              <a:t>Tricomponent</a:t>
            </a:r>
            <a:r>
              <a:rPr lang="en-GB" dirty="0" smtClean="0"/>
              <a:t>” mechanism</a:t>
            </a:r>
            <a:endParaRPr lang="en-GB" dirty="0"/>
          </a:p>
          <a:p>
            <a:r>
              <a:rPr lang="en-GB" dirty="0" smtClean="0"/>
              <a:t> </a:t>
            </a:r>
            <a:r>
              <a:rPr lang="en-GB" dirty="0" err="1" smtClean="0"/>
              <a:t>Cu</a:t>
            </a:r>
            <a:r>
              <a:rPr lang="en-GB" baseline="30000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toxicicity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917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Cu</a:t>
            </a:r>
            <a:r>
              <a:rPr lang="en-GB" baseline="30000" dirty="0" err="1" smtClean="0"/>
              <a:t>I</a:t>
            </a:r>
            <a:r>
              <a:rPr lang="en-GB" baseline="30000" dirty="0" smtClean="0"/>
              <a:t> </a:t>
            </a:r>
            <a:r>
              <a:rPr lang="en-GB" dirty="0" smtClean="0"/>
              <a:t>Catalysed azide-alkyne cycloaddition (</a:t>
            </a:r>
            <a:r>
              <a:rPr lang="en-GB" dirty="0" err="1" smtClean="0"/>
              <a:t>CuAAC</a:t>
            </a:r>
            <a:r>
              <a:rPr lang="en-GB" dirty="0" smtClean="0"/>
              <a:t>)</a:t>
            </a:r>
            <a:endParaRPr lang="en-GB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4017476"/>
              </p:ext>
            </p:extLst>
          </p:nvPr>
        </p:nvGraphicFramePr>
        <p:xfrm>
          <a:off x="1475656" y="2204864"/>
          <a:ext cx="2222500" cy="294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4" name="CS ChemDraw Drawing" r:id="rId3" imgW="2223152" imgH="2948505" progId="ChemDraw.Document.6.0">
                  <p:embed/>
                </p:oleObj>
              </mc:Choice>
              <mc:Fallback>
                <p:oleObj name="CS ChemDraw Drawing" r:id="rId3" imgW="2223152" imgH="294850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75656" y="2204864"/>
                        <a:ext cx="2222500" cy="2947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283968" y="1916832"/>
            <a:ext cx="4392488" cy="3682752"/>
          </a:xfrm>
        </p:spPr>
        <p:txBody>
          <a:bodyPr/>
          <a:lstStyle/>
          <a:p>
            <a:pPr marL="0" indent="0">
              <a:buNone/>
            </a:pPr>
            <a:r>
              <a:rPr lang="en-GB" dirty="0" err="1" smtClean="0"/>
              <a:t>Picolyl</a:t>
            </a:r>
            <a:r>
              <a:rPr lang="en-GB" dirty="0" smtClean="0"/>
              <a:t> Azide: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Pre-organises the </a:t>
            </a:r>
            <a:r>
              <a:rPr lang="en-GB" dirty="0" err="1" smtClean="0"/>
              <a:t>Cu</a:t>
            </a:r>
            <a:r>
              <a:rPr lang="en-GB" baseline="30000" dirty="0" err="1" smtClean="0"/>
              <a:t>I</a:t>
            </a:r>
            <a:r>
              <a:rPr lang="en-GB" dirty="0" smtClean="0"/>
              <a:t> allowing much lower concentrations to be used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843808" y="6309320"/>
            <a:ext cx="583264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</a:rPr>
              <a:t>C. </a:t>
            </a:r>
            <a:r>
              <a:rPr lang="en-GB" sz="1000" dirty="0" err="1">
                <a:solidFill>
                  <a:schemeClr val="bg1"/>
                </a:solidFill>
              </a:rPr>
              <a:t>Uttamapinant</a:t>
            </a:r>
            <a:r>
              <a:rPr lang="en-GB" sz="1000" dirty="0">
                <a:solidFill>
                  <a:schemeClr val="bg1"/>
                </a:solidFill>
              </a:rPr>
              <a:t>, M. I. Sanchez, D. S. Liu, J. Z. Yao, and A. Y. Ting, </a:t>
            </a:r>
            <a:r>
              <a:rPr lang="en-GB" sz="1000" i="1" dirty="0">
                <a:solidFill>
                  <a:schemeClr val="bg1"/>
                </a:solidFill>
              </a:rPr>
              <a:t>Nat. </a:t>
            </a:r>
            <a:r>
              <a:rPr lang="en-GB" sz="1000" i="1" dirty="0" err="1">
                <a:solidFill>
                  <a:schemeClr val="bg1"/>
                </a:solidFill>
              </a:rPr>
              <a:t>Protoc</a:t>
            </a:r>
            <a:r>
              <a:rPr lang="en-GB" sz="1000" i="1" dirty="0">
                <a:solidFill>
                  <a:schemeClr val="bg1"/>
                </a:solidFill>
              </a:rPr>
              <a:t>.</a:t>
            </a:r>
            <a:r>
              <a:rPr lang="en-GB" sz="1000" dirty="0">
                <a:solidFill>
                  <a:schemeClr val="bg1"/>
                </a:solidFill>
              </a:rPr>
              <a:t>, 2013, </a:t>
            </a:r>
            <a:r>
              <a:rPr lang="en-GB" sz="1000" b="1" dirty="0">
                <a:solidFill>
                  <a:schemeClr val="bg1"/>
                </a:solidFill>
              </a:rPr>
              <a:t>8</a:t>
            </a:r>
            <a:r>
              <a:rPr lang="en-GB" sz="1000" dirty="0">
                <a:solidFill>
                  <a:schemeClr val="bg1"/>
                </a:solidFill>
              </a:rPr>
              <a:t>, 1620–34. </a:t>
            </a:r>
          </a:p>
        </p:txBody>
      </p:sp>
    </p:spTree>
    <p:extLst>
      <p:ext uri="{BB962C8B-B14F-4D97-AF65-F5344CB8AC3E}">
        <p14:creationId xmlns:p14="http://schemas.microsoft.com/office/powerpoint/2010/main" val="367456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Strain Promoted Alkyne Azide Coupling (SPAAC)</a:t>
            </a:r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8286587"/>
              </p:ext>
            </p:extLst>
          </p:nvPr>
        </p:nvGraphicFramePr>
        <p:xfrm>
          <a:off x="1259632" y="2060848"/>
          <a:ext cx="5904656" cy="1000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8" name="CS ChemDraw Drawing" r:id="rId3" imgW="3824835" imgH="647358" progId="ChemDraw.Document.6.0">
                  <p:embed/>
                </p:oleObj>
              </mc:Choice>
              <mc:Fallback>
                <p:oleObj name="CS ChemDraw Drawing" r:id="rId3" imgW="3824835" imgH="64735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9632" y="2060848"/>
                        <a:ext cx="5904656" cy="10000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544" y="3140968"/>
            <a:ext cx="8208912" cy="2808312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 Advantages and Limitations</a:t>
            </a:r>
          </a:p>
          <a:p>
            <a:r>
              <a:rPr lang="en-GB" dirty="0" smtClean="0"/>
              <a:t>Fast Kinetics (relatively!) k = 10</a:t>
            </a:r>
            <a:r>
              <a:rPr lang="en-GB" baseline="30000" dirty="0" smtClean="0"/>
              <a:t>-2</a:t>
            </a:r>
            <a:r>
              <a:rPr lang="en-GB" dirty="0" smtClean="0"/>
              <a:t> – 1M</a:t>
            </a:r>
            <a:r>
              <a:rPr lang="en-GB" baseline="30000" dirty="0" smtClean="0"/>
              <a:t>-1</a:t>
            </a:r>
            <a:r>
              <a:rPr lang="en-GB" dirty="0" smtClean="0"/>
              <a:t>S</a:t>
            </a:r>
            <a:r>
              <a:rPr lang="en-GB" baseline="30000" dirty="0" smtClean="0"/>
              <a:t>-1</a:t>
            </a:r>
          </a:p>
          <a:p>
            <a:r>
              <a:rPr lang="en-GB" dirty="0" smtClean="0"/>
              <a:t>Low toxicity </a:t>
            </a:r>
          </a:p>
          <a:p>
            <a:r>
              <a:rPr lang="en-GB" dirty="0" smtClean="0"/>
              <a:t>Synthetically challenging to make </a:t>
            </a:r>
            <a:r>
              <a:rPr lang="en-GB" dirty="0" err="1" smtClean="0"/>
              <a:t>cyclooctynes</a:t>
            </a:r>
            <a:r>
              <a:rPr lang="en-GB" dirty="0" smtClean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808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Cyclooctynes</a:t>
            </a:r>
            <a:endParaRPr lang="en-GB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0702415"/>
              </p:ext>
            </p:extLst>
          </p:nvPr>
        </p:nvGraphicFramePr>
        <p:xfrm>
          <a:off x="804863" y="1130300"/>
          <a:ext cx="5934075" cy="459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3" name="CS ChemDraw Drawing" r:id="rId4" imgW="5934159" imgH="4599052" progId="ChemDraw.Document.6.0">
                  <p:embed/>
                </p:oleObj>
              </mc:Choice>
              <mc:Fallback>
                <p:oleObj name="CS ChemDraw Drawing" r:id="rId4" imgW="5934159" imgH="459905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04863" y="1130300"/>
                        <a:ext cx="5934075" cy="4598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006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Cyclooctynes</a:t>
            </a:r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1600126"/>
              </p:ext>
            </p:extLst>
          </p:nvPr>
        </p:nvGraphicFramePr>
        <p:xfrm>
          <a:off x="1258888" y="2420938"/>
          <a:ext cx="6826250" cy="2522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8" name="CS ChemDraw Drawing" r:id="rId3" imgW="5274119" imgH="1950180" progId="ChemDraw.Document.6.0">
                  <p:embed/>
                </p:oleObj>
              </mc:Choice>
              <mc:Fallback>
                <p:oleObj name="CS ChemDraw Drawing" r:id="rId3" imgW="5274119" imgH="19501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8888" y="2420938"/>
                        <a:ext cx="6826250" cy="2522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 bwMode="auto">
          <a:xfrm>
            <a:off x="3419873" y="2276872"/>
            <a:ext cx="2160240" cy="2664296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54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Zebra fish development monitored by SPAAC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3808" y="1618241"/>
            <a:ext cx="6120680" cy="4001616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Multiple labelling experiments showed development of different cell types and different rates of internalisation between cell types. </a:t>
            </a:r>
            <a:endParaRPr lang="en-GB" dirty="0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47" y="1618241"/>
            <a:ext cx="1856978" cy="1756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51" y="3645024"/>
            <a:ext cx="1759827" cy="1644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5363251"/>
              </p:ext>
            </p:extLst>
          </p:nvPr>
        </p:nvGraphicFramePr>
        <p:xfrm>
          <a:off x="3779912" y="4338205"/>
          <a:ext cx="1584325" cy="147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7" name="CS ChemDraw Drawing" r:id="rId6" imgW="2323763" imgH="2157680" progId="ChemDraw.Document.6.0">
                  <p:embed/>
                </p:oleObj>
              </mc:Choice>
              <mc:Fallback>
                <p:oleObj name="CS ChemDraw Drawing" r:id="rId6" imgW="2323763" imgH="2157680" progId="ChemDraw.Document.6.0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4338205"/>
                        <a:ext cx="1584325" cy="1470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5412982"/>
              </p:ext>
            </p:extLst>
          </p:nvPr>
        </p:nvGraphicFramePr>
        <p:xfrm>
          <a:off x="6372200" y="4193743"/>
          <a:ext cx="842962" cy="175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8" name="CS ChemDraw Drawing" r:id="rId8" imgW="842381" imgH="1759701" progId="ChemDraw.Document.6.0">
                  <p:embed/>
                </p:oleObj>
              </mc:Choice>
              <mc:Fallback>
                <p:oleObj name="CS ChemDraw Drawing" r:id="rId8" imgW="842381" imgH="175970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372200" y="4193743"/>
                        <a:ext cx="842962" cy="175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380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Inverse Electron Demand – Diels Alder </a:t>
            </a:r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6617836"/>
              </p:ext>
            </p:extLst>
          </p:nvPr>
        </p:nvGraphicFramePr>
        <p:xfrm>
          <a:off x="430806" y="1916832"/>
          <a:ext cx="8415543" cy="1512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6" name="CS ChemDraw Drawing" r:id="rId4" imgW="9309617" imgH="1671621" progId="ChemDraw.Document.6.0">
                  <p:embed/>
                </p:oleObj>
              </mc:Choice>
              <mc:Fallback>
                <p:oleObj name="CS ChemDraw Drawing" r:id="rId4" imgW="9309617" imgH="167162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0806" y="1916832"/>
                        <a:ext cx="8415543" cy="15121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3766180"/>
              </p:ext>
            </p:extLst>
          </p:nvPr>
        </p:nvGraphicFramePr>
        <p:xfrm>
          <a:off x="1547664" y="3861048"/>
          <a:ext cx="5363443" cy="1596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7" name="CS ChemDraw Drawing" r:id="rId6" imgW="7790202" imgH="2319249" progId="ChemDraw.Document.6.0">
                  <p:embed/>
                </p:oleObj>
              </mc:Choice>
              <mc:Fallback>
                <p:oleObj name="CS ChemDraw Drawing" r:id="rId6" imgW="7790202" imgH="231924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47664" y="3861048"/>
                        <a:ext cx="5363443" cy="15969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ight Arrow 6"/>
          <p:cNvSpPr/>
          <p:nvPr/>
        </p:nvSpPr>
        <p:spPr bwMode="auto">
          <a:xfrm>
            <a:off x="395535" y="5386156"/>
            <a:ext cx="8521293" cy="720080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latin typeface="+mn-lt"/>
              </a:rPr>
              <a:t>Increasing rate of reaction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30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text_banner.jpg                                                00056021WIP                            B59E31D9: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13"/>
            <a:ext cx="9144000" cy="76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60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Bio-Orthogonal Reactions for Metabolic labelling</a:t>
            </a:r>
            <a:endParaRPr lang="en-GB" altLang="en-US" dirty="0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685800" y="1556792"/>
            <a:ext cx="7772400" cy="4032448"/>
          </a:xfrm>
        </p:spPr>
        <p:txBody>
          <a:bodyPr/>
          <a:lstStyle/>
          <a:p>
            <a:r>
              <a:rPr lang="en-US" altLang="en-US" dirty="0" smtClean="0"/>
              <a:t>What is Metabolic Labelling?</a:t>
            </a:r>
          </a:p>
          <a:p>
            <a:r>
              <a:rPr lang="en-US" altLang="en-US" dirty="0" smtClean="0"/>
              <a:t>What is bio-orthogonal chemistry? </a:t>
            </a:r>
          </a:p>
          <a:p>
            <a:r>
              <a:rPr lang="en-US" altLang="en-US" dirty="0" smtClean="0"/>
              <a:t>Staudinger Ligation</a:t>
            </a:r>
          </a:p>
          <a:p>
            <a:r>
              <a:rPr lang="en-US" altLang="en-US" dirty="0" smtClean="0"/>
              <a:t>Azide Alkyne Coupling</a:t>
            </a:r>
          </a:p>
          <a:p>
            <a:r>
              <a:rPr lang="en-US" altLang="en-US" dirty="0" smtClean="0"/>
              <a:t>Inverse Electron Demand Diels Alder</a:t>
            </a:r>
          </a:p>
          <a:p>
            <a:r>
              <a:rPr lang="en-US" altLang="en-US" dirty="0" smtClean="0"/>
              <a:t>Problems</a:t>
            </a:r>
          </a:p>
          <a:p>
            <a:r>
              <a:rPr lang="en-US" altLang="en-US" dirty="0" smtClean="0"/>
              <a:t>Looking ahead</a:t>
            </a:r>
          </a:p>
          <a:p>
            <a:endParaRPr lang="en-US" altLang="en-US" dirty="0" smtClean="0"/>
          </a:p>
          <a:p>
            <a:endParaRPr lang="en-US" altLang="en-US" dirty="0" smtClean="0"/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Inverse Electron Demand – Diels Alder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350696" cy="4361656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Advantages and limitations: </a:t>
            </a:r>
          </a:p>
          <a:p>
            <a:r>
              <a:rPr lang="en-GB" dirty="0" smtClean="0"/>
              <a:t>Very fast Kinetics (k = 1-10</a:t>
            </a:r>
            <a:r>
              <a:rPr lang="en-GB" baseline="30000" dirty="0" smtClean="0"/>
              <a:t>4</a:t>
            </a:r>
            <a:r>
              <a:rPr lang="en-GB" dirty="0" smtClean="0"/>
              <a:t> M</a:t>
            </a:r>
            <a:r>
              <a:rPr lang="en-GB" baseline="30000" dirty="0" smtClean="0"/>
              <a:t>-1</a:t>
            </a:r>
            <a:r>
              <a:rPr lang="en-GB" dirty="0" smtClean="0"/>
              <a:t>s</a:t>
            </a:r>
            <a:r>
              <a:rPr lang="en-GB" baseline="30000" dirty="0" smtClean="0"/>
              <a:t>-1</a:t>
            </a:r>
            <a:r>
              <a:rPr lang="en-GB" dirty="0" smtClean="0"/>
              <a:t>)</a:t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TCO is fastest but isomerises to un-reactive </a:t>
            </a:r>
            <a:r>
              <a:rPr lang="en-GB" i="1" dirty="0" smtClean="0"/>
              <a:t>cis-</a:t>
            </a:r>
            <a:r>
              <a:rPr lang="en-GB" dirty="0" smtClean="0"/>
              <a:t>isomer. </a:t>
            </a:r>
            <a:br>
              <a:rPr lang="en-GB" dirty="0" smtClean="0"/>
            </a:br>
            <a:endParaRPr lang="en-GB" dirty="0" smtClean="0"/>
          </a:p>
          <a:p>
            <a:r>
              <a:rPr lang="en-GB" dirty="0" err="1" smtClean="0"/>
              <a:t>Tetrazenes</a:t>
            </a:r>
            <a:r>
              <a:rPr lang="en-GB" dirty="0" smtClean="0"/>
              <a:t> EWG makes them susceptible to hydrolysis and </a:t>
            </a:r>
            <a:r>
              <a:rPr lang="en-GB" dirty="0" err="1" smtClean="0"/>
              <a:t>thiols</a:t>
            </a:r>
            <a:r>
              <a:rPr lang="en-GB" dirty="0" smtClean="0"/>
              <a:t>. </a:t>
            </a:r>
          </a:p>
          <a:p>
            <a:endParaRPr lang="en-GB" i="1" dirty="0"/>
          </a:p>
          <a:p>
            <a:endParaRPr lang="en-GB" i="1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630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 in the field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 standardised comparisons </a:t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Few places with collated strengths and weaknesses</a:t>
            </a:r>
            <a:br>
              <a:rPr lang="en-GB" dirty="0" smtClean="0"/>
            </a:br>
            <a:endParaRPr lang="en-GB" dirty="0" smtClean="0"/>
          </a:p>
          <a:p>
            <a:r>
              <a:rPr lang="en-GB" dirty="0" err="1" smtClean="0"/>
              <a:t>Solubilities</a:t>
            </a:r>
            <a:r>
              <a:rPr lang="en-GB" dirty="0" smtClean="0"/>
              <a:t> and stabilities often not stated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332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Looking forward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24744"/>
            <a:ext cx="7772400" cy="4752528"/>
          </a:xfrm>
        </p:spPr>
        <p:txBody>
          <a:bodyPr/>
          <a:lstStyle/>
          <a:p>
            <a:r>
              <a:rPr lang="en-GB" dirty="0"/>
              <a:t>N</a:t>
            </a:r>
            <a:r>
              <a:rPr lang="en-GB" dirty="0" smtClean="0"/>
              <a:t>ew bio-orthogonal reactions </a:t>
            </a:r>
            <a:br>
              <a:rPr lang="en-GB" dirty="0" smtClean="0"/>
            </a:br>
            <a:r>
              <a:rPr lang="en-GB" dirty="0" smtClean="0"/>
              <a:t>	</a:t>
            </a:r>
          </a:p>
          <a:p>
            <a:r>
              <a:rPr lang="en-GB" dirty="0" smtClean="0"/>
              <a:t>Tuning of current reagents: 	</a:t>
            </a:r>
            <a:r>
              <a:rPr lang="en-GB" dirty="0" err="1" smtClean="0"/>
              <a:t>Photoactivated</a:t>
            </a:r>
            <a:r>
              <a:rPr lang="en-GB" dirty="0" smtClean="0"/>
              <a:t> reagents</a:t>
            </a:r>
            <a:br>
              <a:rPr lang="en-GB" dirty="0" smtClean="0"/>
            </a:br>
            <a:r>
              <a:rPr lang="en-GB" dirty="0" smtClean="0"/>
              <a:t>	Pro-fluorescence </a:t>
            </a:r>
          </a:p>
          <a:p>
            <a:endParaRPr lang="en-GB" dirty="0" smtClean="0"/>
          </a:p>
          <a:p>
            <a:r>
              <a:rPr lang="en-GB" dirty="0" smtClean="0"/>
              <a:t>Mutually orthogonal reactions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407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Thanks for listening!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4577680"/>
          </a:xfrm>
        </p:spPr>
        <p:txBody>
          <a:bodyPr/>
          <a:lstStyle/>
          <a:p>
            <a:r>
              <a:rPr lang="en-GB" dirty="0" smtClean="0"/>
              <a:t>Further Reading:</a:t>
            </a:r>
            <a:br>
              <a:rPr lang="en-GB" dirty="0" smtClean="0"/>
            </a:br>
            <a:r>
              <a:rPr lang="en-GB" dirty="0" smtClean="0"/>
              <a:t> </a:t>
            </a:r>
          </a:p>
          <a:p>
            <a:r>
              <a:rPr lang="en-GB" sz="2800" dirty="0">
                <a:solidFill>
                  <a:schemeClr val="tx1"/>
                </a:solidFill>
              </a:rPr>
              <a:t>D. M. </a:t>
            </a:r>
            <a:r>
              <a:rPr lang="en-GB" sz="2800" dirty="0" smtClean="0">
                <a:solidFill>
                  <a:schemeClr val="tx1"/>
                </a:solidFill>
              </a:rPr>
              <a:t>Patterson</a:t>
            </a:r>
            <a:r>
              <a:rPr lang="en-GB" sz="2800" i="1" dirty="0"/>
              <a:t> </a:t>
            </a:r>
            <a:r>
              <a:rPr lang="en-GB" sz="2800" i="1" dirty="0" smtClean="0"/>
              <a:t>et al</a:t>
            </a:r>
            <a:r>
              <a:rPr lang="en-GB" sz="2800" dirty="0" smtClean="0">
                <a:solidFill>
                  <a:schemeClr val="tx1"/>
                </a:solidFill>
              </a:rPr>
              <a:t>, </a:t>
            </a:r>
            <a:r>
              <a:rPr lang="en-GB" sz="2800" i="1" dirty="0">
                <a:solidFill>
                  <a:schemeClr val="tx1"/>
                </a:solidFill>
              </a:rPr>
              <a:t>ACS Chem. Biol.</a:t>
            </a:r>
            <a:r>
              <a:rPr lang="en-GB" sz="2800" dirty="0">
                <a:solidFill>
                  <a:schemeClr val="tx1"/>
                </a:solidFill>
              </a:rPr>
              <a:t>, 2014, </a:t>
            </a:r>
            <a:r>
              <a:rPr lang="en-GB" sz="2800" b="1" dirty="0">
                <a:solidFill>
                  <a:schemeClr val="tx1"/>
                </a:solidFill>
              </a:rPr>
              <a:t>9</a:t>
            </a:r>
            <a:r>
              <a:rPr lang="en-GB" sz="2800" dirty="0">
                <a:solidFill>
                  <a:schemeClr val="tx1"/>
                </a:solidFill>
              </a:rPr>
              <a:t>, 592–605. </a:t>
            </a:r>
            <a:r>
              <a:rPr lang="en-GB" sz="2800" dirty="0"/>
              <a:t/>
            </a:r>
            <a:br>
              <a:rPr lang="en-GB" sz="2800" dirty="0"/>
            </a:br>
            <a:endParaRPr lang="en-GB" sz="2800" dirty="0" smtClean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 M. </a:t>
            </a:r>
            <a:r>
              <a:rPr lang="en-GB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Sletten</a:t>
            </a:r>
            <a:r>
              <a:rPr lang="en-GB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C. R. Bertozzi, </a:t>
            </a:r>
            <a:r>
              <a:rPr lang="en-GB" sz="2800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Angew</a:t>
            </a:r>
            <a:r>
              <a:rPr lang="en-GB" sz="2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Chem. Int. Ed. Engl.</a:t>
            </a:r>
            <a:r>
              <a:rPr lang="en-GB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2009, </a:t>
            </a:r>
            <a:r>
              <a:rPr lang="en-GB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48</a:t>
            </a:r>
            <a:r>
              <a:rPr lang="en-GB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6974–98</a:t>
            </a:r>
            <a:r>
              <a:rPr lang="en-GB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br>
              <a:rPr lang="en-GB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GB" sz="2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</a:t>
            </a:r>
            <a:r>
              <a:rPr lang="en-GB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D. Best, </a:t>
            </a:r>
            <a:r>
              <a:rPr lang="en-GB" sz="2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Biochemistry</a:t>
            </a:r>
            <a:r>
              <a:rPr lang="en-GB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2009, </a:t>
            </a:r>
            <a:r>
              <a:rPr lang="en-GB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48</a:t>
            </a:r>
            <a:r>
              <a:rPr lang="en-GB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6571–84.</a:t>
            </a:r>
            <a:endParaRPr lang="en-GB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53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Metabolic Labelling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580320"/>
            <a:ext cx="7772400" cy="1697360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Metabolic labelling: </a:t>
            </a:r>
            <a:r>
              <a:rPr lang="en-GB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Using internal cell processes to incorporate</a:t>
            </a:r>
            <a:r>
              <a:rPr lang="en-GB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GB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labels into biomolecules.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711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Metabolic Labelling</a:t>
            </a:r>
            <a:endParaRPr lang="en-GB" dirty="0"/>
          </a:p>
        </p:txBody>
      </p:sp>
      <p:grpSp>
        <p:nvGrpSpPr>
          <p:cNvPr id="45" name="Group 44"/>
          <p:cNvGrpSpPr/>
          <p:nvPr/>
        </p:nvGrpSpPr>
        <p:grpSpPr>
          <a:xfrm>
            <a:off x="251518" y="1268760"/>
            <a:ext cx="8735472" cy="2180372"/>
            <a:chOff x="251518" y="1268760"/>
            <a:chExt cx="8735472" cy="2180372"/>
          </a:xfrm>
        </p:grpSpPr>
        <p:grpSp>
          <p:nvGrpSpPr>
            <p:cNvPr id="4" name="Group 3"/>
            <p:cNvGrpSpPr/>
            <p:nvPr/>
          </p:nvGrpSpPr>
          <p:grpSpPr>
            <a:xfrm>
              <a:off x="373033" y="1268760"/>
              <a:ext cx="8613957" cy="2180372"/>
              <a:chOff x="494547" y="3759119"/>
              <a:chExt cx="8613957" cy="2180372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899592" y="3759119"/>
                <a:ext cx="7524836" cy="1236662"/>
                <a:chOff x="719572" y="4568602"/>
                <a:chExt cx="7524836" cy="1236662"/>
              </a:xfrm>
            </p:grpSpPr>
            <p:sp>
              <p:nvSpPr>
                <p:cNvPr id="9" name="5-Point Star 8"/>
                <p:cNvSpPr/>
                <p:nvPr/>
              </p:nvSpPr>
              <p:spPr bwMode="auto">
                <a:xfrm>
                  <a:off x="719572" y="4996999"/>
                  <a:ext cx="504056" cy="464401"/>
                </a:xfrm>
                <a:prstGeom prst="star5">
                  <a:avLst/>
                </a:prstGeom>
                <a:solidFill>
                  <a:srgbClr val="FF00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cxnSp>
              <p:nvCxnSpPr>
                <p:cNvPr id="10" name="Straight Arrow Connector 9"/>
                <p:cNvCxnSpPr/>
                <p:nvPr/>
              </p:nvCxnSpPr>
              <p:spPr bwMode="auto">
                <a:xfrm>
                  <a:off x="1907704" y="5229200"/>
                  <a:ext cx="648072" cy="0"/>
                </a:xfrm>
                <a:prstGeom prst="straightConnector1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1" name="Oval 10"/>
                <p:cNvSpPr/>
                <p:nvPr/>
              </p:nvSpPr>
              <p:spPr bwMode="auto">
                <a:xfrm>
                  <a:off x="3275856" y="4725144"/>
                  <a:ext cx="1224136" cy="1080120"/>
                </a:xfrm>
                <a:prstGeom prst="ellips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cxnSp>
              <p:nvCxnSpPr>
                <p:cNvPr id="12" name="Straight Arrow Connector 11"/>
                <p:cNvCxnSpPr/>
                <p:nvPr/>
              </p:nvCxnSpPr>
              <p:spPr bwMode="auto">
                <a:xfrm>
                  <a:off x="5292080" y="5256482"/>
                  <a:ext cx="648072" cy="0"/>
                </a:xfrm>
                <a:prstGeom prst="straightConnector1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3" name="Oval 12"/>
                <p:cNvSpPr/>
                <p:nvPr/>
              </p:nvSpPr>
              <p:spPr bwMode="auto">
                <a:xfrm>
                  <a:off x="7020272" y="4689140"/>
                  <a:ext cx="1224136" cy="1080120"/>
                </a:xfrm>
                <a:prstGeom prst="ellips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14" name="5-Point Star 13"/>
                <p:cNvSpPr/>
                <p:nvPr/>
              </p:nvSpPr>
              <p:spPr bwMode="auto">
                <a:xfrm>
                  <a:off x="3635896" y="4996998"/>
                  <a:ext cx="504056" cy="464401"/>
                </a:xfrm>
                <a:prstGeom prst="star5">
                  <a:avLst/>
                </a:prstGeom>
                <a:solidFill>
                  <a:srgbClr val="FF00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15" name="5-Point Star 14"/>
                <p:cNvSpPr/>
                <p:nvPr/>
              </p:nvSpPr>
              <p:spPr bwMode="auto">
                <a:xfrm>
                  <a:off x="6962361" y="4568602"/>
                  <a:ext cx="504056" cy="464401"/>
                </a:xfrm>
                <a:prstGeom prst="star5">
                  <a:avLst/>
                </a:prstGeom>
                <a:solidFill>
                  <a:srgbClr val="FF00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6" name="Content Placeholder 2"/>
              <p:cNvSpPr txBox="1">
                <a:spLocks/>
              </p:cNvSpPr>
              <p:nvPr/>
            </p:nvSpPr>
            <p:spPr bwMode="auto">
              <a:xfrm>
                <a:off x="494547" y="5146896"/>
                <a:ext cx="1314146" cy="5879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None/>
                </a:pPr>
                <a:r>
                  <a:rPr lang="en-GB" kern="0" dirty="0" smtClean="0"/>
                  <a:t>Label</a:t>
                </a:r>
                <a:endParaRPr lang="en-GB" kern="0" dirty="0"/>
              </a:p>
            </p:txBody>
          </p:sp>
          <p:sp>
            <p:nvSpPr>
              <p:cNvPr id="7" name="Content Placeholder 2"/>
              <p:cNvSpPr txBox="1">
                <a:spLocks/>
              </p:cNvSpPr>
              <p:nvPr/>
            </p:nvSpPr>
            <p:spPr bwMode="auto">
              <a:xfrm>
                <a:off x="3221850" y="5146894"/>
                <a:ext cx="1692188" cy="5879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None/>
                </a:pPr>
                <a:r>
                  <a:rPr lang="en-GB" kern="0" dirty="0" smtClean="0"/>
                  <a:t>Into Cell</a:t>
                </a:r>
                <a:endParaRPr lang="en-GB" kern="0" dirty="0"/>
              </a:p>
            </p:txBody>
          </p:sp>
          <p:sp>
            <p:nvSpPr>
              <p:cNvPr id="8" name="Content Placeholder 2"/>
              <p:cNvSpPr txBox="1">
                <a:spLocks/>
              </p:cNvSpPr>
              <p:nvPr/>
            </p:nvSpPr>
            <p:spPr bwMode="auto">
              <a:xfrm>
                <a:off x="6516216" y="4942225"/>
                <a:ext cx="2592288" cy="997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 algn="ctr">
                  <a:buNone/>
                </a:pPr>
                <a:r>
                  <a:rPr lang="en-GB" kern="0" dirty="0" smtClean="0"/>
                  <a:t>Incorporated Label</a:t>
                </a:r>
                <a:endParaRPr lang="en-GB" kern="0" dirty="0"/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251518" y="1268760"/>
              <a:ext cx="3600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atin typeface="+mn-lt"/>
                </a:rPr>
                <a:t>1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51518" y="3379576"/>
            <a:ext cx="8735472" cy="2599635"/>
            <a:chOff x="251518" y="3379576"/>
            <a:chExt cx="8735472" cy="2599635"/>
          </a:xfrm>
        </p:grpSpPr>
        <p:grpSp>
          <p:nvGrpSpPr>
            <p:cNvPr id="41" name="Group 40"/>
            <p:cNvGrpSpPr/>
            <p:nvPr/>
          </p:nvGrpSpPr>
          <p:grpSpPr>
            <a:xfrm>
              <a:off x="251519" y="3619745"/>
              <a:ext cx="8735471" cy="2359466"/>
              <a:chOff x="251519" y="3635733"/>
              <a:chExt cx="8735471" cy="2359466"/>
            </a:xfrm>
          </p:grpSpPr>
          <p:cxnSp>
            <p:nvCxnSpPr>
              <p:cNvPr id="22" name="Straight Arrow Connector 21"/>
              <p:cNvCxnSpPr/>
              <p:nvPr/>
            </p:nvCxnSpPr>
            <p:spPr bwMode="auto">
              <a:xfrm>
                <a:off x="1304597" y="4457873"/>
                <a:ext cx="648072" cy="0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4" name="Straight Arrow Connector 23"/>
              <p:cNvCxnSpPr/>
              <p:nvPr/>
            </p:nvCxnSpPr>
            <p:spPr bwMode="auto">
              <a:xfrm>
                <a:off x="3559269" y="4441621"/>
                <a:ext cx="648072" cy="0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8" name="Content Placeholder 2"/>
              <p:cNvSpPr txBox="1">
                <a:spLocks/>
              </p:cNvSpPr>
              <p:nvPr/>
            </p:nvSpPr>
            <p:spPr bwMode="auto">
              <a:xfrm>
                <a:off x="251519" y="5176817"/>
                <a:ext cx="1314146" cy="5879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None/>
                </a:pPr>
                <a:r>
                  <a:rPr lang="en-GB" kern="0" dirty="0" smtClean="0"/>
                  <a:t>Label</a:t>
                </a:r>
                <a:endParaRPr lang="en-GB" kern="0" dirty="0"/>
              </a:p>
            </p:txBody>
          </p:sp>
          <p:sp>
            <p:nvSpPr>
              <p:cNvPr id="19" name="Content Placeholder 2"/>
              <p:cNvSpPr txBox="1">
                <a:spLocks/>
              </p:cNvSpPr>
              <p:nvPr/>
            </p:nvSpPr>
            <p:spPr bwMode="auto">
              <a:xfrm>
                <a:off x="1747185" y="5176817"/>
                <a:ext cx="1692188" cy="5879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None/>
                </a:pPr>
                <a:r>
                  <a:rPr lang="en-GB" kern="0" dirty="0" smtClean="0"/>
                  <a:t>Into Cell</a:t>
                </a:r>
                <a:endParaRPr lang="en-GB" kern="0" dirty="0"/>
              </a:p>
            </p:txBody>
          </p:sp>
          <p:sp>
            <p:nvSpPr>
              <p:cNvPr id="20" name="Content Placeholder 2"/>
              <p:cNvSpPr txBox="1">
                <a:spLocks/>
              </p:cNvSpPr>
              <p:nvPr/>
            </p:nvSpPr>
            <p:spPr bwMode="auto">
              <a:xfrm>
                <a:off x="3620893" y="4997933"/>
                <a:ext cx="2592288" cy="997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 algn="ctr">
                  <a:buNone/>
                </a:pPr>
                <a:r>
                  <a:rPr lang="en-GB" kern="0" dirty="0" smtClean="0"/>
                  <a:t>Incorporated Label</a:t>
                </a:r>
                <a:endParaRPr lang="en-GB" kern="0" dirty="0"/>
              </a:p>
            </p:txBody>
          </p:sp>
          <p:cxnSp>
            <p:nvCxnSpPr>
              <p:cNvPr id="28" name="Straight Arrow Connector 27"/>
              <p:cNvCxnSpPr/>
              <p:nvPr/>
            </p:nvCxnSpPr>
            <p:spPr bwMode="auto">
              <a:xfrm>
                <a:off x="5937750" y="4457873"/>
                <a:ext cx="648072" cy="0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Diamond 29"/>
              <p:cNvSpPr/>
              <p:nvPr/>
            </p:nvSpPr>
            <p:spPr bwMode="auto">
              <a:xfrm>
                <a:off x="442791" y="4133837"/>
                <a:ext cx="670574" cy="648072"/>
              </a:xfrm>
              <a:prstGeom prst="diamond">
                <a:avLst/>
              </a:prstGeom>
              <a:solidFill>
                <a:srgbClr val="FFFF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grpSp>
            <p:nvGrpSpPr>
              <p:cNvPr id="40" name="Group 39"/>
              <p:cNvGrpSpPr/>
              <p:nvPr/>
            </p:nvGrpSpPr>
            <p:grpSpPr>
              <a:xfrm>
                <a:off x="2143901" y="3917813"/>
                <a:ext cx="1224136" cy="1080120"/>
                <a:chOff x="2255397" y="3917813"/>
                <a:chExt cx="1224136" cy="1080120"/>
              </a:xfrm>
            </p:grpSpPr>
            <p:sp>
              <p:nvSpPr>
                <p:cNvPr id="23" name="Oval 22"/>
                <p:cNvSpPr/>
                <p:nvPr/>
              </p:nvSpPr>
              <p:spPr bwMode="auto">
                <a:xfrm>
                  <a:off x="2255397" y="3917813"/>
                  <a:ext cx="1224136" cy="1080120"/>
                </a:xfrm>
                <a:prstGeom prst="ellips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31" name="Diamond 30"/>
                <p:cNvSpPr/>
                <p:nvPr/>
              </p:nvSpPr>
              <p:spPr bwMode="auto">
                <a:xfrm>
                  <a:off x="2532178" y="4133837"/>
                  <a:ext cx="670574" cy="648072"/>
                </a:xfrm>
                <a:prstGeom prst="diamond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39" name="Group 38"/>
              <p:cNvGrpSpPr/>
              <p:nvPr/>
            </p:nvGrpSpPr>
            <p:grpSpPr>
              <a:xfrm>
                <a:off x="4398573" y="3742484"/>
                <a:ext cx="1347945" cy="1255449"/>
                <a:chOff x="4387911" y="3742484"/>
                <a:chExt cx="1347945" cy="1255449"/>
              </a:xfrm>
            </p:grpSpPr>
            <p:sp>
              <p:nvSpPr>
                <p:cNvPr id="29" name="Oval 28"/>
                <p:cNvSpPr/>
                <p:nvPr/>
              </p:nvSpPr>
              <p:spPr bwMode="auto">
                <a:xfrm>
                  <a:off x="4511720" y="3917813"/>
                  <a:ext cx="1224136" cy="1080120"/>
                </a:xfrm>
                <a:prstGeom prst="ellips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32" name="Diamond 31"/>
                <p:cNvSpPr/>
                <p:nvPr/>
              </p:nvSpPr>
              <p:spPr bwMode="auto">
                <a:xfrm>
                  <a:off x="4387911" y="3742484"/>
                  <a:ext cx="670574" cy="648072"/>
                </a:xfrm>
                <a:prstGeom prst="diamond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38" name="Group 37"/>
              <p:cNvGrpSpPr/>
              <p:nvPr/>
            </p:nvGrpSpPr>
            <p:grpSpPr>
              <a:xfrm>
                <a:off x="5953092" y="3635733"/>
                <a:ext cx="2349822" cy="1345948"/>
                <a:chOff x="5953092" y="3635733"/>
                <a:chExt cx="2349822" cy="1345948"/>
              </a:xfrm>
            </p:grpSpPr>
            <p:sp>
              <p:nvSpPr>
                <p:cNvPr id="25" name="Oval 24"/>
                <p:cNvSpPr/>
                <p:nvPr/>
              </p:nvSpPr>
              <p:spPr bwMode="auto">
                <a:xfrm>
                  <a:off x="7078778" y="3901561"/>
                  <a:ext cx="1224136" cy="1080120"/>
                </a:xfrm>
                <a:prstGeom prst="ellips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33" name="Diamond 32"/>
                <p:cNvSpPr/>
                <p:nvPr/>
              </p:nvSpPr>
              <p:spPr bwMode="auto">
                <a:xfrm rot="1958935">
                  <a:off x="7020272" y="3726232"/>
                  <a:ext cx="670574" cy="648072"/>
                </a:xfrm>
                <a:prstGeom prst="diamond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42" name="Pie 41"/>
                <p:cNvSpPr/>
                <p:nvPr/>
              </p:nvSpPr>
              <p:spPr bwMode="auto">
                <a:xfrm rot="4681422">
                  <a:off x="5995958" y="3641801"/>
                  <a:ext cx="531655" cy="617388"/>
                </a:xfrm>
                <a:prstGeom prst="pie">
                  <a:avLst/>
                </a:prstGeom>
                <a:solidFill>
                  <a:srgbClr val="00B0F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36" name="Pie 35"/>
                <p:cNvSpPr/>
                <p:nvPr/>
              </p:nvSpPr>
              <p:spPr bwMode="auto">
                <a:xfrm rot="4681422">
                  <a:off x="6819920" y="3592867"/>
                  <a:ext cx="531655" cy="617388"/>
                </a:xfrm>
                <a:prstGeom prst="pie">
                  <a:avLst/>
                </a:prstGeom>
                <a:solidFill>
                  <a:srgbClr val="00B0F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37" name="Content Placeholder 2"/>
              <p:cNvSpPr txBox="1">
                <a:spLocks/>
              </p:cNvSpPr>
              <p:nvPr/>
            </p:nvSpPr>
            <p:spPr bwMode="auto">
              <a:xfrm>
                <a:off x="6394702" y="4981945"/>
                <a:ext cx="2592288" cy="997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 algn="ctr">
                  <a:buNone/>
                </a:pPr>
                <a:r>
                  <a:rPr lang="en-GB" kern="0" dirty="0" smtClean="0"/>
                  <a:t>Label reacts with “tag”</a:t>
                </a:r>
                <a:endParaRPr lang="en-GB" kern="0" dirty="0"/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251518" y="3379576"/>
              <a:ext cx="3600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latin typeface="+mn-lt"/>
                </a:rPr>
                <a:t>2</a:t>
              </a:r>
              <a:endParaRPr lang="en-GB" b="1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914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sort of labels?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96752"/>
            <a:ext cx="7772400" cy="4824536"/>
          </a:xfrm>
        </p:spPr>
        <p:txBody>
          <a:bodyPr/>
          <a:lstStyle/>
          <a:p>
            <a:r>
              <a:rPr lang="en-GB" dirty="0" smtClean="0"/>
              <a:t>Isotope Labelling – Requires careful experiment planning and complex analysis. </a:t>
            </a:r>
          </a:p>
          <a:p>
            <a:endParaRPr lang="en-GB" dirty="0" smtClean="0"/>
          </a:p>
          <a:p>
            <a:r>
              <a:rPr lang="en-GB" dirty="0" smtClean="0"/>
              <a:t> Green Fluorescent Protein – May perturb the system. </a:t>
            </a:r>
          </a:p>
          <a:p>
            <a:endParaRPr lang="en-GB" dirty="0" smtClean="0"/>
          </a:p>
          <a:p>
            <a:r>
              <a:rPr lang="en-GB" dirty="0" smtClean="0"/>
              <a:t>“Tagging” – Requires Bio-orthogonal chemistry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2699792" y="6096320"/>
            <a:ext cx="51125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 smtClean="0">
                <a:solidFill>
                  <a:schemeClr val="bg1"/>
                </a:solidFill>
              </a:rPr>
              <a:t>1) R</a:t>
            </a:r>
            <a:r>
              <a:rPr lang="en-GB" sz="1000" dirty="0">
                <a:solidFill>
                  <a:schemeClr val="bg1"/>
                </a:solidFill>
              </a:rPr>
              <a:t>. J. </a:t>
            </a:r>
            <a:r>
              <a:rPr lang="en-GB" sz="1000" dirty="0" err="1">
                <a:solidFill>
                  <a:schemeClr val="bg1"/>
                </a:solidFill>
              </a:rPr>
              <a:t>Beynon</a:t>
            </a:r>
            <a:r>
              <a:rPr lang="en-GB" sz="1000" dirty="0">
                <a:solidFill>
                  <a:schemeClr val="bg1"/>
                </a:solidFill>
              </a:rPr>
              <a:t> and J. M. Pratt, </a:t>
            </a:r>
            <a:r>
              <a:rPr lang="en-GB" sz="1000" i="1" dirty="0">
                <a:solidFill>
                  <a:schemeClr val="bg1"/>
                </a:solidFill>
              </a:rPr>
              <a:t>Mol. Cell. Proteomics</a:t>
            </a:r>
            <a:r>
              <a:rPr lang="en-GB" sz="1000" dirty="0">
                <a:solidFill>
                  <a:schemeClr val="bg1"/>
                </a:solidFill>
              </a:rPr>
              <a:t>, 2005, </a:t>
            </a:r>
            <a:r>
              <a:rPr lang="en-GB" sz="1000" b="1" dirty="0">
                <a:solidFill>
                  <a:schemeClr val="bg1"/>
                </a:solidFill>
              </a:rPr>
              <a:t>4</a:t>
            </a:r>
            <a:r>
              <a:rPr lang="en-GB" sz="1000" dirty="0">
                <a:solidFill>
                  <a:schemeClr val="bg1"/>
                </a:solidFill>
              </a:rPr>
              <a:t>, 857–72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400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can we label?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4721696"/>
          </a:xfrm>
        </p:spPr>
        <p:txBody>
          <a:bodyPr/>
          <a:lstStyle/>
          <a:p>
            <a:r>
              <a:rPr lang="en-GB" dirty="0" smtClean="0"/>
              <a:t>Proteins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Sugars</a:t>
            </a:r>
          </a:p>
          <a:p>
            <a:endParaRPr lang="en-GB" dirty="0"/>
          </a:p>
          <a:p>
            <a:r>
              <a:rPr lang="en-GB" dirty="0" smtClean="0"/>
              <a:t>Lipids</a:t>
            </a:r>
          </a:p>
          <a:p>
            <a:endParaRPr lang="en-GB" dirty="0"/>
          </a:p>
          <a:p>
            <a:r>
              <a:rPr lang="en-GB" dirty="0" smtClean="0"/>
              <a:t>Nucleic acids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779912" y="1315140"/>
            <a:ext cx="5143738" cy="3804956"/>
            <a:chOff x="3779912" y="1315140"/>
            <a:chExt cx="5143738" cy="3804956"/>
          </a:xfrm>
        </p:grpSpPr>
        <p:pic>
          <p:nvPicPr>
            <p:cNvPr id="6041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36" t="3041" r="9046"/>
            <a:stretch/>
          </p:blipFill>
          <p:spPr bwMode="auto">
            <a:xfrm>
              <a:off x="3851920" y="1315140"/>
              <a:ext cx="5071730" cy="3804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 bwMode="auto">
            <a:xfrm>
              <a:off x="3779912" y="1315140"/>
              <a:ext cx="432048" cy="31366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3210519" y="6337548"/>
            <a:ext cx="59401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 smtClean="0">
                <a:solidFill>
                  <a:schemeClr val="bg1"/>
                </a:solidFill>
              </a:rPr>
              <a:t>Figure from: D</a:t>
            </a:r>
            <a:r>
              <a:rPr lang="en-GB" sz="1000" dirty="0">
                <a:solidFill>
                  <a:schemeClr val="bg1"/>
                </a:solidFill>
              </a:rPr>
              <a:t>. M. Patterson, L. A. </a:t>
            </a:r>
            <a:r>
              <a:rPr lang="en-GB" sz="1000" dirty="0" err="1">
                <a:solidFill>
                  <a:schemeClr val="bg1"/>
                </a:solidFill>
              </a:rPr>
              <a:t>Nazarova</a:t>
            </a:r>
            <a:r>
              <a:rPr lang="en-GB" sz="1000" dirty="0">
                <a:solidFill>
                  <a:schemeClr val="bg1"/>
                </a:solidFill>
              </a:rPr>
              <a:t>, and J. A. </a:t>
            </a:r>
            <a:r>
              <a:rPr lang="en-GB" sz="1000" dirty="0" err="1">
                <a:solidFill>
                  <a:schemeClr val="bg1"/>
                </a:solidFill>
              </a:rPr>
              <a:t>Prescher</a:t>
            </a:r>
            <a:r>
              <a:rPr lang="en-GB" sz="1000" dirty="0">
                <a:solidFill>
                  <a:schemeClr val="bg1"/>
                </a:solidFill>
              </a:rPr>
              <a:t>, </a:t>
            </a:r>
            <a:r>
              <a:rPr lang="en-GB" sz="1000" i="1" dirty="0">
                <a:solidFill>
                  <a:schemeClr val="bg1"/>
                </a:solidFill>
              </a:rPr>
              <a:t>ACS Chem. Biol.</a:t>
            </a:r>
            <a:r>
              <a:rPr lang="en-GB" sz="1000" dirty="0">
                <a:solidFill>
                  <a:schemeClr val="bg1"/>
                </a:solidFill>
              </a:rPr>
              <a:t>, 2014, </a:t>
            </a:r>
            <a:r>
              <a:rPr lang="en-GB" sz="1000" b="1" dirty="0">
                <a:solidFill>
                  <a:schemeClr val="bg1"/>
                </a:solidFill>
              </a:rPr>
              <a:t>9</a:t>
            </a:r>
            <a:r>
              <a:rPr lang="en-GB" sz="1000" dirty="0">
                <a:solidFill>
                  <a:schemeClr val="bg1"/>
                </a:solidFill>
              </a:rPr>
              <a:t>, 592–605. </a:t>
            </a:r>
          </a:p>
        </p:txBody>
      </p:sp>
    </p:spTree>
    <p:extLst>
      <p:ext uri="{BB962C8B-B14F-4D97-AF65-F5344CB8AC3E}">
        <p14:creationId xmlns:p14="http://schemas.microsoft.com/office/powerpoint/2010/main" val="364699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Bio-</a:t>
            </a:r>
            <a:r>
              <a:rPr lang="en-GB" dirty="0" err="1" smtClean="0"/>
              <a:t>Orthogonality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4505672"/>
          </a:xfrm>
        </p:spPr>
        <p:txBody>
          <a:bodyPr/>
          <a:lstStyle/>
          <a:p>
            <a:r>
              <a:rPr lang="en-GB" dirty="0" smtClean="0"/>
              <a:t>What is a bio-orthogonal reaction?</a:t>
            </a:r>
            <a:br>
              <a:rPr lang="en-GB" dirty="0" smtClean="0"/>
            </a:br>
            <a:r>
              <a:rPr lang="en-GB" dirty="0" smtClean="0"/>
              <a:t>“Click chemistry in a biological setting” </a:t>
            </a:r>
          </a:p>
          <a:p>
            <a:pPr marL="0" indent="0">
              <a:buNone/>
            </a:pPr>
            <a:endParaRPr lang="en-GB" dirty="0" smtClean="0"/>
          </a:p>
          <a:p>
            <a:pPr lvl="1"/>
            <a:r>
              <a:rPr lang="en-GB" dirty="0" smtClean="0"/>
              <a:t>Selective</a:t>
            </a:r>
          </a:p>
          <a:p>
            <a:pPr lvl="1"/>
            <a:r>
              <a:rPr lang="en-GB" dirty="0" smtClean="0"/>
              <a:t>Biologically inert</a:t>
            </a:r>
          </a:p>
          <a:p>
            <a:pPr lvl="1"/>
            <a:r>
              <a:rPr lang="en-GB" dirty="0" smtClean="0"/>
              <a:t>Chemically inert</a:t>
            </a:r>
          </a:p>
          <a:p>
            <a:pPr lvl="1"/>
            <a:r>
              <a:rPr lang="en-GB" dirty="0" smtClean="0"/>
              <a:t>Kinetics</a:t>
            </a:r>
          </a:p>
          <a:p>
            <a:pPr lvl="1"/>
            <a:r>
              <a:rPr lang="en-GB" dirty="0" smtClean="0"/>
              <a:t>Accessible engineering 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032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Bio-orthogonal reactions </a:t>
            </a:r>
            <a:endParaRPr lang="en-GB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3" t="14068" r="5043" b="8836"/>
          <a:stretch/>
        </p:blipFill>
        <p:spPr bwMode="auto">
          <a:xfrm>
            <a:off x="971600" y="1052735"/>
            <a:ext cx="7200800" cy="4939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3502513" y="2492896"/>
            <a:ext cx="2232248" cy="720080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445374" y="3212976"/>
            <a:ext cx="2145645" cy="784352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446402" y="4799974"/>
            <a:ext cx="3557646" cy="933282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4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Staudinger Reaction</a:t>
            </a:r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1622881"/>
              </p:ext>
            </p:extLst>
          </p:nvPr>
        </p:nvGraphicFramePr>
        <p:xfrm>
          <a:off x="827584" y="1700808"/>
          <a:ext cx="7266192" cy="2736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5" name="CS ChemDraw Drawing" r:id="rId3" imgW="4771334" imgH="1797797" progId="ChemDraw.Document.6.0">
                  <p:embed/>
                </p:oleObj>
              </mc:Choice>
              <mc:Fallback>
                <p:oleObj name="CS ChemDraw Drawing" r:id="rId3" imgW="4771334" imgH="179779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1700808"/>
                        <a:ext cx="7266192" cy="27363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839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_light_background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warwick_light_background</Template>
  <TotalTime>9062</TotalTime>
  <Words>741</Words>
  <Application>Microsoft Office PowerPoint</Application>
  <PresentationFormat>On-screen Show (4:3)</PresentationFormat>
  <Paragraphs>138</Paragraphs>
  <Slides>23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warwick_light_background</vt:lpstr>
      <vt:lpstr>CS ChemDraw Drawing</vt:lpstr>
      <vt:lpstr>Bio-Orthogonal Reactions for Metabolic labelling</vt:lpstr>
      <vt:lpstr>Bio-Orthogonal Reactions for Metabolic labelling</vt:lpstr>
      <vt:lpstr>Metabolic Labelling</vt:lpstr>
      <vt:lpstr>Metabolic Labelling</vt:lpstr>
      <vt:lpstr>What sort of labels? </vt:lpstr>
      <vt:lpstr>What can we label? </vt:lpstr>
      <vt:lpstr>Bio-Orthogonality </vt:lpstr>
      <vt:lpstr>Bio-orthogonal reactions </vt:lpstr>
      <vt:lpstr>Staudinger Reaction</vt:lpstr>
      <vt:lpstr>Staudinger Ligation</vt:lpstr>
      <vt:lpstr>Staudinger Ligation (traceless) </vt:lpstr>
      <vt:lpstr>Staudinger Ligation </vt:lpstr>
      <vt:lpstr>CuI Catalysed azide-alkyne cycloaddition (CuAAC)</vt:lpstr>
      <vt:lpstr>CuI Catalysed azide-alkyne cycloaddition (CuAAC)</vt:lpstr>
      <vt:lpstr>Strain Promoted Alkyne Azide Coupling (SPAAC)</vt:lpstr>
      <vt:lpstr>Cyclooctynes</vt:lpstr>
      <vt:lpstr>Cyclooctynes</vt:lpstr>
      <vt:lpstr>Zebra fish development monitored by SPAAC</vt:lpstr>
      <vt:lpstr>Inverse Electron Demand – Diels Alder </vt:lpstr>
      <vt:lpstr>Inverse Electron Demand – Diels Alder </vt:lpstr>
      <vt:lpstr>Problems in the field</vt:lpstr>
      <vt:lpstr>Looking forward </vt:lpstr>
      <vt:lpstr>Thanks for listening!</vt:lpstr>
    </vt:vector>
  </TitlesOfParts>
  <Company>University of Warwick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chemist</dc:creator>
  <cp:lastModifiedBy>chemist</cp:lastModifiedBy>
  <cp:revision>39</cp:revision>
  <cp:lastPrinted>2001-12-07T16:14:49Z</cp:lastPrinted>
  <dcterms:created xsi:type="dcterms:W3CDTF">2014-12-03T11:14:20Z</dcterms:created>
  <dcterms:modified xsi:type="dcterms:W3CDTF">2014-12-12T14:43:07Z</dcterms:modified>
</cp:coreProperties>
</file>