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8" r:id="rId2"/>
    <p:sldId id="261" r:id="rId3"/>
    <p:sldId id="257" r:id="rId4"/>
    <p:sldId id="259" r:id="rId5"/>
    <p:sldId id="260" r:id="rId6"/>
    <p:sldId id="264" r:id="rId7"/>
    <p:sldId id="265" r:id="rId8"/>
    <p:sldId id="266" r:id="rId9"/>
    <p:sldId id="267" r:id="rId10"/>
    <p:sldId id="269" r:id="rId11"/>
    <p:sldId id="268" r:id="rId12"/>
    <p:sldId id="270" r:id="rId13"/>
    <p:sldId id="271" r:id="rId14"/>
    <p:sldId id="272" r:id="rId15"/>
    <p:sldId id="275" r:id="rId16"/>
    <p:sldId id="274" r:id="rId17"/>
    <p:sldId id="276" r:id="rId18"/>
    <p:sldId id="277" r:id="rId19"/>
    <p:sldId id="278" r:id="rId20"/>
    <p:sldId id="279" r:id="rId21"/>
    <p:sldId id="263" r:id="rId22"/>
    <p:sldId id="280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99FF"/>
    <a:srgbClr val="CCC1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1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193D75-FC0F-409E-962C-6F0FC9BAF933}" type="datetimeFigureOut">
              <a:rPr lang="en-US" smtClean="0"/>
              <a:pPr/>
              <a:t>1/6/2015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9267DE-1242-4F04-B916-414B675781F7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9125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055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defRPr/>
            </a:pPr>
            <a:fld id="{3EC3E2B9-BBCE-42D6-8ACD-30F14AF2BF61}" type="slidenum">
              <a:rPr lang="en-GB" sz="1200" smtClean="0"/>
              <a:pPr>
                <a:defRPr/>
              </a:pPr>
              <a:t>1</a:t>
            </a:fld>
            <a:endParaRPr lang="en-GB" sz="1200" smtClean="0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/>
          </a:extLst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GB" sz="1400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055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defRPr/>
            </a:pPr>
            <a:fld id="{3EC3E2B9-BBCE-42D6-8ACD-30F14AF2BF61}" type="slidenum">
              <a:rPr lang="en-GB" sz="1200" smtClean="0"/>
              <a:pPr>
                <a:defRPr/>
              </a:pPr>
              <a:t>22</a:t>
            </a:fld>
            <a:endParaRPr lang="en-GB" sz="1200" smtClean="0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/>
          </a:extLst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GB" sz="1400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C540F-D292-4445-A4C2-3816F022E6BF}" type="datetimeFigureOut">
              <a:rPr lang="en-GB" smtClean="0"/>
              <a:pPr/>
              <a:t>06/01/2015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ACBD6-3A46-46C0-B870-9C0425BB20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299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C540F-D292-4445-A4C2-3816F022E6BF}" type="datetimeFigureOut">
              <a:rPr lang="en-GB" smtClean="0"/>
              <a:pPr/>
              <a:t>06/01/2015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ACBD6-3A46-46C0-B870-9C0425BB20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0087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C540F-D292-4445-A4C2-3816F022E6BF}" type="datetimeFigureOut">
              <a:rPr lang="en-GB" smtClean="0"/>
              <a:pPr/>
              <a:t>06/01/2015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ACBD6-3A46-46C0-B870-9C0425BB20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3426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C540F-D292-4445-A4C2-3816F022E6BF}" type="datetimeFigureOut">
              <a:rPr lang="en-GB" smtClean="0"/>
              <a:pPr/>
              <a:t>06/01/2015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ACBD6-3A46-46C0-B870-9C0425BB20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217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C540F-D292-4445-A4C2-3816F022E6BF}" type="datetimeFigureOut">
              <a:rPr lang="en-GB" smtClean="0"/>
              <a:pPr/>
              <a:t>06/01/2015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ACBD6-3A46-46C0-B870-9C0425BB20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848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C540F-D292-4445-A4C2-3816F022E6BF}" type="datetimeFigureOut">
              <a:rPr lang="en-GB" smtClean="0"/>
              <a:pPr/>
              <a:t>06/01/2015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ACBD6-3A46-46C0-B870-9C0425BB20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8526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C540F-D292-4445-A4C2-3816F022E6BF}" type="datetimeFigureOut">
              <a:rPr lang="en-GB" smtClean="0"/>
              <a:pPr/>
              <a:t>06/01/2015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ACBD6-3A46-46C0-B870-9C0425BB20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69705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C540F-D292-4445-A4C2-3816F022E6BF}" type="datetimeFigureOut">
              <a:rPr lang="en-GB" smtClean="0"/>
              <a:pPr/>
              <a:t>06/01/2015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ACBD6-3A46-46C0-B870-9C0425BB20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9272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C540F-D292-4445-A4C2-3816F022E6BF}" type="datetimeFigureOut">
              <a:rPr lang="en-GB" smtClean="0"/>
              <a:pPr/>
              <a:t>06/01/2015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ACBD6-3A46-46C0-B870-9C0425BB20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7309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C540F-D292-4445-A4C2-3816F022E6BF}" type="datetimeFigureOut">
              <a:rPr lang="en-GB" smtClean="0"/>
              <a:pPr/>
              <a:t>06/01/2015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ACBD6-3A46-46C0-B870-9C0425BB20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8247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C540F-D292-4445-A4C2-3816F022E6BF}" type="datetimeFigureOut">
              <a:rPr lang="en-GB" smtClean="0"/>
              <a:pPr/>
              <a:t>06/01/2015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AACBD6-3A46-46C0-B870-9C0425BB20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4507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EC540F-D292-4445-A4C2-3816F022E6BF}" type="datetimeFigureOut">
              <a:rPr lang="en-GB" smtClean="0"/>
              <a:pPr/>
              <a:t>06/01/2015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AACBD6-3A46-46C0-B870-9C0425BB20A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0010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warwick.ac.uk/fac/cross_fac/sciencecity/programmes/internal/themes/am2/booking/dropshapeanalyser/kruss_manual-dsa100.pdf" TargetMode="External"/><Relationship Id="rId2" Type="http://schemas.openxmlformats.org/officeDocument/2006/relationships/hyperlink" Target="http://www2.warwick.ac.uk/fac/cross_fac/sciencecity/programmes/internal/themes/am2/booking/dropshapeanalyser/instructions_for_drop_size_analyser_v5.pdf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://englandia.net/wp-content/uploads/2014/12/holl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571472" y="2571744"/>
            <a:ext cx="3357586" cy="3445641"/>
          </a:xfrm>
          <a:prstGeom prst="rect">
            <a:avLst/>
          </a:prstGeom>
          <a:noFill/>
        </p:spPr>
      </p:pic>
      <p:pic>
        <p:nvPicPr>
          <p:cNvPr id="3074" name="Picture 2" descr="http://englandia.net/wp-content/uploads/2014/12/holl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2500306"/>
            <a:ext cx="3357586" cy="3445641"/>
          </a:xfrm>
          <a:prstGeom prst="rect">
            <a:avLst/>
          </a:prstGeom>
          <a:noFill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094437"/>
            <a:ext cx="9144000" cy="763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6147" name="TextBox 1"/>
          <p:cNvSpPr txBox="1">
            <a:spLocks noChangeArrowheads="1"/>
          </p:cNvSpPr>
          <p:nvPr/>
        </p:nvSpPr>
        <p:spPr bwMode="auto">
          <a:xfrm>
            <a:off x="7380288" y="-26988"/>
            <a:ext cx="29876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en-US" altLang="en-US" sz="2000" b="1">
                <a:solidFill>
                  <a:srgbClr val="FFFFFF"/>
                </a:solidFill>
                <a:latin typeface="Arial" charset="0"/>
                <a:cs typeface="Arial" charset="0"/>
              </a:rPr>
              <a:t>Section Title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08625" y="6201811"/>
            <a:ext cx="3600450" cy="5847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 sz="1600" dirty="0" smtClean="0">
                <a:solidFill>
                  <a:schemeClr val="bg1"/>
                </a:solidFill>
                <a:latin typeface="+mn-lt"/>
              </a:rPr>
              <a:t>Surface Characterisation Techniques</a:t>
            </a:r>
            <a:endParaRPr lang="en-GB" sz="1600" dirty="0">
              <a:solidFill>
                <a:schemeClr val="bg1"/>
              </a:solidFill>
              <a:latin typeface="+mn-lt"/>
            </a:endParaRPr>
          </a:p>
          <a:p>
            <a:pPr algn="r">
              <a:defRPr/>
            </a:pPr>
            <a:r>
              <a:rPr lang="en-GB" sz="1600" dirty="0">
                <a:solidFill>
                  <a:schemeClr val="bg1"/>
                </a:solidFill>
                <a:latin typeface="+mn-lt"/>
              </a:rPr>
              <a:t>Caroline </a:t>
            </a:r>
            <a:r>
              <a:rPr lang="en-GB" sz="1600" dirty="0" smtClean="0">
                <a:solidFill>
                  <a:schemeClr val="bg1"/>
                </a:solidFill>
                <a:latin typeface="+mn-lt"/>
              </a:rPr>
              <a:t>Biggs</a:t>
            </a:r>
            <a:endParaRPr lang="en-GB" sz="16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3" name="Rectangle 16"/>
          <p:cNvSpPr txBox="1">
            <a:spLocks noChangeArrowheads="1"/>
          </p:cNvSpPr>
          <p:nvPr/>
        </p:nvSpPr>
        <p:spPr>
          <a:xfrm>
            <a:off x="0" y="0"/>
            <a:ext cx="9144000" cy="45720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GB" sz="4300" dirty="0" smtClean="0"/>
              <a:t>Christmas Tutorial on Surface Characterisation Techniques</a:t>
            </a:r>
          </a:p>
          <a:p>
            <a:pPr>
              <a:defRPr/>
            </a:pPr>
            <a:endParaRPr lang="en-GB" sz="2800" dirty="0" smtClean="0"/>
          </a:p>
          <a:p>
            <a:pPr marL="4400550" lvl="8" indent="-742950">
              <a:buAutoNum type="arabicPeriod"/>
              <a:defRPr/>
            </a:pPr>
            <a:r>
              <a:rPr lang="en-GB" sz="2800" dirty="0" smtClean="0"/>
              <a:t>DSA</a:t>
            </a:r>
          </a:p>
          <a:p>
            <a:pPr marL="4400550" lvl="8" indent="-742950">
              <a:buAutoNum type="arabicPeriod"/>
              <a:defRPr/>
            </a:pPr>
            <a:r>
              <a:rPr lang="en-GB" sz="2800" dirty="0" smtClean="0"/>
              <a:t>Ellipsometry</a:t>
            </a:r>
          </a:p>
          <a:p>
            <a:pPr marL="4400550" lvl="8" indent="-742950">
              <a:buAutoNum type="arabicPeriod"/>
              <a:defRPr/>
            </a:pPr>
            <a:r>
              <a:rPr lang="en-GB" sz="2800" dirty="0" smtClean="0"/>
              <a:t>QCM</a:t>
            </a:r>
          </a:p>
          <a:p>
            <a:pPr marL="4400550" lvl="8" indent="-742950">
              <a:buAutoNum type="arabicPeriod"/>
              <a:defRPr/>
            </a:pPr>
            <a:r>
              <a:rPr lang="en-GB" sz="2800" dirty="0" smtClean="0"/>
              <a:t>XPS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715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-142900"/>
            <a:ext cx="8229600" cy="1143000"/>
          </a:xfrm>
        </p:spPr>
        <p:txBody>
          <a:bodyPr/>
          <a:lstStyle/>
          <a:p>
            <a:r>
              <a:rPr lang="en-GB" dirty="0" smtClean="0"/>
              <a:t>Ellipsometry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000109"/>
            <a:ext cx="8372476" cy="3357585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None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2. How can I get access and training?</a:t>
            </a:r>
          </a:p>
          <a:p>
            <a:pPr marL="514350" indent="-514350"/>
            <a:r>
              <a:rPr lang="en-GB" sz="28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Nanofilm</a:t>
            </a:r>
            <a:r>
              <a:rPr lang="en-GB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imaging spectroscopic </a:t>
            </a:r>
            <a:r>
              <a:rPr lang="en-GB" sz="28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ellipsometer</a:t>
            </a:r>
            <a:endParaRPr lang="en-GB" sz="2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514350" indent="-514350"/>
            <a:r>
              <a:rPr lang="en-GB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EP4Model software installed</a:t>
            </a:r>
          </a:p>
          <a:p>
            <a:pPr marL="514350" indent="-514350"/>
            <a:r>
              <a:rPr lang="en-GB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Recommend using </a:t>
            </a:r>
            <a:r>
              <a:rPr lang="en-GB" sz="28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WVase</a:t>
            </a:r>
            <a:r>
              <a:rPr lang="en-GB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(can have your own copy too) </a:t>
            </a:r>
          </a:p>
          <a:p>
            <a:pPr marL="514350" indent="-514350"/>
            <a:endParaRPr lang="en-GB" sz="2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514350" indent="-514350"/>
            <a:r>
              <a:rPr lang="en-GB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Location: C103a</a:t>
            </a:r>
          </a:p>
          <a:p>
            <a:pPr marL="514350" indent="-514350"/>
            <a:r>
              <a:rPr lang="en-GB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Booked via AM2 page</a:t>
            </a:r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-142900"/>
            <a:ext cx="8229600" cy="1143000"/>
          </a:xfrm>
        </p:spPr>
        <p:txBody>
          <a:bodyPr/>
          <a:lstStyle/>
          <a:p>
            <a:r>
              <a:rPr lang="en-GB" dirty="0" smtClean="0"/>
              <a:t>Ellipsometry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857232"/>
            <a:ext cx="8643998" cy="2786081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None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3. What sort of data can I expect?</a:t>
            </a:r>
          </a:p>
          <a:p>
            <a:pPr marL="514350" indent="-514350">
              <a:buAutoNum type="arabicPeriod"/>
            </a:pPr>
            <a:endParaRPr lang="en-GB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514350" indent="-514350"/>
            <a: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Silicon, germanium, titanium or gold surfaces are best</a:t>
            </a:r>
          </a:p>
          <a:p>
            <a:pPr marL="514350" indent="-514350"/>
            <a: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Sequential film thickness measurements</a:t>
            </a:r>
          </a:p>
          <a:p>
            <a:pPr marL="514350" indent="-514350"/>
            <a: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Or calculate other film parameters from a known thickness</a:t>
            </a:r>
            <a:endParaRPr lang="en-GB" dirty="0" smtClean="0"/>
          </a:p>
          <a:p>
            <a:pPr marL="514350" indent="-514350"/>
            <a:endParaRPr lang="en-GB" dirty="0" smtClean="0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108" y="3357562"/>
            <a:ext cx="4049486" cy="3433418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06" y="3814781"/>
            <a:ext cx="4742971" cy="2543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-142900"/>
            <a:ext cx="8229600" cy="1143000"/>
          </a:xfrm>
        </p:spPr>
        <p:txBody>
          <a:bodyPr/>
          <a:lstStyle/>
          <a:p>
            <a:r>
              <a:rPr lang="en-GB" dirty="0" smtClean="0"/>
              <a:t>Ellipsometry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000109"/>
            <a:ext cx="8372476" cy="3357585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None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4.  Recommended references and further reading</a:t>
            </a:r>
          </a:p>
          <a:p>
            <a:pPr marL="514350" indent="-514350">
              <a:buAutoNum type="arabicPeriod"/>
            </a:pPr>
            <a:endParaRPr lang="en-GB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514350" indent="-514350"/>
            <a: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Handbook of Ellipsometry’, H. G. Tompkins and E. A. Irene Eds. </a:t>
            </a:r>
          </a:p>
          <a:p>
            <a:pPr marL="514350" indent="-514350">
              <a:buNone/>
            </a:pPr>
            <a:r>
              <a:rPr lang="en-GB" sz="1900" dirty="0" smtClean="0"/>
              <a:t>Available in the library or borrow a copy from Ben Douglas</a:t>
            </a:r>
          </a:p>
          <a:p>
            <a:pPr marL="514350" indent="-514350"/>
            <a:endParaRPr lang="en-GB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514350" indent="-514350"/>
            <a: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Principles of </a:t>
            </a:r>
            <a:r>
              <a:rPr lang="en-GB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Ellipsometery</a:t>
            </a:r>
            <a: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by </a:t>
            </a:r>
            <a:r>
              <a:rPr lang="en-GB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Accurion</a:t>
            </a:r>
            <a:endParaRPr lang="en-GB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514350" indent="-514350">
              <a:buNone/>
            </a:pPr>
            <a:r>
              <a:rPr lang="en-GB" sz="1900" dirty="0" smtClean="0"/>
              <a:t>http://www2.warwick.ac.uk/fac/cross_fac/sciencecity/programmes/internal/themes/am2/booking/ellipsometer/compendium_-_principles_-_i.pdf</a:t>
            </a:r>
          </a:p>
          <a:p>
            <a:pPr marL="514350" indent="-514350"/>
            <a:endParaRPr lang="en-GB" dirty="0" smtClean="0"/>
          </a:p>
          <a:p>
            <a:pPr marL="514350" indent="-514350"/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7142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Quartz-Crystal Microbalance with Dissipation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500175"/>
            <a:ext cx="8372476" cy="2500329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None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1. What is it and what is it used for?</a:t>
            </a:r>
          </a:p>
          <a:p>
            <a:pPr>
              <a:defRPr/>
            </a:pPr>
            <a: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Measure change in frequency upon addition of mass to a surface</a:t>
            </a:r>
          </a:p>
          <a:p>
            <a:pPr>
              <a:defRPr/>
            </a:pPr>
            <a: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Monitors frequency </a:t>
            </a:r>
            <a:r>
              <a:rPr lang="en-GB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and </a:t>
            </a:r>
            <a: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energy dissipation response </a:t>
            </a:r>
          </a:p>
          <a:p>
            <a:pPr>
              <a:defRPr/>
            </a:pPr>
            <a: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Kinetics of </a:t>
            </a:r>
            <a:r>
              <a:rPr lang="en-GB" i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both</a:t>
            </a:r>
            <a: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structural changes and mass changes are obtained simultaneously</a:t>
            </a:r>
            <a:endParaRPr lang="en-GB" b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defRPr/>
            </a:pPr>
            <a:endParaRPr lang="en-GB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defRPr/>
            </a:pPr>
            <a:endParaRPr lang="en-GB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defRPr/>
            </a:pPr>
            <a: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QC chips are thin quartz discs between 2 electrodes</a:t>
            </a:r>
          </a:p>
          <a:p>
            <a:pPr>
              <a:defRPr/>
            </a:pPr>
            <a: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Excite crystal to oscillation  by applying AC voltage </a:t>
            </a:r>
          </a:p>
          <a:p>
            <a:pPr marL="0" indent="0">
              <a:defRPr/>
            </a:pPr>
            <a:endParaRPr lang="en-GB" dirty="0" smtClean="0"/>
          </a:p>
          <a:p>
            <a:pPr marL="514350" indent="-514350"/>
            <a:endParaRPr lang="en-GB" dirty="0" smtClean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l="10504" t="9460" r="8849" b="11707"/>
          <a:stretch>
            <a:fillRect/>
          </a:stretch>
        </p:blipFill>
        <p:spPr bwMode="auto">
          <a:xfrm>
            <a:off x="714348" y="4214818"/>
            <a:ext cx="1358900" cy="218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3933922"/>
            <a:ext cx="4727899" cy="2739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7142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Quartz-Crystal Microbalance with Dissipation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500175"/>
            <a:ext cx="8372476" cy="2786081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None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2. How can I get access and training?</a:t>
            </a:r>
          </a:p>
          <a:p>
            <a:pPr marL="514350" indent="-514350">
              <a:buAutoNum type="arabicPeriod"/>
            </a:pPr>
            <a:endParaRPr lang="en-GB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514350" indent="-514350"/>
            <a: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Q-Sense E4 System with </a:t>
            </a:r>
            <a:r>
              <a:rPr lang="en-GB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QSoft</a:t>
            </a:r>
            <a: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401 software</a:t>
            </a:r>
          </a:p>
          <a:p>
            <a:pPr marL="514350" indent="-514350"/>
            <a: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Also E1 System in Electrochemistry, compatible with organic solvents</a:t>
            </a:r>
          </a:p>
          <a:p>
            <a:pPr marL="514350" indent="-514350"/>
            <a: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Location: C206</a:t>
            </a:r>
          </a:p>
          <a:p>
            <a:pPr marL="514350" indent="-514350"/>
            <a: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Booked via AM2 page</a:t>
            </a:r>
          </a:p>
          <a:p>
            <a:pPr marL="514350" indent="-514350"/>
            <a:endParaRPr lang="en-GB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514350" indent="-514350"/>
            <a:endParaRPr lang="en-GB" dirty="0" smtClean="0"/>
          </a:p>
          <a:p>
            <a:pPr marL="514350" indent="-514350"/>
            <a:endParaRPr lang="en-GB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3571876"/>
            <a:ext cx="4357686" cy="2777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987"/>
          <a:stretch/>
        </p:blipFill>
        <p:spPr>
          <a:xfrm>
            <a:off x="285752" y="3979439"/>
            <a:ext cx="4000496" cy="287858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7142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Quartz-Crystal Microbalance with Dissipation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142984"/>
            <a:ext cx="8358246" cy="3214710"/>
          </a:xfrm>
        </p:spPr>
        <p:txBody>
          <a:bodyPr>
            <a:normAutofit fontScale="25000" lnSpcReduction="20000"/>
          </a:bodyPr>
          <a:lstStyle/>
          <a:p>
            <a:pPr marL="514350" indent="-514350">
              <a:buNone/>
            </a:pPr>
            <a:r>
              <a:rPr lang="en-GB" sz="6400" dirty="0" smtClean="0">
                <a:solidFill>
                  <a:schemeClr val="accent4">
                    <a:lumMod val="75000"/>
                  </a:schemeClr>
                </a:solidFill>
              </a:rPr>
              <a:t>3. What sort of data can I expect?</a:t>
            </a:r>
          </a:p>
          <a:p>
            <a:pPr marL="514350" indent="-514350">
              <a:buNone/>
            </a:pPr>
            <a:endParaRPr lang="en-GB" sz="6400" dirty="0" smtClean="0">
              <a:solidFill>
                <a:schemeClr val="accent4">
                  <a:lumMod val="75000"/>
                </a:schemeClr>
              </a:solidFill>
            </a:endParaRPr>
          </a:p>
          <a:p>
            <a:pPr>
              <a:defRPr/>
            </a:pPr>
            <a:r>
              <a:rPr lang="en-GB" sz="6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Qualitative:</a:t>
            </a:r>
          </a:p>
          <a:p>
            <a:pPr>
              <a:defRPr/>
            </a:pPr>
            <a:r>
              <a:rPr lang="en-GB" sz="6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Raw data plot (</a:t>
            </a:r>
            <a:r>
              <a:rPr lang="el-GR" sz="6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Δ</a:t>
            </a:r>
            <a:r>
              <a:rPr lang="en-GB" sz="6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D/ </a:t>
            </a:r>
            <a:r>
              <a:rPr lang="el-GR" sz="6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Δ</a:t>
            </a:r>
            <a:r>
              <a:rPr lang="en-GB" sz="6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 against time)</a:t>
            </a:r>
          </a:p>
          <a:p>
            <a:pPr>
              <a:defRPr/>
            </a:pPr>
            <a:endParaRPr lang="en-GB" sz="64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defRPr/>
            </a:pPr>
            <a:r>
              <a:rPr lang="en-GB" sz="6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Quantitative (rigid film):</a:t>
            </a:r>
          </a:p>
          <a:p>
            <a:pPr>
              <a:defRPr/>
            </a:pPr>
            <a:r>
              <a:rPr lang="en-GB" sz="64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Sauerbrey</a:t>
            </a:r>
            <a:r>
              <a:rPr lang="en-GB" sz="6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equation</a:t>
            </a:r>
          </a:p>
          <a:p>
            <a:pPr>
              <a:defRPr/>
            </a:pPr>
            <a:r>
              <a:rPr lang="en-GB" sz="64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Δm</a:t>
            </a:r>
            <a:r>
              <a:rPr lang="en-GB" sz="6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= (</a:t>
            </a:r>
            <a:r>
              <a:rPr lang="en-GB" sz="64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C/n</a:t>
            </a:r>
            <a:r>
              <a:rPr lang="en-GB" sz="6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) </a:t>
            </a:r>
            <a:r>
              <a:rPr lang="en-GB" sz="64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Δf</a:t>
            </a:r>
            <a:r>
              <a:rPr lang="en-GB" sz="6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	</a:t>
            </a:r>
            <a:r>
              <a:rPr lang="en-GB" sz="4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 = harmonic number</a:t>
            </a:r>
          </a:p>
          <a:p>
            <a:pPr lvl="4">
              <a:buNone/>
              <a:defRPr/>
            </a:pPr>
            <a:r>
              <a:rPr lang="en-GB" sz="4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 = (crystal thickness x crystal density) / fundamental frequency </a:t>
            </a:r>
          </a:p>
          <a:p>
            <a:pPr lvl="4">
              <a:buNone/>
              <a:defRPr/>
            </a:pPr>
            <a:r>
              <a:rPr lang="en-GB" sz="4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Gives areal mass in </a:t>
            </a:r>
            <a:r>
              <a:rPr lang="en-GB" sz="44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ng</a:t>
            </a:r>
            <a:r>
              <a:rPr lang="en-GB" sz="4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/ cm</a:t>
            </a:r>
            <a:r>
              <a:rPr lang="en-GB" sz="4400" baseline="30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2</a:t>
            </a:r>
          </a:p>
          <a:p>
            <a:pPr>
              <a:defRPr/>
            </a:pPr>
            <a:endParaRPr lang="en-GB" sz="64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defRPr/>
            </a:pPr>
            <a:r>
              <a:rPr lang="en-GB" sz="6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Quantitative (soft and laterally homogenous film):</a:t>
            </a:r>
          </a:p>
          <a:p>
            <a:pPr>
              <a:defRPr/>
            </a:pPr>
            <a:r>
              <a:rPr lang="en-GB" sz="64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Viscoelastic</a:t>
            </a:r>
            <a:r>
              <a:rPr lang="en-GB" sz="6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GB" sz="64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modeling</a:t>
            </a:r>
            <a:r>
              <a:rPr lang="en-GB" sz="6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of </a:t>
            </a:r>
            <a:r>
              <a:rPr lang="el-GR" sz="6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Δ</a:t>
            </a:r>
            <a:r>
              <a:rPr lang="en-GB" sz="6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 and </a:t>
            </a:r>
            <a:r>
              <a:rPr lang="el-GR" sz="6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Δ</a:t>
            </a:r>
            <a:r>
              <a:rPr lang="en-GB" sz="6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</a:t>
            </a:r>
          </a:p>
          <a:p>
            <a:pPr marL="514350" indent="-514350"/>
            <a:endParaRPr lang="en-GB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514350" indent="-514350"/>
            <a:endParaRPr lang="en-GB" dirty="0" smtClean="0"/>
          </a:p>
          <a:p>
            <a:pPr marL="514350" indent="-514350"/>
            <a:endParaRPr lang="en-GB" dirty="0" smtClean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/>
          <a:srcRect l="16507" t="21535" r="27969" b="36874"/>
          <a:stretch>
            <a:fillRect/>
          </a:stretch>
        </p:blipFill>
        <p:spPr bwMode="auto">
          <a:xfrm>
            <a:off x="5357818" y="1071546"/>
            <a:ext cx="3786182" cy="2003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/>
          <a:srcRect l="22060" t="23308" r="25462" b="38345"/>
          <a:stretch>
            <a:fillRect/>
          </a:stretch>
        </p:blipFill>
        <p:spPr bwMode="auto">
          <a:xfrm>
            <a:off x="5500694" y="3500438"/>
            <a:ext cx="3643306" cy="1879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7142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Quartz-Crystal Microbalance with Dissipation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500175"/>
            <a:ext cx="8372476" cy="4000527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None/>
            </a:pPr>
            <a:r>
              <a:rPr lang="en-GB" sz="4500" dirty="0" smtClean="0">
                <a:solidFill>
                  <a:schemeClr val="accent4">
                    <a:lumMod val="75000"/>
                  </a:schemeClr>
                </a:solidFill>
              </a:rPr>
              <a:t>4. Recommended reading and references</a:t>
            </a:r>
          </a:p>
          <a:p>
            <a:pPr marL="514350" indent="-514350">
              <a:buAutoNum type="arabicPeriod"/>
            </a:pPr>
            <a:endParaRPr lang="en-GB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marL="514350" indent="-514350"/>
            <a:r>
              <a:rPr lang="en-GB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Biolin</a:t>
            </a:r>
            <a: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Scientific Website, lots of training resources, videos and webinars</a:t>
            </a:r>
          </a:p>
          <a:p>
            <a:pPr marL="514350" indent="-514350">
              <a:buNone/>
            </a:pPr>
            <a:r>
              <a:rPr lang="en-GB" sz="2200" dirty="0" smtClean="0"/>
              <a:t>http://www.biolinscientific.com/q-sense/?training Q-Sense E4 System with </a:t>
            </a:r>
            <a:r>
              <a:rPr lang="en-GB" sz="2200" dirty="0" err="1" smtClean="0"/>
              <a:t>QSoft</a:t>
            </a:r>
            <a:r>
              <a:rPr lang="en-GB" sz="2200" dirty="0" smtClean="0"/>
              <a:t> 401 software</a:t>
            </a:r>
          </a:p>
          <a:p>
            <a:pPr marL="514350" indent="-514350"/>
            <a: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E4 User manual</a:t>
            </a:r>
          </a:p>
          <a:p>
            <a:pPr marL="514350" indent="-514350">
              <a:buNone/>
            </a:pPr>
            <a:r>
              <a:rPr lang="en-GB" sz="2200" dirty="0" smtClean="0"/>
              <a:t>http://www2.warwick.ac.uk/fac/cross_fac/sciencecity/programmes/internal/themes/am2/booking/qcm/e4_operator_manual_-_download_version.pdf </a:t>
            </a:r>
          </a:p>
          <a:p>
            <a:pPr marL="514350" indent="-514350"/>
            <a:r>
              <a:rPr lang="en-GB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Journals</a:t>
            </a:r>
          </a:p>
          <a:p>
            <a:pPr marL="514350" indent="-514350">
              <a:buNone/>
            </a:pPr>
            <a:r>
              <a:rPr lang="en-US" sz="2200" dirty="0" smtClean="0"/>
              <a:t>Zhang, G.; Wu, C., Quartz Crystal Microbalance Studies on Conformational Change of Polymer Chains at Interface. </a:t>
            </a:r>
            <a:r>
              <a:rPr lang="en-US" sz="2200" i="1" dirty="0" smtClean="0"/>
              <a:t>Macromolecular Rapid Communications </a:t>
            </a:r>
            <a:r>
              <a:rPr lang="en-US" sz="2200" b="1" dirty="0" smtClean="0"/>
              <a:t>2009,</a:t>
            </a:r>
            <a:r>
              <a:rPr lang="en-US" sz="2200" dirty="0" smtClean="0"/>
              <a:t> </a:t>
            </a:r>
            <a:r>
              <a:rPr lang="en-US" sz="2200" i="1" dirty="0" smtClean="0"/>
              <a:t>30</a:t>
            </a:r>
            <a:r>
              <a:rPr lang="en-US" sz="2200" dirty="0" smtClean="0"/>
              <a:t> (4-5), 328-335</a:t>
            </a:r>
          </a:p>
          <a:p>
            <a:pPr marL="514350" indent="-514350">
              <a:buNone/>
            </a:pPr>
            <a:endParaRPr lang="en-US" sz="2200" dirty="0" smtClean="0"/>
          </a:p>
          <a:p>
            <a:pPr marL="514350" indent="-514350">
              <a:buNone/>
            </a:pPr>
            <a:r>
              <a:rPr lang="en-GB" sz="2200" dirty="0" smtClean="0"/>
              <a:t>G. Z., Study on conformation change of thermally sensitive linear grafted poly(N-</a:t>
            </a:r>
            <a:r>
              <a:rPr lang="en-GB" sz="2200" dirty="0" err="1" smtClean="0"/>
              <a:t>isopropylacrylamide</a:t>
            </a:r>
            <a:r>
              <a:rPr lang="en-GB" sz="2200" dirty="0" smtClean="0"/>
              <a:t>) chains by quartz crystal microbalance. </a:t>
            </a:r>
            <a:r>
              <a:rPr lang="en-GB" sz="2200" i="1" dirty="0" smtClean="0"/>
              <a:t>Macromolecules </a:t>
            </a:r>
            <a:r>
              <a:rPr lang="en-GB" sz="2200" b="1" dirty="0" smtClean="0"/>
              <a:t>2004,</a:t>
            </a:r>
            <a:r>
              <a:rPr lang="en-GB" sz="2200" dirty="0" smtClean="0"/>
              <a:t> </a:t>
            </a:r>
            <a:r>
              <a:rPr lang="en-GB" sz="2200" i="1" dirty="0" smtClean="0"/>
              <a:t>37</a:t>
            </a:r>
            <a:r>
              <a:rPr lang="en-GB" sz="2200" dirty="0" smtClean="0"/>
              <a:t> (17), 6553-6557</a:t>
            </a:r>
          </a:p>
          <a:p>
            <a:pPr marL="514350" indent="-514350">
              <a:buNone/>
            </a:pPr>
            <a:endParaRPr lang="en-GB" sz="2200" dirty="0" smtClean="0"/>
          </a:p>
          <a:p>
            <a:pPr marL="514350" indent="-514350">
              <a:buNone/>
            </a:pPr>
            <a:r>
              <a:rPr lang="en-US" sz="2200" dirty="0" smtClean="0"/>
              <a:t>O'Sullivan, C. K.; </a:t>
            </a:r>
            <a:r>
              <a:rPr lang="en-US" sz="2200" dirty="0" err="1" smtClean="0"/>
              <a:t>Guilbault</a:t>
            </a:r>
            <a:r>
              <a:rPr lang="en-US" sz="2200" dirty="0" smtClean="0"/>
              <a:t>, G. G., Commercial quartz crystal microbalances - theory and applications. </a:t>
            </a:r>
            <a:r>
              <a:rPr lang="en-US" sz="2200" i="1" dirty="0" smtClean="0"/>
              <a:t>Biosensors &amp; Bioelectronics </a:t>
            </a:r>
            <a:r>
              <a:rPr lang="en-US" sz="2200" b="1" dirty="0" smtClean="0"/>
              <a:t>1999,</a:t>
            </a:r>
            <a:r>
              <a:rPr lang="en-US" sz="2200" dirty="0" smtClean="0"/>
              <a:t> </a:t>
            </a:r>
            <a:r>
              <a:rPr lang="en-US" sz="2200" i="1" dirty="0" smtClean="0"/>
              <a:t>14</a:t>
            </a:r>
            <a:r>
              <a:rPr lang="en-US" sz="2200" dirty="0" smtClean="0"/>
              <a:t> (8-9), 663-670</a:t>
            </a:r>
            <a:endParaRPr lang="en-GB" sz="2200" dirty="0" smtClean="0"/>
          </a:p>
          <a:p>
            <a:pPr marL="514350" indent="-514350">
              <a:buNone/>
            </a:pPr>
            <a:endParaRPr lang="en-GB" sz="2400" dirty="0" smtClean="0"/>
          </a:p>
          <a:p>
            <a:pPr marL="514350" indent="-514350"/>
            <a:endParaRPr lang="en-GB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514350" indent="-514350">
              <a:buNone/>
            </a:pPr>
            <a:endParaRPr lang="en-GB" sz="2200" dirty="0" smtClean="0"/>
          </a:p>
          <a:p>
            <a:pPr marL="514350" indent="-514350">
              <a:buNone/>
            </a:pPr>
            <a:endParaRPr lang="en-GB" sz="2200" dirty="0" smtClean="0"/>
          </a:p>
          <a:p>
            <a:pPr marL="514350" indent="-514350">
              <a:buNone/>
            </a:pPr>
            <a:endParaRPr lang="en-GB" sz="2200" dirty="0" smtClean="0"/>
          </a:p>
          <a:p>
            <a:pPr marL="514350" indent="-514350">
              <a:buNone/>
            </a:pPr>
            <a:endParaRPr lang="en-GB" sz="2200" dirty="0" smtClean="0"/>
          </a:p>
          <a:p>
            <a:pPr marL="514350" indent="-514350"/>
            <a:endParaRPr lang="en-GB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514350" indent="-514350"/>
            <a:endParaRPr lang="en-GB" dirty="0" smtClean="0"/>
          </a:p>
          <a:p>
            <a:pPr marL="514350" indent="-514350"/>
            <a:endParaRPr lang="en-GB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-142900"/>
            <a:ext cx="8229600" cy="1143000"/>
          </a:xfrm>
        </p:spPr>
        <p:txBody>
          <a:bodyPr/>
          <a:lstStyle/>
          <a:p>
            <a:r>
              <a:rPr lang="en-GB" dirty="0" smtClean="0"/>
              <a:t>X-Ray Photoelectron Spectroscopy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4" y="1000109"/>
            <a:ext cx="9001156" cy="2357453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What is it and what is it used for?</a:t>
            </a:r>
          </a:p>
          <a:p>
            <a:pPr marL="514350" indent="-514350"/>
            <a:r>
              <a:rPr lang="en-GB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Spectroscopic technique to measure the elemental composition of a surface</a:t>
            </a:r>
          </a:p>
          <a:p>
            <a:pPr marL="514350" indent="-514350"/>
            <a:r>
              <a:rPr lang="en-GB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Irradiate with a bean of X-rays and measure the kinetic energy and number of electrons released from the top 10 nm </a:t>
            </a:r>
          </a:p>
          <a:p>
            <a:pPr marL="514350" indent="-514350"/>
            <a:r>
              <a:rPr lang="en-GB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Cannot detect hydrogen or lithium</a:t>
            </a:r>
          </a:p>
          <a:p>
            <a:pPr marL="514350" indent="-514350"/>
            <a:endParaRPr lang="en-GB" sz="2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514350" indent="-514350"/>
            <a:endParaRPr lang="en-GB" dirty="0" smtClean="0"/>
          </a:p>
          <a:p>
            <a:pPr marL="514350" indent="-514350"/>
            <a:endParaRPr lang="en-GB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95855" y="3443832"/>
            <a:ext cx="4548145" cy="3414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 l="1049"/>
          <a:stretch>
            <a:fillRect/>
          </a:stretch>
        </p:blipFill>
        <p:spPr bwMode="auto">
          <a:xfrm>
            <a:off x="357158" y="3929066"/>
            <a:ext cx="4062746" cy="2225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-142900"/>
            <a:ext cx="8229600" cy="1143000"/>
          </a:xfrm>
        </p:spPr>
        <p:txBody>
          <a:bodyPr/>
          <a:lstStyle/>
          <a:p>
            <a:r>
              <a:rPr lang="en-GB" dirty="0" smtClean="0"/>
              <a:t>X-Ray Photoelectron Spectroscopy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4" y="1000109"/>
            <a:ext cx="4572032" cy="5857891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None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2. How can I get access and training?</a:t>
            </a:r>
          </a:p>
          <a:p>
            <a:pPr marL="514350" indent="-514350">
              <a:buNone/>
            </a:pPr>
            <a:r>
              <a:rPr lang="en-GB" sz="4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go.warwick.ac.uk/</a:t>
            </a:r>
            <a:r>
              <a:rPr lang="en-GB" sz="4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xps</a:t>
            </a:r>
            <a:endParaRPr lang="en-GB" sz="46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514350" indent="-514350"/>
            <a:r>
              <a:rPr lang="en-GB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Two machines available (Science </a:t>
            </a:r>
            <a:r>
              <a:rPr lang="en-GB" sz="27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city </a:t>
            </a:r>
            <a:r>
              <a:rPr lang="en-GB" sz="27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Monochromated</a:t>
            </a:r>
            <a:r>
              <a:rPr lang="en-GB" sz="27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Al K</a:t>
            </a:r>
            <a:r>
              <a:rPr lang="el-GR" sz="2700" baseline="-25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α</a:t>
            </a:r>
            <a:r>
              <a:rPr lang="el-GR" sz="27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 </a:t>
            </a:r>
            <a:r>
              <a:rPr lang="en-GB" sz="27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X-ray and </a:t>
            </a:r>
            <a:r>
              <a:rPr lang="en-GB" sz="27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Krtos</a:t>
            </a:r>
            <a:r>
              <a:rPr lang="en-GB" sz="27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Axis Ultra, which is new and has an </a:t>
            </a:r>
            <a:r>
              <a:rPr lang="en-GB" sz="27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autosampler</a:t>
            </a:r>
            <a:r>
              <a:rPr lang="en-GB" sz="27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)</a:t>
            </a:r>
          </a:p>
          <a:p>
            <a:pPr marL="514350" indent="-514350"/>
            <a:endParaRPr lang="en-GB" sz="27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514350" indent="-514350"/>
            <a:r>
              <a:rPr lang="en-GB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Three options for obtaining XPS data:</a:t>
            </a:r>
          </a:p>
          <a:p>
            <a:pPr marL="514350" indent="-514350">
              <a:buNone/>
            </a:pPr>
            <a:r>
              <a:rPr lang="en-GB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a. Submit your samples and leave un them</a:t>
            </a:r>
          </a:p>
          <a:p>
            <a:pPr marL="514350" indent="-514350">
              <a:buNone/>
            </a:pPr>
            <a:r>
              <a:rPr lang="en-GB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b. Stay and learn how they are run</a:t>
            </a:r>
          </a:p>
          <a:p>
            <a:pPr marL="514350" indent="-514350">
              <a:buNone/>
            </a:pPr>
            <a:r>
              <a:rPr lang="en-GB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c. Get trained on the machine </a:t>
            </a:r>
          </a:p>
          <a:p>
            <a:pPr marL="514350" indent="-514350">
              <a:buNone/>
            </a:pPr>
            <a:r>
              <a:rPr lang="en-GB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(must prove you are an extensive user)</a:t>
            </a:r>
          </a:p>
          <a:p>
            <a:pPr marL="514350" indent="-514350">
              <a:buNone/>
            </a:pPr>
            <a:endParaRPr lang="en-GB" sz="2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514350" indent="-514350"/>
            <a:r>
              <a:rPr lang="en-GB" sz="29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Maximum sample dimensions (l x w x h) are 12 mm x 12 mm x 4 mm</a:t>
            </a:r>
          </a:p>
          <a:p>
            <a:pPr marL="514350" indent="-514350"/>
            <a:r>
              <a:rPr lang="en-GB" sz="29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Can test anything coated with silicon</a:t>
            </a:r>
          </a:p>
          <a:p>
            <a:pPr marL="514350" indent="-514350"/>
            <a:r>
              <a:rPr lang="en-GB" sz="29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Including gold </a:t>
            </a:r>
            <a:r>
              <a:rPr lang="en-GB" sz="29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nanoparticles</a:t>
            </a:r>
            <a:r>
              <a:rPr lang="en-GB" sz="29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, if supported on Si </a:t>
            </a:r>
            <a:r>
              <a:rPr lang="en-GB" sz="29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wafters</a:t>
            </a:r>
            <a:endParaRPr lang="en-GB" dirty="0" smtClean="0"/>
          </a:p>
          <a:p>
            <a:pPr marL="514350" indent="-514350"/>
            <a:endParaRPr lang="en-GB" dirty="0" smtClean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1071546"/>
            <a:ext cx="4429124" cy="3497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-142900"/>
            <a:ext cx="8229600" cy="1143000"/>
          </a:xfrm>
        </p:spPr>
        <p:txBody>
          <a:bodyPr/>
          <a:lstStyle/>
          <a:p>
            <a:r>
              <a:rPr lang="en-GB" dirty="0" smtClean="0"/>
              <a:t>X-Ray Photoelectron Spectroscopy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4" y="1000109"/>
            <a:ext cx="5500726" cy="3143271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None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3. What sort of data can you expect? </a:t>
            </a:r>
          </a:p>
          <a:p>
            <a:pPr marL="514350" indent="-514350"/>
            <a:r>
              <a:rPr lang="en-GB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Analysis of  films on silicon or gold</a:t>
            </a:r>
          </a:p>
          <a:p>
            <a:pPr marL="514350" indent="-514350"/>
            <a:r>
              <a:rPr lang="en-GB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Si surfaces are harder, due to loss peaks, need longer acquisition times and therefore more expensive</a:t>
            </a:r>
          </a:p>
          <a:p>
            <a:pPr marL="514350" lvl="0" indent="-514350"/>
            <a:r>
              <a:rPr lang="en-GB" sz="29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Sulphur is very hard to detect, S 2p peak is under the Si loss peaks</a:t>
            </a:r>
          </a:p>
          <a:p>
            <a:pPr marL="514350" indent="-514350"/>
            <a:r>
              <a:rPr lang="en-GB" sz="28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AuNPs</a:t>
            </a:r>
            <a:r>
              <a:rPr lang="en-GB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- surface composition (outer 10 nm) and relative grafting density</a:t>
            </a:r>
          </a:p>
          <a:p>
            <a:pPr marL="514350" indent="-514350"/>
            <a:r>
              <a:rPr lang="en-GB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If you see calcium it means you need to work on your handling procedures!</a:t>
            </a:r>
          </a:p>
          <a:p>
            <a:pPr marL="514350" indent="-514350"/>
            <a:endParaRPr lang="en-GB" dirty="0" smtClean="0"/>
          </a:p>
        </p:txBody>
      </p:sp>
      <p:pic>
        <p:nvPicPr>
          <p:cNvPr id="6" name="Picture 5"/>
          <p:cNvPicPr/>
          <p:nvPr/>
        </p:nvPicPr>
        <p:blipFill>
          <a:blip r:embed="rId2"/>
          <a:srcRect l="15845" t="60268" r="16023"/>
          <a:stretch>
            <a:fillRect/>
          </a:stretch>
        </p:blipFill>
        <p:spPr>
          <a:xfrm>
            <a:off x="5572132" y="5586426"/>
            <a:ext cx="3071834" cy="1271574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90" y="4192942"/>
            <a:ext cx="4071934" cy="2665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884" y="857232"/>
            <a:ext cx="2702114" cy="4000364"/>
          </a:xfrm>
          <a:prstGeom prst="rect">
            <a:avLst/>
          </a:prstGeom>
        </p:spPr>
      </p:pic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5143504" y="5000636"/>
            <a:ext cx="40004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Representative high-resolution XPS spectrum of C 1s region before and after addition of </a:t>
            </a:r>
            <a:r>
              <a:rPr kumimoji="0" lang="en-GB" sz="9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thio-galactose</a:t>
            </a:r>
            <a:r>
              <a:rPr kumimoji="0" lang="en-GB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with amine catalyst.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For Each technique I will cover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52596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/>
            <a:endParaRPr lang="en-GB" sz="1800" dirty="0">
              <a:solidFill>
                <a:schemeClr val="lt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500034" y="1428736"/>
            <a:ext cx="4071966" cy="250033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/>
              <a:t>What is it and what is it used for?</a:t>
            </a:r>
            <a:endParaRPr lang="en-GB" sz="3600" dirty="0"/>
          </a:p>
        </p:txBody>
      </p:sp>
      <p:sp>
        <p:nvSpPr>
          <p:cNvPr id="5" name="Rounded Rectangle 4"/>
          <p:cNvSpPr/>
          <p:nvPr/>
        </p:nvSpPr>
        <p:spPr>
          <a:xfrm>
            <a:off x="4572000" y="1428736"/>
            <a:ext cx="4071966" cy="250033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/>
              <a:t>How can I get access and/ or training?</a:t>
            </a:r>
            <a:endParaRPr lang="en-GB" sz="3600" dirty="0"/>
          </a:p>
        </p:txBody>
      </p:sp>
      <p:sp>
        <p:nvSpPr>
          <p:cNvPr id="6" name="Rounded Rectangle 5"/>
          <p:cNvSpPr/>
          <p:nvPr/>
        </p:nvSpPr>
        <p:spPr>
          <a:xfrm>
            <a:off x="500034" y="3929066"/>
            <a:ext cx="4071966" cy="250033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/>
              <a:t>What sort of data can I expect?</a:t>
            </a:r>
            <a:endParaRPr lang="en-GB" sz="3600" dirty="0"/>
          </a:p>
        </p:txBody>
      </p:sp>
      <p:sp>
        <p:nvSpPr>
          <p:cNvPr id="7" name="Rounded Rectangle 6"/>
          <p:cNvSpPr/>
          <p:nvPr/>
        </p:nvSpPr>
        <p:spPr>
          <a:xfrm>
            <a:off x="4572000" y="3929066"/>
            <a:ext cx="4071966" cy="2500330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 smtClean="0"/>
              <a:t>Recommended further reading/ references</a:t>
            </a:r>
            <a:endParaRPr lang="en-GB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-142900"/>
            <a:ext cx="8229600" cy="1143000"/>
          </a:xfrm>
        </p:spPr>
        <p:txBody>
          <a:bodyPr/>
          <a:lstStyle/>
          <a:p>
            <a:r>
              <a:rPr lang="en-GB" dirty="0" smtClean="0"/>
              <a:t>X-Ray Photoelectron Spectroscopy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4" y="1000109"/>
            <a:ext cx="8858312" cy="3143271"/>
          </a:xfrm>
        </p:spPr>
        <p:txBody>
          <a:bodyPr>
            <a:normAutofit fontScale="92500"/>
          </a:bodyPr>
          <a:lstStyle/>
          <a:p>
            <a:pPr marL="514350" indent="-514350">
              <a:buNone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4. Recommended reading and references</a:t>
            </a:r>
          </a:p>
          <a:p>
            <a:pPr marL="514350" indent="-514350"/>
            <a:r>
              <a:rPr lang="en-GB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An overview of XPS made by the Physics department</a:t>
            </a:r>
          </a:p>
          <a:p>
            <a:pPr marL="514350" indent="-514350">
              <a:buNone/>
            </a:pPr>
            <a:r>
              <a:rPr lang="en-GB" sz="1700" dirty="0" smtClean="0"/>
              <a:t>http://www2.warwick.ac.uk/fac/sci/physics/research/condensedmatt/surface/exp/xps/xps_flipbook.pdf</a:t>
            </a:r>
          </a:p>
          <a:p>
            <a:pPr marL="514350" indent="-514350"/>
            <a:r>
              <a:rPr lang="en-GB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Casa XPS (How to analyse the data)</a:t>
            </a:r>
          </a:p>
          <a:p>
            <a:pPr marL="514350" indent="-514350">
              <a:buNone/>
            </a:pPr>
            <a:r>
              <a:rPr lang="en-GB" sz="1700" dirty="0" smtClean="0"/>
              <a:t>http://www.casaxps.com/help_manual/</a:t>
            </a:r>
          </a:p>
          <a:p>
            <a:pPr marL="514350" indent="-514350"/>
            <a:r>
              <a:rPr lang="en-GB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NIST Database (How to reference you data and assign peaks)</a:t>
            </a:r>
          </a:p>
          <a:p>
            <a:pPr marL="514350" indent="-514350">
              <a:buNone/>
            </a:pPr>
            <a:r>
              <a:rPr lang="en-GB" sz="1700" dirty="0" smtClean="0"/>
              <a:t>http://srdata.nist.gov/xps/Default.aspx</a:t>
            </a:r>
          </a:p>
          <a:p>
            <a:pPr marL="514350" indent="-514350"/>
            <a:endParaRPr lang="en-GB" sz="2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57174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I found this talk really useful and interesting, I think I’d like to read through the information again...</a:t>
            </a:r>
            <a:endParaRPr lang="en-GB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882899"/>
            <a:ext cx="5643602" cy="497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://englandia.net/wp-content/uploads/2014/12/holl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571472" y="2571744"/>
            <a:ext cx="3357586" cy="3445641"/>
          </a:xfrm>
          <a:prstGeom prst="rect">
            <a:avLst/>
          </a:prstGeom>
          <a:noFill/>
        </p:spPr>
      </p:pic>
      <p:pic>
        <p:nvPicPr>
          <p:cNvPr id="3074" name="Picture 2" descr="http://englandia.net/wp-content/uploads/2014/12/holl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2500306"/>
            <a:ext cx="3357586" cy="3445641"/>
          </a:xfrm>
          <a:prstGeom prst="rect">
            <a:avLst/>
          </a:prstGeom>
          <a:noFill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094437"/>
            <a:ext cx="9144000" cy="763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6147" name="TextBox 1"/>
          <p:cNvSpPr txBox="1">
            <a:spLocks noChangeArrowheads="1"/>
          </p:cNvSpPr>
          <p:nvPr/>
        </p:nvSpPr>
        <p:spPr bwMode="auto">
          <a:xfrm>
            <a:off x="7380288" y="-26988"/>
            <a:ext cx="2987675" cy="400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r>
              <a:rPr lang="en-US" altLang="en-US" sz="2000" b="1">
                <a:solidFill>
                  <a:srgbClr val="FFFFFF"/>
                </a:solidFill>
                <a:latin typeface="Arial" charset="0"/>
                <a:cs typeface="Arial" charset="0"/>
              </a:rPr>
              <a:t>Section Title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508625" y="6201811"/>
            <a:ext cx="3600450" cy="5847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GB" sz="1600" dirty="0" smtClean="0">
                <a:solidFill>
                  <a:schemeClr val="bg1"/>
                </a:solidFill>
                <a:latin typeface="+mn-lt"/>
              </a:rPr>
              <a:t>Surface Characterisation Techniques</a:t>
            </a:r>
            <a:endParaRPr lang="en-GB" sz="1600" dirty="0">
              <a:solidFill>
                <a:schemeClr val="bg1"/>
              </a:solidFill>
              <a:latin typeface="+mn-lt"/>
            </a:endParaRPr>
          </a:p>
          <a:p>
            <a:pPr algn="r">
              <a:defRPr/>
            </a:pPr>
            <a:r>
              <a:rPr lang="en-GB" sz="1600" dirty="0">
                <a:solidFill>
                  <a:schemeClr val="bg1"/>
                </a:solidFill>
                <a:latin typeface="+mn-lt"/>
              </a:rPr>
              <a:t>Caroline </a:t>
            </a:r>
            <a:r>
              <a:rPr lang="en-GB" sz="1600" dirty="0" smtClean="0">
                <a:solidFill>
                  <a:schemeClr val="bg1"/>
                </a:solidFill>
                <a:latin typeface="+mn-lt"/>
              </a:rPr>
              <a:t>Biggs</a:t>
            </a:r>
            <a:endParaRPr lang="en-GB" sz="16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3" name="Rectangle 16"/>
          <p:cNvSpPr txBox="1">
            <a:spLocks noChangeArrowheads="1"/>
          </p:cNvSpPr>
          <p:nvPr/>
        </p:nvSpPr>
        <p:spPr>
          <a:xfrm>
            <a:off x="0" y="0"/>
            <a:ext cx="9144000" cy="45720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GB" sz="4300" dirty="0" smtClean="0"/>
              <a:t>Christmas Tutorial on Surface Characterisation Techniques</a:t>
            </a:r>
          </a:p>
          <a:p>
            <a:pPr>
              <a:defRPr/>
            </a:pPr>
            <a:endParaRPr lang="en-GB" sz="2800" dirty="0" smtClean="0"/>
          </a:p>
          <a:p>
            <a:pPr marL="4400550" lvl="8" indent="-742950">
              <a:buAutoNum type="arabicPeriod"/>
              <a:defRPr/>
            </a:pPr>
            <a:r>
              <a:rPr lang="en-GB" sz="2800" dirty="0" smtClean="0"/>
              <a:t>DSA</a:t>
            </a:r>
          </a:p>
          <a:p>
            <a:pPr marL="4400550" lvl="8" indent="-742950">
              <a:buAutoNum type="arabicPeriod"/>
              <a:defRPr/>
            </a:pPr>
            <a:r>
              <a:rPr lang="en-GB" sz="2800" dirty="0" smtClean="0"/>
              <a:t>Ellipsometry</a:t>
            </a:r>
          </a:p>
          <a:p>
            <a:pPr marL="4400550" lvl="8" indent="-742950">
              <a:buAutoNum type="arabicPeriod"/>
              <a:defRPr/>
            </a:pPr>
            <a:r>
              <a:rPr lang="en-GB" sz="2800" dirty="0" smtClean="0"/>
              <a:t>QCM</a:t>
            </a:r>
          </a:p>
          <a:p>
            <a:pPr marL="4400550" lvl="8" indent="-742950">
              <a:buAutoNum type="arabicPeriod"/>
              <a:defRPr/>
            </a:pPr>
            <a:r>
              <a:rPr lang="en-GB" sz="2800" dirty="0" smtClean="0"/>
              <a:t>XPS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715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go.warwick.ac.uk/am2</a:t>
            </a:r>
            <a:endParaRPr lang="en-GB" dirty="0"/>
          </a:p>
        </p:txBody>
      </p:sp>
      <p:pic>
        <p:nvPicPr>
          <p:cNvPr id="4097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642"/>
          <a:stretch>
            <a:fillRect/>
          </a:stretch>
        </p:blipFill>
        <p:spPr bwMode="auto">
          <a:xfrm>
            <a:off x="785786" y="1600200"/>
            <a:ext cx="762170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224216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63050" cy="726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Oval 2"/>
          <p:cNvSpPr/>
          <p:nvPr/>
        </p:nvSpPr>
        <p:spPr>
          <a:xfrm>
            <a:off x="0" y="3643314"/>
            <a:ext cx="1500166" cy="285752"/>
          </a:xfrm>
          <a:prstGeom prst="ellipse">
            <a:avLst/>
          </a:prstGeom>
          <a:solidFill>
            <a:srgbClr val="9999FF">
              <a:alpha val="50196"/>
            </a:srgb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/>
          <p:cNvSpPr/>
          <p:nvPr/>
        </p:nvSpPr>
        <p:spPr>
          <a:xfrm>
            <a:off x="2928926" y="3643314"/>
            <a:ext cx="1071570" cy="285752"/>
          </a:xfrm>
          <a:prstGeom prst="ellipse">
            <a:avLst/>
          </a:prstGeom>
          <a:solidFill>
            <a:srgbClr val="9999FF">
              <a:alpha val="50196"/>
            </a:srgb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2928926" y="4214818"/>
            <a:ext cx="1928826" cy="428628"/>
          </a:xfrm>
          <a:prstGeom prst="ellipse">
            <a:avLst/>
          </a:prstGeom>
          <a:solidFill>
            <a:srgbClr val="9999FF">
              <a:alpha val="50196"/>
            </a:srgb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-142900"/>
            <a:ext cx="8229600" cy="1143000"/>
          </a:xfrm>
        </p:spPr>
        <p:txBody>
          <a:bodyPr/>
          <a:lstStyle/>
          <a:p>
            <a:r>
              <a:rPr lang="en-GB" dirty="0" smtClean="0"/>
              <a:t>Drop Shape Analysis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000109"/>
            <a:ext cx="8372476" cy="4214841"/>
          </a:xfrm>
        </p:spPr>
        <p:txBody>
          <a:bodyPr>
            <a:normAutofit fontScale="70000" lnSpcReduction="20000"/>
          </a:bodyPr>
          <a:lstStyle/>
          <a:p>
            <a:pPr marL="514350" indent="-514350">
              <a:buAutoNum type="arabicPeriod"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What is it and what is it used for?</a:t>
            </a:r>
          </a:p>
          <a:p>
            <a:pPr marL="514350" indent="-514350"/>
            <a:r>
              <a:rPr lang="en-GB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Determine contact angle made by a liquid on a almost any surface </a:t>
            </a:r>
          </a:p>
          <a:p>
            <a:pPr marL="514350" indent="-514350"/>
            <a:r>
              <a:rPr lang="en-GB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Measure surface tension/ interfacial tension</a:t>
            </a:r>
          </a:p>
          <a:p>
            <a:pPr marL="514350" indent="-514350"/>
            <a:endParaRPr lang="en-GB" sz="2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514350" indent="-514350"/>
            <a:r>
              <a:rPr lang="en-GB" sz="28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Sensile</a:t>
            </a:r>
            <a:r>
              <a:rPr lang="en-GB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drop </a:t>
            </a:r>
            <a:r>
              <a:rPr lang="en-GB" sz="2800" dirty="0" smtClean="0">
                <a:solidFill>
                  <a:schemeClr val="tx2">
                    <a:lumMod val="60000"/>
                    <a:lumOff val="40000"/>
                  </a:schemeClr>
                </a:solidFill>
                <a:sym typeface="Wingdings" pitchFamily="2" charset="2"/>
              </a:rPr>
              <a:t> metered onto surface</a:t>
            </a:r>
          </a:p>
          <a:p>
            <a:pPr marL="514350" indent="-514350"/>
            <a:r>
              <a:rPr lang="en-GB" sz="2800" dirty="0" smtClean="0">
                <a:solidFill>
                  <a:schemeClr val="tx2">
                    <a:lumMod val="60000"/>
                    <a:lumOff val="40000"/>
                  </a:schemeClr>
                </a:solidFill>
                <a:sym typeface="Wingdings" pitchFamily="2" charset="2"/>
              </a:rPr>
              <a:t>Pendant drop  allowed to hang from needle</a:t>
            </a:r>
            <a:r>
              <a:rPr lang="en-GB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  <a:p>
            <a:pPr marL="514350" indent="-514350"/>
            <a:endParaRPr lang="en-GB" sz="2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514350" indent="-514350"/>
            <a:r>
              <a:rPr lang="en-GB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Contour of drop recognised</a:t>
            </a:r>
          </a:p>
          <a:p>
            <a:pPr marL="514350" indent="-514350"/>
            <a:r>
              <a:rPr lang="en-GB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Geometric model fitted </a:t>
            </a:r>
          </a:p>
          <a:p>
            <a:pPr marL="514350" indent="-514350"/>
            <a:endParaRPr lang="en-GB" sz="2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514350" indent="-514350"/>
            <a:r>
              <a:rPr lang="en-GB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Angle defined by mechanical equilibrium of drop under 3 interfacial tensions, can be calculated</a:t>
            </a:r>
          </a:p>
          <a:p>
            <a:pPr marL="514350" indent="-514350"/>
            <a:r>
              <a:rPr lang="en-GB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Roughness = larger than expected angles</a:t>
            </a:r>
          </a:p>
          <a:p>
            <a:pPr marL="514350" indent="-514350"/>
            <a:endParaRPr lang="en-GB" dirty="0" smtClean="0"/>
          </a:p>
          <a:p>
            <a:pPr marL="514350" indent="-514350"/>
            <a:endParaRPr lang="en-GB" dirty="0" smtClean="0"/>
          </a:p>
        </p:txBody>
      </p:sp>
      <p:pic>
        <p:nvPicPr>
          <p:cNvPr id="4" name="Picture 3" descr="Sessile drop with fitted contour (shown in green)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94" y="4429132"/>
            <a:ext cx="2722018" cy="2285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 descr="http://origin-ars.els-cdn.com/content/image/1-s2.0-S0001868698000876-gr1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04" y="5143512"/>
            <a:ext cx="2784477" cy="15001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-142900"/>
            <a:ext cx="8229600" cy="1143000"/>
          </a:xfrm>
        </p:spPr>
        <p:txBody>
          <a:bodyPr/>
          <a:lstStyle/>
          <a:p>
            <a:r>
              <a:rPr lang="en-GB" dirty="0" smtClean="0"/>
              <a:t>Drop Shape Analysis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000109"/>
            <a:ext cx="8372476" cy="4214841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2. How can I get access and training?</a:t>
            </a:r>
          </a:p>
          <a:p>
            <a:r>
              <a:rPr lang="en-GB" sz="29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Krüss drop shape analysis system DSA100 with tilting table</a:t>
            </a:r>
          </a:p>
          <a:p>
            <a:r>
              <a:rPr lang="en-GB" sz="29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Location: C314</a:t>
            </a:r>
          </a:p>
          <a:p>
            <a:r>
              <a:rPr lang="en-GB" sz="29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Booked via AM2 page</a:t>
            </a:r>
          </a:p>
          <a:p>
            <a:pPr marL="514350" indent="-514350"/>
            <a:endParaRPr lang="en-GB" sz="2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514350" indent="-514350"/>
            <a:endParaRPr lang="en-GB" dirty="0" smtClean="0"/>
          </a:p>
          <a:p>
            <a:pPr marL="514350" indent="-514350"/>
            <a:endParaRPr lang="en-GB" dirty="0" smtClean="0"/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8394" y="3686199"/>
            <a:ext cx="6934200" cy="31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-142900"/>
            <a:ext cx="8229600" cy="1143000"/>
          </a:xfrm>
        </p:spPr>
        <p:txBody>
          <a:bodyPr/>
          <a:lstStyle/>
          <a:p>
            <a:r>
              <a:rPr lang="en-GB" dirty="0" smtClean="0"/>
              <a:t>Drop Shape Analysis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000109"/>
            <a:ext cx="8715436" cy="5286411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3. What sort of data can I expect?</a:t>
            </a:r>
          </a:p>
          <a:p>
            <a:pPr marL="514350" indent="-514350">
              <a:buAutoNum type="alphaLcPeriod"/>
            </a:pPr>
            <a:r>
              <a:rPr lang="en-GB" sz="29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Contact angles</a:t>
            </a:r>
          </a:p>
          <a:p>
            <a:pPr marL="514350" indent="-514350"/>
            <a:r>
              <a:rPr lang="en-GB" sz="1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Select sessile drop and appropriate computational method (I recommend Young-Laplace, unless your angles are &lt;10˚).</a:t>
            </a:r>
          </a:p>
          <a:p>
            <a:pPr marL="514350" indent="-514350"/>
            <a:r>
              <a:rPr lang="en-GB" sz="1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Use a drop between 1 and 10 nm</a:t>
            </a:r>
            <a:r>
              <a:rPr lang="en-GB" sz="1800" baseline="300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1</a:t>
            </a:r>
          </a:p>
          <a:p>
            <a:pPr marL="514350" indent="-514350"/>
            <a:r>
              <a:rPr lang="en-GB" sz="1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Obtain angle for left and right side of image (hopefully the same), write them down</a:t>
            </a:r>
          </a:p>
          <a:p>
            <a:pPr marL="514350" indent="-514350"/>
            <a:r>
              <a:rPr lang="en-GB" sz="1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Copy image from screen into paint and save</a:t>
            </a:r>
          </a:p>
          <a:p>
            <a:pPr marL="514350" indent="-514350"/>
            <a:r>
              <a:rPr lang="en-GB" sz="1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Make yourself a nice figure</a:t>
            </a:r>
          </a:p>
          <a:p>
            <a:pPr marL="514350" indent="-514350"/>
            <a:endParaRPr lang="en-GB" sz="1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514350" indent="-514350">
              <a:buNone/>
            </a:pPr>
            <a:r>
              <a:rPr lang="en-GB" sz="29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b. Surface tension</a:t>
            </a:r>
          </a:p>
          <a:p>
            <a:pPr marL="514350" indent="-514350"/>
            <a:r>
              <a:rPr lang="en-GB" sz="1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Surface must be totally smooth and homogenous</a:t>
            </a:r>
          </a:p>
          <a:p>
            <a:pPr marL="514350" indent="-514350"/>
            <a:r>
              <a:rPr lang="en-GB" sz="1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Select pendant drop and Young-Laplace</a:t>
            </a:r>
          </a:p>
          <a:p>
            <a:pPr marL="514350" indent="-514350"/>
            <a:r>
              <a:rPr lang="en-GB" sz="1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You must use an known amount of water</a:t>
            </a:r>
          </a:p>
          <a:p>
            <a:pPr marL="514350" indent="-514350"/>
            <a:endParaRPr lang="en-GB" sz="1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514350" indent="-514350"/>
            <a:endParaRPr lang="en-GB" dirty="0" smtClean="0"/>
          </a:p>
          <a:p>
            <a:pPr marL="514350" indent="-514350"/>
            <a:endParaRPr lang="en-GB" dirty="0" smtClean="0"/>
          </a:p>
        </p:txBody>
      </p:sp>
      <p:pic>
        <p:nvPicPr>
          <p:cNvPr id="21506" name="Picture 2" descr="Figure 2"/>
          <p:cNvPicPr>
            <a:picLocks noChangeAspect="1" noChangeArrowheads="1"/>
          </p:cNvPicPr>
          <p:nvPr/>
        </p:nvPicPr>
        <p:blipFill>
          <a:blip r:embed="rId2"/>
          <a:srcRect b="51236"/>
          <a:stretch>
            <a:fillRect/>
          </a:stretch>
        </p:blipFill>
        <p:spPr bwMode="auto">
          <a:xfrm>
            <a:off x="5406563" y="3929066"/>
            <a:ext cx="4023221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 rot="10800000" flipV="1">
            <a:off x="0" y="6293013"/>
            <a:ext cx="5143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smtClean="0"/>
              <a:t>1.  Effect of Drop Volume on Static Contact Angles, </a:t>
            </a:r>
            <a:r>
              <a:rPr lang="en-GB" sz="1000" dirty="0" err="1" smtClean="0"/>
              <a:t>Kruss</a:t>
            </a:r>
            <a:r>
              <a:rPr lang="en-GB" sz="1000" dirty="0" smtClean="0"/>
              <a:t> Technical Note, Available at http://www2.warwick.ac.uk/fac/cross_fac/sciencecity/programmes/internal/themes/am2/booking/dropshapeanalyser/effect_of_drop_volume_on_static_contact_angles.pdf</a:t>
            </a:r>
          </a:p>
          <a:p>
            <a:endParaRPr lang="en-GB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-142900"/>
            <a:ext cx="8229600" cy="1143000"/>
          </a:xfrm>
        </p:spPr>
        <p:txBody>
          <a:bodyPr/>
          <a:lstStyle/>
          <a:p>
            <a:r>
              <a:rPr lang="en-GB" dirty="0" smtClean="0"/>
              <a:t>Drop Shape Analysis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000109"/>
            <a:ext cx="8715436" cy="5286411"/>
          </a:xfrm>
        </p:spPr>
        <p:txBody>
          <a:bodyPr>
            <a:normAutofit lnSpcReduction="10000"/>
          </a:bodyPr>
          <a:lstStyle/>
          <a:p>
            <a:pPr marL="514350" indent="-514350">
              <a:buNone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4. Recommended references and further reading</a:t>
            </a:r>
          </a:p>
          <a:p>
            <a:pPr marL="514350" indent="-514350"/>
            <a:r>
              <a:rPr lang="en-GB" sz="29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User guide (made by Ben)</a:t>
            </a:r>
          </a:p>
          <a:p>
            <a:pPr marL="514350" indent="-514350">
              <a:buNone/>
            </a:pPr>
            <a:r>
              <a:rPr lang="en-GB" sz="1200" dirty="0" smtClean="0">
                <a:solidFill>
                  <a:schemeClr val="tx2">
                    <a:lumMod val="60000"/>
                    <a:lumOff val="40000"/>
                  </a:schemeClr>
                </a:solidFill>
                <a:hlinkClick r:id="rId2"/>
              </a:rPr>
              <a:t>http://www2.warwick.ac.uk/fac/cross_fac/sciencecity/programmes/internal/themes/am2/booking/dropshapeanalyser/instructions_for_drop_size_analyser_v5.pdf</a:t>
            </a:r>
            <a:endParaRPr lang="en-GB" sz="12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514350" indent="-514350">
              <a:buNone/>
            </a:pPr>
            <a:endParaRPr lang="en-GB" sz="12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514350" indent="-514350"/>
            <a:r>
              <a:rPr lang="en-GB" sz="29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User guide (from the manufacturer)</a:t>
            </a:r>
          </a:p>
          <a:p>
            <a:pPr marL="514350" indent="-514350">
              <a:buNone/>
            </a:pPr>
            <a:r>
              <a:rPr lang="en-GB" sz="1200" dirty="0" smtClean="0">
                <a:solidFill>
                  <a:schemeClr val="tx2">
                    <a:lumMod val="60000"/>
                    <a:lumOff val="40000"/>
                  </a:schemeClr>
                </a:solidFill>
                <a:hlinkClick r:id="rId3"/>
              </a:rPr>
              <a:t>http://www2.warwick.ac.uk/fac/cross_fac/sciencecity/programmes/internal/themes/am2/booking/dropshapeanalyser/kruss_manual-dsa100.pdf</a:t>
            </a:r>
            <a:endParaRPr lang="en-GB" sz="12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514350" indent="-514350">
              <a:buNone/>
            </a:pPr>
            <a:endParaRPr lang="en-GB" sz="12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en-US" sz="29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Journals </a:t>
            </a:r>
          </a:p>
          <a:p>
            <a:pPr>
              <a:buNone/>
            </a:pPr>
            <a:r>
              <a:rPr lang="en-US" sz="2800" dirty="0" smtClean="0"/>
              <a:t>D. Y. Kwok and A. W. Neumann, </a:t>
            </a:r>
            <a:r>
              <a:rPr lang="en-US" sz="2800" i="1" dirty="0" smtClean="0"/>
              <a:t>Advances in Colloid and Interface Science</a:t>
            </a:r>
            <a:r>
              <a:rPr lang="en-US" sz="2800" dirty="0" smtClean="0"/>
              <a:t>, 1999, </a:t>
            </a:r>
            <a:r>
              <a:rPr lang="en-US" sz="2800" b="1" dirty="0" smtClean="0"/>
              <a:t>81</a:t>
            </a:r>
            <a:r>
              <a:rPr lang="en-US" sz="2800" dirty="0" smtClean="0"/>
              <a:t>, 167-249.</a:t>
            </a:r>
            <a:endParaRPr lang="en-GB" sz="2800" dirty="0" smtClean="0"/>
          </a:p>
          <a:p>
            <a:pPr>
              <a:buNone/>
            </a:pPr>
            <a:r>
              <a:rPr lang="en-US" sz="2800" dirty="0" smtClean="0"/>
              <a:t>K. </a:t>
            </a:r>
            <a:r>
              <a:rPr lang="en-US" sz="2800" dirty="0" err="1" smtClean="0"/>
              <a:t>Grundke</a:t>
            </a:r>
            <a:r>
              <a:rPr lang="en-US" sz="2800" dirty="0" smtClean="0"/>
              <a:t>, T. </a:t>
            </a:r>
            <a:r>
              <a:rPr lang="en-US" sz="2800" dirty="0" err="1" smtClean="0"/>
              <a:t>Bogumil</a:t>
            </a:r>
            <a:r>
              <a:rPr lang="en-US" sz="2800" dirty="0" smtClean="0"/>
              <a:t>, T. </a:t>
            </a:r>
            <a:r>
              <a:rPr lang="en-US" sz="2800" dirty="0" err="1" smtClean="0"/>
              <a:t>Gietzelt</a:t>
            </a:r>
            <a:r>
              <a:rPr lang="en-US" sz="2800" dirty="0" smtClean="0"/>
              <a:t>, H. J. </a:t>
            </a:r>
            <a:r>
              <a:rPr lang="en-US" sz="2800" dirty="0" err="1" smtClean="0"/>
              <a:t>Jacobasch</a:t>
            </a:r>
            <a:r>
              <a:rPr lang="en-US" sz="2800" dirty="0" smtClean="0"/>
              <a:t>, D. Y. Kwok and A. W. Neumann, </a:t>
            </a:r>
            <a:r>
              <a:rPr lang="en-US" sz="2800" i="1" dirty="0" smtClean="0"/>
              <a:t>Interfaces, Surfactants and Colloids in Engineering</a:t>
            </a:r>
            <a:r>
              <a:rPr lang="en-US" sz="2800" dirty="0" smtClean="0"/>
              <a:t>, 1996, </a:t>
            </a:r>
            <a:r>
              <a:rPr lang="en-US" sz="2800" b="1" dirty="0" smtClean="0"/>
              <a:t>101</a:t>
            </a:r>
            <a:r>
              <a:rPr lang="en-US" sz="2800" dirty="0" smtClean="0"/>
              <a:t>, 58-68.</a:t>
            </a:r>
            <a:endParaRPr lang="en-GB" sz="2800" dirty="0" smtClean="0"/>
          </a:p>
          <a:p>
            <a:pPr marL="514350" indent="-514350"/>
            <a:endParaRPr lang="en-GB" sz="2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514350" indent="-514350"/>
            <a:endParaRPr lang="en-GB" dirty="0" smtClean="0"/>
          </a:p>
          <a:p>
            <a:pPr marL="514350" indent="-514350"/>
            <a:endParaRPr lang="en-GB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-142900"/>
            <a:ext cx="8229600" cy="1143000"/>
          </a:xfrm>
        </p:spPr>
        <p:txBody>
          <a:bodyPr/>
          <a:lstStyle/>
          <a:p>
            <a:r>
              <a:rPr lang="en-GB" dirty="0" smtClean="0"/>
              <a:t>Ellipsometry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4" y="1000109"/>
            <a:ext cx="9001156" cy="3357585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AutoNum type="arabicPeriod"/>
            </a:pPr>
            <a:r>
              <a:rPr lang="en-GB" dirty="0" smtClean="0">
                <a:solidFill>
                  <a:schemeClr val="accent4">
                    <a:lumMod val="75000"/>
                  </a:schemeClr>
                </a:solidFill>
              </a:rPr>
              <a:t>What is it and what is it used for?</a:t>
            </a:r>
          </a:p>
          <a:p>
            <a:pPr marL="514350" indent="-514350"/>
            <a:r>
              <a:rPr lang="en-GB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Optical technique to investigate this roughness, thickness and composition of thin films</a:t>
            </a:r>
          </a:p>
          <a:p>
            <a:pPr marL="514350" indent="-514350"/>
            <a:r>
              <a:rPr lang="en-GB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Incident radiation (laser source) is reflected or absorbed by the sample</a:t>
            </a:r>
          </a:p>
          <a:p>
            <a:pPr marL="514350" indent="-514350"/>
            <a:r>
              <a:rPr lang="en-GB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The change in polarisation of the radiation source is measured</a:t>
            </a:r>
          </a:p>
          <a:p>
            <a:pPr marL="514350" indent="-514350"/>
            <a:r>
              <a:rPr lang="en-GB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Given as two parameters, </a:t>
            </a:r>
            <a:r>
              <a:rPr lang="en-GB" sz="29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psi (amplitude component) and delta (phase difference)</a:t>
            </a:r>
          </a:p>
          <a:p>
            <a:pPr marL="514350" indent="-514350"/>
            <a:r>
              <a:rPr lang="en-GB" sz="29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Combine with wavelength of the incident light to calculate layer thickness, error and confidence interval</a:t>
            </a:r>
          </a:p>
          <a:p>
            <a:pPr marL="514350" indent="-514350">
              <a:buNone/>
            </a:pPr>
            <a:endParaRPr lang="en-GB" sz="2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514350" indent="-514350">
              <a:buNone/>
            </a:pPr>
            <a:r>
              <a:rPr lang="en-GB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Advantage: 	Non-destructive and contactless</a:t>
            </a:r>
          </a:p>
          <a:p>
            <a:pPr marL="514350" indent="-514350">
              <a:buNone/>
            </a:pPr>
            <a:r>
              <a:rPr lang="en-GB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			Sub-</a:t>
            </a:r>
            <a:r>
              <a:rPr lang="en-GB" sz="28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nanometer</a:t>
            </a:r>
            <a:r>
              <a:rPr lang="en-GB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resolution</a:t>
            </a:r>
          </a:p>
          <a:p>
            <a:pPr marL="514350" indent="-514350">
              <a:buNone/>
            </a:pPr>
            <a:r>
              <a:rPr lang="en-GB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Disadvantage: 	</a:t>
            </a:r>
            <a:r>
              <a:rPr lang="en-GB" sz="27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Modelling. Lots and lots of modelling</a:t>
            </a:r>
          </a:p>
          <a:p>
            <a:pPr marL="514350" indent="-514350">
              <a:buNone/>
            </a:pPr>
            <a:r>
              <a:rPr lang="en-GB" sz="27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			Must know the optical constants for your system</a:t>
            </a:r>
          </a:p>
          <a:p>
            <a:pPr marL="514350" indent="-514350"/>
            <a:endParaRPr lang="en-GB" sz="2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514350" indent="-514350"/>
            <a:endParaRPr lang="en-GB" dirty="0" smtClean="0"/>
          </a:p>
          <a:p>
            <a:pPr marL="514350" indent="-514350"/>
            <a:endParaRPr lang="en-GB" dirty="0" smtClean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 t="3979"/>
          <a:stretch>
            <a:fillRect/>
          </a:stretch>
        </p:blipFill>
        <p:spPr bwMode="auto">
          <a:xfrm>
            <a:off x="3667125" y="4357718"/>
            <a:ext cx="5476875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286256"/>
            <a:ext cx="3793321" cy="2224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849</TotalTime>
  <Words>1068</Words>
  <Application>Microsoft Office PowerPoint</Application>
  <PresentationFormat>On-screen Show (4:3)</PresentationFormat>
  <Paragraphs>196</Paragraphs>
  <Slides>22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PowerPoint Presentation</vt:lpstr>
      <vt:lpstr>For Each technique I will cover</vt:lpstr>
      <vt:lpstr>go.warwick.ac.uk/am2</vt:lpstr>
      <vt:lpstr>PowerPoint Presentation</vt:lpstr>
      <vt:lpstr>Drop Shape Analysis</vt:lpstr>
      <vt:lpstr>Drop Shape Analysis</vt:lpstr>
      <vt:lpstr>Drop Shape Analysis</vt:lpstr>
      <vt:lpstr>Drop Shape Analysis</vt:lpstr>
      <vt:lpstr>Ellipsometry</vt:lpstr>
      <vt:lpstr>Ellipsometry</vt:lpstr>
      <vt:lpstr>Ellipsometry</vt:lpstr>
      <vt:lpstr>Ellipsometry</vt:lpstr>
      <vt:lpstr>Quartz-Crystal Microbalance with Dissipation</vt:lpstr>
      <vt:lpstr>Quartz-Crystal Microbalance with Dissipation</vt:lpstr>
      <vt:lpstr>Quartz-Crystal Microbalance with Dissipation</vt:lpstr>
      <vt:lpstr>Quartz-Crystal Microbalance with Dissipation</vt:lpstr>
      <vt:lpstr>X-Ray Photoelectron Spectroscopy</vt:lpstr>
      <vt:lpstr>X-Ray Photoelectron Spectroscopy</vt:lpstr>
      <vt:lpstr>X-Ray Photoelectron Spectroscopy</vt:lpstr>
      <vt:lpstr>X-Ray Photoelectron Spectroscopy</vt:lpstr>
      <vt:lpstr>I found this talk really useful and interesting, I think I’d like to read through the information again...</vt:lpstr>
      <vt:lpstr>PowerPoint Presentation</vt:lpstr>
    </vt:vector>
  </TitlesOfParts>
  <Company>University of Warwick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XPS</dc:title>
  <dc:creator>Biggs, Caroline</dc:creator>
  <cp:lastModifiedBy>chemist</cp:lastModifiedBy>
  <cp:revision>73</cp:revision>
  <dcterms:created xsi:type="dcterms:W3CDTF">2014-12-08T15:04:18Z</dcterms:created>
  <dcterms:modified xsi:type="dcterms:W3CDTF">2015-01-06T11:10:34Z</dcterms:modified>
</cp:coreProperties>
</file>