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60" r:id="rId4"/>
    <p:sldId id="262" r:id="rId5"/>
    <p:sldId id="261" r:id="rId6"/>
    <p:sldId id="263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81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iel Mitchel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4" d="100"/>
          <a:sy n="104" d="100"/>
        </p:scale>
        <p:origin x="-9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2-03T14:26:59.190" idx="1">
    <p:pos x="10" y="10"/>
    <p:text>Change text to Arial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0DA8D-65E9-B648-9B64-E76443A37B6B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846FB-5DBA-8B47-B15E-997801052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12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Siberian longhorn beetle, primrose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846FB-5DBA-8B47-B15E-997801052A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66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94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990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8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04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7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04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58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11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5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33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C0C1C-E653-154F-A88C-DB60292DC87A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F4EE8-7B01-0743-B4FB-EC8698DB0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2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72079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Novel Cryoprotectants and Extremophile Biology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466" y="2796992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Daniel E. Mitchell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4533" y="2737726"/>
            <a:ext cx="2523067" cy="1642716"/>
          </a:xfrm>
          <a:prstGeom prst="rect">
            <a:avLst/>
          </a:prstGeom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611188" y="4149725"/>
            <a:ext cx="3384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/>
              <a:t>daniel.mitchell@warwick.ac.uk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7005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GB" dirty="0" smtClean="0"/>
              <a:t>Do C-type </a:t>
            </a:r>
            <a:r>
              <a:rPr lang="en-GB" dirty="0" err="1" smtClean="0"/>
              <a:t>Lectins</a:t>
            </a:r>
            <a:r>
              <a:rPr lang="en-GB" dirty="0" smtClean="0"/>
              <a:t> Stop Ice crystal growth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10</a:t>
            </a:fld>
            <a:endParaRPr lang="en-GB" sz="1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" y="1397000"/>
            <a:ext cx="78232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67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GB" dirty="0" smtClean="0"/>
              <a:t>Might other </a:t>
            </a:r>
            <a:r>
              <a:rPr lang="en-GB" dirty="0"/>
              <a:t>p</a:t>
            </a:r>
            <a:r>
              <a:rPr lang="en-GB" dirty="0" smtClean="0"/>
              <a:t>roteins work like an AFP?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11</a:t>
            </a:fld>
            <a:endParaRPr lang="en-GB" sz="14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790" y="1926167"/>
            <a:ext cx="3973943" cy="28659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3666" y="4920503"/>
            <a:ext cx="270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Simplified model of a Type 1 AFP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76283" y="1926167"/>
            <a:ext cx="41677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Want something that binds to ice, either through biding pocket (</a:t>
            </a:r>
            <a:r>
              <a:rPr lang="en-US" sz="2400" dirty="0" err="1" smtClean="0"/>
              <a:t>lectin</a:t>
            </a:r>
            <a:r>
              <a:rPr lang="en-US" sz="2400" dirty="0" smtClean="0"/>
              <a:t> like) or through some other method.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285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GB" dirty="0" smtClean="0"/>
              <a:t>Might other </a:t>
            </a:r>
            <a:r>
              <a:rPr lang="en-GB" dirty="0"/>
              <a:t>p</a:t>
            </a:r>
            <a:r>
              <a:rPr lang="en-GB" dirty="0" smtClean="0"/>
              <a:t>roteins work like an AFP?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12</a:t>
            </a:fld>
            <a:endParaRPr lang="en-GB" sz="1400"/>
          </a:p>
        </p:txBody>
      </p:sp>
      <p:sp>
        <p:nvSpPr>
          <p:cNvPr id="2" name="TextBox 1"/>
          <p:cNvSpPr txBox="1"/>
          <p:nvPr/>
        </p:nvSpPr>
        <p:spPr>
          <a:xfrm>
            <a:off x="685800" y="1642534"/>
            <a:ext cx="7518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Antimicrobial proteins- often have charged surface to bind to bacterial membrane and hydrophobic surface to disrupt the membrane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333" y="2842862"/>
            <a:ext cx="5113867" cy="30898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90267" y="3589867"/>
            <a:ext cx="141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Nisin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512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GB" dirty="0" smtClean="0"/>
              <a:t>Might other </a:t>
            </a:r>
            <a:r>
              <a:rPr lang="en-GB" dirty="0"/>
              <a:t>p</a:t>
            </a:r>
            <a:r>
              <a:rPr lang="en-GB" dirty="0" smtClean="0"/>
              <a:t>roteins work like an AFP?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13</a:t>
            </a:fld>
            <a:endParaRPr lang="en-GB" sz="1400"/>
          </a:p>
        </p:txBody>
      </p:sp>
      <p:sp>
        <p:nvSpPr>
          <p:cNvPr id="7" name="TextBox 6"/>
          <p:cNvSpPr txBox="1"/>
          <p:nvPr/>
        </p:nvSpPr>
        <p:spPr>
          <a:xfrm>
            <a:off x="914400" y="1811867"/>
            <a:ext cx="431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Nisin</a:t>
            </a:r>
            <a:r>
              <a:rPr lang="en-US" sz="2400" dirty="0" smtClean="0"/>
              <a:t>- Ice crystal growth: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2273532"/>
            <a:ext cx="5317067" cy="351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71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GB" dirty="0" smtClean="0"/>
              <a:t>Might other </a:t>
            </a:r>
            <a:r>
              <a:rPr lang="en-GB" dirty="0"/>
              <a:t>p</a:t>
            </a:r>
            <a:r>
              <a:rPr lang="en-GB" dirty="0" smtClean="0"/>
              <a:t>roteins work like an AFP?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14</a:t>
            </a:fld>
            <a:endParaRPr lang="en-GB" sz="1400"/>
          </a:p>
        </p:txBody>
      </p:sp>
      <p:sp>
        <p:nvSpPr>
          <p:cNvPr id="7" name="TextBox 6"/>
          <p:cNvSpPr txBox="1"/>
          <p:nvPr/>
        </p:nvSpPr>
        <p:spPr>
          <a:xfrm>
            <a:off x="914400" y="1811867"/>
            <a:ext cx="431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Nisin</a:t>
            </a:r>
            <a:r>
              <a:rPr lang="en-US" sz="2400" dirty="0" smtClean="0"/>
              <a:t>- Ice crystal growth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509172"/>
            <a:ext cx="5317067" cy="35106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505303"/>
            <a:ext cx="7442200" cy="45244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Donut 3"/>
          <p:cNvSpPr/>
          <p:nvPr/>
        </p:nvSpPr>
        <p:spPr>
          <a:xfrm>
            <a:off x="914399" y="2726266"/>
            <a:ext cx="1143001" cy="914401"/>
          </a:xfrm>
          <a:prstGeom prst="donut">
            <a:avLst>
              <a:gd name="adj" fmla="val 473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956733" y="5367866"/>
            <a:ext cx="1143001" cy="914401"/>
          </a:xfrm>
          <a:prstGeom prst="donut">
            <a:avLst>
              <a:gd name="adj" fmla="val 473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onut 11"/>
          <p:cNvSpPr/>
          <p:nvPr/>
        </p:nvSpPr>
        <p:spPr>
          <a:xfrm>
            <a:off x="2997199" y="3335866"/>
            <a:ext cx="1143001" cy="914401"/>
          </a:xfrm>
          <a:prstGeom prst="donut">
            <a:avLst>
              <a:gd name="adj" fmla="val 473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2997199" y="4182534"/>
            <a:ext cx="1143001" cy="914401"/>
          </a:xfrm>
          <a:prstGeom prst="donut">
            <a:avLst>
              <a:gd name="adj" fmla="val 473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onut 13"/>
          <p:cNvSpPr/>
          <p:nvPr/>
        </p:nvSpPr>
        <p:spPr>
          <a:xfrm>
            <a:off x="3970867" y="3793066"/>
            <a:ext cx="1143001" cy="914401"/>
          </a:xfrm>
          <a:prstGeom prst="donut">
            <a:avLst>
              <a:gd name="adj" fmla="val 473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13868" y="5096935"/>
            <a:ext cx="2590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Other Ideas???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039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Mimics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Why??</a:t>
            </a:r>
          </a:p>
          <a:p>
            <a:r>
              <a:rPr lang="en-US" dirty="0" smtClean="0"/>
              <a:t>Cheaper/ Scalable </a:t>
            </a:r>
          </a:p>
          <a:p>
            <a:r>
              <a:rPr lang="en-US" dirty="0" smtClean="0"/>
              <a:t>no issues with cytotoxicity </a:t>
            </a:r>
          </a:p>
          <a:p>
            <a:r>
              <a:rPr lang="en-US" dirty="0" smtClean="0"/>
              <a:t>Reduce Ice shaping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44303"/>
          <a:stretch/>
        </p:blipFill>
        <p:spPr>
          <a:xfrm>
            <a:off x="5798930" y="2269067"/>
            <a:ext cx="2887870" cy="2667000"/>
          </a:xfrm>
          <a:prstGeom prst="rect">
            <a:avLst/>
          </a:prstGeom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15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17789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Polymers- polyampholytes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95400"/>
            <a:ext cx="335280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P</a:t>
            </a:r>
            <a:r>
              <a:rPr lang="en-US" sz="2400" dirty="0" smtClean="0"/>
              <a:t>oly(</a:t>
            </a:r>
            <a:r>
              <a:rPr lang="en-US" sz="2400" dirty="0" err="1" smtClean="0"/>
              <a:t>aminoethyl</a:t>
            </a:r>
            <a:r>
              <a:rPr lang="en-US" sz="2400" dirty="0" smtClean="0"/>
              <a:t> methacrylate) (PAEMA) functionalized with ~ 50% COOH groups</a:t>
            </a:r>
            <a:endParaRPr lang="en-US" sz="2400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16</a:t>
            </a:fld>
            <a:endParaRPr lang="en-GB" sz="1400"/>
          </a:p>
        </p:txBody>
      </p:sp>
      <p:pic>
        <p:nvPicPr>
          <p:cNvPr id="7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21" y="3165475"/>
            <a:ext cx="1827212" cy="21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528733" y="1295400"/>
            <a:ext cx="33866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Poly(methyl vinyl ether-alt-maleic anhydride</a:t>
            </a:r>
            <a:r>
              <a:rPr lang="en-US" sz="2400" dirty="0" smtClean="0"/>
              <a:t>) functionalized with (</a:t>
            </a:r>
            <a:r>
              <a:rPr lang="en-US" sz="2400" dirty="0" err="1" smtClean="0"/>
              <a:t>boc</a:t>
            </a:r>
            <a:r>
              <a:rPr lang="en-US" sz="2400" dirty="0" smtClean="0"/>
              <a:t> protected) ethanol amine </a:t>
            </a:r>
            <a:endParaRPr lang="en-US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507" y="3406245"/>
            <a:ext cx="2013786" cy="2156355"/>
          </a:xfrm>
          <a:prstGeom prst="rect">
            <a:avLst/>
          </a:prstGeom>
        </p:spPr>
      </p:pic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655692" y="2267631"/>
            <a:ext cx="7854950" cy="3382962"/>
            <a:chOff x="366983" y="534769"/>
            <a:chExt cx="7854314" cy="3381999"/>
          </a:xfrm>
        </p:grpSpPr>
        <p:pic>
          <p:nvPicPr>
            <p:cNvPr id="16" name="Picture 13" descr="0.t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983" y="534769"/>
              <a:ext cx="3927157" cy="338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4" descr="pAEMA.ti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4140" y="534769"/>
              <a:ext cx="3927157" cy="338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6"/>
            <p:cNvSpPr txBox="1">
              <a:spLocks noChangeArrowheads="1"/>
            </p:cNvSpPr>
            <p:nvPr/>
          </p:nvSpPr>
          <p:spPr bwMode="auto">
            <a:xfrm>
              <a:off x="1102794" y="718596"/>
              <a:ext cx="243951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chemeClr val="bg1"/>
                  </a:solidFill>
                </a:rPr>
                <a:t>PBS Blank</a:t>
              </a:r>
            </a:p>
          </p:txBody>
        </p:sp>
        <p:sp>
          <p:nvSpPr>
            <p:cNvPr id="19" name="TextBox 17"/>
            <p:cNvSpPr txBox="1">
              <a:spLocks noChangeArrowheads="1"/>
            </p:cNvSpPr>
            <p:nvPr/>
          </p:nvSpPr>
          <p:spPr bwMode="auto">
            <a:xfrm>
              <a:off x="4979282" y="718596"/>
              <a:ext cx="26403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chemeClr val="bg1"/>
                  </a:solidFill>
                </a:rPr>
                <a:t>pAEMA (50% COOH)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496964" y="6177803"/>
            <a:ext cx="3647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Mitchell et al. Biomaterials Science. 2014, 2(12) 1787-1796.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81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Cryoprotectants</a:t>
            </a:r>
            <a:endParaRPr lang="en-US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17</a:t>
            </a:fld>
            <a:endParaRPr lang="en-GB" sz="14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574800"/>
            <a:ext cx="8646882" cy="4363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213"/>
            <a:ext cx="5364163" cy="378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1700213"/>
            <a:ext cx="50800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2639" y="713908"/>
            <a:ext cx="2441361" cy="530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50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Preservation</a:t>
            </a:r>
            <a:endParaRPr lang="en-US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18</a:t>
            </a:fld>
            <a:endParaRPr lang="en-GB" sz="1400"/>
          </a:p>
        </p:txBody>
      </p:sp>
      <p:sp>
        <p:nvSpPr>
          <p:cNvPr id="4" name="TextBox 3"/>
          <p:cNvSpPr txBox="1"/>
          <p:nvPr/>
        </p:nvSpPr>
        <p:spPr>
          <a:xfrm>
            <a:off x="186267" y="2467505"/>
            <a:ext cx="3623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Beta-</a:t>
            </a:r>
            <a:r>
              <a:rPr lang="en-US" sz="2800" dirty="0" err="1" smtClean="0"/>
              <a:t>Galactosidase</a:t>
            </a:r>
            <a:r>
              <a:rPr lang="en-US" sz="2800" dirty="0" smtClean="0"/>
              <a:t>:</a:t>
            </a:r>
            <a:endParaRPr lang="en-US" sz="2800" dirty="0"/>
          </a:p>
        </p:txBody>
      </p:sp>
      <p:pic>
        <p:nvPicPr>
          <p:cNvPr id="8" name="Picture 7" descr="3day_various_fig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467" y="-128587"/>
            <a:ext cx="6874933" cy="622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78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Preservation</a:t>
            </a:r>
            <a:endParaRPr lang="en-US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19</a:t>
            </a:fld>
            <a:endParaRPr lang="en-GB" sz="1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700" y="1879600"/>
            <a:ext cx="5854700" cy="35257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7867" y="1879600"/>
            <a:ext cx="27728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Taq</a:t>
            </a:r>
            <a:r>
              <a:rPr lang="en-US" sz="2400" dirty="0" smtClean="0"/>
              <a:t> Polymerase – number of cycles required to reach a “threshold level”.</a:t>
            </a:r>
          </a:p>
          <a:p>
            <a:r>
              <a:rPr lang="en-US" sz="2400" dirty="0" smtClean="0"/>
              <a:t>Smaller number of cycles the better the </a:t>
            </a:r>
            <a:r>
              <a:rPr lang="en-US" sz="2400" dirty="0" err="1" smtClean="0"/>
              <a:t>taq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6516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noFill/>
          <a:ln/>
        </p:spPr>
        <p:txBody>
          <a:bodyPr>
            <a:normAutofit/>
          </a:bodyPr>
          <a:lstStyle/>
          <a:p>
            <a:r>
              <a:rPr lang="en-GB" dirty="0" smtClean="0"/>
              <a:t>Evolution of Antifreeze (</a:t>
            </a:r>
            <a:r>
              <a:rPr lang="en-GB" dirty="0" err="1" smtClean="0"/>
              <a:t>glyco</a:t>
            </a:r>
            <a:r>
              <a:rPr lang="en-GB" dirty="0" smtClean="0"/>
              <a:t>) proteins (AF(G)Ps) enabling life in freezing conditions.</a:t>
            </a:r>
          </a:p>
          <a:p>
            <a:endParaRPr lang="en-GB" dirty="0" smtClean="0"/>
          </a:p>
          <a:p>
            <a:r>
              <a:rPr lang="en-GB" dirty="0" smtClean="0"/>
              <a:t>Can we mimic an AF(G)P synthetically?</a:t>
            </a:r>
          </a:p>
          <a:p>
            <a:endParaRPr lang="en-GB" dirty="0" smtClean="0"/>
          </a:p>
          <a:p>
            <a:r>
              <a:rPr lang="en-GB" dirty="0" smtClean="0"/>
              <a:t>What applications might this have?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2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60061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Next…</a:t>
            </a:r>
            <a:endParaRPr lang="en-US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20</a:t>
            </a:fld>
            <a:endParaRPr lang="en-GB" sz="1400"/>
          </a:p>
        </p:txBody>
      </p:sp>
      <p:sp>
        <p:nvSpPr>
          <p:cNvPr id="3" name="TextBox 2"/>
          <p:cNvSpPr txBox="1"/>
          <p:nvPr/>
        </p:nvSpPr>
        <p:spPr>
          <a:xfrm>
            <a:off x="1168400" y="1591733"/>
            <a:ext cx="6858000" cy="4093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Can we engineer a small synthetic protein that exhibits IRI activity?</a:t>
            </a:r>
          </a:p>
          <a:p>
            <a:r>
              <a:rPr lang="en-US" sz="2800" dirty="0" smtClean="0"/>
              <a:t>	-less likely to be cytotoxic.</a:t>
            </a:r>
          </a:p>
          <a:p>
            <a:r>
              <a:rPr lang="en-US" sz="2800" dirty="0" smtClean="0"/>
              <a:t>	-Can add it as a tag in expression of other 	proteins.</a:t>
            </a:r>
          </a:p>
          <a:p>
            <a:r>
              <a:rPr lang="en-US" sz="2800" dirty="0" smtClean="0"/>
              <a:t>	-Can already be present inside the cell via 	expression.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-Use polyampholyte or hydrophobic/	hydrophilic faces as a starting point.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0683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Next…</a:t>
            </a:r>
            <a:endParaRPr lang="en-US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21</a:t>
            </a:fld>
            <a:endParaRPr lang="en-GB" sz="1400"/>
          </a:p>
        </p:txBody>
      </p:sp>
      <p:sp>
        <p:nvSpPr>
          <p:cNvPr id="3" name="TextBox 2"/>
          <p:cNvSpPr txBox="1"/>
          <p:nvPr/>
        </p:nvSpPr>
        <p:spPr>
          <a:xfrm>
            <a:off x="897467" y="1417638"/>
            <a:ext cx="660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Alternating lysine (</a:t>
            </a:r>
            <a:r>
              <a:rPr lang="en-US" sz="2800" dirty="0" smtClean="0">
                <a:solidFill>
                  <a:srgbClr val="0000FF"/>
                </a:solidFill>
              </a:rPr>
              <a:t>+, K</a:t>
            </a:r>
            <a:r>
              <a:rPr lang="en-US" sz="2800" dirty="0" smtClean="0"/>
              <a:t>) and glutamic acid residues (</a:t>
            </a:r>
            <a:r>
              <a:rPr lang="en-US" sz="2800" dirty="0" smtClean="0">
                <a:solidFill>
                  <a:srgbClr val="FF0000"/>
                </a:solidFill>
              </a:rPr>
              <a:t>-, E</a:t>
            </a:r>
            <a:r>
              <a:rPr lang="en-US" sz="2800" dirty="0" smtClean="0"/>
              <a:t>).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732" y="2371745"/>
            <a:ext cx="6697037" cy="29802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83732" y="5352012"/>
            <a:ext cx="6824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… Very hard to express.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6885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Next…</a:t>
            </a:r>
            <a:endParaRPr lang="en-US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22</a:t>
            </a:fld>
            <a:endParaRPr lang="en-GB" sz="1400"/>
          </a:p>
        </p:txBody>
      </p:sp>
      <p:sp>
        <p:nvSpPr>
          <p:cNvPr id="3" name="TextBox 2"/>
          <p:cNvSpPr txBox="1"/>
          <p:nvPr/>
        </p:nvSpPr>
        <p:spPr>
          <a:xfrm>
            <a:off x="846667" y="1540933"/>
            <a:ext cx="4588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Mammalian Cell Cryopreservation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700" y="2209800"/>
            <a:ext cx="33274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6350" y="2197100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36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23</a:t>
            </a:fld>
            <a:endParaRPr lang="en-GB" sz="1400"/>
          </a:p>
        </p:txBody>
      </p:sp>
      <p:sp>
        <p:nvSpPr>
          <p:cNvPr id="8" name="TextBox 7"/>
          <p:cNvSpPr txBox="1"/>
          <p:nvPr/>
        </p:nvSpPr>
        <p:spPr>
          <a:xfrm>
            <a:off x="1100667" y="1824038"/>
            <a:ext cx="69765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Some structural similarity between C-type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lectins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/>
              <a:t>and type 2 AFPs, C-type </a:t>
            </a:r>
            <a:r>
              <a:rPr lang="en-US" sz="2400" dirty="0" err="1" smtClean="0"/>
              <a:t>lectins</a:t>
            </a:r>
            <a:r>
              <a:rPr lang="en-US" sz="2400" dirty="0" smtClean="0"/>
              <a:t> have some ice binding ability.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Can mimic an AFP with a polyampholyte polymer.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Proteins can be frozen with a PEG/PVA mix and maintain activity.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Attempts to create a non-cytotoxic synthetic AFP ongoing…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588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4273" t="17406" b="17067"/>
          <a:stretch/>
        </p:blipFill>
        <p:spPr>
          <a:xfrm>
            <a:off x="1625600" y="575733"/>
            <a:ext cx="5689599" cy="38946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3200" y="4826000"/>
            <a:ext cx="5283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Questions???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3992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/>
          <a:lstStyle/>
          <a:p>
            <a:r>
              <a:rPr lang="en-GB" dirty="0" smtClean="0"/>
              <a:t>Antifreeze (</a:t>
            </a:r>
            <a:r>
              <a:rPr lang="en-GB" dirty="0" err="1" smtClean="0"/>
              <a:t>Glyco</a:t>
            </a:r>
            <a:r>
              <a:rPr lang="en-GB" dirty="0" smtClean="0"/>
              <a:t>)proteins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3</a:t>
            </a:fld>
            <a:endParaRPr lang="en-GB" sz="14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 Variety of different proteins, found in range of organisms that have to survive the cold…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69862"/>
            <a:ext cx="3124200" cy="404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815" y="1295400"/>
            <a:ext cx="2838852" cy="309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2133" y="3098800"/>
            <a:ext cx="3894667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19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/>
          <a:lstStyle/>
          <a:p>
            <a:r>
              <a:rPr lang="en-GB" dirty="0" smtClean="0"/>
              <a:t>Antifreeze (</a:t>
            </a:r>
            <a:r>
              <a:rPr lang="en-GB" dirty="0" err="1" smtClean="0"/>
              <a:t>Glyco</a:t>
            </a:r>
            <a:r>
              <a:rPr lang="en-GB" dirty="0" smtClean="0"/>
              <a:t>)proteins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4</a:t>
            </a:fld>
            <a:endParaRPr lang="en-GB" sz="14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 Variety of different proteins, found in range of organisms that have to survive the cold…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84134" y="6176963"/>
            <a:ext cx="4859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FFFF"/>
                </a:solidFill>
              </a:rPr>
              <a:t>Hidehisa</a:t>
            </a:r>
            <a:r>
              <a:rPr lang="en-US" sz="1200" dirty="0">
                <a:solidFill>
                  <a:srgbClr val="FFFFFF"/>
                </a:solidFill>
              </a:rPr>
              <a:t> Kawahara (2013). Characterizations of Functions of Biological Materials Having Controlling-Ability Against Ice Crystal Growth, Advanced Topics on Crystal </a:t>
            </a:r>
            <a:r>
              <a:rPr lang="en-US" sz="1200" dirty="0" smtClean="0">
                <a:solidFill>
                  <a:srgbClr val="FFFFFF"/>
                </a:solidFill>
              </a:rPr>
              <a:t>Growth, </a:t>
            </a:r>
            <a:r>
              <a:rPr lang="en-US" sz="1200" dirty="0">
                <a:solidFill>
                  <a:srgbClr val="FFFFFF"/>
                </a:solidFill>
              </a:rPr>
              <a:t>ISBN: 978-953-51-1010-1,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4300"/>
            <a:ext cx="9144000" cy="406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53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/>
          <a:lstStyle/>
          <a:p>
            <a:r>
              <a:rPr lang="en-GB" dirty="0" smtClean="0"/>
              <a:t>Antifreeze (</a:t>
            </a:r>
            <a:r>
              <a:rPr lang="en-GB" dirty="0" err="1" smtClean="0"/>
              <a:t>Glyco</a:t>
            </a:r>
            <a:r>
              <a:rPr lang="en-GB" dirty="0" smtClean="0"/>
              <a:t>)proteins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5</a:t>
            </a:fld>
            <a:endParaRPr lang="en-GB" sz="1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197100"/>
            <a:ext cx="76200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55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Evolutionary Basis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Interesting Receptor - ligand interaction.</a:t>
            </a:r>
          </a:p>
          <a:p>
            <a:r>
              <a:rPr lang="en-US" dirty="0" smtClean="0"/>
              <a:t>Focus on type 2 antifreeze protein: </a:t>
            </a:r>
          </a:p>
          <a:p>
            <a:pPr lvl="2"/>
            <a:r>
              <a:rPr lang="en-US" dirty="0" smtClean="0"/>
              <a:t>Calcium Dependence</a:t>
            </a:r>
          </a:p>
          <a:p>
            <a:pPr lvl="2"/>
            <a:r>
              <a:rPr lang="en-US" dirty="0" smtClean="0"/>
              <a:t>Defined Binding Pockets</a:t>
            </a:r>
          </a:p>
          <a:p>
            <a:pPr lvl="2"/>
            <a:r>
              <a:rPr lang="en-US" dirty="0" smtClean="0"/>
              <a:t>Looks like a C-type </a:t>
            </a:r>
            <a:r>
              <a:rPr lang="en-US" dirty="0" err="1" smtClean="0"/>
              <a:t>lectin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0952"/>
            <a:ext cx="9144000" cy="4065211"/>
          </a:xfrm>
          <a:prstGeom prst="rect">
            <a:avLst/>
          </a:prstGeom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Donut 4"/>
          <p:cNvSpPr/>
          <p:nvPr/>
        </p:nvSpPr>
        <p:spPr>
          <a:xfrm>
            <a:off x="4047067" y="1845734"/>
            <a:ext cx="2438399" cy="4995334"/>
          </a:xfrm>
          <a:prstGeom prst="donut">
            <a:avLst>
              <a:gd name="adj" fmla="val 3727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05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/>
          <a:lstStyle/>
          <a:p>
            <a:r>
              <a:rPr lang="en-GB" dirty="0" smtClean="0"/>
              <a:t>Evolutionary Basis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7</a:t>
            </a:fld>
            <a:endParaRPr lang="en-GB" sz="1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78648"/>
            <a:ext cx="9144000" cy="31034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35600" y="6350000"/>
            <a:ext cx="370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</a:rPr>
              <a:t>Altschul</a:t>
            </a:r>
            <a:r>
              <a:rPr lang="en-US" sz="1200" dirty="0">
                <a:solidFill>
                  <a:schemeClr val="bg1"/>
                </a:solidFill>
              </a:rPr>
              <a:t>, S.F</a:t>
            </a:r>
            <a:r>
              <a:rPr lang="en-US" sz="1200" dirty="0" smtClean="0">
                <a:solidFill>
                  <a:schemeClr val="bg1"/>
                </a:solidFill>
              </a:rPr>
              <a:t>. </a:t>
            </a:r>
            <a:r>
              <a:rPr lang="en-US" sz="1200" i="1" dirty="0" smtClean="0">
                <a:solidFill>
                  <a:schemeClr val="bg1"/>
                </a:solidFill>
              </a:rPr>
              <a:t>et al</a:t>
            </a:r>
            <a:r>
              <a:rPr lang="en-US" sz="1200" dirty="0" smtClean="0">
                <a:solidFill>
                  <a:schemeClr val="bg1"/>
                </a:solidFill>
              </a:rPr>
              <a:t>. </a:t>
            </a:r>
            <a:r>
              <a:rPr lang="en-US" sz="1200" dirty="0">
                <a:solidFill>
                  <a:schemeClr val="bg1"/>
                </a:solidFill>
              </a:rPr>
              <a:t>(1990) 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J. Mol. Biol. 215:403-410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1733" y="5029200"/>
            <a:ext cx="650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Compare type 2 AFP to other proteins using online database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9086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/>
          <a:lstStyle/>
          <a:p>
            <a:r>
              <a:rPr lang="en-GB" dirty="0" smtClean="0"/>
              <a:t>Evolutionary Basis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8</a:t>
            </a:fld>
            <a:endParaRPr lang="en-GB" sz="1400"/>
          </a:p>
        </p:txBody>
      </p:sp>
      <p:sp>
        <p:nvSpPr>
          <p:cNvPr id="3" name="TextBox 2"/>
          <p:cNvSpPr txBox="1"/>
          <p:nvPr/>
        </p:nvSpPr>
        <p:spPr>
          <a:xfrm>
            <a:off x="880533" y="1295400"/>
            <a:ext cx="711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Similar to: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	</a:t>
            </a:r>
            <a:r>
              <a:rPr lang="en-US" sz="2400" dirty="0" smtClean="0"/>
              <a:t>Human </a:t>
            </a:r>
            <a:r>
              <a:rPr lang="en-US" sz="2400" dirty="0" err="1" smtClean="0"/>
              <a:t>lectins</a:t>
            </a:r>
            <a:r>
              <a:rPr lang="en-US" sz="2400" dirty="0" smtClean="0"/>
              <a:t> </a:t>
            </a:r>
            <a:r>
              <a:rPr lang="en-US" sz="2400" dirty="0" err="1" smtClean="0"/>
              <a:t>e.g</a:t>
            </a:r>
            <a:r>
              <a:rPr lang="en-US" sz="2400" dirty="0" smtClean="0"/>
              <a:t> DC-</a:t>
            </a:r>
            <a:r>
              <a:rPr lang="en-US" sz="2400" dirty="0" err="1" smtClean="0"/>
              <a:t>SignR</a:t>
            </a:r>
            <a:r>
              <a:rPr lang="en-US" sz="2400" dirty="0" smtClean="0"/>
              <a:t>, </a:t>
            </a:r>
            <a:r>
              <a:rPr lang="en-US" sz="2400" dirty="0" err="1" smtClean="0"/>
              <a:t>Langerin</a:t>
            </a:r>
            <a:r>
              <a:rPr lang="en-US" sz="2400" dirty="0" smtClean="0"/>
              <a:t> and  </a:t>
            </a:r>
            <a:r>
              <a:rPr lang="en-US" sz="2400" dirty="0" err="1" smtClean="0"/>
              <a:t>Lithostathine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Snake venom C-type </a:t>
            </a:r>
            <a:r>
              <a:rPr lang="en-US" sz="2400" dirty="0" err="1" smtClean="0"/>
              <a:t>lectin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Rat Mannose Binding protein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295400"/>
            <a:ext cx="9144000" cy="31034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35600" y="6349999"/>
            <a:ext cx="370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</a:rPr>
              <a:t>Altschul</a:t>
            </a:r>
            <a:r>
              <a:rPr lang="en-US" sz="1200" dirty="0">
                <a:solidFill>
                  <a:schemeClr val="bg1"/>
                </a:solidFill>
              </a:rPr>
              <a:t>, S.F</a:t>
            </a:r>
            <a:r>
              <a:rPr lang="en-US" sz="1200" dirty="0" smtClean="0">
                <a:solidFill>
                  <a:schemeClr val="bg1"/>
                </a:solidFill>
              </a:rPr>
              <a:t>. </a:t>
            </a:r>
            <a:r>
              <a:rPr lang="en-US" sz="1200" i="1" dirty="0" smtClean="0">
                <a:solidFill>
                  <a:schemeClr val="bg1"/>
                </a:solidFill>
              </a:rPr>
              <a:t>et al</a:t>
            </a:r>
            <a:r>
              <a:rPr lang="en-US" sz="1200" dirty="0" smtClean="0">
                <a:solidFill>
                  <a:schemeClr val="bg1"/>
                </a:solidFill>
              </a:rPr>
              <a:t>. </a:t>
            </a:r>
            <a:r>
              <a:rPr lang="en-US" sz="1200" dirty="0">
                <a:solidFill>
                  <a:schemeClr val="bg1"/>
                </a:solidFill>
              </a:rPr>
              <a:t>(1990) 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J. Mol. Biol. 215:403-410</a:t>
            </a:r>
          </a:p>
        </p:txBody>
      </p:sp>
    </p:spTree>
    <p:extLst>
      <p:ext uri="{BB962C8B-B14F-4D97-AF65-F5344CB8AC3E}">
        <p14:creationId xmlns:p14="http://schemas.microsoft.com/office/powerpoint/2010/main" val="76447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noFill/>
          <a:ln/>
        </p:spPr>
        <p:txBody>
          <a:bodyPr/>
          <a:lstStyle/>
          <a:p>
            <a:r>
              <a:rPr lang="en-GB" dirty="0" smtClean="0"/>
              <a:t>Evolutionary Basis</a:t>
            </a:r>
            <a:endParaRPr lang="en-GB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sz="140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3FA762FC-1930-264E-8A66-5E26DB8848FF}" type="slidenum">
              <a:rPr lang="en-GB" sz="1400"/>
              <a:pPr algn="r" eaLnBrk="0" hangingPunct="0"/>
              <a:t>9</a:t>
            </a:fld>
            <a:endParaRPr lang="en-GB" sz="1400"/>
          </a:p>
        </p:txBody>
      </p:sp>
      <p:sp>
        <p:nvSpPr>
          <p:cNvPr id="4" name="TextBox 3"/>
          <p:cNvSpPr txBox="1"/>
          <p:nvPr/>
        </p:nvSpPr>
        <p:spPr>
          <a:xfrm>
            <a:off x="5300133" y="6248400"/>
            <a:ext cx="3615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Liu et al. </a:t>
            </a:r>
            <a:r>
              <a:rPr lang="en-US" sz="1200" dirty="0" err="1" smtClean="0">
                <a:solidFill>
                  <a:schemeClr val="bg1"/>
                </a:solidFill>
              </a:rPr>
              <a:t>Plos</a:t>
            </a:r>
            <a:r>
              <a:rPr lang="en-US" sz="1200" dirty="0" smtClean="0">
                <a:solidFill>
                  <a:schemeClr val="bg1"/>
                </a:solidFill>
              </a:rPr>
              <a:t> One. 2007,6, 548-559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089638"/>
            <a:ext cx="7569200" cy="493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9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2893</TotalTime>
  <Words>515</Words>
  <Application>Microsoft Office PowerPoint</Application>
  <PresentationFormat>On-screen Show (4:3)</PresentationFormat>
  <Paragraphs>101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Novel Cryoprotectants and Extremophile Biology</vt:lpstr>
      <vt:lpstr>Introduction</vt:lpstr>
      <vt:lpstr>Antifreeze (Glyco)proteins</vt:lpstr>
      <vt:lpstr>Antifreeze (Glyco)proteins</vt:lpstr>
      <vt:lpstr>Antifreeze (Glyco)proteins</vt:lpstr>
      <vt:lpstr>Evolutionary Basis</vt:lpstr>
      <vt:lpstr>Evolutionary Basis</vt:lpstr>
      <vt:lpstr>Evolutionary Basis</vt:lpstr>
      <vt:lpstr>Evolutionary Basis</vt:lpstr>
      <vt:lpstr>Do C-type Lectins Stop Ice crystal growth</vt:lpstr>
      <vt:lpstr>Might other proteins work like an AFP?</vt:lpstr>
      <vt:lpstr>Might other proteins work like an AFP?</vt:lpstr>
      <vt:lpstr>Might other proteins work like an AFP?</vt:lpstr>
      <vt:lpstr>Might other proteins work like an AFP?</vt:lpstr>
      <vt:lpstr>Synthetic Mimics</vt:lpstr>
      <vt:lpstr>Polymers- polyampholytes</vt:lpstr>
      <vt:lpstr>Uses of Cryoprotectants</vt:lpstr>
      <vt:lpstr>Protein Preservation</vt:lpstr>
      <vt:lpstr>Protein Preservation</vt:lpstr>
      <vt:lpstr>What Next…</vt:lpstr>
      <vt:lpstr>What Next…</vt:lpstr>
      <vt:lpstr>What Next…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Mitchell</dc:creator>
  <cp:lastModifiedBy>chemist</cp:lastModifiedBy>
  <cp:revision>37</cp:revision>
  <dcterms:created xsi:type="dcterms:W3CDTF">2014-12-02T11:31:26Z</dcterms:created>
  <dcterms:modified xsi:type="dcterms:W3CDTF">2014-12-11T13:31:35Z</dcterms:modified>
</cp:coreProperties>
</file>