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notesMasterIdLst>
    <p:notesMasterId r:id="rId15"/>
  </p:notesMasterIdLst>
  <p:sldIdLst>
    <p:sldId id="257" r:id="rId3"/>
    <p:sldId id="258" r:id="rId4"/>
    <p:sldId id="259" r:id="rId5"/>
    <p:sldId id="260" r:id="rId6"/>
    <p:sldId id="264" r:id="rId7"/>
    <p:sldId id="262" r:id="rId8"/>
    <p:sldId id="263" r:id="rId9"/>
    <p:sldId id="265" r:id="rId10"/>
    <p:sldId id="261" r:id="rId11"/>
    <p:sldId id="267" r:id="rId12"/>
    <p:sldId id="268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9829" autoAdjust="0"/>
  </p:normalViewPr>
  <p:slideViewPr>
    <p:cSldViewPr snapToGrid="0" snapToObjects="1">
      <p:cViewPr>
        <p:scale>
          <a:sx n="95" d="100"/>
          <a:sy n="95" d="100"/>
        </p:scale>
        <p:origin x="-360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2D001C-9F4B-A14E-9C51-6850742A692A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648076-E98A-0248-84B9-40E817FFB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43589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Gram negative</a:t>
            </a:r>
          </a:p>
          <a:p>
            <a:r>
              <a:rPr lang="en-US" dirty="0" err="1" smtClean="0"/>
              <a:t>Entomopathogen</a:t>
            </a:r>
            <a:endParaRPr lang="en-US" dirty="0" smtClean="0"/>
          </a:p>
          <a:p>
            <a:r>
              <a:rPr lang="en-US" dirty="0" smtClean="0"/>
              <a:t>Discuss</a:t>
            </a:r>
            <a:r>
              <a:rPr lang="en-US" baseline="0" dirty="0" smtClean="0"/>
              <a:t> unique characteristics – lux, toxins </a:t>
            </a:r>
            <a:r>
              <a:rPr lang="en-US" baseline="0" dirty="0" err="1" smtClean="0"/>
              <a:t>etc</a:t>
            </a:r>
            <a:r>
              <a:rPr lang="en-US" baseline="0" dirty="0" smtClean="0"/>
              <a:t> etc. Things that make it an interesting model other than for human pathogenicity (introduce this idea on the next slide – talk about unique plasmid)</a:t>
            </a:r>
          </a:p>
          <a:p>
            <a:r>
              <a:rPr lang="en-US" baseline="0" dirty="0" smtClean="0"/>
              <a:t>Human pathogenic (pictures)</a:t>
            </a:r>
          </a:p>
          <a:p>
            <a:r>
              <a:rPr lang="en-US" baseline="0" dirty="0" smtClean="0"/>
              <a:t>Facultative intracellular</a:t>
            </a:r>
          </a:p>
          <a:p>
            <a:r>
              <a:rPr lang="en-US" baseline="0" dirty="0" smtClean="0"/>
              <a:t>Symptoms?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295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Discuss similarities</a:t>
            </a:r>
            <a:r>
              <a:rPr lang="en-US" baseline="0" dirty="0" smtClean="0"/>
              <a:t> between ATCC and JUN, yet JUN cannot cause disease in humans (not an exhaustive phylogeny)</a:t>
            </a:r>
          </a:p>
          <a:p>
            <a:endParaRPr lang="en-US" baseline="0" dirty="0" smtClean="0"/>
          </a:p>
          <a:p>
            <a:r>
              <a:rPr lang="en-US" baseline="0" dirty="0" smtClean="0"/>
              <a:t>Growth restriction</a:t>
            </a:r>
          </a:p>
          <a:p>
            <a:endParaRPr lang="en-US" baseline="0" dirty="0" smtClean="0"/>
          </a:p>
          <a:p>
            <a:r>
              <a:rPr lang="en-US" baseline="0" dirty="0" smtClean="0"/>
              <a:t>UNIQUE PLASMID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867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867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867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867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5F5E0B-31C0-3548-BCC9-2FAFDE4D67F5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3086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1543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067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62959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D127A9-40EF-A94F-902E-3CBAFD60C594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0346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75B21B-570D-044D-95F8-30D9DB648673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2861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B0E2CA-B40A-1741-9F01-972EA6C03D0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0052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08DAAC-DB0D-B941-B20A-0A0C614B0F3E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34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B79ED-AAAC-474D-A9F6-E8A5AC2CBAA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3631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093DB8-3795-3F46-8C95-43B86DB0ED9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7157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8E9AC8-B0F1-9747-958F-AB77A3675E8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9401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5B573A-B483-5B4F-99C4-412F33C1B1E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1977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44269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F3F08D-6E8E-D149-82C1-05ECB08211E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593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29CD8F-BDA1-BF44-BC9E-4E5AACB6972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39248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A587E4-2A85-4244-971E-9EBEAB0979A7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91745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E0BFB4-D1C9-994B-9808-F9DACCE171A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668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326E0-A3A2-0C44-93B7-362DF7F88634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90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597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99485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3214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6302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8498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78796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63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100000">
              <a:schemeClr val="bg1">
                <a:lumMod val="65000"/>
                <a:alpha val="26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32C2D4-F060-E044-97E6-E497CBF4C8E7}" type="datetimeFigureOut">
              <a:rPr lang="en-US" smtClean="0"/>
              <a:t>1/13/2015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916227-2274-3044-A450-1CBBD8D189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187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91000">
              <a:schemeClr val="bg1"/>
            </a:gs>
            <a:gs pos="100000">
              <a:schemeClr val="bg1">
                <a:lumMod val="65000"/>
                <a:alpha val="26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buFontTx/>
              <a:buNone/>
              <a:defRPr sz="14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spcBef>
                <a:spcPct val="0"/>
              </a:spcBef>
              <a:buFontTx/>
              <a:buNone/>
              <a:defRPr sz="1400" b="0">
                <a:latin typeface="Arial" charset="0"/>
                <a:ea typeface="ＭＳ Ｐゴシック" charset="0"/>
                <a:cs typeface="+mn-cs"/>
              </a:defRPr>
            </a:lvl1pPr>
          </a:lstStyle>
          <a:p>
            <a:pPr defTabSz="914400" fontAlgn="base"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buFontTx/>
              <a:buNone/>
              <a:defRPr sz="1400" b="0"/>
            </a:lvl1pPr>
          </a:lstStyle>
          <a:p>
            <a:pPr defTabSz="914400" fontAlgn="base">
              <a:spcAft>
                <a:spcPct val="0"/>
              </a:spcAft>
              <a:defRPr/>
            </a:pPr>
            <a:fld id="{0C02ADA6-138E-C742-974E-9FF1E1362AFC}" type="slidenum">
              <a:rPr lang="en-US">
                <a:solidFill>
                  <a:srgbClr val="000000"/>
                </a:solidFill>
                <a:latin typeface="Arial" charset="0"/>
                <a:ea typeface="ＭＳ Ｐゴシック" charset="0"/>
                <a:cs typeface="ＭＳ Ｐゴシック" charset="0"/>
              </a:rPr>
              <a:pPr defTabSz="914400" fontAlgn="base">
                <a:spcAft>
                  <a:spcPct val="0"/>
                </a:spcAft>
                <a:defRPr/>
              </a:pPr>
              <a:t>‹#›</a:t>
            </a:fld>
            <a:endParaRPr lang="en-US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8398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1625576"/>
            <a:ext cx="9133318" cy="1470025"/>
          </a:xfrm>
        </p:spPr>
        <p:txBody>
          <a:bodyPr>
            <a:normAutofit/>
          </a:bodyPr>
          <a:lstStyle/>
          <a:p>
            <a:r>
              <a:rPr lang="en-US" sz="2800" i="1" dirty="0" smtClean="0">
                <a:latin typeface="Century Gothic"/>
                <a:cs typeface="Century Gothic"/>
              </a:rPr>
              <a:t>Exploiting Novel Natural</a:t>
            </a:r>
            <a:endParaRPr lang="en-US" sz="2800" i="1" dirty="0">
              <a:latin typeface="Century Gothic"/>
              <a:cs typeface="Century Gothic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-243754" y="5902664"/>
            <a:ext cx="9762070" cy="772102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3"/>
          <p:cNvSpPr txBox="1">
            <a:spLocks/>
          </p:cNvSpPr>
          <p:nvPr/>
        </p:nvSpPr>
        <p:spPr>
          <a:xfrm>
            <a:off x="685799" y="3918666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 dirty="0" smtClean="0">
                <a:latin typeface="Century Gothic"/>
                <a:cs typeface="Century Gothic"/>
              </a:rPr>
              <a:t>Joe Healey</a:t>
            </a:r>
          </a:p>
          <a:p>
            <a:r>
              <a:rPr lang="en-US" sz="1600" dirty="0" smtClean="0">
                <a:latin typeface="Century Gothic"/>
                <a:cs typeface="Century Gothic"/>
              </a:rPr>
              <a:t>MOAC DTC</a:t>
            </a:r>
            <a:endParaRPr lang="en-US" sz="1600" dirty="0">
              <a:latin typeface="Century Gothic"/>
              <a:cs typeface="Century Gothic"/>
            </a:endParaRPr>
          </a:p>
        </p:txBody>
      </p:sp>
      <p:pic>
        <p:nvPicPr>
          <p:cNvPr id="8" name="Picture 7" descr="moac_logo_new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219" y="5688886"/>
            <a:ext cx="1038104" cy="1172281"/>
          </a:xfrm>
          <a:prstGeom prst="rect">
            <a:avLst/>
          </a:prstGeom>
        </p:spPr>
      </p:pic>
      <p:pic>
        <p:nvPicPr>
          <p:cNvPr id="10" name="Picture 9" descr="whitelogo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632" y="5981589"/>
            <a:ext cx="1993562" cy="612108"/>
          </a:xfrm>
          <a:prstGeom prst="rect">
            <a:avLst/>
          </a:prstGeom>
        </p:spPr>
      </p:pic>
      <p:sp>
        <p:nvSpPr>
          <p:cNvPr id="9" name="Title 3"/>
          <p:cNvSpPr txBox="1">
            <a:spLocks/>
          </p:cNvSpPr>
          <p:nvPr/>
        </p:nvSpPr>
        <p:spPr>
          <a:xfrm>
            <a:off x="-28863" y="1754528"/>
            <a:ext cx="9133319" cy="21560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6000" i="1" dirty="0" smtClean="0">
                <a:latin typeface="Century Gothic"/>
                <a:cs typeface="Century Gothic"/>
              </a:rPr>
              <a:t>‘Nano-syringes’</a:t>
            </a:r>
            <a:endParaRPr lang="en-US" sz="6000" i="1" dirty="0">
              <a:latin typeface="Century Gothic"/>
              <a:cs typeface="Century Gothic"/>
            </a:endParaRPr>
          </a:p>
        </p:txBody>
      </p:sp>
      <p:pic>
        <p:nvPicPr>
          <p:cNvPr id="11" name="Picture 10" descr="warwickmedschool2.png"/>
          <p:cNvPicPr>
            <a:picLocks noChangeAspect="1"/>
          </p:cNvPicPr>
          <p:nvPr/>
        </p:nvPicPr>
        <p:blipFill>
          <a:blip r:embed="rId4">
            <a:biLevel thresh="25000"/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524" b="89683" l="7287" r="92713">
                        <a14:foregroundMark x1="39271" y1="38889" x2="39271" y2="38889"/>
                        <a14:foregroundMark x1="34413" y1="41270" x2="34413" y2="41270"/>
                        <a14:foregroundMark x1="20648" y1="38095" x2="20648" y2="38095"/>
                        <a14:foregroundMark x1="7692" y1="23016" x2="7692" y2="23016"/>
                        <a14:foregroundMark x1="53036" y1="43651" x2="53036" y2="43651"/>
                        <a14:foregroundMark x1="68421" y1="43651" x2="68421" y2="43651"/>
                        <a14:foregroundMark x1="68016" y1="12698" x2="68016" y2="12698"/>
                        <a14:foregroundMark x1="74899" y1="33333" x2="74899" y2="33333"/>
                        <a14:foregroundMark x1="85830" y1="36508" x2="85830" y2="36508"/>
                        <a14:foregroundMark x1="92713" y1="54762" x2="92713" y2="54762"/>
                        <a14:foregroundMark x1="91093" y1="72222" x2="91093" y2="72222"/>
                        <a14:foregroundMark x1="88664" y1="77778" x2="88664" y2="77778"/>
                        <a14:foregroundMark x1="81377" y1="80159" x2="81377" y2="80159"/>
                        <a14:foregroundMark x1="73684" y1="80159" x2="73684" y2="80159"/>
                        <a14:foregroundMark x1="63968" y1="84127" x2="63968" y2="84127"/>
                        <a14:foregroundMark x1="59919" y1="83333" x2="59919" y2="83333"/>
                        <a14:foregroundMark x1="49393" y1="83333" x2="49393" y2="83333"/>
                        <a14:foregroundMark x1="46154" y1="81746" x2="46154" y2="81746"/>
                        <a14:foregroundMark x1="36437" y1="82540" x2="36437" y2="82540"/>
                        <a14:foregroundMark x1="33198" y1="82540" x2="33198" y2="82540"/>
                        <a14:foregroundMark x1="32794" y1="66667" x2="32794" y2="66667"/>
                        <a14:foregroundMark x1="29150" y1="71429" x2="29150" y2="71429"/>
                        <a14:foregroundMark x1="21457" y1="73810" x2="21457" y2="73810"/>
                        <a14:foregroundMark x1="13765" y1="71429" x2="13765" y2="7142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8294" y="5850639"/>
            <a:ext cx="1589344" cy="810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82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-108423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So what’s the plan…in chemistry?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143" y="737739"/>
            <a:ext cx="8848173" cy="531427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The project is synthetic biology based to start with.</a:t>
            </a:r>
          </a:p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What ideas have we got for chemistry?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More imaging is always useful (e.g. discharging needle)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Loading interesting payloads (cell differentiation via growth factors?)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Testing avoidance of immunogenicity.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Measurements of payload dosage.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endParaRPr lang="en-US" dirty="0">
              <a:latin typeface="Avenir Next Regular"/>
              <a:cs typeface="Avenir Next Regular"/>
            </a:endParaRPr>
          </a:p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No doubt plenty more I haven’t mentioned as I am not really a chemist! </a:t>
            </a:r>
            <a:endParaRPr lang="en-US" dirty="0">
              <a:latin typeface="Avenir Next Regular"/>
              <a:cs typeface="Avenir Next Regular"/>
            </a:endParaRPr>
          </a:p>
          <a:p>
            <a:pPr>
              <a:lnSpc>
                <a:spcPct val="200000"/>
              </a:lnSpc>
            </a:pPr>
            <a:r>
              <a:rPr lang="en-US" sz="2800" dirty="0" smtClean="0">
                <a:latin typeface="Avenir Next Regular"/>
                <a:cs typeface="Avenir Next Regular"/>
              </a:rPr>
              <a:t>Ideas welcome!</a:t>
            </a:r>
          </a:p>
        </p:txBody>
      </p:sp>
    </p:spTree>
    <p:extLst>
      <p:ext uri="{BB962C8B-B14F-4D97-AF65-F5344CB8AC3E}">
        <p14:creationId xmlns:p14="http://schemas.microsoft.com/office/powerpoint/2010/main" val="528105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-108423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Potential impact…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144" y="497115"/>
            <a:ext cx="5399119" cy="10361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US" sz="1600" dirty="0" smtClean="0">
                <a:latin typeface="Avenir Next Regular"/>
                <a:cs typeface="Avenir Next Regular"/>
              </a:rPr>
              <a:t>A good amount of existing literature points to the ubiquity and potential applications of these structures:</a:t>
            </a:r>
            <a:endParaRPr lang="en-US" sz="2400" dirty="0" smtClean="0">
              <a:latin typeface="Avenir Next Regular"/>
              <a:cs typeface="Avenir Next Regular"/>
            </a:endParaRPr>
          </a:p>
        </p:txBody>
      </p:sp>
      <p:pic>
        <p:nvPicPr>
          <p:cNvPr id="4" name="Picture 3" descr="Screen Shot 2014-12-09 at 14.17.45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3296"/>
            <a:ext cx="4531895" cy="1858785"/>
          </a:xfrm>
          <a:prstGeom prst="rect">
            <a:avLst/>
          </a:prstGeom>
        </p:spPr>
      </p:pic>
      <p:pic>
        <p:nvPicPr>
          <p:cNvPr id="2" name="Picture 1" descr="Screen Shot 2014-12-09 at 14.12.25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0736" y="2932439"/>
            <a:ext cx="5293895" cy="2616405"/>
          </a:xfrm>
          <a:prstGeom prst="rect">
            <a:avLst/>
          </a:prstGeom>
        </p:spPr>
      </p:pic>
      <p:pic>
        <p:nvPicPr>
          <p:cNvPr id="5" name="Picture 4" descr="Screen Shot 2014-12-09 at 14.31.04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5"/>
          <a:stretch/>
        </p:blipFill>
        <p:spPr>
          <a:xfrm>
            <a:off x="4438316" y="4240642"/>
            <a:ext cx="4705684" cy="2617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0202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-243754" y="5969001"/>
            <a:ext cx="9701900" cy="742752"/>
            <a:chOff x="-243754" y="6092007"/>
            <a:chExt cx="8701953" cy="619745"/>
          </a:xfrm>
        </p:grpSpPr>
        <p:sp>
          <p:nvSpPr>
            <p:cNvPr id="5" name="Rectangle 4"/>
            <p:cNvSpPr/>
            <p:nvPr/>
          </p:nvSpPr>
          <p:spPr>
            <a:xfrm>
              <a:off x="-243754" y="6092007"/>
              <a:ext cx="8701953" cy="619745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 descr="whitelogo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26604" y="6132546"/>
              <a:ext cx="1754403" cy="538676"/>
            </a:xfrm>
            <a:prstGeom prst="rect">
              <a:avLst/>
            </a:prstGeom>
          </p:spPr>
        </p:pic>
      </p:grpSp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65361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‘Acknowledgements’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143" y="844683"/>
            <a:ext cx="8566373" cy="1708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Dr. Nick </a:t>
            </a:r>
            <a:r>
              <a:rPr lang="en-US" dirty="0" err="1" smtClean="0">
                <a:latin typeface="Avenir Next Regular"/>
                <a:cs typeface="Avenir Next Regular"/>
              </a:rPr>
              <a:t>Waterfield</a:t>
            </a:r>
            <a:r>
              <a:rPr lang="en-US" dirty="0" smtClean="0">
                <a:latin typeface="Avenir Next Regular"/>
                <a:cs typeface="Avenir Next Regular"/>
              </a:rPr>
              <a:t> for taking me on as a PhD student.</a:t>
            </a:r>
          </a:p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Dr. Matt Gibson, for likewise getting on board when I appeared looking for a co-supervisor.</a:t>
            </a:r>
            <a:endParaRPr lang="en-US" dirty="0">
              <a:latin typeface="Avenir Next Regular"/>
              <a:cs typeface="Avenir Next Regular"/>
            </a:endParaRPr>
          </a:p>
        </p:txBody>
      </p:sp>
      <p:pic>
        <p:nvPicPr>
          <p:cNvPr id="12" name="Picture 11" descr="moac_logo_new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035" y="4394492"/>
            <a:ext cx="1183785" cy="1336791"/>
          </a:xfrm>
          <a:prstGeom prst="rect">
            <a:avLst/>
          </a:prstGeom>
        </p:spPr>
      </p:pic>
      <p:pic>
        <p:nvPicPr>
          <p:cNvPr id="8" name="Picture 7" descr="warwickmedschool2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7500" y="4394492"/>
            <a:ext cx="2174018" cy="1109014"/>
          </a:xfrm>
          <a:prstGeom prst="rect">
            <a:avLst/>
          </a:prstGeom>
        </p:spPr>
      </p:pic>
      <p:pic>
        <p:nvPicPr>
          <p:cNvPr id="13" name="Picture 12" descr="epsrclogo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0188" y="4394492"/>
            <a:ext cx="1981200" cy="1159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0925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6377498" y="-94570"/>
            <a:ext cx="2864461" cy="7052206"/>
          </a:xfrm>
          <a:prstGeom prst="rect">
            <a:avLst/>
          </a:prstGeom>
          <a:solidFill>
            <a:schemeClr val="tx2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1" y="65361"/>
            <a:ext cx="5918091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A little about me…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pic>
        <p:nvPicPr>
          <p:cNvPr id="12" name="Picture 11" descr="Screen Shot 2014-05-21 at 18.10.43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3926" y="2421397"/>
            <a:ext cx="2515221" cy="2244182"/>
          </a:xfrm>
          <a:prstGeom prst="rect">
            <a:avLst/>
          </a:prstGeom>
          <a:ln w="57150" cmpd="sng">
            <a:solidFill>
              <a:schemeClr val="bg1"/>
            </a:solidFill>
          </a:ln>
        </p:spPr>
      </p:pic>
      <p:pic>
        <p:nvPicPr>
          <p:cNvPr id="3" name="Picture 2" descr="2934773_fd11d5f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7582" y="4982443"/>
            <a:ext cx="2501709" cy="1581067"/>
          </a:xfrm>
          <a:prstGeom prst="rect">
            <a:avLst/>
          </a:prstGeom>
          <a:ln w="57150" cmpd="sng">
            <a:solidFill>
              <a:srgbClr val="FFFFFF"/>
            </a:solidFill>
          </a:ln>
        </p:spPr>
      </p:pic>
      <p:pic>
        <p:nvPicPr>
          <p:cNvPr id="13" name="Picture 12" descr="Aberystwyth_University,_East_Entranc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070" y="356974"/>
            <a:ext cx="2501709" cy="1726180"/>
          </a:xfrm>
          <a:prstGeom prst="rect">
            <a:avLst/>
          </a:prstGeom>
          <a:ln w="57150" cmpd="sng">
            <a:solidFill>
              <a:srgbClr val="FFFFFF"/>
            </a:solidFill>
          </a:ln>
        </p:spPr>
      </p:pic>
      <p:sp>
        <p:nvSpPr>
          <p:cNvPr id="18" name="TextBox 17"/>
          <p:cNvSpPr txBox="1"/>
          <p:nvPr/>
        </p:nvSpPr>
        <p:spPr>
          <a:xfrm>
            <a:off x="162144" y="1476441"/>
            <a:ext cx="5800172" cy="34855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Biology graduate – </a:t>
            </a:r>
            <a:r>
              <a:rPr lang="en-US" dirty="0" err="1" smtClean="0">
                <a:latin typeface="Avenir Next Regular"/>
                <a:cs typeface="Avenir Next Regular"/>
              </a:rPr>
              <a:t>Aberystwyth</a:t>
            </a:r>
            <a:r>
              <a:rPr lang="en-US" dirty="0" smtClean="0">
                <a:latin typeface="Avenir Next Regular"/>
                <a:cs typeface="Avenir Next Regular"/>
              </a:rPr>
              <a:t> University.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Now first year MOAC PhD.</a:t>
            </a:r>
            <a:endParaRPr lang="en-US" sz="1600" dirty="0" smtClean="0">
              <a:latin typeface="Avenir Next Regular"/>
              <a:cs typeface="Avenir Next Regular"/>
            </a:endParaRP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PhD is a collaborative effort between Gibson lab and WMS Microbiology and Infection Unit.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err="1" smtClean="0">
                <a:latin typeface="Avenir Next Regular"/>
                <a:cs typeface="Avenir Next Regular"/>
              </a:rPr>
              <a:t>Cosupervised</a:t>
            </a:r>
            <a:r>
              <a:rPr lang="en-US" dirty="0" smtClean="0">
                <a:latin typeface="Avenir Next Regular"/>
                <a:cs typeface="Avenir Next Regular"/>
              </a:rPr>
              <a:t> by Matt, and Nick </a:t>
            </a:r>
            <a:r>
              <a:rPr lang="en-US" dirty="0" err="1" smtClean="0">
                <a:latin typeface="Avenir Next Regular"/>
                <a:cs typeface="Avenir Next Regular"/>
              </a:rPr>
              <a:t>Waterfield</a:t>
            </a:r>
            <a:r>
              <a:rPr lang="en-US" dirty="0" smtClean="0">
                <a:latin typeface="Avenir Next Regular"/>
                <a:cs typeface="Avenir Next Regular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06781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65361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A little background on our bug…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pic>
        <p:nvPicPr>
          <p:cNvPr id="3" name="Picture 2" descr="handpos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695" y="5209388"/>
            <a:ext cx="2495873" cy="1648612"/>
          </a:xfrm>
          <a:prstGeom prst="rect">
            <a:avLst/>
          </a:prstGeom>
        </p:spPr>
      </p:pic>
      <p:pic>
        <p:nvPicPr>
          <p:cNvPr id="4" name="Picture 3" descr="footpre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744" y="5209388"/>
            <a:ext cx="2198149" cy="1648612"/>
          </a:xfrm>
          <a:prstGeom prst="rect">
            <a:avLst/>
          </a:prstGeom>
        </p:spPr>
      </p:pic>
      <p:pic>
        <p:nvPicPr>
          <p:cNvPr id="6" name="Picture 5" descr="footpost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1167" y="5209388"/>
            <a:ext cx="2186202" cy="1648612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6192" y="1107817"/>
            <a:ext cx="7120269" cy="340862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Gram negative, bioluminescent bacillus.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err="1" smtClean="0">
                <a:latin typeface="Avenir Next Regular"/>
                <a:cs typeface="Avenir Next Regular"/>
              </a:rPr>
              <a:t>Symbiont</a:t>
            </a:r>
            <a:r>
              <a:rPr lang="en-US" dirty="0" smtClean="0">
                <a:latin typeface="Avenir Next Regular"/>
                <a:cs typeface="Avenir Next Regular"/>
              </a:rPr>
              <a:t> of nematodes, insect pathogen.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Opportunist human pathogen (certain strains).</a:t>
            </a:r>
          </a:p>
          <a:p>
            <a:pPr marL="742950" lvl="1" indent="-285750">
              <a:lnSpc>
                <a:spcPct val="250000"/>
              </a:lnSpc>
              <a:buFont typeface="Wingdings" charset="2"/>
              <a:buChar char="Ø"/>
            </a:pPr>
            <a:r>
              <a:rPr lang="en-US" sz="1600" dirty="0" smtClean="0">
                <a:latin typeface="Avenir Next Regular"/>
                <a:cs typeface="Avenir Next Regular"/>
              </a:rPr>
              <a:t>Capable of causing necrotic ulcers, </a:t>
            </a:r>
            <a:r>
              <a:rPr lang="en-US" sz="1600" dirty="0" err="1" smtClean="0">
                <a:latin typeface="Avenir Next Regular"/>
                <a:cs typeface="Avenir Next Regular"/>
              </a:rPr>
              <a:t>bacteraemia</a:t>
            </a:r>
            <a:r>
              <a:rPr lang="en-US" sz="1600" dirty="0" smtClean="0">
                <a:latin typeface="Avenir Next Regular"/>
                <a:cs typeface="Avenir Next Regular"/>
              </a:rPr>
              <a:t>, malaise.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b="1" dirty="0" smtClean="0">
                <a:latin typeface="Avenir Next Regular"/>
                <a:cs typeface="Avenir Next Regular"/>
              </a:rPr>
              <a:t>Many </a:t>
            </a:r>
            <a:r>
              <a:rPr lang="en-US" dirty="0" smtClean="0">
                <a:latin typeface="Avenir Next Regular"/>
                <a:cs typeface="Avenir Next Regular"/>
              </a:rPr>
              <a:t>other weird and wonderful biological tricks!</a:t>
            </a:r>
            <a:endParaRPr lang="en-US" sz="1600" dirty="0" smtClean="0">
              <a:latin typeface="Avenir Next Regular"/>
              <a:cs typeface="Avenir Next Regular"/>
            </a:endParaRPr>
          </a:p>
        </p:txBody>
      </p:sp>
      <p:pic>
        <p:nvPicPr>
          <p:cNvPr id="2" name="Picture 1" descr="plingut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93" y="1685476"/>
            <a:ext cx="2168475" cy="1727200"/>
          </a:xfrm>
          <a:prstGeom prst="rect">
            <a:avLst/>
          </a:prstGeom>
        </p:spPr>
      </p:pic>
      <p:pic>
        <p:nvPicPr>
          <p:cNvPr id="12" name="Picture 11" descr="plmouth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8893" y="3390316"/>
            <a:ext cx="2168475" cy="1832440"/>
          </a:xfrm>
          <a:prstGeom prst="rect">
            <a:avLst/>
          </a:prstGeom>
        </p:spPr>
      </p:pic>
      <p:pic>
        <p:nvPicPr>
          <p:cNvPr id="14" name="Picture 13" descr="waxmoth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579" y="5196020"/>
            <a:ext cx="2540000" cy="166309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988894" y="0"/>
            <a:ext cx="2194672" cy="1685476"/>
          </a:xfrm>
          <a:prstGeom prst="rect">
            <a:avLst/>
          </a:prstGeom>
        </p:spPr>
      </p:pic>
      <p:sp>
        <p:nvSpPr>
          <p:cNvPr id="17" name="Title 3"/>
          <p:cNvSpPr txBox="1">
            <a:spLocks/>
          </p:cNvSpPr>
          <p:nvPr/>
        </p:nvSpPr>
        <p:spPr>
          <a:xfrm>
            <a:off x="735264" y="290288"/>
            <a:ext cx="9133318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i="1" dirty="0" err="1" smtClean="0">
                <a:latin typeface="Century Gothic"/>
                <a:cs typeface="Century Gothic"/>
              </a:rPr>
              <a:t>Photorhabdus</a:t>
            </a:r>
            <a:endParaRPr lang="en-US" sz="2800" i="1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3745533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-41583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The PhD Project itself...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08093" y="467327"/>
            <a:ext cx="8904169" cy="195438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sz="1600" i="1" dirty="0" err="1" smtClean="0">
                <a:latin typeface="Avenir Next Regular"/>
                <a:cs typeface="Avenir Next Regular"/>
              </a:rPr>
              <a:t>Photorhabdus</a:t>
            </a:r>
            <a:r>
              <a:rPr lang="en-US" sz="1600" dirty="0" smtClean="0">
                <a:latin typeface="Avenir Next Regular"/>
                <a:cs typeface="Avenir Next Regular"/>
              </a:rPr>
              <a:t> makes secretion structures – </a:t>
            </a:r>
            <a:r>
              <a:rPr lang="en-US" sz="1600" i="1" dirty="0" err="1" smtClean="0">
                <a:latin typeface="Avenir Next Regular"/>
                <a:cs typeface="Avenir Next Regular"/>
              </a:rPr>
              <a:t>Photorhabdus</a:t>
            </a:r>
            <a:r>
              <a:rPr lang="en-US" sz="1600" dirty="0" smtClean="0">
                <a:latin typeface="Avenir Next Regular"/>
                <a:cs typeface="Avenir Next Regular"/>
              </a:rPr>
              <a:t> Virulence Cassettes.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smtClean="0">
                <a:latin typeface="Avenir Next Regular"/>
                <a:cs typeface="Avenir Next Regular"/>
              </a:rPr>
              <a:t> We think we can exploit these</a:t>
            </a:r>
            <a:r>
              <a:rPr lang="en-US" dirty="0" smtClean="0">
                <a:latin typeface="Avenir Next Regular"/>
                <a:cs typeface="Avenir Next Regular"/>
              </a:rPr>
              <a:t>.</a:t>
            </a:r>
          </a:p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smtClean="0">
                <a:latin typeface="Avenir Next Regular"/>
                <a:cs typeface="Avenir Next Regular"/>
              </a:rPr>
              <a:t>The PVCs are homologous to, but different from, a number of known structures:</a:t>
            </a:r>
          </a:p>
        </p:txBody>
      </p:sp>
      <p:sp>
        <p:nvSpPr>
          <p:cNvPr id="4" name="Rectangle 3"/>
          <p:cNvSpPr/>
          <p:nvPr/>
        </p:nvSpPr>
        <p:spPr>
          <a:xfrm>
            <a:off x="721897" y="2249362"/>
            <a:ext cx="7205578" cy="2554545"/>
          </a:xfrm>
          <a:prstGeom prst="rect">
            <a:avLst/>
          </a:prstGeom>
        </p:spPr>
        <p:txBody>
          <a:bodyPr wrap="square" numCol="2">
            <a:spAutoFit/>
          </a:bodyPr>
          <a:lstStyle/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smtClean="0">
                <a:latin typeface="Avenir Next Regular"/>
                <a:cs typeface="Avenir Next Regular"/>
              </a:rPr>
              <a:t>R-type </a:t>
            </a:r>
            <a:r>
              <a:rPr lang="en-US" sz="1600" dirty="0" err="1" smtClean="0">
                <a:latin typeface="Avenir Next Regular"/>
                <a:cs typeface="Avenir Next Regular"/>
              </a:rPr>
              <a:t>pyocins</a:t>
            </a:r>
            <a:endParaRPr lang="en-US" sz="1600" dirty="0" smtClean="0">
              <a:latin typeface="Avenir Next Regular"/>
              <a:cs typeface="Avenir Next Regular"/>
            </a:endParaRPr>
          </a:p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smtClean="0">
                <a:latin typeface="Avenir Next Regular"/>
                <a:cs typeface="Avenir Next Regular"/>
              </a:rPr>
              <a:t>Bacteriophage tails</a:t>
            </a:r>
          </a:p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endParaRPr lang="en-US" sz="1600" dirty="0">
              <a:latin typeface="Avenir Next Regular"/>
              <a:cs typeface="Avenir Next Regular"/>
            </a:endParaRPr>
          </a:p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endParaRPr lang="en-US" sz="1600" dirty="0" smtClean="0">
              <a:latin typeface="Avenir Next Regular"/>
              <a:cs typeface="Avenir Next Regular"/>
            </a:endParaRPr>
          </a:p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smtClean="0">
                <a:latin typeface="Avenir Next Regular"/>
                <a:cs typeface="Avenir Next Regular"/>
              </a:rPr>
              <a:t>Type 6 Secretion Systems</a:t>
            </a:r>
          </a:p>
          <a:p>
            <a:pPr marL="742950" lvl="1" indent="-285750">
              <a:lnSpc>
                <a:spcPct val="250000"/>
              </a:lnSpc>
              <a:buFont typeface="Courier New"/>
              <a:buChar char="o"/>
            </a:pPr>
            <a:r>
              <a:rPr lang="en-US" sz="1600" dirty="0" err="1" smtClean="0">
                <a:latin typeface="Avenir Next Regular"/>
                <a:cs typeface="Avenir Next Regular"/>
              </a:rPr>
              <a:t>Antifeeding</a:t>
            </a:r>
            <a:r>
              <a:rPr lang="en-US" sz="1600" dirty="0" smtClean="0">
                <a:latin typeface="Avenir Next Regular"/>
                <a:cs typeface="Avenir Next Regular"/>
              </a:rPr>
              <a:t> </a:t>
            </a:r>
            <a:r>
              <a:rPr lang="en-US" sz="1600" dirty="0" err="1" smtClean="0">
                <a:latin typeface="Avenir Next Regular"/>
                <a:cs typeface="Avenir Next Regular"/>
              </a:rPr>
              <a:t>Prophages</a:t>
            </a:r>
            <a:endParaRPr lang="en-US" sz="1600" dirty="0" smtClean="0">
              <a:latin typeface="Avenir Next Regular"/>
              <a:cs typeface="Avenir Next Regular"/>
            </a:endParaRPr>
          </a:p>
        </p:txBody>
      </p:sp>
      <p:pic>
        <p:nvPicPr>
          <p:cNvPr id="1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579" y="3713400"/>
            <a:ext cx="8886088" cy="2997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96310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3" y="243301"/>
            <a:ext cx="8970211" cy="30259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53" y="3122163"/>
            <a:ext cx="5690468" cy="3718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837520" y="3122163"/>
            <a:ext cx="3039111" cy="2793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5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Extremely potent toxin delivery structures! (lethal within 15 minutes in some cases)</a:t>
            </a:r>
            <a:endParaRPr lang="en-US" sz="1600" dirty="0" smtClean="0">
              <a:latin typeface="Avenir Next Regular"/>
              <a:cs typeface="Avenir Next Regular"/>
            </a:endParaRPr>
          </a:p>
        </p:txBody>
      </p:sp>
    </p:spTree>
    <p:extLst>
      <p:ext uri="{BB962C8B-B14F-4D97-AF65-F5344CB8AC3E}">
        <p14:creationId xmlns:p14="http://schemas.microsoft.com/office/powerpoint/2010/main" val="458474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87" r="6885" b="24480"/>
          <a:stretch>
            <a:fillRect/>
          </a:stretch>
        </p:blipFill>
        <p:spPr bwMode="auto">
          <a:xfrm>
            <a:off x="3329084" y="3313833"/>
            <a:ext cx="3136481" cy="354416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367" name="Picture 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3300464"/>
            <a:ext cx="1671053" cy="354584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15368" name="Picture 3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7684" y="3300463"/>
            <a:ext cx="1657346" cy="354584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15369" name="Picture 3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3348038" cy="3300462"/>
          </a:xfrm>
          <a:prstGeom prst="rect">
            <a:avLst/>
          </a:prstGeom>
          <a:noFill/>
          <a:ln w="28575" cmpd="sng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</p:pic>
      <p:pic>
        <p:nvPicPr>
          <p:cNvPr id="21512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4"/>
          <a:stretch>
            <a:fillRect/>
          </a:stretch>
        </p:blipFill>
        <p:spPr bwMode="auto">
          <a:xfrm>
            <a:off x="6465152" y="0"/>
            <a:ext cx="2678848" cy="6858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" name="Group 1"/>
          <p:cNvGrpSpPr>
            <a:grpSpLocks/>
          </p:cNvGrpSpPr>
          <p:nvPr/>
        </p:nvGrpSpPr>
        <p:grpSpPr bwMode="auto">
          <a:xfrm>
            <a:off x="3321302" y="-13368"/>
            <a:ext cx="3135646" cy="3313831"/>
            <a:chOff x="4602117" y="2760742"/>
            <a:chExt cx="2741658" cy="3116530"/>
          </a:xfrm>
        </p:grpSpPr>
        <p:pic>
          <p:nvPicPr>
            <p:cNvPr id="12" name="Picture 65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02117" y="2760742"/>
              <a:ext cx="2741658" cy="3116530"/>
            </a:xfrm>
            <a:prstGeom prst="rect">
              <a:avLst/>
            </a:prstGeom>
            <a:noFill/>
            <a:ln w="28575" cmpd="sng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14" name="Line 67"/>
            <p:cNvSpPr>
              <a:spLocks noChangeShapeType="1"/>
            </p:cNvSpPr>
            <p:nvPr/>
          </p:nvSpPr>
          <p:spPr bwMode="auto">
            <a:xfrm flipH="1" flipV="1">
              <a:off x="6107068" y="4282891"/>
              <a:ext cx="195086" cy="285403"/>
            </a:xfrm>
            <a:prstGeom prst="line">
              <a:avLst/>
            </a:prstGeom>
            <a:noFill/>
            <a:ln w="28575" cmpd="sng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pic>
          <p:nvPicPr>
            <p:cNvPr id="16" name="Picture 69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88843" y="5433312"/>
              <a:ext cx="555648" cy="387584"/>
            </a:xfrm>
            <a:prstGeom prst="rect">
              <a:avLst/>
            </a:prstGeom>
            <a:solidFill>
              <a:srgbClr val="B2B2B2"/>
            </a:solidFill>
            <a:ln w="28575" cmpd="sng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466456093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143209" y="121569"/>
            <a:ext cx="8907212" cy="3940856"/>
            <a:chOff x="785813" y="2761256"/>
            <a:chExt cx="5039052" cy="2769023"/>
          </a:xfrm>
        </p:grpSpPr>
        <p:pic>
          <p:nvPicPr>
            <p:cNvPr id="3" name="Picture 4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0298"/>
            <a:stretch>
              <a:fillRect/>
            </a:stretch>
          </p:blipFill>
          <p:spPr bwMode="auto">
            <a:xfrm>
              <a:off x="3748645" y="2761256"/>
              <a:ext cx="2076220" cy="275582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4" name="Picture 46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300" r="4005"/>
            <a:stretch>
              <a:fillRect/>
            </a:stretch>
          </p:blipFill>
          <p:spPr bwMode="auto">
            <a:xfrm>
              <a:off x="2287027" y="2761256"/>
              <a:ext cx="1427187" cy="275959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pic>
          <p:nvPicPr>
            <p:cNvPr id="5" name="Picture 47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161" t="8640" r="14333" b="16112"/>
            <a:stretch>
              <a:fillRect/>
            </a:stretch>
          </p:blipFill>
          <p:spPr bwMode="auto">
            <a:xfrm>
              <a:off x="785813" y="2761256"/>
              <a:ext cx="1454732" cy="2769023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pic>
        <p:sp>
          <p:nvSpPr>
            <p:cNvPr id="9" name="Line 69"/>
            <p:cNvSpPr>
              <a:spLocks noChangeShapeType="1"/>
            </p:cNvSpPr>
            <p:nvPr/>
          </p:nvSpPr>
          <p:spPr bwMode="auto">
            <a:xfrm flipH="1" flipV="1">
              <a:off x="1427961" y="5251303"/>
              <a:ext cx="287503" cy="216772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" name="Line 70"/>
            <p:cNvSpPr>
              <a:spLocks noChangeShapeType="1"/>
            </p:cNvSpPr>
            <p:nvPr/>
          </p:nvSpPr>
          <p:spPr bwMode="auto">
            <a:xfrm>
              <a:off x="2536656" y="4567059"/>
              <a:ext cx="34432" cy="456163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1" name="Line 71"/>
            <p:cNvSpPr>
              <a:spLocks noChangeShapeType="1"/>
            </p:cNvSpPr>
            <p:nvPr/>
          </p:nvSpPr>
          <p:spPr bwMode="auto">
            <a:xfrm flipH="1" flipV="1">
              <a:off x="4239294" y="4797025"/>
              <a:ext cx="227248" cy="203577"/>
            </a:xfrm>
            <a:prstGeom prst="line">
              <a:avLst/>
            </a:prstGeom>
            <a:noFill/>
            <a:ln w="38100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2" name="Title 3"/>
          <p:cNvSpPr txBox="1">
            <a:spLocks/>
          </p:cNvSpPr>
          <p:nvPr/>
        </p:nvSpPr>
        <p:spPr>
          <a:xfrm>
            <a:off x="0" y="4102529"/>
            <a:ext cx="9144000" cy="1042457"/>
          </a:xfrm>
          <a:prstGeom prst="rect">
            <a:avLst/>
          </a:prstGeom>
        </p:spPr>
        <p:txBody>
          <a:bodyPr>
            <a:norm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ＭＳ Ｐゴシック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sz="1600" b="1" i="1" dirty="0" err="1" smtClean="0">
                <a:latin typeface="Century Gothic"/>
                <a:cs typeface="Century Gothic"/>
              </a:rPr>
              <a:t>Immunogold</a:t>
            </a:r>
            <a:r>
              <a:rPr lang="en-US" sz="1600" b="1" i="1" dirty="0" smtClean="0">
                <a:latin typeface="Century Gothic"/>
                <a:cs typeface="Century Gothic"/>
              </a:rPr>
              <a:t> </a:t>
            </a:r>
            <a:r>
              <a:rPr lang="en-US" sz="1600" b="1" i="1" dirty="0" err="1" smtClean="0">
                <a:latin typeface="Century Gothic"/>
                <a:cs typeface="Century Gothic"/>
              </a:rPr>
              <a:t>labelling</a:t>
            </a:r>
            <a:r>
              <a:rPr lang="en-US" sz="1600" b="1" i="1" dirty="0" smtClean="0">
                <a:latin typeface="Century Gothic"/>
                <a:cs typeface="Century Gothic"/>
              </a:rPr>
              <a:t> shows payloads with conserved N-termini delivered by the syringes.</a:t>
            </a:r>
            <a:endParaRPr lang="en-US" sz="1600" b="1" i="1" dirty="0">
              <a:latin typeface="Century Gothic"/>
              <a:cs typeface="Century Gothic"/>
            </a:endParaRPr>
          </a:p>
        </p:txBody>
      </p:sp>
      <p:pic>
        <p:nvPicPr>
          <p:cNvPr id="13" name="Picture 11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049" y="4516354"/>
            <a:ext cx="9700185" cy="2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1533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2" descr="ctrl_2HC_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147" y="5552"/>
            <a:ext cx="9159481" cy="68568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01475" name="Picture 3" descr="40ul_2HC_01"/>
          <p:cNvPicPr>
            <a:picLocks noChangeAspect="1" noChangeArrowheads="1"/>
          </p:cNvPicPr>
          <p:nvPr/>
        </p:nvPicPr>
        <p:blipFill>
          <a:blip r:embed="rId3">
            <a:lum brigh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03"/>
            <a:ext cx="9157466" cy="68447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001476" name="Group 4"/>
          <p:cNvGrpSpPr>
            <a:grpSpLocks/>
          </p:cNvGrpSpPr>
          <p:nvPr/>
        </p:nvGrpSpPr>
        <p:grpSpPr bwMode="auto">
          <a:xfrm>
            <a:off x="2111248" y="1588252"/>
            <a:ext cx="3200268" cy="4045554"/>
            <a:chOff x="1542" y="1250"/>
            <a:chExt cx="1608" cy="2078"/>
          </a:xfrm>
        </p:grpSpPr>
        <p:sp>
          <p:nvSpPr>
            <p:cNvPr id="1001477" name="Line 5"/>
            <p:cNvSpPr>
              <a:spLocks noChangeShapeType="1"/>
            </p:cNvSpPr>
            <p:nvPr/>
          </p:nvSpPr>
          <p:spPr bwMode="auto">
            <a:xfrm flipH="1">
              <a:off x="2445" y="1250"/>
              <a:ext cx="358" cy="222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1478" name="Line 6"/>
            <p:cNvSpPr>
              <a:spLocks noChangeShapeType="1"/>
            </p:cNvSpPr>
            <p:nvPr/>
          </p:nvSpPr>
          <p:spPr bwMode="auto">
            <a:xfrm flipV="1">
              <a:off x="1542" y="3052"/>
              <a:ext cx="295" cy="234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1479" name="Line 7"/>
            <p:cNvSpPr>
              <a:spLocks noChangeShapeType="1"/>
            </p:cNvSpPr>
            <p:nvPr/>
          </p:nvSpPr>
          <p:spPr bwMode="auto">
            <a:xfrm>
              <a:off x="3045" y="3064"/>
              <a:ext cx="105" cy="264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1001480" name="Group 8"/>
          <p:cNvGrpSpPr>
            <a:grpSpLocks/>
          </p:cNvGrpSpPr>
          <p:nvPr/>
        </p:nvGrpSpPr>
        <p:grpSpPr bwMode="auto">
          <a:xfrm>
            <a:off x="4089199" y="1285308"/>
            <a:ext cx="2836068" cy="3276549"/>
            <a:chOff x="2748" y="1027"/>
            <a:chExt cx="1425" cy="1683"/>
          </a:xfrm>
        </p:grpSpPr>
        <p:sp>
          <p:nvSpPr>
            <p:cNvPr id="1001481" name="Line 9"/>
            <p:cNvSpPr>
              <a:spLocks noChangeShapeType="1"/>
            </p:cNvSpPr>
            <p:nvPr/>
          </p:nvSpPr>
          <p:spPr bwMode="auto">
            <a:xfrm flipH="1">
              <a:off x="3873" y="2700"/>
              <a:ext cx="300" cy="1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1482" name="Line 10"/>
            <p:cNvSpPr>
              <a:spLocks noChangeShapeType="1"/>
            </p:cNvSpPr>
            <p:nvPr/>
          </p:nvSpPr>
          <p:spPr bwMode="auto">
            <a:xfrm flipH="1">
              <a:off x="2748" y="2159"/>
              <a:ext cx="301" cy="1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1001483" name="Line 11"/>
            <p:cNvSpPr>
              <a:spLocks noChangeShapeType="1"/>
            </p:cNvSpPr>
            <p:nvPr/>
          </p:nvSpPr>
          <p:spPr bwMode="auto">
            <a:xfrm flipH="1">
              <a:off x="3789" y="1027"/>
              <a:ext cx="301" cy="10"/>
            </a:xfrm>
            <a:prstGeom prst="line">
              <a:avLst/>
            </a:prstGeom>
            <a:noFill/>
            <a:ln w="28575">
              <a:solidFill>
                <a:srgbClr val="FF33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pPr>
                <a:defRPr/>
              </a:pPr>
              <a:endParaRPr lang="en-US"/>
            </a:p>
          </p:txBody>
        </p:sp>
      </p:grpSp>
      <p:sp>
        <p:nvSpPr>
          <p:cNvPr id="1001485" name="Rectangle 13"/>
          <p:cNvSpPr>
            <a:spLocks noChangeArrowheads="1"/>
          </p:cNvSpPr>
          <p:nvPr/>
        </p:nvSpPr>
        <p:spPr bwMode="auto">
          <a:xfrm>
            <a:off x="149426" y="39132"/>
            <a:ext cx="4164011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7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342900" indent="-342900" algn="ctr">
              <a:buFontTx/>
              <a:buNone/>
              <a:defRPr/>
            </a:pPr>
            <a:r>
              <a:rPr lang="en-US" sz="2000" dirty="0">
                <a:solidFill>
                  <a:schemeClr val="bg1"/>
                </a:solidFill>
                <a:latin typeface="Century Gothic"/>
                <a:cs typeface="Century Gothic"/>
              </a:rPr>
              <a:t>Insect </a:t>
            </a:r>
            <a:r>
              <a:rPr lang="en-US" sz="2000" dirty="0" err="1">
                <a:solidFill>
                  <a:schemeClr val="bg1"/>
                </a:solidFill>
                <a:latin typeface="Century Gothic"/>
                <a:cs typeface="Century Gothic"/>
              </a:rPr>
              <a:t>hemocytes</a:t>
            </a:r>
            <a:r>
              <a:rPr lang="en-US" sz="2000" dirty="0">
                <a:solidFill>
                  <a:schemeClr val="bg1"/>
                </a:solidFill>
                <a:latin typeface="Century Gothic"/>
                <a:cs typeface="Century Gothic"/>
              </a:rPr>
              <a:t> </a:t>
            </a:r>
            <a:r>
              <a:rPr lang="en-US" sz="2000" dirty="0" smtClean="0">
                <a:solidFill>
                  <a:schemeClr val="bg1"/>
                </a:solidFill>
                <a:latin typeface="Century Gothic"/>
                <a:cs typeface="Century Gothic"/>
              </a:rPr>
              <a:t>challenged with </a:t>
            </a:r>
            <a:r>
              <a:rPr lang="en-US" sz="2000" dirty="0" err="1">
                <a:solidFill>
                  <a:schemeClr val="bg1"/>
                </a:solidFill>
                <a:latin typeface="Century Gothic"/>
                <a:cs typeface="Century Gothic"/>
              </a:rPr>
              <a:t>PVC</a:t>
            </a:r>
            <a:r>
              <a:rPr lang="en-US" sz="2000" baseline="30000" dirty="0" err="1">
                <a:solidFill>
                  <a:schemeClr val="bg1"/>
                </a:solidFill>
                <a:latin typeface="Century Gothic"/>
                <a:cs typeface="Century Gothic"/>
              </a:rPr>
              <a:t>pnf</a:t>
            </a:r>
            <a:r>
              <a:rPr lang="en-US" sz="2000" dirty="0">
                <a:solidFill>
                  <a:schemeClr val="bg1"/>
                </a:solidFill>
                <a:latin typeface="Century Gothic"/>
                <a:cs typeface="Century Gothic"/>
              </a:rPr>
              <a:t> needles</a:t>
            </a:r>
          </a:p>
        </p:txBody>
      </p:sp>
    </p:spTree>
    <p:extLst>
      <p:ext uri="{BB962C8B-B14F-4D97-AF65-F5344CB8AC3E}">
        <p14:creationId xmlns:p14="http://schemas.microsoft.com/office/powerpoint/2010/main" val="131578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0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1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/>
          <p:cNvSpPr>
            <a:spLocks noGrp="1"/>
          </p:cNvSpPr>
          <p:nvPr>
            <p:ph type="ctrTitle"/>
          </p:nvPr>
        </p:nvSpPr>
        <p:spPr>
          <a:xfrm>
            <a:off x="216192" y="-108423"/>
            <a:ext cx="6161306" cy="1042457"/>
          </a:xfrm>
        </p:spPr>
        <p:txBody>
          <a:bodyPr>
            <a:normAutofit/>
          </a:bodyPr>
          <a:lstStyle/>
          <a:p>
            <a:pPr algn="l"/>
            <a:r>
              <a:rPr lang="en-US" sz="2400" b="1" i="1" dirty="0" smtClean="0">
                <a:latin typeface="Century Gothic"/>
                <a:cs typeface="Century Gothic"/>
              </a:rPr>
              <a:t>So what’s the plan…?</a:t>
            </a:r>
            <a:endParaRPr lang="en-US" sz="2400" b="1" i="1" dirty="0">
              <a:latin typeface="Century Gothic"/>
              <a:cs typeface="Century Gothic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62143" y="737739"/>
            <a:ext cx="8848173" cy="28161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We will attempt to functionalise these needles as biotech tools using synthetic biology and </a:t>
            </a:r>
            <a:r>
              <a:rPr lang="en-US" dirty="0" err="1" smtClean="0">
                <a:latin typeface="Avenir Next Regular"/>
                <a:cs typeface="Avenir Next Regular"/>
              </a:rPr>
              <a:t>recombineering</a:t>
            </a:r>
            <a:r>
              <a:rPr lang="en-US" dirty="0" smtClean="0">
                <a:latin typeface="Avenir Next Regular"/>
                <a:cs typeface="Avenir Next Regular"/>
              </a:rPr>
              <a:t>. This will involve: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Making controllable, clean expression systems.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Changing payloads.</a:t>
            </a:r>
          </a:p>
          <a:p>
            <a:pPr marL="742950" lvl="1" indent="-285750">
              <a:lnSpc>
                <a:spcPct val="200000"/>
              </a:lnSpc>
              <a:buFont typeface="Courier New"/>
              <a:buChar char="o"/>
            </a:pPr>
            <a:r>
              <a:rPr lang="en-US" dirty="0" smtClean="0">
                <a:latin typeface="Avenir Next Regular"/>
                <a:cs typeface="Avenir Next Regular"/>
              </a:rPr>
              <a:t>Changing cell specificity (Adenovirus tail fiber modifications)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865750" y="3576373"/>
            <a:ext cx="7690039" cy="3054366"/>
            <a:chOff x="827088" y="2462983"/>
            <a:chExt cx="7783512" cy="3745730"/>
          </a:xfrm>
        </p:grpSpPr>
        <p:sp>
          <p:nvSpPr>
            <p:cNvPr id="15" name="Left Arrow 14"/>
            <p:cNvSpPr/>
            <p:nvPr/>
          </p:nvSpPr>
          <p:spPr bwMode="auto">
            <a:xfrm rot="10800000">
              <a:off x="3394075" y="4597400"/>
              <a:ext cx="117475" cy="288925"/>
            </a:xfrm>
            <a:prstGeom prst="leftArrow">
              <a:avLst/>
            </a:prstGeom>
            <a:solidFill>
              <a:srgbClr val="FFFFFF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>
                <a:solidFill>
                  <a:srgbClr val="FFFFFF"/>
                </a:solidFill>
              </a:endParaRPr>
            </a:p>
          </p:txBody>
        </p:sp>
        <p:sp>
          <p:nvSpPr>
            <p:cNvPr id="17" name="Left Arrow 16"/>
            <p:cNvSpPr/>
            <p:nvPr/>
          </p:nvSpPr>
          <p:spPr bwMode="auto">
            <a:xfrm rot="10800000">
              <a:off x="1417638" y="4597400"/>
              <a:ext cx="288925" cy="288925"/>
            </a:xfrm>
            <a:prstGeom prst="leftArrow">
              <a:avLst/>
            </a:prstGeom>
            <a:solidFill>
              <a:srgbClr val="008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8" name="Left Arrow 17"/>
            <p:cNvSpPr/>
            <p:nvPr/>
          </p:nvSpPr>
          <p:spPr bwMode="auto">
            <a:xfrm rot="10800000">
              <a:off x="1778000" y="4597400"/>
              <a:ext cx="360363" cy="288925"/>
            </a:xfrm>
            <a:prstGeom prst="leftArrow">
              <a:avLst/>
            </a:prstGeom>
            <a:solidFill>
              <a:srgbClr val="008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9" name="Left Arrow 18"/>
            <p:cNvSpPr/>
            <p:nvPr/>
          </p:nvSpPr>
          <p:spPr bwMode="auto">
            <a:xfrm rot="10800000">
              <a:off x="2138363" y="4597400"/>
              <a:ext cx="287337" cy="288925"/>
            </a:xfrm>
            <a:prstGeom prst="leftArrow">
              <a:avLst/>
            </a:prstGeom>
            <a:solidFill>
              <a:srgbClr val="008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0" name="Left Arrow 19"/>
            <p:cNvSpPr/>
            <p:nvPr/>
          </p:nvSpPr>
          <p:spPr bwMode="auto">
            <a:xfrm rot="10800000">
              <a:off x="2462213" y="4597400"/>
              <a:ext cx="127000" cy="288925"/>
            </a:xfrm>
            <a:prstGeom prst="leftArrow">
              <a:avLst/>
            </a:prstGeom>
            <a:solidFill>
              <a:srgbClr val="3366FF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1" name="Left Arrow 20"/>
            <p:cNvSpPr/>
            <p:nvPr/>
          </p:nvSpPr>
          <p:spPr bwMode="auto">
            <a:xfrm rot="10800000">
              <a:off x="2654300" y="4597400"/>
              <a:ext cx="169863" cy="288925"/>
            </a:xfrm>
            <a:prstGeom prst="leftArrow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2" name="Left Arrow 21"/>
            <p:cNvSpPr/>
            <p:nvPr/>
          </p:nvSpPr>
          <p:spPr bwMode="auto">
            <a:xfrm rot="10800000">
              <a:off x="2857500" y="4597400"/>
              <a:ext cx="360363" cy="288925"/>
            </a:xfrm>
            <a:prstGeom prst="leftArrow">
              <a:avLst/>
            </a:prstGeom>
            <a:solidFill>
              <a:srgbClr val="E46C0A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3" name="Left Arrow 22"/>
            <p:cNvSpPr/>
            <p:nvPr/>
          </p:nvSpPr>
          <p:spPr bwMode="auto">
            <a:xfrm rot="10800000">
              <a:off x="3536950" y="4597400"/>
              <a:ext cx="736600" cy="288925"/>
            </a:xfrm>
            <a:prstGeom prst="leftArrow">
              <a:avLst/>
            </a:prstGeom>
            <a:solidFill>
              <a:schemeClr val="bg1">
                <a:lumMod val="75000"/>
              </a:schemeClr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4" name="Left Arrow 23"/>
            <p:cNvSpPr/>
            <p:nvPr/>
          </p:nvSpPr>
          <p:spPr bwMode="auto">
            <a:xfrm rot="10800000">
              <a:off x="4298950" y="4597400"/>
              <a:ext cx="855663" cy="288925"/>
            </a:xfrm>
            <a:prstGeom prst="leftArrow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5" name="Left Arrow 24"/>
            <p:cNvSpPr/>
            <p:nvPr/>
          </p:nvSpPr>
          <p:spPr bwMode="auto">
            <a:xfrm rot="10800000">
              <a:off x="5233988" y="4597400"/>
              <a:ext cx="314325" cy="288925"/>
            </a:xfrm>
            <a:prstGeom prst="leftArrow">
              <a:avLst/>
            </a:prstGeom>
            <a:solidFill>
              <a:schemeClr val="tx1"/>
            </a:solidFill>
            <a:ln w="127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6" name="Left Arrow 25"/>
            <p:cNvSpPr/>
            <p:nvPr/>
          </p:nvSpPr>
          <p:spPr bwMode="auto">
            <a:xfrm rot="10800000">
              <a:off x="5594350" y="4597400"/>
              <a:ext cx="431800" cy="288925"/>
            </a:xfrm>
            <a:prstGeom prst="leftArrow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7" name="Left Arrow 26"/>
            <p:cNvSpPr/>
            <p:nvPr/>
          </p:nvSpPr>
          <p:spPr bwMode="auto">
            <a:xfrm rot="10800000">
              <a:off x="6026150" y="4597400"/>
              <a:ext cx="504825" cy="288925"/>
            </a:xfrm>
            <a:prstGeom prst="leftArrow">
              <a:avLst/>
            </a:prstGeom>
            <a:solidFill>
              <a:srgbClr val="FFFF66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8" name="Left Arrow 27"/>
            <p:cNvSpPr/>
            <p:nvPr/>
          </p:nvSpPr>
          <p:spPr bwMode="auto">
            <a:xfrm rot="10800000">
              <a:off x="6602413" y="4597400"/>
              <a:ext cx="222250" cy="288925"/>
            </a:xfrm>
            <a:prstGeom prst="leftArrow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29" name="Left Arrow 28"/>
            <p:cNvSpPr/>
            <p:nvPr/>
          </p:nvSpPr>
          <p:spPr bwMode="auto">
            <a:xfrm rot="10800000">
              <a:off x="6986588" y="4597400"/>
              <a:ext cx="288925" cy="288925"/>
            </a:xfrm>
            <a:prstGeom prst="leftArrow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30" name="Left Arrow 29"/>
            <p:cNvSpPr/>
            <p:nvPr/>
          </p:nvSpPr>
          <p:spPr bwMode="auto">
            <a:xfrm rot="10800000">
              <a:off x="1273175" y="4597400"/>
              <a:ext cx="127000" cy="288925"/>
            </a:xfrm>
            <a:prstGeom prst="leftArrow">
              <a:avLst/>
            </a:prstGeom>
            <a:solidFill>
              <a:srgbClr val="3366FF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31" name="Left Arrow 30"/>
            <p:cNvSpPr/>
            <p:nvPr/>
          </p:nvSpPr>
          <p:spPr bwMode="auto">
            <a:xfrm rot="10800000">
              <a:off x="3249613" y="4597400"/>
              <a:ext cx="112712" cy="288925"/>
            </a:xfrm>
            <a:prstGeom prst="leftArrow">
              <a:avLst/>
            </a:prstGeom>
            <a:solidFill>
              <a:schemeClr val="bg1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32" name="Rectangle 99"/>
            <p:cNvSpPr>
              <a:spLocks noChangeArrowheads="1"/>
            </p:cNvSpPr>
            <p:nvPr/>
          </p:nvSpPr>
          <p:spPr bwMode="auto">
            <a:xfrm>
              <a:off x="6511925" y="4883150"/>
              <a:ext cx="31432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16</a:t>
              </a:r>
              <a:endParaRPr lang="en-GB"/>
            </a:p>
          </p:txBody>
        </p:sp>
        <p:sp>
          <p:nvSpPr>
            <p:cNvPr id="33" name="Rectangle 118"/>
            <p:cNvSpPr>
              <a:spLocks noChangeArrowheads="1"/>
            </p:cNvSpPr>
            <p:nvPr/>
          </p:nvSpPr>
          <p:spPr bwMode="auto">
            <a:xfrm>
              <a:off x="1200150" y="4883150"/>
              <a:ext cx="24923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</a:t>
              </a:r>
              <a:endParaRPr lang="en-GB"/>
            </a:p>
          </p:txBody>
        </p:sp>
        <p:sp>
          <p:nvSpPr>
            <p:cNvPr id="34" name="Rectangle 119"/>
            <p:cNvSpPr>
              <a:spLocks noChangeArrowheads="1"/>
            </p:cNvSpPr>
            <p:nvPr/>
          </p:nvSpPr>
          <p:spPr bwMode="auto">
            <a:xfrm>
              <a:off x="1439863" y="4884738"/>
              <a:ext cx="255587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2</a:t>
              </a:r>
            </a:p>
          </p:txBody>
        </p:sp>
        <p:sp>
          <p:nvSpPr>
            <p:cNvPr id="35" name="Rectangle 120"/>
            <p:cNvSpPr>
              <a:spLocks noChangeArrowheads="1"/>
            </p:cNvSpPr>
            <p:nvPr/>
          </p:nvSpPr>
          <p:spPr bwMode="auto">
            <a:xfrm>
              <a:off x="1800225" y="4884738"/>
              <a:ext cx="25558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3</a:t>
              </a:r>
            </a:p>
          </p:txBody>
        </p:sp>
        <p:sp>
          <p:nvSpPr>
            <p:cNvPr id="36" name="Rectangle 121"/>
            <p:cNvSpPr>
              <a:spLocks noChangeArrowheads="1"/>
            </p:cNvSpPr>
            <p:nvPr/>
          </p:nvSpPr>
          <p:spPr bwMode="auto">
            <a:xfrm>
              <a:off x="2160588" y="4884738"/>
              <a:ext cx="261937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4</a:t>
              </a:r>
            </a:p>
          </p:txBody>
        </p:sp>
        <p:sp>
          <p:nvSpPr>
            <p:cNvPr id="37" name="Rectangle 122"/>
            <p:cNvSpPr>
              <a:spLocks noChangeArrowheads="1"/>
            </p:cNvSpPr>
            <p:nvPr/>
          </p:nvSpPr>
          <p:spPr bwMode="auto">
            <a:xfrm>
              <a:off x="2419350" y="4884738"/>
              <a:ext cx="25558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5</a:t>
              </a:r>
            </a:p>
          </p:txBody>
        </p:sp>
        <p:sp>
          <p:nvSpPr>
            <p:cNvPr id="38" name="Rectangle 123"/>
            <p:cNvSpPr>
              <a:spLocks noChangeArrowheads="1"/>
            </p:cNvSpPr>
            <p:nvPr/>
          </p:nvSpPr>
          <p:spPr bwMode="auto">
            <a:xfrm>
              <a:off x="2613025" y="4884738"/>
              <a:ext cx="25558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7</a:t>
              </a:r>
            </a:p>
          </p:txBody>
        </p:sp>
        <p:sp>
          <p:nvSpPr>
            <p:cNvPr id="39" name="Rectangle 127"/>
            <p:cNvSpPr>
              <a:spLocks noChangeArrowheads="1"/>
            </p:cNvSpPr>
            <p:nvPr/>
          </p:nvSpPr>
          <p:spPr bwMode="auto">
            <a:xfrm>
              <a:off x="2879725" y="4884738"/>
              <a:ext cx="25717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8</a:t>
              </a:r>
            </a:p>
          </p:txBody>
        </p:sp>
        <p:sp>
          <p:nvSpPr>
            <p:cNvPr id="40" name="Rectangle 131"/>
            <p:cNvSpPr>
              <a:spLocks noChangeArrowheads="1"/>
            </p:cNvSpPr>
            <p:nvPr/>
          </p:nvSpPr>
          <p:spPr bwMode="auto">
            <a:xfrm>
              <a:off x="3200400" y="4884738"/>
              <a:ext cx="25558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9</a:t>
              </a:r>
            </a:p>
          </p:txBody>
        </p:sp>
        <p:sp>
          <p:nvSpPr>
            <p:cNvPr id="41" name="Rectangle 134"/>
            <p:cNvSpPr>
              <a:spLocks noChangeArrowheads="1"/>
            </p:cNvSpPr>
            <p:nvPr/>
          </p:nvSpPr>
          <p:spPr bwMode="auto">
            <a:xfrm>
              <a:off x="3316288" y="4884738"/>
              <a:ext cx="3270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10</a:t>
              </a:r>
            </a:p>
          </p:txBody>
        </p:sp>
        <p:sp>
          <p:nvSpPr>
            <p:cNvPr id="42" name="Rectangle 135"/>
            <p:cNvSpPr>
              <a:spLocks noChangeArrowheads="1"/>
            </p:cNvSpPr>
            <p:nvPr/>
          </p:nvSpPr>
          <p:spPr bwMode="auto">
            <a:xfrm>
              <a:off x="3770313" y="4883150"/>
              <a:ext cx="31591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11</a:t>
              </a:r>
            </a:p>
          </p:txBody>
        </p:sp>
        <p:sp>
          <p:nvSpPr>
            <p:cNvPr id="43" name="Rectangle 138"/>
            <p:cNvSpPr>
              <a:spLocks noChangeArrowheads="1"/>
            </p:cNvSpPr>
            <p:nvPr/>
          </p:nvSpPr>
          <p:spPr bwMode="auto">
            <a:xfrm>
              <a:off x="4627563" y="4884738"/>
              <a:ext cx="3270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12</a:t>
              </a:r>
            </a:p>
          </p:txBody>
        </p:sp>
        <p:sp>
          <p:nvSpPr>
            <p:cNvPr id="44" name="Rectangle 139"/>
            <p:cNvSpPr>
              <a:spLocks noChangeArrowheads="1"/>
            </p:cNvSpPr>
            <p:nvPr/>
          </p:nvSpPr>
          <p:spPr bwMode="auto">
            <a:xfrm>
              <a:off x="5233988" y="4884738"/>
              <a:ext cx="3270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13</a:t>
              </a:r>
            </a:p>
          </p:txBody>
        </p:sp>
        <p:sp>
          <p:nvSpPr>
            <p:cNvPr id="45" name="Rectangle 146"/>
            <p:cNvSpPr>
              <a:spLocks noChangeArrowheads="1"/>
            </p:cNvSpPr>
            <p:nvPr/>
          </p:nvSpPr>
          <p:spPr bwMode="auto">
            <a:xfrm>
              <a:off x="5680075" y="4884738"/>
              <a:ext cx="338138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/>
                <a:t>14</a:t>
              </a:r>
            </a:p>
          </p:txBody>
        </p:sp>
        <p:sp>
          <p:nvSpPr>
            <p:cNvPr id="46" name="Rectangle 147"/>
            <p:cNvSpPr>
              <a:spLocks noChangeArrowheads="1"/>
            </p:cNvSpPr>
            <p:nvPr/>
          </p:nvSpPr>
          <p:spPr bwMode="auto">
            <a:xfrm>
              <a:off x="6132513" y="4884738"/>
              <a:ext cx="327025" cy="2444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15</a:t>
              </a:r>
            </a:p>
          </p:txBody>
        </p:sp>
        <p:sp>
          <p:nvSpPr>
            <p:cNvPr id="47" name="Rectangle 93"/>
            <p:cNvSpPr>
              <a:spLocks noChangeArrowheads="1"/>
            </p:cNvSpPr>
            <p:nvPr/>
          </p:nvSpPr>
          <p:spPr bwMode="auto">
            <a:xfrm>
              <a:off x="827088" y="4857750"/>
              <a:ext cx="400050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i="1"/>
                <a:t>pvc-</a:t>
              </a:r>
              <a:endParaRPr lang="en-GB" i="1"/>
            </a:p>
          </p:txBody>
        </p:sp>
        <p:sp>
          <p:nvSpPr>
            <p:cNvPr id="48" name="Rectangle 99"/>
            <p:cNvSpPr>
              <a:spLocks noChangeArrowheads="1"/>
            </p:cNvSpPr>
            <p:nvPr/>
          </p:nvSpPr>
          <p:spPr bwMode="auto">
            <a:xfrm>
              <a:off x="6943725" y="4883150"/>
              <a:ext cx="388938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i="1"/>
                <a:t>pnf</a:t>
              </a:r>
              <a:endParaRPr lang="en-GB" i="1"/>
            </a:p>
          </p:txBody>
        </p:sp>
        <p:sp>
          <p:nvSpPr>
            <p:cNvPr id="49" name="Left Brace 48"/>
            <p:cNvSpPr>
              <a:spLocks/>
            </p:cNvSpPr>
            <p:nvPr/>
          </p:nvSpPr>
          <p:spPr bwMode="auto">
            <a:xfrm rot="5400000">
              <a:off x="1639888" y="3233738"/>
              <a:ext cx="627062" cy="1376362"/>
            </a:xfrm>
            <a:prstGeom prst="leftBrace">
              <a:avLst>
                <a:gd name="adj1" fmla="val 8331"/>
                <a:gd name="adj2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0" name="Rounded Rectangle 147"/>
            <p:cNvSpPr>
              <a:spLocks noChangeArrowheads="1"/>
            </p:cNvSpPr>
            <p:nvPr/>
          </p:nvSpPr>
          <p:spPr bwMode="auto">
            <a:xfrm rot="5400000">
              <a:off x="1777207" y="2561431"/>
              <a:ext cx="279400" cy="1509713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51" name="Rounded Rectangle 148"/>
            <p:cNvSpPr>
              <a:spLocks noChangeArrowheads="1"/>
            </p:cNvSpPr>
            <p:nvPr/>
          </p:nvSpPr>
          <p:spPr bwMode="auto">
            <a:xfrm rot="5400000">
              <a:off x="1677194" y="2443957"/>
              <a:ext cx="184150" cy="1744662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52" name="Rounded Rectangle 154"/>
            <p:cNvSpPr>
              <a:spLocks noChangeArrowheads="1"/>
            </p:cNvSpPr>
            <p:nvPr/>
          </p:nvSpPr>
          <p:spPr bwMode="auto">
            <a:xfrm rot="5400000">
              <a:off x="4434681" y="3253582"/>
              <a:ext cx="468313" cy="69850"/>
            </a:xfrm>
            <a:prstGeom prst="roundRect">
              <a:avLst>
                <a:gd name="adj" fmla="val 16667"/>
              </a:avLst>
            </a:prstGeom>
            <a:solidFill>
              <a:srgbClr val="BFBFB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53" name="Trapezoid 52"/>
            <p:cNvSpPr/>
            <p:nvPr/>
          </p:nvSpPr>
          <p:spPr bwMode="auto">
            <a:xfrm rot="5400000">
              <a:off x="2841626" y="3170237"/>
              <a:ext cx="455612" cy="252413"/>
            </a:xfrm>
            <a:prstGeom prst="trapezoid">
              <a:avLst/>
            </a:prstGeom>
            <a:solidFill>
              <a:srgbClr val="FFFF66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54" name="Rounded Rectangle 156"/>
            <p:cNvSpPr>
              <a:spLocks noChangeArrowheads="1"/>
            </p:cNvSpPr>
            <p:nvPr/>
          </p:nvSpPr>
          <p:spPr bwMode="auto">
            <a:xfrm rot="5400000">
              <a:off x="3825082" y="2539206"/>
              <a:ext cx="279400" cy="1509713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55" name="Rounded Rectangle 157"/>
            <p:cNvSpPr>
              <a:spLocks noChangeArrowheads="1"/>
            </p:cNvSpPr>
            <p:nvPr/>
          </p:nvSpPr>
          <p:spPr bwMode="auto">
            <a:xfrm rot="5400000">
              <a:off x="3723482" y="2421731"/>
              <a:ext cx="184150" cy="1744663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56" name="Trapezoid 55"/>
            <p:cNvSpPr/>
            <p:nvPr/>
          </p:nvSpPr>
          <p:spPr bwMode="auto">
            <a:xfrm rot="5400000">
              <a:off x="4738688" y="3140075"/>
              <a:ext cx="193675" cy="307975"/>
            </a:xfrm>
            <a:prstGeom prst="trapezoid">
              <a:avLst/>
            </a:prstGeom>
            <a:solidFill>
              <a:srgbClr val="FF66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latin typeface="Arial"/>
                <a:ea typeface="ＭＳ Ｐゴシック" pitchFamily="34" charset="-128"/>
                <a:cs typeface="Arial"/>
              </a:endParaRPr>
            </a:p>
          </p:txBody>
        </p:sp>
        <p:cxnSp>
          <p:nvCxnSpPr>
            <p:cNvPr id="57" name="Straight Connector 554"/>
            <p:cNvCxnSpPr>
              <a:cxnSpLocks noChangeShapeType="1"/>
              <a:stCxn id="52" idx="1"/>
            </p:cNvCxnSpPr>
            <p:nvPr/>
          </p:nvCxnSpPr>
          <p:spPr bwMode="auto">
            <a:xfrm rot="5400000" flipH="1" flipV="1">
              <a:off x="4770438" y="2725738"/>
              <a:ext cx="227012" cy="4302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58" name="Straight Connector 554"/>
            <p:cNvCxnSpPr>
              <a:cxnSpLocks noChangeShapeType="1"/>
              <a:stCxn id="52" idx="3"/>
            </p:cNvCxnSpPr>
            <p:nvPr/>
          </p:nvCxnSpPr>
          <p:spPr bwMode="auto">
            <a:xfrm rot="5400000" flipV="1">
              <a:off x="4782344" y="3410744"/>
              <a:ext cx="209550" cy="436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59" name="Rounded Rectangle 173"/>
            <p:cNvSpPr>
              <a:spLocks noChangeArrowheads="1"/>
            </p:cNvSpPr>
            <p:nvPr/>
          </p:nvSpPr>
          <p:spPr bwMode="auto">
            <a:xfrm rot="5400000">
              <a:off x="7292181" y="3253582"/>
              <a:ext cx="468313" cy="69850"/>
            </a:xfrm>
            <a:prstGeom prst="roundRect">
              <a:avLst>
                <a:gd name="adj" fmla="val 16667"/>
              </a:avLst>
            </a:prstGeom>
            <a:solidFill>
              <a:srgbClr val="BFBFB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60" name="Trapezoid 59"/>
            <p:cNvSpPr/>
            <p:nvPr/>
          </p:nvSpPr>
          <p:spPr bwMode="auto">
            <a:xfrm rot="5400000">
              <a:off x="5699126" y="3170237"/>
              <a:ext cx="455612" cy="252413"/>
            </a:xfrm>
            <a:prstGeom prst="trapezoid">
              <a:avLst/>
            </a:prstGeom>
            <a:solidFill>
              <a:srgbClr val="FFFF66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61" name="Rounded Rectangle 175"/>
            <p:cNvSpPr>
              <a:spLocks noChangeArrowheads="1"/>
            </p:cNvSpPr>
            <p:nvPr/>
          </p:nvSpPr>
          <p:spPr bwMode="auto">
            <a:xfrm rot="5400000">
              <a:off x="6682582" y="2539206"/>
              <a:ext cx="279400" cy="1509713"/>
            </a:xfrm>
            <a:prstGeom prst="roundRect">
              <a:avLst>
                <a:gd name="adj" fmla="val 16667"/>
              </a:avLst>
            </a:prstGeom>
            <a:solidFill>
              <a:srgbClr val="008000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62" name="Rounded Rectangle 176"/>
            <p:cNvSpPr>
              <a:spLocks noChangeArrowheads="1"/>
            </p:cNvSpPr>
            <p:nvPr/>
          </p:nvSpPr>
          <p:spPr bwMode="auto">
            <a:xfrm rot="5400000">
              <a:off x="6580982" y="2421731"/>
              <a:ext cx="184150" cy="1744663"/>
            </a:xfrm>
            <a:prstGeom prst="roundRect">
              <a:avLst>
                <a:gd name="adj" fmla="val 16667"/>
              </a:avLst>
            </a:prstGeom>
            <a:solidFill>
              <a:srgbClr val="3366FF"/>
            </a:solidFill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marL="342900" indent="-342900"/>
              <a:endParaRPr lang="en-US" sz="1400" b="0">
                <a:cs typeface="Arial" charset="0"/>
              </a:endParaRPr>
            </a:p>
          </p:txBody>
        </p:sp>
        <p:sp>
          <p:nvSpPr>
            <p:cNvPr id="63" name="Trapezoid 62"/>
            <p:cNvSpPr/>
            <p:nvPr/>
          </p:nvSpPr>
          <p:spPr bwMode="auto">
            <a:xfrm rot="5400000">
              <a:off x="7596188" y="3140075"/>
              <a:ext cx="193675" cy="307975"/>
            </a:xfrm>
            <a:prstGeom prst="trapezoid">
              <a:avLst/>
            </a:prstGeom>
            <a:solidFill>
              <a:srgbClr val="FF6600"/>
            </a:solidFill>
            <a:ln w="1270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/>
          </p:spPr>
          <p:txBody>
            <a:bodyPr/>
            <a:lstStyle/>
            <a:p>
              <a:pPr marL="342900" indent="-342900">
                <a:defRPr/>
              </a:pPr>
              <a:endParaRPr lang="en-US">
                <a:latin typeface="Arial"/>
                <a:ea typeface="ＭＳ Ｐゴシック" pitchFamily="34" charset="-128"/>
                <a:cs typeface="Arial"/>
              </a:endParaRPr>
            </a:p>
          </p:txBody>
        </p:sp>
        <p:sp>
          <p:nvSpPr>
            <p:cNvPr id="64" name="Oval 63"/>
            <p:cNvSpPr/>
            <p:nvPr/>
          </p:nvSpPr>
          <p:spPr bwMode="auto">
            <a:xfrm rot="16200000">
              <a:off x="6131719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65" name="Oval 64"/>
            <p:cNvSpPr/>
            <p:nvPr/>
          </p:nvSpPr>
          <p:spPr bwMode="auto">
            <a:xfrm rot="16200000">
              <a:off x="6225382" y="3247231"/>
              <a:ext cx="88900" cy="93663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66" name="Oval 65"/>
            <p:cNvSpPr/>
            <p:nvPr/>
          </p:nvSpPr>
          <p:spPr bwMode="auto">
            <a:xfrm rot="16200000">
              <a:off x="6319044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67" name="Oval 66"/>
            <p:cNvSpPr/>
            <p:nvPr/>
          </p:nvSpPr>
          <p:spPr bwMode="auto">
            <a:xfrm rot="16200000">
              <a:off x="6411119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68" name="Oval 67"/>
            <p:cNvSpPr/>
            <p:nvPr/>
          </p:nvSpPr>
          <p:spPr bwMode="auto">
            <a:xfrm rot="16200000">
              <a:off x="6511132" y="3247231"/>
              <a:ext cx="88900" cy="93663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69" name="Oval 68"/>
            <p:cNvSpPr/>
            <p:nvPr/>
          </p:nvSpPr>
          <p:spPr bwMode="auto">
            <a:xfrm rot="16200000">
              <a:off x="6607969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70" name="Oval 69"/>
            <p:cNvSpPr/>
            <p:nvPr/>
          </p:nvSpPr>
          <p:spPr bwMode="auto">
            <a:xfrm rot="16200000">
              <a:off x="6704807" y="3247231"/>
              <a:ext cx="88900" cy="93663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71" name="Oval 70"/>
            <p:cNvSpPr/>
            <p:nvPr/>
          </p:nvSpPr>
          <p:spPr bwMode="auto">
            <a:xfrm rot="16200000">
              <a:off x="6798469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72" name="Oval 71"/>
            <p:cNvSpPr/>
            <p:nvPr/>
          </p:nvSpPr>
          <p:spPr bwMode="auto">
            <a:xfrm rot="16200000">
              <a:off x="6896894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cxnSp>
          <p:nvCxnSpPr>
            <p:cNvPr id="73" name="Straight Connector 554"/>
            <p:cNvCxnSpPr>
              <a:cxnSpLocks noChangeShapeType="1"/>
              <a:stCxn id="59" idx="1"/>
            </p:cNvCxnSpPr>
            <p:nvPr/>
          </p:nvCxnSpPr>
          <p:spPr bwMode="auto">
            <a:xfrm rot="5400000" flipH="1" flipV="1">
              <a:off x="7627938" y="2725738"/>
              <a:ext cx="227012" cy="4302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cxnSp>
          <p:nvCxnSpPr>
            <p:cNvPr id="74" name="Straight Connector 554"/>
            <p:cNvCxnSpPr>
              <a:cxnSpLocks noChangeShapeType="1"/>
              <a:stCxn id="59" idx="3"/>
            </p:cNvCxnSpPr>
            <p:nvPr/>
          </p:nvCxnSpPr>
          <p:spPr bwMode="auto">
            <a:xfrm rot="5400000" flipV="1">
              <a:off x="7639844" y="3410744"/>
              <a:ext cx="209550" cy="43656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blurRad="63500" dist="38099" dir="2700000" algn="ctr" rotWithShape="0">
                      <a:schemeClr val="bg2">
                        <a:alpha val="74997"/>
                      </a:schemeClr>
                    </a:outerShdw>
                  </a:effectLst>
                </a14:hiddenEffects>
              </a:ext>
            </a:extLst>
          </p:spPr>
        </p:cxnSp>
        <p:sp>
          <p:nvSpPr>
            <p:cNvPr id="75" name="Oval 74"/>
            <p:cNvSpPr/>
            <p:nvPr/>
          </p:nvSpPr>
          <p:spPr bwMode="auto">
            <a:xfrm rot="16200000">
              <a:off x="7011194" y="3247232"/>
              <a:ext cx="88900" cy="93662"/>
            </a:xfrm>
            <a:prstGeom prst="ellipse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>
                <a:ln>
                  <a:solidFill>
                    <a:srgbClr val="000000"/>
                  </a:solidFill>
                </a:ln>
                <a:solidFill>
                  <a:schemeClr val="tx1"/>
                </a:solidFill>
                <a:cs typeface="Arial"/>
              </a:endParaRPr>
            </a:p>
          </p:txBody>
        </p:sp>
        <p:sp>
          <p:nvSpPr>
            <p:cNvPr id="76" name="Left Brace 75"/>
            <p:cNvSpPr>
              <a:spLocks/>
            </p:cNvSpPr>
            <p:nvPr/>
          </p:nvSpPr>
          <p:spPr bwMode="auto">
            <a:xfrm rot="5400000">
              <a:off x="4389438" y="2074863"/>
              <a:ext cx="608012" cy="3675062"/>
            </a:xfrm>
            <a:prstGeom prst="leftBrace">
              <a:avLst>
                <a:gd name="adj1" fmla="val 3497"/>
                <a:gd name="adj2" fmla="val 72713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77" name="Rectangle 139"/>
            <p:cNvSpPr>
              <a:spLocks noChangeArrowheads="1"/>
            </p:cNvSpPr>
            <p:nvPr/>
          </p:nvSpPr>
          <p:spPr bwMode="auto">
            <a:xfrm>
              <a:off x="4697413" y="2462983"/>
              <a:ext cx="32702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/>
                <a:t>13</a:t>
              </a:r>
            </a:p>
          </p:txBody>
        </p:sp>
        <p:sp>
          <p:nvSpPr>
            <p:cNvPr id="78" name="Rectangle 127"/>
            <p:cNvSpPr>
              <a:spLocks noChangeArrowheads="1"/>
            </p:cNvSpPr>
            <p:nvPr/>
          </p:nvSpPr>
          <p:spPr bwMode="auto">
            <a:xfrm>
              <a:off x="4962504" y="3074512"/>
              <a:ext cx="25717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/>
                <a:t>8</a:t>
              </a:r>
            </a:p>
          </p:txBody>
        </p:sp>
        <p:sp>
          <p:nvSpPr>
            <p:cNvPr id="79" name="Rectangle 135"/>
            <p:cNvSpPr>
              <a:spLocks noChangeArrowheads="1"/>
            </p:cNvSpPr>
            <p:nvPr/>
          </p:nvSpPr>
          <p:spPr bwMode="auto">
            <a:xfrm>
              <a:off x="4322248" y="2544076"/>
              <a:ext cx="315913" cy="2476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/>
                <a:t>11</a:t>
              </a:r>
            </a:p>
          </p:txBody>
        </p:sp>
        <p:sp>
          <p:nvSpPr>
            <p:cNvPr id="80" name="Rectangle 147"/>
            <p:cNvSpPr>
              <a:spLocks noChangeArrowheads="1"/>
            </p:cNvSpPr>
            <p:nvPr/>
          </p:nvSpPr>
          <p:spPr bwMode="auto">
            <a:xfrm>
              <a:off x="2916238" y="2582863"/>
              <a:ext cx="163512" cy="2460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15</a:t>
              </a:r>
            </a:p>
          </p:txBody>
        </p:sp>
        <p:cxnSp>
          <p:nvCxnSpPr>
            <p:cNvPr id="81" name="Straight Connector 80"/>
            <p:cNvCxnSpPr/>
            <p:nvPr/>
          </p:nvCxnSpPr>
          <p:spPr bwMode="auto">
            <a:xfrm>
              <a:off x="3059113" y="2828925"/>
              <a:ext cx="0" cy="300038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 bwMode="auto">
            <a:xfrm>
              <a:off x="4845050" y="2828925"/>
              <a:ext cx="0" cy="114300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 bwMode="auto">
            <a:xfrm>
              <a:off x="4668838" y="2828925"/>
              <a:ext cx="0" cy="22542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 bwMode="auto">
            <a:xfrm>
              <a:off x="1608138" y="2878138"/>
              <a:ext cx="0" cy="30003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5" name="Rectangle 135"/>
            <p:cNvSpPr>
              <a:spLocks noChangeArrowheads="1"/>
            </p:cNvSpPr>
            <p:nvPr/>
          </p:nvSpPr>
          <p:spPr bwMode="auto">
            <a:xfrm>
              <a:off x="1425575" y="2571750"/>
              <a:ext cx="354013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2-4</a:t>
              </a:r>
            </a:p>
          </p:txBody>
        </p:sp>
        <p:cxnSp>
          <p:nvCxnSpPr>
            <p:cNvPr id="86" name="Straight Connector 85"/>
            <p:cNvCxnSpPr/>
            <p:nvPr/>
          </p:nvCxnSpPr>
          <p:spPr bwMode="auto">
            <a:xfrm>
              <a:off x="2063750" y="2878138"/>
              <a:ext cx="0" cy="460375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7" name="Rectangle 135"/>
            <p:cNvSpPr>
              <a:spLocks noChangeArrowheads="1"/>
            </p:cNvSpPr>
            <p:nvPr/>
          </p:nvSpPr>
          <p:spPr bwMode="auto">
            <a:xfrm>
              <a:off x="1879600" y="2571750"/>
              <a:ext cx="377825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/>
                <a:t>1+5</a:t>
              </a:r>
            </a:p>
          </p:txBody>
        </p:sp>
        <p:cxnSp>
          <p:nvCxnSpPr>
            <p:cNvPr id="88" name="Straight Connector 87"/>
            <p:cNvCxnSpPr/>
            <p:nvPr/>
          </p:nvCxnSpPr>
          <p:spPr bwMode="auto">
            <a:xfrm flipH="1">
              <a:off x="6653213" y="2859088"/>
              <a:ext cx="3175" cy="420687"/>
            </a:xfrm>
            <a:prstGeom prst="line">
              <a:avLst/>
            </a:prstGeom>
            <a:ln>
              <a:solidFill>
                <a:schemeClr val="tx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Rectangle 139"/>
            <p:cNvSpPr>
              <a:spLocks noChangeArrowheads="1"/>
            </p:cNvSpPr>
            <p:nvPr/>
          </p:nvSpPr>
          <p:spPr bwMode="auto">
            <a:xfrm>
              <a:off x="5884370" y="2625725"/>
              <a:ext cx="1008062" cy="2460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>
                <a:buFontTx/>
                <a:buNone/>
              </a:pPr>
              <a:r>
                <a:rPr lang="fr-FR" dirty="0" err="1"/>
                <a:t>Payload</a:t>
              </a:r>
              <a:r>
                <a:rPr lang="fr-FR" dirty="0"/>
                <a:t> </a:t>
              </a:r>
              <a:r>
                <a:rPr lang="fr-FR" dirty="0" err="1"/>
                <a:t>protein</a:t>
              </a:r>
              <a:endParaRPr lang="fr-FR" dirty="0"/>
            </a:p>
          </p:txBody>
        </p:sp>
        <p:sp>
          <p:nvSpPr>
            <p:cNvPr id="90" name="Left Brace 89"/>
            <p:cNvSpPr>
              <a:spLocks/>
            </p:cNvSpPr>
            <p:nvPr/>
          </p:nvSpPr>
          <p:spPr bwMode="auto">
            <a:xfrm rot="5400000">
              <a:off x="6787356" y="3779044"/>
              <a:ext cx="627063" cy="282575"/>
            </a:xfrm>
            <a:prstGeom prst="leftBrace">
              <a:avLst>
                <a:gd name="adj1" fmla="val 8333"/>
                <a:gd name="adj2" fmla="val 50000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1" name="Left Brace 90"/>
            <p:cNvSpPr>
              <a:spLocks/>
            </p:cNvSpPr>
            <p:nvPr/>
          </p:nvSpPr>
          <p:spPr bwMode="auto">
            <a:xfrm rot="5400000" flipH="1">
              <a:off x="1744663" y="4706938"/>
              <a:ext cx="417512" cy="1376362"/>
            </a:xfrm>
            <a:prstGeom prst="leftBrace">
              <a:avLst>
                <a:gd name="adj1" fmla="val 8332"/>
                <a:gd name="adj2" fmla="val 75162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2" name="Rectangle 176"/>
            <p:cNvSpPr>
              <a:spLocks noChangeArrowheads="1"/>
            </p:cNvSpPr>
            <p:nvPr/>
          </p:nvSpPr>
          <p:spPr bwMode="auto">
            <a:xfrm>
              <a:off x="984250" y="5654675"/>
              <a:ext cx="1323975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Contractile device</a:t>
              </a:r>
              <a:endParaRPr lang="en-US" sz="4000">
                <a:cs typeface="Arial" charset="0"/>
              </a:endParaRPr>
            </a:p>
          </p:txBody>
        </p:sp>
        <p:sp>
          <p:nvSpPr>
            <p:cNvPr id="93" name="Rectangle 176"/>
            <p:cNvSpPr>
              <a:spLocks noChangeArrowheads="1"/>
            </p:cNvSpPr>
            <p:nvPr/>
          </p:nvSpPr>
          <p:spPr bwMode="auto">
            <a:xfrm>
              <a:off x="1889125" y="5654675"/>
              <a:ext cx="2398713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Membrane</a:t>
              </a:r>
            </a:p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penetration</a:t>
              </a:r>
            </a:p>
          </p:txBody>
        </p:sp>
        <p:sp>
          <p:nvSpPr>
            <p:cNvPr id="94" name="Left Brace 93"/>
            <p:cNvSpPr>
              <a:spLocks/>
            </p:cNvSpPr>
            <p:nvPr/>
          </p:nvSpPr>
          <p:spPr bwMode="auto">
            <a:xfrm rot="5400000" flipH="1">
              <a:off x="2840038" y="5226050"/>
              <a:ext cx="417512" cy="338138"/>
            </a:xfrm>
            <a:prstGeom prst="leftBrace">
              <a:avLst>
                <a:gd name="adj1" fmla="val 8333"/>
                <a:gd name="adj2" fmla="val 48676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5" name="Rectangle 176"/>
            <p:cNvSpPr>
              <a:spLocks noChangeArrowheads="1"/>
            </p:cNvSpPr>
            <p:nvPr/>
          </p:nvSpPr>
          <p:spPr bwMode="auto">
            <a:xfrm>
              <a:off x="4518025" y="5654675"/>
              <a:ext cx="1484313" cy="554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Host cell targeting</a:t>
              </a:r>
            </a:p>
          </p:txBody>
        </p:sp>
        <p:sp>
          <p:nvSpPr>
            <p:cNvPr id="96" name="Left Brace 95"/>
            <p:cNvSpPr>
              <a:spLocks/>
            </p:cNvSpPr>
            <p:nvPr/>
          </p:nvSpPr>
          <p:spPr bwMode="auto">
            <a:xfrm rot="5400000" flipH="1">
              <a:off x="5205413" y="5226050"/>
              <a:ext cx="417512" cy="338138"/>
            </a:xfrm>
            <a:prstGeom prst="leftBrace">
              <a:avLst>
                <a:gd name="adj1" fmla="val 8333"/>
                <a:gd name="adj2" fmla="val 48676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7" name="Rectangle 176"/>
            <p:cNvSpPr>
              <a:spLocks noChangeArrowheads="1"/>
            </p:cNvSpPr>
            <p:nvPr/>
          </p:nvSpPr>
          <p:spPr bwMode="auto">
            <a:xfrm>
              <a:off x="5810250" y="5654675"/>
              <a:ext cx="1095375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Loading pump</a:t>
              </a:r>
            </a:p>
          </p:txBody>
        </p:sp>
        <p:sp>
          <p:nvSpPr>
            <p:cNvPr id="98" name="Left Brace 97"/>
            <p:cNvSpPr>
              <a:spLocks/>
            </p:cNvSpPr>
            <p:nvPr/>
          </p:nvSpPr>
          <p:spPr bwMode="auto">
            <a:xfrm rot="5400000" flipH="1">
              <a:off x="6081713" y="5226050"/>
              <a:ext cx="417512" cy="338138"/>
            </a:xfrm>
            <a:prstGeom prst="leftBrace">
              <a:avLst>
                <a:gd name="adj1" fmla="val 8333"/>
                <a:gd name="adj2" fmla="val 48676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99" name="Rectangle 176"/>
            <p:cNvSpPr>
              <a:spLocks noChangeArrowheads="1"/>
            </p:cNvSpPr>
            <p:nvPr/>
          </p:nvSpPr>
          <p:spPr bwMode="auto">
            <a:xfrm>
              <a:off x="6713538" y="5654675"/>
              <a:ext cx="1093787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 dirty="0">
                  <a:solidFill>
                    <a:srgbClr val="000000"/>
                  </a:solidFill>
                  <a:cs typeface="Arial" charset="0"/>
                </a:rPr>
                <a:t>Payload</a:t>
              </a:r>
            </a:p>
          </p:txBody>
        </p:sp>
        <p:sp>
          <p:nvSpPr>
            <p:cNvPr id="100" name="Left Brace 99"/>
            <p:cNvSpPr>
              <a:spLocks/>
            </p:cNvSpPr>
            <p:nvPr/>
          </p:nvSpPr>
          <p:spPr bwMode="auto">
            <a:xfrm rot="5400000" flipH="1">
              <a:off x="6953251" y="5226050"/>
              <a:ext cx="417512" cy="338137"/>
            </a:xfrm>
            <a:prstGeom prst="leftBrace">
              <a:avLst>
                <a:gd name="adj1" fmla="val 8333"/>
                <a:gd name="adj2" fmla="val 48676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01" name="Left Arrow 100"/>
            <p:cNvSpPr/>
            <p:nvPr/>
          </p:nvSpPr>
          <p:spPr bwMode="auto">
            <a:xfrm rot="10800000">
              <a:off x="6986588" y="4473575"/>
              <a:ext cx="288925" cy="288925"/>
            </a:xfrm>
            <a:prstGeom prst="leftArrow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02" name="Left Arrow 101"/>
            <p:cNvSpPr/>
            <p:nvPr/>
          </p:nvSpPr>
          <p:spPr bwMode="auto">
            <a:xfrm rot="10800000">
              <a:off x="6986588" y="4365625"/>
              <a:ext cx="288925" cy="288925"/>
            </a:xfrm>
            <a:prstGeom prst="leftArrow">
              <a:avLst/>
            </a:prstGeom>
            <a:solidFill>
              <a:srgbClr val="FF0000"/>
            </a:solidFill>
            <a:ln w="12700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03" name="Left Arrow 102"/>
            <p:cNvSpPr/>
            <p:nvPr/>
          </p:nvSpPr>
          <p:spPr bwMode="auto">
            <a:xfrm rot="10800000">
              <a:off x="5233988" y="4452938"/>
              <a:ext cx="314325" cy="288925"/>
            </a:xfrm>
            <a:prstGeom prst="leftArrow">
              <a:avLst/>
            </a:prstGeom>
            <a:solidFill>
              <a:schemeClr val="tx1"/>
            </a:solidFill>
            <a:ln w="127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04" name="Left Arrow 103"/>
            <p:cNvSpPr/>
            <p:nvPr/>
          </p:nvSpPr>
          <p:spPr bwMode="auto">
            <a:xfrm rot="10800000">
              <a:off x="5233988" y="4365625"/>
              <a:ext cx="314325" cy="288925"/>
            </a:xfrm>
            <a:prstGeom prst="leftArrow">
              <a:avLst/>
            </a:prstGeom>
            <a:solidFill>
              <a:schemeClr val="tx1"/>
            </a:solidFill>
            <a:ln w="12700" cmpd="sng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buFontTx/>
                <a:buNone/>
                <a:defRPr/>
              </a:pPr>
              <a:endParaRPr lang="en-GB" sz="1200"/>
            </a:p>
          </p:txBody>
        </p:sp>
        <p:sp>
          <p:nvSpPr>
            <p:cNvPr id="107" name="Rectangle 176"/>
            <p:cNvSpPr>
              <a:spLocks noChangeArrowheads="1"/>
            </p:cNvSpPr>
            <p:nvPr/>
          </p:nvSpPr>
          <p:spPr bwMode="auto">
            <a:xfrm>
              <a:off x="7516813" y="4360863"/>
              <a:ext cx="1093787" cy="2762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/>
            <a:p>
              <a:pPr algn="ctr">
                <a:spcBef>
                  <a:spcPct val="0"/>
                </a:spcBef>
                <a:buFontTx/>
                <a:buNone/>
              </a:pPr>
              <a:r>
                <a:rPr lang="en-US">
                  <a:solidFill>
                    <a:srgbClr val="000000"/>
                  </a:solidFill>
                  <a:cs typeface="Arial" charset="0"/>
                </a:rPr>
                <a:t>Variants</a:t>
              </a:r>
            </a:p>
          </p:txBody>
        </p:sp>
        <p:sp>
          <p:nvSpPr>
            <p:cNvPr id="108" name="Left Brace 107"/>
            <p:cNvSpPr>
              <a:spLocks/>
            </p:cNvSpPr>
            <p:nvPr/>
          </p:nvSpPr>
          <p:spPr bwMode="auto">
            <a:xfrm flipH="1">
              <a:off x="7346194" y="4390126"/>
              <a:ext cx="244475" cy="338137"/>
            </a:xfrm>
            <a:prstGeom prst="leftBrace">
              <a:avLst>
                <a:gd name="adj1" fmla="val 8332"/>
                <a:gd name="adj2" fmla="val 48676"/>
              </a:avLst>
            </a:prstGeom>
            <a:noFill/>
            <a:ln w="25400">
              <a:solidFill>
                <a:schemeClr val="accent1"/>
              </a:solidFill>
              <a:round/>
              <a:headEnd/>
              <a:tailEnd/>
            </a:ln>
            <a:effectLst>
              <a:outerShdw blurRad="40000" dist="20000" dir="5400000" rotWithShape="0">
                <a:srgbClr val="000000">
                  <a:alpha val="37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latin typeface="+mn-lt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2281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blurRad="63500"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342900" marR="0" indent="-342900" algn="l" defTabSz="914400" rtl="0" eaLnBrk="1" fontAlgn="base" latinLnBrk="0" hangingPunct="1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Char char="•"/>
          <a:tabLst/>
          <a:defRPr kumimoji="0" lang="en-US" sz="1000" b="1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7337</TotalTime>
  <Words>462</Words>
  <Application>Microsoft Office PowerPoint</Application>
  <PresentationFormat>On-screen Show (4:3)</PresentationFormat>
  <Paragraphs>97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14" baseType="lpstr">
      <vt:lpstr>Office Theme</vt:lpstr>
      <vt:lpstr>Default Design</vt:lpstr>
      <vt:lpstr>Exploiting Novel Natural</vt:lpstr>
      <vt:lpstr>A little about me…</vt:lpstr>
      <vt:lpstr>A little background on our bug…</vt:lpstr>
      <vt:lpstr>The PhD Project itself...</vt:lpstr>
      <vt:lpstr>PowerPoint Presentation</vt:lpstr>
      <vt:lpstr>PowerPoint Presentation</vt:lpstr>
      <vt:lpstr>PowerPoint Presentation</vt:lpstr>
      <vt:lpstr>PowerPoint Presentation</vt:lpstr>
      <vt:lpstr>So what’s the plan…?</vt:lpstr>
      <vt:lpstr>So what’s the plan…in chemistry?</vt:lpstr>
      <vt:lpstr>Potential impact…</vt:lpstr>
      <vt:lpstr>‘Acknowledgements’</vt:lpstr>
    </vt:vector>
  </TitlesOfParts>
  <Company>MOAC DTC, University of Warwick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Exploiting Novel Natural</dc:title>
  <dc:creator>Joe Healey</dc:creator>
  <cp:lastModifiedBy>chemist</cp:lastModifiedBy>
  <cp:revision>27</cp:revision>
  <dcterms:created xsi:type="dcterms:W3CDTF">2014-12-04T14:07:06Z</dcterms:created>
  <dcterms:modified xsi:type="dcterms:W3CDTF">2015-01-13T14:04:04Z</dcterms:modified>
</cp:coreProperties>
</file>