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7"/>
  </p:notesMasterIdLst>
  <p:handoutMasterIdLst>
    <p:handoutMasterId r:id="rId28"/>
  </p:handoutMasterIdLst>
  <p:sldIdLst>
    <p:sldId id="256" r:id="rId2"/>
    <p:sldId id="281" r:id="rId3"/>
    <p:sldId id="257" r:id="rId4"/>
    <p:sldId id="273" r:id="rId5"/>
    <p:sldId id="264" r:id="rId6"/>
    <p:sldId id="271" r:id="rId7"/>
    <p:sldId id="272" r:id="rId8"/>
    <p:sldId id="258" r:id="rId9"/>
    <p:sldId id="259" r:id="rId10"/>
    <p:sldId id="268" r:id="rId11"/>
    <p:sldId id="269" r:id="rId12"/>
    <p:sldId id="270" r:id="rId13"/>
    <p:sldId id="260" r:id="rId14"/>
    <p:sldId id="261" r:id="rId15"/>
    <p:sldId id="262" r:id="rId16"/>
    <p:sldId id="263" r:id="rId17"/>
    <p:sldId id="275" r:id="rId18"/>
    <p:sldId id="279" r:id="rId19"/>
    <p:sldId id="276" r:id="rId20"/>
    <p:sldId id="277" r:id="rId21"/>
    <p:sldId id="278" r:id="rId22"/>
    <p:sldId id="274" r:id="rId23"/>
    <p:sldId id="265" r:id="rId24"/>
    <p:sldId id="280" r:id="rId25"/>
    <p:sldId id="267"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740" autoAdjust="0"/>
  </p:normalViewPr>
  <p:slideViewPr>
    <p:cSldViewPr snapToGrid="0" snapToObjects="1" showGuides="1">
      <p:cViewPr varScale="1">
        <p:scale>
          <a:sx n="82" d="100"/>
          <a:sy n="82" d="100"/>
        </p:scale>
        <p:origin x="-720" y="-96"/>
      </p:cViewPr>
      <p:guideLst>
        <p:guide orient="horz" pos="2830"/>
        <p:guide pos="575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correct prediction (%)</c:v>
                </c:pt>
              </c:strCache>
            </c:strRef>
          </c:tx>
          <c:invertIfNegative val="0"/>
          <c:cat>
            <c:numRef>
              <c:f>Sheet1!$A$2:$A$13</c:f>
              <c:numCache>
                <c:formatCode>General</c:formatCode>
                <c:ptCount val="12"/>
                <c:pt idx="0">
                  <c:v>3</c:v>
                </c:pt>
                <c:pt idx="1">
                  <c:v>4</c:v>
                </c:pt>
                <c:pt idx="2">
                  <c:v>5</c:v>
                </c:pt>
                <c:pt idx="3">
                  <c:v>6</c:v>
                </c:pt>
                <c:pt idx="4">
                  <c:v>7</c:v>
                </c:pt>
                <c:pt idx="5">
                  <c:v>8</c:v>
                </c:pt>
                <c:pt idx="6">
                  <c:v>9</c:v>
                </c:pt>
                <c:pt idx="7">
                  <c:v>10</c:v>
                </c:pt>
                <c:pt idx="8">
                  <c:v>11</c:v>
                </c:pt>
                <c:pt idx="9">
                  <c:v>12</c:v>
                </c:pt>
                <c:pt idx="10">
                  <c:v>13</c:v>
                </c:pt>
                <c:pt idx="11">
                  <c:v>14</c:v>
                </c:pt>
              </c:numCache>
            </c:numRef>
          </c:cat>
          <c:val>
            <c:numRef>
              <c:f>Sheet1!$B$2:$B$13</c:f>
              <c:numCache>
                <c:formatCode>General</c:formatCode>
                <c:ptCount val="12"/>
                <c:pt idx="0">
                  <c:v>21.428571428571431</c:v>
                </c:pt>
                <c:pt idx="1">
                  <c:v>34.126984126984119</c:v>
                </c:pt>
                <c:pt idx="2">
                  <c:v>49.206349206349202</c:v>
                </c:pt>
                <c:pt idx="3">
                  <c:v>57.936507936507937</c:v>
                </c:pt>
                <c:pt idx="4">
                  <c:v>68.253968253968253</c:v>
                </c:pt>
                <c:pt idx="5">
                  <c:v>65.079365079365076</c:v>
                </c:pt>
                <c:pt idx="6">
                  <c:v>65.873015873015873</c:v>
                </c:pt>
                <c:pt idx="7">
                  <c:v>65.873015873015873</c:v>
                </c:pt>
                <c:pt idx="8">
                  <c:v>66.666666666666643</c:v>
                </c:pt>
                <c:pt idx="9">
                  <c:v>67.460317460317455</c:v>
                </c:pt>
                <c:pt idx="10">
                  <c:v>64.285714285714306</c:v>
                </c:pt>
                <c:pt idx="11">
                  <c:v>65.873015873015873</c:v>
                </c:pt>
              </c:numCache>
            </c:numRef>
          </c:val>
        </c:ser>
        <c:dLbls>
          <c:showLegendKey val="0"/>
          <c:showVal val="0"/>
          <c:showCatName val="0"/>
          <c:showSerName val="0"/>
          <c:showPercent val="0"/>
          <c:showBubbleSize val="0"/>
        </c:dLbls>
        <c:gapWidth val="150"/>
        <c:axId val="79967744"/>
        <c:axId val="77360512"/>
      </c:barChart>
      <c:catAx>
        <c:axId val="79967744"/>
        <c:scaling>
          <c:orientation val="minMax"/>
        </c:scaling>
        <c:delete val="0"/>
        <c:axPos val="b"/>
        <c:title>
          <c:tx>
            <c:rich>
              <a:bodyPr/>
              <a:lstStyle/>
              <a:p>
                <a:pPr>
                  <a:defRPr/>
                </a:pPr>
                <a:r>
                  <a:rPr lang="en-US" dirty="0" smtClean="0"/>
                  <a:t>Number</a:t>
                </a:r>
                <a:r>
                  <a:rPr lang="en-US" baseline="0" dirty="0" smtClean="0"/>
                  <a:t> of </a:t>
                </a:r>
                <a:r>
                  <a:rPr lang="en-US" baseline="0" dirty="0" err="1" smtClean="0"/>
                  <a:t>monosaccharides</a:t>
                </a:r>
                <a:endParaRPr lang="en-US" dirty="0"/>
              </a:p>
            </c:rich>
          </c:tx>
          <c:overlay val="0"/>
        </c:title>
        <c:numFmt formatCode="General" sourceLinked="1"/>
        <c:majorTickMark val="none"/>
        <c:minorTickMark val="none"/>
        <c:tickLblPos val="nextTo"/>
        <c:crossAx val="77360512"/>
        <c:crosses val="autoZero"/>
        <c:auto val="1"/>
        <c:lblAlgn val="ctr"/>
        <c:lblOffset val="100"/>
        <c:noMultiLvlLbl val="0"/>
      </c:catAx>
      <c:valAx>
        <c:axId val="77360512"/>
        <c:scaling>
          <c:orientation val="minMax"/>
        </c:scaling>
        <c:delete val="0"/>
        <c:axPos val="l"/>
        <c:majorGridlines/>
        <c:title>
          <c:tx>
            <c:rich>
              <a:bodyPr/>
              <a:lstStyle/>
              <a:p>
                <a:pPr>
                  <a:defRPr/>
                </a:pPr>
                <a:r>
                  <a:rPr lang="en-US" dirty="0" smtClean="0"/>
                  <a:t>Correct</a:t>
                </a:r>
                <a:r>
                  <a:rPr lang="en-US" baseline="0" dirty="0" smtClean="0"/>
                  <a:t> prediction (%)</a:t>
                </a:r>
              </a:p>
            </c:rich>
          </c:tx>
          <c:overlay val="0"/>
        </c:title>
        <c:numFmt formatCode="General" sourceLinked="1"/>
        <c:majorTickMark val="out"/>
        <c:minorTickMark val="none"/>
        <c:tickLblPos val="nextTo"/>
        <c:crossAx val="799677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A3E1EB-20E1-904D-84C6-68E8ACA0B14D}" type="datetimeFigureOut">
              <a:rPr lang="en-US" smtClean="0"/>
              <a:t>12/11/2014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261F9A5-F071-A94B-9E0B-F805284618B4}" type="slidenum">
              <a:rPr lang="en-US" smtClean="0"/>
              <a:t>‹#›</a:t>
            </a:fld>
            <a:endParaRPr lang="en-US"/>
          </a:p>
        </p:txBody>
      </p:sp>
    </p:spTree>
    <p:extLst>
      <p:ext uri="{BB962C8B-B14F-4D97-AF65-F5344CB8AC3E}">
        <p14:creationId xmlns:p14="http://schemas.microsoft.com/office/powerpoint/2010/main" val="416617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305C9D-1B96-F043-BF63-97B043D9D30B}" type="datetimeFigureOut">
              <a:rPr lang="en-US" smtClean="0"/>
              <a:t>12/11/2014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C1329D-6E27-1C45-B89E-FA867F09B9D1}" type="slidenum">
              <a:rPr lang="en-US" smtClean="0"/>
              <a:t>‹#›</a:t>
            </a:fld>
            <a:endParaRPr lang="en-US"/>
          </a:p>
        </p:txBody>
      </p:sp>
    </p:spTree>
    <p:extLst>
      <p:ext uri="{BB962C8B-B14F-4D97-AF65-F5344CB8AC3E}">
        <p14:creationId xmlns:p14="http://schemas.microsoft.com/office/powerpoint/2010/main" val="11854388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C1329D-6E27-1C45-B89E-FA867F09B9D1}" type="slidenum">
              <a:rPr lang="en-US" smtClean="0"/>
              <a:t>1</a:t>
            </a:fld>
            <a:endParaRPr lang="en-US"/>
          </a:p>
        </p:txBody>
      </p:sp>
    </p:spTree>
    <p:extLst>
      <p:ext uri="{BB962C8B-B14F-4D97-AF65-F5344CB8AC3E}">
        <p14:creationId xmlns:p14="http://schemas.microsoft.com/office/powerpoint/2010/main" val="2250182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before</a:t>
            </a:r>
            <a:r>
              <a:rPr lang="en-US" baseline="0" dirty="0" smtClean="0"/>
              <a:t> I go further into my results I will explain</a:t>
            </a:r>
            <a:r>
              <a:rPr lang="en-US" dirty="0" smtClean="0"/>
              <a:t> how LDA works by</a:t>
            </a:r>
            <a:r>
              <a:rPr lang="en-US" baseline="0" dirty="0" smtClean="0"/>
              <a:t> using</a:t>
            </a:r>
            <a:r>
              <a:rPr lang="en-US" dirty="0" smtClean="0"/>
              <a:t> an example data set, there are clearly two distinct classes here (click). So</a:t>
            </a:r>
            <a:r>
              <a:rPr lang="en-US" baseline="0" dirty="0" smtClean="0"/>
              <a:t> lets say we want to use this model to classify an unknown sample (click), if we consider the x co-ordinate (click) of this sample it could belong to either class and if we consider the y co-ordinate (click) then again it could belong to either class. The problem with this data set is that whilst it is well </a:t>
            </a:r>
            <a:r>
              <a:rPr lang="en-US" baseline="0" dirty="0" err="1" smtClean="0"/>
              <a:t>seperated</a:t>
            </a:r>
            <a:r>
              <a:rPr lang="en-US" baseline="0" dirty="0" smtClean="0"/>
              <a:t> into two groups, the groups over lap so it is hard to classify a point that falls just outside these categories (click). LDA takes this initial data set and transforms the x and y co-ordinates of every point. </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10</a:t>
            </a:fld>
            <a:endParaRPr lang="en-US"/>
          </a:p>
        </p:txBody>
      </p:sp>
    </p:spTree>
    <p:extLst>
      <p:ext uri="{BB962C8B-B14F-4D97-AF65-F5344CB8AC3E}">
        <p14:creationId xmlns:p14="http://schemas.microsoft.com/office/powerpoint/2010/main" val="1015759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produce a model</a:t>
            </a:r>
            <a:r>
              <a:rPr lang="en-US" baseline="0" dirty="0" smtClean="0"/>
              <a:t> in which your initial data is classed into groups. The difference between these groups is that any over lap in the x and the y plane is </a:t>
            </a:r>
            <a:r>
              <a:rPr lang="en-US" baseline="0" dirty="0" err="1" smtClean="0"/>
              <a:t>minimised</a:t>
            </a:r>
            <a:r>
              <a:rPr lang="en-US" baseline="0" dirty="0" smtClean="0"/>
              <a:t> as much as possible to aid in the classification of an unknown sample. So if we consider our unknown sample (click), if you consider the x position of it (click) it can clearly only belong to the green group and if you consider the y position (click) again it can clearly only belong to the green group and thus you can say with much higher confidence that the unknown point belongs to the green group. This example is an </a:t>
            </a:r>
            <a:r>
              <a:rPr lang="en-US" baseline="0" dirty="0" err="1" smtClean="0"/>
              <a:t>idealised</a:t>
            </a:r>
            <a:r>
              <a:rPr lang="en-US" baseline="0" dirty="0" smtClean="0"/>
              <a:t> example and such good </a:t>
            </a:r>
            <a:r>
              <a:rPr lang="en-US" baseline="0" dirty="0" err="1" smtClean="0"/>
              <a:t>seperation</a:t>
            </a:r>
            <a:r>
              <a:rPr lang="en-US" baseline="0" dirty="0" smtClean="0"/>
              <a:t> is uncommon in real data sets but it gives an example as to why LDA is a powerful tool in classification.</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11</a:t>
            </a:fld>
            <a:endParaRPr lang="en-US"/>
          </a:p>
        </p:txBody>
      </p:sp>
    </p:spTree>
    <p:extLst>
      <p:ext uri="{BB962C8B-B14F-4D97-AF65-F5344CB8AC3E}">
        <p14:creationId xmlns:p14="http://schemas.microsoft.com/office/powerpoint/2010/main" val="552754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if we now consider the initial binding profiles again, this would be our initial data set that is used as a training matrix to produce the linear discriminant model.</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12</a:t>
            </a:fld>
            <a:endParaRPr lang="en-US"/>
          </a:p>
        </p:txBody>
      </p:sp>
    </p:spTree>
    <p:extLst>
      <p:ext uri="{BB962C8B-B14F-4D97-AF65-F5344CB8AC3E}">
        <p14:creationId xmlns:p14="http://schemas.microsoft.com/office/powerpoint/2010/main" val="933022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linear discriminant model produced for this data shows good resolution for all of the lectins assessed. All are well grouped and there is no overlap between the groups.</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13</a:t>
            </a:fld>
            <a:endParaRPr lang="en-US"/>
          </a:p>
        </p:txBody>
      </p:sp>
    </p:spTree>
    <p:extLst>
      <p:ext uri="{BB962C8B-B14F-4D97-AF65-F5344CB8AC3E}">
        <p14:creationId xmlns:p14="http://schemas.microsoft.com/office/powerpoint/2010/main" val="3033469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if we now consider the binding profiles of 4 blind samples (one for each lectin), we can use the LDA model shown on the previous slide to identify the lectin responsible for the binding profiles of each of the blind samples.</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14</a:t>
            </a:fld>
            <a:endParaRPr lang="en-US"/>
          </a:p>
        </p:txBody>
      </p:sp>
    </p:spTree>
    <p:extLst>
      <p:ext uri="{BB962C8B-B14F-4D97-AF65-F5344CB8AC3E}">
        <p14:creationId xmlns:p14="http://schemas.microsoft.com/office/powerpoint/2010/main" val="4141216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a:t>
            </a:r>
            <a:r>
              <a:rPr lang="en-US" baseline="0" dirty="0" smtClean="0"/>
              <a:t> 4 blind samples were correctly identified using the linear discriminant model and whilst the exact points fall out of the groups on 2 occasions it should be noted that this is a 2 dimensional representation of a model with more than 2 dimensions. The fit of the model could also be improved by analysis of a larger initial sample set or by analysis of more carbohydrate surfaces. This work is only really an initial study to show validity of the technique. However the aim of this technique was to improve point of diagnostics identification of bacterial species and as such the applicability of this technique to bacterial species has to be assessed.</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15</a:t>
            </a:fld>
            <a:endParaRPr lang="en-US"/>
          </a:p>
        </p:txBody>
      </p:sp>
    </p:spTree>
    <p:extLst>
      <p:ext uri="{BB962C8B-B14F-4D97-AF65-F5344CB8AC3E}">
        <p14:creationId xmlns:p14="http://schemas.microsoft.com/office/powerpoint/2010/main" val="699977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technique was further expanded</a:t>
            </a:r>
            <a:r>
              <a:rPr lang="en-US" baseline="0" dirty="0" smtClean="0"/>
              <a:t> to the detection of one lectin in the presence of another one as biological samples will often contain biological contaminants that may also bind the carbohydrate surface. The model generated by linear discriminant analysis was able to identify which lectin comprised the majority of the samples used. So if the sample was more than half RCA120 then the model identified RCA120 as the lectin predominantly responsible for the binding profile. </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16</a:t>
            </a:fld>
            <a:endParaRPr lang="en-US"/>
          </a:p>
        </p:txBody>
      </p:sp>
    </p:spTree>
    <p:extLst>
      <p:ext uri="{BB962C8B-B14F-4D97-AF65-F5344CB8AC3E}">
        <p14:creationId xmlns:p14="http://schemas.microsoft.com/office/powerpoint/2010/main" val="3575780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such, </a:t>
            </a:r>
            <a:r>
              <a:rPr lang="en-US" dirty="0" smtClean="0"/>
              <a:t>bacterial cells of 2 strains of E. coli and a</a:t>
            </a:r>
            <a:r>
              <a:rPr lang="en-US" baseline="0" dirty="0" smtClean="0"/>
              <a:t> strain of M. </a:t>
            </a:r>
            <a:r>
              <a:rPr lang="en-US" baseline="0" dirty="0" err="1" smtClean="0"/>
              <a:t>smegmatis</a:t>
            </a:r>
            <a:r>
              <a:rPr lang="en-US" dirty="0" smtClean="0"/>
              <a:t> were </a:t>
            </a:r>
            <a:r>
              <a:rPr lang="en-US" dirty="0" err="1" smtClean="0"/>
              <a:t>labelled</a:t>
            </a:r>
            <a:r>
              <a:rPr lang="en-US" dirty="0" smtClean="0"/>
              <a:t> </a:t>
            </a:r>
            <a:r>
              <a:rPr lang="en-US" baseline="0" dirty="0" smtClean="0"/>
              <a:t>by addition of biotin conjugated to an NHS ester. This then reacts with primary amines found in proteins in the bacterial cell wall. Further reaction of the biotin </a:t>
            </a:r>
            <a:r>
              <a:rPr lang="en-US" baseline="0" dirty="0" err="1" smtClean="0"/>
              <a:t>labelled</a:t>
            </a:r>
            <a:r>
              <a:rPr lang="en-US" baseline="0" dirty="0" smtClean="0"/>
              <a:t> bacterial cells with </a:t>
            </a:r>
            <a:r>
              <a:rPr lang="en-US" baseline="0" dirty="0" err="1" smtClean="0"/>
              <a:t>avidin</a:t>
            </a:r>
            <a:r>
              <a:rPr lang="en-US" baseline="0" dirty="0" smtClean="0"/>
              <a:t> conjugated to FITC results in fluorescently </a:t>
            </a:r>
            <a:r>
              <a:rPr lang="en-US" baseline="0" dirty="0" err="1" smtClean="0"/>
              <a:t>labelled</a:t>
            </a:r>
            <a:r>
              <a:rPr lang="en-US" baseline="0" dirty="0" smtClean="0"/>
              <a:t> cells.</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17</a:t>
            </a:fld>
            <a:endParaRPr lang="en-US"/>
          </a:p>
        </p:txBody>
      </p:sp>
    </p:spTree>
    <p:extLst>
      <p:ext uri="{BB962C8B-B14F-4D97-AF65-F5344CB8AC3E}">
        <p14:creationId xmlns:p14="http://schemas.microsoft.com/office/powerpoint/2010/main" val="3426097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Normally</a:t>
            </a:r>
            <a:r>
              <a:rPr lang="en-US" baseline="0" dirty="0" smtClean="0"/>
              <a:t> under UV light FITC fluoresces as can be seen in the left of image B. Disappointingly this was not seen with the fluorescently </a:t>
            </a:r>
            <a:r>
              <a:rPr lang="en-US" baseline="0" dirty="0" err="1" smtClean="0"/>
              <a:t>labelled</a:t>
            </a:r>
            <a:r>
              <a:rPr lang="en-US" baseline="0" dirty="0" smtClean="0"/>
              <a:t> cells. However after the cells were spun down they were found to be visibly yellow compared to </a:t>
            </a:r>
            <a:r>
              <a:rPr lang="en-US" baseline="0" dirty="0" err="1" smtClean="0"/>
              <a:t>unlabelled</a:t>
            </a:r>
            <a:r>
              <a:rPr lang="en-US" baseline="0" dirty="0" smtClean="0"/>
              <a:t> cells and samples of fluorescently labeled cells were found to have a significantly higher fluorescence reading when compared to </a:t>
            </a:r>
            <a:r>
              <a:rPr lang="en-US" baseline="0" dirty="0" err="1" smtClean="0"/>
              <a:t>unlabelled</a:t>
            </a:r>
            <a:r>
              <a:rPr lang="en-US" baseline="0" dirty="0" smtClean="0"/>
              <a:t> samples thus indicating the success of the </a:t>
            </a:r>
            <a:r>
              <a:rPr lang="en-US" baseline="0" dirty="0" err="1" smtClean="0"/>
              <a:t>labelling</a:t>
            </a:r>
            <a:r>
              <a:rPr lang="en-US" baseline="0" dirty="0" smtClean="0"/>
              <a:t> step.</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18</a:t>
            </a:fld>
            <a:endParaRPr lang="en-US"/>
          </a:p>
        </p:txBody>
      </p:sp>
    </p:spTree>
    <p:extLst>
      <p:ext uri="{BB962C8B-B14F-4D97-AF65-F5344CB8AC3E}">
        <p14:creationId xmlns:p14="http://schemas.microsoft.com/office/powerpoint/2010/main" val="91214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Addition of </a:t>
            </a:r>
            <a:r>
              <a:rPr lang="en-US" dirty="0" err="1" smtClean="0"/>
              <a:t>labelled</a:t>
            </a:r>
            <a:r>
              <a:rPr lang="en-US" dirty="0" smtClean="0"/>
              <a:t> bacterial</a:t>
            </a:r>
            <a:r>
              <a:rPr lang="en-US" baseline="0" dirty="0" smtClean="0"/>
              <a:t> cells to 11 different sugar surfaces was used to produce a training data set for LDA. An additional </a:t>
            </a:r>
            <a:r>
              <a:rPr lang="en-US" baseline="0" dirty="0" err="1" smtClean="0"/>
              <a:t>programme</a:t>
            </a:r>
            <a:r>
              <a:rPr lang="en-US" baseline="0" dirty="0" smtClean="0"/>
              <a:t> was used to look at all possible combinations of these sugar surfaces and it was found that all bacterial species could be correctly identified using only the fluorescence data from just 3 sugar surfaces. The displayed LDA model was produced using the binding of the bacterial cells to arabinose, dextran and </a:t>
            </a:r>
            <a:r>
              <a:rPr lang="en-US" baseline="0" dirty="0" err="1" smtClean="0"/>
              <a:t>galactosamine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19</a:t>
            </a:fld>
            <a:endParaRPr lang="en-US"/>
          </a:p>
        </p:txBody>
      </p:sp>
    </p:spTree>
    <p:extLst>
      <p:ext uri="{BB962C8B-B14F-4D97-AF65-F5344CB8AC3E}">
        <p14:creationId xmlns:p14="http://schemas.microsoft.com/office/powerpoint/2010/main" val="338896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Antibiotic resistant bacteria are becoming increasingly common and result in thousands of deaths every year.</a:t>
            </a:r>
            <a:r>
              <a:rPr lang="en-US" baseline="0" dirty="0" smtClean="0"/>
              <a:t> The green circles on this map indicate the percentage of staphylococcus </a:t>
            </a:r>
            <a:r>
              <a:rPr lang="en-US" baseline="0" dirty="0" err="1" smtClean="0"/>
              <a:t>aureus</a:t>
            </a:r>
            <a:r>
              <a:rPr lang="en-US" baseline="0" dirty="0" smtClean="0"/>
              <a:t> infections that are resistant to antibiotics. The blue </a:t>
            </a:r>
            <a:r>
              <a:rPr lang="en-US" baseline="0" dirty="0" err="1" smtClean="0"/>
              <a:t>colour</a:t>
            </a:r>
            <a:r>
              <a:rPr lang="en-US" baseline="0" dirty="0" smtClean="0"/>
              <a:t> of each country indicates the number of multi drug resistant cases of tuberculosis, extensively and totally drug resistant forms of tuberculosis now also exist and it is thought that TB results in approximately 1.3 million deaths every year. A common problem with treatment of bacterial infections is that species identification techniques are time consuming and can be inaccurate for many bacteria responsible for hospital acquired infections which often enter viable but not </a:t>
            </a:r>
            <a:r>
              <a:rPr lang="en-US" baseline="0" dirty="0" err="1" smtClean="0"/>
              <a:t>culturable</a:t>
            </a:r>
            <a:r>
              <a:rPr lang="en-US" baseline="0" dirty="0" smtClean="0"/>
              <a:t> phases making identification based on culturing challenging. Genomic identification of species and detection of antibiotic resistant strains is also challenging and expensive especially for bacteria such as </a:t>
            </a:r>
            <a:r>
              <a:rPr lang="en-US" baseline="0" dirty="0" err="1" smtClean="0"/>
              <a:t>Mtb</a:t>
            </a:r>
            <a:r>
              <a:rPr lang="en-US" baseline="0" dirty="0" smtClean="0"/>
              <a:t>- identification of resistance of </a:t>
            </a:r>
            <a:r>
              <a:rPr lang="en-US" baseline="0" dirty="0" err="1" smtClean="0"/>
              <a:t>Mtb</a:t>
            </a:r>
            <a:r>
              <a:rPr lang="en-US" baseline="0" dirty="0" smtClean="0"/>
              <a:t> through genomic identification can indicate a strain as being susceptible to an antibiotic it then turns out to be resistant to. As such </a:t>
            </a:r>
            <a:r>
              <a:rPr lang="en-GB" sz="1200" kern="1200" dirty="0" smtClean="0">
                <a:solidFill>
                  <a:schemeClr val="tx1"/>
                </a:solidFill>
                <a:effectLst/>
                <a:latin typeface="+mn-lt"/>
                <a:ea typeface="+mn-ea"/>
                <a:cs typeface="+mn-cs"/>
              </a:rPr>
              <a:t>there is increasing interest in the discovery of new, facile and rapid techniques for point-of-care bacterial detection.</a:t>
            </a:r>
            <a:r>
              <a:rPr lang="en-GB" dirty="0" smtClean="0">
                <a:effectLst/>
              </a:rPr>
              <a:t> </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2</a:t>
            </a:fld>
            <a:endParaRPr lang="en-US"/>
          </a:p>
        </p:txBody>
      </p:sp>
    </p:spTree>
    <p:extLst>
      <p:ext uri="{BB962C8B-B14F-4D97-AF65-F5344CB8AC3E}">
        <p14:creationId xmlns:p14="http://schemas.microsoft.com/office/powerpoint/2010/main" val="876216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LDA model produced was then used to identify</a:t>
            </a:r>
            <a:r>
              <a:rPr lang="en-US" baseline="0" dirty="0" smtClean="0"/>
              <a:t> the bacterial species present in unknown samples. 12 independent samples of bacteria were produced (4 replicates of each species) and the model correctly predicted the bacterial species present in each sample after analysis of binding to arabinose, dextran and </a:t>
            </a:r>
            <a:r>
              <a:rPr lang="en-US" baseline="0" dirty="0" err="1" smtClean="0"/>
              <a:t>galactosamine</a:t>
            </a:r>
            <a:r>
              <a:rPr lang="en-US" baseline="0" dirty="0" smtClean="0"/>
              <a:t>. Further analysis of the model revealed that it was capable of detecting the presence of bacteria down to an OD of 0.02 and was able to distinguish the difference between Top10 and K12 down to an OD of 0.5.</a:t>
            </a:r>
          </a:p>
          <a:p>
            <a:endParaRPr lang="en-US" baseline="0" dirty="0" smtClean="0"/>
          </a:p>
          <a:p>
            <a:r>
              <a:rPr lang="en-US" baseline="0" dirty="0" smtClean="0"/>
              <a:t>The results I have shown so far highlight the validity of the model in identification of both lectins and bacterial species in terms of their protein carbohydrate interactions. However the examples have only been on a small scale with discrimination of only 4 lectins and 3 bacterial species. As such the validity of this </a:t>
            </a:r>
            <a:r>
              <a:rPr lang="en-US" baseline="0" dirty="0" err="1" smtClean="0"/>
              <a:t>modelling</a:t>
            </a:r>
            <a:r>
              <a:rPr lang="en-US" baseline="0" dirty="0" smtClean="0"/>
              <a:t> technique for larger data sets had to be tested.  </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20</a:t>
            </a:fld>
            <a:endParaRPr lang="en-US"/>
          </a:p>
        </p:txBody>
      </p:sp>
    </p:spTree>
    <p:extLst>
      <p:ext uri="{BB962C8B-B14F-4D97-AF65-F5344CB8AC3E}">
        <p14:creationId xmlns:p14="http://schemas.microsoft.com/office/powerpoint/2010/main" val="2441489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a:t>
            </a:r>
            <a:r>
              <a:rPr lang="en-US" baseline="0" dirty="0" smtClean="0"/>
              <a:t> sets of lectin binding are freely available to be downloaded. The consortium for functional glycomics have published the results of hundreds of different lectins bound to hundreds of different carbohydrate surfaces. As such they are a perfect source to get larger numbers of data sets to trial LDA as a predictive tool on a larger scale. Binding data for 21 different bacterial lectins was downloaded from the CFG database. The selected lectins included everything from well </a:t>
            </a:r>
            <a:r>
              <a:rPr lang="en-US" baseline="0" dirty="0" err="1" smtClean="0"/>
              <a:t>characterised</a:t>
            </a:r>
            <a:r>
              <a:rPr lang="en-US" baseline="0" dirty="0" smtClean="0"/>
              <a:t> surface proteins to putative carbohydrate binding toxins from a variety of species including E. coli, C. </a:t>
            </a:r>
            <a:r>
              <a:rPr lang="en-US" baseline="0" dirty="0" err="1" smtClean="0"/>
              <a:t>difficile</a:t>
            </a:r>
            <a:r>
              <a:rPr lang="en-US" baseline="0" dirty="0" smtClean="0"/>
              <a:t>, M. tuberculosis and Salmonella </a:t>
            </a:r>
            <a:r>
              <a:rPr lang="en-US" baseline="0" dirty="0" err="1" smtClean="0"/>
              <a:t>typhi</a:t>
            </a:r>
            <a:r>
              <a:rPr lang="en-US" baseline="0" dirty="0" smtClean="0"/>
              <a:t> (the bacteria responsible for typhoid).</a:t>
            </a:r>
          </a:p>
          <a:p>
            <a:endParaRPr lang="en-US" baseline="0" dirty="0" smtClean="0"/>
          </a:p>
          <a:p>
            <a:r>
              <a:rPr lang="en-US" baseline="0" dirty="0" smtClean="0"/>
              <a:t>Initially I used just 5 </a:t>
            </a:r>
            <a:r>
              <a:rPr lang="en-US" baseline="0" dirty="0" err="1" smtClean="0"/>
              <a:t>monosaccharides</a:t>
            </a:r>
            <a:r>
              <a:rPr lang="en-US" baseline="0" dirty="0" smtClean="0"/>
              <a:t> to generate an LDA model, unsurprisingly this yielded a very poor identification rate of 50%. As such I increased the number to include all of the </a:t>
            </a:r>
            <a:r>
              <a:rPr lang="en-US" baseline="0" dirty="0" err="1" smtClean="0"/>
              <a:t>monosaccharides</a:t>
            </a:r>
            <a:r>
              <a:rPr lang="en-US" baseline="0" dirty="0" smtClean="0"/>
              <a:t> in the CFG database.</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21</a:t>
            </a:fld>
            <a:endParaRPr lang="en-US"/>
          </a:p>
        </p:txBody>
      </p:sp>
    </p:spTree>
    <p:extLst>
      <p:ext uri="{BB962C8B-B14F-4D97-AF65-F5344CB8AC3E}">
        <p14:creationId xmlns:p14="http://schemas.microsoft.com/office/powerpoint/2010/main" val="16395391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Including binding</a:t>
            </a:r>
            <a:r>
              <a:rPr lang="en-US" baseline="0" dirty="0" smtClean="0"/>
              <a:t> to more sugar surfaces does increase the predictive power of the LDA model but only up to a certain point, beyond which there is no improvement and generally the predictive power of the model actually gets worse. In the case of the 21 bacterial lectins I examined- the optimum number of </a:t>
            </a:r>
            <a:r>
              <a:rPr lang="en-US" baseline="0" dirty="0" err="1" smtClean="0"/>
              <a:t>monosaccharides</a:t>
            </a:r>
            <a:r>
              <a:rPr lang="en-US" baseline="0" dirty="0" smtClean="0"/>
              <a:t> required to achieve the best predictive power of the model was found to be 7, addition of more sugars after this point just decreased the predictive power. The 7 </a:t>
            </a:r>
            <a:r>
              <a:rPr lang="en-US" baseline="0" dirty="0" err="1" smtClean="0"/>
              <a:t>monosaccharides</a:t>
            </a:r>
            <a:r>
              <a:rPr lang="en-US" baseline="0" dirty="0" smtClean="0"/>
              <a:t> required had to be 7 specific </a:t>
            </a:r>
            <a:r>
              <a:rPr lang="en-US" baseline="0" dirty="0" err="1" smtClean="0"/>
              <a:t>monosaccharides</a:t>
            </a:r>
            <a:r>
              <a:rPr lang="en-US" baseline="0" dirty="0" smtClean="0"/>
              <a:t> in this case these ones. For every set of lectins you decide to discriminate the model you produce has to be tailored to discriminate between them, just adding more and more sugars might improve the predictive power of the model but the overall efficiency of the system is being reduced- for every set of lectins there is an optimum set of sugars- binding to which will allow the best discrimination between the lectins.</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22</a:t>
            </a:fld>
            <a:endParaRPr lang="en-US"/>
          </a:p>
        </p:txBody>
      </p:sp>
    </p:spTree>
    <p:extLst>
      <p:ext uri="{BB962C8B-B14F-4D97-AF65-F5344CB8AC3E}">
        <p14:creationId xmlns:p14="http://schemas.microsoft.com/office/powerpoint/2010/main" val="1513759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Statistical technique was </a:t>
            </a:r>
            <a:r>
              <a:rPr lang="en-US" dirty="0" err="1" smtClean="0"/>
              <a:t>utilised</a:t>
            </a:r>
            <a:r>
              <a:rPr lang="en-US" dirty="0" smtClean="0"/>
              <a:t> to separate</a:t>
            </a:r>
            <a:r>
              <a:rPr lang="en-US" baseline="0" dirty="0" smtClean="0"/>
              <a:t> binding profiles and identify lectins responsible for binding in blind samples and even in mixed samples of lectins. This technique used only </a:t>
            </a:r>
            <a:r>
              <a:rPr lang="en-US" baseline="0" dirty="0" err="1" smtClean="0"/>
              <a:t>monosaccharides</a:t>
            </a:r>
            <a:r>
              <a:rPr lang="en-US" baseline="0" dirty="0" smtClean="0"/>
              <a:t> to produce binding profiles and achieved an excellent resolution between lectins.</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23</a:t>
            </a:fld>
            <a:endParaRPr lang="en-US"/>
          </a:p>
        </p:txBody>
      </p:sp>
    </p:spTree>
    <p:extLst>
      <p:ext uri="{BB962C8B-B14F-4D97-AF65-F5344CB8AC3E}">
        <p14:creationId xmlns:p14="http://schemas.microsoft.com/office/powerpoint/2010/main" val="13280721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74FA9-F185-44A4-976B-2613C1970EB0}" type="slidenum">
              <a:rPr lang="en-GB" smtClean="0"/>
              <a:pPr/>
              <a:t>25</a:t>
            </a:fld>
            <a:endParaRPr lang="en-GB"/>
          </a:p>
        </p:txBody>
      </p:sp>
    </p:spTree>
    <p:extLst>
      <p:ext uri="{BB962C8B-B14F-4D97-AF65-F5344CB8AC3E}">
        <p14:creationId xmlns:p14="http://schemas.microsoft.com/office/powerpoint/2010/main" val="3347457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Protein Carbohydrate interactions are </a:t>
            </a:r>
            <a:r>
              <a:rPr lang="en-US" b="1" dirty="0" smtClean="0"/>
              <a:t>essential</a:t>
            </a:r>
            <a:r>
              <a:rPr lang="en-US" dirty="0" smtClean="0"/>
              <a:t> for many biological processes including cell-cell communication, </a:t>
            </a:r>
            <a:r>
              <a:rPr lang="en-US" dirty="0" err="1" smtClean="0"/>
              <a:t>fertilisation</a:t>
            </a:r>
            <a:r>
              <a:rPr lang="en-US" dirty="0" smtClean="0"/>
              <a:t> and immune system processes. Their prevalence</a:t>
            </a:r>
            <a:r>
              <a:rPr lang="en-US" baseline="0" dirty="0" smtClean="0"/>
              <a:t> in Nature mean they are </a:t>
            </a:r>
            <a:r>
              <a:rPr lang="en-US" b="1" baseline="0" dirty="0" smtClean="0"/>
              <a:t>often exploited by pathogenic organisms </a:t>
            </a:r>
            <a:r>
              <a:rPr lang="en-US" baseline="0" dirty="0" smtClean="0"/>
              <a:t>both through initial adhesion phases for bacteria, bacterial toxins and viruses but also as a form of </a:t>
            </a:r>
            <a:r>
              <a:rPr lang="en-US" b="1" baseline="0" dirty="0" smtClean="0"/>
              <a:t>mimicry</a:t>
            </a:r>
            <a:r>
              <a:rPr lang="en-US" baseline="0" dirty="0" smtClean="0"/>
              <a:t> to avoid the immune system. The role these interactions play in the bacterial adhesion phase make them a target for bacteria species identification as the carbohydrate specificity of bacteria can be used to identify pathogenicity of likely sites in the body where the bacteria may target.</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3</a:t>
            </a:fld>
            <a:endParaRPr lang="en-US"/>
          </a:p>
        </p:txBody>
      </p:sp>
    </p:spTree>
    <p:extLst>
      <p:ext uri="{BB962C8B-B14F-4D97-AF65-F5344CB8AC3E}">
        <p14:creationId xmlns:p14="http://schemas.microsoft.com/office/powerpoint/2010/main" val="30950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Protein Carbohydrate interactions offer an attractive target for toxin identification and examples in the literature include cholera toxin detection using gold nanoparticles, detection of </a:t>
            </a:r>
            <a:r>
              <a:rPr lang="en-US" dirty="0" err="1" smtClean="0"/>
              <a:t>FimH</a:t>
            </a:r>
            <a:r>
              <a:rPr lang="en-US" dirty="0" smtClean="0"/>
              <a:t> positive E.</a:t>
            </a:r>
            <a:r>
              <a:rPr lang="en-US" baseline="0" dirty="0" smtClean="0"/>
              <a:t> coli</a:t>
            </a:r>
            <a:r>
              <a:rPr lang="en-US" dirty="0" smtClean="0"/>
              <a:t> among</a:t>
            </a:r>
            <a:r>
              <a:rPr lang="en-US" baseline="0" dirty="0" smtClean="0"/>
              <a:t> many others. Identification and understanding of carbohydrate binding can also aid in the production of anti-adhesion therapies for both bacteria and their toxins.</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4</a:t>
            </a:fld>
            <a:endParaRPr lang="en-US"/>
          </a:p>
        </p:txBody>
      </p:sp>
    </p:spTree>
    <p:extLst>
      <p:ext uri="{BB962C8B-B14F-4D97-AF65-F5344CB8AC3E}">
        <p14:creationId xmlns:p14="http://schemas.microsoft.com/office/powerpoint/2010/main" val="3706403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Improving point of care diagnostics</a:t>
            </a:r>
            <a:r>
              <a:rPr lang="en-US" baseline="0" dirty="0" smtClean="0"/>
              <a:t> of bacteria causing an infection will help to reduce the spread of antibiotic resistance by ensuring that infections are treated with the appropriate antibiotics. Using protein-carbohydrate interactions to identify bacterial species could allow a rapid method of screening to identify sources of infection. </a:t>
            </a:r>
            <a:r>
              <a:rPr lang="en-US" dirty="0" smtClean="0"/>
              <a:t>However identification of pathogenic</a:t>
            </a:r>
            <a:r>
              <a:rPr lang="en-US" baseline="0" dirty="0" smtClean="0"/>
              <a:t> bacteria or their toxins</a:t>
            </a:r>
            <a:r>
              <a:rPr lang="en-US" dirty="0" smtClean="0"/>
              <a:t> in biological samples can be challenging due</a:t>
            </a:r>
            <a:r>
              <a:rPr lang="en-US" baseline="0" dirty="0" smtClean="0"/>
              <a:t> to impurities within the sample that may also bind to carbohydrates.</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5</a:t>
            </a:fld>
            <a:endParaRPr lang="en-US"/>
          </a:p>
        </p:txBody>
      </p:sp>
    </p:spTree>
    <p:extLst>
      <p:ext uri="{BB962C8B-B14F-4D97-AF65-F5344CB8AC3E}">
        <p14:creationId xmlns:p14="http://schemas.microsoft.com/office/powerpoint/2010/main" val="240623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example if we consider the binding profiles of 2 toxins and 3 other</a:t>
            </a:r>
            <a:r>
              <a:rPr lang="en-US" baseline="0" dirty="0" smtClean="0"/>
              <a:t> lectins of similar binding specificity to a variety of mono and di-saccharides it can be seen that all of these lectins bind a multitude of different surfaces with different specificities and identification of a single lectin based on its binding profile would be challenging. Whilst </a:t>
            </a:r>
            <a:r>
              <a:rPr lang="en-US" baseline="0" dirty="0" err="1" smtClean="0"/>
              <a:t>functionalisation</a:t>
            </a:r>
            <a:r>
              <a:rPr lang="en-US" baseline="0" dirty="0" smtClean="0"/>
              <a:t> of surfaces with mono and di saccharides would be cheap and high-throughput it doesn’t offer good lectin specificity and thus would offer poor resolution in identification.</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6</a:t>
            </a:fld>
            <a:endParaRPr lang="en-US"/>
          </a:p>
        </p:txBody>
      </p:sp>
    </p:spTree>
    <p:extLst>
      <p:ext uri="{BB962C8B-B14F-4D97-AF65-F5344CB8AC3E}">
        <p14:creationId xmlns:p14="http://schemas.microsoft.com/office/powerpoint/2010/main" val="2373720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contrast to this, </a:t>
            </a:r>
            <a:r>
              <a:rPr lang="en-US" baseline="0" dirty="0" err="1" smtClean="0"/>
              <a:t>functionalisation</a:t>
            </a:r>
            <a:r>
              <a:rPr lang="en-US" baseline="0" dirty="0" smtClean="0"/>
              <a:t> with oligosaccharides can offer excellent specificity- here you can see identification of the 2 toxins (</a:t>
            </a:r>
            <a:r>
              <a:rPr lang="en-US" baseline="0" dirty="0" err="1" smtClean="0"/>
              <a:t>CTx</a:t>
            </a:r>
            <a:r>
              <a:rPr lang="en-US" baseline="0" dirty="0" smtClean="0"/>
              <a:t> and RCA120) from the other lectins. However, these compounds are often expensive due to challenging extraction, synthesis and purification methods. So the ideal technique for identification would use cheap readily available </a:t>
            </a:r>
            <a:r>
              <a:rPr lang="en-US" baseline="0" dirty="0" err="1" smtClean="0"/>
              <a:t>monosaccharides</a:t>
            </a:r>
            <a:r>
              <a:rPr lang="en-US" baseline="0" dirty="0" smtClean="0"/>
              <a:t> but with the resolution of an oligosaccharide array.</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7</a:t>
            </a:fld>
            <a:endParaRPr lang="en-US"/>
          </a:p>
        </p:txBody>
      </p:sp>
    </p:spTree>
    <p:extLst>
      <p:ext uri="{BB962C8B-B14F-4D97-AF65-F5344CB8AC3E}">
        <p14:creationId xmlns:p14="http://schemas.microsoft.com/office/powerpoint/2010/main" val="491288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such commercially available</a:t>
            </a:r>
            <a:r>
              <a:rPr lang="en-US" baseline="0" dirty="0" smtClean="0"/>
              <a:t> </a:t>
            </a:r>
            <a:r>
              <a:rPr lang="en-US" baseline="0" dirty="0" err="1" smtClean="0"/>
              <a:t>hydrazide</a:t>
            </a:r>
            <a:r>
              <a:rPr lang="en-US" baseline="0" dirty="0" smtClean="0"/>
              <a:t> </a:t>
            </a:r>
            <a:r>
              <a:rPr lang="en-US" baseline="0" dirty="0" err="1" smtClean="0"/>
              <a:t>functionalised</a:t>
            </a:r>
            <a:r>
              <a:rPr lang="en-US" baseline="0" dirty="0" smtClean="0"/>
              <a:t> 96-well plates were further </a:t>
            </a:r>
            <a:r>
              <a:rPr lang="en-US" baseline="0" dirty="0" err="1" smtClean="0"/>
              <a:t>functionalised</a:t>
            </a:r>
            <a:r>
              <a:rPr lang="en-US" baseline="0" dirty="0" smtClean="0"/>
              <a:t> with various </a:t>
            </a:r>
            <a:r>
              <a:rPr lang="en-US" baseline="0" dirty="0" err="1" smtClean="0"/>
              <a:t>monosaccharides</a:t>
            </a:r>
            <a:r>
              <a:rPr lang="en-US" baseline="0" dirty="0" smtClean="0"/>
              <a:t> at 50 degrees for 12 hours in the presence of an aniline catalyst.</a:t>
            </a:r>
          </a:p>
        </p:txBody>
      </p:sp>
      <p:sp>
        <p:nvSpPr>
          <p:cNvPr id="4" name="Slide Number Placeholder 3"/>
          <p:cNvSpPr>
            <a:spLocks noGrp="1"/>
          </p:cNvSpPr>
          <p:nvPr>
            <p:ph type="sldNum" sz="quarter" idx="10"/>
          </p:nvPr>
        </p:nvSpPr>
        <p:spPr/>
        <p:txBody>
          <a:bodyPr/>
          <a:lstStyle/>
          <a:p>
            <a:fld id="{8CC1329D-6E27-1C45-B89E-FA867F09B9D1}" type="slidenum">
              <a:rPr lang="en-US" smtClean="0"/>
              <a:t>8</a:t>
            </a:fld>
            <a:endParaRPr lang="en-US"/>
          </a:p>
        </p:txBody>
      </p:sp>
    </p:spTree>
    <p:extLst>
      <p:ext uri="{BB962C8B-B14F-4D97-AF65-F5344CB8AC3E}">
        <p14:creationId xmlns:p14="http://schemas.microsoft.com/office/powerpoint/2010/main" val="2212476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surfaces chosen were glucose, galactose, mannose and a mixed surface </a:t>
            </a:r>
            <a:r>
              <a:rPr lang="en-US" baseline="0" dirty="0" err="1" smtClean="0"/>
              <a:t>functionalised</a:t>
            </a:r>
            <a:r>
              <a:rPr lang="en-US" baseline="0" dirty="0" smtClean="0"/>
              <a:t> with 50% galactose and 50% mannose. These surfaces were then incubated with 4 lectins and the unbound lectin was removed by washing. The results confirmed what was seen in the earlier CFG data- it would be challenging to identify a single lectin based on its binding profile from these results. As such a statistical technique called linear discriminant analysis was employed. This technique has been used by various research groups in classification of samples and has had success in identifying proteins even when the changes in binding seen were very small.</a:t>
            </a:r>
            <a:endParaRPr lang="en-US" dirty="0"/>
          </a:p>
        </p:txBody>
      </p:sp>
      <p:sp>
        <p:nvSpPr>
          <p:cNvPr id="4" name="Slide Number Placeholder 3"/>
          <p:cNvSpPr>
            <a:spLocks noGrp="1"/>
          </p:cNvSpPr>
          <p:nvPr>
            <p:ph type="sldNum" sz="quarter" idx="10"/>
          </p:nvPr>
        </p:nvSpPr>
        <p:spPr/>
        <p:txBody>
          <a:bodyPr/>
          <a:lstStyle/>
          <a:p>
            <a:fld id="{8CC1329D-6E27-1C45-B89E-FA867F09B9D1}" type="slidenum">
              <a:rPr lang="en-US" smtClean="0"/>
              <a:t>9</a:t>
            </a:fld>
            <a:endParaRPr lang="en-US"/>
          </a:p>
        </p:txBody>
      </p:sp>
    </p:spTree>
    <p:extLst>
      <p:ext uri="{BB962C8B-B14F-4D97-AF65-F5344CB8AC3E}">
        <p14:creationId xmlns:p14="http://schemas.microsoft.com/office/powerpoint/2010/main" val="9330227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2" cstate="print"/>
          <a:srcRect/>
          <a:stretch>
            <a:fillRect/>
          </a:stretch>
        </p:blipFill>
        <p:spPr bwMode="auto">
          <a:xfrm>
            <a:off x="0" y="4587875"/>
            <a:ext cx="9144000" cy="2270125"/>
          </a:xfrm>
          <a:prstGeom prst="rect">
            <a:avLst/>
          </a:prstGeom>
          <a:noFill/>
          <a:ln w="9525">
            <a:noFill/>
            <a:miter lim="800000"/>
            <a:headEnd/>
            <a:tailEnd/>
          </a:ln>
        </p:spPr>
      </p:pic>
      <p:sp>
        <p:nvSpPr>
          <p:cNvPr id="49155" name="Rectangle 3"/>
          <p:cNvSpPr>
            <a:spLocks noGrp="1" noChangeArrowheads="1"/>
          </p:cNvSpPr>
          <p:nvPr>
            <p:ph type="ctrTitle"/>
          </p:nvPr>
        </p:nvSpPr>
        <p:spPr>
          <a:xfrm>
            <a:off x="685800" y="228600"/>
            <a:ext cx="7620000" cy="1143000"/>
          </a:xfrm>
        </p:spPr>
        <p:txBody>
          <a:bodyPr/>
          <a:lstStyle>
            <a:lvl1pPr>
              <a:defRPr/>
            </a:lvl1pPr>
          </a:lstStyle>
          <a:p>
            <a:r>
              <a:rPr lang="en-GB" smtClean="0"/>
              <a:t>Click to edit Master title style</a:t>
            </a:r>
            <a:endParaRPr lang="en-GB"/>
          </a:p>
        </p:txBody>
      </p:sp>
      <p:sp>
        <p:nvSpPr>
          <p:cNvPr id="49156" name="Rectangle 4"/>
          <p:cNvSpPr>
            <a:spLocks noGrp="1" noChangeArrowheads="1"/>
          </p:cNvSpPr>
          <p:nvPr>
            <p:ph type="subTitle" idx="1"/>
          </p:nvPr>
        </p:nvSpPr>
        <p:spPr>
          <a:xfrm>
            <a:off x="1295400" y="2133600"/>
            <a:ext cx="6400800" cy="1752600"/>
          </a:xfrm>
        </p:spPr>
        <p:txBody>
          <a:bodyPr/>
          <a:lstStyle>
            <a:lvl1pPr marL="0" indent="0" algn="ctr">
              <a:buFontTx/>
              <a:buNone/>
              <a:defRPr/>
            </a:lvl1pPr>
          </a:lstStyle>
          <a:p>
            <a:r>
              <a:rPr lang="en-GB" smtClean="0"/>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257800"/>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685800" y="228600"/>
            <a:ext cx="5676900" cy="52578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228600"/>
            <a:ext cx="7772400" cy="5257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06680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685800" y="13716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quarter" idx="2"/>
          </p:nvPr>
        </p:nvSpPr>
        <p:spPr>
          <a:xfrm>
            <a:off x="4648200" y="1371600"/>
            <a:ext cx="3810000" cy="1981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Content Placeholder 4"/>
          <p:cNvSpPr>
            <a:spLocks noGrp="1"/>
          </p:cNvSpPr>
          <p:nvPr>
            <p:ph sz="quarter" idx="3"/>
          </p:nvPr>
        </p:nvSpPr>
        <p:spPr>
          <a:xfrm>
            <a:off x="4648200" y="3505200"/>
            <a:ext cx="3810000" cy="1981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7" name="Rectangle 5"/>
          <p:cNvSpPr>
            <a:spLocks noGrp="1" noChangeArrowheads="1"/>
          </p:cNvSpPr>
          <p:nvPr>
            <p:ph type="ftr" sz="quarter" idx="11"/>
          </p:nvPr>
        </p:nvSpPr>
        <p:spPr>
          <a:ln/>
        </p:spPr>
        <p:txBody>
          <a:bodyPr/>
          <a:lstStyle>
            <a:lvl1pPr>
              <a:defRPr/>
            </a:lvl1pPr>
          </a:lstStyle>
          <a:p>
            <a:endParaRPr lang="en-US"/>
          </a:p>
        </p:txBody>
      </p:sp>
      <p:sp>
        <p:nvSpPr>
          <p:cNvPr id="8"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228600"/>
            <a:ext cx="7772400" cy="1066800"/>
          </a:xfrm>
        </p:spPr>
        <p:txBody>
          <a:bodyPr/>
          <a:lstStyle/>
          <a:p>
            <a:r>
              <a:rPr lang="en-GB" smtClean="0"/>
              <a:t>Click to edit Master title style</a:t>
            </a:r>
            <a:endParaRPr lang="en-GB"/>
          </a:p>
        </p:txBody>
      </p:sp>
      <p:sp>
        <p:nvSpPr>
          <p:cNvPr id="3" name="Content Placeholder 2"/>
          <p:cNvSpPr>
            <a:spLocks noGrp="1"/>
          </p:cNvSpPr>
          <p:nvPr>
            <p:ph sz="quarter" idx="1"/>
          </p:nvPr>
        </p:nvSpPr>
        <p:spPr>
          <a:xfrm>
            <a:off x="685800" y="1371600"/>
            <a:ext cx="3810000" cy="1981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quarter" idx="2"/>
          </p:nvPr>
        </p:nvSpPr>
        <p:spPr>
          <a:xfrm>
            <a:off x="4648200" y="1371600"/>
            <a:ext cx="3810000" cy="1981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Content Placeholder 4"/>
          <p:cNvSpPr>
            <a:spLocks noGrp="1"/>
          </p:cNvSpPr>
          <p:nvPr>
            <p:ph sz="quarter" idx="3"/>
          </p:nvPr>
        </p:nvSpPr>
        <p:spPr>
          <a:xfrm>
            <a:off x="685800" y="3505200"/>
            <a:ext cx="3810000" cy="1981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Content Placeholder 5"/>
          <p:cNvSpPr>
            <a:spLocks noGrp="1"/>
          </p:cNvSpPr>
          <p:nvPr>
            <p:ph sz="quarter" idx="4"/>
          </p:nvPr>
        </p:nvSpPr>
        <p:spPr>
          <a:xfrm>
            <a:off x="4648200" y="3505200"/>
            <a:ext cx="3810000" cy="1981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685800" y="1371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371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7D83579E-7408-D740-B5C0-0D94B581C86C}" type="datetimeFigureOut">
              <a:rPr lang="en-US" smtClean="0"/>
              <a:t>12/11/2014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4A7AAC4D-9237-EA45-8747-38C4DC94264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434" name="Picture 7"/>
          <p:cNvPicPr>
            <a:picLocks noChangeAspect="1" noChangeArrowheads="1"/>
          </p:cNvPicPr>
          <p:nvPr/>
        </p:nvPicPr>
        <p:blipFill>
          <a:blip r:embed="rId16" cstate="print"/>
          <a:srcRect/>
          <a:stretch>
            <a:fillRect/>
          </a:stretch>
        </p:blipFill>
        <p:spPr bwMode="auto">
          <a:xfrm>
            <a:off x="0" y="6094413"/>
            <a:ext cx="9144000" cy="763587"/>
          </a:xfrm>
          <a:prstGeom prst="rect">
            <a:avLst/>
          </a:prstGeom>
          <a:noFill/>
          <a:ln w="9525">
            <a:noFill/>
            <a:miter lim="800000"/>
            <a:headEnd/>
            <a:tailEnd/>
          </a:ln>
        </p:spPr>
      </p:pic>
      <p:sp>
        <p:nvSpPr>
          <p:cNvPr id="18435" name="Rectangle 2"/>
          <p:cNvSpPr>
            <a:spLocks noGrp="1" noChangeArrowheads="1"/>
          </p:cNvSpPr>
          <p:nvPr>
            <p:ph type="title"/>
          </p:nvPr>
        </p:nvSpPr>
        <p:spPr bwMode="auto">
          <a:xfrm>
            <a:off x="685800" y="228600"/>
            <a:ext cx="7772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Master title style</a:t>
            </a:r>
          </a:p>
        </p:txBody>
      </p:sp>
      <p:sp>
        <p:nvSpPr>
          <p:cNvPr id="18436" name="Rectangle 3"/>
          <p:cNvSpPr>
            <a:spLocks noGrp="1" noChangeArrowheads="1"/>
          </p:cNvSpPr>
          <p:nvPr>
            <p:ph type="body" idx="1"/>
          </p:nvPr>
        </p:nvSpPr>
        <p:spPr bwMode="auto">
          <a:xfrm>
            <a:off x="685800" y="13716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152400" y="55626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fld id="{7D83579E-7408-D740-B5C0-0D94B581C86C}" type="datetimeFigureOut">
              <a:rPr lang="en-US" smtClean="0"/>
              <a:t>12/11/2014</a:t>
            </a:fld>
            <a:endParaRPr lang="en-US"/>
          </a:p>
        </p:txBody>
      </p:sp>
      <p:sp>
        <p:nvSpPr>
          <p:cNvPr id="1029" name="Rectangle 5"/>
          <p:cNvSpPr>
            <a:spLocks noGrp="1" noChangeArrowheads="1"/>
          </p:cNvSpPr>
          <p:nvPr>
            <p:ph type="ftr" sz="quarter" idx="3"/>
          </p:nvPr>
        </p:nvSpPr>
        <p:spPr bwMode="auto">
          <a:xfrm>
            <a:off x="3276600" y="55626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endParaRPr lang="en-US"/>
          </a:p>
        </p:txBody>
      </p:sp>
      <p:sp>
        <p:nvSpPr>
          <p:cNvPr id="1030" name="Rectangle 6"/>
          <p:cNvSpPr>
            <a:spLocks noGrp="1" noChangeArrowheads="1"/>
          </p:cNvSpPr>
          <p:nvPr>
            <p:ph type="sldNum" sz="quarter" idx="4"/>
          </p:nvPr>
        </p:nvSpPr>
        <p:spPr bwMode="auto">
          <a:xfrm>
            <a:off x="7010400" y="55626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fld id="{4A7AAC4D-9237-EA45-8747-38C4DC94264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Franklin Gothic Book" pitchFamily="34" charset="0"/>
        </a:defRPr>
      </a:lvl2pPr>
      <a:lvl3pPr algn="l" rtl="0" eaLnBrk="1" fontAlgn="base" hangingPunct="1">
        <a:spcBef>
          <a:spcPct val="0"/>
        </a:spcBef>
        <a:spcAft>
          <a:spcPct val="0"/>
        </a:spcAft>
        <a:defRPr sz="4400" b="1">
          <a:solidFill>
            <a:schemeClr val="tx2"/>
          </a:solidFill>
          <a:latin typeface="Franklin Gothic Book" pitchFamily="34" charset="0"/>
        </a:defRPr>
      </a:lvl3pPr>
      <a:lvl4pPr algn="l" rtl="0" eaLnBrk="1" fontAlgn="base" hangingPunct="1">
        <a:spcBef>
          <a:spcPct val="0"/>
        </a:spcBef>
        <a:spcAft>
          <a:spcPct val="0"/>
        </a:spcAft>
        <a:defRPr sz="4400" b="1">
          <a:solidFill>
            <a:schemeClr val="tx2"/>
          </a:solidFill>
          <a:latin typeface="Franklin Gothic Book" pitchFamily="34" charset="0"/>
        </a:defRPr>
      </a:lvl4pPr>
      <a:lvl5pPr algn="l" rtl="0" eaLnBrk="1" fontAlgn="base" hangingPunct="1">
        <a:spcBef>
          <a:spcPct val="0"/>
        </a:spcBef>
        <a:spcAft>
          <a:spcPct val="0"/>
        </a:spcAft>
        <a:defRPr sz="4400" b="1">
          <a:solidFill>
            <a:schemeClr val="tx2"/>
          </a:solidFill>
          <a:latin typeface="Franklin Gothic Book" pitchFamily="34" charset="0"/>
        </a:defRPr>
      </a:lvl5pPr>
      <a:lvl6pPr marL="457200" algn="l" rtl="0" eaLnBrk="1" fontAlgn="base" hangingPunct="1">
        <a:spcBef>
          <a:spcPct val="0"/>
        </a:spcBef>
        <a:spcAft>
          <a:spcPct val="0"/>
        </a:spcAft>
        <a:defRPr sz="4400" b="1">
          <a:solidFill>
            <a:schemeClr val="tx2"/>
          </a:solidFill>
          <a:latin typeface="Franklin Gothic Book" pitchFamily="34" charset="0"/>
        </a:defRPr>
      </a:lvl6pPr>
      <a:lvl7pPr marL="914400" algn="l" rtl="0" eaLnBrk="1" fontAlgn="base" hangingPunct="1">
        <a:spcBef>
          <a:spcPct val="0"/>
        </a:spcBef>
        <a:spcAft>
          <a:spcPct val="0"/>
        </a:spcAft>
        <a:defRPr sz="4400" b="1">
          <a:solidFill>
            <a:schemeClr val="tx2"/>
          </a:solidFill>
          <a:latin typeface="Franklin Gothic Book" pitchFamily="34" charset="0"/>
        </a:defRPr>
      </a:lvl7pPr>
      <a:lvl8pPr marL="1371600" algn="l" rtl="0" eaLnBrk="1" fontAlgn="base" hangingPunct="1">
        <a:spcBef>
          <a:spcPct val="0"/>
        </a:spcBef>
        <a:spcAft>
          <a:spcPct val="0"/>
        </a:spcAft>
        <a:defRPr sz="4400" b="1">
          <a:solidFill>
            <a:schemeClr val="tx2"/>
          </a:solidFill>
          <a:latin typeface="Franklin Gothic Book" pitchFamily="34" charset="0"/>
        </a:defRPr>
      </a:lvl8pPr>
      <a:lvl9pPr marL="1828800" algn="l" rtl="0" eaLnBrk="1" fontAlgn="base" hangingPunct="1">
        <a:spcBef>
          <a:spcPct val="0"/>
        </a:spcBef>
        <a:spcAft>
          <a:spcPct val="0"/>
        </a:spcAft>
        <a:defRPr sz="4400" b="1">
          <a:solidFill>
            <a:schemeClr val="tx2"/>
          </a:solidFill>
          <a:latin typeface="Franklin Gothic Book"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3.emf"/><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Simple Lectin Identification Using a ‘Chemical Tongue’</a:t>
            </a:r>
            <a:endParaRPr lang="en-US" dirty="0"/>
          </a:p>
        </p:txBody>
      </p:sp>
      <p:sp>
        <p:nvSpPr>
          <p:cNvPr id="3" name="Subtitle 2"/>
          <p:cNvSpPr>
            <a:spLocks noGrp="1"/>
          </p:cNvSpPr>
          <p:nvPr>
            <p:ph type="subTitle" idx="1"/>
          </p:nvPr>
        </p:nvSpPr>
        <p:spPr/>
        <p:txBody>
          <a:bodyPr/>
          <a:lstStyle/>
          <a:p>
            <a:r>
              <a:rPr lang="en-US" dirty="0" smtClean="0"/>
              <a:t>Lucienne Otten</a:t>
            </a:r>
          </a:p>
          <a:p>
            <a:r>
              <a:rPr lang="en-US" dirty="0" smtClean="0"/>
              <a:t>Supervised by: Dr. Matthew Gibson</a:t>
            </a:r>
            <a:endParaRPr lang="en-US" dirty="0"/>
          </a:p>
        </p:txBody>
      </p:sp>
    </p:spTree>
    <p:extLst>
      <p:ext uri="{BB962C8B-B14F-4D97-AF65-F5344CB8AC3E}">
        <p14:creationId xmlns:p14="http://schemas.microsoft.com/office/powerpoint/2010/main" val="16480256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Straight Arrow Connector 33"/>
          <p:cNvCxnSpPr/>
          <p:nvPr/>
        </p:nvCxnSpPr>
        <p:spPr>
          <a:xfrm>
            <a:off x="1392084" y="5835451"/>
            <a:ext cx="6369408" cy="0"/>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V="1">
            <a:off x="1392084" y="1149504"/>
            <a:ext cx="0" cy="4724997"/>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Plus 35"/>
          <p:cNvSpPr/>
          <p:nvPr/>
        </p:nvSpPr>
        <p:spPr>
          <a:xfrm>
            <a:off x="3378804" y="1950743"/>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Plus 36"/>
          <p:cNvSpPr/>
          <p:nvPr/>
        </p:nvSpPr>
        <p:spPr>
          <a:xfrm>
            <a:off x="4170437" y="1849504"/>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Plus 37"/>
          <p:cNvSpPr/>
          <p:nvPr/>
        </p:nvSpPr>
        <p:spPr>
          <a:xfrm>
            <a:off x="3917248" y="2420423"/>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Plus 38"/>
          <p:cNvSpPr/>
          <p:nvPr/>
        </p:nvSpPr>
        <p:spPr>
          <a:xfrm>
            <a:off x="2922824" y="2087417"/>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Plus 39"/>
          <p:cNvSpPr/>
          <p:nvPr/>
        </p:nvSpPr>
        <p:spPr>
          <a:xfrm>
            <a:off x="3456532" y="2384266"/>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Plus 40"/>
          <p:cNvSpPr/>
          <p:nvPr/>
        </p:nvSpPr>
        <p:spPr>
          <a:xfrm>
            <a:off x="3772788" y="1814070"/>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Plus 41"/>
          <p:cNvSpPr/>
          <p:nvPr/>
        </p:nvSpPr>
        <p:spPr>
          <a:xfrm>
            <a:off x="3234343" y="1677396"/>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Plus 42"/>
          <p:cNvSpPr/>
          <p:nvPr/>
        </p:nvSpPr>
        <p:spPr>
          <a:xfrm>
            <a:off x="4293366" y="2190826"/>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Plus 43"/>
          <p:cNvSpPr/>
          <p:nvPr/>
        </p:nvSpPr>
        <p:spPr>
          <a:xfrm>
            <a:off x="2945423" y="2879617"/>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Plus 44"/>
          <p:cNvSpPr/>
          <p:nvPr/>
        </p:nvSpPr>
        <p:spPr>
          <a:xfrm>
            <a:off x="2800962" y="2500691"/>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Plus 45"/>
          <p:cNvSpPr/>
          <p:nvPr/>
        </p:nvSpPr>
        <p:spPr>
          <a:xfrm>
            <a:off x="3600992" y="2879617"/>
            <a:ext cx="288921" cy="273347"/>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Multiply 46"/>
          <p:cNvSpPr/>
          <p:nvPr/>
        </p:nvSpPr>
        <p:spPr>
          <a:xfrm>
            <a:off x="4314896" y="3623728"/>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Multiply 47"/>
          <p:cNvSpPr/>
          <p:nvPr/>
        </p:nvSpPr>
        <p:spPr>
          <a:xfrm>
            <a:off x="4069042" y="3879177"/>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Multiply 48"/>
          <p:cNvSpPr/>
          <p:nvPr/>
        </p:nvSpPr>
        <p:spPr>
          <a:xfrm>
            <a:off x="4293364" y="4381036"/>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Multiply 49"/>
          <p:cNvSpPr/>
          <p:nvPr/>
        </p:nvSpPr>
        <p:spPr>
          <a:xfrm>
            <a:off x="4693613" y="3979513"/>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Multiply 50"/>
          <p:cNvSpPr/>
          <p:nvPr/>
        </p:nvSpPr>
        <p:spPr>
          <a:xfrm>
            <a:off x="5599775" y="4595266"/>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Multiply 51"/>
          <p:cNvSpPr/>
          <p:nvPr/>
        </p:nvSpPr>
        <p:spPr>
          <a:xfrm>
            <a:off x="4943137" y="3484342"/>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Multiply 52"/>
          <p:cNvSpPr/>
          <p:nvPr/>
        </p:nvSpPr>
        <p:spPr>
          <a:xfrm>
            <a:off x="4798676" y="4365669"/>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Multiply 53"/>
          <p:cNvSpPr/>
          <p:nvPr/>
        </p:nvSpPr>
        <p:spPr>
          <a:xfrm>
            <a:off x="5560378" y="3475122"/>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Multiply 54"/>
          <p:cNvSpPr/>
          <p:nvPr/>
        </p:nvSpPr>
        <p:spPr>
          <a:xfrm>
            <a:off x="5145323" y="4755261"/>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Multiply 55"/>
          <p:cNvSpPr/>
          <p:nvPr/>
        </p:nvSpPr>
        <p:spPr>
          <a:xfrm>
            <a:off x="5744236" y="4273288"/>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Multiply 56"/>
          <p:cNvSpPr/>
          <p:nvPr/>
        </p:nvSpPr>
        <p:spPr>
          <a:xfrm>
            <a:off x="5271456" y="4375432"/>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Multiply 57"/>
          <p:cNvSpPr/>
          <p:nvPr/>
        </p:nvSpPr>
        <p:spPr>
          <a:xfrm>
            <a:off x="5888698" y="3717013"/>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Multiply 58"/>
          <p:cNvSpPr/>
          <p:nvPr/>
        </p:nvSpPr>
        <p:spPr>
          <a:xfrm>
            <a:off x="5415917" y="4025070"/>
            <a:ext cx="288922" cy="31998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Oval 59"/>
          <p:cNvSpPr/>
          <p:nvPr/>
        </p:nvSpPr>
        <p:spPr>
          <a:xfrm rot="19168741">
            <a:off x="2410909" y="1492922"/>
            <a:ext cx="2415901" cy="1827550"/>
          </a:xfrm>
          <a:prstGeom prst="ellipse">
            <a:avLst/>
          </a:prstGeom>
          <a:noFill/>
          <a:ln w="25400">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Oval 60"/>
          <p:cNvSpPr/>
          <p:nvPr/>
        </p:nvSpPr>
        <p:spPr>
          <a:xfrm>
            <a:off x="4008571" y="3289637"/>
            <a:ext cx="2415901" cy="1827550"/>
          </a:xfrm>
          <a:prstGeom prst="ellipse">
            <a:avLst/>
          </a:prstGeom>
          <a:noFill/>
          <a:ln w="25400">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Diamond 61"/>
          <p:cNvSpPr/>
          <p:nvPr/>
        </p:nvSpPr>
        <p:spPr>
          <a:xfrm>
            <a:off x="4177768" y="3341703"/>
            <a:ext cx="165994" cy="185485"/>
          </a:xfrm>
          <a:prstGeom prst="diamond">
            <a:avLst/>
          </a:prstGeom>
          <a:solidFill>
            <a:srgbClr val="800000"/>
          </a:solidFill>
          <a:ln>
            <a:solidFill>
              <a:srgbClr val="8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itle 64"/>
          <p:cNvSpPr>
            <a:spLocks noGrp="1"/>
          </p:cNvSpPr>
          <p:nvPr>
            <p:ph type="title"/>
          </p:nvPr>
        </p:nvSpPr>
        <p:spPr/>
        <p:txBody>
          <a:bodyPr/>
          <a:lstStyle/>
          <a:p>
            <a:pPr algn="ctr"/>
            <a:r>
              <a:rPr lang="en-US" dirty="0" smtClean="0"/>
              <a:t>Linear Discriminant Analysis</a:t>
            </a:r>
            <a:endParaRPr lang="en-US" dirty="0"/>
          </a:p>
        </p:txBody>
      </p:sp>
      <p:cxnSp>
        <p:nvCxnSpPr>
          <p:cNvPr id="67" name="Straight Connector 66"/>
          <p:cNvCxnSpPr/>
          <p:nvPr/>
        </p:nvCxnSpPr>
        <p:spPr bwMode="auto">
          <a:xfrm flipH="1">
            <a:off x="1199503" y="3429908"/>
            <a:ext cx="605043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0" name="Straight Connector 69"/>
          <p:cNvCxnSpPr/>
          <p:nvPr/>
        </p:nvCxnSpPr>
        <p:spPr bwMode="auto">
          <a:xfrm>
            <a:off x="4275999" y="1317019"/>
            <a:ext cx="0" cy="4737876"/>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21971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70"/>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7"/>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6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
          <p:cNvCxnSpPr/>
          <p:nvPr/>
        </p:nvCxnSpPr>
        <p:spPr>
          <a:xfrm>
            <a:off x="1931554" y="5258377"/>
            <a:ext cx="5775468" cy="0"/>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 name="Straight Arrow Connector 2"/>
          <p:cNvCxnSpPr/>
          <p:nvPr/>
        </p:nvCxnSpPr>
        <p:spPr>
          <a:xfrm flipV="1">
            <a:off x="1931554" y="708480"/>
            <a:ext cx="0" cy="4587813"/>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 name="Plus 3"/>
          <p:cNvSpPr/>
          <p:nvPr/>
        </p:nvSpPr>
        <p:spPr>
          <a:xfrm>
            <a:off x="3271925" y="1221046"/>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Plus 4"/>
          <p:cNvSpPr/>
          <p:nvPr/>
        </p:nvSpPr>
        <p:spPr>
          <a:xfrm>
            <a:off x="3602025" y="1221046"/>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Plus 5"/>
          <p:cNvSpPr/>
          <p:nvPr/>
        </p:nvSpPr>
        <p:spPr>
          <a:xfrm>
            <a:off x="3340045" y="1486456"/>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Plus 6"/>
          <p:cNvSpPr/>
          <p:nvPr/>
        </p:nvSpPr>
        <p:spPr>
          <a:xfrm>
            <a:off x="3078066" y="1751867"/>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Plus 7"/>
          <p:cNvSpPr/>
          <p:nvPr/>
        </p:nvSpPr>
        <p:spPr>
          <a:xfrm>
            <a:off x="2816087" y="2017277"/>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lus 8"/>
          <p:cNvSpPr/>
          <p:nvPr/>
        </p:nvSpPr>
        <p:spPr>
          <a:xfrm>
            <a:off x="3009946" y="1486456"/>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Multiply 9"/>
          <p:cNvSpPr/>
          <p:nvPr/>
        </p:nvSpPr>
        <p:spPr>
          <a:xfrm>
            <a:off x="4889495" y="4377361"/>
            <a:ext cx="261981" cy="31069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Multiply 10"/>
          <p:cNvSpPr/>
          <p:nvPr/>
        </p:nvSpPr>
        <p:spPr>
          <a:xfrm>
            <a:off x="4949877" y="3980123"/>
            <a:ext cx="261981" cy="31069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Multiply 11"/>
          <p:cNvSpPr/>
          <p:nvPr/>
        </p:nvSpPr>
        <p:spPr>
          <a:xfrm>
            <a:off x="5367508" y="4043140"/>
            <a:ext cx="261981" cy="31069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Multiply 12"/>
          <p:cNvSpPr/>
          <p:nvPr/>
        </p:nvSpPr>
        <p:spPr>
          <a:xfrm>
            <a:off x="5211858" y="3824773"/>
            <a:ext cx="261981" cy="31069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Multiply 13"/>
          <p:cNvSpPr/>
          <p:nvPr/>
        </p:nvSpPr>
        <p:spPr>
          <a:xfrm>
            <a:off x="5211858" y="4532710"/>
            <a:ext cx="261981" cy="31069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Multiply 14"/>
          <p:cNvSpPr/>
          <p:nvPr/>
        </p:nvSpPr>
        <p:spPr>
          <a:xfrm>
            <a:off x="5211858" y="4198490"/>
            <a:ext cx="261981" cy="31069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lus 15"/>
          <p:cNvSpPr/>
          <p:nvPr/>
        </p:nvSpPr>
        <p:spPr>
          <a:xfrm>
            <a:off x="3288121" y="1974798"/>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Plus 16"/>
          <p:cNvSpPr/>
          <p:nvPr/>
        </p:nvSpPr>
        <p:spPr>
          <a:xfrm>
            <a:off x="3078066" y="2149983"/>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lus 17"/>
          <p:cNvSpPr/>
          <p:nvPr/>
        </p:nvSpPr>
        <p:spPr>
          <a:xfrm>
            <a:off x="2747966" y="1709387"/>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Plus 18"/>
          <p:cNvSpPr/>
          <p:nvPr/>
        </p:nvSpPr>
        <p:spPr>
          <a:xfrm>
            <a:off x="3453869" y="1748005"/>
            <a:ext cx="261979" cy="265411"/>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Multiply 19"/>
          <p:cNvSpPr/>
          <p:nvPr/>
        </p:nvSpPr>
        <p:spPr>
          <a:xfrm>
            <a:off x="5504054" y="3732441"/>
            <a:ext cx="261981" cy="31069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Multiply 20"/>
          <p:cNvSpPr/>
          <p:nvPr/>
        </p:nvSpPr>
        <p:spPr>
          <a:xfrm>
            <a:off x="5552903" y="4377361"/>
            <a:ext cx="261981" cy="31069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Multiply 21"/>
          <p:cNvSpPr/>
          <p:nvPr/>
        </p:nvSpPr>
        <p:spPr>
          <a:xfrm>
            <a:off x="5697064" y="4047704"/>
            <a:ext cx="261981" cy="310699"/>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4813288" y="948613"/>
            <a:ext cx="23816" cy="471419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502859" y="3711447"/>
            <a:ext cx="5596845" cy="1263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5" name="Diamond 24"/>
          <p:cNvSpPr/>
          <p:nvPr/>
        </p:nvSpPr>
        <p:spPr>
          <a:xfrm>
            <a:off x="4738980" y="3644673"/>
            <a:ext cx="150515" cy="180100"/>
          </a:xfrm>
          <a:prstGeom prst="diamond">
            <a:avLst/>
          </a:prstGeom>
          <a:solidFill>
            <a:srgbClr val="800000"/>
          </a:solidFill>
          <a:ln>
            <a:solidFill>
              <a:srgbClr val="8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a:off x="3444837" y="5564909"/>
            <a:ext cx="2255212" cy="369332"/>
          </a:xfrm>
          <a:prstGeom prst="rect">
            <a:avLst/>
          </a:prstGeom>
          <a:solidFill>
            <a:schemeClr val="bg1"/>
          </a:solidFill>
        </p:spPr>
        <p:txBody>
          <a:bodyPr wrap="square" rtlCol="0">
            <a:spAutoFit/>
          </a:bodyPr>
          <a:lstStyle/>
          <a:p>
            <a:r>
              <a:rPr lang="en-US" dirty="0" smtClean="0"/>
              <a:t>Linear Discriminant 1</a:t>
            </a:r>
            <a:endParaRPr lang="en-US" dirty="0"/>
          </a:p>
        </p:txBody>
      </p:sp>
      <p:sp>
        <p:nvSpPr>
          <p:cNvPr id="29" name="TextBox 28"/>
          <p:cNvSpPr txBox="1"/>
          <p:nvPr/>
        </p:nvSpPr>
        <p:spPr>
          <a:xfrm rot="16200000">
            <a:off x="434493" y="3200846"/>
            <a:ext cx="2255212" cy="369332"/>
          </a:xfrm>
          <a:prstGeom prst="rect">
            <a:avLst/>
          </a:prstGeom>
          <a:solidFill>
            <a:schemeClr val="bg1"/>
          </a:solidFill>
        </p:spPr>
        <p:txBody>
          <a:bodyPr wrap="square" rtlCol="0">
            <a:spAutoFit/>
          </a:bodyPr>
          <a:lstStyle/>
          <a:p>
            <a:r>
              <a:rPr lang="en-US" dirty="0" smtClean="0"/>
              <a:t>Linear Discriminant 2</a:t>
            </a:r>
            <a:endParaRPr lang="en-US" dirty="0"/>
          </a:p>
        </p:txBody>
      </p:sp>
      <p:sp>
        <p:nvSpPr>
          <p:cNvPr id="30" name="Oval 29"/>
          <p:cNvSpPr/>
          <p:nvPr/>
        </p:nvSpPr>
        <p:spPr>
          <a:xfrm rot="19005170">
            <a:off x="4431932" y="3683645"/>
            <a:ext cx="1950474" cy="1292414"/>
          </a:xfrm>
          <a:prstGeom prst="ellipse">
            <a:avLst/>
          </a:prstGeom>
          <a:noFill/>
          <a:ln w="25400">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rot="19168741">
            <a:off x="2336099" y="1112520"/>
            <a:ext cx="1992206" cy="1454036"/>
          </a:xfrm>
          <a:prstGeom prst="ellipse">
            <a:avLst/>
          </a:prstGeom>
          <a:noFill/>
          <a:ln w="25400">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503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Binding profiles</a:t>
            </a:r>
            <a:endParaRPr lang="en-US" dirty="0"/>
          </a:p>
        </p:txBody>
      </p:sp>
      <p:pic>
        <p:nvPicPr>
          <p:cNvPr id="6" name="Picture 5"/>
          <p:cNvPicPr>
            <a:picLocks noChangeAspect="1"/>
          </p:cNvPicPr>
          <p:nvPr/>
        </p:nvPicPr>
        <p:blipFill>
          <a:blip r:embed="rId3"/>
          <a:stretch>
            <a:fillRect/>
          </a:stretch>
        </p:blipFill>
        <p:spPr>
          <a:xfrm>
            <a:off x="0" y="1423813"/>
            <a:ext cx="5921829" cy="4458100"/>
          </a:xfrm>
          <a:prstGeom prst="rect">
            <a:avLst/>
          </a:prstGeom>
        </p:spPr>
      </p:pic>
      <p:grpSp>
        <p:nvGrpSpPr>
          <p:cNvPr id="4" name="Group 3"/>
          <p:cNvGrpSpPr/>
          <p:nvPr/>
        </p:nvGrpSpPr>
        <p:grpSpPr>
          <a:xfrm>
            <a:off x="5965873" y="2288230"/>
            <a:ext cx="2883234" cy="1987920"/>
            <a:chOff x="915804" y="708480"/>
            <a:chExt cx="4190235" cy="3136320"/>
          </a:xfrm>
        </p:grpSpPr>
        <p:cxnSp>
          <p:nvCxnSpPr>
            <p:cNvPr id="5" name="Straight Arrow Connector 4"/>
            <p:cNvCxnSpPr/>
            <p:nvPr/>
          </p:nvCxnSpPr>
          <p:spPr>
            <a:xfrm>
              <a:off x="915804" y="3818880"/>
              <a:ext cx="4190235" cy="0"/>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V="1">
              <a:off x="915804" y="708480"/>
              <a:ext cx="0" cy="3136320"/>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8" name="Plus 7"/>
            <p:cNvSpPr/>
            <p:nvPr/>
          </p:nvSpPr>
          <p:spPr>
            <a:xfrm>
              <a:off x="2222805" y="12403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lus 8"/>
            <p:cNvSpPr/>
            <p:nvPr/>
          </p:nvSpPr>
          <p:spPr>
            <a:xfrm>
              <a:off x="2743596" y="11731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Plus 9"/>
            <p:cNvSpPr/>
            <p:nvPr/>
          </p:nvSpPr>
          <p:spPr>
            <a:xfrm>
              <a:off x="2577031" y="15520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lus 10"/>
            <p:cNvSpPr/>
            <p:nvPr/>
          </p:nvSpPr>
          <p:spPr>
            <a:xfrm>
              <a:off x="1922830" y="133104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Plus 11"/>
            <p:cNvSpPr/>
            <p:nvPr/>
          </p:nvSpPr>
          <p:spPr>
            <a:xfrm>
              <a:off x="2273940" y="15280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Plus 12"/>
            <p:cNvSpPr/>
            <p:nvPr/>
          </p:nvSpPr>
          <p:spPr>
            <a:xfrm>
              <a:off x="2481995" y="114960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Plus 13"/>
            <p:cNvSpPr/>
            <p:nvPr/>
          </p:nvSpPr>
          <p:spPr>
            <a:xfrm>
              <a:off x="2127769" y="10588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Plus 14"/>
            <p:cNvSpPr/>
            <p:nvPr/>
          </p:nvSpPr>
          <p:spPr>
            <a:xfrm>
              <a:off x="2824467" y="13996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lus 15"/>
            <p:cNvSpPr/>
            <p:nvPr/>
          </p:nvSpPr>
          <p:spPr>
            <a:xfrm>
              <a:off x="1937697" y="18568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Plus 16"/>
            <p:cNvSpPr/>
            <p:nvPr/>
          </p:nvSpPr>
          <p:spPr>
            <a:xfrm>
              <a:off x="1842661" y="160536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lus 17"/>
            <p:cNvSpPr/>
            <p:nvPr/>
          </p:nvSpPr>
          <p:spPr>
            <a:xfrm>
              <a:off x="2368976" y="18568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Multiply 18"/>
            <p:cNvSpPr/>
            <p:nvPr/>
          </p:nvSpPr>
          <p:spPr>
            <a:xfrm>
              <a:off x="2838631" y="235080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Multiply 19"/>
            <p:cNvSpPr/>
            <p:nvPr/>
          </p:nvSpPr>
          <p:spPr>
            <a:xfrm>
              <a:off x="2676891" y="252036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Multiply 20"/>
            <p:cNvSpPr/>
            <p:nvPr/>
          </p:nvSpPr>
          <p:spPr>
            <a:xfrm>
              <a:off x="2824466" y="285348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Multiply 21"/>
            <p:cNvSpPr/>
            <p:nvPr/>
          </p:nvSpPr>
          <p:spPr>
            <a:xfrm>
              <a:off x="3087777" y="258696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Multiply 22"/>
            <p:cNvSpPr/>
            <p:nvPr/>
          </p:nvSpPr>
          <p:spPr>
            <a:xfrm>
              <a:off x="3683913" y="299568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Multiply 23"/>
            <p:cNvSpPr/>
            <p:nvPr/>
          </p:nvSpPr>
          <p:spPr>
            <a:xfrm>
              <a:off x="3251931" y="225828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Multiply 24"/>
            <p:cNvSpPr/>
            <p:nvPr/>
          </p:nvSpPr>
          <p:spPr>
            <a:xfrm>
              <a:off x="3156895" y="284328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Multiply 25"/>
            <p:cNvSpPr/>
            <p:nvPr/>
          </p:nvSpPr>
          <p:spPr>
            <a:xfrm>
              <a:off x="3657995" y="225216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Multiply 26"/>
            <p:cNvSpPr/>
            <p:nvPr/>
          </p:nvSpPr>
          <p:spPr>
            <a:xfrm>
              <a:off x="3384943" y="310188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Multiply 27"/>
            <p:cNvSpPr/>
            <p:nvPr/>
          </p:nvSpPr>
          <p:spPr>
            <a:xfrm>
              <a:off x="3778949" y="278196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Multiply 28"/>
            <p:cNvSpPr/>
            <p:nvPr/>
          </p:nvSpPr>
          <p:spPr>
            <a:xfrm>
              <a:off x="3467922" y="284976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Multiply 29"/>
            <p:cNvSpPr/>
            <p:nvPr/>
          </p:nvSpPr>
          <p:spPr>
            <a:xfrm>
              <a:off x="3873986" y="241272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Multiply 30"/>
            <p:cNvSpPr/>
            <p:nvPr/>
          </p:nvSpPr>
          <p:spPr>
            <a:xfrm>
              <a:off x="3562958" y="261720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rot="19168741">
              <a:off x="1586057" y="936431"/>
              <a:ext cx="1589346" cy="1213076"/>
            </a:xfrm>
            <a:prstGeom prst="ellipse">
              <a:avLst/>
            </a:prstGeom>
            <a:noFill/>
            <a:ln w="25400">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2637109" y="2129040"/>
              <a:ext cx="1589346" cy="1213076"/>
            </a:xfrm>
            <a:prstGeom prst="ellipse">
              <a:avLst/>
            </a:prstGeom>
            <a:noFill/>
            <a:ln w="25400">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4" name="TextBox 33"/>
          <p:cNvSpPr txBox="1"/>
          <p:nvPr/>
        </p:nvSpPr>
        <p:spPr>
          <a:xfrm>
            <a:off x="4391705" y="6414070"/>
            <a:ext cx="4585453" cy="369332"/>
          </a:xfrm>
          <a:prstGeom prst="rect">
            <a:avLst/>
          </a:prstGeom>
          <a:noFill/>
        </p:spPr>
        <p:txBody>
          <a:bodyPr wrap="square" rtlCol="0">
            <a:spAutoFit/>
          </a:bodyPr>
          <a:lstStyle/>
          <a:p>
            <a:r>
              <a:rPr lang="en-US" i="1" u="sng" dirty="0" smtClean="0">
                <a:solidFill>
                  <a:schemeClr val="bg1"/>
                </a:solidFill>
                <a:latin typeface="Gill Sans MT"/>
                <a:cs typeface="Gill Sans MT"/>
              </a:rPr>
              <a:t>Otten, L</a:t>
            </a:r>
            <a:r>
              <a:rPr lang="en-US" i="1" dirty="0" smtClean="0">
                <a:solidFill>
                  <a:schemeClr val="bg1"/>
                </a:solidFill>
                <a:latin typeface="Gill Sans MT"/>
                <a:cs typeface="Gill Sans MT"/>
              </a:rPr>
              <a:t> and Gibson, MI. Manuscript in preparation</a:t>
            </a:r>
            <a:endParaRPr lang="en-US" i="1" dirty="0">
              <a:solidFill>
                <a:schemeClr val="bg1"/>
              </a:solidFill>
              <a:latin typeface="Gill Sans MT"/>
              <a:cs typeface="Gill Sans MT"/>
            </a:endParaRPr>
          </a:p>
        </p:txBody>
      </p:sp>
      <p:sp>
        <p:nvSpPr>
          <p:cNvPr id="35" name="Rectangle 34"/>
          <p:cNvSpPr/>
          <p:nvPr/>
        </p:nvSpPr>
        <p:spPr bwMode="auto">
          <a:xfrm>
            <a:off x="4373297" y="6414070"/>
            <a:ext cx="4585453" cy="369332"/>
          </a:xfrm>
          <a:prstGeom prst="rect">
            <a:avLst/>
          </a:prstGeom>
          <a:noFill/>
          <a:ln w="19050" cap="flat" cmpd="sng" algn="ctr">
            <a:solidFill>
              <a:srgbClr val="CCFF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Tree>
    <p:extLst>
      <p:ext uri="{BB962C8B-B14F-4D97-AF65-F5344CB8AC3E}">
        <p14:creationId xmlns:p14="http://schemas.microsoft.com/office/powerpoint/2010/main" val="38158008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Linear Discriminant Analysis</a:t>
            </a:r>
            <a:endParaRPr lang="en-US" dirty="0"/>
          </a:p>
        </p:txBody>
      </p:sp>
      <p:sp>
        <p:nvSpPr>
          <p:cNvPr id="6" name="TextBox 5"/>
          <p:cNvSpPr txBox="1"/>
          <p:nvPr/>
        </p:nvSpPr>
        <p:spPr>
          <a:xfrm>
            <a:off x="2375382" y="5600191"/>
            <a:ext cx="2255212" cy="369332"/>
          </a:xfrm>
          <a:prstGeom prst="rect">
            <a:avLst/>
          </a:prstGeom>
          <a:solidFill>
            <a:schemeClr val="bg1"/>
          </a:solidFill>
        </p:spPr>
        <p:txBody>
          <a:bodyPr wrap="square" rtlCol="0">
            <a:spAutoFit/>
          </a:bodyPr>
          <a:lstStyle/>
          <a:p>
            <a:r>
              <a:rPr lang="en-US" dirty="0" smtClean="0"/>
              <a:t>Linear Discriminant 1</a:t>
            </a:r>
            <a:endParaRPr lang="en-US" dirty="0"/>
          </a:p>
        </p:txBody>
      </p:sp>
      <p:sp>
        <p:nvSpPr>
          <p:cNvPr id="7" name="TextBox 6"/>
          <p:cNvSpPr txBox="1"/>
          <p:nvPr/>
        </p:nvSpPr>
        <p:spPr>
          <a:xfrm rot="16200000">
            <a:off x="-659187" y="3200846"/>
            <a:ext cx="2255212" cy="369332"/>
          </a:xfrm>
          <a:prstGeom prst="rect">
            <a:avLst/>
          </a:prstGeom>
          <a:solidFill>
            <a:schemeClr val="bg1"/>
          </a:solidFill>
        </p:spPr>
        <p:txBody>
          <a:bodyPr wrap="square" rtlCol="0">
            <a:spAutoFit/>
          </a:bodyPr>
          <a:lstStyle/>
          <a:p>
            <a:r>
              <a:rPr lang="en-US" dirty="0" smtClean="0"/>
              <a:t>Linear Discriminant 2</a:t>
            </a:r>
            <a:endParaRPr lang="en-US" dirty="0"/>
          </a:p>
        </p:txBody>
      </p:sp>
      <p:grpSp>
        <p:nvGrpSpPr>
          <p:cNvPr id="35" name="Group 34"/>
          <p:cNvGrpSpPr/>
          <p:nvPr/>
        </p:nvGrpSpPr>
        <p:grpSpPr>
          <a:xfrm>
            <a:off x="511546" y="1028700"/>
            <a:ext cx="5800274" cy="4581188"/>
            <a:chOff x="952546" y="1028700"/>
            <a:chExt cx="5800274" cy="4581188"/>
          </a:xfrm>
        </p:grpSpPr>
        <p:pic>
          <p:nvPicPr>
            <p:cNvPr id="5" name="Picture 4"/>
            <p:cNvPicPr>
              <a:picLocks noChangeAspect="1"/>
            </p:cNvPicPr>
            <p:nvPr/>
          </p:nvPicPr>
          <p:blipFill rotWithShape="1">
            <a:blip r:embed="rId3"/>
            <a:srcRect l="3646" b="4571"/>
            <a:stretch/>
          </p:blipFill>
          <p:spPr>
            <a:xfrm>
              <a:off x="952546" y="1028700"/>
              <a:ext cx="5800274" cy="4581188"/>
            </a:xfrm>
            <a:prstGeom prst="rect">
              <a:avLst/>
            </a:prstGeom>
          </p:spPr>
        </p:pic>
        <p:sp>
          <p:nvSpPr>
            <p:cNvPr id="8" name="TextBox 7"/>
            <p:cNvSpPr txBox="1"/>
            <p:nvPr/>
          </p:nvSpPr>
          <p:spPr>
            <a:xfrm>
              <a:off x="2329035" y="1933700"/>
              <a:ext cx="739292" cy="369332"/>
            </a:xfrm>
            <a:prstGeom prst="rect">
              <a:avLst/>
            </a:prstGeom>
            <a:noFill/>
          </p:spPr>
          <p:txBody>
            <a:bodyPr wrap="square" rtlCol="0">
              <a:spAutoFit/>
            </a:bodyPr>
            <a:lstStyle/>
            <a:p>
              <a:r>
                <a:rPr lang="en-US" b="1" dirty="0" smtClean="0"/>
                <a:t>DBA</a:t>
              </a:r>
              <a:endParaRPr lang="en-US" b="1" dirty="0"/>
            </a:p>
          </p:txBody>
        </p:sp>
        <p:sp>
          <p:nvSpPr>
            <p:cNvPr id="9" name="TextBox 8"/>
            <p:cNvSpPr txBox="1"/>
            <p:nvPr/>
          </p:nvSpPr>
          <p:spPr>
            <a:xfrm>
              <a:off x="3123226" y="3011385"/>
              <a:ext cx="1254694" cy="369332"/>
            </a:xfrm>
            <a:prstGeom prst="rect">
              <a:avLst/>
            </a:prstGeom>
            <a:noFill/>
          </p:spPr>
          <p:txBody>
            <a:bodyPr wrap="square" rtlCol="0">
              <a:spAutoFit/>
            </a:bodyPr>
            <a:lstStyle/>
            <a:p>
              <a:r>
                <a:rPr lang="en-US" b="1" dirty="0" smtClean="0"/>
                <a:t>PNA</a:t>
              </a:r>
              <a:endParaRPr lang="en-US" b="1" dirty="0"/>
            </a:p>
          </p:txBody>
        </p:sp>
        <p:sp>
          <p:nvSpPr>
            <p:cNvPr id="10" name="TextBox 9"/>
            <p:cNvSpPr txBox="1"/>
            <p:nvPr/>
          </p:nvSpPr>
          <p:spPr>
            <a:xfrm>
              <a:off x="4966547" y="2935577"/>
              <a:ext cx="1080516" cy="369332"/>
            </a:xfrm>
            <a:prstGeom prst="rect">
              <a:avLst/>
            </a:prstGeom>
            <a:noFill/>
          </p:spPr>
          <p:txBody>
            <a:bodyPr wrap="square" rtlCol="0">
              <a:spAutoFit/>
            </a:bodyPr>
            <a:lstStyle/>
            <a:p>
              <a:r>
                <a:rPr lang="en-US" b="1" dirty="0" smtClean="0"/>
                <a:t>RCA120</a:t>
              </a:r>
              <a:endParaRPr lang="en-US" b="1" dirty="0"/>
            </a:p>
          </p:txBody>
        </p:sp>
        <p:sp>
          <p:nvSpPr>
            <p:cNvPr id="11" name="TextBox 10"/>
            <p:cNvSpPr txBox="1"/>
            <p:nvPr/>
          </p:nvSpPr>
          <p:spPr>
            <a:xfrm>
              <a:off x="2424172" y="4151978"/>
              <a:ext cx="739292" cy="369332"/>
            </a:xfrm>
            <a:prstGeom prst="rect">
              <a:avLst/>
            </a:prstGeom>
            <a:noFill/>
          </p:spPr>
          <p:txBody>
            <a:bodyPr wrap="square" rtlCol="0">
              <a:spAutoFit/>
            </a:bodyPr>
            <a:lstStyle/>
            <a:p>
              <a:r>
                <a:rPr lang="en-US" b="1" dirty="0" smtClean="0"/>
                <a:t>SBA</a:t>
              </a:r>
              <a:endParaRPr lang="en-US" b="1" dirty="0"/>
            </a:p>
          </p:txBody>
        </p:sp>
      </p:grpSp>
      <p:grpSp>
        <p:nvGrpSpPr>
          <p:cNvPr id="36" name="Group 35"/>
          <p:cNvGrpSpPr/>
          <p:nvPr/>
        </p:nvGrpSpPr>
        <p:grpSpPr>
          <a:xfrm>
            <a:off x="6613342" y="2319030"/>
            <a:ext cx="2363816" cy="2060160"/>
            <a:chOff x="915804" y="708480"/>
            <a:chExt cx="4190235" cy="3136320"/>
          </a:xfrm>
        </p:grpSpPr>
        <p:cxnSp>
          <p:nvCxnSpPr>
            <p:cNvPr id="37" name="Straight Arrow Connector 36"/>
            <p:cNvCxnSpPr/>
            <p:nvPr/>
          </p:nvCxnSpPr>
          <p:spPr>
            <a:xfrm>
              <a:off x="915804" y="3818880"/>
              <a:ext cx="4190235" cy="0"/>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flipV="1">
              <a:off x="915804" y="708480"/>
              <a:ext cx="0" cy="3136320"/>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9" name="Plus 38"/>
            <p:cNvSpPr/>
            <p:nvPr/>
          </p:nvSpPr>
          <p:spPr>
            <a:xfrm>
              <a:off x="1888274" y="10588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Plus 39"/>
            <p:cNvSpPr/>
            <p:nvPr/>
          </p:nvSpPr>
          <p:spPr>
            <a:xfrm>
              <a:off x="2127769" y="10588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Plus 40"/>
            <p:cNvSpPr/>
            <p:nvPr/>
          </p:nvSpPr>
          <p:spPr>
            <a:xfrm>
              <a:off x="1937697" y="12403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Plus 41"/>
            <p:cNvSpPr/>
            <p:nvPr/>
          </p:nvSpPr>
          <p:spPr>
            <a:xfrm>
              <a:off x="1747625" y="142176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Plus 42"/>
            <p:cNvSpPr/>
            <p:nvPr/>
          </p:nvSpPr>
          <p:spPr>
            <a:xfrm>
              <a:off x="1557553" y="160320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Plus 43"/>
            <p:cNvSpPr/>
            <p:nvPr/>
          </p:nvSpPr>
          <p:spPr>
            <a:xfrm>
              <a:off x="1698202" y="12403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Multiply 44"/>
            <p:cNvSpPr/>
            <p:nvPr/>
          </p:nvSpPr>
          <p:spPr>
            <a:xfrm>
              <a:off x="3061858" y="321660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Multiply 45"/>
            <p:cNvSpPr/>
            <p:nvPr/>
          </p:nvSpPr>
          <p:spPr>
            <a:xfrm>
              <a:off x="3105667" y="294504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Multiply 46"/>
            <p:cNvSpPr/>
            <p:nvPr/>
          </p:nvSpPr>
          <p:spPr>
            <a:xfrm>
              <a:off x="3408668" y="298812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Multiply 47"/>
            <p:cNvSpPr/>
            <p:nvPr/>
          </p:nvSpPr>
          <p:spPr>
            <a:xfrm>
              <a:off x="3295740" y="283884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Multiply 48"/>
            <p:cNvSpPr/>
            <p:nvPr/>
          </p:nvSpPr>
          <p:spPr>
            <a:xfrm>
              <a:off x="3295740" y="332280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Multiply 49"/>
            <p:cNvSpPr/>
            <p:nvPr/>
          </p:nvSpPr>
          <p:spPr>
            <a:xfrm>
              <a:off x="3295740" y="309432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Plus 50"/>
            <p:cNvSpPr/>
            <p:nvPr/>
          </p:nvSpPr>
          <p:spPr>
            <a:xfrm>
              <a:off x="1900025" y="157416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Plus 51"/>
            <p:cNvSpPr/>
            <p:nvPr/>
          </p:nvSpPr>
          <p:spPr>
            <a:xfrm>
              <a:off x="1747625" y="16939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Plus 52"/>
            <p:cNvSpPr/>
            <p:nvPr/>
          </p:nvSpPr>
          <p:spPr>
            <a:xfrm>
              <a:off x="1508130" y="13927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Plus 53"/>
            <p:cNvSpPr/>
            <p:nvPr/>
          </p:nvSpPr>
          <p:spPr>
            <a:xfrm>
              <a:off x="2020279" y="14191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Multiply 54"/>
            <p:cNvSpPr/>
            <p:nvPr/>
          </p:nvSpPr>
          <p:spPr>
            <a:xfrm>
              <a:off x="3507735" y="277572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Multiply 55"/>
            <p:cNvSpPr/>
            <p:nvPr/>
          </p:nvSpPr>
          <p:spPr>
            <a:xfrm>
              <a:off x="3543176" y="321660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Multiply 56"/>
            <p:cNvSpPr/>
            <p:nvPr/>
          </p:nvSpPr>
          <p:spPr>
            <a:xfrm>
              <a:off x="3647768" y="299124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8" name="Oval 57"/>
          <p:cNvSpPr/>
          <p:nvPr/>
        </p:nvSpPr>
        <p:spPr>
          <a:xfrm rot="19005170">
            <a:off x="7641705" y="3654965"/>
            <a:ext cx="866296" cy="537218"/>
          </a:xfrm>
          <a:prstGeom prst="ellipse">
            <a:avLst/>
          </a:prstGeom>
          <a:noFill/>
          <a:ln w="25400">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Oval 58"/>
          <p:cNvSpPr/>
          <p:nvPr/>
        </p:nvSpPr>
        <p:spPr>
          <a:xfrm rot="19168741">
            <a:off x="6825490" y="2523326"/>
            <a:ext cx="692176" cy="552219"/>
          </a:xfrm>
          <a:prstGeom prst="ellipse">
            <a:avLst/>
          </a:prstGeom>
          <a:noFill/>
          <a:ln w="25400">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TextBox 59"/>
          <p:cNvSpPr txBox="1"/>
          <p:nvPr/>
        </p:nvSpPr>
        <p:spPr>
          <a:xfrm>
            <a:off x="4391705" y="6414070"/>
            <a:ext cx="4585453" cy="369332"/>
          </a:xfrm>
          <a:prstGeom prst="rect">
            <a:avLst/>
          </a:prstGeom>
          <a:noFill/>
        </p:spPr>
        <p:txBody>
          <a:bodyPr wrap="square" rtlCol="0">
            <a:spAutoFit/>
          </a:bodyPr>
          <a:lstStyle/>
          <a:p>
            <a:r>
              <a:rPr lang="en-US" i="1" u="sng" dirty="0" smtClean="0">
                <a:solidFill>
                  <a:schemeClr val="bg1"/>
                </a:solidFill>
                <a:latin typeface="Gill Sans MT"/>
                <a:cs typeface="Gill Sans MT"/>
              </a:rPr>
              <a:t>Otten, L</a:t>
            </a:r>
            <a:r>
              <a:rPr lang="en-US" i="1" dirty="0" smtClean="0">
                <a:solidFill>
                  <a:schemeClr val="bg1"/>
                </a:solidFill>
                <a:latin typeface="Gill Sans MT"/>
                <a:cs typeface="Gill Sans MT"/>
              </a:rPr>
              <a:t> and Gibson, MI. Manuscript in preparation</a:t>
            </a:r>
            <a:endParaRPr lang="en-US" i="1" dirty="0">
              <a:solidFill>
                <a:schemeClr val="bg1"/>
              </a:solidFill>
              <a:latin typeface="Gill Sans MT"/>
              <a:cs typeface="Gill Sans MT"/>
            </a:endParaRPr>
          </a:p>
        </p:txBody>
      </p:sp>
      <p:sp>
        <p:nvSpPr>
          <p:cNvPr id="61" name="Rectangle 60"/>
          <p:cNvSpPr/>
          <p:nvPr/>
        </p:nvSpPr>
        <p:spPr bwMode="auto">
          <a:xfrm>
            <a:off x="4373297" y="6414070"/>
            <a:ext cx="4585453" cy="369332"/>
          </a:xfrm>
          <a:prstGeom prst="rect">
            <a:avLst/>
          </a:prstGeom>
          <a:noFill/>
          <a:ln w="19050" cap="flat" cmpd="sng" algn="ctr">
            <a:solidFill>
              <a:srgbClr val="CCFF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Tree>
    <p:extLst>
      <p:ext uri="{BB962C8B-B14F-4D97-AF65-F5344CB8AC3E}">
        <p14:creationId xmlns:p14="http://schemas.microsoft.com/office/powerpoint/2010/main" val="29933565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Identification of blind samples</a:t>
            </a:r>
            <a:endParaRPr lang="en-US" dirty="0"/>
          </a:p>
        </p:txBody>
      </p:sp>
      <p:pic>
        <p:nvPicPr>
          <p:cNvPr id="5" name="Picture 4"/>
          <p:cNvPicPr>
            <a:picLocks noChangeAspect="1"/>
          </p:cNvPicPr>
          <p:nvPr/>
        </p:nvPicPr>
        <p:blipFill>
          <a:blip r:embed="rId3"/>
          <a:stretch>
            <a:fillRect/>
          </a:stretch>
        </p:blipFill>
        <p:spPr>
          <a:xfrm>
            <a:off x="1445988" y="1295399"/>
            <a:ext cx="6231052" cy="4907643"/>
          </a:xfrm>
          <a:prstGeom prst="rect">
            <a:avLst/>
          </a:prstGeom>
        </p:spPr>
      </p:pic>
      <p:sp>
        <p:nvSpPr>
          <p:cNvPr id="8" name="TextBox 7"/>
          <p:cNvSpPr txBox="1"/>
          <p:nvPr/>
        </p:nvSpPr>
        <p:spPr>
          <a:xfrm>
            <a:off x="4391705" y="6414070"/>
            <a:ext cx="4585453" cy="369332"/>
          </a:xfrm>
          <a:prstGeom prst="rect">
            <a:avLst/>
          </a:prstGeom>
          <a:noFill/>
        </p:spPr>
        <p:txBody>
          <a:bodyPr wrap="square" rtlCol="0">
            <a:spAutoFit/>
          </a:bodyPr>
          <a:lstStyle/>
          <a:p>
            <a:r>
              <a:rPr lang="en-US" i="1" u="sng" dirty="0" smtClean="0">
                <a:solidFill>
                  <a:schemeClr val="bg1"/>
                </a:solidFill>
                <a:latin typeface="Gill Sans MT"/>
                <a:cs typeface="Gill Sans MT"/>
              </a:rPr>
              <a:t>Otten, L</a:t>
            </a:r>
            <a:r>
              <a:rPr lang="en-US" i="1" dirty="0" smtClean="0">
                <a:solidFill>
                  <a:schemeClr val="bg1"/>
                </a:solidFill>
                <a:latin typeface="Gill Sans MT"/>
                <a:cs typeface="Gill Sans MT"/>
              </a:rPr>
              <a:t> and Gibson, MI. Manuscript in preparation</a:t>
            </a:r>
            <a:endParaRPr lang="en-US" i="1" dirty="0">
              <a:solidFill>
                <a:schemeClr val="bg1"/>
              </a:solidFill>
              <a:latin typeface="Gill Sans MT"/>
              <a:cs typeface="Gill Sans MT"/>
            </a:endParaRPr>
          </a:p>
        </p:txBody>
      </p:sp>
      <p:sp>
        <p:nvSpPr>
          <p:cNvPr id="10" name="Rectangle 9"/>
          <p:cNvSpPr/>
          <p:nvPr/>
        </p:nvSpPr>
        <p:spPr bwMode="auto">
          <a:xfrm>
            <a:off x="4373297" y="6414070"/>
            <a:ext cx="4585453" cy="369332"/>
          </a:xfrm>
          <a:prstGeom prst="rect">
            <a:avLst/>
          </a:prstGeom>
          <a:noFill/>
          <a:ln w="19050" cap="flat" cmpd="sng" algn="ctr">
            <a:solidFill>
              <a:srgbClr val="CCFF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Tree>
    <p:extLst>
      <p:ext uri="{BB962C8B-B14F-4D97-AF65-F5344CB8AC3E}">
        <p14:creationId xmlns:p14="http://schemas.microsoft.com/office/powerpoint/2010/main" val="40606719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Identification of blind samples</a:t>
            </a:r>
            <a:endParaRPr lang="en-US" dirty="0"/>
          </a:p>
        </p:txBody>
      </p:sp>
      <p:pic>
        <p:nvPicPr>
          <p:cNvPr id="3" name="Picture 2"/>
          <p:cNvPicPr>
            <a:picLocks noChangeAspect="1"/>
          </p:cNvPicPr>
          <p:nvPr/>
        </p:nvPicPr>
        <p:blipFill>
          <a:blip r:embed="rId3"/>
          <a:stretch>
            <a:fillRect/>
          </a:stretch>
        </p:blipFill>
        <p:spPr>
          <a:xfrm>
            <a:off x="0" y="1476315"/>
            <a:ext cx="5297714" cy="4233738"/>
          </a:xfrm>
          <a:prstGeom prst="rect">
            <a:avLst/>
          </a:prstGeom>
        </p:spPr>
      </p:pic>
      <p:sp>
        <p:nvSpPr>
          <p:cNvPr id="6" name="TextBox 5"/>
          <p:cNvSpPr txBox="1"/>
          <p:nvPr/>
        </p:nvSpPr>
        <p:spPr>
          <a:xfrm>
            <a:off x="1696629" y="5395150"/>
            <a:ext cx="2255212" cy="369332"/>
          </a:xfrm>
          <a:prstGeom prst="rect">
            <a:avLst/>
          </a:prstGeom>
          <a:solidFill>
            <a:schemeClr val="bg1"/>
          </a:solidFill>
        </p:spPr>
        <p:txBody>
          <a:bodyPr wrap="square" rtlCol="0">
            <a:spAutoFit/>
          </a:bodyPr>
          <a:lstStyle/>
          <a:p>
            <a:r>
              <a:rPr lang="en-US" dirty="0" smtClean="0"/>
              <a:t>Linear Discriminant 1</a:t>
            </a:r>
            <a:endParaRPr lang="en-US" dirty="0"/>
          </a:p>
        </p:txBody>
      </p:sp>
      <p:sp>
        <p:nvSpPr>
          <p:cNvPr id="7" name="TextBox 6"/>
          <p:cNvSpPr txBox="1"/>
          <p:nvPr/>
        </p:nvSpPr>
        <p:spPr>
          <a:xfrm rot="16200000">
            <a:off x="-919747" y="3139477"/>
            <a:ext cx="2255212" cy="369332"/>
          </a:xfrm>
          <a:prstGeom prst="rect">
            <a:avLst/>
          </a:prstGeom>
          <a:solidFill>
            <a:schemeClr val="bg1"/>
          </a:solidFill>
        </p:spPr>
        <p:txBody>
          <a:bodyPr wrap="square" rtlCol="0">
            <a:spAutoFit/>
          </a:bodyPr>
          <a:lstStyle/>
          <a:p>
            <a:r>
              <a:rPr lang="en-US" dirty="0" smtClean="0"/>
              <a:t>Linear Discriminant 2</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505300527"/>
              </p:ext>
            </p:extLst>
          </p:nvPr>
        </p:nvGraphicFramePr>
        <p:xfrm>
          <a:off x="5299821" y="1295400"/>
          <a:ext cx="4116324" cy="1854200"/>
        </p:xfrm>
        <a:graphic>
          <a:graphicData uri="http://schemas.openxmlformats.org/drawingml/2006/table">
            <a:tbl>
              <a:tblPr firstRow="1" bandRow="1">
                <a:tableStyleId>{2D5ABB26-0587-4C30-8999-92F81FD0307C}</a:tableStyleId>
              </a:tblPr>
              <a:tblGrid>
                <a:gridCol w="1372108"/>
                <a:gridCol w="1372108"/>
                <a:gridCol w="1372108"/>
              </a:tblGrid>
              <a:tr h="370840">
                <a:tc>
                  <a:txBody>
                    <a:bodyPr/>
                    <a:lstStyle/>
                    <a:p>
                      <a:r>
                        <a:rPr lang="en-US" b="1" dirty="0" smtClean="0"/>
                        <a:t>Sample</a:t>
                      </a:r>
                      <a:endParaRPr lang="en-US" b="1"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b="1" dirty="0" smtClean="0"/>
                        <a:t>Predicted</a:t>
                      </a:r>
                      <a:endParaRPr lang="en-US" b="1"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b="1" dirty="0" smtClean="0"/>
                        <a:t>Actual</a:t>
                      </a:r>
                      <a:endParaRPr lang="en-US" b="1"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b="1" dirty="0" smtClean="0"/>
                        <a:t>U1</a:t>
                      </a:r>
                      <a:endParaRPr lang="en-US" b="1" dirty="0"/>
                    </a:p>
                  </a:txBody>
                  <a:tcPr>
                    <a:lnT w="12700" cap="flat" cmpd="sng" algn="ctr">
                      <a:solidFill>
                        <a:scrgbClr r="0" g="0" b="0"/>
                      </a:solidFill>
                      <a:prstDash val="solid"/>
                      <a:round/>
                      <a:headEnd type="none" w="med" len="med"/>
                      <a:tailEnd type="none" w="med" len="med"/>
                    </a:lnT>
                  </a:tcPr>
                </a:tc>
                <a:tc>
                  <a:txBody>
                    <a:bodyPr/>
                    <a:lstStyle/>
                    <a:p>
                      <a:r>
                        <a:rPr lang="en-US" dirty="0" smtClean="0"/>
                        <a:t>RCA120</a:t>
                      </a:r>
                      <a:endParaRPr lang="en-US" dirty="0"/>
                    </a:p>
                  </a:txBody>
                  <a:tcPr>
                    <a:lnT w="12700" cap="flat" cmpd="sng" algn="ctr">
                      <a:solidFill>
                        <a:scrgbClr r="0" g="0" b="0"/>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RCA120</a:t>
                      </a:r>
                    </a:p>
                  </a:txBody>
                  <a:tcP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US" b="1" dirty="0" smtClean="0"/>
                        <a:t>U2</a:t>
                      </a:r>
                      <a:endParaRPr lang="en-US" b="1" dirty="0"/>
                    </a:p>
                  </a:txBody>
                  <a:tcPr/>
                </a:tc>
                <a:tc>
                  <a:txBody>
                    <a:bodyPr/>
                    <a:lstStyle/>
                    <a:p>
                      <a:r>
                        <a:rPr lang="en-US" dirty="0" smtClean="0"/>
                        <a:t>PNA</a:t>
                      </a:r>
                      <a:endParaRPr lang="en-US" dirty="0"/>
                    </a:p>
                  </a:txBody>
                  <a:tcPr>
                    <a:lnR>
                      <a:noFill/>
                    </a:lnR>
                  </a:tcPr>
                </a:tc>
                <a:tc>
                  <a:txBody>
                    <a:bodyPr/>
                    <a:lstStyle/>
                    <a:p>
                      <a:r>
                        <a:rPr lang="en-US" dirty="0" smtClean="0"/>
                        <a:t>PNA</a:t>
                      </a:r>
                      <a:endParaRPr lang="en-US" dirty="0"/>
                    </a:p>
                  </a:txBody>
                  <a:tcP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r>
              <a:tr h="370840">
                <a:tc>
                  <a:txBody>
                    <a:bodyPr/>
                    <a:lstStyle/>
                    <a:p>
                      <a:r>
                        <a:rPr lang="en-US" b="1" dirty="0" smtClean="0"/>
                        <a:t>U3</a:t>
                      </a:r>
                      <a:endParaRPr lang="en-US" b="1" dirty="0"/>
                    </a:p>
                  </a:txBody>
                  <a:tcPr/>
                </a:tc>
                <a:tc>
                  <a:txBody>
                    <a:bodyPr/>
                    <a:lstStyle/>
                    <a:p>
                      <a:r>
                        <a:rPr lang="en-US" dirty="0" smtClean="0"/>
                        <a:t>SBA</a:t>
                      </a:r>
                      <a:endParaRPr lang="en-US" dirty="0"/>
                    </a:p>
                  </a:txBody>
                  <a:tcPr/>
                </a:tc>
                <a:tc>
                  <a:txBody>
                    <a:bodyPr/>
                    <a:lstStyle/>
                    <a:p>
                      <a:r>
                        <a:rPr lang="en-US" dirty="0" smtClean="0"/>
                        <a:t>SBA</a:t>
                      </a:r>
                      <a:endParaRPr lang="en-US" dirty="0"/>
                    </a:p>
                  </a:txBody>
                  <a:tcPr>
                    <a:lnT>
                      <a:noFill/>
                    </a:lnT>
                  </a:tcPr>
                </a:tc>
              </a:tr>
              <a:tr h="370840">
                <a:tc>
                  <a:txBody>
                    <a:bodyPr/>
                    <a:lstStyle/>
                    <a:p>
                      <a:r>
                        <a:rPr lang="en-US" b="1" dirty="0" smtClean="0"/>
                        <a:t>U4</a:t>
                      </a:r>
                      <a:endParaRPr lang="en-US" b="1" dirty="0"/>
                    </a:p>
                  </a:txBody>
                  <a:tcPr>
                    <a:lnB w="12700" cap="flat" cmpd="sng" algn="ctr">
                      <a:solidFill>
                        <a:scrgbClr r="0" g="0" b="0"/>
                      </a:solidFill>
                      <a:prstDash val="solid"/>
                      <a:round/>
                      <a:headEnd type="none" w="med" len="med"/>
                      <a:tailEnd type="none" w="med" len="med"/>
                    </a:lnB>
                  </a:tcPr>
                </a:tc>
                <a:tc>
                  <a:txBody>
                    <a:bodyPr/>
                    <a:lstStyle/>
                    <a:p>
                      <a:r>
                        <a:rPr lang="en-US" dirty="0" smtClean="0"/>
                        <a:t>DBA</a:t>
                      </a:r>
                      <a:endParaRPr lang="en-US" dirty="0"/>
                    </a:p>
                  </a:txBody>
                  <a:tcPr>
                    <a:lnB w="12700" cap="flat" cmpd="sng" algn="ctr">
                      <a:solidFill>
                        <a:scrgbClr r="0" g="0" b="0"/>
                      </a:solidFill>
                      <a:prstDash val="solid"/>
                      <a:round/>
                      <a:headEnd type="none" w="med" len="med"/>
                      <a:tailEnd type="none" w="med" len="med"/>
                    </a:lnB>
                  </a:tcPr>
                </a:tc>
                <a:tc>
                  <a:txBody>
                    <a:bodyPr/>
                    <a:lstStyle/>
                    <a:p>
                      <a:r>
                        <a:rPr lang="en-US" dirty="0" smtClean="0"/>
                        <a:t>DBA</a:t>
                      </a:r>
                      <a:endParaRPr lang="en-US" dirty="0"/>
                    </a:p>
                  </a:txBody>
                  <a:tcPr>
                    <a:lnB w="12700" cap="flat" cmpd="sng" algn="ctr">
                      <a:solidFill>
                        <a:scrgbClr r="0" g="0" b="0"/>
                      </a:solidFill>
                      <a:prstDash val="solid"/>
                      <a:round/>
                      <a:headEnd type="none" w="med" len="med"/>
                      <a:tailEnd type="none" w="med" len="med"/>
                    </a:lnB>
                  </a:tcPr>
                </a:tc>
              </a:tr>
            </a:tbl>
          </a:graphicData>
        </a:graphic>
      </p:graphicFrame>
      <p:sp>
        <p:nvSpPr>
          <p:cNvPr id="9" name="TextBox 8"/>
          <p:cNvSpPr txBox="1"/>
          <p:nvPr/>
        </p:nvSpPr>
        <p:spPr>
          <a:xfrm>
            <a:off x="1470829" y="2964934"/>
            <a:ext cx="739292" cy="369332"/>
          </a:xfrm>
          <a:prstGeom prst="rect">
            <a:avLst/>
          </a:prstGeom>
          <a:noFill/>
        </p:spPr>
        <p:txBody>
          <a:bodyPr wrap="square" rtlCol="0">
            <a:spAutoFit/>
          </a:bodyPr>
          <a:lstStyle/>
          <a:p>
            <a:r>
              <a:rPr lang="en-US" b="1" dirty="0" smtClean="0"/>
              <a:t>U4</a:t>
            </a:r>
            <a:endParaRPr lang="en-US" b="1" dirty="0"/>
          </a:p>
        </p:txBody>
      </p:sp>
      <p:sp>
        <p:nvSpPr>
          <p:cNvPr id="10" name="TextBox 9"/>
          <p:cNvSpPr txBox="1"/>
          <p:nvPr/>
        </p:nvSpPr>
        <p:spPr>
          <a:xfrm>
            <a:off x="2362521" y="4107707"/>
            <a:ext cx="739292" cy="369332"/>
          </a:xfrm>
          <a:prstGeom prst="rect">
            <a:avLst/>
          </a:prstGeom>
          <a:noFill/>
        </p:spPr>
        <p:txBody>
          <a:bodyPr wrap="square" rtlCol="0">
            <a:spAutoFit/>
          </a:bodyPr>
          <a:lstStyle/>
          <a:p>
            <a:r>
              <a:rPr lang="en-US" b="1" dirty="0" smtClean="0"/>
              <a:t>U2</a:t>
            </a:r>
            <a:endParaRPr lang="en-US" b="1" dirty="0"/>
          </a:p>
        </p:txBody>
      </p:sp>
      <p:sp>
        <p:nvSpPr>
          <p:cNvPr id="11" name="TextBox 10"/>
          <p:cNvSpPr txBox="1"/>
          <p:nvPr/>
        </p:nvSpPr>
        <p:spPr>
          <a:xfrm>
            <a:off x="4558422" y="3519714"/>
            <a:ext cx="739292" cy="369332"/>
          </a:xfrm>
          <a:prstGeom prst="rect">
            <a:avLst/>
          </a:prstGeom>
          <a:noFill/>
        </p:spPr>
        <p:txBody>
          <a:bodyPr wrap="square" rtlCol="0">
            <a:spAutoFit/>
          </a:bodyPr>
          <a:lstStyle/>
          <a:p>
            <a:r>
              <a:rPr lang="en-US" b="1" dirty="0" smtClean="0"/>
              <a:t>U1</a:t>
            </a:r>
            <a:endParaRPr lang="en-US" b="1" dirty="0"/>
          </a:p>
        </p:txBody>
      </p:sp>
      <p:sp>
        <p:nvSpPr>
          <p:cNvPr id="12" name="TextBox 11"/>
          <p:cNvSpPr txBox="1"/>
          <p:nvPr/>
        </p:nvSpPr>
        <p:spPr>
          <a:xfrm>
            <a:off x="1101183" y="4198422"/>
            <a:ext cx="739292" cy="369332"/>
          </a:xfrm>
          <a:prstGeom prst="rect">
            <a:avLst/>
          </a:prstGeom>
          <a:noFill/>
        </p:spPr>
        <p:txBody>
          <a:bodyPr wrap="square" rtlCol="0">
            <a:spAutoFit/>
          </a:bodyPr>
          <a:lstStyle/>
          <a:p>
            <a:r>
              <a:rPr lang="en-US" b="1" dirty="0" smtClean="0"/>
              <a:t>U3</a:t>
            </a:r>
            <a:endParaRPr lang="en-US" b="1" dirty="0"/>
          </a:p>
        </p:txBody>
      </p:sp>
      <p:sp>
        <p:nvSpPr>
          <p:cNvPr id="13" name="TextBox 12"/>
          <p:cNvSpPr txBox="1"/>
          <p:nvPr/>
        </p:nvSpPr>
        <p:spPr>
          <a:xfrm>
            <a:off x="4391705" y="6414070"/>
            <a:ext cx="4585453" cy="369332"/>
          </a:xfrm>
          <a:prstGeom prst="rect">
            <a:avLst/>
          </a:prstGeom>
          <a:noFill/>
        </p:spPr>
        <p:txBody>
          <a:bodyPr wrap="square" rtlCol="0">
            <a:spAutoFit/>
          </a:bodyPr>
          <a:lstStyle/>
          <a:p>
            <a:r>
              <a:rPr lang="en-US" i="1" u="sng" dirty="0" smtClean="0">
                <a:solidFill>
                  <a:schemeClr val="bg1"/>
                </a:solidFill>
                <a:latin typeface="Gill Sans MT"/>
                <a:cs typeface="Gill Sans MT"/>
              </a:rPr>
              <a:t>Otten, L</a:t>
            </a:r>
            <a:r>
              <a:rPr lang="en-US" i="1" dirty="0" smtClean="0">
                <a:solidFill>
                  <a:schemeClr val="bg1"/>
                </a:solidFill>
                <a:latin typeface="Gill Sans MT"/>
                <a:cs typeface="Gill Sans MT"/>
              </a:rPr>
              <a:t> and Gibson, MI. Manuscript in preparation</a:t>
            </a:r>
            <a:endParaRPr lang="en-US" i="1" dirty="0">
              <a:solidFill>
                <a:schemeClr val="bg1"/>
              </a:solidFill>
              <a:latin typeface="Gill Sans MT"/>
              <a:cs typeface="Gill Sans MT"/>
            </a:endParaRPr>
          </a:p>
        </p:txBody>
      </p:sp>
      <p:sp>
        <p:nvSpPr>
          <p:cNvPr id="4" name="Rectangle 3"/>
          <p:cNvSpPr/>
          <p:nvPr/>
        </p:nvSpPr>
        <p:spPr bwMode="auto">
          <a:xfrm>
            <a:off x="4373297" y="6414070"/>
            <a:ext cx="4585453" cy="369332"/>
          </a:xfrm>
          <a:prstGeom prst="rect">
            <a:avLst/>
          </a:prstGeom>
          <a:noFill/>
          <a:ln w="19050" cap="flat" cmpd="sng" algn="ctr">
            <a:solidFill>
              <a:srgbClr val="CCFF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grpSp>
        <p:nvGrpSpPr>
          <p:cNvPr id="14" name="Group 13"/>
          <p:cNvGrpSpPr/>
          <p:nvPr/>
        </p:nvGrpSpPr>
        <p:grpSpPr>
          <a:xfrm>
            <a:off x="5964079" y="3334266"/>
            <a:ext cx="2713049" cy="2060884"/>
            <a:chOff x="915804" y="708480"/>
            <a:chExt cx="4190235" cy="3136320"/>
          </a:xfrm>
        </p:grpSpPr>
        <p:grpSp>
          <p:nvGrpSpPr>
            <p:cNvPr id="15" name="Group 14"/>
            <p:cNvGrpSpPr/>
            <p:nvPr/>
          </p:nvGrpSpPr>
          <p:grpSpPr>
            <a:xfrm>
              <a:off x="915804" y="708480"/>
              <a:ext cx="4190235" cy="3136320"/>
              <a:chOff x="915804" y="708480"/>
              <a:chExt cx="4190235" cy="3136320"/>
            </a:xfrm>
          </p:grpSpPr>
          <p:cxnSp>
            <p:nvCxnSpPr>
              <p:cNvPr id="17" name="Straight Arrow Connector 16"/>
              <p:cNvCxnSpPr/>
              <p:nvPr/>
            </p:nvCxnSpPr>
            <p:spPr>
              <a:xfrm>
                <a:off x="915804" y="3818880"/>
                <a:ext cx="4190235" cy="0"/>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915804" y="708480"/>
                <a:ext cx="0" cy="3136320"/>
              </a:xfrm>
              <a:prstGeom prst="straightConnector1">
                <a:avLst/>
              </a:prstGeom>
              <a:ln w="508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Plus 18"/>
              <p:cNvSpPr/>
              <p:nvPr/>
            </p:nvSpPr>
            <p:spPr>
              <a:xfrm>
                <a:off x="1888274" y="10588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Plus 19"/>
              <p:cNvSpPr/>
              <p:nvPr/>
            </p:nvSpPr>
            <p:spPr>
              <a:xfrm>
                <a:off x="2127769" y="105888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Plus 20"/>
              <p:cNvSpPr/>
              <p:nvPr/>
            </p:nvSpPr>
            <p:spPr>
              <a:xfrm>
                <a:off x="1937697" y="12403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Plus 21"/>
              <p:cNvSpPr/>
              <p:nvPr/>
            </p:nvSpPr>
            <p:spPr>
              <a:xfrm>
                <a:off x="1747625" y="142176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Plus 22"/>
              <p:cNvSpPr/>
              <p:nvPr/>
            </p:nvSpPr>
            <p:spPr>
              <a:xfrm>
                <a:off x="1557553" y="160320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Plus 23"/>
              <p:cNvSpPr/>
              <p:nvPr/>
            </p:nvSpPr>
            <p:spPr>
              <a:xfrm>
                <a:off x="1698202" y="12403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Multiply 24"/>
              <p:cNvSpPr/>
              <p:nvPr/>
            </p:nvSpPr>
            <p:spPr>
              <a:xfrm>
                <a:off x="3061858" y="321660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Multiply 25"/>
              <p:cNvSpPr/>
              <p:nvPr/>
            </p:nvSpPr>
            <p:spPr>
              <a:xfrm>
                <a:off x="3105667" y="294504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Multiply 26"/>
              <p:cNvSpPr/>
              <p:nvPr/>
            </p:nvSpPr>
            <p:spPr>
              <a:xfrm>
                <a:off x="3408668" y="298812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Multiply 27"/>
              <p:cNvSpPr/>
              <p:nvPr/>
            </p:nvSpPr>
            <p:spPr>
              <a:xfrm>
                <a:off x="3295740" y="283884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Multiply 28"/>
              <p:cNvSpPr/>
              <p:nvPr/>
            </p:nvSpPr>
            <p:spPr>
              <a:xfrm>
                <a:off x="3295740" y="332280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Multiply 29"/>
              <p:cNvSpPr/>
              <p:nvPr/>
            </p:nvSpPr>
            <p:spPr>
              <a:xfrm>
                <a:off x="3295740" y="309432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Plus 30"/>
              <p:cNvSpPr/>
              <p:nvPr/>
            </p:nvSpPr>
            <p:spPr>
              <a:xfrm>
                <a:off x="1900025" y="157416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Plus 31"/>
              <p:cNvSpPr/>
              <p:nvPr/>
            </p:nvSpPr>
            <p:spPr>
              <a:xfrm>
                <a:off x="1747625" y="16939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Plus 32"/>
              <p:cNvSpPr/>
              <p:nvPr/>
            </p:nvSpPr>
            <p:spPr>
              <a:xfrm>
                <a:off x="1508130" y="13927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Plus 33"/>
              <p:cNvSpPr/>
              <p:nvPr/>
            </p:nvSpPr>
            <p:spPr>
              <a:xfrm>
                <a:off x="2020279" y="1419120"/>
                <a:ext cx="190072" cy="181440"/>
              </a:xfrm>
              <a:prstGeom prst="mathPlus">
                <a:avLst/>
              </a:prstGeom>
              <a:solidFill>
                <a:srgbClr val="000090"/>
              </a:solidFill>
              <a:ln>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Multiply 34"/>
              <p:cNvSpPr/>
              <p:nvPr/>
            </p:nvSpPr>
            <p:spPr>
              <a:xfrm>
                <a:off x="3507735" y="277572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Multiply 35"/>
              <p:cNvSpPr/>
              <p:nvPr/>
            </p:nvSpPr>
            <p:spPr>
              <a:xfrm>
                <a:off x="3543176" y="321660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Multiply 36"/>
              <p:cNvSpPr/>
              <p:nvPr/>
            </p:nvSpPr>
            <p:spPr>
              <a:xfrm>
                <a:off x="3647768" y="2991240"/>
                <a:ext cx="190073" cy="212400"/>
              </a:xfrm>
              <a:prstGeom prst="mathMultiply">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Diamond 15"/>
            <p:cNvSpPr/>
            <p:nvPr/>
          </p:nvSpPr>
          <p:spPr>
            <a:xfrm>
              <a:off x="2952656" y="2715720"/>
              <a:ext cx="109202" cy="123120"/>
            </a:xfrm>
            <a:prstGeom prst="diamond">
              <a:avLst/>
            </a:prstGeom>
            <a:solidFill>
              <a:srgbClr val="800000"/>
            </a:solidFill>
            <a:ln>
              <a:solidFill>
                <a:srgbClr val="8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833148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Detection of mixed samples</a:t>
            </a:r>
            <a:endParaRPr lang="en-US" dirty="0"/>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1397813" y="1088573"/>
            <a:ext cx="6331041" cy="4876393"/>
          </a:xfrm>
          <a:prstGeom prst="rect">
            <a:avLst/>
          </a:prstGeom>
          <a:noFill/>
          <a:ln>
            <a:noFill/>
          </a:ln>
        </p:spPr>
      </p:pic>
      <p:sp>
        <p:nvSpPr>
          <p:cNvPr id="4" name="TextBox 3"/>
          <p:cNvSpPr txBox="1"/>
          <p:nvPr/>
        </p:nvSpPr>
        <p:spPr>
          <a:xfrm>
            <a:off x="4391705" y="6414070"/>
            <a:ext cx="4585453" cy="369332"/>
          </a:xfrm>
          <a:prstGeom prst="rect">
            <a:avLst/>
          </a:prstGeom>
          <a:noFill/>
        </p:spPr>
        <p:txBody>
          <a:bodyPr wrap="square" rtlCol="0">
            <a:spAutoFit/>
          </a:bodyPr>
          <a:lstStyle/>
          <a:p>
            <a:r>
              <a:rPr lang="en-US" i="1" u="sng" dirty="0" smtClean="0">
                <a:solidFill>
                  <a:schemeClr val="bg1"/>
                </a:solidFill>
                <a:latin typeface="Gill Sans MT"/>
                <a:cs typeface="Gill Sans MT"/>
              </a:rPr>
              <a:t>Otten, L</a:t>
            </a:r>
            <a:r>
              <a:rPr lang="en-US" i="1" dirty="0" smtClean="0">
                <a:solidFill>
                  <a:schemeClr val="bg1"/>
                </a:solidFill>
                <a:latin typeface="Gill Sans MT"/>
                <a:cs typeface="Gill Sans MT"/>
              </a:rPr>
              <a:t> and Gibson, MI. Manuscript in preparation</a:t>
            </a:r>
            <a:endParaRPr lang="en-US" i="1" dirty="0">
              <a:solidFill>
                <a:schemeClr val="bg1"/>
              </a:solidFill>
              <a:latin typeface="Gill Sans MT"/>
              <a:cs typeface="Gill Sans MT"/>
            </a:endParaRPr>
          </a:p>
        </p:txBody>
      </p:sp>
      <p:sp>
        <p:nvSpPr>
          <p:cNvPr id="5" name="Rectangle 4"/>
          <p:cNvSpPr/>
          <p:nvPr/>
        </p:nvSpPr>
        <p:spPr bwMode="auto">
          <a:xfrm>
            <a:off x="4391705" y="6414070"/>
            <a:ext cx="4585453" cy="369332"/>
          </a:xfrm>
          <a:prstGeom prst="rect">
            <a:avLst/>
          </a:prstGeom>
          <a:noFill/>
          <a:ln w="19050" cap="flat" cmpd="sng" algn="ctr">
            <a:solidFill>
              <a:srgbClr val="CCFF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Tree>
    <p:extLst>
      <p:ext uri="{BB962C8B-B14F-4D97-AF65-F5344CB8AC3E}">
        <p14:creationId xmlns:p14="http://schemas.microsoft.com/office/powerpoint/2010/main" val="388909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Bacterial </a:t>
            </a:r>
            <a:r>
              <a:rPr lang="en-US" dirty="0" err="1" smtClean="0"/>
              <a:t>labelling</a:t>
            </a:r>
            <a:endParaRPr lang="en-US" dirty="0"/>
          </a:p>
        </p:txBody>
      </p:sp>
      <p:grpSp>
        <p:nvGrpSpPr>
          <p:cNvPr id="11" name="Group 10"/>
          <p:cNvGrpSpPr/>
          <p:nvPr/>
        </p:nvGrpSpPr>
        <p:grpSpPr>
          <a:xfrm>
            <a:off x="492125" y="1242816"/>
            <a:ext cx="3613347" cy="1603375"/>
            <a:chOff x="492125" y="1770062"/>
            <a:chExt cx="3613347" cy="1603375"/>
          </a:xfrm>
        </p:grpSpPr>
        <p:pic>
          <p:nvPicPr>
            <p:cNvPr id="10" name="Picture 9"/>
            <p:cNvPicPr>
              <a:picLocks noChangeAspect="1"/>
            </p:cNvPicPr>
            <p:nvPr/>
          </p:nvPicPr>
          <p:blipFill>
            <a:blip r:embed="rId3"/>
            <a:stretch>
              <a:fillRect/>
            </a:stretch>
          </p:blipFill>
          <p:spPr>
            <a:xfrm>
              <a:off x="3038672" y="1868291"/>
              <a:ext cx="1066800" cy="977900"/>
            </a:xfrm>
            <a:prstGeom prst="rect">
              <a:avLst/>
            </a:prstGeom>
          </p:spPr>
        </p:pic>
        <p:grpSp>
          <p:nvGrpSpPr>
            <p:cNvPr id="9" name="Group 8"/>
            <p:cNvGrpSpPr/>
            <p:nvPr/>
          </p:nvGrpSpPr>
          <p:grpSpPr>
            <a:xfrm>
              <a:off x="492125" y="1770062"/>
              <a:ext cx="3095625" cy="1603375"/>
              <a:chOff x="492125" y="2198687"/>
              <a:chExt cx="3095625" cy="1603375"/>
            </a:xfrm>
          </p:grpSpPr>
          <p:grpSp>
            <p:nvGrpSpPr>
              <p:cNvPr id="7" name="Group 6"/>
              <p:cNvGrpSpPr/>
              <p:nvPr/>
            </p:nvGrpSpPr>
            <p:grpSpPr>
              <a:xfrm>
                <a:off x="492125" y="2198687"/>
                <a:ext cx="3095625" cy="1603375"/>
                <a:chOff x="365125" y="1635124"/>
                <a:chExt cx="3095625" cy="1603375"/>
              </a:xfrm>
            </p:grpSpPr>
            <p:sp>
              <p:nvSpPr>
                <p:cNvPr id="5" name="Rounded Rectangle 4"/>
                <p:cNvSpPr/>
                <p:nvPr/>
              </p:nvSpPr>
              <p:spPr bwMode="auto">
                <a:xfrm>
                  <a:off x="365125" y="1635124"/>
                  <a:ext cx="3095625" cy="1603375"/>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
              <p:nvSpPr>
                <p:cNvPr id="6" name="Rounded Rectangle 5"/>
                <p:cNvSpPr/>
                <p:nvPr/>
              </p:nvSpPr>
              <p:spPr bwMode="auto">
                <a:xfrm>
                  <a:off x="685800" y="1851024"/>
                  <a:ext cx="2387600" cy="114935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grpSp>
          <p:sp>
            <p:nvSpPr>
              <p:cNvPr id="8" name="Oval 7"/>
              <p:cNvSpPr/>
              <p:nvPr/>
            </p:nvSpPr>
            <p:spPr bwMode="auto">
              <a:xfrm>
                <a:off x="3200400" y="2770186"/>
                <a:ext cx="387350" cy="373063"/>
              </a:xfrm>
              <a:prstGeom prst="ellipse">
                <a:avLst/>
              </a:prstGeom>
              <a:solidFill>
                <a:schemeClr val="accent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grpSp>
      </p:grpSp>
      <p:pic>
        <p:nvPicPr>
          <p:cNvPr id="12" name="Picture 11"/>
          <p:cNvPicPr>
            <a:picLocks noChangeAspect="1"/>
          </p:cNvPicPr>
          <p:nvPr/>
        </p:nvPicPr>
        <p:blipFill>
          <a:blip r:embed="rId4"/>
          <a:stretch>
            <a:fillRect/>
          </a:stretch>
        </p:blipFill>
        <p:spPr>
          <a:xfrm>
            <a:off x="6256915" y="1295400"/>
            <a:ext cx="2195920" cy="1432122"/>
          </a:xfrm>
          <a:prstGeom prst="rect">
            <a:avLst/>
          </a:prstGeom>
        </p:spPr>
      </p:pic>
      <p:grpSp>
        <p:nvGrpSpPr>
          <p:cNvPr id="22" name="Group 21"/>
          <p:cNvGrpSpPr/>
          <p:nvPr/>
        </p:nvGrpSpPr>
        <p:grpSpPr>
          <a:xfrm>
            <a:off x="2823494" y="3710650"/>
            <a:ext cx="4244699" cy="1603375"/>
            <a:chOff x="4030674" y="3829246"/>
            <a:chExt cx="4244699" cy="1603375"/>
          </a:xfrm>
        </p:grpSpPr>
        <p:pic>
          <p:nvPicPr>
            <p:cNvPr id="13" name="Picture 12"/>
            <p:cNvPicPr>
              <a:picLocks noChangeAspect="1"/>
            </p:cNvPicPr>
            <p:nvPr/>
          </p:nvPicPr>
          <p:blipFill>
            <a:blip r:embed="rId5"/>
            <a:stretch>
              <a:fillRect/>
            </a:stretch>
          </p:blipFill>
          <p:spPr>
            <a:xfrm>
              <a:off x="4030674" y="4288687"/>
              <a:ext cx="1701800" cy="1041400"/>
            </a:xfrm>
            <a:prstGeom prst="rect">
              <a:avLst/>
            </a:prstGeom>
          </p:spPr>
        </p:pic>
        <p:grpSp>
          <p:nvGrpSpPr>
            <p:cNvPr id="16" name="Group 15"/>
            <p:cNvGrpSpPr/>
            <p:nvPr/>
          </p:nvGrpSpPr>
          <p:grpSpPr>
            <a:xfrm rot="10800000">
              <a:off x="5179748" y="3829246"/>
              <a:ext cx="3095625" cy="1603375"/>
              <a:chOff x="492125" y="2198687"/>
              <a:chExt cx="3095625" cy="1603375"/>
            </a:xfrm>
          </p:grpSpPr>
          <p:grpSp>
            <p:nvGrpSpPr>
              <p:cNvPr id="17" name="Group 16"/>
              <p:cNvGrpSpPr/>
              <p:nvPr/>
            </p:nvGrpSpPr>
            <p:grpSpPr>
              <a:xfrm>
                <a:off x="492125" y="2198687"/>
                <a:ext cx="3095625" cy="1603375"/>
                <a:chOff x="365125" y="1635124"/>
                <a:chExt cx="3095625" cy="1603375"/>
              </a:xfrm>
            </p:grpSpPr>
            <p:sp>
              <p:nvSpPr>
                <p:cNvPr id="19" name="Rounded Rectangle 18"/>
                <p:cNvSpPr/>
                <p:nvPr/>
              </p:nvSpPr>
              <p:spPr bwMode="auto">
                <a:xfrm>
                  <a:off x="365125" y="1635124"/>
                  <a:ext cx="3095625" cy="1603375"/>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
              <p:nvSpPr>
                <p:cNvPr id="20" name="Rounded Rectangle 19"/>
                <p:cNvSpPr/>
                <p:nvPr/>
              </p:nvSpPr>
              <p:spPr bwMode="auto">
                <a:xfrm>
                  <a:off x="685800" y="1851024"/>
                  <a:ext cx="2387600" cy="114935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grpSp>
          <p:sp>
            <p:nvSpPr>
              <p:cNvPr id="18" name="Oval 17"/>
              <p:cNvSpPr/>
              <p:nvPr/>
            </p:nvSpPr>
            <p:spPr bwMode="auto">
              <a:xfrm>
                <a:off x="3200400" y="2770186"/>
                <a:ext cx="387350" cy="373063"/>
              </a:xfrm>
              <a:prstGeom prst="ellipse">
                <a:avLst/>
              </a:prstGeom>
              <a:solidFill>
                <a:schemeClr val="accent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grpSp>
      </p:grpSp>
      <p:sp>
        <p:nvSpPr>
          <p:cNvPr id="23" name="TextBox 22"/>
          <p:cNvSpPr txBox="1"/>
          <p:nvPr/>
        </p:nvSpPr>
        <p:spPr>
          <a:xfrm>
            <a:off x="6898272" y="2648340"/>
            <a:ext cx="3119856" cy="369332"/>
          </a:xfrm>
          <a:prstGeom prst="rect">
            <a:avLst/>
          </a:prstGeom>
          <a:noFill/>
        </p:spPr>
        <p:txBody>
          <a:bodyPr wrap="square" rtlCol="0">
            <a:spAutoFit/>
          </a:bodyPr>
          <a:lstStyle/>
          <a:p>
            <a:r>
              <a:rPr lang="en-US" dirty="0" smtClean="0"/>
              <a:t>R= biotin</a:t>
            </a:r>
          </a:p>
        </p:txBody>
      </p:sp>
      <p:grpSp>
        <p:nvGrpSpPr>
          <p:cNvPr id="32" name="Group 31"/>
          <p:cNvGrpSpPr/>
          <p:nvPr/>
        </p:nvGrpSpPr>
        <p:grpSpPr>
          <a:xfrm>
            <a:off x="2730070" y="3710651"/>
            <a:ext cx="4333743" cy="1603375"/>
            <a:chOff x="2730070" y="3721930"/>
            <a:chExt cx="4333743" cy="1603375"/>
          </a:xfrm>
        </p:grpSpPr>
        <p:grpSp>
          <p:nvGrpSpPr>
            <p:cNvPr id="25" name="Group 24"/>
            <p:cNvGrpSpPr/>
            <p:nvPr/>
          </p:nvGrpSpPr>
          <p:grpSpPr>
            <a:xfrm>
              <a:off x="3370698" y="3721930"/>
              <a:ext cx="3693115" cy="1603375"/>
              <a:chOff x="4582258" y="3829246"/>
              <a:chExt cx="3693115" cy="1603375"/>
            </a:xfrm>
          </p:grpSpPr>
          <p:pic>
            <p:nvPicPr>
              <p:cNvPr id="26" name="Picture 25"/>
              <p:cNvPicPr>
                <a:picLocks noChangeAspect="1"/>
              </p:cNvPicPr>
              <p:nvPr/>
            </p:nvPicPr>
            <p:blipFill rotWithShape="1">
              <a:blip r:embed="rId5"/>
              <a:srcRect l="32412"/>
              <a:stretch/>
            </p:blipFill>
            <p:spPr>
              <a:xfrm>
                <a:off x="4582258" y="4288687"/>
                <a:ext cx="1150215" cy="1041400"/>
              </a:xfrm>
              <a:prstGeom prst="rect">
                <a:avLst/>
              </a:prstGeom>
            </p:spPr>
          </p:pic>
          <p:grpSp>
            <p:nvGrpSpPr>
              <p:cNvPr id="27" name="Group 26"/>
              <p:cNvGrpSpPr/>
              <p:nvPr/>
            </p:nvGrpSpPr>
            <p:grpSpPr>
              <a:xfrm rot="10800000">
                <a:off x="5179748" y="3829246"/>
                <a:ext cx="3095625" cy="1603375"/>
                <a:chOff x="492125" y="2198687"/>
                <a:chExt cx="3095625" cy="1603375"/>
              </a:xfrm>
            </p:grpSpPr>
            <p:grpSp>
              <p:nvGrpSpPr>
                <p:cNvPr id="28" name="Group 27"/>
                <p:cNvGrpSpPr/>
                <p:nvPr/>
              </p:nvGrpSpPr>
              <p:grpSpPr>
                <a:xfrm>
                  <a:off x="492125" y="2198687"/>
                  <a:ext cx="3095625" cy="1603375"/>
                  <a:chOff x="365125" y="1635124"/>
                  <a:chExt cx="3095625" cy="1603375"/>
                </a:xfrm>
              </p:grpSpPr>
              <p:sp>
                <p:nvSpPr>
                  <p:cNvPr id="30" name="Rounded Rectangle 29"/>
                  <p:cNvSpPr/>
                  <p:nvPr/>
                </p:nvSpPr>
                <p:spPr bwMode="auto">
                  <a:xfrm>
                    <a:off x="365125" y="1635124"/>
                    <a:ext cx="3095625" cy="1603375"/>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
                <p:nvSpPr>
                  <p:cNvPr id="31" name="Rounded Rectangle 30"/>
                  <p:cNvSpPr/>
                  <p:nvPr/>
                </p:nvSpPr>
                <p:spPr bwMode="auto">
                  <a:xfrm>
                    <a:off x="685800" y="1851024"/>
                    <a:ext cx="2387600" cy="114935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grpSp>
            <p:sp>
              <p:nvSpPr>
                <p:cNvPr id="29" name="Oval 28"/>
                <p:cNvSpPr/>
                <p:nvPr/>
              </p:nvSpPr>
              <p:spPr bwMode="auto">
                <a:xfrm>
                  <a:off x="3200400" y="2770186"/>
                  <a:ext cx="387350" cy="373063"/>
                </a:xfrm>
                <a:prstGeom prst="ellipse">
                  <a:avLst/>
                </a:prstGeom>
                <a:solidFill>
                  <a:schemeClr val="accent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grpSp>
        </p:grpSp>
        <p:sp>
          <p:nvSpPr>
            <p:cNvPr id="24" name="5-Point Star 23"/>
            <p:cNvSpPr/>
            <p:nvPr/>
          </p:nvSpPr>
          <p:spPr bwMode="auto">
            <a:xfrm rot="1401064">
              <a:off x="2730070" y="4329786"/>
              <a:ext cx="940660" cy="928035"/>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grpSp>
    </p:spTree>
    <p:extLst>
      <p:ext uri="{BB962C8B-B14F-4D97-AF65-F5344CB8AC3E}">
        <p14:creationId xmlns:p14="http://schemas.microsoft.com/office/powerpoint/2010/main" val="116090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Bacterial </a:t>
            </a:r>
            <a:r>
              <a:rPr lang="en-US" dirty="0" err="1" smtClean="0"/>
              <a:t>labelling</a:t>
            </a:r>
            <a:endParaRPr lang="en-US" dirty="0"/>
          </a:p>
        </p:txBody>
      </p:sp>
      <p:pic>
        <p:nvPicPr>
          <p:cNvPr id="11" name="Picture 10"/>
          <p:cNvPicPr/>
          <p:nvPr/>
        </p:nvPicPr>
        <p:blipFill rotWithShape="1">
          <a:blip r:embed="rId3">
            <a:extLst>
              <a:ext uri="{28A0092B-C50C-407E-A947-70E740481C1C}">
                <a14:useLocalDpi xmlns:a14="http://schemas.microsoft.com/office/drawing/2010/main" val="0"/>
              </a:ext>
            </a:extLst>
          </a:blip>
          <a:srcRect b="54015"/>
          <a:stretch/>
        </p:blipFill>
        <p:spPr bwMode="auto">
          <a:xfrm>
            <a:off x="1520025" y="1781427"/>
            <a:ext cx="6083643" cy="2750066"/>
          </a:xfrm>
          <a:prstGeom prst="rect">
            <a:avLst/>
          </a:prstGeom>
          <a:noFill/>
          <a:ln>
            <a:noFill/>
          </a:ln>
        </p:spPr>
      </p:pic>
      <p:pic>
        <p:nvPicPr>
          <p:cNvPr id="12" name="Picture 11"/>
          <p:cNvPicPr/>
          <p:nvPr/>
        </p:nvPicPr>
        <p:blipFill rotWithShape="1">
          <a:blip r:embed="rId3">
            <a:extLst>
              <a:ext uri="{28A0092B-C50C-407E-A947-70E740481C1C}">
                <a14:useLocalDpi xmlns:a14="http://schemas.microsoft.com/office/drawing/2010/main" val="0"/>
              </a:ext>
            </a:extLst>
          </a:blip>
          <a:srcRect t="46668" b="1"/>
          <a:stretch/>
        </p:blipFill>
        <p:spPr bwMode="auto">
          <a:xfrm>
            <a:off x="1520025" y="1781427"/>
            <a:ext cx="6083643" cy="3088941"/>
          </a:xfrm>
          <a:prstGeom prst="rect">
            <a:avLst/>
          </a:prstGeom>
          <a:noFill/>
          <a:ln>
            <a:noFill/>
          </a:ln>
        </p:spPr>
      </p:pic>
    </p:spTree>
    <p:extLst>
      <p:ext uri="{BB962C8B-B14F-4D97-AF65-F5344CB8AC3E}">
        <p14:creationId xmlns:p14="http://schemas.microsoft.com/office/powerpoint/2010/main" val="582343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1560491" y="972154"/>
            <a:ext cx="6121563" cy="5127331"/>
          </a:xfrm>
          <a:prstGeom prst="rect">
            <a:avLst/>
          </a:prstGeom>
          <a:noFill/>
          <a:ln>
            <a:noFill/>
          </a:ln>
        </p:spPr>
      </p:pic>
      <p:sp>
        <p:nvSpPr>
          <p:cNvPr id="2" name="Title 1"/>
          <p:cNvSpPr>
            <a:spLocks noGrp="1"/>
          </p:cNvSpPr>
          <p:nvPr>
            <p:ph type="title"/>
          </p:nvPr>
        </p:nvSpPr>
        <p:spPr/>
        <p:txBody>
          <a:bodyPr/>
          <a:lstStyle/>
          <a:p>
            <a:pPr algn="ctr"/>
            <a:r>
              <a:rPr lang="en-US" dirty="0" smtClean="0"/>
              <a:t>Bacterial LDA model</a:t>
            </a:r>
            <a:endParaRPr lang="en-US" dirty="0"/>
          </a:p>
        </p:txBody>
      </p:sp>
      <p:sp>
        <p:nvSpPr>
          <p:cNvPr id="6" name="TextBox 5"/>
          <p:cNvSpPr txBox="1"/>
          <p:nvPr/>
        </p:nvSpPr>
        <p:spPr>
          <a:xfrm>
            <a:off x="6216228" y="3205440"/>
            <a:ext cx="1684734" cy="369332"/>
          </a:xfrm>
          <a:prstGeom prst="rect">
            <a:avLst/>
          </a:prstGeom>
          <a:noFill/>
        </p:spPr>
        <p:txBody>
          <a:bodyPr wrap="square" rtlCol="0">
            <a:spAutoFit/>
          </a:bodyPr>
          <a:lstStyle/>
          <a:p>
            <a:r>
              <a:rPr lang="en-US" i="1" dirty="0" smtClean="0"/>
              <a:t>M. </a:t>
            </a:r>
            <a:r>
              <a:rPr lang="en-US" i="1" dirty="0" err="1" smtClean="0"/>
              <a:t>smegmatis</a:t>
            </a:r>
            <a:endParaRPr lang="en-US" i="1" dirty="0"/>
          </a:p>
        </p:txBody>
      </p:sp>
      <p:sp>
        <p:nvSpPr>
          <p:cNvPr id="7" name="Rectangle 6"/>
          <p:cNvSpPr/>
          <p:nvPr/>
        </p:nvSpPr>
        <p:spPr bwMode="auto">
          <a:xfrm>
            <a:off x="6617979" y="2808000"/>
            <a:ext cx="613416" cy="1987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
        <p:nvSpPr>
          <p:cNvPr id="8" name="Rectangle 7"/>
          <p:cNvSpPr/>
          <p:nvPr/>
        </p:nvSpPr>
        <p:spPr bwMode="auto">
          <a:xfrm>
            <a:off x="3677381" y="2566080"/>
            <a:ext cx="469656" cy="216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
        <p:nvSpPr>
          <p:cNvPr id="9" name="Rectangle 8"/>
          <p:cNvSpPr/>
          <p:nvPr/>
        </p:nvSpPr>
        <p:spPr bwMode="auto">
          <a:xfrm>
            <a:off x="2692460" y="4057680"/>
            <a:ext cx="613416" cy="1987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
        <p:nvSpPr>
          <p:cNvPr id="10" name="TextBox 9"/>
          <p:cNvSpPr txBox="1"/>
          <p:nvPr/>
        </p:nvSpPr>
        <p:spPr>
          <a:xfrm>
            <a:off x="3533620" y="2438668"/>
            <a:ext cx="1356427" cy="369332"/>
          </a:xfrm>
          <a:prstGeom prst="rect">
            <a:avLst/>
          </a:prstGeom>
          <a:noFill/>
        </p:spPr>
        <p:txBody>
          <a:bodyPr wrap="square" rtlCol="0">
            <a:spAutoFit/>
          </a:bodyPr>
          <a:lstStyle/>
          <a:p>
            <a:r>
              <a:rPr lang="en-US" dirty="0" smtClean="0"/>
              <a:t>Top10</a:t>
            </a:r>
            <a:endParaRPr lang="en-US" dirty="0"/>
          </a:p>
        </p:txBody>
      </p:sp>
      <p:sp>
        <p:nvSpPr>
          <p:cNvPr id="11" name="TextBox 10"/>
          <p:cNvSpPr txBox="1"/>
          <p:nvPr/>
        </p:nvSpPr>
        <p:spPr>
          <a:xfrm>
            <a:off x="2627662" y="3973468"/>
            <a:ext cx="1356427" cy="369332"/>
          </a:xfrm>
          <a:prstGeom prst="rect">
            <a:avLst/>
          </a:prstGeom>
          <a:noFill/>
        </p:spPr>
        <p:txBody>
          <a:bodyPr wrap="square" rtlCol="0">
            <a:spAutoFit/>
          </a:bodyPr>
          <a:lstStyle/>
          <a:p>
            <a:r>
              <a:rPr lang="en-US" dirty="0" smtClean="0"/>
              <a:t>K12</a:t>
            </a:r>
            <a:endParaRPr lang="en-US" dirty="0"/>
          </a:p>
        </p:txBody>
      </p:sp>
    </p:spTree>
    <p:extLst>
      <p:ext uri="{BB962C8B-B14F-4D97-AF65-F5344CB8AC3E}">
        <p14:creationId xmlns:p14="http://schemas.microsoft.com/office/powerpoint/2010/main" val="55538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41125"/>
            <a:ext cx="7772400" cy="1066800"/>
          </a:xfrm>
        </p:spPr>
        <p:txBody>
          <a:bodyPr/>
          <a:lstStyle/>
          <a:p>
            <a:pPr algn="ctr"/>
            <a:r>
              <a:rPr lang="en-US" dirty="0" smtClean="0"/>
              <a:t>Antibiotic resistance</a:t>
            </a:r>
            <a:endParaRPr lang="en-US" dirty="0"/>
          </a:p>
        </p:txBody>
      </p:sp>
      <p:pic>
        <p:nvPicPr>
          <p:cNvPr id="4" name="Picture 3"/>
          <p:cNvPicPr>
            <a:picLocks noChangeAspect="1"/>
          </p:cNvPicPr>
          <p:nvPr/>
        </p:nvPicPr>
        <p:blipFill>
          <a:blip r:embed="rId3"/>
          <a:stretch>
            <a:fillRect/>
          </a:stretch>
        </p:blipFill>
        <p:spPr>
          <a:xfrm>
            <a:off x="0" y="965200"/>
            <a:ext cx="9144000" cy="4922060"/>
          </a:xfrm>
          <a:prstGeom prst="rect">
            <a:avLst/>
          </a:prstGeom>
        </p:spPr>
      </p:pic>
      <p:pic>
        <p:nvPicPr>
          <p:cNvPr id="5" name="Picture 4"/>
          <p:cNvPicPr>
            <a:picLocks noChangeAspect="1"/>
          </p:cNvPicPr>
          <p:nvPr/>
        </p:nvPicPr>
        <p:blipFill>
          <a:blip r:embed="rId4"/>
          <a:stretch>
            <a:fillRect/>
          </a:stretch>
        </p:blipFill>
        <p:spPr>
          <a:xfrm>
            <a:off x="0" y="5226860"/>
            <a:ext cx="1943100" cy="660400"/>
          </a:xfrm>
          <a:prstGeom prst="rect">
            <a:avLst/>
          </a:prstGeom>
        </p:spPr>
      </p:pic>
      <p:sp>
        <p:nvSpPr>
          <p:cNvPr id="6" name="TextBox 5"/>
          <p:cNvSpPr txBox="1"/>
          <p:nvPr/>
        </p:nvSpPr>
        <p:spPr>
          <a:xfrm>
            <a:off x="-1" y="5755035"/>
            <a:ext cx="4485585" cy="369332"/>
          </a:xfrm>
          <a:prstGeom prst="rect">
            <a:avLst/>
          </a:prstGeom>
          <a:noFill/>
        </p:spPr>
        <p:txBody>
          <a:bodyPr wrap="square" rtlCol="0">
            <a:spAutoFit/>
          </a:bodyPr>
          <a:lstStyle/>
          <a:p>
            <a:r>
              <a:rPr lang="en-US" dirty="0" smtClean="0"/>
              <a:t>No. of cases of MDR-TB in thousands</a:t>
            </a:r>
            <a:endParaRPr lang="en-US" dirty="0"/>
          </a:p>
        </p:txBody>
      </p:sp>
      <p:pic>
        <p:nvPicPr>
          <p:cNvPr id="7" name="Picture 6"/>
          <p:cNvPicPr>
            <a:picLocks noChangeAspect="1"/>
          </p:cNvPicPr>
          <p:nvPr/>
        </p:nvPicPr>
        <p:blipFill>
          <a:blip r:embed="rId5"/>
          <a:stretch>
            <a:fillRect/>
          </a:stretch>
        </p:blipFill>
        <p:spPr>
          <a:xfrm>
            <a:off x="16076" y="3797300"/>
            <a:ext cx="774700" cy="736600"/>
          </a:xfrm>
          <a:prstGeom prst="rect">
            <a:avLst/>
          </a:prstGeom>
        </p:spPr>
      </p:pic>
      <p:sp>
        <p:nvSpPr>
          <p:cNvPr id="8" name="TextBox 7"/>
          <p:cNvSpPr txBox="1"/>
          <p:nvPr/>
        </p:nvSpPr>
        <p:spPr>
          <a:xfrm>
            <a:off x="-1" y="4533900"/>
            <a:ext cx="4485585" cy="646331"/>
          </a:xfrm>
          <a:prstGeom prst="rect">
            <a:avLst/>
          </a:prstGeom>
          <a:noFill/>
        </p:spPr>
        <p:txBody>
          <a:bodyPr wrap="square" rtlCol="0">
            <a:spAutoFit/>
          </a:bodyPr>
          <a:lstStyle/>
          <a:p>
            <a:r>
              <a:rPr lang="en-US" dirty="0" smtClean="0"/>
              <a:t>% of </a:t>
            </a:r>
            <a:r>
              <a:rPr lang="en-US" i="1" dirty="0" smtClean="0"/>
              <a:t>S. </a:t>
            </a:r>
            <a:r>
              <a:rPr lang="en-US" i="1" dirty="0" err="1" smtClean="0"/>
              <a:t>aureus</a:t>
            </a:r>
            <a:r>
              <a:rPr lang="en-US" i="1" dirty="0" smtClean="0"/>
              <a:t> </a:t>
            </a:r>
            <a:r>
              <a:rPr lang="en-US" dirty="0" smtClean="0"/>
              <a:t>individuals </a:t>
            </a:r>
          </a:p>
          <a:p>
            <a:r>
              <a:rPr lang="en-US" dirty="0" smtClean="0"/>
              <a:t>carrying resistant strains </a:t>
            </a:r>
            <a:endParaRPr lang="en-US" dirty="0"/>
          </a:p>
        </p:txBody>
      </p:sp>
      <p:sp>
        <p:nvSpPr>
          <p:cNvPr id="9" name="TextBox 8"/>
          <p:cNvSpPr txBox="1"/>
          <p:nvPr/>
        </p:nvSpPr>
        <p:spPr>
          <a:xfrm>
            <a:off x="8473855" y="6414070"/>
            <a:ext cx="4585453" cy="369332"/>
          </a:xfrm>
          <a:prstGeom prst="rect">
            <a:avLst/>
          </a:prstGeom>
          <a:noFill/>
        </p:spPr>
        <p:txBody>
          <a:bodyPr wrap="square" rtlCol="0">
            <a:spAutoFit/>
          </a:bodyPr>
          <a:lstStyle/>
          <a:p>
            <a:r>
              <a:rPr lang="en-US" i="1" dirty="0" smtClean="0">
                <a:solidFill>
                  <a:schemeClr val="bg1"/>
                </a:solidFill>
                <a:latin typeface="Gill Sans MT"/>
                <a:cs typeface="Gill Sans MT"/>
              </a:rPr>
              <a:t>CDC</a:t>
            </a:r>
            <a:endParaRPr lang="en-US" i="1" dirty="0">
              <a:solidFill>
                <a:schemeClr val="bg1"/>
              </a:solidFill>
              <a:latin typeface="Gill Sans MT"/>
              <a:cs typeface="Gill Sans MT"/>
            </a:endParaRPr>
          </a:p>
        </p:txBody>
      </p:sp>
    </p:spTree>
    <p:extLst>
      <p:ext uri="{BB962C8B-B14F-4D97-AF65-F5344CB8AC3E}">
        <p14:creationId xmlns:p14="http://schemas.microsoft.com/office/powerpoint/2010/main" val="1743068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LDA Predictions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042222754"/>
              </p:ext>
            </p:extLst>
          </p:nvPr>
        </p:nvGraphicFramePr>
        <p:xfrm>
          <a:off x="2172446" y="1136650"/>
          <a:ext cx="4749054" cy="4820920"/>
        </p:xfrm>
        <a:graphic>
          <a:graphicData uri="http://schemas.openxmlformats.org/drawingml/2006/table">
            <a:tbl>
              <a:tblPr firstRow="1" bandRow="1">
                <a:tableStyleId>{2D5ABB26-0587-4C30-8999-92F81FD0307C}</a:tableStyleId>
              </a:tblPr>
              <a:tblGrid>
                <a:gridCol w="1372108"/>
                <a:gridCol w="1662446"/>
                <a:gridCol w="1714500"/>
              </a:tblGrid>
              <a:tr h="370840">
                <a:tc>
                  <a:txBody>
                    <a:bodyPr/>
                    <a:lstStyle/>
                    <a:p>
                      <a:r>
                        <a:rPr lang="en-US" b="1" dirty="0" smtClean="0"/>
                        <a:t>Sample</a:t>
                      </a:r>
                      <a:endParaRPr lang="en-US" b="1"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b="1" dirty="0" smtClean="0"/>
                        <a:t>Predicted</a:t>
                      </a:r>
                      <a:endParaRPr lang="en-US" b="1"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b="1" dirty="0" smtClean="0"/>
                        <a:t>Actual</a:t>
                      </a:r>
                      <a:endParaRPr lang="en-US" b="1"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b="1" dirty="0" smtClean="0"/>
                        <a:t>U1</a:t>
                      </a:r>
                      <a:endParaRPr lang="en-US" b="1" dirty="0"/>
                    </a:p>
                  </a:txBody>
                  <a:tcPr>
                    <a:lnT w="12700" cap="flat" cmpd="sng" algn="ctr">
                      <a:solidFill>
                        <a:scrgbClr r="0" g="0" b="0"/>
                      </a:solidFill>
                      <a:prstDash val="solid"/>
                      <a:round/>
                      <a:headEnd type="none" w="med" len="med"/>
                      <a:tailEnd type="none" w="med" len="med"/>
                    </a:lnT>
                  </a:tcPr>
                </a:tc>
                <a:tc>
                  <a:txBody>
                    <a:bodyPr/>
                    <a:lstStyle/>
                    <a:p>
                      <a:r>
                        <a:rPr lang="en-US" i="1" dirty="0" smtClean="0"/>
                        <a:t>M.</a:t>
                      </a:r>
                      <a:r>
                        <a:rPr lang="en-US" i="1" baseline="0" dirty="0" smtClean="0"/>
                        <a:t> </a:t>
                      </a:r>
                      <a:r>
                        <a:rPr lang="en-US" i="1" baseline="0" dirty="0" err="1" smtClean="0"/>
                        <a:t>smegmatis</a:t>
                      </a:r>
                      <a:endParaRPr lang="en-US" i="1" dirty="0"/>
                    </a:p>
                  </a:txBody>
                  <a:tcPr>
                    <a:lnT w="12700" cap="flat" cmpd="sng" algn="ctr">
                      <a:solidFill>
                        <a:scrgbClr r="0" g="0" b="0"/>
                      </a:solidFill>
                      <a:prstDash val="solid"/>
                      <a:round/>
                      <a:headEnd type="none" w="med" len="med"/>
                      <a:tailEnd type="none" w="med" len="med"/>
                    </a:lnT>
                  </a:tcPr>
                </a:tc>
                <a:tc>
                  <a:txBody>
                    <a:bodyPr/>
                    <a:lstStyle/>
                    <a:p>
                      <a:r>
                        <a:rPr lang="en-US" i="1" dirty="0" smtClean="0"/>
                        <a:t>M.</a:t>
                      </a:r>
                      <a:r>
                        <a:rPr lang="en-US" i="1" baseline="0" dirty="0" smtClean="0"/>
                        <a:t> </a:t>
                      </a:r>
                      <a:r>
                        <a:rPr lang="en-US" i="1" baseline="0" dirty="0" err="1" smtClean="0"/>
                        <a:t>smegmatis</a:t>
                      </a:r>
                      <a:endParaRPr lang="en-US" i="1" dirty="0"/>
                    </a:p>
                  </a:txBody>
                  <a:tcP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US" b="1" dirty="0" smtClean="0"/>
                        <a:t>U2</a:t>
                      </a:r>
                      <a:endParaRPr lang="en-US"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M.</a:t>
                      </a:r>
                      <a:r>
                        <a:rPr lang="en-US" i="1" baseline="0" dirty="0" smtClean="0"/>
                        <a:t> </a:t>
                      </a:r>
                      <a:r>
                        <a:rPr lang="en-US" i="1" baseline="0" dirty="0" err="1" smtClean="0"/>
                        <a:t>smegmatis</a:t>
                      </a:r>
                      <a:endParaRPr lang="en-US" i="1" dirty="0" smtClean="0"/>
                    </a:p>
                  </a:txBody>
                  <a:tcPr>
                    <a:lnR>
                      <a:noFill/>
                    </a:lnR>
                  </a:tcPr>
                </a:tc>
                <a:tc>
                  <a:txBody>
                    <a:bodyPr/>
                    <a:lstStyle/>
                    <a:p>
                      <a:r>
                        <a:rPr lang="en-US" i="1" dirty="0" smtClean="0"/>
                        <a:t>M.</a:t>
                      </a:r>
                      <a:r>
                        <a:rPr lang="en-US" i="1" baseline="0" dirty="0" smtClean="0"/>
                        <a:t> </a:t>
                      </a:r>
                      <a:r>
                        <a:rPr lang="en-US" i="1" baseline="0" dirty="0" err="1" smtClean="0"/>
                        <a:t>smegmatis</a:t>
                      </a:r>
                      <a:endParaRPr lang="en-US" i="1" dirty="0"/>
                    </a:p>
                  </a:txBody>
                  <a:tcP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r>
              <a:tr h="370840">
                <a:tc>
                  <a:txBody>
                    <a:bodyPr/>
                    <a:lstStyle/>
                    <a:p>
                      <a:r>
                        <a:rPr lang="en-US" b="1" dirty="0" smtClean="0"/>
                        <a:t>U3</a:t>
                      </a:r>
                      <a:endParaRPr lang="en-US" b="1" dirty="0"/>
                    </a:p>
                  </a:txBody>
                  <a:tcPr/>
                </a:tc>
                <a:tc>
                  <a:txBody>
                    <a:bodyPr/>
                    <a:lstStyle/>
                    <a:p>
                      <a:r>
                        <a:rPr lang="en-US" i="1" dirty="0" smtClean="0"/>
                        <a:t>M.</a:t>
                      </a:r>
                      <a:r>
                        <a:rPr lang="en-US" i="1" baseline="0" dirty="0" smtClean="0"/>
                        <a:t> </a:t>
                      </a:r>
                      <a:r>
                        <a:rPr lang="en-US" i="1" baseline="0" dirty="0" err="1" smtClean="0"/>
                        <a:t>smegmatis</a:t>
                      </a:r>
                      <a:endParaRPr lang="en-US" i="1" dirty="0"/>
                    </a:p>
                  </a:txBody>
                  <a:tcPr/>
                </a:tc>
                <a:tc>
                  <a:txBody>
                    <a:bodyPr/>
                    <a:lstStyle/>
                    <a:p>
                      <a:r>
                        <a:rPr lang="en-US" i="1" dirty="0" smtClean="0"/>
                        <a:t>M.</a:t>
                      </a:r>
                      <a:r>
                        <a:rPr lang="en-US" i="1" baseline="0" dirty="0" smtClean="0"/>
                        <a:t> </a:t>
                      </a:r>
                      <a:r>
                        <a:rPr lang="en-US" i="1" baseline="0" dirty="0" err="1" smtClean="0"/>
                        <a:t>smegmatis</a:t>
                      </a:r>
                      <a:endParaRPr lang="en-US" i="1" dirty="0"/>
                    </a:p>
                  </a:txBody>
                  <a:tcPr>
                    <a:lnT>
                      <a:noFill/>
                    </a:lnT>
                  </a:tcPr>
                </a:tc>
              </a:tr>
              <a:tr h="370840">
                <a:tc>
                  <a:txBody>
                    <a:bodyPr/>
                    <a:lstStyle/>
                    <a:p>
                      <a:r>
                        <a:rPr lang="en-US" b="1" dirty="0" smtClean="0"/>
                        <a:t>U4</a:t>
                      </a:r>
                    </a:p>
                  </a:txBody>
                  <a:tcPr/>
                </a:tc>
                <a:tc>
                  <a:txBody>
                    <a:bodyPr/>
                    <a:lstStyle/>
                    <a:p>
                      <a:r>
                        <a:rPr lang="en-US" i="1" dirty="0" smtClean="0"/>
                        <a:t>M.</a:t>
                      </a:r>
                      <a:r>
                        <a:rPr lang="en-US" i="1" baseline="0" dirty="0" smtClean="0"/>
                        <a:t> </a:t>
                      </a:r>
                      <a:r>
                        <a:rPr lang="en-US" i="1" baseline="0" dirty="0" err="1" smtClean="0"/>
                        <a:t>smegmatis</a:t>
                      </a:r>
                      <a:endParaRPr lang="en-US" i="1" dirty="0"/>
                    </a:p>
                  </a:txBody>
                  <a:tcPr/>
                </a:tc>
                <a:tc>
                  <a:txBody>
                    <a:bodyPr/>
                    <a:lstStyle/>
                    <a:p>
                      <a:r>
                        <a:rPr lang="en-US" i="1" dirty="0" smtClean="0"/>
                        <a:t>M.</a:t>
                      </a:r>
                      <a:r>
                        <a:rPr lang="en-US" i="1" baseline="0" dirty="0" smtClean="0"/>
                        <a:t> </a:t>
                      </a:r>
                      <a:r>
                        <a:rPr lang="en-US" i="1" baseline="0" dirty="0" err="1" smtClean="0"/>
                        <a:t>smegmatis</a:t>
                      </a:r>
                      <a:endParaRPr lang="en-US" i="1" dirty="0"/>
                    </a:p>
                  </a:txBody>
                  <a:tcPr/>
                </a:tc>
              </a:tr>
              <a:tr h="370840">
                <a:tc>
                  <a:txBody>
                    <a:bodyPr/>
                    <a:lstStyle/>
                    <a:p>
                      <a:r>
                        <a:rPr lang="en-US" b="1" dirty="0" smtClean="0"/>
                        <a:t>U5</a:t>
                      </a:r>
                    </a:p>
                  </a:txBody>
                  <a:tcPr/>
                </a:tc>
                <a:tc>
                  <a:txBody>
                    <a:bodyPr/>
                    <a:lstStyle/>
                    <a:p>
                      <a:r>
                        <a:rPr lang="en-US" dirty="0" smtClean="0"/>
                        <a:t>Top10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Top10</a:t>
                      </a:r>
                    </a:p>
                  </a:txBody>
                  <a:tcPr/>
                </a:tc>
              </a:tr>
              <a:tr h="370840">
                <a:tc>
                  <a:txBody>
                    <a:bodyPr/>
                    <a:lstStyle/>
                    <a:p>
                      <a:r>
                        <a:rPr lang="en-US" b="1" dirty="0" smtClean="0"/>
                        <a:t>U6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Top10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Top10</a:t>
                      </a:r>
                    </a:p>
                  </a:txBody>
                  <a:tcPr/>
                </a:tc>
              </a:tr>
              <a:tr h="370840">
                <a:tc>
                  <a:txBody>
                    <a:bodyPr/>
                    <a:lstStyle/>
                    <a:p>
                      <a:r>
                        <a:rPr lang="en-US" b="1" dirty="0" smtClean="0"/>
                        <a:t>U7</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Top10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Top10</a:t>
                      </a:r>
                    </a:p>
                  </a:txBody>
                  <a:tcPr/>
                </a:tc>
              </a:tr>
              <a:tr h="370840">
                <a:tc>
                  <a:txBody>
                    <a:bodyPr/>
                    <a:lstStyle/>
                    <a:p>
                      <a:r>
                        <a:rPr lang="en-US" b="1" dirty="0" smtClean="0"/>
                        <a:t>U8</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Top10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Top10</a:t>
                      </a:r>
                    </a:p>
                  </a:txBody>
                  <a:tcPr/>
                </a:tc>
              </a:tr>
              <a:tr h="370840">
                <a:tc>
                  <a:txBody>
                    <a:bodyPr/>
                    <a:lstStyle/>
                    <a:p>
                      <a:r>
                        <a:rPr lang="en-US" b="1" dirty="0" smtClean="0"/>
                        <a:t>U9</a:t>
                      </a:r>
                    </a:p>
                  </a:txBody>
                  <a:tcPr/>
                </a:tc>
                <a:tc>
                  <a:txBody>
                    <a:bodyPr/>
                    <a:lstStyle/>
                    <a:p>
                      <a:r>
                        <a:rPr lang="en-US" dirty="0" smtClean="0"/>
                        <a:t>K12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K12</a:t>
                      </a:r>
                    </a:p>
                  </a:txBody>
                  <a:tcPr/>
                </a:tc>
              </a:tr>
              <a:tr h="370840">
                <a:tc>
                  <a:txBody>
                    <a:bodyPr/>
                    <a:lstStyle/>
                    <a:p>
                      <a:r>
                        <a:rPr lang="en-US" b="1" dirty="0" smtClean="0"/>
                        <a:t>U10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K12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K12</a:t>
                      </a:r>
                    </a:p>
                  </a:txBody>
                  <a:tcPr/>
                </a:tc>
              </a:tr>
              <a:tr h="370840">
                <a:tc>
                  <a:txBody>
                    <a:bodyPr/>
                    <a:lstStyle/>
                    <a:p>
                      <a:r>
                        <a:rPr lang="en-US" b="1" dirty="0" smtClean="0"/>
                        <a:t>U11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K12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K12</a:t>
                      </a:r>
                    </a:p>
                  </a:txBody>
                  <a:tcPr/>
                </a:tc>
              </a:tr>
              <a:tr h="370840">
                <a:tc>
                  <a:txBody>
                    <a:bodyPr/>
                    <a:lstStyle/>
                    <a:p>
                      <a:r>
                        <a:rPr lang="en-US" b="1" dirty="0" smtClean="0"/>
                        <a:t>U12</a:t>
                      </a:r>
                    </a:p>
                  </a:txBody>
                  <a:tcPr>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K12</a:t>
                      </a:r>
                    </a:p>
                  </a:txBody>
                  <a:tcPr>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K12</a:t>
                      </a:r>
                    </a:p>
                  </a:txBody>
                  <a:tcPr>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63467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CFG data</a:t>
            </a:r>
            <a:endParaRPr lang="en-US" dirty="0"/>
          </a:p>
        </p:txBody>
      </p:sp>
      <p:pic>
        <p:nvPicPr>
          <p:cNvPr id="5" name="Picture 4"/>
          <p:cNvPicPr>
            <a:picLocks noChangeAspect="1"/>
          </p:cNvPicPr>
          <p:nvPr/>
        </p:nvPicPr>
        <p:blipFill>
          <a:blip r:embed="rId3"/>
          <a:stretch>
            <a:fillRect/>
          </a:stretch>
        </p:blipFill>
        <p:spPr>
          <a:xfrm>
            <a:off x="192924" y="2170125"/>
            <a:ext cx="2373311" cy="2121901"/>
          </a:xfrm>
          <a:prstGeom prst="rect">
            <a:avLst/>
          </a:prstGeom>
        </p:spPr>
      </p:pic>
      <p:sp>
        <p:nvSpPr>
          <p:cNvPr id="6" name="TextBox 5"/>
          <p:cNvSpPr txBox="1"/>
          <p:nvPr/>
        </p:nvSpPr>
        <p:spPr>
          <a:xfrm>
            <a:off x="1028946" y="4131276"/>
            <a:ext cx="1093261" cy="369332"/>
          </a:xfrm>
          <a:prstGeom prst="rect">
            <a:avLst/>
          </a:prstGeom>
          <a:noFill/>
        </p:spPr>
        <p:txBody>
          <a:bodyPr wrap="square" rtlCol="0">
            <a:spAutoFit/>
          </a:bodyPr>
          <a:lstStyle/>
          <a:p>
            <a:r>
              <a:rPr lang="en-US" dirty="0" err="1" smtClean="0"/>
              <a:t>FimH</a:t>
            </a:r>
            <a:endParaRPr lang="en-US" dirty="0"/>
          </a:p>
        </p:txBody>
      </p:sp>
      <p:pic>
        <p:nvPicPr>
          <p:cNvPr id="7" name="Picture 6"/>
          <p:cNvPicPr>
            <a:picLocks noChangeAspect="1"/>
          </p:cNvPicPr>
          <p:nvPr/>
        </p:nvPicPr>
        <p:blipFill>
          <a:blip r:embed="rId4"/>
          <a:stretch>
            <a:fillRect/>
          </a:stretch>
        </p:blipFill>
        <p:spPr>
          <a:xfrm>
            <a:off x="3155047" y="2170125"/>
            <a:ext cx="2770747" cy="2121901"/>
          </a:xfrm>
          <a:prstGeom prst="rect">
            <a:avLst/>
          </a:prstGeom>
        </p:spPr>
      </p:pic>
      <p:sp>
        <p:nvSpPr>
          <p:cNvPr id="8" name="TextBox 7"/>
          <p:cNvSpPr txBox="1"/>
          <p:nvPr/>
        </p:nvSpPr>
        <p:spPr>
          <a:xfrm>
            <a:off x="4131873" y="4131276"/>
            <a:ext cx="996796" cy="369332"/>
          </a:xfrm>
          <a:prstGeom prst="rect">
            <a:avLst/>
          </a:prstGeom>
          <a:noFill/>
        </p:spPr>
        <p:txBody>
          <a:bodyPr wrap="square" rtlCol="0">
            <a:spAutoFit/>
          </a:bodyPr>
          <a:lstStyle/>
          <a:p>
            <a:r>
              <a:rPr lang="en-US" dirty="0" err="1" smtClean="0"/>
              <a:t>FliD</a:t>
            </a:r>
            <a:endParaRPr lang="en-US" dirty="0"/>
          </a:p>
        </p:txBody>
      </p:sp>
      <p:pic>
        <p:nvPicPr>
          <p:cNvPr id="9" name="Picture 8"/>
          <p:cNvPicPr>
            <a:picLocks noChangeAspect="1"/>
          </p:cNvPicPr>
          <p:nvPr/>
        </p:nvPicPr>
        <p:blipFill>
          <a:blip r:embed="rId5"/>
          <a:stretch>
            <a:fillRect/>
          </a:stretch>
        </p:blipFill>
        <p:spPr>
          <a:xfrm>
            <a:off x="6339195" y="2114272"/>
            <a:ext cx="2376237" cy="2193829"/>
          </a:xfrm>
          <a:prstGeom prst="rect">
            <a:avLst/>
          </a:prstGeom>
        </p:spPr>
      </p:pic>
      <p:sp>
        <p:nvSpPr>
          <p:cNvPr id="10" name="TextBox 9"/>
          <p:cNvSpPr txBox="1"/>
          <p:nvPr/>
        </p:nvSpPr>
        <p:spPr>
          <a:xfrm>
            <a:off x="6635928" y="4147351"/>
            <a:ext cx="1881052" cy="369332"/>
          </a:xfrm>
          <a:prstGeom prst="rect">
            <a:avLst/>
          </a:prstGeom>
          <a:noFill/>
        </p:spPr>
        <p:txBody>
          <a:bodyPr wrap="square" rtlCol="0">
            <a:spAutoFit/>
          </a:bodyPr>
          <a:lstStyle/>
          <a:p>
            <a:r>
              <a:rPr lang="en-US" dirty="0" smtClean="0"/>
              <a:t>Typhoid toxin</a:t>
            </a:r>
            <a:endParaRPr lang="en-US" dirty="0"/>
          </a:p>
        </p:txBody>
      </p:sp>
      <p:sp>
        <p:nvSpPr>
          <p:cNvPr id="11" name="TextBox 10"/>
          <p:cNvSpPr txBox="1"/>
          <p:nvPr/>
        </p:nvSpPr>
        <p:spPr>
          <a:xfrm>
            <a:off x="7566705" y="6414070"/>
            <a:ext cx="4585453" cy="369332"/>
          </a:xfrm>
          <a:prstGeom prst="rect">
            <a:avLst/>
          </a:prstGeom>
          <a:noFill/>
        </p:spPr>
        <p:txBody>
          <a:bodyPr wrap="square" rtlCol="0">
            <a:spAutoFit/>
          </a:bodyPr>
          <a:lstStyle/>
          <a:p>
            <a:r>
              <a:rPr lang="en-US" i="1" dirty="0" smtClean="0">
                <a:solidFill>
                  <a:schemeClr val="bg1"/>
                </a:solidFill>
                <a:latin typeface="Gill Sans MT"/>
                <a:cs typeface="Gill Sans MT"/>
              </a:rPr>
              <a:t>CFG database</a:t>
            </a:r>
            <a:endParaRPr lang="en-US" i="1" dirty="0">
              <a:solidFill>
                <a:schemeClr val="bg1"/>
              </a:solidFill>
              <a:latin typeface="Gill Sans MT"/>
              <a:cs typeface="Gill Sans MT"/>
            </a:endParaRPr>
          </a:p>
        </p:txBody>
      </p:sp>
    </p:spTree>
    <p:extLst>
      <p:ext uri="{BB962C8B-B14F-4D97-AF65-F5344CB8AC3E}">
        <p14:creationId xmlns:p14="http://schemas.microsoft.com/office/powerpoint/2010/main" val="1085787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So why not use more sugars?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98462808"/>
              </p:ext>
            </p:extLst>
          </p:nvPr>
        </p:nvGraphicFramePr>
        <p:xfrm>
          <a:off x="685800" y="1371600"/>
          <a:ext cx="777240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bwMode="auto">
          <a:xfrm>
            <a:off x="3921125" y="1905000"/>
            <a:ext cx="444500" cy="3143250"/>
          </a:xfrm>
          <a:prstGeom prst="rect">
            <a:avLst/>
          </a:prstGeom>
          <a:noFill/>
          <a:ln w="44450" cap="flat" cmpd="sng" algn="ctr">
            <a:solidFill>
              <a:schemeClr val="accent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
        <p:nvSpPr>
          <p:cNvPr id="11" name="TextBox 10"/>
          <p:cNvSpPr txBox="1"/>
          <p:nvPr/>
        </p:nvSpPr>
        <p:spPr>
          <a:xfrm>
            <a:off x="1" y="5486400"/>
            <a:ext cx="9142412" cy="369332"/>
          </a:xfrm>
          <a:prstGeom prst="rect">
            <a:avLst/>
          </a:prstGeom>
          <a:noFill/>
        </p:spPr>
        <p:txBody>
          <a:bodyPr wrap="square" rtlCol="0">
            <a:spAutoFit/>
          </a:bodyPr>
          <a:lstStyle/>
          <a:p>
            <a:r>
              <a:rPr lang="en-US" dirty="0" smtClean="0"/>
              <a:t>α-glucose, α-</a:t>
            </a:r>
            <a:r>
              <a:rPr lang="en-US" dirty="0" err="1" smtClean="0"/>
              <a:t>galactosamine</a:t>
            </a:r>
            <a:r>
              <a:rPr lang="en-US" dirty="0" smtClean="0"/>
              <a:t>, α-mannose, </a:t>
            </a:r>
            <a:r>
              <a:rPr lang="en-US" dirty="0" err="1" smtClean="0"/>
              <a:t>fucose</a:t>
            </a:r>
            <a:r>
              <a:rPr lang="en-US" dirty="0" smtClean="0"/>
              <a:t>, β-galactose, β-glucose and β-</a:t>
            </a:r>
            <a:r>
              <a:rPr lang="en-US" dirty="0" err="1" smtClean="0"/>
              <a:t>galactosamine</a:t>
            </a:r>
            <a:r>
              <a:rPr lang="en-US" dirty="0" smtClean="0"/>
              <a:t> </a:t>
            </a:r>
            <a:endParaRPr lang="en-US" dirty="0"/>
          </a:p>
        </p:txBody>
      </p:sp>
      <p:sp>
        <p:nvSpPr>
          <p:cNvPr id="12" name="TextBox 11"/>
          <p:cNvSpPr txBox="1"/>
          <p:nvPr/>
        </p:nvSpPr>
        <p:spPr>
          <a:xfrm>
            <a:off x="7566705" y="6414070"/>
            <a:ext cx="4585453" cy="369332"/>
          </a:xfrm>
          <a:prstGeom prst="rect">
            <a:avLst/>
          </a:prstGeom>
          <a:noFill/>
        </p:spPr>
        <p:txBody>
          <a:bodyPr wrap="square" rtlCol="0">
            <a:spAutoFit/>
          </a:bodyPr>
          <a:lstStyle/>
          <a:p>
            <a:r>
              <a:rPr lang="en-US" i="1" dirty="0" smtClean="0">
                <a:solidFill>
                  <a:schemeClr val="bg1"/>
                </a:solidFill>
                <a:latin typeface="Gill Sans MT"/>
                <a:cs typeface="Gill Sans MT"/>
              </a:rPr>
              <a:t>CFG database</a:t>
            </a:r>
            <a:endParaRPr lang="en-US" i="1" dirty="0">
              <a:solidFill>
                <a:schemeClr val="bg1"/>
              </a:solidFill>
              <a:latin typeface="Gill Sans MT"/>
              <a:cs typeface="Gill Sans MT"/>
            </a:endParaRPr>
          </a:p>
        </p:txBody>
      </p:sp>
    </p:spTree>
    <p:extLst>
      <p:ext uri="{BB962C8B-B14F-4D97-AF65-F5344CB8AC3E}">
        <p14:creationId xmlns:p14="http://schemas.microsoft.com/office/powerpoint/2010/main" val="389403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chart seriesIdx="0" categoryIdx="0" bldStep="ptInSeries"/>
                                            </p:graphic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1000"/>
                                  </p:stCondLst>
                                  <p:childTnLst>
                                    <p:set>
                                      <p:cBhvr>
                                        <p:cTn id="13" dur="1" fill="hold">
                                          <p:stCondLst>
                                            <p:cond delay="0"/>
                                          </p:stCondLst>
                                        </p:cTn>
                                        <p:tgtEl>
                                          <p:spTgt spid="7">
                                            <p:graphicEl>
                                              <a:chart seriesIdx="0" categoryIdx="1" bldStep="ptInSeries"/>
                                            </p:graphicEl>
                                          </p:spTgt>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1000"/>
                                  </p:stCondLst>
                                  <p:childTnLst>
                                    <p:set>
                                      <p:cBhvr>
                                        <p:cTn id="16" dur="1" fill="hold">
                                          <p:stCondLst>
                                            <p:cond delay="0"/>
                                          </p:stCondLst>
                                        </p:cTn>
                                        <p:tgtEl>
                                          <p:spTgt spid="7">
                                            <p:graphicEl>
                                              <a:chart seriesIdx="0" categoryIdx="2" bldStep="ptInSeries"/>
                                            </p:graphicEl>
                                          </p:spTgt>
                                        </p:tgtEl>
                                        <p:attrNameLst>
                                          <p:attrName>style.visibility</p:attrName>
                                        </p:attrNameLst>
                                      </p:cBhvr>
                                      <p:to>
                                        <p:strVal val="visible"/>
                                      </p:to>
                                    </p:set>
                                  </p:childTnLst>
                                </p:cTn>
                              </p:par>
                            </p:childTnLst>
                          </p:cTn>
                        </p:par>
                        <p:par>
                          <p:cTn id="17" fill="hold">
                            <p:stCondLst>
                              <p:cond delay="2000"/>
                            </p:stCondLst>
                            <p:childTnLst>
                              <p:par>
                                <p:cTn id="18" presetID="1" presetClass="entr" presetSubtype="0" fill="hold" grpId="0" nodeType="afterEffect">
                                  <p:stCondLst>
                                    <p:cond delay="1000"/>
                                  </p:stCondLst>
                                  <p:childTnLst>
                                    <p:set>
                                      <p:cBhvr>
                                        <p:cTn id="19" dur="1" fill="hold">
                                          <p:stCondLst>
                                            <p:cond delay="0"/>
                                          </p:stCondLst>
                                        </p:cTn>
                                        <p:tgtEl>
                                          <p:spTgt spid="7">
                                            <p:graphicEl>
                                              <a:chart seriesIdx="0" categoryIdx="3" bldStep="ptInSeries"/>
                                            </p:graphicEl>
                                          </p:spTgt>
                                        </p:tgtEl>
                                        <p:attrNameLst>
                                          <p:attrName>style.visibility</p:attrName>
                                        </p:attrNameLst>
                                      </p:cBhvr>
                                      <p:to>
                                        <p:strVal val="visible"/>
                                      </p:to>
                                    </p:set>
                                  </p:childTnLst>
                                </p:cTn>
                              </p:par>
                            </p:childTnLst>
                          </p:cTn>
                        </p:par>
                        <p:par>
                          <p:cTn id="20" fill="hold">
                            <p:stCondLst>
                              <p:cond delay="3000"/>
                            </p:stCondLst>
                            <p:childTnLst>
                              <p:par>
                                <p:cTn id="21" presetID="1" presetClass="entr" presetSubtype="0" fill="hold" grpId="0" nodeType="afterEffect">
                                  <p:stCondLst>
                                    <p:cond delay="1000"/>
                                  </p:stCondLst>
                                  <p:childTnLst>
                                    <p:set>
                                      <p:cBhvr>
                                        <p:cTn id="22" dur="1" fill="hold">
                                          <p:stCondLst>
                                            <p:cond delay="0"/>
                                          </p:stCondLst>
                                        </p:cTn>
                                        <p:tgtEl>
                                          <p:spTgt spid="7">
                                            <p:graphicEl>
                                              <a:chart seriesIdx="0" categoryIdx="4" bldStep="ptInSeries"/>
                                            </p:graphicEl>
                                          </p:spTgt>
                                        </p:tgtEl>
                                        <p:attrNameLst>
                                          <p:attrName>style.visibility</p:attrName>
                                        </p:attrNameLst>
                                      </p:cBhvr>
                                      <p:to>
                                        <p:strVal val="visible"/>
                                      </p:to>
                                    </p:set>
                                  </p:childTnLst>
                                </p:cTn>
                              </p:par>
                            </p:childTnLst>
                          </p:cTn>
                        </p:par>
                        <p:par>
                          <p:cTn id="23" fill="hold">
                            <p:stCondLst>
                              <p:cond delay="4000"/>
                            </p:stCondLst>
                            <p:childTnLst>
                              <p:par>
                                <p:cTn id="24" presetID="1" presetClass="entr" presetSubtype="0" fill="hold" grpId="0" nodeType="afterEffect">
                                  <p:stCondLst>
                                    <p:cond delay="1000"/>
                                  </p:stCondLst>
                                  <p:childTnLst>
                                    <p:set>
                                      <p:cBhvr>
                                        <p:cTn id="25" dur="1" fill="hold">
                                          <p:stCondLst>
                                            <p:cond delay="0"/>
                                          </p:stCondLst>
                                        </p:cTn>
                                        <p:tgtEl>
                                          <p:spTgt spid="7">
                                            <p:graphicEl>
                                              <a:chart seriesIdx="0" categoryIdx="5" bldStep="ptInSeries"/>
                                            </p:graphicEl>
                                          </p:spTgt>
                                        </p:tgtEl>
                                        <p:attrNameLst>
                                          <p:attrName>style.visibility</p:attrName>
                                        </p:attrNameLst>
                                      </p:cBhvr>
                                      <p:to>
                                        <p:strVal val="visible"/>
                                      </p:to>
                                    </p:set>
                                  </p:childTnLst>
                                </p:cTn>
                              </p:par>
                              <p:par>
                                <p:cTn id="26" presetID="1" presetClass="entr" presetSubtype="0" fill="hold" grpId="0" nodeType="withEffect">
                                  <p:stCondLst>
                                    <p:cond delay="1000"/>
                                  </p:stCondLst>
                                  <p:childTnLst>
                                    <p:set>
                                      <p:cBhvr>
                                        <p:cTn id="27" dur="1" fill="hold">
                                          <p:stCondLst>
                                            <p:cond delay="0"/>
                                          </p:stCondLst>
                                        </p:cTn>
                                        <p:tgtEl>
                                          <p:spTgt spid="7">
                                            <p:graphicEl>
                                              <a:chart seriesIdx="0" categoryIdx="6" bldStep="ptInSeries"/>
                                            </p:graphicEl>
                                          </p:spTgt>
                                        </p:tgtEl>
                                        <p:attrNameLst>
                                          <p:attrName>style.visibility</p:attrName>
                                        </p:attrNameLst>
                                      </p:cBhvr>
                                      <p:to>
                                        <p:strVal val="visible"/>
                                      </p:to>
                                    </p:set>
                                  </p:childTnLst>
                                </p:cTn>
                              </p:par>
                              <p:par>
                                <p:cTn id="28" presetID="1" presetClass="entr" presetSubtype="0" fill="hold" grpId="0" nodeType="withEffect">
                                  <p:stCondLst>
                                    <p:cond delay="1000"/>
                                  </p:stCondLst>
                                  <p:childTnLst>
                                    <p:set>
                                      <p:cBhvr>
                                        <p:cTn id="29" dur="1" fill="hold">
                                          <p:stCondLst>
                                            <p:cond delay="0"/>
                                          </p:stCondLst>
                                        </p:cTn>
                                        <p:tgtEl>
                                          <p:spTgt spid="7">
                                            <p:graphicEl>
                                              <a:chart seriesIdx="0" categoryIdx="7" bldStep="ptInSeries"/>
                                            </p:graphicEl>
                                          </p:spTgt>
                                        </p:tgtEl>
                                        <p:attrNameLst>
                                          <p:attrName>style.visibility</p:attrName>
                                        </p:attrNameLst>
                                      </p:cBhvr>
                                      <p:to>
                                        <p:strVal val="visible"/>
                                      </p:to>
                                    </p:set>
                                  </p:childTnLst>
                                </p:cTn>
                              </p:par>
                              <p:par>
                                <p:cTn id="30" presetID="1" presetClass="entr" presetSubtype="0" fill="hold" grpId="0" nodeType="withEffect">
                                  <p:stCondLst>
                                    <p:cond delay="1000"/>
                                  </p:stCondLst>
                                  <p:childTnLst>
                                    <p:set>
                                      <p:cBhvr>
                                        <p:cTn id="31" dur="1" fill="hold">
                                          <p:stCondLst>
                                            <p:cond delay="0"/>
                                          </p:stCondLst>
                                        </p:cTn>
                                        <p:tgtEl>
                                          <p:spTgt spid="7">
                                            <p:graphicEl>
                                              <a:chart seriesIdx="0" categoryIdx="8" bldStep="ptInSeries"/>
                                            </p:graphicEl>
                                          </p:spTgt>
                                        </p:tgtEl>
                                        <p:attrNameLst>
                                          <p:attrName>style.visibility</p:attrName>
                                        </p:attrNameLst>
                                      </p:cBhvr>
                                      <p:to>
                                        <p:strVal val="visible"/>
                                      </p:to>
                                    </p:set>
                                  </p:childTnLst>
                                </p:cTn>
                              </p:par>
                              <p:par>
                                <p:cTn id="32" presetID="1" presetClass="entr" presetSubtype="0" fill="hold" grpId="0" nodeType="withEffect">
                                  <p:stCondLst>
                                    <p:cond delay="1000"/>
                                  </p:stCondLst>
                                  <p:childTnLst>
                                    <p:set>
                                      <p:cBhvr>
                                        <p:cTn id="33" dur="1" fill="hold">
                                          <p:stCondLst>
                                            <p:cond delay="0"/>
                                          </p:stCondLst>
                                        </p:cTn>
                                        <p:tgtEl>
                                          <p:spTgt spid="7">
                                            <p:graphicEl>
                                              <a:chart seriesIdx="0" categoryIdx="9" bldStep="ptInSeries"/>
                                            </p:graphicEl>
                                          </p:spTgt>
                                        </p:tgtEl>
                                        <p:attrNameLst>
                                          <p:attrName>style.visibility</p:attrName>
                                        </p:attrNameLst>
                                      </p:cBhvr>
                                      <p:to>
                                        <p:strVal val="visible"/>
                                      </p:to>
                                    </p:set>
                                  </p:childTnLst>
                                </p:cTn>
                              </p:par>
                              <p:par>
                                <p:cTn id="34" presetID="1" presetClass="entr" presetSubtype="0" fill="hold" grpId="0" nodeType="withEffect">
                                  <p:stCondLst>
                                    <p:cond delay="1000"/>
                                  </p:stCondLst>
                                  <p:childTnLst>
                                    <p:set>
                                      <p:cBhvr>
                                        <p:cTn id="35" dur="1" fill="hold">
                                          <p:stCondLst>
                                            <p:cond delay="0"/>
                                          </p:stCondLst>
                                        </p:cTn>
                                        <p:tgtEl>
                                          <p:spTgt spid="7">
                                            <p:graphicEl>
                                              <a:chart seriesIdx="0" categoryIdx="10" bldStep="ptInSeries"/>
                                            </p:graphicEl>
                                          </p:spTgt>
                                        </p:tgtEl>
                                        <p:attrNameLst>
                                          <p:attrName>style.visibility</p:attrName>
                                        </p:attrNameLst>
                                      </p:cBhvr>
                                      <p:to>
                                        <p:strVal val="visible"/>
                                      </p:to>
                                    </p:set>
                                  </p:childTnLst>
                                </p:cTn>
                              </p:par>
                              <p:par>
                                <p:cTn id="36" presetID="1" presetClass="entr" presetSubtype="0" fill="hold" grpId="0" nodeType="withEffect">
                                  <p:stCondLst>
                                    <p:cond delay="1000"/>
                                  </p:stCondLst>
                                  <p:childTnLst>
                                    <p:set>
                                      <p:cBhvr>
                                        <p:cTn id="37" dur="1" fill="hold">
                                          <p:stCondLst>
                                            <p:cond delay="0"/>
                                          </p:stCondLst>
                                        </p:cTn>
                                        <p:tgtEl>
                                          <p:spTgt spid="7">
                                            <p:graphicEl>
                                              <a:chart seriesIdx="0" categoryIdx="11" bldStep="ptInSeries"/>
                                            </p:graphic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seriesEl"/>
        </p:bldSub>
      </p:bldGraphic>
      <p:bldP spid="10" grpId="0"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Conclusions</a:t>
            </a:r>
            <a:endParaRPr lang="en-US" dirty="0"/>
          </a:p>
        </p:txBody>
      </p:sp>
      <p:sp>
        <p:nvSpPr>
          <p:cNvPr id="3" name="Content Placeholder 2"/>
          <p:cNvSpPr>
            <a:spLocks noGrp="1"/>
          </p:cNvSpPr>
          <p:nvPr>
            <p:ph idx="1"/>
          </p:nvPr>
        </p:nvSpPr>
        <p:spPr/>
        <p:txBody>
          <a:bodyPr/>
          <a:lstStyle/>
          <a:p>
            <a:r>
              <a:rPr lang="en-US" dirty="0" smtClean="0"/>
              <a:t>Linear discriminant analysis has been shown to aid in the identification of blind lectin samples</a:t>
            </a:r>
          </a:p>
          <a:p>
            <a:r>
              <a:rPr lang="en-US" dirty="0" smtClean="0"/>
              <a:t>It has also shown to be applicable to identification of bacterial species</a:t>
            </a:r>
          </a:p>
          <a:p>
            <a:r>
              <a:rPr lang="en-US" dirty="0" smtClean="0"/>
              <a:t>Analysis of larger data sets highlighted the need for identifying ‘optimum surfaces’.</a:t>
            </a:r>
            <a:endParaRPr lang="en-US" dirty="0"/>
          </a:p>
        </p:txBody>
      </p:sp>
    </p:spTree>
    <p:extLst>
      <p:ext uri="{BB962C8B-B14F-4D97-AF65-F5344CB8AC3E}">
        <p14:creationId xmlns:p14="http://schemas.microsoft.com/office/powerpoint/2010/main" val="3930957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Future work</a:t>
            </a:r>
            <a:endParaRPr lang="en-US" dirty="0"/>
          </a:p>
        </p:txBody>
      </p:sp>
      <p:sp>
        <p:nvSpPr>
          <p:cNvPr id="3" name="Content Placeholder 2"/>
          <p:cNvSpPr>
            <a:spLocks noGrp="1"/>
          </p:cNvSpPr>
          <p:nvPr>
            <p:ph idx="1"/>
          </p:nvPr>
        </p:nvSpPr>
        <p:spPr/>
        <p:txBody>
          <a:bodyPr/>
          <a:lstStyle/>
          <a:p>
            <a:r>
              <a:rPr lang="en-US" dirty="0" smtClean="0"/>
              <a:t>Extend the bacterial LDA analysis to more species of bacteria</a:t>
            </a:r>
          </a:p>
          <a:p>
            <a:r>
              <a:rPr lang="en-US" dirty="0" smtClean="0"/>
              <a:t>Extend the LDA analysis of the CFG database to beyond </a:t>
            </a:r>
            <a:r>
              <a:rPr lang="en-US" dirty="0" err="1" smtClean="0"/>
              <a:t>monosaccharides</a:t>
            </a:r>
            <a:r>
              <a:rPr lang="en-US" dirty="0" smtClean="0"/>
              <a:t>.</a:t>
            </a:r>
          </a:p>
          <a:p>
            <a:endParaRPr lang="en-US" dirty="0"/>
          </a:p>
        </p:txBody>
      </p:sp>
    </p:spTree>
    <p:extLst>
      <p:ext uri="{BB962C8B-B14F-4D97-AF65-F5344CB8AC3E}">
        <p14:creationId xmlns:p14="http://schemas.microsoft.com/office/powerpoint/2010/main" val="1395795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5181"/>
            <a:ext cx="9144000" cy="461665"/>
          </a:xfrm>
          <a:prstGeom prst="rect">
            <a:avLst/>
          </a:prstGeom>
          <a:noFill/>
        </p:spPr>
        <p:txBody>
          <a:bodyPr wrap="square" rtlCol="0">
            <a:spAutoFit/>
          </a:bodyPr>
          <a:lstStyle/>
          <a:p>
            <a:r>
              <a:rPr lang="en-GB" sz="2400" b="1" i="1" dirty="0" smtClean="0">
                <a:latin typeface="Franklin Gothic Book" pitchFamily="34" charset="0"/>
              </a:rPr>
              <a:t>Acknowledgements</a:t>
            </a:r>
            <a:endParaRPr lang="en-GB" sz="2400" b="1" i="1" dirty="0">
              <a:latin typeface="Franklin Gothic Book" pitchFamily="34" charset="0"/>
            </a:endParaRPr>
          </a:p>
        </p:txBody>
      </p:sp>
      <p:pic>
        <p:nvPicPr>
          <p:cNvPr id="12" name="Picture 11" descr="Logos"/>
          <p:cNvPicPr>
            <a:picLocks noChangeAspect="1"/>
          </p:cNvPicPr>
          <p:nvPr/>
        </p:nvPicPr>
        <p:blipFill>
          <a:blip r:embed="rId3" cstate="print"/>
          <a:stretch>
            <a:fillRect/>
          </a:stretch>
        </p:blipFill>
        <p:spPr>
          <a:xfrm>
            <a:off x="5532845" y="6064461"/>
            <a:ext cx="3611155" cy="793539"/>
          </a:xfrm>
          <a:prstGeom prst="rect">
            <a:avLst/>
          </a:prstGeom>
        </p:spPr>
      </p:pic>
      <p:sp>
        <p:nvSpPr>
          <p:cNvPr id="9" name="TextBox 8"/>
          <p:cNvSpPr txBox="1">
            <a:spLocks noChangeArrowheads="1"/>
          </p:cNvSpPr>
          <p:nvPr/>
        </p:nvSpPr>
        <p:spPr bwMode="auto">
          <a:xfrm>
            <a:off x="6866339" y="3154418"/>
            <a:ext cx="2306968" cy="646331"/>
          </a:xfrm>
          <a:prstGeom prst="rect">
            <a:avLst/>
          </a:prstGeom>
          <a:noFill/>
          <a:ln w="9525">
            <a:noFill/>
            <a:miter lim="800000"/>
            <a:headEnd/>
            <a:tailEnd/>
          </a:ln>
        </p:spPr>
        <p:txBody>
          <a:bodyPr wrap="square">
            <a:spAutoFit/>
          </a:bodyPr>
          <a:lstStyle/>
          <a:p>
            <a:r>
              <a:rPr lang="en-GB" sz="2000" b="1" dirty="0" smtClean="0">
                <a:latin typeface="Gill Sans MT"/>
                <a:cs typeface="Gill Sans MT"/>
              </a:rPr>
              <a:t>Matthew Gibson</a:t>
            </a:r>
          </a:p>
          <a:p>
            <a:endParaRPr lang="en-GB" sz="1600" dirty="0" smtClean="0">
              <a:latin typeface="Gill Sans MT"/>
              <a:cs typeface="Gill Sans MT"/>
            </a:endParaRPr>
          </a:p>
        </p:txBody>
      </p:sp>
      <p:grpSp>
        <p:nvGrpSpPr>
          <p:cNvPr id="16" name="Group 5"/>
          <p:cNvGrpSpPr>
            <a:grpSpLocks/>
          </p:cNvGrpSpPr>
          <p:nvPr/>
        </p:nvGrpSpPr>
        <p:grpSpPr bwMode="auto">
          <a:xfrm>
            <a:off x="-7475" y="556460"/>
            <a:ext cx="6848807" cy="2536825"/>
            <a:chOff x="467544" y="2477158"/>
            <a:chExt cx="6849143" cy="2536018"/>
          </a:xfrm>
        </p:grpSpPr>
        <p:pic>
          <p:nvPicPr>
            <p:cNvPr id="17" name="Picture 2" descr="http://www2.warwick.ac.uk/fac/sci/chemistry/research/gibson/gibsongroup/gibson_talk.jpg"/>
            <p:cNvPicPr>
              <a:picLocks noChangeAspect="1" noChangeArrowheads="1"/>
            </p:cNvPicPr>
            <p:nvPr/>
          </p:nvPicPr>
          <p:blipFill>
            <a:blip r:embed="rId4">
              <a:extLst>
                <a:ext uri="{28A0092B-C50C-407E-A947-70E740481C1C}">
                  <a14:useLocalDpi xmlns:a14="http://schemas.microsoft.com/office/drawing/2010/main" val="0"/>
                </a:ext>
              </a:extLst>
            </a:blip>
            <a:srcRect r="79131"/>
            <a:stretch>
              <a:fillRect/>
            </a:stretch>
          </p:blipFill>
          <p:spPr bwMode="auto">
            <a:xfrm>
              <a:off x="467544" y="2477158"/>
              <a:ext cx="1728192" cy="253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descr="http://www2.warwick.ac.uk/fac/sci/chemistry/research/gibson/gibsongroup/gibson_talk.jpg"/>
            <p:cNvPicPr>
              <a:picLocks noChangeAspect="1" noChangeArrowheads="1"/>
            </p:cNvPicPr>
            <p:nvPr/>
          </p:nvPicPr>
          <p:blipFill>
            <a:blip r:embed="rId4">
              <a:extLst>
                <a:ext uri="{28A0092B-C50C-407E-A947-70E740481C1C}">
                  <a14:useLocalDpi xmlns:a14="http://schemas.microsoft.com/office/drawing/2010/main" val="0"/>
                </a:ext>
              </a:extLst>
            </a:blip>
            <a:srcRect l="40871" r="6087"/>
            <a:stretch>
              <a:fillRect/>
            </a:stretch>
          </p:blipFill>
          <p:spPr bwMode="auto">
            <a:xfrm>
              <a:off x="2627784" y="2477158"/>
              <a:ext cx="4392488" cy="253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p:nvSpPr>
          <p:spPr>
            <a:xfrm>
              <a:off x="683787" y="3716601"/>
              <a:ext cx="792202" cy="1080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1" name="Picture 2" descr="http://www2.warwick.ac.uk/fac/sci/chemistry/research/gibson/gibsongroup/gibson_talk.jpg"/>
            <p:cNvPicPr>
              <a:picLocks noChangeAspect="1" noChangeArrowheads="1"/>
            </p:cNvPicPr>
            <p:nvPr/>
          </p:nvPicPr>
          <p:blipFill>
            <a:blip r:embed="rId4">
              <a:extLst>
                <a:ext uri="{28A0092B-C50C-407E-A947-70E740481C1C}">
                  <a14:useLocalDpi xmlns:a14="http://schemas.microsoft.com/office/drawing/2010/main" val="0"/>
                </a:ext>
              </a:extLst>
            </a:blip>
            <a:srcRect l="23376" t="5348" r="67928" b="54900"/>
            <a:stretch>
              <a:fillRect/>
            </a:stretch>
          </p:blipFill>
          <p:spPr bwMode="auto">
            <a:xfrm>
              <a:off x="755576" y="3717032"/>
              <a:ext cx="648072"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descr="http://www2.warwick.ac.uk/fac/sci/chemistry/research/gibson/gibsongroup/gibson_talk.jpg"/>
            <p:cNvPicPr>
              <a:picLocks noChangeAspect="1" noChangeArrowheads="1"/>
            </p:cNvPicPr>
            <p:nvPr/>
          </p:nvPicPr>
          <p:blipFill>
            <a:blip r:embed="rId4">
              <a:extLst>
                <a:ext uri="{28A0092B-C50C-407E-A947-70E740481C1C}">
                  <a14:useLocalDpi xmlns:a14="http://schemas.microsoft.com/office/drawing/2010/main" val="0"/>
                </a:ext>
              </a:extLst>
            </a:blip>
            <a:srcRect l="66855"/>
            <a:stretch>
              <a:fillRect/>
            </a:stretch>
          </p:blipFill>
          <p:spPr bwMode="auto">
            <a:xfrm>
              <a:off x="4572000" y="2477158"/>
              <a:ext cx="2744687" cy="253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 descr="http://www2.warwick.ac.uk/fac/sci/chemistry/research/gibson/gibsongroup/gibson_talk.jpg"/>
            <p:cNvPicPr>
              <a:picLocks noChangeAspect="1" noChangeArrowheads="1"/>
            </p:cNvPicPr>
            <p:nvPr/>
          </p:nvPicPr>
          <p:blipFill>
            <a:blip r:embed="rId4">
              <a:extLst>
                <a:ext uri="{28A0092B-C50C-407E-A947-70E740481C1C}">
                  <a14:useLocalDpi xmlns:a14="http://schemas.microsoft.com/office/drawing/2010/main" val="0"/>
                </a:ext>
              </a:extLst>
            </a:blip>
            <a:srcRect l="33913" r="47926"/>
            <a:stretch>
              <a:fillRect/>
            </a:stretch>
          </p:blipFill>
          <p:spPr bwMode="auto">
            <a:xfrm>
              <a:off x="2195736" y="2477158"/>
              <a:ext cx="1503784" cy="253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p:cNvSpPr/>
            <p:nvPr/>
          </p:nvSpPr>
          <p:spPr>
            <a:xfrm>
              <a:off x="1475988" y="3716601"/>
              <a:ext cx="720760" cy="1080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5" name="Picture 2" descr="http://www2.warwick.ac.uk/fac/sci/chemistry/research/gibson/gibsongroup/gibson_talk.jpg"/>
            <p:cNvPicPr>
              <a:picLocks noChangeAspect="1" noChangeArrowheads="1"/>
            </p:cNvPicPr>
            <p:nvPr/>
          </p:nvPicPr>
          <p:blipFill>
            <a:blip r:embed="rId4">
              <a:extLst>
                <a:ext uri="{28A0092B-C50C-407E-A947-70E740481C1C}">
                  <a14:useLocalDpi xmlns:a14="http://schemas.microsoft.com/office/drawing/2010/main" val="0"/>
                </a:ext>
              </a:extLst>
            </a:blip>
            <a:srcRect l="12943" t="51399" r="79231" b="8849"/>
            <a:stretch>
              <a:fillRect/>
            </a:stretch>
          </p:blipFill>
          <p:spPr bwMode="auto">
            <a:xfrm>
              <a:off x="1475656" y="3789040"/>
              <a:ext cx="648072"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p:nvPr/>
          </p:nvSpPr>
          <p:spPr>
            <a:xfrm>
              <a:off x="1385496" y="2627922"/>
              <a:ext cx="792202" cy="10267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7" name="Picture 2" descr="http://www2.warwick.ac.uk/fac/sci/chemistry/research/gibson/gibsongroup/gibson_talk.jpg"/>
            <p:cNvPicPr>
              <a:picLocks noChangeAspect="1" noChangeArrowheads="1"/>
            </p:cNvPicPr>
            <p:nvPr/>
          </p:nvPicPr>
          <p:blipFill>
            <a:blip r:embed="rId4">
              <a:extLst>
                <a:ext uri="{28A0092B-C50C-407E-A947-70E740481C1C}">
                  <a14:useLocalDpi xmlns:a14="http://schemas.microsoft.com/office/drawing/2010/main" val="0"/>
                </a:ext>
              </a:extLst>
            </a:blip>
            <a:srcRect l="13812" t="5969" r="79131" b="57120"/>
            <a:stretch>
              <a:fillRect/>
            </a:stretch>
          </p:blipFill>
          <p:spPr bwMode="auto">
            <a:xfrm>
              <a:off x="1475656" y="2636912"/>
              <a:ext cx="648072"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p:nvSpPr>
        <p:spPr>
          <a:xfrm>
            <a:off x="31695" y="3154418"/>
            <a:ext cx="5685230" cy="3970318"/>
          </a:xfrm>
          <a:prstGeom prst="rect">
            <a:avLst/>
          </a:prstGeom>
          <a:noFill/>
        </p:spPr>
        <p:txBody>
          <a:bodyPr wrap="square" rtlCol="0">
            <a:spAutoFit/>
          </a:bodyPr>
          <a:lstStyle/>
          <a:p>
            <a:pPr algn="ctr"/>
            <a:r>
              <a:rPr lang="en-US" sz="2000" b="1" dirty="0" smtClean="0">
                <a:latin typeface="Gill Sans MT"/>
                <a:cs typeface="Gill Sans MT"/>
              </a:rPr>
              <a:t>Gibson Group Members</a:t>
            </a:r>
          </a:p>
          <a:p>
            <a:pPr algn="ctr"/>
            <a:endParaRPr lang="en-US" sz="1600" b="1" dirty="0" smtClean="0">
              <a:latin typeface="Gill Sans MT"/>
              <a:cs typeface="Gill Sans MT"/>
            </a:endParaRPr>
          </a:p>
          <a:p>
            <a:pPr marL="285750" indent="-285750">
              <a:buFontTx/>
              <a:buChar char="-"/>
            </a:pPr>
            <a:r>
              <a:rPr lang="en-US" dirty="0" smtClean="0">
                <a:latin typeface="Gill Sans MT"/>
                <a:cs typeface="Gill Sans MT"/>
              </a:rPr>
              <a:t>Gemma-Louise Davies		-   Daniel Mitchell   	</a:t>
            </a:r>
          </a:p>
          <a:p>
            <a:pPr marL="285750" indent="-285750">
              <a:buFontTx/>
              <a:buChar char="-"/>
            </a:pPr>
            <a:r>
              <a:rPr lang="en-US" dirty="0" err="1" smtClean="0">
                <a:latin typeface="Gill Sans MT"/>
                <a:cs typeface="Gill Sans MT"/>
              </a:rPr>
              <a:t>Yunhua</a:t>
            </a:r>
            <a:r>
              <a:rPr lang="en-US" dirty="0" smtClean="0">
                <a:latin typeface="Gill Sans MT"/>
                <a:cs typeface="Gill Sans MT"/>
              </a:rPr>
              <a:t> Chen				-   Richard Lowery</a:t>
            </a:r>
          </a:p>
          <a:p>
            <a:pPr marL="285750" indent="-285750">
              <a:buFontTx/>
              <a:buChar char="-"/>
            </a:pPr>
            <a:r>
              <a:rPr lang="en-US" dirty="0" smtClean="0">
                <a:latin typeface="Gill Sans MT"/>
                <a:cs typeface="Gill Sans MT"/>
              </a:rPr>
              <a:t>Catherine Cooper			-   Ben </a:t>
            </a:r>
            <a:r>
              <a:rPr lang="en-US" dirty="0" err="1" smtClean="0">
                <a:latin typeface="Gill Sans MT"/>
                <a:cs typeface="Gill Sans MT"/>
              </a:rPr>
              <a:t>Martyn</a:t>
            </a:r>
            <a:endParaRPr lang="en-US" dirty="0" smtClean="0">
              <a:latin typeface="Gill Sans MT"/>
              <a:cs typeface="Gill Sans MT"/>
            </a:endParaRPr>
          </a:p>
          <a:p>
            <a:pPr marL="285750" indent="-285750">
              <a:buFontTx/>
              <a:buChar char="-"/>
            </a:pPr>
            <a:r>
              <a:rPr lang="en-US" dirty="0" smtClean="0">
                <a:latin typeface="Gill Sans MT"/>
                <a:cs typeface="Gill Sans MT"/>
              </a:rPr>
              <a:t>Robert </a:t>
            </a:r>
            <a:r>
              <a:rPr lang="en-US" dirty="0" err="1" smtClean="0">
                <a:latin typeface="Gill Sans MT"/>
                <a:cs typeface="Gill Sans MT"/>
              </a:rPr>
              <a:t>Deller</a:t>
            </a:r>
            <a:r>
              <a:rPr lang="en-US" dirty="0" smtClean="0">
                <a:latin typeface="Gill Sans MT"/>
                <a:cs typeface="Gill Sans MT"/>
              </a:rPr>
              <a:t>				-   Lewis Blackman		</a:t>
            </a:r>
          </a:p>
          <a:p>
            <a:pPr marL="285750" indent="-285750">
              <a:buFontTx/>
              <a:buChar char="-"/>
            </a:pPr>
            <a:r>
              <a:rPr lang="en-US" dirty="0" smtClean="0">
                <a:latin typeface="Gill Sans MT"/>
                <a:cs typeface="Gill Sans MT"/>
              </a:rPr>
              <a:t>Caroline Biggs		 		-   Sang-Ho Won</a:t>
            </a:r>
          </a:p>
          <a:p>
            <a:pPr marL="285750" indent="-285750">
              <a:buFontTx/>
              <a:buChar char="-"/>
            </a:pPr>
            <a:r>
              <a:rPr lang="en-US" dirty="0" smtClean="0">
                <a:latin typeface="Gill Sans MT"/>
                <a:cs typeface="Gill Sans MT"/>
              </a:rPr>
              <a:t>Daniel Phillips				-   Laura Wilkins</a:t>
            </a:r>
          </a:p>
          <a:p>
            <a:pPr marL="285750" indent="-285750">
              <a:buFontTx/>
              <a:buChar char="-"/>
            </a:pPr>
            <a:r>
              <a:rPr lang="en-US" dirty="0" smtClean="0">
                <a:latin typeface="Gill Sans MT"/>
                <a:cs typeface="Gill Sans MT"/>
              </a:rPr>
              <a:t>Tom </a:t>
            </a:r>
            <a:r>
              <a:rPr lang="en-US" dirty="0" err="1" smtClean="0">
                <a:latin typeface="Gill Sans MT"/>
                <a:cs typeface="Gill Sans MT"/>
              </a:rPr>
              <a:t>Congdon</a:t>
            </a:r>
            <a:r>
              <a:rPr lang="en-US" dirty="0" smtClean="0">
                <a:latin typeface="Gill Sans MT"/>
                <a:cs typeface="Gill Sans MT"/>
              </a:rPr>
              <a:t>				-   Robert Keogh</a:t>
            </a:r>
          </a:p>
          <a:p>
            <a:pPr marL="285750" indent="-285750">
              <a:buFontTx/>
              <a:buChar char="-"/>
            </a:pPr>
            <a:r>
              <a:rPr lang="en-US" dirty="0" smtClean="0">
                <a:latin typeface="Gill Sans MT"/>
                <a:cs typeface="Gill Sans MT"/>
              </a:rPr>
              <a:t>Sarah-Jane Richards</a:t>
            </a:r>
          </a:p>
          <a:p>
            <a:endParaRPr lang="en-US" dirty="0" smtClean="0">
              <a:latin typeface="Gill Sans MT"/>
              <a:cs typeface="Gill Sans MT"/>
            </a:endParaRPr>
          </a:p>
          <a:p>
            <a:pPr marL="285750" indent="-285750">
              <a:buFontTx/>
              <a:buChar char="-"/>
            </a:pPr>
            <a:endParaRPr lang="en-US" dirty="0" smtClean="0">
              <a:latin typeface="Gill Sans MT"/>
              <a:cs typeface="Gill Sans MT"/>
            </a:endParaRPr>
          </a:p>
          <a:p>
            <a:pPr marL="285750" indent="-285750">
              <a:buFontTx/>
              <a:buChar char="-"/>
            </a:pPr>
            <a:endParaRPr lang="en-US" dirty="0" smtClean="0">
              <a:latin typeface="Gill Sans MT"/>
              <a:cs typeface="Gill Sans MT"/>
            </a:endParaRPr>
          </a:p>
          <a:p>
            <a:endParaRPr lang="en-US" dirty="0">
              <a:latin typeface="Gill Sans MT"/>
              <a:cs typeface="Gill Sans MT"/>
            </a:endParaRPr>
          </a:p>
        </p:txBody>
      </p:sp>
      <p:pic>
        <p:nvPicPr>
          <p:cNvPr id="41" name="Picture 40" descr="Matt Gibson"/>
          <p:cNvPicPr>
            <a:picLocks noChangeAspect="1" noChangeArrowheads="1"/>
          </p:cNvPicPr>
          <p:nvPr/>
        </p:nvPicPr>
        <p:blipFill>
          <a:blip r:embed="rId5" cstate="print"/>
          <a:srcRect/>
          <a:stretch>
            <a:fillRect/>
          </a:stretch>
        </p:blipFill>
        <p:spPr bwMode="auto">
          <a:xfrm>
            <a:off x="7248327" y="1035311"/>
            <a:ext cx="1080067" cy="1489204"/>
          </a:xfrm>
          <a:prstGeom prst="rect">
            <a:avLst/>
          </a:prstGeom>
          <a:noFill/>
          <a:ln w="31750">
            <a:solidFill>
              <a:schemeClr val="tx1"/>
            </a:solidFill>
          </a:ln>
          <a:effectLst>
            <a:outerShdw blurRad="50800" dist="38100" dir="5400000" algn="t" rotWithShape="0">
              <a:prstClr val="black">
                <a:alpha val="40000"/>
              </a:prstClr>
            </a:outerShdw>
          </a:effectLst>
          <a:scene3d>
            <a:camera prst="orthographicFront"/>
            <a:lightRig rig="threePt" dir="t"/>
          </a:scene3d>
          <a:sp3d prstMaterial="matte"/>
        </p:spPr>
      </p:pic>
      <p:pic>
        <p:nvPicPr>
          <p:cNvPr id="7" name="Picture 6"/>
          <p:cNvPicPr>
            <a:picLocks noChangeAspect="1"/>
          </p:cNvPicPr>
          <p:nvPr/>
        </p:nvPicPr>
        <p:blipFill rotWithShape="1">
          <a:blip r:embed="rId6"/>
          <a:srcRect l="4527" t="862" r="1104"/>
          <a:stretch/>
        </p:blipFill>
        <p:spPr>
          <a:xfrm>
            <a:off x="7248327" y="1028992"/>
            <a:ext cx="1086385" cy="1489204"/>
          </a:xfrm>
          <a:prstGeom prst="rect">
            <a:avLst/>
          </a:prstGeom>
        </p:spPr>
      </p:pic>
      <p:pic>
        <p:nvPicPr>
          <p:cNvPr id="28" name="Picture 27"/>
          <p:cNvPicPr>
            <a:picLocks noChangeAspect="1"/>
          </p:cNvPicPr>
          <p:nvPr/>
        </p:nvPicPr>
        <p:blipFill>
          <a:blip r:embed="rId7"/>
          <a:stretch>
            <a:fillRect/>
          </a:stretch>
        </p:blipFill>
        <p:spPr>
          <a:xfrm>
            <a:off x="5532845" y="5282889"/>
            <a:ext cx="3640462" cy="743261"/>
          </a:xfrm>
          <a:prstGeom prst="rect">
            <a:avLst/>
          </a:prstGeom>
        </p:spPr>
      </p:pic>
      <p:pic>
        <p:nvPicPr>
          <p:cNvPr id="29" name="Picture 28"/>
          <p:cNvPicPr>
            <a:picLocks noChangeAspect="1"/>
          </p:cNvPicPr>
          <p:nvPr/>
        </p:nvPicPr>
        <p:blipFill>
          <a:blip r:embed="rId8"/>
          <a:stretch>
            <a:fillRect/>
          </a:stretch>
        </p:blipFill>
        <p:spPr>
          <a:xfrm>
            <a:off x="3361916" y="6026150"/>
            <a:ext cx="2206210" cy="831850"/>
          </a:xfrm>
          <a:prstGeom prst="rect">
            <a:avLst/>
          </a:prstGeom>
        </p:spPr>
      </p:pic>
    </p:spTree>
    <p:extLst>
      <p:ext uri="{BB962C8B-B14F-4D97-AF65-F5344CB8AC3E}">
        <p14:creationId xmlns:p14="http://schemas.microsoft.com/office/powerpoint/2010/main" val="2991497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4000" dirty="0" smtClean="0"/>
              <a:t>Protein-Carbohydrate Interactions</a:t>
            </a:r>
            <a:endParaRPr lang="en-US" sz="4000" dirty="0"/>
          </a:p>
        </p:txBody>
      </p:sp>
      <p:sp>
        <p:nvSpPr>
          <p:cNvPr id="6" name="TextBox 5"/>
          <p:cNvSpPr txBox="1"/>
          <p:nvPr/>
        </p:nvSpPr>
        <p:spPr>
          <a:xfrm>
            <a:off x="5219811" y="6414070"/>
            <a:ext cx="4585453" cy="369332"/>
          </a:xfrm>
          <a:prstGeom prst="rect">
            <a:avLst/>
          </a:prstGeom>
          <a:noFill/>
        </p:spPr>
        <p:txBody>
          <a:bodyPr wrap="square" rtlCol="0">
            <a:spAutoFit/>
          </a:bodyPr>
          <a:lstStyle/>
          <a:p>
            <a:r>
              <a:rPr lang="en-US" i="1" dirty="0" err="1" smtClean="0">
                <a:solidFill>
                  <a:schemeClr val="bg1"/>
                </a:solidFill>
                <a:latin typeface="Gill Sans MT"/>
                <a:cs typeface="Gill Sans MT"/>
              </a:rPr>
              <a:t>Holgersson</a:t>
            </a:r>
            <a:r>
              <a:rPr lang="en-US" i="1" dirty="0" smtClean="0">
                <a:solidFill>
                  <a:schemeClr val="bg1"/>
                </a:solidFill>
                <a:latin typeface="Gill Sans MT"/>
                <a:cs typeface="Gill Sans MT"/>
              </a:rPr>
              <a:t> et al. </a:t>
            </a:r>
            <a:r>
              <a:rPr lang="en-US" i="1" dirty="0" err="1" smtClean="0">
                <a:solidFill>
                  <a:schemeClr val="bg1"/>
                </a:solidFill>
                <a:latin typeface="Gill Sans MT"/>
                <a:cs typeface="Gill Sans MT"/>
              </a:rPr>
              <a:t>Immunol</a:t>
            </a:r>
            <a:r>
              <a:rPr lang="en-US" i="1" dirty="0" smtClean="0">
                <a:solidFill>
                  <a:schemeClr val="bg1"/>
                </a:solidFill>
                <a:latin typeface="Gill Sans MT"/>
                <a:cs typeface="Gill Sans MT"/>
              </a:rPr>
              <a:t> Cell </a:t>
            </a:r>
            <a:r>
              <a:rPr lang="en-US" i="1" dirty="0" err="1" smtClean="0">
                <a:solidFill>
                  <a:schemeClr val="bg1"/>
                </a:solidFill>
                <a:latin typeface="Gill Sans MT"/>
                <a:cs typeface="Gill Sans MT"/>
              </a:rPr>
              <a:t>Biol</a:t>
            </a:r>
            <a:r>
              <a:rPr lang="en-US" i="1" dirty="0" smtClean="0">
                <a:solidFill>
                  <a:schemeClr val="bg1"/>
                </a:solidFill>
                <a:latin typeface="Gill Sans MT"/>
                <a:cs typeface="Gill Sans MT"/>
              </a:rPr>
              <a:t> (2005)</a:t>
            </a:r>
            <a:endParaRPr lang="en-US" i="1" dirty="0">
              <a:solidFill>
                <a:schemeClr val="bg1"/>
              </a:solidFill>
              <a:latin typeface="Gill Sans MT"/>
              <a:cs typeface="Gill Sans MT"/>
            </a:endParaRPr>
          </a:p>
        </p:txBody>
      </p:sp>
      <p:pic>
        <p:nvPicPr>
          <p:cNvPr id="2" name="Picture 1"/>
          <p:cNvPicPr>
            <a:picLocks noChangeAspect="1"/>
          </p:cNvPicPr>
          <p:nvPr/>
        </p:nvPicPr>
        <p:blipFill>
          <a:blip r:embed="rId3"/>
          <a:stretch>
            <a:fillRect/>
          </a:stretch>
        </p:blipFill>
        <p:spPr>
          <a:xfrm>
            <a:off x="1802814" y="1177854"/>
            <a:ext cx="5560247" cy="4502255"/>
          </a:xfrm>
          <a:prstGeom prst="rect">
            <a:avLst/>
          </a:prstGeom>
        </p:spPr>
      </p:pic>
    </p:spTree>
    <p:extLst>
      <p:ext uri="{BB962C8B-B14F-4D97-AF65-F5344CB8AC3E}">
        <p14:creationId xmlns:p14="http://schemas.microsoft.com/office/powerpoint/2010/main" val="10546222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1" name="Group 10"/>
          <p:cNvGrpSpPr/>
          <p:nvPr/>
        </p:nvGrpSpPr>
        <p:grpSpPr>
          <a:xfrm>
            <a:off x="533825" y="3239961"/>
            <a:ext cx="4021074" cy="2468414"/>
            <a:chOff x="4933250" y="201006"/>
            <a:chExt cx="4021074" cy="2468414"/>
          </a:xfrm>
        </p:grpSpPr>
        <p:pic>
          <p:nvPicPr>
            <p:cNvPr id="5" name="Picture 4"/>
            <p:cNvPicPr>
              <a:picLocks noChangeAspect="1"/>
            </p:cNvPicPr>
            <p:nvPr/>
          </p:nvPicPr>
          <p:blipFill rotWithShape="1">
            <a:blip r:embed="rId3"/>
            <a:srcRect l="4015" r="68822"/>
            <a:stretch/>
          </p:blipFill>
          <p:spPr>
            <a:xfrm>
              <a:off x="4933250" y="201006"/>
              <a:ext cx="1730319" cy="2468414"/>
            </a:xfrm>
            <a:prstGeom prst="rect">
              <a:avLst/>
            </a:prstGeom>
          </p:spPr>
        </p:pic>
        <p:pic>
          <p:nvPicPr>
            <p:cNvPr id="6" name="Picture 5"/>
            <p:cNvPicPr>
              <a:picLocks noChangeAspect="1"/>
            </p:cNvPicPr>
            <p:nvPr/>
          </p:nvPicPr>
          <p:blipFill rotWithShape="1">
            <a:blip r:embed="rId3"/>
            <a:srcRect l="64039"/>
            <a:stretch/>
          </p:blipFill>
          <p:spPr>
            <a:xfrm>
              <a:off x="6663569" y="201006"/>
              <a:ext cx="2290755" cy="2468414"/>
            </a:xfrm>
            <a:prstGeom prst="rect">
              <a:avLst/>
            </a:prstGeom>
          </p:spPr>
        </p:pic>
      </p:grpSp>
      <p:sp>
        <p:nvSpPr>
          <p:cNvPr id="12" name="TextBox 11"/>
          <p:cNvSpPr txBox="1"/>
          <p:nvPr/>
        </p:nvSpPr>
        <p:spPr>
          <a:xfrm>
            <a:off x="597972" y="2514569"/>
            <a:ext cx="4585453" cy="369332"/>
          </a:xfrm>
          <a:prstGeom prst="rect">
            <a:avLst/>
          </a:prstGeom>
          <a:noFill/>
        </p:spPr>
        <p:txBody>
          <a:bodyPr wrap="square" rtlCol="0">
            <a:spAutoFit/>
          </a:bodyPr>
          <a:lstStyle/>
          <a:p>
            <a:r>
              <a:rPr lang="en-US" i="1" u="sng" dirty="0" smtClean="0">
                <a:latin typeface="Gill Sans MT"/>
                <a:cs typeface="Gill Sans MT"/>
              </a:rPr>
              <a:t>Otten, L</a:t>
            </a:r>
            <a:r>
              <a:rPr lang="en-US" i="1" dirty="0" smtClean="0">
                <a:latin typeface="Gill Sans MT"/>
                <a:cs typeface="Gill Sans MT"/>
              </a:rPr>
              <a:t>. et al. J. Mater. Chem. B (2013)</a:t>
            </a:r>
            <a:endParaRPr lang="en-US" i="1" dirty="0">
              <a:latin typeface="Gill Sans MT"/>
              <a:cs typeface="Gill Sans MT"/>
            </a:endParaRPr>
          </a:p>
        </p:txBody>
      </p:sp>
      <p:sp>
        <p:nvSpPr>
          <p:cNvPr id="14" name="Rectangle 13"/>
          <p:cNvSpPr/>
          <p:nvPr/>
        </p:nvSpPr>
        <p:spPr bwMode="auto">
          <a:xfrm>
            <a:off x="533825" y="2514569"/>
            <a:ext cx="3809847" cy="369332"/>
          </a:xfrm>
          <a:prstGeom prst="rect">
            <a:avLst/>
          </a:prstGeom>
          <a:noFill/>
          <a:ln w="3810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sp>
        <p:nvSpPr>
          <p:cNvPr id="15" name="TextBox 14"/>
          <p:cNvSpPr txBox="1"/>
          <p:nvPr/>
        </p:nvSpPr>
        <p:spPr>
          <a:xfrm>
            <a:off x="168160" y="5708375"/>
            <a:ext cx="5317324" cy="369332"/>
          </a:xfrm>
          <a:prstGeom prst="rect">
            <a:avLst/>
          </a:prstGeom>
          <a:noFill/>
        </p:spPr>
        <p:txBody>
          <a:bodyPr wrap="square" rtlCol="0">
            <a:spAutoFit/>
          </a:bodyPr>
          <a:lstStyle/>
          <a:p>
            <a:r>
              <a:rPr lang="en-US" i="1" dirty="0" smtClean="0">
                <a:latin typeface="Gill Sans MT"/>
                <a:cs typeface="Gill Sans MT"/>
              </a:rPr>
              <a:t>Jones, M.W. and </a:t>
            </a:r>
            <a:r>
              <a:rPr lang="en-US" i="1" u="sng" dirty="0" smtClean="0">
                <a:latin typeface="Gill Sans MT"/>
                <a:cs typeface="Gill Sans MT"/>
              </a:rPr>
              <a:t>Otten L</a:t>
            </a:r>
            <a:r>
              <a:rPr lang="en-US" i="1" dirty="0" smtClean="0">
                <a:latin typeface="Gill Sans MT"/>
                <a:cs typeface="Gill Sans MT"/>
              </a:rPr>
              <a:t>. et al. Chem. Sci. (2014)</a:t>
            </a:r>
            <a:endParaRPr lang="en-US" i="1" dirty="0">
              <a:latin typeface="Gill Sans MT"/>
              <a:cs typeface="Gill Sans MT"/>
            </a:endParaRPr>
          </a:p>
        </p:txBody>
      </p:sp>
      <p:sp>
        <p:nvSpPr>
          <p:cNvPr id="16" name="Rectangle 15"/>
          <p:cNvSpPr/>
          <p:nvPr/>
        </p:nvSpPr>
        <p:spPr bwMode="auto">
          <a:xfrm>
            <a:off x="168160" y="5708375"/>
            <a:ext cx="4473057" cy="369332"/>
          </a:xfrm>
          <a:prstGeom prst="rect">
            <a:avLst/>
          </a:prstGeom>
          <a:noFill/>
          <a:ln w="3810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Franklin Gothic Book" pitchFamily="34" charset="0"/>
            </a:endParaRPr>
          </a:p>
        </p:txBody>
      </p:sp>
      <p:pic>
        <p:nvPicPr>
          <p:cNvPr id="18" name="Picture 17"/>
          <p:cNvPicPr>
            <a:picLocks noChangeAspect="1"/>
          </p:cNvPicPr>
          <p:nvPr/>
        </p:nvPicPr>
        <p:blipFill>
          <a:blip r:embed="rId4"/>
          <a:stretch>
            <a:fillRect/>
          </a:stretch>
        </p:blipFill>
        <p:spPr>
          <a:xfrm>
            <a:off x="5731007" y="2908193"/>
            <a:ext cx="2989174" cy="2821557"/>
          </a:xfrm>
          <a:prstGeom prst="rect">
            <a:avLst/>
          </a:prstGeom>
        </p:spPr>
      </p:pic>
      <p:sp>
        <p:nvSpPr>
          <p:cNvPr id="19" name="TextBox 18"/>
          <p:cNvSpPr txBox="1"/>
          <p:nvPr/>
        </p:nvSpPr>
        <p:spPr>
          <a:xfrm>
            <a:off x="5880085" y="5712618"/>
            <a:ext cx="5317324" cy="369332"/>
          </a:xfrm>
          <a:prstGeom prst="rect">
            <a:avLst/>
          </a:prstGeom>
          <a:noFill/>
        </p:spPr>
        <p:txBody>
          <a:bodyPr wrap="square" rtlCol="0">
            <a:spAutoFit/>
          </a:bodyPr>
          <a:lstStyle/>
          <a:p>
            <a:r>
              <a:rPr lang="en-US" i="1" dirty="0" err="1" smtClean="0">
                <a:latin typeface="Gill Sans MT"/>
                <a:cs typeface="Gill Sans MT"/>
              </a:rPr>
              <a:t>Barras</a:t>
            </a:r>
            <a:r>
              <a:rPr lang="en-US" i="1" dirty="0" smtClean="0">
                <a:latin typeface="Gill Sans MT"/>
                <a:cs typeface="Gill Sans MT"/>
              </a:rPr>
              <a:t>, A. et al. </a:t>
            </a:r>
            <a:r>
              <a:rPr lang="en-US" i="1" dirty="0" err="1" smtClean="0">
                <a:latin typeface="Gill Sans MT"/>
                <a:cs typeface="Gill Sans MT"/>
              </a:rPr>
              <a:t>Nanoscale</a:t>
            </a:r>
            <a:r>
              <a:rPr lang="en-US" i="1" dirty="0" smtClean="0">
                <a:latin typeface="Gill Sans MT"/>
                <a:cs typeface="Gill Sans MT"/>
              </a:rPr>
              <a:t> (2013)</a:t>
            </a:r>
            <a:endParaRPr lang="en-US" i="1" dirty="0">
              <a:latin typeface="Gill Sans MT"/>
              <a:cs typeface="Gill Sans MT"/>
            </a:endParaRPr>
          </a:p>
        </p:txBody>
      </p:sp>
      <p:sp>
        <p:nvSpPr>
          <p:cNvPr id="21" name="TextBox 20"/>
          <p:cNvSpPr txBox="1"/>
          <p:nvPr/>
        </p:nvSpPr>
        <p:spPr>
          <a:xfrm>
            <a:off x="5266067" y="2514569"/>
            <a:ext cx="4585453" cy="369332"/>
          </a:xfrm>
          <a:prstGeom prst="rect">
            <a:avLst/>
          </a:prstGeom>
          <a:noFill/>
        </p:spPr>
        <p:txBody>
          <a:bodyPr wrap="square" rtlCol="0">
            <a:spAutoFit/>
          </a:bodyPr>
          <a:lstStyle/>
          <a:p>
            <a:r>
              <a:rPr lang="en-US" i="1" dirty="0" smtClean="0">
                <a:latin typeface="Gill Sans MT"/>
                <a:cs typeface="Gill Sans MT"/>
              </a:rPr>
              <a:t>Richards, S-.J. et al. J. Mater. Chem. B (2014)</a:t>
            </a:r>
            <a:endParaRPr lang="en-US" i="1" dirty="0">
              <a:latin typeface="Gill Sans MT"/>
              <a:cs typeface="Gill Sans MT"/>
            </a:endParaRPr>
          </a:p>
        </p:txBody>
      </p:sp>
      <p:pic>
        <p:nvPicPr>
          <p:cNvPr id="3" name="Picture 2"/>
          <p:cNvPicPr>
            <a:picLocks noChangeAspect="1"/>
          </p:cNvPicPr>
          <p:nvPr/>
        </p:nvPicPr>
        <p:blipFill>
          <a:blip r:embed="rId5"/>
          <a:stretch>
            <a:fillRect/>
          </a:stretch>
        </p:blipFill>
        <p:spPr>
          <a:xfrm>
            <a:off x="168159" y="342180"/>
            <a:ext cx="4738923" cy="1800056"/>
          </a:xfrm>
          <a:prstGeom prst="rect">
            <a:avLst/>
          </a:prstGeom>
        </p:spPr>
      </p:pic>
      <p:pic>
        <p:nvPicPr>
          <p:cNvPr id="4" name="Picture 3"/>
          <p:cNvPicPr>
            <a:picLocks noChangeAspect="1"/>
          </p:cNvPicPr>
          <p:nvPr/>
        </p:nvPicPr>
        <p:blipFill>
          <a:blip r:embed="rId6"/>
          <a:stretch>
            <a:fillRect/>
          </a:stretch>
        </p:blipFill>
        <p:spPr>
          <a:xfrm>
            <a:off x="5387814" y="342180"/>
            <a:ext cx="3332367" cy="2142236"/>
          </a:xfrm>
          <a:prstGeom prst="rect">
            <a:avLst/>
          </a:prstGeom>
        </p:spPr>
      </p:pic>
    </p:spTree>
    <p:extLst>
      <p:ext uri="{BB962C8B-B14F-4D97-AF65-F5344CB8AC3E}">
        <p14:creationId xmlns:p14="http://schemas.microsoft.com/office/powerpoint/2010/main" val="2510781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Point of care diagnostics</a:t>
            </a:r>
            <a:endParaRPr lang="en-US" dirty="0"/>
          </a:p>
        </p:txBody>
      </p:sp>
      <p:grpSp>
        <p:nvGrpSpPr>
          <p:cNvPr id="9" name="Group 8"/>
          <p:cNvGrpSpPr/>
          <p:nvPr/>
        </p:nvGrpSpPr>
        <p:grpSpPr>
          <a:xfrm>
            <a:off x="0" y="1876830"/>
            <a:ext cx="9144000" cy="3631240"/>
            <a:chOff x="12546806" y="4946650"/>
            <a:chExt cx="17297400" cy="6324600"/>
          </a:xfrm>
        </p:grpSpPr>
        <p:pic>
          <p:nvPicPr>
            <p:cNvPr id="5" name="Picture 4"/>
            <p:cNvPicPr>
              <a:picLocks noChangeAspect="1"/>
            </p:cNvPicPr>
            <p:nvPr/>
          </p:nvPicPr>
          <p:blipFill rotWithShape="1">
            <a:blip r:embed="rId3"/>
            <a:srcRect r="65037"/>
            <a:stretch/>
          </p:blipFill>
          <p:spPr>
            <a:xfrm>
              <a:off x="17962297" y="5228383"/>
              <a:ext cx="4154297" cy="6042867"/>
            </a:xfrm>
            <a:prstGeom prst="rect">
              <a:avLst/>
            </a:prstGeom>
          </p:spPr>
        </p:pic>
        <p:pic>
          <p:nvPicPr>
            <p:cNvPr id="6" name="Picture 5"/>
            <p:cNvPicPr>
              <a:picLocks noChangeAspect="1"/>
            </p:cNvPicPr>
            <p:nvPr/>
          </p:nvPicPr>
          <p:blipFill rotWithShape="1">
            <a:blip r:embed="rId3"/>
            <a:srcRect l="34736"/>
            <a:stretch/>
          </p:blipFill>
          <p:spPr>
            <a:xfrm>
              <a:off x="22089573" y="4946650"/>
              <a:ext cx="7754633" cy="6042867"/>
            </a:xfrm>
            <a:prstGeom prst="rect">
              <a:avLst/>
            </a:prstGeom>
          </p:spPr>
        </p:pic>
        <p:pic>
          <p:nvPicPr>
            <p:cNvPr id="7" name="Picture 6"/>
            <p:cNvPicPr>
              <a:picLocks noChangeAspect="1"/>
            </p:cNvPicPr>
            <p:nvPr/>
          </p:nvPicPr>
          <p:blipFill>
            <a:blip r:embed="rId4"/>
            <a:stretch>
              <a:fillRect/>
            </a:stretch>
          </p:blipFill>
          <p:spPr>
            <a:xfrm>
              <a:off x="12546806" y="5130581"/>
              <a:ext cx="4953000" cy="4007069"/>
            </a:xfrm>
            <a:prstGeom prst="rect">
              <a:avLst/>
            </a:prstGeom>
          </p:spPr>
        </p:pic>
        <p:pic>
          <p:nvPicPr>
            <p:cNvPr id="8" name="Picture 7"/>
            <p:cNvPicPr>
              <a:picLocks noChangeAspect="1"/>
            </p:cNvPicPr>
            <p:nvPr/>
          </p:nvPicPr>
          <p:blipFill>
            <a:blip r:embed="rId5"/>
            <a:stretch>
              <a:fillRect/>
            </a:stretch>
          </p:blipFill>
          <p:spPr>
            <a:xfrm>
              <a:off x="17347406" y="7994650"/>
              <a:ext cx="685800" cy="152400"/>
            </a:xfrm>
            <a:prstGeom prst="rect">
              <a:avLst/>
            </a:prstGeom>
          </p:spPr>
        </p:pic>
      </p:grpSp>
      <p:sp>
        <p:nvSpPr>
          <p:cNvPr id="10" name="TextBox 9"/>
          <p:cNvSpPr txBox="1"/>
          <p:nvPr/>
        </p:nvSpPr>
        <p:spPr>
          <a:xfrm>
            <a:off x="7566705" y="6414070"/>
            <a:ext cx="4585453" cy="369332"/>
          </a:xfrm>
          <a:prstGeom prst="rect">
            <a:avLst/>
          </a:prstGeom>
          <a:noFill/>
        </p:spPr>
        <p:txBody>
          <a:bodyPr wrap="square" rtlCol="0">
            <a:spAutoFit/>
          </a:bodyPr>
          <a:lstStyle/>
          <a:p>
            <a:r>
              <a:rPr lang="en-US" i="1" dirty="0" smtClean="0">
                <a:solidFill>
                  <a:schemeClr val="bg1"/>
                </a:solidFill>
                <a:latin typeface="Gill Sans MT"/>
                <a:cs typeface="Gill Sans MT"/>
              </a:rPr>
              <a:t>CFG database</a:t>
            </a:r>
            <a:endParaRPr lang="en-US" i="1" dirty="0">
              <a:solidFill>
                <a:schemeClr val="bg1"/>
              </a:solidFill>
              <a:latin typeface="Gill Sans MT"/>
              <a:cs typeface="Gill Sans MT"/>
            </a:endParaRPr>
          </a:p>
        </p:txBody>
      </p:sp>
    </p:spTree>
    <p:extLst>
      <p:ext uri="{BB962C8B-B14F-4D97-AF65-F5344CB8AC3E}">
        <p14:creationId xmlns:p14="http://schemas.microsoft.com/office/powerpoint/2010/main" val="1379135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3600" dirty="0"/>
              <a:t>M</a:t>
            </a:r>
            <a:r>
              <a:rPr lang="en-US" sz="3600" dirty="0" smtClean="0"/>
              <a:t>ono-/di-saccharides</a:t>
            </a:r>
            <a:endParaRPr lang="en-US" sz="3600" dirty="0"/>
          </a:p>
        </p:txBody>
      </p:sp>
      <p:sp>
        <p:nvSpPr>
          <p:cNvPr id="10" name="TextBox 9"/>
          <p:cNvSpPr txBox="1"/>
          <p:nvPr/>
        </p:nvSpPr>
        <p:spPr>
          <a:xfrm>
            <a:off x="7566705" y="6414070"/>
            <a:ext cx="4585453" cy="369332"/>
          </a:xfrm>
          <a:prstGeom prst="rect">
            <a:avLst/>
          </a:prstGeom>
          <a:noFill/>
        </p:spPr>
        <p:txBody>
          <a:bodyPr wrap="square" rtlCol="0">
            <a:spAutoFit/>
          </a:bodyPr>
          <a:lstStyle/>
          <a:p>
            <a:r>
              <a:rPr lang="en-US" i="1" dirty="0" smtClean="0">
                <a:solidFill>
                  <a:schemeClr val="bg1"/>
                </a:solidFill>
                <a:latin typeface="Gill Sans MT"/>
                <a:cs typeface="Gill Sans MT"/>
              </a:rPr>
              <a:t>CFG database</a:t>
            </a:r>
            <a:endParaRPr lang="en-US" i="1" dirty="0">
              <a:solidFill>
                <a:schemeClr val="bg1"/>
              </a:solidFill>
              <a:latin typeface="Gill Sans MT"/>
              <a:cs typeface="Gill Sans MT"/>
            </a:endParaRPr>
          </a:p>
        </p:txBody>
      </p:sp>
      <p:pic>
        <p:nvPicPr>
          <p:cNvPr id="2" name="Picture 1"/>
          <p:cNvPicPr>
            <a:picLocks noChangeAspect="1"/>
          </p:cNvPicPr>
          <p:nvPr/>
        </p:nvPicPr>
        <p:blipFill>
          <a:blip r:embed="rId3"/>
          <a:stretch>
            <a:fillRect/>
          </a:stretch>
        </p:blipFill>
        <p:spPr>
          <a:xfrm>
            <a:off x="328376" y="1295400"/>
            <a:ext cx="8541984" cy="4429869"/>
          </a:xfrm>
          <a:prstGeom prst="rect">
            <a:avLst/>
          </a:prstGeom>
        </p:spPr>
      </p:pic>
    </p:spTree>
    <p:extLst>
      <p:ext uri="{BB962C8B-B14F-4D97-AF65-F5344CB8AC3E}">
        <p14:creationId xmlns:p14="http://schemas.microsoft.com/office/powerpoint/2010/main" val="26214577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4000" dirty="0"/>
              <a:t>O</a:t>
            </a:r>
            <a:r>
              <a:rPr lang="en-US" sz="4000" dirty="0" smtClean="0"/>
              <a:t>ligosaccharides</a:t>
            </a:r>
            <a:endParaRPr lang="en-US" sz="4000" dirty="0"/>
          </a:p>
        </p:txBody>
      </p:sp>
      <p:sp>
        <p:nvSpPr>
          <p:cNvPr id="7" name="TextBox 6"/>
          <p:cNvSpPr txBox="1"/>
          <p:nvPr/>
        </p:nvSpPr>
        <p:spPr>
          <a:xfrm>
            <a:off x="7566705" y="6414070"/>
            <a:ext cx="4585453" cy="369332"/>
          </a:xfrm>
          <a:prstGeom prst="rect">
            <a:avLst/>
          </a:prstGeom>
          <a:noFill/>
        </p:spPr>
        <p:txBody>
          <a:bodyPr wrap="square" rtlCol="0">
            <a:spAutoFit/>
          </a:bodyPr>
          <a:lstStyle/>
          <a:p>
            <a:r>
              <a:rPr lang="en-US" i="1" dirty="0" smtClean="0">
                <a:solidFill>
                  <a:schemeClr val="bg1"/>
                </a:solidFill>
                <a:latin typeface="Gill Sans MT"/>
                <a:cs typeface="Gill Sans MT"/>
              </a:rPr>
              <a:t>CFG database</a:t>
            </a:r>
            <a:endParaRPr lang="en-US" i="1" dirty="0">
              <a:solidFill>
                <a:schemeClr val="bg1"/>
              </a:solidFill>
              <a:latin typeface="Gill Sans MT"/>
              <a:cs typeface="Gill Sans MT"/>
            </a:endParaRPr>
          </a:p>
        </p:txBody>
      </p:sp>
      <p:pic>
        <p:nvPicPr>
          <p:cNvPr id="9" name="Picture 8" descr="Screen Shot 2014-09-10 at 09.38.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290" y="1241369"/>
            <a:ext cx="8806824" cy="4562571"/>
          </a:xfrm>
          <a:prstGeom prst="rect">
            <a:avLst/>
          </a:prstGeom>
        </p:spPr>
      </p:pic>
    </p:spTree>
    <p:extLst>
      <p:ext uri="{BB962C8B-B14F-4D97-AF65-F5344CB8AC3E}">
        <p14:creationId xmlns:p14="http://schemas.microsoft.com/office/powerpoint/2010/main" val="3165715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Surface Functionalisation</a:t>
            </a:r>
            <a:endParaRPr lang="en-US"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435837" y="2428423"/>
            <a:ext cx="8272326" cy="1962150"/>
          </a:xfrm>
          <a:prstGeom prst="rect">
            <a:avLst/>
          </a:prstGeom>
          <a:noFill/>
          <a:ln>
            <a:noFill/>
          </a:ln>
        </p:spPr>
      </p:pic>
      <p:sp>
        <p:nvSpPr>
          <p:cNvPr id="6" name="TextBox 5"/>
          <p:cNvSpPr txBox="1"/>
          <p:nvPr/>
        </p:nvSpPr>
        <p:spPr>
          <a:xfrm>
            <a:off x="4313581" y="6395927"/>
            <a:ext cx="5276806" cy="369332"/>
          </a:xfrm>
          <a:prstGeom prst="rect">
            <a:avLst/>
          </a:prstGeom>
          <a:noFill/>
        </p:spPr>
        <p:txBody>
          <a:bodyPr wrap="square" rtlCol="0">
            <a:spAutoFit/>
          </a:bodyPr>
          <a:lstStyle/>
          <a:p>
            <a:r>
              <a:rPr lang="en-US" i="1" dirty="0" err="1" smtClean="0">
                <a:solidFill>
                  <a:schemeClr val="bg1"/>
                </a:solidFill>
                <a:latin typeface="Gill Sans MT"/>
                <a:cs typeface="Gill Sans MT"/>
              </a:rPr>
              <a:t>Godula</a:t>
            </a:r>
            <a:r>
              <a:rPr lang="en-US" i="1" dirty="0" smtClean="0">
                <a:solidFill>
                  <a:schemeClr val="bg1"/>
                </a:solidFill>
                <a:latin typeface="Gill Sans MT"/>
                <a:cs typeface="Gill Sans MT"/>
              </a:rPr>
              <a:t>, K. and </a:t>
            </a:r>
            <a:r>
              <a:rPr lang="en-US" i="1" dirty="0" err="1" smtClean="0">
                <a:solidFill>
                  <a:schemeClr val="bg1"/>
                </a:solidFill>
                <a:latin typeface="Gill Sans MT"/>
                <a:cs typeface="Gill Sans MT"/>
              </a:rPr>
              <a:t>Bertozzi</a:t>
            </a:r>
            <a:r>
              <a:rPr lang="en-US" i="1" dirty="0" smtClean="0">
                <a:solidFill>
                  <a:schemeClr val="bg1"/>
                </a:solidFill>
                <a:latin typeface="Gill Sans MT"/>
                <a:cs typeface="Gill Sans MT"/>
              </a:rPr>
              <a:t>, C.R. J. Am. Chem. Soc. (2010)</a:t>
            </a:r>
            <a:endParaRPr lang="en-US" i="1" dirty="0">
              <a:solidFill>
                <a:schemeClr val="bg1"/>
              </a:solidFill>
              <a:latin typeface="Gill Sans MT"/>
              <a:cs typeface="Gill Sans MT"/>
            </a:endParaRPr>
          </a:p>
        </p:txBody>
      </p:sp>
    </p:spTree>
    <p:extLst>
      <p:ext uri="{BB962C8B-B14F-4D97-AF65-F5344CB8AC3E}">
        <p14:creationId xmlns:p14="http://schemas.microsoft.com/office/powerpoint/2010/main" val="35798208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Binding profiles</a:t>
            </a:r>
            <a:endParaRPr lang="en-US" dirty="0"/>
          </a:p>
        </p:txBody>
      </p:sp>
      <p:pic>
        <p:nvPicPr>
          <p:cNvPr id="6" name="Picture 5"/>
          <p:cNvPicPr>
            <a:picLocks noChangeAspect="1"/>
          </p:cNvPicPr>
          <p:nvPr/>
        </p:nvPicPr>
        <p:blipFill>
          <a:blip r:embed="rId3"/>
          <a:stretch>
            <a:fillRect/>
          </a:stretch>
        </p:blipFill>
        <p:spPr>
          <a:xfrm>
            <a:off x="1625596" y="1423813"/>
            <a:ext cx="5921829" cy="4458100"/>
          </a:xfrm>
          <a:prstGeom prst="rect">
            <a:avLst/>
          </a:prstGeom>
        </p:spPr>
      </p:pic>
    </p:spTree>
    <p:extLst>
      <p:ext uri="{BB962C8B-B14F-4D97-AF65-F5344CB8AC3E}">
        <p14:creationId xmlns:p14="http://schemas.microsoft.com/office/powerpoint/2010/main" val="2779025155"/>
      </p:ext>
    </p:extLst>
  </p:cSld>
  <p:clrMapOvr>
    <a:masterClrMapping/>
  </p:clrMapOvr>
  <p:timing>
    <p:tnLst>
      <p:par>
        <p:cTn id="1" dur="indefinite" restart="never" nodeType="tmRoot"/>
      </p:par>
    </p:tnLst>
  </p:timing>
</p:sld>
</file>

<file path=ppt/theme/theme1.xml><?xml version="1.0" encoding="utf-8"?>
<a:theme xmlns:a="http://schemas.openxmlformats.org/drawingml/2006/main" name="Warwick_Uni">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Warwick_Uni.thmx</Template>
  <TotalTime>12107</TotalTime>
  <Words>2533</Words>
  <Application>Microsoft Office PowerPoint</Application>
  <PresentationFormat>On-screen Show (4:3)</PresentationFormat>
  <Paragraphs>191</Paragraphs>
  <Slides>25</Slides>
  <Notes>24</Notes>
  <HiddenSlides>2</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Warwick_Uni</vt:lpstr>
      <vt:lpstr>Simple Lectin Identification Using a ‘Chemical Tongue’</vt:lpstr>
      <vt:lpstr>Antibiotic resistance</vt:lpstr>
      <vt:lpstr>Protein-Carbohydrate Interactions</vt:lpstr>
      <vt:lpstr>PowerPoint Presentation</vt:lpstr>
      <vt:lpstr>Point of care diagnostics</vt:lpstr>
      <vt:lpstr>Mono-/di-saccharides</vt:lpstr>
      <vt:lpstr>Oligosaccharides</vt:lpstr>
      <vt:lpstr>Surface Functionalisation</vt:lpstr>
      <vt:lpstr>Binding profiles</vt:lpstr>
      <vt:lpstr>Linear Discriminant Analysis</vt:lpstr>
      <vt:lpstr>PowerPoint Presentation</vt:lpstr>
      <vt:lpstr>Binding profiles</vt:lpstr>
      <vt:lpstr>Linear Discriminant Analysis</vt:lpstr>
      <vt:lpstr>Identification of blind samples</vt:lpstr>
      <vt:lpstr>Identification of blind samples</vt:lpstr>
      <vt:lpstr>Detection of mixed samples</vt:lpstr>
      <vt:lpstr>Bacterial labelling</vt:lpstr>
      <vt:lpstr>Bacterial labelling</vt:lpstr>
      <vt:lpstr>Bacterial LDA model</vt:lpstr>
      <vt:lpstr>LDA Predictions</vt:lpstr>
      <vt:lpstr>CFG data</vt:lpstr>
      <vt:lpstr>So why not use more sugars?</vt:lpstr>
      <vt:lpstr>Conclusions</vt:lpstr>
      <vt:lpstr>Future work</vt:lpstr>
      <vt:lpstr>PowerPoint Presentation</vt:lpstr>
    </vt:vector>
  </TitlesOfParts>
  <Company>University of Warwick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Simple Lectin Identification Using a Chemical Tongue</dc:title>
  <dc:creator>Lucienne Otten</dc:creator>
  <cp:lastModifiedBy>chemist</cp:lastModifiedBy>
  <cp:revision>64</cp:revision>
  <cp:lastPrinted>2014-09-05T09:41:06Z</cp:lastPrinted>
  <dcterms:created xsi:type="dcterms:W3CDTF">2014-04-10T10:24:52Z</dcterms:created>
  <dcterms:modified xsi:type="dcterms:W3CDTF">2014-12-11T11:36:48Z</dcterms:modified>
</cp:coreProperties>
</file>