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7" r:id="rId2"/>
    <p:sldId id="259" r:id="rId3"/>
    <p:sldId id="288" r:id="rId4"/>
    <p:sldId id="289" r:id="rId5"/>
    <p:sldId id="287" r:id="rId6"/>
    <p:sldId id="260" r:id="rId7"/>
    <p:sldId id="261" r:id="rId8"/>
    <p:sldId id="297" r:id="rId9"/>
    <p:sldId id="262" r:id="rId10"/>
    <p:sldId id="290" r:id="rId11"/>
    <p:sldId id="263" r:id="rId12"/>
    <p:sldId id="280" r:id="rId13"/>
    <p:sldId id="285" r:id="rId14"/>
    <p:sldId id="286" r:id="rId15"/>
    <p:sldId id="269" r:id="rId16"/>
    <p:sldId id="270" r:id="rId17"/>
    <p:sldId id="271" r:id="rId18"/>
    <p:sldId id="273" r:id="rId19"/>
    <p:sldId id="282" r:id="rId20"/>
    <p:sldId id="284" r:id="rId21"/>
    <p:sldId id="294" r:id="rId22"/>
    <p:sldId id="272" r:id="rId23"/>
    <p:sldId id="268" r:id="rId24"/>
    <p:sldId id="296" r:id="rId25"/>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Calibri" pitchFamily="34"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5pPr>
    <a:lvl6pPr marL="2286000" algn="l" defTabSz="914400" rtl="0" eaLnBrk="1" latinLnBrk="0" hangingPunct="1">
      <a:defRPr kern="1200">
        <a:solidFill>
          <a:schemeClr val="tx1"/>
        </a:solidFill>
        <a:latin typeface="Calibri" pitchFamily="34" charset="0"/>
        <a:ea typeface="MS PGothic" pitchFamily="34" charset="-128"/>
        <a:cs typeface="+mn-cs"/>
      </a:defRPr>
    </a:lvl6pPr>
    <a:lvl7pPr marL="2743200" algn="l" defTabSz="914400" rtl="0" eaLnBrk="1" latinLnBrk="0" hangingPunct="1">
      <a:defRPr kern="1200">
        <a:solidFill>
          <a:schemeClr val="tx1"/>
        </a:solidFill>
        <a:latin typeface="Calibri" pitchFamily="34" charset="0"/>
        <a:ea typeface="MS PGothic" pitchFamily="34" charset="-128"/>
        <a:cs typeface="+mn-cs"/>
      </a:defRPr>
    </a:lvl7pPr>
    <a:lvl8pPr marL="3200400" algn="l" defTabSz="914400" rtl="0" eaLnBrk="1" latinLnBrk="0" hangingPunct="1">
      <a:defRPr kern="1200">
        <a:solidFill>
          <a:schemeClr val="tx1"/>
        </a:solidFill>
        <a:latin typeface="Calibri" pitchFamily="34" charset="0"/>
        <a:ea typeface="MS PGothic" pitchFamily="34" charset="-128"/>
        <a:cs typeface="+mn-cs"/>
      </a:defRPr>
    </a:lvl8pPr>
    <a:lvl9pPr marL="3657600" algn="l" defTabSz="914400" rtl="0" eaLnBrk="1" latinLnBrk="0" hangingPunct="1">
      <a:defRPr kern="1200">
        <a:solidFill>
          <a:schemeClr val="tx1"/>
        </a:solidFill>
        <a:latin typeface="Calibri" pitchFamily="34"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37" d="100"/>
          <a:sy n="37" d="100"/>
        </p:scale>
        <p:origin x="-2010" y="-142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76F2DD95-4EE8-4EDC-B66F-9F4BCDA3A8E9}" type="datetimeFigureOut">
              <a:rPr lang="en-US" altLang="en-US"/>
              <a:pPr/>
              <a:t>1/16/2015</a:t>
            </a:fld>
            <a:endParaRPr lang="en-US"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1D87AEEF-8A64-4BC8-ABFF-8B353159917C}" type="slidenum">
              <a:rPr lang="en-US" altLang="en-US"/>
              <a:pPr/>
              <a:t>‹#›</a:t>
            </a:fld>
            <a:endParaRPr lang="en-US" altLang="en-US"/>
          </a:p>
        </p:txBody>
      </p:sp>
    </p:spTree>
    <p:extLst>
      <p:ext uri="{BB962C8B-B14F-4D97-AF65-F5344CB8AC3E}">
        <p14:creationId xmlns:p14="http://schemas.microsoft.com/office/powerpoint/2010/main" val="1755092340"/>
      </p:ext>
    </p:extLst>
  </p:cSld>
  <p:clrMap bg1="lt1" tx1="dk1" bg2="lt2" tx2="dk2" accent1="accent1" accent2="accent2" accent3="accent3" accent4="accent4" accent5="accent5" accent6="accent6" hlink="hlink" folHlink="folHlink"/>
  <p:notesStyle>
    <a:lvl1pPr algn="l" defTabSz="457200" rtl="0" fontAlgn="base">
      <a:spcBef>
        <a:spcPct val="30000"/>
      </a:spcBef>
      <a:spcAft>
        <a:spcPct val="0"/>
      </a:spcAft>
      <a:defRPr sz="1200" kern="1200">
        <a:solidFill>
          <a:schemeClr val="tx1"/>
        </a:solidFill>
        <a:latin typeface="+mn-lt"/>
        <a:ea typeface="MS PGothic" pitchFamily="34" charset="-128"/>
        <a:cs typeface="+mn-cs"/>
      </a:defRPr>
    </a:lvl1pPr>
    <a:lvl2pPr marL="457200" algn="l" defTabSz="457200" rtl="0" fontAlgn="base">
      <a:spcBef>
        <a:spcPct val="30000"/>
      </a:spcBef>
      <a:spcAft>
        <a:spcPct val="0"/>
      </a:spcAft>
      <a:defRPr sz="1200" kern="1200">
        <a:solidFill>
          <a:schemeClr val="tx1"/>
        </a:solidFill>
        <a:latin typeface="+mn-lt"/>
        <a:ea typeface="MS PGothic" pitchFamily="34" charset="-128"/>
        <a:cs typeface="+mn-cs"/>
      </a:defRPr>
    </a:lvl2pPr>
    <a:lvl3pPr marL="914400" algn="l" defTabSz="457200" rtl="0" fontAlgn="base">
      <a:spcBef>
        <a:spcPct val="30000"/>
      </a:spcBef>
      <a:spcAft>
        <a:spcPct val="0"/>
      </a:spcAft>
      <a:defRPr sz="1200" kern="1200">
        <a:solidFill>
          <a:schemeClr val="tx1"/>
        </a:solidFill>
        <a:latin typeface="+mn-lt"/>
        <a:ea typeface="MS PGothic" pitchFamily="34" charset="-128"/>
        <a:cs typeface="+mn-cs"/>
      </a:defRPr>
    </a:lvl3pPr>
    <a:lvl4pPr marL="1371600" algn="l" defTabSz="457200" rtl="0" fontAlgn="base">
      <a:spcBef>
        <a:spcPct val="30000"/>
      </a:spcBef>
      <a:spcAft>
        <a:spcPct val="0"/>
      </a:spcAft>
      <a:defRPr sz="1200" kern="1200">
        <a:solidFill>
          <a:schemeClr val="tx1"/>
        </a:solidFill>
        <a:latin typeface="+mn-lt"/>
        <a:ea typeface="MS PGothic" pitchFamily="34" charset="-128"/>
        <a:cs typeface="+mn-cs"/>
      </a:defRPr>
    </a:lvl4pPr>
    <a:lvl5pPr marL="1828800" algn="l" defTabSz="457200" rtl="0" fontAlgn="base">
      <a:spcBef>
        <a:spcPct val="30000"/>
      </a:spcBef>
      <a:spcAft>
        <a:spcPct val="0"/>
      </a:spcAft>
      <a:defRPr sz="1200" kern="1200">
        <a:solidFill>
          <a:schemeClr val="tx1"/>
        </a:solidFill>
        <a:latin typeface="+mn-lt"/>
        <a:ea typeface="MS PGothic"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_ENREF_9"/><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_ENREF_12"/><Relationship Id="rId4" Type="http://schemas.openxmlformats.org/officeDocument/2006/relationships/hyperlink" Target="#_ENREF_10"/></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_ENREF_2"/><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_ENREF_15"/></Relationships>
</file>

<file path=ppt/notesSlides/_rels/notesSlide19.xml.rels><?xml version="1.0" encoding="UTF-8" standalone="yes"?>
<Relationships xmlns="http://schemas.openxmlformats.org/package/2006/relationships"><Relationship Id="rId3" Type="http://schemas.openxmlformats.org/officeDocument/2006/relationships/hyperlink" Target="#_ENREF_2"/><Relationship Id="rId2" Type="http://schemas.openxmlformats.org/officeDocument/2006/relationships/slide" Target="../slides/slide20.xml"/><Relationship Id="rId1" Type="http://schemas.openxmlformats.org/officeDocument/2006/relationships/notesMaster" Target="../notesMasters/notesMaster1.xml"/><Relationship Id="rId5" Type="http://schemas.openxmlformats.org/officeDocument/2006/relationships/hyperlink" Target="#_ENREF_3"/><Relationship Id="rId4" Type="http://schemas.openxmlformats.org/officeDocument/2006/relationships/hyperlink" Target="#_ENREF_17"/></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_ENREF_2"/><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8" Type="http://schemas.openxmlformats.org/officeDocument/2006/relationships/hyperlink" Target="#_ENREF_7"/><Relationship Id="rId3" Type="http://schemas.openxmlformats.org/officeDocument/2006/relationships/hyperlink" Target="#_ENREF_2"/><Relationship Id="rId7" Type="http://schemas.openxmlformats.org/officeDocument/2006/relationships/hyperlink" Target="#_ENREF_6"/><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_ENREF_5"/><Relationship Id="rId5" Type="http://schemas.openxmlformats.org/officeDocument/2006/relationships/hyperlink" Target="#_ENREF_4"/><Relationship Id="rId4" Type="http://schemas.openxmlformats.org/officeDocument/2006/relationships/hyperlink" Target="#_ENREF_3"/><Relationship Id="rId9" Type="http://schemas.openxmlformats.org/officeDocument/2006/relationships/hyperlink" Target="#_ENREF_8"/></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8" Type="http://schemas.openxmlformats.org/officeDocument/2006/relationships/hyperlink" Target="#_ENREF_7"/><Relationship Id="rId3" Type="http://schemas.openxmlformats.org/officeDocument/2006/relationships/hyperlink" Target="#_ENREF_5"/><Relationship Id="rId7" Type="http://schemas.openxmlformats.org/officeDocument/2006/relationships/hyperlink" Target="#_ENREF_6"/><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_ENREF_4"/><Relationship Id="rId5" Type="http://schemas.openxmlformats.org/officeDocument/2006/relationships/hyperlink" Target="#_ENREF_3"/><Relationship Id="rId4" Type="http://schemas.openxmlformats.org/officeDocument/2006/relationships/hyperlink" Target="#_ENREF_2"/><Relationship Id="rId9" Type="http://schemas.openxmlformats.org/officeDocument/2006/relationships/hyperlink" Target="#_ENREF_8"/></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wrap="square" numCol="1" anchor="t" anchorCtr="0" compatLnSpc="1">
            <a:prstTxWarp prst="textNoShape">
              <a:avLst/>
            </a:prstTxWarp>
          </a:bodyPr>
          <a:lstStyle/>
          <a:p>
            <a:pPr>
              <a:spcBef>
                <a:spcPct val="0"/>
              </a:spcBef>
            </a:pPr>
            <a:r>
              <a:rPr lang="en-US" altLang="en-US" smtClean="0"/>
              <a:t>Bullet points for this slide are along the lines of</a:t>
            </a:r>
            <a:endParaRPr lang="en-GB" altLang="en-US" smtClean="0"/>
          </a:p>
          <a:p>
            <a:pPr>
              <a:spcBef>
                <a:spcPct val="0"/>
              </a:spcBef>
              <a:buFontTx/>
              <a:buChar char="•"/>
            </a:pPr>
            <a:r>
              <a:rPr lang="en-GB" altLang="en-US" smtClean="0"/>
              <a:t>TB global health problem</a:t>
            </a:r>
          </a:p>
          <a:p>
            <a:pPr>
              <a:spcBef>
                <a:spcPct val="0"/>
              </a:spcBef>
              <a:buFontTx/>
              <a:buChar char="•"/>
            </a:pPr>
            <a:r>
              <a:rPr lang="en-GB" altLang="en-US" smtClean="0"/>
              <a:t>TB nasty disease – airborne infection so difficult to prevent spread</a:t>
            </a:r>
          </a:p>
          <a:p>
            <a:pPr>
              <a:spcBef>
                <a:spcPct val="0"/>
              </a:spcBef>
              <a:buFontTx/>
              <a:buChar char="•"/>
            </a:pPr>
            <a:r>
              <a:rPr lang="en-GB" altLang="en-US" smtClean="0"/>
              <a:t>One third of world’s population infected</a:t>
            </a:r>
          </a:p>
          <a:p>
            <a:pPr>
              <a:spcBef>
                <a:spcPct val="0"/>
              </a:spcBef>
              <a:buFontTx/>
              <a:buChar char="•"/>
            </a:pPr>
            <a:r>
              <a:rPr lang="en-GB" altLang="en-US" smtClean="0"/>
              <a:t>9 million new cases each year – 2 million deaths.</a:t>
            </a:r>
          </a:p>
          <a:p>
            <a:pPr>
              <a:spcBef>
                <a:spcPct val="0"/>
              </a:spcBef>
              <a:buFontTx/>
              <a:buChar char="•"/>
            </a:pPr>
            <a:r>
              <a:rPr lang="en-GB" altLang="en-US" smtClean="0"/>
              <a:t>TB bigger killer than almost anything else</a:t>
            </a:r>
          </a:p>
          <a:p>
            <a:pPr>
              <a:spcBef>
                <a:spcPct val="0"/>
              </a:spcBef>
              <a:buFontTx/>
              <a:buChar char="•"/>
            </a:pPr>
            <a:r>
              <a:rPr lang="en-GB" altLang="en-US" smtClean="0"/>
              <a:t>Drugs available but 6-9 months therapy – nasty side effects – patients stop taking drugs so now have MDR, XDR and TDR – very difficult and costly to treat – in some cases no drugs at all left so can’t be treated</a:t>
            </a:r>
          </a:p>
          <a:p>
            <a:pPr>
              <a:spcBef>
                <a:spcPct val="0"/>
              </a:spcBef>
              <a:buFontTx/>
              <a:buChar char="•"/>
            </a:pPr>
            <a:r>
              <a:rPr lang="en-GB" altLang="en-US" smtClean="0"/>
              <a:t>TB difficult to treat complex, waxy cell wall.</a:t>
            </a:r>
          </a:p>
          <a:p>
            <a:pPr>
              <a:spcBef>
                <a:spcPct val="0"/>
              </a:spcBef>
              <a:buFontTx/>
              <a:buChar char="•"/>
            </a:pPr>
            <a:r>
              <a:rPr lang="en-GB" altLang="en-US" smtClean="0"/>
              <a:t>TB survives intracellularly – but nutrients it uses to survive largely unknown. We want to figure out the nutrients it uses to survive and develop probes and tools for analysing this.</a:t>
            </a:r>
          </a:p>
          <a:p>
            <a:pPr>
              <a:spcBef>
                <a:spcPct val="0"/>
              </a:spcBef>
              <a:buFontTx/>
              <a:buChar char="•"/>
            </a:pPr>
            <a:endParaRPr lang="en-GB" altLang="en-US" smtClean="0"/>
          </a:p>
          <a:p>
            <a:pPr algn="just">
              <a:spcBef>
                <a:spcPct val="0"/>
              </a:spcBef>
            </a:pPr>
            <a:endParaRPr lang="en-US" altLang="en-US" smtClean="0">
              <a:solidFill>
                <a:srgbClr val="000000"/>
              </a:solidFill>
            </a:endParaRPr>
          </a:p>
          <a:p>
            <a:pPr>
              <a:spcBef>
                <a:spcPct val="0"/>
              </a:spcBef>
            </a:pPr>
            <a:endParaRPr lang="en-US" altLang="en-US" smtClean="0"/>
          </a:p>
        </p:txBody>
      </p:sp>
      <p:sp>
        <p:nvSpPr>
          <p:cNvPr id="276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B6276A92-D908-4D95-8D97-6B793B3C392A}" type="slidenum">
              <a:rPr lang="en-US" altLang="en-US"/>
              <a:pPr/>
              <a:t>2</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r>
              <a:rPr lang="en-GB" altLang="en-US" b="1" smtClean="0"/>
              <a:t>Deuterium</a:t>
            </a:r>
            <a:r>
              <a:rPr lang="en-GB" altLang="en-US" smtClean="0"/>
              <a:t> is a </a:t>
            </a:r>
            <a:r>
              <a:rPr lang="en-GB" altLang="en-US" b="1" smtClean="0"/>
              <a:t>stable, safe and readily available isotope of hydrogen that has near identical chemical reactivity</a:t>
            </a:r>
            <a:r>
              <a:rPr lang="en-GB" altLang="en-US" smtClean="0"/>
              <a:t>, and has a </a:t>
            </a:r>
          </a:p>
          <a:p>
            <a:pPr marL="171450" indent="-171450">
              <a:spcBef>
                <a:spcPct val="0"/>
              </a:spcBef>
              <a:buFontTx/>
              <a:buChar char="•"/>
            </a:pPr>
            <a:endParaRPr lang="en-GB" altLang="en-US" smtClean="0"/>
          </a:p>
          <a:p>
            <a:pPr marL="171450" indent="-171450">
              <a:spcBef>
                <a:spcPct val="0"/>
              </a:spcBef>
              <a:buFontTx/>
              <a:buChar char="•"/>
            </a:pPr>
            <a:r>
              <a:rPr lang="en-GB" altLang="en-US" b="1" smtClean="0"/>
              <a:t>Its low natural abundance in water of &lt; 0.02%, essential for any analytical method </a:t>
            </a:r>
            <a:endParaRPr lang="en-US" altLang="en-US" b="1" smtClean="0"/>
          </a:p>
        </p:txBody>
      </p:sp>
      <p:sp>
        <p:nvSpPr>
          <p:cNvPr id="368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42215C19-470D-4765-A340-D1A7F8BDD468}" type="slidenum">
              <a:rPr lang="en-US" altLang="en-US"/>
              <a:pPr/>
              <a:t>11</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171450" indent="-171450" fontAlgn="auto">
              <a:spcBef>
                <a:spcPts val="0"/>
              </a:spcBef>
              <a:spcAft>
                <a:spcPts val="0"/>
              </a:spcAft>
              <a:buFont typeface="Arial"/>
              <a:buChar char="•"/>
              <a:defRPr/>
            </a:pPr>
            <a:r>
              <a:rPr lang="en-GB" b="1" dirty="0" smtClean="0">
                <a:ea typeface="+mn-ea"/>
              </a:rPr>
              <a:t>probe the composition and obtain elemental depth profiles</a:t>
            </a:r>
          </a:p>
          <a:p>
            <a:pPr marL="171450" indent="-171450" fontAlgn="auto">
              <a:spcBef>
                <a:spcPts val="0"/>
              </a:spcBef>
              <a:spcAft>
                <a:spcPts val="0"/>
              </a:spcAft>
              <a:buFont typeface="Arial"/>
              <a:buChar char="•"/>
              <a:defRPr/>
            </a:pPr>
            <a:r>
              <a:rPr lang="en-GB" dirty="0" smtClean="0">
                <a:ea typeface="+mn-ea"/>
              </a:rPr>
              <a:t>(mega-electron volt) MeV ion beam analysis techniques </a:t>
            </a:r>
            <a:endParaRPr lang="en-US" b="1" dirty="0" smtClean="0">
              <a:ea typeface="+mn-ea"/>
            </a:endParaRPr>
          </a:p>
          <a:p>
            <a:pPr marL="171450" indent="-171450" fontAlgn="auto">
              <a:spcBef>
                <a:spcPts val="0"/>
              </a:spcBef>
              <a:spcAft>
                <a:spcPts val="0"/>
              </a:spcAft>
              <a:buFont typeface="Arial"/>
              <a:buChar char="•"/>
              <a:defRPr/>
            </a:pPr>
            <a:r>
              <a:rPr lang="en-US" b="1" dirty="0" smtClean="0">
                <a:ea typeface="+mn-ea"/>
              </a:rPr>
              <a:t>NUCLEAR REACTION ANALYSIS</a:t>
            </a:r>
          </a:p>
          <a:p>
            <a:pPr marL="171450" indent="-171450" fontAlgn="auto">
              <a:spcBef>
                <a:spcPts val="0"/>
              </a:spcBef>
              <a:spcAft>
                <a:spcPts val="0"/>
              </a:spcAft>
              <a:buFont typeface="Arial"/>
              <a:buChar char="•"/>
              <a:defRPr/>
            </a:pPr>
            <a:r>
              <a:rPr lang="en-US" b="1" dirty="0" smtClean="0">
                <a:ea typeface="+mn-ea"/>
              </a:rPr>
              <a:t>Ion beam that interacts with particles in the sample</a:t>
            </a:r>
            <a:r>
              <a:rPr lang="en-US" dirty="0" smtClean="0">
                <a:ea typeface="+mn-ea"/>
              </a:rPr>
              <a:t> and the </a:t>
            </a:r>
            <a:r>
              <a:rPr lang="en-US" b="1" dirty="0" smtClean="0">
                <a:ea typeface="+mn-ea"/>
              </a:rPr>
              <a:t>energy detected is a function this interaction</a:t>
            </a:r>
          </a:p>
          <a:p>
            <a:pPr marL="171450" indent="-171450" fontAlgn="auto">
              <a:spcBef>
                <a:spcPts val="0"/>
              </a:spcBef>
              <a:spcAft>
                <a:spcPts val="0"/>
              </a:spcAft>
              <a:buFont typeface="Arial"/>
              <a:buChar char="•"/>
              <a:defRPr/>
            </a:pPr>
            <a:r>
              <a:rPr lang="en-US" b="1" dirty="0" smtClean="0">
                <a:ea typeface="+mn-ea"/>
              </a:rPr>
              <a:t>Produces a nucleus in an excited state which immediately decays, emitting ionizing radiation which can be detected</a:t>
            </a:r>
          </a:p>
          <a:p>
            <a:pPr marL="171450" indent="-171450" fontAlgn="auto">
              <a:spcBef>
                <a:spcPts val="0"/>
              </a:spcBef>
              <a:spcAft>
                <a:spcPts val="0"/>
              </a:spcAft>
              <a:buFont typeface="Arial"/>
              <a:buChar char="•"/>
              <a:defRPr/>
            </a:pPr>
            <a:endParaRPr lang="en-US" b="1" dirty="0" smtClean="0">
              <a:ea typeface="+mn-ea"/>
            </a:endParaRPr>
          </a:p>
          <a:p>
            <a:pPr marL="171450" indent="-171450" fontAlgn="auto">
              <a:spcBef>
                <a:spcPts val="0"/>
              </a:spcBef>
              <a:spcAft>
                <a:spcPts val="0"/>
              </a:spcAft>
              <a:buFont typeface="Arial"/>
              <a:buChar char="•"/>
              <a:defRPr/>
            </a:pPr>
            <a:r>
              <a:rPr lang="en-US" b="1" dirty="0" smtClean="0">
                <a:ea typeface="+mn-ea"/>
              </a:rPr>
              <a:t>So the ion beam analysis allows us to detect differences in ion content of a sample, so we can determine the content of deuterium to the hydrogen content</a:t>
            </a:r>
          </a:p>
          <a:p>
            <a:pPr marL="171450" indent="-171450" fontAlgn="auto">
              <a:spcBef>
                <a:spcPts val="0"/>
              </a:spcBef>
              <a:spcAft>
                <a:spcPts val="0"/>
              </a:spcAft>
              <a:buFont typeface="Arial"/>
              <a:buChar char="•"/>
              <a:defRPr/>
            </a:pPr>
            <a:endParaRPr lang="en-US" b="1" dirty="0" smtClean="0">
              <a:ea typeface="+mn-ea"/>
            </a:endParaRPr>
          </a:p>
          <a:p>
            <a:pPr marL="171450" indent="-171450" fontAlgn="auto">
              <a:spcBef>
                <a:spcPts val="0"/>
              </a:spcBef>
              <a:spcAft>
                <a:spcPts val="0"/>
              </a:spcAft>
              <a:buFont typeface="Arial"/>
              <a:buChar char="•"/>
              <a:defRPr/>
            </a:pPr>
            <a:endParaRPr lang="en-US" b="1" dirty="0" smtClean="0">
              <a:ea typeface="+mn-ea"/>
            </a:endParaRPr>
          </a:p>
          <a:p>
            <a:pPr marL="171450" indent="-171450" fontAlgn="auto">
              <a:spcBef>
                <a:spcPts val="0"/>
              </a:spcBef>
              <a:spcAft>
                <a:spcPts val="0"/>
              </a:spcAft>
              <a:buFont typeface="Arial"/>
              <a:buChar char="•"/>
              <a:defRPr/>
            </a:pPr>
            <a:endParaRPr lang="en-US" b="1" dirty="0" smtClean="0">
              <a:ea typeface="+mn-ea"/>
            </a:endParaRPr>
          </a:p>
          <a:p>
            <a:pPr marL="171450" indent="-171450" fontAlgn="auto">
              <a:spcBef>
                <a:spcPts val="0"/>
              </a:spcBef>
              <a:spcAft>
                <a:spcPts val="0"/>
              </a:spcAft>
              <a:buFont typeface="Arial"/>
              <a:buChar char="•"/>
              <a:defRPr/>
            </a:pPr>
            <a:endParaRPr lang="en-US" b="1" dirty="0" smtClean="0">
              <a:ea typeface="+mn-ea"/>
            </a:endParaRPr>
          </a:p>
          <a:p>
            <a:pPr fontAlgn="auto">
              <a:spcBef>
                <a:spcPts val="0"/>
              </a:spcBef>
              <a:spcAft>
                <a:spcPts val="0"/>
              </a:spcAft>
              <a:defRPr/>
            </a:pPr>
            <a:endParaRPr lang="en-US" dirty="0" smtClean="0">
              <a:ea typeface="+mn-ea"/>
            </a:endParaRPr>
          </a:p>
          <a:p>
            <a:pPr fontAlgn="auto">
              <a:spcBef>
                <a:spcPts val="0"/>
              </a:spcBef>
              <a:spcAft>
                <a:spcPts val="0"/>
              </a:spcAft>
              <a:defRPr/>
            </a:pPr>
            <a:r>
              <a:rPr lang="en-GB" dirty="0" smtClean="0">
                <a:ea typeface="+mn-ea"/>
              </a:rPr>
              <a:t>We therefore reasoned that </a:t>
            </a:r>
            <a:r>
              <a:rPr lang="en-GB" baseline="30000" dirty="0" smtClean="0">
                <a:ea typeface="+mn-ea"/>
              </a:rPr>
              <a:t>3</a:t>
            </a:r>
            <a:r>
              <a:rPr lang="en-GB" dirty="0" smtClean="0">
                <a:ea typeface="+mn-ea"/>
              </a:rPr>
              <a:t>He Nuclear Reaction Analysis (NRA), which is uniquely sensitive towards the detection of deuterium could be employed to monitor the uptake of </a:t>
            </a:r>
            <a:r>
              <a:rPr lang="en-GB" dirty="0" err="1" smtClean="0">
                <a:ea typeface="+mn-ea"/>
              </a:rPr>
              <a:t>deuterated</a:t>
            </a:r>
            <a:r>
              <a:rPr lang="en-GB" dirty="0" smtClean="0">
                <a:ea typeface="+mn-ea"/>
              </a:rPr>
              <a:t> nutrients into bacteria.</a:t>
            </a:r>
            <a:r>
              <a:rPr lang="en-GB" baseline="30000" dirty="0" smtClean="0">
                <a:ea typeface="+mn-ea"/>
              </a:rPr>
              <a:t>[</a:t>
            </a:r>
            <a:r>
              <a:rPr lang="en-GB" baseline="30000" dirty="0" smtClean="0">
                <a:ea typeface="+mn-ea"/>
                <a:hlinkClick r:id="rId3" action="ppaction://hlinkfile" tooltip="Maenhaut, 1988 #21"/>
              </a:rPr>
              <a:t>9</a:t>
            </a:r>
            <a:r>
              <a:rPr lang="en-GB" baseline="30000" dirty="0" smtClean="0">
                <a:ea typeface="+mn-ea"/>
              </a:rPr>
              <a:t>]</a:t>
            </a:r>
            <a:r>
              <a:rPr lang="en-GB" dirty="0" smtClean="0">
                <a:ea typeface="+mn-ea"/>
              </a:rPr>
              <a:t>.  NRA is one of a family of MeV ion beam analysis techniques often used for quantitative materials analysis and depth profiling</a:t>
            </a:r>
            <a:r>
              <a:rPr lang="en-GB" baseline="30000" dirty="0" smtClean="0">
                <a:ea typeface="+mn-ea"/>
              </a:rPr>
              <a:t>[</a:t>
            </a:r>
            <a:r>
              <a:rPr lang="en-GB" baseline="30000" dirty="0" smtClean="0">
                <a:ea typeface="+mn-ea"/>
                <a:hlinkClick r:id="rId4" action="ppaction://hlinkfile" tooltip="Jeynes, 2012 #1"/>
              </a:rPr>
              <a:t>10-11</a:t>
            </a:r>
            <a:r>
              <a:rPr lang="en-GB" baseline="30000" dirty="0" smtClean="0">
                <a:ea typeface="+mn-ea"/>
              </a:rPr>
              <a:t>]</a:t>
            </a:r>
            <a:r>
              <a:rPr lang="en-GB" dirty="0" smtClean="0">
                <a:ea typeface="+mn-ea"/>
              </a:rPr>
              <a:t>. The </a:t>
            </a:r>
            <a:r>
              <a:rPr lang="en-GB" baseline="30000" dirty="0" smtClean="0">
                <a:ea typeface="+mn-ea"/>
              </a:rPr>
              <a:t>2</a:t>
            </a:r>
            <a:r>
              <a:rPr lang="en-GB" dirty="0" smtClean="0">
                <a:ea typeface="+mn-ea"/>
              </a:rPr>
              <a:t>H(</a:t>
            </a:r>
            <a:r>
              <a:rPr lang="en-GB" baseline="30000" dirty="0" smtClean="0">
                <a:ea typeface="+mn-ea"/>
              </a:rPr>
              <a:t>3</a:t>
            </a:r>
            <a:r>
              <a:rPr lang="en-GB" dirty="0" smtClean="0">
                <a:ea typeface="+mn-ea"/>
              </a:rPr>
              <a:t>He,p)a nuclear reaction is well established in materials analysis to quantify variation in </a:t>
            </a:r>
            <a:r>
              <a:rPr lang="en-GB" baseline="30000" dirty="0" smtClean="0">
                <a:ea typeface="+mn-ea"/>
              </a:rPr>
              <a:t>2</a:t>
            </a:r>
            <a:r>
              <a:rPr lang="en-GB" dirty="0" smtClean="0">
                <a:ea typeface="+mn-ea"/>
              </a:rPr>
              <a:t>H content with depth.</a:t>
            </a:r>
            <a:r>
              <a:rPr lang="en-GB" baseline="30000" dirty="0" smtClean="0">
                <a:ea typeface="+mn-ea"/>
              </a:rPr>
              <a:t>[</a:t>
            </a:r>
            <a:r>
              <a:rPr lang="en-GB" baseline="30000" dirty="0" smtClean="0">
                <a:ea typeface="+mn-ea"/>
                <a:hlinkClick r:id="rId5" action="ppaction://hlinkfile" tooltip="Payne, 1989 #2"/>
              </a:rPr>
              <a:t>12-13</a:t>
            </a:r>
            <a:r>
              <a:rPr lang="en-GB" baseline="30000" dirty="0" smtClean="0">
                <a:ea typeface="+mn-ea"/>
              </a:rPr>
              <a:t>]</a:t>
            </a:r>
            <a:r>
              <a:rPr lang="en-GB" dirty="0" smtClean="0">
                <a:ea typeface="+mn-ea"/>
              </a:rPr>
              <a:t> This method is also appealing as data acquisition is rapid (typically less than 10 minutes) and does not rely on external calibration. </a:t>
            </a:r>
            <a:endParaRPr lang="en-US" dirty="0" smtClean="0">
              <a:ea typeface="+mn-ea"/>
            </a:endParaRPr>
          </a:p>
        </p:txBody>
      </p:sp>
      <p:sp>
        <p:nvSpPr>
          <p:cNvPr id="378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FCB00E40-F4C7-44B1-B05A-FB655B43A19F}" type="slidenum">
              <a:rPr lang="en-US" altLang="en-US"/>
              <a:pPr/>
              <a:t>12</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wrap="square" numCol="1" anchor="t" anchorCtr="0" compatLnSpc="1">
            <a:prstTxWarp prst="textNoShape">
              <a:avLst/>
            </a:prstTxWarp>
          </a:bodyPr>
          <a:lstStyle/>
          <a:p>
            <a:pPr>
              <a:spcBef>
                <a:spcPct val="0"/>
              </a:spcBef>
            </a:pPr>
            <a:r>
              <a:rPr lang="en-GB" altLang="en-US" smtClean="0"/>
              <a:t>To obtain deuterated carbohydrates, the regio-selective method of Sawama et al. was employed. </a:t>
            </a:r>
          </a:p>
          <a:p>
            <a:pPr>
              <a:spcBef>
                <a:spcPct val="0"/>
              </a:spcBef>
            </a:pPr>
            <a:endParaRPr lang="en-GB" altLang="en-US" b="1" smtClean="0"/>
          </a:p>
          <a:p>
            <a:pPr>
              <a:spcBef>
                <a:spcPct val="0"/>
              </a:spcBef>
            </a:pPr>
            <a:r>
              <a:rPr lang="en-GB" altLang="en-US" smtClean="0"/>
              <a:t>Was necessary to use their </a:t>
            </a:r>
            <a:r>
              <a:rPr lang="en-GB" altLang="en-US" b="1" smtClean="0"/>
              <a:t>anomeric methyl ethers</a:t>
            </a:r>
            <a:r>
              <a:rPr lang="en-GB" altLang="en-US" smtClean="0"/>
              <a:t>, since previous studies have shown that </a:t>
            </a:r>
            <a:r>
              <a:rPr lang="en-GB" altLang="en-US" b="1" smtClean="0"/>
              <a:t>non-methylated protected sugars undergo decomposition </a:t>
            </a:r>
            <a:r>
              <a:rPr lang="en-GB" altLang="en-US" smtClean="0"/>
              <a:t>under these reaction conditions with Ru/C-catalysed hydrogenation </a:t>
            </a:r>
          </a:p>
          <a:p>
            <a:pPr>
              <a:spcBef>
                <a:spcPct val="0"/>
              </a:spcBef>
            </a:pPr>
            <a:endParaRPr lang="en-US" altLang="en-US" b="1" smtClean="0"/>
          </a:p>
          <a:p>
            <a:pPr>
              <a:spcBef>
                <a:spcPct val="0"/>
              </a:spcBef>
            </a:pPr>
            <a:r>
              <a:rPr lang="en-US" altLang="en-US" b="1" smtClean="0"/>
              <a:t>METHOD ONLY DEUTERATED THOSE H ADJACENT FROM THE HYDROXYL GROUP</a:t>
            </a:r>
          </a:p>
          <a:p>
            <a:pPr>
              <a:spcBef>
                <a:spcPct val="0"/>
              </a:spcBef>
            </a:pPr>
            <a:endParaRPr lang="en-US" altLang="en-US" b="1" smtClean="0"/>
          </a:p>
          <a:p>
            <a:pPr>
              <a:spcBef>
                <a:spcPct val="0"/>
              </a:spcBef>
              <a:buFontTx/>
              <a:buChar char="•"/>
            </a:pPr>
            <a:r>
              <a:rPr lang="en-US" altLang="en-US" b="1" smtClean="0"/>
              <a:t>The ruthinuium catalyst acts as a platform for the H-D exchange</a:t>
            </a:r>
            <a:endParaRPr lang="en-GB" altLang="en-US" b="1" smtClean="0"/>
          </a:p>
          <a:p>
            <a:pPr>
              <a:spcBef>
                <a:spcPct val="0"/>
              </a:spcBef>
              <a:buFontTx/>
              <a:buChar char="•"/>
            </a:pPr>
            <a:r>
              <a:rPr lang="en-US" altLang="en-US" b="1" smtClean="0"/>
              <a:t>hydroxyl groups act as a directing group (B) </a:t>
            </a:r>
          </a:p>
          <a:p>
            <a:pPr>
              <a:spcBef>
                <a:spcPct val="0"/>
              </a:spcBef>
              <a:buFontTx/>
              <a:buChar char="•"/>
            </a:pPr>
            <a:r>
              <a:rPr lang="en-US" altLang="en-US" b="1" smtClean="0"/>
              <a:t>this allows an oxidative addition at the CH bond adjacent to these directing groups(C)</a:t>
            </a:r>
          </a:p>
          <a:p>
            <a:pPr>
              <a:spcBef>
                <a:spcPct val="0"/>
              </a:spcBef>
              <a:buFontTx/>
              <a:buChar char="•"/>
            </a:pPr>
            <a:r>
              <a:rPr lang="en-US" altLang="en-US" b="1" smtClean="0">
                <a:sym typeface="Wingdings" pitchFamily="2" charset="2"/>
              </a:rPr>
              <a:t>thus allowing H-D exchange, reductive elimination to form the C-D bond required, (D)</a:t>
            </a:r>
          </a:p>
          <a:p>
            <a:pPr>
              <a:spcBef>
                <a:spcPct val="0"/>
              </a:spcBef>
              <a:buFontTx/>
              <a:buChar char="•"/>
            </a:pPr>
            <a:r>
              <a:rPr lang="en-US" altLang="en-US" b="1" smtClean="0">
                <a:sym typeface="Wingdings" pitchFamily="2" charset="2"/>
              </a:rPr>
              <a:t>this is followed by aqueos workup that removes the acidic deuterium (Aqu)</a:t>
            </a:r>
          </a:p>
          <a:p>
            <a:pPr>
              <a:spcBef>
                <a:spcPct val="0"/>
              </a:spcBef>
              <a:buFontTx/>
              <a:buChar char="•"/>
            </a:pPr>
            <a:endParaRPr lang="en-US" altLang="en-US" b="1" smtClean="0">
              <a:sym typeface="Wingdings" pitchFamily="2" charset="2"/>
            </a:endParaRPr>
          </a:p>
          <a:p>
            <a:pPr>
              <a:spcBef>
                <a:spcPct val="0"/>
              </a:spcBef>
              <a:buFontTx/>
              <a:buChar char="•"/>
            </a:pPr>
            <a:endParaRPr lang="en-US" altLang="en-US" b="1" smtClean="0">
              <a:sym typeface="Wingdings" pitchFamily="2" charset="2"/>
            </a:endParaRPr>
          </a:p>
          <a:p>
            <a:pPr>
              <a:spcBef>
                <a:spcPct val="0"/>
              </a:spcBef>
              <a:buFontTx/>
              <a:buChar char="•"/>
            </a:pPr>
            <a:endParaRPr lang="en-US" altLang="en-US" b="1" smtClean="0">
              <a:sym typeface="Wingdings" pitchFamily="2" charset="2"/>
            </a:endParaRPr>
          </a:p>
          <a:p>
            <a:pPr>
              <a:spcBef>
                <a:spcPct val="0"/>
              </a:spcBef>
              <a:buFontTx/>
              <a:buChar char="•"/>
            </a:pPr>
            <a:endParaRPr lang="en-US" altLang="en-US" b="1" smtClean="0">
              <a:sym typeface="Wingdings" pitchFamily="2" charset="2"/>
            </a:endParaRPr>
          </a:p>
          <a:p>
            <a:pPr>
              <a:spcBef>
                <a:spcPct val="0"/>
              </a:spcBef>
              <a:buFontTx/>
              <a:buChar char="•"/>
            </a:pPr>
            <a:endParaRPr lang="en-US" altLang="en-US" b="1" smtClean="0">
              <a:sym typeface="Wingdings" pitchFamily="2" charset="2"/>
            </a:endParaRPr>
          </a:p>
          <a:p>
            <a:pPr>
              <a:spcBef>
                <a:spcPct val="0"/>
              </a:spcBef>
            </a:pPr>
            <a:endParaRPr lang="en-GB" altLang="en-US" smtClean="0"/>
          </a:p>
          <a:p>
            <a:pPr>
              <a:spcBef>
                <a:spcPct val="0"/>
              </a:spcBef>
            </a:pPr>
            <a:r>
              <a:rPr lang="en-GB" altLang="en-US" smtClean="0"/>
              <a:t>possibly due to the hemi-acetal moiety of non-reduced sugars (makes them quite unstable)</a:t>
            </a:r>
          </a:p>
          <a:p>
            <a:pPr>
              <a:spcBef>
                <a:spcPct val="0"/>
              </a:spcBef>
            </a:pPr>
            <a:endParaRPr lang="en-US" altLang="en-US" b="1" smtClean="0"/>
          </a:p>
          <a:p>
            <a:pPr>
              <a:spcBef>
                <a:spcPct val="0"/>
              </a:spcBef>
            </a:pPr>
            <a:endParaRPr lang="en-US" altLang="en-US" b="1" smtClean="0"/>
          </a:p>
          <a:p>
            <a:pPr>
              <a:spcBef>
                <a:spcPct val="0"/>
              </a:spcBef>
            </a:pPr>
            <a:endParaRPr lang="en-US" altLang="en-US" b="1" smtClean="0"/>
          </a:p>
          <a:p>
            <a:pPr>
              <a:spcBef>
                <a:spcPct val="0"/>
              </a:spcBef>
            </a:pPr>
            <a:endParaRPr lang="en-US" altLang="en-US" b="1" smtClean="0"/>
          </a:p>
          <a:p>
            <a:pPr>
              <a:spcBef>
                <a:spcPct val="0"/>
              </a:spcBef>
            </a:pPr>
            <a:endParaRPr lang="en-US" altLang="en-US" b="1" smtClean="0"/>
          </a:p>
          <a:p>
            <a:pPr>
              <a:spcBef>
                <a:spcPct val="0"/>
              </a:spcBef>
            </a:pPr>
            <a:endParaRPr lang="en-US" altLang="en-US" b="1" smtClean="0"/>
          </a:p>
          <a:p>
            <a:pPr>
              <a:spcBef>
                <a:spcPct val="0"/>
              </a:spcBef>
            </a:pPr>
            <a:endParaRPr lang="en-US" altLang="en-US" b="1" smtClean="0"/>
          </a:p>
          <a:p>
            <a:pPr>
              <a:spcBef>
                <a:spcPct val="0"/>
              </a:spcBef>
            </a:pPr>
            <a:endParaRPr lang="en-US" altLang="en-US" b="1" smtClean="0"/>
          </a:p>
          <a:p>
            <a:pPr>
              <a:spcBef>
                <a:spcPct val="0"/>
              </a:spcBef>
            </a:pPr>
            <a:r>
              <a:rPr lang="en-US" altLang="en-US" smtClean="0"/>
              <a:t>The ruthinuium catalyst acts as a platform for the H-D exchnage, hydroxyl groups act as a directing group (B) , this allows an </a:t>
            </a:r>
            <a:r>
              <a:rPr lang="en-US" altLang="en-US" b="1" smtClean="0"/>
              <a:t>oxidative addition </a:t>
            </a:r>
            <a:r>
              <a:rPr lang="en-US" altLang="en-US" smtClean="0"/>
              <a:t>at the CH bond adjacent to these (C)directing groups, D+ </a:t>
            </a:r>
            <a:r>
              <a:rPr lang="en-US" altLang="en-US" smtClean="0">
                <a:sym typeface="Wingdings" pitchFamily="2" charset="2"/>
              </a:rPr>
              <a:t> thus allowing H-D exchange, reductive elimination to form the C-D bond required, this is followed by aqueos workup that removes the acidic deuterium</a:t>
            </a:r>
          </a:p>
          <a:p>
            <a:pPr>
              <a:spcBef>
                <a:spcPct val="0"/>
              </a:spcBef>
            </a:pPr>
            <a:endParaRPr lang="en-US" altLang="en-US" b="1" smtClean="0">
              <a:sym typeface="Wingdings" pitchFamily="2" charset="2"/>
            </a:endParaRPr>
          </a:p>
          <a:p>
            <a:pPr>
              <a:spcBef>
                <a:spcPct val="0"/>
              </a:spcBef>
            </a:pPr>
            <a:r>
              <a:rPr lang="en-US" altLang="en-US" b="1" smtClean="0">
                <a:sym typeface="Wingdings" pitchFamily="2" charset="2"/>
              </a:rPr>
              <a:t>(deuterated sugars preferential because CD bonds are more thermodynamically stable due to the H-D isotope effect, and D2O excess enhances this exchange reaction) - </a:t>
            </a:r>
            <a:r>
              <a:rPr lang="en-US" altLang="en-US" smtClean="0">
                <a:sym typeface="Wingdings" pitchFamily="2" charset="2"/>
              </a:rPr>
              <a:t>Isotopic rate changes are most pronounced when the relative mass change is greatest, since the effect is related to vibrational frequencies of the affected bonds. For instance, changing a hydrogen atom (H) to its isotope deuterium (D) represents a 100% increase in mass, whereas in replacing carbon-12 with carbon-13, the mass increases by only 8 percent. The rate of a reaction involving a C–H bond is typically 6–10 times faster than the corresponding C–D bond, whereas a 12C reaction is only 4 percent faster than the corresponding 13C reaction (even though, in both cases, the isotope is one atomic mass unit heavier).</a:t>
            </a:r>
            <a:endParaRPr lang="en-US" altLang="en-US" smtClean="0"/>
          </a:p>
          <a:p>
            <a:pPr>
              <a:spcBef>
                <a:spcPct val="0"/>
              </a:spcBef>
            </a:pPr>
            <a:endParaRPr lang="en-US" altLang="en-US" b="1" smtClean="0"/>
          </a:p>
          <a:p>
            <a:pPr>
              <a:spcBef>
                <a:spcPct val="0"/>
              </a:spcBef>
            </a:pPr>
            <a:r>
              <a:rPr lang="en-US" altLang="en-US" b="1" smtClean="0"/>
              <a:t>However, the a-d-glucose was completely</a:t>
            </a:r>
          </a:p>
          <a:p>
            <a:pPr>
              <a:spcBef>
                <a:spcPct val="0"/>
              </a:spcBef>
            </a:pPr>
            <a:r>
              <a:rPr lang="en-US" altLang="en-US" b="1" smtClean="0"/>
              <a:t>decomposed presumably due to the hydrolysis of the</a:t>
            </a:r>
          </a:p>
          <a:p>
            <a:pPr>
              <a:spcBef>
                <a:spcPct val="0"/>
              </a:spcBef>
            </a:pPr>
            <a:r>
              <a:rPr lang="en-US" altLang="en-US" b="1" smtClean="0"/>
              <a:t>hemi-acetal moiety of glucose and the subsequent Ru/C-catalyzed</a:t>
            </a:r>
          </a:p>
          <a:p>
            <a:pPr>
              <a:spcBef>
                <a:spcPct val="0"/>
              </a:spcBef>
            </a:pPr>
            <a:r>
              <a:rPr lang="en-US" altLang="en-US" b="1" smtClean="0"/>
              <a:t>hydrogenation.</a:t>
            </a:r>
          </a:p>
          <a:p>
            <a:pPr>
              <a:spcBef>
                <a:spcPct val="0"/>
              </a:spcBef>
            </a:pPr>
            <a:r>
              <a:rPr lang="en-US" altLang="en-US" b="1" smtClean="0"/>
              <a:t>Meanwhile, a-d-methylglucoside (1a) bearing an acetal</a:t>
            </a:r>
          </a:p>
          <a:p>
            <a:pPr>
              <a:spcBef>
                <a:spcPct val="0"/>
              </a:spcBef>
            </a:pPr>
            <a:r>
              <a:rPr lang="en-US" altLang="en-US" b="1" smtClean="0"/>
              <a:t>moiety, which should be more stable towards the hydrolysis,</a:t>
            </a:r>
          </a:p>
          <a:p>
            <a:pPr>
              <a:spcBef>
                <a:spcPct val="0"/>
              </a:spcBef>
            </a:pPr>
            <a:r>
              <a:rPr lang="en-US" altLang="en-US" b="1" smtClean="0"/>
              <a:t>underwent the H–D exchange reaction</a:t>
            </a:r>
          </a:p>
        </p:txBody>
      </p:sp>
      <p:sp>
        <p:nvSpPr>
          <p:cNvPr id="389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C42A2DCE-514E-41F8-96BE-FD38CA27CF23}" type="slidenum">
              <a:rPr lang="en-US" altLang="en-US"/>
              <a:pPr/>
              <a:t>13</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mtClean="0"/>
              <a:t>Estimate degree of deuteration</a:t>
            </a:r>
          </a:p>
          <a:p>
            <a:pPr>
              <a:spcBef>
                <a:spcPct val="0"/>
              </a:spcBef>
            </a:pPr>
            <a:endParaRPr lang="en-US" altLang="en-US" b="1" smtClean="0"/>
          </a:p>
          <a:p>
            <a:pPr>
              <a:spcBef>
                <a:spcPct val="0"/>
              </a:spcBef>
            </a:pPr>
            <a:r>
              <a:rPr lang="en-US" altLang="en-US" b="1" smtClean="0"/>
              <a:t>Change in Spin quantum number, </a:t>
            </a:r>
            <a:r>
              <a:rPr lang="en-US" altLang="en-US" b="1" i="1" smtClean="0"/>
              <a:t>I</a:t>
            </a:r>
            <a:r>
              <a:rPr lang="en-US" altLang="en-US" b="1" smtClean="0"/>
              <a:t>. </a:t>
            </a:r>
            <a:r>
              <a:rPr lang="en-US" altLang="en-US" b="1" baseline="30000" smtClean="0"/>
              <a:t>1</a:t>
            </a:r>
            <a:r>
              <a:rPr lang="en-US" altLang="en-US" b="1" smtClean="0"/>
              <a:t>H,</a:t>
            </a:r>
            <a:r>
              <a:rPr lang="en-US" altLang="en-US" b="1" i="1" smtClean="0"/>
              <a:t>I</a:t>
            </a:r>
            <a:r>
              <a:rPr lang="en-US" altLang="en-US" b="1" smtClean="0"/>
              <a:t>=1/2 while </a:t>
            </a:r>
            <a:r>
              <a:rPr lang="en-US" altLang="en-US" b="1" baseline="30000" smtClean="0"/>
              <a:t>2</a:t>
            </a:r>
            <a:r>
              <a:rPr lang="en-US" altLang="en-US" b="1" smtClean="0"/>
              <a:t>H, </a:t>
            </a:r>
            <a:r>
              <a:rPr lang="en-US" altLang="en-US" b="1" i="1" smtClean="0"/>
              <a:t>I</a:t>
            </a:r>
            <a:r>
              <a:rPr lang="en-US" altLang="en-US" b="1" smtClean="0"/>
              <a:t>=1 (NMR)</a:t>
            </a:r>
          </a:p>
          <a:p>
            <a:pPr>
              <a:spcBef>
                <a:spcPct val="0"/>
              </a:spcBef>
            </a:pPr>
            <a:endParaRPr lang="en-US" altLang="en-US" b="1" smtClean="0"/>
          </a:p>
        </p:txBody>
      </p:sp>
      <p:sp>
        <p:nvSpPr>
          <p:cNvPr id="399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4090B79B-B27C-43EA-B01B-B66B6FB63790}" type="slidenum">
              <a:rPr lang="en-US" altLang="en-US"/>
              <a:pPr/>
              <a:t>14</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409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541E9A6E-F659-4E2F-8D22-F6DC7A057260}" type="slidenum">
              <a:rPr lang="en-US" altLang="en-US"/>
              <a:pPr/>
              <a:t>15</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419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BCFC1D0A-5DF1-494C-8DD1-10FEDAB0FBAF}" type="slidenum">
              <a:rPr lang="en-US" altLang="en-US"/>
              <a:pPr/>
              <a:t>16</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wrap="square" numCol="1" anchor="t" anchorCtr="0" compatLnSpc="1">
            <a:prstTxWarp prst="textNoShape">
              <a:avLst/>
            </a:prstTxWarp>
          </a:bodyPr>
          <a:lstStyle/>
          <a:p>
            <a:pPr marL="171450" indent="-171450">
              <a:spcBef>
                <a:spcPct val="0"/>
              </a:spcBef>
              <a:buFontTx/>
              <a:buChar char="•"/>
            </a:pPr>
            <a:r>
              <a:rPr lang="en-GB" altLang="en-US" b="1" smtClean="0"/>
              <a:t>Samples were irradiated with the </a:t>
            </a:r>
            <a:r>
              <a:rPr lang="en-GB" altLang="en-US" b="1" baseline="30000" smtClean="0"/>
              <a:t>3</a:t>
            </a:r>
            <a:r>
              <a:rPr lang="en-GB" altLang="en-US" b="1" smtClean="0"/>
              <a:t>He</a:t>
            </a:r>
            <a:r>
              <a:rPr lang="en-GB" altLang="en-US" b="1" baseline="30000" smtClean="0"/>
              <a:t>+</a:t>
            </a:r>
            <a:r>
              <a:rPr lang="en-GB" altLang="en-US" b="1" smtClean="0"/>
              <a:t> ion beam </a:t>
            </a:r>
            <a:r>
              <a:rPr lang="en-GB" altLang="en-US" smtClean="0"/>
              <a:t>and protons resulting from the nuclear reaction were detected at 170°.</a:t>
            </a:r>
          </a:p>
          <a:p>
            <a:pPr marL="171450" indent="-171450">
              <a:spcBef>
                <a:spcPct val="0"/>
              </a:spcBef>
              <a:buFontTx/>
              <a:buChar char="•"/>
            </a:pPr>
            <a:r>
              <a:rPr lang="en-GB" altLang="en-US" smtClean="0"/>
              <a:t>The </a:t>
            </a:r>
            <a:r>
              <a:rPr lang="en-GB" altLang="en-US" b="1" smtClean="0"/>
              <a:t>low natural abundance of </a:t>
            </a:r>
            <a:r>
              <a:rPr lang="en-GB" altLang="en-US" b="1" baseline="30000" smtClean="0"/>
              <a:t>2</a:t>
            </a:r>
            <a:r>
              <a:rPr lang="en-GB" altLang="en-US" b="1" smtClean="0"/>
              <a:t>H, along with the high energy of the detection of the emitted protons meant that this gave extremely good signal to noise ratio</a:t>
            </a:r>
            <a:r>
              <a:rPr lang="en-GB" altLang="en-US" smtClean="0"/>
              <a:t>, and is ideal to detect low levels of deuterated carbohydrates.  </a:t>
            </a:r>
          </a:p>
          <a:p>
            <a:pPr marL="171450" indent="-171450">
              <a:spcBef>
                <a:spcPct val="0"/>
              </a:spcBef>
              <a:buFontTx/>
              <a:buChar char="•"/>
            </a:pPr>
            <a:r>
              <a:rPr lang="en-GB" altLang="en-US" smtClean="0"/>
              <a:t>Encouragingly, the ion beam analysis detected the deuterium signal of the </a:t>
            </a:r>
            <a:r>
              <a:rPr lang="en-GB" altLang="en-US" baseline="30000" smtClean="0"/>
              <a:t>2</a:t>
            </a:r>
            <a:r>
              <a:rPr lang="en-GB" altLang="en-US" smtClean="0"/>
              <a:t>H labelled </a:t>
            </a:r>
            <a:r>
              <a:rPr lang="en-GB" altLang="en-US" i="1" smtClean="0"/>
              <a:t>M. smegmatis </a:t>
            </a:r>
            <a:r>
              <a:rPr lang="en-GB" altLang="en-US" smtClean="0"/>
              <a:t>heat-killed cells, compared to zero signal for cell-only </a:t>
            </a:r>
            <a:r>
              <a:rPr lang="en-GB" altLang="en-US" i="1" smtClean="0"/>
              <a:t>M. smegmatis </a:t>
            </a:r>
            <a:r>
              <a:rPr lang="en-GB" altLang="en-US" smtClean="0"/>
              <a:t>control. </a:t>
            </a:r>
          </a:p>
          <a:p>
            <a:pPr marL="171450" indent="-171450">
              <a:spcBef>
                <a:spcPct val="0"/>
              </a:spcBef>
              <a:buFontTx/>
              <a:buChar char="•"/>
            </a:pPr>
            <a:r>
              <a:rPr lang="en-GB" altLang="en-US" b="1" smtClean="0"/>
              <a:t>This method is also appealing as data acquisition is rapid (typically less than 10 minutes) and does not rely on external calibration. </a:t>
            </a:r>
            <a:endParaRPr lang="en-US" altLang="en-US" b="1" smtClean="0"/>
          </a:p>
          <a:p>
            <a:pPr marL="171450" indent="-171450">
              <a:spcBef>
                <a:spcPct val="0"/>
              </a:spcBef>
            </a:pPr>
            <a:endParaRPr lang="en-US" altLang="en-US" smtClean="0"/>
          </a:p>
        </p:txBody>
      </p:sp>
      <p:sp>
        <p:nvSpPr>
          <p:cNvPr id="430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321F3062-BC50-4E43-AAE1-61EE7520F737}" type="slidenum">
              <a:rPr lang="en-US" altLang="en-US"/>
              <a:pPr/>
              <a:t>17</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wrap="square" numCol="1" anchor="t" anchorCtr="0" compatLnSpc="1">
            <a:prstTxWarp prst="textNoShape">
              <a:avLst/>
            </a:prstTxWarp>
          </a:bodyPr>
          <a:lstStyle/>
          <a:p>
            <a:pPr>
              <a:spcBef>
                <a:spcPct val="0"/>
              </a:spcBef>
            </a:pPr>
            <a:r>
              <a:rPr lang="en-GB" altLang="en-US" smtClean="0"/>
              <a:t>acquisition using NRA and analysis of the data </a:t>
            </a:r>
            <a:r>
              <a:rPr lang="en-GB" altLang="en-US" b="1" smtClean="0"/>
              <a:t>WE WERE ABLE TO CALCULATE THE RELATIVE MOLAR UPTAKE OF EACH </a:t>
            </a:r>
            <a:r>
              <a:rPr lang="en-GB" altLang="en-US" b="1" baseline="30000" smtClean="0"/>
              <a:t>2</a:t>
            </a:r>
            <a:r>
              <a:rPr lang="en-GB" altLang="en-US" b="1" smtClean="0"/>
              <a:t>H-CARBOHYDRATE </a:t>
            </a:r>
            <a:r>
              <a:rPr lang="en-GB" altLang="en-US" smtClean="0"/>
              <a:t>as shown in Figure 3. </a:t>
            </a:r>
            <a:r>
              <a:rPr lang="en-GB" altLang="en-US" b="1" smtClean="0"/>
              <a:t>THIS CALCULATION INCLUDED A CORRECTION FOR THE TOTAL LEVEL OF DEUTERATION PER-SUGAR </a:t>
            </a:r>
            <a:r>
              <a:rPr lang="en-GB" altLang="en-US" smtClean="0"/>
              <a:t>(DETERMINED FROM TABLE 1) TO ENSURE THAT A </a:t>
            </a:r>
            <a:r>
              <a:rPr lang="en-GB" altLang="en-US" b="1" smtClean="0"/>
              <a:t>DIRECT COMPARISON OF UPTAKE OF EACH </a:t>
            </a:r>
            <a:r>
              <a:rPr lang="en-GB" altLang="en-US" b="1" baseline="30000" smtClean="0"/>
              <a:t>2</a:t>
            </a:r>
            <a:r>
              <a:rPr lang="en-GB" altLang="en-US" b="1" smtClean="0"/>
              <a:t>H CARBOHYDRATE CAN BE MADE. </a:t>
            </a:r>
          </a:p>
          <a:p>
            <a:pPr>
              <a:spcBef>
                <a:spcPct val="0"/>
              </a:spcBef>
            </a:pPr>
            <a:endParaRPr lang="en-GB" altLang="en-US" smtClean="0"/>
          </a:p>
          <a:p>
            <a:pPr>
              <a:spcBef>
                <a:spcPct val="0"/>
              </a:spcBef>
              <a:buFontTx/>
              <a:buChar char="•"/>
            </a:pPr>
            <a:r>
              <a:rPr lang="en-GB" altLang="en-US" smtClean="0"/>
              <a:t>In </a:t>
            </a:r>
            <a:r>
              <a:rPr lang="en-GB" altLang="en-US" i="1" smtClean="0"/>
              <a:t>M. smegmatis </a:t>
            </a:r>
            <a:r>
              <a:rPr lang="en-GB" altLang="en-US" smtClean="0"/>
              <a:t>there are a </a:t>
            </a:r>
            <a:r>
              <a:rPr lang="en-GB" altLang="en-US" b="1" smtClean="0"/>
              <a:t>number of known uptake mechanisms </a:t>
            </a:r>
            <a:r>
              <a:rPr lang="en-GB" altLang="en-US" smtClean="0"/>
              <a:t>for </a:t>
            </a:r>
            <a:r>
              <a:rPr lang="en-GB" altLang="en-US" b="1" smtClean="0"/>
              <a:t>glucose</a:t>
            </a:r>
            <a:endParaRPr lang="en-GB" altLang="en-US" smtClean="0"/>
          </a:p>
          <a:p>
            <a:pPr>
              <a:spcBef>
                <a:spcPct val="0"/>
              </a:spcBef>
              <a:buFontTx/>
              <a:buChar char="•"/>
            </a:pPr>
            <a:r>
              <a:rPr lang="en-GB" altLang="en-US" b="1" smtClean="0"/>
              <a:t>Mannose and trehalose have both been shown to act as a sole carbon source </a:t>
            </a:r>
            <a:r>
              <a:rPr lang="en-GB" altLang="en-US" smtClean="0"/>
              <a:t>for mycobacteria.</a:t>
            </a:r>
          </a:p>
          <a:p>
            <a:pPr>
              <a:spcBef>
                <a:spcPct val="0"/>
              </a:spcBef>
              <a:buFontTx/>
              <a:buChar char="•"/>
            </a:pPr>
            <a:r>
              <a:rPr lang="en-GB" altLang="en-US" smtClean="0"/>
              <a:t> The </a:t>
            </a:r>
            <a:r>
              <a:rPr lang="en-GB" altLang="en-US" b="1" smtClean="0"/>
              <a:t>uptake of galactose has been shown in </a:t>
            </a:r>
            <a:r>
              <a:rPr lang="en-GB" altLang="en-US" b="1" i="1" smtClean="0"/>
              <a:t>M. smegmatis </a:t>
            </a:r>
            <a:r>
              <a:rPr lang="en-GB" altLang="en-US" b="1" smtClean="0"/>
              <a:t>but cannot serve as a sole carbon</a:t>
            </a:r>
            <a:r>
              <a:rPr lang="en-GB" altLang="en-US" smtClean="0"/>
              <a:t> source. </a:t>
            </a:r>
          </a:p>
          <a:p>
            <a:pPr>
              <a:spcBef>
                <a:spcPct val="0"/>
              </a:spcBef>
              <a:buFontTx/>
              <a:buChar char="•"/>
            </a:pPr>
            <a:r>
              <a:rPr lang="en-GB" altLang="en-US" smtClean="0"/>
              <a:t>D-arabinose is known to be a major sugar in the cell wall polysaccharides of mycobacterial species</a:t>
            </a:r>
            <a:r>
              <a:rPr lang="en-US" altLang="en-US" baseline="30000" smtClean="0"/>
              <a:t>61</a:t>
            </a:r>
            <a:r>
              <a:rPr lang="en-GB" altLang="en-US" smtClean="0"/>
              <a:t>. D-arabinose is not synthesised by mammalian cells and is thought to be synthesised in </a:t>
            </a:r>
            <a:r>
              <a:rPr lang="en-GB" altLang="en-US" i="1" smtClean="0"/>
              <a:t>M. smegmatis </a:t>
            </a:r>
            <a:r>
              <a:rPr lang="en-GB" altLang="en-US" smtClean="0"/>
              <a:t>from D-ribose. However, Arabinose has been </a:t>
            </a:r>
            <a:r>
              <a:rPr lang="en-GB" altLang="en-US" b="1" smtClean="0"/>
              <a:t>predicted to be transported in </a:t>
            </a:r>
            <a:r>
              <a:rPr lang="en-GB" altLang="en-US" b="1" i="1" smtClean="0"/>
              <a:t>M. smegmatis </a:t>
            </a:r>
            <a:r>
              <a:rPr lang="en-GB" altLang="en-US" b="1" smtClean="0"/>
              <a:t>by an ABC permease,</a:t>
            </a:r>
            <a:r>
              <a:rPr lang="en-GB" altLang="en-US" smtClean="0"/>
              <a:t> </a:t>
            </a:r>
            <a:r>
              <a:rPr lang="en-GB" altLang="en-US" b="1" smtClean="0"/>
              <a:t>but has yet to be shown </a:t>
            </a:r>
            <a:r>
              <a:rPr lang="en-GB" altLang="en-US" smtClean="0"/>
              <a:t>to be demonstrated by the cyanobacteria </a:t>
            </a:r>
          </a:p>
          <a:p>
            <a:pPr>
              <a:spcBef>
                <a:spcPct val="0"/>
              </a:spcBef>
            </a:pPr>
            <a:endParaRPr lang="en-GB" altLang="en-US" smtClean="0"/>
          </a:p>
          <a:p>
            <a:pPr>
              <a:spcBef>
                <a:spcPct val="0"/>
              </a:spcBef>
            </a:pPr>
            <a:endParaRPr lang="en-GB" altLang="en-US" smtClean="0"/>
          </a:p>
          <a:p>
            <a:pPr>
              <a:spcBef>
                <a:spcPct val="0"/>
              </a:spcBef>
            </a:pPr>
            <a:endParaRPr lang="en-GB" altLang="en-US" smtClean="0"/>
          </a:p>
          <a:p>
            <a:pPr>
              <a:spcBef>
                <a:spcPct val="0"/>
              </a:spcBef>
            </a:pPr>
            <a:r>
              <a:rPr lang="en-GB" altLang="en-US" smtClean="0"/>
              <a:t>Detail – see report</a:t>
            </a:r>
          </a:p>
          <a:p>
            <a:pPr>
              <a:spcBef>
                <a:spcPct val="0"/>
              </a:spcBef>
            </a:pPr>
            <a:endParaRPr lang="en-GB" altLang="en-US" smtClean="0"/>
          </a:p>
          <a:p>
            <a:pPr>
              <a:spcBef>
                <a:spcPct val="0"/>
              </a:spcBef>
            </a:pPr>
            <a:r>
              <a:rPr lang="en-GB" altLang="en-US" smtClean="0"/>
              <a:t>(say will differ)</a:t>
            </a:r>
            <a:endParaRPr lang="en-US" altLang="en-US" smtClean="0"/>
          </a:p>
        </p:txBody>
      </p:sp>
      <p:sp>
        <p:nvSpPr>
          <p:cNvPr id="440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6F4715DF-F940-4F4F-AD3C-BE3A09BB52CC}" type="slidenum">
              <a:rPr lang="en-US" altLang="en-US"/>
              <a:pPr/>
              <a:t>18</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smtClean="0"/>
              <a:t>The results obtained from the NRA </a:t>
            </a:r>
            <a:r>
              <a:rPr lang="en-GB" altLang="en-US" baseline="30000" smtClean="0"/>
              <a:t>2</a:t>
            </a:r>
            <a:r>
              <a:rPr lang="en-GB" altLang="en-US" smtClean="0"/>
              <a:t>H-carbohydrate uptake assay are </a:t>
            </a:r>
            <a:r>
              <a:rPr lang="en-GB" altLang="en-US" b="1" smtClean="0"/>
              <a:t>COMPARABLE TO THOSE UTILISING EITHER </a:t>
            </a:r>
            <a:r>
              <a:rPr lang="en-GB" altLang="en-US" b="1" baseline="30000" smtClean="0"/>
              <a:t>14</a:t>
            </a:r>
            <a:r>
              <a:rPr lang="en-GB" altLang="en-US" b="1" smtClean="0"/>
              <a:t>C CARBOHYDRATES, FLUORESCENTLY LABELLED CARBOHYDRATES OR AZIDO-MODIFIED CARBOHYDRATES</a:t>
            </a:r>
            <a:r>
              <a:rPr lang="en-GB" altLang="en-US" smtClean="0"/>
              <a:t>.</a:t>
            </a:r>
            <a:r>
              <a:rPr lang="en-GB" altLang="en-US" baseline="30000" smtClean="0"/>
              <a:t>[</a:t>
            </a:r>
            <a:r>
              <a:rPr lang="en-GB" altLang="en-US" baseline="30000" smtClean="0">
                <a:hlinkClick r:id="rId3" action="ppaction://hlinkfile" tooltip="Kalscheuer, 2010 #33"/>
              </a:rPr>
              <a:t>2-4</a:t>
            </a:r>
            <a:r>
              <a:rPr lang="en-GB" altLang="en-US" baseline="30000" smtClean="0"/>
              <a:t>]</a:t>
            </a:r>
            <a:r>
              <a:rPr lang="en-GB" altLang="en-US" smtClean="0"/>
              <a:t> Additionly our results agree with previous studies where mycobacteria were grown on carbohydrates as the sole carbon source.</a:t>
            </a:r>
            <a:r>
              <a:rPr lang="en-GB" altLang="en-US" baseline="30000" smtClean="0"/>
              <a:t>[</a:t>
            </a:r>
            <a:r>
              <a:rPr lang="en-GB" altLang="en-US" baseline="30000" smtClean="0">
                <a:hlinkClick r:id="rId4" action="ppaction://hlinkfile" tooltip="Niederweis, 2008 #39"/>
              </a:rPr>
              <a:t>15-16</a:t>
            </a:r>
            <a:r>
              <a:rPr lang="en-GB" altLang="en-US" baseline="30000" smtClean="0"/>
              <a:t>]</a:t>
            </a:r>
            <a:r>
              <a:rPr lang="en-GB" altLang="en-US" smtClean="0"/>
              <a:t> </a:t>
            </a:r>
          </a:p>
          <a:p>
            <a:pPr>
              <a:spcBef>
                <a:spcPct val="0"/>
              </a:spcBef>
            </a:pPr>
            <a:endParaRPr lang="en-GB" altLang="en-US" smtClean="0"/>
          </a:p>
          <a:p>
            <a:pPr>
              <a:spcBef>
                <a:spcPct val="0"/>
              </a:spcBef>
            </a:pPr>
            <a:r>
              <a:rPr lang="en-GB" altLang="en-US" smtClean="0"/>
              <a:t>That been said, it has been demonstrated that uptake varies depending on the precise experimental conditions and uptake of carbohydrates is not always correlated with metabolic activity </a:t>
            </a:r>
            <a:endParaRPr lang="en-US" altLang="en-US" smtClean="0"/>
          </a:p>
        </p:txBody>
      </p:sp>
      <p:sp>
        <p:nvSpPr>
          <p:cNvPr id="450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D328AAFB-2C8A-4964-8C51-8A2F94A42CED}" type="slidenum">
              <a:rPr lang="en-US" altLang="en-US"/>
              <a:pPr/>
              <a:t>19</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smtClean="0"/>
              <a:t>REQUIRED FOR CELL STABILITY AND VIRULENCE (shown in transporter in mice-knock out)</a:t>
            </a:r>
          </a:p>
          <a:p>
            <a:pPr>
              <a:spcBef>
                <a:spcPct val="0"/>
              </a:spcBef>
            </a:pPr>
            <a:endParaRPr lang="en-US" altLang="en-US" b="1" smtClean="0"/>
          </a:p>
          <a:p>
            <a:pPr>
              <a:spcBef>
                <a:spcPct val="0"/>
              </a:spcBef>
            </a:pPr>
            <a:r>
              <a:rPr lang="en-US" altLang="en-US" b="1" smtClean="0"/>
              <a:t>UNIQUE SYNTHESIS</a:t>
            </a:r>
          </a:p>
          <a:p>
            <a:pPr>
              <a:spcBef>
                <a:spcPct val="0"/>
              </a:spcBef>
            </a:pPr>
            <a:endParaRPr lang="en-US" altLang="en-US" b="1" smtClean="0"/>
          </a:p>
          <a:p>
            <a:pPr>
              <a:spcBef>
                <a:spcPct val="0"/>
              </a:spcBef>
            </a:pPr>
            <a:r>
              <a:rPr lang="en-US" altLang="en-US" b="1" smtClean="0"/>
              <a:t>RECYCLING FROM CELL WALL etc (ABC transporter)</a:t>
            </a:r>
          </a:p>
          <a:p>
            <a:pPr>
              <a:spcBef>
                <a:spcPct val="0"/>
              </a:spcBef>
            </a:pPr>
            <a:endParaRPr lang="en-US" altLang="en-US" smtClean="0"/>
          </a:p>
          <a:p>
            <a:pPr>
              <a:spcBef>
                <a:spcPct val="0"/>
              </a:spcBef>
            </a:pPr>
            <a:r>
              <a:rPr lang="en-US" altLang="en-US" smtClean="0"/>
              <a:t>Trehalose forms part of the mycobacterial outer cell wall as mono-(TMM -trehalosemonomycolate ) or di- (TDM) mycolates and has been shown to contribute to the stability of the OM</a:t>
            </a:r>
            <a:r>
              <a:rPr lang="en-US" altLang="en-US" baseline="30000" smtClean="0"/>
              <a:t>9</a:t>
            </a:r>
            <a:r>
              <a:rPr lang="en-US" altLang="en-US" smtClean="0"/>
              <a:t>. The action of the extracellular proteins Ag85A, Ag85B and Ag85C, synthesizes these glycolipids</a:t>
            </a:r>
            <a:r>
              <a:rPr lang="en-US" altLang="en-US" baseline="30000" smtClean="0"/>
              <a:t>10</a:t>
            </a:r>
            <a:r>
              <a:rPr lang="en-US" altLang="en-US" smtClean="0"/>
              <a:t> TDM also know as the cord factor has been shown to act as the main </a:t>
            </a:r>
            <a:r>
              <a:rPr lang="en-US" altLang="en-US" b="1" smtClean="0"/>
              <a:t>virulence factor </a:t>
            </a:r>
            <a:r>
              <a:rPr lang="en-US" altLang="en-US" smtClean="0"/>
              <a:t>in </a:t>
            </a:r>
            <a:r>
              <a:rPr lang="en-US" altLang="en-US" i="1" smtClean="0"/>
              <a:t>Mtb</a:t>
            </a:r>
            <a:r>
              <a:rPr lang="en-US" altLang="en-US" smtClean="0"/>
              <a:t> infection.</a:t>
            </a:r>
            <a:r>
              <a:rPr lang="en-US" altLang="en-US" baseline="30000" smtClean="0"/>
              <a:t>11,12</a:t>
            </a:r>
            <a:r>
              <a:rPr lang="en-US" altLang="en-US" smtClean="0"/>
              <a:t> Trehalose therefore has become a key focus of carbohydrate biochemistry in </a:t>
            </a:r>
            <a:r>
              <a:rPr lang="en-US" altLang="en-US" i="1" smtClean="0"/>
              <a:t>Mtb</a:t>
            </a:r>
            <a:r>
              <a:rPr lang="en-US" altLang="en-US" smtClean="0"/>
              <a:t> as a potential for identification of new drug targets.</a:t>
            </a:r>
            <a:endParaRPr lang="en-GB" altLang="en-US" smtClean="0"/>
          </a:p>
          <a:p>
            <a:pPr>
              <a:spcBef>
                <a:spcPct val="0"/>
              </a:spcBef>
            </a:pPr>
            <a:endParaRPr lang="en-US" altLang="en-US" smtClean="0"/>
          </a:p>
          <a:p>
            <a:pPr>
              <a:spcBef>
                <a:spcPct val="0"/>
              </a:spcBef>
            </a:pPr>
            <a:endParaRPr lang="en-US" altLang="en-US" smtClean="0"/>
          </a:p>
          <a:p>
            <a:pPr>
              <a:spcBef>
                <a:spcPct val="0"/>
              </a:spcBef>
            </a:pPr>
            <a:r>
              <a:rPr lang="en-GB" altLang="en-US" smtClean="0"/>
              <a:t>Recently, it has been shown that trehalose is recycled from the cell wall of </a:t>
            </a:r>
            <a:r>
              <a:rPr lang="en-GB" altLang="en-US" i="1" smtClean="0"/>
              <a:t>M. tuberculosis</a:t>
            </a:r>
            <a:r>
              <a:rPr lang="en-GB" altLang="en-US" smtClean="0"/>
              <a:t> and is taken up by an ABC-transporter that is essential for the virulence of this pathogen.</a:t>
            </a:r>
            <a:r>
              <a:rPr lang="en-GB" altLang="en-US" baseline="30000" smtClean="0"/>
              <a:t>[</a:t>
            </a:r>
            <a:r>
              <a:rPr lang="en-GB" altLang="en-US" baseline="30000" smtClean="0">
                <a:hlinkClick r:id="rId3" action="ppaction://hlinkfile" tooltip="Kalscheuer, 2010 #33"/>
              </a:rPr>
              <a:t>2</a:t>
            </a:r>
            <a:r>
              <a:rPr lang="en-GB" altLang="en-US" baseline="30000" smtClean="0"/>
              <a:t>]</a:t>
            </a:r>
            <a:r>
              <a:rPr lang="en-GB" altLang="en-US" smtClean="0"/>
              <a:t> </a:t>
            </a:r>
            <a:r>
              <a:rPr lang="en-GB" altLang="en-US" i="1" smtClean="0"/>
              <a:t>In vitro</a:t>
            </a:r>
            <a:r>
              <a:rPr lang="en-GB" altLang="en-US" smtClean="0"/>
              <a:t> studies have demonstrated that trehalose can serve as a sole carbon source for mycobacteria and that it is an essential precursor for cell wall metabolites.</a:t>
            </a:r>
            <a:r>
              <a:rPr lang="en-GB" altLang="en-US" baseline="30000" smtClean="0"/>
              <a:t>[</a:t>
            </a:r>
            <a:r>
              <a:rPr lang="en-GB" altLang="en-US" baseline="30000" smtClean="0">
                <a:hlinkClick r:id="rId4" action="ppaction://hlinkfile" tooltip="Woodruff, 2004 #31"/>
              </a:rPr>
              <a:t>17</a:t>
            </a:r>
            <a:r>
              <a:rPr lang="en-GB" altLang="en-US" baseline="30000" smtClean="0"/>
              <a:t>]</a:t>
            </a:r>
            <a:r>
              <a:rPr lang="en-GB" altLang="en-US" smtClean="0"/>
              <a:t> Intriguingly, trehalose uptake has been shown to be tolerant to a range of chemically altered trehalose analogues indicating its potential role as a new drug and biosensing target.</a:t>
            </a:r>
            <a:r>
              <a:rPr lang="en-GB" altLang="en-US" baseline="30000" smtClean="0"/>
              <a:t>[</a:t>
            </a:r>
            <a:r>
              <a:rPr lang="en-GB" altLang="en-US" baseline="30000" smtClean="0">
                <a:hlinkClick r:id="rId5" action="ppaction://hlinkfile" tooltip="Backus, 2011 #35"/>
              </a:rPr>
              <a:t>3</a:t>
            </a:r>
            <a:r>
              <a:rPr lang="en-GB" altLang="en-US" baseline="30000" smtClean="0"/>
              <a:t>]</a:t>
            </a:r>
            <a:r>
              <a:rPr lang="en-GB" altLang="en-US" smtClean="0"/>
              <a:t> Given the important role of trehalose in mycobacteria we sampled uptake of </a:t>
            </a:r>
            <a:r>
              <a:rPr lang="en-GB" altLang="en-US" baseline="30000" smtClean="0"/>
              <a:t>2</a:t>
            </a:r>
            <a:r>
              <a:rPr lang="en-GB" altLang="en-US" smtClean="0"/>
              <a:t>H trehalose by </a:t>
            </a:r>
            <a:r>
              <a:rPr lang="en-GB" altLang="en-US" i="1" smtClean="0"/>
              <a:t>M. smegmatis</a:t>
            </a:r>
            <a:r>
              <a:rPr lang="en-GB" altLang="en-US" smtClean="0"/>
              <a:t> from 0-60 mins. </a:t>
            </a:r>
            <a:endParaRPr lang="en-US" altLang="en-US" smtClean="0"/>
          </a:p>
        </p:txBody>
      </p:sp>
      <p:sp>
        <p:nvSpPr>
          <p:cNvPr id="460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A7C85788-E16C-44CC-8D16-C2C1E4CFAC84}" type="slidenum">
              <a:rPr lang="en-US" altLang="en-US"/>
              <a:pPr/>
              <a:t>20</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mtClean="0"/>
              <a:t>BCG – live attenuated bovine TB</a:t>
            </a:r>
          </a:p>
          <a:p>
            <a:pPr>
              <a:spcBef>
                <a:spcPct val="0"/>
              </a:spcBef>
            </a:pPr>
            <a:endParaRPr lang="en-US" altLang="en-US" smtClean="0"/>
          </a:p>
          <a:p>
            <a:pPr>
              <a:spcBef>
                <a:spcPct val="0"/>
              </a:spcBef>
            </a:pPr>
            <a:endParaRPr lang="en-US" altLang="en-US" smtClean="0"/>
          </a:p>
          <a:p>
            <a:pPr>
              <a:spcBef>
                <a:spcPct val="0"/>
              </a:spcBef>
            </a:pPr>
            <a:r>
              <a:rPr lang="en-US" altLang="en-US" smtClean="0"/>
              <a:t>ADD IN FACTS FROM EMAILS</a:t>
            </a:r>
          </a:p>
        </p:txBody>
      </p:sp>
      <p:sp>
        <p:nvSpPr>
          <p:cNvPr id="286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FF95A4BC-5297-43E6-843D-78255336E4BD}" type="slidenum">
              <a:rPr lang="en-US" altLang="en-US"/>
              <a:pPr/>
              <a:t>3</a:t>
            </a:fld>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mtClean="0"/>
              <a:t>OVER TIME</a:t>
            </a:r>
          </a:p>
        </p:txBody>
      </p:sp>
      <p:sp>
        <p:nvSpPr>
          <p:cNvPr id="471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3525A918-1779-4A3F-975E-12390810494F}" type="slidenum">
              <a:rPr lang="en-US" altLang="en-US"/>
              <a:pPr/>
              <a:t>21</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a:p>
            <a:pPr>
              <a:spcBef>
                <a:spcPct val="0"/>
              </a:spcBef>
            </a:pPr>
            <a:r>
              <a:rPr lang="en-GB" altLang="en-US" smtClean="0"/>
              <a:t>Crucially, these results demonstrate that this NRA method </a:t>
            </a:r>
            <a:r>
              <a:rPr lang="en-GB" altLang="en-US" b="1" smtClean="0"/>
              <a:t>CAN BE USED FOR MONITORING DYNAMIC UPTAKE PROCESSES</a:t>
            </a:r>
            <a:r>
              <a:rPr lang="en-GB" altLang="en-US" smtClean="0"/>
              <a:t>, especially with relatively slow growing organisms such as mycobacteria. A key feature to emphasise is the novel use of ion-beam analysis to evaluate biological uptake processes utilising deuterated probes that are structurally more analogous to the ‘native’ sugars, than chemically modified probes, such as FITC-modified-, azido-modified-sugars and are easier and cheaper to handle than radio-labelled carbohydrates </a:t>
            </a:r>
            <a:endParaRPr lang="en-US" altLang="en-US" smtClean="0"/>
          </a:p>
        </p:txBody>
      </p:sp>
      <p:sp>
        <p:nvSpPr>
          <p:cNvPr id="481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950E67DE-283C-41F7-B80A-A03948F54DFE}" type="slidenum">
              <a:rPr lang="en-US" altLang="en-US"/>
              <a:pPr/>
              <a:t>22</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smtClean="0"/>
              <a:t>In summary, we have taken advantage of the ability to deuterate carbohydrates in a facile, regio-selective scalable manner enabling rapid access to a wide-range of carbohydrates that has allowed us to determine the relative uptake of a panel of </a:t>
            </a:r>
            <a:r>
              <a:rPr lang="en-GB" altLang="en-US" baseline="30000" smtClean="0"/>
              <a:t>2</a:t>
            </a:r>
            <a:r>
              <a:rPr lang="en-GB" altLang="en-US" smtClean="0"/>
              <a:t>H-carbohydrates by </a:t>
            </a:r>
            <a:r>
              <a:rPr lang="en-GB" altLang="en-US" i="1" smtClean="0"/>
              <a:t>M. smegmatis. </a:t>
            </a:r>
            <a:r>
              <a:rPr lang="en-GB" altLang="en-US" smtClean="0"/>
              <a:t>This </a:t>
            </a:r>
            <a:r>
              <a:rPr lang="en-GB" altLang="en-US" baseline="30000" smtClean="0"/>
              <a:t>2</a:t>
            </a:r>
            <a:r>
              <a:rPr lang="en-GB" altLang="en-US" smtClean="0"/>
              <a:t>H-carbohydrate uptake was probed experimentally and analysed by making use of the </a:t>
            </a:r>
            <a:r>
              <a:rPr lang="en-GB" altLang="en-US" baseline="30000" smtClean="0"/>
              <a:t>3</a:t>
            </a:r>
            <a:r>
              <a:rPr lang="en-GB" altLang="en-US" smtClean="0"/>
              <a:t>He nuclear reaction analysis using an ion-beam. To our knowledge this is the first use of such analysis in the discovery of small molecule uptake in bacteria and is comparable to data obtained by other methods. Using this method, the unusual uptake of trehalose into mycobacteria is observed, which is of particularly importance in the development of new treatments and diagnostics for pathogenic mycobacteria such as </a:t>
            </a:r>
            <a:r>
              <a:rPr lang="en-GB" altLang="en-US" i="1" smtClean="0"/>
              <a:t>M. </a:t>
            </a:r>
            <a:r>
              <a:rPr lang="en-GB" altLang="en-US" smtClean="0"/>
              <a:t> </a:t>
            </a:r>
            <a:r>
              <a:rPr lang="en-GB" altLang="en-US" i="1" smtClean="0"/>
              <a:t>tuberculosis</a:t>
            </a:r>
            <a:r>
              <a:rPr lang="en-GB" altLang="en-US" smtClean="0"/>
              <a:t> and for probing carbohydrate uptake into a range of biotechnologically, and medically, relevant organisms</a:t>
            </a:r>
            <a:endParaRPr lang="en-GB" altLang="en-US" b="1" smtClean="0"/>
          </a:p>
          <a:p>
            <a:pPr>
              <a:spcBef>
                <a:spcPct val="0"/>
              </a:spcBef>
            </a:pPr>
            <a:endParaRPr lang="en-US" altLang="en-US" smtClean="0"/>
          </a:p>
        </p:txBody>
      </p:sp>
      <p:sp>
        <p:nvSpPr>
          <p:cNvPr id="491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44CC60D1-AFFC-441D-933C-934776C97C14}" type="slidenum">
              <a:rPr lang="en-US" altLang="en-US"/>
              <a:pPr/>
              <a:t>23</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501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DA88F34B-3890-4523-90E9-2F1DCAFC9F94}" type="slidenum">
              <a:rPr lang="en-US" altLang="en-US"/>
              <a:pPr/>
              <a:t>24</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smtClean="0"/>
              <a:t>TB infection begins when the mycobacteria reach the pulmonary alveoli, where they invade and replicate within endosomes of alveolar macrophages.[1][47] The primary site of infection in the lungs, Symptoms depend on where the infection occurs/spreads - two main classes PULMONARY and EXTRAPULMONARY (people with weak immune systems e.g. HIV, usually from latent TB) - </a:t>
            </a:r>
            <a:r>
              <a:rPr lang="en-US" altLang="en-US" smtClean="0"/>
              <a:t>Lymph nodes, bones/joints, gastrointestinal, genitourinary or cns.</a:t>
            </a:r>
          </a:p>
          <a:p>
            <a:pPr>
              <a:spcBef>
                <a:spcPct val="0"/>
              </a:spcBef>
            </a:pPr>
            <a:endParaRPr lang="en-US" altLang="en-US" b="1" smtClean="0"/>
          </a:p>
          <a:p>
            <a:pPr>
              <a:spcBef>
                <a:spcPct val="0"/>
              </a:spcBef>
            </a:pPr>
            <a:r>
              <a:rPr lang="en-US" altLang="en-US" b="1" smtClean="0"/>
              <a:t>Most people can fight this infection but can develop…TB is a granulomatous inflammatory disease (i.e granulomas form allowing lymphocytes to ....the infected macrophages) - --&gt; latent TB</a:t>
            </a:r>
          </a:p>
          <a:p>
            <a:pPr>
              <a:spcBef>
                <a:spcPct val="0"/>
              </a:spcBef>
            </a:pPr>
            <a:endParaRPr lang="en-US" altLang="en-US" b="1" smtClean="0"/>
          </a:p>
          <a:p>
            <a:pPr>
              <a:spcBef>
                <a:spcPct val="0"/>
              </a:spcBef>
            </a:pPr>
            <a:endParaRPr lang="en-US" altLang="en-US" smtClean="0"/>
          </a:p>
          <a:p>
            <a:pPr>
              <a:spcBef>
                <a:spcPct val="0"/>
              </a:spcBef>
            </a:pPr>
            <a:r>
              <a:rPr lang="en-US" altLang="en-US" b="1" smtClean="0"/>
              <a:t>Tissue damage in equilibrium with healing - if breaks down - active TB, granulomas break down and are now infectious </a:t>
            </a:r>
          </a:p>
          <a:p>
            <a:pPr>
              <a:spcBef>
                <a:spcPct val="0"/>
              </a:spcBef>
            </a:pPr>
            <a:endParaRPr lang="en-US" altLang="en-US" b="1" smtClean="0"/>
          </a:p>
          <a:p>
            <a:pPr>
              <a:spcBef>
                <a:spcPct val="0"/>
              </a:spcBef>
            </a:pPr>
            <a:r>
              <a:rPr lang="en-US" altLang="en-US" b="1" smtClean="0"/>
              <a:t>Very little is know about the nutrient uptake of tuberculosis in this intracellular environment (carbs know as main carbon source at initial stages of infection)</a:t>
            </a:r>
          </a:p>
          <a:p>
            <a:pPr>
              <a:spcBef>
                <a:spcPct val="0"/>
              </a:spcBef>
            </a:pPr>
            <a:endParaRPr lang="en-US" altLang="en-US" b="1" smtClean="0"/>
          </a:p>
          <a:p>
            <a:pPr>
              <a:spcBef>
                <a:spcPct val="0"/>
              </a:spcBef>
            </a:pPr>
            <a:r>
              <a:rPr lang="en-US" altLang="en-US" smtClean="0"/>
              <a:t>1% of population infected each year (going to grow)</a:t>
            </a:r>
          </a:p>
          <a:p>
            <a:pPr>
              <a:spcBef>
                <a:spcPct val="0"/>
              </a:spcBef>
            </a:pPr>
            <a:r>
              <a:rPr lang="en-US" altLang="en-US" smtClean="0"/>
              <a:t>chance of developing cronic tb from latent - 10% over a lifetime</a:t>
            </a:r>
          </a:p>
          <a:p>
            <a:pPr>
              <a:spcBef>
                <a:spcPct val="0"/>
              </a:spcBef>
            </a:pPr>
            <a:r>
              <a:rPr lang="en-US" altLang="en-US" smtClean="0"/>
              <a:t>with HIV this is a chance of 10% a year</a:t>
            </a:r>
          </a:p>
          <a:p>
            <a:pPr>
              <a:spcBef>
                <a:spcPct val="0"/>
              </a:spcBef>
            </a:pPr>
            <a:endParaRPr lang="en-GB" altLang="en-US" smtClean="0"/>
          </a:p>
          <a:p>
            <a:pPr>
              <a:spcBef>
                <a:spcPct val="0"/>
              </a:spcBef>
            </a:pPr>
            <a:r>
              <a:rPr lang="en-GB" altLang="en-US" smtClean="0"/>
              <a:t>emergence of </a:t>
            </a:r>
            <a:r>
              <a:rPr lang="en-US" altLang="en-US" smtClean="0"/>
              <a:t>multi-drug-resistant (MDR), extensively drug-resistant (XDR) and totally drug resistant strains (TDR) </a:t>
            </a:r>
          </a:p>
          <a:p>
            <a:pPr>
              <a:spcBef>
                <a:spcPct val="0"/>
              </a:spcBef>
            </a:pPr>
            <a:endParaRPr lang="en-US" altLang="en-US" smtClean="0"/>
          </a:p>
          <a:p>
            <a:pPr>
              <a:spcBef>
                <a:spcPct val="0"/>
              </a:spcBef>
            </a:pPr>
            <a:endParaRPr lang="en-US" altLang="en-US" smtClean="0"/>
          </a:p>
          <a:p>
            <a:pPr>
              <a:spcBef>
                <a:spcPct val="0"/>
              </a:spcBef>
            </a:pPr>
            <a:r>
              <a:rPr lang="en-GB" altLang="en-US" smtClean="0">
                <a:latin typeface="Zapf Dingbats" pitchFamily="2" charset="2"/>
                <a:sym typeface="Zapf Dingbats" pitchFamily="2" charset="2"/>
              </a:rPr>
              <a:t>✔</a:t>
            </a:r>
            <a:endParaRPr lang="en-GB" altLang="en-US" smtClean="0"/>
          </a:p>
          <a:p>
            <a:pPr>
              <a:spcBef>
                <a:spcPct val="0"/>
              </a:spcBef>
            </a:pPr>
            <a:endParaRPr lang="en-US" altLang="en-US" smtClean="0"/>
          </a:p>
        </p:txBody>
      </p:sp>
      <p:sp>
        <p:nvSpPr>
          <p:cNvPr id="296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352E24BF-09C4-441E-B273-896E2F6A4274}" type="slidenum">
              <a:rPr lang="en-US" altLang="en-US"/>
              <a:pPr/>
              <a:t>4</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smtClean="0"/>
              <a:t>The cell envelope of Myco is waxy and hydrophobic and made up of three major components: a plasma membrane, a covalently linked mycolic acid, arabinogalactan and peptidoglycan complex (MAPc), and a polysaccharide-rich capsule-like material.</a:t>
            </a:r>
          </a:p>
          <a:p>
            <a:pPr>
              <a:spcBef>
                <a:spcPct val="0"/>
              </a:spcBef>
            </a:pPr>
            <a:endParaRPr lang="en-GB" altLang="en-US" smtClean="0"/>
          </a:p>
          <a:p>
            <a:pPr>
              <a:spcBef>
                <a:spcPct val="0"/>
              </a:spcBef>
            </a:pPr>
            <a:r>
              <a:rPr lang="en-GB" altLang="en-US" smtClean="0"/>
              <a:t>The presence of an outer membrane (OM) and a secondary lipid inner membrane (IM) barrier in mycobacteria, with a complex array of transporters allow the genus to selectively limit transport of solutes from the extracellular environment to the cytoplasm </a:t>
            </a:r>
            <a:r>
              <a:rPr lang="en-US" altLang="en-US" baseline="30000" smtClean="0"/>
              <a:t>2</a:t>
            </a:r>
            <a:r>
              <a:rPr lang="en-GB" altLang="en-US" smtClean="0"/>
              <a:t>.</a:t>
            </a:r>
            <a:r>
              <a:rPr lang="en-GB" altLang="en-US" b="1" smtClean="0"/>
              <a:t>This barrier makes understanding its nutrient uptake complex and contributes to the lengthy treatment required to eliminate the pathogen as drug uptake is difficult. </a:t>
            </a:r>
          </a:p>
          <a:p>
            <a:pPr>
              <a:spcBef>
                <a:spcPct val="0"/>
              </a:spcBef>
            </a:pPr>
            <a:endParaRPr lang="en-GB" altLang="en-US" smtClean="0">
              <a:latin typeface="Zapf Dingbats" pitchFamily="2" charset="2"/>
              <a:sym typeface="Zapf Dingbats" pitchFamily="2" charset="2"/>
            </a:endParaRPr>
          </a:p>
          <a:p>
            <a:pPr>
              <a:spcBef>
                <a:spcPct val="0"/>
              </a:spcBef>
            </a:pPr>
            <a:r>
              <a:rPr lang="en-GB" altLang="en-US" smtClean="0">
                <a:latin typeface="Zapf Dingbats" pitchFamily="2" charset="2"/>
                <a:sym typeface="Zapf Dingbats" pitchFamily="2" charset="2"/>
              </a:rPr>
              <a:t>✔</a:t>
            </a:r>
          </a:p>
          <a:p>
            <a:pPr>
              <a:spcBef>
                <a:spcPct val="0"/>
              </a:spcBef>
            </a:pPr>
            <a:endParaRPr lang="en-GB" altLang="en-US" smtClean="0">
              <a:latin typeface="Zapf Dingbats" pitchFamily="2" charset="2"/>
              <a:sym typeface="Zapf Dingbats" pitchFamily="2" charset="2"/>
            </a:endParaRPr>
          </a:p>
          <a:p>
            <a:pPr>
              <a:spcBef>
                <a:spcPct val="0"/>
              </a:spcBef>
            </a:pPr>
            <a:r>
              <a:rPr lang="en-GB" altLang="en-US" b="1" i="1" smtClean="0"/>
              <a:t>M. tuberculosis </a:t>
            </a:r>
            <a:r>
              <a:rPr lang="en-GB" altLang="en-US" b="1" smtClean="0"/>
              <a:t>has a complex, unique cell wall that is rich is diverse carbohydrates and lipids that protects the bacterium from environmental stresses and chemotherapeutic agents. Despite the global threat of TB there are limited studies to investigate the nutrient requirements of this organism</a:t>
            </a:r>
            <a:r>
              <a:rPr lang="en-GB" altLang="en-US" smtClean="0"/>
              <a:t>. </a:t>
            </a:r>
          </a:p>
        </p:txBody>
      </p:sp>
      <p:sp>
        <p:nvSpPr>
          <p:cNvPr id="307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06DA069C-4D35-4BD0-9F36-B0938917350F}" type="slidenum">
              <a:rPr lang="en-US" altLang="en-US"/>
              <a:pPr/>
              <a:t>5</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smtClean="0"/>
              <a:t>How do nutrients get taken up by Mtb and how does Mtb transport them – what are these nutrients as macrophages environment nutrient source limited</a:t>
            </a:r>
          </a:p>
          <a:p>
            <a:pPr>
              <a:spcBef>
                <a:spcPct val="0"/>
              </a:spcBef>
            </a:pPr>
            <a:endParaRPr lang="en-US" altLang="en-US" smtClean="0"/>
          </a:p>
        </p:txBody>
      </p:sp>
      <p:sp>
        <p:nvSpPr>
          <p:cNvPr id="317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542D0F87-63B3-49A1-8951-4E85E8EA9429}" type="slidenum">
              <a:rPr lang="en-US" altLang="en-US"/>
              <a:pPr/>
              <a:t>6</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wrap="square" numCol="1" anchor="t" anchorCtr="0" compatLnSpc="1">
            <a:prstTxWarp prst="textNoShape">
              <a:avLst/>
            </a:prstTxWarp>
          </a:bodyPr>
          <a:lstStyle/>
          <a:p>
            <a:pPr marL="171450" indent="-171450">
              <a:lnSpc>
                <a:spcPct val="93000"/>
              </a:lnSpc>
              <a:spcBef>
                <a:spcPct val="0"/>
              </a:spcBef>
              <a:buSzPct val="45000"/>
              <a:buFontTx/>
              <a:buChar char="•"/>
            </a:pPr>
            <a:r>
              <a:rPr lang="en-US" altLang="en-US" smtClean="0"/>
              <a:t>Detecting carbohydrates, which lack detectable moieties (e.g. chromophores or fluorophores) is a challenge</a:t>
            </a:r>
            <a:endParaRPr lang="en-GB" altLang="en-US" smtClean="0">
              <a:latin typeface="Arial" pitchFamily="34" charset="0"/>
            </a:endParaRPr>
          </a:p>
          <a:p>
            <a:pPr marL="171450" indent="-171450">
              <a:lnSpc>
                <a:spcPct val="93000"/>
              </a:lnSpc>
              <a:spcBef>
                <a:spcPct val="0"/>
              </a:spcBef>
              <a:buSzPct val="45000"/>
              <a:buFont typeface="Wingdings" pitchFamily="2" charset="2"/>
              <a:buNone/>
            </a:pPr>
            <a:endParaRPr lang="en-GB" altLang="en-US" smtClean="0">
              <a:latin typeface="Arial" pitchFamily="34" charset="0"/>
            </a:endParaRPr>
          </a:p>
          <a:p>
            <a:pPr marL="171450" indent="-171450">
              <a:lnSpc>
                <a:spcPct val="93000"/>
              </a:lnSpc>
              <a:spcBef>
                <a:spcPct val="0"/>
              </a:spcBef>
              <a:buSzPct val="45000"/>
              <a:buFont typeface="Wingdings" pitchFamily="2" charset="2"/>
              <a:buNone/>
            </a:pPr>
            <a:r>
              <a:rPr lang="en-GB" altLang="en-US" smtClean="0">
                <a:latin typeface="Arial" pitchFamily="34" charset="0"/>
              </a:rPr>
              <a:t>For our experiments we use the model organism M.smeg, because it fast growing, non-pathogenic (has a doubling time of 2-3 hours while M.tub has a doubling time of 24hrs), its genome is similar (how?) and is a good basis for developing techniques in a class 1 environment before taking it into a class 2/3</a:t>
            </a:r>
          </a:p>
          <a:p>
            <a:pPr marL="171450" indent="-171450">
              <a:lnSpc>
                <a:spcPct val="93000"/>
              </a:lnSpc>
              <a:spcBef>
                <a:spcPct val="0"/>
              </a:spcBef>
              <a:buSzPct val="45000"/>
              <a:buFont typeface="Wingdings" pitchFamily="2" charset="2"/>
              <a:buNone/>
            </a:pPr>
            <a:endParaRPr lang="en-GB" altLang="en-US" smtClean="0">
              <a:latin typeface="Arial" pitchFamily="34" charset="0"/>
            </a:endParaRPr>
          </a:p>
          <a:p>
            <a:pPr marL="171450" indent="-171450">
              <a:lnSpc>
                <a:spcPct val="93000"/>
              </a:lnSpc>
              <a:spcBef>
                <a:spcPct val="0"/>
              </a:spcBef>
              <a:buSzPct val="45000"/>
              <a:buFont typeface="Wingdings" pitchFamily="2" charset="2"/>
              <a:buNone/>
            </a:pPr>
            <a:r>
              <a:rPr lang="en-US" altLang="en-US" smtClean="0"/>
              <a:t>Titgemeyer </a:t>
            </a:r>
            <a:r>
              <a:rPr lang="en-US" altLang="en-US" i="1" smtClean="0"/>
              <a:t>et al </a:t>
            </a:r>
            <a:r>
              <a:rPr lang="en-US" altLang="en-US" smtClean="0"/>
              <a:t>through bioinformatics analysis of both organisms</a:t>
            </a:r>
            <a:r>
              <a:rPr lang="en-US" altLang="en-US" baseline="30000" smtClean="0"/>
              <a:t>5</a:t>
            </a:r>
            <a:r>
              <a:rPr lang="en-US" altLang="en-US" smtClean="0"/>
              <a:t>. This analysis found in </a:t>
            </a:r>
            <a:r>
              <a:rPr lang="en-US" altLang="en-US" i="1" smtClean="0"/>
              <a:t>M. smegmatis</a:t>
            </a:r>
            <a:r>
              <a:rPr lang="en-US" altLang="en-US" smtClean="0"/>
              <a:t> 28 putative carbohydrate transport proteins in its IM have been proposed consisting of several permeases belong to the sodium solute superfamily, major intrinsic protein family, major facilitator superfamily and phosphotransferase system transporters</a:t>
            </a:r>
            <a:r>
              <a:rPr lang="en-GB" altLang="en-US" smtClean="0"/>
              <a:t> </a:t>
            </a:r>
            <a:endParaRPr lang="en-GB" altLang="en-US" smtClean="0">
              <a:latin typeface="Arial" pitchFamily="34" charset="0"/>
            </a:endParaRPr>
          </a:p>
          <a:p>
            <a:pPr marL="171450" indent="-171450">
              <a:spcBef>
                <a:spcPct val="0"/>
              </a:spcBef>
            </a:pPr>
            <a:endParaRPr lang="en-US" altLang="en-US" smtClean="0"/>
          </a:p>
          <a:p>
            <a:pPr marL="171450" indent="-171450">
              <a:spcBef>
                <a:spcPct val="0"/>
              </a:spcBef>
            </a:pPr>
            <a:r>
              <a:rPr lang="en-US" altLang="en-US" smtClean="0"/>
              <a:t>Though ABC transporters between the species shared 62% of their amino acid sequence with one another, the systems displayed low homology (&lt;25%) with transporters outside of the genus making prediction of substrates unobtainable</a:t>
            </a:r>
            <a:r>
              <a:rPr lang="en-US" altLang="en-US" baseline="30000" smtClean="0"/>
              <a:t>6</a:t>
            </a:r>
            <a:r>
              <a:rPr lang="en-GB" altLang="en-US" smtClean="0"/>
              <a:t> </a:t>
            </a:r>
          </a:p>
          <a:p>
            <a:pPr marL="171450" indent="-171450">
              <a:spcBef>
                <a:spcPct val="0"/>
              </a:spcBef>
            </a:pPr>
            <a:endParaRPr lang="en-US" altLang="en-US" smtClean="0"/>
          </a:p>
          <a:p>
            <a:pPr marL="171450" indent="-171450">
              <a:spcBef>
                <a:spcPct val="0"/>
              </a:spcBef>
            </a:pPr>
            <a:r>
              <a:rPr lang="en-GB" altLang="en-US" smtClean="0"/>
              <a:t>recently Kalscheuer </a:t>
            </a:r>
            <a:r>
              <a:rPr lang="en-GB" altLang="en-US" i="1" smtClean="0"/>
              <a:t>et al</a:t>
            </a:r>
            <a:r>
              <a:rPr lang="en-GB" altLang="en-US" smtClean="0"/>
              <a:t> 2010 demonstrated the specificity of the </a:t>
            </a:r>
            <a:r>
              <a:rPr lang="en-US" altLang="en-US" smtClean="0"/>
              <a:t>LpqY-SugA-SugB-SugC ABC transporter for the non-mammalian dissacharide trehalose</a:t>
            </a:r>
            <a:r>
              <a:rPr lang="en-GB" altLang="en-US" smtClean="0"/>
              <a:t> </a:t>
            </a:r>
          </a:p>
          <a:p>
            <a:pPr marL="171450" indent="-171450">
              <a:spcBef>
                <a:spcPct val="0"/>
              </a:spcBef>
            </a:pPr>
            <a:endParaRPr lang="en-GB" altLang="en-US" smtClean="0"/>
          </a:p>
          <a:p>
            <a:pPr marL="171450" indent="-171450">
              <a:spcBef>
                <a:spcPct val="0"/>
              </a:spcBef>
            </a:pPr>
            <a:endParaRPr lang="en-GB" altLang="en-US" smtClean="0"/>
          </a:p>
          <a:p>
            <a:pPr marL="171450" indent="-171450">
              <a:spcBef>
                <a:spcPct val="0"/>
              </a:spcBef>
            </a:pPr>
            <a:r>
              <a:rPr lang="en-GB" altLang="en-US" b="1" smtClean="0"/>
              <a:t>Recent studies have implicated a role for putative sugar-transporters in </a:t>
            </a:r>
            <a:r>
              <a:rPr lang="en-GB" altLang="en-US" b="1" i="1" smtClean="0"/>
              <a:t>M. tuberculosis</a:t>
            </a:r>
            <a:r>
              <a:rPr lang="en-GB" altLang="en-US" b="1" smtClean="0"/>
              <a:t> to have an essential role during intracellular infection.</a:t>
            </a:r>
            <a:r>
              <a:rPr lang="en-GB" altLang="en-US" b="1" baseline="30000" smtClean="0"/>
              <a:t>[</a:t>
            </a:r>
            <a:r>
              <a:rPr lang="en-GB" altLang="en-US" b="1" baseline="30000" smtClean="0">
                <a:hlinkClick r:id="rId3" action="ppaction://hlinkfile" tooltip="Kalscheuer, 2010 #33"/>
              </a:rPr>
              <a:t>2</a:t>
            </a:r>
            <a:r>
              <a:rPr lang="en-GB" altLang="en-US" b="1" baseline="30000" smtClean="0"/>
              <a:t>]</a:t>
            </a:r>
            <a:r>
              <a:rPr lang="en-GB" altLang="en-US" b="1" smtClean="0"/>
              <a:t> Despite the obvious importance in gaining a detailed understanding of how </a:t>
            </a:r>
            <a:r>
              <a:rPr lang="en-GB" altLang="en-US" b="1" i="1" smtClean="0"/>
              <a:t>M. tuberculosis</a:t>
            </a:r>
            <a:r>
              <a:rPr lang="en-GB" altLang="en-US" b="1" smtClean="0"/>
              <a:t> processes carbohydrates, there exist very few detailed studies. This is due to the inherent lack of chromophore/fluorophore moieties on the sugars that significantly limits the analytic tools available to probe these essential biological processes </a:t>
            </a:r>
            <a:r>
              <a:rPr lang="en-GB" altLang="en-US" b="1" i="1" smtClean="0"/>
              <a:t>in vitro </a:t>
            </a:r>
            <a:r>
              <a:rPr lang="en-GB" altLang="en-US" b="1" smtClean="0"/>
              <a:t>and </a:t>
            </a:r>
            <a:r>
              <a:rPr lang="en-GB" altLang="en-US" b="1" i="1" smtClean="0"/>
              <a:t>in vivo</a:t>
            </a:r>
            <a:r>
              <a:rPr lang="en-GB" altLang="en-US" b="1" smtClean="0"/>
              <a:t>. </a:t>
            </a:r>
          </a:p>
          <a:p>
            <a:pPr marL="171450" indent="-171450">
              <a:spcBef>
                <a:spcPct val="0"/>
              </a:spcBef>
            </a:pPr>
            <a:endParaRPr lang="en-GB" altLang="en-US" smtClean="0"/>
          </a:p>
          <a:p>
            <a:pPr marL="171450" indent="-171450">
              <a:spcBef>
                <a:spcPct val="0"/>
              </a:spcBef>
            </a:pPr>
            <a:r>
              <a:rPr lang="en-US" altLang="en-US" sz="800" b="1" smtClean="0"/>
              <a:t>Glycero-</a:t>
            </a:r>
          </a:p>
          <a:p>
            <a:pPr marL="171450" indent="-171450">
              <a:spcBef>
                <a:spcPct val="0"/>
              </a:spcBef>
            </a:pPr>
            <a:r>
              <a:rPr lang="en-US" altLang="en-US" sz="800" b="1" smtClean="0"/>
              <a:t>phosphocholine</a:t>
            </a:r>
          </a:p>
          <a:p>
            <a:pPr marL="171450" indent="-171450">
              <a:spcBef>
                <a:spcPct val="0"/>
              </a:spcBef>
            </a:pPr>
            <a:endParaRPr lang="en-US" altLang="en-US" smtClean="0"/>
          </a:p>
        </p:txBody>
      </p:sp>
      <p:sp>
        <p:nvSpPr>
          <p:cNvPr id="327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960F6B87-9CE0-4AFB-91C1-8D675C5ADB6A}" type="slidenum">
              <a:rPr lang="en-US" altLang="en-US"/>
              <a:pPr/>
              <a:t>7</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wrap="square" numCol="1" anchor="t" anchorCtr="0" compatLnSpc="1">
            <a:prstTxWarp prst="textNoShape">
              <a:avLst/>
            </a:prstTxWarp>
          </a:bodyPr>
          <a:lstStyle/>
          <a:p>
            <a:pPr marL="171450" indent="-171450">
              <a:spcBef>
                <a:spcPct val="0"/>
              </a:spcBef>
              <a:buFontTx/>
              <a:buChar char="•"/>
            </a:pPr>
            <a:r>
              <a:rPr lang="en-US" altLang="en-US" smtClean="0"/>
              <a:t>FLUORESCENT (NEXT SLIDE)</a:t>
            </a:r>
          </a:p>
          <a:p>
            <a:pPr marL="171450" indent="-171450">
              <a:spcBef>
                <a:spcPct val="0"/>
              </a:spcBef>
            </a:pPr>
            <a:endParaRPr lang="en-US" altLang="en-US" smtClean="0"/>
          </a:p>
          <a:p>
            <a:pPr marL="171450" indent="-171450">
              <a:spcBef>
                <a:spcPct val="0"/>
              </a:spcBef>
            </a:pPr>
            <a:endParaRPr lang="en-US" altLang="en-US" smtClean="0"/>
          </a:p>
          <a:p>
            <a:pPr marL="171450" indent="-171450">
              <a:spcBef>
                <a:spcPct val="0"/>
              </a:spcBef>
            </a:pPr>
            <a:r>
              <a:rPr lang="en-US" altLang="en-US" smtClean="0"/>
              <a:t>Label-free</a:t>
            </a:r>
          </a:p>
          <a:p>
            <a:pPr marL="171450" indent="-171450">
              <a:spcBef>
                <a:spcPct val="0"/>
              </a:spcBef>
            </a:pPr>
            <a:r>
              <a:rPr lang="en-US" altLang="en-US" smtClean="0"/>
              <a:t>PAPER</a:t>
            </a:r>
          </a:p>
          <a:p>
            <a:pPr marL="171450" indent="-171450">
              <a:spcBef>
                <a:spcPct val="0"/>
              </a:spcBef>
            </a:pPr>
            <a:r>
              <a:rPr lang="en-GB" altLang="en-US" smtClean="0"/>
              <a:t>Probes for such studies to date have been limited to radiolabelled,</a:t>
            </a:r>
            <a:r>
              <a:rPr lang="en-GB" altLang="en-US" baseline="30000" smtClean="0"/>
              <a:t>[</a:t>
            </a:r>
            <a:r>
              <a:rPr lang="en-GB" altLang="en-US" baseline="30000" smtClean="0">
                <a:hlinkClick r:id="rId3" action="ppaction://hlinkfile" tooltip="Kalscheuer, 2010 #33"/>
              </a:rPr>
              <a:t>2</a:t>
            </a:r>
            <a:r>
              <a:rPr lang="en-GB" altLang="en-US" baseline="30000" smtClean="0"/>
              <a:t>]</a:t>
            </a:r>
            <a:r>
              <a:rPr lang="en-GB" altLang="en-US" smtClean="0"/>
              <a:t> fluorescently modified,</a:t>
            </a:r>
            <a:r>
              <a:rPr lang="en-GB" altLang="en-US" baseline="30000" smtClean="0"/>
              <a:t>[</a:t>
            </a:r>
            <a:r>
              <a:rPr lang="en-GB" altLang="en-US" baseline="30000" smtClean="0">
                <a:hlinkClick r:id="rId4" action="ppaction://hlinkfile" tooltip="Backus, 2011 #35"/>
              </a:rPr>
              <a:t>3</a:t>
            </a:r>
            <a:r>
              <a:rPr lang="en-GB" altLang="en-US" baseline="30000" smtClean="0"/>
              <a:t>]</a:t>
            </a:r>
            <a:r>
              <a:rPr lang="en-GB" altLang="en-US" smtClean="0"/>
              <a:t> or azido-modified carbohydrates.</a:t>
            </a:r>
            <a:r>
              <a:rPr lang="en-GB" altLang="en-US" baseline="30000" smtClean="0"/>
              <a:t>[</a:t>
            </a:r>
            <a:r>
              <a:rPr lang="en-GB" altLang="en-US" baseline="30000" smtClean="0">
                <a:hlinkClick r:id="rId5" action="ppaction://hlinkfile" tooltip="Swarts, 2012 #37"/>
              </a:rPr>
              <a:t>4</a:t>
            </a:r>
            <a:r>
              <a:rPr lang="en-GB" altLang="en-US" baseline="30000" smtClean="0"/>
              <a:t>]</a:t>
            </a:r>
            <a:r>
              <a:rPr lang="en-GB" altLang="en-US" smtClean="0"/>
              <a:t>  Radiolabelled </a:t>
            </a:r>
            <a:r>
              <a:rPr lang="en-GB" altLang="en-US" baseline="30000" smtClean="0"/>
              <a:t>14</a:t>
            </a:r>
            <a:r>
              <a:rPr lang="en-GB" altLang="en-US" smtClean="0"/>
              <a:t>C/</a:t>
            </a:r>
            <a:r>
              <a:rPr lang="en-GB" altLang="en-US" baseline="30000" smtClean="0"/>
              <a:t>3</a:t>
            </a:r>
            <a:r>
              <a:rPr lang="en-GB" altLang="en-US" smtClean="0"/>
              <a:t>H carbohydrates are expensive and non-standard carbohydrates are not readily available from commercial sources nor easy to synthesise. Fluorescently labelled carbohydrates have been used for such studies.</a:t>
            </a:r>
            <a:r>
              <a:rPr lang="en-GB" altLang="en-US" baseline="30000" smtClean="0"/>
              <a:t>[</a:t>
            </a:r>
            <a:r>
              <a:rPr lang="en-GB" altLang="en-US" baseline="30000" smtClean="0">
                <a:hlinkClick r:id="rId4" action="ppaction://hlinkfile" tooltip="Backus, 2011 #35"/>
              </a:rPr>
              <a:t>3</a:t>
            </a:r>
            <a:r>
              <a:rPr lang="en-GB" altLang="en-US" baseline="30000" smtClean="0"/>
              <a:t>]</a:t>
            </a:r>
            <a:r>
              <a:rPr lang="en-GB" altLang="en-US" smtClean="0"/>
              <a:t> However, their synthesis is often non-trivial and, more importantly, the large size of the fluorophores gives significant changes to the molecule </a:t>
            </a:r>
          </a:p>
          <a:p>
            <a:pPr marL="171450" indent="-171450">
              <a:spcBef>
                <a:spcPct val="0"/>
              </a:spcBef>
            </a:pPr>
            <a:endParaRPr lang="en-GB" altLang="en-US" smtClean="0"/>
          </a:p>
          <a:p>
            <a:pPr marL="171450" indent="-171450">
              <a:spcBef>
                <a:spcPct val="0"/>
              </a:spcBef>
            </a:pPr>
            <a:endParaRPr lang="en-GB" altLang="en-US" smtClean="0"/>
          </a:p>
          <a:p>
            <a:pPr marL="171450" indent="-171450">
              <a:spcBef>
                <a:spcPct val="0"/>
              </a:spcBef>
            </a:pPr>
            <a:r>
              <a:rPr lang="en-GB" altLang="en-US" smtClean="0"/>
              <a:t>Extrapolating the function of the native carbohydrate from such derivatives is challenging, and non-specific uptake due to the lipophilic character of most dyes cannot be ruled out. The use of azido-sugars to metabolically label cells followed by Cu-free click,</a:t>
            </a:r>
            <a:r>
              <a:rPr lang="en-GB" altLang="en-US" baseline="30000" smtClean="0"/>
              <a:t>[</a:t>
            </a:r>
            <a:r>
              <a:rPr lang="en-GB" altLang="en-US" baseline="30000" smtClean="0">
                <a:hlinkClick r:id="rId6" action="ppaction://hlinkfile" tooltip="Dumont, 2012 #16"/>
              </a:rPr>
              <a:t>5</a:t>
            </a:r>
            <a:r>
              <a:rPr lang="en-GB" altLang="en-US" baseline="30000" smtClean="0"/>
              <a:t>]</a:t>
            </a:r>
            <a:r>
              <a:rPr lang="en-GB" altLang="en-US" smtClean="0"/>
              <a:t> or Staudinger-ligation</a:t>
            </a:r>
            <a:r>
              <a:rPr lang="en-GB" altLang="en-US" baseline="30000" smtClean="0"/>
              <a:t>[</a:t>
            </a:r>
            <a:r>
              <a:rPr lang="en-GB" altLang="en-US" baseline="30000" smtClean="0">
                <a:hlinkClick r:id="rId7" action="ppaction://hlinkfile" tooltip="Laughlin, 2007 #12"/>
              </a:rPr>
              <a:t>6</a:t>
            </a:r>
            <a:r>
              <a:rPr lang="en-GB" altLang="en-US" baseline="30000" smtClean="0"/>
              <a:t>]</a:t>
            </a:r>
            <a:r>
              <a:rPr lang="en-GB" altLang="en-US" smtClean="0"/>
              <a:t> chemistry has been successfully undertaken.</a:t>
            </a:r>
            <a:r>
              <a:rPr lang="en-GB" altLang="en-US" baseline="30000" smtClean="0"/>
              <a:t>[</a:t>
            </a:r>
            <a:r>
              <a:rPr lang="en-GB" altLang="en-US" baseline="30000" smtClean="0">
                <a:hlinkClick r:id="rId8" action="ppaction://hlinkfile" tooltip="Prescher, 2005 #14"/>
              </a:rPr>
              <a:t>7</a:t>
            </a:r>
            <a:r>
              <a:rPr lang="en-GB" altLang="en-US" baseline="30000" smtClean="0"/>
              <a:t>]</a:t>
            </a:r>
            <a:r>
              <a:rPr lang="en-GB" altLang="en-US" smtClean="0"/>
              <a:t> However, this method requires chemical synthesis of the desired azido-sugar, and pre-requisite knowledge about the intracellular processing of the sugar to ensure the structural modification will not influence its metabolism, relative to the native carbohydrate.</a:t>
            </a:r>
            <a:r>
              <a:rPr lang="en-GB" altLang="en-US" baseline="30000" smtClean="0"/>
              <a:t>[</a:t>
            </a:r>
            <a:r>
              <a:rPr lang="en-GB" altLang="en-US" baseline="30000" smtClean="0">
                <a:hlinkClick r:id="rId9" action="ppaction://hlinkfile" tooltip="Dube, 2003 #18"/>
              </a:rPr>
              <a:t>8</a:t>
            </a:r>
            <a:r>
              <a:rPr lang="en-GB" altLang="en-US" baseline="30000" smtClean="0"/>
              <a:t>]</a:t>
            </a:r>
            <a:r>
              <a:rPr lang="en-GB" altLang="en-US" smtClean="0"/>
              <a:t> </a:t>
            </a:r>
            <a:endParaRPr lang="en-US" altLang="en-US" smtClean="0"/>
          </a:p>
          <a:p>
            <a:pPr marL="171450" indent="-171450">
              <a:spcBef>
                <a:spcPct val="0"/>
              </a:spcBef>
            </a:pPr>
            <a:endParaRPr lang="en-US" altLang="en-US" smtClean="0"/>
          </a:p>
        </p:txBody>
      </p:sp>
      <p:sp>
        <p:nvSpPr>
          <p:cNvPr id="337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0AA30CDC-1DD7-44AC-8BEA-73BA26FDA857}" type="slidenum">
              <a:rPr lang="en-US" altLang="en-US"/>
              <a:pPr/>
              <a:t>8</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wrap="square" numCol="1" anchor="t" anchorCtr="0" compatLnSpc="1">
            <a:prstTxWarp prst="textNoShape">
              <a:avLst/>
            </a:prstTxWarp>
          </a:bodyPr>
          <a:lstStyle/>
          <a:p>
            <a:pPr marL="171450" indent="-171450">
              <a:spcBef>
                <a:spcPct val="0"/>
              </a:spcBef>
              <a:buFontTx/>
              <a:buChar char="•"/>
            </a:pPr>
            <a:r>
              <a:rPr lang="en-GB" altLang="en-US" smtClean="0"/>
              <a:t>However, their synthesis is often non-trivial and, more importantly, the large size of the </a:t>
            </a:r>
            <a:r>
              <a:rPr lang="en-GB" altLang="en-US" b="1" smtClean="0"/>
              <a:t>fluorophores gives significant changes to the molecule </a:t>
            </a:r>
          </a:p>
          <a:p>
            <a:pPr marL="171450" indent="-171450">
              <a:spcBef>
                <a:spcPct val="0"/>
              </a:spcBef>
              <a:buFontTx/>
              <a:buChar char="•"/>
            </a:pPr>
            <a:endParaRPr lang="en-US" altLang="en-US" smtClean="0"/>
          </a:p>
          <a:p>
            <a:pPr marL="171450" indent="-171450">
              <a:spcBef>
                <a:spcPct val="0"/>
              </a:spcBef>
              <a:buFontTx/>
              <a:buChar char="•"/>
            </a:pPr>
            <a:r>
              <a:rPr lang="en-US" altLang="en-US" smtClean="0"/>
              <a:t>fluorescent probes is structurally unsound due to the </a:t>
            </a:r>
            <a:r>
              <a:rPr lang="en-US" altLang="en-US" b="1" smtClean="0"/>
              <a:t>low molecular weight </a:t>
            </a:r>
            <a:r>
              <a:rPr lang="en-US" altLang="en-US" smtClean="0"/>
              <a:t>of carbohydrates and </a:t>
            </a:r>
            <a:r>
              <a:rPr lang="en-US" altLang="en-US" b="1" smtClean="0"/>
              <a:t>can cause nonselective oxidation </a:t>
            </a:r>
            <a:r>
              <a:rPr lang="en-US" altLang="en-US" smtClean="0"/>
              <a:t>of carbohydrates and </a:t>
            </a:r>
            <a:r>
              <a:rPr lang="en-US" altLang="en-US" b="1" smtClean="0"/>
              <a:t>peripherally associated glycolipids</a:t>
            </a:r>
            <a:r>
              <a:rPr lang="en-US" altLang="en-US" b="1" baseline="30000" smtClean="0"/>
              <a:t>19</a:t>
            </a:r>
            <a:r>
              <a:rPr lang="en-US" altLang="en-US" b="1" smtClean="0"/>
              <a:t> </a:t>
            </a:r>
            <a:r>
              <a:rPr lang="en-US" altLang="en-US" smtClean="0"/>
              <a:t>affecting investigated attributes</a:t>
            </a:r>
          </a:p>
          <a:p>
            <a:pPr marL="171450" indent="-171450">
              <a:spcBef>
                <a:spcPct val="0"/>
              </a:spcBef>
              <a:buFontTx/>
              <a:buChar char="•"/>
            </a:pPr>
            <a:endParaRPr lang="en-US" altLang="en-US" smtClean="0"/>
          </a:p>
          <a:p>
            <a:pPr marL="171450" indent="-171450">
              <a:spcBef>
                <a:spcPct val="0"/>
              </a:spcBef>
              <a:buFontTx/>
              <a:buChar char="•"/>
            </a:pPr>
            <a:r>
              <a:rPr lang="en-GB" altLang="en-US" b="1" smtClean="0"/>
              <a:t>Extrapolating the function of the native carbohydrate </a:t>
            </a:r>
            <a:r>
              <a:rPr lang="en-GB" altLang="en-US" smtClean="0"/>
              <a:t>from such derivatives is challenging</a:t>
            </a:r>
            <a:endParaRPr lang="en-US" altLang="en-US" smtClean="0"/>
          </a:p>
          <a:p>
            <a:pPr marL="171450" indent="-171450">
              <a:spcBef>
                <a:spcPct val="0"/>
              </a:spcBef>
            </a:pPr>
            <a:endParaRPr lang="en-US" altLang="en-US" smtClean="0"/>
          </a:p>
          <a:p>
            <a:pPr marL="171450" indent="-171450">
              <a:spcBef>
                <a:spcPct val="0"/>
              </a:spcBef>
            </a:pPr>
            <a:endParaRPr lang="en-US" altLang="en-US" smtClean="0"/>
          </a:p>
          <a:p>
            <a:pPr marL="171450" indent="-171450">
              <a:spcBef>
                <a:spcPct val="0"/>
              </a:spcBef>
            </a:pPr>
            <a:r>
              <a:rPr lang="en-US" altLang="en-US" smtClean="0"/>
              <a:t>Detecting carbohydrates, which lack detectable moieties (e.g. chromophores or fluorophores) is a challenge. The use of fluorescent probes is structurally unsound due to the low molecular weight of carbohydrates and can cause nonselective oxidation of carbohydrates and peripherally associated glycolipids</a:t>
            </a:r>
            <a:r>
              <a:rPr lang="en-US" altLang="en-US" baseline="30000" smtClean="0"/>
              <a:t>19</a:t>
            </a:r>
            <a:r>
              <a:rPr lang="en-US" altLang="en-US" smtClean="0"/>
              <a:t> affecting investigated attributes.</a:t>
            </a:r>
            <a:endParaRPr lang="en-GB" altLang="en-US" smtClean="0"/>
          </a:p>
          <a:p>
            <a:pPr marL="171450" indent="-171450">
              <a:spcBef>
                <a:spcPct val="0"/>
              </a:spcBef>
            </a:pPr>
            <a:endParaRPr lang="en-US" altLang="en-US" smtClean="0"/>
          </a:p>
          <a:p>
            <a:pPr marL="171450" indent="-171450">
              <a:spcBef>
                <a:spcPct val="0"/>
              </a:spcBef>
            </a:pPr>
            <a:r>
              <a:rPr lang="en-US" altLang="en-US" smtClean="0"/>
              <a:t>Carbohydrates lack detectable moieties</a:t>
            </a:r>
          </a:p>
          <a:p>
            <a:pPr marL="171450" indent="-171450">
              <a:spcBef>
                <a:spcPct val="0"/>
              </a:spcBef>
            </a:pPr>
            <a:r>
              <a:rPr lang="en-US" altLang="en-US" smtClean="0"/>
              <a:t>Fluorescent probes structurally unsound</a:t>
            </a:r>
          </a:p>
          <a:p>
            <a:pPr marL="171450" indent="-171450">
              <a:spcBef>
                <a:spcPct val="0"/>
              </a:spcBef>
            </a:pPr>
            <a:r>
              <a:rPr lang="en-US" altLang="en-US" baseline="30000" smtClean="0"/>
              <a:t>14</a:t>
            </a:r>
            <a:r>
              <a:rPr lang="en-US" altLang="en-US" smtClean="0"/>
              <a:t>C is the gold standard technique</a:t>
            </a:r>
          </a:p>
          <a:p>
            <a:pPr marL="171450" indent="-171450">
              <a:spcBef>
                <a:spcPct val="0"/>
              </a:spcBef>
            </a:pPr>
            <a:endParaRPr lang="en-US" altLang="en-US" b="1" smtClean="0"/>
          </a:p>
          <a:p>
            <a:pPr marL="171450" indent="-171450">
              <a:spcBef>
                <a:spcPct val="0"/>
              </a:spcBef>
            </a:pPr>
            <a:r>
              <a:rPr lang="en-US" altLang="en-US" b="1" smtClean="0"/>
              <a:t>Fluoresent probes may sterically hinder the tagged molecules(carbs) ALSO cause nonselective oxidation of the original species</a:t>
            </a:r>
          </a:p>
          <a:p>
            <a:pPr marL="171450" indent="-171450">
              <a:spcBef>
                <a:spcPct val="0"/>
              </a:spcBef>
            </a:pPr>
            <a:r>
              <a:rPr lang="en-US" altLang="en-US" b="1" smtClean="0"/>
              <a:t>No decay (lifetime)</a:t>
            </a:r>
          </a:p>
          <a:p>
            <a:pPr marL="171450" indent="-171450">
              <a:spcBef>
                <a:spcPct val="0"/>
              </a:spcBef>
            </a:pPr>
            <a:r>
              <a:rPr lang="en-US" altLang="en-US" b="1" smtClean="0"/>
              <a:t>We want to investigate a range of carbohydrates, some of which may need to be repeated...</a:t>
            </a:r>
          </a:p>
          <a:p>
            <a:pPr marL="171450" indent="-171450">
              <a:spcBef>
                <a:spcPct val="0"/>
              </a:spcBef>
            </a:pPr>
            <a:endParaRPr lang="en-US" altLang="en-US" smtClean="0"/>
          </a:p>
        </p:txBody>
      </p:sp>
      <p:sp>
        <p:nvSpPr>
          <p:cNvPr id="348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2A679FCD-F442-4924-9430-911C02577A0E}" type="slidenum">
              <a:rPr lang="en-US" altLang="en-US"/>
              <a:pPr/>
              <a:t>9</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wrap="square" numCol="1" anchor="t" anchorCtr="0" compatLnSpc="1">
            <a:prstTxWarp prst="textNoShape">
              <a:avLst/>
            </a:prstTxWarp>
          </a:bodyPr>
          <a:lstStyle/>
          <a:p>
            <a:pPr marL="171450" indent="-171450">
              <a:spcBef>
                <a:spcPct val="0"/>
              </a:spcBef>
              <a:buFontTx/>
              <a:buChar char="•"/>
            </a:pPr>
            <a:r>
              <a:rPr lang="en-US" altLang="en-US" smtClean="0"/>
              <a:t>RADIO - NOT Commercially AVALIBLE</a:t>
            </a:r>
          </a:p>
          <a:p>
            <a:pPr marL="171450" indent="-171450">
              <a:spcBef>
                <a:spcPct val="0"/>
              </a:spcBef>
              <a:buFontTx/>
              <a:buChar char="•"/>
            </a:pPr>
            <a:r>
              <a:rPr lang="en-GB" altLang="en-US" b="1" smtClean="0"/>
              <a:t>AZIDO (metabolically label cells followed by Cu-free click,</a:t>
            </a:r>
            <a:r>
              <a:rPr lang="en-GB" altLang="en-US" b="1" baseline="30000" smtClean="0"/>
              <a:t>[</a:t>
            </a:r>
            <a:r>
              <a:rPr lang="en-GB" altLang="en-US" b="1" baseline="30000" smtClean="0">
                <a:hlinkClick r:id="rId3" action="ppaction://hlinkfile" tooltip="Dumont, 2012 #16"/>
              </a:rPr>
              <a:t>5</a:t>
            </a:r>
            <a:r>
              <a:rPr lang="en-GB" altLang="en-US" b="1" baseline="30000" smtClean="0"/>
              <a:t>]</a:t>
            </a:r>
            <a:r>
              <a:rPr lang="en-GB" altLang="en-US" b="1" smtClean="0"/>
              <a:t> or Staudinger-ligation) - pre-requisite knowledge </a:t>
            </a:r>
            <a:r>
              <a:rPr lang="en-GB" altLang="en-US" smtClean="0"/>
              <a:t>about the </a:t>
            </a:r>
            <a:r>
              <a:rPr lang="en-GB" altLang="en-US" b="1" smtClean="0"/>
              <a:t>intracellular processing </a:t>
            </a:r>
            <a:r>
              <a:rPr lang="en-GB" altLang="en-US" smtClean="0"/>
              <a:t>of the sugar to ensure the structural modification will not influence its metabolism, relative to the native carbohydrat</a:t>
            </a:r>
            <a:endParaRPr lang="en-US" altLang="en-US" smtClean="0"/>
          </a:p>
          <a:p>
            <a:pPr marL="171450" indent="-171450">
              <a:spcBef>
                <a:spcPct val="0"/>
              </a:spcBef>
              <a:buFontTx/>
              <a:buChar char="•"/>
            </a:pPr>
            <a:r>
              <a:rPr lang="en-GB" altLang="en-US" b="1" smtClean="0"/>
              <a:t>alternative biochemically passive labelling strategies are required</a:t>
            </a:r>
            <a:r>
              <a:rPr lang="en-GB" altLang="en-US" smtClean="0"/>
              <a:t>. </a:t>
            </a:r>
            <a:endParaRPr lang="en-US" altLang="en-US" smtClean="0"/>
          </a:p>
          <a:p>
            <a:pPr marL="171450" indent="-171450">
              <a:spcBef>
                <a:spcPct val="0"/>
              </a:spcBef>
            </a:pPr>
            <a:endParaRPr lang="en-US" altLang="en-US" smtClean="0"/>
          </a:p>
          <a:p>
            <a:pPr marL="171450" indent="-171450">
              <a:spcBef>
                <a:spcPct val="0"/>
              </a:spcBef>
            </a:pPr>
            <a:r>
              <a:rPr lang="en-US" altLang="en-US" b="1" smtClean="0"/>
              <a:t>Label-free - </a:t>
            </a:r>
            <a:r>
              <a:rPr lang="en-GB" altLang="en-US" b="1" smtClean="0"/>
              <a:t>alternative biochemically passive labelling strategies are required</a:t>
            </a:r>
            <a:endParaRPr lang="en-US" altLang="en-US" b="1" smtClean="0"/>
          </a:p>
          <a:p>
            <a:pPr marL="171450" indent="-171450">
              <a:spcBef>
                <a:spcPct val="0"/>
              </a:spcBef>
            </a:pPr>
            <a:endParaRPr lang="en-US" altLang="en-US" b="1" smtClean="0"/>
          </a:p>
          <a:p>
            <a:pPr marL="171450" indent="-171450">
              <a:spcBef>
                <a:spcPct val="0"/>
              </a:spcBef>
            </a:pPr>
            <a:endParaRPr lang="en-US" altLang="en-US" b="1" smtClean="0"/>
          </a:p>
          <a:p>
            <a:pPr marL="171450" indent="-171450">
              <a:spcBef>
                <a:spcPct val="0"/>
              </a:spcBef>
            </a:pPr>
            <a:r>
              <a:rPr lang="en-US" altLang="en-US" smtClean="0"/>
              <a:t>PAPER</a:t>
            </a:r>
          </a:p>
          <a:p>
            <a:pPr marL="171450" indent="-171450">
              <a:spcBef>
                <a:spcPct val="0"/>
              </a:spcBef>
            </a:pPr>
            <a:r>
              <a:rPr lang="en-GB" altLang="en-US" smtClean="0"/>
              <a:t>Probes for such studies to date have been limited to radiolabelled,</a:t>
            </a:r>
            <a:r>
              <a:rPr lang="en-GB" altLang="en-US" baseline="30000" smtClean="0"/>
              <a:t>[</a:t>
            </a:r>
            <a:r>
              <a:rPr lang="en-GB" altLang="en-US" baseline="30000" smtClean="0">
                <a:hlinkClick r:id="rId4" action="ppaction://hlinkfile" tooltip="Kalscheuer, 2010 #33"/>
              </a:rPr>
              <a:t>2</a:t>
            </a:r>
            <a:r>
              <a:rPr lang="en-GB" altLang="en-US" baseline="30000" smtClean="0"/>
              <a:t>]</a:t>
            </a:r>
            <a:r>
              <a:rPr lang="en-GB" altLang="en-US" smtClean="0"/>
              <a:t> fluorescently modified,</a:t>
            </a:r>
            <a:r>
              <a:rPr lang="en-GB" altLang="en-US" baseline="30000" smtClean="0"/>
              <a:t>[</a:t>
            </a:r>
            <a:r>
              <a:rPr lang="en-GB" altLang="en-US" baseline="30000" smtClean="0">
                <a:hlinkClick r:id="rId5" action="ppaction://hlinkfile" tooltip="Backus, 2011 #35"/>
              </a:rPr>
              <a:t>3</a:t>
            </a:r>
            <a:r>
              <a:rPr lang="en-GB" altLang="en-US" baseline="30000" smtClean="0"/>
              <a:t>]</a:t>
            </a:r>
            <a:r>
              <a:rPr lang="en-GB" altLang="en-US" smtClean="0"/>
              <a:t> or azido-modified carbohydrates.</a:t>
            </a:r>
            <a:r>
              <a:rPr lang="en-GB" altLang="en-US" baseline="30000" smtClean="0"/>
              <a:t>[</a:t>
            </a:r>
            <a:r>
              <a:rPr lang="en-GB" altLang="en-US" baseline="30000" smtClean="0">
                <a:hlinkClick r:id="rId6" action="ppaction://hlinkfile" tooltip="Swarts, 2012 #37"/>
              </a:rPr>
              <a:t>4</a:t>
            </a:r>
            <a:r>
              <a:rPr lang="en-GB" altLang="en-US" baseline="30000" smtClean="0"/>
              <a:t>]</a:t>
            </a:r>
            <a:r>
              <a:rPr lang="en-GB" altLang="en-US" smtClean="0"/>
              <a:t>  Radiolabelled </a:t>
            </a:r>
            <a:r>
              <a:rPr lang="en-GB" altLang="en-US" baseline="30000" smtClean="0"/>
              <a:t>14</a:t>
            </a:r>
            <a:r>
              <a:rPr lang="en-GB" altLang="en-US" smtClean="0"/>
              <a:t>C/</a:t>
            </a:r>
            <a:r>
              <a:rPr lang="en-GB" altLang="en-US" baseline="30000" smtClean="0"/>
              <a:t>3</a:t>
            </a:r>
            <a:r>
              <a:rPr lang="en-GB" altLang="en-US" smtClean="0"/>
              <a:t>H carbohydrates are expensive and non-standard carbohydrates are not readily available from commercial sources nor easy to synthesise. Fluorescently labelled carbohydrates have been used for such studies.</a:t>
            </a:r>
            <a:r>
              <a:rPr lang="en-GB" altLang="en-US" baseline="30000" smtClean="0"/>
              <a:t>[</a:t>
            </a:r>
            <a:r>
              <a:rPr lang="en-GB" altLang="en-US" baseline="30000" smtClean="0">
                <a:hlinkClick r:id="rId5" action="ppaction://hlinkfile" tooltip="Backus, 2011 #35"/>
              </a:rPr>
              <a:t>3</a:t>
            </a:r>
            <a:r>
              <a:rPr lang="en-GB" altLang="en-US" baseline="30000" smtClean="0"/>
              <a:t>]</a:t>
            </a:r>
            <a:r>
              <a:rPr lang="en-GB" altLang="en-US" smtClean="0"/>
              <a:t> However, their synthesis is often non-trivial and, more importantly, the large size of the fluorophores gives significant changes to the molecule </a:t>
            </a:r>
          </a:p>
          <a:p>
            <a:pPr marL="171450" indent="-171450">
              <a:spcBef>
                <a:spcPct val="0"/>
              </a:spcBef>
            </a:pPr>
            <a:endParaRPr lang="en-GB" altLang="en-US" smtClean="0"/>
          </a:p>
          <a:p>
            <a:pPr marL="171450" indent="-171450">
              <a:spcBef>
                <a:spcPct val="0"/>
              </a:spcBef>
            </a:pPr>
            <a:endParaRPr lang="en-GB" altLang="en-US" smtClean="0"/>
          </a:p>
          <a:p>
            <a:pPr marL="171450" indent="-171450">
              <a:spcBef>
                <a:spcPct val="0"/>
              </a:spcBef>
            </a:pPr>
            <a:r>
              <a:rPr lang="en-GB" altLang="en-US" smtClean="0"/>
              <a:t>Extrapolating the function of the native carbohydrate from such derivatives is challenging, and non-specific uptake due to the lipophilic character of most dyes cannot be ruled out. The use of azido-sugars to metabolically label cells followed by Cu-free click,</a:t>
            </a:r>
            <a:r>
              <a:rPr lang="en-GB" altLang="en-US" baseline="30000" smtClean="0"/>
              <a:t>[</a:t>
            </a:r>
            <a:r>
              <a:rPr lang="en-GB" altLang="en-US" baseline="30000" smtClean="0">
                <a:hlinkClick r:id="rId3" action="ppaction://hlinkfile" tooltip="Dumont, 2012 #16"/>
              </a:rPr>
              <a:t>5</a:t>
            </a:r>
            <a:r>
              <a:rPr lang="en-GB" altLang="en-US" baseline="30000" smtClean="0"/>
              <a:t>]</a:t>
            </a:r>
            <a:r>
              <a:rPr lang="en-GB" altLang="en-US" smtClean="0"/>
              <a:t> or Staudinger-ligation</a:t>
            </a:r>
            <a:r>
              <a:rPr lang="en-GB" altLang="en-US" baseline="30000" smtClean="0"/>
              <a:t>[</a:t>
            </a:r>
            <a:r>
              <a:rPr lang="en-GB" altLang="en-US" baseline="30000" smtClean="0">
                <a:hlinkClick r:id="rId7" action="ppaction://hlinkfile" tooltip="Laughlin, 2007 #12"/>
              </a:rPr>
              <a:t>6</a:t>
            </a:r>
            <a:r>
              <a:rPr lang="en-GB" altLang="en-US" baseline="30000" smtClean="0"/>
              <a:t>]</a:t>
            </a:r>
            <a:r>
              <a:rPr lang="en-GB" altLang="en-US" smtClean="0"/>
              <a:t> chemistry has been successfully undertaken.</a:t>
            </a:r>
            <a:r>
              <a:rPr lang="en-GB" altLang="en-US" baseline="30000" smtClean="0"/>
              <a:t>[</a:t>
            </a:r>
            <a:r>
              <a:rPr lang="en-GB" altLang="en-US" baseline="30000" smtClean="0">
                <a:hlinkClick r:id="rId8" action="ppaction://hlinkfile" tooltip="Prescher, 2005 #14"/>
              </a:rPr>
              <a:t>7</a:t>
            </a:r>
            <a:r>
              <a:rPr lang="en-GB" altLang="en-US" baseline="30000" smtClean="0"/>
              <a:t>]</a:t>
            </a:r>
            <a:r>
              <a:rPr lang="en-GB" altLang="en-US" smtClean="0"/>
              <a:t> However, this method requires chemical synthesis of the desired azido-sugar, and pre-requisite knowledge about the intracellular processing of the sugar to ensure the structural modification will not influence its metabolism, relative to the native carbohydrate.</a:t>
            </a:r>
            <a:r>
              <a:rPr lang="en-GB" altLang="en-US" baseline="30000" smtClean="0"/>
              <a:t>[</a:t>
            </a:r>
            <a:r>
              <a:rPr lang="en-GB" altLang="en-US" baseline="30000" smtClean="0">
                <a:hlinkClick r:id="rId9" action="ppaction://hlinkfile" tooltip="Dube, 2003 #18"/>
              </a:rPr>
              <a:t>8</a:t>
            </a:r>
            <a:r>
              <a:rPr lang="en-GB" altLang="en-US" baseline="30000" smtClean="0"/>
              <a:t>]</a:t>
            </a:r>
            <a:r>
              <a:rPr lang="en-GB" altLang="en-US" smtClean="0"/>
              <a:t> </a:t>
            </a:r>
            <a:endParaRPr lang="en-US" altLang="en-US" smtClean="0"/>
          </a:p>
          <a:p>
            <a:pPr marL="171450" indent="-171450">
              <a:spcBef>
                <a:spcPct val="0"/>
              </a:spcBef>
            </a:pPr>
            <a:endParaRPr lang="en-US" altLang="en-US" smtClean="0"/>
          </a:p>
        </p:txBody>
      </p:sp>
      <p:sp>
        <p:nvSpPr>
          <p:cNvPr id="358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C0001DB8-610E-4F89-A001-AC808008521C}" type="slidenum">
              <a:rPr lang="en-US" altLang="en-US"/>
              <a:pPr/>
              <a:t>10</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AF53F13-5336-4FBB-A6FB-C37907C138FC}" type="datetimeFigureOut">
              <a:rPr lang="en-US" altLang="en-US"/>
              <a:pPr/>
              <a:t>1/16/2015</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ED3388A2-353A-4291-9D07-6A94AD531E11}" type="slidenum">
              <a:rPr lang="en-US" altLang="en-US"/>
              <a:pPr/>
              <a:t>‹#›</a:t>
            </a:fld>
            <a:endParaRPr lang="en-US" altLang="en-US"/>
          </a:p>
        </p:txBody>
      </p:sp>
    </p:spTree>
    <p:extLst>
      <p:ext uri="{BB962C8B-B14F-4D97-AF65-F5344CB8AC3E}">
        <p14:creationId xmlns:p14="http://schemas.microsoft.com/office/powerpoint/2010/main" val="3454858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03A57A9E-A5D6-46D0-8E4E-D2E7948D9E46}" type="datetimeFigureOut">
              <a:rPr lang="en-US" altLang="en-US"/>
              <a:pPr/>
              <a:t>1/16/2015</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11C5D7B-892B-450A-86CA-C11C4EAA0B30}" type="slidenum">
              <a:rPr lang="en-US" altLang="en-US"/>
              <a:pPr/>
              <a:t>‹#›</a:t>
            </a:fld>
            <a:endParaRPr lang="en-US" altLang="en-US"/>
          </a:p>
        </p:txBody>
      </p:sp>
    </p:spTree>
    <p:extLst>
      <p:ext uri="{BB962C8B-B14F-4D97-AF65-F5344CB8AC3E}">
        <p14:creationId xmlns:p14="http://schemas.microsoft.com/office/powerpoint/2010/main" val="3833916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CAAD31B0-4A5B-49F3-9B7D-97701282FCF4}" type="datetimeFigureOut">
              <a:rPr lang="en-US" altLang="en-US"/>
              <a:pPr/>
              <a:t>1/16/2015</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85B97A0-0839-4B19-8A2F-CBB04DE8D211}" type="slidenum">
              <a:rPr lang="en-US" altLang="en-US"/>
              <a:pPr/>
              <a:t>‹#›</a:t>
            </a:fld>
            <a:endParaRPr lang="en-US" altLang="en-US"/>
          </a:p>
        </p:txBody>
      </p:sp>
    </p:spTree>
    <p:extLst>
      <p:ext uri="{BB962C8B-B14F-4D97-AF65-F5344CB8AC3E}">
        <p14:creationId xmlns:p14="http://schemas.microsoft.com/office/powerpoint/2010/main" val="569207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D4F68CDC-A672-4109-85FE-20F7F70B630C}" type="datetimeFigureOut">
              <a:rPr lang="en-US" altLang="en-US"/>
              <a:pPr/>
              <a:t>1/16/2015</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F6D035C-FF40-495B-BB4C-E9BD8B9C1A2A}" type="slidenum">
              <a:rPr lang="en-US" altLang="en-US"/>
              <a:pPr/>
              <a:t>‹#›</a:t>
            </a:fld>
            <a:endParaRPr lang="en-US" altLang="en-US"/>
          </a:p>
        </p:txBody>
      </p:sp>
    </p:spTree>
    <p:extLst>
      <p:ext uri="{BB962C8B-B14F-4D97-AF65-F5344CB8AC3E}">
        <p14:creationId xmlns:p14="http://schemas.microsoft.com/office/powerpoint/2010/main" val="32392226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fld id="{832CBC1D-C993-484E-AFDA-01BE94A588E8}" type="datetimeFigureOut">
              <a:rPr lang="en-US" altLang="en-US"/>
              <a:pPr/>
              <a:t>1/16/2015</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EDCF03A-BAF9-48FA-9941-95585E3E46A7}" type="slidenum">
              <a:rPr lang="en-US" altLang="en-US"/>
              <a:pPr/>
              <a:t>‹#›</a:t>
            </a:fld>
            <a:endParaRPr lang="en-US" altLang="en-US"/>
          </a:p>
        </p:txBody>
      </p:sp>
    </p:spTree>
    <p:extLst>
      <p:ext uri="{BB962C8B-B14F-4D97-AF65-F5344CB8AC3E}">
        <p14:creationId xmlns:p14="http://schemas.microsoft.com/office/powerpoint/2010/main" val="39330844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fld id="{263FA796-9E57-4C3A-A55A-8575D7B8FC46}" type="datetimeFigureOut">
              <a:rPr lang="en-US" altLang="en-US"/>
              <a:pPr/>
              <a:t>1/16/2015</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EDD65E92-5B6D-4FDE-9A4D-355778142EA2}" type="slidenum">
              <a:rPr lang="en-US" altLang="en-US"/>
              <a:pPr/>
              <a:t>‹#›</a:t>
            </a:fld>
            <a:endParaRPr lang="en-US" altLang="en-US"/>
          </a:p>
        </p:txBody>
      </p:sp>
    </p:spTree>
    <p:extLst>
      <p:ext uri="{BB962C8B-B14F-4D97-AF65-F5344CB8AC3E}">
        <p14:creationId xmlns:p14="http://schemas.microsoft.com/office/powerpoint/2010/main" val="1619683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fld id="{6870A578-3322-4F7D-AD8E-85E647E7571C}" type="datetimeFigureOut">
              <a:rPr lang="en-US" altLang="en-US"/>
              <a:pPr/>
              <a:t>1/16/2015</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30CA1E1E-38C1-49F0-AC34-5E81DF0E1E94}" type="slidenum">
              <a:rPr lang="en-US" altLang="en-US"/>
              <a:pPr/>
              <a:t>‹#›</a:t>
            </a:fld>
            <a:endParaRPr lang="en-US" altLang="en-US"/>
          </a:p>
        </p:txBody>
      </p:sp>
    </p:spTree>
    <p:extLst>
      <p:ext uri="{BB962C8B-B14F-4D97-AF65-F5344CB8AC3E}">
        <p14:creationId xmlns:p14="http://schemas.microsoft.com/office/powerpoint/2010/main" val="1841029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2B0F2C89-3EDE-4892-95B4-DED0C57092D8}" type="datetimeFigureOut">
              <a:rPr lang="en-US" altLang="en-US"/>
              <a:pPr/>
              <a:t>1/16/2015</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80B6436E-2169-414C-9C3A-88923D20B9FF}" type="slidenum">
              <a:rPr lang="en-US" altLang="en-US"/>
              <a:pPr/>
              <a:t>‹#›</a:t>
            </a:fld>
            <a:endParaRPr lang="en-US" altLang="en-US"/>
          </a:p>
        </p:txBody>
      </p:sp>
    </p:spTree>
    <p:extLst>
      <p:ext uri="{BB962C8B-B14F-4D97-AF65-F5344CB8AC3E}">
        <p14:creationId xmlns:p14="http://schemas.microsoft.com/office/powerpoint/2010/main" val="1823104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83E33112-B0FB-4530-B933-8B364B5813CE}" type="datetimeFigureOut">
              <a:rPr lang="en-US" altLang="en-US"/>
              <a:pPr/>
              <a:t>1/16/2015</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C2076288-700F-4FBD-AAA5-9B8388BBEA6A}" type="slidenum">
              <a:rPr lang="en-US" altLang="en-US"/>
              <a:pPr/>
              <a:t>‹#›</a:t>
            </a:fld>
            <a:endParaRPr lang="en-US" altLang="en-US"/>
          </a:p>
        </p:txBody>
      </p:sp>
    </p:spTree>
    <p:extLst>
      <p:ext uri="{BB962C8B-B14F-4D97-AF65-F5344CB8AC3E}">
        <p14:creationId xmlns:p14="http://schemas.microsoft.com/office/powerpoint/2010/main" val="3304861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FED9B3C8-190A-403F-BC72-352ECC52B219}" type="datetimeFigureOut">
              <a:rPr lang="en-US" altLang="en-US"/>
              <a:pPr/>
              <a:t>1/16/2015</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3F608B6-A0FD-45D9-80E0-D7E538A3CC75}" type="slidenum">
              <a:rPr lang="en-US" altLang="en-US"/>
              <a:pPr/>
              <a:t>‹#›</a:t>
            </a:fld>
            <a:endParaRPr lang="en-US" altLang="en-US"/>
          </a:p>
        </p:txBody>
      </p:sp>
    </p:spTree>
    <p:extLst>
      <p:ext uri="{BB962C8B-B14F-4D97-AF65-F5344CB8AC3E}">
        <p14:creationId xmlns:p14="http://schemas.microsoft.com/office/powerpoint/2010/main" val="2651846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35B8ED8A-0096-4DD9-8B3F-3F12456DCA5B}" type="datetimeFigureOut">
              <a:rPr lang="en-US" altLang="en-US"/>
              <a:pPr/>
              <a:t>1/16/2015</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0CED2CC2-64F6-43E6-94BD-025795280F5C}" type="slidenum">
              <a:rPr lang="en-US" altLang="en-US"/>
              <a:pPr/>
              <a:t>‹#›</a:t>
            </a:fld>
            <a:endParaRPr lang="en-US" altLang="en-US"/>
          </a:p>
        </p:txBody>
      </p:sp>
    </p:spTree>
    <p:extLst>
      <p:ext uri="{BB962C8B-B14F-4D97-AF65-F5344CB8AC3E}">
        <p14:creationId xmlns:p14="http://schemas.microsoft.com/office/powerpoint/2010/main" val="229706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endParaRPr lang="en-US" altLang="en-US" smtClean="0"/>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endParaRPr lang="en-US"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A3278393-6682-49B1-BAA2-4B31F5CC4B02}" type="datetimeFigureOut">
              <a:rPr lang="en-US" altLang="en-US"/>
              <a:pPr/>
              <a:t>1/16/2015</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963B01E5-ABE7-47D1-9404-018C2893B41E}" type="slidenum">
              <a:rPr lang="en-US" altLang="en-US"/>
              <a:pPr/>
              <a:t>‹#›</a:t>
            </a:fld>
            <a:endParaRPr lang="en-US" altLang="en-US"/>
          </a:p>
        </p:txBody>
      </p:sp>
      <p:sp>
        <p:nvSpPr>
          <p:cNvPr id="7" name="Date Placeholder 3"/>
          <p:cNvSpPr txBox="1">
            <a:spLocks/>
          </p:cNvSpPr>
          <p:nvPr userDrawn="1"/>
        </p:nvSpPr>
        <p:spPr>
          <a:xfrm>
            <a:off x="457200" y="6356350"/>
            <a:ext cx="2133600" cy="365125"/>
          </a:xfrm>
          <a:prstGeom prst="rect">
            <a:avLst/>
          </a:prstGeom>
        </p:spPr>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91EA5597-96AA-4DF0-BE99-7BA558CC2440}" type="datetime1">
              <a:rPr lang="en-US" altLang="en-US" sz="1200">
                <a:solidFill>
                  <a:srgbClr val="898989"/>
                </a:solidFill>
              </a:rPr>
              <a:pPr/>
              <a:t>1/16/2015</a:t>
            </a:fld>
            <a:endParaRPr lang="en-US" altLang="en-US" sz="1200">
              <a:solidFill>
                <a:srgbClr val="898989"/>
              </a:solidFill>
            </a:endParaRPr>
          </a:p>
        </p:txBody>
      </p:sp>
      <p:sp>
        <p:nvSpPr>
          <p:cNvPr id="8" name="Slide Number Placeholder 5"/>
          <p:cNvSpPr txBox="1">
            <a:spLocks/>
          </p:cNvSpPr>
          <p:nvPr userDrawn="1"/>
        </p:nvSpPr>
        <p:spPr>
          <a:xfrm>
            <a:off x="6553200" y="6356350"/>
            <a:ext cx="2133600" cy="365125"/>
          </a:xfrm>
          <a:prstGeom prst="rect">
            <a:avLst/>
          </a:prstGeom>
        </p:spPr>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r"/>
            <a:fld id="{C3A19FF9-4D74-4581-98B7-F7A0BD95374E}" type="slidenum">
              <a:rPr lang="en-US" altLang="en-US" sz="1200">
                <a:solidFill>
                  <a:srgbClr val="898989"/>
                </a:solidFill>
              </a:rPr>
              <a:pPr algn="r"/>
              <a:t>‹#›</a:t>
            </a:fld>
            <a:endParaRPr lang="en-US" altLang="en-US" sz="1200">
              <a:solidFill>
                <a:srgbClr val="898989"/>
              </a:solidFill>
            </a:endParaRPr>
          </a:p>
        </p:txBody>
      </p:sp>
      <p:grpSp>
        <p:nvGrpSpPr>
          <p:cNvPr id="2057" name="Group 8"/>
          <p:cNvGrpSpPr>
            <a:grpSpLocks/>
          </p:cNvGrpSpPr>
          <p:nvPr userDrawn="1"/>
        </p:nvGrpSpPr>
        <p:grpSpPr bwMode="auto">
          <a:xfrm>
            <a:off x="-34925" y="5702300"/>
            <a:ext cx="9263063" cy="1198563"/>
            <a:chOff x="-34328" y="5701618"/>
            <a:chExt cx="9262101" cy="1198795"/>
          </a:xfrm>
        </p:grpSpPr>
        <p:pic>
          <p:nvPicPr>
            <p:cNvPr id="2058" name="Picture 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328" y="6187491"/>
              <a:ext cx="9262101" cy="687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2059" name="Picture 10" descr="the_warwick_uni_white.eps"/>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34328" y="6136008"/>
              <a:ext cx="1966331" cy="764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1" descr="sponsor-wo.eps"/>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6715423" y="6256230"/>
              <a:ext cx="1420205" cy="56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2" descr="moac_logo_new_no_shadow.pn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8135628" y="5701618"/>
              <a:ext cx="855074" cy="971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fontAlgn="base">
        <a:spcBef>
          <a:spcPct val="0"/>
        </a:spcBef>
        <a:spcAft>
          <a:spcPct val="0"/>
        </a:spcAft>
        <a:defRPr sz="4400" kern="1200">
          <a:solidFill>
            <a:schemeClr val="tx1"/>
          </a:solidFill>
          <a:latin typeface="+mj-lt"/>
          <a:ea typeface="MS PGothic" pitchFamily="34" charset="-128"/>
          <a:cs typeface="+mj-cs"/>
        </a:defRPr>
      </a:lvl1pPr>
      <a:lvl2pPr algn="ctr" defTabSz="457200" rtl="0" fontAlgn="base">
        <a:spcBef>
          <a:spcPct val="0"/>
        </a:spcBef>
        <a:spcAft>
          <a:spcPct val="0"/>
        </a:spcAft>
        <a:defRPr sz="4400">
          <a:solidFill>
            <a:schemeClr val="tx1"/>
          </a:solidFill>
          <a:latin typeface="Calibri" pitchFamily="34" charset="0"/>
          <a:ea typeface="MS PGothic" pitchFamily="34" charset="-128"/>
        </a:defRPr>
      </a:lvl2pPr>
      <a:lvl3pPr algn="ctr" defTabSz="457200" rtl="0" fontAlgn="base">
        <a:spcBef>
          <a:spcPct val="0"/>
        </a:spcBef>
        <a:spcAft>
          <a:spcPct val="0"/>
        </a:spcAft>
        <a:defRPr sz="4400">
          <a:solidFill>
            <a:schemeClr val="tx1"/>
          </a:solidFill>
          <a:latin typeface="Calibri" pitchFamily="34" charset="0"/>
          <a:ea typeface="MS PGothic" pitchFamily="34" charset="-128"/>
        </a:defRPr>
      </a:lvl3pPr>
      <a:lvl4pPr algn="ctr" defTabSz="457200" rtl="0" fontAlgn="base">
        <a:spcBef>
          <a:spcPct val="0"/>
        </a:spcBef>
        <a:spcAft>
          <a:spcPct val="0"/>
        </a:spcAft>
        <a:defRPr sz="4400">
          <a:solidFill>
            <a:schemeClr val="tx1"/>
          </a:solidFill>
          <a:latin typeface="Calibri" pitchFamily="34" charset="0"/>
          <a:ea typeface="MS PGothic" pitchFamily="34" charset="-128"/>
        </a:defRPr>
      </a:lvl4pPr>
      <a:lvl5pPr algn="ctr" defTabSz="457200" rtl="0" fontAlgn="base">
        <a:spcBef>
          <a:spcPct val="0"/>
        </a:spcBef>
        <a:spcAft>
          <a:spcPct val="0"/>
        </a:spcAft>
        <a:defRPr sz="4400">
          <a:solidFill>
            <a:schemeClr val="tx1"/>
          </a:solidFill>
          <a:latin typeface="Calibri" pitchFamily="34" charset="0"/>
          <a:ea typeface="MS PGothic" pitchFamily="34" charset="-128"/>
        </a:defRPr>
      </a:lvl5pPr>
      <a:lvl6pPr marL="457200" algn="ctr" defTabSz="457200" rtl="0" fontAlgn="base">
        <a:spcBef>
          <a:spcPct val="0"/>
        </a:spcBef>
        <a:spcAft>
          <a:spcPct val="0"/>
        </a:spcAft>
        <a:defRPr sz="4400">
          <a:solidFill>
            <a:schemeClr val="tx1"/>
          </a:solidFill>
          <a:latin typeface="Calibri" pitchFamily="34" charset="0"/>
          <a:ea typeface="MS PGothic" pitchFamily="34" charset="-128"/>
        </a:defRPr>
      </a:lvl6pPr>
      <a:lvl7pPr marL="914400" algn="ctr" defTabSz="457200" rtl="0" fontAlgn="base">
        <a:spcBef>
          <a:spcPct val="0"/>
        </a:spcBef>
        <a:spcAft>
          <a:spcPct val="0"/>
        </a:spcAft>
        <a:defRPr sz="4400">
          <a:solidFill>
            <a:schemeClr val="tx1"/>
          </a:solidFill>
          <a:latin typeface="Calibri" pitchFamily="34" charset="0"/>
          <a:ea typeface="MS PGothic" pitchFamily="34" charset="-128"/>
        </a:defRPr>
      </a:lvl7pPr>
      <a:lvl8pPr marL="1371600" algn="ctr" defTabSz="457200" rtl="0" fontAlgn="base">
        <a:spcBef>
          <a:spcPct val="0"/>
        </a:spcBef>
        <a:spcAft>
          <a:spcPct val="0"/>
        </a:spcAft>
        <a:defRPr sz="4400">
          <a:solidFill>
            <a:schemeClr val="tx1"/>
          </a:solidFill>
          <a:latin typeface="Calibri" pitchFamily="34" charset="0"/>
          <a:ea typeface="MS PGothic" pitchFamily="34" charset="-128"/>
        </a:defRPr>
      </a:lvl8pPr>
      <a:lvl9pPr marL="1828800" algn="ctr" defTabSz="457200" rtl="0" fontAlgn="base">
        <a:spcBef>
          <a:spcPct val="0"/>
        </a:spcBef>
        <a:spcAft>
          <a:spcPct val="0"/>
        </a:spcAft>
        <a:defRPr sz="4400">
          <a:solidFill>
            <a:schemeClr val="tx1"/>
          </a:solidFill>
          <a:latin typeface="Calibri" pitchFamily="34" charset="0"/>
          <a:ea typeface="MS PGothic" pitchFamily="34" charset="-128"/>
        </a:defRPr>
      </a:lvl9pPr>
    </p:titleStyle>
    <p:bodyStyle>
      <a:lvl1pPr marL="342900" indent="-342900" algn="l" defTabSz="457200" rtl="0" fontAlgn="base">
        <a:spcBef>
          <a:spcPct val="20000"/>
        </a:spcBef>
        <a:spcAft>
          <a:spcPct val="0"/>
        </a:spcAft>
        <a:buFont typeface="Arial" pitchFamily="34" charset="0"/>
        <a:buChar char="•"/>
        <a:defRPr sz="3200" kern="1200">
          <a:solidFill>
            <a:schemeClr val="tx1"/>
          </a:solidFill>
          <a:latin typeface="+mn-lt"/>
          <a:ea typeface="MS PGothic" pitchFamily="34" charset="-128"/>
          <a:cs typeface="+mn-cs"/>
        </a:defRPr>
      </a:lvl1pPr>
      <a:lvl2pPr marL="742950" indent="-285750" algn="l" defTabSz="457200" rtl="0" fontAlgn="base">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fontAlgn="base">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fontAlgn="base">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fontAlgn="base">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6.emf"/></Relationships>
</file>

<file path=ppt/slides/_rels/slide14.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8.emf"/></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9.emf"/><Relationship Id="rId5" Type="http://schemas.openxmlformats.org/officeDocument/2006/relationships/package" Target="../embeddings/Microsoft_Word_Document1.docx"/><Relationship Id="rId4" Type="http://schemas.openxmlformats.org/officeDocument/2006/relationships/oleObject" Target="../embeddings/oleObject1.bin"/></Relationships>
</file>

<file path=ppt/slides/_rels/slide1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jpe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20.xml.rels><?xml version="1.0" encoding="UTF-8" standalone="yes"?>
<Relationships xmlns="http://schemas.openxmlformats.org/package/2006/relationships"><Relationship Id="rId8" Type="http://schemas.openxmlformats.org/officeDocument/2006/relationships/image" Target="../media/image44.emf"/><Relationship Id="rId13" Type="http://schemas.openxmlformats.org/officeDocument/2006/relationships/image" Target="../media/image49.png"/><Relationship Id="rId3" Type="http://schemas.openxmlformats.org/officeDocument/2006/relationships/image" Target="../media/image39.jpeg"/><Relationship Id="rId7" Type="http://schemas.openxmlformats.org/officeDocument/2006/relationships/image" Target="../media/image43.emf"/><Relationship Id="rId12" Type="http://schemas.openxmlformats.org/officeDocument/2006/relationships/image" Target="../media/image48.emf"/><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2.emf"/><Relationship Id="rId11" Type="http://schemas.openxmlformats.org/officeDocument/2006/relationships/image" Target="../media/image47.emf"/><Relationship Id="rId5" Type="http://schemas.openxmlformats.org/officeDocument/2006/relationships/image" Target="../media/image41.emf"/><Relationship Id="rId10" Type="http://schemas.openxmlformats.org/officeDocument/2006/relationships/image" Target="../media/image46.emf"/><Relationship Id="rId4" Type="http://schemas.openxmlformats.org/officeDocument/2006/relationships/image" Target="../media/image40.emf"/><Relationship Id="rId9" Type="http://schemas.openxmlformats.org/officeDocument/2006/relationships/image" Target="../media/image45.emf"/></Relationships>
</file>

<file path=ppt/slides/_rels/slide2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31.jpeg"/><Relationship Id="rId9" Type="http://schemas.openxmlformats.org/officeDocument/2006/relationships/image" Target="../media/image50.png"/></Relationships>
</file>

<file path=ppt/slides/_rels/slide22.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png"/><Relationship Id="rId7"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301625"/>
            <a:ext cx="7772400" cy="1470025"/>
          </a:xfrm>
        </p:spPr>
        <p:txBody>
          <a:bodyPr rtlCol="0">
            <a:normAutofit fontScale="90000"/>
          </a:bodyPr>
          <a:lstStyle/>
          <a:p>
            <a:pPr fontAlgn="auto">
              <a:spcAft>
                <a:spcPts val="0"/>
              </a:spcAft>
              <a:defRPr/>
            </a:pPr>
            <a:r>
              <a:rPr lang="en-US" dirty="0" smtClean="0">
                <a:ea typeface="+mj-ea"/>
              </a:rPr>
              <a:t>Label-Free Uptake: Keeping an Ion Carbohydrates in </a:t>
            </a:r>
            <a:r>
              <a:rPr lang="en-US" i="1" dirty="0" smtClean="0">
                <a:ea typeface="+mj-ea"/>
              </a:rPr>
              <a:t>Mycobacteria</a:t>
            </a:r>
            <a:endParaRPr lang="en-US" i="1" dirty="0">
              <a:ea typeface="+mj-ea"/>
            </a:endParaRPr>
          </a:p>
        </p:txBody>
      </p:sp>
      <p:sp>
        <p:nvSpPr>
          <p:cNvPr id="5" name="Subtitle 2"/>
          <p:cNvSpPr>
            <a:spLocks noGrp="1"/>
          </p:cNvSpPr>
          <p:nvPr>
            <p:ph type="subTitle" idx="1"/>
          </p:nvPr>
        </p:nvSpPr>
        <p:spPr>
          <a:xfrm>
            <a:off x="1371600" y="5099050"/>
            <a:ext cx="6400800" cy="1752600"/>
          </a:xfrm>
        </p:spPr>
        <p:txBody>
          <a:bodyPr rtlCol="0">
            <a:noAutofit/>
          </a:bodyPr>
          <a:lstStyle/>
          <a:p>
            <a:pPr fontAlgn="auto">
              <a:spcAft>
                <a:spcPts val="0"/>
              </a:spcAft>
              <a:buFont typeface="Arial"/>
              <a:buNone/>
              <a:defRPr/>
            </a:pPr>
            <a:r>
              <a:rPr lang="en-US" sz="2000" dirty="0" smtClean="0">
                <a:ea typeface="+mn-ea"/>
              </a:rPr>
              <a:t>Richard Lowery</a:t>
            </a:r>
            <a:endParaRPr lang="en-US" sz="2000" dirty="0">
              <a:ea typeface="+mn-ea"/>
            </a:endParaRPr>
          </a:p>
          <a:p>
            <a:pPr fontAlgn="auto">
              <a:spcAft>
                <a:spcPts val="0"/>
              </a:spcAft>
              <a:buFont typeface="Arial"/>
              <a:buNone/>
              <a:defRPr/>
            </a:pPr>
            <a:r>
              <a:rPr lang="en-US" sz="2000" dirty="0" smtClean="0">
                <a:ea typeface="+mn-ea"/>
              </a:rPr>
              <a:t>Supervisor: </a:t>
            </a:r>
            <a:r>
              <a:rPr lang="en-US" sz="2000" dirty="0" err="1" smtClean="0">
                <a:ea typeface="+mn-ea"/>
              </a:rPr>
              <a:t>Dr</a:t>
            </a:r>
            <a:r>
              <a:rPr lang="en-US" sz="2000" dirty="0" smtClean="0">
                <a:ea typeface="+mn-ea"/>
              </a:rPr>
              <a:t> Elizabeth </a:t>
            </a:r>
            <a:r>
              <a:rPr lang="en-US" sz="2000" dirty="0" err="1" smtClean="0">
                <a:ea typeface="+mn-ea"/>
              </a:rPr>
              <a:t>Fullam</a:t>
            </a:r>
            <a:endParaRPr lang="en-US" sz="2000" dirty="0" smtClean="0">
              <a:ea typeface="+mn-ea"/>
            </a:endParaRPr>
          </a:p>
          <a:p>
            <a:pPr fontAlgn="auto">
              <a:spcAft>
                <a:spcPts val="0"/>
              </a:spcAft>
              <a:buFont typeface="Arial"/>
              <a:buNone/>
              <a:defRPr/>
            </a:pPr>
            <a:r>
              <a:rPr lang="en-US" sz="2000" dirty="0" smtClean="0">
                <a:ea typeface="+mn-ea"/>
              </a:rPr>
              <a:t>Co-Supervisor: </a:t>
            </a:r>
            <a:r>
              <a:rPr lang="en-US" sz="2000" dirty="0" err="1" smtClean="0">
                <a:ea typeface="+mn-ea"/>
              </a:rPr>
              <a:t>Dr</a:t>
            </a:r>
            <a:r>
              <a:rPr lang="en-US" sz="2000" dirty="0" smtClean="0">
                <a:ea typeface="+mn-ea"/>
              </a:rPr>
              <a:t> Matthew Gibson</a:t>
            </a:r>
            <a:endParaRPr lang="en-US" sz="2000" dirty="0">
              <a:ea typeface="+mn-ea"/>
            </a:endParaRP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99228" y="1695315"/>
            <a:ext cx="4598456" cy="3448842"/>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1"/>
          <p:cNvSpPr>
            <a:spLocks noGrp="1"/>
          </p:cNvSpPr>
          <p:nvPr>
            <p:ph type="title"/>
          </p:nvPr>
        </p:nvSpPr>
        <p:spPr/>
        <p:txBody>
          <a:bodyPr/>
          <a:lstStyle/>
          <a:p>
            <a:r>
              <a:rPr lang="en-US" altLang="en-US" smtClean="0"/>
              <a:t>Probing Carbohydrate Uptake</a:t>
            </a:r>
          </a:p>
        </p:txBody>
      </p:sp>
      <p:sp>
        <p:nvSpPr>
          <p:cNvPr id="12290" name="Content Placeholder 2"/>
          <p:cNvSpPr>
            <a:spLocks noGrp="1"/>
          </p:cNvSpPr>
          <p:nvPr>
            <p:ph idx="1"/>
          </p:nvPr>
        </p:nvSpPr>
        <p:spPr/>
        <p:txBody>
          <a:bodyPr/>
          <a:lstStyle/>
          <a:p>
            <a:r>
              <a:rPr lang="en-US" altLang="en-US" smtClean="0"/>
              <a:t>Fluorescent labelled – complex synthesis, large size</a:t>
            </a:r>
          </a:p>
          <a:p>
            <a:r>
              <a:rPr lang="en-US" altLang="en-US" smtClean="0"/>
              <a:t>Radiolabelled – expensive / not widely available </a:t>
            </a:r>
          </a:p>
          <a:p>
            <a:r>
              <a:rPr lang="en-US" altLang="en-US" smtClean="0"/>
              <a:t>Azido-modified carbohydrates</a:t>
            </a:r>
          </a:p>
        </p:txBody>
      </p:sp>
      <p:pic>
        <p:nvPicPr>
          <p:cNvPr id="12291" name="Picture 18" descr="Untitled_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12950" y="4433888"/>
            <a:ext cx="4614863"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p:cNvSpPr>
            <a:spLocks noGrp="1"/>
          </p:cNvSpPr>
          <p:nvPr>
            <p:ph type="title"/>
          </p:nvPr>
        </p:nvSpPr>
        <p:spPr/>
        <p:txBody>
          <a:bodyPr/>
          <a:lstStyle/>
          <a:p>
            <a:r>
              <a:rPr lang="en-US" altLang="en-US" smtClean="0"/>
              <a:t>Deuterium labeled carbohydrates</a:t>
            </a:r>
          </a:p>
        </p:txBody>
      </p:sp>
      <p:sp>
        <p:nvSpPr>
          <p:cNvPr id="3" name="Content Placeholder 2"/>
          <p:cNvSpPr>
            <a:spLocks noGrp="1"/>
          </p:cNvSpPr>
          <p:nvPr>
            <p:ph idx="1"/>
          </p:nvPr>
        </p:nvSpPr>
        <p:spPr>
          <a:xfrm>
            <a:off x="457200" y="1600200"/>
            <a:ext cx="5451475" cy="2228850"/>
          </a:xfrm>
        </p:spPr>
        <p:txBody>
          <a:bodyPr rtlCol="0">
            <a:normAutofit fontScale="77500" lnSpcReduction="20000"/>
          </a:bodyPr>
          <a:lstStyle/>
          <a:p>
            <a:pPr fontAlgn="auto">
              <a:spcAft>
                <a:spcPts val="0"/>
              </a:spcAft>
              <a:buFont typeface="Arial"/>
              <a:buChar char="•"/>
              <a:defRPr/>
            </a:pPr>
            <a:r>
              <a:rPr lang="en-US" dirty="0" smtClean="0">
                <a:ea typeface="+mn-ea"/>
              </a:rPr>
              <a:t>Deuterium (D or </a:t>
            </a:r>
            <a:r>
              <a:rPr lang="en-US" baseline="30000" dirty="0" smtClean="0">
                <a:ea typeface="+mn-ea"/>
              </a:rPr>
              <a:t>2</a:t>
            </a:r>
            <a:r>
              <a:rPr lang="en-US" dirty="0" smtClean="0">
                <a:ea typeface="+mn-ea"/>
              </a:rPr>
              <a:t>H) stable isotope of hydrogen (one proton and one neutron)</a:t>
            </a:r>
          </a:p>
          <a:p>
            <a:pPr fontAlgn="auto">
              <a:spcAft>
                <a:spcPts val="0"/>
              </a:spcAft>
              <a:buFont typeface="Wingdings" charset="2"/>
              <a:buChar char="Ø"/>
              <a:defRPr/>
            </a:pPr>
            <a:r>
              <a:rPr lang="en-US" dirty="0" smtClean="0">
                <a:ea typeface="+mn-ea"/>
              </a:rPr>
              <a:t>Change in mass (Mass spectrometry)</a:t>
            </a:r>
          </a:p>
          <a:p>
            <a:pPr fontAlgn="auto">
              <a:spcAft>
                <a:spcPts val="0"/>
              </a:spcAft>
              <a:buFont typeface="Arial"/>
              <a:buChar char="•"/>
              <a:defRPr/>
            </a:pPr>
            <a:r>
              <a:rPr lang="en-US" dirty="0" smtClean="0">
                <a:ea typeface="+mn-ea"/>
              </a:rPr>
              <a:t>Carbohydrate uptake in mycobacteria</a:t>
            </a:r>
          </a:p>
        </p:txBody>
      </p:sp>
      <p:pic>
        <p:nvPicPr>
          <p:cNvPr id="13315"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08675" y="1581150"/>
            <a:ext cx="30988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Table 7"/>
          <p:cNvGraphicFramePr>
            <a:graphicFrameLocks noGrp="1"/>
          </p:cNvGraphicFramePr>
          <p:nvPr/>
        </p:nvGraphicFramePr>
        <p:xfrm>
          <a:off x="865188" y="4205288"/>
          <a:ext cx="7370762" cy="1356324"/>
        </p:xfrm>
        <a:graphic>
          <a:graphicData uri="http://schemas.openxmlformats.org/drawingml/2006/table">
            <a:tbl>
              <a:tblPr/>
              <a:tblGrid>
                <a:gridCol w="2091967"/>
                <a:gridCol w="1720496"/>
                <a:gridCol w="1114413"/>
                <a:gridCol w="2443886"/>
              </a:tblGrid>
              <a:tr h="225954">
                <a:tc>
                  <a:txBody>
                    <a:bodyPr/>
                    <a:lstStyle/>
                    <a:p>
                      <a:pPr algn="l" fontAlgn="b"/>
                      <a:r>
                        <a:rPr lang="en-US" sz="1400" b="0" i="0" u="none" strike="noStrike">
                          <a:solidFill>
                            <a:srgbClr val="000000"/>
                          </a:solidFill>
                          <a:effectLst/>
                          <a:latin typeface="Calibri"/>
                        </a:rPr>
                        <a:t>Carbohydrate</a:t>
                      </a:r>
                    </a:p>
                  </a:txBody>
                  <a:tcPr marL="12701" marR="12701" marT="1269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a:rPr>
                        <a:t>Structure</a:t>
                      </a:r>
                    </a:p>
                  </a:txBody>
                  <a:tcPr marL="12701" marR="12701" marT="1269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400" b="0" i="1" u="none" strike="noStrike" dirty="0">
                          <a:solidFill>
                            <a:srgbClr val="000000"/>
                          </a:solidFill>
                          <a:effectLst/>
                          <a:latin typeface="Calibri"/>
                        </a:rPr>
                        <a:t>M </a:t>
                      </a:r>
                      <a:r>
                        <a:rPr lang="en-US" sz="1400" b="0" i="0" u="none" strike="noStrike" dirty="0">
                          <a:solidFill>
                            <a:srgbClr val="000000"/>
                          </a:solidFill>
                          <a:effectLst/>
                          <a:latin typeface="Calibri"/>
                        </a:rPr>
                        <a:t>(g/</a:t>
                      </a:r>
                      <a:r>
                        <a:rPr lang="en-US" sz="1400" b="0" i="0" u="none" strike="noStrike" dirty="0" err="1">
                          <a:solidFill>
                            <a:srgbClr val="000000"/>
                          </a:solidFill>
                          <a:effectLst/>
                          <a:latin typeface="Calibri"/>
                        </a:rPr>
                        <a:t>mol</a:t>
                      </a:r>
                      <a:r>
                        <a:rPr lang="en-US" sz="1400" b="0" i="0" u="none" strike="noStrike" dirty="0">
                          <a:solidFill>
                            <a:srgbClr val="000000"/>
                          </a:solidFill>
                          <a:effectLst/>
                          <a:latin typeface="Calibri"/>
                        </a:rPr>
                        <a:t>)</a:t>
                      </a:r>
                      <a:endParaRPr lang="en-US" sz="1400" b="0" i="1" u="none" strike="noStrike" dirty="0">
                        <a:solidFill>
                          <a:srgbClr val="000000"/>
                        </a:solidFill>
                        <a:effectLst/>
                        <a:latin typeface="Calibri"/>
                      </a:endParaRPr>
                    </a:p>
                  </a:txBody>
                  <a:tcPr marL="12701" marR="12701" marT="1269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a:rPr>
                        <a:t>Uptake in </a:t>
                      </a:r>
                      <a:r>
                        <a:rPr lang="en-US" sz="1400" b="0" i="1" u="none" strike="noStrike">
                          <a:solidFill>
                            <a:srgbClr val="000000"/>
                          </a:solidFill>
                          <a:effectLst/>
                          <a:latin typeface="Calibri"/>
                        </a:rPr>
                        <a:t>M.smegmatis</a:t>
                      </a:r>
                      <a:endParaRPr lang="en-US" sz="1400" b="0" i="0" u="none" strike="noStrike">
                        <a:solidFill>
                          <a:srgbClr val="000000"/>
                        </a:solidFill>
                        <a:effectLst/>
                        <a:latin typeface="Calibri"/>
                      </a:endParaRPr>
                    </a:p>
                  </a:txBody>
                  <a:tcPr marL="12701" marR="12701" marT="12694" marB="0" anchor="b">
                    <a:lnL>
                      <a:noFill/>
                    </a:lnL>
                    <a:lnR>
                      <a:noFill/>
                    </a:lnR>
                    <a:lnT>
                      <a:noFill/>
                    </a:lnT>
                    <a:lnB w="6350" cap="flat" cmpd="sng" algn="ctr">
                      <a:solidFill>
                        <a:srgbClr val="000000"/>
                      </a:solidFill>
                      <a:prstDash val="solid"/>
                      <a:round/>
                      <a:headEnd type="none" w="med" len="med"/>
                      <a:tailEnd type="none" w="med" len="med"/>
                    </a:lnB>
                  </a:tcPr>
                </a:tc>
              </a:tr>
              <a:tr h="225954">
                <a:tc>
                  <a:txBody>
                    <a:bodyPr/>
                    <a:lstStyle/>
                    <a:p>
                      <a:pPr algn="l" fontAlgn="b"/>
                      <a:r>
                        <a:rPr lang="en-US" sz="1400" b="0" i="0" u="none" strike="noStrike">
                          <a:solidFill>
                            <a:srgbClr val="000000"/>
                          </a:solidFill>
                          <a:effectLst/>
                          <a:latin typeface="Calibri"/>
                        </a:rPr>
                        <a:t>Trehalose</a:t>
                      </a:r>
                    </a:p>
                  </a:txBody>
                  <a:tcPr marL="12701" marR="12701" marT="1269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a:solidFill>
                            <a:srgbClr val="000000"/>
                          </a:solidFill>
                          <a:effectLst/>
                          <a:latin typeface="Calibri"/>
                        </a:rPr>
                        <a:t>Disaccharide</a:t>
                      </a:r>
                    </a:p>
                  </a:txBody>
                  <a:tcPr marL="12701" marR="12701" marT="1269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400" b="0" i="0" u="none" strike="noStrike">
                          <a:solidFill>
                            <a:srgbClr val="000000"/>
                          </a:solidFill>
                          <a:effectLst/>
                          <a:latin typeface="Calibri"/>
                        </a:rPr>
                        <a:t>342.3</a:t>
                      </a:r>
                    </a:p>
                  </a:txBody>
                  <a:tcPr marL="12701" marR="12701" marT="1269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400" b="0" i="0" u="none" strike="noStrike">
                          <a:solidFill>
                            <a:srgbClr val="000000"/>
                          </a:solidFill>
                          <a:effectLst/>
                          <a:latin typeface="Calibri"/>
                        </a:rPr>
                        <a:t>+ve</a:t>
                      </a:r>
                    </a:p>
                  </a:txBody>
                  <a:tcPr marL="12701" marR="12701" marT="12694" marB="0" anchor="b">
                    <a:lnL>
                      <a:noFill/>
                    </a:lnL>
                    <a:lnR>
                      <a:noFill/>
                    </a:lnR>
                    <a:lnT w="6350" cap="flat" cmpd="sng" algn="ctr">
                      <a:solidFill>
                        <a:srgbClr val="000000"/>
                      </a:solidFill>
                      <a:prstDash val="solid"/>
                      <a:round/>
                      <a:headEnd type="none" w="med" len="med"/>
                      <a:tailEnd type="none" w="med" len="med"/>
                    </a:lnT>
                    <a:lnB>
                      <a:noFill/>
                    </a:lnB>
                  </a:tcPr>
                </a:tc>
              </a:tr>
              <a:tr h="225954">
                <a:tc>
                  <a:txBody>
                    <a:bodyPr/>
                    <a:lstStyle/>
                    <a:p>
                      <a:pPr algn="l" fontAlgn="b"/>
                      <a:r>
                        <a:rPr lang="en-US" sz="1400" b="0" i="0" u="none" strike="noStrike" dirty="0">
                          <a:solidFill>
                            <a:srgbClr val="000000"/>
                          </a:solidFill>
                          <a:effectLst/>
                          <a:latin typeface="Calibri"/>
                        </a:rPr>
                        <a:t>Glucose</a:t>
                      </a:r>
                    </a:p>
                  </a:txBody>
                  <a:tcPr marL="12701" marR="12701" marT="12694" marB="0" anchor="b">
                    <a:lnL>
                      <a:noFill/>
                    </a:lnL>
                    <a:lnR>
                      <a:noFill/>
                    </a:lnR>
                    <a:lnT>
                      <a:noFill/>
                    </a:lnT>
                    <a:lnB>
                      <a:noFill/>
                    </a:lnB>
                  </a:tcPr>
                </a:tc>
                <a:tc>
                  <a:txBody>
                    <a:bodyPr/>
                    <a:lstStyle/>
                    <a:p>
                      <a:pPr algn="l" fontAlgn="b"/>
                      <a:r>
                        <a:rPr lang="en-US" sz="1400" b="0" i="0" u="none" strike="noStrike">
                          <a:solidFill>
                            <a:srgbClr val="000000"/>
                          </a:solidFill>
                          <a:effectLst/>
                          <a:latin typeface="Calibri"/>
                        </a:rPr>
                        <a:t>Monosaccharide</a:t>
                      </a:r>
                    </a:p>
                  </a:txBody>
                  <a:tcPr marL="12701" marR="12701" marT="12694" marB="0" anchor="b">
                    <a:lnL>
                      <a:noFill/>
                    </a:lnL>
                    <a:lnR>
                      <a:noFill/>
                    </a:lnR>
                    <a:lnT>
                      <a:noFill/>
                    </a:lnT>
                    <a:lnB>
                      <a:noFill/>
                    </a:lnB>
                  </a:tcPr>
                </a:tc>
                <a:tc>
                  <a:txBody>
                    <a:bodyPr/>
                    <a:lstStyle/>
                    <a:p>
                      <a:pPr algn="r" fontAlgn="b"/>
                      <a:r>
                        <a:rPr lang="en-US" sz="1400" b="0" i="0" u="none" strike="noStrike">
                          <a:solidFill>
                            <a:srgbClr val="000000"/>
                          </a:solidFill>
                          <a:effectLst/>
                          <a:latin typeface="Calibri"/>
                        </a:rPr>
                        <a:t>180.2</a:t>
                      </a:r>
                    </a:p>
                  </a:txBody>
                  <a:tcPr marL="12701" marR="12701" marT="12694"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a:rPr>
                        <a:t>+</a:t>
                      </a:r>
                      <a:r>
                        <a:rPr lang="en-US" sz="1400" b="0" i="0" u="none" strike="noStrike" dirty="0" err="1">
                          <a:solidFill>
                            <a:srgbClr val="000000"/>
                          </a:solidFill>
                          <a:effectLst/>
                          <a:latin typeface="Calibri"/>
                        </a:rPr>
                        <a:t>ve</a:t>
                      </a:r>
                      <a:endParaRPr lang="en-US" sz="1400" b="0" i="0" u="none" strike="noStrike" dirty="0">
                        <a:solidFill>
                          <a:srgbClr val="000000"/>
                        </a:solidFill>
                        <a:effectLst/>
                        <a:latin typeface="Calibri"/>
                      </a:endParaRPr>
                    </a:p>
                  </a:txBody>
                  <a:tcPr marL="12701" marR="12701" marT="12694" marB="0" anchor="b">
                    <a:lnL>
                      <a:noFill/>
                    </a:lnL>
                    <a:lnR>
                      <a:noFill/>
                    </a:lnR>
                    <a:lnT>
                      <a:noFill/>
                    </a:lnT>
                    <a:lnB>
                      <a:noFill/>
                    </a:lnB>
                  </a:tcPr>
                </a:tc>
              </a:tr>
              <a:tr h="225954">
                <a:tc>
                  <a:txBody>
                    <a:bodyPr/>
                    <a:lstStyle/>
                    <a:p>
                      <a:pPr algn="l" fontAlgn="b"/>
                      <a:r>
                        <a:rPr lang="en-US" sz="1400" b="0" i="0" u="none" strike="noStrike">
                          <a:solidFill>
                            <a:srgbClr val="000000"/>
                          </a:solidFill>
                          <a:effectLst/>
                          <a:latin typeface="Calibri"/>
                        </a:rPr>
                        <a:t>Mannose</a:t>
                      </a:r>
                    </a:p>
                  </a:txBody>
                  <a:tcPr marL="12701" marR="12701" marT="12694" marB="0" anchor="b">
                    <a:lnL>
                      <a:noFill/>
                    </a:lnL>
                    <a:lnR>
                      <a:noFill/>
                    </a:lnR>
                    <a:lnT>
                      <a:noFill/>
                    </a:lnT>
                    <a:lnB>
                      <a:noFill/>
                    </a:lnB>
                  </a:tcPr>
                </a:tc>
                <a:tc>
                  <a:txBody>
                    <a:bodyPr/>
                    <a:lstStyle/>
                    <a:p>
                      <a:pPr algn="l" fontAlgn="b"/>
                      <a:r>
                        <a:rPr lang="en-US" sz="1400" b="0" i="0" u="none" strike="noStrike">
                          <a:solidFill>
                            <a:srgbClr val="000000"/>
                          </a:solidFill>
                          <a:effectLst/>
                          <a:latin typeface="Calibri"/>
                        </a:rPr>
                        <a:t>Monosaccharide</a:t>
                      </a:r>
                    </a:p>
                  </a:txBody>
                  <a:tcPr marL="12701" marR="12701" marT="12694" marB="0" anchor="b">
                    <a:lnL>
                      <a:noFill/>
                    </a:lnL>
                    <a:lnR>
                      <a:noFill/>
                    </a:lnR>
                    <a:lnT>
                      <a:noFill/>
                    </a:lnT>
                    <a:lnB>
                      <a:noFill/>
                    </a:lnB>
                  </a:tcPr>
                </a:tc>
                <a:tc>
                  <a:txBody>
                    <a:bodyPr/>
                    <a:lstStyle/>
                    <a:p>
                      <a:pPr algn="r" fontAlgn="b"/>
                      <a:r>
                        <a:rPr lang="en-US" sz="1400" b="0" i="0" u="none" strike="noStrike">
                          <a:solidFill>
                            <a:srgbClr val="000000"/>
                          </a:solidFill>
                          <a:effectLst/>
                          <a:latin typeface="Calibri"/>
                        </a:rPr>
                        <a:t>180.2</a:t>
                      </a:r>
                    </a:p>
                  </a:txBody>
                  <a:tcPr marL="12701" marR="12701" marT="12694"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a:rPr>
                        <a:t>+</a:t>
                      </a:r>
                      <a:r>
                        <a:rPr lang="en-US" sz="1400" b="0" i="0" u="none" strike="noStrike" dirty="0" err="1" smtClean="0">
                          <a:solidFill>
                            <a:srgbClr val="000000"/>
                          </a:solidFill>
                          <a:effectLst/>
                          <a:latin typeface="Calibri"/>
                        </a:rPr>
                        <a:t>ve</a:t>
                      </a:r>
                      <a:endParaRPr lang="en-US" sz="1400" b="0" i="0" u="none" strike="noStrike" dirty="0">
                        <a:solidFill>
                          <a:srgbClr val="000000"/>
                        </a:solidFill>
                        <a:effectLst/>
                        <a:latin typeface="Calibri"/>
                      </a:endParaRPr>
                    </a:p>
                  </a:txBody>
                  <a:tcPr marL="12701" marR="12701" marT="12694" marB="0" anchor="b">
                    <a:lnL>
                      <a:noFill/>
                    </a:lnL>
                    <a:lnR>
                      <a:noFill/>
                    </a:lnR>
                    <a:lnT>
                      <a:noFill/>
                    </a:lnT>
                    <a:lnB>
                      <a:noFill/>
                    </a:lnB>
                  </a:tcPr>
                </a:tc>
              </a:tr>
              <a:tr h="225954">
                <a:tc>
                  <a:txBody>
                    <a:bodyPr/>
                    <a:lstStyle/>
                    <a:p>
                      <a:pPr algn="l" fontAlgn="b"/>
                      <a:r>
                        <a:rPr lang="en-US" sz="1400" b="0" i="0" u="none" strike="noStrike">
                          <a:solidFill>
                            <a:srgbClr val="000000"/>
                          </a:solidFill>
                          <a:effectLst/>
                          <a:latin typeface="Calibri"/>
                        </a:rPr>
                        <a:t>Galactose</a:t>
                      </a:r>
                    </a:p>
                  </a:txBody>
                  <a:tcPr marL="12701" marR="12701" marT="12694" marB="0" anchor="b">
                    <a:lnL>
                      <a:noFill/>
                    </a:lnL>
                    <a:lnR>
                      <a:noFill/>
                    </a:lnR>
                    <a:lnT>
                      <a:noFill/>
                    </a:lnT>
                    <a:lnB>
                      <a:noFill/>
                    </a:lnB>
                  </a:tcPr>
                </a:tc>
                <a:tc>
                  <a:txBody>
                    <a:bodyPr/>
                    <a:lstStyle/>
                    <a:p>
                      <a:pPr algn="l" fontAlgn="b"/>
                      <a:r>
                        <a:rPr lang="en-US" sz="1400" b="0" i="0" u="none" strike="noStrike">
                          <a:solidFill>
                            <a:srgbClr val="000000"/>
                          </a:solidFill>
                          <a:effectLst/>
                          <a:latin typeface="Calibri"/>
                        </a:rPr>
                        <a:t>Monosaccharide</a:t>
                      </a:r>
                    </a:p>
                  </a:txBody>
                  <a:tcPr marL="12701" marR="12701" marT="12694" marB="0" anchor="b">
                    <a:lnL>
                      <a:noFill/>
                    </a:lnL>
                    <a:lnR>
                      <a:noFill/>
                    </a:lnR>
                    <a:lnT>
                      <a:noFill/>
                    </a:lnT>
                    <a:lnB>
                      <a:noFill/>
                    </a:lnB>
                  </a:tcPr>
                </a:tc>
                <a:tc>
                  <a:txBody>
                    <a:bodyPr/>
                    <a:lstStyle/>
                    <a:p>
                      <a:pPr algn="r" fontAlgn="b"/>
                      <a:r>
                        <a:rPr lang="en-US" sz="1400" b="0" i="0" u="none" strike="noStrike">
                          <a:solidFill>
                            <a:srgbClr val="000000"/>
                          </a:solidFill>
                          <a:effectLst/>
                          <a:latin typeface="Calibri"/>
                        </a:rPr>
                        <a:t>180.1</a:t>
                      </a:r>
                    </a:p>
                  </a:txBody>
                  <a:tcPr marL="12701" marR="12701" marT="12694" marB="0" anchor="b">
                    <a:lnL>
                      <a:noFill/>
                    </a:lnL>
                    <a:lnR>
                      <a:noFill/>
                    </a:lnR>
                    <a:lnT>
                      <a:noFill/>
                    </a:lnT>
                    <a:lnB>
                      <a:noFill/>
                    </a:lnB>
                  </a:tcPr>
                </a:tc>
                <a:tc>
                  <a:txBody>
                    <a:bodyPr/>
                    <a:lstStyle/>
                    <a:p>
                      <a:pPr algn="ctr" fontAlgn="b"/>
                      <a:r>
                        <a:rPr lang="en-US" sz="1400" b="0" i="0" u="none" strike="noStrike">
                          <a:solidFill>
                            <a:srgbClr val="000000"/>
                          </a:solidFill>
                          <a:effectLst/>
                          <a:latin typeface="Calibri"/>
                        </a:rPr>
                        <a:t>?</a:t>
                      </a:r>
                    </a:p>
                  </a:txBody>
                  <a:tcPr marL="12701" marR="12701" marT="12694" marB="0" anchor="b">
                    <a:lnL>
                      <a:noFill/>
                    </a:lnL>
                    <a:lnR>
                      <a:noFill/>
                    </a:lnR>
                    <a:lnT>
                      <a:noFill/>
                    </a:lnT>
                    <a:lnB>
                      <a:noFill/>
                    </a:lnB>
                  </a:tcPr>
                </a:tc>
              </a:tr>
              <a:tr h="225954">
                <a:tc>
                  <a:txBody>
                    <a:bodyPr/>
                    <a:lstStyle/>
                    <a:p>
                      <a:pPr algn="l" fontAlgn="b"/>
                      <a:r>
                        <a:rPr lang="en-US" sz="1400" b="0" i="0" u="none" strike="noStrike">
                          <a:solidFill>
                            <a:srgbClr val="000000"/>
                          </a:solidFill>
                          <a:effectLst/>
                          <a:latin typeface="Calibri"/>
                        </a:rPr>
                        <a:t>Arabinose</a:t>
                      </a:r>
                    </a:p>
                  </a:txBody>
                  <a:tcPr marL="12701" marR="12701" marT="12694" marB="0" anchor="b">
                    <a:lnL>
                      <a:noFill/>
                    </a:lnL>
                    <a:lnR>
                      <a:noFill/>
                    </a:lnR>
                    <a:lnT>
                      <a:noFill/>
                    </a:lnT>
                    <a:lnB>
                      <a:noFill/>
                    </a:lnB>
                  </a:tcPr>
                </a:tc>
                <a:tc>
                  <a:txBody>
                    <a:bodyPr/>
                    <a:lstStyle/>
                    <a:p>
                      <a:pPr algn="l" fontAlgn="b"/>
                      <a:r>
                        <a:rPr lang="en-US" sz="1400" b="0" i="0" u="none" strike="noStrike">
                          <a:solidFill>
                            <a:srgbClr val="000000"/>
                          </a:solidFill>
                          <a:effectLst/>
                          <a:latin typeface="Calibri"/>
                        </a:rPr>
                        <a:t>Monosaccharide</a:t>
                      </a:r>
                    </a:p>
                  </a:txBody>
                  <a:tcPr marL="12701" marR="12701" marT="12694" marB="0" anchor="b">
                    <a:lnL>
                      <a:noFill/>
                    </a:lnL>
                    <a:lnR>
                      <a:noFill/>
                    </a:lnR>
                    <a:lnT>
                      <a:noFill/>
                    </a:lnT>
                    <a:lnB>
                      <a:noFill/>
                    </a:lnB>
                  </a:tcPr>
                </a:tc>
                <a:tc>
                  <a:txBody>
                    <a:bodyPr/>
                    <a:lstStyle/>
                    <a:p>
                      <a:pPr algn="r" fontAlgn="b"/>
                      <a:r>
                        <a:rPr lang="en-US" sz="1400" b="0" i="0" u="none" strike="noStrike">
                          <a:solidFill>
                            <a:srgbClr val="000000"/>
                          </a:solidFill>
                          <a:effectLst/>
                          <a:latin typeface="Calibri"/>
                        </a:rPr>
                        <a:t>150.1</a:t>
                      </a:r>
                    </a:p>
                  </a:txBody>
                  <a:tcPr marL="12701" marR="12701" marT="12694"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a:rPr>
                        <a:t>+</a:t>
                      </a:r>
                      <a:r>
                        <a:rPr lang="en-US" sz="1400" b="0" i="0" u="none" strike="noStrike" dirty="0" err="1">
                          <a:solidFill>
                            <a:srgbClr val="000000"/>
                          </a:solidFill>
                          <a:effectLst/>
                          <a:latin typeface="Calibri"/>
                        </a:rPr>
                        <a:t>ve</a:t>
                      </a:r>
                      <a:endParaRPr lang="en-US" sz="1400" b="0" i="0" u="none" strike="noStrike" dirty="0">
                        <a:solidFill>
                          <a:srgbClr val="000000"/>
                        </a:solidFill>
                        <a:effectLst/>
                        <a:latin typeface="Calibri"/>
                      </a:endParaRPr>
                    </a:p>
                  </a:txBody>
                  <a:tcPr marL="12701" marR="12701" marT="12694" marB="0" anchor="b">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p:txBody>
          <a:bodyPr/>
          <a:lstStyle/>
          <a:p>
            <a:r>
              <a:rPr lang="en-US" altLang="en-US" smtClean="0"/>
              <a:t>Ion Beam Analysis</a:t>
            </a:r>
          </a:p>
        </p:txBody>
      </p:sp>
      <p:sp>
        <p:nvSpPr>
          <p:cNvPr id="3" name="Content Placeholder 2"/>
          <p:cNvSpPr>
            <a:spLocks noGrp="1"/>
          </p:cNvSpPr>
          <p:nvPr>
            <p:ph idx="1"/>
          </p:nvPr>
        </p:nvSpPr>
        <p:spPr>
          <a:xfrm>
            <a:off x="457200" y="1600200"/>
            <a:ext cx="5092700" cy="4525963"/>
          </a:xfrm>
        </p:spPr>
        <p:txBody>
          <a:bodyPr>
            <a:normAutofit/>
          </a:bodyPr>
          <a:lstStyle/>
          <a:p>
            <a:pPr marL="0" indent="0">
              <a:lnSpc>
                <a:spcPct val="90000"/>
              </a:lnSpc>
              <a:buFont typeface="Arial" pitchFamily="34" charset="0"/>
              <a:buNone/>
            </a:pPr>
            <a:r>
              <a:rPr lang="en-US" altLang="en-US" sz="3000" smtClean="0"/>
              <a:t>An incoming ion beam enters through the surface of the sample and loses energy while penetrating. In a certain depth the incoming particle can undergo a nuclear reaction with atoms of the sample. The energy of the reaction products is a function of the energy of the incoming ions.</a:t>
            </a:r>
          </a:p>
          <a:p>
            <a:pPr marL="0" indent="0">
              <a:lnSpc>
                <a:spcPct val="90000"/>
              </a:lnSpc>
              <a:buFont typeface="Arial" pitchFamily="34" charset="0"/>
              <a:buNone/>
            </a:pPr>
            <a:endParaRPr lang="en-GB" altLang="en-US" sz="3000" baseline="30000" smtClean="0"/>
          </a:p>
        </p:txBody>
      </p:sp>
      <p:pic>
        <p:nvPicPr>
          <p:cNvPr id="14339"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16550" y="2500313"/>
            <a:ext cx="3727450" cy="203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4" descr="Screen Shot 2014-05-26 at 21.04.59.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30475" y="2582863"/>
            <a:ext cx="4149725" cy="322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2"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01688" y="661988"/>
            <a:ext cx="76073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extBox 1"/>
          <p:cNvSpPr txBox="1">
            <a:spLocks noChangeArrowheads="1"/>
          </p:cNvSpPr>
          <p:nvPr/>
        </p:nvSpPr>
        <p:spPr bwMode="auto">
          <a:xfrm>
            <a:off x="1797050" y="6334125"/>
            <a:ext cx="49196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1100" b="1" i="1">
                <a:solidFill>
                  <a:schemeClr val="bg1"/>
                </a:solidFill>
              </a:rPr>
              <a:t>Method for regio-, chemo- and stereoselective deuterium labeling</a:t>
            </a:r>
          </a:p>
          <a:p>
            <a:r>
              <a:rPr lang="en-US" altLang="en-US" sz="1100" b="1" i="1">
                <a:solidFill>
                  <a:schemeClr val="bg1"/>
                </a:solidFill>
              </a:rPr>
              <a:t> of sugars based on ruthenium-catalyzed C-H bond activation</a:t>
            </a:r>
            <a:r>
              <a:rPr lang="en-US" altLang="en-US" sz="1100" b="1">
                <a:solidFill>
                  <a:schemeClr val="bg1"/>
                </a:solidFill>
              </a:rPr>
              <a:t>, Sawama et al 2010</a:t>
            </a:r>
            <a:endParaRPr lang="en-US" altLang="en-US" sz="1100">
              <a:solidFill>
                <a:schemeClr val="bg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n-US" altLang="en-US" smtClean="0"/>
              <a:t>Characterisation</a:t>
            </a:r>
          </a:p>
        </p:txBody>
      </p:sp>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l="12289" t="14111" r="18291" b="4338"/>
          <a:stretch>
            <a:fillRect/>
          </a:stretch>
        </p:blipFill>
        <p:spPr bwMode="auto">
          <a:xfrm>
            <a:off x="4727575" y="1641475"/>
            <a:ext cx="4237038" cy="369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316163"/>
            <a:ext cx="4727575" cy="303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par>
                                <p:cTn id="7" presetID="0" presetClass="path" presetSubtype="0" accel="50000" decel="50000" fill="hold" nodeType="withEffect">
                                  <p:stCondLst>
                                    <p:cond delay="0"/>
                                  </p:stCondLst>
                                  <p:childTnLst>
                                    <p:animMotion origin="layout" path="M -0.01372 0.01229 L 0.25725 -0.11842 " pathEditMode="relative" rAng="0" ptsTypes="AA">
                                      <p:cBhvr>
                                        <p:cTn id="8" dur="2000" fill="hold"/>
                                        <p:tgtEl>
                                          <p:spTgt spid="4"/>
                                        </p:tgtEl>
                                        <p:attrNameLst>
                                          <p:attrName>ppt_x</p:attrName>
                                          <p:attrName>ppt_y</p:attrName>
                                        </p:attrNameLst>
                                      </p:cBhvr>
                                      <p:rCtr x="13549" y="-6535"/>
                                    </p:animMotion>
                                  </p:childTnLst>
                                </p:cTn>
                              </p:par>
                              <p:par>
                                <p:cTn id="9" presetID="9" presetClass="exit" presetSubtype="0" fill="hold" nodeType="withEffect">
                                  <p:stCondLst>
                                    <p:cond delay="0"/>
                                  </p:stCondLst>
                                  <p:childTnLst>
                                    <p:animEffect transition="out" filter="dissolve">
                                      <p:cBhvr>
                                        <p:cTn id="10" dur="500"/>
                                        <p:tgtEl>
                                          <p:spTgt spid="5"/>
                                        </p:tgtEl>
                                      </p:cBhvr>
                                    </p:animEffect>
                                    <p:set>
                                      <p:cBhvr>
                                        <p:cTn id="11"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5" name="Object 5"/>
          <p:cNvGraphicFramePr>
            <a:graphicFrameLocks noChangeAspect="1"/>
          </p:cNvGraphicFramePr>
          <p:nvPr/>
        </p:nvGraphicFramePr>
        <p:xfrm>
          <a:off x="544513" y="1758950"/>
          <a:ext cx="8027987" cy="3889375"/>
        </p:xfrm>
        <a:graphic>
          <a:graphicData uri="http://schemas.openxmlformats.org/presentationml/2006/ole">
            <mc:AlternateContent xmlns:mc="http://schemas.openxmlformats.org/markup-compatibility/2006">
              <mc:Choice xmlns:v="urn:schemas-microsoft-com:vml" Requires="v">
                <p:oleObj spid="_x0000_s1026" name="Document" r:id="rId5" imgW="5422900" imgH="2628900" progId="Word.Document.12">
                  <p:embed/>
                </p:oleObj>
              </mc:Choice>
              <mc:Fallback>
                <p:oleObj name="Document" r:id="rId5" imgW="5422900" imgH="2628900" progId="Word.Document.12">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4513" y="1758950"/>
                        <a:ext cx="8027987"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41763" y="423863"/>
            <a:ext cx="919162" cy="128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0" name="Picture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59238" y="2058988"/>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extBox 16"/>
          <p:cNvSpPr txBox="1">
            <a:spLocks noChangeArrowheads="1"/>
          </p:cNvSpPr>
          <p:nvPr/>
        </p:nvSpPr>
        <p:spPr bwMode="auto">
          <a:xfrm>
            <a:off x="254000" y="735013"/>
            <a:ext cx="3070225"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1400"/>
              <a:t>Grow </a:t>
            </a:r>
            <a:r>
              <a:rPr lang="en-US" altLang="en-US" sz="1400" i="1"/>
              <a:t>M. smegmatis </a:t>
            </a:r>
            <a:r>
              <a:rPr lang="en-US" altLang="en-US" sz="1400"/>
              <a:t>to mid-exponential phase in TSB (+0.05% tween), OD</a:t>
            </a:r>
            <a:r>
              <a:rPr lang="en-US" altLang="en-US" sz="1400" baseline="-25000"/>
              <a:t>600</a:t>
            </a:r>
            <a:r>
              <a:rPr lang="en-US" altLang="en-US" sz="1400"/>
              <a:t> = 1 (1.23 x 10</a:t>
            </a:r>
            <a:r>
              <a:rPr lang="en-US" altLang="en-US" sz="1400" baseline="30000"/>
              <a:t>8</a:t>
            </a:r>
            <a:r>
              <a:rPr lang="en-US" altLang="en-US" sz="1400"/>
              <a:t> cfu)</a:t>
            </a:r>
          </a:p>
        </p:txBody>
      </p:sp>
      <p:sp>
        <p:nvSpPr>
          <p:cNvPr id="17412" name="TextBox 17"/>
          <p:cNvSpPr txBox="1">
            <a:spLocks noChangeArrowheads="1"/>
          </p:cNvSpPr>
          <p:nvPr/>
        </p:nvSpPr>
        <p:spPr bwMode="auto">
          <a:xfrm>
            <a:off x="254000" y="2174875"/>
            <a:ext cx="20447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1400"/>
              <a:t>Re-suspend in sterile PBS</a:t>
            </a:r>
          </a:p>
        </p:txBody>
      </p:sp>
      <p:sp>
        <p:nvSpPr>
          <p:cNvPr id="17413" name="TextBox 18"/>
          <p:cNvSpPr txBox="1">
            <a:spLocks noChangeArrowheads="1"/>
          </p:cNvSpPr>
          <p:nvPr/>
        </p:nvSpPr>
        <p:spPr bwMode="auto">
          <a:xfrm>
            <a:off x="254000" y="3387725"/>
            <a:ext cx="2390775"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1400"/>
              <a:t>950ul cell suspension + 50ul (1M) carbohydrate (PBS) at given times</a:t>
            </a:r>
          </a:p>
        </p:txBody>
      </p:sp>
      <p:grpSp>
        <p:nvGrpSpPr>
          <p:cNvPr id="17414" name="Group 15"/>
          <p:cNvGrpSpPr>
            <a:grpSpLocks/>
          </p:cNvGrpSpPr>
          <p:nvPr/>
        </p:nvGrpSpPr>
        <p:grpSpPr bwMode="auto">
          <a:xfrm>
            <a:off x="3440113" y="3343275"/>
            <a:ext cx="1917700" cy="641350"/>
            <a:chOff x="3441700" y="1498529"/>
            <a:chExt cx="8991600" cy="3778241"/>
          </a:xfrm>
        </p:grpSpPr>
        <p:pic>
          <p:nvPicPr>
            <p:cNvPr id="17429" name="Picture 1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441700" y="1498529"/>
              <a:ext cx="2247900"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30" name="Picture 1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185400" y="1498529"/>
              <a:ext cx="2247900"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31" name="Picture 1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37500" y="1498529"/>
              <a:ext cx="2247900"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32" name="Picture 1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89600" y="1504870"/>
              <a:ext cx="2247900"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415" name="TextBox 20"/>
          <p:cNvSpPr txBox="1">
            <a:spLocks noChangeArrowheads="1"/>
          </p:cNvSpPr>
          <p:nvPr/>
        </p:nvSpPr>
        <p:spPr bwMode="auto">
          <a:xfrm>
            <a:off x="3552825" y="4084638"/>
            <a:ext cx="517525" cy="17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1200"/>
              <a:t>3hr</a:t>
            </a:r>
          </a:p>
        </p:txBody>
      </p:sp>
      <p:cxnSp>
        <p:nvCxnSpPr>
          <p:cNvPr id="4" name="Straight Arrow Connector 3"/>
          <p:cNvCxnSpPr>
            <a:cxnSpLocks noChangeShapeType="1"/>
          </p:cNvCxnSpPr>
          <p:nvPr/>
        </p:nvCxnSpPr>
        <p:spPr bwMode="auto">
          <a:xfrm>
            <a:off x="4402138" y="1592263"/>
            <a:ext cx="0" cy="390525"/>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5" name="Straight Arrow Connector 24"/>
          <p:cNvCxnSpPr>
            <a:cxnSpLocks noChangeShapeType="1"/>
          </p:cNvCxnSpPr>
          <p:nvPr/>
        </p:nvCxnSpPr>
        <p:spPr bwMode="auto">
          <a:xfrm>
            <a:off x="4402138" y="2843213"/>
            <a:ext cx="0" cy="21590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pic>
        <p:nvPicPr>
          <p:cNvPr id="17418" name="Picture 27" descr="Macintosh HD:Users:Rick:Documents:PhD:Growth curve.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59413" y="419100"/>
            <a:ext cx="2643187"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9" name="Picture 7" descr="eppendorfs_beads.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398838" y="5189538"/>
            <a:ext cx="2005012" cy="67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4" name="Straight Arrow Connector 33"/>
          <p:cNvCxnSpPr>
            <a:cxnSpLocks noChangeShapeType="1"/>
          </p:cNvCxnSpPr>
          <p:nvPr/>
        </p:nvCxnSpPr>
        <p:spPr bwMode="auto">
          <a:xfrm>
            <a:off x="4402138" y="4487863"/>
            <a:ext cx="0" cy="504825"/>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7421" name="TextBox 35"/>
          <p:cNvSpPr txBox="1">
            <a:spLocks noChangeArrowheads="1"/>
          </p:cNvSpPr>
          <p:nvPr/>
        </p:nvSpPr>
        <p:spPr bwMode="auto">
          <a:xfrm>
            <a:off x="254000" y="5156200"/>
            <a:ext cx="2390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1400"/>
              <a:t>Freeze dried for Analysis</a:t>
            </a:r>
          </a:p>
        </p:txBody>
      </p:sp>
      <p:sp>
        <p:nvSpPr>
          <p:cNvPr id="26" name="TextBox 25"/>
          <p:cNvSpPr txBox="1"/>
          <p:nvPr/>
        </p:nvSpPr>
        <p:spPr>
          <a:xfrm>
            <a:off x="2239963" y="1651000"/>
            <a:ext cx="2043112" cy="522288"/>
          </a:xfrm>
          <a:prstGeom prst="rect">
            <a:avLst/>
          </a:prstGeom>
          <a:noFill/>
        </p:spPr>
        <p:txBody>
          <a:bodyPr>
            <a:spAutoFit/>
          </a:bodyPr>
          <a:lstStyle/>
          <a:p>
            <a:pPr fontAlgn="auto">
              <a:spcBef>
                <a:spcPts val="0"/>
              </a:spcBef>
              <a:spcAft>
                <a:spcPts val="0"/>
              </a:spcAft>
              <a:defRPr/>
            </a:pPr>
            <a:r>
              <a:rPr lang="en-US" sz="1400" dirty="0">
                <a:solidFill>
                  <a:schemeClr val="bg1">
                    <a:lumMod val="65000"/>
                  </a:schemeClr>
                </a:solidFill>
                <a:latin typeface="+mn-lt"/>
                <a:ea typeface="+mn-ea"/>
              </a:rPr>
              <a:t>Centrifuge and wash with PBS</a:t>
            </a:r>
            <a:endParaRPr lang="en-US" sz="1400" dirty="0">
              <a:solidFill>
                <a:schemeClr val="bg1">
                  <a:lumMod val="65000"/>
                </a:schemeClr>
              </a:solidFill>
              <a:latin typeface="+mn-lt"/>
              <a:ea typeface="+mn-ea"/>
            </a:endParaRPr>
          </a:p>
        </p:txBody>
      </p:sp>
      <p:sp>
        <p:nvSpPr>
          <p:cNvPr id="27" name="TextBox 26"/>
          <p:cNvSpPr txBox="1"/>
          <p:nvPr/>
        </p:nvSpPr>
        <p:spPr>
          <a:xfrm>
            <a:off x="2239963" y="2746375"/>
            <a:ext cx="2043112" cy="307975"/>
          </a:xfrm>
          <a:prstGeom prst="rect">
            <a:avLst/>
          </a:prstGeom>
          <a:noFill/>
        </p:spPr>
        <p:txBody>
          <a:bodyPr>
            <a:spAutoFit/>
          </a:bodyPr>
          <a:lstStyle/>
          <a:p>
            <a:pPr fontAlgn="auto">
              <a:spcBef>
                <a:spcPts val="0"/>
              </a:spcBef>
              <a:spcAft>
                <a:spcPts val="0"/>
              </a:spcAft>
              <a:defRPr/>
            </a:pPr>
            <a:r>
              <a:rPr lang="en-US" sz="1400" dirty="0">
                <a:solidFill>
                  <a:schemeClr val="bg1">
                    <a:lumMod val="65000"/>
                  </a:schemeClr>
                </a:solidFill>
                <a:latin typeface="+mn-lt"/>
                <a:ea typeface="+mn-ea"/>
              </a:rPr>
              <a:t>Aliquot</a:t>
            </a:r>
            <a:endParaRPr lang="en-US" sz="1400" dirty="0">
              <a:solidFill>
                <a:schemeClr val="bg1">
                  <a:lumMod val="65000"/>
                </a:schemeClr>
              </a:solidFill>
              <a:latin typeface="+mn-lt"/>
              <a:ea typeface="+mn-ea"/>
            </a:endParaRPr>
          </a:p>
        </p:txBody>
      </p:sp>
      <p:sp>
        <p:nvSpPr>
          <p:cNvPr id="29" name="TextBox 28"/>
          <p:cNvSpPr txBox="1"/>
          <p:nvPr/>
        </p:nvSpPr>
        <p:spPr>
          <a:xfrm>
            <a:off x="1622425" y="4370388"/>
            <a:ext cx="2044700" cy="738187"/>
          </a:xfrm>
          <a:prstGeom prst="rect">
            <a:avLst/>
          </a:prstGeom>
          <a:noFill/>
        </p:spPr>
        <p:txBody>
          <a:bodyPr>
            <a:spAutoFit/>
          </a:bodyPr>
          <a:lstStyle/>
          <a:p>
            <a:pPr fontAlgn="auto">
              <a:spcBef>
                <a:spcPts val="0"/>
              </a:spcBef>
              <a:spcAft>
                <a:spcPts val="0"/>
              </a:spcAft>
              <a:defRPr/>
            </a:pPr>
            <a:r>
              <a:rPr lang="en-US" sz="1400" dirty="0">
                <a:solidFill>
                  <a:schemeClr val="bg1">
                    <a:lumMod val="65000"/>
                  </a:schemeClr>
                </a:solidFill>
                <a:latin typeface="+mn-lt"/>
                <a:ea typeface="+mn-ea"/>
              </a:rPr>
              <a:t>Shaken at 800rpm at 37</a:t>
            </a:r>
            <a:r>
              <a:rPr lang="en-US" sz="1400" baseline="30000" dirty="0">
                <a:solidFill>
                  <a:schemeClr val="bg1">
                    <a:lumMod val="65000"/>
                  </a:schemeClr>
                </a:solidFill>
                <a:latin typeface="+mn-lt"/>
                <a:ea typeface="+mn-ea"/>
              </a:rPr>
              <a:t>o</a:t>
            </a:r>
            <a:r>
              <a:rPr lang="en-US" sz="1400" dirty="0">
                <a:solidFill>
                  <a:schemeClr val="bg1">
                    <a:lumMod val="65000"/>
                  </a:schemeClr>
                </a:solidFill>
                <a:latin typeface="+mn-lt"/>
                <a:ea typeface="+mn-ea"/>
              </a:rPr>
              <a:t>C, then washed twice with sterile PBS</a:t>
            </a:r>
            <a:endParaRPr lang="en-US" sz="1400" dirty="0">
              <a:solidFill>
                <a:schemeClr val="bg1">
                  <a:lumMod val="65000"/>
                </a:schemeClr>
              </a:solidFill>
              <a:latin typeface="+mn-lt"/>
              <a:ea typeface="+mn-ea"/>
            </a:endParaRPr>
          </a:p>
        </p:txBody>
      </p:sp>
      <p:pic>
        <p:nvPicPr>
          <p:cNvPr id="17425" name="Picture 1" descr="Untitled_2.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808788" y="3162300"/>
            <a:ext cx="887412" cy="265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6" name="TextBox 31"/>
          <p:cNvSpPr txBox="1">
            <a:spLocks noChangeArrowheads="1"/>
          </p:cNvSpPr>
          <p:nvPr/>
        </p:nvSpPr>
        <p:spPr bwMode="auto">
          <a:xfrm>
            <a:off x="4038600" y="4090988"/>
            <a:ext cx="517525" cy="17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1200"/>
              <a:t>3hr</a:t>
            </a:r>
          </a:p>
        </p:txBody>
      </p:sp>
      <p:sp>
        <p:nvSpPr>
          <p:cNvPr id="17427" name="TextBox 32"/>
          <p:cNvSpPr txBox="1">
            <a:spLocks noChangeArrowheads="1"/>
          </p:cNvSpPr>
          <p:nvPr/>
        </p:nvSpPr>
        <p:spPr bwMode="auto">
          <a:xfrm>
            <a:off x="4518025" y="4090988"/>
            <a:ext cx="515938" cy="17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1200"/>
              <a:t>3hr</a:t>
            </a:r>
          </a:p>
        </p:txBody>
      </p:sp>
      <p:sp>
        <p:nvSpPr>
          <p:cNvPr id="17428" name="TextBox 34"/>
          <p:cNvSpPr txBox="1">
            <a:spLocks noChangeArrowheads="1"/>
          </p:cNvSpPr>
          <p:nvPr/>
        </p:nvSpPr>
        <p:spPr bwMode="auto">
          <a:xfrm>
            <a:off x="5003800" y="4056063"/>
            <a:ext cx="515938" cy="17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1200"/>
              <a:t>3hr</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Cube 97"/>
          <p:cNvSpPr>
            <a:spLocks noChangeArrowheads="1"/>
          </p:cNvSpPr>
          <p:nvPr/>
        </p:nvSpPr>
        <p:spPr bwMode="auto">
          <a:xfrm>
            <a:off x="2198688" y="3913188"/>
            <a:ext cx="5332412" cy="1679575"/>
          </a:xfrm>
          <a:prstGeom prst="cube">
            <a:avLst>
              <a:gd name="adj" fmla="val 78125"/>
            </a:avLst>
          </a:prstGeom>
          <a:gradFill rotWithShape="1">
            <a:gsLst>
              <a:gs pos="0">
                <a:srgbClr val="404040"/>
              </a:gs>
              <a:gs pos="100000">
                <a:srgbClr val="7F7F7F"/>
              </a:gs>
            </a:gsLst>
            <a:lin ang="5400000"/>
          </a:gradFill>
          <a:ln w="9525">
            <a:solidFill>
              <a:srgbClr val="404040"/>
            </a:solidFill>
            <a:miter lim="800000"/>
            <a:headEnd/>
            <a:tailEnd/>
          </a:ln>
          <a:effectLst>
            <a:outerShdw blurRad="40000" dist="23000" dir="5400000" rotWithShape="0">
              <a:srgbClr val="808080">
                <a:alpha val="34999"/>
              </a:srgbClr>
            </a:outerShdw>
          </a:effectLst>
        </p:spPr>
        <p:txBody>
          <a:bodyPr anchor="ctr"/>
          <a:lstStyle/>
          <a:p>
            <a:pPr algn="ctr" fontAlgn="auto">
              <a:spcBef>
                <a:spcPts val="0"/>
              </a:spcBef>
              <a:spcAft>
                <a:spcPts val="0"/>
              </a:spcAft>
              <a:defRPr/>
            </a:pPr>
            <a:endParaRPr lang="en-US" sz="2400">
              <a:solidFill>
                <a:schemeClr val="lt1"/>
              </a:solidFill>
              <a:latin typeface="+mn-lt"/>
              <a:ea typeface="+mn-ea"/>
            </a:endParaRPr>
          </a:p>
        </p:txBody>
      </p:sp>
      <p:sp>
        <p:nvSpPr>
          <p:cNvPr id="99" name="Oval 98"/>
          <p:cNvSpPr/>
          <p:nvPr/>
        </p:nvSpPr>
        <p:spPr>
          <a:xfrm rot="20915585">
            <a:off x="3738563" y="4056063"/>
            <a:ext cx="2373312" cy="993775"/>
          </a:xfrm>
          <a:prstGeom prst="ellipse">
            <a:avLst/>
          </a:prstGeom>
          <a:solidFill>
            <a:schemeClr val="bg1">
              <a:lumMod val="7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2400"/>
          </a:p>
        </p:txBody>
      </p:sp>
      <p:sp>
        <p:nvSpPr>
          <p:cNvPr id="100" name="Oval 99"/>
          <p:cNvSpPr/>
          <p:nvPr/>
        </p:nvSpPr>
        <p:spPr>
          <a:xfrm rot="20915585">
            <a:off x="4089400" y="4203700"/>
            <a:ext cx="1651000" cy="652463"/>
          </a:xfrm>
          <a:prstGeom prst="ellipse">
            <a:avLst/>
          </a:prstGeom>
          <a:solidFill>
            <a:schemeClr val="accent6">
              <a:lumMod val="60000"/>
              <a:lumOff val="40000"/>
            </a:schemeClr>
          </a:solidFill>
          <a:ln>
            <a:solidFill>
              <a:schemeClr val="accent6">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2400"/>
          </a:p>
        </p:txBody>
      </p:sp>
      <p:grpSp>
        <p:nvGrpSpPr>
          <p:cNvPr id="18436" name="Group 100"/>
          <p:cNvGrpSpPr>
            <a:grpSpLocks/>
          </p:cNvGrpSpPr>
          <p:nvPr/>
        </p:nvGrpSpPr>
        <p:grpSpPr bwMode="auto">
          <a:xfrm>
            <a:off x="4105275" y="1046163"/>
            <a:ext cx="1585913" cy="212725"/>
            <a:chOff x="3778503" y="3415688"/>
            <a:chExt cx="1009427" cy="134104"/>
          </a:xfrm>
        </p:grpSpPr>
        <p:sp>
          <p:nvSpPr>
            <p:cNvPr id="145" name="Rectangle 144"/>
            <p:cNvSpPr/>
            <p:nvPr/>
          </p:nvSpPr>
          <p:spPr>
            <a:xfrm>
              <a:off x="3778503" y="3415688"/>
              <a:ext cx="1009427" cy="134104"/>
            </a:xfrm>
            <a:prstGeom prst="rect">
              <a:avLst/>
            </a:prstGeom>
            <a:solidFill>
              <a:schemeClr val="bg1">
                <a:lumMod val="75000"/>
              </a:schemeClr>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2400"/>
            </a:p>
          </p:txBody>
        </p:sp>
        <p:sp>
          <p:nvSpPr>
            <p:cNvPr id="146" name="Rectangle 145"/>
            <p:cNvSpPr/>
            <p:nvPr/>
          </p:nvSpPr>
          <p:spPr>
            <a:xfrm>
              <a:off x="3848223" y="3486743"/>
              <a:ext cx="887164" cy="58045"/>
            </a:xfrm>
            <a:prstGeom prst="rect">
              <a:avLst/>
            </a:prstGeom>
            <a:solidFill>
              <a:schemeClr val="tx2">
                <a:lumMod val="20000"/>
                <a:lumOff val="80000"/>
              </a:schemeClr>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2400"/>
            </a:p>
          </p:txBody>
        </p:sp>
      </p:grpSp>
      <p:pic>
        <p:nvPicPr>
          <p:cNvPr id="18437" name="Picture 101" descr="Untitled.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064493">
            <a:off x="4540250" y="4587875"/>
            <a:ext cx="660400"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102" descr="Untitled.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2764226">
            <a:off x="3999706" y="4526757"/>
            <a:ext cx="668337"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103" descr="Untitled.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2764226">
            <a:off x="4823619" y="4341019"/>
            <a:ext cx="668338"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Picture 104" descr="Untitled.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763448">
            <a:off x="4348163" y="4344988"/>
            <a:ext cx="660400"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1" name="Picture 105" descr="Untitled.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763448">
            <a:off x="5099050" y="4344988"/>
            <a:ext cx="660400"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2" name="Picture 106" descr="Untitled.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771805">
            <a:off x="4930775" y="4127500"/>
            <a:ext cx="660400"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3" name="Picture 107" descr="Untitled.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664369">
            <a:off x="4235450" y="4235450"/>
            <a:ext cx="660400"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4" name="Picture 108" descr="Untitled.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029358">
            <a:off x="4498975" y="4438650"/>
            <a:ext cx="660400"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0" name="Straight Connector 109"/>
          <p:cNvCxnSpPr/>
          <p:nvPr/>
        </p:nvCxnSpPr>
        <p:spPr>
          <a:xfrm flipV="1">
            <a:off x="5068888" y="2955925"/>
            <a:ext cx="3422650" cy="1843088"/>
          </a:xfrm>
          <a:prstGeom prst="line">
            <a:avLst/>
          </a:prstGeom>
          <a:ln w="57150" cmpd="sng">
            <a:solidFill>
              <a:schemeClr val="accent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1" name="Straight Connector 110"/>
          <p:cNvCxnSpPr/>
          <p:nvPr/>
        </p:nvCxnSpPr>
        <p:spPr>
          <a:xfrm flipV="1">
            <a:off x="4816475" y="2700338"/>
            <a:ext cx="3424238" cy="1843087"/>
          </a:xfrm>
          <a:prstGeom prst="line">
            <a:avLst/>
          </a:prstGeom>
          <a:ln w="57150" cmpd="sng">
            <a:solidFill>
              <a:schemeClr val="accent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p:cNvCxnSpPr/>
          <p:nvPr/>
        </p:nvCxnSpPr>
        <p:spPr>
          <a:xfrm flipV="1">
            <a:off x="4565650" y="2452688"/>
            <a:ext cx="3424238" cy="1843087"/>
          </a:xfrm>
          <a:prstGeom prst="line">
            <a:avLst/>
          </a:prstGeom>
          <a:ln w="57150" cmpd="sng">
            <a:solidFill>
              <a:schemeClr val="accent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a:off x="1165225" y="2470150"/>
            <a:ext cx="3424238" cy="1843088"/>
          </a:xfrm>
          <a:prstGeom prst="line">
            <a:avLst/>
          </a:prstGeom>
          <a:ln w="57150" cmpd="sng">
            <a:solidFill>
              <a:schemeClr val="accent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a:off x="1404938" y="2713038"/>
            <a:ext cx="3424237" cy="1843087"/>
          </a:xfrm>
          <a:prstGeom prst="line">
            <a:avLst/>
          </a:prstGeom>
          <a:ln w="57150" cmpd="sng">
            <a:solidFill>
              <a:schemeClr val="accent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a:off x="1644650" y="2955925"/>
            <a:ext cx="3424238" cy="1843088"/>
          </a:xfrm>
          <a:prstGeom prst="line">
            <a:avLst/>
          </a:prstGeom>
          <a:ln w="57150" cmpd="sng">
            <a:solidFill>
              <a:schemeClr val="accent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nvGrpSpPr>
          <p:cNvPr id="116" name="Group 115"/>
          <p:cNvGrpSpPr>
            <a:grpSpLocks/>
          </p:cNvGrpSpPr>
          <p:nvPr/>
        </p:nvGrpSpPr>
        <p:grpSpPr bwMode="auto">
          <a:xfrm>
            <a:off x="4122738" y="1679575"/>
            <a:ext cx="1687512" cy="2901950"/>
            <a:chOff x="3829784" y="3711002"/>
            <a:chExt cx="1073151" cy="1823262"/>
          </a:xfrm>
        </p:grpSpPr>
        <p:cxnSp>
          <p:nvCxnSpPr>
            <p:cNvPr id="122" name="Curved Connector 121"/>
            <p:cNvCxnSpPr/>
            <p:nvPr/>
          </p:nvCxnSpPr>
          <p:spPr>
            <a:xfrm rot="3338032" flipH="1" flipV="1">
              <a:off x="4020422" y="4892501"/>
              <a:ext cx="221425" cy="154461"/>
            </a:xfrm>
            <a:prstGeom prst="curvedConnector3">
              <a:avLst/>
            </a:prstGeom>
            <a:ln w="38100" cmpd="sng">
              <a:solidFill>
                <a:schemeClr val="accent5">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23" name="Curved Connector 122"/>
            <p:cNvCxnSpPr/>
            <p:nvPr/>
          </p:nvCxnSpPr>
          <p:spPr>
            <a:xfrm rot="3338032" flipH="1" flipV="1">
              <a:off x="4021431" y="4624198"/>
              <a:ext cx="221425" cy="154461"/>
            </a:xfrm>
            <a:prstGeom prst="curvedConnector3">
              <a:avLst/>
            </a:prstGeom>
            <a:ln w="38100" cmpd="sng">
              <a:solidFill>
                <a:schemeClr val="accent5">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24" name="Curved Connector 123"/>
            <p:cNvCxnSpPr/>
            <p:nvPr/>
          </p:nvCxnSpPr>
          <p:spPr>
            <a:xfrm rot="3338032" flipH="1" flipV="1">
              <a:off x="4022441" y="4355895"/>
              <a:ext cx="221425" cy="154461"/>
            </a:xfrm>
            <a:prstGeom prst="curvedConnector3">
              <a:avLst/>
            </a:prstGeom>
            <a:ln w="38100" cmpd="sng">
              <a:solidFill>
                <a:schemeClr val="accent5">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25" name="Curved Connector 124"/>
            <p:cNvCxnSpPr/>
            <p:nvPr/>
          </p:nvCxnSpPr>
          <p:spPr>
            <a:xfrm rot="3338032" flipH="1" flipV="1">
              <a:off x="4023450" y="4087592"/>
              <a:ext cx="221425" cy="154461"/>
            </a:xfrm>
            <a:prstGeom prst="curvedConnector3">
              <a:avLst/>
            </a:prstGeom>
            <a:ln w="38100" cmpd="sng">
              <a:solidFill>
                <a:schemeClr val="accent5">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26" name="Curved Connector 125"/>
            <p:cNvCxnSpPr/>
            <p:nvPr/>
          </p:nvCxnSpPr>
          <p:spPr>
            <a:xfrm rot="3338032" flipH="1" flipV="1">
              <a:off x="4039093" y="3839736"/>
              <a:ext cx="220428" cy="154461"/>
            </a:xfrm>
            <a:prstGeom prst="curvedConnector3">
              <a:avLst/>
            </a:prstGeom>
            <a:ln w="38100" cmpd="sng">
              <a:solidFill>
                <a:schemeClr val="accent5">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27" name="Curved Connector 126"/>
            <p:cNvCxnSpPr/>
            <p:nvPr/>
          </p:nvCxnSpPr>
          <p:spPr>
            <a:xfrm rot="3338032" flipH="1" flipV="1">
              <a:off x="4015374" y="5163796"/>
              <a:ext cx="221425" cy="154461"/>
            </a:xfrm>
            <a:prstGeom prst="curvedConnector3">
              <a:avLst/>
            </a:prstGeom>
            <a:ln w="38100" cmpd="sng">
              <a:solidFill>
                <a:schemeClr val="accent5">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nvGrpSpPr>
            <p:cNvPr id="18463" name="Group 127"/>
            <p:cNvGrpSpPr>
              <a:grpSpLocks/>
            </p:cNvGrpSpPr>
            <p:nvPr/>
          </p:nvGrpSpPr>
          <p:grpSpPr bwMode="auto">
            <a:xfrm rot="-2061968">
              <a:off x="3829784" y="4080924"/>
              <a:ext cx="920751" cy="1300940"/>
              <a:chOff x="4731498" y="3059234"/>
              <a:chExt cx="920751" cy="1300940"/>
            </a:xfrm>
          </p:grpSpPr>
          <p:cxnSp>
            <p:nvCxnSpPr>
              <p:cNvPr id="139" name="Curved Connector 138"/>
              <p:cNvCxnSpPr/>
              <p:nvPr/>
            </p:nvCxnSpPr>
            <p:spPr>
              <a:xfrm rot="5400000" flipH="1" flipV="1">
                <a:off x="4855536" y="3950794"/>
                <a:ext cx="220428" cy="153452"/>
              </a:xfrm>
              <a:prstGeom prst="curvedConnector3">
                <a:avLst/>
              </a:prstGeom>
              <a:ln w="38100" cmpd="sng">
                <a:solidFill>
                  <a:schemeClr val="accent5">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40" name="Curved Connector 139"/>
              <p:cNvCxnSpPr/>
              <p:nvPr/>
            </p:nvCxnSpPr>
            <p:spPr>
              <a:xfrm rot="5400000" flipH="1" flipV="1">
                <a:off x="5007477" y="3730559"/>
                <a:ext cx="221425" cy="153452"/>
              </a:xfrm>
              <a:prstGeom prst="curvedConnector3">
                <a:avLst/>
              </a:prstGeom>
              <a:ln w="38100" cmpd="sng">
                <a:solidFill>
                  <a:schemeClr val="accent5">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41" name="Curved Connector 140"/>
              <p:cNvCxnSpPr/>
              <p:nvPr/>
            </p:nvCxnSpPr>
            <p:spPr>
              <a:xfrm rot="5400000" flipH="1" flipV="1">
                <a:off x="5159736" y="3508152"/>
                <a:ext cx="220428" cy="154461"/>
              </a:xfrm>
              <a:prstGeom prst="curvedConnector3">
                <a:avLst/>
              </a:prstGeom>
              <a:ln w="38100" cmpd="sng">
                <a:solidFill>
                  <a:schemeClr val="accent5">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42" name="Curved Connector 141"/>
              <p:cNvCxnSpPr/>
              <p:nvPr/>
            </p:nvCxnSpPr>
            <p:spPr>
              <a:xfrm rot="5400000" flipH="1" flipV="1">
                <a:off x="5312461" y="3287505"/>
                <a:ext cx="220428" cy="154461"/>
              </a:xfrm>
              <a:prstGeom prst="curvedConnector3">
                <a:avLst/>
              </a:prstGeom>
              <a:ln w="38100" cmpd="sng">
                <a:solidFill>
                  <a:schemeClr val="accent5">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43" name="Curved Connector 142"/>
              <p:cNvCxnSpPr/>
              <p:nvPr/>
            </p:nvCxnSpPr>
            <p:spPr>
              <a:xfrm rot="5400000" flipH="1" flipV="1">
                <a:off x="5465456" y="3091207"/>
                <a:ext cx="220428" cy="154461"/>
              </a:xfrm>
              <a:prstGeom prst="curvedConnector3">
                <a:avLst/>
              </a:prstGeom>
              <a:ln w="38100" cmpd="sng">
                <a:solidFill>
                  <a:schemeClr val="accent5">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44" name="Curved Connector 143"/>
              <p:cNvCxnSpPr/>
              <p:nvPr/>
            </p:nvCxnSpPr>
            <p:spPr>
              <a:xfrm rot="5400000" flipH="1" flipV="1">
                <a:off x="4699018" y="4171998"/>
                <a:ext cx="220427" cy="154461"/>
              </a:xfrm>
              <a:prstGeom prst="curvedConnector3">
                <a:avLst/>
              </a:prstGeom>
              <a:ln w="38100" cmpd="sng">
                <a:solidFill>
                  <a:schemeClr val="accent5">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18464" name="Group 128"/>
            <p:cNvGrpSpPr>
              <a:grpSpLocks/>
            </p:cNvGrpSpPr>
            <p:nvPr/>
          </p:nvGrpSpPr>
          <p:grpSpPr bwMode="auto">
            <a:xfrm rot="-2061968">
              <a:off x="3982184" y="4233324"/>
              <a:ext cx="920751" cy="1300940"/>
              <a:chOff x="4731498" y="3059234"/>
              <a:chExt cx="920751" cy="1300940"/>
            </a:xfrm>
          </p:grpSpPr>
          <p:cxnSp>
            <p:nvCxnSpPr>
              <p:cNvPr id="133" name="Curved Connector 132"/>
              <p:cNvCxnSpPr/>
              <p:nvPr/>
            </p:nvCxnSpPr>
            <p:spPr>
              <a:xfrm rot="5400000" flipH="1" flipV="1">
                <a:off x="4855455" y="3950986"/>
                <a:ext cx="220427" cy="153452"/>
              </a:xfrm>
              <a:prstGeom prst="curvedConnector3">
                <a:avLst/>
              </a:prstGeom>
              <a:ln w="38100" cmpd="sng">
                <a:solidFill>
                  <a:schemeClr val="accent5">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34" name="Curved Connector 133"/>
              <p:cNvCxnSpPr/>
              <p:nvPr/>
            </p:nvCxnSpPr>
            <p:spPr>
              <a:xfrm rot="5400000" flipH="1" flipV="1">
                <a:off x="5007396" y="3730751"/>
                <a:ext cx="221425" cy="153452"/>
              </a:xfrm>
              <a:prstGeom prst="curvedConnector3">
                <a:avLst/>
              </a:prstGeom>
              <a:ln w="38100" cmpd="sng">
                <a:solidFill>
                  <a:schemeClr val="accent5">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35" name="Curved Connector 134"/>
              <p:cNvCxnSpPr/>
              <p:nvPr/>
            </p:nvCxnSpPr>
            <p:spPr>
              <a:xfrm rot="5400000" flipH="1" flipV="1">
                <a:off x="5159655" y="3508343"/>
                <a:ext cx="220427" cy="154461"/>
              </a:xfrm>
              <a:prstGeom prst="curvedConnector3">
                <a:avLst/>
              </a:prstGeom>
              <a:ln w="38100" cmpd="sng">
                <a:solidFill>
                  <a:schemeClr val="accent5">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36" name="Curved Connector 135"/>
              <p:cNvCxnSpPr/>
              <p:nvPr/>
            </p:nvCxnSpPr>
            <p:spPr>
              <a:xfrm rot="5400000" flipH="1" flipV="1">
                <a:off x="5312380" y="3287697"/>
                <a:ext cx="220427" cy="154461"/>
              </a:xfrm>
              <a:prstGeom prst="curvedConnector3">
                <a:avLst/>
              </a:prstGeom>
              <a:ln w="38100" cmpd="sng">
                <a:solidFill>
                  <a:schemeClr val="accent5">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37" name="Curved Connector 136"/>
              <p:cNvCxnSpPr/>
              <p:nvPr/>
            </p:nvCxnSpPr>
            <p:spPr>
              <a:xfrm rot="5400000" flipH="1" flipV="1">
                <a:off x="5465375" y="3091399"/>
                <a:ext cx="220427" cy="154461"/>
              </a:xfrm>
              <a:prstGeom prst="curvedConnector3">
                <a:avLst/>
              </a:prstGeom>
              <a:ln w="38100" cmpd="sng">
                <a:solidFill>
                  <a:schemeClr val="accent5">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38" name="Curved Connector 137"/>
              <p:cNvCxnSpPr/>
              <p:nvPr/>
            </p:nvCxnSpPr>
            <p:spPr>
              <a:xfrm rot="5400000" flipH="1" flipV="1">
                <a:off x="4698937" y="4172189"/>
                <a:ext cx="220428" cy="154461"/>
              </a:xfrm>
              <a:prstGeom prst="curvedConnector3">
                <a:avLst/>
              </a:prstGeom>
              <a:ln w="38100" cmpd="sng">
                <a:solidFill>
                  <a:schemeClr val="accent5">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sp>
          <p:nvSpPr>
            <p:cNvPr id="130" name="Isosceles Triangle 129"/>
            <p:cNvSpPr/>
            <p:nvPr/>
          </p:nvSpPr>
          <p:spPr>
            <a:xfrm>
              <a:off x="4118515" y="3711002"/>
              <a:ext cx="76726" cy="74806"/>
            </a:xfrm>
            <a:prstGeom prst="triangle">
              <a:avLst/>
            </a:prstGeom>
            <a:solidFill>
              <a:schemeClr val="accent5">
                <a:lumMod val="60000"/>
                <a:lumOff val="40000"/>
              </a:schemeClr>
            </a:solidFill>
            <a:ln w="38100" cmpd="sng">
              <a:solidFill>
                <a:schemeClr val="accent5">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2400"/>
            </a:p>
          </p:txBody>
        </p:sp>
        <p:sp>
          <p:nvSpPr>
            <p:cNvPr id="131" name="Isosceles Triangle 130"/>
            <p:cNvSpPr/>
            <p:nvPr/>
          </p:nvSpPr>
          <p:spPr>
            <a:xfrm>
              <a:off x="4270957" y="3863606"/>
              <a:ext cx="76726" cy="73808"/>
            </a:xfrm>
            <a:prstGeom prst="triangle">
              <a:avLst/>
            </a:prstGeom>
            <a:solidFill>
              <a:schemeClr val="accent5">
                <a:lumMod val="60000"/>
                <a:lumOff val="40000"/>
              </a:schemeClr>
            </a:solidFill>
            <a:ln w="38100" cmpd="sng">
              <a:solidFill>
                <a:schemeClr val="accent5">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2400"/>
            </a:p>
          </p:txBody>
        </p:sp>
        <p:sp>
          <p:nvSpPr>
            <p:cNvPr id="132" name="Isosceles Triangle 131"/>
            <p:cNvSpPr/>
            <p:nvPr/>
          </p:nvSpPr>
          <p:spPr>
            <a:xfrm>
              <a:off x="4423399" y="4016209"/>
              <a:ext cx="76726" cy="73808"/>
            </a:xfrm>
            <a:prstGeom prst="triangle">
              <a:avLst/>
            </a:prstGeom>
            <a:solidFill>
              <a:schemeClr val="accent5">
                <a:lumMod val="60000"/>
                <a:lumOff val="40000"/>
              </a:schemeClr>
            </a:solidFill>
            <a:ln w="38100" cmpd="sng">
              <a:solidFill>
                <a:schemeClr val="accent5">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2400"/>
            </a:p>
          </p:txBody>
        </p:sp>
      </p:grpSp>
      <p:sp>
        <p:nvSpPr>
          <p:cNvPr id="117" name="TextBox 116"/>
          <p:cNvSpPr txBox="1">
            <a:spLocks noChangeArrowheads="1"/>
          </p:cNvSpPr>
          <p:nvPr/>
        </p:nvSpPr>
        <p:spPr bwMode="auto">
          <a:xfrm>
            <a:off x="7808913" y="2419350"/>
            <a:ext cx="636587" cy="4619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2400" b="1" baseline="30000"/>
              <a:t>4</a:t>
            </a:r>
            <a:r>
              <a:rPr lang="en-US" altLang="en-US" sz="2400" b="1"/>
              <a:t>He</a:t>
            </a:r>
          </a:p>
        </p:txBody>
      </p:sp>
      <p:sp>
        <p:nvSpPr>
          <p:cNvPr id="118" name="TextBox 117"/>
          <p:cNvSpPr txBox="1">
            <a:spLocks noChangeArrowheads="1"/>
          </p:cNvSpPr>
          <p:nvPr/>
        </p:nvSpPr>
        <p:spPr bwMode="auto">
          <a:xfrm>
            <a:off x="893763" y="2465388"/>
            <a:ext cx="750887" cy="4619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2400" b="1" baseline="30000"/>
              <a:t>3</a:t>
            </a:r>
            <a:r>
              <a:rPr lang="en-US" altLang="en-US" sz="2400" b="1"/>
              <a:t>He</a:t>
            </a:r>
            <a:r>
              <a:rPr lang="en-US" altLang="en-US" sz="2400" b="1" baseline="30000"/>
              <a:t>+</a:t>
            </a:r>
          </a:p>
        </p:txBody>
      </p:sp>
      <p:sp>
        <p:nvSpPr>
          <p:cNvPr id="119" name="TextBox 118"/>
          <p:cNvSpPr txBox="1">
            <a:spLocks noChangeArrowheads="1"/>
          </p:cNvSpPr>
          <p:nvPr/>
        </p:nvSpPr>
        <p:spPr bwMode="auto">
          <a:xfrm>
            <a:off x="4294188" y="1239838"/>
            <a:ext cx="6842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2400" b="1" baseline="30000"/>
              <a:t>1</a:t>
            </a:r>
            <a:r>
              <a:rPr lang="en-US" altLang="en-US" sz="2400" b="1"/>
              <a:t>H</a:t>
            </a:r>
            <a:r>
              <a:rPr lang="en-US" altLang="en-US" sz="2400" b="1" baseline="30000"/>
              <a:t>+</a:t>
            </a:r>
          </a:p>
        </p:txBody>
      </p:sp>
      <p:sp>
        <p:nvSpPr>
          <p:cNvPr id="120" name="TextBox 119"/>
          <p:cNvSpPr txBox="1">
            <a:spLocks noChangeArrowheads="1"/>
          </p:cNvSpPr>
          <p:nvPr/>
        </p:nvSpPr>
        <p:spPr bwMode="auto">
          <a:xfrm>
            <a:off x="4829175" y="1666875"/>
            <a:ext cx="6619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2400" b="1" baseline="30000"/>
              <a:t>1</a:t>
            </a:r>
            <a:r>
              <a:rPr lang="en-US" altLang="en-US" sz="2400" b="1"/>
              <a:t>H</a:t>
            </a:r>
            <a:r>
              <a:rPr lang="en-US" altLang="en-US" sz="2400" b="1" baseline="30000"/>
              <a:t>+</a:t>
            </a:r>
          </a:p>
        </p:txBody>
      </p:sp>
      <p:sp>
        <p:nvSpPr>
          <p:cNvPr id="121" name="TextBox 120"/>
          <p:cNvSpPr txBox="1">
            <a:spLocks noChangeArrowheads="1"/>
          </p:cNvSpPr>
          <p:nvPr/>
        </p:nvSpPr>
        <p:spPr bwMode="auto">
          <a:xfrm>
            <a:off x="4597400" y="1471613"/>
            <a:ext cx="6318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2400" b="1" baseline="30000"/>
              <a:t>1</a:t>
            </a:r>
            <a:r>
              <a:rPr lang="en-US" altLang="en-US" sz="2400" b="1"/>
              <a:t>H</a:t>
            </a:r>
            <a:r>
              <a:rPr lang="en-US" altLang="en-US" sz="2400" b="1" baseline="3000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13"/>
                                        </p:tgtEl>
                                        <p:attrNameLst>
                                          <p:attrName>style.visibility</p:attrName>
                                        </p:attrNameLst>
                                      </p:cBhvr>
                                      <p:to>
                                        <p:strVal val="visible"/>
                                      </p:to>
                                    </p:set>
                                    <p:animEffect transition="in" filter="wipe(left)">
                                      <p:cBhvr>
                                        <p:cTn id="7" dur="500"/>
                                        <p:tgtEl>
                                          <p:spTgt spid="113"/>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18"/>
                                        </p:tgtEl>
                                        <p:attrNameLst>
                                          <p:attrName>style.visibility</p:attrName>
                                        </p:attrNameLst>
                                      </p:cBhvr>
                                      <p:to>
                                        <p:strVal val="visible"/>
                                      </p:to>
                                    </p:set>
                                  </p:childTnLst>
                                </p:cTn>
                              </p:par>
                              <p:par>
                                <p:cTn id="10" presetID="22" presetClass="entr" presetSubtype="8" fill="hold" nodeType="withEffect">
                                  <p:stCondLst>
                                    <p:cond delay="0"/>
                                  </p:stCondLst>
                                  <p:childTnLst>
                                    <p:set>
                                      <p:cBhvr>
                                        <p:cTn id="11" dur="1" fill="hold">
                                          <p:stCondLst>
                                            <p:cond delay="0"/>
                                          </p:stCondLst>
                                        </p:cTn>
                                        <p:tgtEl>
                                          <p:spTgt spid="115"/>
                                        </p:tgtEl>
                                        <p:attrNameLst>
                                          <p:attrName>style.visibility</p:attrName>
                                        </p:attrNameLst>
                                      </p:cBhvr>
                                      <p:to>
                                        <p:strVal val="visible"/>
                                      </p:to>
                                    </p:set>
                                    <p:animEffect transition="in" filter="wipe(left)">
                                      <p:cBhvr>
                                        <p:cTn id="12" dur="500"/>
                                        <p:tgtEl>
                                          <p:spTgt spid="115"/>
                                        </p:tgtEl>
                                      </p:cBhvr>
                                    </p:animEffect>
                                  </p:childTnLst>
                                </p:cTn>
                              </p:par>
                              <p:par>
                                <p:cTn id="13" presetID="22" presetClass="entr" presetSubtype="8" fill="hold" nodeType="withEffect">
                                  <p:stCondLst>
                                    <p:cond delay="0"/>
                                  </p:stCondLst>
                                  <p:childTnLst>
                                    <p:set>
                                      <p:cBhvr>
                                        <p:cTn id="14" dur="1" fill="hold">
                                          <p:stCondLst>
                                            <p:cond delay="0"/>
                                          </p:stCondLst>
                                        </p:cTn>
                                        <p:tgtEl>
                                          <p:spTgt spid="114"/>
                                        </p:tgtEl>
                                        <p:attrNameLst>
                                          <p:attrName>style.visibility</p:attrName>
                                        </p:attrNameLst>
                                      </p:cBhvr>
                                      <p:to>
                                        <p:strVal val="visible"/>
                                      </p:to>
                                    </p:set>
                                    <p:animEffect transition="in" filter="wipe(left)">
                                      <p:cBhvr>
                                        <p:cTn id="15" dur="500"/>
                                        <p:tgtEl>
                                          <p:spTgt spid="114"/>
                                        </p:tgtEl>
                                      </p:cBhvr>
                                    </p:animEffect>
                                  </p:childTnLst>
                                </p:cTn>
                              </p:par>
                            </p:childTnLst>
                          </p:cTn>
                        </p:par>
                        <p:par>
                          <p:cTn id="16" fill="hold" nodeType="afterGroup">
                            <p:stCondLst>
                              <p:cond delay="500"/>
                            </p:stCondLst>
                            <p:childTnLst>
                              <p:par>
                                <p:cTn id="17" presetID="22" presetClass="entr" presetSubtype="4" fill="hold" nodeType="afterEffect">
                                  <p:stCondLst>
                                    <p:cond delay="0"/>
                                  </p:stCondLst>
                                  <p:childTnLst>
                                    <p:set>
                                      <p:cBhvr>
                                        <p:cTn id="18" dur="1" fill="hold">
                                          <p:stCondLst>
                                            <p:cond delay="0"/>
                                          </p:stCondLst>
                                        </p:cTn>
                                        <p:tgtEl>
                                          <p:spTgt spid="110"/>
                                        </p:tgtEl>
                                        <p:attrNameLst>
                                          <p:attrName>style.visibility</p:attrName>
                                        </p:attrNameLst>
                                      </p:cBhvr>
                                      <p:to>
                                        <p:strVal val="visible"/>
                                      </p:to>
                                    </p:set>
                                    <p:animEffect transition="in" filter="wipe(down)">
                                      <p:cBhvr>
                                        <p:cTn id="19" dur="500"/>
                                        <p:tgtEl>
                                          <p:spTgt spid="110"/>
                                        </p:tgtEl>
                                      </p:cBhvr>
                                    </p:animEffect>
                                  </p:childTnLst>
                                </p:cTn>
                              </p:par>
                              <p:par>
                                <p:cTn id="20" presetID="22" presetClass="entr" presetSubtype="4" fill="hold" nodeType="withEffect">
                                  <p:stCondLst>
                                    <p:cond delay="0"/>
                                  </p:stCondLst>
                                  <p:childTnLst>
                                    <p:set>
                                      <p:cBhvr>
                                        <p:cTn id="21" dur="1" fill="hold">
                                          <p:stCondLst>
                                            <p:cond delay="0"/>
                                          </p:stCondLst>
                                        </p:cTn>
                                        <p:tgtEl>
                                          <p:spTgt spid="111"/>
                                        </p:tgtEl>
                                        <p:attrNameLst>
                                          <p:attrName>style.visibility</p:attrName>
                                        </p:attrNameLst>
                                      </p:cBhvr>
                                      <p:to>
                                        <p:strVal val="visible"/>
                                      </p:to>
                                    </p:set>
                                    <p:animEffect transition="in" filter="wipe(down)">
                                      <p:cBhvr>
                                        <p:cTn id="22" dur="500"/>
                                        <p:tgtEl>
                                          <p:spTgt spid="111"/>
                                        </p:tgtEl>
                                      </p:cBhvr>
                                    </p:animEffect>
                                  </p:childTnLst>
                                </p:cTn>
                              </p:par>
                            </p:childTnLst>
                          </p:cTn>
                        </p:par>
                        <p:par>
                          <p:cTn id="23" fill="hold" nodeType="afterGroup">
                            <p:stCondLst>
                              <p:cond delay="1000"/>
                            </p:stCondLst>
                            <p:childTnLst>
                              <p:par>
                                <p:cTn id="24" presetID="1" presetClass="entr" presetSubtype="0" fill="hold" grpId="0" nodeType="afterEffect">
                                  <p:stCondLst>
                                    <p:cond delay="0"/>
                                  </p:stCondLst>
                                  <p:childTnLst>
                                    <p:set>
                                      <p:cBhvr>
                                        <p:cTn id="25" dur="1" fill="hold">
                                          <p:stCondLst>
                                            <p:cond delay="0"/>
                                          </p:stCondLst>
                                        </p:cTn>
                                        <p:tgtEl>
                                          <p:spTgt spid="117"/>
                                        </p:tgtEl>
                                        <p:attrNameLst>
                                          <p:attrName>style.visibility</p:attrName>
                                        </p:attrNameLst>
                                      </p:cBhvr>
                                      <p:to>
                                        <p:strVal val="visible"/>
                                      </p:to>
                                    </p:set>
                                  </p:childTnLst>
                                </p:cTn>
                              </p:par>
                              <p:par>
                                <p:cTn id="26" presetID="22" presetClass="entr" presetSubtype="4" fill="hold" nodeType="withEffect">
                                  <p:stCondLst>
                                    <p:cond delay="0"/>
                                  </p:stCondLst>
                                  <p:childTnLst>
                                    <p:set>
                                      <p:cBhvr>
                                        <p:cTn id="27" dur="1" fill="hold">
                                          <p:stCondLst>
                                            <p:cond delay="0"/>
                                          </p:stCondLst>
                                        </p:cTn>
                                        <p:tgtEl>
                                          <p:spTgt spid="112"/>
                                        </p:tgtEl>
                                        <p:attrNameLst>
                                          <p:attrName>style.visibility</p:attrName>
                                        </p:attrNameLst>
                                      </p:cBhvr>
                                      <p:to>
                                        <p:strVal val="visible"/>
                                      </p:to>
                                    </p:set>
                                    <p:animEffect transition="in" filter="wipe(down)">
                                      <p:cBhvr>
                                        <p:cTn id="28" dur="500"/>
                                        <p:tgtEl>
                                          <p:spTgt spid="112"/>
                                        </p:tgtEl>
                                      </p:cBhvr>
                                    </p:animEffect>
                                  </p:childTnLst>
                                </p:cTn>
                              </p:par>
                              <p:par>
                                <p:cTn id="29" presetID="22" presetClass="entr" presetSubtype="4" fill="hold" nodeType="withEffect">
                                  <p:stCondLst>
                                    <p:cond delay="0"/>
                                  </p:stCondLst>
                                  <p:childTnLst>
                                    <p:set>
                                      <p:cBhvr>
                                        <p:cTn id="30" dur="1" fill="hold">
                                          <p:stCondLst>
                                            <p:cond delay="0"/>
                                          </p:stCondLst>
                                        </p:cTn>
                                        <p:tgtEl>
                                          <p:spTgt spid="116"/>
                                        </p:tgtEl>
                                        <p:attrNameLst>
                                          <p:attrName>style.visibility</p:attrName>
                                        </p:attrNameLst>
                                      </p:cBhvr>
                                      <p:to>
                                        <p:strVal val="visible"/>
                                      </p:to>
                                    </p:set>
                                    <p:animEffect transition="in" filter="wipe(down)">
                                      <p:cBhvr>
                                        <p:cTn id="31" dur="500"/>
                                        <p:tgtEl>
                                          <p:spTgt spid="116"/>
                                        </p:tgtEl>
                                      </p:cBhvr>
                                    </p:animEffect>
                                  </p:childTnLst>
                                </p:cTn>
                              </p:par>
                            </p:childTnLst>
                          </p:cTn>
                        </p:par>
                        <p:par>
                          <p:cTn id="32" fill="hold" nodeType="afterGroup">
                            <p:stCondLst>
                              <p:cond delay="1500"/>
                            </p:stCondLst>
                            <p:childTnLst>
                              <p:par>
                                <p:cTn id="33" presetID="1" presetClass="entr" presetSubtype="0" fill="hold" grpId="0" nodeType="afterEffect">
                                  <p:stCondLst>
                                    <p:cond delay="0"/>
                                  </p:stCondLst>
                                  <p:childTnLst>
                                    <p:set>
                                      <p:cBhvr>
                                        <p:cTn id="34" dur="1" fill="hold">
                                          <p:stCondLst>
                                            <p:cond delay="0"/>
                                          </p:stCondLst>
                                        </p:cTn>
                                        <p:tgtEl>
                                          <p:spTgt spid="12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2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animBg="1"/>
      <p:bldP spid="118" grpId="0" animBg="1"/>
      <p:bldP spid="119" grpId="0"/>
      <p:bldP spid="120" grpId="0"/>
      <p:bldP spid="1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791075" y="3876675"/>
            <a:ext cx="836613" cy="93186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945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8063" y="896938"/>
            <a:ext cx="7189787" cy="498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r>
              <a:rPr lang="en-US" altLang="en-US" smtClean="0"/>
              <a:t>Relative Uptake in Mycobacteria</a:t>
            </a:r>
          </a:p>
        </p:txBody>
      </p:sp>
      <p:sp>
        <p:nvSpPr>
          <p:cNvPr id="3" name="Content Placeholder 2"/>
          <p:cNvSpPr>
            <a:spLocks noGrp="1"/>
          </p:cNvSpPr>
          <p:nvPr>
            <p:ph idx="1"/>
          </p:nvPr>
        </p:nvSpPr>
        <p:spPr/>
        <p:txBody>
          <a:bodyPr rtlCol="0">
            <a:normAutofit fontScale="92500"/>
          </a:bodyPr>
          <a:lstStyle/>
          <a:p>
            <a:pPr fontAlgn="auto">
              <a:spcAft>
                <a:spcPts val="0"/>
              </a:spcAft>
              <a:buFont typeface="Arial"/>
              <a:buChar char="•"/>
              <a:defRPr/>
            </a:pPr>
            <a:r>
              <a:rPr lang="en-GB" dirty="0" smtClean="0">
                <a:ea typeface="+mn-ea"/>
              </a:rPr>
              <a:t>Comparable </a:t>
            </a:r>
            <a:r>
              <a:rPr lang="en-GB" dirty="0">
                <a:ea typeface="+mn-ea"/>
              </a:rPr>
              <a:t>to those utilising either </a:t>
            </a:r>
            <a:r>
              <a:rPr lang="en-GB" baseline="30000" dirty="0">
                <a:ea typeface="+mn-ea"/>
              </a:rPr>
              <a:t>14</a:t>
            </a:r>
            <a:r>
              <a:rPr lang="en-GB" dirty="0">
                <a:ea typeface="+mn-ea"/>
              </a:rPr>
              <a:t>C carbohydrates, fluorescently labelled carbohydrates or </a:t>
            </a:r>
            <a:r>
              <a:rPr lang="en-GB" dirty="0" err="1">
                <a:ea typeface="+mn-ea"/>
              </a:rPr>
              <a:t>azido</a:t>
            </a:r>
            <a:r>
              <a:rPr lang="en-GB" dirty="0">
                <a:ea typeface="+mn-ea"/>
              </a:rPr>
              <a:t>-modified </a:t>
            </a:r>
            <a:r>
              <a:rPr lang="en-GB" dirty="0" smtClean="0">
                <a:ea typeface="+mn-ea"/>
              </a:rPr>
              <a:t>carbohydrates</a:t>
            </a:r>
          </a:p>
          <a:p>
            <a:pPr fontAlgn="auto">
              <a:spcAft>
                <a:spcPts val="0"/>
              </a:spcAft>
              <a:buFont typeface="Arial"/>
              <a:buChar char="•"/>
              <a:defRPr/>
            </a:pPr>
            <a:r>
              <a:rPr lang="en-GB" dirty="0" smtClean="0">
                <a:ea typeface="+mn-ea"/>
              </a:rPr>
              <a:t>Results </a:t>
            </a:r>
            <a:r>
              <a:rPr lang="en-GB" dirty="0">
                <a:ea typeface="+mn-ea"/>
              </a:rPr>
              <a:t>agree with previous studies where mycobacteria were grown on carbohydrates as the sole carbon </a:t>
            </a:r>
            <a:r>
              <a:rPr lang="en-GB" dirty="0" smtClean="0">
                <a:ea typeface="+mn-ea"/>
              </a:rPr>
              <a:t>source</a:t>
            </a:r>
          </a:p>
          <a:p>
            <a:pPr fontAlgn="auto">
              <a:spcAft>
                <a:spcPts val="0"/>
              </a:spcAft>
              <a:buFont typeface="Arial"/>
              <a:buChar char="•"/>
              <a:defRPr/>
            </a:pPr>
            <a:r>
              <a:rPr lang="en-GB" dirty="0" smtClean="0">
                <a:ea typeface="+mn-ea"/>
              </a:rPr>
              <a:t>Care must be taken;</a:t>
            </a:r>
            <a:r>
              <a:rPr lang="en-GB" dirty="0">
                <a:ea typeface="+mn-ea"/>
              </a:rPr>
              <a:t> uptake of carbohydrates is not always correlated with metabolic activity </a:t>
            </a:r>
            <a:r>
              <a:rPr lang="en-GB" dirty="0" smtClean="0">
                <a:ea typeface="+mn-ea"/>
              </a:rPr>
              <a:t> </a:t>
            </a:r>
            <a:endParaRPr lang="en-US" dirty="0">
              <a:ea typeface="+mn-ea"/>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5" descr="Screen Shot 2014-07-24 at 15.43.29.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903288"/>
            <a:ext cx="2052638" cy="380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738563" y="1425575"/>
            <a:ext cx="4051300"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1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31800" y="866775"/>
            <a:ext cx="2863850" cy="190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Title 1"/>
          <p:cNvSpPr>
            <a:spLocks noGrp="1"/>
          </p:cNvSpPr>
          <p:nvPr>
            <p:ph type="ctrTitle"/>
          </p:nvPr>
        </p:nvSpPr>
        <p:spPr>
          <a:xfrm>
            <a:off x="357188" y="-641350"/>
            <a:ext cx="8458200" cy="1470025"/>
          </a:xfrm>
        </p:spPr>
        <p:txBody>
          <a:bodyPr/>
          <a:lstStyle/>
          <a:p>
            <a:r>
              <a:rPr lang="en-US" altLang="en-US" smtClean="0"/>
              <a:t> </a:t>
            </a:r>
            <a:r>
              <a:rPr lang="en-US" altLang="en-US" sz="3100" b="1" smtClean="0"/>
              <a:t/>
            </a:r>
            <a:br>
              <a:rPr lang="en-US" altLang="en-US" sz="3100" b="1" smtClean="0"/>
            </a:br>
            <a:r>
              <a:rPr lang="en-US" altLang="en-US" sz="3100" b="1" smtClean="0"/>
              <a:t> Understanding Nutrient Uptake in Mycobacteria</a:t>
            </a:r>
          </a:p>
        </p:txBody>
      </p:sp>
      <p:pic>
        <p:nvPicPr>
          <p:cNvPr id="4101" name="Picture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396163" y="782638"/>
            <a:ext cx="1701800" cy="227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7"/>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676650" y="4019550"/>
            <a:ext cx="3473450" cy="194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0"/>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711950" y="2806700"/>
            <a:ext cx="2098675" cy="278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1"/>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4450" y="4206875"/>
            <a:ext cx="1993900" cy="199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5" name="Picture 8"/>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173288" y="1511300"/>
            <a:ext cx="1798637" cy="269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6" name="Picture 14" descr="Screen Shot 2014-07-24 at 15.39.32.pn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900238" y="4127500"/>
            <a:ext cx="2371725" cy="165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a:lstStyle/>
          <a:p>
            <a:r>
              <a:rPr lang="en-US" altLang="en-US" smtClean="0"/>
              <a:t>Trehalose</a:t>
            </a:r>
          </a:p>
        </p:txBody>
      </p:sp>
      <p:pic>
        <p:nvPicPr>
          <p:cNvPr id="21506" name="Picture 4" descr="Myco cell wall.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3600" y="682625"/>
            <a:ext cx="7634288" cy="340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4348163" y="1192213"/>
            <a:ext cx="468312" cy="1762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500"/>
          </a:p>
        </p:txBody>
      </p:sp>
      <p:sp>
        <p:nvSpPr>
          <p:cNvPr id="7" name="Trapezoid 6"/>
          <p:cNvSpPr>
            <a:spLocks/>
          </p:cNvSpPr>
          <p:nvPr/>
        </p:nvSpPr>
        <p:spPr bwMode="auto">
          <a:xfrm>
            <a:off x="-623888" y="412750"/>
            <a:ext cx="10483851" cy="338138"/>
          </a:xfrm>
          <a:custGeom>
            <a:avLst/>
            <a:gdLst>
              <a:gd name="T0" fmla="*/ 0 w 10484116"/>
              <a:gd name="T1" fmla="*/ 337796 h 337796"/>
              <a:gd name="T2" fmla="*/ 507751 w 10484116"/>
              <a:gd name="T3" fmla="*/ 0 h 337796"/>
              <a:gd name="T4" fmla="*/ 9976365 w 10484116"/>
              <a:gd name="T5" fmla="*/ 0 h 337796"/>
              <a:gd name="T6" fmla="*/ 10484116 w 10484116"/>
              <a:gd name="T7" fmla="*/ 337796 h 337796"/>
              <a:gd name="T8" fmla="*/ 0 w 10484116"/>
              <a:gd name="T9" fmla="*/ 337796 h 3377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484116" h="337796">
                <a:moveTo>
                  <a:pt x="0" y="337796"/>
                </a:moveTo>
                <a:lnTo>
                  <a:pt x="507751" y="0"/>
                </a:lnTo>
                <a:lnTo>
                  <a:pt x="9976365" y="0"/>
                </a:lnTo>
                <a:lnTo>
                  <a:pt x="10484116" y="337796"/>
                </a:lnTo>
                <a:lnTo>
                  <a:pt x="0" y="337796"/>
                </a:lnTo>
                <a:close/>
              </a:path>
            </a:pathLst>
          </a:custGeom>
          <a:gradFill rotWithShape="1">
            <a:gsLst>
              <a:gs pos="0">
                <a:schemeClr val="bg1"/>
              </a:gs>
              <a:gs pos="80000">
                <a:srgbClr val="3F80CD">
                  <a:alpha val="38400"/>
                </a:srgbClr>
              </a:gs>
              <a:gs pos="100000">
                <a:srgbClr val="3F80CD">
                  <a:alpha val="23000"/>
                </a:srgbClr>
              </a:gs>
            </a:gsLst>
            <a:lin ang="5400000"/>
          </a:gradFill>
          <a:ln>
            <a:noFill/>
          </a:ln>
          <a:effectLst>
            <a:outerShdw blurRad="40000" dist="23000" dir="5400000" rotWithShape="0">
              <a:srgbClr val="000000">
                <a:alpha val="34999"/>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endParaRPr lang="en-GB"/>
          </a:p>
        </p:txBody>
      </p:sp>
      <p:sp>
        <p:nvSpPr>
          <p:cNvPr id="21509" name="TextBox 7"/>
          <p:cNvSpPr txBox="1">
            <a:spLocks noChangeArrowheads="1"/>
          </p:cNvSpPr>
          <p:nvPr/>
        </p:nvSpPr>
        <p:spPr bwMode="auto">
          <a:xfrm>
            <a:off x="4273550" y="3779838"/>
            <a:ext cx="1085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900"/>
              <a:t>LpqY-SugABC</a:t>
            </a:r>
          </a:p>
        </p:txBody>
      </p:sp>
      <p:sp>
        <p:nvSpPr>
          <p:cNvPr id="21510" name="TextBox 8"/>
          <p:cNvSpPr txBox="1">
            <a:spLocks noChangeArrowheads="1"/>
          </p:cNvSpPr>
          <p:nvPr/>
        </p:nvSpPr>
        <p:spPr bwMode="auto">
          <a:xfrm>
            <a:off x="4356100" y="477838"/>
            <a:ext cx="696913"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900" b="1"/>
              <a:t>Capsule</a:t>
            </a:r>
          </a:p>
        </p:txBody>
      </p:sp>
      <p:sp>
        <p:nvSpPr>
          <p:cNvPr id="10" name="Right Brace 9"/>
          <p:cNvSpPr>
            <a:spLocks/>
          </p:cNvSpPr>
          <p:nvPr/>
        </p:nvSpPr>
        <p:spPr bwMode="auto">
          <a:xfrm>
            <a:off x="8497888" y="3544888"/>
            <a:ext cx="84137" cy="350837"/>
          </a:xfrm>
          <a:prstGeom prst="rightBrace">
            <a:avLst>
              <a:gd name="adj1" fmla="val 8340"/>
              <a:gd name="adj2" fmla="val 50000"/>
            </a:avLst>
          </a:prstGeom>
          <a:noFill/>
          <a:ln w="9525">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solidFill>
                  <a:srgbClr val="FFFFFF"/>
                </a:solidFill>
              </a14:hiddenFill>
            </a:ext>
          </a:extLst>
        </p:spPr>
        <p:txBody>
          <a:bodyPr anchor="ctr"/>
          <a:lstStyle/>
          <a:p>
            <a:pPr algn="ctr" fontAlgn="auto">
              <a:spcBef>
                <a:spcPts val="0"/>
              </a:spcBef>
              <a:spcAft>
                <a:spcPts val="0"/>
              </a:spcAft>
              <a:defRPr/>
            </a:pPr>
            <a:endParaRPr lang="en-US" sz="500">
              <a:latin typeface="+mn-lt"/>
              <a:ea typeface="+mn-ea"/>
            </a:endParaRPr>
          </a:p>
        </p:txBody>
      </p:sp>
      <p:sp>
        <p:nvSpPr>
          <p:cNvPr id="12" name="Right Brace 11"/>
          <p:cNvSpPr>
            <a:spLocks/>
          </p:cNvSpPr>
          <p:nvPr/>
        </p:nvSpPr>
        <p:spPr bwMode="auto">
          <a:xfrm>
            <a:off x="8497888" y="2941638"/>
            <a:ext cx="95250" cy="595312"/>
          </a:xfrm>
          <a:prstGeom prst="rightBrace">
            <a:avLst>
              <a:gd name="adj1" fmla="val 8304"/>
              <a:gd name="adj2" fmla="val 50000"/>
            </a:avLst>
          </a:prstGeom>
          <a:noFill/>
          <a:ln w="9525">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solidFill>
                  <a:srgbClr val="FFFFFF"/>
                </a:solidFill>
              </a14:hiddenFill>
            </a:ext>
          </a:extLst>
        </p:spPr>
        <p:txBody>
          <a:bodyPr anchor="ctr"/>
          <a:lstStyle/>
          <a:p>
            <a:pPr algn="ctr" fontAlgn="auto">
              <a:spcBef>
                <a:spcPts val="0"/>
              </a:spcBef>
              <a:spcAft>
                <a:spcPts val="0"/>
              </a:spcAft>
              <a:defRPr/>
            </a:pPr>
            <a:endParaRPr lang="en-US" sz="500">
              <a:latin typeface="+mn-lt"/>
              <a:ea typeface="+mn-ea"/>
            </a:endParaRPr>
          </a:p>
        </p:txBody>
      </p:sp>
      <p:sp>
        <p:nvSpPr>
          <p:cNvPr id="13" name="Left Brace 12"/>
          <p:cNvSpPr>
            <a:spLocks/>
          </p:cNvSpPr>
          <p:nvPr/>
        </p:nvSpPr>
        <p:spPr bwMode="auto">
          <a:xfrm>
            <a:off x="693738" y="2405063"/>
            <a:ext cx="82550" cy="536575"/>
          </a:xfrm>
          <a:prstGeom prst="leftBrace">
            <a:avLst>
              <a:gd name="adj1" fmla="val 8275"/>
              <a:gd name="adj2" fmla="val 50000"/>
            </a:avLst>
          </a:prstGeom>
          <a:noFill/>
          <a:ln w="9525">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solidFill>
                  <a:srgbClr val="FFFFFF"/>
                </a:solidFill>
              </a14:hiddenFill>
            </a:ext>
          </a:extLst>
        </p:spPr>
        <p:txBody>
          <a:bodyPr anchor="ctr"/>
          <a:lstStyle/>
          <a:p>
            <a:pPr algn="ctr" fontAlgn="auto">
              <a:spcBef>
                <a:spcPts val="0"/>
              </a:spcBef>
              <a:spcAft>
                <a:spcPts val="0"/>
              </a:spcAft>
              <a:defRPr/>
            </a:pPr>
            <a:endParaRPr lang="en-US" sz="500">
              <a:latin typeface="+mn-lt"/>
              <a:ea typeface="+mn-ea"/>
            </a:endParaRPr>
          </a:p>
        </p:txBody>
      </p:sp>
      <p:sp>
        <p:nvSpPr>
          <p:cNvPr id="21514" name="TextBox 13"/>
          <p:cNvSpPr txBox="1">
            <a:spLocks noChangeArrowheads="1"/>
          </p:cNvSpPr>
          <p:nvPr/>
        </p:nvSpPr>
        <p:spPr bwMode="auto">
          <a:xfrm>
            <a:off x="5248275" y="1955800"/>
            <a:ext cx="7064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800" b="1"/>
              <a:t>Trehalose</a:t>
            </a:r>
          </a:p>
        </p:txBody>
      </p:sp>
      <p:sp>
        <p:nvSpPr>
          <p:cNvPr id="21515" name="TextBox 14"/>
          <p:cNvSpPr txBox="1">
            <a:spLocks noChangeArrowheads="1"/>
          </p:cNvSpPr>
          <p:nvPr/>
        </p:nvSpPr>
        <p:spPr bwMode="auto">
          <a:xfrm>
            <a:off x="4784725" y="4627563"/>
            <a:ext cx="108426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800" b="1"/>
              <a:t>Trehalose</a:t>
            </a:r>
          </a:p>
        </p:txBody>
      </p:sp>
      <p:sp>
        <p:nvSpPr>
          <p:cNvPr id="21516" name="TextBox 15"/>
          <p:cNvSpPr txBox="1">
            <a:spLocks noChangeArrowheads="1"/>
          </p:cNvSpPr>
          <p:nvPr/>
        </p:nvSpPr>
        <p:spPr bwMode="auto">
          <a:xfrm>
            <a:off x="4752975" y="5738813"/>
            <a:ext cx="1084263"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800" b="1"/>
              <a:t>Maltose</a:t>
            </a:r>
          </a:p>
        </p:txBody>
      </p:sp>
      <p:pic>
        <p:nvPicPr>
          <p:cNvPr id="21517" name="Picture 1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62475" y="5272088"/>
            <a:ext cx="15208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8" name="Picture 1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008438" y="4051300"/>
            <a:ext cx="1339850"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9" name="TextBox 18"/>
          <p:cNvSpPr txBox="1">
            <a:spLocks noChangeArrowheads="1"/>
          </p:cNvSpPr>
          <p:nvPr/>
        </p:nvSpPr>
        <p:spPr bwMode="auto">
          <a:xfrm>
            <a:off x="4672013" y="4946650"/>
            <a:ext cx="10858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800" b="1"/>
              <a:t>TreS</a:t>
            </a:r>
          </a:p>
        </p:txBody>
      </p:sp>
      <p:pic>
        <p:nvPicPr>
          <p:cNvPr id="21520" name="Picture 1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4841081" y="4993482"/>
            <a:ext cx="417513" cy="12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1" name="Picture 2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349500" y="5262563"/>
            <a:ext cx="1357313"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22" name="TextBox 21"/>
          <p:cNvSpPr txBox="1">
            <a:spLocks noChangeArrowheads="1"/>
          </p:cNvSpPr>
          <p:nvPr/>
        </p:nvSpPr>
        <p:spPr bwMode="auto">
          <a:xfrm>
            <a:off x="2544763" y="5630863"/>
            <a:ext cx="13700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800" b="1"/>
              <a:t>Maltose-1-Phosphate</a:t>
            </a:r>
          </a:p>
        </p:txBody>
      </p:sp>
      <p:pic>
        <p:nvPicPr>
          <p:cNvPr id="21523" name="Picture 22"/>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5567579">
            <a:off x="4013200" y="5170488"/>
            <a:ext cx="1428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24" name="TextBox 23"/>
          <p:cNvSpPr txBox="1">
            <a:spLocks noChangeArrowheads="1"/>
          </p:cNvSpPr>
          <p:nvPr/>
        </p:nvSpPr>
        <p:spPr bwMode="auto">
          <a:xfrm>
            <a:off x="3868738" y="5332413"/>
            <a:ext cx="10858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800" b="1"/>
              <a:t>Pep2</a:t>
            </a:r>
          </a:p>
        </p:txBody>
      </p:sp>
      <p:pic>
        <p:nvPicPr>
          <p:cNvPr id="21525" name="Picture 2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19125827" flipV="1">
            <a:off x="2019300" y="4878388"/>
            <a:ext cx="120650"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26" name="TextBox 25"/>
          <p:cNvSpPr txBox="1">
            <a:spLocks noChangeArrowheads="1"/>
          </p:cNvSpPr>
          <p:nvPr/>
        </p:nvSpPr>
        <p:spPr bwMode="auto">
          <a:xfrm>
            <a:off x="1998663" y="4868863"/>
            <a:ext cx="736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800" b="1"/>
              <a:t>GlgE</a:t>
            </a:r>
          </a:p>
        </p:txBody>
      </p:sp>
      <p:pic>
        <p:nvPicPr>
          <p:cNvPr id="21527" name="Picture 26"/>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74625" y="4230688"/>
            <a:ext cx="19685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28" name="TextBox 27"/>
          <p:cNvSpPr txBox="1">
            <a:spLocks noChangeArrowheads="1"/>
          </p:cNvSpPr>
          <p:nvPr/>
        </p:nvSpPr>
        <p:spPr bwMode="auto">
          <a:xfrm>
            <a:off x="1082675" y="4841875"/>
            <a:ext cx="10858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800" b="1"/>
              <a:t>α-1,4-Glucan</a:t>
            </a:r>
          </a:p>
        </p:txBody>
      </p:sp>
      <p:pic>
        <p:nvPicPr>
          <p:cNvPr id="21529" name="Picture 28"/>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flipV="1">
            <a:off x="419100" y="3579813"/>
            <a:ext cx="130175"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30" name="TextBox 29"/>
          <p:cNvSpPr txBox="1">
            <a:spLocks noChangeArrowheads="1"/>
          </p:cNvSpPr>
          <p:nvPr/>
        </p:nvSpPr>
        <p:spPr bwMode="auto">
          <a:xfrm>
            <a:off x="439738" y="3844925"/>
            <a:ext cx="108585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700" b="1"/>
              <a:t>GlgB</a:t>
            </a:r>
          </a:p>
        </p:txBody>
      </p:sp>
      <p:cxnSp>
        <p:nvCxnSpPr>
          <p:cNvPr id="31" name="Straight Arrow Connector 30"/>
          <p:cNvCxnSpPr>
            <a:cxnSpLocks noChangeShapeType="1"/>
          </p:cNvCxnSpPr>
          <p:nvPr/>
        </p:nvCxnSpPr>
        <p:spPr bwMode="auto">
          <a:xfrm flipV="1">
            <a:off x="6199188" y="2690813"/>
            <a:ext cx="0" cy="900112"/>
          </a:xfrm>
          <a:prstGeom prst="straightConnector1">
            <a:avLst/>
          </a:prstGeom>
          <a:noFill/>
          <a:ln w="31750">
            <a:solidFill>
              <a:schemeClr val="tx1"/>
            </a:solidFill>
            <a:round/>
            <a:headEnd/>
            <a:tailEnd type="stealth" w="lg" len="lg"/>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1532" name="TextBox 31"/>
          <p:cNvSpPr txBox="1">
            <a:spLocks noChangeArrowheads="1"/>
          </p:cNvSpPr>
          <p:nvPr/>
        </p:nvSpPr>
        <p:spPr bwMode="auto">
          <a:xfrm>
            <a:off x="6080125" y="3551238"/>
            <a:ext cx="211138"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900" b="1"/>
              <a:t>?</a:t>
            </a:r>
          </a:p>
        </p:txBody>
      </p:sp>
      <p:cxnSp>
        <p:nvCxnSpPr>
          <p:cNvPr id="33" name="Straight Arrow Connector 32"/>
          <p:cNvCxnSpPr>
            <a:cxnSpLocks noChangeShapeType="1"/>
          </p:cNvCxnSpPr>
          <p:nvPr/>
        </p:nvCxnSpPr>
        <p:spPr bwMode="auto">
          <a:xfrm flipV="1">
            <a:off x="6199188" y="3746500"/>
            <a:ext cx="0" cy="307975"/>
          </a:xfrm>
          <a:prstGeom prst="straightConnector1">
            <a:avLst/>
          </a:prstGeom>
          <a:noFill/>
          <a:ln w="3175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34" name="Freeform 33"/>
          <p:cNvSpPr/>
          <p:nvPr/>
        </p:nvSpPr>
        <p:spPr>
          <a:xfrm flipH="1">
            <a:off x="2563813" y="4168775"/>
            <a:ext cx="1444625" cy="347663"/>
          </a:xfrm>
          <a:custGeom>
            <a:avLst/>
            <a:gdLst>
              <a:gd name="connsiteX0" fmla="*/ 1639887 w 1639887"/>
              <a:gd name="connsiteY0" fmla="*/ 0 h 431584"/>
              <a:gd name="connsiteX1" fmla="*/ 0 w 1639887"/>
              <a:gd name="connsiteY1" fmla="*/ 431584 h 431584"/>
              <a:gd name="connsiteX0" fmla="*/ 1639887 w 1639887"/>
              <a:gd name="connsiteY0" fmla="*/ 0 h 431584"/>
              <a:gd name="connsiteX1" fmla="*/ 0 w 1639887"/>
              <a:gd name="connsiteY1" fmla="*/ 431584 h 431584"/>
              <a:gd name="connsiteX0" fmla="*/ 1639887 w 1639887"/>
              <a:gd name="connsiteY0" fmla="*/ 52930 h 484514"/>
              <a:gd name="connsiteX1" fmla="*/ 0 w 1639887"/>
              <a:gd name="connsiteY1" fmla="*/ 484514 h 484514"/>
              <a:gd name="connsiteX0" fmla="*/ 1639887 w 1639887"/>
              <a:gd name="connsiteY0" fmla="*/ 123239 h 554823"/>
              <a:gd name="connsiteX1" fmla="*/ 0 w 1639887"/>
              <a:gd name="connsiteY1" fmla="*/ 554823 h 554823"/>
              <a:gd name="connsiteX0" fmla="*/ 1639887 w 1639887"/>
              <a:gd name="connsiteY0" fmla="*/ 85266 h 516850"/>
              <a:gd name="connsiteX1" fmla="*/ 0 w 1639887"/>
              <a:gd name="connsiteY1" fmla="*/ 516850 h 516850"/>
              <a:gd name="connsiteX0" fmla="*/ 1639887 w 1639887"/>
              <a:gd name="connsiteY0" fmla="*/ 314344 h 745928"/>
              <a:gd name="connsiteX1" fmla="*/ 0 w 1639887"/>
              <a:gd name="connsiteY1" fmla="*/ 745928 h 745928"/>
              <a:gd name="connsiteX0" fmla="*/ 1639887 w 1639887"/>
              <a:gd name="connsiteY0" fmla="*/ 538605 h 970189"/>
              <a:gd name="connsiteX1" fmla="*/ 0 w 1639887"/>
              <a:gd name="connsiteY1" fmla="*/ 970189 h 970189"/>
              <a:gd name="connsiteX0" fmla="*/ 1639887 w 1639887"/>
              <a:gd name="connsiteY0" fmla="*/ 305682 h 737266"/>
              <a:gd name="connsiteX1" fmla="*/ 0 w 1639887"/>
              <a:gd name="connsiteY1" fmla="*/ 737266 h 737266"/>
              <a:gd name="connsiteX0" fmla="*/ 1639887 w 1639887"/>
              <a:gd name="connsiteY0" fmla="*/ 114047 h 545631"/>
              <a:gd name="connsiteX1" fmla="*/ 0 w 1639887"/>
              <a:gd name="connsiteY1" fmla="*/ 545631 h 545631"/>
              <a:gd name="connsiteX0" fmla="*/ 1639887 w 1639887"/>
              <a:gd name="connsiteY0" fmla="*/ 102795 h 534379"/>
              <a:gd name="connsiteX1" fmla="*/ 0 w 1639887"/>
              <a:gd name="connsiteY1" fmla="*/ 534379 h 534379"/>
              <a:gd name="connsiteX0" fmla="*/ 1653158 w 1653158"/>
              <a:gd name="connsiteY0" fmla="*/ 194221 h 379185"/>
              <a:gd name="connsiteX1" fmla="*/ 0 w 1653158"/>
              <a:gd name="connsiteY1" fmla="*/ 379185 h 379185"/>
              <a:gd name="connsiteX0" fmla="*/ 1653158 w 1653158"/>
              <a:gd name="connsiteY0" fmla="*/ 318486 h 503450"/>
              <a:gd name="connsiteX1" fmla="*/ 0 w 1653158"/>
              <a:gd name="connsiteY1" fmla="*/ 503450 h 503450"/>
              <a:gd name="connsiteX0" fmla="*/ 1679699 w 1679699"/>
              <a:gd name="connsiteY0" fmla="*/ 278869 h 574812"/>
              <a:gd name="connsiteX1" fmla="*/ 0 w 1679699"/>
              <a:gd name="connsiteY1" fmla="*/ 574812 h 574812"/>
              <a:gd name="connsiteX0" fmla="*/ 1679699 w 1679699"/>
              <a:gd name="connsiteY0" fmla="*/ 333044 h 628987"/>
              <a:gd name="connsiteX1" fmla="*/ 0 w 1679699"/>
              <a:gd name="connsiteY1" fmla="*/ 628987 h 628987"/>
              <a:gd name="connsiteX0" fmla="*/ 1697321 w 1697321"/>
              <a:gd name="connsiteY0" fmla="*/ 254176 h 789286"/>
              <a:gd name="connsiteX1" fmla="*/ 0 w 1697321"/>
              <a:gd name="connsiteY1" fmla="*/ 789286 h 789286"/>
              <a:gd name="connsiteX0" fmla="*/ 1744350 w 1744350"/>
              <a:gd name="connsiteY0" fmla="*/ 184042 h 719152"/>
              <a:gd name="connsiteX1" fmla="*/ 47029 w 1744350"/>
              <a:gd name="connsiteY1" fmla="*/ 719152 h 719152"/>
              <a:gd name="connsiteX0" fmla="*/ 1697321 w 1697321"/>
              <a:gd name="connsiteY0" fmla="*/ 186415 h 721525"/>
              <a:gd name="connsiteX1" fmla="*/ 0 w 1697321"/>
              <a:gd name="connsiteY1" fmla="*/ 721525 h 721525"/>
              <a:gd name="connsiteX0" fmla="*/ 1697321 w 1697321"/>
              <a:gd name="connsiteY0" fmla="*/ 64240 h 599350"/>
              <a:gd name="connsiteX1" fmla="*/ 0 w 1697321"/>
              <a:gd name="connsiteY1" fmla="*/ 599350 h 599350"/>
              <a:gd name="connsiteX0" fmla="*/ 2691647 w 2691647"/>
              <a:gd name="connsiteY0" fmla="*/ 459510 h 459510"/>
              <a:gd name="connsiteX1" fmla="*/ 0 w 2691647"/>
              <a:gd name="connsiteY1" fmla="*/ 146131 h 459510"/>
              <a:gd name="connsiteX0" fmla="*/ 2691647 w 2691647"/>
              <a:gd name="connsiteY0" fmla="*/ 342405 h 342405"/>
              <a:gd name="connsiteX1" fmla="*/ 0 w 2691647"/>
              <a:gd name="connsiteY1" fmla="*/ 29026 h 342405"/>
              <a:gd name="connsiteX0" fmla="*/ 2691647 w 2691647"/>
              <a:gd name="connsiteY0" fmla="*/ 349210 h 349210"/>
              <a:gd name="connsiteX1" fmla="*/ 0 w 2691647"/>
              <a:gd name="connsiteY1" fmla="*/ 35831 h 349210"/>
              <a:gd name="connsiteX0" fmla="*/ 2691647 w 2691647"/>
              <a:gd name="connsiteY0" fmla="*/ 355791 h 355791"/>
              <a:gd name="connsiteX1" fmla="*/ 0 w 2691647"/>
              <a:gd name="connsiteY1" fmla="*/ 42412 h 355791"/>
            </a:gdLst>
            <a:ahLst/>
            <a:cxnLst>
              <a:cxn ang="0">
                <a:pos x="connsiteX0" y="connsiteY0"/>
              </a:cxn>
              <a:cxn ang="0">
                <a:pos x="connsiteX1" y="connsiteY1"/>
              </a:cxn>
            </a:cxnLst>
            <a:rect l="l" t="t" r="r" b="b"/>
            <a:pathLst>
              <a:path w="2691647" h="355791">
                <a:moveTo>
                  <a:pt x="2691647" y="355791"/>
                </a:moveTo>
                <a:cubicBezTo>
                  <a:pt x="1873138" y="26240"/>
                  <a:pt x="1058723" y="-64085"/>
                  <a:pt x="0" y="42412"/>
                </a:cubicBezTo>
              </a:path>
            </a:pathLst>
          </a:custGeom>
          <a:ln w="12700" cap="flat">
            <a:solidFill>
              <a:schemeClr val="tx1"/>
            </a:solidFill>
            <a:round/>
            <a:headEnd type="none"/>
            <a:tailEnd type="stealth" w="lg" len="lg"/>
          </a:ln>
          <a:effectLst/>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sz="500"/>
          </a:p>
        </p:txBody>
      </p:sp>
      <p:sp>
        <p:nvSpPr>
          <p:cNvPr id="21535" name="TextBox 34"/>
          <p:cNvSpPr txBox="1">
            <a:spLocks noChangeArrowheads="1"/>
          </p:cNvSpPr>
          <p:nvPr/>
        </p:nvSpPr>
        <p:spPr bwMode="auto">
          <a:xfrm>
            <a:off x="2636838" y="3951288"/>
            <a:ext cx="10858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800" b="1"/>
              <a:t>TreXYZ pathway</a:t>
            </a:r>
          </a:p>
        </p:txBody>
      </p:sp>
      <p:pic>
        <p:nvPicPr>
          <p:cNvPr id="21536" name="Picture 35"/>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084888" y="1368425"/>
            <a:ext cx="587375"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37" name="TextBox 36"/>
          <p:cNvSpPr txBox="1">
            <a:spLocks noChangeArrowheads="1"/>
          </p:cNvSpPr>
          <p:nvPr/>
        </p:nvSpPr>
        <p:spPr bwMode="auto">
          <a:xfrm>
            <a:off x="5988050" y="4014788"/>
            <a:ext cx="4191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r>
              <a:rPr lang="en-US" altLang="en-US" sz="800" b="1"/>
              <a:t>TMM</a:t>
            </a:r>
          </a:p>
        </p:txBody>
      </p:sp>
      <p:sp>
        <p:nvSpPr>
          <p:cNvPr id="21538" name="TextBox 37"/>
          <p:cNvSpPr txBox="1">
            <a:spLocks noChangeArrowheads="1"/>
          </p:cNvSpPr>
          <p:nvPr/>
        </p:nvSpPr>
        <p:spPr bwMode="auto">
          <a:xfrm>
            <a:off x="6246813" y="2043113"/>
            <a:ext cx="4953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r>
              <a:rPr lang="en-US" altLang="en-US" sz="800" b="1"/>
              <a:t>TMM</a:t>
            </a:r>
          </a:p>
        </p:txBody>
      </p:sp>
      <p:sp>
        <p:nvSpPr>
          <p:cNvPr id="21539" name="TextBox 38"/>
          <p:cNvSpPr txBox="1">
            <a:spLocks noChangeArrowheads="1"/>
          </p:cNvSpPr>
          <p:nvPr/>
        </p:nvSpPr>
        <p:spPr bwMode="auto">
          <a:xfrm>
            <a:off x="4475163" y="1327150"/>
            <a:ext cx="4286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r>
              <a:rPr lang="en-US" altLang="en-US" sz="800" b="1"/>
              <a:t>TMM</a:t>
            </a:r>
          </a:p>
        </p:txBody>
      </p:sp>
      <p:sp>
        <p:nvSpPr>
          <p:cNvPr id="21540" name="TextBox 39"/>
          <p:cNvSpPr txBox="1">
            <a:spLocks noChangeArrowheads="1"/>
          </p:cNvSpPr>
          <p:nvPr/>
        </p:nvSpPr>
        <p:spPr bwMode="auto">
          <a:xfrm>
            <a:off x="3722688" y="1327150"/>
            <a:ext cx="4064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r>
              <a:rPr lang="en-US" altLang="en-US" sz="800" b="1"/>
              <a:t>TDM</a:t>
            </a:r>
          </a:p>
        </p:txBody>
      </p:sp>
      <p:pic>
        <p:nvPicPr>
          <p:cNvPr id="21541" name="Picture 40"/>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6094413" y="5108575"/>
            <a:ext cx="70961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42" name="Picture 41"/>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6262688" y="4516438"/>
            <a:ext cx="922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43" name="TextBox 42"/>
          <p:cNvSpPr txBox="1">
            <a:spLocks noChangeArrowheads="1"/>
          </p:cNvSpPr>
          <p:nvPr/>
        </p:nvSpPr>
        <p:spPr bwMode="auto">
          <a:xfrm>
            <a:off x="6145213" y="5630863"/>
            <a:ext cx="10858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800" b="1"/>
              <a:t>Glucose 6-phosphate</a:t>
            </a:r>
          </a:p>
        </p:txBody>
      </p:sp>
      <p:sp>
        <p:nvSpPr>
          <p:cNvPr id="21544" name="TextBox 43"/>
          <p:cNvSpPr txBox="1">
            <a:spLocks noChangeArrowheads="1"/>
          </p:cNvSpPr>
          <p:nvPr/>
        </p:nvSpPr>
        <p:spPr bwMode="auto">
          <a:xfrm>
            <a:off x="6742113" y="5010150"/>
            <a:ext cx="10858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800" b="1"/>
              <a:t>UDP-glucose</a:t>
            </a:r>
          </a:p>
        </p:txBody>
      </p:sp>
      <p:sp>
        <p:nvSpPr>
          <p:cNvPr id="45" name="Freeform 44"/>
          <p:cNvSpPr/>
          <p:nvPr/>
        </p:nvSpPr>
        <p:spPr>
          <a:xfrm rot="12976878" flipH="1">
            <a:off x="5367338" y="4552950"/>
            <a:ext cx="881062" cy="295275"/>
          </a:xfrm>
          <a:custGeom>
            <a:avLst/>
            <a:gdLst>
              <a:gd name="connsiteX0" fmla="*/ 1639887 w 1639887"/>
              <a:gd name="connsiteY0" fmla="*/ 0 h 431584"/>
              <a:gd name="connsiteX1" fmla="*/ 0 w 1639887"/>
              <a:gd name="connsiteY1" fmla="*/ 431584 h 431584"/>
              <a:gd name="connsiteX0" fmla="*/ 1639887 w 1639887"/>
              <a:gd name="connsiteY0" fmla="*/ 0 h 431584"/>
              <a:gd name="connsiteX1" fmla="*/ 0 w 1639887"/>
              <a:gd name="connsiteY1" fmla="*/ 431584 h 431584"/>
              <a:gd name="connsiteX0" fmla="*/ 1639887 w 1639887"/>
              <a:gd name="connsiteY0" fmla="*/ 52930 h 484514"/>
              <a:gd name="connsiteX1" fmla="*/ 0 w 1639887"/>
              <a:gd name="connsiteY1" fmla="*/ 484514 h 484514"/>
              <a:gd name="connsiteX0" fmla="*/ 1639887 w 1639887"/>
              <a:gd name="connsiteY0" fmla="*/ 123239 h 554823"/>
              <a:gd name="connsiteX1" fmla="*/ 0 w 1639887"/>
              <a:gd name="connsiteY1" fmla="*/ 554823 h 554823"/>
              <a:gd name="connsiteX0" fmla="*/ 1639887 w 1639887"/>
              <a:gd name="connsiteY0" fmla="*/ 85266 h 516850"/>
              <a:gd name="connsiteX1" fmla="*/ 0 w 1639887"/>
              <a:gd name="connsiteY1" fmla="*/ 516850 h 516850"/>
              <a:gd name="connsiteX0" fmla="*/ 1639887 w 1639887"/>
              <a:gd name="connsiteY0" fmla="*/ 314344 h 745928"/>
              <a:gd name="connsiteX1" fmla="*/ 0 w 1639887"/>
              <a:gd name="connsiteY1" fmla="*/ 745928 h 745928"/>
              <a:gd name="connsiteX0" fmla="*/ 1639887 w 1639887"/>
              <a:gd name="connsiteY0" fmla="*/ 538605 h 970189"/>
              <a:gd name="connsiteX1" fmla="*/ 0 w 1639887"/>
              <a:gd name="connsiteY1" fmla="*/ 970189 h 970189"/>
              <a:gd name="connsiteX0" fmla="*/ 1639887 w 1639887"/>
              <a:gd name="connsiteY0" fmla="*/ 305682 h 737266"/>
              <a:gd name="connsiteX1" fmla="*/ 0 w 1639887"/>
              <a:gd name="connsiteY1" fmla="*/ 737266 h 737266"/>
              <a:gd name="connsiteX0" fmla="*/ 1639887 w 1639887"/>
              <a:gd name="connsiteY0" fmla="*/ 114047 h 545631"/>
              <a:gd name="connsiteX1" fmla="*/ 0 w 1639887"/>
              <a:gd name="connsiteY1" fmla="*/ 545631 h 545631"/>
              <a:gd name="connsiteX0" fmla="*/ 1639887 w 1639887"/>
              <a:gd name="connsiteY0" fmla="*/ 102795 h 534379"/>
              <a:gd name="connsiteX1" fmla="*/ 0 w 1639887"/>
              <a:gd name="connsiteY1" fmla="*/ 534379 h 534379"/>
              <a:gd name="connsiteX0" fmla="*/ 1653158 w 1653158"/>
              <a:gd name="connsiteY0" fmla="*/ 194221 h 379185"/>
              <a:gd name="connsiteX1" fmla="*/ 0 w 1653158"/>
              <a:gd name="connsiteY1" fmla="*/ 379185 h 379185"/>
              <a:gd name="connsiteX0" fmla="*/ 1653158 w 1653158"/>
              <a:gd name="connsiteY0" fmla="*/ 318486 h 503450"/>
              <a:gd name="connsiteX1" fmla="*/ 0 w 1653158"/>
              <a:gd name="connsiteY1" fmla="*/ 503450 h 503450"/>
              <a:gd name="connsiteX0" fmla="*/ 1679699 w 1679699"/>
              <a:gd name="connsiteY0" fmla="*/ 278869 h 574812"/>
              <a:gd name="connsiteX1" fmla="*/ 0 w 1679699"/>
              <a:gd name="connsiteY1" fmla="*/ 574812 h 574812"/>
              <a:gd name="connsiteX0" fmla="*/ 1679699 w 1679699"/>
              <a:gd name="connsiteY0" fmla="*/ 333044 h 628987"/>
              <a:gd name="connsiteX1" fmla="*/ 0 w 1679699"/>
              <a:gd name="connsiteY1" fmla="*/ 628987 h 628987"/>
              <a:gd name="connsiteX0" fmla="*/ 1697321 w 1697321"/>
              <a:gd name="connsiteY0" fmla="*/ 254176 h 789286"/>
              <a:gd name="connsiteX1" fmla="*/ 0 w 1697321"/>
              <a:gd name="connsiteY1" fmla="*/ 789286 h 789286"/>
              <a:gd name="connsiteX0" fmla="*/ 1744350 w 1744350"/>
              <a:gd name="connsiteY0" fmla="*/ 184042 h 719152"/>
              <a:gd name="connsiteX1" fmla="*/ 47029 w 1744350"/>
              <a:gd name="connsiteY1" fmla="*/ 719152 h 719152"/>
              <a:gd name="connsiteX0" fmla="*/ 1697321 w 1697321"/>
              <a:gd name="connsiteY0" fmla="*/ 186415 h 721525"/>
              <a:gd name="connsiteX1" fmla="*/ 0 w 1697321"/>
              <a:gd name="connsiteY1" fmla="*/ 721525 h 721525"/>
              <a:gd name="connsiteX0" fmla="*/ 1697321 w 1697321"/>
              <a:gd name="connsiteY0" fmla="*/ 64240 h 599350"/>
              <a:gd name="connsiteX1" fmla="*/ 0 w 1697321"/>
              <a:gd name="connsiteY1" fmla="*/ 599350 h 599350"/>
              <a:gd name="connsiteX0" fmla="*/ 2691647 w 2691647"/>
              <a:gd name="connsiteY0" fmla="*/ 459510 h 459510"/>
              <a:gd name="connsiteX1" fmla="*/ 0 w 2691647"/>
              <a:gd name="connsiteY1" fmla="*/ 146131 h 459510"/>
              <a:gd name="connsiteX0" fmla="*/ 2691647 w 2691647"/>
              <a:gd name="connsiteY0" fmla="*/ 342405 h 342405"/>
              <a:gd name="connsiteX1" fmla="*/ 0 w 2691647"/>
              <a:gd name="connsiteY1" fmla="*/ 29026 h 342405"/>
              <a:gd name="connsiteX0" fmla="*/ 2691647 w 2691647"/>
              <a:gd name="connsiteY0" fmla="*/ 349210 h 349210"/>
              <a:gd name="connsiteX1" fmla="*/ 0 w 2691647"/>
              <a:gd name="connsiteY1" fmla="*/ 35831 h 349210"/>
              <a:gd name="connsiteX0" fmla="*/ 2691647 w 2691647"/>
              <a:gd name="connsiteY0" fmla="*/ 355791 h 355791"/>
              <a:gd name="connsiteX1" fmla="*/ 0 w 2691647"/>
              <a:gd name="connsiteY1" fmla="*/ 42412 h 355791"/>
              <a:gd name="connsiteX0" fmla="*/ 2713892 w 2713892"/>
              <a:gd name="connsiteY0" fmla="*/ 794702 h 794703"/>
              <a:gd name="connsiteX1" fmla="*/ 0 w 2713892"/>
              <a:gd name="connsiteY1" fmla="*/ 13294 h 794703"/>
            </a:gdLst>
            <a:ahLst/>
            <a:cxnLst>
              <a:cxn ang="0">
                <a:pos x="connsiteX0" y="connsiteY0"/>
              </a:cxn>
              <a:cxn ang="0">
                <a:pos x="connsiteX1" y="connsiteY1"/>
              </a:cxn>
            </a:cxnLst>
            <a:rect l="l" t="t" r="r" b="b"/>
            <a:pathLst>
              <a:path w="2713892" h="794703">
                <a:moveTo>
                  <a:pt x="2713892" y="794702"/>
                </a:moveTo>
                <a:cubicBezTo>
                  <a:pt x="1895383" y="465151"/>
                  <a:pt x="1058723" y="-93203"/>
                  <a:pt x="0" y="13294"/>
                </a:cubicBezTo>
              </a:path>
            </a:pathLst>
          </a:custGeom>
          <a:ln w="12700" cap="flat">
            <a:solidFill>
              <a:schemeClr val="tx1"/>
            </a:solidFill>
            <a:round/>
            <a:headEnd type="none"/>
            <a:tailEnd type="stealth" w="lg" len="lg"/>
          </a:ln>
          <a:effectLst/>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sz="500"/>
          </a:p>
        </p:txBody>
      </p:sp>
      <p:sp>
        <p:nvSpPr>
          <p:cNvPr id="46" name="Freeform 45"/>
          <p:cNvSpPr/>
          <p:nvPr/>
        </p:nvSpPr>
        <p:spPr>
          <a:xfrm rot="13117437" flipH="1" flipV="1">
            <a:off x="5430838" y="4919663"/>
            <a:ext cx="811212" cy="71437"/>
          </a:xfrm>
          <a:custGeom>
            <a:avLst/>
            <a:gdLst>
              <a:gd name="connsiteX0" fmla="*/ 1639887 w 1639887"/>
              <a:gd name="connsiteY0" fmla="*/ 0 h 431584"/>
              <a:gd name="connsiteX1" fmla="*/ 0 w 1639887"/>
              <a:gd name="connsiteY1" fmla="*/ 431584 h 431584"/>
              <a:gd name="connsiteX0" fmla="*/ 1639887 w 1639887"/>
              <a:gd name="connsiteY0" fmla="*/ 0 h 431584"/>
              <a:gd name="connsiteX1" fmla="*/ 0 w 1639887"/>
              <a:gd name="connsiteY1" fmla="*/ 431584 h 431584"/>
              <a:gd name="connsiteX0" fmla="*/ 1639887 w 1639887"/>
              <a:gd name="connsiteY0" fmla="*/ 52930 h 484514"/>
              <a:gd name="connsiteX1" fmla="*/ 0 w 1639887"/>
              <a:gd name="connsiteY1" fmla="*/ 484514 h 484514"/>
              <a:gd name="connsiteX0" fmla="*/ 1639887 w 1639887"/>
              <a:gd name="connsiteY0" fmla="*/ 123239 h 554823"/>
              <a:gd name="connsiteX1" fmla="*/ 0 w 1639887"/>
              <a:gd name="connsiteY1" fmla="*/ 554823 h 554823"/>
              <a:gd name="connsiteX0" fmla="*/ 1639887 w 1639887"/>
              <a:gd name="connsiteY0" fmla="*/ 85266 h 516850"/>
              <a:gd name="connsiteX1" fmla="*/ 0 w 1639887"/>
              <a:gd name="connsiteY1" fmla="*/ 516850 h 516850"/>
              <a:gd name="connsiteX0" fmla="*/ 1639887 w 1639887"/>
              <a:gd name="connsiteY0" fmla="*/ 314344 h 745928"/>
              <a:gd name="connsiteX1" fmla="*/ 0 w 1639887"/>
              <a:gd name="connsiteY1" fmla="*/ 745928 h 745928"/>
              <a:gd name="connsiteX0" fmla="*/ 1639887 w 1639887"/>
              <a:gd name="connsiteY0" fmla="*/ 538605 h 970189"/>
              <a:gd name="connsiteX1" fmla="*/ 0 w 1639887"/>
              <a:gd name="connsiteY1" fmla="*/ 970189 h 970189"/>
              <a:gd name="connsiteX0" fmla="*/ 1639887 w 1639887"/>
              <a:gd name="connsiteY0" fmla="*/ 305682 h 737266"/>
              <a:gd name="connsiteX1" fmla="*/ 0 w 1639887"/>
              <a:gd name="connsiteY1" fmla="*/ 737266 h 737266"/>
              <a:gd name="connsiteX0" fmla="*/ 1639887 w 1639887"/>
              <a:gd name="connsiteY0" fmla="*/ 114047 h 545631"/>
              <a:gd name="connsiteX1" fmla="*/ 0 w 1639887"/>
              <a:gd name="connsiteY1" fmla="*/ 545631 h 545631"/>
              <a:gd name="connsiteX0" fmla="*/ 1639887 w 1639887"/>
              <a:gd name="connsiteY0" fmla="*/ 102795 h 534379"/>
              <a:gd name="connsiteX1" fmla="*/ 0 w 1639887"/>
              <a:gd name="connsiteY1" fmla="*/ 534379 h 534379"/>
              <a:gd name="connsiteX0" fmla="*/ 1653158 w 1653158"/>
              <a:gd name="connsiteY0" fmla="*/ 194221 h 379185"/>
              <a:gd name="connsiteX1" fmla="*/ 0 w 1653158"/>
              <a:gd name="connsiteY1" fmla="*/ 379185 h 379185"/>
              <a:gd name="connsiteX0" fmla="*/ 1653158 w 1653158"/>
              <a:gd name="connsiteY0" fmla="*/ 318486 h 503450"/>
              <a:gd name="connsiteX1" fmla="*/ 0 w 1653158"/>
              <a:gd name="connsiteY1" fmla="*/ 503450 h 503450"/>
              <a:gd name="connsiteX0" fmla="*/ 1679699 w 1679699"/>
              <a:gd name="connsiteY0" fmla="*/ 278869 h 574812"/>
              <a:gd name="connsiteX1" fmla="*/ 0 w 1679699"/>
              <a:gd name="connsiteY1" fmla="*/ 574812 h 574812"/>
              <a:gd name="connsiteX0" fmla="*/ 1679699 w 1679699"/>
              <a:gd name="connsiteY0" fmla="*/ 333044 h 628987"/>
              <a:gd name="connsiteX1" fmla="*/ 0 w 1679699"/>
              <a:gd name="connsiteY1" fmla="*/ 628987 h 628987"/>
              <a:gd name="connsiteX0" fmla="*/ 1697321 w 1697321"/>
              <a:gd name="connsiteY0" fmla="*/ 254176 h 789286"/>
              <a:gd name="connsiteX1" fmla="*/ 0 w 1697321"/>
              <a:gd name="connsiteY1" fmla="*/ 789286 h 789286"/>
              <a:gd name="connsiteX0" fmla="*/ 1744350 w 1744350"/>
              <a:gd name="connsiteY0" fmla="*/ 184042 h 719152"/>
              <a:gd name="connsiteX1" fmla="*/ 47029 w 1744350"/>
              <a:gd name="connsiteY1" fmla="*/ 719152 h 719152"/>
              <a:gd name="connsiteX0" fmla="*/ 1697321 w 1697321"/>
              <a:gd name="connsiteY0" fmla="*/ 186415 h 721525"/>
              <a:gd name="connsiteX1" fmla="*/ 0 w 1697321"/>
              <a:gd name="connsiteY1" fmla="*/ 721525 h 721525"/>
              <a:gd name="connsiteX0" fmla="*/ 1697321 w 1697321"/>
              <a:gd name="connsiteY0" fmla="*/ 64240 h 599350"/>
              <a:gd name="connsiteX1" fmla="*/ 0 w 1697321"/>
              <a:gd name="connsiteY1" fmla="*/ 599350 h 599350"/>
              <a:gd name="connsiteX0" fmla="*/ 2691647 w 2691647"/>
              <a:gd name="connsiteY0" fmla="*/ 459510 h 459510"/>
              <a:gd name="connsiteX1" fmla="*/ 0 w 2691647"/>
              <a:gd name="connsiteY1" fmla="*/ 146131 h 459510"/>
              <a:gd name="connsiteX0" fmla="*/ 2691647 w 2691647"/>
              <a:gd name="connsiteY0" fmla="*/ 342405 h 342405"/>
              <a:gd name="connsiteX1" fmla="*/ 0 w 2691647"/>
              <a:gd name="connsiteY1" fmla="*/ 29026 h 342405"/>
              <a:gd name="connsiteX0" fmla="*/ 2691647 w 2691647"/>
              <a:gd name="connsiteY0" fmla="*/ 349210 h 349210"/>
              <a:gd name="connsiteX1" fmla="*/ 0 w 2691647"/>
              <a:gd name="connsiteY1" fmla="*/ 35831 h 349210"/>
              <a:gd name="connsiteX0" fmla="*/ 2691647 w 2691647"/>
              <a:gd name="connsiteY0" fmla="*/ 355791 h 355791"/>
              <a:gd name="connsiteX1" fmla="*/ 0 w 2691647"/>
              <a:gd name="connsiteY1" fmla="*/ 42412 h 355791"/>
              <a:gd name="connsiteX0" fmla="*/ 2691647 w 2691647"/>
              <a:gd name="connsiteY0" fmla="*/ 322576 h 322576"/>
              <a:gd name="connsiteX1" fmla="*/ 0 w 2691647"/>
              <a:gd name="connsiteY1" fmla="*/ 9197 h 322576"/>
              <a:gd name="connsiteX0" fmla="*/ 2691647 w 2691647"/>
              <a:gd name="connsiteY0" fmla="*/ 313379 h 313379"/>
              <a:gd name="connsiteX1" fmla="*/ 0 w 2691647"/>
              <a:gd name="connsiteY1" fmla="*/ 0 h 313379"/>
              <a:gd name="connsiteX0" fmla="*/ 2691647 w 2691647"/>
              <a:gd name="connsiteY0" fmla="*/ 313379 h 313379"/>
              <a:gd name="connsiteX1" fmla="*/ 0 w 2691647"/>
              <a:gd name="connsiteY1" fmla="*/ 0 h 313379"/>
              <a:gd name="connsiteX0" fmla="*/ 2691647 w 2691647"/>
              <a:gd name="connsiteY0" fmla="*/ 313379 h 313379"/>
              <a:gd name="connsiteX1" fmla="*/ 0 w 2691647"/>
              <a:gd name="connsiteY1" fmla="*/ 0 h 313379"/>
              <a:gd name="connsiteX0" fmla="*/ 2691647 w 2691647"/>
              <a:gd name="connsiteY0" fmla="*/ 313379 h 339220"/>
              <a:gd name="connsiteX1" fmla="*/ 0 w 2691647"/>
              <a:gd name="connsiteY1" fmla="*/ 0 h 339220"/>
              <a:gd name="connsiteX0" fmla="*/ 2960312 w 2960312"/>
              <a:gd name="connsiteY0" fmla="*/ 75077 h 126124"/>
              <a:gd name="connsiteX1" fmla="*/ 0 w 2960312"/>
              <a:gd name="connsiteY1" fmla="*/ 0 h 126124"/>
            </a:gdLst>
            <a:ahLst/>
            <a:cxnLst>
              <a:cxn ang="0">
                <a:pos x="connsiteX0" y="connsiteY0"/>
              </a:cxn>
              <a:cxn ang="0">
                <a:pos x="connsiteX1" y="connsiteY1"/>
              </a:cxn>
            </a:cxnLst>
            <a:rect l="l" t="t" r="r" b="b"/>
            <a:pathLst>
              <a:path w="2960312" h="126124">
                <a:moveTo>
                  <a:pt x="2960312" y="75077"/>
                </a:moveTo>
                <a:cubicBezTo>
                  <a:pt x="1792342" y="202594"/>
                  <a:pt x="1354969" y="58069"/>
                  <a:pt x="0" y="0"/>
                </a:cubicBezTo>
              </a:path>
            </a:pathLst>
          </a:custGeom>
          <a:ln w="12700" cap="flat">
            <a:solidFill>
              <a:schemeClr val="tx1"/>
            </a:solidFill>
            <a:round/>
            <a:headEnd type="none"/>
            <a:tailEnd type="none" w="lg" len="lg"/>
          </a:ln>
          <a:effectLst/>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sz="500"/>
          </a:p>
        </p:txBody>
      </p:sp>
      <p:sp>
        <p:nvSpPr>
          <p:cNvPr id="47" name="Freeform 46"/>
          <p:cNvSpPr/>
          <p:nvPr/>
        </p:nvSpPr>
        <p:spPr>
          <a:xfrm rot="19841390" flipH="1" flipV="1">
            <a:off x="5524500" y="4248150"/>
            <a:ext cx="650875" cy="222250"/>
          </a:xfrm>
          <a:custGeom>
            <a:avLst/>
            <a:gdLst>
              <a:gd name="connsiteX0" fmla="*/ 1639887 w 1639887"/>
              <a:gd name="connsiteY0" fmla="*/ 0 h 431584"/>
              <a:gd name="connsiteX1" fmla="*/ 0 w 1639887"/>
              <a:gd name="connsiteY1" fmla="*/ 431584 h 431584"/>
              <a:gd name="connsiteX0" fmla="*/ 1639887 w 1639887"/>
              <a:gd name="connsiteY0" fmla="*/ 0 h 431584"/>
              <a:gd name="connsiteX1" fmla="*/ 0 w 1639887"/>
              <a:gd name="connsiteY1" fmla="*/ 431584 h 431584"/>
              <a:gd name="connsiteX0" fmla="*/ 1639887 w 1639887"/>
              <a:gd name="connsiteY0" fmla="*/ 52930 h 484514"/>
              <a:gd name="connsiteX1" fmla="*/ 0 w 1639887"/>
              <a:gd name="connsiteY1" fmla="*/ 484514 h 484514"/>
              <a:gd name="connsiteX0" fmla="*/ 1639887 w 1639887"/>
              <a:gd name="connsiteY0" fmla="*/ 123239 h 554823"/>
              <a:gd name="connsiteX1" fmla="*/ 0 w 1639887"/>
              <a:gd name="connsiteY1" fmla="*/ 554823 h 554823"/>
              <a:gd name="connsiteX0" fmla="*/ 1639887 w 1639887"/>
              <a:gd name="connsiteY0" fmla="*/ 85266 h 516850"/>
              <a:gd name="connsiteX1" fmla="*/ 0 w 1639887"/>
              <a:gd name="connsiteY1" fmla="*/ 516850 h 516850"/>
              <a:gd name="connsiteX0" fmla="*/ 1639887 w 1639887"/>
              <a:gd name="connsiteY0" fmla="*/ 314344 h 745928"/>
              <a:gd name="connsiteX1" fmla="*/ 0 w 1639887"/>
              <a:gd name="connsiteY1" fmla="*/ 745928 h 745928"/>
              <a:gd name="connsiteX0" fmla="*/ 1639887 w 1639887"/>
              <a:gd name="connsiteY0" fmla="*/ 538605 h 970189"/>
              <a:gd name="connsiteX1" fmla="*/ 0 w 1639887"/>
              <a:gd name="connsiteY1" fmla="*/ 970189 h 970189"/>
              <a:gd name="connsiteX0" fmla="*/ 1639887 w 1639887"/>
              <a:gd name="connsiteY0" fmla="*/ 305682 h 737266"/>
              <a:gd name="connsiteX1" fmla="*/ 0 w 1639887"/>
              <a:gd name="connsiteY1" fmla="*/ 737266 h 737266"/>
              <a:gd name="connsiteX0" fmla="*/ 1639887 w 1639887"/>
              <a:gd name="connsiteY0" fmla="*/ 114047 h 545631"/>
              <a:gd name="connsiteX1" fmla="*/ 0 w 1639887"/>
              <a:gd name="connsiteY1" fmla="*/ 545631 h 545631"/>
              <a:gd name="connsiteX0" fmla="*/ 1639887 w 1639887"/>
              <a:gd name="connsiteY0" fmla="*/ 102795 h 534379"/>
              <a:gd name="connsiteX1" fmla="*/ 0 w 1639887"/>
              <a:gd name="connsiteY1" fmla="*/ 534379 h 534379"/>
              <a:gd name="connsiteX0" fmla="*/ 1653158 w 1653158"/>
              <a:gd name="connsiteY0" fmla="*/ 194221 h 379185"/>
              <a:gd name="connsiteX1" fmla="*/ 0 w 1653158"/>
              <a:gd name="connsiteY1" fmla="*/ 379185 h 379185"/>
              <a:gd name="connsiteX0" fmla="*/ 1653158 w 1653158"/>
              <a:gd name="connsiteY0" fmla="*/ 318486 h 503450"/>
              <a:gd name="connsiteX1" fmla="*/ 0 w 1653158"/>
              <a:gd name="connsiteY1" fmla="*/ 503450 h 503450"/>
              <a:gd name="connsiteX0" fmla="*/ 1679699 w 1679699"/>
              <a:gd name="connsiteY0" fmla="*/ 278869 h 574812"/>
              <a:gd name="connsiteX1" fmla="*/ 0 w 1679699"/>
              <a:gd name="connsiteY1" fmla="*/ 574812 h 574812"/>
              <a:gd name="connsiteX0" fmla="*/ 1679699 w 1679699"/>
              <a:gd name="connsiteY0" fmla="*/ 333044 h 628987"/>
              <a:gd name="connsiteX1" fmla="*/ 0 w 1679699"/>
              <a:gd name="connsiteY1" fmla="*/ 628987 h 628987"/>
              <a:gd name="connsiteX0" fmla="*/ 1697321 w 1697321"/>
              <a:gd name="connsiteY0" fmla="*/ 254176 h 789286"/>
              <a:gd name="connsiteX1" fmla="*/ 0 w 1697321"/>
              <a:gd name="connsiteY1" fmla="*/ 789286 h 789286"/>
              <a:gd name="connsiteX0" fmla="*/ 1744350 w 1744350"/>
              <a:gd name="connsiteY0" fmla="*/ 184042 h 719152"/>
              <a:gd name="connsiteX1" fmla="*/ 47029 w 1744350"/>
              <a:gd name="connsiteY1" fmla="*/ 719152 h 719152"/>
              <a:gd name="connsiteX0" fmla="*/ 1697321 w 1697321"/>
              <a:gd name="connsiteY0" fmla="*/ 186415 h 721525"/>
              <a:gd name="connsiteX1" fmla="*/ 0 w 1697321"/>
              <a:gd name="connsiteY1" fmla="*/ 721525 h 721525"/>
              <a:gd name="connsiteX0" fmla="*/ 1697321 w 1697321"/>
              <a:gd name="connsiteY0" fmla="*/ 64240 h 599350"/>
              <a:gd name="connsiteX1" fmla="*/ 0 w 1697321"/>
              <a:gd name="connsiteY1" fmla="*/ 599350 h 599350"/>
              <a:gd name="connsiteX0" fmla="*/ 2691647 w 2691647"/>
              <a:gd name="connsiteY0" fmla="*/ 459510 h 459510"/>
              <a:gd name="connsiteX1" fmla="*/ 0 w 2691647"/>
              <a:gd name="connsiteY1" fmla="*/ 146131 h 459510"/>
              <a:gd name="connsiteX0" fmla="*/ 2691647 w 2691647"/>
              <a:gd name="connsiteY0" fmla="*/ 342405 h 342405"/>
              <a:gd name="connsiteX1" fmla="*/ 0 w 2691647"/>
              <a:gd name="connsiteY1" fmla="*/ 29026 h 342405"/>
              <a:gd name="connsiteX0" fmla="*/ 2691647 w 2691647"/>
              <a:gd name="connsiteY0" fmla="*/ 349210 h 349210"/>
              <a:gd name="connsiteX1" fmla="*/ 0 w 2691647"/>
              <a:gd name="connsiteY1" fmla="*/ 35831 h 349210"/>
              <a:gd name="connsiteX0" fmla="*/ 2691647 w 2691647"/>
              <a:gd name="connsiteY0" fmla="*/ 355791 h 355791"/>
              <a:gd name="connsiteX1" fmla="*/ 0 w 2691647"/>
              <a:gd name="connsiteY1" fmla="*/ 42412 h 355791"/>
              <a:gd name="connsiteX0" fmla="*/ 2691647 w 2691647"/>
              <a:gd name="connsiteY0" fmla="*/ 322576 h 322576"/>
              <a:gd name="connsiteX1" fmla="*/ 0 w 2691647"/>
              <a:gd name="connsiteY1" fmla="*/ 9197 h 322576"/>
              <a:gd name="connsiteX0" fmla="*/ 2691647 w 2691647"/>
              <a:gd name="connsiteY0" fmla="*/ 313379 h 313379"/>
              <a:gd name="connsiteX1" fmla="*/ 0 w 2691647"/>
              <a:gd name="connsiteY1" fmla="*/ 0 h 313379"/>
              <a:gd name="connsiteX0" fmla="*/ 2691647 w 2691647"/>
              <a:gd name="connsiteY0" fmla="*/ 313379 h 313379"/>
              <a:gd name="connsiteX1" fmla="*/ 0 w 2691647"/>
              <a:gd name="connsiteY1" fmla="*/ 0 h 313379"/>
              <a:gd name="connsiteX0" fmla="*/ 2691647 w 2691647"/>
              <a:gd name="connsiteY0" fmla="*/ 313379 h 313379"/>
              <a:gd name="connsiteX1" fmla="*/ 0 w 2691647"/>
              <a:gd name="connsiteY1" fmla="*/ 0 h 313379"/>
              <a:gd name="connsiteX0" fmla="*/ 2691647 w 2691647"/>
              <a:gd name="connsiteY0" fmla="*/ 390156 h 390156"/>
              <a:gd name="connsiteX1" fmla="*/ 0 w 2691647"/>
              <a:gd name="connsiteY1" fmla="*/ 76777 h 390156"/>
              <a:gd name="connsiteX0" fmla="*/ 2691647 w 2691647"/>
              <a:gd name="connsiteY0" fmla="*/ 448594 h 448594"/>
              <a:gd name="connsiteX1" fmla="*/ 0 w 2691647"/>
              <a:gd name="connsiteY1" fmla="*/ 135215 h 448594"/>
            </a:gdLst>
            <a:ahLst/>
            <a:cxnLst>
              <a:cxn ang="0">
                <a:pos x="connsiteX0" y="connsiteY0"/>
              </a:cxn>
              <a:cxn ang="0">
                <a:pos x="connsiteX1" y="connsiteY1"/>
              </a:cxn>
            </a:cxnLst>
            <a:rect l="l" t="t" r="r" b="b"/>
            <a:pathLst>
              <a:path w="2691647" h="448594">
                <a:moveTo>
                  <a:pt x="2691647" y="448594"/>
                </a:moveTo>
                <a:cubicBezTo>
                  <a:pt x="1873138" y="119043"/>
                  <a:pt x="947142" y="-183650"/>
                  <a:pt x="0" y="135215"/>
                </a:cubicBezTo>
              </a:path>
            </a:pathLst>
          </a:custGeom>
          <a:ln w="31750" cap="flat">
            <a:solidFill>
              <a:schemeClr val="tx1"/>
            </a:solidFill>
            <a:round/>
            <a:headEnd type="none"/>
            <a:tailEnd type="stealth" w="lg" len="lg"/>
          </a:ln>
          <a:effectLst/>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sz="500"/>
          </a:p>
        </p:txBody>
      </p:sp>
      <p:sp>
        <p:nvSpPr>
          <p:cNvPr id="21548" name="TextBox 47"/>
          <p:cNvSpPr txBox="1">
            <a:spLocks noChangeArrowheads="1"/>
          </p:cNvSpPr>
          <p:nvPr/>
        </p:nvSpPr>
        <p:spPr bwMode="auto">
          <a:xfrm>
            <a:off x="8513763" y="3059113"/>
            <a:ext cx="5905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r>
              <a:rPr lang="en-US" altLang="en-US" sz="800" b="1"/>
              <a:t>Peptidoglycan</a:t>
            </a:r>
            <a:endParaRPr lang="en-US" altLang="en-US" sz="900" b="1"/>
          </a:p>
        </p:txBody>
      </p:sp>
      <p:sp>
        <p:nvSpPr>
          <p:cNvPr id="21549" name="TextBox 48"/>
          <p:cNvSpPr txBox="1">
            <a:spLocks noChangeArrowheads="1"/>
          </p:cNvSpPr>
          <p:nvPr/>
        </p:nvSpPr>
        <p:spPr bwMode="auto">
          <a:xfrm>
            <a:off x="8456613" y="3533775"/>
            <a:ext cx="785812"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r>
              <a:rPr lang="en-US" altLang="en-US" sz="900" b="1"/>
              <a:t>Cell </a:t>
            </a:r>
          </a:p>
          <a:p>
            <a:pPr algn="ctr"/>
            <a:r>
              <a:rPr lang="en-US" altLang="en-US" sz="800" b="1"/>
              <a:t>Membrane</a:t>
            </a:r>
            <a:endParaRPr lang="en-US" altLang="en-US" sz="900" b="1"/>
          </a:p>
        </p:txBody>
      </p:sp>
      <p:sp>
        <p:nvSpPr>
          <p:cNvPr id="21550" name="TextBox 49"/>
          <p:cNvSpPr txBox="1">
            <a:spLocks noChangeArrowheads="1"/>
          </p:cNvSpPr>
          <p:nvPr/>
        </p:nvSpPr>
        <p:spPr bwMode="auto">
          <a:xfrm>
            <a:off x="60325" y="2493963"/>
            <a:ext cx="5905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r>
              <a:rPr lang="en-US" altLang="en-US" sz="800" b="1"/>
              <a:t>Arabino-galactan</a:t>
            </a:r>
          </a:p>
        </p:txBody>
      </p:sp>
      <p:sp>
        <p:nvSpPr>
          <p:cNvPr id="21551" name="TextBox 50"/>
          <p:cNvSpPr txBox="1">
            <a:spLocks noChangeArrowheads="1"/>
          </p:cNvSpPr>
          <p:nvPr/>
        </p:nvSpPr>
        <p:spPr bwMode="auto">
          <a:xfrm>
            <a:off x="-42863" y="3806825"/>
            <a:ext cx="592138"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r>
              <a:rPr lang="en-US" altLang="en-US" sz="700" b="1"/>
              <a:t>To the</a:t>
            </a:r>
          </a:p>
          <a:p>
            <a:pPr algn="ctr"/>
            <a:r>
              <a:rPr lang="en-US" altLang="en-US" sz="700" b="1"/>
              <a:t> </a:t>
            </a:r>
            <a:r>
              <a:rPr lang="en-US" altLang="en-US" sz="800" b="1"/>
              <a:t>capsule</a:t>
            </a:r>
            <a:endParaRPr lang="en-US" altLang="en-US" sz="700" b="1"/>
          </a:p>
        </p:txBody>
      </p:sp>
      <p:pic>
        <p:nvPicPr>
          <p:cNvPr id="21552" name="Picture 51" descr="Untitled.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5757863" y="4356100"/>
            <a:ext cx="1492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41763" y="423863"/>
            <a:ext cx="919162" cy="128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0" name="Picture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59238" y="2058988"/>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extBox 16"/>
          <p:cNvSpPr txBox="1">
            <a:spLocks noChangeArrowheads="1"/>
          </p:cNvSpPr>
          <p:nvPr/>
        </p:nvSpPr>
        <p:spPr bwMode="auto">
          <a:xfrm>
            <a:off x="254000" y="735013"/>
            <a:ext cx="3070225"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1400"/>
              <a:t>Grow </a:t>
            </a:r>
            <a:r>
              <a:rPr lang="en-US" altLang="en-US" sz="1400" i="1"/>
              <a:t>M. smegmatis </a:t>
            </a:r>
            <a:r>
              <a:rPr lang="en-US" altLang="en-US" sz="1400"/>
              <a:t>to mid-exponential phase in TSB (+0.05% tween), OD</a:t>
            </a:r>
            <a:r>
              <a:rPr lang="en-US" altLang="en-US" sz="1400" baseline="-25000"/>
              <a:t>600</a:t>
            </a:r>
            <a:r>
              <a:rPr lang="en-US" altLang="en-US" sz="1400"/>
              <a:t> = 1 (1.23 x 10</a:t>
            </a:r>
            <a:r>
              <a:rPr lang="en-US" altLang="en-US" sz="1400" baseline="30000"/>
              <a:t>8</a:t>
            </a:r>
            <a:r>
              <a:rPr lang="en-US" altLang="en-US" sz="1400"/>
              <a:t> cfu)</a:t>
            </a:r>
          </a:p>
        </p:txBody>
      </p:sp>
      <p:sp>
        <p:nvSpPr>
          <p:cNvPr id="22532" name="TextBox 17"/>
          <p:cNvSpPr txBox="1">
            <a:spLocks noChangeArrowheads="1"/>
          </p:cNvSpPr>
          <p:nvPr/>
        </p:nvSpPr>
        <p:spPr bwMode="auto">
          <a:xfrm>
            <a:off x="254000" y="2174875"/>
            <a:ext cx="20447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1400"/>
              <a:t>Re-suspend in sterile PBS</a:t>
            </a:r>
          </a:p>
        </p:txBody>
      </p:sp>
      <p:sp>
        <p:nvSpPr>
          <p:cNvPr id="22533" name="TextBox 18"/>
          <p:cNvSpPr txBox="1">
            <a:spLocks noChangeArrowheads="1"/>
          </p:cNvSpPr>
          <p:nvPr/>
        </p:nvSpPr>
        <p:spPr bwMode="auto">
          <a:xfrm>
            <a:off x="254000" y="3387725"/>
            <a:ext cx="2390775"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1400"/>
              <a:t>950ul cell suspension + 50ul (1M) carbohydrate (PBS) at given times</a:t>
            </a:r>
          </a:p>
        </p:txBody>
      </p:sp>
      <p:pic>
        <p:nvPicPr>
          <p:cNvPr id="22534" name="Picture 1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440113" y="3343275"/>
            <a:ext cx="479425"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1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78388" y="3343275"/>
            <a:ext cx="479425"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1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398963" y="3343275"/>
            <a:ext cx="479425"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7" name="Picture 1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919538" y="3344863"/>
            <a:ext cx="479425"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8" name="TextBox 20"/>
          <p:cNvSpPr txBox="1">
            <a:spLocks noChangeArrowheads="1"/>
          </p:cNvSpPr>
          <p:nvPr/>
        </p:nvSpPr>
        <p:spPr bwMode="auto">
          <a:xfrm>
            <a:off x="3552825" y="4084638"/>
            <a:ext cx="5175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1200"/>
              <a:t>5min</a:t>
            </a:r>
          </a:p>
        </p:txBody>
      </p:sp>
      <p:cxnSp>
        <p:nvCxnSpPr>
          <p:cNvPr id="4" name="Straight Arrow Connector 3"/>
          <p:cNvCxnSpPr>
            <a:cxnSpLocks noChangeShapeType="1"/>
          </p:cNvCxnSpPr>
          <p:nvPr/>
        </p:nvCxnSpPr>
        <p:spPr bwMode="auto">
          <a:xfrm>
            <a:off x="4402138" y="1592263"/>
            <a:ext cx="0" cy="390525"/>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5" name="Straight Arrow Connector 24"/>
          <p:cNvCxnSpPr>
            <a:cxnSpLocks noChangeShapeType="1"/>
          </p:cNvCxnSpPr>
          <p:nvPr/>
        </p:nvCxnSpPr>
        <p:spPr bwMode="auto">
          <a:xfrm>
            <a:off x="4402138" y="2843213"/>
            <a:ext cx="0" cy="21590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pic>
        <p:nvPicPr>
          <p:cNvPr id="22541" name="Picture 27" descr="Macintosh HD:Users:Rick:Documents:PhD:Growth curve.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59413" y="419100"/>
            <a:ext cx="2643187"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2" name="Picture 7" descr="eppendorfs_beads.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398838" y="5189538"/>
            <a:ext cx="2005012" cy="67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4" name="Straight Arrow Connector 33"/>
          <p:cNvCxnSpPr>
            <a:cxnSpLocks noChangeShapeType="1"/>
          </p:cNvCxnSpPr>
          <p:nvPr/>
        </p:nvCxnSpPr>
        <p:spPr bwMode="auto">
          <a:xfrm>
            <a:off x="4402138" y="4487863"/>
            <a:ext cx="0" cy="504825"/>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2544" name="TextBox 35"/>
          <p:cNvSpPr txBox="1">
            <a:spLocks noChangeArrowheads="1"/>
          </p:cNvSpPr>
          <p:nvPr/>
        </p:nvSpPr>
        <p:spPr bwMode="auto">
          <a:xfrm>
            <a:off x="254000" y="5156200"/>
            <a:ext cx="2390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1400"/>
              <a:t>Freeze dried for Analysis</a:t>
            </a:r>
          </a:p>
        </p:txBody>
      </p:sp>
      <p:sp>
        <p:nvSpPr>
          <p:cNvPr id="26" name="TextBox 25"/>
          <p:cNvSpPr txBox="1"/>
          <p:nvPr/>
        </p:nvSpPr>
        <p:spPr>
          <a:xfrm>
            <a:off x="2239963" y="1651000"/>
            <a:ext cx="2043112" cy="522288"/>
          </a:xfrm>
          <a:prstGeom prst="rect">
            <a:avLst/>
          </a:prstGeom>
          <a:noFill/>
        </p:spPr>
        <p:txBody>
          <a:bodyPr>
            <a:spAutoFit/>
          </a:bodyPr>
          <a:lstStyle/>
          <a:p>
            <a:pPr fontAlgn="auto">
              <a:spcBef>
                <a:spcPts val="0"/>
              </a:spcBef>
              <a:spcAft>
                <a:spcPts val="0"/>
              </a:spcAft>
              <a:defRPr/>
            </a:pPr>
            <a:r>
              <a:rPr lang="en-US" sz="1400" dirty="0">
                <a:solidFill>
                  <a:schemeClr val="bg1">
                    <a:lumMod val="65000"/>
                  </a:schemeClr>
                </a:solidFill>
                <a:latin typeface="+mn-lt"/>
                <a:ea typeface="+mn-ea"/>
              </a:rPr>
              <a:t>Centrifuge and wash with PBS</a:t>
            </a:r>
            <a:endParaRPr lang="en-US" sz="1400" dirty="0">
              <a:solidFill>
                <a:schemeClr val="bg1">
                  <a:lumMod val="65000"/>
                </a:schemeClr>
              </a:solidFill>
              <a:latin typeface="+mn-lt"/>
              <a:ea typeface="+mn-ea"/>
            </a:endParaRPr>
          </a:p>
        </p:txBody>
      </p:sp>
      <p:sp>
        <p:nvSpPr>
          <p:cNvPr id="27" name="TextBox 26"/>
          <p:cNvSpPr txBox="1"/>
          <p:nvPr/>
        </p:nvSpPr>
        <p:spPr>
          <a:xfrm>
            <a:off x="2239963" y="2746375"/>
            <a:ext cx="2043112" cy="307975"/>
          </a:xfrm>
          <a:prstGeom prst="rect">
            <a:avLst/>
          </a:prstGeom>
          <a:noFill/>
        </p:spPr>
        <p:txBody>
          <a:bodyPr>
            <a:spAutoFit/>
          </a:bodyPr>
          <a:lstStyle/>
          <a:p>
            <a:pPr fontAlgn="auto">
              <a:spcBef>
                <a:spcPts val="0"/>
              </a:spcBef>
              <a:spcAft>
                <a:spcPts val="0"/>
              </a:spcAft>
              <a:defRPr/>
            </a:pPr>
            <a:r>
              <a:rPr lang="en-US" sz="1400" dirty="0">
                <a:solidFill>
                  <a:schemeClr val="bg1">
                    <a:lumMod val="65000"/>
                  </a:schemeClr>
                </a:solidFill>
                <a:latin typeface="+mn-lt"/>
                <a:ea typeface="+mn-ea"/>
              </a:rPr>
              <a:t>Aliquot</a:t>
            </a:r>
            <a:endParaRPr lang="en-US" sz="1400" dirty="0">
              <a:solidFill>
                <a:schemeClr val="bg1">
                  <a:lumMod val="65000"/>
                </a:schemeClr>
              </a:solidFill>
              <a:latin typeface="+mn-lt"/>
              <a:ea typeface="+mn-ea"/>
            </a:endParaRPr>
          </a:p>
        </p:txBody>
      </p:sp>
      <p:sp>
        <p:nvSpPr>
          <p:cNvPr id="29" name="TextBox 28"/>
          <p:cNvSpPr txBox="1"/>
          <p:nvPr/>
        </p:nvSpPr>
        <p:spPr>
          <a:xfrm>
            <a:off x="1622425" y="4370388"/>
            <a:ext cx="2044700" cy="738187"/>
          </a:xfrm>
          <a:prstGeom prst="rect">
            <a:avLst/>
          </a:prstGeom>
          <a:noFill/>
        </p:spPr>
        <p:txBody>
          <a:bodyPr>
            <a:spAutoFit/>
          </a:bodyPr>
          <a:lstStyle/>
          <a:p>
            <a:pPr fontAlgn="auto">
              <a:spcBef>
                <a:spcPts val="0"/>
              </a:spcBef>
              <a:spcAft>
                <a:spcPts val="0"/>
              </a:spcAft>
              <a:defRPr/>
            </a:pPr>
            <a:r>
              <a:rPr lang="en-US" sz="1400" dirty="0">
                <a:solidFill>
                  <a:schemeClr val="bg1">
                    <a:lumMod val="65000"/>
                  </a:schemeClr>
                </a:solidFill>
                <a:latin typeface="+mn-lt"/>
                <a:ea typeface="+mn-ea"/>
              </a:rPr>
              <a:t>Shaken at 800rpm at 37</a:t>
            </a:r>
            <a:r>
              <a:rPr lang="en-US" sz="1400" baseline="30000" dirty="0">
                <a:solidFill>
                  <a:schemeClr val="bg1">
                    <a:lumMod val="65000"/>
                  </a:schemeClr>
                </a:solidFill>
                <a:latin typeface="+mn-lt"/>
                <a:ea typeface="+mn-ea"/>
              </a:rPr>
              <a:t>o</a:t>
            </a:r>
            <a:r>
              <a:rPr lang="en-US" sz="1400" dirty="0">
                <a:solidFill>
                  <a:schemeClr val="bg1">
                    <a:lumMod val="65000"/>
                  </a:schemeClr>
                </a:solidFill>
                <a:latin typeface="+mn-lt"/>
                <a:ea typeface="+mn-ea"/>
              </a:rPr>
              <a:t>C, then washed twice with sterile PBS</a:t>
            </a:r>
            <a:endParaRPr lang="en-US" sz="1400" dirty="0">
              <a:solidFill>
                <a:schemeClr val="bg1">
                  <a:lumMod val="65000"/>
                </a:schemeClr>
              </a:solidFill>
              <a:latin typeface="+mn-lt"/>
              <a:ea typeface="+mn-ea"/>
            </a:endParaRPr>
          </a:p>
        </p:txBody>
      </p:sp>
      <p:pic>
        <p:nvPicPr>
          <p:cNvPr id="22548" name="Picture 1" descr="Untitled_2.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808788" y="3162300"/>
            <a:ext cx="887412" cy="265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9" name="TextBox 31"/>
          <p:cNvSpPr txBox="1">
            <a:spLocks noChangeArrowheads="1"/>
          </p:cNvSpPr>
          <p:nvPr/>
        </p:nvSpPr>
        <p:spPr bwMode="auto">
          <a:xfrm>
            <a:off x="4038600" y="4090988"/>
            <a:ext cx="7064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1200"/>
              <a:t>10min</a:t>
            </a:r>
          </a:p>
        </p:txBody>
      </p:sp>
      <p:sp>
        <p:nvSpPr>
          <p:cNvPr id="22550" name="TextBox 32"/>
          <p:cNvSpPr txBox="1">
            <a:spLocks noChangeArrowheads="1"/>
          </p:cNvSpPr>
          <p:nvPr/>
        </p:nvSpPr>
        <p:spPr bwMode="auto">
          <a:xfrm>
            <a:off x="4518025" y="4090988"/>
            <a:ext cx="67151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1200"/>
              <a:t>30min</a:t>
            </a:r>
          </a:p>
        </p:txBody>
      </p:sp>
      <p:sp>
        <p:nvSpPr>
          <p:cNvPr id="22551" name="TextBox 34"/>
          <p:cNvSpPr txBox="1">
            <a:spLocks noChangeArrowheads="1"/>
          </p:cNvSpPr>
          <p:nvPr/>
        </p:nvSpPr>
        <p:spPr bwMode="auto">
          <a:xfrm>
            <a:off x="5003800" y="4098925"/>
            <a:ext cx="7334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1200"/>
              <a:t>60min</a:t>
            </a:r>
          </a:p>
        </p:txBody>
      </p:sp>
      <p:pic>
        <p:nvPicPr>
          <p:cNvPr id="22552" name="Picture 2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349875" y="3343275"/>
            <a:ext cx="479425"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53" name="TextBox 30"/>
          <p:cNvSpPr txBox="1">
            <a:spLocks noChangeArrowheads="1"/>
          </p:cNvSpPr>
          <p:nvPr/>
        </p:nvSpPr>
        <p:spPr bwMode="auto">
          <a:xfrm>
            <a:off x="5503863" y="4103688"/>
            <a:ext cx="7334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1200"/>
              <a:t>180min</a:t>
            </a:r>
          </a:p>
        </p:txBody>
      </p:sp>
      <p:pic>
        <p:nvPicPr>
          <p:cNvPr id="22554" name="Picture 36" descr="eppendorfs_beads.pn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381625" y="5189538"/>
            <a:ext cx="503238" cy="67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r>
              <a:rPr lang="en-US" altLang="en-US" smtClean="0"/>
              <a:t>Ion beam results</a:t>
            </a:r>
          </a:p>
        </p:txBody>
      </p:sp>
      <p:pic>
        <p:nvPicPr>
          <p:cNvPr id="2355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175" y="933450"/>
            <a:ext cx="7600950" cy="489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r>
              <a:rPr lang="en-US" altLang="en-US" smtClean="0"/>
              <a:t>Conclusions</a:t>
            </a:r>
          </a:p>
        </p:txBody>
      </p:sp>
      <p:sp>
        <p:nvSpPr>
          <p:cNvPr id="3" name="Content Placeholder 2"/>
          <p:cNvSpPr>
            <a:spLocks noGrp="1"/>
          </p:cNvSpPr>
          <p:nvPr>
            <p:ph idx="1"/>
          </p:nvPr>
        </p:nvSpPr>
        <p:spPr/>
        <p:txBody>
          <a:bodyPr rtlCol="0">
            <a:normAutofit fontScale="85000" lnSpcReduction="10000"/>
          </a:bodyPr>
          <a:lstStyle/>
          <a:p>
            <a:pPr fontAlgn="auto">
              <a:spcAft>
                <a:spcPts val="0"/>
              </a:spcAft>
              <a:buFont typeface="Arial"/>
              <a:buChar char="•"/>
              <a:defRPr/>
            </a:pPr>
            <a:r>
              <a:rPr lang="en-US" dirty="0" err="1" smtClean="0">
                <a:ea typeface="+mn-ea"/>
              </a:rPr>
              <a:t>Utalising</a:t>
            </a:r>
            <a:r>
              <a:rPr lang="en-US" dirty="0" smtClean="0">
                <a:ea typeface="+mn-ea"/>
              </a:rPr>
              <a:t> </a:t>
            </a:r>
            <a:r>
              <a:rPr lang="en-US" dirty="0" err="1" smtClean="0">
                <a:ea typeface="+mn-ea"/>
              </a:rPr>
              <a:t>Sawama</a:t>
            </a:r>
            <a:r>
              <a:rPr lang="en-US" dirty="0" smtClean="0">
                <a:ea typeface="+mn-ea"/>
              </a:rPr>
              <a:t> </a:t>
            </a:r>
            <a:r>
              <a:rPr lang="en-US" i="1" dirty="0" smtClean="0">
                <a:ea typeface="+mn-ea"/>
              </a:rPr>
              <a:t>et al </a:t>
            </a:r>
            <a:r>
              <a:rPr lang="en-US" dirty="0" smtClean="0">
                <a:ea typeface="+mn-ea"/>
              </a:rPr>
              <a:t>method for </a:t>
            </a:r>
            <a:r>
              <a:rPr lang="en-US" dirty="0" err="1" smtClean="0">
                <a:ea typeface="+mn-ea"/>
              </a:rPr>
              <a:t>deuteration</a:t>
            </a:r>
            <a:r>
              <a:rPr lang="en-US" dirty="0" smtClean="0">
                <a:ea typeface="+mn-ea"/>
              </a:rPr>
              <a:t>, we created </a:t>
            </a:r>
            <a:r>
              <a:rPr lang="en-GB" dirty="0" smtClean="0">
                <a:ea typeface="+mn-ea"/>
              </a:rPr>
              <a:t>a range of </a:t>
            </a:r>
            <a:r>
              <a:rPr lang="en-US" dirty="0" smtClean="0">
                <a:ea typeface="+mn-ea"/>
              </a:rPr>
              <a:t> </a:t>
            </a:r>
            <a:r>
              <a:rPr lang="en-GB" baseline="30000" dirty="0" smtClean="0">
                <a:ea typeface="+mn-ea"/>
              </a:rPr>
              <a:t>2</a:t>
            </a:r>
            <a:r>
              <a:rPr lang="en-GB" dirty="0" smtClean="0">
                <a:ea typeface="+mn-ea"/>
              </a:rPr>
              <a:t>H-carbohydrates can be generated in a scalable low cost manner</a:t>
            </a:r>
          </a:p>
          <a:p>
            <a:pPr fontAlgn="auto">
              <a:spcAft>
                <a:spcPts val="0"/>
              </a:spcAft>
              <a:buFont typeface="Arial"/>
              <a:buChar char="•"/>
              <a:defRPr/>
            </a:pPr>
            <a:r>
              <a:rPr lang="en-GB" dirty="0" smtClean="0">
                <a:ea typeface="+mn-ea"/>
              </a:rPr>
              <a:t>To </a:t>
            </a:r>
            <a:r>
              <a:rPr lang="en-GB" dirty="0">
                <a:ea typeface="+mn-ea"/>
              </a:rPr>
              <a:t>our knowledge this is the first use of such analysis in the discovery of small molecule uptake in bacteria and is comparable to data obtained by other </a:t>
            </a:r>
            <a:r>
              <a:rPr lang="en-GB" dirty="0" smtClean="0">
                <a:ea typeface="+mn-ea"/>
              </a:rPr>
              <a:t>methods</a:t>
            </a:r>
          </a:p>
          <a:p>
            <a:pPr fontAlgn="auto">
              <a:spcAft>
                <a:spcPts val="0"/>
              </a:spcAft>
              <a:buFont typeface="Arial"/>
              <a:buChar char="•"/>
              <a:defRPr/>
            </a:pPr>
            <a:r>
              <a:rPr lang="en-GB" dirty="0" smtClean="0">
                <a:ea typeface="+mn-ea"/>
              </a:rPr>
              <a:t>Unusual </a:t>
            </a:r>
            <a:r>
              <a:rPr lang="en-GB" dirty="0">
                <a:ea typeface="+mn-ea"/>
              </a:rPr>
              <a:t>uptake of trehalose into mycobacteria </a:t>
            </a:r>
            <a:r>
              <a:rPr lang="en-GB" dirty="0" smtClean="0">
                <a:ea typeface="+mn-ea"/>
              </a:rPr>
              <a:t>was </a:t>
            </a:r>
            <a:r>
              <a:rPr lang="en-GB" dirty="0">
                <a:ea typeface="+mn-ea"/>
              </a:rPr>
              <a:t>observed, which is of particularly importance in the development of new treatments and diagnostics for </a:t>
            </a:r>
            <a:r>
              <a:rPr lang="en-GB" dirty="0" smtClean="0">
                <a:ea typeface="+mn-ea"/>
              </a:rPr>
              <a:t>pathogenic </a:t>
            </a:r>
            <a:r>
              <a:rPr lang="en-GB" i="1" dirty="0">
                <a:ea typeface="+mn-ea"/>
              </a:rPr>
              <a:t>M. </a:t>
            </a:r>
            <a:r>
              <a:rPr lang="en-GB" dirty="0">
                <a:ea typeface="+mn-ea"/>
              </a:rPr>
              <a:t> </a:t>
            </a:r>
            <a:r>
              <a:rPr lang="en-GB" i="1" dirty="0" smtClean="0">
                <a:ea typeface="+mn-ea"/>
              </a:rPr>
              <a:t>Tuberculosis</a:t>
            </a:r>
            <a:r>
              <a:rPr lang="en-GB" dirty="0" smtClean="0">
                <a:ea typeface="+mn-ea"/>
              </a:rPr>
              <a:t> </a:t>
            </a:r>
          </a:p>
          <a:p>
            <a:pPr fontAlgn="auto">
              <a:spcAft>
                <a:spcPts val="0"/>
              </a:spcAft>
              <a:buFont typeface="Arial"/>
              <a:buChar char="•"/>
              <a:defRPr/>
            </a:pPr>
            <a:r>
              <a:rPr lang="en-US" dirty="0" smtClean="0">
                <a:ea typeface="+mn-ea"/>
              </a:rPr>
              <a:t>Cytosolic and cell wall </a:t>
            </a:r>
            <a:r>
              <a:rPr lang="en-US" dirty="0" err="1" smtClean="0">
                <a:ea typeface="+mn-ea"/>
              </a:rPr>
              <a:t>distrabution</a:t>
            </a:r>
            <a:endParaRPr lang="en-US" dirty="0">
              <a:ea typeface="+mn-ea"/>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r>
              <a:rPr lang="en-US" altLang="en-US" smtClean="0"/>
              <a:t>Acknowledgements</a:t>
            </a:r>
          </a:p>
        </p:txBody>
      </p:sp>
      <p:sp>
        <p:nvSpPr>
          <p:cNvPr id="3" name="Content Placeholder 2"/>
          <p:cNvSpPr>
            <a:spLocks noGrp="1"/>
          </p:cNvSpPr>
          <p:nvPr>
            <p:ph idx="1"/>
          </p:nvPr>
        </p:nvSpPr>
        <p:spPr>
          <a:xfrm>
            <a:off x="173038" y="2462213"/>
            <a:ext cx="3371850" cy="3460750"/>
          </a:xfrm>
        </p:spPr>
        <p:txBody>
          <a:bodyPr rtlCol="0">
            <a:normAutofit fontScale="62500" lnSpcReduction="20000"/>
          </a:bodyPr>
          <a:lstStyle/>
          <a:p>
            <a:pPr fontAlgn="auto">
              <a:spcAft>
                <a:spcPts val="0"/>
              </a:spcAft>
              <a:buFont typeface="Arial"/>
              <a:buChar char="•"/>
              <a:defRPr/>
            </a:pPr>
            <a:r>
              <a:rPr lang="en-US" b="1" dirty="0" smtClean="0">
                <a:ea typeface="+mn-ea"/>
              </a:rPr>
              <a:t>Supervisors:</a:t>
            </a:r>
          </a:p>
          <a:p>
            <a:pPr marL="0" indent="0" fontAlgn="auto">
              <a:spcAft>
                <a:spcPts val="0"/>
              </a:spcAft>
              <a:buFont typeface="Arial"/>
              <a:buNone/>
              <a:defRPr/>
            </a:pPr>
            <a:r>
              <a:rPr lang="en-US" dirty="0" smtClean="0">
                <a:ea typeface="+mn-ea"/>
              </a:rPr>
              <a:t>Elizabeth </a:t>
            </a:r>
            <a:r>
              <a:rPr lang="en-US" dirty="0" err="1" smtClean="0">
                <a:ea typeface="+mn-ea"/>
              </a:rPr>
              <a:t>Fullam</a:t>
            </a:r>
            <a:endParaRPr lang="en-US" dirty="0" smtClean="0">
              <a:ea typeface="+mn-ea"/>
            </a:endParaRPr>
          </a:p>
          <a:p>
            <a:pPr marL="0" indent="0" fontAlgn="auto">
              <a:spcAft>
                <a:spcPts val="0"/>
              </a:spcAft>
              <a:buFont typeface="Arial"/>
              <a:buNone/>
              <a:defRPr/>
            </a:pPr>
            <a:r>
              <a:rPr lang="en-US" dirty="0" smtClean="0">
                <a:ea typeface="+mn-ea"/>
              </a:rPr>
              <a:t>Matthew Gibson</a:t>
            </a:r>
          </a:p>
          <a:p>
            <a:pPr fontAlgn="auto">
              <a:spcAft>
                <a:spcPts val="0"/>
              </a:spcAft>
              <a:buFont typeface="Arial"/>
              <a:buChar char="•"/>
              <a:defRPr/>
            </a:pPr>
            <a:endParaRPr lang="en-US" dirty="0">
              <a:ea typeface="+mn-ea"/>
            </a:endParaRPr>
          </a:p>
          <a:p>
            <a:pPr fontAlgn="auto">
              <a:spcAft>
                <a:spcPts val="0"/>
              </a:spcAft>
              <a:buFont typeface="Arial"/>
              <a:buChar char="•"/>
              <a:defRPr/>
            </a:pPr>
            <a:r>
              <a:rPr lang="en-US" b="1" dirty="0" smtClean="0">
                <a:ea typeface="+mn-ea"/>
              </a:rPr>
              <a:t>Collaborators:</a:t>
            </a:r>
          </a:p>
          <a:p>
            <a:pPr marL="0" indent="0" fontAlgn="auto">
              <a:spcAft>
                <a:spcPts val="0"/>
              </a:spcAft>
              <a:buFont typeface="Arial"/>
              <a:buNone/>
              <a:defRPr/>
            </a:pPr>
            <a:r>
              <a:rPr lang="en-US" dirty="0" smtClean="0">
                <a:ea typeface="+mn-ea"/>
              </a:rPr>
              <a:t>Adrian Chaplin (Warwick)</a:t>
            </a:r>
          </a:p>
          <a:p>
            <a:pPr marL="0" indent="0" fontAlgn="auto">
              <a:spcAft>
                <a:spcPts val="0"/>
              </a:spcAft>
              <a:buFont typeface="Arial"/>
              <a:buNone/>
              <a:defRPr/>
            </a:pPr>
            <a:r>
              <a:rPr lang="en-US" dirty="0" smtClean="0">
                <a:ea typeface="+mn-ea"/>
              </a:rPr>
              <a:t>Ivan </a:t>
            </a:r>
            <a:r>
              <a:rPr lang="en-US" dirty="0" err="1" smtClean="0">
                <a:ea typeface="+mn-ea"/>
              </a:rPr>
              <a:t>Prokes</a:t>
            </a:r>
            <a:r>
              <a:rPr lang="en-US" dirty="0" smtClean="0">
                <a:ea typeface="+mn-ea"/>
              </a:rPr>
              <a:t> (Warwick)</a:t>
            </a:r>
          </a:p>
          <a:p>
            <a:pPr marL="0" indent="0" fontAlgn="auto">
              <a:spcAft>
                <a:spcPts val="0"/>
              </a:spcAft>
              <a:buFont typeface="Arial"/>
              <a:buNone/>
              <a:defRPr/>
            </a:pPr>
            <a:r>
              <a:rPr lang="en-US" dirty="0" smtClean="0">
                <a:ea typeface="+mn-ea"/>
              </a:rPr>
              <a:t>Richard Thompson (Durham)</a:t>
            </a:r>
          </a:p>
          <a:p>
            <a:pPr marL="0" indent="0" fontAlgn="auto">
              <a:spcAft>
                <a:spcPts val="0"/>
              </a:spcAft>
              <a:buFont typeface="Arial"/>
              <a:buNone/>
              <a:defRPr/>
            </a:pPr>
            <a:endParaRPr lang="en-US" dirty="0">
              <a:ea typeface="+mn-ea"/>
            </a:endParaRPr>
          </a:p>
          <a:p>
            <a:pPr fontAlgn="auto">
              <a:spcAft>
                <a:spcPts val="0"/>
              </a:spcAft>
              <a:buFont typeface="Arial"/>
              <a:buChar char="•"/>
              <a:defRPr/>
            </a:pPr>
            <a:r>
              <a:rPr lang="en-US" b="1" dirty="0" smtClean="0">
                <a:ea typeface="+mn-ea"/>
              </a:rPr>
              <a:t>Gibson group</a:t>
            </a:r>
            <a:endParaRPr lang="en-US" b="1" dirty="0">
              <a:ea typeface="+mn-ea"/>
            </a:endParaRPr>
          </a:p>
        </p:txBody>
      </p:sp>
      <p:pic>
        <p:nvPicPr>
          <p:cNvPr id="25603"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29050" y="4198938"/>
            <a:ext cx="1724025"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70575" y="4549775"/>
            <a:ext cx="2816225"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Content Placeholder 2"/>
          <p:cNvSpPr txBox="1">
            <a:spLocks/>
          </p:cNvSpPr>
          <p:nvPr/>
        </p:nvSpPr>
        <p:spPr bwMode="auto">
          <a:xfrm>
            <a:off x="2368550" y="2046288"/>
            <a:ext cx="4316413" cy="145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spcBef>
                <a:spcPct val="20000"/>
              </a:spcBef>
              <a:buFont typeface="Arial" pitchFamily="34" charset="0"/>
              <a:buNone/>
            </a:pPr>
            <a:r>
              <a:rPr lang="en-US" altLang="en-US" sz="4400" b="1"/>
              <a:t>Thank you all for listening!</a:t>
            </a:r>
          </a:p>
        </p:txBody>
      </p:sp>
      <p:pic>
        <p:nvPicPr>
          <p:cNvPr id="25606" name="Picture 6" descr="IMG_3110.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684963" y="1217613"/>
            <a:ext cx="2220912" cy="333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1450" y="1441450"/>
            <a:ext cx="4908550" cy="4446588"/>
          </a:xfrm>
        </p:spPr>
        <p:txBody>
          <a:bodyPr>
            <a:normAutofit/>
          </a:bodyPr>
          <a:lstStyle/>
          <a:p>
            <a:pPr>
              <a:lnSpc>
                <a:spcPct val="80000"/>
              </a:lnSpc>
            </a:pPr>
            <a:r>
              <a:rPr lang="en-US" altLang="en-US" sz="2500" smtClean="0"/>
              <a:t>Estimated up to </a:t>
            </a:r>
            <a:r>
              <a:rPr lang="en-US" altLang="en-US" sz="2500" smtClean="0">
                <a:latin typeface="Lucida Grande" pitchFamily="2" charset="0"/>
              </a:rPr>
              <a:t>⅓ of the</a:t>
            </a:r>
            <a:r>
              <a:rPr lang="en-US" altLang="en-US" sz="2500" smtClean="0"/>
              <a:t> worlds population infected with </a:t>
            </a:r>
            <a:r>
              <a:rPr lang="en-US" altLang="en-US" sz="2500" i="1" smtClean="0"/>
              <a:t>M. tuberculosis</a:t>
            </a:r>
          </a:p>
          <a:p>
            <a:pPr>
              <a:lnSpc>
                <a:spcPct val="80000"/>
              </a:lnSpc>
            </a:pPr>
            <a:r>
              <a:rPr lang="en-US" altLang="en-US" sz="2500" smtClean="0"/>
              <a:t>Pulmonary TB treatment - four antibiotics pyrazinamide, ethambutol, isoniazid and rifampicin – every day for two months, continue isoniazid and rifampicin  for a further two months</a:t>
            </a:r>
          </a:p>
          <a:p>
            <a:pPr>
              <a:lnSpc>
                <a:spcPct val="80000"/>
              </a:lnSpc>
            </a:pPr>
            <a:r>
              <a:rPr lang="en-US" altLang="en-US" sz="2500" smtClean="0"/>
              <a:t>Prolonged treatment have lead to rise of MDR, XDR and TDR strains</a:t>
            </a:r>
          </a:p>
        </p:txBody>
      </p:sp>
      <p:sp>
        <p:nvSpPr>
          <p:cNvPr id="5122" name="TextBox 5"/>
          <p:cNvSpPr txBox="1">
            <a:spLocks noChangeArrowheads="1"/>
          </p:cNvSpPr>
          <p:nvPr/>
        </p:nvSpPr>
        <p:spPr bwMode="auto">
          <a:xfrm>
            <a:off x="2055813" y="6288088"/>
            <a:ext cx="491807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1000">
                <a:solidFill>
                  <a:schemeClr val="bg1"/>
                </a:solidFill>
              </a:rPr>
              <a:t>[1] WHO -http://www.who.int/mediacentre/factsheets/fs107/en/index.html</a:t>
            </a:r>
          </a:p>
        </p:txBody>
      </p:sp>
      <p:pic>
        <p:nvPicPr>
          <p:cNvPr id="5123"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778437">
            <a:off x="5216525" y="2100263"/>
            <a:ext cx="3516313" cy="284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Title 1"/>
          <p:cNvSpPr>
            <a:spLocks noGrp="1"/>
          </p:cNvSpPr>
          <p:nvPr>
            <p:ph type="title"/>
          </p:nvPr>
        </p:nvSpPr>
        <p:spPr/>
        <p:txBody>
          <a:bodyPr/>
          <a:lstStyle/>
          <a:p>
            <a:r>
              <a:rPr lang="en-US" altLang="en-US" smtClean="0"/>
              <a:t>The tuberculosis timebomb</a:t>
            </a:r>
          </a:p>
        </p:txBody>
      </p:sp>
    </p:spTree>
  </p:cSld>
  <p:clrMapOvr>
    <a:masterClrMapping/>
  </p:clrMapOvr>
  <p:transition spd="slow">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altLang="en-US" smtClean="0"/>
              <a:t>Tuberculosis</a:t>
            </a:r>
          </a:p>
        </p:txBody>
      </p:sp>
      <p:sp>
        <p:nvSpPr>
          <p:cNvPr id="3" name="Content Placeholder 2"/>
          <p:cNvSpPr>
            <a:spLocks noGrp="1"/>
          </p:cNvSpPr>
          <p:nvPr>
            <p:ph idx="1"/>
          </p:nvPr>
        </p:nvSpPr>
        <p:spPr>
          <a:xfrm>
            <a:off x="171450" y="1441450"/>
            <a:ext cx="4102100" cy="4525963"/>
          </a:xfrm>
        </p:spPr>
        <p:txBody>
          <a:bodyPr rtlCol="0">
            <a:normAutofit fontScale="70000" lnSpcReduction="20000"/>
          </a:bodyPr>
          <a:lstStyle/>
          <a:p>
            <a:pPr fontAlgn="auto">
              <a:spcAft>
                <a:spcPts val="0"/>
              </a:spcAft>
              <a:buFont typeface="Arial"/>
              <a:buChar char="•"/>
              <a:defRPr/>
            </a:pPr>
            <a:r>
              <a:rPr lang="en-US" i="1" dirty="0" smtClean="0">
                <a:ea typeface="+mn-ea"/>
              </a:rPr>
              <a:t>Mycobacterium tuberculosis </a:t>
            </a:r>
            <a:r>
              <a:rPr lang="en-US" dirty="0" smtClean="0">
                <a:ea typeface="+mn-ea"/>
              </a:rPr>
              <a:t>is the causative agent of the disease Tuberculosis (TB)</a:t>
            </a:r>
          </a:p>
          <a:p>
            <a:pPr fontAlgn="auto">
              <a:spcAft>
                <a:spcPts val="0"/>
              </a:spcAft>
              <a:buFont typeface="Arial"/>
              <a:buChar char="•"/>
              <a:defRPr/>
            </a:pPr>
            <a:r>
              <a:rPr lang="en-US" dirty="0" smtClean="0">
                <a:ea typeface="+mn-ea"/>
              </a:rPr>
              <a:t>Invade and replicate within endosomes of alveolar macrophages</a:t>
            </a:r>
            <a:endParaRPr lang="en-US" dirty="0">
              <a:ea typeface="+mn-ea"/>
            </a:endParaRPr>
          </a:p>
          <a:p>
            <a:pPr fontAlgn="auto">
              <a:spcAft>
                <a:spcPts val="0"/>
              </a:spcAft>
              <a:buFont typeface="Arial"/>
              <a:buChar char="•"/>
              <a:defRPr/>
            </a:pPr>
            <a:r>
              <a:rPr lang="en-US" dirty="0" smtClean="0">
                <a:ea typeface="+mn-ea"/>
              </a:rPr>
              <a:t>Symptoms develop slowly and can manifest for decades as latent TB</a:t>
            </a:r>
          </a:p>
          <a:p>
            <a:pPr fontAlgn="auto">
              <a:spcAft>
                <a:spcPts val="0"/>
              </a:spcAft>
              <a:buFont typeface="Arial"/>
              <a:buChar char="•"/>
              <a:defRPr/>
            </a:pPr>
            <a:r>
              <a:rPr lang="en-US" b="1" dirty="0">
                <a:ea typeface="+mn-ea"/>
              </a:rPr>
              <a:t>Aim: </a:t>
            </a:r>
            <a:r>
              <a:rPr lang="en-US" dirty="0">
                <a:ea typeface="+mn-ea"/>
              </a:rPr>
              <a:t>To develop effective techniques for tracking carbohydrate uptake and metabolism to try and identify new drug </a:t>
            </a:r>
            <a:r>
              <a:rPr lang="en-US" dirty="0" smtClean="0">
                <a:ea typeface="+mn-ea"/>
              </a:rPr>
              <a:t>targets</a:t>
            </a:r>
          </a:p>
          <a:p>
            <a:pPr fontAlgn="auto">
              <a:spcAft>
                <a:spcPts val="0"/>
              </a:spcAft>
              <a:buFont typeface="Arial"/>
              <a:buChar char="•"/>
              <a:defRPr/>
            </a:pPr>
            <a:endParaRPr lang="en-US" dirty="0" smtClean="0">
              <a:ea typeface="+mn-ea"/>
            </a:endParaRPr>
          </a:p>
          <a:p>
            <a:pPr fontAlgn="auto">
              <a:spcAft>
                <a:spcPts val="0"/>
              </a:spcAft>
              <a:buFont typeface="Arial"/>
              <a:buChar char="•"/>
              <a:defRPr/>
            </a:pPr>
            <a:endParaRPr lang="en-US" dirty="0">
              <a:ea typeface="+mn-ea"/>
            </a:endParaRPr>
          </a:p>
        </p:txBody>
      </p:sp>
      <p:sp>
        <p:nvSpPr>
          <p:cNvPr id="6147" name="TextBox 5"/>
          <p:cNvSpPr txBox="1">
            <a:spLocks noChangeArrowheads="1"/>
          </p:cNvSpPr>
          <p:nvPr/>
        </p:nvSpPr>
        <p:spPr bwMode="auto">
          <a:xfrm>
            <a:off x="2055813" y="6288088"/>
            <a:ext cx="491807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1000">
                <a:solidFill>
                  <a:schemeClr val="bg1"/>
                </a:solidFill>
              </a:rPr>
              <a:t>[1] WHO -http://www.who.int/mediacentre/factsheets/fs107/en/index.html</a:t>
            </a:r>
          </a:p>
        </p:txBody>
      </p:sp>
      <p:pic>
        <p:nvPicPr>
          <p:cNvPr id="614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73550" y="1231900"/>
            <a:ext cx="487045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p:cNvSpPr>
            <a:spLocks noGrp="1"/>
          </p:cNvSpPr>
          <p:nvPr>
            <p:ph type="title"/>
          </p:nvPr>
        </p:nvSpPr>
        <p:spPr/>
        <p:txBody>
          <a:bodyPr/>
          <a:lstStyle/>
          <a:p>
            <a:r>
              <a:rPr lang="en-US" altLang="en-US" i="1" smtClean="0"/>
              <a:t>Mycobacteria</a:t>
            </a:r>
          </a:p>
        </p:txBody>
      </p:sp>
      <p:sp>
        <p:nvSpPr>
          <p:cNvPr id="7170" name="Content Placeholder 2"/>
          <p:cNvSpPr>
            <a:spLocks noGrp="1"/>
          </p:cNvSpPr>
          <p:nvPr>
            <p:ph idx="1"/>
          </p:nvPr>
        </p:nvSpPr>
        <p:spPr>
          <a:xfrm>
            <a:off x="0" y="1830388"/>
            <a:ext cx="3625850" cy="4076700"/>
          </a:xfrm>
        </p:spPr>
        <p:txBody>
          <a:bodyPr/>
          <a:lstStyle/>
          <a:p>
            <a:pPr algn="just"/>
            <a:r>
              <a:rPr lang="en-US" altLang="en-US" sz="2000" i="1" smtClean="0"/>
              <a:t>Mycobacterium</a:t>
            </a:r>
            <a:r>
              <a:rPr lang="en-US" altLang="en-US" sz="2000" smtClean="0"/>
              <a:t> are a genus of Actinobacteria that include a number of known pathogenic species including </a:t>
            </a:r>
            <a:r>
              <a:rPr lang="en-US" altLang="en-US" sz="2000" i="1" smtClean="0"/>
              <a:t>M. leprae </a:t>
            </a:r>
            <a:r>
              <a:rPr lang="en-US" altLang="en-US" sz="2000" smtClean="0"/>
              <a:t>(Leprosy) and </a:t>
            </a:r>
            <a:r>
              <a:rPr lang="en-US" altLang="en-US" sz="2000" i="1" smtClean="0"/>
              <a:t>M. tuberculosis </a:t>
            </a:r>
            <a:r>
              <a:rPr lang="en-US" altLang="en-US" sz="2000" smtClean="0"/>
              <a:t>(tuberculosis)</a:t>
            </a:r>
          </a:p>
          <a:p>
            <a:pPr algn="just"/>
            <a:r>
              <a:rPr lang="en-US" altLang="en-US" sz="2000" smtClean="0"/>
              <a:t>Complex access to nutrients because of highly selective transport of solutes</a:t>
            </a:r>
          </a:p>
          <a:p>
            <a:pPr algn="just"/>
            <a:r>
              <a:rPr lang="en-US" altLang="en-US" sz="2000" smtClean="0"/>
              <a:t>Mycolic acid-arabinogalactan-peptidoglycan complex</a:t>
            </a:r>
          </a:p>
        </p:txBody>
      </p:sp>
      <p:pic>
        <p:nvPicPr>
          <p:cNvPr id="7171"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25850" y="1214438"/>
            <a:ext cx="5465763" cy="442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3" name="Group 54"/>
          <p:cNvGrpSpPr>
            <a:grpSpLocks/>
          </p:cNvGrpSpPr>
          <p:nvPr/>
        </p:nvGrpSpPr>
        <p:grpSpPr bwMode="auto">
          <a:xfrm>
            <a:off x="469900" y="474663"/>
            <a:ext cx="7958138" cy="5508625"/>
            <a:chOff x="469957" y="848619"/>
            <a:chExt cx="7958536" cy="5508792"/>
          </a:xfrm>
        </p:grpSpPr>
        <p:sp>
          <p:nvSpPr>
            <p:cNvPr id="56" name="Rounded Rectangle 55"/>
            <p:cNvSpPr>
              <a:spLocks noChangeArrowheads="1"/>
            </p:cNvSpPr>
            <p:nvPr/>
          </p:nvSpPr>
          <p:spPr bwMode="auto">
            <a:xfrm rot="-1021354">
              <a:off x="469957" y="5976486"/>
              <a:ext cx="1186339" cy="150404"/>
            </a:xfrm>
            <a:prstGeom prst="roundRect">
              <a:avLst>
                <a:gd name="adj" fmla="val 16667"/>
              </a:avLst>
            </a:prstGeom>
            <a:solidFill>
              <a:srgbClr val="C0504D"/>
            </a:solidFill>
            <a:ln w="9525">
              <a:solidFill>
                <a:schemeClr val="accent2"/>
              </a:solidFill>
              <a:round/>
              <a:headEnd/>
              <a:tailEnd/>
            </a:ln>
            <a:effectLst>
              <a:outerShdw blurRad="40000"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endParaRPr>
            </a:p>
          </p:txBody>
        </p:sp>
        <p:sp>
          <p:nvSpPr>
            <p:cNvPr id="57" name="Rounded Rectangle 56"/>
            <p:cNvSpPr>
              <a:spLocks noChangeArrowheads="1"/>
            </p:cNvSpPr>
            <p:nvPr/>
          </p:nvSpPr>
          <p:spPr bwMode="auto">
            <a:xfrm>
              <a:off x="7242154" y="3363426"/>
              <a:ext cx="1186339" cy="150404"/>
            </a:xfrm>
            <a:prstGeom prst="roundRect">
              <a:avLst>
                <a:gd name="adj" fmla="val 16667"/>
              </a:avLst>
            </a:prstGeom>
            <a:solidFill>
              <a:srgbClr val="C0504D"/>
            </a:solidFill>
            <a:ln w="9525">
              <a:solidFill>
                <a:schemeClr val="accent2"/>
              </a:solidFill>
              <a:round/>
              <a:headEnd/>
              <a:tailEnd/>
            </a:ln>
            <a:effectLst>
              <a:outerShdw blurRad="40000"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endParaRPr>
            </a:p>
          </p:txBody>
        </p:sp>
        <p:sp>
          <p:nvSpPr>
            <p:cNvPr id="58" name="Pie 57"/>
            <p:cNvSpPr>
              <a:spLocks/>
            </p:cNvSpPr>
            <p:nvPr/>
          </p:nvSpPr>
          <p:spPr bwMode="auto">
            <a:xfrm rot="2789505">
              <a:off x="1573324" y="747239"/>
              <a:ext cx="5432601" cy="5635362"/>
            </a:xfrm>
            <a:custGeom>
              <a:avLst/>
              <a:gdLst>
                <a:gd name="T0" fmla="*/ 5293881 w 5432601"/>
                <a:gd name="T1" fmla="*/ 1928745 h 5635362"/>
                <a:gd name="T2" fmla="*/ 4145219 w 5432601"/>
                <a:gd name="T3" fmla="*/ 5213983 h 5635362"/>
                <a:gd name="T4" fmla="*/ 683272 w 5432601"/>
                <a:gd name="T5" fmla="*/ 4686328 h 5635362"/>
                <a:gd name="T6" fmla="*/ 481615 w 5432601"/>
                <a:gd name="T7" fmla="*/ 1215874 h 5635362"/>
                <a:gd name="T8" fmla="*/ 3848723 w 5432601"/>
                <a:gd name="T9" fmla="*/ 256542 h 5635362"/>
                <a:gd name="T10" fmla="*/ 2716301 w 5432601"/>
                <a:gd name="T11" fmla="*/ 2817681 h 5635362"/>
                <a:gd name="T12" fmla="*/ 5293881 w 5432601"/>
                <a:gd name="T13" fmla="*/ 1928745 h 5635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32601" h="5635362">
                  <a:moveTo>
                    <a:pt x="5293881" y="1928745"/>
                  </a:moveTo>
                  <a:cubicBezTo>
                    <a:pt x="5690944" y="3167625"/>
                    <a:pt x="5215581" y="4527192"/>
                    <a:pt x="4145219" y="5213983"/>
                  </a:cubicBezTo>
                  <a:cubicBezTo>
                    <a:pt x="3021169" y="5935223"/>
                    <a:pt x="1559812" y="5712489"/>
                    <a:pt x="683272" y="4686328"/>
                  </a:cubicBezTo>
                  <a:cubicBezTo>
                    <a:pt x="-145966" y="3715542"/>
                    <a:pt x="-229210" y="2282953"/>
                    <a:pt x="481615" y="1215874"/>
                  </a:cubicBezTo>
                  <a:cubicBezTo>
                    <a:pt x="1230936" y="91006"/>
                    <a:pt x="2650630" y="-313483"/>
                    <a:pt x="3848723" y="256542"/>
                  </a:cubicBezTo>
                  <a:lnTo>
                    <a:pt x="2716301" y="2817681"/>
                  </a:lnTo>
                  <a:lnTo>
                    <a:pt x="5293881" y="1928745"/>
                  </a:lnTo>
                  <a:close/>
                </a:path>
              </a:pathLst>
            </a:custGeom>
            <a:gradFill rotWithShape="1">
              <a:gsLst>
                <a:gs pos="0">
                  <a:srgbClr val="9BC1FF"/>
                </a:gs>
                <a:gs pos="100000">
                  <a:srgbClr val="3F80CD"/>
                </a:gs>
              </a:gsLst>
              <a:lin ang="5400000"/>
            </a:gradFill>
            <a:ln w="9525" cap="flat" cmpd="sng">
              <a:solidFill>
                <a:srgbClr val="4A7EBB"/>
              </a:solidFill>
              <a:prstDash val="solid"/>
              <a:round/>
              <a:headEnd/>
              <a:tailEnd/>
            </a:ln>
            <a:effectLst>
              <a:outerShdw blurRad="40000" dist="23000" dir="5400000" rotWithShape="0">
                <a:srgbClr val="000000">
                  <a:alpha val="34999"/>
                </a:srgbClr>
              </a:outerShdw>
            </a:effectLst>
          </p:spPr>
          <p:txBody>
            <a:bodyPr anchor="ctr"/>
            <a:lstStyle/>
            <a:p>
              <a:endParaRPr lang="en-GB"/>
            </a:p>
          </p:txBody>
        </p:sp>
        <p:sp>
          <p:nvSpPr>
            <p:cNvPr id="59" name="Rounded Rectangle 58"/>
            <p:cNvSpPr>
              <a:spLocks noChangeArrowheads="1"/>
            </p:cNvSpPr>
            <p:nvPr/>
          </p:nvSpPr>
          <p:spPr bwMode="auto">
            <a:xfrm>
              <a:off x="2756706" y="1504039"/>
              <a:ext cx="1186339" cy="150404"/>
            </a:xfrm>
            <a:prstGeom prst="roundRect">
              <a:avLst>
                <a:gd name="adj" fmla="val 16667"/>
              </a:avLst>
            </a:prstGeom>
            <a:solidFill>
              <a:srgbClr val="C0504D"/>
            </a:solidFill>
            <a:ln w="9525">
              <a:solidFill>
                <a:schemeClr val="accent2"/>
              </a:solidFill>
              <a:round/>
              <a:headEnd/>
              <a:tailEnd/>
            </a:ln>
            <a:effectLst>
              <a:outerShdw blurRad="40000"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endParaRPr>
            </a:p>
          </p:txBody>
        </p:sp>
        <p:sp>
          <p:nvSpPr>
            <p:cNvPr id="60" name="Rounded Rectangle 59"/>
            <p:cNvSpPr>
              <a:spLocks noChangeArrowheads="1"/>
            </p:cNvSpPr>
            <p:nvPr/>
          </p:nvSpPr>
          <p:spPr bwMode="auto">
            <a:xfrm>
              <a:off x="5129384" y="2425170"/>
              <a:ext cx="1186339" cy="150404"/>
            </a:xfrm>
            <a:prstGeom prst="roundRect">
              <a:avLst>
                <a:gd name="adj" fmla="val 16667"/>
              </a:avLst>
            </a:prstGeom>
            <a:solidFill>
              <a:srgbClr val="C0504D"/>
            </a:solidFill>
            <a:ln w="9525">
              <a:solidFill>
                <a:schemeClr val="accent2"/>
              </a:solidFill>
              <a:round/>
              <a:headEnd/>
              <a:tailEnd/>
            </a:ln>
            <a:effectLst>
              <a:outerShdw blurRad="40000"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endParaRPr>
            </a:p>
          </p:txBody>
        </p:sp>
        <p:sp>
          <p:nvSpPr>
            <p:cNvPr id="61" name="Rounded Rectangle 60"/>
            <p:cNvSpPr>
              <a:spLocks noChangeArrowheads="1"/>
            </p:cNvSpPr>
            <p:nvPr/>
          </p:nvSpPr>
          <p:spPr bwMode="auto">
            <a:xfrm>
              <a:off x="4536215" y="5151148"/>
              <a:ext cx="1186339" cy="150404"/>
            </a:xfrm>
            <a:prstGeom prst="roundRect">
              <a:avLst>
                <a:gd name="adj" fmla="val 16667"/>
              </a:avLst>
            </a:prstGeom>
            <a:solidFill>
              <a:srgbClr val="C0504D"/>
            </a:solidFill>
            <a:ln w="9525">
              <a:solidFill>
                <a:schemeClr val="accent2"/>
              </a:solidFill>
              <a:round/>
              <a:headEnd/>
              <a:tailEnd/>
            </a:ln>
            <a:effectLst>
              <a:outerShdw blurRad="40000"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endParaRPr>
            </a:p>
          </p:txBody>
        </p:sp>
        <p:sp>
          <p:nvSpPr>
            <p:cNvPr id="62" name="Rounded Rectangle 61"/>
            <p:cNvSpPr>
              <a:spLocks noChangeArrowheads="1"/>
            </p:cNvSpPr>
            <p:nvPr/>
          </p:nvSpPr>
          <p:spPr bwMode="auto">
            <a:xfrm>
              <a:off x="2163537" y="4150451"/>
              <a:ext cx="1186339" cy="150404"/>
            </a:xfrm>
            <a:prstGeom prst="roundRect">
              <a:avLst>
                <a:gd name="adj" fmla="val 16667"/>
              </a:avLst>
            </a:prstGeom>
            <a:solidFill>
              <a:srgbClr val="C0504D"/>
            </a:solidFill>
            <a:ln w="9525">
              <a:solidFill>
                <a:schemeClr val="accent2"/>
              </a:solidFill>
              <a:round/>
              <a:headEnd/>
              <a:tailEnd/>
            </a:ln>
            <a:effectLst>
              <a:outerShdw blurRad="40000"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endParaRPr>
            </a:p>
          </p:txBody>
        </p:sp>
        <p:sp>
          <p:nvSpPr>
            <p:cNvPr id="63" name="Rounded Rectangle 62"/>
            <p:cNvSpPr>
              <a:spLocks noChangeArrowheads="1"/>
            </p:cNvSpPr>
            <p:nvPr/>
          </p:nvSpPr>
          <p:spPr bwMode="auto">
            <a:xfrm>
              <a:off x="2756706" y="2782101"/>
              <a:ext cx="1186339" cy="150404"/>
            </a:xfrm>
            <a:prstGeom prst="roundRect">
              <a:avLst>
                <a:gd name="adj" fmla="val 16667"/>
              </a:avLst>
            </a:prstGeom>
            <a:solidFill>
              <a:srgbClr val="C0504D"/>
            </a:solidFill>
            <a:ln w="9525">
              <a:solidFill>
                <a:schemeClr val="accent2"/>
              </a:solidFill>
              <a:round/>
              <a:headEnd/>
              <a:tailEnd/>
            </a:ln>
            <a:effectLst>
              <a:outerShdw blurRad="40000"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endParaRPr>
            </a:p>
          </p:txBody>
        </p:sp>
        <p:grpSp>
          <p:nvGrpSpPr>
            <p:cNvPr id="8202" name="Group 63"/>
            <p:cNvGrpSpPr>
              <a:grpSpLocks/>
            </p:cNvGrpSpPr>
            <p:nvPr/>
          </p:nvGrpSpPr>
          <p:grpSpPr bwMode="auto">
            <a:xfrm>
              <a:off x="3011207" y="2652977"/>
              <a:ext cx="642059" cy="559056"/>
              <a:chOff x="3061772" y="1824749"/>
              <a:chExt cx="2025153" cy="1639284"/>
            </a:xfrm>
          </p:grpSpPr>
          <p:sp>
            <p:nvSpPr>
              <p:cNvPr id="110" name="Chord 109"/>
              <p:cNvSpPr>
                <a:spLocks/>
              </p:cNvSpPr>
              <p:nvPr/>
            </p:nvSpPr>
            <p:spPr bwMode="auto">
              <a:xfrm rot="5400000">
                <a:off x="2914157" y="1972364"/>
                <a:ext cx="1080228" cy="784998"/>
              </a:xfrm>
              <a:custGeom>
                <a:avLst/>
                <a:gdLst>
                  <a:gd name="T0" fmla="*/ 560651 w 1080228"/>
                  <a:gd name="T1" fmla="*/ 784714 h 784998"/>
                  <a:gd name="T2" fmla="*/ 130571 w 1080228"/>
                  <a:gd name="T3" fmla="*/ 648392 h 784998"/>
                  <a:gd name="T4" fmla="*/ 110678 w 1080228"/>
                  <a:gd name="T5" fmla="*/ 154449 h 784998"/>
                  <a:gd name="T6" fmla="*/ 540115 w 1080228"/>
                  <a:gd name="T7" fmla="*/ 0 h 784998"/>
                  <a:gd name="T8" fmla="*/ 560651 w 1080228"/>
                  <a:gd name="T9" fmla="*/ 784714 h 7849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0228" h="784998">
                    <a:moveTo>
                      <a:pt x="560651" y="784714"/>
                    </a:moveTo>
                    <a:cubicBezTo>
                      <a:pt x="396198" y="789261"/>
                      <a:pt x="237865" y="739075"/>
                      <a:pt x="130571" y="648392"/>
                    </a:cubicBezTo>
                    <a:cubicBezTo>
                      <a:pt x="-35751" y="507820"/>
                      <a:pt x="-44047" y="301849"/>
                      <a:pt x="110678" y="154449"/>
                    </a:cubicBezTo>
                    <a:cubicBezTo>
                      <a:pt x="212847" y="57117"/>
                      <a:pt x="371658" y="0"/>
                      <a:pt x="540115" y="0"/>
                    </a:cubicBezTo>
                    <a:lnTo>
                      <a:pt x="560651" y="784714"/>
                    </a:lnTo>
                    <a:close/>
                  </a:path>
                </a:pathLst>
              </a:custGeom>
              <a:solidFill>
                <a:schemeClr val="bg1"/>
              </a:solidFill>
              <a:ln w="50800" cap="flat" cmpd="sng">
                <a:solidFill>
                  <a:schemeClr val="tx1"/>
                </a:solidFill>
                <a:prstDash val="solid"/>
                <a:round/>
                <a:headEnd/>
                <a:tailEnd/>
              </a:ln>
              <a:effectLst>
                <a:outerShdw blurRad="40000" dist="23000" dir="5400000" rotWithShape="0">
                  <a:srgbClr val="000000">
                    <a:alpha val="34999"/>
                  </a:srgbClr>
                </a:outerShdw>
              </a:effectLst>
            </p:spPr>
            <p:txBody>
              <a:bodyPr anchor="ctr"/>
              <a:lstStyle/>
              <a:p>
                <a:endParaRPr lang="en-GB"/>
              </a:p>
            </p:txBody>
          </p:sp>
          <p:sp>
            <p:nvSpPr>
              <p:cNvPr id="111" name="Chord 110"/>
              <p:cNvSpPr>
                <a:spLocks/>
              </p:cNvSpPr>
              <p:nvPr/>
            </p:nvSpPr>
            <p:spPr bwMode="auto">
              <a:xfrm rot="-5225453">
                <a:off x="3828233" y="2009861"/>
                <a:ext cx="1046832" cy="1470553"/>
              </a:xfrm>
              <a:custGeom>
                <a:avLst/>
                <a:gdLst>
                  <a:gd name="T0" fmla="*/ 656979 w 1046832"/>
                  <a:gd name="T1" fmla="*/ 1446211 h 1470553"/>
                  <a:gd name="T2" fmla="*/ 60104 w 1046832"/>
                  <a:gd name="T3" fmla="*/ 1077376 h 1470553"/>
                  <a:gd name="T4" fmla="*/ 33269 w 1046832"/>
                  <a:gd name="T5" fmla="*/ 477317 h 1470553"/>
                  <a:gd name="T6" fmla="*/ 548498 w 1046832"/>
                  <a:gd name="T7" fmla="*/ 843 h 1470553"/>
                  <a:gd name="T8" fmla="*/ 656979 w 1046832"/>
                  <a:gd name="T9" fmla="*/ 1446211 h 14705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46832" h="1470553">
                    <a:moveTo>
                      <a:pt x="656979" y="1446211"/>
                    </a:moveTo>
                    <a:cubicBezTo>
                      <a:pt x="421147" y="1533642"/>
                      <a:pt x="173585" y="1380663"/>
                      <a:pt x="60104" y="1077376"/>
                    </a:cubicBezTo>
                    <a:cubicBezTo>
                      <a:pt x="-9308" y="891869"/>
                      <a:pt x="-19070" y="673569"/>
                      <a:pt x="33269" y="477317"/>
                    </a:cubicBezTo>
                    <a:cubicBezTo>
                      <a:pt x="113069" y="178099"/>
                      <a:pt x="321300" y="-14469"/>
                      <a:pt x="548498" y="843"/>
                    </a:cubicBezTo>
                    <a:lnTo>
                      <a:pt x="656979" y="1446211"/>
                    </a:lnTo>
                    <a:close/>
                  </a:path>
                </a:pathLst>
              </a:custGeom>
              <a:solidFill>
                <a:schemeClr val="accent2"/>
              </a:solidFill>
              <a:ln w="57150" cap="flat" cmpd="sng">
                <a:solidFill>
                  <a:schemeClr val="tx1"/>
                </a:solidFill>
                <a:prstDash val="solid"/>
                <a:round/>
                <a:headEnd/>
                <a:tailEnd/>
              </a:ln>
              <a:effectLst>
                <a:outerShdw blurRad="40000" dist="23000" dir="5400000" rotWithShape="0">
                  <a:srgbClr val="000000">
                    <a:alpha val="34999"/>
                  </a:srgbClr>
                </a:outerShdw>
              </a:effectLst>
            </p:spPr>
            <p:txBody>
              <a:bodyPr anchor="ctr"/>
              <a:lstStyle/>
              <a:p>
                <a:endParaRPr lang="en-GB"/>
              </a:p>
            </p:txBody>
          </p:sp>
          <p:sp>
            <p:nvSpPr>
              <p:cNvPr id="112" name="Chord 111"/>
              <p:cNvSpPr>
                <a:spLocks/>
              </p:cNvSpPr>
              <p:nvPr/>
            </p:nvSpPr>
            <p:spPr bwMode="auto">
              <a:xfrm rot="4964034">
                <a:off x="4307910" y="2901327"/>
                <a:ext cx="560363" cy="565050"/>
              </a:xfrm>
              <a:custGeom>
                <a:avLst/>
                <a:gdLst>
                  <a:gd name="T0" fmla="*/ 332332 w 560363"/>
                  <a:gd name="T1" fmla="*/ 560113 h 565050"/>
                  <a:gd name="T2" fmla="*/ 54126 w 560363"/>
                  <a:gd name="T3" fmla="*/ 449440 h 565050"/>
                  <a:gd name="T4" fmla="*/ 31796 w 560363"/>
                  <a:gd name="T5" fmla="*/ 151802 h 565050"/>
                  <a:gd name="T6" fmla="*/ 289825 w 560363"/>
                  <a:gd name="T7" fmla="*/ 167 h 565050"/>
                  <a:gd name="T8" fmla="*/ 332332 w 560363"/>
                  <a:gd name="T9" fmla="*/ 560113 h 5650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0363" h="565050">
                    <a:moveTo>
                      <a:pt x="332332" y="560113"/>
                    </a:moveTo>
                    <a:cubicBezTo>
                      <a:pt x="226192" y="580388"/>
                      <a:pt x="117948" y="537328"/>
                      <a:pt x="54126" y="449440"/>
                    </a:cubicBezTo>
                    <a:cubicBezTo>
                      <a:pt x="-8926" y="362613"/>
                      <a:pt x="-17585" y="247206"/>
                      <a:pt x="31796" y="151802"/>
                    </a:cubicBezTo>
                    <a:cubicBezTo>
                      <a:pt x="81696" y="55394"/>
                      <a:pt x="182042" y="-3576"/>
                      <a:pt x="289825" y="167"/>
                    </a:cubicBezTo>
                    <a:lnTo>
                      <a:pt x="332332" y="560113"/>
                    </a:lnTo>
                    <a:close/>
                  </a:path>
                </a:pathLst>
              </a:custGeom>
              <a:solidFill>
                <a:srgbClr val="E6B9B8"/>
              </a:solidFill>
              <a:ln w="9525" cap="flat" cmpd="sng">
                <a:solidFill>
                  <a:srgbClr val="E6B9B8"/>
                </a:solidFill>
                <a:prstDash val="solid"/>
                <a:round/>
                <a:headEnd/>
                <a:tailEnd/>
              </a:ln>
              <a:effectLst>
                <a:outerShdw blurRad="40000" dist="23000" dir="5400000" rotWithShape="0">
                  <a:srgbClr val="000000">
                    <a:alpha val="34999"/>
                  </a:srgbClr>
                </a:outerShdw>
              </a:effectLst>
            </p:spPr>
            <p:txBody>
              <a:bodyPr anchor="ctr"/>
              <a:lstStyle/>
              <a:p>
                <a:endParaRPr lang="en-GB"/>
              </a:p>
            </p:txBody>
          </p:sp>
          <p:sp>
            <p:nvSpPr>
              <p:cNvPr id="113" name="Chord 112"/>
              <p:cNvSpPr>
                <a:spLocks/>
              </p:cNvSpPr>
              <p:nvPr/>
            </p:nvSpPr>
            <p:spPr bwMode="auto">
              <a:xfrm rot="5400000">
                <a:off x="4074752" y="1972364"/>
                <a:ext cx="1080228" cy="784998"/>
              </a:xfrm>
              <a:custGeom>
                <a:avLst/>
                <a:gdLst>
                  <a:gd name="T0" fmla="*/ 560651 w 1080228"/>
                  <a:gd name="T1" fmla="*/ 784714 h 784998"/>
                  <a:gd name="T2" fmla="*/ 130571 w 1080228"/>
                  <a:gd name="T3" fmla="*/ 648392 h 784998"/>
                  <a:gd name="T4" fmla="*/ 110678 w 1080228"/>
                  <a:gd name="T5" fmla="*/ 154449 h 784998"/>
                  <a:gd name="T6" fmla="*/ 540115 w 1080228"/>
                  <a:gd name="T7" fmla="*/ 0 h 784998"/>
                  <a:gd name="T8" fmla="*/ 560651 w 1080228"/>
                  <a:gd name="T9" fmla="*/ 784714 h 7849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0228" h="784998">
                    <a:moveTo>
                      <a:pt x="560651" y="784714"/>
                    </a:moveTo>
                    <a:cubicBezTo>
                      <a:pt x="396198" y="789261"/>
                      <a:pt x="237865" y="739075"/>
                      <a:pt x="130571" y="648392"/>
                    </a:cubicBezTo>
                    <a:cubicBezTo>
                      <a:pt x="-35751" y="507820"/>
                      <a:pt x="-44047" y="301849"/>
                      <a:pt x="110678" y="154449"/>
                    </a:cubicBezTo>
                    <a:cubicBezTo>
                      <a:pt x="212847" y="57117"/>
                      <a:pt x="371658" y="0"/>
                      <a:pt x="540115" y="0"/>
                    </a:cubicBezTo>
                    <a:lnTo>
                      <a:pt x="560651" y="784714"/>
                    </a:lnTo>
                    <a:close/>
                  </a:path>
                </a:pathLst>
              </a:custGeom>
              <a:solidFill>
                <a:schemeClr val="bg1"/>
              </a:solidFill>
              <a:ln w="50800" cap="flat" cmpd="sng">
                <a:solidFill>
                  <a:schemeClr val="tx1"/>
                </a:solidFill>
                <a:prstDash val="solid"/>
                <a:round/>
                <a:headEnd/>
                <a:tailEnd/>
              </a:ln>
              <a:effectLst>
                <a:outerShdw blurRad="40000" dist="23000" dir="5400000" rotWithShape="0">
                  <a:srgbClr val="000000">
                    <a:alpha val="34999"/>
                  </a:srgbClr>
                </a:outerShdw>
              </a:effectLst>
            </p:spPr>
            <p:txBody>
              <a:bodyPr anchor="ctr"/>
              <a:lstStyle/>
              <a:p>
                <a:endParaRPr lang="en-GB"/>
              </a:p>
            </p:txBody>
          </p:sp>
          <p:sp>
            <p:nvSpPr>
              <p:cNvPr id="114" name="Oval 113"/>
              <p:cNvSpPr>
                <a:spLocks noChangeArrowheads="1"/>
              </p:cNvSpPr>
              <p:nvPr/>
            </p:nvSpPr>
            <p:spPr bwMode="auto">
              <a:xfrm>
                <a:off x="3477678" y="1851110"/>
                <a:ext cx="226153" cy="227867"/>
              </a:xfrm>
              <a:prstGeom prst="ellipse">
                <a:avLst/>
              </a:prstGeom>
              <a:solidFill>
                <a:schemeClr val="tx1"/>
              </a:solidFill>
              <a:ln w="9525">
                <a:solidFill>
                  <a:schemeClr val="tx1"/>
                </a:solidFill>
                <a:round/>
                <a:headEnd/>
                <a:tailEnd/>
              </a:ln>
              <a:effectLst>
                <a:outerShdw blurRad="40000"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endParaRPr>
              </a:p>
            </p:txBody>
          </p:sp>
          <p:sp>
            <p:nvSpPr>
              <p:cNvPr id="115" name="Oval 114"/>
              <p:cNvSpPr>
                <a:spLocks noChangeArrowheads="1"/>
              </p:cNvSpPr>
              <p:nvPr/>
            </p:nvSpPr>
            <p:spPr bwMode="auto">
              <a:xfrm>
                <a:off x="4641230" y="1851110"/>
                <a:ext cx="226153" cy="227867"/>
              </a:xfrm>
              <a:prstGeom prst="ellipse">
                <a:avLst/>
              </a:prstGeom>
              <a:solidFill>
                <a:schemeClr val="tx1"/>
              </a:solidFill>
              <a:ln w="9525">
                <a:solidFill>
                  <a:schemeClr val="tx1"/>
                </a:solidFill>
                <a:round/>
                <a:headEnd/>
                <a:tailEnd/>
              </a:ln>
              <a:effectLst>
                <a:outerShdw blurRad="40000"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endParaRPr>
              </a:p>
            </p:txBody>
          </p:sp>
        </p:grpSp>
        <p:grpSp>
          <p:nvGrpSpPr>
            <p:cNvPr id="8203" name="Group 64"/>
            <p:cNvGrpSpPr>
              <a:grpSpLocks/>
            </p:cNvGrpSpPr>
            <p:nvPr/>
          </p:nvGrpSpPr>
          <p:grpSpPr bwMode="auto">
            <a:xfrm>
              <a:off x="5401524" y="2296046"/>
              <a:ext cx="642059" cy="559056"/>
              <a:chOff x="3061772" y="1824749"/>
              <a:chExt cx="2025153" cy="1639284"/>
            </a:xfrm>
          </p:grpSpPr>
          <p:sp>
            <p:nvSpPr>
              <p:cNvPr id="104" name="Chord 103"/>
              <p:cNvSpPr>
                <a:spLocks/>
              </p:cNvSpPr>
              <p:nvPr/>
            </p:nvSpPr>
            <p:spPr bwMode="auto">
              <a:xfrm rot="5400000">
                <a:off x="2914157" y="1972364"/>
                <a:ext cx="1080228" cy="784998"/>
              </a:xfrm>
              <a:custGeom>
                <a:avLst/>
                <a:gdLst>
                  <a:gd name="T0" fmla="*/ 560651 w 1080228"/>
                  <a:gd name="T1" fmla="*/ 784714 h 784998"/>
                  <a:gd name="T2" fmla="*/ 130571 w 1080228"/>
                  <a:gd name="T3" fmla="*/ 648392 h 784998"/>
                  <a:gd name="T4" fmla="*/ 110678 w 1080228"/>
                  <a:gd name="T5" fmla="*/ 154449 h 784998"/>
                  <a:gd name="T6" fmla="*/ 540115 w 1080228"/>
                  <a:gd name="T7" fmla="*/ 0 h 784998"/>
                  <a:gd name="T8" fmla="*/ 560651 w 1080228"/>
                  <a:gd name="T9" fmla="*/ 784714 h 7849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0228" h="784998">
                    <a:moveTo>
                      <a:pt x="560651" y="784714"/>
                    </a:moveTo>
                    <a:cubicBezTo>
                      <a:pt x="396198" y="789261"/>
                      <a:pt x="237865" y="739075"/>
                      <a:pt x="130571" y="648392"/>
                    </a:cubicBezTo>
                    <a:cubicBezTo>
                      <a:pt x="-35751" y="507820"/>
                      <a:pt x="-44047" y="301849"/>
                      <a:pt x="110678" y="154449"/>
                    </a:cubicBezTo>
                    <a:cubicBezTo>
                      <a:pt x="212847" y="57117"/>
                      <a:pt x="371658" y="0"/>
                      <a:pt x="540115" y="0"/>
                    </a:cubicBezTo>
                    <a:lnTo>
                      <a:pt x="560651" y="784714"/>
                    </a:lnTo>
                    <a:close/>
                  </a:path>
                </a:pathLst>
              </a:custGeom>
              <a:solidFill>
                <a:schemeClr val="bg1"/>
              </a:solidFill>
              <a:ln w="50800" cap="flat" cmpd="sng">
                <a:solidFill>
                  <a:schemeClr val="tx1"/>
                </a:solidFill>
                <a:prstDash val="solid"/>
                <a:round/>
                <a:headEnd/>
                <a:tailEnd/>
              </a:ln>
              <a:effectLst>
                <a:outerShdw blurRad="40000" dist="23000" dir="5400000" rotWithShape="0">
                  <a:srgbClr val="000000">
                    <a:alpha val="34999"/>
                  </a:srgbClr>
                </a:outerShdw>
              </a:effectLst>
            </p:spPr>
            <p:txBody>
              <a:bodyPr anchor="ctr"/>
              <a:lstStyle/>
              <a:p>
                <a:endParaRPr lang="en-GB"/>
              </a:p>
            </p:txBody>
          </p:sp>
          <p:sp>
            <p:nvSpPr>
              <p:cNvPr id="105" name="Chord 104"/>
              <p:cNvSpPr>
                <a:spLocks/>
              </p:cNvSpPr>
              <p:nvPr/>
            </p:nvSpPr>
            <p:spPr bwMode="auto">
              <a:xfrm rot="-5225453">
                <a:off x="3828233" y="2009861"/>
                <a:ext cx="1046832" cy="1470553"/>
              </a:xfrm>
              <a:custGeom>
                <a:avLst/>
                <a:gdLst>
                  <a:gd name="T0" fmla="*/ 656979 w 1046832"/>
                  <a:gd name="T1" fmla="*/ 1446211 h 1470553"/>
                  <a:gd name="T2" fmla="*/ 60104 w 1046832"/>
                  <a:gd name="T3" fmla="*/ 1077376 h 1470553"/>
                  <a:gd name="T4" fmla="*/ 33269 w 1046832"/>
                  <a:gd name="T5" fmla="*/ 477317 h 1470553"/>
                  <a:gd name="T6" fmla="*/ 548498 w 1046832"/>
                  <a:gd name="T7" fmla="*/ 843 h 1470553"/>
                  <a:gd name="T8" fmla="*/ 656979 w 1046832"/>
                  <a:gd name="T9" fmla="*/ 1446211 h 14705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46832" h="1470553">
                    <a:moveTo>
                      <a:pt x="656979" y="1446211"/>
                    </a:moveTo>
                    <a:cubicBezTo>
                      <a:pt x="421147" y="1533642"/>
                      <a:pt x="173585" y="1380663"/>
                      <a:pt x="60104" y="1077376"/>
                    </a:cubicBezTo>
                    <a:cubicBezTo>
                      <a:pt x="-9308" y="891869"/>
                      <a:pt x="-19070" y="673569"/>
                      <a:pt x="33269" y="477317"/>
                    </a:cubicBezTo>
                    <a:cubicBezTo>
                      <a:pt x="113069" y="178099"/>
                      <a:pt x="321300" y="-14469"/>
                      <a:pt x="548498" y="843"/>
                    </a:cubicBezTo>
                    <a:lnTo>
                      <a:pt x="656979" y="1446211"/>
                    </a:lnTo>
                    <a:close/>
                  </a:path>
                </a:pathLst>
              </a:custGeom>
              <a:solidFill>
                <a:schemeClr val="accent2"/>
              </a:solidFill>
              <a:ln w="57150" cap="flat" cmpd="sng">
                <a:solidFill>
                  <a:schemeClr val="tx1"/>
                </a:solidFill>
                <a:prstDash val="solid"/>
                <a:round/>
                <a:headEnd/>
                <a:tailEnd/>
              </a:ln>
              <a:effectLst>
                <a:outerShdw blurRad="40000" dist="23000" dir="5400000" rotWithShape="0">
                  <a:srgbClr val="000000">
                    <a:alpha val="34999"/>
                  </a:srgbClr>
                </a:outerShdw>
              </a:effectLst>
            </p:spPr>
            <p:txBody>
              <a:bodyPr anchor="ctr"/>
              <a:lstStyle/>
              <a:p>
                <a:endParaRPr lang="en-GB"/>
              </a:p>
            </p:txBody>
          </p:sp>
          <p:sp>
            <p:nvSpPr>
              <p:cNvPr id="106" name="Chord 105"/>
              <p:cNvSpPr>
                <a:spLocks/>
              </p:cNvSpPr>
              <p:nvPr/>
            </p:nvSpPr>
            <p:spPr bwMode="auto">
              <a:xfrm rot="4964034">
                <a:off x="4307910" y="2901327"/>
                <a:ext cx="560363" cy="565050"/>
              </a:xfrm>
              <a:custGeom>
                <a:avLst/>
                <a:gdLst>
                  <a:gd name="T0" fmla="*/ 332332 w 560363"/>
                  <a:gd name="T1" fmla="*/ 560113 h 565050"/>
                  <a:gd name="T2" fmla="*/ 54126 w 560363"/>
                  <a:gd name="T3" fmla="*/ 449440 h 565050"/>
                  <a:gd name="T4" fmla="*/ 31796 w 560363"/>
                  <a:gd name="T5" fmla="*/ 151802 h 565050"/>
                  <a:gd name="T6" fmla="*/ 289825 w 560363"/>
                  <a:gd name="T7" fmla="*/ 167 h 565050"/>
                  <a:gd name="T8" fmla="*/ 332332 w 560363"/>
                  <a:gd name="T9" fmla="*/ 560113 h 5650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0363" h="565050">
                    <a:moveTo>
                      <a:pt x="332332" y="560113"/>
                    </a:moveTo>
                    <a:cubicBezTo>
                      <a:pt x="226192" y="580388"/>
                      <a:pt x="117948" y="537328"/>
                      <a:pt x="54126" y="449440"/>
                    </a:cubicBezTo>
                    <a:cubicBezTo>
                      <a:pt x="-8926" y="362613"/>
                      <a:pt x="-17585" y="247206"/>
                      <a:pt x="31796" y="151802"/>
                    </a:cubicBezTo>
                    <a:cubicBezTo>
                      <a:pt x="81696" y="55394"/>
                      <a:pt x="182042" y="-3576"/>
                      <a:pt x="289825" y="167"/>
                    </a:cubicBezTo>
                    <a:lnTo>
                      <a:pt x="332332" y="560113"/>
                    </a:lnTo>
                    <a:close/>
                  </a:path>
                </a:pathLst>
              </a:custGeom>
              <a:solidFill>
                <a:srgbClr val="E6B9B8"/>
              </a:solidFill>
              <a:ln w="9525" cap="flat" cmpd="sng">
                <a:solidFill>
                  <a:srgbClr val="E6B9B8"/>
                </a:solidFill>
                <a:prstDash val="solid"/>
                <a:round/>
                <a:headEnd/>
                <a:tailEnd/>
              </a:ln>
              <a:effectLst>
                <a:outerShdw blurRad="40000" dist="23000" dir="5400000" rotWithShape="0">
                  <a:srgbClr val="000000">
                    <a:alpha val="34999"/>
                  </a:srgbClr>
                </a:outerShdw>
              </a:effectLst>
            </p:spPr>
            <p:txBody>
              <a:bodyPr anchor="ctr"/>
              <a:lstStyle/>
              <a:p>
                <a:endParaRPr lang="en-GB"/>
              </a:p>
            </p:txBody>
          </p:sp>
          <p:sp>
            <p:nvSpPr>
              <p:cNvPr id="107" name="Chord 106"/>
              <p:cNvSpPr>
                <a:spLocks/>
              </p:cNvSpPr>
              <p:nvPr/>
            </p:nvSpPr>
            <p:spPr bwMode="auto">
              <a:xfrm rot="5400000">
                <a:off x="4074752" y="1972364"/>
                <a:ext cx="1080228" cy="784998"/>
              </a:xfrm>
              <a:custGeom>
                <a:avLst/>
                <a:gdLst>
                  <a:gd name="T0" fmla="*/ 560651 w 1080228"/>
                  <a:gd name="T1" fmla="*/ 784714 h 784998"/>
                  <a:gd name="T2" fmla="*/ 130571 w 1080228"/>
                  <a:gd name="T3" fmla="*/ 648392 h 784998"/>
                  <a:gd name="T4" fmla="*/ 110678 w 1080228"/>
                  <a:gd name="T5" fmla="*/ 154449 h 784998"/>
                  <a:gd name="T6" fmla="*/ 540115 w 1080228"/>
                  <a:gd name="T7" fmla="*/ 0 h 784998"/>
                  <a:gd name="T8" fmla="*/ 560651 w 1080228"/>
                  <a:gd name="T9" fmla="*/ 784714 h 7849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0228" h="784998">
                    <a:moveTo>
                      <a:pt x="560651" y="784714"/>
                    </a:moveTo>
                    <a:cubicBezTo>
                      <a:pt x="396198" y="789261"/>
                      <a:pt x="237865" y="739075"/>
                      <a:pt x="130571" y="648392"/>
                    </a:cubicBezTo>
                    <a:cubicBezTo>
                      <a:pt x="-35751" y="507820"/>
                      <a:pt x="-44047" y="301849"/>
                      <a:pt x="110678" y="154449"/>
                    </a:cubicBezTo>
                    <a:cubicBezTo>
                      <a:pt x="212847" y="57117"/>
                      <a:pt x="371658" y="0"/>
                      <a:pt x="540115" y="0"/>
                    </a:cubicBezTo>
                    <a:lnTo>
                      <a:pt x="560651" y="784714"/>
                    </a:lnTo>
                    <a:close/>
                  </a:path>
                </a:pathLst>
              </a:custGeom>
              <a:solidFill>
                <a:schemeClr val="bg1"/>
              </a:solidFill>
              <a:ln w="50800" cap="flat" cmpd="sng">
                <a:solidFill>
                  <a:schemeClr val="tx1"/>
                </a:solidFill>
                <a:prstDash val="solid"/>
                <a:round/>
                <a:headEnd/>
                <a:tailEnd/>
              </a:ln>
              <a:effectLst>
                <a:outerShdw blurRad="40000" dist="23000" dir="5400000" rotWithShape="0">
                  <a:srgbClr val="000000">
                    <a:alpha val="34999"/>
                  </a:srgbClr>
                </a:outerShdw>
              </a:effectLst>
            </p:spPr>
            <p:txBody>
              <a:bodyPr anchor="ctr"/>
              <a:lstStyle/>
              <a:p>
                <a:endParaRPr lang="en-GB"/>
              </a:p>
            </p:txBody>
          </p:sp>
          <p:sp>
            <p:nvSpPr>
              <p:cNvPr id="108" name="Oval 107"/>
              <p:cNvSpPr>
                <a:spLocks noChangeArrowheads="1"/>
              </p:cNvSpPr>
              <p:nvPr/>
            </p:nvSpPr>
            <p:spPr bwMode="auto">
              <a:xfrm>
                <a:off x="3477678" y="1851110"/>
                <a:ext cx="226153" cy="227867"/>
              </a:xfrm>
              <a:prstGeom prst="ellipse">
                <a:avLst/>
              </a:prstGeom>
              <a:solidFill>
                <a:schemeClr val="tx1"/>
              </a:solidFill>
              <a:ln w="9525">
                <a:solidFill>
                  <a:schemeClr val="tx1"/>
                </a:solidFill>
                <a:round/>
                <a:headEnd/>
                <a:tailEnd/>
              </a:ln>
              <a:effectLst>
                <a:outerShdw blurRad="40000"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endParaRPr>
              </a:p>
            </p:txBody>
          </p:sp>
          <p:sp>
            <p:nvSpPr>
              <p:cNvPr id="109" name="Oval 108"/>
              <p:cNvSpPr>
                <a:spLocks noChangeArrowheads="1"/>
              </p:cNvSpPr>
              <p:nvPr/>
            </p:nvSpPr>
            <p:spPr bwMode="auto">
              <a:xfrm>
                <a:off x="4641230" y="1851110"/>
                <a:ext cx="226153" cy="227867"/>
              </a:xfrm>
              <a:prstGeom prst="ellipse">
                <a:avLst/>
              </a:prstGeom>
              <a:solidFill>
                <a:schemeClr val="tx1"/>
              </a:solidFill>
              <a:ln w="9525">
                <a:solidFill>
                  <a:schemeClr val="tx1"/>
                </a:solidFill>
                <a:round/>
                <a:headEnd/>
                <a:tailEnd/>
              </a:ln>
              <a:effectLst>
                <a:outerShdw blurRad="40000"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endParaRPr>
              </a:p>
            </p:txBody>
          </p:sp>
        </p:grpSp>
        <p:grpSp>
          <p:nvGrpSpPr>
            <p:cNvPr id="8204" name="Group 65"/>
            <p:cNvGrpSpPr>
              <a:grpSpLocks/>
            </p:cNvGrpSpPr>
            <p:nvPr/>
          </p:nvGrpSpPr>
          <p:grpSpPr bwMode="auto">
            <a:xfrm>
              <a:off x="2982562" y="1374915"/>
              <a:ext cx="642059" cy="559056"/>
              <a:chOff x="3061772" y="1824749"/>
              <a:chExt cx="2025153" cy="1639284"/>
            </a:xfrm>
          </p:grpSpPr>
          <p:sp>
            <p:nvSpPr>
              <p:cNvPr id="98" name="Chord 97"/>
              <p:cNvSpPr>
                <a:spLocks/>
              </p:cNvSpPr>
              <p:nvPr/>
            </p:nvSpPr>
            <p:spPr bwMode="auto">
              <a:xfrm rot="5400000">
                <a:off x="2914157" y="1972364"/>
                <a:ext cx="1080228" cy="784998"/>
              </a:xfrm>
              <a:custGeom>
                <a:avLst/>
                <a:gdLst>
                  <a:gd name="T0" fmla="*/ 560651 w 1080228"/>
                  <a:gd name="T1" fmla="*/ 784714 h 784998"/>
                  <a:gd name="T2" fmla="*/ 130571 w 1080228"/>
                  <a:gd name="T3" fmla="*/ 648392 h 784998"/>
                  <a:gd name="T4" fmla="*/ 110678 w 1080228"/>
                  <a:gd name="T5" fmla="*/ 154449 h 784998"/>
                  <a:gd name="T6" fmla="*/ 540115 w 1080228"/>
                  <a:gd name="T7" fmla="*/ 0 h 784998"/>
                  <a:gd name="T8" fmla="*/ 560651 w 1080228"/>
                  <a:gd name="T9" fmla="*/ 784714 h 7849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0228" h="784998">
                    <a:moveTo>
                      <a:pt x="560651" y="784714"/>
                    </a:moveTo>
                    <a:cubicBezTo>
                      <a:pt x="396198" y="789261"/>
                      <a:pt x="237865" y="739075"/>
                      <a:pt x="130571" y="648392"/>
                    </a:cubicBezTo>
                    <a:cubicBezTo>
                      <a:pt x="-35751" y="507820"/>
                      <a:pt x="-44047" y="301849"/>
                      <a:pt x="110678" y="154449"/>
                    </a:cubicBezTo>
                    <a:cubicBezTo>
                      <a:pt x="212847" y="57117"/>
                      <a:pt x="371658" y="0"/>
                      <a:pt x="540115" y="0"/>
                    </a:cubicBezTo>
                    <a:lnTo>
                      <a:pt x="560651" y="784714"/>
                    </a:lnTo>
                    <a:close/>
                  </a:path>
                </a:pathLst>
              </a:custGeom>
              <a:solidFill>
                <a:schemeClr val="bg1"/>
              </a:solidFill>
              <a:ln w="50800" cap="flat" cmpd="sng">
                <a:solidFill>
                  <a:schemeClr val="tx1"/>
                </a:solidFill>
                <a:prstDash val="solid"/>
                <a:round/>
                <a:headEnd/>
                <a:tailEnd/>
              </a:ln>
              <a:effectLst>
                <a:outerShdw blurRad="40000" dist="23000" dir="5400000" rotWithShape="0">
                  <a:srgbClr val="000000">
                    <a:alpha val="34999"/>
                  </a:srgbClr>
                </a:outerShdw>
              </a:effectLst>
            </p:spPr>
            <p:txBody>
              <a:bodyPr anchor="ctr"/>
              <a:lstStyle/>
              <a:p>
                <a:endParaRPr lang="en-GB"/>
              </a:p>
            </p:txBody>
          </p:sp>
          <p:sp>
            <p:nvSpPr>
              <p:cNvPr id="99" name="Chord 98"/>
              <p:cNvSpPr>
                <a:spLocks/>
              </p:cNvSpPr>
              <p:nvPr/>
            </p:nvSpPr>
            <p:spPr bwMode="auto">
              <a:xfrm rot="-5225453">
                <a:off x="3828233" y="2009861"/>
                <a:ext cx="1046832" cy="1470553"/>
              </a:xfrm>
              <a:custGeom>
                <a:avLst/>
                <a:gdLst>
                  <a:gd name="T0" fmla="*/ 656979 w 1046832"/>
                  <a:gd name="T1" fmla="*/ 1446211 h 1470553"/>
                  <a:gd name="T2" fmla="*/ 60104 w 1046832"/>
                  <a:gd name="T3" fmla="*/ 1077376 h 1470553"/>
                  <a:gd name="T4" fmla="*/ 33269 w 1046832"/>
                  <a:gd name="T5" fmla="*/ 477317 h 1470553"/>
                  <a:gd name="T6" fmla="*/ 548498 w 1046832"/>
                  <a:gd name="T7" fmla="*/ 843 h 1470553"/>
                  <a:gd name="T8" fmla="*/ 656979 w 1046832"/>
                  <a:gd name="T9" fmla="*/ 1446211 h 14705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46832" h="1470553">
                    <a:moveTo>
                      <a:pt x="656979" y="1446211"/>
                    </a:moveTo>
                    <a:cubicBezTo>
                      <a:pt x="421147" y="1533642"/>
                      <a:pt x="173585" y="1380663"/>
                      <a:pt x="60104" y="1077376"/>
                    </a:cubicBezTo>
                    <a:cubicBezTo>
                      <a:pt x="-9308" y="891869"/>
                      <a:pt x="-19070" y="673569"/>
                      <a:pt x="33269" y="477317"/>
                    </a:cubicBezTo>
                    <a:cubicBezTo>
                      <a:pt x="113069" y="178099"/>
                      <a:pt x="321300" y="-14469"/>
                      <a:pt x="548498" y="843"/>
                    </a:cubicBezTo>
                    <a:lnTo>
                      <a:pt x="656979" y="1446211"/>
                    </a:lnTo>
                    <a:close/>
                  </a:path>
                </a:pathLst>
              </a:custGeom>
              <a:solidFill>
                <a:schemeClr val="accent2"/>
              </a:solidFill>
              <a:ln w="57150" cap="flat" cmpd="sng">
                <a:solidFill>
                  <a:schemeClr val="tx1"/>
                </a:solidFill>
                <a:prstDash val="solid"/>
                <a:round/>
                <a:headEnd/>
                <a:tailEnd/>
              </a:ln>
              <a:effectLst>
                <a:outerShdw blurRad="40000" dist="23000" dir="5400000" rotWithShape="0">
                  <a:srgbClr val="000000">
                    <a:alpha val="34999"/>
                  </a:srgbClr>
                </a:outerShdw>
              </a:effectLst>
            </p:spPr>
            <p:txBody>
              <a:bodyPr anchor="ctr"/>
              <a:lstStyle/>
              <a:p>
                <a:endParaRPr lang="en-GB"/>
              </a:p>
            </p:txBody>
          </p:sp>
          <p:sp>
            <p:nvSpPr>
              <p:cNvPr id="100" name="Chord 99"/>
              <p:cNvSpPr>
                <a:spLocks/>
              </p:cNvSpPr>
              <p:nvPr/>
            </p:nvSpPr>
            <p:spPr bwMode="auto">
              <a:xfrm rot="4964034">
                <a:off x="4307910" y="2901327"/>
                <a:ext cx="560363" cy="565050"/>
              </a:xfrm>
              <a:custGeom>
                <a:avLst/>
                <a:gdLst>
                  <a:gd name="T0" fmla="*/ 332332 w 560363"/>
                  <a:gd name="T1" fmla="*/ 560113 h 565050"/>
                  <a:gd name="T2" fmla="*/ 54126 w 560363"/>
                  <a:gd name="T3" fmla="*/ 449440 h 565050"/>
                  <a:gd name="T4" fmla="*/ 31796 w 560363"/>
                  <a:gd name="T5" fmla="*/ 151802 h 565050"/>
                  <a:gd name="T6" fmla="*/ 289825 w 560363"/>
                  <a:gd name="T7" fmla="*/ 167 h 565050"/>
                  <a:gd name="T8" fmla="*/ 332332 w 560363"/>
                  <a:gd name="T9" fmla="*/ 560113 h 5650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0363" h="565050">
                    <a:moveTo>
                      <a:pt x="332332" y="560113"/>
                    </a:moveTo>
                    <a:cubicBezTo>
                      <a:pt x="226192" y="580388"/>
                      <a:pt x="117948" y="537328"/>
                      <a:pt x="54126" y="449440"/>
                    </a:cubicBezTo>
                    <a:cubicBezTo>
                      <a:pt x="-8926" y="362613"/>
                      <a:pt x="-17585" y="247206"/>
                      <a:pt x="31796" y="151802"/>
                    </a:cubicBezTo>
                    <a:cubicBezTo>
                      <a:pt x="81696" y="55394"/>
                      <a:pt x="182042" y="-3576"/>
                      <a:pt x="289825" y="167"/>
                    </a:cubicBezTo>
                    <a:lnTo>
                      <a:pt x="332332" y="560113"/>
                    </a:lnTo>
                    <a:close/>
                  </a:path>
                </a:pathLst>
              </a:custGeom>
              <a:solidFill>
                <a:srgbClr val="E6B9B8"/>
              </a:solidFill>
              <a:ln w="9525" cap="flat" cmpd="sng">
                <a:solidFill>
                  <a:srgbClr val="E6B9B8"/>
                </a:solidFill>
                <a:prstDash val="solid"/>
                <a:round/>
                <a:headEnd/>
                <a:tailEnd/>
              </a:ln>
              <a:effectLst>
                <a:outerShdw blurRad="40000" dist="23000" dir="5400000" rotWithShape="0">
                  <a:srgbClr val="000000">
                    <a:alpha val="34999"/>
                  </a:srgbClr>
                </a:outerShdw>
              </a:effectLst>
            </p:spPr>
            <p:txBody>
              <a:bodyPr anchor="ctr"/>
              <a:lstStyle/>
              <a:p>
                <a:endParaRPr lang="en-GB"/>
              </a:p>
            </p:txBody>
          </p:sp>
          <p:sp>
            <p:nvSpPr>
              <p:cNvPr id="101" name="Chord 100"/>
              <p:cNvSpPr>
                <a:spLocks/>
              </p:cNvSpPr>
              <p:nvPr/>
            </p:nvSpPr>
            <p:spPr bwMode="auto">
              <a:xfrm rot="5400000">
                <a:off x="4074752" y="1972364"/>
                <a:ext cx="1080228" cy="784998"/>
              </a:xfrm>
              <a:custGeom>
                <a:avLst/>
                <a:gdLst>
                  <a:gd name="T0" fmla="*/ 560651 w 1080228"/>
                  <a:gd name="T1" fmla="*/ 784714 h 784998"/>
                  <a:gd name="T2" fmla="*/ 130571 w 1080228"/>
                  <a:gd name="T3" fmla="*/ 648392 h 784998"/>
                  <a:gd name="T4" fmla="*/ 110678 w 1080228"/>
                  <a:gd name="T5" fmla="*/ 154449 h 784998"/>
                  <a:gd name="T6" fmla="*/ 540115 w 1080228"/>
                  <a:gd name="T7" fmla="*/ 0 h 784998"/>
                  <a:gd name="T8" fmla="*/ 560651 w 1080228"/>
                  <a:gd name="T9" fmla="*/ 784714 h 7849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0228" h="784998">
                    <a:moveTo>
                      <a:pt x="560651" y="784714"/>
                    </a:moveTo>
                    <a:cubicBezTo>
                      <a:pt x="396198" y="789261"/>
                      <a:pt x="237865" y="739075"/>
                      <a:pt x="130571" y="648392"/>
                    </a:cubicBezTo>
                    <a:cubicBezTo>
                      <a:pt x="-35751" y="507820"/>
                      <a:pt x="-44047" y="301849"/>
                      <a:pt x="110678" y="154449"/>
                    </a:cubicBezTo>
                    <a:cubicBezTo>
                      <a:pt x="212847" y="57117"/>
                      <a:pt x="371658" y="0"/>
                      <a:pt x="540115" y="0"/>
                    </a:cubicBezTo>
                    <a:lnTo>
                      <a:pt x="560651" y="784714"/>
                    </a:lnTo>
                    <a:close/>
                  </a:path>
                </a:pathLst>
              </a:custGeom>
              <a:solidFill>
                <a:schemeClr val="bg1"/>
              </a:solidFill>
              <a:ln w="50800" cap="flat" cmpd="sng">
                <a:solidFill>
                  <a:schemeClr val="tx1"/>
                </a:solidFill>
                <a:prstDash val="solid"/>
                <a:round/>
                <a:headEnd/>
                <a:tailEnd/>
              </a:ln>
              <a:effectLst>
                <a:outerShdw blurRad="40000" dist="23000" dir="5400000" rotWithShape="0">
                  <a:srgbClr val="000000">
                    <a:alpha val="34999"/>
                  </a:srgbClr>
                </a:outerShdw>
              </a:effectLst>
            </p:spPr>
            <p:txBody>
              <a:bodyPr anchor="ctr"/>
              <a:lstStyle/>
              <a:p>
                <a:endParaRPr lang="en-GB"/>
              </a:p>
            </p:txBody>
          </p:sp>
          <p:sp>
            <p:nvSpPr>
              <p:cNvPr id="102" name="Oval 101"/>
              <p:cNvSpPr>
                <a:spLocks noChangeArrowheads="1"/>
              </p:cNvSpPr>
              <p:nvPr/>
            </p:nvSpPr>
            <p:spPr bwMode="auto">
              <a:xfrm>
                <a:off x="3477678" y="1851110"/>
                <a:ext cx="226153" cy="227867"/>
              </a:xfrm>
              <a:prstGeom prst="ellipse">
                <a:avLst/>
              </a:prstGeom>
              <a:solidFill>
                <a:schemeClr val="tx1"/>
              </a:solidFill>
              <a:ln w="9525">
                <a:solidFill>
                  <a:schemeClr val="tx1"/>
                </a:solidFill>
                <a:round/>
                <a:headEnd/>
                <a:tailEnd/>
              </a:ln>
              <a:effectLst>
                <a:outerShdw blurRad="40000"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endParaRPr>
              </a:p>
            </p:txBody>
          </p:sp>
          <p:sp>
            <p:nvSpPr>
              <p:cNvPr id="103" name="Oval 102"/>
              <p:cNvSpPr>
                <a:spLocks noChangeArrowheads="1"/>
              </p:cNvSpPr>
              <p:nvPr/>
            </p:nvSpPr>
            <p:spPr bwMode="auto">
              <a:xfrm>
                <a:off x="4641230" y="1851110"/>
                <a:ext cx="226153" cy="227867"/>
              </a:xfrm>
              <a:prstGeom prst="ellipse">
                <a:avLst/>
              </a:prstGeom>
              <a:solidFill>
                <a:schemeClr val="tx1"/>
              </a:solidFill>
              <a:ln w="9525">
                <a:solidFill>
                  <a:schemeClr val="tx1"/>
                </a:solidFill>
                <a:round/>
                <a:headEnd/>
                <a:tailEnd/>
              </a:ln>
              <a:effectLst>
                <a:outerShdw blurRad="40000"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endParaRPr>
              </a:p>
            </p:txBody>
          </p:sp>
        </p:grpSp>
        <p:grpSp>
          <p:nvGrpSpPr>
            <p:cNvPr id="8205" name="Group 66"/>
            <p:cNvGrpSpPr>
              <a:grpSpLocks/>
            </p:cNvGrpSpPr>
            <p:nvPr/>
          </p:nvGrpSpPr>
          <p:grpSpPr bwMode="auto">
            <a:xfrm>
              <a:off x="2435676" y="4021327"/>
              <a:ext cx="642059" cy="559056"/>
              <a:chOff x="3061772" y="1824749"/>
              <a:chExt cx="2025153" cy="1639284"/>
            </a:xfrm>
          </p:grpSpPr>
          <p:sp>
            <p:nvSpPr>
              <p:cNvPr id="92" name="Chord 91"/>
              <p:cNvSpPr>
                <a:spLocks/>
              </p:cNvSpPr>
              <p:nvPr/>
            </p:nvSpPr>
            <p:spPr bwMode="auto">
              <a:xfrm rot="5400000">
                <a:off x="2914157" y="1972364"/>
                <a:ext cx="1080228" cy="784998"/>
              </a:xfrm>
              <a:custGeom>
                <a:avLst/>
                <a:gdLst>
                  <a:gd name="T0" fmla="*/ 560651 w 1080228"/>
                  <a:gd name="T1" fmla="*/ 784714 h 784998"/>
                  <a:gd name="T2" fmla="*/ 130571 w 1080228"/>
                  <a:gd name="T3" fmla="*/ 648392 h 784998"/>
                  <a:gd name="T4" fmla="*/ 110678 w 1080228"/>
                  <a:gd name="T5" fmla="*/ 154449 h 784998"/>
                  <a:gd name="T6" fmla="*/ 540115 w 1080228"/>
                  <a:gd name="T7" fmla="*/ 0 h 784998"/>
                  <a:gd name="T8" fmla="*/ 560651 w 1080228"/>
                  <a:gd name="T9" fmla="*/ 784714 h 7849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0228" h="784998">
                    <a:moveTo>
                      <a:pt x="560651" y="784714"/>
                    </a:moveTo>
                    <a:cubicBezTo>
                      <a:pt x="396198" y="789261"/>
                      <a:pt x="237865" y="739075"/>
                      <a:pt x="130571" y="648392"/>
                    </a:cubicBezTo>
                    <a:cubicBezTo>
                      <a:pt x="-35751" y="507820"/>
                      <a:pt x="-44047" y="301849"/>
                      <a:pt x="110678" y="154449"/>
                    </a:cubicBezTo>
                    <a:cubicBezTo>
                      <a:pt x="212847" y="57117"/>
                      <a:pt x="371658" y="0"/>
                      <a:pt x="540115" y="0"/>
                    </a:cubicBezTo>
                    <a:lnTo>
                      <a:pt x="560651" y="784714"/>
                    </a:lnTo>
                    <a:close/>
                  </a:path>
                </a:pathLst>
              </a:custGeom>
              <a:solidFill>
                <a:schemeClr val="bg1"/>
              </a:solidFill>
              <a:ln w="50800" cap="flat" cmpd="sng">
                <a:solidFill>
                  <a:schemeClr val="tx1"/>
                </a:solidFill>
                <a:prstDash val="solid"/>
                <a:round/>
                <a:headEnd/>
                <a:tailEnd/>
              </a:ln>
              <a:effectLst>
                <a:outerShdw blurRad="40000" dist="23000" dir="5400000" rotWithShape="0">
                  <a:srgbClr val="000000">
                    <a:alpha val="34999"/>
                  </a:srgbClr>
                </a:outerShdw>
              </a:effectLst>
            </p:spPr>
            <p:txBody>
              <a:bodyPr anchor="ctr"/>
              <a:lstStyle/>
              <a:p>
                <a:endParaRPr lang="en-GB"/>
              </a:p>
            </p:txBody>
          </p:sp>
          <p:sp>
            <p:nvSpPr>
              <p:cNvPr id="93" name="Chord 92"/>
              <p:cNvSpPr>
                <a:spLocks/>
              </p:cNvSpPr>
              <p:nvPr/>
            </p:nvSpPr>
            <p:spPr bwMode="auto">
              <a:xfrm rot="-5225453">
                <a:off x="3828233" y="2009861"/>
                <a:ext cx="1046832" cy="1470553"/>
              </a:xfrm>
              <a:custGeom>
                <a:avLst/>
                <a:gdLst>
                  <a:gd name="T0" fmla="*/ 656979 w 1046832"/>
                  <a:gd name="T1" fmla="*/ 1446211 h 1470553"/>
                  <a:gd name="T2" fmla="*/ 60104 w 1046832"/>
                  <a:gd name="T3" fmla="*/ 1077376 h 1470553"/>
                  <a:gd name="T4" fmla="*/ 33269 w 1046832"/>
                  <a:gd name="T5" fmla="*/ 477317 h 1470553"/>
                  <a:gd name="T6" fmla="*/ 548498 w 1046832"/>
                  <a:gd name="T7" fmla="*/ 843 h 1470553"/>
                  <a:gd name="T8" fmla="*/ 656979 w 1046832"/>
                  <a:gd name="T9" fmla="*/ 1446211 h 14705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46832" h="1470553">
                    <a:moveTo>
                      <a:pt x="656979" y="1446211"/>
                    </a:moveTo>
                    <a:cubicBezTo>
                      <a:pt x="421147" y="1533642"/>
                      <a:pt x="173585" y="1380663"/>
                      <a:pt x="60104" y="1077376"/>
                    </a:cubicBezTo>
                    <a:cubicBezTo>
                      <a:pt x="-9308" y="891869"/>
                      <a:pt x="-19070" y="673569"/>
                      <a:pt x="33269" y="477317"/>
                    </a:cubicBezTo>
                    <a:cubicBezTo>
                      <a:pt x="113069" y="178099"/>
                      <a:pt x="321300" y="-14469"/>
                      <a:pt x="548498" y="843"/>
                    </a:cubicBezTo>
                    <a:lnTo>
                      <a:pt x="656979" y="1446211"/>
                    </a:lnTo>
                    <a:close/>
                  </a:path>
                </a:pathLst>
              </a:custGeom>
              <a:solidFill>
                <a:schemeClr val="accent2"/>
              </a:solidFill>
              <a:ln w="57150" cap="flat" cmpd="sng">
                <a:solidFill>
                  <a:schemeClr val="tx1"/>
                </a:solidFill>
                <a:prstDash val="solid"/>
                <a:round/>
                <a:headEnd/>
                <a:tailEnd/>
              </a:ln>
              <a:effectLst>
                <a:outerShdw blurRad="40000" dist="23000" dir="5400000" rotWithShape="0">
                  <a:srgbClr val="000000">
                    <a:alpha val="34999"/>
                  </a:srgbClr>
                </a:outerShdw>
              </a:effectLst>
            </p:spPr>
            <p:txBody>
              <a:bodyPr anchor="ctr"/>
              <a:lstStyle/>
              <a:p>
                <a:endParaRPr lang="en-GB"/>
              </a:p>
            </p:txBody>
          </p:sp>
          <p:sp>
            <p:nvSpPr>
              <p:cNvPr id="94" name="Chord 93"/>
              <p:cNvSpPr>
                <a:spLocks/>
              </p:cNvSpPr>
              <p:nvPr/>
            </p:nvSpPr>
            <p:spPr bwMode="auto">
              <a:xfrm rot="4964034">
                <a:off x="4307910" y="2901327"/>
                <a:ext cx="560363" cy="565050"/>
              </a:xfrm>
              <a:custGeom>
                <a:avLst/>
                <a:gdLst>
                  <a:gd name="T0" fmla="*/ 332332 w 560363"/>
                  <a:gd name="T1" fmla="*/ 560113 h 565050"/>
                  <a:gd name="T2" fmla="*/ 54126 w 560363"/>
                  <a:gd name="T3" fmla="*/ 449440 h 565050"/>
                  <a:gd name="T4" fmla="*/ 31796 w 560363"/>
                  <a:gd name="T5" fmla="*/ 151802 h 565050"/>
                  <a:gd name="T6" fmla="*/ 289825 w 560363"/>
                  <a:gd name="T7" fmla="*/ 167 h 565050"/>
                  <a:gd name="T8" fmla="*/ 332332 w 560363"/>
                  <a:gd name="T9" fmla="*/ 560113 h 5650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0363" h="565050">
                    <a:moveTo>
                      <a:pt x="332332" y="560113"/>
                    </a:moveTo>
                    <a:cubicBezTo>
                      <a:pt x="226192" y="580388"/>
                      <a:pt x="117948" y="537328"/>
                      <a:pt x="54126" y="449440"/>
                    </a:cubicBezTo>
                    <a:cubicBezTo>
                      <a:pt x="-8926" y="362613"/>
                      <a:pt x="-17585" y="247206"/>
                      <a:pt x="31796" y="151802"/>
                    </a:cubicBezTo>
                    <a:cubicBezTo>
                      <a:pt x="81696" y="55394"/>
                      <a:pt x="182042" y="-3576"/>
                      <a:pt x="289825" y="167"/>
                    </a:cubicBezTo>
                    <a:lnTo>
                      <a:pt x="332332" y="560113"/>
                    </a:lnTo>
                    <a:close/>
                  </a:path>
                </a:pathLst>
              </a:custGeom>
              <a:solidFill>
                <a:srgbClr val="E6B9B8"/>
              </a:solidFill>
              <a:ln w="9525" cap="flat" cmpd="sng">
                <a:solidFill>
                  <a:srgbClr val="E6B9B8"/>
                </a:solidFill>
                <a:prstDash val="solid"/>
                <a:round/>
                <a:headEnd/>
                <a:tailEnd/>
              </a:ln>
              <a:effectLst>
                <a:outerShdw blurRad="40000" dist="23000" dir="5400000" rotWithShape="0">
                  <a:srgbClr val="000000">
                    <a:alpha val="34999"/>
                  </a:srgbClr>
                </a:outerShdw>
              </a:effectLst>
            </p:spPr>
            <p:txBody>
              <a:bodyPr anchor="ctr"/>
              <a:lstStyle/>
              <a:p>
                <a:endParaRPr lang="en-GB"/>
              </a:p>
            </p:txBody>
          </p:sp>
          <p:sp>
            <p:nvSpPr>
              <p:cNvPr id="95" name="Chord 94"/>
              <p:cNvSpPr>
                <a:spLocks/>
              </p:cNvSpPr>
              <p:nvPr/>
            </p:nvSpPr>
            <p:spPr bwMode="auto">
              <a:xfrm rot="5400000">
                <a:off x="4074752" y="1972364"/>
                <a:ext cx="1080228" cy="784998"/>
              </a:xfrm>
              <a:custGeom>
                <a:avLst/>
                <a:gdLst>
                  <a:gd name="T0" fmla="*/ 560651 w 1080228"/>
                  <a:gd name="T1" fmla="*/ 784714 h 784998"/>
                  <a:gd name="T2" fmla="*/ 130571 w 1080228"/>
                  <a:gd name="T3" fmla="*/ 648392 h 784998"/>
                  <a:gd name="T4" fmla="*/ 110678 w 1080228"/>
                  <a:gd name="T5" fmla="*/ 154449 h 784998"/>
                  <a:gd name="T6" fmla="*/ 540115 w 1080228"/>
                  <a:gd name="T7" fmla="*/ 0 h 784998"/>
                  <a:gd name="T8" fmla="*/ 560651 w 1080228"/>
                  <a:gd name="T9" fmla="*/ 784714 h 7849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0228" h="784998">
                    <a:moveTo>
                      <a:pt x="560651" y="784714"/>
                    </a:moveTo>
                    <a:cubicBezTo>
                      <a:pt x="396198" y="789261"/>
                      <a:pt x="237865" y="739075"/>
                      <a:pt x="130571" y="648392"/>
                    </a:cubicBezTo>
                    <a:cubicBezTo>
                      <a:pt x="-35751" y="507820"/>
                      <a:pt x="-44047" y="301849"/>
                      <a:pt x="110678" y="154449"/>
                    </a:cubicBezTo>
                    <a:cubicBezTo>
                      <a:pt x="212847" y="57117"/>
                      <a:pt x="371658" y="0"/>
                      <a:pt x="540115" y="0"/>
                    </a:cubicBezTo>
                    <a:lnTo>
                      <a:pt x="560651" y="784714"/>
                    </a:lnTo>
                    <a:close/>
                  </a:path>
                </a:pathLst>
              </a:custGeom>
              <a:solidFill>
                <a:schemeClr val="bg1"/>
              </a:solidFill>
              <a:ln w="50800" cap="flat" cmpd="sng">
                <a:solidFill>
                  <a:schemeClr val="tx1"/>
                </a:solidFill>
                <a:prstDash val="solid"/>
                <a:round/>
                <a:headEnd/>
                <a:tailEnd/>
              </a:ln>
              <a:effectLst>
                <a:outerShdw blurRad="40000" dist="23000" dir="5400000" rotWithShape="0">
                  <a:srgbClr val="000000">
                    <a:alpha val="34999"/>
                  </a:srgbClr>
                </a:outerShdw>
              </a:effectLst>
            </p:spPr>
            <p:txBody>
              <a:bodyPr anchor="ctr"/>
              <a:lstStyle/>
              <a:p>
                <a:endParaRPr lang="en-GB"/>
              </a:p>
            </p:txBody>
          </p:sp>
          <p:sp>
            <p:nvSpPr>
              <p:cNvPr id="96" name="Oval 95"/>
              <p:cNvSpPr>
                <a:spLocks noChangeArrowheads="1"/>
              </p:cNvSpPr>
              <p:nvPr/>
            </p:nvSpPr>
            <p:spPr bwMode="auto">
              <a:xfrm>
                <a:off x="3477678" y="1851110"/>
                <a:ext cx="226153" cy="227867"/>
              </a:xfrm>
              <a:prstGeom prst="ellipse">
                <a:avLst/>
              </a:prstGeom>
              <a:solidFill>
                <a:schemeClr val="tx1"/>
              </a:solidFill>
              <a:ln w="9525">
                <a:solidFill>
                  <a:schemeClr val="tx1"/>
                </a:solidFill>
                <a:round/>
                <a:headEnd/>
                <a:tailEnd/>
              </a:ln>
              <a:effectLst>
                <a:outerShdw blurRad="40000"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endParaRPr>
              </a:p>
            </p:txBody>
          </p:sp>
          <p:sp>
            <p:nvSpPr>
              <p:cNvPr id="97" name="Oval 96"/>
              <p:cNvSpPr>
                <a:spLocks noChangeArrowheads="1"/>
              </p:cNvSpPr>
              <p:nvPr/>
            </p:nvSpPr>
            <p:spPr bwMode="auto">
              <a:xfrm>
                <a:off x="4641230" y="1851110"/>
                <a:ext cx="226153" cy="227867"/>
              </a:xfrm>
              <a:prstGeom prst="ellipse">
                <a:avLst/>
              </a:prstGeom>
              <a:solidFill>
                <a:schemeClr val="tx1"/>
              </a:solidFill>
              <a:ln w="9525">
                <a:solidFill>
                  <a:schemeClr val="tx1"/>
                </a:solidFill>
                <a:round/>
                <a:headEnd/>
                <a:tailEnd/>
              </a:ln>
              <a:effectLst>
                <a:outerShdw blurRad="40000"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endParaRPr>
              </a:p>
            </p:txBody>
          </p:sp>
        </p:grpSp>
        <p:grpSp>
          <p:nvGrpSpPr>
            <p:cNvPr id="8206" name="Group 67"/>
            <p:cNvGrpSpPr>
              <a:grpSpLocks/>
            </p:cNvGrpSpPr>
            <p:nvPr/>
          </p:nvGrpSpPr>
          <p:grpSpPr bwMode="auto">
            <a:xfrm flipH="1">
              <a:off x="7561222" y="3156969"/>
              <a:ext cx="642059" cy="559056"/>
              <a:chOff x="3061772" y="1824749"/>
              <a:chExt cx="2025153" cy="1639284"/>
            </a:xfrm>
          </p:grpSpPr>
          <p:sp>
            <p:nvSpPr>
              <p:cNvPr id="86" name="Chord 85"/>
              <p:cNvSpPr>
                <a:spLocks/>
              </p:cNvSpPr>
              <p:nvPr/>
            </p:nvSpPr>
            <p:spPr bwMode="auto">
              <a:xfrm rot="5400000">
                <a:off x="2914157" y="1972364"/>
                <a:ext cx="1080228" cy="784998"/>
              </a:xfrm>
              <a:custGeom>
                <a:avLst/>
                <a:gdLst>
                  <a:gd name="T0" fmla="*/ 560651 w 1080228"/>
                  <a:gd name="T1" fmla="*/ 784714 h 784998"/>
                  <a:gd name="T2" fmla="*/ 130571 w 1080228"/>
                  <a:gd name="T3" fmla="*/ 648392 h 784998"/>
                  <a:gd name="T4" fmla="*/ 110678 w 1080228"/>
                  <a:gd name="T5" fmla="*/ 154449 h 784998"/>
                  <a:gd name="T6" fmla="*/ 540115 w 1080228"/>
                  <a:gd name="T7" fmla="*/ 0 h 784998"/>
                  <a:gd name="T8" fmla="*/ 560651 w 1080228"/>
                  <a:gd name="T9" fmla="*/ 784714 h 7849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0228" h="784998">
                    <a:moveTo>
                      <a:pt x="560651" y="784714"/>
                    </a:moveTo>
                    <a:cubicBezTo>
                      <a:pt x="396198" y="789261"/>
                      <a:pt x="237865" y="739075"/>
                      <a:pt x="130571" y="648392"/>
                    </a:cubicBezTo>
                    <a:cubicBezTo>
                      <a:pt x="-35751" y="507820"/>
                      <a:pt x="-44047" y="301849"/>
                      <a:pt x="110678" y="154449"/>
                    </a:cubicBezTo>
                    <a:cubicBezTo>
                      <a:pt x="212847" y="57117"/>
                      <a:pt x="371658" y="0"/>
                      <a:pt x="540115" y="0"/>
                    </a:cubicBezTo>
                    <a:lnTo>
                      <a:pt x="560651" y="784714"/>
                    </a:lnTo>
                    <a:close/>
                  </a:path>
                </a:pathLst>
              </a:custGeom>
              <a:solidFill>
                <a:schemeClr val="bg1"/>
              </a:solidFill>
              <a:ln w="50800" cap="flat" cmpd="sng">
                <a:solidFill>
                  <a:schemeClr val="tx1"/>
                </a:solidFill>
                <a:prstDash val="solid"/>
                <a:round/>
                <a:headEnd/>
                <a:tailEnd/>
              </a:ln>
              <a:effectLst>
                <a:outerShdw blurRad="40000" dist="23000" dir="5400000" rotWithShape="0">
                  <a:srgbClr val="000000">
                    <a:alpha val="34999"/>
                  </a:srgbClr>
                </a:outerShdw>
              </a:effectLst>
            </p:spPr>
            <p:txBody>
              <a:bodyPr anchor="ctr"/>
              <a:lstStyle/>
              <a:p>
                <a:endParaRPr lang="en-GB"/>
              </a:p>
            </p:txBody>
          </p:sp>
          <p:sp>
            <p:nvSpPr>
              <p:cNvPr id="87" name="Chord 86"/>
              <p:cNvSpPr>
                <a:spLocks/>
              </p:cNvSpPr>
              <p:nvPr/>
            </p:nvSpPr>
            <p:spPr bwMode="auto">
              <a:xfrm rot="-5225453">
                <a:off x="3828233" y="2009861"/>
                <a:ext cx="1046832" cy="1470553"/>
              </a:xfrm>
              <a:custGeom>
                <a:avLst/>
                <a:gdLst>
                  <a:gd name="T0" fmla="*/ 656979 w 1046832"/>
                  <a:gd name="T1" fmla="*/ 1446211 h 1470553"/>
                  <a:gd name="T2" fmla="*/ 60104 w 1046832"/>
                  <a:gd name="T3" fmla="*/ 1077376 h 1470553"/>
                  <a:gd name="T4" fmla="*/ 33269 w 1046832"/>
                  <a:gd name="T5" fmla="*/ 477317 h 1470553"/>
                  <a:gd name="T6" fmla="*/ 548498 w 1046832"/>
                  <a:gd name="T7" fmla="*/ 843 h 1470553"/>
                  <a:gd name="T8" fmla="*/ 656979 w 1046832"/>
                  <a:gd name="T9" fmla="*/ 1446211 h 14705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46832" h="1470553">
                    <a:moveTo>
                      <a:pt x="656979" y="1446211"/>
                    </a:moveTo>
                    <a:cubicBezTo>
                      <a:pt x="421147" y="1533642"/>
                      <a:pt x="173585" y="1380663"/>
                      <a:pt x="60104" y="1077376"/>
                    </a:cubicBezTo>
                    <a:cubicBezTo>
                      <a:pt x="-9308" y="891869"/>
                      <a:pt x="-19070" y="673569"/>
                      <a:pt x="33269" y="477317"/>
                    </a:cubicBezTo>
                    <a:cubicBezTo>
                      <a:pt x="113069" y="178099"/>
                      <a:pt x="321300" y="-14469"/>
                      <a:pt x="548498" y="843"/>
                    </a:cubicBezTo>
                    <a:lnTo>
                      <a:pt x="656979" y="1446211"/>
                    </a:lnTo>
                    <a:close/>
                  </a:path>
                </a:pathLst>
              </a:custGeom>
              <a:solidFill>
                <a:schemeClr val="accent2"/>
              </a:solidFill>
              <a:ln w="57150" cap="flat" cmpd="sng">
                <a:solidFill>
                  <a:schemeClr val="tx1"/>
                </a:solidFill>
                <a:prstDash val="solid"/>
                <a:round/>
                <a:headEnd/>
                <a:tailEnd/>
              </a:ln>
              <a:effectLst>
                <a:outerShdw blurRad="40000" dist="23000" dir="5400000" rotWithShape="0">
                  <a:srgbClr val="000000">
                    <a:alpha val="34999"/>
                  </a:srgbClr>
                </a:outerShdw>
              </a:effectLst>
            </p:spPr>
            <p:txBody>
              <a:bodyPr anchor="ctr"/>
              <a:lstStyle/>
              <a:p>
                <a:endParaRPr lang="en-GB"/>
              </a:p>
            </p:txBody>
          </p:sp>
          <p:sp>
            <p:nvSpPr>
              <p:cNvPr id="88" name="Chord 87"/>
              <p:cNvSpPr>
                <a:spLocks/>
              </p:cNvSpPr>
              <p:nvPr/>
            </p:nvSpPr>
            <p:spPr bwMode="auto">
              <a:xfrm rot="4964034">
                <a:off x="4307910" y="2901327"/>
                <a:ext cx="560363" cy="565050"/>
              </a:xfrm>
              <a:custGeom>
                <a:avLst/>
                <a:gdLst>
                  <a:gd name="T0" fmla="*/ 332332 w 560363"/>
                  <a:gd name="T1" fmla="*/ 560113 h 565050"/>
                  <a:gd name="T2" fmla="*/ 54126 w 560363"/>
                  <a:gd name="T3" fmla="*/ 449440 h 565050"/>
                  <a:gd name="T4" fmla="*/ 31796 w 560363"/>
                  <a:gd name="T5" fmla="*/ 151802 h 565050"/>
                  <a:gd name="T6" fmla="*/ 289825 w 560363"/>
                  <a:gd name="T7" fmla="*/ 167 h 565050"/>
                  <a:gd name="T8" fmla="*/ 332332 w 560363"/>
                  <a:gd name="T9" fmla="*/ 560113 h 5650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0363" h="565050">
                    <a:moveTo>
                      <a:pt x="332332" y="560113"/>
                    </a:moveTo>
                    <a:cubicBezTo>
                      <a:pt x="226192" y="580388"/>
                      <a:pt x="117948" y="537328"/>
                      <a:pt x="54126" y="449440"/>
                    </a:cubicBezTo>
                    <a:cubicBezTo>
                      <a:pt x="-8926" y="362613"/>
                      <a:pt x="-17585" y="247206"/>
                      <a:pt x="31796" y="151802"/>
                    </a:cubicBezTo>
                    <a:cubicBezTo>
                      <a:pt x="81696" y="55394"/>
                      <a:pt x="182042" y="-3576"/>
                      <a:pt x="289825" y="167"/>
                    </a:cubicBezTo>
                    <a:lnTo>
                      <a:pt x="332332" y="560113"/>
                    </a:lnTo>
                    <a:close/>
                  </a:path>
                </a:pathLst>
              </a:custGeom>
              <a:solidFill>
                <a:srgbClr val="E6B9B8"/>
              </a:solidFill>
              <a:ln w="9525" cap="flat" cmpd="sng">
                <a:solidFill>
                  <a:srgbClr val="E6B9B8"/>
                </a:solidFill>
                <a:prstDash val="solid"/>
                <a:round/>
                <a:headEnd/>
                <a:tailEnd/>
              </a:ln>
              <a:effectLst>
                <a:outerShdw blurRad="40000" dist="23000" dir="5400000" rotWithShape="0">
                  <a:srgbClr val="000000">
                    <a:alpha val="34999"/>
                  </a:srgbClr>
                </a:outerShdw>
              </a:effectLst>
            </p:spPr>
            <p:txBody>
              <a:bodyPr anchor="ctr"/>
              <a:lstStyle/>
              <a:p>
                <a:endParaRPr lang="en-GB"/>
              </a:p>
            </p:txBody>
          </p:sp>
          <p:sp>
            <p:nvSpPr>
              <p:cNvPr id="89" name="Chord 88"/>
              <p:cNvSpPr>
                <a:spLocks/>
              </p:cNvSpPr>
              <p:nvPr/>
            </p:nvSpPr>
            <p:spPr bwMode="auto">
              <a:xfrm rot="5400000">
                <a:off x="4074752" y="1972364"/>
                <a:ext cx="1080228" cy="784998"/>
              </a:xfrm>
              <a:custGeom>
                <a:avLst/>
                <a:gdLst>
                  <a:gd name="T0" fmla="*/ 560651 w 1080228"/>
                  <a:gd name="T1" fmla="*/ 784714 h 784998"/>
                  <a:gd name="T2" fmla="*/ 130571 w 1080228"/>
                  <a:gd name="T3" fmla="*/ 648392 h 784998"/>
                  <a:gd name="T4" fmla="*/ 110678 w 1080228"/>
                  <a:gd name="T5" fmla="*/ 154449 h 784998"/>
                  <a:gd name="T6" fmla="*/ 540115 w 1080228"/>
                  <a:gd name="T7" fmla="*/ 0 h 784998"/>
                  <a:gd name="T8" fmla="*/ 560651 w 1080228"/>
                  <a:gd name="T9" fmla="*/ 784714 h 7849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0228" h="784998">
                    <a:moveTo>
                      <a:pt x="560651" y="784714"/>
                    </a:moveTo>
                    <a:cubicBezTo>
                      <a:pt x="396198" y="789261"/>
                      <a:pt x="237865" y="739075"/>
                      <a:pt x="130571" y="648392"/>
                    </a:cubicBezTo>
                    <a:cubicBezTo>
                      <a:pt x="-35751" y="507820"/>
                      <a:pt x="-44047" y="301849"/>
                      <a:pt x="110678" y="154449"/>
                    </a:cubicBezTo>
                    <a:cubicBezTo>
                      <a:pt x="212847" y="57117"/>
                      <a:pt x="371658" y="0"/>
                      <a:pt x="540115" y="0"/>
                    </a:cubicBezTo>
                    <a:lnTo>
                      <a:pt x="560651" y="784714"/>
                    </a:lnTo>
                    <a:close/>
                  </a:path>
                </a:pathLst>
              </a:custGeom>
              <a:solidFill>
                <a:schemeClr val="bg1"/>
              </a:solidFill>
              <a:ln w="50800" cap="flat" cmpd="sng">
                <a:solidFill>
                  <a:schemeClr val="tx1"/>
                </a:solidFill>
                <a:prstDash val="solid"/>
                <a:round/>
                <a:headEnd/>
                <a:tailEnd/>
              </a:ln>
              <a:effectLst>
                <a:outerShdw blurRad="40000" dist="23000" dir="5400000" rotWithShape="0">
                  <a:srgbClr val="000000">
                    <a:alpha val="34999"/>
                  </a:srgbClr>
                </a:outerShdw>
              </a:effectLst>
            </p:spPr>
            <p:txBody>
              <a:bodyPr anchor="ctr"/>
              <a:lstStyle/>
              <a:p>
                <a:endParaRPr lang="en-GB"/>
              </a:p>
            </p:txBody>
          </p:sp>
          <p:sp>
            <p:nvSpPr>
              <p:cNvPr id="90" name="Oval 89"/>
              <p:cNvSpPr>
                <a:spLocks noChangeArrowheads="1"/>
              </p:cNvSpPr>
              <p:nvPr/>
            </p:nvSpPr>
            <p:spPr bwMode="auto">
              <a:xfrm>
                <a:off x="3477678" y="1851110"/>
                <a:ext cx="226153" cy="227867"/>
              </a:xfrm>
              <a:prstGeom prst="ellipse">
                <a:avLst/>
              </a:prstGeom>
              <a:solidFill>
                <a:schemeClr val="tx1"/>
              </a:solidFill>
              <a:ln w="9525">
                <a:solidFill>
                  <a:schemeClr val="tx1"/>
                </a:solidFill>
                <a:round/>
                <a:headEnd/>
                <a:tailEnd/>
              </a:ln>
              <a:effectLst>
                <a:outerShdw blurRad="40000"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endParaRPr>
              </a:p>
            </p:txBody>
          </p:sp>
          <p:sp>
            <p:nvSpPr>
              <p:cNvPr id="91" name="Oval 90"/>
              <p:cNvSpPr>
                <a:spLocks noChangeArrowheads="1"/>
              </p:cNvSpPr>
              <p:nvPr/>
            </p:nvSpPr>
            <p:spPr bwMode="auto">
              <a:xfrm>
                <a:off x="4641230" y="1851110"/>
                <a:ext cx="226153" cy="227867"/>
              </a:xfrm>
              <a:prstGeom prst="ellipse">
                <a:avLst/>
              </a:prstGeom>
              <a:solidFill>
                <a:schemeClr val="tx1"/>
              </a:solidFill>
              <a:ln w="9525">
                <a:solidFill>
                  <a:schemeClr val="tx1"/>
                </a:solidFill>
                <a:round/>
                <a:headEnd/>
                <a:tailEnd/>
              </a:ln>
              <a:effectLst>
                <a:outerShdw blurRad="40000"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endParaRPr>
              </a:p>
            </p:txBody>
          </p:sp>
        </p:grpSp>
        <p:sp>
          <p:nvSpPr>
            <p:cNvPr id="69" name="Oval 68"/>
            <p:cNvSpPr>
              <a:spLocks noChangeArrowheads="1"/>
            </p:cNvSpPr>
            <p:nvPr/>
          </p:nvSpPr>
          <p:spPr bwMode="auto">
            <a:xfrm>
              <a:off x="4422839" y="1374915"/>
              <a:ext cx="468485" cy="825776"/>
            </a:xfrm>
            <a:prstGeom prst="ellipse">
              <a:avLst/>
            </a:prstGeom>
            <a:solidFill>
              <a:schemeClr val="bg1"/>
            </a:solidFill>
            <a:ln w="9525">
              <a:solidFill>
                <a:srgbClr val="4A7EBB"/>
              </a:solidFill>
              <a:round/>
              <a:headEnd/>
              <a:tailEnd/>
            </a:ln>
            <a:effectLst>
              <a:outerShdw blurRad="40000"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endParaRPr>
            </a:p>
          </p:txBody>
        </p:sp>
        <p:grpSp>
          <p:nvGrpSpPr>
            <p:cNvPr id="8208" name="Group 69"/>
            <p:cNvGrpSpPr>
              <a:grpSpLocks/>
            </p:cNvGrpSpPr>
            <p:nvPr/>
          </p:nvGrpSpPr>
          <p:grpSpPr bwMode="auto">
            <a:xfrm>
              <a:off x="4783598" y="4922396"/>
              <a:ext cx="784998" cy="567359"/>
              <a:chOff x="1173102" y="4199785"/>
              <a:chExt cx="1814696" cy="1109043"/>
            </a:xfrm>
          </p:grpSpPr>
          <p:sp>
            <p:nvSpPr>
              <p:cNvPr id="78" name="Chord 77"/>
              <p:cNvSpPr>
                <a:spLocks/>
              </p:cNvSpPr>
              <p:nvPr/>
            </p:nvSpPr>
            <p:spPr bwMode="auto">
              <a:xfrm rot="5400000">
                <a:off x="1025487" y="4376215"/>
                <a:ext cx="1080228" cy="784998"/>
              </a:xfrm>
              <a:custGeom>
                <a:avLst/>
                <a:gdLst>
                  <a:gd name="T0" fmla="*/ 560651 w 1080228"/>
                  <a:gd name="T1" fmla="*/ 784714 h 784998"/>
                  <a:gd name="T2" fmla="*/ 130571 w 1080228"/>
                  <a:gd name="T3" fmla="*/ 648392 h 784998"/>
                  <a:gd name="T4" fmla="*/ 110678 w 1080228"/>
                  <a:gd name="T5" fmla="*/ 154449 h 784998"/>
                  <a:gd name="T6" fmla="*/ 540115 w 1080228"/>
                  <a:gd name="T7" fmla="*/ 0 h 784998"/>
                  <a:gd name="T8" fmla="*/ 560651 w 1080228"/>
                  <a:gd name="T9" fmla="*/ 784714 h 7849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0228" h="784998">
                    <a:moveTo>
                      <a:pt x="560651" y="784714"/>
                    </a:moveTo>
                    <a:cubicBezTo>
                      <a:pt x="396198" y="789261"/>
                      <a:pt x="237865" y="739075"/>
                      <a:pt x="130571" y="648392"/>
                    </a:cubicBezTo>
                    <a:cubicBezTo>
                      <a:pt x="-35751" y="507820"/>
                      <a:pt x="-44047" y="301849"/>
                      <a:pt x="110678" y="154449"/>
                    </a:cubicBezTo>
                    <a:cubicBezTo>
                      <a:pt x="212847" y="57117"/>
                      <a:pt x="371658" y="0"/>
                      <a:pt x="540115" y="0"/>
                    </a:cubicBezTo>
                    <a:lnTo>
                      <a:pt x="560651" y="784714"/>
                    </a:lnTo>
                    <a:close/>
                  </a:path>
                </a:pathLst>
              </a:custGeom>
              <a:solidFill>
                <a:schemeClr val="bg1"/>
              </a:solidFill>
              <a:ln w="50800" cap="flat" cmpd="sng">
                <a:solidFill>
                  <a:schemeClr val="tx1"/>
                </a:solidFill>
                <a:prstDash val="solid"/>
                <a:round/>
                <a:headEnd/>
                <a:tailEnd/>
              </a:ln>
              <a:effectLst>
                <a:outerShdw blurRad="40000" dist="23000" dir="5400000" rotWithShape="0">
                  <a:srgbClr val="000000">
                    <a:alpha val="34999"/>
                  </a:srgbClr>
                </a:outerShdw>
              </a:effectLst>
            </p:spPr>
            <p:txBody>
              <a:bodyPr anchor="ctr"/>
              <a:lstStyle/>
              <a:p>
                <a:endParaRPr lang="en-GB"/>
              </a:p>
            </p:txBody>
          </p:sp>
          <p:grpSp>
            <p:nvGrpSpPr>
              <p:cNvPr id="8217" name="Group 78"/>
              <p:cNvGrpSpPr>
                <a:grpSpLocks/>
              </p:cNvGrpSpPr>
              <p:nvPr/>
            </p:nvGrpSpPr>
            <p:grpSpPr bwMode="auto">
              <a:xfrm>
                <a:off x="1475318" y="4199785"/>
                <a:ext cx="1506894" cy="1080228"/>
                <a:chOff x="1475318" y="4199785"/>
                <a:chExt cx="1506894" cy="1080228"/>
              </a:xfrm>
            </p:grpSpPr>
            <p:sp>
              <p:nvSpPr>
                <p:cNvPr id="83" name="Chord 82"/>
                <p:cNvSpPr>
                  <a:spLocks/>
                </p:cNvSpPr>
                <p:nvPr/>
              </p:nvSpPr>
              <p:spPr bwMode="auto">
                <a:xfrm rot="-5225453">
                  <a:off x="1982654" y="4437907"/>
                  <a:ext cx="107912" cy="1122583"/>
                </a:xfrm>
                <a:custGeom>
                  <a:avLst/>
                  <a:gdLst>
                    <a:gd name="T0" fmla="*/ 72566 w 107912"/>
                    <a:gd name="T1" fmla="*/ 1088140 h 1122583"/>
                    <a:gd name="T2" fmla="*/ 96 w 107912"/>
                    <a:gd name="T3" fmla="*/ 594706 h 1122583"/>
                    <a:gd name="T4" fmla="*/ 73 w 107912"/>
                    <a:gd name="T5" fmla="*/ 532167 h 1122583"/>
                    <a:gd name="T6" fmla="*/ 40645 w 107912"/>
                    <a:gd name="T7" fmla="*/ 17348 h 1122583"/>
                    <a:gd name="T8" fmla="*/ 72566 w 107912"/>
                    <a:gd name="T9" fmla="*/ 1088140 h 11225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7912" h="1122583">
                      <a:moveTo>
                        <a:pt x="72566" y="1088140"/>
                      </a:moveTo>
                      <a:cubicBezTo>
                        <a:pt x="38617" y="1217912"/>
                        <a:pt x="2249" y="970289"/>
                        <a:pt x="96" y="594706"/>
                      </a:cubicBezTo>
                      <a:cubicBezTo>
                        <a:pt x="-23" y="573880"/>
                        <a:pt x="-31" y="553001"/>
                        <a:pt x="73" y="532167"/>
                      </a:cubicBezTo>
                      <a:cubicBezTo>
                        <a:pt x="1299" y="286646"/>
                        <a:pt x="17742" y="78000"/>
                        <a:pt x="40645" y="17348"/>
                      </a:cubicBezTo>
                      <a:lnTo>
                        <a:pt x="72566" y="1088140"/>
                      </a:lnTo>
                      <a:close/>
                    </a:path>
                  </a:pathLst>
                </a:custGeom>
                <a:solidFill>
                  <a:schemeClr val="accent2"/>
                </a:solidFill>
                <a:ln w="57150" cap="flat" cmpd="sng">
                  <a:solidFill>
                    <a:schemeClr val="tx1"/>
                  </a:solidFill>
                  <a:prstDash val="solid"/>
                  <a:round/>
                  <a:headEnd/>
                  <a:tailEnd/>
                </a:ln>
                <a:effectLst>
                  <a:outerShdw blurRad="40000" dist="23000" dir="5400000" rotWithShape="0">
                    <a:srgbClr val="000000">
                      <a:alpha val="34999"/>
                    </a:srgbClr>
                  </a:outerShdw>
                </a:effectLst>
              </p:spPr>
              <p:txBody>
                <a:bodyPr anchor="ctr"/>
                <a:lstStyle/>
                <a:p>
                  <a:endParaRPr lang="en-GB"/>
                </a:p>
              </p:txBody>
            </p:sp>
            <p:sp>
              <p:nvSpPr>
                <p:cNvPr id="84" name="Chord 83"/>
                <p:cNvSpPr>
                  <a:spLocks/>
                </p:cNvSpPr>
                <p:nvPr/>
              </p:nvSpPr>
              <p:spPr bwMode="auto">
                <a:xfrm rot="5400000">
                  <a:off x="2049599" y="4347400"/>
                  <a:ext cx="1080228" cy="784998"/>
                </a:xfrm>
                <a:custGeom>
                  <a:avLst/>
                  <a:gdLst>
                    <a:gd name="T0" fmla="*/ 560651 w 1080228"/>
                    <a:gd name="T1" fmla="*/ 784714 h 784998"/>
                    <a:gd name="T2" fmla="*/ 130571 w 1080228"/>
                    <a:gd name="T3" fmla="*/ 648392 h 784998"/>
                    <a:gd name="T4" fmla="*/ 110678 w 1080228"/>
                    <a:gd name="T5" fmla="*/ 154449 h 784998"/>
                    <a:gd name="T6" fmla="*/ 540115 w 1080228"/>
                    <a:gd name="T7" fmla="*/ 0 h 784998"/>
                    <a:gd name="T8" fmla="*/ 560651 w 1080228"/>
                    <a:gd name="T9" fmla="*/ 784714 h 7849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0228" h="784998">
                      <a:moveTo>
                        <a:pt x="560651" y="784714"/>
                      </a:moveTo>
                      <a:cubicBezTo>
                        <a:pt x="396198" y="789261"/>
                        <a:pt x="237865" y="739075"/>
                        <a:pt x="130571" y="648392"/>
                      </a:cubicBezTo>
                      <a:cubicBezTo>
                        <a:pt x="-35751" y="507820"/>
                        <a:pt x="-44047" y="301849"/>
                        <a:pt x="110678" y="154449"/>
                      </a:cubicBezTo>
                      <a:cubicBezTo>
                        <a:pt x="212847" y="57117"/>
                        <a:pt x="371658" y="0"/>
                        <a:pt x="540115" y="0"/>
                      </a:cubicBezTo>
                      <a:lnTo>
                        <a:pt x="560651" y="784714"/>
                      </a:lnTo>
                      <a:close/>
                    </a:path>
                  </a:pathLst>
                </a:custGeom>
                <a:solidFill>
                  <a:schemeClr val="bg1"/>
                </a:solidFill>
                <a:ln w="50800" cap="flat" cmpd="sng">
                  <a:solidFill>
                    <a:schemeClr val="tx1"/>
                  </a:solidFill>
                  <a:prstDash val="solid"/>
                  <a:round/>
                  <a:headEnd/>
                  <a:tailEnd/>
                </a:ln>
                <a:effectLst>
                  <a:outerShdw blurRad="40000" dist="23000" dir="5400000" rotWithShape="0">
                    <a:srgbClr val="000000">
                      <a:alpha val="34999"/>
                    </a:srgbClr>
                  </a:outerShdw>
                </a:effectLst>
              </p:spPr>
              <p:txBody>
                <a:bodyPr anchor="ctr"/>
                <a:lstStyle/>
                <a:p>
                  <a:endParaRPr lang="en-GB"/>
                </a:p>
              </p:txBody>
            </p:sp>
            <p:sp>
              <p:nvSpPr>
                <p:cNvPr id="85" name="Oval 84"/>
                <p:cNvSpPr>
                  <a:spLocks noChangeArrowheads="1"/>
                </p:cNvSpPr>
                <p:nvPr/>
              </p:nvSpPr>
              <p:spPr bwMode="auto">
                <a:xfrm>
                  <a:off x="2503000" y="4509979"/>
                  <a:ext cx="226153" cy="227867"/>
                </a:xfrm>
                <a:prstGeom prst="ellipse">
                  <a:avLst/>
                </a:prstGeom>
                <a:solidFill>
                  <a:schemeClr val="tx1"/>
                </a:solidFill>
                <a:ln w="9525">
                  <a:solidFill>
                    <a:schemeClr val="tx1"/>
                  </a:solidFill>
                  <a:round/>
                  <a:headEnd/>
                  <a:tailEnd/>
                </a:ln>
                <a:effectLst>
                  <a:outerShdw blurRad="40000"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endParaRPr>
                </a:p>
              </p:txBody>
            </p:sp>
          </p:grpSp>
          <p:sp>
            <p:nvSpPr>
              <p:cNvPr id="80" name="Chord 79"/>
              <p:cNvSpPr>
                <a:spLocks/>
              </p:cNvSpPr>
              <p:nvPr/>
            </p:nvSpPr>
            <p:spPr bwMode="auto">
              <a:xfrm rot="5400000">
                <a:off x="2238593" y="4163993"/>
                <a:ext cx="713411" cy="784998"/>
              </a:xfrm>
              <a:custGeom>
                <a:avLst/>
                <a:gdLst>
                  <a:gd name="T0" fmla="*/ 377223 w 713411"/>
                  <a:gd name="T1" fmla="*/ 784348 h 784998"/>
                  <a:gd name="T2" fmla="*/ 46520 w 713411"/>
                  <a:gd name="T3" fmla="*/ 586310 h 784998"/>
                  <a:gd name="T4" fmla="*/ 38141 w 713411"/>
                  <a:gd name="T5" fmla="*/ 215909 h 784998"/>
                  <a:gd name="T6" fmla="*/ 356706 w 713411"/>
                  <a:gd name="T7" fmla="*/ 0 h 784998"/>
                  <a:gd name="T8" fmla="*/ 377223 w 713411"/>
                  <a:gd name="T9" fmla="*/ 784348 h 7849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3411" h="784998">
                    <a:moveTo>
                      <a:pt x="377223" y="784348"/>
                    </a:moveTo>
                    <a:cubicBezTo>
                      <a:pt x="241726" y="792938"/>
                      <a:pt x="113538" y="716174"/>
                      <a:pt x="46520" y="586310"/>
                    </a:cubicBezTo>
                    <a:cubicBezTo>
                      <a:pt x="-12392" y="472154"/>
                      <a:pt x="-15536" y="333149"/>
                      <a:pt x="38141" y="215909"/>
                    </a:cubicBezTo>
                    <a:cubicBezTo>
                      <a:pt x="98754" y="83519"/>
                      <a:pt x="221983" y="0"/>
                      <a:pt x="356706" y="0"/>
                    </a:cubicBezTo>
                    <a:lnTo>
                      <a:pt x="377223" y="784348"/>
                    </a:lnTo>
                    <a:close/>
                  </a:path>
                </a:pathLst>
              </a:custGeom>
              <a:solidFill>
                <a:schemeClr val="bg1"/>
              </a:solidFill>
              <a:ln w="50800" cap="flat" cmpd="sng">
                <a:solidFill>
                  <a:schemeClr val="tx1"/>
                </a:solidFill>
                <a:prstDash val="solid"/>
                <a:round/>
                <a:headEnd/>
                <a:tailEnd/>
              </a:ln>
              <a:effectLst>
                <a:outerShdw blurRad="40000" dist="23000" dir="5400000" rotWithShape="0">
                  <a:srgbClr val="000000">
                    <a:alpha val="34999"/>
                  </a:srgbClr>
                </a:outerShdw>
              </a:effectLst>
            </p:spPr>
            <p:txBody>
              <a:bodyPr anchor="ctr"/>
              <a:lstStyle/>
              <a:p>
                <a:endParaRPr lang="en-GB"/>
              </a:p>
            </p:txBody>
          </p:sp>
          <p:sp>
            <p:nvSpPr>
              <p:cNvPr id="81" name="Oval 80"/>
              <p:cNvSpPr>
                <a:spLocks noChangeArrowheads="1"/>
              </p:cNvSpPr>
              <p:nvPr/>
            </p:nvSpPr>
            <p:spPr bwMode="auto">
              <a:xfrm>
                <a:off x="1473303" y="4513602"/>
                <a:ext cx="226153" cy="227867"/>
              </a:xfrm>
              <a:prstGeom prst="ellipse">
                <a:avLst/>
              </a:prstGeom>
              <a:solidFill>
                <a:schemeClr val="tx1"/>
              </a:solidFill>
              <a:ln w="9525">
                <a:solidFill>
                  <a:schemeClr val="tx1"/>
                </a:solidFill>
                <a:round/>
                <a:headEnd/>
                <a:tailEnd/>
              </a:ln>
              <a:effectLst>
                <a:outerShdw blurRad="40000"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endParaRPr>
              </a:p>
            </p:txBody>
          </p:sp>
          <p:sp>
            <p:nvSpPr>
              <p:cNvPr id="82" name="Chord 81"/>
              <p:cNvSpPr>
                <a:spLocks/>
              </p:cNvSpPr>
              <p:nvPr/>
            </p:nvSpPr>
            <p:spPr bwMode="auto">
              <a:xfrm rot="5400000">
                <a:off x="1208896" y="4167616"/>
                <a:ext cx="713411" cy="784998"/>
              </a:xfrm>
              <a:custGeom>
                <a:avLst/>
                <a:gdLst>
                  <a:gd name="T0" fmla="*/ 377223 w 713411"/>
                  <a:gd name="T1" fmla="*/ 784348 h 784998"/>
                  <a:gd name="T2" fmla="*/ 46520 w 713411"/>
                  <a:gd name="T3" fmla="*/ 586310 h 784998"/>
                  <a:gd name="T4" fmla="*/ 38141 w 713411"/>
                  <a:gd name="T5" fmla="*/ 215909 h 784998"/>
                  <a:gd name="T6" fmla="*/ 356706 w 713411"/>
                  <a:gd name="T7" fmla="*/ 0 h 784998"/>
                  <a:gd name="T8" fmla="*/ 377223 w 713411"/>
                  <a:gd name="T9" fmla="*/ 784348 h 7849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3411" h="784998">
                    <a:moveTo>
                      <a:pt x="377223" y="784348"/>
                    </a:moveTo>
                    <a:cubicBezTo>
                      <a:pt x="241726" y="792938"/>
                      <a:pt x="113538" y="716174"/>
                      <a:pt x="46520" y="586310"/>
                    </a:cubicBezTo>
                    <a:cubicBezTo>
                      <a:pt x="-12392" y="472154"/>
                      <a:pt x="-15536" y="333149"/>
                      <a:pt x="38141" y="215909"/>
                    </a:cubicBezTo>
                    <a:cubicBezTo>
                      <a:pt x="98754" y="83519"/>
                      <a:pt x="221983" y="0"/>
                      <a:pt x="356706" y="0"/>
                    </a:cubicBezTo>
                    <a:lnTo>
                      <a:pt x="377223" y="784348"/>
                    </a:lnTo>
                    <a:close/>
                  </a:path>
                </a:pathLst>
              </a:custGeom>
              <a:solidFill>
                <a:schemeClr val="bg1"/>
              </a:solidFill>
              <a:ln w="50800" cap="flat" cmpd="sng">
                <a:solidFill>
                  <a:schemeClr val="tx1"/>
                </a:solidFill>
                <a:prstDash val="solid"/>
                <a:round/>
                <a:headEnd/>
                <a:tailEnd/>
              </a:ln>
              <a:effectLst>
                <a:outerShdw blurRad="40000" dist="23000" dir="5400000" rotWithShape="0">
                  <a:srgbClr val="000000">
                    <a:alpha val="34999"/>
                  </a:srgbClr>
                </a:outerShdw>
              </a:effectLst>
            </p:spPr>
            <p:txBody>
              <a:bodyPr anchor="ctr"/>
              <a:lstStyle/>
              <a:p>
                <a:endParaRPr lang="en-GB"/>
              </a:p>
            </p:txBody>
          </p:sp>
        </p:grpSp>
        <p:grpSp>
          <p:nvGrpSpPr>
            <p:cNvPr id="8209" name="Group 70"/>
            <p:cNvGrpSpPr>
              <a:grpSpLocks/>
            </p:cNvGrpSpPr>
            <p:nvPr/>
          </p:nvGrpSpPr>
          <p:grpSpPr bwMode="auto">
            <a:xfrm rot="-1021354">
              <a:off x="740126" y="5739375"/>
              <a:ext cx="667407" cy="618036"/>
              <a:chOff x="5903207" y="4730858"/>
              <a:chExt cx="1204343" cy="1174538"/>
            </a:xfrm>
          </p:grpSpPr>
          <p:sp>
            <p:nvSpPr>
              <p:cNvPr id="72" name="Chord 71"/>
              <p:cNvSpPr>
                <a:spLocks/>
              </p:cNvSpPr>
              <p:nvPr/>
            </p:nvSpPr>
            <p:spPr bwMode="auto">
              <a:xfrm rot="-5152918">
                <a:off x="6506785" y="5342690"/>
                <a:ext cx="560363" cy="565050"/>
              </a:xfrm>
              <a:custGeom>
                <a:avLst/>
                <a:gdLst>
                  <a:gd name="T0" fmla="*/ 332332 w 560363"/>
                  <a:gd name="T1" fmla="*/ 560113 h 565050"/>
                  <a:gd name="T2" fmla="*/ 54126 w 560363"/>
                  <a:gd name="T3" fmla="*/ 449440 h 565050"/>
                  <a:gd name="T4" fmla="*/ 31796 w 560363"/>
                  <a:gd name="T5" fmla="*/ 151802 h 565050"/>
                  <a:gd name="T6" fmla="*/ 289825 w 560363"/>
                  <a:gd name="T7" fmla="*/ 167 h 565050"/>
                  <a:gd name="T8" fmla="*/ 332332 w 560363"/>
                  <a:gd name="T9" fmla="*/ 560113 h 5650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0363" h="565050">
                    <a:moveTo>
                      <a:pt x="332332" y="560113"/>
                    </a:moveTo>
                    <a:cubicBezTo>
                      <a:pt x="226192" y="580388"/>
                      <a:pt x="117948" y="537328"/>
                      <a:pt x="54126" y="449440"/>
                    </a:cubicBezTo>
                    <a:cubicBezTo>
                      <a:pt x="-8926" y="362613"/>
                      <a:pt x="-17585" y="247206"/>
                      <a:pt x="31796" y="151802"/>
                    </a:cubicBezTo>
                    <a:cubicBezTo>
                      <a:pt x="81696" y="55394"/>
                      <a:pt x="182042" y="-3576"/>
                      <a:pt x="289825" y="167"/>
                    </a:cubicBezTo>
                    <a:lnTo>
                      <a:pt x="332332" y="560113"/>
                    </a:lnTo>
                    <a:close/>
                  </a:path>
                </a:pathLst>
              </a:custGeom>
              <a:solidFill>
                <a:srgbClr val="E6B9B8"/>
              </a:solidFill>
              <a:ln w="9525" cap="flat" cmpd="sng">
                <a:solidFill>
                  <a:srgbClr val="E6B9B8"/>
                </a:solidFill>
                <a:prstDash val="solid"/>
                <a:round/>
                <a:headEnd/>
                <a:tailEnd/>
              </a:ln>
              <a:effectLst>
                <a:outerShdw blurRad="40000" dist="23000" dir="5400000" rotWithShape="0">
                  <a:srgbClr val="000000">
                    <a:alpha val="34999"/>
                  </a:srgbClr>
                </a:outerShdw>
              </a:effectLst>
            </p:spPr>
            <p:txBody>
              <a:bodyPr anchor="ctr"/>
              <a:lstStyle/>
              <a:p>
                <a:endParaRPr lang="en-GB"/>
              </a:p>
            </p:txBody>
          </p:sp>
          <p:sp>
            <p:nvSpPr>
              <p:cNvPr id="73" name="Chord 72"/>
              <p:cNvSpPr>
                <a:spLocks/>
              </p:cNvSpPr>
              <p:nvPr/>
            </p:nvSpPr>
            <p:spPr bwMode="auto">
              <a:xfrm rot="-5225453">
                <a:off x="6479394" y="4941975"/>
                <a:ext cx="107912" cy="1122583"/>
              </a:xfrm>
              <a:custGeom>
                <a:avLst/>
                <a:gdLst>
                  <a:gd name="T0" fmla="*/ 72566 w 107912"/>
                  <a:gd name="T1" fmla="*/ 1088140 h 1122583"/>
                  <a:gd name="T2" fmla="*/ 96 w 107912"/>
                  <a:gd name="T3" fmla="*/ 594706 h 1122583"/>
                  <a:gd name="T4" fmla="*/ 73 w 107912"/>
                  <a:gd name="T5" fmla="*/ 532167 h 1122583"/>
                  <a:gd name="T6" fmla="*/ 40645 w 107912"/>
                  <a:gd name="T7" fmla="*/ 17348 h 1122583"/>
                  <a:gd name="T8" fmla="*/ 72566 w 107912"/>
                  <a:gd name="T9" fmla="*/ 1088140 h 11225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7912" h="1122583">
                    <a:moveTo>
                      <a:pt x="72566" y="1088140"/>
                    </a:moveTo>
                    <a:cubicBezTo>
                      <a:pt x="38617" y="1217912"/>
                      <a:pt x="2249" y="970289"/>
                      <a:pt x="96" y="594706"/>
                    </a:cubicBezTo>
                    <a:cubicBezTo>
                      <a:pt x="-23" y="573880"/>
                      <a:pt x="-31" y="553001"/>
                      <a:pt x="73" y="532167"/>
                    </a:cubicBezTo>
                    <a:cubicBezTo>
                      <a:pt x="1299" y="286646"/>
                      <a:pt x="17742" y="78000"/>
                      <a:pt x="40645" y="17348"/>
                    </a:cubicBezTo>
                    <a:lnTo>
                      <a:pt x="72566" y="1088140"/>
                    </a:lnTo>
                    <a:close/>
                  </a:path>
                </a:pathLst>
              </a:custGeom>
              <a:solidFill>
                <a:schemeClr val="accent2"/>
              </a:solidFill>
              <a:ln w="57150" cap="flat" cmpd="sng">
                <a:solidFill>
                  <a:schemeClr val="tx1"/>
                </a:solidFill>
                <a:prstDash val="solid"/>
                <a:round/>
                <a:headEnd/>
                <a:tailEnd/>
              </a:ln>
              <a:effectLst>
                <a:outerShdw blurRad="40000" dist="23000" dir="5400000" rotWithShape="0">
                  <a:srgbClr val="000000">
                    <a:alpha val="34999"/>
                  </a:srgbClr>
                </a:outerShdw>
              </a:effectLst>
            </p:spPr>
            <p:txBody>
              <a:bodyPr anchor="ctr"/>
              <a:lstStyle/>
              <a:p>
                <a:endParaRPr lang="en-GB"/>
              </a:p>
            </p:txBody>
          </p:sp>
          <p:cxnSp>
            <p:nvCxnSpPr>
              <p:cNvPr id="74" name="Straight Connector 73"/>
              <p:cNvCxnSpPr/>
              <p:nvPr/>
            </p:nvCxnSpPr>
            <p:spPr>
              <a:xfrm flipH="1" flipV="1">
                <a:off x="5899832" y="4731418"/>
                <a:ext cx="515664" cy="404283"/>
              </a:xfrm>
              <a:prstGeom prst="line">
                <a:avLst/>
              </a:prstGeom>
              <a:ln w="825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p:cNvCxnSpPr/>
              <p:nvPr/>
            </p:nvCxnSpPr>
            <p:spPr>
              <a:xfrm flipH="1" flipV="1">
                <a:off x="6568562" y="4729322"/>
                <a:ext cx="515664" cy="404283"/>
              </a:xfrm>
              <a:prstGeom prst="line">
                <a:avLst/>
              </a:prstGeom>
              <a:ln w="825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p:cNvCxnSpPr/>
              <p:nvPr/>
            </p:nvCxnSpPr>
            <p:spPr>
              <a:xfrm flipV="1">
                <a:off x="5904499" y="4758095"/>
                <a:ext cx="515664" cy="401265"/>
              </a:xfrm>
              <a:prstGeom prst="line">
                <a:avLst/>
              </a:prstGeom>
              <a:ln w="825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p:cNvCxnSpPr/>
              <p:nvPr/>
            </p:nvCxnSpPr>
            <p:spPr>
              <a:xfrm flipV="1">
                <a:off x="6592405" y="4762183"/>
                <a:ext cx="515664" cy="401267"/>
              </a:xfrm>
              <a:prstGeom prst="line">
                <a:avLst/>
              </a:prstGeom>
              <a:ln w="82550">
                <a:solidFill>
                  <a:schemeClr val="tx1"/>
                </a:solidFill>
              </a:ln>
              <a:effectLst/>
            </p:spPr>
            <p:style>
              <a:lnRef idx="2">
                <a:schemeClr val="accent1"/>
              </a:lnRef>
              <a:fillRef idx="0">
                <a:schemeClr val="accent1"/>
              </a:fillRef>
              <a:effectRef idx="1">
                <a:schemeClr val="accent1"/>
              </a:effectRef>
              <a:fontRef idx="minor">
                <a:schemeClr val="tx1"/>
              </a:fontRef>
            </p:style>
          </p:cxnSp>
        </p:gr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7" name="Group 21"/>
          <p:cNvGrpSpPr>
            <a:grpSpLocks/>
          </p:cNvGrpSpPr>
          <p:nvPr/>
        </p:nvGrpSpPr>
        <p:grpSpPr bwMode="auto">
          <a:xfrm>
            <a:off x="-34925" y="5702300"/>
            <a:ext cx="9263063" cy="1198563"/>
            <a:chOff x="-34328" y="5701618"/>
            <a:chExt cx="9262101" cy="1198795"/>
          </a:xfrm>
        </p:grpSpPr>
        <p:pic>
          <p:nvPicPr>
            <p:cNvPr id="922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28" y="6187491"/>
              <a:ext cx="9262101" cy="687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9227" name="Picture 11" descr="the_warwick_uni_white.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328" y="6136008"/>
              <a:ext cx="1966331" cy="764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8" name="Picture 16" descr="sponsor-wo.eps"/>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715423" y="6256230"/>
              <a:ext cx="1420205" cy="56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9" name="Picture 20" descr="moac_logo_new_no_shadow.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135628" y="5701618"/>
              <a:ext cx="855074" cy="971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218" name="TextBox 3"/>
          <p:cNvSpPr txBox="1">
            <a:spLocks noChangeArrowheads="1"/>
          </p:cNvSpPr>
          <p:nvPr/>
        </p:nvSpPr>
        <p:spPr bwMode="auto">
          <a:xfrm>
            <a:off x="1931988" y="6256338"/>
            <a:ext cx="4437062"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1100">
                <a:solidFill>
                  <a:srgbClr val="FFFFFF"/>
                </a:solidFill>
              </a:rPr>
              <a:t>Nutrient acquisition by </a:t>
            </a:r>
            <a:r>
              <a:rPr lang="en-US" altLang="en-US" sz="1100" i="1">
                <a:solidFill>
                  <a:srgbClr val="FFFFFF"/>
                </a:solidFill>
              </a:rPr>
              <a:t>mycobacteria</a:t>
            </a:r>
            <a:r>
              <a:rPr lang="en-US" altLang="en-US" sz="1100">
                <a:solidFill>
                  <a:srgbClr val="FFFFFF"/>
                </a:solidFill>
              </a:rPr>
              <a:t>. Microbiology. 2008 Mar ;154(Pt 3):679-92. doi: 10.1099/mic.0.2007/012872-0.</a:t>
            </a:r>
            <a:endParaRPr lang="en-US" altLang="en-US"/>
          </a:p>
        </p:txBody>
      </p:sp>
      <p:sp>
        <p:nvSpPr>
          <p:cNvPr id="23" name="Text Box 1"/>
          <p:cNvSpPr txBox="1">
            <a:spLocks noChangeArrowheads="1"/>
          </p:cNvSpPr>
          <p:nvPr/>
        </p:nvSpPr>
        <p:spPr bwMode="auto">
          <a:xfrm>
            <a:off x="325438" y="381000"/>
            <a:ext cx="8493125" cy="415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5pPr>
            <a:lvl6pPr marL="15367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6pPr>
            <a:lvl7pPr marL="19939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7pPr>
            <a:lvl8pPr marL="24511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8pPr>
            <a:lvl9pPr marL="29083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9pPr>
          </a:lstStyle>
          <a:p>
            <a:pPr algn="ctr" fontAlgn="auto">
              <a:spcBef>
                <a:spcPts val="0"/>
              </a:spcBef>
              <a:spcAft>
                <a:spcPts val="0"/>
              </a:spcAft>
              <a:defRPr/>
            </a:pPr>
            <a:r>
              <a:rPr lang="en-GB" sz="1500" b="1" dirty="0">
                <a:latin typeface="Arial" charset="0"/>
              </a:rPr>
              <a:t>Transporters for uptake of carbohydrates across the inner membrane of (a) </a:t>
            </a:r>
            <a:r>
              <a:rPr lang="en-GB" sz="1500" b="1" i="1" dirty="0">
                <a:latin typeface="Arial" charset="0"/>
              </a:rPr>
              <a:t>M. smegmatis</a:t>
            </a:r>
            <a:r>
              <a:rPr lang="en-GB" sz="1500" b="1" dirty="0">
                <a:latin typeface="Arial" charset="0"/>
              </a:rPr>
              <a:t> and (b) </a:t>
            </a:r>
            <a:r>
              <a:rPr lang="en-GB" sz="1500" b="1" i="1" dirty="0">
                <a:latin typeface="Arial" charset="0"/>
              </a:rPr>
              <a:t>M. tuberculosis</a:t>
            </a:r>
            <a:r>
              <a:rPr lang="en-GB" sz="1500" b="1" dirty="0">
                <a:latin typeface="Arial" charset="0"/>
              </a:rPr>
              <a:t>. </a:t>
            </a:r>
          </a:p>
        </p:txBody>
      </p:sp>
      <p:pic>
        <p:nvPicPr>
          <p:cNvPr id="15" name="Picture 3"/>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52388" y="1751013"/>
            <a:ext cx="4760912" cy="3765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6" name="Picture 3"/>
          <p:cNvPicPr>
            <a:picLocks noChangeAspect="1" noChangeArrowheads="1"/>
          </p:cNvPicPr>
          <p:nvPr/>
        </p:nvPicPr>
        <p:blipFill rotWithShape="1">
          <a:blip r:embed="rId8" cstate="email">
            <a:clrChange>
              <a:clrFrom>
                <a:srgbClr val="FFFFFF"/>
              </a:clrFrom>
              <a:clrTo>
                <a:srgbClr val="FFFFFF">
                  <a:alpha val="0"/>
                </a:srgbClr>
              </a:clrTo>
            </a:clrChange>
            <a:extLst>
              <a:ext uri="{28A0092B-C50C-407E-A947-70E740481C1C}">
                <a14:useLocalDpi xmlns:a14="http://schemas.microsoft.com/office/drawing/2010/main"/>
              </a:ext>
            </a:extLst>
          </a:blip>
          <a:srcRect b="-2260"/>
          <a:stretch/>
        </p:blipFill>
        <p:spPr bwMode="auto">
          <a:xfrm>
            <a:off x="4565650" y="2392363"/>
            <a:ext cx="4521200" cy="23447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 name="Rectangle 2"/>
          <p:cNvSpPr/>
          <p:nvPr/>
        </p:nvSpPr>
        <p:spPr>
          <a:xfrm>
            <a:off x="-173038" y="1751013"/>
            <a:ext cx="498476" cy="2889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8" name="Rectangle 17"/>
          <p:cNvSpPr/>
          <p:nvPr/>
        </p:nvSpPr>
        <p:spPr>
          <a:xfrm>
            <a:off x="4511675" y="2519363"/>
            <a:ext cx="498475" cy="2889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224" name="TextBox 4"/>
          <p:cNvSpPr txBox="1">
            <a:spLocks noChangeArrowheads="1"/>
          </p:cNvSpPr>
          <p:nvPr/>
        </p:nvSpPr>
        <p:spPr bwMode="auto">
          <a:xfrm rot="-1873280">
            <a:off x="8428038" y="2524125"/>
            <a:ext cx="1382712" cy="2000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700" b="1"/>
              <a:t>Trehalose</a:t>
            </a:r>
            <a:endParaRPr lang="en-US" altLang="en-US" sz="900" b="1"/>
          </a:p>
        </p:txBody>
      </p:sp>
      <p:sp>
        <p:nvSpPr>
          <p:cNvPr id="9225" name="TextBox 18"/>
          <p:cNvSpPr txBox="1">
            <a:spLocks noChangeArrowheads="1"/>
          </p:cNvSpPr>
          <p:nvPr/>
        </p:nvSpPr>
        <p:spPr bwMode="auto">
          <a:xfrm rot="1805370">
            <a:off x="8567738" y="4219575"/>
            <a:ext cx="1382712" cy="2000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700" b="1"/>
              <a:t>GPC</a:t>
            </a:r>
          </a:p>
        </p:txBody>
      </p:sp>
    </p:spTree>
  </p:cSld>
  <p:clrMapOvr>
    <a:masterClrMapping/>
  </p:clrMapOvr>
  <p:transition spd="slow">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itle 1"/>
          <p:cNvSpPr>
            <a:spLocks noGrp="1"/>
          </p:cNvSpPr>
          <p:nvPr>
            <p:ph type="title"/>
          </p:nvPr>
        </p:nvSpPr>
        <p:spPr/>
        <p:txBody>
          <a:bodyPr/>
          <a:lstStyle/>
          <a:p>
            <a:r>
              <a:rPr lang="en-US" altLang="en-US" smtClean="0"/>
              <a:t>Probing Carbohydrate Uptake</a:t>
            </a:r>
          </a:p>
        </p:txBody>
      </p:sp>
      <p:sp>
        <p:nvSpPr>
          <p:cNvPr id="10242" name="Content Placeholder 2"/>
          <p:cNvSpPr>
            <a:spLocks noGrp="1"/>
          </p:cNvSpPr>
          <p:nvPr>
            <p:ph idx="1"/>
          </p:nvPr>
        </p:nvSpPr>
        <p:spPr/>
        <p:txBody>
          <a:bodyPr/>
          <a:lstStyle/>
          <a:p>
            <a:r>
              <a:rPr lang="en-US" altLang="en-US" smtClean="0"/>
              <a:t>Fluorescent labelled – complex synthesis, large size</a:t>
            </a:r>
          </a:p>
          <a:p>
            <a:r>
              <a:rPr lang="en-US" altLang="en-US" smtClean="0"/>
              <a:t>Radiolabelled – expensive / not widely available (commercially)</a:t>
            </a:r>
          </a:p>
          <a:p>
            <a:r>
              <a:rPr lang="en-US" altLang="en-US" smtClean="0"/>
              <a:t>Azido-modified carbohydrates</a:t>
            </a:r>
          </a:p>
        </p:txBody>
      </p:sp>
      <p:pic>
        <p:nvPicPr>
          <p:cNvPr id="10243" name="Picture 18" descr="Untitled_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12950" y="4433888"/>
            <a:ext cx="4614863"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itle 1"/>
          <p:cNvSpPr>
            <a:spLocks noGrp="1"/>
          </p:cNvSpPr>
          <p:nvPr>
            <p:ph type="title"/>
          </p:nvPr>
        </p:nvSpPr>
        <p:spPr/>
        <p:txBody>
          <a:bodyPr/>
          <a:lstStyle/>
          <a:p>
            <a:r>
              <a:rPr lang="en-US" altLang="en-US" smtClean="0"/>
              <a:t>Probing Carbohydrate Uptake</a:t>
            </a:r>
          </a:p>
        </p:txBody>
      </p:sp>
      <p:pic>
        <p:nvPicPr>
          <p:cNvPr id="11266" name="Picture 1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03513" y="3567113"/>
            <a:ext cx="2895600"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1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108325" y="1682750"/>
            <a:ext cx="2298700" cy="146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5760</TotalTime>
  <Words>3682</Words>
  <Application>Microsoft Office PowerPoint</Application>
  <PresentationFormat>On-screen Show (4:3)</PresentationFormat>
  <Paragraphs>345</Paragraphs>
  <Slides>24</Slides>
  <Notes>23</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32" baseType="lpstr">
      <vt:lpstr>Calibri</vt:lpstr>
      <vt:lpstr>MS PGothic</vt:lpstr>
      <vt:lpstr>Arial</vt:lpstr>
      <vt:lpstr>Lucida Grande</vt:lpstr>
      <vt:lpstr>Wingdings</vt:lpstr>
      <vt:lpstr>Zapf Dingbats</vt:lpstr>
      <vt:lpstr>Office Theme</vt:lpstr>
      <vt:lpstr>Document</vt:lpstr>
      <vt:lpstr>Label-Free Uptake: Keeping an Ion Carbohydrates in Mycobacteria</vt:lpstr>
      <vt:lpstr>   Understanding Nutrient Uptake in Mycobacteria</vt:lpstr>
      <vt:lpstr>The tuberculosis timebomb</vt:lpstr>
      <vt:lpstr>Tuberculosis</vt:lpstr>
      <vt:lpstr>Mycobacteria</vt:lpstr>
      <vt:lpstr>PowerPoint Presentation</vt:lpstr>
      <vt:lpstr>PowerPoint Presentation</vt:lpstr>
      <vt:lpstr>Probing Carbohydrate Uptake</vt:lpstr>
      <vt:lpstr>Probing Carbohydrate Uptake</vt:lpstr>
      <vt:lpstr>Probing Carbohydrate Uptake</vt:lpstr>
      <vt:lpstr>Deuterium labeled carbohydrates</vt:lpstr>
      <vt:lpstr>Ion Beam Analysis</vt:lpstr>
      <vt:lpstr>PowerPoint Presentation</vt:lpstr>
      <vt:lpstr>Characterisation</vt:lpstr>
      <vt:lpstr>PowerPoint Presentation</vt:lpstr>
      <vt:lpstr>PowerPoint Presentation</vt:lpstr>
      <vt:lpstr>PowerPoint Presentation</vt:lpstr>
      <vt:lpstr>PowerPoint Presentation</vt:lpstr>
      <vt:lpstr>Relative Uptake in Mycobacteria</vt:lpstr>
      <vt:lpstr>Trehalose</vt:lpstr>
      <vt:lpstr>PowerPoint Presentation</vt:lpstr>
      <vt:lpstr>Ion beam results</vt:lpstr>
      <vt:lpstr>Conclusions</vt:lpstr>
      <vt:lpstr>Acknowledgements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Carbohydrate uptake in Mycobacteria</dc:title>
  <dc:creator>Richard</dc:creator>
  <cp:lastModifiedBy>chemist</cp:lastModifiedBy>
  <cp:revision>110</cp:revision>
  <dcterms:created xsi:type="dcterms:W3CDTF">2014-12-02T13:16:36Z</dcterms:created>
  <dcterms:modified xsi:type="dcterms:W3CDTF">2015-01-16T12:08:05Z</dcterms:modified>
</cp:coreProperties>
</file>