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4.xml" ContentType="application/vnd.openxmlformats-officedocument.presentationml.notesSlide+xml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5.xml" ContentType="application/vnd.openxmlformats-officedocument.presentationml.notesSlide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notesSlides/notesSlide6.xml" ContentType="application/vnd.openxmlformats-officedocument.presentationml.notesSlide+xml"/>
  <Override PartName="/ppt/embeddings/oleObject9.bin" ContentType="application/vnd.openxmlformats-officedocument.oleObject"/>
  <Override PartName="/ppt/notesSlides/notesSlide7.xml" ContentType="application/vnd.openxmlformats-officedocument.presentationml.notesSlide+xml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Relationship Id="rId2" Type="http://schemas.openxmlformats.org/officeDocument/2006/relationships/image" Target="../media/image12.wmf"/><Relationship Id="rId3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Relationship Id="rId2" Type="http://schemas.openxmlformats.org/officeDocument/2006/relationships/image" Target="../media/image17.wmf"/><Relationship Id="rId3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Relationship Id="rId2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4" Type="http://schemas.openxmlformats.org/officeDocument/2006/relationships/image" Target="../media/image33.wmf"/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967E1E-AC0D-144F-BA3B-048E152C0F35}" type="datetimeFigureOut">
              <a:rPr lang="en-US" smtClean="0"/>
              <a:t>09/04/2015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F27FF4-0776-0C4D-85D5-5286DF1BF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938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66DCF7-8DEE-4AD0-BB49-439276A29FEA}" type="slidenum">
              <a:rPr lang="en-GB"/>
              <a:pPr/>
              <a:t>1</a:t>
            </a:fld>
            <a:endParaRPr lang="en-GB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457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E3105-740B-9C48-9B13-A53143DA1707}" type="datetimeFigureOut">
              <a:rPr lang="en-US" smtClean="0"/>
              <a:t>09/04/2015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720C7-E0B7-B142-98B7-D3763E696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80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E3105-740B-9C48-9B13-A53143DA1707}" type="datetimeFigureOut">
              <a:rPr lang="en-US" smtClean="0"/>
              <a:t>09/04/2015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720C7-E0B7-B142-98B7-D3763E696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4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E3105-740B-9C48-9B13-A53143DA1707}" type="datetimeFigureOut">
              <a:rPr lang="en-US" smtClean="0"/>
              <a:t>09/04/2015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720C7-E0B7-B142-98B7-D3763E696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255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E3105-740B-9C48-9B13-A53143DA1707}" type="datetimeFigureOut">
              <a:rPr lang="en-US" smtClean="0"/>
              <a:t>09/04/2015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720C7-E0B7-B142-98B7-D3763E696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21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E3105-740B-9C48-9B13-A53143DA1707}" type="datetimeFigureOut">
              <a:rPr lang="en-US" smtClean="0"/>
              <a:t>09/04/2015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720C7-E0B7-B142-98B7-D3763E696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232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E3105-740B-9C48-9B13-A53143DA1707}" type="datetimeFigureOut">
              <a:rPr lang="en-US" smtClean="0"/>
              <a:t>09/04/2015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720C7-E0B7-B142-98B7-D3763E696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907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E3105-740B-9C48-9B13-A53143DA1707}" type="datetimeFigureOut">
              <a:rPr lang="en-US" smtClean="0"/>
              <a:t>09/04/2015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720C7-E0B7-B142-98B7-D3763E696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89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E3105-740B-9C48-9B13-A53143DA1707}" type="datetimeFigureOut">
              <a:rPr lang="en-US" smtClean="0"/>
              <a:t>09/04/2015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720C7-E0B7-B142-98B7-D3763E696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96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E3105-740B-9C48-9B13-A53143DA1707}" type="datetimeFigureOut">
              <a:rPr lang="en-US" smtClean="0"/>
              <a:t>09/04/2015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720C7-E0B7-B142-98B7-D3763E696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420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E3105-740B-9C48-9B13-A53143DA1707}" type="datetimeFigureOut">
              <a:rPr lang="en-US" smtClean="0"/>
              <a:t>09/04/2015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720C7-E0B7-B142-98B7-D3763E696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890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E3105-740B-9C48-9B13-A53143DA1707}" type="datetimeFigureOut">
              <a:rPr lang="en-US" smtClean="0"/>
              <a:t>09/04/2015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720C7-E0B7-B142-98B7-D3763E696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39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E3105-740B-9C48-9B13-A53143DA1707}" type="datetimeFigureOut">
              <a:rPr lang="en-US" smtClean="0"/>
              <a:t>09/04/2015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720C7-E0B7-B142-98B7-D3763E696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846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.emf"/><Relationship Id="rId12" Type="http://schemas.openxmlformats.org/officeDocument/2006/relationships/image" Target="../media/image9.emf"/><Relationship Id="rId13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7" Type="http://schemas.microsoft.com/office/2007/relationships/hdphoto" Target="../media/hdphoto1.wdp"/><Relationship Id="rId8" Type="http://schemas.openxmlformats.org/officeDocument/2006/relationships/image" Target="../media/image7.png"/><Relationship Id="rId9" Type="http://schemas.microsoft.com/office/2007/relationships/hdphoto" Target="../media/hdphoto2.wdp"/><Relationship Id="rId10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3.bin"/><Relationship Id="rId12" Type="http://schemas.openxmlformats.org/officeDocument/2006/relationships/image" Target="../media/image13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3.xml"/><Relationship Id="rId4" Type="http://schemas.openxmlformats.org/officeDocument/2006/relationships/image" Target="../media/image3.jpeg"/><Relationship Id="rId5" Type="http://schemas.openxmlformats.org/officeDocument/2006/relationships/image" Target="../media/image14.emf"/><Relationship Id="rId6" Type="http://schemas.openxmlformats.org/officeDocument/2006/relationships/image" Target="../media/image15.emf"/><Relationship Id="rId7" Type="http://schemas.openxmlformats.org/officeDocument/2006/relationships/oleObject" Target="../embeddings/oleObject1.bin"/><Relationship Id="rId8" Type="http://schemas.openxmlformats.org/officeDocument/2006/relationships/image" Target="../media/image11.wmf"/><Relationship Id="rId9" Type="http://schemas.openxmlformats.org/officeDocument/2006/relationships/oleObject" Target="../embeddings/oleObject2.bin"/><Relationship Id="rId10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9.jpeg"/><Relationship Id="rId12" Type="http://schemas.microsoft.com/office/2007/relationships/hdphoto" Target="../media/hdphoto4.wdp"/><Relationship Id="rId13" Type="http://schemas.openxmlformats.org/officeDocument/2006/relationships/image" Target="../media/image6.jpeg"/><Relationship Id="rId14" Type="http://schemas.microsoft.com/office/2007/relationships/hdphoto" Target="../media/hdphoto1.wdp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4.xml"/><Relationship Id="rId4" Type="http://schemas.openxmlformats.org/officeDocument/2006/relationships/image" Target="../media/image3.jpeg"/><Relationship Id="rId5" Type="http://schemas.openxmlformats.org/officeDocument/2006/relationships/oleObject" Target="../embeddings/oleObject4.bin"/><Relationship Id="rId6" Type="http://schemas.openxmlformats.org/officeDocument/2006/relationships/image" Target="../media/image16.wmf"/><Relationship Id="rId7" Type="http://schemas.openxmlformats.org/officeDocument/2006/relationships/oleObject" Target="../embeddings/oleObject5.bin"/><Relationship Id="rId8" Type="http://schemas.openxmlformats.org/officeDocument/2006/relationships/image" Target="../media/image17.wmf"/><Relationship Id="rId9" Type="http://schemas.openxmlformats.org/officeDocument/2006/relationships/oleObject" Target="../embeddings/oleObject6.bin"/><Relationship Id="rId10" Type="http://schemas.openxmlformats.org/officeDocument/2006/relationships/image" Target="../media/image1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7.bin"/><Relationship Id="rId5" Type="http://schemas.openxmlformats.org/officeDocument/2006/relationships/image" Target="../media/image20.wmf"/><Relationship Id="rId6" Type="http://schemas.openxmlformats.org/officeDocument/2006/relationships/image" Target="../media/image3.jpeg"/><Relationship Id="rId7" Type="http://schemas.openxmlformats.org/officeDocument/2006/relationships/image" Target="../media/image22.png"/><Relationship Id="rId8" Type="http://schemas.openxmlformats.org/officeDocument/2006/relationships/image" Target="../media/image23.emf"/><Relationship Id="rId9" Type="http://schemas.openxmlformats.org/officeDocument/2006/relationships/image" Target="../media/image24.emf"/><Relationship Id="rId10" Type="http://schemas.openxmlformats.org/officeDocument/2006/relationships/oleObject" Target="../embeddings/oleObject8.bin"/><Relationship Id="rId11" Type="http://schemas.openxmlformats.org/officeDocument/2006/relationships/image" Target="../media/image21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image" Target="../media/image26.png"/><Relationship Id="rId5" Type="http://schemas.openxmlformats.org/officeDocument/2006/relationships/image" Target="../media/image3.jpeg"/><Relationship Id="rId6" Type="http://schemas.openxmlformats.org/officeDocument/2006/relationships/image" Target="../media/image27.tif"/><Relationship Id="rId7" Type="http://schemas.openxmlformats.org/officeDocument/2006/relationships/image" Target="../media/image28.tif"/><Relationship Id="rId8" Type="http://schemas.openxmlformats.org/officeDocument/2006/relationships/image" Target="../media/image29.tif"/><Relationship Id="rId9" Type="http://schemas.openxmlformats.org/officeDocument/2006/relationships/oleObject" Target="../embeddings/oleObject9.bin"/><Relationship Id="rId10" Type="http://schemas.openxmlformats.org/officeDocument/2006/relationships/image" Target="../media/image25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3.bin"/><Relationship Id="rId12" Type="http://schemas.openxmlformats.org/officeDocument/2006/relationships/image" Target="../media/image33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7.xml"/><Relationship Id="rId4" Type="http://schemas.openxmlformats.org/officeDocument/2006/relationships/image" Target="../media/image3.jpeg"/><Relationship Id="rId5" Type="http://schemas.openxmlformats.org/officeDocument/2006/relationships/oleObject" Target="../embeddings/oleObject10.bin"/><Relationship Id="rId6" Type="http://schemas.openxmlformats.org/officeDocument/2006/relationships/image" Target="../media/image30.wmf"/><Relationship Id="rId7" Type="http://schemas.openxmlformats.org/officeDocument/2006/relationships/oleObject" Target="../embeddings/oleObject11.bin"/><Relationship Id="rId8" Type="http://schemas.openxmlformats.org/officeDocument/2006/relationships/image" Target="../media/image31.wmf"/><Relationship Id="rId9" Type="http://schemas.openxmlformats.org/officeDocument/2006/relationships/oleObject" Target="../embeddings/oleObject12.bin"/><Relationship Id="rId10" Type="http://schemas.openxmlformats.org/officeDocument/2006/relationships/image" Target="../media/image3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jpeg"/><Relationship Id="rId5" Type="http://schemas.openxmlformats.org/officeDocument/2006/relationships/image" Target="../media/image36.jpe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image" Target="../media/image39.png"/><Relationship Id="rId9" Type="http://schemas.openxmlformats.org/officeDocument/2006/relationships/image" Target="../media/image40.jpg"/><Relationship Id="rId10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</p:pic>
      <p:sp>
        <p:nvSpPr>
          <p:cNvPr id="8" name="TextBox 7"/>
          <p:cNvSpPr txBox="1"/>
          <p:nvPr/>
        </p:nvSpPr>
        <p:spPr>
          <a:xfrm>
            <a:off x="0" y="108838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Glycosylated Nanomaterials: </a:t>
            </a:r>
            <a:r>
              <a:rPr lang="en-US" sz="4000" dirty="0" smtClean="0"/>
              <a:t>Detection </a:t>
            </a:r>
            <a:r>
              <a:rPr lang="en-US" sz="4000" dirty="0" smtClean="0"/>
              <a:t>of Bacteria and Toxins </a:t>
            </a:r>
            <a:endParaRPr lang="en-US" sz="2400" b="1" i="1" dirty="0" smtClean="0">
              <a:latin typeface="Gill Sans M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9092" y="1809697"/>
            <a:ext cx="70539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u="sng" dirty="0" smtClean="0">
                <a:latin typeface="Gill Sans MT" pitchFamily="34" charset="0"/>
              </a:rPr>
              <a:t>Sarah-Jane Richards </a:t>
            </a:r>
            <a:r>
              <a:rPr lang="en-GB" sz="3600" dirty="0" smtClean="0">
                <a:latin typeface="Gill Sans MT" pitchFamily="34" charset="0"/>
              </a:rPr>
              <a:t>&amp;</a:t>
            </a:r>
          </a:p>
          <a:p>
            <a:pPr algn="ctr"/>
            <a:r>
              <a:rPr lang="en-GB" sz="3600" dirty="0" smtClean="0">
                <a:latin typeface="Gill Sans MT" pitchFamily="34" charset="0"/>
              </a:rPr>
              <a:t> Matthew I. Gibson</a:t>
            </a:r>
          </a:p>
          <a:p>
            <a:pPr algn="ctr"/>
            <a:r>
              <a:rPr lang="en-GB" sz="2400" dirty="0" smtClean="0">
                <a:latin typeface="Gill Sans MT" pitchFamily="34" charset="0"/>
              </a:rPr>
              <a:t>Department of Chemistry, University of Warwick, UK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72200" y="3740933"/>
            <a:ext cx="47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ill Sans MT" pitchFamily="34" charset="0"/>
              </a:rPr>
              <a:t>www.warwick.ac.uk/go/gibsongroup </a:t>
            </a:r>
            <a:endParaRPr lang="en-GB" sz="2400" dirty="0">
              <a:solidFill>
                <a:schemeClr val="accent2">
                  <a:lumMod val="60000"/>
                  <a:lumOff val="40000"/>
                </a:schemeClr>
              </a:solidFill>
              <a:latin typeface="Gill Sans M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3745510"/>
            <a:ext cx="3773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ill Sans MT" pitchFamily="34" charset="0"/>
              </a:rPr>
              <a:t>S-J.Richards@warwick.ac.uk</a:t>
            </a:r>
            <a:r>
              <a:rPr lang="en-GB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ill Sans MT" pitchFamily="34" charset="0"/>
              </a:rPr>
              <a:t> </a:t>
            </a:r>
            <a:endParaRPr lang="en-GB" sz="2400" dirty="0">
              <a:solidFill>
                <a:schemeClr val="accent2">
                  <a:lumMod val="60000"/>
                  <a:lumOff val="40000"/>
                </a:schemeClr>
              </a:solidFill>
              <a:latin typeface="Gill Sans MT" pitchFamily="34" charset="0"/>
            </a:endParaRPr>
          </a:p>
        </p:txBody>
      </p: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714884"/>
            <a:ext cx="191135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209800" y="4727907"/>
            <a:ext cx="6756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COST IBCARB Spring Training School – Friday 10</a:t>
            </a:r>
            <a:r>
              <a:rPr lang="en-US" sz="2000" baseline="30000" dirty="0" smtClean="0">
                <a:solidFill>
                  <a:srgbClr val="FFFFFF"/>
                </a:solidFill>
              </a:rPr>
              <a:t>th</a:t>
            </a:r>
            <a:r>
              <a:rPr lang="en-US" sz="2000" dirty="0" smtClean="0">
                <a:solidFill>
                  <a:srgbClr val="FFFFFF"/>
                </a:solidFill>
              </a:rPr>
              <a:t> April</a:t>
            </a: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233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SJR-3-86-B_SBA.t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61"/>
          <a:stretch>
            <a:fillRect/>
          </a:stretch>
        </p:blipFill>
        <p:spPr bwMode="auto">
          <a:xfrm>
            <a:off x="5176837" y="1926403"/>
            <a:ext cx="3095625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SJR-3-86-F_SBA.t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36"/>
          <a:stretch>
            <a:fillRect/>
          </a:stretch>
        </p:blipFill>
        <p:spPr bwMode="auto">
          <a:xfrm>
            <a:off x="5176837" y="1931454"/>
            <a:ext cx="2931918" cy="232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 flipH="1">
            <a:off x="1649489" y="2987422"/>
            <a:ext cx="521979" cy="9851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9648" tIns="14823" rIns="29648" bIns="14823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174226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i="1" dirty="0" smtClean="0">
                <a:latin typeface="Franklin Gothic Book" pitchFamily="34" charset="0"/>
              </a:rPr>
              <a:t>Glycosylated gold nanoparticles for detection</a:t>
            </a:r>
            <a:endParaRPr lang="en-GB" sz="2400" b="1" i="1" dirty="0">
              <a:latin typeface="Franklin Gothic Book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891" t="46609" r="67435" b="43120"/>
          <a:stretch/>
        </p:blipFill>
        <p:spPr>
          <a:xfrm flipV="1">
            <a:off x="8510145" y="2143121"/>
            <a:ext cx="633855" cy="63627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878" t="46609" r="55038" b="43120"/>
          <a:stretch/>
        </p:blipFill>
        <p:spPr>
          <a:xfrm flipV="1">
            <a:off x="8510144" y="3330617"/>
            <a:ext cx="633855" cy="6892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832508">
            <a:off x="305308" y="2296095"/>
            <a:ext cx="619946" cy="9322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6866544">
            <a:off x="1344393" y="3260653"/>
            <a:ext cx="619946" cy="93222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3230" y="1690103"/>
            <a:ext cx="796259" cy="80422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62857" y="2575616"/>
            <a:ext cx="796259" cy="80422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40465" y="3450640"/>
            <a:ext cx="796259" cy="80422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06727" y="2937080"/>
            <a:ext cx="876747" cy="88551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73150" y="1714748"/>
            <a:ext cx="876747" cy="88551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9161250">
            <a:off x="3804902" y="2091072"/>
            <a:ext cx="876748" cy="88551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34776" y="2494324"/>
            <a:ext cx="876747" cy="88551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898713">
            <a:off x="3682947" y="3354837"/>
            <a:ext cx="634480" cy="95408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54917" y="3105259"/>
            <a:ext cx="876747" cy="885513"/>
          </a:xfrm>
          <a:prstGeom prst="rect">
            <a:avLst/>
          </a:prstGeom>
        </p:spPr>
      </p:pic>
      <p:cxnSp>
        <p:nvCxnSpPr>
          <p:cNvPr id="33" name="Straight Connector 32"/>
          <p:cNvCxnSpPr/>
          <p:nvPr/>
        </p:nvCxnSpPr>
        <p:spPr>
          <a:xfrm flipV="1">
            <a:off x="38424" y="1555078"/>
            <a:ext cx="576858" cy="1600242"/>
          </a:xfrm>
          <a:prstGeom prst="line">
            <a:avLst/>
          </a:prstGeom>
          <a:ln>
            <a:solidFill>
              <a:srgbClr val="E45A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462857" y="1505015"/>
            <a:ext cx="1205126" cy="1565174"/>
          </a:xfrm>
          <a:prstGeom prst="line">
            <a:avLst/>
          </a:prstGeom>
          <a:ln>
            <a:solidFill>
              <a:srgbClr val="E45A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4149898" y="1555077"/>
            <a:ext cx="995334" cy="1432345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2667983" y="1582477"/>
            <a:ext cx="825309" cy="1487712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667983" y="4798508"/>
            <a:ext cx="26774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5C8DD1"/>
                </a:solidFill>
              </a:rPr>
              <a:t>C</a:t>
            </a:r>
            <a:r>
              <a:rPr lang="en-US" sz="2400" b="1" dirty="0" smtClean="0">
                <a:solidFill>
                  <a:srgbClr val="5C8DD1"/>
                </a:solidFill>
              </a:rPr>
              <a:t>orrect glycan = interaction</a:t>
            </a:r>
            <a:endParaRPr lang="en-US" sz="2400" b="1" dirty="0">
              <a:solidFill>
                <a:srgbClr val="5C8DD1"/>
              </a:solidFill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4" t="47466" r="37907" b="43733"/>
          <a:stretch/>
        </p:blipFill>
        <p:spPr>
          <a:xfrm rot="10800000">
            <a:off x="38424" y="923581"/>
            <a:ext cx="4730984" cy="63149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20123841">
            <a:off x="3410935" y="2376687"/>
            <a:ext cx="634480" cy="954082"/>
          </a:xfrm>
          <a:prstGeom prst="rect">
            <a:avLst/>
          </a:prstGeom>
        </p:spPr>
      </p:pic>
      <p:sp>
        <p:nvSpPr>
          <p:cNvPr id="60" name="Rectangle 59"/>
          <p:cNvSpPr/>
          <p:nvPr/>
        </p:nvSpPr>
        <p:spPr>
          <a:xfrm>
            <a:off x="33952" y="4798508"/>
            <a:ext cx="228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2400" b="1" dirty="0">
                <a:solidFill>
                  <a:srgbClr val="D15383"/>
                </a:solidFill>
              </a:rPr>
              <a:t>Incorrect glycan = no interaction</a:t>
            </a:r>
            <a:endParaRPr lang="en-US" sz="2400" b="1" dirty="0">
              <a:solidFill>
                <a:srgbClr val="D153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149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836838" y="6191248"/>
            <a:ext cx="5177995" cy="584776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Richards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S-J., </a:t>
            </a:r>
            <a:r>
              <a:rPr lang="en-GB" sz="1600" dirty="0" err="1" smtClean="0">
                <a:latin typeface="Calibri"/>
                <a:cs typeface="Calibri"/>
              </a:rPr>
              <a:t>Fullam</a:t>
            </a:r>
            <a:r>
              <a:rPr lang="en-GB" sz="1600" dirty="0" smtClean="0">
                <a:latin typeface="Calibri"/>
                <a:cs typeface="Calibri"/>
              </a:rPr>
              <a:t>, E., </a:t>
            </a:r>
            <a:r>
              <a:rPr lang="en-GB" sz="1600" dirty="0" err="1" smtClean="0">
                <a:latin typeface="Calibri"/>
                <a:cs typeface="Calibri"/>
              </a:rPr>
              <a:t>Besra</a:t>
            </a:r>
            <a:r>
              <a:rPr lang="en-GB" sz="1600" dirty="0" smtClean="0">
                <a:latin typeface="Calibri"/>
                <a:cs typeface="Calibri"/>
              </a:rPr>
              <a:t>, G. S. Gibson, M. I.;</a:t>
            </a:r>
            <a:r>
              <a:rPr lang="en-GB" sz="1600" i="1" dirty="0" smtClean="0">
                <a:latin typeface="Calibri"/>
                <a:cs typeface="Calibri"/>
              </a:rPr>
              <a:t> J. Mater. Chem. B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b="1" dirty="0" smtClean="0">
                <a:latin typeface="Calibri"/>
                <a:cs typeface="Calibri"/>
              </a:rPr>
              <a:t>2014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dirty="0">
                <a:latin typeface="Calibri"/>
                <a:cs typeface="Calibri"/>
              </a:rPr>
              <a:t>2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1490-1498</a:t>
            </a:r>
            <a:endParaRPr lang="en-GB" sz="1600" i="1" dirty="0">
              <a:latin typeface="Calibri"/>
              <a:cs typeface="Calibri"/>
            </a:endParaRPr>
          </a:p>
        </p:txBody>
      </p:sp>
      <p:sp>
        <p:nvSpPr>
          <p:cNvPr id="9" name="Oval 8"/>
          <p:cNvSpPr/>
          <p:nvPr/>
        </p:nvSpPr>
        <p:spPr>
          <a:xfrm>
            <a:off x="3716952" y="1437665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550" y="1149633"/>
            <a:ext cx="2754306" cy="10081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3030" y="1302529"/>
            <a:ext cx="733922" cy="49517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4221009" y="1662568"/>
            <a:ext cx="733922" cy="49517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678698">
            <a:off x="3770498" y="855803"/>
            <a:ext cx="733922" cy="49517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478698">
            <a:off x="3482466" y="2007931"/>
            <a:ext cx="733922" cy="495176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095151"/>
              </p:ext>
            </p:extLst>
          </p:nvPr>
        </p:nvGraphicFramePr>
        <p:xfrm>
          <a:off x="4747846" y="3024945"/>
          <a:ext cx="4154488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Graph" r:id="rId7" imgW="4154760" imgH="2901600" progId="Origin50.Graph">
                  <p:embed/>
                </p:oleObj>
              </mc:Choice>
              <mc:Fallback>
                <p:oleObj name="Graph" r:id="rId7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47846" y="3024945"/>
                        <a:ext cx="4154488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127044"/>
              </p:ext>
            </p:extLst>
          </p:nvPr>
        </p:nvGraphicFramePr>
        <p:xfrm>
          <a:off x="4801893" y="-22867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Graph" r:id="rId9" imgW="4154760" imgH="2901600" progId="Origin50.Graph">
                  <p:embed/>
                </p:oleObj>
              </mc:Choice>
              <mc:Fallback>
                <p:oleObj name="Graph" r:id="rId9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801893" y="-22867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1802589"/>
              </p:ext>
            </p:extLst>
          </p:nvPr>
        </p:nvGraphicFramePr>
        <p:xfrm>
          <a:off x="732341" y="3025397"/>
          <a:ext cx="4132263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Graph" r:id="rId11" imgW="4131720" imgH="2901600" progId="Origin50.Graph">
                  <p:embed/>
                </p:oleObj>
              </mc:Choice>
              <mc:Fallback>
                <p:oleObj name="Graph" r:id="rId11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32341" y="3025397"/>
                        <a:ext cx="4132263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Arrow Connector 18"/>
          <p:cNvCxnSpPr/>
          <p:nvPr/>
        </p:nvCxnSpPr>
        <p:spPr>
          <a:xfrm>
            <a:off x="6456195" y="492079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7973381" y="1263106"/>
            <a:ext cx="0" cy="89636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988143" y="159179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[Con A]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7229942" y="3932672"/>
            <a:ext cx="792088" cy="0"/>
          </a:xfrm>
          <a:prstGeom prst="straightConnector1">
            <a:avLst/>
          </a:prstGeom>
          <a:ln w="38100">
            <a:solidFill>
              <a:srgbClr val="111CFB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5643249" y="3716648"/>
            <a:ext cx="717249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248015" y="2740188"/>
            <a:ext cx="2778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Size dependant aggregation</a:t>
            </a:r>
            <a:endParaRPr lang="en-GB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697322" y="211014"/>
            <a:ext cx="25790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Con A induced aggregation</a:t>
            </a:r>
            <a:endParaRPr lang="en-GB" sz="1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564923" y="2879083"/>
            <a:ext cx="25790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Kinetics</a:t>
            </a:r>
            <a:r>
              <a:rPr lang="en-GB" sz="1400" dirty="0" smtClean="0"/>
              <a:t> </a:t>
            </a:r>
            <a:r>
              <a:rPr lang="en-GB" sz="1400" b="1" dirty="0" smtClean="0"/>
              <a:t>of</a:t>
            </a:r>
            <a:r>
              <a:rPr lang="en-GB" sz="1400" dirty="0" smtClean="0"/>
              <a:t> </a:t>
            </a:r>
            <a:r>
              <a:rPr lang="en-GB" sz="1400" b="1" dirty="0" smtClean="0"/>
              <a:t>colour</a:t>
            </a:r>
            <a:r>
              <a:rPr lang="en-GB" sz="1400" dirty="0" smtClean="0"/>
              <a:t> </a:t>
            </a:r>
            <a:r>
              <a:rPr lang="en-GB" sz="1400" b="1" dirty="0" smtClean="0"/>
              <a:t>change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4069848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5147404"/>
              </p:ext>
            </p:extLst>
          </p:nvPr>
        </p:nvGraphicFramePr>
        <p:xfrm>
          <a:off x="4233937" y="161037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Graph" r:id="rId5" imgW="4154760" imgH="2901600" progId="Origin50.Graph">
                  <p:embed/>
                </p:oleObj>
              </mc:Choice>
              <mc:Fallback>
                <p:oleObj name="Graph" r:id="rId5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33937" y="161037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4596641"/>
              </p:ext>
            </p:extLst>
          </p:nvPr>
        </p:nvGraphicFramePr>
        <p:xfrm>
          <a:off x="504941" y="161037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Graph" r:id="rId7" imgW="4154760" imgH="2901600" progId="Origin50.Graph">
                  <p:embed/>
                </p:oleObj>
              </mc:Choice>
              <mc:Fallback>
                <p:oleObj name="Graph" r:id="rId7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04941" y="161037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Straight Arrow Connector 28"/>
          <p:cNvCxnSpPr/>
          <p:nvPr/>
        </p:nvCxnSpPr>
        <p:spPr>
          <a:xfrm>
            <a:off x="2161125" y="735830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3817309" y="1095870"/>
            <a:ext cx="0" cy="89636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868144" y="790434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7596336" y="1241157"/>
            <a:ext cx="0" cy="80567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7915375"/>
              </p:ext>
            </p:extLst>
          </p:nvPr>
        </p:nvGraphicFramePr>
        <p:xfrm>
          <a:off x="504941" y="2907612"/>
          <a:ext cx="4132262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Graph" r:id="rId9" imgW="4131720" imgH="2901600" progId="Origin50.Graph">
                  <p:embed/>
                </p:oleObj>
              </mc:Choice>
              <mc:Fallback>
                <p:oleObj name="Graph" r:id="rId9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04941" y="2907612"/>
                        <a:ext cx="4132262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08" t="63399" r="43311" b="27136"/>
          <a:stretch/>
        </p:blipFill>
        <p:spPr>
          <a:xfrm flipV="1">
            <a:off x="5436096" y="4337501"/>
            <a:ext cx="2320117" cy="3770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613" t="46609" r="43311" b="43120"/>
          <a:stretch/>
        </p:blipFill>
        <p:spPr>
          <a:xfrm flipV="1">
            <a:off x="5468250" y="3694501"/>
            <a:ext cx="2287963" cy="40917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36" name="TextBox 35"/>
          <p:cNvSpPr txBox="1"/>
          <p:nvPr/>
        </p:nvSpPr>
        <p:spPr>
          <a:xfrm>
            <a:off x="4716016" y="4354484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Arial" pitchFamily="34" charset="0"/>
                <a:cs typeface="Arial" pitchFamily="34" charset="0"/>
              </a:rPr>
              <a:t>TOP10</a:t>
            </a:r>
          </a:p>
          <a:p>
            <a:pPr algn="ctr"/>
            <a:r>
              <a:rPr lang="en-GB" sz="12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GB" sz="1200" b="1" dirty="0" err="1" smtClean="0">
                <a:latin typeface="Arial" pitchFamily="34" charset="0"/>
                <a:cs typeface="Arial" pitchFamily="34" charset="0"/>
              </a:rPr>
              <a:t>FimH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16016" y="3706412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Arial" pitchFamily="34" charset="0"/>
                <a:cs typeface="Arial" pitchFamily="34" charset="0"/>
              </a:rPr>
              <a:t>K-12</a:t>
            </a:r>
          </a:p>
          <a:p>
            <a:pPr algn="ctr"/>
            <a:r>
              <a:rPr lang="en-GB" sz="1200" b="1" dirty="0" smtClean="0">
                <a:latin typeface="Arial" pitchFamily="34" charset="0"/>
                <a:cs typeface="Arial" pitchFamily="34" charset="0"/>
              </a:rPr>
              <a:t>+ </a:t>
            </a:r>
            <a:r>
              <a:rPr lang="en-GB" sz="1200" b="1" dirty="0" err="1" smtClean="0">
                <a:latin typeface="Arial" pitchFamily="34" charset="0"/>
                <a:cs typeface="Arial" pitchFamily="34" charset="0"/>
              </a:rPr>
              <a:t>FimH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65181" y="377061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FimH</a:t>
            </a:r>
            <a:r>
              <a:rPr lang="en-US" dirty="0" smtClean="0"/>
              <a:t>+ bacteria]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732240" y="377061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FimH</a:t>
            </a:r>
            <a:r>
              <a:rPr lang="en-US" dirty="0" smtClean="0"/>
              <a:t>- bacteria]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471899" y="4985573"/>
            <a:ext cx="1346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OD = 0.25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76256" y="4985573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OD 0.005</a:t>
            </a:r>
            <a:endParaRPr lang="en-US" dirty="0">
              <a:latin typeface="Arial"/>
              <a:cs typeface="Arial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5580112" y="4769549"/>
            <a:ext cx="0" cy="216024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7596336" y="4769549"/>
            <a:ext cx="0" cy="216024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5868144" y="5417621"/>
            <a:ext cx="1656184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156176" y="5417621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[Bacteria]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158819" y="42317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Bacteria induced aggregation</a:t>
            </a:r>
            <a:endParaRPr lang="en-GB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85456" y="3295617"/>
            <a:ext cx="298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Bacteria induced colour change</a:t>
            </a:r>
            <a:endParaRPr lang="en-GB" sz="1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816586" y="1938116"/>
            <a:ext cx="3251250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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</a:t>
            </a:r>
            <a:endParaRPr lang="en-US" sz="3000" dirty="0">
              <a:latin typeface="Gill Sans"/>
              <a:cs typeface="Gill San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36838" y="6191248"/>
            <a:ext cx="5177995" cy="584776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Richards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S-J., </a:t>
            </a:r>
            <a:r>
              <a:rPr lang="en-GB" sz="1600" dirty="0" err="1" smtClean="0">
                <a:latin typeface="Calibri"/>
                <a:cs typeface="Calibri"/>
              </a:rPr>
              <a:t>Fullam</a:t>
            </a:r>
            <a:r>
              <a:rPr lang="en-GB" sz="1600" dirty="0" smtClean="0">
                <a:latin typeface="Calibri"/>
                <a:cs typeface="Calibri"/>
              </a:rPr>
              <a:t>, E., </a:t>
            </a:r>
            <a:r>
              <a:rPr lang="en-GB" sz="1600" dirty="0" err="1" smtClean="0">
                <a:latin typeface="Calibri"/>
                <a:cs typeface="Calibri"/>
              </a:rPr>
              <a:t>Besra</a:t>
            </a:r>
            <a:r>
              <a:rPr lang="en-GB" sz="1600" dirty="0" smtClean="0">
                <a:latin typeface="Calibri"/>
                <a:cs typeface="Calibri"/>
              </a:rPr>
              <a:t>, G. S. Gibson, M. I.;</a:t>
            </a:r>
            <a:r>
              <a:rPr lang="en-GB" sz="1600" i="1" dirty="0" smtClean="0">
                <a:latin typeface="Calibri"/>
                <a:cs typeface="Calibri"/>
              </a:rPr>
              <a:t> J. Mater. Chem. B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b="1" dirty="0" smtClean="0">
                <a:latin typeface="Calibri"/>
                <a:cs typeface="Calibri"/>
              </a:rPr>
              <a:t>2014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dirty="0">
                <a:latin typeface="Calibri"/>
                <a:cs typeface="Calibri"/>
              </a:rPr>
              <a:t>2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1490-1498</a:t>
            </a:r>
            <a:endParaRPr lang="en-GB" sz="1600" i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16520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" name="Object 8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7200266"/>
              </p:ext>
            </p:extLst>
          </p:nvPr>
        </p:nvGraphicFramePr>
        <p:xfrm>
          <a:off x="679192" y="2464643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Graph" r:id="rId4" imgW="4154760" imgH="2901600" progId="Origin50.Graph">
                  <p:embed/>
                </p:oleObj>
              </mc:Choice>
              <mc:Fallback>
                <p:oleObj name="Graph" r:id="rId4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9192" y="2464643"/>
                        <a:ext cx="4154487" cy="29019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Screen shot 2014-03-18 at 13.40.39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3" b="51109"/>
          <a:stretch>
            <a:fillRect/>
          </a:stretch>
        </p:blipFill>
        <p:spPr bwMode="auto">
          <a:xfrm>
            <a:off x="4756234" y="2921606"/>
            <a:ext cx="3251460" cy="250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2915816" y="398240"/>
            <a:ext cx="434975" cy="3032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9648" tIns="14823" rIns="29648" bIns="14823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5114803" y="1126744"/>
            <a:ext cx="1215669" cy="0"/>
          </a:xfrm>
          <a:prstGeom prst="straightConnector1">
            <a:avLst/>
          </a:prstGeom>
          <a:ln w="317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5428733" y="341412"/>
            <a:ext cx="383617" cy="360040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7943993" y="1209310"/>
            <a:ext cx="1146115" cy="287659"/>
            <a:chOff x="5940152" y="4974497"/>
            <a:chExt cx="1146115" cy="287659"/>
          </a:xfrm>
        </p:grpSpPr>
        <p:sp>
          <p:nvSpPr>
            <p:cNvPr id="50" name="Freeform 49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52" name="Group 51"/>
          <p:cNvGrpSpPr/>
          <p:nvPr/>
        </p:nvGrpSpPr>
        <p:grpSpPr>
          <a:xfrm rot="11187287">
            <a:off x="6444361" y="1200813"/>
            <a:ext cx="1146115" cy="287659"/>
            <a:chOff x="5940152" y="4974497"/>
            <a:chExt cx="1146115" cy="287659"/>
          </a:xfrm>
        </p:grpSpPr>
        <p:sp>
          <p:nvSpPr>
            <p:cNvPr id="53" name="Freeform 52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55" name="Group 54"/>
          <p:cNvGrpSpPr/>
          <p:nvPr/>
        </p:nvGrpSpPr>
        <p:grpSpPr>
          <a:xfrm rot="4922078">
            <a:off x="7304757" y="1796956"/>
            <a:ext cx="1146115" cy="287659"/>
            <a:chOff x="5940152" y="4974497"/>
            <a:chExt cx="1146115" cy="287659"/>
          </a:xfrm>
        </p:grpSpPr>
        <p:sp>
          <p:nvSpPr>
            <p:cNvPr id="56" name="Freeform 55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58" name="Group 57"/>
          <p:cNvGrpSpPr/>
          <p:nvPr/>
        </p:nvGrpSpPr>
        <p:grpSpPr>
          <a:xfrm rot="16109365">
            <a:off x="7169782" y="562011"/>
            <a:ext cx="1146115" cy="287659"/>
            <a:chOff x="5940152" y="4974497"/>
            <a:chExt cx="1146115" cy="287659"/>
          </a:xfrm>
        </p:grpSpPr>
        <p:sp>
          <p:nvSpPr>
            <p:cNvPr id="59" name="Freeform 58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61" name="Group 60"/>
          <p:cNvGrpSpPr/>
          <p:nvPr/>
        </p:nvGrpSpPr>
        <p:grpSpPr>
          <a:xfrm rot="18543059">
            <a:off x="7627640" y="665018"/>
            <a:ext cx="1146115" cy="287659"/>
            <a:chOff x="5940152" y="4974497"/>
            <a:chExt cx="1146115" cy="287659"/>
          </a:xfrm>
        </p:grpSpPr>
        <p:sp>
          <p:nvSpPr>
            <p:cNvPr id="62" name="Freeform 61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64" name="Group 63"/>
          <p:cNvGrpSpPr/>
          <p:nvPr/>
        </p:nvGrpSpPr>
        <p:grpSpPr>
          <a:xfrm rot="8130346">
            <a:off x="6656375" y="1785721"/>
            <a:ext cx="1146115" cy="287659"/>
            <a:chOff x="5940152" y="4974497"/>
            <a:chExt cx="1146115" cy="287659"/>
          </a:xfrm>
        </p:grpSpPr>
        <p:sp>
          <p:nvSpPr>
            <p:cNvPr id="65" name="Freeform 64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67" name="Group 66"/>
          <p:cNvGrpSpPr/>
          <p:nvPr/>
        </p:nvGrpSpPr>
        <p:grpSpPr>
          <a:xfrm rot="2378558">
            <a:off x="7759958" y="1685860"/>
            <a:ext cx="1146115" cy="287659"/>
            <a:chOff x="5940152" y="4974497"/>
            <a:chExt cx="1146115" cy="287659"/>
          </a:xfrm>
        </p:grpSpPr>
        <p:sp>
          <p:nvSpPr>
            <p:cNvPr id="68" name="Freeform 67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70" name="Group 69"/>
          <p:cNvGrpSpPr/>
          <p:nvPr/>
        </p:nvGrpSpPr>
        <p:grpSpPr>
          <a:xfrm rot="13565845">
            <a:off x="6575801" y="570005"/>
            <a:ext cx="1146115" cy="287659"/>
            <a:chOff x="5940152" y="4974497"/>
            <a:chExt cx="1146115" cy="287659"/>
          </a:xfrm>
        </p:grpSpPr>
        <p:sp>
          <p:nvSpPr>
            <p:cNvPr id="71" name="Freeform 70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sp>
        <p:nvSpPr>
          <p:cNvPr id="73" name="Oval 72"/>
          <p:cNvSpPr/>
          <p:nvPr/>
        </p:nvSpPr>
        <p:spPr>
          <a:xfrm>
            <a:off x="7457101" y="1065294"/>
            <a:ext cx="613787" cy="576064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5373551" y="853146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40 nm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5373551" y="770105"/>
            <a:ext cx="504056" cy="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6" name="Picture 7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094" y="76755"/>
            <a:ext cx="5689600" cy="2044700"/>
          </a:xfrm>
          <a:prstGeom prst="rect">
            <a:avLst/>
          </a:prstGeom>
        </p:spPr>
      </p:pic>
      <p:cxnSp>
        <p:nvCxnSpPr>
          <p:cNvPr id="82" name="Straight Arrow Connector 81"/>
          <p:cNvCxnSpPr/>
          <p:nvPr/>
        </p:nvCxnSpPr>
        <p:spPr>
          <a:xfrm>
            <a:off x="2266497" y="3195538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3504043" y="3734998"/>
            <a:ext cx="0" cy="824354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5424137" y="1905048"/>
            <a:ext cx="9578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n = 68</a:t>
            </a:r>
            <a:endParaRPr lang="en-US" sz="1200" dirty="0"/>
          </a:p>
        </p:txBody>
      </p:sp>
      <p:sp>
        <p:nvSpPr>
          <p:cNvPr id="86" name="TextBox 85"/>
          <p:cNvSpPr txBox="1"/>
          <p:nvPr/>
        </p:nvSpPr>
        <p:spPr>
          <a:xfrm>
            <a:off x="5325943" y="2615692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Bacteria induced aggregation</a:t>
            </a:r>
            <a:endParaRPr lang="en-GB" sz="1400" b="1" dirty="0"/>
          </a:p>
        </p:txBody>
      </p:sp>
      <p:graphicFrame>
        <p:nvGraphicFramePr>
          <p:cNvPr id="80" name="Object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7671097"/>
              </p:ext>
            </p:extLst>
          </p:nvPr>
        </p:nvGraphicFramePr>
        <p:xfrm>
          <a:off x="679191" y="2464643"/>
          <a:ext cx="4154488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Graph" r:id="rId10" imgW="4154760" imgH="2901600" progId="Origin50.Graph">
                  <p:embed/>
                </p:oleObj>
              </mc:Choice>
              <mc:Fallback>
                <p:oleObj name="Graph" r:id="rId10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79191" y="2464643"/>
                        <a:ext cx="4154488" cy="29019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" name="TextBox 78"/>
          <p:cNvSpPr txBox="1"/>
          <p:nvPr/>
        </p:nvSpPr>
        <p:spPr>
          <a:xfrm>
            <a:off x="154073" y="2292527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Con A induced aggregation</a:t>
            </a:r>
            <a:endParaRPr lang="en-GB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836531" y="2600304"/>
            <a:ext cx="21937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PEG functionalised</a:t>
            </a:r>
            <a:endParaRPr lang="en-US" sz="1500" dirty="0"/>
          </a:p>
        </p:txBody>
      </p:sp>
      <p:cxnSp>
        <p:nvCxnSpPr>
          <p:cNvPr id="84" name="Straight Arrow Connector 83"/>
          <p:cNvCxnSpPr/>
          <p:nvPr/>
        </p:nvCxnSpPr>
        <p:spPr>
          <a:xfrm flipV="1">
            <a:off x="4015012" y="2921606"/>
            <a:ext cx="0" cy="132724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 rot="16200000">
            <a:off x="2957323" y="3437693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[ConA] 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169627" y="2558082"/>
            <a:ext cx="21937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Directly functionalised</a:t>
            </a:r>
            <a:endParaRPr lang="en-US" sz="1500" dirty="0"/>
          </a:p>
        </p:txBody>
      </p:sp>
      <p:sp>
        <p:nvSpPr>
          <p:cNvPr id="46" name="TextBox 45"/>
          <p:cNvSpPr txBox="1"/>
          <p:nvPr/>
        </p:nvSpPr>
        <p:spPr>
          <a:xfrm>
            <a:off x="2777270" y="2121455"/>
            <a:ext cx="3668835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 smtClean="0">
                <a:latin typeface="Wingdings"/>
                <a:ea typeface="Wingdings"/>
                <a:cs typeface="Wingdings"/>
                <a:sym typeface="Wingdings"/>
              </a:rPr>
              <a:t></a:t>
            </a:r>
            <a:endParaRPr lang="en-US" sz="3000" dirty="0" smtClean="0">
              <a:latin typeface="Gill Sans"/>
              <a:ea typeface="Wingding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 smtClean="0">
                <a:latin typeface="Wingdings"/>
                <a:ea typeface="Wingdings"/>
                <a:cs typeface="Wingdings"/>
                <a:sym typeface="Wingdings"/>
              </a:rPr>
              <a:t>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 </a:t>
            </a:r>
            <a:endParaRPr lang="en-US" sz="3000" dirty="0">
              <a:latin typeface="Gill Sans"/>
              <a:cs typeface="Gill Sans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836838" y="6191248"/>
            <a:ext cx="5177995" cy="584776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Richards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S-J., </a:t>
            </a:r>
            <a:r>
              <a:rPr lang="en-GB" sz="1600" dirty="0" err="1" smtClean="0">
                <a:latin typeface="Calibri"/>
                <a:cs typeface="Calibri"/>
              </a:rPr>
              <a:t>Fullam</a:t>
            </a:r>
            <a:r>
              <a:rPr lang="en-GB" sz="1600" dirty="0" smtClean="0">
                <a:latin typeface="Calibri"/>
                <a:cs typeface="Calibri"/>
              </a:rPr>
              <a:t>, E., </a:t>
            </a:r>
            <a:r>
              <a:rPr lang="en-GB" sz="1600" dirty="0" err="1" smtClean="0">
                <a:latin typeface="Calibri"/>
                <a:cs typeface="Calibri"/>
              </a:rPr>
              <a:t>Besra</a:t>
            </a:r>
            <a:r>
              <a:rPr lang="en-GB" sz="1600" dirty="0" smtClean="0">
                <a:latin typeface="Calibri"/>
                <a:cs typeface="Calibri"/>
              </a:rPr>
              <a:t>, G. S. Gibson, M. I.;</a:t>
            </a:r>
            <a:r>
              <a:rPr lang="en-GB" sz="1600" i="1" dirty="0" smtClean="0">
                <a:latin typeface="Calibri"/>
                <a:cs typeface="Calibri"/>
              </a:rPr>
              <a:t> J. Mater. Chem. B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b="1" dirty="0" smtClean="0">
                <a:latin typeface="Calibri"/>
                <a:cs typeface="Calibri"/>
              </a:rPr>
              <a:t>2014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dirty="0">
                <a:latin typeface="Calibri"/>
                <a:cs typeface="Calibri"/>
              </a:rPr>
              <a:t>2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1490-1498</a:t>
            </a:r>
            <a:endParaRPr lang="en-GB" sz="1600" i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2762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79" grpId="0"/>
      <p:bldP spid="15" grpId="0"/>
      <p:bldP spid="85" grpId="0"/>
      <p:bldP spid="77" grpId="0"/>
      <p:bldP spid="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KINGSTON:SJ:GPC:GPC.t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88" y="1382813"/>
            <a:ext cx="3495615" cy="240755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SJR-3-54-saline stabilty.ti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8"/>
          <a:stretch/>
        </p:blipFill>
        <p:spPr>
          <a:xfrm>
            <a:off x="4386503" y="1464874"/>
            <a:ext cx="3259085" cy="2252800"/>
          </a:xfrm>
          <a:prstGeom prst="rect">
            <a:avLst/>
          </a:prstGeom>
        </p:spPr>
      </p:pic>
      <p:pic>
        <p:nvPicPr>
          <p:cNvPr id="12" name="Picture 11" descr="man_conA.ti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7" r="9394"/>
          <a:stretch/>
        </p:blipFill>
        <p:spPr>
          <a:xfrm>
            <a:off x="2888095" y="3866129"/>
            <a:ext cx="2996815" cy="2198095"/>
          </a:xfrm>
          <a:prstGeom prst="rect">
            <a:avLst/>
          </a:prstGeom>
        </p:spPr>
      </p:pic>
      <p:pic>
        <p:nvPicPr>
          <p:cNvPr id="13" name="Picture 12" descr="ConA.tif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6" r="9748"/>
          <a:stretch/>
        </p:blipFill>
        <p:spPr>
          <a:xfrm>
            <a:off x="2888095" y="3850107"/>
            <a:ext cx="2996815" cy="224430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731307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SEC of sizes</a:t>
            </a:r>
            <a:endParaRPr lang="en-GB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499008" y="1585433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Saline stability</a:t>
            </a:r>
            <a:endParaRPr lang="en-GB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286770" y="4465535"/>
            <a:ext cx="17874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Kinetics of colour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Optimisation of polymer coating</a:t>
            </a:r>
            <a:endParaRPr lang="en-GB" sz="1400" b="1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5535920"/>
              </p:ext>
            </p:extLst>
          </p:nvPr>
        </p:nvGraphicFramePr>
        <p:xfrm>
          <a:off x="1053547" y="172558"/>
          <a:ext cx="6665912" cy="141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CS ChemDraw Drawing" r:id="rId9" imgW="6665679" imgH="1412516" progId="ChemDraw.Document.6.0">
                  <p:embed/>
                </p:oleObj>
              </mc:Choice>
              <mc:Fallback>
                <p:oleObj name="CS ChemDraw Drawing" r:id="rId9" imgW="6665679" imgH="1412516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053547" y="172558"/>
                        <a:ext cx="6665912" cy="1412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Oval 17"/>
          <p:cNvSpPr/>
          <p:nvPr/>
        </p:nvSpPr>
        <p:spPr>
          <a:xfrm>
            <a:off x="5749706" y="542457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335018" y="542457"/>
            <a:ext cx="223780" cy="193572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269961" y="6296680"/>
            <a:ext cx="5808060" cy="338554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Richards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S-J. and  Gibson, M. I., </a:t>
            </a:r>
            <a:r>
              <a:rPr lang="en-GB" sz="1600" i="1" dirty="0" smtClean="0">
                <a:latin typeface="Calibri"/>
                <a:cs typeface="Calibri"/>
              </a:rPr>
              <a:t>ACS Macro </a:t>
            </a:r>
            <a:r>
              <a:rPr lang="en-GB" sz="1600" i="1" dirty="0" err="1" smtClean="0">
                <a:latin typeface="Calibri"/>
                <a:cs typeface="Calibri"/>
              </a:rPr>
              <a:t>Lett</a:t>
            </a:r>
            <a:r>
              <a:rPr lang="en-GB" sz="1600" i="1" dirty="0" smtClean="0">
                <a:latin typeface="Calibri"/>
                <a:cs typeface="Calibri"/>
              </a:rPr>
              <a:t>. </a:t>
            </a:r>
            <a:r>
              <a:rPr lang="en-GB" sz="1600" b="1" dirty="0" smtClean="0">
                <a:latin typeface="Calibri"/>
                <a:cs typeface="Calibri"/>
              </a:rPr>
              <a:t>2013</a:t>
            </a:r>
            <a:r>
              <a:rPr lang="en-GB" sz="1600" dirty="0" smtClean="0">
                <a:latin typeface="Calibri"/>
                <a:cs typeface="Calibri"/>
              </a:rPr>
              <a:t>, 1, 1002-1008 </a:t>
            </a:r>
            <a:endParaRPr lang="en-GB" sz="1600" i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49771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38868" y="201497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Soy bean agglutinin induced aggregation</a:t>
            </a: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728023" y="198520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Rapid colour change (&lt; 5 </a:t>
            </a:r>
            <a:r>
              <a:rPr lang="en-GB" sz="1400" b="1" dirty="0" err="1" smtClean="0"/>
              <a:t>mins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45476" y="3090467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Highly specific change</a:t>
            </a:r>
            <a:endParaRPr lang="en-GB" sz="1400" b="1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6975347"/>
              </p:ext>
            </p:extLst>
          </p:nvPr>
        </p:nvGraphicFramePr>
        <p:xfrm>
          <a:off x="4957508" y="669403"/>
          <a:ext cx="3130538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Graph" r:id="rId5" imgW="4132800" imgH="2901600" progId="Origin50.Graph">
                  <p:embed/>
                </p:oleObj>
              </mc:Choice>
              <mc:Fallback>
                <p:oleObj name="Graph" r:id="rId5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57508" y="669403"/>
                        <a:ext cx="3130538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9338495"/>
              </p:ext>
            </p:extLst>
          </p:nvPr>
        </p:nvGraphicFramePr>
        <p:xfrm>
          <a:off x="709036" y="761517"/>
          <a:ext cx="3130538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Graph" r:id="rId7" imgW="4132800" imgH="2901600" progId="Origin50.Graph">
                  <p:embed/>
                </p:oleObj>
              </mc:Choice>
              <mc:Fallback>
                <p:oleObj name="Graph" r:id="rId7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09036" y="761517"/>
                        <a:ext cx="3130538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2090659"/>
              </p:ext>
            </p:extLst>
          </p:nvPr>
        </p:nvGraphicFramePr>
        <p:xfrm>
          <a:off x="4728023" y="3292736"/>
          <a:ext cx="3147374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Graph" r:id="rId9" imgW="4154760" imgH="2901600" progId="Origin50.Graph">
                  <p:embed/>
                </p:oleObj>
              </mc:Choice>
              <mc:Fallback>
                <p:oleObj name="Graph" r:id="rId9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728023" y="3292736"/>
                        <a:ext cx="3147374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Straight Arrow Connector 24"/>
          <p:cNvCxnSpPr/>
          <p:nvPr/>
        </p:nvCxnSpPr>
        <p:spPr>
          <a:xfrm flipV="1">
            <a:off x="3191501" y="1555087"/>
            <a:ext cx="0" cy="84331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564686" y="16382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SBA] </a:t>
            </a:r>
            <a:endParaRPr lang="en-GB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7875397" y="1221153"/>
            <a:ext cx="0" cy="12241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8698113"/>
              </p:ext>
            </p:extLst>
          </p:nvPr>
        </p:nvGraphicFramePr>
        <p:xfrm>
          <a:off x="709036" y="3398244"/>
          <a:ext cx="3147374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Graph" r:id="rId11" imgW="4154760" imgH="2901600" progId="Origin50.Graph">
                  <p:embed/>
                </p:oleObj>
              </mc:Choice>
              <mc:Fallback>
                <p:oleObj name="Graph" r:id="rId11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09036" y="3398244"/>
                        <a:ext cx="3147374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7986182" y="164855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SBA] 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4728023" y="3061216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Aggregation behaviour confirmed by DLS</a:t>
            </a:r>
            <a:endParaRPr lang="en-GB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93605" y="2349329"/>
            <a:ext cx="3668835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</a:rPr>
              <a:t> </a:t>
            </a:r>
            <a:endParaRPr lang="en-US" sz="3000" dirty="0" smtClean="0">
              <a:latin typeface="Gill Sans"/>
              <a:ea typeface="Wingding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 </a:t>
            </a:r>
            <a:endParaRPr lang="en-US" sz="3000" dirty="0">
              <a:latin typeface="Gill Sans"/>
              <a:cs typeface="Gill San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69961" y="6296680"/>
            <a:ext cx="5808060" cy="338554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Richards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S-J. and  Gibson, M. I., </a:t>
            </a:r>
            <a:r>
              <a:rPr lang="en-GB" sz="1600" i="1" dirty="0" smtClean="0">
                <a:latin typeface="Calibri"/>
                <a:cs typeface="Calibri"/>
              </a:rPr>
              <a:t>ACS Macro </a:t>
            </a:r>
            <a:r>
              <a:rPr lang="en-GB" sz="1600" i="1" dirty="0" err="1" smtClean="0">
                <a:latin typeface="Calibri"/>
                <a:cs typeface="Calibri"/>
              </a:rPr>
              <a:t>Lett</a:t>
            </a:r>
            <a:r>
              <a:rPr lang="en-GB" sz="1600" i="1" dirty="0" smtClean="0">
                <a:latin typeface="Calibri"/>
                <a:cs typeface="Calibri"/>
              </a:rPr>
              <a:t>. </a:t>
            </a:r>
            <a:r>
              <a:rPr lang="en-GB" sz="1600" b="1" dirty="0" smtClean="0">
                <a:latin typeface="Calibri"/>
                <a:cs typeface="Calibri"/>
              </a:rPr>
              <a:t>2013</a:t>
            </a:r>
            <a:r>
              <a:rPr lang="en-GB" sz="1600" dirty="0" smtClean="0">
                <a:latin typeface="Calibri"/>
                <a:cs typeface="Calibri"/>
              </a:rPr>
              <a:t>, 1, 1002-1008 </a:t>
            </a:r>
            <a:endParaRPr lang="en-GB" sz="1600" i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1899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51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 smtClean="0">
                <a:latin typeface="Franklin Gothic Book" pitchFamily="34" charset="0"/>
              </a:rPr>
              <a:t>Acknowledgements</a:t>
            </a:r>
            <a:endParaRPr lang="en-GB" sz="2400" b="1" i="1" dirty="0">
              <a:latin typeface="Franklin Gothic Book" pitchFamily="34" charset="0"/>
            </a:endParaRPr>
          </a:p>
        </p:txBody>
      </p:sp>
      <p:pic>
        <p:nvPicPr>
          <p:cNvPr id="12" name="Picture 11" descr="Logo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846" y="6095613"/>
            <a:ext cx="3034866" cy="666901"/>
          </a:xfrm>
          <a:prstGeom prst="rect">
            <a:avLst/>
          </a:prstGeom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12570" y="3410759"/>
            <a:ext cx="2359537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b="1" dirty="0" smtClean="0">
                <a:latin typeface="Gill Sans MT"/>
                <a:cs typeface="Gill Sans MT"/>
              </a:rPr>
              <a:t>Matthew </a:t>
            </a:r>
            <a:r>
              <a:rPr lang="en-GB" sz="2000" b="1" dirty="0" smtClean="0">
                <a:latin typeface="Gill Sans MT"/>
                <a:cs typeface="Gill Sans MT"/>
              </a:rPr>
              <a:t>Gibson</a:t>
            </a:r>
            <a:endParaRPr lang="en-GB" sz="2000" b="1" dirty="0" smtClean="0">
              <a:latin typeface="Gill Sans MT"/>
              <a:cs typeface="Gill Sans MT"/>
            </a:endParaRPr>
          </a:p>
          <a:p>
            <a:endParaRPr lang="en-GB" sz="1600" dirty="0" smtClean="0">
              <a:latin typeface="Gill Sans MT"/>
              <a:cs typeface="Gill Sans MT"/>
            </a:endParaRPr>
          </a:p>
          <a:p>
            <a:r>
              <a:rPr lang="en-GB" sz="2000" dirty="0" smtClean="0">
                <a:latin typeface="Gill Sans MT"/>
                <a:cs typeface="Gill Sans MT"/>
              </a:rPr>
              <a:t>Del </a:t>
            </a:r>
            <a:r>
              <a:rPr lang="en-GB" sz="2000" dirty="0" smtClean="0">
                <a:latin typeface="Gill Sans MT"/>
                <a:cs typeface="Gill Sans MT"/>
              </a:rPr>
              <a:t>Besra </a:t>
            </a:r>
            <a:endParaRPr lang="en-GB" sz="2000" dirty="0" smtClean="0">
              <a:latin typeface="Gill Sans MT"/>
              <a:cs typeface="Gill Sans MT"/>
            </a:endParaRPr>
          </a:p>
          <a:p>
            <a:endParaRPr lang="en-GB" sz="2000" dirty="0" smtClean="0">
              <a:latin typeface="Gill Sans MT"/>
              <a:cs typeface="Gill Sans MT"/>
            </a:endParaRPr>
          </a:p>
          <a:p>
            <a:r>
              <a:rPr lang="en-GB" sz="2000" dirty="0" smtClean="0">
                <a:latin typeface="Gill Sans MT"/>
                <a:cs typeface="Gill Sans MT"/>
              </a:rPr>
              <a:t>Elizabeth </a:t>
            </a:r>
            <a:r>
              <a:rPr lang="en-GB" sz="2000" dirty="0" err="1" smtClean="0">
                <a:latin typeface="Gill Sans MT"/>
                <a:cs typeface="Gill Sans MT"/>
              </a:rPr>
              <a:t>Fullam</a:t>
            </a:r>
            <a:endParaRPr lang="en-GB" sz="2000" dirty="0" smtClean="0">
              <a:latin typeface="Gill Sans MT"/>
              <a:cs typeface="Gill Sans MT"/>
            </a:endParaRPr>
          </a:p>
          <a:p>
            <a:endParaRPr lang="en-GB" sz="1600" dirty="0" smtClean="0">
              <a:latin typeface="Gill Sans MT"/>
              <a:cs typeface="Gill Sans MT"/>
            </a:endParaRPr>
          </a:p>
          <a:p>
            <a:r>
              <a:rPr lang="en-GB" sz="2000" dirty="0" smtClean="0">
                <a:latin typeface="Gill Sans MT"/>
                <a:cs typeface="Gill Sans MT"/>
              </a:rPr>
              <a:t>Gibson Group</a:t>
            </a:r>
            <a:endParaRPr lang="en-GB" sz="2000" dirty="0" smtClean="0">
              <a:latin typeface="Gill Sans MT"/>
              <a:cs typeface="Gill Sans MT"/>
            </a:endParaRPr>
          </a:p>
        </p:txBody>
      </p:sp>
      <p:grpSp>
        <p:nvGrpSpPr>
          <p:cNvPr id="14" name="Group 3"/>
          <p:cNvGrpSpPr>
            <a:grpSpLocks/>
          </p:cNvGrpSpPr>
          <p:nvPr/>
        </p:nvGrpSpPr>
        <p:grpSpPr bwMode="auto">
          <a:xfrm>
            <a:off x="612272" y="556460"/>
            <a:ext cx="8064500" cy="2536825"/>
            <a:chOff x="539552" y="2405150"/>
            <a:chExt cx="8064896" cy="2536018"/>
          </a:xfrm>
        </p:grpSpPr>
        <p:pic>
          <p:nvPicPr>
            <p:cNvPr id="15" name="Picture 14" descr="Matt Gibs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9552" y="2948382"/>
              <a:ext cx="1080120" cy="1488730"/>
            </a:xfrm>
            <a:prstGeom prst="rect">
              <a:avLst/>
            </a:prstGeom>
            <a:noFill/>
            <a:ln w="31750"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/>
          </p:spPr>
        </p:pic>
        <p:grpSp>
          <p:nvGrpSpPr>
            <p:cNvPr id="16" name="Group 5"/>
            <p:cNvGrpSpPr>
              <a:grpSpLocks/>
            </p:cNvGrpSpPr>
            <p:nvPr/>
          </p:nvGrpSpPr>
          <p:grpSpPr bwMode="auto">
            <a:xfrm>
              <a:off x="1755305" y="2405150"/>
              <a:ext cx="6849143" cy="2536018"/>
              <a:chOff x="467544" y="2477158"/>
              <a:chExt cx="6849143" cy="2536018"/>
            </a:xfrm>
          </p:grpSpPr>
          <p:pic>
            <p:nvPicPr>
              <p:cNvPr id="17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9131"/>
              <a:stretch>
                <a:fillRect/>
              </a:stretch>
            </p:blipFill>
            <p:spPr bwMode="auto">
              <a:xfrm>
                <a:off x="467544" y="2477158"/>
                <a:ext cx="1728192" cy="25360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871" r="6087"/>
              <a:stretch>
                <a:fillRect/>
              </a:stretch>
            </p:blipFill>
            <p:spPr bwMode="auto">
              <a:xfrm>
                <a:off x="2627784" y="2477158"/>
                <a:ext cx="4392488" cy="25360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Rectangle 19"/>
              <p:cNvSpPr/>
              <p:nvPr/>
            </p:nvSpPr>
            <p:spPr>
              <a:xfrm>
                <a:off x="683787" y="3716601"/>
                <a:ext cx="792202" cy="10807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pic>
            <p:nvPicPr>
              <p:cNvPr id="21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376" t="5348" r="67928" b="54900"/>
              <a:stretch>
                <a:fillRect/>
              </a:stretch>
            </p:blipFill>
            <p:spPr bwMode="auto">
              <a:xfrm>
                <a:off x="755576" y="3717032"/>
                <a:ext cx="648072" cy="1008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855"/>
              <a:stretch>
                <a:fillRect/>
              </a:stretch>
            </p:blipFill>
            <p:spPr bwMode="auto">
              <a:xfrm>
                <a:off x="4572000" y="2477158"/>
                <a:ext cx="2744687" cy="25360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913" r="47926"/>
              <a:stretch>
                <a:fillRect/>
              </a:stretch>
            </p:blipFill>
            <p:spPr bwMode="auto">
              <a:xfrm>
                <a:off x="2195736" y="2477158"/>
                <a:ext cx="1503784" cy="25360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" name="Rectangle 23"/>
              <p:cNvSpPr/>
              <p:nvPr/>
            </p:nvSpPr>
            <p:spPr>
              <a:xfrm>
                <a:off x="1475988" y="3716601"/>
                <a:ext cx="720760" cy="10807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pic>
            <p:nvPicPr>
              <p:cNvPr id="25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943" t="51399" r="79231" b="8849"/>
              <a:stretch>
                <a:fillRect/>
              </a:stretch>
            </p:blipFill>
            <p:spPr bwMode="auto">
              <a:xfrm>
                <a:off x="1475656" y="3789040"/>
                <a:ext cx="648072" cy="1008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Rectangle 25"/>
              <p:cNvSpPr/>
              <p:nvPr/>
            </p:nvSpPr>
            <p:spPr>
              <a:xfrm>
                <a:off x="1385496" y="2627922"/>
                <a:ext cx="792202" cy="102678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pic>
            <p:nvPicPr>
              <p:cNvPr id="27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812" t="5969" r="79131" b="57120"/>
              <a:stretch>
                <a:fillRect/>
              </a:stretch>
            </p:blipFill>
            <p:spPr bwMode="auto">
              <a:xfrm>
                <a:off x="1475656" y="2636912"/>
                <a:ext cx="648072" cy="1008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95772" y="4312683"/>
            <a:ext cx="762000" cy="86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4110" y="3295433"/>
            <a:ext cx="2883602" cy="885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8"/>
          <a:srcRect r="75276"/>
          <a:stretch/>
        </p:blipFill>
        <p:spPr>
          <a:xfrm>
            <a:off x="6224110" y="4428153"/>
            <a:ext cx="1942648" cy="693684"/>
          </a:xfrm>
          <a:prstGeom prst="rect">
            <a:avLst/>
          </a:prstGeom>
        </p:spPr>
      </p:pic>
      <p:pic>
        <p:nvPicPr>
          <p:cNvPr id="2" name="Picture 1" descr="Slide1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337" y="3093533"/>
            <a:ext cx="2594956" cy="36689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34630" y="5510299"/>
            <a:ext cx="2342142" cy="487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65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396</Words>
  <Application>Microsoft Macintosh PowerPoint</Application>
  <PresentationFormat>On-screen Show (4:3)</PresentationFormat>
  <Paragraphs>81</Paragraphs>
  <Slides>8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Office Theme</vt:lpstr>
      <vt:lpstr>Graph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Sarah-Jane Richards</dc:creator>
  <cp:lastModifiedBy>Sarah-Jane Richards</cp:lastModifiedBy>
  <cp:revision>3</cp:revision>
  <dcterms:created xsi:type="dcterms:W3CDTF">2015-04-09T11:37:18Z</dcterms:created>
  <dcterms:modified xsi:type="dcterms:W3CDTF">2015-04-09T12:05:17Z</dcterms:modified>
</cp:coreProperties>
</file>