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wdp" ContentType="image/vnd.ms-photo"/>
  <Default Extension="tif" ContentType="image/tiff"/>
  <Default Extension="png" ContentType="image/png"/>
  <Default Extension="wmf" ContentType="image/x-wm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92" r:id="rId3"/>
    <p:sldId id="283" r:id="rId4"/>
    <p:sldId id="284" r:id="rId5"/>
    <p:sldId id="286" r:id="rId6"/>
    <p:sldId id="297" r:id="rId7"/>
    <p:sldId id="300" r:id="rId8"/>
    <p:sldId id="287" r:id="rId9"/>
    <p:sldId id="288" r:id="rId10"/>
    <p:sldId id="289" r:id="rId11"/>
    <p:sldId id="303" r:id="rId12"/>
    <p:sldId id="302" r:id="rId13"/>
    <p:sldId id="295" r:id="rId14"/>
    <p:sldId id="272" r:id="rId15"/>
    <p:sldId id="290" r:id="rId16"/>
    <p:sldId id="304" r:id="rId17"/>
    <p:sldId id="30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89" autoAdjust="0"/>
    <p:restoredTop sz="93692"/>
  </p:normalViewPr>
  <p:slideViewPr>
    <p:cSldViewPr snapToGrid="0" snapToObjects="1">
      <p:cViewPr varScale="1">
        <p:scale>
          <a:sx n="66" d="100"/>
          <a:sy n="66" d="100"/>
        </p:scale>
        <p:origin x="15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4" Type="http://schemas.openxmlformats.org/officeDocument/2006/relationships/image" Target="../media/image51.wmf"/><Relationship Id="rId1" Type="http://schemas.openxmlformats.org/officeDocument/2006/relationships/image" Target="../media/image48.wmf"/><Relationship Id="rId2" Type="http://schemas.openxmlformats.org/officeDocument/2006/relationships/image" Target="../media/image4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Relationship Id="rId2" Type="http://schemas.openxmlformats.org/officeDocument/2006/relationships/image" Target="../media/image53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4" Type="http://schemas.openxmlformats.org/officeDocument/2006/relationships/image" Target="../media/image53.emf"/><Relationship Id="rId5" Type="http://schemas.openxmlformats.org/officeDocument/2006/relationships/image" Target="../media/image58.wmf"/><Relationship Id="rId1" Type="http://schemas.openxmlformats.org/officeDocument/2006/relationships/image" Target="../media/image55.wmf"/><Relationship Id="rId2" Type="http://schemas.openxmlformats.org/officeDocument/2006/relationships/image" Target="../media/image5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B50A0-709E-324E-9C89-D2CAAC900493}" type="datetimeFigureOut">
              <a:rPr lang="en-US" smtClean="0"/>
              <a:t>10/28/15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60241-157A-304C-A6C0-61EC1912D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20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770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10.bin"/><Relationship Id="rId5" Type="http://schemas.openxmlformats.org/officeDocument/2006/relationships/image" Target="../media/image52.emf"/><Relationship Id="rId6" Type="http://schemas.openxmlformats.org/officeDocument/2006/relationships/oleObject" Target="../embeddings/oleObject11.bin"/><Relationship Id="rId7" Type="http://schemas.openxmlformats.org/officeDocument/2006/relationships/image" Target="../media/image53.emf"/><Relationship Id="rId8" Type="http://schemas.openxmlformats.org/officeDocument/2006/relationships/image" Target="../media/image54.ti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g"/><Relationship Id="rId12" Type="http://schemas.openxmlformats.org/officeDocument/2006/relationships/oleObject" Target="../embeddings/oleObject16.bin"/><Relationship Id="rId13" Type="http://schemas.openxmlformats.org/officeDocument/2006/relationships/image" Target="../media/image58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2.bin"/><Relationship Id="rId4" Type="http://schemas.openxmlformats.org/officeDocument/2006/relationships/image" Target="../media/image55.wmf"/><Relationship Id="rId5" Type="http://schemas.openxmlformats.org/officeDocument/2006/relationships/oleObject" Target="../embeddings/oleObject13.bin"/><Relationship Id="rId6" Type="http://schemas.openxmlformats.org/officeDocument/2006/relationships/image" Target="../media/image56.wmf"/><Relationship Id="rId7" Type="http://schemas.openxmlformats.org/officeDocument/2006/relationships/oleObject" Target="../embeddings/oleObject14.bin"/><Relationship Id="rId8" Type="http://schemas.openxmlformats.org/officeDocument/2006/relationships/image" Target="../media/image57.wmf"/><Relationship Id="rId9" Type="http://schemas.openxmlformats.org/officeDocument/2006/relationships/oleObject" Target="../embeddings/oleObject15.bin"/><Relationship Id="rId10" Type="http://schemas.openxmlformats.org/officeDocument/2006/relationships/image" Target="../media/image5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59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61.jpeg"/><Relationship Id="rId5" Type="http://schemas.microsoft.com/office/2007/relationships/hdphoto" Target="../media/hdphoto7.wdp"/><Relationship Id="rId6" Type="http://schemas.openxmlformats.org/officeDocument/2006/relationships/image" Target="../media/image62.jpeg"/><Relationship Id="rId7" Type="http://schemas.microsoft.com/office/2007/relationships/hdphoto" Target="../media/hdphoto8.wdp"/><Relationship Id="rId8" Type="http://schemas.openxmlformats.org/officeDocument/2006/relationships/oleObject" Target="../embeddings/oleObject17.bin"/><Relationship Id="rId9" Type="http://schemas.openxmlformats.org/officeDocument/2006/relationships/image" Target="../media/image60.wmf"/><Relationship Id="rId10" Type="http://schemas.openxmlformats.org/officeDocument/2006/relationships/image" Target="../media/image63.png"/><Relationship Id="rId11" Type="http://schemas.openxmlformats.org/officeDocument/2006/relationships/image" Target="../media/image64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54.t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4" Type="http://schemas.openxmlformats.org/officeDocument/2006/relationships/image" Target="../media/image68.png"/><Relationship Id="rId5" Type="http://schemas.openxmlformats.org/officeDocument/2006/relationships/image" Target="../media/image3.jpg"/><Relationship Id="rId6" Type="http://schemas.openxmlformats.org/officeDocument/2006/relationships/image" Target="../media/image2.jpeg"/><Relationship Id="rId7" Type="http://schemas.openxmlformats.org/officeDocument/2006/relationships/image" Target="../media/image69.jpeg"/><Relationship Id="rId8" Type="http://schemas.openxmlformats.org/officeDocument/2006/relationships/image" Target="../media/image70.emf"/><Relationship Id="rId9" Type="http://schemas.openxmlformats.org/officeDocument/2006/relationships/image" Target="../media/image71.jpg"/><Relationship Id="rId10" Type="http://schemas.openxmlformats.org/officeDocument/2006/relationships/image" Target="../media/image7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emf"/><Relationship Id="rId12" Type="http://schemas.openxmlformats.org/officeDocument/2006/relationships/image" Target="../media/image12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1" Type="http://schemas.microsoft.com/office/2007/relationships/hdphoto" Target="../media/hdphoto4.wdp"/><Relationship Id="rId12" Type="http://schemas.openxmlformats.org/officeDocument/2006/relationships/image" Target="../media/image18.emf"/><Relationship Id="rId13" Type="http://schemas.microsoft.com/office/2007/relationships/hdphoto" Target="../media/hdphoto5.wdp"/><Relationship Id="rId14" Type="http://schemas.microsoft.com/office/2007/relationships/hdphoto" Target="../media/hdphoto6.wdp"/><Relationship Id="rId15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microsoft.com/office/2007/relationships/hdphoto" Target="../media/hdphoto1.wdp"/><Relationship Id="rId9" Type="http://schemas.microsoft.com/office/2007/relationships/hdphoto" Target="../media/hdphoto2.wdp"/><Relationship Id="rId10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oleObject" Target="../embeddings/oleObject1.bin"/><Relationship Id="rId7" Type="http://schemas.openxmlformats.org/officeDocument/2006/relationships/image" Target="../media/image19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0.w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2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4.bin"/><Relationship Id="rId5" Type="http://schemas.openxmlformats.org/officeDocument/2006/relationships/image" Target="../media/image24.w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2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emf"/><Relationship Id="rId12" Type="http://schemas.openxmlformats.org/officeDocument/2006/relationships/image" Target="../media/image39.emf"/><Relationship Id="rId13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8" Type="http://schemas.openxmlformats.org/officeDocument/2006/relationships/image" Target="../media/image35.emf"/><Relationship Id="rId9" Type="http://schemas.openxmlformats.org/officeDocument/2006/relationships/image" Target="../media/image36.emf"/><Relationship Id="rId10" Type="http://schemas.openxmlformats.org/officeDocument/2006/relationships/image" Target="../media/image3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tif"/><Relationship Id="rId5" Type="http://schemas.openxmlformats.org/officeDocument/2006/relationships/image" Target="../media/image43.tif"/><Relationship Id="rId6" Type="http://schemas.openxmlformats.org/officeDocument/2006/relationships/image" Target="../media/image44.tif"/><Relationship Id="rId7" Type="http://schemas.openxmlformats.org/officeDocument/2006/relationships/image" Target="../media/image45.emf"/><Relationship Id="rId8" Type="http://schemas.openxmlformats.org/officeDocument/2006/relationships/image" Target="../media/image46.emf"/><Relationship Id="rId9" Type="http://schemas.openxmlformats.org/officeDocument/2006/relationships/image" Target="../media/image47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6.bin"/><Relationship Id="rId5" Type="http://schemas.openxmlformats.org/officeDocument/2006/relationships/image" Target="../media/image48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49.wmf"/><Relationship Id="rId8" Type="http://schemas.openxmlformats.org/officeDocument/2006/relationships/oleObject" Target="../embeddings/oleObject8.bin"/><Relationship Id="rId9" Type="http://schemas.openxmlformats.org/officeDocument/2006/relationships/image" Target="../media/image50.wmf"/><Relationship Id="rId10" Type="http://schemas.openxmlformats.org/officeDocument/2006/relationships/oleObject" Target="../embeddings/oleObject9.bin"/><Relationship Id="rId11" Type="http://schemas.openxmlformats.org/officeDocument/2006/relationships/image" Target="../media/image51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gold nanoparticle biosensors: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Label-free and high-throughput evaluation of glycan</a:t>
            </a:r>
            <a:r>
              <a:rPr lang="en-GB" sz="30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1821" y="623939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439983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</a:t>
            </a:r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and Matthew 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64648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604A7B"/>
                </a:solidFill>
              </a:rPr>
              <a:t>MultiGlycoNano</a:t>
            </a:r>
            <a:r>
              <a:rPr lang="en-US" dirty="0" smtClean="0">
                <a:solidFill>
                  <a:srgbClr val="604A7B"/>
                </a:solidFill>
              </a:rPr>
              <a:t> 2015</a:t>
            </a:r>
            <a:r>
              <a:rPr lang="en-US" dirty="0" smtClean="0">
                <a:solidFill>
                  <a:srgbClr val="604A7B"/>
                </a:solidFill>
              </a:rPr>
              <a:t> </a:t>
            </a:r>
            <a:r>
              <a:rPr lang="en-US" dirty="0" smtClean="0">
                <a:solidFill>
                  <a:srgbClr val="604A7B"/>
                </a:solidFill>
              </a:rPr>
              <a:t>29</a:t>
            </a:r>
            <a:r>
              <a:rPr lang="en-US" dirty="0" smtClean="0">
                <a:solidFill>
                  <a:srgbClr val="604A7B"/>
                </a:solidFill>
              </a:rPr>
              <a:t>/10/15</a:t>
            </a:r>
            <a:endParaRPr lang="en-US" dirty="0" smtClean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rgbClr val="604A7B"/>
                </a:solidFill>
              </a:rPr>
              <a:t>Antalya</a:t>
            </a:r>
            <a:r>
              <a:rPr lang="en-US" dirty="0" smtClean="0">
                <a:solidFill>
                  <a:srgbClr val="604A7B"/>
                </a:solidFill>
              </a:rPr>
              <a:t>, Turkey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7" y="3645198"/>
            <a:ext cx="5783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104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023500"/>
              </p:ext>
            </p:extLst>
          </p:nvPr>
        </p:nvGraphicFramePr>
        <p:xfrm>
          <a:off x="0" y="475480"/>
          <a:ext cx="65532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3" name="CS ChemDraw Drawing" r:id="rId4" imgW="6552930" imgH="1429267" progId="ChemDraw.Document.6.0">
                  <p:embed/>
                </p:oleObj>
              </mc:Choice>
              <mc:Fallback>
                <p:oleObj name="CS ChemDraw Drawing" r:id="rId4" imgW="6552930" imgH="142926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475480"/>
                        <a:ext cx="6553200" cy="142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986202"/>
              </p:ext>
            </p:extLst>
          </p:nvPr>
        </p:nvGraphicFramePr>
        <p:xfrm>
          <a:off x="6489700" y="697730"/>
          <a:ext cx="263842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4" name="CS ChemDraw Drawing" r:id="rId6" imgW="2637734" imgH="1156382" progId="ChemDraw.Document.6.0">
                  <p:embed/>
                </p:oleObj>
              </mc:Choice>
              <mc:Fallback>
                <p:oleObj name="CS ChemDraw Drawing" r:id="rId6" imgW="2637734" imgH="115638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89700" y="697730"/>
                        <a:ext cx="2638425" cy="115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6948264" y="76914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580468" y="769143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21877" y="336024"/>
            <a:ext cx="1992923" cy="165072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67200" y="321591"/>
            <a:ext cx="2848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err="1" smtClean="0"/>
              <a:t>Underivatised</a:t>
            </a:r>
            <a:r>
              <a:rPr lang="en-GB" sz="1400" b="1" dirty="0" smtClean="0"/>
              <a:t> reducing sugars</a:t>
            </a:r>
            <a:endParaRPr lang="en-GB" sz="1400" b="1" dirty="0"/>
          </a:p>
        </p:txBody>
      </p:sp>
      <p:sp>
        <p:nvSpPr>
          <p:cNvPr id="10" name="Oval 9"/>
          <p:cNvSpPr/>
          <p:nvPr/>
        </p:nvSpPr>
        <p:spPr>
          <a:xfrm>
            <a:off x="6948264" y="749368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580468" y="749368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3" y="2276373"/>
            <a:ext cx="8104558" cy="35465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2015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DOI: 10.1039/C5TB01994J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192897"/>
              </p:ext>
            </p:extLst>
          </p:nvPr>
        </p:nvGraphicFramePr>
        <p:xfrm>
          <a:off x="3995936" y="50562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5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95936" y="50562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560075"/>
              </p:ext>
            </p:extLst>
          </p:nvPr>
        </p:nvGraphicFramePr>
        <p:xfrm>
          <a:off x="323528" y="3261201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6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528" y="3261201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301991"/>
              </p:ext>
            </p:extLst>
          </p:nvPr>
        </p:nvGraphicFramePr>
        <p:xfrm>
          <a:off x="3995936" y="3261201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7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95936" y="3261201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23928" y="7936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79365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512" y="36019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923928" y="36019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466969"/>
              </p:ext>
            </p:extLst>
          </p:nvPr>
        </p:nvGraphicFramePr>
        <p:xfrm>
          <a:off x="6543303" y="161379"/>
          <a:ext cx="2638425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8" name="CS ChemDraw Drawing" r:id="rId9" imgW="2637734" imgH="1156382" progId="ChemDraw.Document.6.0">
                  <p:embed/>
                </p:oleObj>
              </mc:Choice>
              <mc:Fallback>
                <p:oleObj name="CS ChemDraw Drawing" r:id="rId9" imgW="2637734" imgH="115638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43303" y="161379"/>
                        <a:ext cx="2638425" cy="115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6961828" y="25191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17571" y="113248"/>
            <a:ext cx="616407" cy="50405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r>
              <a:rPr lang="fr-FR" sz="2400" i="1" dirty="0" smtClean="0">
                <a:latin typeface="Arial"/>
                <a:cs typeface="Arial"/>
              </a:rPr>
              <a:t> characterisation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6525160" y="490304"/>
            <a:ext cx="418169" cy="127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269695"/>
              </p:ext>
            </p:extLst>
          </p:nvPr>
        </p:nvGraphicFramePr>
        <p:xfrm>
          <a:off x="323528" y="50562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9" name="Graph" r:id="rId12" imgW="3920760" imgH="3000960" progId="Origin50.Graph">
                  <p:embed/>
                </p:oleObj>
              </mc:Choice>
              <mc:Fallback>
                <p:oleObj name="Graph" r:id="rId12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23528" y="50562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2015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DOI: 10.1039/C5TB01994J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High-throughput data collection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315"/>
            <a:ext cx="9181728" cy="50023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2015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DOI: 10.1039/C5TB01994J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80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14" name="Picture 13" descr="WGA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10" t="5457" r="7724" b="7116"/>
          <a:stretch/>
        </p:blipFill>
        <p:spPr>
          <a:xfrm>
            <a:off x="259150" y="3396349"/>
            <a:ext cx="2201335" cy="260350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5" name="Picture 14" descr="WGA_processed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056" t="7522" r="7871" b="5783"/>
          <a:stretch/>
        </p:blipFill>
        <p:spPr>
          <a:xfrm>
            <a:off x="2897272" y="3396349"/>
            <a:ext cx="2270931" cy="259228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226491"/>
              </p:ext>
            </p:extLst>
          </p:nvPr>
        </p:nvGraphicFramePr>
        <p:xfrm>
          <a:off x="5168203" y="308668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8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68203" y="308668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707" y="612365"/>
            <a:ext cx="3340100" cy="22225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04978" y="1204170"/>
            <a:ext cx="1055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Arial"/>
                <a:cs typeface="Arial"/>
              </a:rPr>
              <a:t>vs</a:t>
            </a:r>
            <a:endParaRPr lang="en-US" sz="2400" b="1" dirty="0"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8203" y="612365"/>
            <a:ext cx="3644900" cy="2235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138103" y="2834865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£10,000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5763" y="2828710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£50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Low-Cost, Low-Resource Detection</a:t>
            </a:r>
            <a:endParaRPr lang="en-GB" sz="2400" i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2015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DOI: 10.1039/C5TB01994J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09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74" y="1237355"/>
            <a:ext cx="8582204" cy="36640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2015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DOI: 10.1039/C5TB01994J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523" r="4633" b="4202"/>
          <a:stretch/>
        </p:blipFill>
        <p:spPr>
          <a:xfrm>
            <a:off x="5337948" y="1426931"/>
            <a:ext cx="3449906" cy="28294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11927" y="5396540"/>
            <a:ext cx="7191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Otten, L. O. and Gibson, M. I. </a:t>
            </a:r>
            <a:r>
              <a:rPr lang="en-US" i="1" dirty="0" smtClean="0"/>
              <a:t>RSC </a:t>
            </a:r>
            <a:r>
              <a:rPr lang="en-US" i="1" dirty="0"/>
              <a:t>Adv</a:t>
            </a:r>
            <a:r>
              <a:rPr lang="en-US" dirty="0"/>
              <a:t>., </a:t>
            </a:r>
            <a:r>
              <a:rPr lang="en-US" b="1" dirty="0"/>
              <a:t>2015</a:t>
            </a:r>
            <a:r>
              <a:rPr lang="en-US" dirty="0"/>
              <a:t>,5, 53911-53914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Lectin Screening and Discrimination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722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Summary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3" y="2439660"/>
            <a:ext cx="8104558" cy="35465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4571" y="798286"/>
            <a:ext cx="7940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Polymer coating essential for saline stability and optical readout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Vast conjugation space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High-throughput and low resource detection possible</a:t>
            </a:r>
          </a:p>
        </p:txBody>
      </p:sp>
    </p:spTree>
    <p:extLst>
      <p:ext uri="{BB962C8B-B14F-4D97-AF65-F5344CB8AC3E}">
        <p14:creationId xmlns:p14="http://schemas.microsoft.com/office/powerpoint/2010/main" val="14592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Pubsmall.jpg"/>
          <p:cNvPicPr>
            <a:picLocks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09" b="20771"/>
          <a:stretch/>
        </p:blipFill>
        <p:spPr>
          <a:xfrm>
            <a:off x="229298" y="564522"/>
            <a:ext cx="4639276" cy="2399123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027334" y="1521892"/>
            <a:ext cx="22483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Masters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Josh Garcia-Hall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Shin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Yiing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Lim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Chris Packer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7334" y="419875"/>
            <a:ext cx="232860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Post-docs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Dr.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Caroline Biggs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Dr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Collette Guy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75654" y="405971"/>
            <a:ext cx="19323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err="1" smtClean="0">
                <a:solidFill>
                  <a:srgbClr val="333399"/>
                </a:solidFill>
                <a:latin typeface="Arial"/>
                <a:cs typeface="Arial"/>
              </a:rPr>
              <a:t>Phd</a:t>
            </a:r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Alaina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Emmanuel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Lucienne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Otten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Daniel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Mitchell 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Sang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Ho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Won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Lewis Blackman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Benjamin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Martyn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Joseph Healey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Julia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Lipecki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Chris Stubbs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Ben Graham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Trisha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Bailey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Laura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Wilkins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Maria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Grypioti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9694" y="2387557"/>
            <a:ext cx="20013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Recent Alumni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Dr Thomas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Congdon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Dr Daniel Phillips 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Dr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.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Robert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Deller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Dr Cathy Cooper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Dr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Yunhua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Chen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Acknowledgements</a:t>
            </a:r>
            <a:endParaRPr lang="fr-FR" sz="2400" i="1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107" y="4389388"/>
            <a:ext cx="1415108" cy="82799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-22216" y="6444251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5487003" y="6447892"/>
            <a:ext cx="18689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0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21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27588" y="6521961"/>
            <a:ext cx="359997" cy="35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Logos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0570" y="5140661"/>
            <a:ext cx="4455779" cy="100157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/>
          <a:srcRect l="25859" t="51406" r="39241" b="36572"/>
          <a:stretch/>
        </p:blipFill>
        <p:spPr>
          <a:xfrm>
            <a:off x="6248542" y="4349769"/>
            <a:ext cx="2487807" cy="49707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048053" y="1061466"/>
            <a:ext cx="2356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Research Fellow 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Dr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Gemma-Louise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Davies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31594" y="3069298"/>
            <a:ext cx="25314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Gill Sans MT"/>
                <a:cs typeface="Gill Sans MT"/>
              </a:rPr>
              <a:t>Dr Matthew Gibson</a:t>
            </a:r>
          </a:p>
          <a:p>
            <a:endParaRPr lang="en-GB" sz="20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Prof. Gurdyal Besra</a:t>
            </a:r>
          </a:p>
          <a:p>
            <a:r>
              <a:rPr lang="en-GB" sz="2000" dirty="0" smtClean="0">
                <a:latin typeface="Gill Sans MT"/>
                <a:cs typeface="Gill Sans MT"/>
              </a:rPr>
              <a:t>Dr Elizabeth Fullam</a:t>
            </a:r>
            <a:endParaRPr lang="en-GB" sz="1600" dirty="0" smtClean="0">
              <a:latin typeface="Gill Sans MT"/>
              <a:cs typeface="Gill Sans MT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9" t="12144" r="8455" b="9393"/>
          <a:stretch/>
        </p:blipFill>
        <p:spPr>
          <a:xfrm>
            <a:off x="116069" y="4462914"/>
            <a:ext cx="2115974" cy="151730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80863" y="4462914"/>
            <a:ext cx="12700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826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gold nanoparticle biosensors: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Label-free and high-throughput evaluation of glycan</a:t>
            </a:r>
            <a:r>
              <a:rPr lang="en-GB" sz="30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1821" y="623939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439983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</a:t>
            </a:r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and Matthew 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64648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604A7B"/>
                </a:solidFill>
              </a:rPr>
              <a:t>MultiGlycoNano</a:t>
            </a:r>
            <a:r>
              <a:rPr lang="en-US" dirty="0" smtClean="0">
                <a:solidFill>
                  <a:srgbClr val="604A7B"/>
                </a:solidFill>
              </a:rPr>
              <a:t> 2015</a:t>
            </a:r>
            <a:r>
              <a:rPr lang="en-US" dirty="0" smtClean="0">
                <a:solidFill>
                  <a:srgbClr val="604A7B"/>
                </a:solidFill>
              </a:rPr>
              <a:t> </a:t>
            </a:r>
            <a:r>
              <a:rPr lang="en-US" dirty="0" smtClean="0">
                <a:solidFill>
                  <a:srgbClr val="604A7B"/>
                </a:solidFill>
              </a:rPr>
              <a:t>29</a:t>
            </a:r>
            <a:r>
              <a:rPr lang="en-US" dirty="0" smtClean="0">
                <a:solidFill>
                  <a:srgbClr val="604A7B"/>
                </a:solidFill>
              </a:rPr>
              <a:t>/10/15</a:t>
            </a:r>
            <a:endParaRPr lang="en-US" dirty="0" smtClean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rgbClr val="604A7B"/>
                </a:solidFill>
              </a:rPr>
              <a:t>Antalya</a:t>
            </a:r>
            <a:r>
              <a:rPr lang="en-US" dirty="0" smtClean="0">
                <a:solidFill>
                  <a:srgbClr val="604A7B"/>
                </a:solidFill>
              </a:rPr>
              <a:t>, Turkey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7" y="3645198"/>
            <a:ext cx="5783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589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Glycans</a:t>
            </a:r>
            <a:r>
              <a:rPr lang="en-GB" sz="2400" i="1" dirty="0" smtClean="0">
                <a:latin typeface="Arial"/>
                <a:cs typeface="Arial"/>
              </a:rPr>
              <a:t> are Crucial Biomarkers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693" y="646339"/>
            <a:ext cx="1968408" cy="181234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070" y="657949"/>
            <a:ext cx="2630658" cy="280699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sp>
        <p:nvSpPr>
          <p:cNvPr id="59" name="TextBox 58"/>
          <p:cNvSpPr txBox="1"/>
          <p:nvPr/>
        </p:nvSpPr>
        <p:spPr>
          <a:xfrm>
            <a:off x="6091015" y="2994384"/>
            <a:ext cx="25171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Selection of N-linked mammalian </a:t>
            </a:r>
            <a:r>
              <a:rPr lang="en-US" sz="1200" i="1" dirty="0" err="1" smtClean="0">
                <a:latin typeface="Arial"/>
                <a:cs typeface="Arial"/>
              </a:rPr>
              <a:t>glycans</a:t>
            </a:r>
            <a:r>
              <a:rPr lang="en-US" sz="1200" i="1" dirty="0" smtClean="0">
                <a:latin typeface="Arial"/>
                <a:cs typeface="Arial"/>
              </a:rPr>
              <a:t> d/load from P Stanley Lab</a:t>
            </a:r>
            <a:endParaRPr lang="en-US" sz="1200" i="1" dirty="0">
              <a:latin typeface="Arial"/>
              <a:cs typeface="Arial"/>
            </a:endParaRPr>
          </a:p>
        </p:txBody>
      </p:sp>
      <p:pic>
        <p:nvPicPr>
          <p:cNvPr id="64" name="Grafik 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1" t="81922" r="1739"/>
          <a:stretch/>
        </p:blipFill>
        <p:spPr>
          <a:xfrm>
            <a:off x="380332" y="648069"/>
            <a:ext cx="1621257" cy="1454959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cxnSp>
        <p:nvCxnSpPr>
          <p:cNvPr id="69" name="Straight Connector 68"/>
          <p:cNvCxnSpPr/>
          <p:nvPr/>
        </p:nvCxnSpPr>
        <p:spPr>
          <a:xfrm flipV="1">
            <a:off x="1517018" y="648069"/>
            <a:ext cx="1588675" cy="78086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517018" y="1646693"/>
            <a:ext cx="1588675" cy="81199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087077" y="1709360"/>
            <a:ext cx="1980993" cy="174668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104143" y="627979"/>
            <a:ext cx="1963927" cy="101871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77885" y="2789392"/>
            <a:ext cx="5295164" cy="2951941"/>
            <a:chOff x="380331" y="2789392"/>
            <a:chExt cx="5295164" cy="2951941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4"/>
            <a:srcRect t="13279" b="12685"/>
            <a:stretch/>
          </p:blipFill>
          <p:spPr>
            <a:xfrm>
              <a:off x="380331" y="4404806"/>
              <a:ext cx="4435317" cy="1336527"/>
            </a:xfrm>
            <a:prstGeom prst="rect">
              <a:avLst/>
            </a:prstGeom>
            <a:ln w="38100" cmpd="sng">
              <a:noFill/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7"/>
            <a:srcRect r="-10963" b="14801"/>
            <a:stretch/>
          </p:blipFill>
          <p:spPr>
            <a:xfrm flipH="1">
              <a:off x="1697704" y="2886970"/>
              <a:ext cx="1578517" cy="1101762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3727" y="2789392"/>
              <a:ext cx="1143319" cy="1143319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39946" y="2920111"/>
              <a:ext cx="907030" cy="919232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 rotWithShape="1">
            <a:blip r:embed="rId10"/>
            <a:srcRect l="50296" r="30813" b="65682"/>
            <a:stretch/>
          </p:blipFill>
          <p:spPr>
            <a:xfrm>
              <a:off x="5227282" y="4556460"/>
              <a:ext cx="448213" cy="626574"/>
            </a:xfrm>
            <a:prstGeom prst="rect">
              <a:avLst/>
            </a:prstGeom>
          </p:spPr>
        </p:pic>
        <p:cxnSp>
          <p:nvCxnSpPr>
            <p:cNvPr id="101" name="Straight Connector 100"/>
            <p:cNvCxnSpPr/>
            <p:nvPr/>
          </p:nvCxnSpPr>
          <p:spPr>
            <a:xfrm flipV="1">
              <a:off x="3994697" y="4530607"/>
              <a:ext cx="1232585" cy="3174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948220" y="4990444"/>
              <a:ext cx="1363313" cy="2801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6423644" y="3696448"/>
            <a:ext cx="24516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Arial"/>
                <a:cs typeface="Arial"/>
              </a:rPr>
              <a:t>Cholera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Ricin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Influenza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Ebola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Shiga Toxins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HIV</a:t>
            </a:r>
          </a:p>
          <a:p>
            <a:pPr algn="ctr"/>
            <a:r>
              <a:rPr lang="en-US" i="1" dirty="0" smtClean="0">
                <a:solidFill>
                  <a:srgbClr val="604A7B"/>
                </a:solidFill>
                <a:latin typeface="Arial"/>
                <a:cs typeface="Arial"/>
              </a:rPr>
              <a:t>Non antibiotic solutions to resistance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2835" y="3801605"/>
            <a:ext cx="4628820" cy="2309061"/>
            <a:chOff x="445281" y="3801605"/>
            <a:chExt cx="4628820" cy="2309061"/>
          </a:xfrm>
        </p:grpSpPr>
        <p:sp>
          <p:nvSpPr>
            <p:cNvPr id="103" name="Freeform 102"/>
            <p:cNvSpPr/>
            <p:nvPr/>
          </p:nvSpPr>
          <p:spPr>
            <a:xfrm rot="17740912">
              <a:off x="900647" y="3773124"/>
              <a:ext cx="573206" cy="1012208"/>
            </a:xfrm>
            <a:custGeom>
              <a:avLst/>
              <a:gdLst>
                <a:gd name="connsiteX0" fmla="*/ 0 w 1394346"/>
                <a:gd name="connsiteY0" fmla="*/ 2275 h 1519451"/>
                <a:gd name="connsiteX1" fmla="*/ 532263 w 1394346"/>
                <a:gd name="connsiteY1" fmla="*/ 111457 h 1519451"/>
                <a:gd name="connsiteX2" fmla="*/ 423081 w 1394346"/>
                <a:gd name="connsiteY2" fmla="*/ 671015 h 1519451"/>
                <a:gd name="connsiteX3" fmla="*/ 600502 w 1394346"/>
                <a:gd name="connsiteY3" fmla="*/ 916675 h 1519451"/>
                <a:gd name="connsiteX4" fmla="*/ 1160060 w 1394346"/>
                <a:gd name="connsiteY4" fmla="*/ 903027 h 1519451"/>
                <a:gd name="connsiteX5" fmla="*/ 1378424 w 1394346"/>
                <a:gd name="connsiteY5" fmla="*/ 1039505 h 1519451"/>
                <a:gd name="connsiteX6" fmla="*/ 1255594 w 1394346"/>
                <a:gd name="connsiteY6" fmla="*/ 1285165 h 1519451"/>
                <a:gd name="connsiteX7" fmla="*/ 1187355 w 1394346"/>
                <a:gd name="connsiteY7" fmla="*/ 1489881 h 1519451"/>
                <a:gd name="connsiteX8" fmla="*/ 1378424 w 1394346"/>
                <a:gd name="connsiteY8" fmla="*/ 1462586 h 151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346" h="1519451">
                  <a:moveTo>
                    <a:pt x="0" y="2275"/>
                  </a:moveTo>
                  <a:cubicBezTo>
                    <a:pt x="230875" y="1137"/>
                    <a:pt x="461750" y="0"/>
                    <a:pt x="532263" y="111457"/>
                  </a:cubicBezTo>
                  <a:cubicBezTo>
                    <a:pt x="602776" y="222914"/>
                    <a:pt x="411708" y="536812"/>
                    <a:pt x="423081" y="671015"/>
                  </a:cubicBezTo>
                  <a:cubicBezTo>
                    <a:pt x="434454" y="805218"/>
                    <a:pt x="477672" y="878006"/>
                    <a:pt x="600502" y="916675"/>
                  </a:cubicBezTo>
                  <a:cubicBezTo>
                    <a:pt x="723332" y="955344"/>
                    <a:pt x="1030406" y="882555"/>
                    <a:pt x="1160060" y="903027"/>
                  </a:cubicBezTo>
                  <a:cubicBezTo>
                    <a:pt x="1289714" y="923499"/>
                    <a:pt x="1362502" y="975815"/>
                    <a:pt x="1378424" y="1039505"/>
                  </a:cubicBezTo>
                  <a:cubicBezTo>
                    <a:pt x="1394346" y="1103195"/>
                    <a:pt x="1287439" y="1210102"/>
                    <a:pt x="1255594" y="1285165"/>
                  </a:cubicBezTo>
                  <a:cubicBezTo>
                    <a:pt x="1223749" y="1360228"/>
                    <a:pt x="1166883" y="1460311"/>
                    <a:pt x="1187355" y="1489881"/>
                  </a:cubicBezTo>
                  <a:cubicBezTo>
                    <a:pt x="1207827" y="1519451"/>
                    <a:pt x="1293125" y="1491018"/>
                    <a:pt x="1378424" y="1462586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94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97565" y="3801605"/>
              <a:ext cx="808448" cy="899635"/>
            </a:xfrm>
            <a:prstGeom prst="rect">
              <a:avLst/>
            </a:prstGeom>
          </p:spPr>
        </p:pic>
        <p:pic>
          <p:nvPicPr>
            <p:cNvPr id="109" name="Picture 108" descr="Figure 3.tif"/>
            <p:cNvPicPr>
              <a:picLocks noChangeAspect="1"/>
            </p:cNvPicPr>
            <p:nvPr/>
          </p:nvPicPr>
          <p:blipFill>
            <a:blip r:embed="rId12" cstate="print"/>
            <a:srcRect l="31598" t="13969" r="47116" b="62226"/>
            <a:stretch>
              <a:fillRect/>
            </a:stretch>
          </p:blipFill>
          <p:spPr>
            <a:xfrm>
              <a:off x="3540266" y="3819246"/>
              <a:ext cx="918159" cy="82376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45281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Treatment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917545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Diagnosis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05346" y="5741334"/>
              <a:ext cx="186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Understanding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2128583" y="2789392"/>
            <a:ext cx="1472264" cy="2058672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401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SJR-3-86-B_SBA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"/>
          <a:stretch>
            <a:fillRect/>
          </a:stretch>
        </p:blipFill>
        <p:spPr bwMode="auto">
          <a:xfrm>
            <a:off x="261632" y="3468118"/>
            <a:ext cx="3443406" cy="257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5" t="42191" r="43922" b="46638"/>
          <a:stretch>
            <a:fillRect/>
          </a:stretch>
        </p:blipFill>
        <p:spPr bwMode="auto">
          <a:xfrm>
            <a:off x="3971737" y="4823843"/>
            <a:ext cx="6048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2" t="40877" r="75291" b="47296"/>
          <a:stretch>
            <a:fillRect/>
          </a:stretch>
        </p:blipFill>
        <p:spPr bwMode="auto">
          <a:xfrm>
            <a:off x="3976500" y="3695131"/>
            <a:ext cx="60007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JR-3-86-F_SBA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6"/>
          <a:stretch>
            <a:fillRect/>
          </a:stretch>
        </p:blipFill>
        <p:spPr bwMode="auto">
          <a:xfrm>
            <a:off x="261632" y="3468118"/>
            <a:ext cx="3268663" cy="259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116" descr="gol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8" y="-106760"/>
            <a:ext cx="4113497" cy="3700269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Label-Free Biosensing</a:t>
            </a:r>
            <a:endParaRPr lang="fr-FR" sz="2400" i="1" dirty="0">
              <a:latin typeface="Arial"/>
              <a:cs typeface="Arial"/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 rot="16200000" flipV="1">
            <a:off x="3078020" y="4637189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V="1">
            <a:off x="6019345" y="3059262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4605572">
            <a:off x="6911997" y="619088"/>
            <a:ext cx="489315" cy="810678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6366001">
            <a:off x="6250208" y="341132"/>
            <a:ext cx="484288" cy="80235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5455328">
            <a:off x="5727786" y="1395966"/>
            <a:ext cx="480084" cy="795385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547316" y="1742688"/>
            <a:ext cx="508913" cy="843148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819887" y="1807824"/>
            <a:ext cx="595418" cy="662576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285877" y="1476673"/>
            <a:ext cx="595418" cy="662576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869644" y="1609133"/>
            <a:ext cx="595418" cy="662576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7015586" y="946830"/>
            <a:ext cx="595418" cy="662576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796674" y="314471"/>
            <a:ext cx="595418" cy="662576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358848" y="880600"/>
            <a:ext cx="595418" cy="662576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1145521"/>
            <a:ext cx="595418" cy="662576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549448"/>
            <a:ext cx="595418" cy="662576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829262" y="1189673"/>
            <a:ext cx="466155" cy="772307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8669375">
            <a:off x="6077745" y="1001206"/>
            <a:ext cx="442987" cy="604596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108974" y="4325593"/>
            <a:ext cx="529843" cy="877822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1466544">
            <a:off x="6770106" y="5005445"/>
            <a:ext cx="583767" cy="796735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36218" y="5126851"/>
            <a:ext cx="680531" cy="757289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26708" y="3736013"/>
            <a:ext cx="680531" cy="757289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6875329" y="4199626"/>
            <a:ext cx="680531" cy="757289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7532066" y="5126850"/>
            <a:ext cx="680531" cy="75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16952" y="174099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50" y="1452961"/>
            <a:ext cx="2754306" cy="1008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3030" y="1605857"/>
            <a:ext cx="733922" cy="4951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221009" y="1965896"/>
            <a:ext cx="733922" cy="4951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78698">
            <a:off x="3770498" y="1159131"/>
            <a:ext cx="733922" cy="4951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78698">
            <a:off x="3482466" y="2311259"/>
            <a:ext cx="733922" cy="495176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532445"/>
              </p:ext>
            </p:extLst>
          </p:nvPr>
        </p:nvGraphicFramePr>
        <p:xfrm>
          <a:off x="4747846" y="3083872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3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47846" y="3083872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902142"/>
              </p:ext>
            </p:extLst>
          </p:nvPr>
        </p:nvGraphicFramePr>
        <p:xfrm>
          <a:off x="4801893" y="51492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4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01893" y="514921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07071"/>
              </p:ext>
            </p:extLst>
          </p:nvPr>
        </p:nvGraphicFramePr>
        <p:xfrm>
          <a:off x="615185" y="3037432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" name="Graph" r:id="rId10" imgW="4131720" imgH="2901600" progId="Origin50.Graph">
                  <p:embed/>
                </p:oleObj>
              </mc:Choice>
              <mc:Fallback>
                <p:oleObj name="Graph" r:id="rId10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5185" y="3037432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456195" y="1205712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973381" y="1812617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88143" y="208269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ConA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229942" y="4236000"/>
            <a:ext cx="792088" cy="0"/>
          </a:xfrm>
          <a:prstGeom prst="straightConnector1">
            <a:avLst/>
          </a:prstGeom>
          <a:ln w="38100">
            <a:solidFill>
              <a:srgbClr val="111CFB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643249" y="4019976"/>
            <a:ext cx="71724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72020" y="2447375"/>
            <a:ext cx="3251250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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Glycosylated Gold </a:t>
            </a:r>
            <a:r>
              <a:rPr lang="en-GB" sz="2400" i="1" dirty="0">
                <a:latin typeface="Arial"/>
                <a:cs typeface="Arial"/>
              </a:rPr>
              <a:t>N</a:t>
            </a:r>
            <a:r>
              <a:rPr lang="en-GB" sz="2400" i="1" dirty="0" smtClean="0">
                <a:latin typeface="Arial"/>
                <a:cs typeface="Arial"/>
              </a:rPr>
              <a:t>anoparticles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98964" y="6519446"/>
            <a:ext cx="763716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Fullam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E.,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Besra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G. S. Gibson, M. I.;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J. Mater. Chem. B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1490-1498</a:t>
            </a:r>
          </a:p>
          <a:p>
            <a:pPr algn="ctr"/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383601"/>
              </p:ext>
            </p:extLst>
          </p:nvPr>
        </p:nvGraphicFramePr>
        <p:xfrm>
          <a:off x="679192" y="303607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7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192" y="3036071"/>
                        <a:ext cx="4154487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915816" y="969668"/>
            <a:ext cx="434975" cy="30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14803" y="1698172"/>
            <a:ext cx="1215669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428733" y="912840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943993" y="1780738"/>
            <a:ext cx="1146115" cy="287659"/>
            <a:chOff x="5940152" y="4974497"/>
            <a:chExt cx="1146115" cy="287659"/>
          </a:xfrm>
        </p:grpSpPr>
        <p:sp>
          <p:nvSpPr>
            <p:cNvPr id="10" name="Freeform 9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 rot="11187287">
            <a:off x="6444361" y="1772241"/>
            <a:ext cx="1146115" cy="287659"/>
            <a:chOff x="5940152" y="4974497"/>
            <a:chExt cx="1146115" cy="287659"/>
          </a:xfrm>
        </p:grpSpPr>
        <p:sp>
          <p:nvSpPr>
            <p:cNvPr id="13" name="Freeform 12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 rot="4922078">
            <a:off x="7304757" y="2368384"/>
            <a:ext cx="1146115" cy="287659"/>
            <a:chOff x="5940152" y="4974497"/>
            <a:chExt cx="1146115" cy="287659"/>
          </a:xfrm>
        </p:grpSpPr>
        <p:sp>
          <p:nvSpPr>
            <p:cNvPr id="16" name="Freeform 15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 rot="16109365">
            <a:off x="7169782" y="1133439"/>
            <a:ext cx="1146115" cy="287659"/>
            <a:chOff x="5940152" y="4974497"/>
            <a:chExt cx="1146115" cy="287659"/>
          </a:xfrm>
        </p:grpSpPr>
        <p:sp>
          <p:nvSpPr>
            <p:cNvPr id="19" name="Freeform 18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 rot="18543059">
            <a:off x="7627640" y="1236446"/>
            <a:ext cx="1146115" cy="287659"/>
            <a:chOff x="5940152" y="4974497"/>
            <a:chExt cx="1146115" cy="287659"/>
          </a:xfrm>
        </p:grpSpPr>
        <p:sp>
          <p:nvSpPr>
            <p:cNvPr id="22" name="Freeform 21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 rot="8130346">
            <a:off x="6656375" y="2357149"/>
            <a:ext cx="1146115" cy="287659"/>
            <a:chOff x="5940152" y="4974497"/>
            <a:chExt cx="1146115" cy="287659"/>
          </a:xfrm>
        </p:grpSpPr>
        <p:sp>
          <p:nvSpPr>
            <p:cNvPr id="25" name="Freeform 24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 rot="2378558">
            <a:off x="7759958" y="2257288"/>
            <a:ext cx="1146115" cy="287659"/>
            <a:chOff x="5940152" y="4974497"/>
            <a:chExt cx="1146115" cy="287659"/>
          </a:xfrm>
        </p:grpSpPr>
        <p:sp>
          <p:nvSpPr>
            <p:cNvPr id="28" name="Freeform 27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 rot="13565845">
            <a:off x="6575801" y="1141433"/>
            <a:ext cx="1146115" cy="287659"/>
            <a:chOff x="5940152" y="4974497"/>
            <a:chExt cx="1146115" cy="287659"/>
          </a:xfrm>
        </p:grpSpPr>
        <p:sp>
          <p:nvSpPr>
            <p:cNvPr id="31" name="Freeform 30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7457101" y="1636722"/>
            <a:ext cx="613787" cy="576064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373551" y="142457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373551" y="1341533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94" y="648183"/>
            <a:ext cx="5689600" cy="204470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2266497" y="3766966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504043" y="4306426"/>
            <a:ext cx="0" cy="82435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24137" y="2476476"/>
            <a:ext cx="957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 = 68</a:t>
            </a:r>
            <a:endParaRPr lang="en-US" sz="1200" dirty="0"/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188874"/>
              </p:ext>
            </p:extLst>
          </p:nvPr>
        </p:nvGraphicFramePr>
        <p:xfrm>
          <a:off x="4660766" y="3028188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8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60766" y="3028188"/>
                        <a:ext cx="4154488" cy="2901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54073" y="2863955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908485" y="3170927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PEG functionalised</a:t>
            </a:r>
            <a:endParaRPr lang="en-US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4733659" y="3174078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Directly functionalised</a:t>
            </a:r>
            <a:endParaRPr lang="en-US" sz="1500" dirty="0"/>
          </a:p>
        </p:txBody>
      </p:sp>
      <p:sp>
        <p:nvSpPr>
          <p:cNvPr id="48" name="TextBox 47"/>
          <p:cNvSpPr txBox="1"/>
          <p:nvPr/>
        </p:nvSpPr>
        <p:spPr>
          <a:xfrm>
            <a:off x="-98964" y="6519446"/>
            <a:ext cx="763716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Fullam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E.,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Besra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G. S. Gibson, M. I.;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J. Mater. Chem. B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1490-1498</a:t>
            </a:r>
          </a:p>
          <a:p>
            <a:pPr algn="ctr"/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8005355" y="3493035"/>
            <a:ext cx="0" cy="132724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6200000">
            <a:off x="6947666" y="400912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[ConA]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58494" y="2310616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PEG-</a:t>
            </a:r>
            <a:r>
              <a:rPr lang="fr-FR" sz="2400" i="1" dirty="0" err="1">
                <a:latin typeface="Arial"/>
                <a:cs typeface="Arial"/>
              </a:rPr>
              <a:t>S</a:t>
            </a:r>
            <a:r>
              <a:rPr lang="fr-FR" sz="2400" i="1" dirty="0" err="1" smtClean="0">
                <a:latin typeface="Arial"/>
                <a:cs typeface="Arial"/>
              </a:rPr>
              <a:t>tabilized</a:t>
            </a:r>
            <a:r>
              <a:rPr lang="fr-FR" sz="2400" i="1" dirty="0" smtClean="0">
                <a:latin typeface="Arial"/>
                <a:cs typeface="Arial"/>
              </a:rPr>
              <a:t> AuNPs</a:t>
            </a:r>
            <a:endParaRPr lang="fr-FR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6" grpId="0"/>
      <p:bldP spid="50" grpId="0"/>
      <p:bldP spid="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236" y="2281916"/>
            <a:ext cx="5463364" cy="2689656"/>
          </a:xfrm>
          <a:prstGeom prst="rect">
            <a:avLst/>
          </a:prstGeom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8932" y="1704753"/>
            <a:ext cx="5475917" cy="322790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</a:t>
            </a:r>
            <a:r>
              <a:rPr lang="fr-FR" sz="2400" i="1" dirty="0" smtClean="0">
                <a:latin typeface="Arial"/>
                <a:cs typeface="Arial"/>
              </a:rPr>
              <a:t>of </a:t>
            </a:r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34844" y="1451744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Masked thiol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0773" y="3921645"/>
            <a:ext cx="2722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Sugar for lectin recognition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0773" y="3913394"/>
            <a:ext cx="2722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Sugar conjugation site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34844" y="1462054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hiol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4714" y="1288143"/>
            <a:ext cx="8109857" cy="4336143"/>
          </a:xfrm>
          <a:prstGeom prst="rect">
            <a:avLst/>
          </a:prstGeom>
          <a:noFill/>
          <a:ln w="28575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-1" y="6348394"/>
            <a:ext cx="7626485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Richards, S-J.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Biggs, C. I,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M. I.,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</a:t>
            </a:r>
            <a:r>
              <a:rPr lang="en-US" sz="1400" i="1" dirty="0" smtClean="0">
                <a:latin typeface="Arial" charset="0"/>
                <a:ea typeface="Arial" charset="0"/>
                <a:cs typeface="Arial" charset="0"/>
              </a:rPr>
              <a:t>Macro-</a:t>
            </a:r>
            <a:r>
              <a:rPr lang="en-US" sz="1400" i="1" dirty="0" err="1" smtClean="0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8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54493"/>
            <a:ext cx="9181728" cy="722962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>
            <a:off x="2470183" y="1881804"/>
            <a:ext cx="887191" cy="92398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477328" y="1947368"/>
            <a:ext cx="727529" cy="87203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5718627" y="3483429"/>
            <a:ext cx="1086758" cy="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5477327" y="4038600"/>
            <a:ext cx="727530" cy="80221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173515" y="3319533"/>
            <a:ext cx="1183859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470183" y="4038600"/>
            <a:ext cx="890816" cy="71758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567" y="1902802"/>
            <a:ext cx="914400" cy="4699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4956" y="4138385"/>
            <a:ext cx="914400" cy="4699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5345" y="2031262"/>
            <a:ext cx="1066800" cy="3048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627" y="3065239"/>
            <a:ext cx="1066800" cy="3048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7138" y="4217306"/>
            <a:ext cx="1511300" cy="2921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2628" y="2865666"/>
            <a:ext cx="1092200" cy="2921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356" y="459404"/>
            <a:ext cx="2413000" cy="14224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72" y="2805793"/>
            <a:ext cx="20828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3146" y="474168"/>
            <a:ext cx="2908300" cy="14732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3528" y="2841809"/>
            <a:ext cx="22479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79990" y="4840811"/>
            <a:ext cx="23368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07234" y="4792466"/>
            <a:ext cx="2197100" cy="1270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59244" y="2819400"/>
            <a:ext cx="2374900" cy="1219200"/>
          </a:xfrm>
          <a:prstGeom prst="rect">
            <a:avLst/>
          </a:prstGeom>
          <a:ln>
            <a:solidFill>
              <a:srgbClr val="660066"/>
            </a:solidFill>
          </a:ln>
        </p:spPr>
      </p:pic>
      <p:sp>
        <p:nvSpPr>
          <p:cNvPr id="136" name="TextBox 135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Conjugation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>
                <a:latin typeface="Arial"/>
                <a:cs typeface="Arial"/>
              </a:rPr>
              <a:t>V</a:t>
            </a:r>
            <a:r>
              <a:rPr lang="fr-FR" sz="2400" i="1" dirty="0" err="1" smtClean="0">
                <a:latin typeface="Arial"/>
                <a:cs typeface="Arial"/>
              </a:rPr>
              <a:t>ersatility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0" y="6348394"/>
            <a:ext cx="7498438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1400" b="1" u="sng" dirty="0">
                <a:latin typeface="Arial" charset="0"/>
                <a:ea typeface="Arial" charset="0"/>
                <a:cs typeface="Arial" charset="0"/>
              </a:rPr>
              <a:t>S-J. Richards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 C. I. Biggs, M. I, 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Macro-</a:t>
            </a:r>
            <a:r>
              <a:rPr lang="en-US" sz="1400" i="1" dirty="0" err="1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-1" y="6348394"/>
            <a:ext cx="7626485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Richards, S-J.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Biggs, C. I,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M. I.,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</a:t>
            </a:r>
            <a:r>
              <a:rPr lang="en-US" sz="1400" i="1" dirty="0" smtClean="0">
                <a:latin typeface="Arial" charset="0"/>
                <a:ea typeface="Arial" charset="0"/>
                <a:cs typeface="Arial" charset="0"/>
              </a:rPr>
              <a:t>Macro-</a:t>
            </a:r>
            <a:r>
              <a:rPr lang="en-US" sz="1400" i="1" dirty="0" err="1" smtClean="0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8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KINGSTON:SJ:GPC:GPC.t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8" y="3227324"/>
            <a:ext cx="3495615" cy="24075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4" name="Picture 3" descr="SJR-3-54-saline stabilty.t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" t="978"/>
          <a:stretch/>
        </p:blipFill>
        <p:spPr>
          <a:xfrm>
            <a:off x="3222556" y="3306092"/>
            <a:ext cx="3121082" cy="2252800"/>
          </a:xfrm>
          <a:prstGeom prst="rect">
            <a:avLst/>
          </a:prstGeom>
        </p:spPr>
      </p:pic>
      <p:pic>
        <p:nvPicPr>
          <p:cNvPr id="5" name="Picture 4" descr="man_conA.t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r="9394"/>
          <a:stretch/>
        </p:blipFill>
        <p:spPr>
          <a:xfrm>
            <a:off x="6155425" y="3360797"/>
            <a:ext cx="2996815" cy="2198095"/>
          </a:xfrm>
          <a:prstGeom prst="rect">
            <a:avLst/>
          </a:prstGeom>
        </p:spPr>
      </p:pic>
      <p:pic>
        <p:nvPicPr>
          <p:cNvPr id="6" name="Picture 5" descr="ConA.ti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" r="9748"/>
          <a:stretch/>
        </p:blipFill>
        <p:spPr>
          <a:xfrm>
            <a:off x="6147185" y="3306092"/>
            <a:ext cx="2996815" cy="22443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478" y="291954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SEC of sizes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72449" y="2923881"/>
            <a:ext cx="2733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Kinetics of colour change</a:t>
            </a:r>
          </a:p>
        </p:txBody>
      </p:sp>
      <p:sp>
        <p:nvSpPr>
          <p:cNvPr id="11" name="Oval 10"/>
          <p:cNvSpPr/>
          <p:nvPr/>
        </p:nvSpPr>
        <p:spPr>
          <a:xfrm>
            <a:off x="8156685" y="1319409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35470" y="1207486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</a:t>
            </a:r>
            <a:r>
              <a:rPr lang="fr-FR" sz="2400" i="1" dirty="0" smtClean="0">
                <a:latin typeface="Arial"/>
                <a:cs typeface="Arial"/>
              </a:rPr>
              <a:t>of </a:t>
            </a:r>
            <a:r>
              <a:rPr lang="fr-FR" sz="2400" i="1" dirty="0" err="1">
                <a:latin typeface="Arial"/>
                <a:cs typeface="Arial"/>
              </a:rPr>
              <a:t>P</a:t>
            </a:r>
            <a:r>
              <a:rPr lang="fr-FR" sz="2400" i="1" dirty="0" err="1" smtClean="0">
                <a:latin typeface="Arial"/>
                <a:cs typeface="Arial"/>
              </a:rPr>
              <a:t>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>
                <a:latin typeface="Arial"/>
                <a:cs typeface="Arial"/>
              </a:rPr>
              <a:t>C</a:t>
            </a:r>
            <a:r>
              <a:rPr lang="fr-FR" sz="2400" i="1" dirty="0" err="1" smtClean="0">
                <a:latin typeface="Arial"/>
                <a:cs typeface="Arial"/>
              </a:rPr>
              <a:t>oating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842" y="921821"/>
            <a:ext cx="2413000" cy="14351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542924" y="2923881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Saline stability</a:t>
            </a:r>
            <a:endParaRPr lang="en-GB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2015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DOI: 10.1039/C5TB01994J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9909" y="928086"/>
            <a:ext cx="3708400" cy="1422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5797" y="1232510"/>
            <a:ext cx="1778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868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Soy bean agglutinin induced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28023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Rapid colour change (&lt; 5 </a:t>
            </a:r>
            <a:r>
              <a:rPr lang="en-GB" sz="1400" b="1" dirty="0" err="1" smtClean="0"/>
              <a:t>mins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5476" y="351106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Highly specific change</a:t>
            </a:r>
            <a:endParaRPr lang="en-GB" sz="14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3450344"/>
              </p:ext>
            </p:extLst>
          </p:nvPr>
        </p:nvGraphicFramePr>
        <p:xfrm>
          <a:off x="4957508" y="1090003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" name="Graph" r:id="rId4" imgW="4132800" imgH="2901600" progId="Origin50.Graph">
                  <p:embed/>
                </p:oleObj>
              </mc:Choice>
              <mc:Fallback>
                <p:oleObj name="Graph" r:id="rId4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57508" y="1090003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85549"/>
              </p:ext>
            </p:extLst>
          </p:nvPr>
        </p:nvGraphicFramePr>
        <p:xfrm>
          <a:off x="709036" y="1182117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2" name="Graph" r:id="rId6" imgW="4132800" imgH="2901600" progId="Origin50.Graph">
                  <p:embed/>
                </p:oleObj>
              </mc:Choice>
              <mc:Fallback>
                <p:oleObj name="Graph" r:id="rId6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9036" y="1182117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547334"/>
              </p:ext>
            </p:extLst>
          </p:nvPr>
        </p:nvGraphicFramePr>
        <p:xfrm>
          <a:off x="4728023" y="3713336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3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28023" y="3713336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3191501" y="1975687"/>
            <a:ext cx="0" cy="8433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4686" y="20588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875397" y="1641753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468672"/>
              </p:ext>
            </p:extLst>
          </p:nvPr>
        </p:nvGraphicFramePr>
        <p:xfrm>
          <a:off x="709036" y="3818844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4" name="Graph" r:id="rId10" imgW="4154760" imgH="2901600" progId="Origin50.Graph">
                  <p:embed/>
                </p:oleObj>
              </mc:Choice>
              <mc:Fallback>
                <p:oleObj name="Graph" r:id="rId10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9036" y="3818844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86182" y="206915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728023" y="3481816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Aggregation behaviour confirmed by DLS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3605" y="2318979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Lectin </a:t>
            </a:r>
            <a:r>
              <a:rPr lang="fr-FR" sz="2400" i="1" dirty="0" err="1" smtClean="0">
                <a:latin typeface="Arial"/>
                <a:cs typeface="Arial"/>
              </a:rPr>
              <a:t>Specificity</a:t>
            </a:r>
            <a:r>
              <a:rPr lang="fr-FR" sz="2400" i="1" dirty="0" smtClean="0">
                <a:latin typeface="Arial"/>
                <a:cs typeface="Arial"/>
              </a:rPr>
              <a:t> and Speed of </a:t>
            </a:r>
            <a:r>
              <a:rPr lang="fr-FR" sz="2400" i="1" dirty="0" err="1" smtClean="0">
                <a:latin typeface="Arial"/>
                <a:cs typeface="Arial"/>
              </a:rPr>
              <a:t>Readout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73299" y="6504038"/>
            <a:ext cx="777760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2015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DOI: 10.1039/C5TB01994J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25099</TotalTime>
  <Words>748</Words>
  <Application>Microsoft Macintosh PowerPoint</Application>
  <PresentationFormat>On-screen Show (4:3)</PresentationFormat>
  <Paragraphs>135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Calibri</vt:lpstr>
      <vt:lpstr>Gill Sans</vt:lpstr>
      <vt:lpstr>Gill Sans MT</vt:lpstr>
      <vt:lpstr>Wingdings</vt:lpstr>
      <vt:lpstr>Arial</vt:lpstr>
      <vt:lpstr>Office Theme</vt:lpstr>
      <vt:lpstr>Graph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Microsoft Office User</cp:lastModifiedBy>
  <cp:revision>80</cp:revision>
  <dcterms:created xsi:type="dcterms:W3CDTF">2015-05-20T15:10:26Z</dcterms:created>
  <dcterms:modified xsi:type="dcterms:W3CDTF">2015-10-29T09:26:32Z</dcterms:modified>
</cp:coreProperties>
</file>