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77" r:id="rId2"/>
    <p:sldId id="278" r:id="rId3"/>
    <p:sldId id="271" r:id="rId4"/>
    <p:sldId id="279" r:id="rId5"/>
    <p:sldId id="280" r:id="rId6"/>
    <p:sldId id="275" r:id="rId7"/>
    <p:sldId id="276" r:id="rId8"/>
    <p:sldId id="282" r:id="rId9"/>
    <p:sldId id="284" r:id="rId10"/>
    <p:sldId id="286" r:id="rId11"/>
    <p:sldId id="293" r:id="rId12"/>
    <p:sldId id="295" r:id="rId13"/>
    <p:sldId id="294" r:id="rId14"/>
    <p:sldId id="288" r:id="rId15"/>
    <p:sldId id="289" r:id="rId16"/>
    <p:sldId id="290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/>
    <p:restoredTop sz="94646"/>
  </p:normalViewPr>
  <p:slideViewPr>
    <p:cSldViewPr snapToGrid="0" snapToObjects="1">
      <p:cViewPr>
        <p:scale>
          <a:sx n="99" d="100"/>
          <a:sy n="99" d="100"/>
        </p:scale>
        <p:origin x="-1272" y="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52C380-2643-1D49-BC84-F46B4533B9E9}" type="doc">
      <dgm:prSet loTypeId="urn:microsoft.com/office/officeart/2005/8/layout/process2" loCatId="" qsTypeId="urn:microsoft.com/office/officeart/2005/8/quickstyle/simple3" qsCatId="simple" csTypeId="urn:microsoft.com/office/officeart/2005/8/colors/accent4_2" csCatId="accent4" phldr="1"/>
      <dgm:spPr/>
    </dgm:pt>
    <dgm:pt modelId="{745C171D-1302-6441-85D9-16DDFBBDAA8F}">
      <dgm:prSet phldrT="[Text]" custT="1"/>
      <dgm:spPr/>
      <dgm:t>
        <a:bodyPr/>
        <a:lstStyle/>
        <a:p>
          <a:r>
            <a:rPr lang="en-US" sz="1300" dirty="0" smtClean="0">
              <a:latin typeface="Arial"/>
              <a:cs typeface="Arial"/>
            </a:rPr>
            <a:t>Outlier removal</a:t>
          </a:r>
          <a:endParaRPr lang="en-US" sz="1300" dirty="0">
            <a:latin typeface="Arial"/>
            <a:cs typeface="Arial"/>
          </a:endParaRPr>
        </a:p>
      </dgm:t>
    </dgm:pt>
    <dgm:pt modelId="{DE772E45-0923-1D4D-A12F-D96914C004FB}" type="parTrans" cxnId="{392B9025-5F25-A94D-86B7-019045B195FF}">
      <dgm:prSet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DD7FE22F-3A7F-EE48-90F6-CE4DB53BB8D5}" type="sibTrans" cxnId="{392B9025-5F25-A94D-86B7-019045B195FF}">
      <dgm:prSet custT="1"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6224AB6E-CBB9-294C-849E-1A0FE7CDCFF8}">
      <dgm:prSet phldrT="[Text]" custT="1"/>
      <dgm:spPr/>
      <dgm:t>
        <a:bodyPr/>
        <a:lstStyle/>
        <a:p>
          <a:r>
            <a:rPr lang="en-US" sz="1300" dirty="0" smtClean="0">
              <a:latin typeface="Arial"/>
              <a:cs typeface="Arial"/>
            </a:rPr>
            <a:t>Blanks to account for unspecific binding</a:t>
          </a:r>
          <a:endParaRPr lang="en-US" sz="1300" dirty="0">
            <a:latin typeface="Arial"/>
            <a:cs typeface="Arial"/>
          </a:endParaRPr>
        </a:p>
      </dgm:t>
    </dgm:pt>
    <dgm:pt modelId="{B070EA10-7ACE-1C4D-8A81-76E4CD33EFC3}" type="parTrans" cxnId="{607FE352-EA67-C742-AECD-713F134F0429}">
      <dgm:prSet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86C48921-E5BB-174E-BBDD-A99D125072D0}" type="sibTrans" cxnId="{607FE352-EA67-C742-AECD-713F134F0429}">
      <dgm:prSet custT="1"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5E94E1CE-BB12-2B4D-A231-754E305C4A9D}">
      <dgm:prSet phldrT="[Text]" custT="1"/>
      <dgm:spPr/>
      <dgm:t>
        <a:bodyPr/>
        <a:lstStyle/>
        <a:p>
          <a:r>
            <a:rPr lang="en-US" sz="1300" dirty="0" smtClean="0">
              <a:latin typeface="Arial"/>
              <a:cs typeface="Arial"/>
            </a:rPr>
            <a:t>Controls to account for parasitaemia oscillations</a:t>
          </a:r>
          <a:endParaRPr lang="en-US" sz="1300" dirty="0">
            <a:latin typeface="Arial"/>
            <a:cs typeface="Arial"/>
          </a:endParaRPr>
        </a:p>
      </dgm:t>
    </dgm:pt>
    <dgm:pt modelId="{EB0FA1EB-E767-2E49-9E6E-2BE68A4A82FA}" type="parTrans" cxnId="{64F0087E-F2CC-384F-AF58-A7B39FAC486F}">
      <dgm:prSet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E2A9BB51-EBAC-BF4F-98C0-4F3DE6A5F076}" type="sibTrans" cxnId="{64F0087E-F2CC-384F-AF58-A7B39FAC486F}">
      <dgm:prSet custT="1"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49505DD1-E1D3-0248-9259-D042E4BEDC3C}">
      <dgm:prSet phldrT="[Text]" custT="1"/>
      <dgm:spPr/>
      <dgm:t>
        <a:bodyPr/>
        <a:lstStyle/>
        <a:p>
          <a:r>
            <a:rPr lang="en-US" sz="1300" dirty="0" err="1" smtClean="0">
              <a:latin typeface="Arial"/>
              <a:cs typeface="Arial"/>
            </a:rPr>
            <a:t>Modelling</a:t>
          </a:r>
          <a:endParaRPr lang="en-US" sz="1300" dirty="0">
            <a:latin typeface="Arial"/>
            <a:cs typeface="Arial"/>
          </a:endParaRPr>
        </a:p>
      </dgm:t>
    </dgm:pt>
    <dgm:pt modelId="{A30BB63F-BC72-8444-BB56-C0B405324CB8}" type="parTrans" cxnId="{B379E70E-356F-5C4C-B139-4BE02046FACD}">
      <dgm:prSet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13E0EAFC-9200-4348-84DC-6ABD7596F98B}" type="sibTrans" cxnId="{B379E70E-356F-5C4C-B139-4BE02046FACD}">
      <dgm:prSet/>
      <dgm:spPr/>
      <dgm:t>
        <a:bodyPr/>
        <a:lstStyle/>
        <a:p>
          <a:endParaRPr lang="en-US" sz="1300">
            <a:latin typeface="Arial"/>
            <a:cs typeface="Arial"/>
          </a:endParaRPr>
        </a:p>
      </dgm:t>
    </dgm:pt>
    <dgm:pt modelId="{788537BF-AA1A-8447-8F28-2F1DE2B1AEA0}" type="pres">
      <dgm:prSet presAssocID="{6B52C380-2643-1D49-BC84-F46B4533B9E9}" presName="linearFlow" presStyleCnt="0">
        <dgm:presLayoutVars>
          <dgm:resizeHandles val="exact"/>
        </dgm:presLayoutVars>
      </dgm:prSet>
      <dgm:spPr/>
    </dgm:pt>
    <dgm:pt modelId="{3C893C8D-2DC3-9C4E-94B0-CBD5106BCC73}" type="pres">
      <dgm:prSet presAssocID="{745C171D-1302-6441-85D9-16DDFBBDAA8F}" presName="node" presStyleLbl="node1" presStyleIdx="0" presStyleCnt="4" custScaleX="593350" custScaleY="29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68AFD-9890-F643-946D-A760002BB516}" type="pres">
      <dgm:prSet presAssocID="{DD7FE22F-3A7F-EE48-90F6-CE4DB53BB8D5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765F5F0-EE32-D947-9922-1993C3F7C222}" type="pres">
      <dgm:prSet presAssocID="{DD7FE22F-3A7F-EE48-90F6-CE4DB53BB8D5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C98289F-E8F9-B345-A8F4-564F5A5C9E3F}" type="pres">
      <dgm:prSet presAssocID="{6224AB6E-CBB9-294C-849E-1A0FE7CDCFF8}" presName="node" presStyleLbl="node1" presStyleIdx="1" presStyleCnt="4" custScaleX="593350" custScaleY="29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73E482-1041-794C-B336-531B29D3A18D}" type="pres">
      <dgm:prSet presAssocID="{86C48921-E5BB-174E-BBDD-A99D125072D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3CFE3C6B-92A6-9B47-BE7C-43E550E61FAA}" type="pres">
      <dgm:prSet presAssocID="{86C48921-E5BB-174E-BBDD-A99D125072D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C1537BB-913F-ED40-B401-540660BE2D40}" type="pres">
      <dgm:prSet presAssocID="{5E94E1CE-BB12-2B4D-A231-754E305C4A9D}" presName="node" presStyleLbl="node1" presStyleIdx="2" presStyleCnt="4" custScaleX="593350" custScaleY="29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27847-7D47-4E42-BF20-10C07E7F1758}" type="pres">
      <dgm:prSet presAssocID="{E2A9BB51-EBAC-BF4F-98C0-4F3DE6A5F07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6E52E8A-E43F-F64D-A19E-573A8C4B24C8}" type="pres">
      <dgm:prSet presAssocID="{E2A9BB51-EBAC-BF4F-98C0-4F3DE6A5F07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D224343A-E16F-F74D-9473-2FF0BF96C1A2}" type="pres">
      <dgm:prSet presAssocID="{49505DD1-E1D3-0248-9259-D042E4BEDC3C}" presName="node" presStyleLbl="node1" presStyleIdx="3" presStyleCnt="4" custScaleX="593350" custScaleY="29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1E4C28-98C8-BA47-961D-93E430CE3022}" type="presOf" srcId="{86C48921-E5BB-174E-BBDD-A99D125072D0}" destId="{3CFE3C6B-92A6-9B47-BE7C-43E550E61FAA}" srcOrd="1" destOrd="0" presId="urn:microsoft.com/office/officeart/2005/8/layout/process2"/>
    <dgm:cxn modelId="{94D93733-8B46-B341-9D90-3746F6430EFB}" type="presOf" srcId="{E2A9BB51-EBAC-BF4F-98C0-4F3DE6A5F076}" destId="{DA627847-7D47-4E42-BF20-10C07E7F1758}" srcOrd="0" destOrd="0" presId="urn:microsoft.com/office/officeart/2005/8/layout/process2"/>
    <dgm:cxn modelId="{64F0087E-F2CC-384F-AF58-A7B39FAC486F}" srcId="{6B52C380-2643-1D49-BC84-F46B4533B9E9}" destId="{5E94E1CE-BB12-2B4D-A231-754E305C4A9D}" srcOrd="2" destOrd="0" parTransId="{EB0FA1EB-E767-2E49-9E6E-2BE68A4A82FA}" sibTransId="{E2A9BB51-EBAC-BF4F-98C0-4F3DE6A5F076}"/>
    <dgm:cxn modelId="{607FE352-EA67-C742-AECD-713F134F0429}" srcId="{6B52C380-2643-1D49-BC84-F46B4533B9E9}" destId="{6224AB6E-CBB9-294C-849E-1A0FE7CDCFF8}" srcOrd="1" destOrd="0" parTransId="{B070EA10-7ACE-1C4D-8A81-76E4CD33EFC3}" sibTransId="{86C48921-E5BB-174E-BBDD-A99D125072D0}"/>
    <dgm:cxn modelId="{8BF4A2D9-DE15-174E-83DB-1B9CC12EE697}" type="presOf" srcId="{745C171D-1302-6441-85D9-16DDFBBDAA8F}" destId="{3C893C8D-2DC3-9C4E-94B0-CBD5106BCC73}" srcOrd="0" destOrd="0" presId="urn:microsoft.com/office/officeart/2005/8/layout/process2"/>
    <dgm:cxn modelId="{9DB6CE09-D474-8F46-B063-1F807A35692E}" type="presOf" srcId="{6B52C380-2643-1D49-BC84-F46B4533B9E9}" destId="{788537BF-AA1A-8447-8F28-2F1DE2B1AEA0}" srcOrd="0" destOrd="0" presId="urn:microsoft.com/office/officeart/2005/8/layout/process2"/>
    <dgm:cxn modelId="{34759155-BECE-4247-968C-FA26AB41FBA6}" type="presOf" srcId="{DD7FE22F-3A7F-EE48-90F6-CE4DB53BB8D5}" destId="{A2968AFD-9890-F643-946D-A760002BB516}" srcOrd="0" destOrd="0" presId="urn:microsoft.com/office/officeart/2005/8/layout/process2"/>
    <dgm:cxn modelId="{610E32EE-12FA-0044-A3D8-5E11D2DC25DC}" type="presOf" srcId="{86C48921-E5BB-174E-BBDD-A99D125072D0}" destId="{2D73E482-1041-794C-B336-531B29D3A18D}" srcOrd="0" destOrd="0" presId="urn:microsoft.com/office/officeart/2005/8/layout/process2"/>
    <dgm:cxn modelId="{C9186AC4-90BE-3B4F-A9DC-0B81E3CA563E}" type="presOf" srcId="{5E94E1CE-BB12-2B4D-A231-754E305C4A9D}" destId="{DC1537BB-913F-ED40-B401-540660BE2D40}" srcOrd="0" destOrd="0" presId="urn:microsoft.com/office/officeart/2005/8/layout/process2"/>
    <dgm:cxn modelId="{B379E70E-356F-5C4C-B139-4BE02046FACD}" srcId="{6B52C380-2643-1D49-BC84-F46B4533B9E9}" destId="{49505DD1-E1D3-0248-9259-D042E4BEDC3C}" srcOrd="3" destOrd="0" parTransId="{A30BB63F-BC72-8444-BB56-C0B405324CB8}" sibTransId="{13E0EAFC-9200-4348-84DC-6ABD7596F98B}"/>
    <dgm:cxn modelId="{FD8440E5-1A47-E849-847E-8B99A55C9974}" type="presOf" srcId="{E2A9BB51-EBAC-BF4F-98C0-4F3DE6A5F076}" destId="{D6E52E8A-E43F-F64D-A19E-573A8C4B24C8}" srcOrd="1" destOrd="0" presId="urn:microsoft.com/office/officeart/2005/8/layout/process2"/>
    <dgm:cxn modelId="{392B9025-5F25-A94D-86B7-019045B195FF}" srcId="{6B52C380-2643-1D49-BC84-F46B4533B9E9}" destId="{745C171D-1302-6441-85D9-16DDFBBDAA8F}" srcOrd="0" destOrd="0" parTransId="{DE772E45-0923-1D4D-A12F-D96914C004FB}" sibTransId="{DD7FE22F-3A7F-EE48-90F6-CE4DB53BB8D5}"/>
    <dgm:cxn modelId="{2E6A7626-6922-934B-B682-771E5D7EF98C}" type="presOf" srcId="{DD7FE22F-3A7F-EE48-90F6-CE4DB53BB8D5}" destId="{F765F5F0-EE32-D947-9922-1993C3F7C222}" srcOrd="1" destOrd="0" presId="urn:microsoft.com/office/officeart/2005/8/layout/process2"/>
    <dgm:cxn modelId="{652E410B-6DF7-3142-BDBA-230331B9AD67}" type="presOf" srcId="{6224AB6E-CBB9-294C-849E-1A0FE7CDCFF8}" destId="{7C98289F-E8F9-B345-A8F4-564F5A5C9E3F}" srcOrd="0" destOrd="0" presId="urn:microsoft.com/office/officeart/2005/8/layout/process2"/>
    <dgm:cxn modelId="{134AC3EF-5117-A64B-B574-B1184B1E5C12}" type="presOf" srcId="{49505DD1-E1D3-0248-9259-D042E4BEDC3C}" destId="{D224343A-E16F-F74D-9473-2FF0BF96C1A2}" srcOrd="0" destOrd="0" presId="urn:microsoft.com/office/officeart/2005/8/layout/process2"/>
    <dgm:cxn modelId="{1B560A96-E588-1E4C-B589-9D73CE633EDD}" type="presParOf" srcId="{788537BF-AA1A-8447-8F28-2F1DE2B1AEA0}" destId="{3C893C8D-2DC3-9C4E-94B0-CBD5106BCC73}" srcOrd="0" destOrd="0" presId="urn:microsoft.com/office/officeart/2005/8/layout/process2"/>
    <dgm:cxn modelId="{AC32FC7F-077A-CF42-B4E2-0CC6B8B48BEA}" type="presParOf" srcId="{788537BF-AA1A-8447-8F28-2F1DE2B1AEA0}" destId="{A2968AFD-9890-F643-946D-A760002BB516}" srcOrd="1" destOrd="0" presId="urn:microsoft.com/office/officeart/2005/8/layout/process2"/>
    <dgm:cxn modelId="{82C418D9-89D3-3E4A-BFA6-7DFE7A08BD63}" type="presParOf" srcId="{A2968AFD-9890-F643-946D-A760002BB516}" destId="{F765F5F0-EE32-D947-9922-1993C3F7C222}" srcOrd="0" destOrd="0" presId="urn:microsoft.com/office/officeart/2005/8/layout/process2"/>
    <dgm:cxn modelId="{576E81E9-7C77-7848-AE95-57CB3B8D35D8}" type="presParOf" srcId="{788537BF-AA1A-8447-8F28-2F1DE2B1AEA0}" destId="{7C98289F-E8F9-B345-A8F4-564F5A5C9E3F}" srcOrd="2" destOrd="0" presId="urn:microsoft.com/office/officeart/2005/8/layout/process2"/>
    <dgm:cxn modelId="{971DC100-4623-AD47-8F85-EEF8D154C369}" type="presParOf" srcId="{788537BF-AA1A-8447-8F28-2F1DE2B1AEA0}" destId="{2D73E482-1041-794C-B336-531B29D3A18D}" srcOrd="3" destOrd="0" presId="urn:microsoft.com/office/officeart/2005/8/layout/process2"/>
    <dgm:cxn modelId="{503B5A31-3C7A-BE4D-930E-E6DF03B96D71}" type="presParOf" srcId="{2D73E482-1041-794C-B336-531B29D3A18D}" destId="{3CFE3C6B-92A6-9B47-BE7C-43E550E61FAA}" srcOrd="0" destOrd="0" presId="urn:microsoft.com/office/officeart/2005/8/layout/process2"/>
    <dgm:cxn modelId="{FA9A828E-70C7-184D-862C-1C442F206F14}" type="presParOf" srcId="{788537BF-AA1A-8447-8F28-2F1DE2B1AEA0}" destId="{DC1537BB-913F-ED40-B401-540660BE2D40}" srcOrd="4" destOrd="0" presId="urn:microsoft.com/office/officeart/2005/8/layout/process2"/>
    <dgm:cxn modelId="{62E0A948-D5F0-C541-87F8-1DE94C6D3BCB}" type="presParOf" srcId="{788537BF-AA1A-8447-8F28-2F1DE2B1AEA0}" destId="{DA627847-7D47-4E42-BF20-10C07E7F1758}" srcOrd="5" destOrd="0" presId="urn:microsoft.com/office/officeart/2005/8/layout/process2"/>
    <dgm:cxn modelId="{7822C1D0-3A6A-024D-BF46-3B1FC1E519AE}" type="presParOf" srcId="{DA627847-7D47-4E42-BF20-10C07E7F1758}" destId="{D6E52E8A-E43F-F64D-A19E-573A8C4B24C8}" srcOrd="0" destOrd="0" presId="urn:microsoft.com/office/officeart/2005/8/layout/process2"/>
    <dgm:cxn modelId="{19DE3C78-E7E4-8B4D-A362-77F62B029A9F}" type="presParOf" srcId="{788537BF-AA1A-8447-8F28-2F1DE2B1AEA0}" destId="{D224343A-E16F-F74D-9473-2FF0BF96C1A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93C8D-2DC3-9C4E-94B0-CBD5106BCC73}">
      <dsp:nvSpPr>
        <dsp:cNvPr id="0" name=""/>
        <dsp:cNvSpPr/>
      </dsp:nvSpPr>
      <dsp:spPr>
        <a:xfrm>
          <a:off x="0" y="885"/>
          <a:ext cx="3744121" cy="4344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/>
              <a:cs typeface="Arial"/>
            </a:rPr>
            <a:t>Outlier removal</a:t>
          </a:r>
          <a:endParaRPr lang="en-US" sz="1300" kern="1200" dirty="0">
            <a:latin typeface="Arial"/>
            <a:cs typeface="Arial"/>
          </a:endParaRPr>
        </a:p>
      </dsp:txBody>
      <dsp:txXfrm>
        <a:off x="12723" y="13608"/>
        <a:ext cx="3718675" cy="408960"/>
      </dsp:txXfrm>
    </dsp:sp>
    <dsp:sp modelId="{A2968AFD-9890-F643-946D-A760002BB516}">
      <dsp:nvSpPr>
        <dsp:cNvPr id="0" name=""/>
        <dsp:cNvSpPr/>
      </dsp:nvSpPr>
      <dsp:spPr>
        <a:xfrm rot="5400000">
          <a:off x="1599082" y="471689"/>
          <a:ext cx="545956" cy="6551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>
            <a:latin typeface="Arial"/>
            <a:cs typeface="Arial"/>
          </a:endParaRPr>
        </a:p>
      </dsp:txBody>
      <dsp:txXfrm rot="-5400000">
        <a:off x="1675516" y="526285"/>
        <a:ext cx="393089" cy="382169"/>
      </dsp:txXfrm>
    </dsp:sp>
    <dsp:sp modelId="{7C98289F-E8F9-B345-A8F4-564F5A5C9E3F}">
      <dsp:nvSpPr>
        <dsp:cNvPr id="0" name=""/>
        <dsp:cNvSpPr/>
      </dsp:nvSpPr>
      <dsp:spPr>
        <a:xfrm>
          <a:off x="0" y="1163233"/>
          <a:ext cx="3744121" cy="4344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/>
              <a:cs typeface="Arial"/>
            </a:rPr>
            <a:t>Blanks to account for unspecific binding</a:t>
          </a:r>
          <a:endParaRPr lang="en-US" sz="1300" kern="1200" dirty="0">
            <a:latin typeface="Arial"/>
            <a:cs typeface="Arial"/>
          </a:endParaRPr>
        </a:p>
      </dsp:txBody>
      <dsp:txXfrm>
        <a:off x="12723" y="1175956"/>
        <a:ext cx="3718675" cy="408960"/>
      </dsp:txXfrm>
    </dsp:sp>
    <dsp:sp modelId="{2D73E482-1041-794C-B336-531B29D3A18D}">
      <dsp:nvSpPr>
        <dsp:cNvPr id="0" name=""/>
        <dsp:cNvSpPr/>
      </dsp:nvSpPr>
      <dsp:spPr>
        <a:xfrm rot="5400000">
          <a:off x="1599082" y="1634036"/>
          <a:ext cx="545956" cy="6551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>
            <a:latin typeface="Arial"/>
            <a:cs typeface="Arial"/>
          </a:endParaRPr>
        </a:p>
      </dsp:txBody>
      <dsp:txXfrm rot="-5400000">
        <a:off x="1675516" y="1688632"/>
        <a:ext cx="393089" cy="382169"/>
      </dsp:txXfrm>
    </dsp:sp>
    <dsp:sp modelId="{DC1537BB-913F-ED40-B401-540660BE2D40}">
      <dsp:nvSpPr>
        <dsp:cNvPr id="0" name=""/>
        <dsp:cNvSpPr/>
      </dsp:nvSpPr>
      <dsp:spPr>
        <a:xfrm>
          <a:off x="0" y="2325581"/>
          <a:ext cx="3744121" cy="4344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/>
              <a:cs typeface="Arial"/>
            </a:rPr>
            <a:t>Controls to account for parasitaemia oscillations</a:t>
          </a:r>
          <a:endParaRPr lang="en-US" sz="1300" kern="1200" dirty="0">
            <a:latin typeface="Arial"/>
            <a:cs typeface="Arial"/>
          </a:endParaRPr>
        </a:p>
      </dsp:txBody>
      <dsp:txXfrm>
        <a:off x="12723" y="2338304"/>
        <a:ext cx="3718675" cy="408960"/>
      </dsp:txXfrm>
    </dsp:sp>
    <dsp:sp modelId="{DA627847-7D47-4E42-BF20-10C07E7F1758}">
      <dsp:nvSpPr>
        <dsp:cNvPr id="0" name=""/>
        <dsp:cNvSpPr/>
      </dsp:nvSpPr>
      <dsp:spPr>
        <a:xfrm rot="5400000">
          <a:off x="1599082" y="2796384"/>
          <a:ext cx="545956" cy="6551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>
            <a:latin typeface="Arial"/>
            <a:cs typeface="Arial"/>
          </a:endParaRPr>
        </a:p>
      </dsp:txBody>
      <dsp:txXfrm rot="-5400000">
        <a:off x="1675516" y="2850980"/>
        <a:ext cx="393089" cy="382169"/>
      </dsp:txXfrm>
    </dsp:sp>
    <dsp:sp modelId="{D224343A-E16F-F74D-9473-2FF0BF96C1A2}">
      <dsp:nvSpPr>
        <dsp:cNvPr id="0" name=""/>
        <dsp:cNvSpPr/>
      </dsp:nvSpPr>
      <dsp:spPr>
        <a:xfrm>
          <a:off x="0" y="3487928"/>
          <a:ext cx="3744121" cy="4344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/>
              <a:cs typeface="Arial"/>
            </a:rPr>
            <a:t>Modelling</a:t>
          </a:r>
          <a:endParaRPr lang="en-US" sz="1300" kern="1200" dirty="0">
            <a:latin typeface="Arial"/>
            <a:cs typeface="Arial"/>
          </a:endParaRPr>
        </a:p>
      </dsp:txBody>
      <dsp:txXfrm>
        <a:off x="12723" y="3500651"/>
        <a:ext cx="3718675" cy="40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3C0FD-9634-5B47-9A86-4182D88C732C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9C2B1-71DD-144F-A18F-35D8DA15B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87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just remind</a:t>
            </a:r>
            <a:r>
              <a:rPr lang="en-US" baseline="0" dirty="0" smtClean="0"/>
              <a:t> about the background of the project and carbohydrate binding profiles has been already used for strain discrimination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do some scaling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normalisation</a:t>
            </a:r>
            <a:r>
              <a:rPr lang="en-US" baseline="0" dirty="0" smtClean="0"/>
              <a:t> steps followed by background signal removal and voila!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is just for the lab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is just for the lab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mention on 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is just for the lab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is just for the lab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 the biological problem:</a:t>
            </a:r>
            <a:r>
              <a:rPr lang="en-US" baseline="0" dirty="0" smtClean="0"/>
              <a:t> we have resistant and susceptible strains of Plasmodium and we want to see if we can use the carbohydrate binding profiles to discriminate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65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the aim of our study is to (a)try to discriminate between microbial resistant strains using labeled cells and parallel (b) develop label free techniques (show why this might pose a challenge with an already </a:t>
            </a:r>
            <a:r>
              <a:rPr lang="en-US" baseline="0" dirty="0" err="1" smtClean="0"/>
              <a:t>coloured</a:t>
            </a:r>
            <a:r>
              <a:rPr lang="en-US" baseline="0" dirty="0" smtClean="0"/>
              <a:t> fluid)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r>
              <a:rPr lang="en-US" baseline="0" dirty="0" smtClean="0"/>
              <a:t> on project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identified a better </a:t>
            </a:r>
            <a:r>
              <a:rPr lang="en-US" dirty="0" err="1" smtClean="0"/>
              <a:t>fluorophore</a:t>
            </a:r>
            <a:r>
              <a:rPr lang="en-US" dirty="0" smtClean="0"/>
              <a:t> that takes into account parasitaemia oscillations</a:t>
            </a:r>
            <a:r>
              <a:rPr lang="en-US" baseline="0" dirty="0" smtClean="0"/>
              <a:t> and we came up with the steps to minimize random effects.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88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the </a:t>
            </a:r>
            <a:r>
              <a:rPr lang="en-US" dirty="0" err="1" smtClean="0"/>
              <a:t>preliminar</a:t>
            </a:r>
            <a:r>
              <a:rPr lang="en-US" baseline="0" dirty="0" smtClean="0"/>
              <a:t> success but also emphasize that this is not valid until we validate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996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progress</a:t>
            </a:r>
            <a:r>
              <a:rPr lang="en-US" baseline="0" dirty="0" smtClean="0"/>
              <a:t> on project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Given gold</a:t>
            </a:r>
            <a:r>
              <a:rPr lang="en-US" baseline="0" dirty="0" smtClean="0"/>
              <a:t> nanoparticles bound to a sugar that is known to interact with a protein and other that is not we can detect their differences in absorbance but when we add blood their spectra are indistinguishable, how do we overcome this?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do some scaling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normalisation</a:t>
            </a:r>
            <a:r>
              <a:rPr lang="en-US" baseline="0" dirty="0" smtClean="0"/>
              <a:t> steps followed by background signal removal and voila!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9C2B1-71DD-144F-A18F-35D8DA15BF6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18/08/2016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jpeg"/><Relationship Id="rId20" Type="http://schemas.openxmlformats.org/officeDocument/2006/relationships/image" Target="../media/image47.jpg"/><Relationship Id="rId21" Type="http://schemas.openxmlformats.org/officeDocument/2006/relationships/image" Target="../media/image48.jpg"/><Relationship Id="rId22" Type="http://schemas.openxmlformats.org/officeDocument/2006/relationships/image" Target="../media/image49.jpeg"/><Relationship Id="rId23" Type="http://schemas.openxmlformats.org/officeDocument/2006/relationships/image" Target="../media/image50.jpeg"/><Relationship Id="rId24" Type="http://schemas.openxmlformats.org/officeDocument/2006/relationships/image" Target="../media/image51.jpg"/><Relationship Id="rId25" Type="http://schemas.openxmlformats.org/officeDocument/2006/relationships/image" Target="../media/image52.png"/><Relationship Id="rId26" Type="http://schemas.openxmlformats.org/officeDocument/2006/relationships/image" Target="../media/image53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4" Type="http://schemas.openxmlformats.org/officeDocument/2006/relationships/image" Target="../media/image41.png"/><Relationship Id="rId15" Type="http://schemas.openxmlformats.org/officeDocument/2006/relationships/image" Target="../media/image42.png"/><Relationship Id="rId16" Type="http://schemas.openxmlformats.org/officeDocument/2006/relationships/image" Target="../media/image43.jpeg"/><Relationship Id="rId17" Type="http://schemas.openxmlformats.org/officeDocument/2006/relationships/image" Target="../media/image44.jpg"/><Relationship Id="rId18" Type="http://schemas.openxmlformats.org/officeDocument/2006/relationships/image" Target="../media/image45.jpg"/><Relationship Id="rId19" Type="http://schemas.openxmlformats.org/officeDocument/2006/relationships/image" Target="../media/image4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emf"/><Relationship Id="rId12" Type="http://schemas.openxmlformats.org/officeDocument/2006/relationships/image" Target="../media/image16.emf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.jp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8" Type="http://schemas.microsoft.com/office/2007/relationships/hdphoto" Target="../media/hdphoto1.wdp"/><Relationship Id="rId9" Type="http://schemas.openxmlformats.org/officeDocument/2006/relationships/image" Target="../media/image14.jpeg"/><Relationship Id="rId10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3.jpg"/><Relationship Id="rId5" Type="http://schemas.openxmlformats.org/officeDocument/2006/relationships/image" Target="../media/image19.pn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236" y="3870924"/>
            <a:ext cx="508491" cy="50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Identification of resistant microorganisms via carbohydrate binding profiles</a:t>
            </a:r>
            <a:endParaRPr lang="en-US" sz="3200" b="1" i="1" dirty="0" smtClean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0303" y="3517650"/>
            <a:ext cx="51018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 smtClean="0">
                <a:solidFill>
                  <a:schemeClr val="accent4"/>
                </a:solidFill>
                <a:latin typeface="Arial"/>
                <a:cs typeface="Arial"/>
              </a:rPr>
              <a:t>www.warwick.ac.uk/go/gibsongroup </a:t>
            </a:r>
            <a:endParaRPr lang="en-GB" sz="21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18796"/>
            <a:ext cx="40335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 err="1" smtClean="0">
                <a:solidFill>
                  <a:schemeClr val="accent4"/>
                </a:solidFill>
                <a:latin typeface="Arial"/>
                <a:cs typeface="Arial"/>
              </a:rPr>
              <a:t>e.caamano@warwick.ac.uk</a:t>
            </a:r>
            <a:r>
              <a:rPr lang="en-GB" sz="2100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endParaRPr lang="en-GB" sz="21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802228"/>
            <a:ext cx="91440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 smtClean="0">
                <a:solidFill>
                  <a:schemeClr val="accent4"/>
                </a:solidFill>
                <a:latin typeface="Arial"/>
                <a:cs typeface="Arial"/>
              </a:rPr>
              <a:t>Eva Caamaño Gutiérrez</a:t>
            </a:r>
            <a:r>
              <a:rPr lang="en-GB" sz="2700" baseline="30000" dirty="0" smtClean="0">
                <a:solidFill>
                  <a:schemeClr val="accent4"/>
                </a:solidFill>
                <a:latin typeface="Arial"/>
                <a:cs typeface="Arial"/>
              </a:rPr>
              <a:t>1,3</a:t>
            </a:r>
            <a:r>
              <a:rPr lang="en-GB" sz="2700" dirty="0" smtClean="0">
                <a:solidFill>
                  <a:schemeClr val="accent4"/>
                </a:solidFill>
                <a:latin typeface="Arial"/>
                <a:cs typeface="Arial"/>
              </a:rPr>
              <a:t>,Giancarlo Biagini</a:t>
            </a:r>
            <a:r>
              <a:rPr lang="en-GB" sz="2700" baseline="30000" dirty="0" smtClean="0">
                <a:solidFill>
                  <a:schemeClr val="accent4"/>
                </a:solidFill>
                <a:latin typeface="Arial"/>
                <a:cs typeface="Arial"/>
              </a:rPr>
              <a:t>3</a:t>
            </a:r>
            <a:r>
              <a:rPr lang="en-GB" sz="2700" dirty="0" smtClean="0">
                <a:solidFill>
                  <a:schemeClr val="accent4"/>
                </a:solidFill>
                <a:latin typeface="Arial"/>
                <a:cs typeface="Arial"/>
              </a:rPr>
              <a:t>, Matthew I. Gibson</a:t>
            </a:r>
            <a:r>
              <a:rPr lang="en-GB" sz="2700" baseline="30000" dirty="0" smtClean="0">
                <a:solidFill>
                  <a:schemeClr val="accent4"/>
                </a:solidFill>
                <a:latin typeface="Arial"/>
                <a:cs typeface="Arial"/>
              </a:rPr>
              <a:t>1,2</a:t>
            </a:r>
            <a:endParaRPr lang="en-GB" sz="2700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algn="ctr"/>
            <a:r>
              <a:rPr lang="en-GB" sz="1900" baseline="30000" dirty="0" smtClean="0">
                <a:solidFill>
                  <a:schemeClr val="accent4"/>
                </a:solidFill>
                <a:latin typeface="Arial"/>
                <a:cs typeface="Arial"/>
              </a:rPr>
              <a:t>1</a:t>
            </a:r>
            <a:r>
              <a:rPr lang="en-GB" sz="1900" dirty="0" smtClean="0">
                <a:solidFill>
                  <a:schemeClr val="accent4"/>
                </a:solidFill>
                <a:latin typeface="Arial"/>
                <a:cs typeface="Arial"/>
              </a:rPr>
              <a:t>Department of Chemistry, University of Warwick, UK</a:t>
            </a:r>
          </a:p>
          <a:p>
            <a:pPr algn="ctr"/>
            <a:r>
              <a:rPr lang="en-GB" sz="1900" baseline="30000" dirty="0">
                <a:solidFill>
                  <a:schemeClr val="accent4"/>
                </a:solidFill>
                <a:latin typeface="Arial"/>
                <a:cs typeface="Arial"/>
              </a:rPr>
              <a:t>2</a:t>
            </a:r>
            <a:r>
              <a:rPr lang="en-GB" sz="1900" dirty="0" smtClean="0">
                <a:solidFill>
                  <a:schemeClr val="accent4"/>
                </a:solidFill>
                <a:latin typeface="Arial"/>
                <a:cs typeface="Arial"/>
              </a:rPr>
              <a:t>Medical School, University of Warwick, UK</a:t>
            </a:r>
          </a:p>
          <a:p>
            <a:pPr algn="ctr"/>
            <a:r>
              <a:rPr lang="en-GB" sz="1900" baseline="30000" dirty="0" smtClean="0">
                <a:solidFill>
                  <a:schemeClr val="accent4"/>
                </a:solidFill>
                <a:latin typeface="Arial"/>
                <a:cs typeface="Arial"/>
              </a:rPr>
              <a:t>3</a:t>
            </a:r>
            <a:r>
              <a:rPr lang="en-GB" sz="1900" dirty="0" smtClean="0">
                <a:solidFill>
                  <a:schemeClr val="accent4"/>
                </a:solidFill>
                <a:latin typeface="Arial"/>
                <a:cs typeface="Arial"/>
              </a:rPr>
              <a:t>Liverpool School of Tropical Medicine, Liverpool,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5277953" y="3895108"/>
            <a:ext cx="38660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chemeClr val="accent4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chemeClr val="accent4"/>
                </a:solidFill>
                <a:latin typeface="Arial"/>
                <a:cs typeface="Arial"/>
              </a:rPr>
              <a:t>Eva_Caamano</a:t>
            </a:r>
            <a:endParaRPr lang="en-GB" sz="2000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2682" y="6146800"/>
            <a:ext cx="4792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EPSRC AMR “Bridging the Gaps”. 29</a:t>
            </a:r>
            <a:r>
              <a:rPr lang="en-US" baseline="30000" dirty="0" smtClean="0">
                <a:solidFill>
                  <a:srgbClr val="604A7B"/>
                </a:solidFill>
              </a:rPr>
              <a:t>th</a:t>
            </a:r>
            <a:r>
              <a:rPr lang="en-US" dirty="0" smtClean="0">
                <a:solidFill>
                  <a:srgbClr val="604A7B"/>
                </a:solidFill>
              </a:rPr>
              <a:t> June 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00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728" y="26530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By scaling, normalising and removing the blood-only background we manage to discriminate samples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1474" y="80640"/>
            <a:ext cx="42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B) </a:t>
            </a:r>
            <a:endParaRPr lang="en-US" dirty="0"/>
          </a:p>
        </p:txBody>
      </p:sp>
      <p:pic>
        <p:nvPicPr>
          <p:cNvPr id="12" name="Picture 11" descr="Macintosh HD:Users:evacaamano:Dropbox:GibsonLab:gold:7April16:AuNPs_Lec_NormSca.pd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796" y="1650301"/>
            <a:ext cx="6265878" cy="43095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309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728" y="26530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We can use these data to build a model to predict other samples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1474" y="80640"/>
            <a:ext cx="42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B)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8" name="Picture 7" descr="Macintosh HD:Users:evacaamano:Dropbox:GibsonLab:ModelWithBloodRemoved_dilPred.pdf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4"/>
          <a:stretch/>
        </p:blipFill>
        <p:spPr bwMode="auto">
          <a:xfrm>
            <a:off x="489709" y="1385390"/>
            <a:ext cx="8208477" cy="44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7728" y="5738552"/>
            <a:ext cx="9106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But the model does not predict very well very high concentrations of blood </a:t>
            </a:r>
          </a:p>
        </p:txBody>
      </p:sp>
    </p:spTree>
    <p:extLst>
      <p:ext uri="{BB962C8B-B14F-4D97-AF65-F5344CB8AC3E}">
        <p14:creationId xmlns:p14="http://schemas.microsoft.com/office/powerpoint/2010/main" val="272816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>
                <a:latin typeface="Arial"/>
                <a:cs typeface="Arial"/>
              </a:rPr>
              <a:t>Other </a:t>
            </a:r>
            <a:r>
              <a:rPr lang="en-GB" sz="2800" b="1" i="1" dirty="0" err="1">
                <a:latin typeface="Arial"/>
                <a:cs typeface="Arial"/>
              </a:rPr>
              <a:t>biofluids</a:t>
            </a:r>
            <a:r>
              <a:rPr lang="en-GB" sz="2800" b="1" i="1" dirty="0">
                <a:latin typeface="Arial"/>
                <a:cs typeface="Arial"/>
              </a:rPr>
              <a:t>: </a:t>
            </a:r>
            <a:r>
              <a:rPr lang="en-GB" sz="2800" b="1" i="1" dirty="0" err="1">
                <a:latin typeface="Arial"/>
                <a:cs typeface="Arial"/>
              </a:rPr>
              <a:t>Surine</a:t>
            </a:r>
            <a:r>
              <a:rPr lang="en-GB" sz="2800" b="1" i="1" dirty="0">
                <a:latin typeface="Arial"/>
                <a:cs typeface="Arial"/>
              </a:rPr>
              <a:t> 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471" y="5086832"/>
            <a:ext cx="6575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But we still can discriminate between samples with as little as 0.00625 mg mL</a:t>
            </a:r>
            <a:r>
              <a:rPr lang="en-US" baseline="30000" dirty="0" smtClean="0">
                <a:latin typeface="Arial"/>
                <a:cs typeface="Arial"/>
              </a:rPr>
              <a:t>-1</a:t>
            </a:r>
            <a:r>
              <a:rPr lang="en-US" dirty="0" smtClean="0">
                <a:latin typeface="Arial"/>
                <a:cs typeface="Arial"/>
              </a:rPr>
              <a:t> SBA</a:t>
            </a:r>
          </a:p>
          <a:p>
            <a:endParaRPr lang="en-US" dirty="0" smtClean="0">
              <a:latin typeface="Arial"/>
              <a:cs typeface="Arial"/>
            </a:endParaRPr>
          </a:p>
        </p:txBody>
      </p:sp>
      <p:pic>
        <p:nvPicPr>
          <p:cNvPr id="3" name="Picture 2" descr="surineScaNorm_afterOvernigh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37"/>
          <a:stretch/>
        </p:blipFill>
        <p:spPr>
          <a:xfrm>
            <a:off x="514471" y="1006359"/>
            <a:ext cx="6575642" cy="390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9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err="1" smtClean="0">
                <a:latin typeface="Arial"/>
                <a:cs typeface="Arial"/>
              </a:rPr>
              <a:t>Surine</a:t>
            </a:r>
            <a:r>
              <a:rPr lang="en-GB" sz="2800" b="1" i="1" dirty="0" smtClean="0">
                <a:latin typeface="Arial"/>
                <a:cs typeface="Arial"/>
              </a:rPr>
              <a:t> interact with our probes 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60457" y="1968281"/>
            <a:ext cx="3183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Arial"/>
                <a:cs typeface="Arial"/>
              </a:rPr>
              <a:t>Surine</a:t>
            </a:r>
            <a:r>
              <a:rPr lang="en-US" dirty="0" smtClean="0">
                <a:latin typeface="Arial"/>
                <a:cs typeface="Arial"/>
              </a:rPr>
              <a:t> seems to interact with the sugars with a preference for mannose</a:t>
            </a:r>
          </a:p>
          <a:p>
            <a:endParaRPr lang="en-US" dirty="0" smtClean="0">
              <a:latin typeface="Arial"/>
              <a:cs typeface="Arial"/>
            </a:endParaRPr>
          </a:p>
        </p:txBody>
      </p:sp>
      <p:pic>
        <p:nvPicPr>
          <p:cNvPr id="2" name="Picture 1" descr="Effect of surine over tim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78" y="813431"/>
            <a:ext cx="5321607" cy="532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68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own Arrow Callout 23"/>
          <p:cNvSpPr/>
          <p:nvPr/>
        </p:nvSpPr>
        <p:spPr>
          <a:xfrm>
            <a:off x="4589440" y="973253"/>
            <a:ext cx="4532756" cy="3937720"/>
          </a:xfrm>
          <a:prstGeom prst="downArrowCallout">
            <a:avLst>
              <a:gd name="adj1" fmla="val 10867"/>
              <a:gd name="adj2" fmla="val 14079"/>
              <a:gd name="adj3" fmla="val 17506"/>
              <a:gd name="adj4" fmla="val 7715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Callout 5"/>
          <p:cNvSpPr/>
          <p:nvPr/>
        </p:nvSpPr>
        <p:spPr>
          <a:xfrm>
            <a:off x="21258" y="973254"/>
            <a:ext cx="4532756" cy="3937720"/>
          </a:xfrm>
          <a:prstGeom prst="downArrowCallout">
            <a:avLst>
              <a:gd name="adj1" fmla="val 10867"/>
              <a:gd name="adj2" fmla="val 14079"/>
              <a:gd name="adj3" fmla="val 17506"/>
              <a:gd name="adj4" fmla="val 77156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Future work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634" y="973253"/>
            <a:ext cx="4393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A) </a:t>
            </a:r>
            <a:r>
              <a:rPr lang="en-US" b="1" dirty="0" smtClean="0">
                <a:latin typeface="Arial"/>
                <a:cs typeface="Arial"/>
              </a:rPr>
              <a:t>Discrimination between microbial resistant strains using fluorescently labeled cells.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72291" y="1157919"/>
            <a:ext cx="4287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B) </a:t>
            </a:r>
            <a:r>
              <a:rPr lang="en-US" b="1" dirty="0" smtClean="0">
                <a:latin typeface="Arial"/>
                <a:cs typeface="Arial"/>
              </a:rPr>
              <a:t>Developing label-free techniques.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634" y="2123124"/>
            <a:ext cx="43938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Finishing collecting data and build the final model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Prepare more </a:t>
            </a:r>
            <a:r>
              <a:rPr lang="en-US" dirty="0" err="1" smtClean="0">
                <a:latin typeface="Arial"/>
                <a:cs typeface="Arial"/>
              </a:rPr>
              <a:t>Carbo</a:t>
            </a:r>
            <a:r>
              <a:rPr lang="en-US" dirty="0" smtClean="0">
                <a:latin typeface="Arial"/>
                <a:cs typeface="Arial"/>
              </a:rPr>
              <a:t>-bind plates to acquire the validation dataset.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Acquire the validation dataset and test the model with it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87876" y="2037416"/>
            <a:ext cx="4393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Determine limits of detection for all </a:t>
            </a:r>
            <a:r>
              <a:rPr lang="en-US" dirty="0" err="1" smtClean="0">
                <a:latin typeface="Arial"/>
                <a:cs typeface="Arial"/>
              </a:rPr>
              <a:t>biofluids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Can we build a model to predict binding </a:t>
            </a:r>
            <a:r>
              <a:rPr lang="en-US" dirty="0" err="1" smtClean="0">
                <a:latin typeface="Arial"/>
                <a:cs typeface="Arial"/>
              </a:rPr>
              <a:t>vs</a:t>
            </a:r>
            <a:r>
              <a:rPr lang="en-US" dirty="0" smtClean="0">
                <a:latin typeface="Arial"/>
                <a:cs typeface="Arial"/>
              </a:rPr>
              <a:t> not binding?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54072" y="4933205"/>
            <a:ext cx="139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Publication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71973" y="4933205"/>
            <a:ext cx="139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Publication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487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Other things of interest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726" y="726738"/>
            <a:ext cx="5270500" cy="46291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48870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Sugar </a:t>
            </a:r>
            <a:r>
              <a:rPr lang="en-US" dirty="0" err="1" smtClean="0">
                <a:latin typeface="Arial"/>
                <a:cs typeface="Arial"/>
              </a:rPr>
              <a:t>functionalised</a:t>
            </a:r>
            <a:r>
              <a:rPr lang="en-US" dirty="0" smtClean="0">
                <a:latin typeface="Arial"/>
                <a:cs typeface="Arial"/>
              </a:rPr>
              <a:t> glass slides were not good for alive cell binding.</a:t>
            </a:r>
          </a:p>
          <a:p>
            <a:pPr algn="ctr"/>
            <a:endParaRPr lang="en-US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93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Other things of interest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4355" y="4367699"/>
            <a:ext cx="6367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Arial"/>
                <a:cs typeface="Arial"/>
              </a:rPr>
              <a:t>AuNPs</a:t>
            </a:r>
            <a:r>
              <a:rPr lang="en-US" dirty="0" smtClean="0">
                <a:latin typeface="Arial"/>
                <a:cs typeface="Arial"/>
              </a:rPr>
              <a:t> aggregates </a:t>
            </a:r>
            <a:r>
              <a:rPr lang="en-US" dirty="0" smtClean="0">
                <a:latin typeface="Arial"/>
                <a:cs typeface="Arial"/>
              </a:rPr>
              <a:t>can be detected by microscopy</a:t>
            </a:r>
          </a:p>
          <a:p>
            <a:endParaRPr lang="en-US" dirty="0" smtClean="0">
              <a:latin typeface="Arial"/>
              <a:cs typeface="Arial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135" y="1336671"/>
            <a:ext cx="4041140" cy="280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9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Acknowledgements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44000" cy="722962"/>
          </a:xfrm>
          <a:prstGeom prst="rect">
            <a:avLst/>
          </a:prstGeom>
        </p:spPr>
      </p:pic>
      <p:pic>
        <p:nvPicPr>
          <p:cNvPr id="31" name="Picture 30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41704" y="5387510"/>
            <a:ext cx="2911318" cy="639752"/>
          </a:xfrm>
          <a:prstGeom prst="rect">
            <a:avLst/>
          </a:prstGeom>
        </p:spPr>
      </p:pic>
      <p:sp>
        <p:nvSpPr>
          <p:cNvPr id="8" name="AutoShape 8" descr="http://www2.warwick.ac.uk/fac/sci/chemistry/research/gibson/gibsongroup/intranet/nanomaterials_meeting_2015/rsc-logo.jpg"/>
          <p:cNvSpPr>
            <a:spLocks noChangeAspect="1" noChangeArrowheads="1"/>
          </p:cNvSpPr>
          <p:nvPr/>
        </p:nvSpPr>
        <p:spPr bwMode="auto">
          <a:xfrm>
            <a:off x="155575" y="-1211263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35808" y="3791526"/>
            <a:ext cx="31719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Prof. </a:t>
            </a:r>
            <a:r>
              <a:rPr lang="en-US" dirty="0">
                <a:latin typeface="Arial"/>
                <a:cs typeface="Arial"/>
              </a:rPr>
              <a:t>Matthew I. </a:t>
            </a:r>
            <a:r>
              <a:rPr lang="en-US" dirty="0" smtClean="0">
                <a:latin typeface="Arial"/>
                <a:cs typeface="Arial"/>
              </a:rPr>
              <a:t>Gibson</a:t>
            </a:r>
          </a:p>
          <a:p>
            <a:r>
              <a:rPr lang="en-US" dirty="0" smtClean="0">
                <a:latin typeface="Arial"/>
                <a:cs typeface="Arial"/>
              </a:rPr>
              <a:t>Dr. </a:t>
            </a:r>
            <a:r>
              <a:rPr lang="en-US" dirty="0" err="1" smtClean="0">
                <a:latin typeface="Arial"/>
                <a:cs typeface="Arial"/>
              </a:rPr>
              <a:t>Lucienne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Otten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Dr. Sarah-Jane Richards</a:t>
            </a:r>
          </a:p>
          <a:p>
            <a:r>
              <a:rPr lang="en-US" dirty="0" smtClean="0">
                <a:latin typeface="Arial"/>
                <a:cs typeface="Arial"/>
              </a:rPr>
              <a:t>Benjamin </a:t>
            </a:r>
            <a:r>
              <a:rPr lang="en-US" dirty="0" err="1" smtClean="0">
                <a:latin typeface="Arial"/>
                <a:cs typeface="Arial"/>
              </a:rPr>
              <a:t>Martyn</a:t>
            </a:r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Prof. Giancarlo </a:t>
            </a:r>
            <a:r>
              <a:rPr lang="en-US" dirty="0" err="1" smtClean="0">
                <a:latin typeface="Arial"/>
                <a:cs typeface="Arial"/>
              </a:rPr>
              <a:t>Biagini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Matthew </a:t>
            </a:r>
            <a:r>
              <a:rPr lang="en-US" dirty="0" err="1">
                <a:latin typeface="Arial"/>
                <a:cs typeface="Arial"/>
              </a:rPr>
              <a:t>Phanchana</a:t>
            </a:r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9144" y="3722764"/>
            <a:ext cx="1173877" cy="8415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3881" y="4684228"/>
            <a:ext cx="1660607" cy="661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1704" y="3640958"/>
            <a:ext cx="1390426" cy="9233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5098" y="4661117"/>
            <a:ext cx="1751655" cy="66147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163298" y="828057"/>
            <a:ext cx="7922538" cy="2177393"/>
            <a:chOff x="148042" y="648144"/>
            <a:chExt cx="8504980" cy="2581468"/>
          </a:xfrm>
        </p:grpSpPr>
        <p:grpSp>
          <p:nvGrpSpPr>
            <p:cNvPr id="9" name="Group 8"/>
            <p:cNvGrpSpPr/>
            <p:nvPr/>
          </p:nvGrpSpPr>
          <p:grpSpPr>
            <a:xfrm>
              <a:off x="148042" y="648144"/>
              <a:ext cx="8504980" cy="2581468"/>
              <a:chOff x="861118" y="430476"/>
              <a:chExt cx="7341034" cy="251827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60553" y="510142"/>
                <a:ext cx="6477014" cy="2341755"/>
                <a:chOff x="1728132" y="531666"/>
                <a:chExt cx="5560433" cy="1807806"/>
              </a:xfrm>
            </p:grpSpPr>
            <p:pic>
              <p:nvPicPr>
                <p:cNvPr id="17" name="Picture 16" descr="BenMartyn.jpg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1813" y="531666"/>
                  <a:ext cx="683482" cy="864000"/>
                </a:xfrm>
                <a:prstGeom prst="rect">
                  <a:avLst/>
                </a:prstGeom>
              </p:spPr>
            </p:pic>
            <p:pic>
              <p:nvPicPr>
                <p:cNvPr id="18" name="Picture 17" descr="GLDavis.JPG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28132" y="1475472"/>
                  <a:ext cx="603000" cy="864000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26242" t="17548" r="31260" b="33965"/>
                <a:stretch/>
              </p:blipFill>
              <p:spPr>
                <a:xfrm>
                  <a:off x="3825788" y="1475472"/>
                  <a:ext cx="572489" cy="859604"/>
                </a:xfrm>
                <a:prstGeom prst="rect">
                  <a:avLst/>
                </a:prstGeom>
              </p:spPr>
            </p:pic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490453" y="1475472"/>
                  <a:ext cx="633201" cy="860004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146508" y="541507"/>
                  <a:ext cx="587928" cy="863999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490453" y="552473"/>
                  <a:ext cx="633201" cy="864001"/>
                </a:xfrm>
                <a:prstGeom prst="rect">
                  <a:avLst/>
                </a:prstGeom>
              </p:spPr>
            </p:pic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694320" y="551475"/>
                  <a:ext cx="594245" cy="864999"/>
                </a:xfrm>
                <a:prstGeom prst="rect">
                  <a:avLst/>
                </a:prstGeom>
              </p:spPr>
            </p:pic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823784" y="552473"/>
                  <a:ext cx="574492" cy="864000"/>
                </a:xfrm>
                <a:prstGeom prst="rect">
                  <a:avLst/>
                </a:prstGeom>
              </p:spPr>
            </p:pic>
          </p:grpSp>
          <p:sp>
            <p:nvSpPr>
              <p:cNvPr id="11" name="Rectangle 10"/>
              <p:cNvSpPr/>
              <p:nvPr/>
            </p:nvSpPr>
            <p:spPr>
              <a:xfrm>
                <a:off x="861118" y="430476"/>
                <a:ext cx="7341034" cy="2518277"/>
              </a:xfrm>
              <a:prstGeom prst="rect">
                <a:avLst/>
              </a:prstGeom>
              <a:noFill/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024" name="Picture 1023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3383" y="777378"/>
              <a:ext cx="887771" cy="1127334"/>
            </a:xfrm>
            <a:prstGeom prst="rect">
              <a:avLst/>
            </a:prstGeom>
          </p:spPr>
        </p:pic>
        <p:pic>
          <p:nvPicPr>
            <p:cNvPr id="1027" name="Picture 102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863" y="729809"/>
              <a:ext cx="813766" cy="1147274"/>
            </a:xfrm>
            <a:prstGeom prst="rect">
              <a:avLst/>
            </a:prstGeom>
          </p:spPr>
        </p:pic>
        <p:pic>
          <p:nvPicPr>
            <p:cNvPr id="1028" name="Picture 1027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6391" y="1983052"/>
              <a:ext cx="922379" cy="1147938"/>
            </a:xfrm>
            <a:prstGeom prst="rect">
              <a:avLst/>
            </a:prstGeom>
          </p:spPr>
        </p:pic>
        <p:pic>
          <p:nvPicPr>
            <p:cNvPr id="1029" name="Picture 1028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3109" y="1983053"/>
              <a:ext cx="799615" cy="1147273"/>
            </a:xfrm>
            <a:prstGeom prst="rect">
              <a:avLst/>
            </a:prstGeom>
          </p:spPr>
        </p:pic>
        <p:pic>
          <p:nvPicPr>
            <p:cNvPr id="1030" name="Picture 1029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1704" y="1983053"/>
              <a:ext cx="869450" cy="1138920"/>
            </a:xfrm>
            <a:prstGeom prst="rect">
              <a:avLst/>
            </a:prstGeom>
          </p:spPr>
        </p:pic>
        <p:pic>
          <p:nvPicPr>
            <p:cNvPr id="1031" name="Picture 1030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1695" y="1983052"/>
              <a:ext cx="916788" cy="1138921"/>
            </a:xfrm>
            <a:prstGeom prst="rect">
              <a:avLst/>
            </a:prstGeom>
          </p:spPr>
        </p:pic>
        <p:pic>
          <p:nvPicPr>
            <p:cNvPr id="1032" name="Picture 1031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2786" y="1983052"/>
              <a:ext cx="895411" cy="1138921"/>
            </a:xfrm>
            <a:prstGeom prst="rect">
              <a:avLst/>
            </a:prstGeom>
          </p:spPr>
        </p:pic>
        <p:pic>
          <p:nvPicPr>
            <p:cNvPr id="1033" name="Picture 1032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22" y="729809"/>
              <a:ext cx="774827" cy="1147273"/>
            </a:xfrm>
            <a:prstGeom prst="rect">
              <a:avLst/>
            </a:prstGeom>
          </p:spPr>
        </p:pic>
        <p:pic>
          <p:nvPicPr>
            <p:cNvPr id="1034" name="Picture 1033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021" y="1983053"/>
              <a:ext cx="774827" cy="114793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5"/>
            <a:srcRect b="17886"/>
            <a:stretch/>
          </p:blipFill>
          <p:spPr>
            <a:xfrm>
              <a:off x="6720556" y="777378"/>
              <a:ext cx="867114" cy="1127334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06634" y="1249025"/>
            <a:ext cx="970859" cy="1165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6034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0634" y="843464"/>
            <a:ext cx="4387754" cy="5196520"/>
          </a:xfrm>
          <a:prstGeom prst="rect">
            <a:avLst/>
          </a:prstGeom>
          <a:noFill/>
          <a:ln w="28575" cmpd="sng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Exploiting pathogen’s glycan adhesion for detection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634" y="853159"/>
            <a:ext cx="4387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Carbohydrates play a crucial role in infection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91448" y="853159"/>
            <a:ext cx="4532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Carbohydrate microarrays coupled with statistical modeling has been used to discriminate between bacteria strains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20" name="Picture 19" descr="carbohydrates_L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41" y="1499490"/>
            <a:ext cx="4116940" cy="3408827"/>
          </a:xfrm>
          <a:prstGeom prst="rect">
            <a:avLst/>
          </a:prstGeom>
          <a:ln>
            <a:solidFill>
              <a:srgbClr val="8064A2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4649612" y="843464"/>
            <a:ext cx="4387754" cy="5196520"/>
          </a:xfrm>
          <a:prstGeom prst="rect">
            <a:avLst/>
          </a:prstGeom>
          <a:noFill/>
          <a:ln w="28575" cmpd="sng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942" y="1850690"/>
            <a:ext cx="4023016" cy="1571645"/>
          </a:xfrm>
          <a:prstGeom prst="rect">
            <a:avLst/>
          </a:prstGeom>
        </p:spPr>
      </p:pic>
      <p:pic>
        <p:nvPicPr>
          <p:cNvPr id="27" name="Picture 26" descr="bacteriaLDA_Lu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01" y="3394254"/>
            <a:ext cx="2613484" cy="261058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21009" y="5019288"/>
            <a:ext cx="4387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Carbohydrate </a:t>
            </a:r>
            <a:r>
              <a:rPr lang="en-US" smtClean="0">
                <a:latin typeface="Arial"/>
                <a:cs typeface="Arial"/>
              </a:rPr>
              <a:t>modifications have been </a:t>
            </a:r>
            <a:r>
              <a:rPr lang="en-US" dirty="0" smtClean="0">
                <a:latin typeface="Arial"/>
                <a:cs typeface="Arial"/>
              </a:rPr>
              <a:t>linked to resistant phenotypes in several diseases.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6519446"/>
            <a:ext cx="6349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/>
                <a:cs typeface="Arial"/>
              </a:rPr>
              <a:t>Otten</a:t>
            </a:r>
            <a:r>
              <a:rPr lang="en-US" sz="1400" dirty="0">
                <a:latin typeface="Arial"/>
                <a:cs typeface="Arial"/>
              </a:rPr>
              <a:t>, L., </a:t>
            </a:r>
            <a:r>
              <a:rPr lang="en-US" sz="1400" dirty="0" err="1">
                <a:latin typeface="Arial"/>
                <a:cs typeface="Arial"/>
              </a:rPr>
              <a:t>Fullam</a:t>
            </a:r>
            <a:r>
              <a:rPr lang="en-US" sz="1400" dirty="0">
                <a:latin typeface="Arial"/>
                <a:cs typeface="Arial"/>
              </a:rPr>
              <a:t>, E., Gibson, M.I. </a:t>
            </a:r>
            <a:r>
              <a:rPr lang="en-US" sz="1400" i="1" dirty="0">
                <a:latin typeface="Arial"/>
                <a:cs typeface="Arial"/>
              </a:rPr>
              <a:t>Mol. </a:t>
            </a:r>
            <a:r>
              <a:rPr lang="en-US" sz="1400" i="1" dirty="0" err="1">
                <a:latin typeface="Arial"/>
                <a:cs typeface="Arial"/>
              </a:rPr>
              <a:t>Biosyst</a:t>
            </a:r>
            <a:r>
              <a:rPr lang="en-US" sz="1400" i="1" dirty="0">
                <a:latin typeface="Arial"/>
                <a:cs typeface="Arial"/>
              </a:rPr>
              <a:t>.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(2016)</a:t>
            </a:r>
          </a:p>
        </p:txBody>
      </p:sp>
    </p:spTree>
    <p:extLst>
      <p:ext uri="{BB962C8B-B14F-4D97-AF65-F5344CB8AC3E}">
        <p14:creationId xmlns:p14="http://schemas.microsoft.com/office/powerpoint/2010/main" val="271910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035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Can we use carbohydrate binding profiles to discriminate between resistant strains of Plasmodium falciparum?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776" y="1415470"/>
            <a:ext cx="4701658" cy="414894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078250"/>
              </p:ext>
            </p:extLst>
          </p:nvPr>
        </p:nvGraphicFramePr>
        <p:xfrm>
          <a:off x="4624105" y="3994339"/>
          <a:ext cx="4432648" cy="208797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16324"/>
                <a:gridCol w="2216324"/>
              </a:tblGrid>
              <a:tr h="5639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Strain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Artemisinin-resistance</a:t>
                      </a:r>
                      <a:r>
                        <a:rPr lang="en-US" sz="1400" baseline="0" dirty="0" smtClean="0">
                          <a:latin typeface="Arial"/>
                          <a:cs typeface="Arial"/>
                        </a:rPr>
                        <a:t> related gene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39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3D7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WT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39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TH004-004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WT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39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TH004-023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Mutation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39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TH004-036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Mutation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2839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TH004-64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/>
                          <a:cs typeface="Arial"/>
                        </a:rPr>
                        <a:t>Mutation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3424" y="1315470"/>
            <a:ext cx="2763329" cy="25998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9208" t="6511" r="10606" b="3308"/>
          <a:stretch/>
        </p:blipFill>
        <p:spPr>
          <a:xfrm>
            <a:off x="4217489" y="2019144"/>
            <a:ext cx="1923664" cy="1238372"/>
          </a:xfrm>
          <a:prstGeom prst="ellipse">
            <a:avLst/>
          </a:prstGeom>
          <a:ln w="3175" cap="rnd" cmpd="sng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149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6"/>
          <a:stretch/>
        </p:blipFill>
        <p:spPr>
          <a:xfrm>
            <a:off x="4772292" y="3640656"/>
            <a:ext cx="3044734" cy="232176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7498" y="2853097"/>
            <a:ext cx="1609733" cy="1174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0633" y="725228"/>
            <a:ext cx="4393853" cy="5237196"/>
          </a:xfrm>
          <a:prstGeom prst="rect">
            <a:avLst/>
          </a:prstGeom>
          <a:noFill/>
          <a:ln w="28575" cmpd="sng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3407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How can we measure carbohydrate binding profiles?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l="51277" t="7589" b="11507"/>
          <a:stretch/>
        </p:blipFill>
        <p:spPr>
          <a:xfrm>
            <a:off x="7721852" y="2534310"/>
            <a:ext cx="1221778" cy="1493457"/>
          </a:xfrm>
          <a:prstGeom prst="rect">
            <a:avLst/>
          </a:prstGeom>
          <a:ln w="19050" cmpd="sng">
            <a:solidFill>
              <a:srgbClr val="8064A2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00634" y="725228"/>
            <a:ext cx="4393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A) </a:t>
            </a:r>
            <a:r>
              <a:rPr lang="en-US" b="1" dirty="0" smtClean="0">
                <a:latin typeface="Arial"/>
                <a:cs typeface="Arial"/>
              </a:rPr>
              <a:t>Discrimination between microbial resistant strains using fluorescently labeled cells.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72291" y="725228"/>
            <a:ext cx="4287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B) </a:t>
            </a:r>
            <a:r>
              <a:rPr lang="en-US" b="1" dirty="0" smtClean="0">
                <a:latin typeface="Arial"/>
                <a:cs typeface="Arial"/>
              </a:rPr>
              <a:t>Developing label-free techniques. 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2110" t="6628" r="68084" b="11496"/>
          <a:stretch/>
        </p:blipFill>
        <p:spPr>
          <a:xfrm>
            <a:off x="323063" y="2067093"/>
            <a:ext cx="946365" cy="17836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83403"/>
          <a:stretch/>
        </p:blipFill>
        <p:spPr>
          <a:xfrm>
            <a:off x="682899" y="1758761"/>
            <a:ext cx="586529" cy="19139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6519446"/>
            <a:ext cx="7542043" cy="523220"/>
          </a:xfrm>
          <a:prstGeom prst="rect">
            <a:avLst/>
          </a:prstGeom>
          <a:solidFill>
            <a:srgbClr val="FFFFFF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Otten, </a:t>
            </a:r>
            <a:r>
              <a:rPr lang="en-US" sz="1400" dirty="0" err="1" smtClean="0">
                <a:latin typeface="Arial"/>
                <a:cs typeface="Arial"/>
              </a:rPr>
              <a:t>L.,Gibson</a:t>
            </a:r>
            <a:r>
              <a:rPr lang="en-US" sz="1400" dirty="0" smtClean="0">
                <a:latin typeface="Arial"/>
                <a:cs typeface="Arial"/>
              </a:rPr>
              <a:t>, M.I.</a:t>
            </a:r>
            <a:r>
              <a:rPr lang="en-US" sz="1400" i="1" dirty="0" smtClean="0">
                <a:latin typeface="Arial"/>
                <a:cs typeface="Arial"/>
              </a:rPr>
              <a:t>, RSC Adv. </a:t>
            </a:r>
            <a:r>
              <a:rPr lang="en-US" sz="1400" dirty="0" smtClean="0">
                <a:latin typeface="Arial"/>
                <a:cs typeface="Arial"/>
              </a:rPr>
              <a:t>(2015</a:t>
            </a:r>
            <a:r>
              <a:rPr lang="en-US" sz="1400" dirty="0">
                <a:latin typeface="Arial"/>
                <a:cs typeface="Arial"/>
              </a:rPr>
              <a:t>); Richards, S-J. </a:t>
            </a:r>
            <a:r>
              <a:rPr lang="en-US" sz="1400" i="1" dirty="0">
                <a:latin typeface="Arial"/>
                <a:cs typeface="Arial"/>
              </a:rPr>
              <a:t>et al</a:t>
            </a:r>
            <a:r>
              <a:rPr lang="en-US" sz="1400" dirty="0">
                <a:latin typeface="Arial"/>
                <a:cs typeface="Arial"/>
              </a:rPr>
              <a:t>., ACS Macro Letters (2014)</a:t>
            </a:r>
          </a:p>
          <a:p>
            <a:endParaRPr lang="en-US" sz="1400" dirty="0" smtClean="0">
              <a:latin typeface="Arial"/>
              <a:cs typeface="Arial"/>
            </a:endParaRPr>
          </a:p>
        </p:txBody>
      </p:sp>
      <p:sp>
        <p:nvSpPr>
          <p:cNvPr id="25" name="Bent Arrow 24"/>
          <p:cNvSpPr/>
          <p:nvPr/>
        </p:nvSpPr>
        <p:spPr>
          <a:xfrm rot="5400000">
            <a:off x="1609808" y="1969841"/>
            <a:ext cx="620425" cy="1068528"/>
          </a:xfrm>
          <a:prstGeom prst="ben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/>
          <a:srcRect t="20269"/>
          <a:stretch/>
        </p:blipFill>
        <p:spPr>
          <a:xfrm>
            <a:off x="234002" y="4193092"/>
            <a:ext cx="2070852" cy="1651096"/>
          </a:xfrm>
          <a:prstGeom prst="rect">
            <a:avLst/>
          </a:prstGeom>
          <a:ln w="12700" cmpd="sng">
            <a:solidFill>
              <a:srgbClr val="8064A2"/>
            </a:solidFill>
          </a:ln>
        </p:spPr>
      </p:pic>
      <p:sp>
        <p:nvSpPr>
          <p:cNvPr id="28" name="Bent Arrow 27"/>
          <p:cNvSpPr/>
          <p:nvPr/>
        </p:nvSpPr>
        <p:spPr>
          <a:xfrm rot="10800000">
            <a:off x="2454287" y="4285214"/>
            <a:ext cx="620425" cy="746515"/>
          </a:xfrm>
          <a:prstGeom prst="ben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72292" y="725228"/>
            <a:ext cx="4287863" cy="5237196"/>
          </a:xfrm>
          <a:prstGeom prst="rect">
            <a:avLst/>
          </a:prstGeom>
          <a:noFill/>
          <a:ln w="28575" cmpd="sng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44672" y="1153438"/>
            <a:ext cx="2837492" cy="182989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87723" y="1782123"/>
            <a:ext cx="1604532" cy="10248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076946" y="1255554"/>
            <a:ext cx="19832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Great in uncolored solutions but how to detect it in blood?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248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67969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A) </a:t>
            </a:r>
            <a:r>
              <a:rPr lang="en-US" sz="2800" b="1" dirty="0" smtClean="0">
                <a:latin typeface="Arial"/>
                <a:cs typeface="Arial"/>
              </a:rPr>
              <a:t>Discrimination between microbial resistant strains using fluorescently labeled cells.</a:t>
            </a:r>
            <a:endParaRPr lang="en-US" sz="28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62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-2526" y="4558883"/>
            <a:ext cx="5298139" cy="1016000"/>
            <a:chOff x="-9922" y="5495515"/>
            <a:chExt cx="5298139" cy="1016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1917" y="5495515"/>
              <a:ext cx="2146300" cy="1016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17661" y="5495515"/>
              <a:ext cx="2146300" cy="1016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922" y="5495515"/>
              <a:ext cx="2146300" cy="10160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0" y="3619955"/>
            <a:ext cx="5298139" cy="1016000"/>
            <a:chOff x="-9922" y="5495515"/>
            <a:chExt cx="5298139" cy="10160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1917" y="5495515"/>
              <a:ext cx="2146300" cy="101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17661" y="5495515"/>
              <a:ext cx="2146300" cy="101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922" y="5495515"/>
              <a:ext cx="2146300" cy="1016000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707" y="2642833"/>
            <a:ext cx="5298139" cy="1016000"/>
            <a:chOff x="-9922" y="5495515"/>
            <a:chExt cx="5298139" cy="1016000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1917" y="5495515"/>
              <a:ext cx="2146300" cy="10160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17661" y="5495515"/>
              <a:ext cx="2146300" cy="1016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922" y="5495515"/>
              <a:ext cx="2146300" cy="1016000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0" y="1804384"/>
            <a:ext cx="5298139" cy="1016000"/>
            <a:chOff x="-9922" y="5495515"/>
            <a:chExt cx="5298139" cy="1016000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1917" y="5495515"/>
              <a:ext cx="2146300" cy="10160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17661" y="5495515"/>
              <a:ext cx="2146300" cy="10160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922" y="5495515"/>
              <a:ext cx="2146300" cy="101600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0" y="5375384"/>
            <a:ext cx="5288217" cy="1136131"/>
            <a:chOff x="0" y="5375384"/>
            <a:chExt cx="5288217" cy="113613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1917" y="5495515"/>
              <a:ext cx="2146300" cy="1016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17661" y="5495515"/>
              <a:ext cx="2146300" cy="1016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375384"/>
              <a:ext cx="2146300" cy="1016000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96" y="36933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Exploring robust ways to detect sugar-carbohydrate interactions 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0"/>
          <a:stretch/>
        </p:blipFill>
        <p:spPr>
          <a:xfrm>
            <a:off x="0" y="2060452"/>
            <a:ext cx="2609381" cy="35053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395" y="0"/>
            <a:ext cx="505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(A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)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21"/>
          <a:stretch/>
        </p:blipFill>
        <p:spPr>
          <a:xfrm>
            <a:off x="2688755" y="2060451"/>
            <a:ext cx="2579618" cy="35053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96" y="1506452"/>
            <a:ext cx="5260977" cy="369332"/>
          </a:xfrm>
          <a:prstGeom prst="rect">
            <a:avLst/>
          </a:prstGeom>
          <a:ln w="12700" cmpd="sng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Using informative </a:t>
            </a:r>
            <a:r>
              <a:rPr lang="en-US" dirty="0" err="1" smtClean="0">
                <a:latin typeface="Arial"/>
                <a:cs typeface="Arial"/>
              </a:rPr>
              <a:t>fluorophores</a:t>
            </a: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8217" y="1506453"/>
            <a:ext cx="3863179" cy="369332"/>
          </a:xfrm>
          <a:prstGeom prst="rect">
            <a:avLst/>
          </a:prstGeom>
          <a:ln w="12700" cmpd="sng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Adequate controls in place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84996815"/>
              </p:ext>
            </p:extLst>
          </p:nvPr>
        </p:nvGraphicFramePr>
        <p:xfrm>
          <a:off x="5377509" y="2080294"/>
          <a:ext cx="3744121" cy="3923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2720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28" y="26530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Malaria infected samples with resistant strains have been discriminated from susceptible.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4427" y="4966794"/>
            <a:ext cx="7502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With 80% of the strain-stages screened, we can discriminate resistance in the mature stages with 90% accuracy.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Next stage: Once all data is </a:t>
            </a:r>
            <a:r>
              <a:rPr lang="en-US" dirty="0" err="1" smtClean="0">
                <a:latin typeface="Arial"/>
                <a:cs typeface="Arial"/>
              </a:rPr>
              <a:t>acquired</a:t>
            </a:r>
            <a:r>
              <a:rPr lang="en-US" dirty="0" err="1" smtClean="0">
                <a:latin typeface="Arial"/>
                <a:cs typeface="Arial"/>
                <a:sym typeface="Wingdings"/>
              </a:rPr>
              <a:t></a:t>
            </a:r>
            <a:r>
              <a:rPr lang="en-US" dirty="0" err="1" smtClean="0">
                <a:latin typeface="Arial"/>
                <a:cs typeface="Arial"/>
              </a:rPr>
              <a:t>Validating</a:t>
            </a:r>
            <a:r>
              <a:rPr lang="en-US" dirty="0" smtClean="0">
                <a:latin typeface="Arial"/>
                <a:cs typeface="Arial"/>
              </a:rPr>
              <a:t> the model with new data</a:t>
            </a:r>
          </a:p>
        </p:txBody>
      </p:sp>
      <p:pic>
        <p:nvPicPr>
          <p:cNvPr id="12" name="Picture 11" descr="Macintosh HD:Users:evacaamano:Dropbox:GibsonLab:resistStrainsWork:10thJune_resist_onlyTroph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27" y="1104823"/>
            <a:ext cx="7621133" cy="386197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7395" y="0"/>
            <a:ext cx="505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(A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  <a:cs typeface="Arial"/>
              </a:rPr>
              <a:t>)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093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67969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B) </a:t>
            </a:r>
            <a:r>
              <a:rPr lang="en-US" sz="2800" b="1" dirty="0">
                <a:latin typeface="Arial"/>
                <a:cs typeface="Arial"/>
              </a:rPr>
              <a:t>Developing label-free techniques. </a:t>
            </a:r>
          </a:p>
        </p:txBody>
      </p:sp>
    </p:spTree>
    <p:extLst>
      <p:ext uri="{BB962C8B-B14F-4D97-AF65-F5344CB8AC3E}">
        <p14:creationId xmlns:p14="http://schemas.microsoft.com/office/powerpoint/2010/main" val="223403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0" y="2262130"/>
            <a:ext cx="3658945" cy="2375938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62"/>
          <a:stretch/>
        </p:blipFill>
        <p:spPr bwMode="auto">
          <a:xfrm>
            <a:off x="0" y="1575676"/>
            <a:ext cx="5270500" cy="1238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 descr="Macintosh HD:Users:evacaamano:Dropbox:GibsonLab:gold:7April16:lectin_withBlood.pd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73" y="2885268"/>
            <a:ext cx="4572000" cy="304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4967173" y="1626194"/>
            <a:ext cx="4214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This is how the interaction is detected prior blood addition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32093" y="5742677"/>
            <a:ext cx="516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But blood masks the signal we are interested in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728" y="26530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Blood absorbance spectra masks the </a:t>
            </a:r>
            <a:r>
              <a:rPr lang="en-GB" sz="2800" b="1" i="1" dirty="0" err="1" smtClean="0">
                <a:latin typeface="Arial"/>
                <a:cs typeface="Arial"/>
              </a:rPr>
              <a:t>AuNPs</a:t>
            </a:r>
            <a:r>
              <a:rPr lang="en-GB" sz="2800" b="1" i="1" dirty="0" smtClean="0">
                <a:latin typeface="Arial"/>
                <a:cs typeface="Arial"/>
              </a:rPr>
              <a:t> interactions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51553" y="80640"/>
            <a:ext cx="42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/>
                <a:cs typeface="Arial"/>
              </a:rPr>
              <a:t>B)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519446"/>
            <a:ext cx="755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/>
                <a:cs typeface="Arial"/>
              </a:rPr>
              <a:t>Confidential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571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866</Words>
  <Application>Microsoft Macintosh PowerPoint</Application>
  <PresentationFormat>On-screen Show (4:3)</PresentationFormat>
  <Paragraphs>123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Eva Caamano</cp:lastModifiedBy>
  <cp:revision>66</cp:revision>
  <dcterms:created xsi:type="dcterms:W3CDTF">2015-05-20T15:10:26Z</dcterms:created>
  <dcterms:modified xsi:type="dcterms:W3CDTF">2016-08-18T16:31:25Z</dcterms:modified>
</cp:coreProperties>
</file>