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9"/>
  </p:notesMasterIdLst>
  <p:handoutMasterIdLst>
    <p:handoutMasterId r:id="rId20"/>
  </p:handoutMasterIdLst>
  <p:sldIdLst>
    <p:sldId id="288" r:id="rId4"/>
    <p:sldId id="272" r:id="rId5"/>
    <p:sldId id="273" r:id="rId6"/>
    <p:sldId id="277" r:id="rId7"/>
    <p:sldId id="278" r:id="rId8"/>
    <p:sldId id="279" r:id="rId9"/>
    <p:sldId id="280" r:id="rId10"/>
    <p:sldId id="282" r:id="rId11"/>
    <p:sldId id="283" r:id="rId12"/>
    <p:sldId id="284" r:id="rId13"/>
    <p:sldId id="281" r:id="rId14"/>
    <p:sldId id="289" r:id="rId15"/>
    <p:sldId id="285" r:id="rId16"/>
    <p:sldId id="286" r:id="rId17"/>
    <p:sldId id="290" r:id="rId18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292"/>
    <a:srgbClr val="191C9F"/>
    <a:srgbClr val="02AE0A"/>
    <a:srgbClr val="6C2E9A"/>
    <a:srgbClr val="9A57CD"/>
    <a:srgbClr val="8F45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27" autoAdjust="0"/>
    <p:restoredTop sz="90929"/>
  </p:normalViewPr>
  <p:slideViewPr>
    <p:cSldViewPr showGuides="1">
      <p:cViewPr>
        <p:scale>
          <a:sx n="90" d="100"/>
          <a:sy n="90" d="100"/>
        </p:scale>
        <p:origin x="-354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24/07/2015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24/07/2015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24/07/2015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24/07/2015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24/07/2015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24/07/2015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24/07/2015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24/07/2015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24/07/2015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24/07/2015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24/07/2015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24/07/2015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24/07/2015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24/07/2015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0.emf"/><Relationship Id="rId4" Type="http://schemas.openxmlformats.org/officeDocument/2006/relationships/image" Target="../media/image39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11.bin"/><Relationship Id="rId7" Type="http://schemas.openxmlformats.org/officeDocument/2006/relationships/image" Target="../media/image45.emf"/><Relationship Id="rId12" Type="http://schemas.openxmlformats.org/officeDocument/2006/relationships/image" Target="../media/image48.png"/><Relationship Id="rId17" Type="http://schemas.openxmlformats.org/officeDocument/2006/relationships/image" Target="../media/image50.emf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34.e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44.emf"/><Relationship Id="rId11" Type="http://schemas.openxmlformats.org/officeDocument/2006/relationships/image" Target="../media/image42.wmf"/><Relationship Id="rId5" Type="http://schemas.openxmlformats.org/officeDocument/2006/relationships/image" Target="../media/image25.emf"/><Relationship Id="rId15" Type="http://schemas.openxmlformats.org/officeDocument/2006/relationships/image" Target="../media/image49.emf"/><Relationship Id="rId10" Type="http://schemas.openxmlformats.org/officeDocument/2006/relationships/oleObject" Target="../embeddings/oleObject12.bin"/><Relationship Id="rId4" Type="http://schemas.openxmlformats.org/officeDocument/2006/relationships/image" Target="../media/image41.wmf"/><Relationship Id="rId9" Type="http://schemas.openxmlformats.org/officeDocument/2006/relationships/image" Target="../media/image47.png"/><Relationship Id="rId14" Type="http://schemas.openxmlformats.org/officeDocument/2006/relationships/image" Target="../media/image4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oleObject" Target="../embeddings/oleObject14.bin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32.wmf"/><Relationship Id="rId9" Type="http://schemas.openxmlformats.org/officeDocument/2006/relationships/image" Target="../media/image34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4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2.wmf"/><Relationship Id="rId11" Type="http://schemas.openxmlformats.org/officeDocument/2006/relationships/image" Target="../media/image34.emf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49.emf"/><Relationship Id="rId4" Type="http://schemas.openxmlformats.org/officeDocument/2006/relationships/image" Target="../media/image51.wmf"/><Relationship Id="rId9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55.png"/><Relationship Id="rId7" Type="http://schemas.openxmlformats.org/officeDocument/2006/relationships/image" Target="../media/image59.jpe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5" Type="http://schemas.openxmlformats.org/officeDocument/2006/relationships/image" Target="../media/image57.wmf"/><Relationship Id="rId4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5" Type="http://schemas.openxmlformats.org/officeDocument/2006/relationships/image" Target="../media/image14.tiff"/><Relationship Id="rId4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emf"/><Relationship Id="rId5" Type="http://schemas.openxmlformats.org/officeDocument/2006/relationships/image" Target="../media/image17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emf"/><Relationship Id="rId7" Type="http://schemas.openxmlformats.org/officeDocument/2006/relationships/image" Target="../media/image29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oleObject" Target="../embeddings/oleObject4.bin"/><Relationship Id="rId7" Type="http://schemas.openxmlformats.org/officeDocument/2006/relationships/image" Target="../media/image34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38.wmf"/><Relationship Id="rId4" Type="http://schemas.openxmlformats.org/officeDocument/2006/relationships/image" Target="../media/image35.wmf"/><Relationship Id="rId9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6912768" cy="1327299"/>
          </a:xfrm>
        </p:spPr>
        <p:txBody>
          <a:bodyPr/>
          <a:lstStyle/>
          <a:p>
            <a:r>
              <a:rPr lang="en-US" sz="2000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Lewis D. Blackman</a:t>
            </a:r>
            <a:r>
              <a:rPr lang="en-US" sz="2000" i="1" dirty="0" smtClean="0">
                <a:latin typeface="Franklin Gothic Book" panose="020B0503020102020204" pitchFamily="34" charset="0"/>
                <a:cs typeface="Times New Roman" panose="02020603050405020304" pitchFamily="18" charset="0"/>
              </a:rPr>
              <a:t>,</a:t>
            </a:r>
            <a:r>
              <a:rPr lang="en-US" sz="2000" dirty="0" smtClean="0">
                <a:latin typeface="Franklin Gothic Book" panose="020B0503020102020204" pitchFamily="34" charset="0"/>
                <a:cs typeface="Times New Roman" panose="02020603050405020304" pitchFamily="18" charset="0"/>
              </a:rPr>
              <a:t>*</a:t>
            </a:r>
            <a:r>
              <a:rPr lang="en-US" sz="2000" i="1" dirty="0" smtClean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Daniel B. Wright, Mathew P. Robin, Matthew I. </a:t>
            </a:r>
            <a:r>
              <a:rPr lang="en-US" sz="2000" i="1" dirty="0" smtClean="0">
                <a:latin typeface="Franklin Gothic Book" panose="020B0503020102020204" pitchFamily="34" charset="0"/>
                <a:cs typeface="Times New Roman" panose="02020603050405020304" pitchFamily="18" charset="0"/>
              </a:rPr>
              <a:t>Gibson </a:t>
            </a:r>
            <a:r>
              <a:rPr lang="en-US" sz="2000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and Rachel K. </a:t>
            </a:r>
            <a:r>
              <a:rPr lang="en-US" sz="2000" i="1" dirty="0" smtClean="0">
                <a:latin typeface="Franklin Gothic Book" panose="020B0503020102020204" pitchFamily="34" charset="0"/>
                <a:cs typeface="Times New Roman" panose="02020603050405020304" pitchFamily="18" charset="0"/>
              </a:rPr>
              <a:t>O’Reilly</a:t>
            </a:r>
            <a:endParaRPr lang="en-GB" sz="20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i="1" dirty="0" smtClean="0">
                <a:latin typeface="Franklin Gothic Book" panose="020B0503020102020204" pitchFamily="34" charset="0"/>
                <a:cs typeface="Times New Roman" panose="02020603050405020304" pitchFamily="18" charset="0"/>
              </a:rPr>
              <a:t>University </a:t>
            </a:r>
            <a:r>
              <a:rPr lang="en-US" sz="2000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of Warwick, Gibbet Hill Road, Coventry, CV4 7AL, UK</a:t>
            </a:r>
            <a:endParaRPr lang="en-GB" sz="2000" i="1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23528" y="980728"/>
            <a:ext cx="842493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ln w="9525" cap="rnd" cmpd="sng" algn="ctr">
                  <a:solidFill>
                    <a:srgbClr val="000000"/>
                  </a:solidFill>
                  <a:prstDash val="solid"/>
                  <a:bevel/>
                </a:ln>
                <a:solidFill>
                  <a:srgbClr val="FFFFFF"/>
                </a:solidFill>
                <a:latin typeface="Franklin Gothic Book" panose="020B0503020102020204" pitchFamily="34" charset="0"/>
                <a:ea typeface="+mn-ea"/>
                <a:cs typeface="Times New Roman" panose="02020603050405020304" pitchFamily="18" charset="0"/>
              </a:rPr>
              <a:t>Responsive Assemblies </a:t>
            </a:r>
            <a:br>
              <a:rPr lang="en-US" dirty="0">
                <a:ln w="9525" cap="rnd" cmpd="sng" algn="ctr">
                  <a:solidFill>
                    <a:srgbClr val="000000"/>
                  </a:solidFill>
                  <a:prstDash val="solid"/>
                  <a:bevel/>
                </a:ln>
                <a:solidFill>
                  <a:srgbClr val="FFFFFF"/>
                </a:solidFill>
                <a:latin typeface="Franklin Gothic Book" panose="020B0503020102020204" pitchFamily="34" charset="0"/>
                <a:ea typeface="+mn-ea"/>
                <a:cs typeface="Times New Roman" panose="02020603050405020304" pitchFamily="18" charset="0"/>
              </a:rPr>
            </a:br>
            <a:r>
              <a:rPr lang="en-US" dirty="0">
                <a:ln w="9525" cap="rnd" cmpd="sng" algn="ctr">
                  <a:solidFill>
                    <a:srgbClr val="000000"/>
                  </a:solidFill>
                  <a:prstDash val="solid"/>
                  <a:bevel/>
                </a:ln>
                <a:solidFill>
                  <a:srgbClr val="FFFFFF"/>
                </a:solidFill>
                <a:latin typeface="Franklin Gothic Book" panose="020B0503020102020204" pitchFamily="34" charset="0"/>
                <a:ea typeface="+mn-ea"/>
                <a:cs typeface="Times New Roman" panose="02020603050405020304" pitchFamily="18" charset="0"/>
              </a:rPr>
              <a:t>for Biological Applications</a:t>
            </a:r>
            <a:endParaRPr lang="en-GB" kern="0" dirty="0">
              <a:solidFill>
                <a:schemeClr val="bg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213326"/>
            <a:ext cx="644674" cy="6446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76256" y="6495471"/>
            <a:ext cx="2092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@</a:t>
            </a:r>
            <a:r>
              <a:rPr lang="en-GB" sz="1400" dirty="0" err="1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RORgroup</a:t>
            </a:r>
            <a:r>
              <a:rPr lang="en-GB" sz="14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	 </a:t>
            </a:r>
            <a:r>
              <a:rPr lang="en-GB" sz="1400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@</a:t>
            </a:r>
            <a:r>
              <a:rPr lang="en-GB" sz="1400" dirty="0" err="1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LabGibson</a:t>
            </a:r>
            <a:endParaRPr lang="en-GB" sz="14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83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8575">
            <a:solidFill>
              <a:srgbClr val="6C2E9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91" name="Slide Number Placeholder 2"/>
          <p:cNvSpPr txBox="1">
            <a:spLocks/>
          </p:cNvSpPr>
          <p:nvPr/>
        </p:nvSpPr>
        <p:spPr bwMode="auto">
          <a:xfrm>
            <a:off x="7010400" y="630932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9" name="Rectangle 2"/>
          <p:cNvSpPr>
            <a:spLocks noChangeArrowheads="1"/>
          </p:cNvSpPr>
          <p:nvPr/>
        </p:nvSpPr>
        <p:spPr bwMode="auto">
          <a:xfrm flipV="1">
            <a:off x="60578" y="291542"/>
            <a:ext cx="1049966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49" name="Rectangle 2"/>
          <p:cNvSpPr>
            <a:spLocks noChangeArrowheads="1"/>
          </p:cNvSpPr>
          <p:nvPr/>
        </p:nvSpPr>
        <p:spPr bwMode="auto">
          <a:xfrm flipV="1">
            <a:off x="60578" y="291542"/>
            <a:ext cx="1049966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388" y="116632"/>
            <a:ext cx="6768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Origin of Hysteresis in Highly Aggregated Micelles</a:t>
            </a: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2546492"/>
              </p:ext>
            </p:extLst>
          </p:nvPr>
        </p:nvGraphicFramePr>
        <p:xfrm>
          <a:off x="153895" y="2625899"/>
          <a:ext cx="4956771" cy="3462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r:id="rId3" imgW="4154760" imgH="2901600" progId="">
                  <p:embed/>
                </p:oleObj>
              </mc:Choice>
              <mc:Fallback>
                <p:oleObj r:id="rId3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3895" y="2625899"/>
                        <a:ext cx="4956771" cy="34623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4858" y="836711"/>
            <a:ext cx="35426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Known to be a kinetic effect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4858" y="1236821"/>
            <a:ext cx="4989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Two Possible Conclusions:</a:t>
            </a:r>
          </a:p>
        </p:txBody>
      </p:sp>
      <p:sp>
        <p:nvSpPr>
          <p:cNvPr id="38" name="Rectangle 37"/>
          <p:cNvSpPr/>
          <p:nvPr/>
        </p:nvSpPr>
        <p:spPr>
          <a:xfrm>
            <a:off x="-108520" y="162002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Differences in </a:t>
            </a:r>
            <a:r>
              <a:rPr lang="en-GB" sz="2000" dirty="0" err="1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intraparticle</a:t>
            </a:r>
            <a:r>
              <a:rPr lang="en-GB" sz="2000" dirty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chain </a:t>
            </a:r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entanglement</a:t>
            </a: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-109868" y="2327907"/>
            <a:ext cx="41058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Differences in core hydration</a:t>
            </a:r>
          </a:p>
        </p:txBody>
      </p:sp>
      <p:pic>
        <p:nvPicPr>
          <p:cNvPr id="41" name="Picture 4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3" r="52276" b="15142"/>
          <a:stretch/>
        </p:blipFill>
        <p:spPr bwMode="auto">
          <a:xfrm>
            <a:off x="5004048" y="692150"/>
            <a:ext cx="3061717" cy="22779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2" name="Picture 41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9" t="-5484" r="-429" b="621"/>
          <a:stretch/>
        </p:blipFill>
        <p:spPr bwMode="auto">
          <a:xfrm>
            <a:off x="5092699" y="2732581"/>
            <a:ext cx="3419475" cy="33813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3284984"/>
            <a:ext cx="29001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Franklin Gothic Book" panose="020B0503020102020204" pitchFamily="34" charset="0"/>
              </a:rPr>
              <a:t>Heated to 40°C</a:t>
            </a:r>
          </a:p>
          <a:p>
            <a:r>
              <a:rPr lang="en-GB" sz="2000" dirty="0" smtClean="0">
                <a:latin typeface="Franklin Gothic Book" panose="020B0503020102020204" pitchFamily="34" charset="0"/>
              </a:rPr>
              <a:t>Cooled and held at 30°C</a:t>
            </a:r>
            <a:endParaRPr lang="en-GB" sz="20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58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2387" y="473592"/>
            <a:ext cx="9606839" cy="4977920"/>
            <a:chOff x="42387" y="473592"/>
            <a:chExt cx="9606839" cy="4977920"/>
          </a:xfrm>
        </p:grpSpPr>
        <p:graphicFrame>
          <p:nvGraphicFramePr>
            <p:cNvPr id="67" name="Object 6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07511708"/>
                </p:ext>
              </p:extLst>
            </p:nvPr>
          </p:nvGraphicFramePr>
          <p:xfrm>
            <a:off x="4716016" y="473592"/>
            <a:ext cx="4933210" cy="33154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60" r:id="rId3" imgW="4154760" imgH="2901600" progId="">
                    <p:embed/>
                  </p:oleObj>
                </mc:Choice>
                <mc:Fallback>
                  <p:oleObj r:id="rId3" imgW="4154760" imgH="2901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716016" y="473592"/>
                          <a:ext cx="4933210" cy="331544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7" name="Group 36"/>
            <p:cNvGrpSpPr/>
            <p:nvPr/>
          </p:nvGrpSpPr>
          <p:grpSpPr>
            <a:xfrm>
              <a:off x="42387" y="3029413"/>
              <a:ext cx="3103315" cy="2422099"/>
              <a:chOff x="4621197" y="2764393"/>
              <a:chExt cx="4220026" cy="3293678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4270" t="-1666" r="-4277" b="-3423"/>
              <a:stretch/>
            </p:blipFill>
            <p:spPr>
              <a:xfrm>
                <a:off x="5508104" y="2764393"/>
                <a:ext cx="3333119" cy="3293678"/>
              </a:xfrm>
              <a:prstGeom prst="ellipse">
                <a:avLst/>
              </a:prstGeom>
              <a:solidFill>
                <a:schemeClr val="bg1"/>
              </a:solidFill>
            </p:spPr>
          </p:pic>
          <p:cxnSp>
            <p:nvCxnSpPr>
              <p:cNvPr id="39" name="Straight Arrow Connector 38"/>
              <p:cNvCxnSpPr/>
              <p:nvPr/>
            </p:nvCxnSpPr>
            <p:spPr bwMode="auto">
              <a:xfrm flipH="1" flipV="1">
                <a:off x="6156176" y="3140968"/>
                <a:ext cx="1018487" cy="1225993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1" name="Oval 40"/>
              <p:cNvSpPr/>
              <p:nvPr/>
            </p:nvSpPr>
            <p:spPr bwMode="auto">
              <a:xfrm>
                <a:off x="5618222" y="2764393"/>
                <a:ext cx="3112879" cy="3112879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2" name="Straight Connector 41"/>
              <p:cNvCxnSpPr>
                <a:endCxn id="43" idx="3"/>
              </p:cNvCxnSpPr>
              <p:nvPr/>
            </p:nvCxnSpPr>
            <p:spPr bwMode="auto">
              <a:xfrm flipH="1">
                <a:off x="5140892" y="3416190"/>
                <a:ext cx="1152130" cy="25295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3" name="TextBox 42"/>
              <p:cNvSpPr txBox="1"/>
              <p:nvPr/>
            </p:nvSpPr>
            <p:spPr>
              <a:xfrm>
                <a:off x="4621197" y="3438312"/>
                <a:ext cx="519695" cy="461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i="1" dirty="0" smtClean="0">
                    <a:latin typeface="Franklin Gothic Book" panose="020B0503020102020204" pitchFamily="34" charset="0"/>
                  </a:rPr>
                  <a:t>R</a:t>
                </a:r>
                <a:r>
                  <a:rPr lang="en-GB" baseline="-25000" dirty="0" smtClean="0">
                    <a:latin typeface="Franklin Gothic Book" panose="020B0503020102020204" pitchFamily="34" charset="0"/>
                  </a:rPr>
                  <a:t>H</a:t>
                </a:r>
                <a:endParaRPr lang="en-GB" i="1" dirty="0">
                  <a:latin typeface="Franklin Gothic Book" panose="020B0503020102020204" pitchFamily="34" charset="0"/>
                </a:endParaRPr>
              </a:p>
            </p:txBody>
          </p:sp>
        </p:grpSp>
      </p:grpSp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8575">
            <a:solidFill>
              <a:srgbClr val="6C2E9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62668" y="184865"/>
            <a:ext cx="8752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Probing Thermoresponsive Behaviour: Variable Temperature Light Scattering</a:t>
            </a: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17" y="934117"/>
            <a:ext cx="1223713" cy="2044161"/>
          </a:xfrm>
          <a:prstGeom prst="rect">
            <a:avLst/>
          </a:prstGeom>
        </p:spPr>
      </p:pic>
      <p:grpSp>
        <p:nvGrpSpPr>
          <p:cNvPr id="73" name="Group 72"/>
          <p:cNvGrpSpPr/>
          <p:nvPr/>
        </p:nvGrpSpPr>
        <p:grpSpPr>
          <a:xfrm>
            <a:off x="1210284" y="836712"/>
            <a:ext cx="2182190" cy="1872208"/>
            <a:chOff x="1210284" y="1944478"/>
            <a:chExt cx="2182190" cy="1872208"/>
          </a:xfrm>
        </p:grpSpPr>
        <p:cxnSp>
          <p:nvCxnSpPr>
            <p:cNvPr id="74" name="Straight Arrow Connector 73"/>
            <p:cNvCxnSpPr/>
            <p:nvPr/>
          </p:nvCxnSpPr>
          <p:spPr bwMode="auto">
            <a:xfrm>
              <a:off x="1948014" y="2304518"/>
              <a:ext cx="1441375" cy="0"/>
            </a:xfrm>
            <a:prstGeom prst="straightConnector1">
              <a:avLst/>
            </a:prstGeom>
            <a:solidFill>
              <a:srgbClr val="00CC99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5" name="Straight Arrow Connector 74"/>
            <p:cNvCxnSpPr/>
            <p:nvPr/>
          </p:nvCxnSpPr>
          <p:spPr bwMode="auto">
            <a:xfrm>
              <a:off x="1230412" y="2808574"/>
              <a:ext cx="1441375" cy="0"/>
            </a:xfrm>
            <a:prstGeom prst="straightConnector1">
              <a:avLst/>
            </a:prstGeom>
            <a:solidFill>
              <a:srgbClr val="00CC99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6" name="Straight Arrow Connector 75"/>
            <p:cNvCxnSpPr/>
            <p:nvPr/>
          </p:nvCxnSpPr>
          <p:spPr bwMode="auto">
            <a:xfrm>
              <a:off x="1951099" y="3240622"/>
              <a:ext cx="1441375" cy="0"/>
            </a:xfrm>
            <a:prstGeom prst="straightConnector1">
              <a:avLst/>
            </a:prstGeom>
            <a:solidFill>
              <a:srgbClr val="00CC99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7" name="Straight Arrow Connector 76"/>
            <p:cNvCxnSpPr/>
            <p:nvPr/>
          </p:nvCxnSpPr>
          <p:spPr bwMode="auto">
            <a:xfrm>
              <a:off x="1210284" y="3816686"/>
              <a:ext cx="1441375" cy="0"/>
            </a:xfrm>
            <a:prstGeom prst="straightConnector1">
              <a:avLst/>
            </a:prstGeom>
            <a:solidFill>
              <a:srgbClr val="00CC99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8" name="TextBox 77"/>
            <p:cNvSpPr txBox="1"/>
            <p:nvPr/>
          </p:nvSpPr>
          <p:spPr>
            <a:xfrm>
              <a:off x="2315462" y="1944478"/>
              <a:ext cx="69762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Franklin Gothic Book" pitchFamily="34" charset="0"/>
                  <a:cs typeface="+mn-cs"/>
                </a:rPr>
                <a:t>Heat</a:t>
              </a: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030277" y="972896"/>
            <a:ext cx="1158890" cy="1952048"/>
            <a:chOff x="3030277" y="972896"/>
            <a:chExt cx="1158890" cy="1952048"/>
          </a:xfrm>
        </p:grpSpPr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0517" y="972896"/>
              <a:ext cx="438650" cy="447711"/>
            </a:xfrm>
            <a:prstGeom prst="rect">
              <a:avLst/>
            </a:prstGeom>
          </p:spPr>
        </p:pic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0277" y="1440236"/>
              <a:ext cx="478368" cy="468832"/>
            </a:xfrm>
            <a:prstGeom prst="rect">
              <a:avLst/>
            </a:prstGeom>
          </p:spPr>
        </p:pic>
        <p:pic>
          <p:nvPicPr>
            <p:cNvPr id="83" name="Picture 1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1712" y="1956547"/>
              <a:ext cx="457455" cy="4440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4" name="Picture 2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0277" y="2492896"/>
              <a:ext cx="436902" cy="432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9440" y="477007"/>
            <a:ext cx="9210113" cy="5002757"/>
            <a:chOff x="9440" y="477007"/>
            <a:chExt cx="9210113" cy="5002757"/>
          </a:xfrm>
        </p:grpSpPr>
        <p:grpSp>
          <p:nvGrpSpPr>
            <p:cNvPr id="11" name="Group 10"/>
            <p:cNvGrpSpPr/>
            <p:nvPr/>
          </p:nvGrpSpPr>
          <p:grpSpPr>
            <a:xfrm>
              <a:off x="4251258" y="477007"/>
              <a:ext cx="4968295" cy="3498806"/>
              <a:chOff x="4251258" y="477007"/>
              <a:chExt cx="4968295" cy="3498806"/>
            </a:xfrm>
          </p:grpSpPr>
          <p:sp>
            <p:nvSpPr>
              <p:cNvPr id="79" name="Rectangle 78"/>
              <p:cNvSpPr/>
              <p:nvPr/>
            </p:nvSpPr>
            <p:spPr bwMode="auto">
              <a:xfrm>
                <a:off x="4539033" y="825309"/>
                <a:ext cx="4680520" cy="3150504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Book" pitchFamily="34" charset="0"/>
                  <a:cs typeface="+mn-cs"/>
                </a:endParaRPr>
              </a:p>
            </p:txBody>
          </p:sp>
          <p:graphicFrame>
            <p:nvGraphicFramePr>
              <p:cNvPr id="85" name="Object 8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03493239"/>
                  </p:ext>
                </p:extLst>
              </p:nvPr>
            </p:nvGraphicFramePr>
            <p:xfrm>
              <a:off x="4251258" y="477007"/>
              <a:ext cx="4868836" cy="31342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261" r:id="rId10" imgW="4154760" imgH="2901600" progId="">
                      <p:embed/>
                    </p:oleObj>
                  </mc:Choice>
                  <mc:Fallback>
                    <p:oleObj r:id="rId10" imgW="4154760" imgH="2901600" progId="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4251258" y="477007"/>
                            <a:ext cx="4868836" cy="3134244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44" name="Group 43"/>
            <p:cNvGrpSpPr/>
            <p:nvPr/>
          </p:nvGrpSpPr>
          <p:grpSpPr>
            <a:xfrm>
              <a:off x="9440" y="3000043"/>
              <a:ext cx="3164516" cy="2479721"/>
              <a:chOff x="2267744" y="908720"/>
              <a:chExt cx="4412659" cy="3457768"/>
            </a:xfrm>
          </p:grpSpPr>
          <p:sp>
            <p:nvSpPr>
              <p:cNvPr id="45" name="Rectangle 44"/>
              <p:cNvSpPr/>
              <p:nvPr/>
            </p:nvSpPr>
            <p:spPr bwMode="auto">
              <a:xfrm>
                <a:off x="2267744" y="908720"/>
                <a:ext cx="4412659" cy="345776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2376589" y="982159"/>
                <a:ext cx="4197215" cy="3327080"/>
                <a:chOff x="4644008" y="2791112"/>
                <a:chExt cx="4197215" cy="3327080"/>
              </a:xfrm>
            </p:grpSpPr>
            <p:grpSp>
              <p:nvGrpSpPr>
                <p:cNvPr id="47" name="Group 46"/>
                <p:cNvGrpSpPr/>
                <p:nvPr/>
              </p:nvGrpSpPr>
              <p:grpSpPr>
                <a:xfrm>
                  <a:off x="5508104" y="2791112"/>
                  <a:ext cx="3333119" cy="3327080"/>
                  <a:chOff x="5508104" y="2764393"/>
                  <a:chExt cx="3333119" cy="3327080"/>
                </a:xfrm>
              </p:grpSpPr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5508104" y="2764393"/>
                    <a:ext cx="3333119" cy="3327080"/>
                    <a:chOff x="3677281" y="3544663"/>
                    <a:chExt cx="3333119" cy="3327080"/>
                  </a:xfrm>
                </p:grpSpPr>
                <p:pic>
                  <p:nvPicPr>
                    <p:cNvPr id="53" name="Picture 52"/>
                    <p:cNvPicPr>
                      <a:picLocks noChangeAspect="1"/>
                    </p:cNvPicPr>
                    <p:nvPr/>
                  </p:nvPicPr>
                  <p:blipFill rotWithShape="1"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-4270" t="-1666" r="-4277" b="-3423"/>
                    <a:stretch/>
                  </p:blipFill>
                  <p:spPr>
                    <a:xfrm>
                      <a:off x="3677281" y="3578065"/>
                      <a:ext cx="3333119" cy="3293678"/>
                    </a:xfrm>
                    <a:prstGeom prst="ellipse">
                      <a:avLst/>
                    </a:prstGeom>
                  </p:spPr>
                </p:pic>
                <p:sp>
                  <p:nvSpPr>
                    <p:cNvPr id="54" name="Donut 53"/>
                    <p:cNvSpPr/>
                    <p:nvPr/>
                  </p:nvSpPr>
                  <p:spPr bwMode="auto">
                    <a:xfrm>
                      <a:off x="3728112" y="3544663"/>
                      <a:ext cx="3231455" cy="3205135"/>
                    </a:xfrm>
                    <a:prstGeom prst="donut">
                      <a:avLst>
                        <a:gd name="adj" fmla="val 37155"/>
                      </a:avLst>
                    </a:prstGeom>
                    <a:solidFill>
                      <a:schemeClr val="bg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51" name="Oval 50"/>
                  <p:cNvSpPr/>
                  <p:nvPr/>
                </p:nvSpPr>
                <p:spPr bwMode="auto">
                  <a:xfrm>
                    <a:off x="6732240" y="3933056"/>
                    <a:ext cx="864096" cy="853576"/>
                  </a:xfrm>
                  <a:prstGeom prst="ellips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cxnSp>
                <p:nvCxnSpPr>
                  <p:cNvPr id="52" name="Straight Arrow Connector 51"/>
                  <p:cNvCxnSpPr>
                    <a:endCxn id="51" idx="3"/>
                  </p:cNvCxnSpPr>
                  <p:nvPr/>
                </p:nvCxnSpPr>
                <p:spPr bwMode="auto">
                  <a:xfrm flipH="1">
                    <a:off x="6858784" y="4366961"/>
                    <a:ext cx="305505" cy="294668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arrow"/>
                    <a:tailEnd type="arrow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48" name="Straight Connector 47"/>
                <p:cNvCxnSpPr>
                  <a:endCxn id="49" idx="3"/>
                </p:cNvCxnSpPr>
                <p:nvPr/>
              </p:nvCxnSpPr>
              <p:spPr bwMode="auto">
                <a:xfrm flipH="1">
                  <a:off x="5402549" y="4514295"/>
                  <a:ext cx="1547972" cy="50317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49" name="TextBox 48"/>
                <p:cNvSpPr txBox="1"/>
                <p:nvPr/>
              </p:nvSpPr>
              <p:spPr>
                <a:xfrm>
                  <a:off x="4644008" y="4786632"/>
                  <a:ext cx="75854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i="1" dirty="0" err="1" smtClean="0">
                      <a:latin typeface="Franklin Gothic Book" panose="020B0503020102020204" pitchFamily="34" charset="0"/>
                    </a:rPr>
                    <a:t>R</a:t>
                  </a:r>
                  <a:r>
                    <a:rPr lang="en-GB" baseline="-25000" dirty="0" err="1" smtClean="0">
                      <a:latin typeface="Franklin Gothic Book" panose="020B0503020102020204" pitchFamily="34" charset="0"/>
                    </a:rPr>
                    <a:t>core</a:t>
                  </a:r>
                  <a:endParaRPr lang="en-GB" baseline="-25000" dirty="0">
                    <a:latin typeface="Franklin Gothic Book" panose="020B0503020102020204" pitchFamily="34" charset="0"/>
                  </a:endParaRPr>
                </a:p>
              </p:txBody>
            </p:sp>
          </p:grpSp>
        </p:grpSp>
      </p:grpSp>
      <p:grpSp>
        <p:nvGrpSpPr>
          <p:cNvPr id="55" name="Group 54"/>
          <p:cNvGrpSpPr/>
          <p:nvPr/>
        </p:nvGrpSpPr>
        <p:grpSpPr>
          <a:xfrm>
            <a:off x="-249349" y="3011799"/>
            <a:ext cx="3498077" cy="2914210"/>
            <a:chOff x="6968071" y="-2332332"/>
            <a:chExt cx="4876737" cy="4062758"/>
          </a:xfrm>
        </p:grpSpPr>
        <p:sp>
          <p:nvSpPr>
            <p:cNvPr id="56" name="Rectangle 55"/>
            <p:cNvSpPr/>
            <p:nvPr/>
          </p:nvSpPr>
          <p:spPr bwMode="auto">
            <a:xfrm>
              <a:off x="6968071" y="-2332332"/>
              <a:ext cx="4876737" cy="360109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7713974" y="-2238863"/>
              <a:ext cx="3919142" cy="3969289"/>
              <a:chOff x="4922081" y="2797795"/>
              <a:chExt cx="3919142" cy="3969289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5508104" y="2797795"/>
                <a:ext cx="3333119" cy="3293678"/>
                <a:chOff x="8164112" y="3319340"/>
                <a:chExt cx="3333119" cy="3293678"/>
              </a:xfrm>
            </p:grpSpPr>
            <p:pic>
              <p:nvPicPr>
                <p:cNvPr id="92" name="Picture 91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4270" t="-1666" r="-4277" b="-3423"/>
                <a:stretch/>
              </p:blipFill>
              <p:spPr>
                <a:xfrm>
                  <a:off x="8164112" y="3319340"/>
                  <a:ext cx="3333119" cy="3293678"/>
                </a:xfrm>
                <a:prstGeom prst="ellipse">
                  <a:avLst/>
                </a:prstGeom>
              </p:spPr>
            </p:pic>
            <p:sp>
              <p:nvSpPr>
                <p:cNvPr id="93" name="Oval 92"/>
                <p:cNvSpPr/>
                <p:nvPr/>
              </p:nvSpPr>
              <p:spPr bwMode="auto">
                <a:xfrm>
                  <a:off x="9398624" y="4443425"/>
                  <a:ext cx="864096" cy="864096"/>
                </a:xfrm>
                <a:prstGeom prst="ellipse">
                  <a:avLst/>
                </a:prstGeom>
                <a:solidFill>
                  <a:schemeClr val="accent3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cxnSp>
            <p:nvCxnSpPr>
              <p:cNvPr id="59" name="Straight Arrow Connector 58"/>
              <p:cNvCxnSpPr>
                <a:endCxn id="60" idx="3"/>
              </p:cNvCxnSpPr>
              <p:nvPr/>
            </p:nvCxnSpPr>
            <p:spPr bwMode="auto">
              <a:xfrm flipH="1">
                <a:off x="6074095" y="4689363"/>
                <a:ext cx="812840" cy="772148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0" name="Oval 59"/>
              <p:cNvSpPr/>
              <p:nvPr/>
            </p:nvSpPr>
            <p:spPr bwMode="auto">
              <a:xfrm>
                <a:off x="5618224" y="2804503"/>
                <a:ext cx="3112879" cy="3112879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1" name="Oval 60"/>
              <p:cNvSpPr/>
              <p:nvPr/>
            </p:nvSpPr>
            <p:spPr bwMode="auto">
              <a:xfrm>
                <a:off x="6742616" y="3932400"/>
                <a:ext cx="864096" cy="853576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62" name="Straight Connector 61"/>
              <p:cNvCxnSpPr/>
              <p:nvPr/>
            </p:nvCxnSpPr>
            <p:spPr bwMode="auto">
              <a:xfrm flipH="1">
                <a:off x="5618223" y="5075437"/>
                <a:ext cx="860795" cy="155383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5" name="TextBox 64"/>
              <p:cNvSpPr txBox="1"/>
              <p:nvPr/>
            </p:nvSpPr>
            <p:spPr>
              <a:xfrm>
                <a:off x="4922081" y="6305418"/>
                <a:ext cx="974434" cy="461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i="1" dirty="0" err="1" smtClean="0">
                    <a:latin typeface="Franklin Gothic Book" panose="020B0503020102020204" pitchFamily="34" charset="0"/>
                  </a:rPr>
                  <a:t>R</a:t>
                </a:r>
                <a:r>
                  <a:rPr lang="en-GB" baseline="-25000" dirty="0" err="1" smtClean="0">
                    <a:latin typeface="Franklin Gothic Book" panose="020B0503020102020204" pitchFamily="34" charset="0"/>
                  </a:rPr>
                  <a:t>corona</a:t>
                </a:r>
                <a:endParaRPr lang="en-GB" i="1" dirty="0">
                  <a:latin typeface="Franklin Gothic Book" panose="020B0503020102020204" pitchFamily="34" charset="0"/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209063" y="2535660"/>
            <a:ext cx="4684597" cy="3276648"/>
            <a:chOff x="209063" y="2535660"/>
            <a:chExt cx="4684597" cy="3276648"/>
          </a:xfrm>
        </p:grpSpPr>
        <p:sp>
          <p:nvSpPr>
            <p:cNvPr id="94" name="TextBox 93"/>
            <p:cNvSpPr txBox="1"/>
            <p:nvPr/>
          </p:nvSpPr>
          <p:spPr>
            <a:xfrm>
              <a:off x="3467179" y="2907892"/>
              <a:ext cx="14264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err="1" smtClean="0">
                  <a:latin typeface="Franklin Gothic Book" panose="020B0503020102020204" pitchFamily="34" charset="0"/>
                </a:rPr>
                <a:t>L</a:t>
              </a:r>
              <a:r>
                <a:rPr lang="en-GB" baseline="-25000" dirty="0" err="1" smtClean="0">
                  <a:latin typeface="Franklin Gothic Book" panose="020B0503020102020204" pitchFamily="34" charset="0"/>
                </a:rPr>
                <a:t>max</a:t>
              </a:r>
              <a:r>
                <a:rPr lang="en-GB" baseline="-25000" dirty="0" smtClean="0">
                  <a:latin typeface="Franklin Gothic Book" panose="020B0503020102020204" pitchFamily="34" charset="0"/>
                </a:rPr>
                <a:t>,</a:t>
              </a:r>
              <a:r>
                <a:rPr lang="en-GB" dirty="0" smtClean="0">
                  <a:latin typeface="Franklin Gothic Book" panose="020B0503020102020204" pitchFamily="34" charset="0"/>
                </a:rPr>
                <a:t> </a:t>
              </a:r>
              <a:r>
                <a:rPr lang="en-GB" baseline="-25000" dirty="0" smtClean="0">
                  <a:latin typeface="Franklin Gothic Book" panose="020B0503020102020204" pitchFamily="34" charset="0"/>
                </a:rPr>
                <a:t>corona</a:t>
              </a:r>
              <a:endParaRPr lang="en-GB" i="1" dirty="0">
                <a:latin typeface="Franklin Gothic Book" panose="020B0503020102020204" pitchFamily="34" charset="0"/>
              </a:endParaRPr>
            </a:p>
          </p:txBody>
        </p:sp>
        <p:sp>
          <p:nvSpPr>
            <p:cNvPr id="3" name="Freeform 2"/>
            <p:cNvSpPr/>
            <p:nvPr/>
          </p:nvSpPr>
          <p:spPr bwMode="auto">
            <a:xfrm rot="20405535">
              <a:off x="2185896" y="3762982"/>
              <a:ext cx="1360957" cy="203821"/>
            </a:xfrm>
            <a:custGeom>
              <a:avLst/>
              <a:gdLst>
                <a:gd name="connsiteX0" fmla="*/ 0 w 1956390"/>
                <a:gd name="connsiteY0" fmla="*/ 107586 h 182031"/>
                <a:gd name="connsiteX1" fmla="*/ 287079 w 1956390"/>
                <a:gd name="connsiteY1" fmla="*/ 1260 h 182031"/>
                <a:gd name="connsiteX2" fmla="*/ 616688 w 1956390"/>
                <a:gd name="connsiteY2" fmla="*/ 171381 h 182031"/>
                <a:gd name="connsiteX3" fmla="*/ 978195 w 1956390"/>
                <a:gd name="connsiteY3" fmla="*/ 33158 h 182031"/>
                <a:gd name="connsiteX4" fmla="*/ 1307804 w 1956390"/>
                <a:gd name="connsiteY4" fmla="*/ 182014 h 182031"/>
                <a:gd name="connsiteX5" fmla="*/ 1701209 w 1956390"/>
                <a:gd name="connsiteY5" fmla="*/ 43791 h 182031"/>
                <a:gd name="connsiteX6" fmla="*/ 1956390 w 1956390"/>
                <a:gd name="connsiteY6" fmla="*/ 150116 h 182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6390" h="182031">
                  <a:moveTo>
                    <a:pt x="0" y="107586"/>
                  </a:moveTo>
                  <a:cubicBezTo>
                    <a:pt x="92149" y="49107"/>
                    <a:pt x="184298" y="-9372"/>
                    <a:pt x="287079" y="1260"/>
                  </a:cubicBezTo>
                  <a:cubicBezTo>
                    <a:pt x="389860" y="11892"/>
                    <a:pt x="501502" y="166065"/>
                    <a:pt x="616688" y="171381"/>
                  </a:cubicBezTo>
                  <a:cubicBezTo>
                    <a:pt x="731874" y="176697"/>
                    <a:pt x="863009" y="31386"/>
                    <a:pt x="978195" y="33158"/>
                  </a:cubicBezTo>
                  <a:cubicBezTo>
                    <a:pt x="1093381" y="34930"/>
                    <a:pt x="1187302" y="180242"/>
                    <a:pt x="1307804" y="182014"/>
                  </a:cubicBezTo>
                  <a:cubicBezTo>
                    <a:pt x="1428306" y="183786"/>
                    <a:pt x="1593111" y="49107"/>
                    <a:pt x="1701209" y="43791"/>
                  </a:cubicBezTo>
                  <a:cubicBezTo>
                    <a:pt x="1809307" y="38475"/>
                    <a:pt x="1882848" y="94295"/>
                    <a:pt x="1956390" y="150116"/>
                  </a:cubicBezTo>
                </a:path>
              </a:pathLst>
            </a:custGeom>
            <a:noFill/>
            <a:ln w="50800" cap="flat" cmpd="sng" algn="ctr">
              <a:solidFill>
                <a:srgbClr val="264292">
                  <a:alpha val="64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270000" h="1270000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5" name="Oval 94"/>
            <p:cNvSpPr/>
            <p:nvPr/>
          </p:nvSpPr>
          <p:spPr bwMode="auto">
            <a:xfrm>
              <a:off x="209063" y="2535660"/>
              <a:ext cx="3422170" cy="3276648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97" name="Straight Arrow Connector 96"/>
            <p:cNvCxnSpPr/>
            <p:nvPr/>
          </p:nvCxnSpPr>
          <p:spPr bwMode="auto">
            <a:xfrm flipH="1">
              <a:off x="2268422" y="3864496"/>
              <a:ext cx="1362812" cy="30274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Straight Connector 7"/>
            <p:cNvCxnSpPr/>
            <p:nvPr/>
          </p:nvCxnSpPr>
          <p:spPr bwMode="auto">
            <a:xfrm flipH="1">
              <a:off x="3275856" y="3369557"/>
              <a:ext cx="474661" cy="54565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86" name="Picture 8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167236"/>
            <a:ext cx="811627" cy="831224"/>
          </a:xfrm>
          <a:prstGeom prst="rect">
            <a:avLst/>
          </a:prstGeom>
        </p:spPr>
      </p:pic>
      <p:graphicFrame>
        <p:nvGraphicFramePr>
          <p:cNvPr id="63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690479"/>
              </p:ext>
            </p:extLst>
          </p:nvPr>
        </p:nvGraphicFramePr>
        <p:xfrm>
          <a:off x="4327819" y="2960388"/>
          <a:ext cx="4608512" cy="296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2" r:id="rId13" imgW="4154760" imgH="2901600" progId="">
                  <p:embed/>
                </p:oleObj>
              </mc:Choice>
              <mc:Fallback>
                <p:oleObj r:id="rId13" imgW="4154760" imgH="2901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7819" y="2960388"/>
                        <a:ext cx="4608512" cy="296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" name="TextBox 89"/>
          <p:cNvSpPr txBox="1"/>
          <p:nvPr/>
        </p:nvSpPr>
        <p:spPr>
          <a:xfrm>
            <a:off x="7258695" y="3726477"/>
            <a:ext cx="163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Coronal Chain Collapse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Slide Number Placeholder 2"/>
          <p:cNvSpPr txBox="1">
            <a:spLocks/>
          </p:cNvSpPr>
          <p:nvPr/>
        </p:nvSpPr>
        <p:spPr bwMode="auto">
          <a:xfrm>
            <a:off x="7010400" y="630932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707" y="4671292"/>
            <a:ext cx="528368" cy="532613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937598"/>
            <a:ext cx="416863" cy="440576"/>
          </a:xfrm>
          <a:prstGeom prst="rect">
            <a:avLst/>
          </a:prstGeom>
        </p:spPr>
      </p:pic>
      <p:cxnSp>
        <p:nvCxnSpPr>
          <p:cNvPr id="89" name="Straight Arrow Connector 88"/>
          <p:cNvCxnSpPr/>
          <p:nvPr/>
        </p:nvCxnSpPr>
        <p:spPr>
          <a:xfrm>
            <a:off x="6300192" y="3519164"/>
            <a:ext cx="1152128" cy="792088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tailEnd type="stealth"/>
          </a:ln>
          <a:effectLst/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859" y="5316519"/>
            <a:ext cx="2047160" cy="75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67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8575">
            <a:solidFill>
              <a:srgbClr val="6C2E9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91" name="Slide Number Placeholder 2"/>
          <p:cNvSpPr txBox="1">
            <a:spLocks/>
          </p:cNvSpPr>
          <p:nvPr/>
        </p:nvSpPr>
        <p:spPr bwMode="auto">
          <a:xfrm>
            <a:off x="7010400" y="630932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96" name="Objec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18224"/>
              </p:ext>
            </p:extLst>
          </p:nvPr>
        </p:nvGraphicFramePr>
        <p:xfrm>
          <a:off x="563618" y="1082481"/>
          <a:ext cx="7233508" cy="5025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2" r:id="rId3" imgW="4154760" imgH="2901600" progId="">
                  <p:embed/>
                </p:oleObj>
              </mc:Choice>
              <mc:Fallback>
                <p:oleObj r:id="rId3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618" y="1082481"/>
                        <a:ext cx="7233508" cy="5025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" name="Rectangle 96"/>
          <p:cNvSpPr/>
          <p:nvPr/>
        </p:nvSpPr>
        <p:spPr bwMode="auto">
          <a:xfrm>
            <a:off x="755576" y="1393546"/>
            <a:ext cx="7128792" cy="462774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graphicFrame>
        <p:nvGraphicFramePr>
          <p:cNvPr id="98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4276770"/>
              </p:ext>
            </p:extLst>
          </p:nvPr>
        </p:nvGraphicFramePr>
        <p:xfrm>
          <a:off x="563617" y="1052737"/>
          <a:ext cx="7227329" cy="5049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3" r:id="rId5" imgW="4154760" imgH="2901600" progId="">
                  <p:embed/>
                </p:oleObj>
              </mc:Choice>
              <mc:Fallback>
                <p:oleObj r:id="rId5" imgW="4154760" imgH="2901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617" y="1052737"/>
                        <a:ext cx="7227329" cy="5049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" name="Rectangle 2"/>
          <p:cNvSpPr>
            <a:spLocks noChangeArrowheads="1"/>
          </p:cNvSpPr>
          <p:nvPr/>
        </p:nvSpPr>
        <p:spPr bwMode="auto">
          <a:xfrm flipV="1">
            <a:off x="60578" y="291542"/>
            <a:ext cx="1049966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62669" y="184865"/>
            <a:ext cx="8730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Probing Thermoresponsive Behaviour: Turbidimetry and </a:t>
            </a:r>
            <a:r>
              <a:rPr lang="en-GB" sz="20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Microcalorimetry</a:t>
            </a:r>
            <a:endParaRPr lang="en-GB" sz="20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2442447" y="669050"/>
            <a:ext cx="1989817" cy="1074856"/>
            <a:chOff x="1115616" y="1334671"/>
            <a:chExt cx="1732901" cy="920196"/>
          </a:xfrm>
        </p:grpSpPr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1334671"/>
              <a:ext cx="811627" cy="831224"/>
            </a:xfrm>
            <a:prstGeom prst="rect">
              <a:avLst/>
            </a:prstGeom>
          </p:spPr>
        </p:pic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3898" y="1688614"/>
              <a:ext cx="528368" cy="532613"/>
            </a:xfrm>
            <a:prstGeom prst="rect">
              <a:avLst/>
            </a:prstGeom>
          </p:spPr>
        </p:pic>
        <p:pic>
          <p:nvPicPr>
            <p:cNvPr id="106" name="Picture 10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1654" y="1814291"/>
              <a:ext cx="416863" cy="440576"/>
            </a:xfrm>
            <a:prstGeom prst="rect">
              <a:avLst/>
            </a:prstGeom>
          </p:spPr>
        </p:pic>
      </p:grpSp>
      <p:sp>
        <p:nvSpPr>
          <p:cNvPr id="107" name="TextBox 106"/>
          <p:cNvSpPr txBox="1"/>
          <p:nvPr/>
        </p:nvSpPr>
        <p:spPr>
          <a:xfrm>
            <a:off x="1899331" y="3959016"/>
            <a:ext cx="1849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9900FF"/>
                </a:solidFill>
                <a:latin typeface="Franklin Gothic Book" pitchFamily="34" charset="0"/>
                <a:cs typeface="+mn-cs"/>
              </a:rPr>
              <a:t>One Phase System</a:t>
            </a:r>
            <a:endParaRPr lang="en-GB" sz="2000" dirty="0">
              <a:solidFill>
                <a:srgbClr val="9900FF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8" name="Left Brace 107"/>
          <p:cNvSpPr/>
          <p:nvPr/>
        </p:nvSpPr>
        <p:spPr bwMode="auto">
          <a:xfrm rot="16501911">
            <a:off x="3237898" y="814492"/>
            <a:ext cx="370054" cy="2441608"/>
          </a:xfrm>
          <a:prstGeom prst="leftBrace">
            <a:avLst/>
          </a:prstGeom>
          <a:noFill/>
          <a:ln w="9525" cap="flat" cmpd="sng" algn="ctr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00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355072" y="2276872"/>
            <a:ext cx="2038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400" dirty="0" smtClean="0">
                <a:solidFill>
                  <a:srgbClr val="9900FF"/>
                </a:solidFill>
                <a:latin typeface="Franklin Gothic Book" pitchFamily="34" charset="0"/>
                <a:cs typeface="+mn-cs"/>
              </a:rPr>
              <a:t>Coronal Chain Collapse</a:t>
            </a:r>
            <a:endParaRPr lang="en-GB" sz="1400" dirty="0">
              <a:solidFill>
                <a:srgbClr val="9900FF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212512" y="2899965"/>
            <a:ext cx="1619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9900FF"/>
                </a:solidFill>
                <a:latin typeface="Franklin Gothic Book" pitchFamily="34" charset="0"/>
                <a:cs typeface="+mn-cs"/>
              </a:rPr>
              <a:t>Two Phase System</a:t>
            </a:r>
            <a:endParaRPr lang="en-GB" sz="2000" dirty="0">
              <a:solidFill>
                <a:srgbClr val="9900FF"/>
              </a:solidFill>
              <a:latin typeface="Franklin Gothic Book" pitchFamily="34" charset="0"/>
              <a:cs typeface="+mn-cs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5524185" y="4067868"/>
            <a:ext cx="1089864" cy="842313"/>
            <a:chOff x="3303534" y="3774415"/>
            <a:chExt cx="949146" cy="721114"/>
          </a:xfrm>
        </p:grpSpPr>
        <p:pic>
          <p:nvPicPr>
            <p:cNvPr id="112" name="Picture 11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534" y="3774415"/>
              <a:ext cx="416863" cy="440576"/>
            </a:xfrm>
            <a:prstGeom prst="rect">
              <a:avLst/>
            </a:prstGeom>
          </p:spPr>
        </p:pic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1018" y="3861713"/>
              <a:ext cx="416863" cy="440576"/>
            </a:xfrm>
            <a:prstGeom prst="rect">
              <a:avLst/>
            </a:prstGeom>
          </p:spPr>
        </p:pic>
        <p:pic>
          <p:nvPicPr>
            <p:cNvPr id="114" name="Picture 11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8675" y="3967655"/>
              <a:ext cx="416863" cy="440576"/>
            </a:xfrm>
            <a:prstGeom prst="rect">
              <a:avLst/>
            </a:prstGeom>
          </p:spPr>
        </p:pic>
        <p:pic>
          <p:nvPicPr>
            <p:cNvPr id="115" name="Picture 11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8443" y="4054953"/>
              <a:ext cx="416863" cy="440576"/>
            </a:xfrm>
            <a:prstGeom prst="rect">
              <a:avLst/>
            </a:prstGeom>
          </p:spPr>
        </p:pic>
        <p:pic>
          <p:nvPicPr>
            <p:cNvPr id="116" name="Picture 11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418" y="4014113"/>
              <a:ext cx="416863" cy="440576"/>
            </a:xfrm>
            <a:prstGeom prst="rect">
              <a:avLst/>
            </a:prstGeom>
          </p:spPr>
        </p:pic>
        <p:pic>
          <p:nvPicPr>
            <p:cNvPr id="117" name="Picture 11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4197" y="3834665"/>
              <a:ext cx="416863" cy="440576"/>
            </a:xfrm>
            <a:prstGeom prst="rect">
              <a:avLst/>
            </a:prstGeom>
          </p:spPr>
        </p:pic>
        <p:pic>
          <p:nvPicPr>
            <p:cNvPr id="118" name="Picture 11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5817" y="4054953"/>
              <a:ext cx="416863" cy="440576"/>
            </a:xfrm>
            <a:prstGeom prst="rect">
              <a:avLst/>
            </a:prstGeom>
          </p:spPr>
        </p:pic>
      </p:grpSp>
      <p:grpSp>
        <p:nvGrpSpPr>
          <p:cNvPr id="119" name="Group 118"/>
          <p:cNvGrpSpPr/>
          <p:nvPr/>
        </p:nvGrpSpPr>
        <p:grpSpPr>
          <a:xfrm>
            <a:off x="2979715" y="764074"/>
            <a:ext cx="3555400" cy="4465127"/>
            <a:chOff x="2242880" y="1133829"/>
            <a:chExt cx="3096344" cy="3822646"/>
          </a:xfrm>
        </p:grpSpPr>
        <p:cxnSp>
          <p:nvCxnSpPr>
            <p:cNvPr id="120" name="Straight Connector 119"/>
            <p:cNvCxnSpPr/>
            <p:nvPr/>
          </p:nvCxnSpPr>
          <p:spPr bwMode="auto">
            <a:xfrm>
              <a:off x="4101891" y="1533939"/>
              <a:ext cx="0" cy="3422536"/>
            </a:xfrm>
            <a:prstGeom prst="line">
              <a:avLst/>
            </a:prstGeom>
            <a:solidFill>
              <a:srgbClr val="00CC99"/>
            </a:solidFill>
            <a:ln w="25400" cap="flat" cmpd="sng" algn="ctr">
              <a:solidFill>
                <a:srgbClr val="9900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21" name="Group 120"/>
            <p:cNvGrpSpPr/>
            <p:nvPr/>
          </p:nvGrpSpPr>
          <p:grpSpPr>
            <a:xfrm>
              <a:off x="2242880" y="1133829"/>
              <a:ext cx="3096344" cy="2390144"/>
              <a:chOff x="2242880" y="1133829"/>
              <a:chExt cx="3096344" cy="2390144"/>
            </a:xfrm>
          </p:grpSpPr>
          <p:sp>
            <p:nvSpPr>
              <p:cNvPr id="122" name="TextBox 121"/>
              <p:cNvSpPr txBox="1"/>
              <p:nvPr/>
            </p:nvSpPr>
            <p:spPr>
              <a:xfrm>
                <a:off x="2242880" y="1133829"/>
                <a:ext cx="30963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9900FF"/>
                    </a:solidFill>
                    <a:effectLst/>
                    <a:uLnTx/>
                    <a:uFillTx/>
                    <a:latin typeface="Franklin Gothic Book" pitchFamily="34" charset="0"/>
                    <a:cs typeface="+mn-cs"/>
                  </a:rPr>
                  <a:t>Macroscopic Precipitation</a:t>
                </a:r>
              </a:p>
            </p:txBody>
          </p:sp>
          <p:cxnSp>
            <p:nvCxnSpPr>
              <p:cNvPr id="123" name="Straight Connector 122"/>
              <p:cNvCxnSpPr/>
              <p:nvPr/>
            </p:nvCxnSpPr>
            <p:spPr bwMode="auto">
              <a:xfrm flipH="1">
                <a:off x="3228115" y="3354696"/>
                <a:ext cx="873776" cy="0"/>
              </a:xfrm>
              <a:prstGeom prst="line">
                <a:avLst/>
              </a:prstGeom>
              <a:solidFill>
                <a:srgbClr val="00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4" name="TextBox 123"/>
              <p:cNvSpPr txBox="1"/>
              <p:nvPr/>
            </p:nvSpPr>
            <p:spPr>
              <a:xfrm>
                <a:off x="2254651" y="3185419"/>
                <a:ext cx="11692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itchFamily="34" charset="0"/>
                    <a:cs typeface="+mn-cs"/>
                  </a:rPr>
                  <a:t>Cloud Point</a:t>
                </a:r>
              </a:p>
            </p:txBody>
          </p:sp>
        </p:grpSp>
      </p:grpSp>
      <p:cxnSp>
        <p:nvCxnSpPr>
          <p:cNvPr id="125" name="Straight Connector 124"/>
          <p:cNvCxnSpPr>
            <a:endCxn id="126" idx="1"/>
          </p:cNvCxnSpPr>
          <p:nvPr/>
        </p:nvCxnSpPr>
        <p:spPr bwMode="auto">
          <a:xfrm flipV="1">
            <a:off x="4965975" y="1400708"/>
            <a:ext cx="721612" cy="274765"/>
          </a:xfrm>
          <a:prstGeom prst="line">
            <a:avLst/>
          </a:prstGeom>
          <a:solidFill>
            <a:srgbClr val="00CC99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TextBox 125"/>
          <p:cNvSpPr txBox="1"/>
          <p:nvPr/>
        </p:nvSpPr>
        <p:spPr>
          <a:xfrm>
            <a:off x="5687587" y="1231431"/>
            <a:ext cx="4126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600" i="1" dirty="0" err="1" smtClean="0">
                <a:solidFill>
                  <a:srgbClr val="FF0000"/>
                </a:solidFill>
                <a:latin typeface="Franklin Gothic Book" pitchFamily="34" charset="0"/>
                <a:cs typeface="+mn-cs"/>
              </a:rPr>
              <a:t>T</a:t>
            </a:r>
            <a:r>
              <a:rPr lang="en-GB" sz="1600" baseline="-25000" dirty="0" err="1" smtClean="0">
                <a:solidFill>
                  <a:srgbClr val="FF0000"/>
                </a:solidFill>
                <a:latin typeface="Franklin Gothic Book" pitchFamily="34" charset="0"/>
                <a:cs typeface="+mn-cs"/>
              </a:rPr>
              <a:t>p</a:t>
            </a:r>
            <a:endParaRPr lang="en-GB" sz="1600" i="1" dirty="0">
              <a:solidFill>
                <a:srgbClr val="FF0000"/>
              </a:solidFill>
              <a:latin typeface="Franklin Gothic Book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491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79388" y="2004289"/>
            <a:ext cx="8964612" cy="4055538"/>
            <a:chOff x="179388" y="2004289"/>
            <a:chExt cx="8964612" cy="4055538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1974916"/>
                </p:ext>
              </p:extLst>
            </p:nvPr>
          </p:nvGraphicFramePr>
          <p:xfrm>
            <a:off x="5436097" y="3356992"/>
            <a:ext cx="3707903" cy="27028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19" r:id="rId3" imgW="4154760" imgH="2901600" progId="">
                    <p:embed/>
                  </p:oleObj>
                </mc:Choice>
                <mc:Fallback>
                  <p:oleObj r:id="rId3" imgW="4154760" imgH="2901600" progId="">
                    <p:embed/>
                    <p:pic>
                      <p:nvPicPr>
                        <p:cNvPr id="0" name="Object 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6097" y="3356992"/>
                          <a:ext cx="3707903" cy="27028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" name="TextBox 55"/>
            <p:cNvSpPr txBox="1"/>
            <p:nvPr/>
          </p:nvSpPr>
          <p:spPr>
            <a:xfrm>
              <a:off x="179388" y="2004289"/>
              <a:ext cx="80650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eaLnBrk="0" hangingPunct="0">
                <a:buFont typeface="Wingdings" panose="05000000000000000000" pitchFamily="2" charset="2"/>
                <a:buChar char="Ø"/>
              </a:pPr>
              <a:r>
                <a:rPr lang="en-GB" sz="1600" dirty="0" smtClean="0">
                  <a:solidFill>
                    <a:srgbClr val="000000"/>
                  </a:solidFill>
                  <a:latin typeface="Franklin Gothic Book" pitchFamily="34" charset="0"/>
                  <a:cs typeface="+mn-cs"/>
                </a:rPr>
                <a:t>The chain collapse and transition temperatures were found to be independent of </a:t>
              </a:r>
              <a:r>
                <a:rPr lang="en-GB" sz="1600" i="1" dirty="0" err="1" smtClean="0">
                  <a:solidFill>
                    <a:srgbClr val="000000"/>
                  </a:solidFill>
                  <a:latin typeface="Franklin Gothic Book" pitchFamily="34" charset="0"/>
                  <a:cs typeface="+mn-cs"/>
                </a:rPr>
                <a:t>N</a:t>
              </a:r>
              <a:r>
                <a:rPr lang="en-GB" sz="1600" baseline="-25000" dirty="0" err="1" smtClean="0">
                  <a:solidFill>
                    <a:srgbClr val="000000"/>
                  </a:solidFill>
                  <a:latin typeface="Franklin Gothic Book" pitchFamily="34" charset="0"/>
                  <a:cs typeface="+mn-cs"/>
                </a:rPr>
                <a:t>agg</a:t>
              </a:r>
              <a:r>
                <a:rPr lang="en-GB" sz="1600" dirty="0" smtClean="0">
                  <a:solidFill>
                    <a:srgbClr val="000000"/>
                  </a:solidFill>
                  <a:latin typeface="Franklin Gothic Book" pitchFamily="34" charset="0"/>
                  <a:cs typeface="+mn-cs"/>
                </a:rPr>
                <a:t> </a:t>
              </a:r>
            </a:p>
          </p:txBody>
        </p:sp>
      </p:grp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7825533"/>
              </p:ext>
            </p:extLst>
          </p:nvPr>
        </p:nvGraphicFramePr>
        <p:xfrm>
          <a:off x="5436096" y="3350389"/>
          <a:ext cx="3689159" cy="26708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0" r:id="rId5" imgW="4154760" imgH="2901600" progId="">
                  <p:embed/>
                </p:oleObj>
              </mc:Choice>
              <mc:Fallback>
                <p:oleObj r:id="rId5" imgW="4154760" imgH="2901600" progId="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3350389"/>
                        <a:ext cx="3689159" cy="267089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8575">
            <a:solidFill>
              <a:srgbClr val="6C2E9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91" name="Slide Number Placeholder 2"/>
          <p:cNvSpPr txBox="1">
            <a:spLocks/>
          </p:cNvSpPr>
          <p:nvPr/>
        </p:nvSpPr>
        <p:spPr bwMode="auto">
          <a:xfrm>
            <a:off x="7010400" y="630932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9" name="Rectangle 2"/>
          <p:cNvSpPr>
            <a:spLocks noChangeArrowheads="1"/>
          </p:cNvSpPr>
          <p:nvPr/>
        </p:nvSpPr>
        <p:spPr bwMode="auto">
          <a:xfrm flipV="1">
            <a:off x="60578" y="291542"/>
            <a:ext cx="1049966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49" name="Rectangle 2"/>
          <p:cNvSpPr>
            <a:spLocks noChangeArrowheads="1"/>
          </p:cNvSpPr>
          <p:nvPr/>
        </p:nvSpPr>
        <p:spPr bwMode="auto">
          <a:xfrm flipV="1">
            <a:off x="60578" y="291542"/>
            <a:ext cx="1049966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5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9388" y="116632"/>
            <a:ext cx="6768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Conclusions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79388" y="836711"/>
            <a:ext cx="60321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Well-defined polymers were synthesised by RAFT polymerisation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79388" y="1475860"/>
            <a:ext cx="8065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The </a:t>
            </a:r>
            <a:r>
              <a:rPr lang="en-GB" sz="16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pNIPAM</a:t>
            </a: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coronal chains were shown to collapse at temperatures lower than the normal transition temperature observed for unimers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79388" y="2436337"/>
            <a:ext cx="80650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The degree of hysteresis was found to increase as a function of </a:t>
            </a:r>
            <a:r>
              <a:rPr lang="en-GB" sz="1600" i="1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N</a:t>
            </a:r>
            <a:r>
              <a:rPr lang="en-GB" sz="1600" baseline="-250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agg</a:t>
            </a:r>
            <a:endParaRPr lang="en-GB" sz="16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marL="800100" lvl="1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Interchain</a:t>
            </a: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entanglement at high </a:t>
            </a:r>
            <a:r>
              <a:rPr lang="en-GB" sz="1600" i="1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N</a:t>
            </a:r>
            <a:r>
              <a:rPr lang="en-GB" sz="1600" baseline="-250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agg</a:t>
            </a:r>
            <a:endParaRPr lang="en-GB" sz="16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marL="800100" lvl="1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Low rate of water penetration at high </a:t>
            </a:r>
            <a:r>
              <a:rPr lang="en-GB" sz="1600" i="1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n</a:t>
            </a:r>
            <a:r>
              <a:rPr lang="en-GB" sz="16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BA</a:t>
            </a: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content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483768" y="3501008"/>
            <a:ext cx="3864108" cy="2486447"/>
            <a:chOff x="629306" y="3034769"/>
            <a:chExt cx="4536504" cy="2919115"/>
          </a:xfrm>
        </p:grpSpPr>
        <p:graphicFrame>
          <p:nvGraphicFramePr>
            <p:cNvPr id="58" name="Object 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63539906"/>
                </p:ext>
              </p:extLst>
            </p:nvPr>
          </p:nvGraphicFramePr>
          <p:xfrm>
            <a:off x="629306" y="3034769"/>
            <a:ext cx="4536504" cy="29191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1" r:id="rId7" imgW="4154760" imgH="2901600" progId="">
                    <p:embed/>
                  </p:oleObj>
                </mc:Choice>
                <mc:Fallback>
                  <p:oleObj r:id="rId7" imgW="4154760" imgH="290160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9306" y="3034769"/>
                          <a:ext cx="4536504" cy="29191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5819" y="4169747"/>
              <a:ext cx="798945" cy="818236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7446" y="4669137"/>
              <a:ext cx="520112" cy="524291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5980" y="4934003"/>
              <a:ext cx="410350" cy="433693"/>
            </a:xfrm>
            <a:prstGeom prst="rect">
              <a:avLst/>
            </a:prstGeom>
          </p:spPr>
        </p:pic>
        <p:cxnSp>
          <p:nvCxnSpPr>
            <p:cNvPr id="62" name="Straight Arrow Connector 61"/>
            <p:cNvCxnSpPr/>
            <p:nvPr/>
          </p:nvCxnSpPr>
          <p:spPr>
            <a:xfrm>
              <a:off x="2573931" y="3508687"/>
              <a:ext cx="1152128" cy="792088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tailEnd type="stealth"/>
            </a:ln>
            <a:effectLst/>
          </p:spPr>
        </p:cxnSp>
        <p:sp>
          <p:nvSpPr>
            <p:cNvPr id="63" name="TextBox 62"/>
            <p:cNvSpPr txBox="1"/>
            <p:nvPr/>
          </p:nvSpPr>
          <p:spPr>
            <a:xfrm>
              <a:off x="3134523" y="3467643"/>
              <a:ext cx="16089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hangingPunct="0"/>
              <a:r>
                <a:rPr lang="en-GB" sz="12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Coronal Chain Collapse</a:t>
              </a:r>
              <a:endPara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2570" y="1124744"/>
            <a:ext cx="5620812" cy="4821537"/>
            <a:chOff x="12570" y="1124744"/>
            <a:chExt cx="5620812" cy="4821537"/>
          </a:xfrm>
        </p:grpSpPr>
        <p:sp>
          <p:nvSpPr>
            <p:cNvPr id="54" name="TextBox 53"/>
            <p:cNvSpPr txBox="1"/>
            <p:nvPr/>
          </p:nvSpPr>
          <p:spPr>
            <a:xfrm>
              <a:off x="179388" y="1124744"/>
              <a:ext cx="54539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 eaLnBrk="0" hangingPunct="0">
                <a:buFont typeface="Wingdings" panose="05000000000000000000" pitchFamily="2" charset="2"/>
                <a:buChar char="Ø"/>
              </a:pPr>
              <a:r>
                <a:rPr lang="en-GB" sz="1600" dirty="0" smtClean="0">
                  <a:solidFill>
                    <a:srgbClr val="000000"/>
                  </a:solidFill>
                  <a:latin typeface="Franklin Gothic Book" pitchFamily="34" charset="0"/>
                  <a:cs typeface="+mn-cs"/>
                </a:rPr>
                <a:t>LLS determined the resultant micelles had </a:t>
              </a:r>
              <a:r>
                <a:rPr lang="en-GB" sz="1600" dirty="0" err="1" smtClean="0">
                  <a:solidFill>
                    <a:srgbClr val="000000"/>
                  </a:solidFill>
                  <a:latin typeface="Franklin Gothic Book" pitchFamily="34" charset="0"/>
                  <a:cs typeface="+mn-cs"/>
                </a:rPr>
                <a:t>tunable</a:t>
              </a:r>
              <a:r>
                <a:rPr lang="en-GB" sz="1600" dirty="0" smtClean="0">
                  <a:solidFill>
                    <a:srgbClr val="000000"/>
                  </a:solidFill>
                  <a:latin typeface="Franklin Gothic Book" pitchFamily="34" charset="0"/>
                  <a:cs typeface="+mn-cs"/>
                </a:rPr>
                <a:t> </a:t>
              </a:r>
              <a:r>
                <a:rPr lang="en-GB" sz="1600" i="1" dirty="0" err="1" smtClean="0">
                  <a:solidFill>
                    <a:srgbClr val="000000"/>
                  </a:solidFill>
                  <a:latin typeface="Franklin Gothic Book" pitchFamily="34" charset="0"/>
                  <a:cs typeface="+mn-cs"/>
                </a:rPr>
                <a:t>N</a:t>
              </a:r>
              <a:r>
                <a:rPr lang="en-GB" sz="1600" baseline="-25000" dirty="0" err="1" smtClean="0">
                  <a:solidFill>
                    <a:srgbClr val="000000"/>
                  </a:solidFill>
                  <a:latin typeface="Franklin Gothic Book" pitchFamily="34" charset="0"/>
                  <a:cs typeface="+mn-cs"/>
                </a:rPr>
                <a:t>agg</a:t>
              </a:r>
              <a:endPara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endParaRPr>
            </a:p>
          </p:txBody>
        </p:sp>
        <p:pic>
          <p:nvPicPr>
            <p:cNvPr id="32" name="Picture 31"/>
            <p:cNvPicPr/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10" t="9866" r="10344" b="3051"/>
            <a:stretch/>
          </p:blipFill>
          <p:spPr bwMode="auto">
            <a:xfrm>
              <a:off x="12570" y="3645024"/>
              <a:ext cx="2893816" cy="230125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4573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8575">
            <a:solidFill>
              <a:srgbClr val="6C2E9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91" name="Slide Number Placeholder 2"/>
          <p:cNvSpPr txBox="1">
            <a:spLocks/>
          </p:cNvSpPr>
          <p:nvPr/>
        </p:nvSpPr>
        <p:spPr bwMode="auto">
          <a:xfrm>
            <a:off x="7078401" y="6408712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9" name="Rectangle 2"/>
          <p:cNvSpPr>
            <a:spLocks noChangeArrowheads="1"/>
          </p:cNvSpPr>
          <p:nvPr/>
        </p:nvSpPr>
        <p:spPr bwMode="auto">
          <a:xfrm flipV="1">
            <a:off x="60578" y="291542"/>
            <a:ext cx="1049966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49" name="Rectangle 2"/>
          <p:cNvSpPr>
            <a:spLocks noChangeArrowheads="1"/>
          </p:cNvSpPr>
          <p:nvPr/>
        </p:nvSpPr>
        <p:spPr bwMode="auto">
          <a:xfrm flipV="1">
            <a:off x="60578" y="291542"/>
            <a:ext cx="1049966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5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9388" y="116632"/>
            <a:ext cx="6768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Acknowledgements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79388" y="836711"/>
            <a:ext cx="269509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Malvern Instruments Ltd.</a:t>
            </a:r>
          </a:p>
          <a:p>
            <a:pPr marL="342900" indent="-342900" eaLnBrk="0" hangingPunct="0">
              <a:buFont typeface="Wingdings" panose="05000000000000000000" pitchFamily="2" charset="2"/>
              <a:buChar char="Ø"/>
            </a:pPr>
            <a:endParaRPr lang="en-GB" sz="16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Dr.</a:t>
            </a: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Daniel Wright</a:t>
            </a:r>
          </a:p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Dr.</a:t>
            </a: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Mathew Robin</a:t>
            </a:r>
          </a:p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Prof.</a:t>
            </a: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Rachel O’Reilly</a:t>
            </a:r>
          </a:p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Dr.</a:t>
            </a: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Matthew Gibson</a:t>
            </a:r>
          </a:p>
          <a:p>
            <a:pPr marL="342900" indent="-342900" eaLnBrk="0" hangingPunct="0">
              <a:buFont typeface="Wingdings" panose="05000000000000000000" pitchFamily="2" charset="2"/>
              <a:buChar char="Ø"/>
            </a:pPr>
            <a:endParaRPr lang="en-GB" sz="16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O’Reilly Group</a:t>
            </a:r>
          </a:p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Gibson Group</a:t>
            </a:r>
          </a:p>
          <a:p>
            <a:pPr marL="342900" indent="-342900" eaLnBrk="0" hangingPunct="0">
              <a:buFont typeface="Wingdings" panose="05000000000000000000" pitchFamily="2" charset="2"/>
              <a:buChar char="Ø"/>
            </a:pPr>
            <a:endParaRPr lang="en-GB" sz="16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Funding Sources:</a:t>
            </a:r>
          </a:p>
          <a:p>
            <a:pPr marL="800100" lvl="1" indent="-342900" eaLnBrk="0" hangingPunct="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EPSRC</a:t>
            </a:r>
          </a:p>
          <a:p>
            <a:pPr marL="800100" lvl="1" indent="-342900" eaLnBrk="0" hangingPunct="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BP</a:t>
            </a:r>
          </a:p>
          <a:p>
            <a:pPr marL="800100" lvl="1" indent="-342900" eaLnBrk="0" hangingPunct="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ERC</a:t>
            </a:r>
          </a:p>
          <a:p>
            <a:pPr marL="800100" lvl="1" indent="-342900" eaLnBrk="0" hangingPunct="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IAS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6735" y="4967688"/>
            <a:ext cx="25311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rgbClr val="6C2E9A"/>
                </a:solidFill>
                <a:latin typeface="Franklin Gothic Book" panose="020B0503020102020204" pitchFamily="34" charset="0"/>
              </a:rPr>
              <a:t>Thank you!</a:t>
            </a:r>
            <a:endParaRPr lang="en-GB" sz="4000" dirty="0">
              <a:solidFill>
                <a:srgbClr val="6C2E9A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26" y="836711"/>
            <a:ext cx="5389121" cy="303138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6173475"/>
            <a:ext cx="581218" cy="58121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129330"/>
            <a:ext cx="468618" cy="64585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3" y="6150504"/>
            <a:ext cx="1436947" cy="575260"/>
          </a:xfrm>
          <a:prstGeom prst="rect">
            <a:avLst/>
          </a:prstGeom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057" y="4005063"/>
            <a:ext cx="4852657" cy="1943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532" y="6173475"/>
            <a:ext cx="632128" cy="60487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825" y="6165304"/>
            <a:ext cx="644674" cy="64467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495985" y="6457577"/>
            <a:ext cx="2092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@</a:t>
            </a:r>
            <a:r>
              <a:rPr lang="en-GB" sz="1400" dirty="0" err="1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RORgroup</a:t>
            </a:r>
            <a:r>
              <a:rPr lang="en-GB" sz="14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	 </a:t>
            </a:r>
            <a:r>
              <a:rPr lang="en-GB" sz="1400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@</a:t>
            </a:r>
            <a:r>
              <a:rPr lang="en-GB" sz="1400" dirty="0" err="1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LabGibson</a:t>
            </a:r>
            <a:endParaRPr lang="en-GB" sz="14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89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6912768" cy="1327299"/>
          </a:xfrm>
        </p:spPr>
        <p:txBody>
          <a:bodyPr/>
          <a:lstStyle/>
          <a:p>
            <a:r>
              <a:rPr lang="en-US" sz="2000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Lewis D. Blackman</a:t>
            </a:r>
            <a:r>
              <a:rPr lang="en-US" sz="2000" i="1" dirty="0" smtClean="0">
                <a:latin typeface="Franklin Gothic Book" panose="020B0503020102020204" pitchFamily="34" charset="0"/>
                <a:cs typeface="Times New Roman" panose="02020603050405020304" pitchFamily="18" charset="0"/>
              </a:rPr>
              <a:t>,</a:t>
            </a:r>
            <a:r>
              <a:rPr lang="en-US" sz="2000" dirty="0" smtClean="0">
                <a:latin typeface="Franklin Gothic Book" panose="020B0503020102020204" pitchFamily="34" charset="0"/>
                <a:cs typeface="Times New Roman" panose="02020603050405020304" pitchFamily="18" charset="0"/>
              </a:rPr>
              <a:t>*</a:t>
            </a:r>
            <a:r>
              <a:rPr lang="en-US" sz="2000" i="1" dirty="0" smtClean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Daniel B. Wright, Mathew P. Robin, Matthew I. </a:t>
            </a:r>
            <a:r>
              <a:rPr lang="en-US" sz="2000" i="1" dirty="0" smtClean="0">
                <a:latin typeface="Franklin Gothic Book" panose="020B0503020102020204" pitchFamily="34" charset="0"/>
                <a:cs typeface="Times New Roman" panose="02020603050405020304" pitchFamily="18" charset="0"/>
              </a:rPr>
              <a:t>Gibson </a:t>
            </a:r>
            <a:r>
              <a:rPr lang="en-US" sz="2000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and Rachel K. </a:t>
            </a:r>
            <a:r>
              <a:rPr lang="en-US" sz="2000" i="1" dirty="0" smtClean="0">
                <a:latin typeface="Franklin Gothic Book" panose="020B0503020102020204" pitchFamily="34" charset="0"/>
                <a:cs typeface="Times New Roman" panose="02020603050405020304" pitchFamily="18" charset="0"/>
              </a:rPr>
              <a:t>O’Reilly</a:t>
            </a:r>
            <a:endParaRPr lang="en-GB" sz="20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i="1" dirty="0" smtClean="0">
                <a:latin typeface="Franklin Gothic Book" panose="020B0503020102020204" pitchFamily="34" charset="0"/>
                <a:cs typeface="Times New Roman" panose="02020603050405020304" pitchFamily="18" charset="0"/>
              </a:rPr>
              <a:t>University </a:t>
            </a:r>
            <a:r>
              <a:rPr lang="en-US" sz="2000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of Warwick, Gibbet Hill Road, Coventry, CV4 7AL, UK</a:t>
            </a:r>
            <a:endParaRPr lang="en-GB" sz="2000" i="1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23528" y="980728"/>
            <a:ext cx="842493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dirty="0">
                <a:ln w="9525" cap="rnd" cmpd="sng" algn="ctr">
                  <a:solidFill>
                    <a:srgbClr val="000000"/>
                  </a:solidFill>
                  <a:prstDash val="solid"/>
                  <a:bevel/>
                </a:ln>
                <a:solidFill>
                  <a:srgbClr val="FFFFFF"/>
                </a:solidFill>
                <a:latin typeface="Franklin Gothic Book" panose="020B0503020102020204" pitchFamily="34" charset="0"/>
                <a:ea typeface="+mn-ea"/>
                <a:cs typeface="Times New Roman" panose="02020603050405020304" pitchFamily="18" charset="0"/>
              </a:rPr>
              <a:t>Responsive Assemblies </a:t>
            </a:r>
            <a:br>
              <a:rPr lang="en-US" dirty="0">
                <a:ln w="9525" cap="rnd" cmpd="sng" algn="ctr">
                  <a:solidFill>
                    <a:srgbClr val="000000"/>
                  </a:solidFill>
                  <a:prstDash val="solid"/>
                  <a:bevel/>
                </a:ln>
                <a:solidFill>
                  <a:srgbClr val="FFFFFF"/>
                </a:solidFill>
                <a:latin typeface="Franklin Gothic Book" panose="020B0503020102020204" pitchFamily="34" charset="0"/>
                <a:ea typeface="+mn-ea"/>
                <a:cs typeface="Times New Roman" panose="02020603050405020304" pitchFamily="18" charset="0"/>
              </a:rPr>
            </a:br>
            <a:r>
              <a:rPr lang="en-US" dirty="0">
                <a:ln w="9525" cap="rnd" cmpd="sng" algn="ctr">
                  <a:solidFill>
                    <a:srgbClr val="000000"/>
                  </a:solidFill>
                  <a:prstDash val="solid"/>
                  <a:bevel/>
                </a:ln>
                <a:solidFill>
                  <a:srgbClr val="FFFFFF"/>
                </a:solidFill>
                <a:latin typeface="Franklin Gothic Book" panose="020B0503020102020204" pitchFamily="34" charset="0"/>
                <a:ea typeface="+mn-ea"/>
                <a:cs typeface="Times New Roman" panose="02020603050405020304" pitchFamily="18" charset="0"/>
              </a:rPr>
              <a:t>for Biological Applications</a:t>
            </a:r>
            <a:endParaRPr lang="en-GB" kern="0" dirty="0">
              <a:solidFill>
                <a:schemeClr val="bg1"/>
              </a:solidFill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213326"/>
            <a:ext cx="644674" cy="6446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76256" y="6495471"/>
            <a:ext cx="2092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@</a:t>
            </a:r>
            <a:r>
              <a:rPr lang="en-GB" sz="1400" dirty="0" err="1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RORgroup</a:t>
            </a:r>
            <a:r>
              <a:rPr lang="en-GB" sz="14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	 </a:t>
            </a:r>
            <a:r>
              <a:rPr lang="en-GB" sz="1400" dirty="0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@</a:t>
            </a:r>
            <a:r>
              <a:rPr lang="en-GB" sz="1400" dirty="0" err="1" smtClean="0">
                <a:solidFill>
                  <a:srgbClr val="0070C0"/>
                </a:solidFill>
                <a:latin typeface="Franklin Gothic Book" panose="020B0503020102020204" pitchFamily="34" charset="0"/>
              </a:rPr>
              <a:t>LabGibson</a:t>
            </a:r>
            <a:endParaRPr lang="en-GB" sz="14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50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8575">
            <a:solidFill>
              <a:srgbClr val="6C2E9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388" y="184865"/>
            <a:ext cx="6768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Thermoresponsive Polymers</a:t>
            </a: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34"/>
          <a:stretch/>
        </p:blipFill>
        <p:spPr bwMode="auto">
          <a:xfrm>
            <a:off x="171029" y="756867"/>
            <a:ext cx="4256477" cy="173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59468"/>
            <a:ext cx="3039111" cy="312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177" y="770003"/>
            <a:ext cx="3614868" cy="165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78" y="3933056"/>
            <a:ext cx="2910805" cy="214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55" y="2694233"/>
            <a:ext cx="3081049" cy="1264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5648332" y="2490302"/>
            <a:ext cx="1894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Cellular Uptake</a:t>
            </a: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686205" y="3051880"/>
            <a:ext cx="2037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Controlled Drug Release</a:t>
            </a: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675532" y="5053246"/>
            <a:ext cx="2225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Tissue Engineering</a:t>
            </a: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3267" y="608215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r>
              <a:rPr lang="en-GB" sz="1200" dirty="0" smtClean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Ward, M. A. </a:t>
            </a:r>
            <a:r>
              <a:rPr lang="en-GB" sz="1200" i="1" dirty="0" smtClean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Polymers</a:t>
            </a:r>
            <a:r>
              <a:rPr lang="en-GB" sz="1200" dirty="0" smtClean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 </a:t>
            </a:r>
            <a:r>
              <a:rPr lang="en-GB" sz="1200" b="1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2011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, </a:t>
            </a:r>
            <a:r>
              <a:rPr lang="en-GB" sz="1200" i="1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3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, 1215</a:t>
            </a:r>
            <a:r>
              <a:rPr lang="en-GB" sz="1200" dirty="0" smtClean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.</a:t>
            </a:r>
          </a:p>
          <a:p>
            <a:pPr eaLnBrk="0" hangingPunct="0"/>
            <a:r>
              <a:rPr lang="en-GB" sz="1200" dirty="0" smtClean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Okano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, T. </a:t>
            </a:r>
            <a:r>
              <a:rPr lang="en-GB" sz="1200" i="1" dirty="0" err="1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Biomacromolecules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 </a:t>
            </a:r>
            <a:r>
              <a:rPr lang="en-GB" sz="1200" b="1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2009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, </a:t>
            </a:r>
            <a:r>
              <a:rPr lang="en-GB" sz="1200" i="1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10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, 1331</a:t>
            </a:r>
            <a:r>
              <a:rPr lang="en-GB" sz="1200" dirty="0" smtClean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.</a:t>
            </a:r>
          </a:p>
          <a:p>
            <a:pPr eaLnBrk="0" hangingPunct="0"/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Yang, S. </a:t>
            </a:r>
            <a:r>
              <a:rPr lang="en-GB" sz="1200" i="1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Adv. Mater.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 </a:t>
            </a:r>
            <a:r>
              <a:rPr lang="en-GB" sz="1200" b="1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2006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, </a:t>
            </a:r>
            <a:r>
              <a:rPr lang="en-GB" sz="1200" i="1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18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, </a:t>
            </a:r>
            <a:r>
              <a:rPr lang="en-GB" sz="1200" dirty="0" smtClean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2905.</a:t>
            </a:r>
            <a:endParaRPr lang="en-GB" sz="1200" dirty="0">
              <a:solidFill>
                <a:srgbClr val="6C2E9A"/>
              </a:solidFill>
              <a:latin typeface="Franklin Gothic Book" pitchFamily="34" charset="0"/>
              <a:cs typeface="+mn-cs"/>
            </a:endParaRPr>
          </a:p>
          <a:p>
            <a:pPr eaLnBrk="0" hangingPunct="0"/>
            <a:r>
              <a:rPr lang="en-GB" sz="1200" dirty="0" smtClean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Ding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, J. </a:t>
            </a:r>
            <a:r>
              <a:rPr lang="en-GB" sz="1200" i="1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Chem. Soc. Rev.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 </a:t>
            </a:r>
            <a:r>
              <a:rPr lang="en-GB" sz="1200" b="1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2008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, </a:t>
            </a:r>
            <a:r>
              <a:rPr lang="en-GB" sz="1200" i="1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37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, 1473.</a:t>
            </a:r>
          </a:p>
        </p:txBody>
      </p:sp>
      <p:sp>
        <p:nvSpPr>
          <p:cNvPr id="43" name="Slide Number Placeholder 1"/>
          <p:cNvSpPr txBox="1">
            <a:spLocks/>
          </p:cNvSpPr>
          <p:nvPr/>
        </p:nvSpPr>
        <p:spPr bwMode="auto">
          <a:xfrm>
            <a:off x="7010400" y="626905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643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6" name="Line 4"/>
          <p:cNvSpPr>
            <a:spLocks noChangeShapeType="1"/>
          </p:cNvSpPr>
          <p:nvPr/>
        </p:nvSpPr>
        <p:spPr bwMode="auto">
          <a:xfrm>
            <a:off x="179388" y="692150"/>
            <a:ext cx="8713787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388" y="184865"/>
            <a:ext cx="6768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Thermoresponsive Polymers: </a:t>
            </a:r>
            <a:r>
              <a:rPr lang="en-GB" sz="20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pNIPAM</a:t>
            </a:r>
            <a:endParaRPr lang="en-GB" sz="20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8" name="Slide Number Placeholder 1"/>
          <p:cNvSpPr txBox="1">
            <a:spLocks/>
          </p:cNvSpPr>
          <p:nvPr/>
        </p:nvSpPr>
        <p:spPr bwMode="auto">
          <a:xfrm>
            <a:off x="7010400" y="637346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251520" y="836712"/>
            <a:ext cx="2304256" cy="2254283"/>
          </a:xfrm>
          <a:prstGeom prst="roundRect">
            <a:avLst>
              <a:gd name="adj" fmla="val 9928"/>
            </a:avLst>
          </a:prstGeom>
          <a:noFill/>
          <a:ln w="1905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799818"/>
              </p:ext>
            </p:extLst>
          </p:nvPr>
        </p:nvGraphicFramePr>
        <p:xfrm>
          <a:off x="739279" y="908720"/>
          <a:ext cx="1328737" cy="15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CS ChemDraw Drawing" r:id="rId3" imgW="1328712" imgH="1540312" progId="ChemDraw.Document.6.0">
                  <p:embed/>
                </p:oleObj>
              </mc:Choice>
              <mc:Fallback>
                <p:oleObj name="CS ChemDraw Drawing" r:id="rId3" imgW="1328712" imgH="154031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279" y="908720"/>
                        <a:ext cx="1328737" cy="153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55576" y="2564904"/>
            <a:ext cx="10320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2000" dirty="0" err="1" smtClean="0">
                <a:solidFill>
                  <a:srgbClr val="3333CC"/>
                </a:solidFill>
                <a:latin typeface="Franklin Gothic Book" pitchFamily="34" charset="0"/>
                <a:cs typeface="+mn-cs"/>
              </a:rPr>
              <a:t>pNIPAM</a:t>
            </a:r>
            <a:endParaRPr lang="en-GB" sz="2000" dirty="0">
              <a:solidFill>
                <a:srgbClr val="3333CC"/>
              </a:solidFill>
              <a:latin typeface="Franklin Gothic Book" pitchFamily="34" charset="0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67093" y="3284984"/>
            <a:ext cx="4639093" cy="3097336"/>
            <a:chOff x="-67093" y="3284984"/>
            <a:chExt cx="4639093" cy="3097336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093" y="3284984"/>
              <a:ext cx="3259881" cy="2289728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6105321"/>
              <a:ext cx="4572000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dirty="0" err="1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Djokpé</a:t>
              </a:r>
              <a:r>
                <a:rPr lang="en-US" sz="1200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, E</a:t>
              </a:r>
              <a:r>
                <a:rPr lang="en-US" sz="1200" dirty="0" smtClean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. </a:t>
              </a:r>
              <a:r>
                <a:rPr lang="en-US" sz="1200" i="1" dirty="0" err="1" smtClean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Macromol</a:t>
              </a:r>
              <a:r>
                <a:rPr lang="en-US" sz="1200" i="1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. Chem. Phys.</a:t>
              </a:r>
              <a:r>
                <a:rPr lang="en-US" sz="1200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 </a:t>
              </a:r>
              <a:r>
                <a:rPr lang="en-US" sz="1200" b="1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2001</a:t>
              </a:r>
              <a:r>
                <a:rPr lang="en-US" sz="1200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, </a:t>
              </a:r>
              <a:r>
                <a:rPr lang="en-US" sz="1200" i="1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202</a:t>
              </a:r>
              <a:r>
                <a:rPr lang="en-US" sz="1200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, </a:t>
              </a:r>
              <a:r>
                <a:rPr lang="en-US" sz="1200" dirty="0" smtClean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750.</a:t>
              </a:r>
              <a:endPara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987824" y="836712"/>
            <a:ext cx="60655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rgbClr val="00B050"/>
                </a:solidFill>
                <a:latin typeface="Franklin Gothic Book" pitchFamily="34" charset="0"/>
                <a:cs typeface="+mn-cs"/>
              </a:rPr>
              <a:t>Exhibits sharp transition close to body temperature</a:t>
            </a:r>
          </a:p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eaLnBrk="0" hangingPunct="0">
              <a:buClr>
                <a:srgbClr val="00B050"/>
              </a:buClr>
            </a:pPr>
            <a:endParaRPr lang="en-GB" sz="20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eaLnBrk="0" hangingPunct="0">
              <a:buClr>
                <a:srgbClr val="00B050"/>
              </a:buClr>
            </a:pP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9" name="Line 4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8575">
            <a:solidFill>
              <a:srgbClr val="6C2E9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88739" y="1484784"/>
            <a:ext cx="53839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2000" dirty="0" smtClean="0">
                <a:solidFill>
                  <a:srgbClr val="00B050"/>
                </a:solidFill>
                <a:latin typeface="Franklin Gothic Book" pitchFamily="34" charset="0"/>
                <a:cs typeface="+mn-cs"/>
              </a:rPr>
              <a:t>Insensitive to other environmental conditions</a:t>
            </a:r>
          </a:p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eaLnBrk="0" hangingPunct="0">
              <a:buClr>
                <a:srgbClr val="00B050"/>
              </a:buClr>
            </a:pPr>
            <a:endParaRPr lang="en-GB" sz="20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eaLnBrk="0" hangingPunct="0">
              <a:buClr>
                <a:srgbClr val="00B050"/>
              </a:buClr>
            </a:pP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-2934" y="3281060"/>
            <a:ext cx="9146934" cy="3321000"/>
            <a:chOff x="-2934" y="3281060"/>
            <a:chExt cx="9146934" cy="3321000"/>
          </a:xfrm>
        </p:grpSpPr>
        <p:sp>
          <p:nvSpPr>
            <p:cNvPr id="32" name="Rectangle 31"/>
            <p:cNvSpPr/>
            <p:nvPr/>
          </p:nvSpPr>
          <p:spPr>
            <a:xfrm>
              <a:off x="-2934" y="6325061"/>
              <a:ext cx="547260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GB" sz="1200" dirty="0" smtClean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O'Reilly</a:t>
              </a:r>
              <a:r>
                <a:rPr lang="en-GB" sz="1200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, R. K. </a:t>
              </a:r>
              <a:r>
                <a:rPr lang="en-GB" sz="1200" i="1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Chem. </a:t>
              </a:r>
              <a:r>
                <a:rPr lang="en-GB" sz="1200" i="1" dirty="0" err="1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Commun</a:t>
              </a:r>
              <a:r>
                <a:rPr lang="en-GB" sz="1200" i="1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.</a:t>
              </a:r>
              <a:r>
                <a:rPr lang="en-GB" sz="1200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 </a:t>
              </a:r>
              <a:r>
                <a:rPr lang="en-GB" sz="1200" b="1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2011</a:t>
              </a:r>
              <a:r>
                <a:rPr lang="en-GB" sz="1200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, </a:t>
              </a:r>
              <a:r>
                <a:rPr lang="en-GB" sz="1200" i="1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47</a:t>
              </a:r>
              <a:r>
                <a:rPr lang="en-GB" sz="1200" dirty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, 355</a:t>
              </a:r>
              <a:r>
                <a:rPr lang="en-GB" sz="1200" dirty="0" smtClean="0">
                  <a:solidFill>
                    <a:srgbClr val="6C2E9A"/>
                  </a:solidFill>
                  <a:latin typeface="Franklin Gothic Book" pitchFamily="34" charset="0"/>
                  <a:cs typeface="+mn-cs"/>
                </a:rPr>
                <a:t>.</a:t>
              </a:r>
            </a:p>
          </p:txBody>
        </p:sp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0785" y="3281060"/>
              <a:ext cx="3083215" cy="2179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38"/>
          <p:cNvGrpSpPr/>
          <p:nvPr/>
        </p:nvGrpSpPr>
        <p:grpSpPr>
          <a:xfrm>
            <a:off x="3145932" y="2132856"/>
            <a:ext cx="4193806" cy="3441856"/>
            <a:chOff x="3145932" y="2132856"/>
            <a:chExt cx="4193806" cy="3441856"/>
          </a:xfrm>
        </p:grpSpPr>
        <p:sp>
          <p:nvSpPr>
            <p:cNvPr id="28" name="TextBox 27"/>
            <p:cNvSpPr txBox="1"/>
            <p:nvPr/>
          </p:nvSpPr>
          <p:spPr>
            <a:xfrm>
              <a:off x="3334987" y="2132856"/>
              <a:ext cx="400475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hangingPunct="0">
                <a:buClr>
                  <a:srgbClr val="00B050"/>
                </a:buClr>
              </a:pPr>
              <a:r>
                <a:rPr lang="en-GB" sz="2000" dirty="0" smtClean="0">
                  <a:solidFill>
                    <a:srgbClr val="FF0000"/>
                  </a:solidFill>
                  <a:latin typeface="Franklin Gothic Book" pitchFamily="34" charset="0"/>
                  <a:cs typeface="+mn-cs"/>
                </a:rPr>
                <a:t>Slow reversibility in certain systems</a:t>
              </a:r>
            </a:p>
            <a:p>
              <a:pPr marL="342900" indent="-342900" eaLnBrk="0" hangingPunct="0">
                <a:buClr>
                  <a:srgbClr val="00B050"/>
                </a:buClr>
                <a:buFont typeface="Wingdings" panose="05000000000000000000" pitchFamily="2" charset="2"/>
                <a:buChar char="ü"/>
              </a:pPr>
              <a:endParaRPr lang="en-GB" sz="2000" dirty="0">
                <a:solidFill>
                  <a:srgbClr val="000000"/>
                </a:solidFill>
                <a:latin typeface="Franklin Gothic Book" pitchFamily="34" charset="0"/>
                <a:cs typeface="+mn-cs"/>
              </a:endParaRPr>
            </a:p>
            <a:p>
              <a:pPr eaLnBrk="0" hangingPunct="0">
                <a:buClr>
                  <a:srgbClr val="00B050"/>
                </a:buClr>
              </a:pPr>
              <a:endPara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endParaRPr>
            </a:p>
            <a:p>
              <a:pPr eaLnBrk="0" hangingPunct="0">
                <a:buClr>
                  <a:srgbClr val="00B050"/>
                </a:buClr>
              </a:pPr>
              <a:endParaRPr lang="en-GB" sz="2000" dirty="0">
                <a:solidFill>
                  <a:srgbClr val="000000"/>
                </a:solidFill>
                <a:latin typeface="Franklin Gothic Book" pitchFamily="34" charset="0"/>
                <a:cs typeface="+mn-cs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3145932" y="3320429"/>
              <a:ext cx="3024336" cy="2254283"/>
              <a:chOff x="3145932" y="3320429"/>
              <a:chExt cx="3024336" cy="2254283"/>
            </a:xfrm>
          </p:grpSpPr>
          <p:pic>
            <p:nvPicPr>
              <p:cNvPr id="19" name="Picture 3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5932" y="3320429"/>
                <a:ext cx="3024336" cy="2254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" name="Rectangle 4"/>
              <p:cNvSpPr/>
              <p:nvPr/>
            </p:nvSpPr>
            <p:spPr bwMode="auto">
              <a:xfrm>
                <a:off x="4539037" y="4005064"/>
                <a:ext cx="144016" cy="64807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 rot="21360324">
                <a:off x="4949719" y="4099109"/>
                <a:ext cx="144016" cy="5751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7" name="Straight Arrow Connector 6"/>
              <p:cNvCxnSpPr/>
              <p:nvPr/>
            </p:nvCxnSpPr>
            <p:spPr bwMode="auto">
              <a:xfrm flipH="1" flipV="1">
                <a:off x="4572000" y="3933056"/>
                <a:ext cx="72009" cy="79208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stealth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Straight Arrow Connector 33"/>
              <p:cNvCxnSpPr/>
              <p:nvPr/>
            </p:nvCxnSpPr>
            <p:spPr bwMode="auto">
              <a:xfrm>
                <a:off x="5021727" y="4094791"/>
                <a:ext cx="54329" cy="63035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stealth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" name="Rectangle 9"/>
              <p:cNvSpPr/>
              <p:nvPr/>
            </p:nvSpPr>
            <p:spPr bwMode="auto">
              <a:xfrm>
                <a:off x="5148064" y="4094791"/>
                <a:ext cx="648072" cy="48633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004048" y="4168682"/>
                <a:ext cx="8531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Heating</a:t>
                </a:r>
                <a:endParaRPr lang="en-GB" sz="1600" dirty="0">
                  <a:solidFill>
                    <a:srgbClr val="FF0000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808524" y="4171237"/>
                <a:ext cx="8467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accent2"/>
                    </a:solidFill>
                    <a:latin typeface="Franklin Gothic Book" panose="020B0503020102020204" pitchFamily="34" charset="0"/>
                  </a:rPr>
                  <a:t>Cooling</a:t>
                </a:r>
                <a:endParaRPr lang="en-GB" sz="1600" dirty="0">
                  <a:solidFill>
                    <a:schemeClr val="accent2"/>
                  </a:solidFill>
                  <a:latin typeface="Franklin Gothic Book" panose="020B05030201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322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8575">
            <a:solidFill>
              <a:srgbClr val="6C2E9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2669" y="184865"/>
            <a:ext cx="6768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Tunable</a:t>
            </a:r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</a:t>
            </a:r>
            <a:r>
              <a:rPr lang="en-GB" sz="2000" i="1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N</a:t>
            </a:r>
            <a:r>
              <a:rPr lang="en-GB" sz="2000" baseline="-250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agg</a:t>
            </a:r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Micelles</a:t>
            </a:r>
          </a:p>
        </p:txBody>
      </p:sp>
      <p:sp>
        <p:nvSpPr>
          <p:cNvPr id="18" name="TextBox 17"/>
          <p:cNvSpPr txBox="1"/>
          <p:nvPr/>
        </p:nvSpPr>
        <p:spPr>
          <a:xfrm flipH="1">
            <a:off x="3980874" y="1611887"/>
            <a:ext cx="2835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3333CC"/>
                </a:solidFill>
                <a:latin typeface="Franklin Gothic Book" pitchFamily="34" charset="0"/>
                <a:cs typeface="+mn-cs"/>
              </a:rPr>
              <a:t>Hydrophilic </a:t>
            </a:r>
          </a:p>
          <a:p>
            <a:pPr algn="ctr" eaLnBrk="0" hangingPunct="0"/>
            <a:r>
              <a:rPr lang="en-GB" sz="18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Corona-Forming Block</a:t>
            </a:r>
            <a:endParaRPr lang="en-GB" sz="18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9" name="Left Brace 18"/>
          <p:cNvSpPr/>
          <p:nvPr/>
        </p:nvSpPr>
        <p:spPr bwMode="auto">
          <a:xfrm rot="5400000" flipH="1">
            <a:off x="2333562" y="569112"/>
            <a:ext cx="418168" cy="1754452"/>
          </a:xfrm>
          <a:prstGeom prst="lef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sp>
        <p:nvSpPr>
          <p:cNvPr id="24" name="Right Brace 23"/>
          <p:cNvSpPr/>
          <p:nvPr/>
        </p:nvSpPr>
        <p:spPr bwMode="auto">
          <a:xfrm rot="16200000" flipH="1">
            <a:off x="4686952" y="-29824"/>
            <a:ext cx="418169" cy="2952328"/>
          </a:xfrm>
          <a:prstGeom prst="righ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501296" y="1611888"/>
            <a:ext cx="3827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Statistical </a:t>
            </a:r>
            <a:r>
              <a:rPr lang="en-GB" sz="1800" dirty="0" smtClean="0">
                <a:solidFill>
                  <a:srgbClr val="3333CC"/>
                </a:solidFill>
                <a:latin typeface="Franklin Gothic Book" pitchFamily="34" charset="0"/>
                <a:cs typeface="+mn-cs"/>
              </a:rPr>
              <a:t>Hydrophilic</a:t>
            </a:r>
            <a:r>
              <a:rPr lang="en-GB" sz="18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/ </a:t>
            </a:r>
            <a:r>
              <a:rPr lang="en-GB" sz="1800" dirty="0" smtClean="0">
                <a:solidFill>
                  <a:srgbClr val="FF0000"/>
                </a:solidFill>
                <a:latin typeface="Franklin Gothic Book" pitchFamily="34" charset="0"/>
                <a:cs typeface="+mn-cs"/>
              </a:rPr>
              <a:t>Responsive</a:t>
            </a:r>
            <a:r>
              <a:rPr lang="en-GB" sz="18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Core-Forming Block</a:t>
            </a:r>
            <a:endParaRPr lang="en-GB" sz="18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1" name="Slide Number Placeholder 2"/>
          <p:cNvSpPr txBox="1">
            <a:spLocks/>
          </p:cNvSpPr>
          <p:nvPr/>
        </p:nvSpPr>
        <p:spPr bwMode="auto">
          <a:xfrm>
            <a:off x="7010400" y="6198321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Freeform 31"/>
          <p:cNvSpPr/>
          <p:nvPr/>
        </p:nvSpPr>
        <p:spPr>
          <a:xfrm flipH="1">
            <a:off x="1691680" y="908721"/>
            <a:ext cx="4608512" cy="328532"/>
          </a:xfrm>
          <a:custGeom>
            <a:avLst/>
            <a:gdLst>
              <a:gd name="connsiteX0" fmla="*/ 0 w 3171825"/>
              <a:gd name="connsiteY0" fmla="*/ 323911 h 523997"/>
              <a:gd name="connsiteX1" fmla="*/ 304800 w 3171825"/>
              <a:gd name="connsiteY1" fmla="*/ 9586 h 523997"/>
              <a:gd name="connsiteX2" fmla="*/ 742950 w 3171825"/>
              <a:gd name="connsiteY2" fmla="*/ 485836 h 523997"/>
              <a:gd name="connsiteX3" fmla="*/ 1152525 w 3171825"/>
              <a:gd name="connsiteY3" fmla="*/ 61 h 523997"/>
              <a:gd name="connsiteX4" fmla="*/ 1562100 w 3171825"/>
              <a:gd name="connsiteY4" fmla="*/ 523936 h 523997"/>
              <a:gd name="connsiteX5" fmla="*/ 1990725 w 3171825"/>
              <a:gd name="connsiteY5" fmla="*/ 38161 h 523997"/>
              <a:gd name="connsiteX6" fmla="*/ 2457450 w 3171825"/>
              <a:gd name="connsiteY6" fmla="*/ 504886 h 523997"/>
              <a:gd name="connsiteX7" fmla="*/ 2847975 w 3171825"/>
              <a:gd name="connsiteY7" fmla="*/ 85786 h 523997"/>
              <a:gd name="connsiteX8" fmla="*/ 3171825 w 3171825"/>
              <a:gd name="connsiteY8" fmla="*/ 381061 h 52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1825" h="523997">
                <a:moveTo>
                  <a:pt x="0" y="323911"/>
                </a:moveTo>
                <a:cubicBezTo>
                  <a:pt x="90487" y="153255"/>
                  <a:pt x="180975" y="-17401"/>
                  <a:pt x="304800" y="9586"/>
                </a:cubicBezTo>
                <a:cubicBezTo>
                  <a:pt x="428625" y="36573"/>
                  <a:pt x="601663" y="487423"/>
                  <a:pt x="742950" y="485836"/>
                </a:cubicBezTo>
                <a:cubicBezTo>
                  <a:pt x="884237" y="484249"/>
                  <a:pt x="1016000" y="-6289"/>
                  <a:pt x="1152525" y="61"/>
                </a:cubicBezTo>
                <a:cubicBezTo>
                  <a:pt x="1289050" y="6411"/>
                  <a:pt x="1422400" y="517586"/>
                  <a:pt x="1562100" y="523936"/>
                </a:cubicBezTo>
                <a:cubicBezTo>
                  <a:pt x="1701800" y="530286"/>
                  <a:pt x="1841500" y="41336"/>
                  <a:pt x="1990725" y="38161"/>
                </a:cubicBezTo>
                <a:cubicBezTo>
                  <a:pt x="2139950" y="34986"/>
                  <a:pt x="2314575" y="496949"/>
                  <a:pt x="2457450" y="504886"/>
                </a:cubicBezTo>
                <a:cubicBezTo>
                  <a:pt x="2600325" y="512823"/>
                  <a:pt x="2728913" y="106423"/>
                  <a:pt x="2847975" y="85786"/>
                </a:cubicBezTo>
                <a:cubicBezTo>
                  <a:pt x="2967037" y="65149"/>
                  <a:pt x="3069431" y="223105"/>
                  <a:pt x="3171825" y="381061"/>
                </a:cubicBezTo>
              </a:path>
            </a:pathLst>
          </a:custGeom>
          <a:noFill/>
          <a:ln w="101600" cap="flat" cmpd="sng" algn="ctr">
            <a:gradFill>
              <a:gsLst>
                <a:gs pos="57000">
                  <a:schemeClr val="accent2"/>
                </a:gs>
                <a:gs pos="0">
                  <a:schemeClr val="accent2"/>
                </a:gs>
                <a:gs pos="92500">
                  <a:srgbClr val="3333CC"/>
                </a:gs>
                <a:gs pos="85000">
                  <a:srgbClr val="FF0000"/>
                </a:gs>
                <a:gs pos="76000">
                  <a:srgbClr val="3333CC"/>
                </a:gs>
                <a:gs pos="66000">
                  <a:srgbClr val="FF0000"/>
                </a:gs>
                <a:gs pos="100000">
                  <a:srgbClr val="FF0000"/>
                </a:gs>
              </a:gsLst>
              <a:lin ang="0" scaled="0"/>
            </a:gradFill>
            <a:prstDash val="solid"/>
          </a:ln>
          <a:effectLst/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068960"/>
            <a:ext cx="4184139" cy="2972941"/>
          </a:xfrm>
          <a:prstGeom prst="rect">
            <a:avLst/>
          </a:prstGeom>
        </p:spPr>
      </p:pic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255400"/>
              </p:ext>
            </p:extLst>
          </p:nvPr>
        </p:nvGraphicFramePr>
        <p:xfrm>
          <a:off x="179388" y="3068638"/>
          <a:ext cx="3365500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CS ChemDraw Drawing" r:id="rId4" imgW="4897839" imgH="2909058" progId="ChemDraw.Document.6.0">
                  <p:embed/>
                </p:oleObj>
              </mc:Choice>
              <mc:Fallback>
                <p:oleObj name="CS ChemDraw Drawing" r:id="rId4" imgW="4897839" imgH="290905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388" y="3068638"/>
                        <a:ext cx="3365500" cy="200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4344" y="5124069"/>
            <a:ext cx="3662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1800" dirty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p</a:t>
            </a:r>
            <a:r>
              <a:rPr lang="en-GB" sz="18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(</a:t>
            </a:r>
            <a:r>
              <a:rPr lang="en-GB" sz="1800" dirty="0" smtClean="0">
                <a:solidFill>
                  <a:srgbClr val="3333CC"/>
                </a:solidFill>
                <a:latin typeface="Franklin Gothic Book" pitchFamily="34" charset="0"/>
                <a:cs typeface="+mn-cs"/>
              </a:rPr>
              <a:t>DMAEMA</a:t>
            </a:r>
            <a:r>
              <a:rPr lang="en-GB" sz="18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-</a:t>
            </a:r>
            <a:r>
              <a:rPr lang="en-GB" sz="1800" i="1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co</a:t>
            </a:r>
            <a:r>
              <a:rPr lang="en-GB" sz="18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-</a:t>
            </a:r>
            <a:r>
              <a:rPr lang="en-GB" sz="1800" dirty="0" smtClean="0">
                <a:solidFill>
                  <a:srgbClr val="FF0000"/>
                </a:solidFill>
                <a:latin typeface="Franklin Gothic Book" pitchFamily="34" charset="0"/>
                <a:cs typeface="+mn-cs"/>
              </a:rPr>
              <a:t>DEAEMA</a:t>
            </a:r>
            <a:r>
              <a:rPr lang="en-GB" sz="18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)-</a:t>
            </a:r>
            <a:r>
              <a:rPr lang="en-GB" sz="1800" i="1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b</a:t>
            </a:r>
            <a:r>
              <a:rPr lang="en-GB" sz="18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-</a:t>
            </a:r>
            <a:r>
              <a:rPr lang="en-GB" sz="1800" dirty="0" smtClean="0">
                <a:solidFill>
                  <a:srgbClr val="3333CC"/>
                </a:solidFill>
                <a:latin typeface="Franklin Gothic Book" pitchFamily="34" charset="0"/>
                <a:cs typeface="+mn-cs"/>
              </a:rPr>
              <a:t>DMAEMA</a:t>
            </a:r>
            <a:endParaRPr lang="en-GB" sz="1800" dirty="0">
              <a:solidFill>
                <a:srgbClr val="3333CC"/>
              </a:solidFill>
              <a:latin typeface="Franklin Gothic Book" pitchFamily="34" charset="0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5449349" y="3617533"/>
            <a:ext cx="806265" cy="816789"/>
            <a:chOff x="6665631" y="3938275"/>
            <a:chExt cx="806265" cy="816789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582339">
              <a:off x="6946453" y="4207187"/>
              <a:ext cx="507388" cy="136366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323611">
              <a:off x="6883177" y="4123786"/>
              <a:ext cx="507388" cy="136366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869917">
              <a:off x="6786761" y="4136547"/>
              <a:ext cx="507388" cy="136366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363809">
              <a:off x="6680657" y="4147860"/>
              <a:ext cx="507388" cy="136366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008844">
              <a:off x="6697453" y="4408103"/>
              <a:ext cx="507388" cy="136366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821378">
              <a:off x="6920283" y="4433187"/>
              <a:ext cx="507388" cy="136366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120888">
              <a:off x="6790418" y="4412816"/>
              <a:ext cx="507388" cy="136366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78545">
              <a:off x="6964508" y="4289456"/>
              <a:ext cx="507388" cy="136366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218013">
              <a:off x="6665631" y="4328185"/>
              <a:ext cx="507388" cy="136366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937373">
              <a:off x="6665632" y="4249703"/>
              <a:ext cx="507388" cy="136366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/>
        </p:nvGrpSpPr>
        <p:grpSpPr>
          <a:xfrm>
            <a:off x="6511025" y="4778916"/>
            <a:ext cx="699983" cy="601491"/>
            <a:chOff x="7473613" y="4778916"/>
            <a:chExt cx="699983" cy="601491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315987">
              <a:off x="7783721" y="5058530"/>
              <a:ext cx="507388" cy="136366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537907">
              <a:off x="7288102" y="4964427"/>
              <a:ext cx="507388" cy="136366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78545">
              <a:off x="7605731" y="4846282"/>
              <a:ext cx="507388" cy="136366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970134">
              <a:off x="7666208" y="5058530"/>
              <a:ext cx="507388" cy="136366"/>
            </a:xfrm>
            <a:prstGeom prst="rect">
              <a:avLst/>
            </a:prstGeom>
          </p:spPr>
        </p:pic>
      </p:grpSp>
      <p:grpSp>
        <p:nvGrpSpPr>
          <p:cNvPr id="55" name="Group 54"/>
          <p:cNvGrpSpPr/>
          <p:nvPr/>
        </p:nvGrpSpPr>
        <p:grpSpPr>
          <a:xfrm>
            <a:off x="4401500" y="2660565"/>
            <a:ext cx="818283" cy="827758"/>
            <a:chOff x="5364088" y="2660565"/>
            <a:chExt cx="818283" cy="827758"/>
          </a:xfrm>
        </p:grpSpPr>
        <p:grpSp>
          <p:nvGrpSpPr>
            <p:cNvPr id="56" name="Group 55"/>
            <p:cNvGrpSpPr/>
            <p:nvPr/>
          </p:nvGrpSpPr>
          <p:grpSpPr>
            <a:xfrm>
              <a:off x="5364088" y="2660565"/>
              <a:ext cx="806265" cy="816789"/>
              <a:chOff x="6665631" y="3938275"/>
              <a:chExt cx="806265" cy="816789"/>
            </a:xfrm>
          </p:grpSpPr>
          <p:pic>
            <p:nvPicPr>
              <p:cNvPr id="79" name="Picture 7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582339">
                <a:off x="6946453" y="4207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323611">
                <a:off x="6883177" y="412378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81" name="Picture 8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869917">
                <a:off x="6786761" y="413654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82" name="Picture 8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363809">
                <a:off x="6680657" y="4147860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83" name="Picture 8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08844">
                <a:off x="6697453" y="4408103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84" name="Picture 8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821378">
                <a:off x="6920283" y="4433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85" name="Picture 8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120888">
                <a:off x="6790418" y="441281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86" name="Picture 8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778545">
                <a:off x="6964508" y="428945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87" name="Picture 8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218013">
                <a:off x="6665631" y="4328185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88" name="Picture 8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937373">
                <a:off x="6665632" y="4249703"/>
                <a:ext cx="507388" cy="136366"/>
              </a:xfrm>
              <a:prstGeom prst="rect">
                <a:avLst/>
              </a:prstGeom>
            </p:spPr>
          </p:pic>
        </p:grpSp>
        <p:grpSp>
          <p:nvGrpSpPr>
            <p:cNvPr id="57" name="Group 56"/>
            <p:cNvGrpSpPr/>
            <p:nvPr/>
          </p:nvGrpSpPr>
          <p:grpSpPr>
            <a:xfrm rot="1302125">
              <a:off x="5368494" y="2671534"/>
              <a:ext cx="806265" cy="816789"/>
              <a:chOff x="6665631" y="3938275"/>
              <a:chExt cx="806265" cy="816789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582339">
                <a:off x="6946453" y="4207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323611">
                <a:off x="6883177" y="412378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869917">
                <a:off x="6786761" y="413654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363809">
                <a:off x="6680657" y="4147860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3" name="Picture 7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08844">
                <a:off x="6697453" y="4408103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821378">
                <a:off x="6920283" y="4433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5" name="Picture 7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120888">
                <a:off x="6790418" y="441281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6" name="Picture 7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778545">
                <a:off x="6964508" y="428945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7" name="Picture 7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218013">
                <a:off x="6665631" y="4328185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937373">
                <a:off x="6665632" y="4249703"/>
                <a:ext cx="507388" cy="136366"/>
              </a:xfrm>
              <a:prstGeom prst="rect">
                <a:avLst/>
              </a:prstGeom>
            </p:spPr>
          </p:pic>
        </p:grpSp>
        <p:grpSp>
          <p:nvGrpSpPr>
            <p:cNvPr id="58" name="Group 57"/>
            <p:cNvGrpSpPr/>
            <p:nvPr/>
          </p:nvGrpSpPr>
          <p:grpSpPr>
            <a:xfrm rot="2120279">
              <a:off x="5376106" y="2667957"/>
              <a:ext cx="806265" cy="816789"/>
              <a:chOff x="6665631" y="3938275"/>
              <a:chExt cx="806265" cy="816789"/>
            </a:xfrm>
          </p:grpSpPr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582339">
                <a:off x="6946453" y="4207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323611">
                <a:off x="6883177" y="412378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869917">
                <a:off x="6786761" y="413654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363809">
                <a:off x="6680657" y="4147860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08844">
                <a:off x="6697453" y="4408103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821378">
                <a:off x="6920283" y="4433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120888">
                <a:off x="6790418" y="441281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778545">
                <a:off x="6964508" y="428945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218013">
                <a:off x="6665631" y="4328185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937373">
                <a:off x="6665632" y="4249703"/>
                <a:ext cx="507388" cy="136366"/>
              </a:xfrm>
              <a:prstGeom prst="rect">
                <a:avLst/>
              </a:prstGeom>
            </p:spPr>
          </p:pic>
        </p:grpSp>
      </p:grpSp>
      <p:sp>
        <p:nvSpPr>
          <p:cNvPr id="89" name="TextBox 88"/>
          <p:cNvSpPr txBox="1"/>
          <p:nvPr/>
        </p:nvSpPr>
        <p:spPr>
          <a:xfrm>
            <a:off x="0" y="6170819"/>
            <a:ext cx="6070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200" dirty="0" smtClean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O'Reilly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, R. K. </a:t>
            </a:r>
            <a:r>
              <a:rPr lang="en-GB" sz="1200" i="1" dirty="0" err="1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Polym</a:t>
            </a:r>
            <a:r>
              <a:rPr lang="en-GB" sz="1200" i="1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. Chem.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 </a:t>
            </a:r>
            <a:r>
              <a:rPr lang="en-GB" sz="1200" b="1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2015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, </a:t>
            </a:r>
            <a:r>
              <a:rPr lang="en-GB" sz="1200" i="1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DOI: 10.1039/C4PY01782J</a:t>
            </a:r>
            <a:r>
              <a:rPr lang="en-GB" sz="1200" dirty="0">
                <a:solidFill>
                  <a:srgbClr val="6C2E9A"/>
                </a:solidFill>
                <a:latin typeface="Franklin Gothic Book" pitchFamily="34" charset="0"/>
                <a:cs typeface="+mn-cs"/>
              </a:rPr>
              <a:t>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662140" y="2561128"/>
            <a:ext cx="34880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What is the effect of </a:t>
            </a:r>
            <a:r>
              <a:rPr lang="en-GB" sz="2000" i="1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N</a:t>
            </a:r>
            <a:r>
              <a:rPr lang="en-GB" sz="2000" baseline="-250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agg</a:t>
            </a:r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on the thermoresponsive behaviour of a corona block?</a:t>
            </a:r>
            <a:endParaRPr lang="en-GB" sz="2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91" name="Rounded Rectangle 90"/>
          <p:cNvSpPr/>
          <p:nvPr/>
        </p:nvSpPr>
        <p:spPr bwMode="auto">
          <a:xfrm>
            <a:off x="5690697" y="2629600"/>
            <a:ext cx="3312492" cy="894116"/>
          </a:xfrm>
          <a:prstGeom prst="roundRect">
            <a:avLst>
              <a:gd name="adj" fmla="val 5208"/>
            </a:avLst>
          </a:prstGeom>
          <a:noFill/>
          <a:ln w="1905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727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90" grpId="0"/>
      <p:bldP spid="9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8575">
            <a:solidFill>
              <a:srgbClr val="6C2E9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6" name="TextBox 105"/>
          <p:cNvSpPr txBox="1"/>
          <p:nvPr/>
        </p:nvSpPr>
        <p:spPr>
          <a:xfrm flipH="1">
            <a:off x="3960440" y="1655425"/>
            <a:ext cx="2835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3333CC"/>
                </a:solidFill>
                <a:latin typeface="Franklin Gothic Book" pitchFamily="34" charset="0"/>
                <a:cs typeface="+mn-cs"/>
              </a:rPr>
              <a:t>Responsive </a:t>
            </a:r>
          </a:p>
          <a:p>
            <a:pPr algn="ctr" eaLnBrk="0" hangingPunct="0"/>
            <a:r>
              <a:rPr lang="en-GB" sz="18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Corona-Forming Block</a:t>
            </a:r>
            <a:endParaRPr lang="en-GB" sz="18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7" name="Left Brace 106"/>
          <p:cNvSpPr/>
          <p:nvPr/>
        </p:nvSpPr>
        <p:spPr bwMode="auto">
          <a:xfrm rot="5400000" flipH="1">
            <a:off x="2333562" y="569112"/>
            <a:ext cx="418168" cy="1754452"/>
          </a:xfrm>
          <a:prstGeom prst="lef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sp>
        <p:nvSpPr>
          <p:cNvPr id="108" name="Right Brace 107"/>
          <p:cNvSpPr/>
          <p:nvPr/>
        </p:nvSpPr>
        <p:spPr bwMode="auto">
          <a:xfrm rot="16200000" flipH="1">
            <a:off x="4686952" y="-29824"/>
            <a:ext cx="418169" cy="2952328"/>
          </a:xfrm>
          <a:prstGeom prst="righ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sp>
        <p:nvSpPr>
          <p:cNvPr id="109" name="TextBox 108"/>
          <p:cNvSpPr txBox="1"/>
          <p:nvPr/>
        </p:nvSpPr>
        <p:spPr>
          <a:xfrm flipH="1">
            <a:off x="501296" y="1611888"/>
            <a:ext cx="3827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Statistical </a:t>
            </a:r>
            <a:r>
              <a:rPr lang="en-GB" sz="1800" dirty="0" smtClean="0">
                <a:solidFill>
                  <a:srgbClr val="02AE0A"/>
                </a:solidFill>
                <a:latin typeface="Franklin Gothic Book" pitchFamily="34" charset="0"/>
                <a:cs typeface="+mn-cs"/>
              </a:rPr>
              <a:t>Hydrophilic</a:t>
            </a:r>
            <a:r>
              <a:rPr lang="en-GB" sz="18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/ </a:t>
            </a:r>
            <a:r>
              <a:rPr lang="en-GB" sz="1800" dirty="0" smtClean="0">
                <a:solidFill>
                  <a:srgbClr val="FF0000"/>
                </a:solidFill>
                <a:latin typeface="Franklin Gothic Book" pitchFamily="34" charset="0"/>
                <a:cs typeface="+mn-cs"/>
              </a:rPr>
              <a:t>Hydrophobic</a:t>
            </a:r>
            <a:r>
              <a:rPr lang="en-GB" sz="18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Core-Forming Block</a:t>
            </a:r>
            <a:endParaRPr lang="en-GB" sz="18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10" name="Slide Number Placeholder 2"/>
          <p:cNvSpPr txBox="1">
            <a:spLocks/>
          </p:cNvSpPr>
          <p:nvPr/>
        </p:nvSpPr>
        <p:spPr bwMode="auto">
          <a:xfrm>
            <a:off x="7010400" y="6237312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1" name="Freeform 110"/>
          <p:cNvSpPr/>
          <p:nvPr/>
        </p:nvSpPr>
        <p:spPr>
          <a:xfrm flipH="1">
            <a:off x="1691680" y="908721"/>
            <a:ext cx="4608512" cy="328532"/>
          </a:xfrm>
          <a:custGeom>
            <a:avLst/>
            <a:gdLst>
              <a:gd name="connsiteX0" fmla="*/ 0 w 3171825"/>
              <a:gd name="connsiteY0" fmla="*/ 323911 h 523997"/>
              <a:gd name="connsiteX1" fmla="*/ 304800 w 3171825"/>
              <a:gd name="connsiteY1" fmla="*/ 9586 h 523997"/>
              <a:gd name="connsiteX2" fmla="*/ 742950 w 3171825"/>
              <a:gd name="connsiteY2" fmla="*/ 485836 h 523997"/>
              <a:gd name="connsiteX3" fmla="*/ 1152525 w 3171825"/>
              <a:gd name="connsiteY3" fmla="*/ 61 h 523997"/>
              <a:gd name="connsiteX4" fmla="*/ 1562100 w 3171825"/>
              <a:gd name="connsiteY4" fmla="*/ 523936 h 523997"/>
              <a:gd name="connsiteX5" fmla="*/ 1990725 w 3171825"/>
              <a:gd name="connsiteY5" fmla="*/ 38161 h 523997"/>
              <a:gd name="connsiteX6" fmla="*/ 2457450 w 3171825"/>
              <a:gd name="connsiteY6" fmla="*/ 504886 h 523997"/>
              <a:gd name="connsiteX7" fmla="*/ 2847975 w 3171825"/>
              <a:gd name="connsiteY7" fmla="*/ 85786 h 523997"/>
              <a:gd name="connsiteX8" fmla="*/ 3171825 w 3171825"/>
              <a:gd name="connsiteY8" fmla="*/ 381061 h 52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1825" h="523997">
                <a:moveTo>
                  <a:pt x="0" y="323911"/>
                </a:moveTo>
                <a:cubicBezTo>
                  <a:pt x="90487" y="153255"/>
                  <a:pt x="180975" y="-17401"/>
                  <a:pt x="304800" y="9586"/>
                </a:cubicBezTo>
                <a:cubicBezTo>
                  <a:pt x="428625" y="36573"/>
                  <a:pt x="601663" y="487423"/>
                  <a:pt x="742950" y="485836"/>
                </a:cubicBezTo>
                <a:cubicBezTo>
                  <a:pt x="884237" y="484249"/>
                  <a:pt x="1016000" y="-6289"/>
                  <a:pt x="1152525" y="61"/>
                </a:cubicBezTo>
                <a:cubicBezTo>
                  <a:pt x="1289050" y="6411"/>
                  <a:pt x="1422400" y="517586"/>
                  <a:pt x="1562100" y="523936"/>
                </a:cubicBezTo>
                <a:cubicBezTo>
                  <a:pt x="1701800" y="530286"/>
                  <a:pt x="1841500" y="41336"/>
                  <a:pt x="1990725" y="38161"/>
                </a:cubicBezTo>
                <a:cubicBezTo>
                  <a:pt x="2139950" y="34986"/>
                  <a:pt x="2314575" y="496949"/>
                  <a:pt x="2457450" y="504886"/>
                </a:cubicBezTo>
                <a:cubicBezTo>
                  <a:pt x="2600325" y="512823"/>
                  <a:pt x="2728913" y="106423"/>
                  <a:pt x="2847975" y="85786"/>
                </a:cubicBezTo>
                <a:cubicBezTo>
                  <a:pt x="2967037" y="65149"/>
                  <a:pt x="3069431" y="223105"/>
                  <a:pt x="3171825" y="381061"/>
                </a:cubicBezTo>
              </a:path>
            </a:pathLst>
          </a:custGeom>
          <a:noFill/>
          <a:ln w="101600" cap="flat" cmpd="sng" algn="ctr">
            <a:gradFill>
              <a:gsLst>
                <a:gs pos="57000">
                  <a:srgbClr val="2D2DB9"/>
                </a:gs>
                <a:gs pos="0">
                  <a:schemeClr val="accent2"/>
                </a:gs>
                <a:gs pos="92500">
                  <a:srgbClr val="92D050"/>
                </a:gs>
                <a:gs pos="85000">
                  <a:srgbClr val="FF0000"/>
                </a:gs>
                <a:gs pos="79000">
                  <a:srgbClr val="92D050"/>
                </a:gs>
                <a:gs pos="73000">
                  <a:srgbClr val="92D050"/>
                </a:gs>
                <a:gs pos="66000">
                  <a:srgbClr val="FF0000"/>
                </a:gs>
                <a:gs pos="100000">
                  <a:srgbClr val="FF0000"/>
                </a:gs>
              </a:gsLst>
              <a:lin ang="0" scaled="0"/>
            </a:gradFill>
            <a:prstDash val="solid"/>
          </a:ln>
          <a:effectLst/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graphicFrame>
        <p:nvGraphicFramePr>
          <p:cNvPr id="112" name="Object 1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7201667"/>
              </p:ext>
            </p:extLst>
          </p:nvPr>
        </p:nvGraphicFramePr>
        <p:xfrm>
          <a:off x="1187450" y="2852738"/>
          <a:ext cx="4960938" cy="227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CS ChemDraw Drawing" r:id="rId3" imgW="5203988" imgH="2392199" progId="ChemDraw.Document.6.0">
                  <p:embed/>
                </p:oleObj>
              </mc:Choice>
              <mc:Fallback>
                <p:oleObj name="CS ChemDraw Drawing" r:id="rId3" imgW="5203988" imgH="2392199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7450" y="2852738"/>
                        <a:ext cx="4960938" cy="2279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" name="TextBox 112"/>
          <p:cNvSpPr txBox="1"/>
          <p:nvPr/>
        </p:nvSpPr>
        <p:spPr>
          <a:xfrm>
            <a:off x="2604112" y="5373216"/>
            <a:ext cx="27836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p(</a:t>
            </a:r>
            <a:r>
              <a:rPr lang="en-GB" sz="2000" dirty="0">
                <a:solidFill>
                  <a:srgbClr val="02AE0A"/>
                </a:solidFill>
                <a:latin typeface="Franklin Gothic Book" pitchFamily="34" charset="0"/>
                <a:cs typeface="+mn-cs"/>
              </a:rPr>
              <a:t>D</a:t>
            </a:r>
            <a:r>
              <a:rPr lang="en-GB" sz="2000" dirty="0" smtClean="0">
                <a:solidFill>
                  <a:srgbClr val="02AE0A"/>
                </a:solidFill>
                <a:latin typeface="Franklin Gothic Book" pitchFamily="34" charset="0"/>
                <a:cs typeface="+mn-cs"/>
              </a:rPr>
              <a:t>MA</a:t>
            </a:r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-</a:t>
            </a:r>
            <a:r>
              <a:rPr lang="en-GB" sz="2000" i="1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co</a:t>
            </a:r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-</a:t>
            </a:r>
            <a:r>
              <a:rPr lang="en-GB" sz="2000" i="1" dirty="0" err="1" smtClean="0">
                <a:solidFill>
                  <a:srgbClr val="FF0000"/>
                </a:solidFill>
                <a:latin typeface="Franklin Gothic Book" pitchFamily="34" charset="0"/>
                <a:cs typeface="+mn-cs"/>
              </a:rPr>
              <a:t>n</a:t>
            </a:r>
            <a:r>
              <a:rPr lang="en-GB" sz="2000" dirty="0" err="1" smtClean="0">
                <a:solidFill>
                  <a:srgbClr val="FF0000"/>
                </a:solidFill>
                <a:latin typeface="Franklin Gothic Book" pitchFamily="34" charset="0"/>
                <a:cs typeface="+mn-cs"/>
              </a:rPr>
              <a:t>BA</a:t>
            </a:r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)-</a:t>
            </a:r>
            <a:r>
              <a:rPr lang="en-GB" sz="2000" i="1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b</a:t>
            </a:r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-</a:t>
            </a:r>
            <a:r>
              <a:rPr lang="en-GB" sz="2000" dirty="0" smtClean="0">
                <a:solidFill>
                  <a:srgbClr val="3333CC"/>
                </a:solidFill>
                <a:latin typeface="Franklin Gothic Book" pitchFamily="34" charset="0"/>
                <a:cs typeface="+mn-cs"/>
              </a:rPr>
              <a:t>NIPAM</a:t>
            </a:r>
            <a:endParaRPr lang="en-GB" sz="2000" dirty="0">
              <a:solidFill>
                <a:srgbClr val="3333CC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62669" y="184865"/>
            <a:ext cx="6768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Diblock Copolymer Design</a:t>
            </a:r>
          </a:p>
        </p:txBody>
      </p:sp>
    </p:spTree>
    <p:extLst>
      <p:ext uri="{BB962C8B-B14F-4D97-AF65-F5344CB8AC3E}">
        <p14:creationId xmlns:p14="http://schemas.microsoft.com/office/powerpoint/2010/main" val="256564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8575">
            <a:solidFill>
              <a:srgbClr val="6C2E9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2669" y="184865"/>
            <a:ext cx="6768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Diblock Copolymer Synthesis</a:t>
            </a:r>
          </a:p>
        </p:txBody>
      </p:sp>
      <p:sp>
        <p:nvSpPr>
          <p:cNvPr id="28" name="Slide Number Placeholder 2"/>
          <p:cNvSpPr txBox="1">
            <a:spLocks/>
          </p:cNvSpPr>
          <p:nvPr/>
        </p:nvSpPr>
        <p:spPr bwMode="auto">
          <a:xfrm>
            <a:off x="7010400" y="630932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168579"/>
              </p:ext>
            </p:extLst>
          </p:nvPr>
        </p:nvGraphicFramePr>
        <p:xfrm>
          <a:off x="395536" y="3789040"/>
          <a:ext cx="3960440" cy="1974719"/>
        </p:xfrm>
        <a:graphic>
          <a:graphicData uri="http://schemas.openxmlformats.org/drawingml/2006/table">
            <a:tbl>
              <a:tblPr firstRow="1" firstCol="1" bandRow="1"/>
              <a:tblGrid>
                <a:gridCol w="762363"/>
                <a:gridCol w="894075"/>
                <a:gridCol w="602294"/>
                <a:gridCol w="667309"/>
                <a:gridCol w="563976"/>
                <a:gridCol w="470423"/>
              </a:tblGrid>
              <a:tr h="593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Polymer</a:t>
                      </a:r>
                      <a:endParaRPr lang="en-GB" sz="1100" b="1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i="1" dirty="0" err="1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</a:t>
                      </a:r>
                      <a:r>
                        <a:rPr lang="en-GB" sz="1100" b="1" dirty="0" err="1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BA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:</a:t>
                      </a:r>
                      <a:r>
                        <a:rPr lang="en-GB" sz="1100" b="1" dirty="0" err="1">
                          <a:solidFill>
                            <a:srgbClr val="02AE0A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DMA</a:t>
                      </a:r>
                      <a:endParaRPr lang="en-GB" sz="1100" b="1" dirty="0">
                        <a:solidFill>
                          <a:srgbClr val="02AE0A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Feed Ratio</a:t>
                      </a:r>
                      <a:endParaRPr lang="en-GB" sz="1100" b="1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DP </a:t>
                      </a:r>
                      <a:r>
                        <a:rPr lang="en-GB" sz="1100" b="1" i="1" dirty="0" err="1" smtClean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</a:t>
                      </a:r>
                      <a:r>
                        <a:rPr lang="en-GB" sz="1100" b="1" dirty="0" err="1" smtClean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BA</a:t>
                      </a:r>
                      <a:endParaRPr lang="en-GB" sz="1100" b="1" dirty="0">
                        <a:solidFill>
                          <a:srgbClr val="FF0000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DP </a:t>
                      </a:r>
                      <a:r>
                        <a:rPr lang="en-GB" sz="1100" b="1" dirty="0" smtClean="0">
                          <a:solidFill>
                            <a:srgbClr val="02AE0A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DMA</a:t>
                      </a:r>
                      <a:endParaRPr lang="en-GB" sz="1100" b="1" dirty="0">
                        <a:solidFill>
                          <a:srgbClr val="02AE0A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Mol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 % </a:t>
                      </a:r>
                      <a:r>
                        <a:rPr lang="en-GB" sz="1100" b="1" i="1" dirty="0" err="1" smtClean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</a:t>
                      </a:r>
                      <a:r>
                        <a:rPr lang="en-GB" sz="1100" b="1" dirty="0" err="1" smtClean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BA</a:t>
                      </a:r>
                      <a:endParaRPr lang="en-GB" sz="1100" b="1" dirty="0">
                        <a:solidFill>
                          <a:srgbClr val="FF0000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i="1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Ð</a:t>
                      </a:r>
                      <a:endParaRPr lang="en-GB" sz="1100" b="1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MCTA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N/A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N/A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N/A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N/A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1.07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1:1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20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17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54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1.10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2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7:3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26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11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70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1.11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3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4:1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27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7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79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1.10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4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9:1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37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4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90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1.11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5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1:0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40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N/A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100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1.11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" name="Picture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15264"/>
            <a:ext cx="5056790" cy="2667027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 bwMode="auto">
          <a:xfrm>
            <a:off x="2049975" y="3861048"/>
            <a:ext cx="576064" cy="1944216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2699793" y="3861048"/>
            <a:ext cx="576064" cy="1944216"/>
          </a:xfrm>
          <a:prstGeom prst="roundRect">
            <a:avLst/>
          </a:prstGeom>
          <a:noFill/>
          <a:ln w="9525" cap="flat" cmpd="sng" algn="ctr">
            <a:solidFill>
              <a:srgbClr val="02AE0A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536363" y="855903"/>
            <a:ext cx="4607637" cy="5262767"/>
            <a:chOff x="4536363" y="855903"/>
            <a:chExt cx="4607637" cy="5262767"/>
          </a:xfrm>
        </p:grpSpPr>
        <p:pic>
          <p:nvPicPr>
            <p:cNvPr id="29" name="Picture 28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44" t="2327" r="37194" b="4138"/>
            <a:stretch/>
          </p:blipFill>
          <p:spPr bwMode="auto">
            <a:xfrm>
              <a:off x="5997792" y="855903"/>
              <a:ext cx="2208363" cy="278575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6363" y="3356992"/>
              <a:ext cx="4607637" cy="27616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723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13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0" t="9866" r="10344" b="3051"/>
          <a:stretch/>
        </p:blipFill>
        <p:spPr bwMode="auto">
          <a:xfrm>
            <a:off x="159082" y="1201043"/>
            <a:ext cx="4231343" cy="24452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55" name="Group 54"/>
          <p:cNvGrpSpPr/>
          <p:nvPr/>
        </p:nvGrpSpPr>
        <p:grpSpPr>
          <a:xfrm>
            <a:off x="4726959" y="850692"/>
            <a:ext cx="4140845" cy="3293678"/>
            <a:chOff x="4700378" y="2764393"/>
            <a:chExt cx="4140845" cy="3293678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70" t="-1666" r="-4277" b="-3423"/>
            <a:stretch/>
          </p:blipFill>
          <p:spPr>
            <a:xfrm>
              <a:off x="5508104" y="2764393"/>
              <a:ext cx="3333119" cy="3293678"/>
            </a:xfrm>
            <a:prstGeom prst="ellipse">
              <a:avLst/>
            </a:prstGeom>
            <a:solidFill>
              <a:schemeClr val="bg1"/>
            </a:solidFill>
          </p:spPr>
        </p:pic>
        <p:cxnSp>
          <p:nvCxnSpPr>
            <p:cNvPr id="32" name="Straight Arrow Connector 31"/>
            <p:cNvCxnSpPr/>
            <p:nvPr/>
          </p:nvCxnSpPr>
          <p:spPr bwMode="auto">
            <a:xfrm flipH="1" flipV="1">
              <a:off x="6156176" y="3140968"/>
              <a:ext cx="1018487" cy="122599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Oval 33"/>
            <p:cNvSpPr/>
            <p:nvPr/>
          </p:nvSpPr>
          <p:spPr bwMode="auto">
            <a:xfrm>
              <a:off x="5618222" y="2764393"/>
              <a:ext cx="3112879" cy="3112879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7" name="Straight Connector 36"/>
            <p:cNvCxnSpPr>
              <a:endCxn id="54" idx="3"/>
            </p:cNvCxnSpPr>
            <p:nvPr/>
          </p:nvCxnSpPr>
          <p:spPr bwMode="auto">
            <a:xfrm flipH="1">
              <a:off x="5220072" y="3501008"/>
              <a:ext cx="1152129" cy="2529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4" name="TextBox 53"/>
            <p:cNvSpPr txBox="1"/>
            <p:nvPr/>
          </p:nvSpPr>
          <p:spPr>
            <a:xfrm>
              <a:off x="4700378" y="3523131"/>
              <a:ext cx="5196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latin typeface="Franklin Gothic Book" panose="020B0503020102020204" pitchFamily="34" charset="0"/>
                </a:rPr>
                <a:t>R</a:t>
              </a:r>
              <a:r>
                <a:rPr lang="en-GB" baseline="-25000" dirty="0" smtClean="0">
                  <a:latin typeface="Franklin Gothic Book" panose="020B0503020102020204" pitchFamily="34" charset="0"/>
                </a:rPr>
                <a:t>H</a:t>
              </a:r>
              <a:endParaRPr lang="en-GB" i="1" dirty="0">
                <a:latin typeface="Franklin Gothic Book" panose="020B0503020102020204" pitchFamily="34" charset="0"/>
              </a:endParaRPr>
            </a:p>
          </p:txBody>
        </p:sp>
      </p:grpSp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8575">
            <a:solidFill>
              <a:srgbClr val="6C2E9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9082" y="184865"/>
            <a:ext cx="6768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Micelle Preparation and Characterisation</a:t>
            </a:r>
          </a:p>
        </p:txBody>
      </p:sp>
      <p:sp>
        <p:nvSpPr>
          <p:cNvPr id="39" name="Slide Number Placeholder 2"/>
          <p:cNvSpPr txBox="1">
            <a:spLocks/>
          </p:cNvSpPr>
          <p:nvPr/>
        </p:nvSpPr>
        <p:spPr bwMode="auto">
          <a:xfrm>
            <a:off x="7074925" y="630932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32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869" y="756315"/>
            <a:ext cx="561142" cy="5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" name="Picture 2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20" y="1282604"/>
            <a:ext cx="567861" cy="561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" name="Picture 1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058" y="1720354"/>
            <a:ext cx="544527" cy="52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5" name="Picture 2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036" y="2259596"/>
            <a:ext cx="550772" cy="54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" name="Picture 1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56" y="2400452"/>
            <a:ext cx="546343" cy="540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8" name="Group 137"/>
          <p:cNvGrpSpPr/>
          <p:nvPr/>
        </p:nvGrpSpPr>
        <p:grpSpPr>
          <a:xfrm>
            <a:off x="4572000" y="756315"/>
            <a:ext cx="4412659" cy="3457768"/>
            <a:chOff x="2267744" y="908720"/>
            <a:chExt cx="4412659" cy="3457768"/>
          </a:xfrm>
        </p:grpSpPr>
        <p:sp>
          <p:nvSpPr>
            <p:cNvPr id="139" name="Rectangle 138"/>
            <p:cNvSpPr/>
            <p:nvPr/>
          </p:nvSpPr>
          <p:spPr bwMode="auto">
            <a:xfrm>
              <a:off x="2267744" y="908720"/>
              <a:ext cx="4412659" cy="345776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140" name="Group 139"/>
            <p:cNvGrpSpPr/>
            <p:nvPr/>
          </p:nvGrpSpPr>
          <p:grpSpPr>
            <a:xfrm>
              <a:off x="2376589" y="982159"/>
              <a:ext cx="4197215" cy="3327080"/>
              <a:chOff x="4644008" y="2791112"/>
              <a:chExt cx="4197215" cy="3327080"/>
            </a:xfrm>
          </p:grpSpPr>
          <p:grpSp>
            <p:nvGrpSpPr>
              <p:cNvPr id="141" name="Group 140"/>
              <p:cNvGrpSpPr/>
              <p:nvPr/>
            </p:nvGrpSpPr>
            <p:grpSpPr>
              <a:xfrm>
                <a:off x="5508104" y="2791112"/>
                <a:ext cx="3333119" cy="3327080"/>
                <a:chOff x="5508104" y="2764393"/>
                <a:chExt cx="3333119" cy="3327080"/>
              </a:xfrm>
            </p:grpSpPr>
            <p:grpSp>
              <p:nvGrpSpPr>
                <p:cNvPr id="144" name="Group 143"/>
                <p:cNvGrpSpPr/>
                <p:nvPr/>
              </p:nvGrpSpPr>
              <p:grpSpPr>
                <a:xfrm>
                  <a:off x="5508104" y="2764393"/>
                  <a:ext cx="3333119" cy="3327080"/>
                  <a:chOff x="3677281" y="3544663"/>
                  <a:chExt cx="3333119" cy="3327080"/>
                </a:xfrm>
              </p:grpSpPr>
              <p:pic>
                <p:nvPicPr>
                  <p:cNvPr id="147" name="Picture 146"/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-4270" t="-1666" r="-4277" b="-3423"/>
                  <a:stretch/>
                </p:blipFill>
                <p:spPr>
                  <a:xfrm>
                    <a:off x="3677281" y="3578065"/>
                    <a:ext cx="3333119" cy="3293678"/>
                  </a:xfrm>
                  <a:prstGeom prst="ellipse">
                    <a:avLst/>
                  </a:prstGeom>
                </p:spPr>
              </p:pic>
              <p:sp>
                <p:nvSpPr>
                  <p:cNvPr id="148" name="Donut 147"/>
                  <p:cNvSpPr/>
                  <p:nvPr/>
                </p:nvSpPr>
                <p:spPr bwMode="auto">
                  <a:xfrm>
                    <a:off x="3728112" y="3544663"/>
                    <a:ext cx="3231455" cy="3205135"/>
                  </a:xfrm>
                  <a:prstGeom prst="donut">
                    <a:avLst>
                      <a:gd name="adj" fmla="val 37155"/>
                    </a:avLst>
                  </a:prstGeom>
                  <a:solidFill>
                    <a:schemeClr val="bg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145" name="Oval 144"/>
                <p:cNvSpPr/>
                <p:nvPr/>
              </p:nvSpPr>
              <p:spPr bwMode="auto">
                <a:xfrm>
                  <a:off x="6732240" y="3933056"/>
                  <a:ext cx="864096" cy="853576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46" name="Straight Arrow Connector 145"/>
                <p:cNvCxnSpPr>
                  <a:endCxn id="145" idx="3"/>
                </p:cNvCxnSpPr>
                <p:nvPr/>
              </p:nvCxnSpPr>
              <p:spPr bwMode="auto">
                <a:xfrm flipH="1">
                  <a:off x="6858784" y="4366961"/>
                  <a:ext cx="305505" cy="294668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142" name="Straight Connector 141"/>
              <p:cNvCxnSpPr>
                <a:endCxn id="143" idx="3"/>
              </p:cNvCxnSpPr>
              <p:nvPr/>
            </p:nvCxnSpPr>
            <p:spPr bwMode="auto">
              <a:xfrm flipH="1">
                <a:off x="5402549" y="4514295"/>
                <a:ext cx="1547972" cy="50317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3" name="TextBox 142"/>
              <p:cNvSpPr txBox="1"/>
              <p:nvPr/>
            </p:nvSpPr>
            <p:spPr>
              <a:xfrm>
                <a:off x="4644008" y="4786632"/>
                <a:ext cx="75854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i="1" dirty="0" err="1" smtClean="0">
                    <a:latin typeface="Franklin Gothic Book" panose="020B0503020102020204" pitchFamily="34" charset="0"/>
                  </a:rPr>
                  <a:t>R</a:t>
                </a:r>
                <a:r>
                  <a:rPr lang="en-GB" baseline="-25000" dirty="0" err="1" smtClean="0">
                    <a:latin typeface="Franklin Gothic Book" panose="020B0503020102020204" pitchFamily="34" charset="0"/>
                  </a:rPr>
                  <a:t>core</a:t>
                </a:r>
                <a:endParaRPr lang="en-GB" baseline="-25000" dirty="0">
                  <a:latin typeface="Franklin Gothic Book" panose="020B0503020102020204" pitchFamily="34" charset="0"/>
                </a:endParaRPr>
              </a:p>
            </p:txBody>
          </p:sp>
        </p:grpSp>
      </p:grpSp>
      <p:grpSp>
        <p:nvGrpSpPr>
          <p:cNvPr id="150" name="Group 149"/>
          <p:cNvGrpSpPr/>
          <p:nvPr/>
        </p:nvGrpSpPr>
        <p:grpSpPr>
          <a:xfrm>
            <a:off x="4680819" y="779110"/>
            <a:ext cx="4401996" cy="3601092"/>
            <a:chOff x="7442812" y="-2332332"/>
            <a:chExt cx="4401996" cy="3601092"/>
          </a:xfrm>
        </p:grpSpPr>
        <p:sp>
          <p:nvSpPr>
            <p:cNvPr id="151" name="Rectangle 150"/>
            <p:cNvSpPr/>
            <p:nvPr/>
          </p:nvSpPr>
          <p:spPr bwMode="auto">
            <a:xfrm>
              <a:off x="7442812" y="-2332332"/>
              <a:ext cx="4401996" cy="360109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152" name="Group 151"/>
            <p:cNvGrpSpPr/>
            <p:nvPr/>
          </p:nvGrpSpPr>
          <p:grpSpPr>
            <a:xfrm>
              <a:off x="7967329" y="-2238863"/>
              <a:ext cx="3665787" cy="3293678"/>
              <a:chOff x="5175436" y="2797795"/>
              <a:chExt cx="3665787" cy="3293678"/>
            </a:xfrm>
          </p:grpSpPr>
          <p:grpSp>
            <p:nvGrpSpPr>
              <p:cNvPr id="153" name="Group 152"/>
              <p:cNvGrpSpPr/>
              <p:nvPr/>
            </p:nvGrpSpPr>
            <p:grpSpPr>
              <a:xfrm>
                <a:off x="5508104" y="2797795"/>
                <a:ext cx="3333119" cy="3293678"/>
                <a:chOff x="8164112" y="3319340"/>
                <a:chExt cx="3333119" cy="3293678"/>
              </a:xfrm>
            </p:grpSpPr>
            <p:pic>
              <p:nvPicPr>
                <p:cNvPr id="159" name="Picture 158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4270" t="-1666" r="-4277" b="-3423"/>
                <a:stretch/>
              </p:blipFill>
              <p:spPr>
                <a:xfrm>
                  <a:off x="8164112" y="3319340"/>
                  <a:ext cx="3333119" cy="3293678"/>
                </a:xfrm>
                <a:prstGeom prst="ellipse">
                  <a:avLst/>
                </a:prstGeom>
              </p:spPr>
            </p:pic>
            <p:sp>
              <p:nvSpPr>
                <p:cNvPr id="160" name="Oval 159"/>
                <p:cNvSpPr/>
                <p:nvPr/>
              </p:nvSpPr>
              <p:spPr bwMode="auto">
                <a:xfrm>
                  <a:off x="9398624" y="4443425"/>
                  <a:ext cx="864096" cy="864096"/>
                </a:xfrm>
                <a:prstGeom prst="ellipse">
                  <a:avLst/>
                </a:prstGeom>
                <a:solidFill>
                  <a:schemeClr val="accent3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cxnSp>
            <p:nvCxnSpPr>
              <p:cNvPr id="154" name="Straight Arrow Connector 153"/>
              <p:cNvCxnSpPr>
                <a:endCxn id="155" idx="3"/>
              </p:cNvCxnSpPr>
              <p:nvPr/>
            </p:nvCxnSpPr>
            <p:spPr bwMode="auto">
              <a:xfrm flipH="1">
                <a:off x="6074095" y="4689363"/>
                <a:ext cx="812840" cy="772148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5" name="Oval 154"/>
              <p:cNvSpPr/>
              <p:nvPr/>
            </p:nvSpPr>
            <p:spPr bwMode="auto">
              <a:xfrm>
                <a:off x="5618224" y="2804503"/>
                <a:ext cx="3112879" cy="3112879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 bwMode="auto">
              <a:xfrm>
                <a:off x="6742616" y="3932400"/>
                <a:ext cx="864096" cy="853576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57" name="Straight Connector 156"/>
              <p:cNvCxnSpPr/>
              <p:nvPr/>
            </p:nvCxnSpPr>
            <p:spPr bwMode="auto">
              <a:xfrm flipH="1">
                <a:off x="6060952" y="5075437"/>
                <a:ext cx="418065" cy="729827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8" name="TextBox 157"/>
              <p:cNvSpPr txBox="1"/>
              <p:nvPr/>
            </p:nvSpPr>
            <p:spPr>
              <a:xfrm>
                <a:off x="5175436" y="5455715"/>
                <a:ext cx="9744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i="1" dirty="0" err="1" smtClean="0">
                    <a:latin typeface="Franklin Gothic Book" panose="020B0503020102020204" pitchFamily="34" charset="0"/>
                  </a:rPr>
                  <a:t>R</a:t>
                </a:r>
                <a:r>
                  <a:rPr lang="en-GB" baseline="-25000" dirty="0" err="1" smtClean="0">
                    <a:latin typeface="Franklin Gothic Book" panose="020B0503020102020204" pitchFamily="34" charset="0"/>
                  </a:rPr>
                  <a:t>corona</a:t>
                </a:r>
                <a:endParaRPr lang="en-GB" i="1" dirty="0">
                  <a:latin typeface="Franklin Gothic Book" panose="020B0503020102020204" pitchFamily="34" charset="0"/>
                </a:endParaRPr>
              </a:p>
            </p:txBody>
          </p:sp>
        </p:grpSp>
      </p:grpSp>
      <p:grpSp>
        <p:nvGrpSpPr>
          <p:cNvPr id="130" name="Group 129"/>
          <p:cNvGrpSpPr/>
          <p:nvPr/>
        </p:nvGrpSpPr>
        <p:grpSpPr>
          <a:xfrm>
            <a:off x="4607405" y="873239"/>
            <a:ext cx="4284763" cy="3904069"/>
            <a:chOff x="4572000" y="850692"/>
            <a:chExt cx="4284763" cy="3904069"/>
          </a:xfrm>
        </p:grpSpPr>
        <p:grpSp>
          <p:nvGrpSpPr>
            <p:cNvPr id="128" name="Group 127"/>
            <p:cNvGrpSpPr/>
            <p:nvPr/>
          </p:nvGrpSpPr>
          <p:grpSpPr>
            <a:xfrm>
              <a:off x="4572000" y="850692"/>
              <a:ext cx="4284763" cy="3442404"/>
              <a:chOff x="4572000" y="850692"/>
              <a:chExt cx="4284763" cy="3442404"/>
            </a:xfrm>
          </p:grpSpPr>
          <p:sp>
            <p:nvSpPr>
              <p:cNvPr id="94" name="Rectangle 93"/>
              <p:cNvSpPr/>
              <p:nvPr/>
            </p:nvSpPr>
            <p:spPr bwMode="auto">
              <a:xfrm>
                <a:off x="4572000" y="850692"/>
                <a:ext cx="4244971" cy="327851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95" name="Group 94"/>
              <p:cNvGrpSpPr/>
              <p:nvPr/>
            </p:nvGrpSpPr>
            <p:grpSpPr>
              <a:xfrm>
                <a:off x="5523644" y="850692"/>
                <a:ext cx="3333119" cy="3293678"/>
                <a:chOff x="5508104" y="2797795"/>
                <a:chExt cx="3333119" cy="3293678"/>
              </a:xfrm>
              <a:noFill/>
            </p:grpSpPr>
            <p:pic>
              <p:nvPicPr>
                <p:cNvPr id="102" name="Picture 101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4270" t="-1666" r="-4277" b="-3423"/>
                <a:stretch/>
              </p:blipFill>
              <p:spPr>
                <a:xfrm>
                  <a:off x="5508104" y="2797795"/>
                  <a:ext cx="3333119" cy="3293678"/>
                </a:xfrm>
                <a:prstGeom prst="ellipse">
                  <a:avLst/>
                </a:prstGeom>
                <a:solidFill>
                  <a:schemeClr val="bg1"/>
                </a:solidFill>
              </p:spPr>
            </p:pic>
            <p:sp>
              <p:nvSpPr>
                <p:cNvPr id="98" name="Oval 97"/>
                <p:cNvSpPr/>
                <p:nvPr/>
              </p:nvSpPr>
              <p:spPr bwMode="auto">
                <a:xfrm>
                  <a:off x="5618224" y="2804503"/>
                  <a:ext cx="3112879" cy="3112879"/>
                </a:xfrm>
                <a:prstGeom prst="ellips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cxnSp>
            <p:nvCxnSpPr>
              <p:cNvPr id="108" name="Straight Connector 107"/>
              <p:cNvCxnSpPr/>
              <p:nvPr/>
            </p:nvCxnSpPr>
            <p:spPr bwMode="auto">
              <a:xfrm flipV="1">
                <a:off x="7452320" y="3356993"/>
                <a:ext cx="0" cy="93610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1" name="Straight Connector 110"/>
              <p:cNvCxnSpPr/>
              <p:nvPr/>
            </p:nvCxnSpPr>
            <p:spPr bwMode="auto">
              <a:xfrm flipV="1">
                <a:off x="7452320" y="3138175"/>
                <a:ext cx="510580" cy="115492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3" name="Straight Connector 112"/>
              <p:cNvCxnSpPr/>
              <p:nvPr/>
            </p:nvCxnSpPr>
            <p:spPr bwMode="auto">
              <a:xfrm flipH="1" flipV="1">
                <a:off x="6758157" y="3645024"/>
                <a:ext cx="694163" cy="64807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5" name="Straight Connector 114"/>
              <p:cNvCxnSpPr/>
              <p:nvPr/>
            </p:nvCxnSpPr>
            <p:spPr bwMode="auto">
              <a:xfrm flipV="1">
                <a:off x="7452320" y="2724367"/>
                <a:ext cx="936104" cy="156872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7" name="Straight Connector 116"/>
              <p:cNvCxnSpPr/>
              <p:nvPr/>
            </p:nvCxnSpPr>
            <p:spPr bwMode="auto">
              <a:xfrm flipV="1">
                <a:off x="7452320" y="1840263"/>
                <a:ext cx="720080" cy="245283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9" name="Straight Connector 118"/>
              <p:cNvCxnSpPr/>
              <p:nvPr/>
            </p:nvCxnSpPr>
            <p:spPr bwMode="auto">
              <a:xfrm flipV="1">
                <a:off x="7452320" y="1412776"/>
                <a:ext cx="255290" cy="28803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1" name="Straight Connector 120"/>
              <p:cNvCxnSpPr/>
              <p:nvPr/>
            </p:nvCxnSpPr>
            <p:spPr bwMode="auto">
              <a:xfrm flipH="1" flipV="1">
                <a:off x="7038117" y="1840262"/>
                <a:ext cx="414203" cy="245283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3" name="Straight Connector 122"/>
              <p:cNvCxnSpPr/>
              <p:nvPr/>
            </p:nvCxnSpPr>
            <p:spPr bwMode="auto">
              <a:xfrm flipH="1" flipV="1">
                <a:off x="6692000" y="2429699"/>
                <a:ext cx="760320" cy="1863397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5" name="Straight Connector 124"/>
              <p:cNvCxnSpPr/>
              <p:nvPr/>
            </p:nvCxnSpPr>
            <p:spPr bwMode="auto">
              <a:xfrm flipH="1" flipV="1">
                <a:off x="7105238" y="3749285"/>
                <a:ext cx="347082" cy="54381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7" name="Straight Connector 126"/>
              <p:cNvCxnSpPr/>
              <p:nvPr/>
            </p:nvCxnSpPr>
            <p:spPr bwMode="auto">
              <a:xfrm flipH="1" flipV="1">
                <a:off x="6398782" y="2996952"/>
                <a:ext cx="1053538" cy="129614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29" name="TextBox 128"/>
            <p:cNvSpPr txBox="1"/>
            <p:nvPr/>
          </p:nvSpPr>
          <p:spPr>
            <a:xfrm>
              <a:off x="7190205" y="4293096"/>
              <a:ext cx="6976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err="1" smtClean="0">
                  <a:latin typeface="Franklin Gothic Book" panose="020B0503020102020204" pitchFamily="34" charset="0"/>
                </a:rPr>
                <a:t>N</a:t>
              </a:r>
              <a:r>
                <a:rPr lang="en-GB" baseline="-25000" dirty="0" err="1" smtClean="0">
                  <a:latin typeface="Franklin Gothic Book" panose="020B0503020102020204" pitchFamily="34" charset="0"/>
                </a:rPr>
                <a:t>agg</a:t>
              </a:r>
              <a:endParaRPr lang="en-GB" i="1" dirty="0">
                <a:latin typeface="Franklin Gothic Book" panose="020B0503020102020204" pitchFamily="34" charset="0"/>
              </a:endParaRPr>
            </a:p>
          </p:txBody>
        </p:sp>
      </p:grpSp>
      <p:cxnSp>
        <p:nvCxnSpPr>
          <p:cNvPr id="162" name="Straight Arrow Connector 161"/>
          <p:cNvCxnSpPr/>
          <p:nvPr/>
        </p:nvCxnSpPr>
        <p:spPr bwMode="auto">
          <a:xfrm>
            <a:off x="4680845" y="5013176"/>
            <a:ext cx="91492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3" name="TextBox 162"/>
          <p:cNvSpPr txBox="1"/>
          <p:nvPr/>
        </p:nvSpPr>
        <p:spPr>
          <a:xfrm>
            <a:off x="5796136" y="4653136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Franklin Gothic Book" panose="020B0503020102020204" pitchFamily="34" charset="0"/>
              </a:rPr>
              <a:t>Multiple angle DLS and SLS</a:t>
            </a:r>
            <a:endParaRPr lang="en-GB" dirty="0">
              <a:latin typeface="Franklin Gothic Book" panose="020B05030201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59" y="3667571"/>
            <a:ext cx="4827724" cy="237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72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8575">
            <a:solidFill>
              <a:srgbClr val="6C2E9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91" name="Slide Number Placeholder 2"/>
          <p:cNvSpPr txBox="1">
            <a:spLocks/>
          </p:cNvSpPr>
          <p:nvPr/>
        </p:nvSpPr>
        <p:spPr bwMode="auto">
          <a:xfrm>
            <a:off x="7010400" y="630932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96" name="Object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3602977"/>
              </p:ext>
            </p:extLst>
          </p:nvPr>
        </p:nvGraphicFramePr>
        <p:xfrm>
          <a:off x="563618" y="1082481"/>
          <a:ext cx="7233508" cy="5025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8" r:id="rId3" imgW="4154760" imgH="2901600" progId="">
                  <p:embed/>
                </p:oleObj>
              </mc:Choice>
              <mc:Fallback>
                <p:oleObj r:id="rId3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618" y="1082481"/>
                        <a:ext cx="7233508" cy="5025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" name="Rectangle 96"/>
          <p:cNvSpPr/>
          <p:nvPr/>
        </p:nvSpPr>
        <p:spPr bwMode="auto">
          <a:xfrm>
            <a:off x="755576" y="1393546"/>
            <a:ext cx="7128792" cy="462774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graphicFrame>
        <p:nvGraphicFramePr>
          <p:cNvPr id="98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7272260"/>
              </p:ext>
            </p:extLst>
          </p:nvPr>
        </p:nvGraphicFramePr>
        <p:xfrm>
          <a:off x="563617" y="1052737"/>
          <a:ext cx="7227329" cy="5049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9" r:id="rId5" imgW="4154760" imgH="2901600" progId="">
                  <p:embed/>
                </p:oleObj>
              </mc:Choice>
              <mc:Fallback>
                <p:oleObj r:id="rId5" imgW="4154760" imgH="2901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617" y="1052737"/>
                        <a:ext cx="7227329" cy="5049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" name="Rectangle 2"/>
          <p:cNvSpPr>
            <a:spLocks noChangeArrowheads="1"/>
          </p:cNvSpPr>
          <p:nvPr/>
        </p:nvSpPr>
        <p:spPr bwMode="auto">
          <a:xfrm flipV="1">
            <a:off x="60578" y="291542"/>
            <a:ext cx="1049966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62669" y="184865"/>
            <a:ext cx="8730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Probing Thermoresponsive Behaviour: Turbidimetry and </a:t>
            </a:r>
            <a:r>
              <a:rPr lang="en-GB" sz="20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Microcalorimetry</a:t>
            </a:r>
            <a:endParaRPr lang="en-GB" sz="20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212512" y="2899965"/>
            <a:ext cx="1619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9900FF"/>
                </a:solidFill>
                <a:latin typeface="Franklin Gothic Book" pitchFamily="34" charset="0"/>
                <a:cs typeface="+mn-cs"/>
              </a:rPr>
              <a:t>Two Phase System</a:t>
            </a:r>
            <a:endParaRPr lang="en-GB" sz="2000" dirty="0">
              <a:solidFill>
                <a:srgbClr val="9900FF"/>
              </a:solidFill>
              <a:latin typeface="Franklin Gothic Book" pitchFamily="34" charset="0"/>
              <a:cs typeface="+mn-cs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5524185" y="4067868"/>
            <a:ext cx="1089864" cy="842313"/>
            <a:chOff x="3303534" y="3774415"/>
            <a:chExt cx="949146" cy="721114"/>
          </a:xfrm>
        </p:grpSpPr>
        <p:pic>
          <p:nvPicPr>
            <p:cNvPr id="112" name="Picture 1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534" y="3774415"/>
              <a:ext cx="416863" cy="440576"/>
            </a:xfrm>
            <a:prstGeom prst="rect">
              <a:avLst/>
            </a:prstGeom>
          </p:spPr>
        </p:pic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1018" y="3861713"/>
              <a:ext cx="416863" cy="440576"/>
            </a:xfrm>
            <a:prstGeom prst="rect">
              <a:avLst/>
            </a:prstGeom>
          </p:spPr>
        </p:pic>
        <p:pic>
          <p:nvPicPr>
            <p:cNvPr id="114" name="Picture 1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8675" y="3967655"/>
              <a:ext cx="416863" cy="440576"/>
            </a:xfrm>
            <a:prstGeom prst="rect">
              <a:avLst/>
            </a:prstGeom>
          </p:spPr>
        </p:pic>
        <p:pic>
          <p:nvPicPr>
            <p:cNvPr id="115" name="Picture 1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8443" y="4054953"/>
              <a:ext cx="416863" cy="440576"/>
            </a:xfrm>
            <a:prstGeom prst="rect">
              <a:avLst/>
            </a:prstGeom>
          </p:spPr>
        </p:pic>
        <p:pic>
          <p:nvPicPr>
            <p:cNvPr id="116" name="Picture 11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418" y="4014113"/>
              <a:ext cx="416863" cy="440576"/>
            </a:xfrm>
            <a:prstGeom prst="rect">
              <a:avLst/>
            </a:prstGeom>
          </p:spPr>
        </p:pic>
        <p:pic>
          <p:nvPicPr>
            <p:cNvPr id="117" name="Picture 11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4197" y="3834665"/>
              <a:ext cx="416863" cy="440576"/>
            </a:xfrm>
            <a:prstGeom prst="rect">
              <a:avLst/>
            </a:prstGeom>
          </p:spPr>
        </p:pic>
        <p:pic>
          <p:nvPicPr>
            <p:cNvPr id="118" name="Picture 11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5817" y="4054953"/>
              <a:ext cx="416863" cy="440576"/>
            </a:xfrm>
            <a:prstGeom prst="rect">
              <a:avLst/>
            </a:prstGeom>
          </p:spPr>
        </p:pic>
      </p:grpSp>
      <p:grpSp>
        <p:nvGrpSpPr>
          <p:cNvPr id="119" name="Group 118"/>
          <p:cNvGrpSpPr/>
          <p:nvPr/>
        </p:nvGrpSpPr>
        <p:grpSpPr>
          <a:xfrm>
            <a:off x="2979715" y="764074"/>
            <a:ext cx="3555400" cy="4465127"/>
            <a:chOff x="2242880" y="1133829"/>
            <a:chExt cx="3096344" cy="3822646"/>
          </a:xfrm>
        </p:grpSpPr>
        <p:cxnSp>
          <p:nvCxnSpPr>
            <p:cNvPr id="120" name="Straight Connector 119"/>
            <p:cNvCxnSpPr/>
            <p:nvPr/>
          </p:nvCxnSpPr>
          <p:spPr bwMode="auto">
            <a:xfrm>
              <a:off x="4101891" y="1533939"/>
              <a:ext cx="0" cy="3422536"/>
            </a:xfrm>
            <a:prstGeom prst="line">
              <a:avLst/>
            </a:prstGeom>
            <a:solidFill>
              <a:srgbClr val="00CC99"/>
            </a:solidFill>
            <a:ln w="25400" cap="flat" cmpd="sng" algn="ctr">
              <a:solidFill>
                <a:srgbClr val="9900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21" name="Group 120"/>
            <p:cNvGrpSpPr/>
            <p:nvPr/>
          </p:nvGrpSpPr>
          <p:grpSpPr>
            <a:xfrm>
              <a:off x="2242880" y="1133829"/>
              <a:ext cx="3096344" cy="2390144"/>
              <a:chOff x="2242880" y="1133829"/>
              <a:chExt cx="3096344" cy="2390144"/>
            </a:xfrm>
          </p:grpSpPr>
          <p:sp>
            <p:nvSpPr>
              <p:cNvPr id="122" name="TextBox 121"/>
              <p:cNvSpPr txBox="1"/>
              <p:nvPr/>
            </p:nvSpPr>
            <p:spPr>
              <a:xfrm>
                <a:off x="2242880" y="1133829"/>
                <a:ext cx="30963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9900FF"/>
                    </a:solidFill>
                    <a:effectLst/>
                    <a:uLnTx/>
                    <a:uFillTx/>
                    <a:latin typeface="Franklin Gothic Book" pitchFamily="34" charset="0"/>
                    <a:cs typeface="+mn-cs"/>
                  </a:rPr>
                  <a:t>Macroscopic Precipitation</a:t>
                </a:r>
              </a:p>
            </p:txBody>
          </p:sp>
          <p:cxnSp>
            <p:nvCxnSpPr>
              <p:cNvPr id="123" name="Straight Connector 122"/>
              <p:cNvCxnSpPr/>
              <p:nvPr/>
            </p:nvCxnSpPr>
            <p:spPr bwMode="auto">
              <a:xfrm flipH="1">
                <a:off x="3228115" y="3354696"/>
                <a:ext cx="873776" cy="0"/>
              </a:xfrm>
              <a:prstGeom prst="line">
                <a:avLst/>
              </a:prstGeom>
              <a:solidFill>
                <a:srgbClr val="00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4" name="TextBox 123"/>
              <p:cNvSpPr txBox="1"/>
              <p:nvPr/>
            </p:nvSpPr>
            <p:spPr>
              <a:xfrm>
                <a:off x="2254651" y="3185419"/>
                <a:ext cx="11692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Book" pitchFamily="34" charset="0"/>
                    <a:cs typeface="+mn-cs"/>
                  </a:rPr>
                  <a:t>Cloud Point</a:t>
                </a:r>
              </a:p>
            </p:txBody>
          </p:sp>
        </p:grpSp>
      </p:grpSp>
      <p:cxnSp>
        <p:nvCxnSpPr>
          <p:cNvPr id="125" name="Straight Connector 124"/>
          <p:cNvCxnSpPr>
            <a:endCxn id="126" idx="1"/>
          </p:cNvCxnSpPr>
          <p:nvPr/>
        </p:nvCxnSpPr>
        <p:spPr bwMode="auto">
          <a:xfrm flipV="1">
            <a:off x="4965975" y="1400708"/>
            <a:ext cx="721612" cy="274765"/>
          </a:xfrm>
          <a:prstGeom prst="line">
            <a:avLst/>
          </a:prstGeom>
          <a:solidFill>
            <a:srgbClr val="00CC99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TextBox 125"/>
          <p:cNvSpPr txBox="1"/>
          <p:nvPr/>
        </p:nvSpPr>
        <p:spPr>
          <a:xfrm>
            <a:off x="5687587" y="1231431"/>
            <a:ext cx="4126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600" i="1" dirty="0" err="1" smtClean="0">
                <a:solidFill>
                  <a:srgbClr val="FF0000"/>
                </a:solidFill>
                <a:latin typeface="Franklin Gothic Book" pitchFamily="34" charset="0"/>
                <a:cs typeface="+mn-cs"/>
              </a:rPr>
              <a:t>T</a:t>
            </a:r>
            <a:r>
              <a:rPr lang="en-GB" sz="1600" baseline="-25000" dirty="0" err="1" smtClean="0">
                <a:solidFill>
                  <a:srgbClr val="FF0000"/>
                </a:solidFill>
                <a:latin typeface="Franklin Gothic Book" pitchFamily="34" charset="0"/>
                <a:cs typeface="+mn-cs"/>
              </a:rPr>
              <a:t>p</a:t>
            </a:r>
            <a:endParaRPr lang="en-GB" sz="1600" i="1" dirty="0">
              <a:solidFill>
                <a:srgbClr val="FF0000"/>
              </a:solidFill>
              <a:latin typeface="Franklin Gothic Book" pitchFamily="34" charset="0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99860" y="1943161"/>
            <a:ext cx="2522620" cy="2919315"/>
            <a:chOff x="1899860" y="1943161"/>
            <a:chExt cx="2522620" cy="2919315"/>
          </a:xfrm>
        </p:grpSpPr>
        <p:sp>
          <p:nvSpPr>
            <p:cNvPr id="107" name="TextBox 106"/>
            <p:cNvSpPr txBox="1"/>
            <p:nvPr/>
          </p:nvSpPr>
          <p:spPr>
            <a:xfrm>
              <a:off x="2111274" y="4154590"/>
              <a:ext cx="18491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hangingPunct="0"/>
              <a:r>
                <a:rPr lang="en-GB" sz="2000" dirty="0" smtClean="0">
                  <a:solidFill>
                    <a:srgbClr val="9900FF"/>
                  </a:solidFill>
                  <a:latin typeface="Franklin Gothic Book" pitchFamily="34" charset="0"/>
                  <a:cs typeface="+mn-cs"/>
                </a:rPr>
                <a:t>One Phase System</a:t>
              </a:r>
              <a:endParaRPr lang="en-GB" sz="2000" dirty="0">
                <a:solidFill>
                  <a:srgbClr val="9900FF"/>
                </a:solidFill>
                <a:latin typeface="Franklin Gothic Book" pitchFamily="34" charset="0"/>
                <a:cs typeface="+mn-cs"/>
              </a:endParaRPr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70" t="-1666" r="-4277" b="-3423"/>
            <a:stretch/>
          </p:blipFill>
          <p:spPr>
            <a:xfrm>
              <a:off x="2069151" y="2247334"/>
              <a:ext cx="924080" cy="913145"/>
            </a:xfrm>
            <a:prstGeom prst="ellipse">
              <a:avLst/>
            </a:prstGeom>
            <a:solidFill>
              <a:schemeClr val="bg1"/>
            </a:solidFill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70" t="-1666" r="-4277" b="-3423"/>
            <a:stretch/>
          </p:blipFill>
          <p:spPr>
            <a:xfrm>
              <a:off x="3117015" y="1943161"/>
              <a:ext cx="924080" cy="913145"/>
            </a:xfrm>
            <a:prstGeom prst="ellipse">
              <a:avLst/>
            </a:prstGeom>
            <a:solidFill>
              <a:schemeClr val="bg1"/>
            </a:solidFill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70" t="-1666" r="-4277" b="-3423"/>
            <a:stretch/>
          </p:blipFill>
          <p:spPr>
            <a:xfrm>
              <a:off x="3498400" y="3531622"/>
              <a:ext cx="924080" cy="913145"/>
            </a:xfrm>
            <a:prstGeom prst="ellipse">
              <a:avLst/>
            </a:prstGeom>
            <a:solidFill>
              <a:schemeClr val="bg1"/>
            </a:solidFill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70" t="-1666" r="-4277" b="-3423"/>
            <a:stretch/>
          </p:blipFill>
          <p:spPr>
            <a:xfrm>
              <a:off x="1899860" y="3225099"/>
              <a:ext cx="924080" cy="913145"/>
            </a:xfrm>
            <a:prstGeom prst="ellipse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300521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10" grpId="0"/>
      <p:bldP spid="1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8575">
            <a:solidFill>
              <a:srgbClr val="6C2E9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103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-61156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91" name="Slide Number Placeholder 2"/>
          <p:cNvSpPr txBox="1">
            <a:spLocks/>
          </p:cNvSpPr>
          <p:nvPr/>
        </p:nvSpPr>
        <p:spPr bwMode="auto">
          <a:xfrm>
            <a:off x="7010400" y="630932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9" name="Rectangle 2"/>
          <p:cNvSpPr>
            <a:spLocks noChangeArrowheads="1"/>
          </p:cNvSpPr>
          <p:nvPr/>
        </p:nvSpPr>
        <p:spPr bwMode="auto">
          <a:xfrm flipV="1">
            <a:off x="60578" y="291542"/>
            <a:ext cx="1049966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49" name="Rectangle 2"/>
          <p:cNvSpPr>
            <a:spLocks noChangeArrowheads="1"/>
          </p:cNvSpPr>
          <p:nvPr/>
        </p:nvSpPr>
        <p:spPr bwMode="auto">
          <a:xfrm flipV="1">
            <a:off x="60578" y="291542"/>
            <a:ext cx="1049966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62669" y="184865"/>
            <a:ext cx="8730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Probing Thermoresponsive Behaviour: Turbidimetry and </a:t>
            </a:r>
            <a:r>
              <a:rPr lang="en-GB" sz="20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Microcalorimetry</a:t>
            </a:r>
            <a:endParaRPr lang="en-GB" sz="20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0318310"/>
              </p:ext>
            </p:extLst>
          </p:nvPr>
        </p:nvGraphicFramePr>
        <p:xfrm>
          <a:off x="-222423" y="764704"/>
          <a:ext cx="5370487" cy="391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4" r:id="rId3" imgW="4154760" imgH="2901600" progId="">
                  <p:embed/>
                </p:oleObj>
              </mc:Choice>
              <mc:Fallback>
                <p:oleObj r:id="rId3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22423" y="764704"/>
                        <a:ext cx="5370487" cy="3915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9126557"/>
              </p:ext>
            </p:extLst>
          </p:nvPr>
        </p:nvGraphicFramePr>
        <p:xfrm>
          <a:off x="-252536" y="764704"/>
          <a:ext cx="5400601" cy="391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5" r:id="rId5" imgW="4154760" imgH="2901600" progId="">
                  <p:embed/>
                </p:oleObj>
              </mc:Choice>
              <mc:Fallback>
                <p:oleObj r:id="rId5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52536" y="764704"/>
                        <a:ext cx="5400601" cy="39100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60578" y="4869160"/>
            <a:ext cx="5184700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Transition temperature does not change with </a:t>
            </a:r>
            <a:r>
              <a:rPr lang="en-GB" sz="1600" i="1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N</a:t>
            </a:r>
            <a:r>
              <a:rPr lang="en-GB" sz="1600" baseline="-250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agg</a:t>
            </a:r>
            <a:endParaRPr lang="en-GB" sz="1600" baseline="-25000" dirty="0" smtClean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Ø"/>
            </a:pPr>
            <a:endParaRPr lang="en-GB" sz="1600" baseline="-250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Degree of hysteresis increases with increasing </a:t>
            </a:r>
            <a:r>
              <a:rPr lang="en-GB" sz="1600" i="1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n</a:t>
            </a:r>
            <a:r>
              <a:rPr lang="en-GB" sz="1600" dirty="0" err="1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BA</a:t>
            </a:r>
            <a:r>
              <a:rPr lang="en-GB" sz="1600" dirty="0" smtClean="0">
                <a:solidFill>
                  <a:srgbClr val="000000"/>
                </a:solidFill>
                <a:latin typeface="Franklin Gothic Book" pitchFamily="34" charset="0"/>
                <a:cs typeface="+mn-cs"/>
              </a:rPr>
              <a:t> composition in core forming block</a:t>
            </a:r>
            <a:endParaRPr lang="en-GB" sz="1600" dirty="0">
              <a:solidFill>
                <a:srgbClr val="000000"/>
              </a:solidFill>
              <a:latin typeface="Franklin Gothic Book" pitchFamily="34" charset="0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995505"/>
            <a:ext cx="1722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144000"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GB" sz="16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000" indent="-144000"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Cloud point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004048" y="426970"/>
            <a:ext cx="4464496" cy="5760485"/>
            <a:chOff x="5004048" y="426970"/>
            <a:chExt cx="4464496" cy="5760485"/>
          </a:xfrm>
        </p:grpSpPr>
        <p:graphicFrame>
          <p:nvGraphicFramePr>
            <p:cNvPr id="54" name="Object 5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93558836"/>
                </p:ext>
              </p:extLst>
            </p:nvPr>
          </p:nvGraphicFramePr>
          <p:xfrm>
            <a:off x="5004048" y="426970"/>
            <a:ext cx="4392488" cy="30681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6" r:id="rId7" imgW="4154760" imgH="2901600" progId="">
                    <p:embed/>
                  </p:oleObj>
                </mc:Choice>
                <mc:Fallback>
                  <p:oleObj r:id="rId7" imgW="4154760" imgH="2901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004048" y="426970"/>
                          <a:ext cx="4392488" cy="306819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Object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8323544"/>
                </p:ext>
              </p:extLst>
            </p:nvPr>
          </p:nvGraphicFramePr>
          <p:xfrm>
            <a:off x="5004048" y="3068960"/>
            <a:ext cx="4464496" cy="31184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7" r:id="rId9" imgW="4154760" imgH="2901600" progId="">
                    <p:embed/>
                  </p:oleObj>
                </mc:Choice>
                <mc:Fallback>
                  <p:oleObj r:id="rId9" imgW="4154760" imgH="2901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004048" y="3068960"/>
                          <a:ext cx="4464496" cy="311849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" name="Straight Arrow Connector 3"/>
            <p:cNvCxnSpPr/>
            <p:nvPr/>
          </p:nvCxnSpPr>
          <p:spPr bwMode="auto">
            <a:xfrm>
              <a:off x="6732240" y="4570378"/>
              <a:ext cx="936104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stealth"/>
              <a:tailEnd type="stealth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" name="TextBox 5"/>
            <p:cNvSpPr txBox="1"/>
            <p:nvPr/>
          </p:nvSpPr>
          <p:spPr>
            <a:xfrm>
              <a:off x="6660232" y="4273351"/>
              <a:ext cx="1021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Hysteresis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173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theme/theme1.xml><?xml version="1.0" encoding="utf-8"?>
<a:theme xmlns:a="http://schemas.openxmlformats.org/drawingml/2006/main" name="template_uni_of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template_uni_of_warwick.pptx</Template>
  <TotalTime>8411</TotalTime>
  <Words>579</Words>
  <Application>Microsoft Office PowerPoint</Application>
  <PresentationFormat>On-screen Show (4:3)</PresentationFormat>
  <Paragraphs>166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template_uni_of_warwick</vt:lpstr>
      <vt:lpstr>1_Custom Design</vt:lpstr>
      <vt:lpstr>Custom Design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Effect of Micellisation on the Thermoresponsive Behaviour of Polymeric Assemblies</dc:title>
  <dc:creator>Blackman, Lewis</dc:creator>
  <cp:lastModifiedBy>Blackman, Lewis</cp:lastModifiedBy>
  <cp:revision>42</cp:revision>
  <cp:lastPrinted>2001-12-07T16:14:49Z</cp:lastPrinted>
  <dcterms:created xsi:type="dcterms:W3CDTF">2015-06-11T15:13:25Z</dcterms:created>
  <dcterms:modified xsi:type="dcterms:W3CDTF">2015-07-27T19:21:23Z</dcterms:modified>
</cp:coreProperties>
</file>