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7" r:id="rId2"/>
    <p:sldId id="256" r:id="rId3"/>
    <p:sldId id="273" r:id="rId4"/>
    <p:sldId id="274" r:id="rId5"/>
    <p:sldId id="272" r:id="rId6"/>
    <p:sldId id="275" r:id="rId7"/>
    <p:sldId id="276" r:id="rId8"/>
    <p:sldId id="277" r:id="rId9"/>
    <p:sldId id="278" r:id="rId10"/>
    <p:sldId id="294" r:id="rId11"/>
    <p:sldId id="281" r:id="rId12"/>
    <p:sldId id="289" r:id="rId13"/>
    <p:sldId id="279" r:id="rId14"/>
    <p:sldId id="280" r:id="rId15"/>
    <p:sldId id="282" r:id="rId16"/>
    <p:sldId id="284" r:id="rId17"/>
    <p:sldId id="283" r:id="rId18"/>
    <p:sldId id="286" r:id="rId19"/>
    <p:sldId id="291" r:id="rId20"/>
    <p:sldId id="288" r:id="rId21"/>
    <p:sldId id="293" r:id="rId22"/>
    <p:sldId id="292" r:id="rId23"/>
    <p:sldId id="271" r:id="rId24"/>
    <p:sldId id="290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9"/>
    <p:restoredTop sz="94434" autoAdjust="0"/>
  </p:normalViewPr>
  <p:slideViewPr>
    <p:cSldViewPr snapToGrid="0" snapToObjects="1">
      <p:cViewPr>
        <p:scale>
          <a:sx n="100" d="100"/>
          <a:sy n="100" d="100"/>
        </p:scale>
        <p:origin x="-294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1928781217505519"/>
          <c:y val="5.1875722248813774E-2"/>
          <c:w val="0.69710468467811082"/>
          <c:h val="0.73199321725354694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square"/>
            <c:size val="7"/>
            <c:spPr>
              <a:solidFill>
                <a:sysClr val="windowText" lastClr="000000"/>
              </a:solidFill>
              <a:ln>
                <a:noFill/>
              </a:ln>
            </c:spPr>
          </c:marker>
          <c:trendline>
            <c:spPr>
              <a:ln>
                <a:prstDash val="sysDash"/>
              </a:ln>
            </c:spPr>
            <c:trendlineType val="linear"/>
            <c:backward val="15000000000000"/>
            <c:dispRSqr val="0"/>
            <c:dispEq val="0"/>
          </c:trendline>
          <c:errBars>
            <c:errDir val="y"/>
            <c:errBarType val="both"/>
            <c:errValType val="percentage"/>
            <c:noEndCap val="0"/>
            <c:val val="10"/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Sheet1!$B$68:$B$74</c:f>
              <c:numCache>
                <c:formatCode>0.00E+00</c:formatCode>
                <c:ptCount val="7"/>
                <c:pt idx="0">
                  <c:v>15290000000000</c:v>
                </c:pt>
                <c:pt idx="1">
                  <c:v>19060000000000</c:v>
                </c:pt>
                <c:pt idx="2">
                  <c:v>23240000000000</c:v>
                </c:pt>
                <c:pt idx="3">
                  <c:v>27810000000000</c:v>
                </c:pt>
                <c:pt idx="4">
                  <c:v>32780000000000</c:v>
                </c:pt>
                <c:pt idx="5">
                  <c:v>38130000000000</c:v>
                </c:pt>
                <c:pt idx="6">
                  <c:v>43860000000000</c:v>
                </c:pt>
              </c:numCache>
            </c:numRef>
          </c:xVal>
          <c:yVal>
            <c:numRef>
              <c:f>Sheet1!$P$68:$P$74</c:f>
              <c:numCache>
                <c:formatCode>0.00E+00</c:formatCode>
                <c:ptCount val="7"/>
                <c:pt idx="0">
                  <c:v>5.592293740940942E-9</c:v>
                </c:pt>
                <c:pt idx="1">
                  <c:v>5.3530080293061225E-9</c:v>
                </c:pt>
                <c:pt idx="2">
                  <c:v>6.2224990810432361E-9</c:v>
                </c:pt>
                <c:pt idx="3">
                  <c:v>6.6457632413278742E-9</c:v>
                </c:pt>
                <c:pt idx="4">
                  <c:v>6.769703698111082E-9</c:v>
                </c:pt>
                <c:pt idx="5">
                  <c:v>7.8341986997112243E-9</c:v>
                </c:pt>
                <c:pt idx="6">
                  <c:v>7.8249500425667072E-9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3467648"/>
        <c:axId val="163469568"/>
      </c:scatterChart>
      <c:valAx>
        <c:axId val="16346764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q2/ m-2</a:t>
                </a:r>
              </a:p>
            </c:rich>
          </c:tx>
          <c:layout/>
          <c:overlay val="0"/>
        </c:title>
        <c:numFmt formatCode="0.00E+00" sourceLinked="1"/>
        <c:majorTickMark val="out"/>
        <c:minorTickMark val="none"/>
        <c:tickLblPos val="nextTo"/>
        <c:crossAx val="163469568"/>
        <c:crosses val="autoZero"/>
        <c:crossBetween val="midCat"/>
      </c:valAx>
      <c:valAx>
        <c:axId val="16346956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Kc/R </a:t>
                </a:r>
              </a:p>
            </c:rich>
          </c:tx>
          <c:layout/>
          <c:overlay val="0"/>
        </c:title>
        <c:numFmt formatCode="0.00E+00" sourceLinked="1"/>
        <c:majorTickMark val="out"/>
        <c:minorTickMark val="none"/>
        <c:tickLblPos val="nextTo"/>
        <c:crossAx val="163467648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95AC37-F8D1-416E-A892-2E1F6854E5C6}" type="datetimeFigureOut">
              <a:rPr lang="en-GB" smtClean="0"/>
              <a:t>16/12/2015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37A166-111F-4346-A3DD-EDA306AB5A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0288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7A166-111F-4346-A3DD-EDA306AB5AD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4722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778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984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96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983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487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12/16/2015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202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12/16/2015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454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12/16/2015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885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12/16/2015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608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12/16/2015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566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12/16/2015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343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892DE-6A13-724B-8CB2-909AE0328C01}" type="datetimeFigureOut">
              <a:rPr lang="en-US" smtClean="0"/>
              <a:t>12/16/2015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303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tiff"/><Relationship Id="rId7" Type="http://schemas.openxmlformats.org/officeDocument/2006/relationships/image" Target="../media/image2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tiff"/><Relationship Id="rId4" Type="http://schemas.openxmlformats.org/officeDocument/2006/relationships/image" Target="../media/image25.tif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gif"/><Relationship Id="rId5" Type="http://schemas.openxmlformats.org/officeDocument/2006/relationships/image" Target="../media/image31.gif"/><Relationship Id="rId4" Type="http://schemas.openxmlformats.org/officeDocument/2006/relationships/image" Target="../media/image30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tif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tif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gif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gif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png"/><Relationship Id="rId5" Type="http://schemas.openxmlformats.org/officeDocument/2006/relationships/image" Target="../media/image41.emf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tiff"/><Relationship Id="rId4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4.jpg"/><Relationship Id="rId18" Type="http://schemas.openxmlformats.org/officeDocument/2006/relationships/image" Target="../media/image59.jpg"/><Relationship Id="rId3" Type="http://schemas.openxmlformats.org/officeDocument/2006/relationships/image" Target="../media/image44.jpeg"/><Relationship Id="rId21" Type="http://schemas.openxmlformats.org/officeDocument/2006/relationships/image" Target="../media/image62.jpg"/><Relationship Id="rId7" Type="http://schemas.openxmlformats.org/officeDocument/2006/relationships/image" Target="../media/image48.png"/><Relationship Id="rId12" Type="http://schemas.openxmlformats.org/officeDocument/2006/relationships/image" Target="../media/image53.jpeg"/><Relationship Id="rId17" Type="http://schemas.openxmlformats.org/officeDocument/2006/relationships/image" Target="../media/image58.jpg"/><Relationship Id="rId2" Type="http://schemas.openxmlformats.org/officeDocument/2006/relationships/image" Target="../media/image3.jpg"/><Relationship Id="rId16" Type="http://schemas.openxmlformats.org/officeDocument/2006/relationships/image" Target="../media/image57.jpg"/><Relationship Id="rId20" Type="http://schemas.openxmlformats.org/officeDocument/2006/relationships/image" Target="../media/image6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png"/><Relationship Id="rId11" Type="http://schemas.openxmlformats.org/officeDocument/2006/relationships/image" Target="../media/image52.png"/><Relationship Id="rId5" Type="http://schemas.openxmlformats.org/officeDocument/2006/relationships/image" Target="../media/image46.jpeg"/><Relationship Id="rId15" Type="http://schemas.openxmlformats.org/officeDocument/2006/relationships/image" Target="../media/image56.jpg"/><Relationship Id="rId23" Type="http://schemas.openxmlformats.org/officeDocument/2006/relationships/image" Target="../media/image64.wmf"/><Relationship Id="rId10" Type="http://schemas.openxmlformats.org/officeDocument/2006/relationships/image" Target="../media/image51.png"/><Relationship Id="rId19" Type="http://schemas.openxmlformats.org/officeDocument/2006/relationships/image" Target="../media/image60.jpeg"/><Relationship Id="rId4" Type="http://schemas.openxmlformats.org/officeDocument/2006/relationships/image" Target="../media/image45.jpg"/><Relationship Id="rId9" Type="http://schemas.openxmlformats.org/officeDocument/2006/relationships/image" Target="../media/image50.png"/><Relationship Id="rId14" Type="http://schemas.openxmlformats.org/officeDocument/2006/relationships/image" Target="../media/image55.jpg"/><Relationship Id="rId22" Type="http://schemas.openxmlformats.org/officeDocument/2006/relationships/image" Target="../media/image63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1954"/>
          <a:stretch/>
        </p:blipFill>
        <p:spPr>
          <a:xfrm>
            <a:off x="0" y="4274185"/>
            <a:ext cx="9169400" cy="25838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-25400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An Introduction to </a:t>
            </a:r>
            <a:r>
              <a:rPr lang="en-GB" sz="3600" b="1" i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Light </a:t>
            </a:r>
            <a:r>
              <a:rPr lang="en-GB" sz="36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Scattering Techniques for </a:t>
            </a:r>
            <a:r>
              <a:rPr lang="en-GB" sz="36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Characterisation </a:t>
            </a:r>
            <a:r>
              <a:rPr lang="en-GB" sz="36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of Self-Assemblies in </a:t>
            </a:r>
            <a:r>
              <a:rPr lang="en-GB" sz="32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Solution </a:t>
            </a:r>
            <a:endParaRPr lang="en-US" sz="2800" b="1" i="1" dirty="0" smtClean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30303" y="3121378"/>
            <a:ext cx="51018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accent4"/>
                </a:solidFill>
                <a:latin typeface="Arial"/>
                <a:cs typeface="Arial"/>
              </a:rPr>
              <a:t>www.warwick.ac.uk/go/gibsongroup </a:t>
            </a:r>
            <a:endParaRPr lang="en-GB" sz="20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9734" y="3115842"/>
            <a:ext cx="44309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accent4"/>
                </a:solidFill>
                <a:latin typeface="Arial"/>
                <a:cs typeface="Arial"/>
              </a:rPr>
              <a:t>L.D.Blackman@warwick.ac.uk </a:t>
            </a:r>
            <a:endParaRPr lang="en-GB" sz="20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43147" y="1999050"/>
            <a:ext cx="705394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solidFill>
                  <a:schemeClr val="accent4"/>
                </a:solidFill>
                <a:latin typeface="Arial"/>
                <a:cs typeface="Arial"/>
              </a:rPr>
              <a:t>Lewis Blackman</a:t>
            </a:r>
          </a:p>
          <a:p>
            <a:pPr algn="ctr"/>
            <a:r>
              <a:rPr lang="en-GB" sz="2000" dirty="0" smtClean="0">
                <a:solidFill>
                  <a:schemeClr val="accent4"/>
                </a:solidFill>
                <a:latin typeface="Arial"/>
                <a:cs typeface="Arial"/>
              </a:rPr>
              <a:t>Department of Chemistry, University of Warwick, UK</a:t>
            </a:r>
          </a:p>
        </p:txBody>
      </p:sp>
      <p:sp>
        <p:nvSpPr>
          <p:cNvPr id="9" name="TextBox 12"/>
          <p:cNvSpPr txBox="1">
            <a:spLocks noChangeArrowheads="1"/>
          </p:cNvSpPr>
          <p:nvPr/>
        </p:nvSpPr>
        <p:spPr bwMode="auto">
          <a:xfrm>
            <a:off x="6659110" y="3517782"/>
            <a:ext cx="26759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chemeClr val="accent4"/>
                </a:solidFill>
                <a:latin typeface="Arial"/>
                <a:cs typeface="Arial"/>
              </a:rPr>
              <a:t>@</a:t>
            </a:r>
            <a:r>
              <a:rPr lang="en-GB" sz="2000" dirty="0" err="1" smtClean="0">
                <a:solidFill>
                  <a:schemeClr val="accent4"/>
                </a:solidFill>
                <a:latin typeface="Arial"/>
                <a:cs typeface="Arial"/>
              </a:rPr>
              <a:t>LabGibson</a:t>
            </a:r>
            <a:r>
              <a:rPr lang="en-GB" sz="2000" dirty="0" smtClean="0">
                <a:solidFill>
                  <a:schemeClr val="accent4"/>
                </a:solidFill>
                <a:latin typeface="Arial"/>
                <a:cs typeface="Arial"/>
              </a:rPr>
              <a:t> @</a:t>
            </a:r>
            <a:r>
              <a:rPr lang="en-GB" sz="2000" dirty="0" err="1" smtClean="0">
                <a:solidFill>
                  <a:schemeClr val="accent4"/>
                </a:solidFill>
                <a:latin typeface="Arial"/>
                <a:cs typeface="Arial"/>
              </a:rPr>
              <a:t>RORgroup</a:t>
            </a:r>
            <a:endParaRPr lang="en-GB" sz="20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pic>
        <p:nvPicPr>
          <p:cNvPr id="10" name="Picture 2" descr="https://encrypted-tbn2.gstatic.com/images?q=tbn:ANd9GcTdPkmEmar2OBdnauknNHDqtdNU8FAlkkVjrMEOgUHxHRYkvGs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8064" y="3555950"/>
            <a:ext cx="6254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12682" y="6146800"/>
            <a:ext cx="75983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04A7B"/>
                </a:solidFill>
              </a:rPr>
              <a:t>Midlands Young Researcher Meeting on Nanomaterials. 17/12/2015</a:t>
            </a:r>
          </a:p>
          <a:p>
            <a:r>
              <a:rPr lang="en-US" dirty="0" smtClean="0">
                <a:solidFill>
                  <a:srgbClr val="604A7B"/>
                </a:solidFill>
              </a:rPr>
              <a:t>University of Warwick</a:t>
            </a:r>
            <a:endParaRPr lang="en-US" dirty="0">
              <a:solidFill>
                <a:srgbClr val="604A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04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510" y="3775401"/>
            <a:ext cx="5896604" cy="2207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9552" y="-21050"/>
            <a:ext cx="74785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 smtClean="0">
                <a:latin typeface="Arial"/>
                <a:cs typeface="Arial"/>
              </a:rPr>
              <a:t>Dynamic Light Scattering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7569" y="615332"/>
            <a:ext cx="4463295" cy="3003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Group 11"/>
          <p:cNvGrpSpPr/>
          <p:nvPr/>
        </p:nvGrpSpPr>
        <p:grpSpPr>
          <a:xfrm>
            <a:off x="5096504" y="938212"/>
            <a:ext cx="3390366" cy="1112092"/>
            <a:chOff x="5096504" y="938212"/>
            <a:chExt cx="3390366" cy="1112092"/>
          </a:xfrm>
        </p:grpSpPr>
        <p:sp>
          <p:nvSpPr>
            <p:cNvPr id="2" name="Oval 1"/>
            <p:cNvSpPr/>
            <p:nvPr/>
          </p:nvSpPr>
          <p:spPr>
            <a:xfrm>
              <a:off x="6239504" y="938212"/>
              <a:ext cx="239268" cy="23926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" name="Straight Arrow Connector 3"/>
            <p:cNvCxnSpPr>
              <a:endCxn id="2" idx="2"/>
            </p:cNvCxnSpPr>
            <p:nvPr/>
          </p:nvCxnSpPr>
          <p:spPr>
            <a:xfrm>
              <a:off x="5096504" y="1057846"/>
              <a:ext cx="114300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6391904" y="1057846"/>
              <a:ext cx="1143000" cy="58102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 rot="1615237">
              <a:off x="7481017" y="1680972"/>
              <a:ext cx="1005853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Detector</a:t>
              </a:r>
              <a:endParaRPr lang="en-GB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096504" y="1866899"/>
            <a:ext cx="3390366" cy="1112092"/>
            <a:chOff x="5096504" y="1866899"/>
            <a:chExt cx="3390366" cy="1112092"/>
          </a:xfrm>
        </p:grpSpPr>
        <p:sp>
          <p:nvSpPr>
            <p:cNvPr id="25" name="Oval 24"/>
            <p:cNvSpPr/>
            <p:nvPr/>
          </p:nvSpPr>
          <p:spPr>
            <a:xfrm>
              <a:off x="6239504" y="1866899"/>
              <a:ext cx="239268" cy="23926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9" name="Straight Arrow Connector 28"/>
            <p:cNvCxnSpPr>
              <a:endCxn id="25" idx="2"/>
            </p:cNvCxnSpPr>
            <p:nvPr/>
          </p:nvCxnSpPr>
          <p:spPr>
            <a:xfrm>
              <a:off x="5096504" y="1986533"/>
              <a:ext cx="114300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>
              <a:off x="6391904" y="1986533"/>
              <a:ext cx="1143000" cy="58102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 rot="1615237">
              <a:off x="7481017" y="2609659"/>
              <a:ext cx="1005853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Detector</a:t>
              </a:r>
              <a:endParaRPr lang="en-GB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096504" y="2928365"/>
            <a:ext cx="3218917" cy="1031702"/>
            <a:chOff x="5096504" y="2928365"/>
            <a:chExt cx="3218917" cy="1031702"/>
          </a:xfrm>
        </p:grpSpPr>
        <p:cxnSp>
          <p:nvCxnSpPr>
            <p:cNvPr id="20" name="Straight Arrow Connector 19"/>
            <p:cNvCxnSpPr/>
            <p:nvPr/>
          </p:nvCxnSpPr>
          <p:spPr>
            <a:xfrm>
              <a:off x="5096504" y="3186683"/>
              <a:ext cx="2203323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Oval 23"/>
            <p:cNvSpPr/>
            <p:nvPr/>
          </p:nvSpPr>
          <p:spPr>
            <a:xfrm>
              <a:off x="6239504" y="2928365"/>
              <a:ext cx="239268" cy="23926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TextBox 31"/>
            <p:cNvSpPr txBox="1"/>
            <p:nvPr/>
          </p:nvSpPr>
          <p:spPr>
            <a:xfrm rot="1615237">
              <a:off x="7309568" y="3590735"/>
              <a:ext cx="1005853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Detector</a:t>
              </a:r>
              <a:endParaRPr lang="en-GB" dirty="0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9236" y="6519446"/>
            <a:ext cx="63494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Wright, D. B. Thesis,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Warwick, UK, 2015.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3018" y="1405508"/>
            <a:ext cx="700659" cy="700659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5979" y="2369390"/>
            <a:ext cx="700659" cy="700659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4448802" y="873180"/>
            <a:ext cx="494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t=0</a:t>
            </a:r>
            <a:endParaRPr lang="en-GB" dirty="0"/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4942848" y="894420"/>
            <a:ext cx="0" cy="244483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4942848" y="2434042"/>
            <a:ext cx="1621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Increasing time</a:t>
            </a:r>
            <a:endParaRPr lang="en-GB" dirty="0"/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7705" y="3703694"/>
            <a:ext cx="511284" cy="51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538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-21050"/>
            <a:ext cx="74785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 smtClean="0">
                <a:latin typeface="Arial"/>
                <a:cs typeface="Arial"/>
              </a:rPr>
              <a:t>Dynamic Light Scattering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20" name="Picture 19" descr="MR626 correlation function and t distribution data.tif"/>
          <p:cNvPicPr/>
          <p:nvPr/>
        </p:nvPicPr>
        <p:blipFill rotWithShape="1">
          <a:blip r:embed="rId3" cstate="print"/>
          <a:srcRect l="50001" r="-1436"/>
          <a:stretch/>
        </p:blipFill>
        <p:spPr>
          <a:xfrm>
            <a:off x="544681" y="2204864"/>
            <a:ext cx="2595777" cy="3600400"/>
          </a:xfrm>
          <a:prstGeom prst="rect">
            <a:avLst/>
          </a:prstGeom>
        </p:spPr>
      </p:pic>
      <p:pic>
        <p:nvPicPr>
          <p:cNvPr id="22" name="Picture 21" descr="MR626 Rh fitting data.tif"/>
          <p:cNvPicPr/>
          <p:nvPr/>
        </p:nvPicPr>
        <p:blipFill>
          <a:blip r:embed="rId4" cstate="print"/>
          <a:srcRect r="51437"/>
          <a:stretch>
            <a:fillRect/>
          </a:stretch>
        </p:blipFill>
        <p:spPr>
          <a:xfrm>
            <a:off x="3330739" y="2492896"/>
            <a:ext cx="2448272" cy="1798320"/>
          </a:xfrm>
          <a:prstGeom prst="rect">
            <a:avLst/>
          </a:prstGeom>
        </p:spPr>
      </p:pic>
      <p:pic>
        <p:nvPicPr>
          <p:cNvPr id="24" name="Picture 23" descr="MR626 (ILMs) Rh plot.tif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997667" y="2494637"/>
            <a:ext cx="2517648" cy="1798320"/>
          </a:xfrm>
          <a:prstGeom prst="rect">
            <a:avLst/>
          </a:prstGeom>
        </p:spPr>
      </p:pic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273536" y="764704"/>
            <a:ext cx="8229600" cy="4785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Measure </a:t>
            </a:r>
            <a:r>
              <a:rPr kumimoji="0" lang="en-GB" sz="22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I</a:t>
            </a:r>
            <a:r>
              <a:rPr kumimoji="0" lang="en-GB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(t) at multiple angles (</a:t>
            </a:r>
            <a:r>
              <a:rPr kumimoji="0" lang="en-GB" sz="22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q</a:t>
            </a:r>
            <a:r>
              <a:rPr kumimoji="0" lang="en-GB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) and </a:t>
            </a:r>
            <a:r>
              <a:rPr kumimoji="0" lang="en-GB" sz="2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concs</a:t>
            </a:r>
            <a:r>
              <a:rPr kumimoji="0" lang="en-GB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 (</a:t>
            </a:r>
            <a:r>
              <a:rPr kumimoji="0" lang="en-GB" sz="22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c</a:t>
            </a:r>
            <a:r>
              <a:rPr kumimoji="0" lang="en-GB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Each measurement gives you a correlation function g</a:t>
            </a:r>
            <a:r>
              <a:rPr kumimoji="0" lang="en-GB" sz="2200" b="0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2</a:t>
            </a:r>
            <a:r>
              <a:rPr kumimoji="0" lang="en-GB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(</a:t>
            </a:r>
            <a:r>
              <a:rPr kumimoji="0" lang="en-GB" sz="2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q,t</a:t>
            </a:r>
            <a:r>
              <a:rPr kumimoji="0" lang="en-GB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Fit correlation function to get relaxation time</a:t>
            </a:r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6939" y="1989812"/>
            <a:ext cx="16764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3115" y="2048302"/>
            <a:ext cx="2219325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5210144" y="4481825"/>
            <a:ext cx="37973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dirty="0" smtClean="0">
                <a:solidFill>
                  <a:srgbClr val="000000"/>
                </a:solidFill>
                <a:latin typeface="Franklin Gothic Book" pitchFamily="34" charset="0"/>
              </a:rPr>
              <a:t>Single angle measurements do not confirm that sample is under Brownian motion or that the data is fit to correct mode of interest.</a:t>
            </a:r>
            <a:endParaRPr lang="en-GB" sz="2000" dirty="0">
              <a:solidFill>
                <a:srgbClr val="000000"/>
              </a:solidFill>
              <a:latin typeface="Franklin Gothic Book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750" y="4492195"/>
            <a:ext cx="1786283" cy="53649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75208" y="6514991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Robin, M. P. Thesis, University of Warwick, UK, 2014.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69455" y="2204864"/>
            <a:ext cx="406400" cy="2897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369455" y="4005883"/>
            <a:ext cx="406400" cy="2897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3140458" y="2492896"/>
            <a:ext cx="406400" cy="2897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6166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-21050"/>
            <a:ext cx="74785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 smtClean="0">
                <a:latin typeface="Arial"/>
                <a:cs typeface="Arial"/>
              </a:rPr>
              <a:t>DLS – Limitations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273536" y="764705"/>
            <a:ext cx="8229600" cy="2306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Cannot measure the size of</a:t>
            </a:r>
            <a:r>
              <a:rPr kumimoji="0" lang="en-GB" sz="22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 turbid solutions.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sz="2200" kern="0" baseline="0" dirty="0" smtClean="0">
                <a:solidFill>
                  <a:srgbClr val="000000"/>
                </a:solidFill>
                <a:latin typeface="Franklin Gothic Book"/>
              </a:rPr>
              <a:t>Cannot</a:t>
            </a:r>
            <a:r>
              <a:rPr lang="en-GB" sz="2200" kern="0" dirty="0" smtClean="0">
                <a:solidFill>
                  <a:srgbClr val="000000"/>
                </a:solidFill>
                <a:latin typeface="Franklin Gothic Book"/>
              </a:rPr>
              <a:t> measure the size of aggregating or </a:t>
            </a:r>
            <a:r>
              <a:rPr lang="en-GB" sz="2200" kern="0" dirty="0" err="1" smtClean="0">
                <a:solidFill>
                  <a:srgbClr val="000000"/>
                </a:solidFill>
                <a:latin typeface="Franklin Gothic Book"/>
              </a:rPr>
              <a:t>sedimenting</a:t>
            </a:r>
            <a:r>
              <a:rPr lang="en-GB" sz="2200" kern="0" dirty="0" smtClean="0">
                <a:solidFill>
                  <a:srgbClr val="000000"/>
                </a:solidFill>
                <a:latin typeface="Franklin Gothic Book"/>
              </a:rPr>
              <a:t> particles.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sz="2200" kern="0" dirty="0" smtClean="0">
                <a:solidFill>
                  <a:srgbClr val="000000"/>
                </a:solidFill>
                <a:latin typeface="Franklin Gothic Book"/>
              </a:rPr>
              <a:t>Polyelectrolyte materials are difficult to analyse and require salt additives.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Surfactant-like</a:t>
            </a:r>
            <a:r>
              <a:rPr kumimoji="0" lang="en-GB" sz="22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 molecules </a:t>
            </a:r>
            <a:r>
              <a:rPr kumimoji="0" lang="en-GB" sz="22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that </a:t>
            </a:r>
            <a:r>
              <a:rPr lang="en-GB" sz="2200" kern="0" dirty="0" smtClean="0">
                <a:solidFill>
                  <a:srgbClr val="000000"/>
                </a:solidFill>
                <a:latin typeface="Franklin Gothic Book"/>
              </a:rPr>
              <a:t>promote the formation of bubbles can be problematic.</a:t>
            </a:r>
            <a:endParaRPr kumimoji="0" lang="en-GB" sz="2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865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-21050"/>
            <a:ext cx="74785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 smtClean="0">
                <a:latin typeface="Arial"/>
                <a:cs typeface="Arial"/>
              </a:rPr>
              <a:t>Static Light Scattering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33" name="Picture 32" descr="http://pubs.rsc.org/services/images/RSCpubs.ePlatform.Service.FreeContent.ImageService.svc/ImageService/Articleimage/2014/CS/c3cs60454c/c3cs60454c-f1_hi-res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99FF99"/>
              </a:clrFrom>
              <a:clrTo>
                <a:srgbClr val="99FF99">
                  <a:alpha val="0"/>
                </a:srgbClr>
              </a:clrTo>
            </a:clrChange>
          </a:blip>
          <a:srcRect l="24805" t="50550" r="52645" b="-202"/>
          <a:stretch>
            <a:fillRect/>
          </a:stretch>
        </p:blipFill>
        <p:spPr bwMode="auto">
          <a:xfrm>
            <a:off x="6680420" y="3859250"/>
            <a:ext cx="2289485" cy="2176611"/>
          </a:xfrm>
          <a:prstGeom prst="rect">
            <a:avLst/>
          </a:prstGeom>
          <a:noFill/>
        </p:spPr>
      </p:pic>
      <p:sp>
        <p:nvSpPr>
          <p:cNvPr id="35" name="Content Placeholder 2"/>
          <p:cNvSpPr txBox="1">
            <a:spLocks/>
          </p:cNvSpPr>
          <p:nvPr/>
        </p:nvSpPr>
        <p:spPr bwMode="auto">
          <a:xfrm>
            <a:off x="302840" y="908720"/>
            <a:ext cx="8517632" cy="2260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Static light scattering (SLS)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Measure scattering intensity over long timescales (e.g. 1000</a:t>
            </a:r>
            <a:r>
              <a:rPr kumimoji="0" lang="el-GR" sz="20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τ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) and average 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defTabSz="914400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Provides information on the mass, size,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and viral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coefficients of a system.</a:t>
            </a: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1265722" y="3859250"/>
            <a:ext cx="8229600" cy="2016224"/>
            <a:chOff x="-515095" y="3724489"/>
            <a:chExt cx="8229600" cy="2016224"/>
          </a:xfrm>
        </p:grpSpPr>
        <p:sp>
          <p:nvSpPr>
            <p:cNvPr id="36" name="Content Placeholder 2"/>
            <p:cNvSpPr txBox="1">
              <a:spLocks/>
            </p:cNvSpPr>
            <p:nvPr/>
          </p:nvSpPr>
          <p:spPr>
            <a:xfrm>
              <a:off x="-515095" y="3796497"/>
              <a:ext cx="8229600" cy="1833067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GB" dirty="0" smtClean="0"/>
                <a:t>I = </a:t>
              </a:r>
              <a:r>
                <a:rPr lang="en-GB" dirty="0" err="1" smtClean="0"/>
                <a:t>KCM</a:t>
              </a:r>
              <a:r>
                <a:rPr lang="en-GB" baseline="-25000" dirty="0" err="1" smtClean="0"/>
                <a:t>w</a:t>
              </a:r>
              <a:r>
                <a:rPr lang="en-GB" dirty="0" err="1" smtClean="0"/>
                <a:t>S</a:t>
              </a:r>
              <a:r>
                <a:rPr lang="en-GB" dirty="0" smtClean="0"/>
                <a:t>(q)</a:t>
              </a:r>
            </a:p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GB" sz="1400" dirty="0" smtClean="0"/>
                <a:t>K = contrast factor (constant)</a:t>
              </a:r>
            </a:p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GB" sz="1400" dirty="0" smtClean="0"/>
                <a:t>C = Concentration</a:t>
              </a:r>
            </a:p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GB" sz="1400" dirty="0" smtClean="0"/>
                <a:t>Mw= Molecular weight</a:t>
              </a:r>
            </a:p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GB" sz="1400" dirty="0" smtClean="0"/>
                <a:t>S(q) = structure factor</a:t>
              </a:r>
            </a:p>
            <a:p>
              <a:pPr marL="0" indent="0" algn="ctr">
                <a:buFont typeface="Arial" panose="020B0604020202020204" pitchFamily="34" charset="0"/>
                <a:buNone/>
              </a:pPr>
              <a:endParaRPr lang="en-GB" sz="1400" dirty="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2293234" y="3724489"/>
              <a:ext cx="2612942" cy="201622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-2" y="6519445"/>
            <a:ext cx="80180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err="1">
                <a:latin typeface="Arial" panose="020B0604020202020204" pitchFamily="34" charset="0"/>
                <a:cs typeface="Arial" panose="020B0604020202020204" pitchFamily="34" charset="0"/>
              </a:rPr>
              <a:t>Schärtl</a:t>
            </a:r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, W. </a:t>
            </a:r>
            <a:r>
              <a:rPr lang="en-CA" sz="1200" i="1" dirty="0">
                <a:latin typeface="Arial" panose="020B0604020202020204" pitchFamily="34" charset="0"/>
                <a:cs typeface="Arial" panose="020B0604020202020204" pitchFamily="34" charset="0"/>
              </a:rPr>
              <a:t>Light Scattering from Polymer Solutions and Nanoparticle Dispersions</a:t>
            </a:r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; Springer, 2007.</a:t>
            </a:r>
            <a:endParaRPr 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407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-21050"/>
            <a:ext cx="74785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 smtClean="0">
                <a:latin typeface="Arial"/>
                <a:cs typeface="Arial"/>
              </a:rPr>
              <a:t>SLS – </a:t>
            </a:r>
            <a:r>
              <a:rPr lang="en-GB" sz="3200" b="1" i="1" dirty="0" err="1" smtClean="0">
                <a:latin typeface="Arial"/>
                <a:cs typeface="Arial"/>
              </a:rPr>
              <a:t>Zimm</a:t>
            </a:r>
            <a:r>
              <a:rPr lang="en-GB" sz="3200" b="1" i="1" dirty="0" smtClean="0">
                <a:latin typeface="Arial"/>
                <a:cs typeface="Arial"/>
              </a:rPr>
              <a:t> Equation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graphicFrame>
        <p:nvGraphicFramePr>
          <p:cNvPr id="32" name="Chart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9602379"/>
              </p:ext>
            </p:extLst>
          </p:nvPr>
        </p:nvGraphicFramePr>
        <p:xfrm>
          <a:off x="4732322" y="1848616"/>
          <a:ext cx="4385360" cy="27180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3" name="Picture 2" descr="http://pubs.rsc.org/services/images/RSCpubs.ePlatform.Service.FreeContent.ImageService.svc/ImageService/Articleimage/2014/CS/c3cs60454c/c3cs60454c-t5_hi-re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702811"/>
            <a:ext cx="3192954" cy="923772"/>
          </a:xfrm>
          <a:prstGeom prst="rect">
            <a:avLst/>
          </a:prstGeom>
          <a:noFill/>
        </p:spPr>
      </p:pic>
      <p:pic>
        <p:nvPicPr>
          <p:cNvPr id="34" name="Picture 4" descr="http://pubs.rsc.org/services/images/RSCpubs.ePlatform.Service.FreeContent.ImageService.svc/ImageService/Articleimage/2014/CS/c3cs60454c/c3cs60454c-t6_hi-res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28634" y="1872531"/>
            <a:ext cx="3031020" cy="856034"/>
          </a:xfrm>
          <a:prstGeom prst="rect">
            <a:avLst/>
          </a:prstGeom>
          <a:noFill/>
        </p:spPr>
      </p:pic>
      <p:pic>
        <p:nvPicPr>
          <p:cNvPr id="35" name="Picture 6" descr="http://pubs.rsc.org/services/images/RSCpubs.ePlatform.Service.FreeContent.ImageService.svc/ImageService/Articleimage/2014/CS/c3cs60454c/c3cs60454c-t7_hi-res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07540" y="2867651"/>
            <a:ext cx="2252114" cy="1097102"/>
          </a:xfrm>
          <a:prstGeom prst="rect">
            <a:avLst/>
          </a:prstGeom>
          <a:noFill/>
        </p:spPr>
      </p:pic>
      <p:sp>
        <p:nvSpPr>
          <p:cNvPr id="37" name="TextBox 36"/>
          <p:cNvSpPr txBox="1"/>
          <p:nvPr/>
        </p:nvSpPr>
        <p:spPr>
          <a:xfrm>
            <a:off x="-59594" y="2100493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Rayleigh ratio</a:t>
            </a:r>
            <a:endParaRPr lang="en-GB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-12025" y="3416202"/>
            <a:ext cx="2421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Optical Constant</a:t>
            </a:r>
            <a:endParaRPr lang="en-GB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700494" y="4462564"/>
            <a:ext cx="2664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Zero </a:t>
            </a:r>
            <a:r>
              <a:rPr lang="en-GB" sz="20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Kc/R</a:t>
            </a:r>
            <a:r>
              <a:rPr lang="el-GR" sz="2000" baseline="-25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θ</a:t>
            </a:r>
            <a:r>
              <a:rPr lang="en-GB" sz="2000" baseline="-25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,0 </a:t>
            </a: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intercept</a:t>
            </a:r>
            <a:endParaRPr lang="en-GB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0" name="Straight Arrow Connector 39"/>
          <p:cNvCxnSpPr/>
          <p:nvPr/>
        </p:nvCxnSpPr>
        <p:spPr bwMode="auto">
          <a:xfrm flipH="1" flipV="1">
            <a:off x="5700494" y="3207652"/>
            <a:ext cx="1103754" cy="295476"/>
          </a:xfrm>
          <a:prstGeom prst="straightConnector1">
            <a:avLst/>
          </a:prstGeom>
          <a:solidFill>
            <a:srgbClr val="00CC99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1" name="TextBox 40"/>
          <p:cNvSpPr txBox="1"/>
          <p:nvPr/>
        </p:nvSpPr>
        <p:spPr>
          <a:xfrm>
            <a:off x="6948264" y="3326890"/>
            <a:ext cx="21563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GB" sz="2000" baseline="-25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from intercept</a:t>
            </a:r>
            <a:endParaRPr lang="en-GB" sz="2000" i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2" name="Straight Arrow Connector 41"/>
          <p:cNvCxnSpPr/>
          <p:nvPr/>
        </p:nvCxnSpPr>
        <p:spPr bwMode="auto">
          <a:xfrm>
            <a:off x="6948264" y="2258778"/>
            <a:ext cx="288032" cy="300731"/>
          </a:xfrm>
          <a:prstGeom prst="straightConnector1">
            <a:avLst/>
          </a:prstGeom>
          <a:solidFill>
            <a:srgbClr val="00CC99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3" name="TextBox 42"/>
          <p:cNvSpPr txBox="1"/>
          <p:nvPr/>
        </p:nvSpPr>
        <p:spPr>
          <a:xfrm>
            <a:off x="5796136" y="1802617"/>
            <a:ext cx="2044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i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GB" sz="2000" baseline="-25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from gradient</a:t>
            </a:r>
            <a:endParaRPr lang="en-GB" sz="2000" i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1316" y="4231746"/>
            <a:ext cx="511389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GB" sz="2000" i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/d</a:t>
            </a:r>
            <a:r>
              <a:rPr lang="en-GB" sz="20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value is the source of most of the error.</a:t>
            </a:r>
          </a:p>
          <a:p>
            <a:pPr marL="34290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Obtained using a refractometer or using literature values.</a:t>
            </a:r>
          </a:p>
          <a:p>
            <a:pPr marL="34290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Typically a 10% error in </a:t>
            </a:r>
            <a:r>
              <a:rPr lang="en-GB" sz="20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Kc/R</a:t>
            </a:r>
            <a:r>
              <a:rPr lang="el-GR" sz="2000" baseline="-25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θ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applied.</a:t>
            </a:r>
            <a:endParaRPr lang="en-GB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04046" y="702811"/>
            <a:ext cx="30308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Zimm</a:t>
            </a:r>
            <a:r>
              <a:rPr lang="en-GB" dirty="0" smtClean="0"/>
              <a:t> Approximation – </a:t>
            </a:r>
            <a:r>
              <a:rPr lang="en-GB" i="1" dirty="0" err="1" smtClean="0"/>
              <a:t>qR</a:t>
            </a:r>
            <a:r>
              <a:rPr lang="en-GB" baseline="-25000" dirty="0" err="1" smtClean="0"/>
              <a:t>g</a:t>
            </a:r>
            <a:r>
              <a:rPr lang="en-GB" dirty="0" smtClean="0"/>
              <a:t> &lt; 1</a:t>
            </a:r>
          </a:p>
          <a:p>
            <a:r>
              <a:rPr lang="en-GB" i="1" dirty="0" err="1" smtClean="0"/>
              <a:t>I</a:t>
            </a:r>
            <a:r>
              <a:rPr lang="en-GB" baseline="-25000" dirty="0" err="1" smtClean="0"/>
              <a:t>sample</a:t>
            </a:r>
            <a:r>
              <a:rPr lang="en-GB" baseline="-25000" dirty="0" smtClean="0"/>
              <a:t> </a:t>
            </a:r>
            <a:r>
              <a:rPr lang="en-GB" dirty="0" smtClean="0"/>
              <a:t>is independent of </a:t>
            </a:r>
            <a:r>
              <a:rPr lang="en-GB" i="1" dirty="0" smtClean="0"/>
              <a:t>S</a:t>
            </a:r>
            <a:r>
              <a:rPr lang="en-GB" dirty="0" smtClean="0"/>
              <a:t>(q</a:t>
            </a:r>
            <a:r>
              <a:rPr lang="en-GB" dirty="0"/>
              <a:t>) 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-2" y="6519445"/>
            <a:ext cx="80180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err="1">
                <a:latin typeface="Arial" panose="020B0604020202020204" pitchFamily="34" charset="0"/>
                <a:cs typeface="Arial" panose="020B0604020202020204" pitchFamily="34" charset="0"/>
              </a:rPr>
              <a:t>Schärtl</a:t>
            </a:r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, W. </a:t>
            </a:r>
            <a:r>
              <a:rPr lang="en-CA" sz="1200" i="1" dirty="0">
                <a:latin typeface="Arial" panose="020B0604020202020204" pitchFamily="34" charset="0"/>
                <a:cs typeface="Arial" panose="020B0604020202020204" pitchFamily="34" charset="0"/>
              </a:rPr>
              <a:t>Light Scattering from Polymer Solutions and Nanoparticle Dispersions</a:t>
            </a:r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; Springer, 2007.</a:t>
            </a:r>
            <a:endParaRPr 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8280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2" grpId="0">
        <p:bldAsOne/>
      </p:bldGraphic>
      <p:bldP spid="37" grpId="0"/>
      <p:bldP spid="38" grpId="0"/>
      <p:bldP spid="39" grpId="0"/>
      <p:bldP spid="41" grpId="0"/>
      <p:bldP spid="43" grpId="0"/>
      <p:bldP spid="4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-21050"/>
            <a:ext cx="74785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 smtClean="0">
                <a:latin typeface="Arial"/>
                <a:cs typeface="Arial"/>
              </a:rPr>
              <a:t>SLS – Extrapolation to zero c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33" name="Picture 2" descr="http://pubs.rsc.org/services/images/RSCpubs.ePlatform.Service.FreeContent.ImageService.svc/ImageService/Articleimage/2014/CS/c3cs60454c/c3cs60454c-t5_hi-re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7540" y="675026"/>
            <a:ext cx="3192954" cy="923772"/>
          </a:xfrm>
          <a:prstGeom prst="rect">
            <a:avLst/>
          </a:prstGeom>
          <a:noFill/>
        </p:spPr>
      </p:pic>
      <p:pic>
        <p:nvPicPr>
          <p:cNvPr id="17" name="Picture 6" descr="D:\msrkaf\Origin\MR755 KcR0 vs c.tif"/>
          <p:cNvPicPr>
            <a:picLocks noChangeAspect="1" noChangeArrowheads="1"/>
          </p:cNvPicPr>
          <p:nvPr/>
        </p:nvPicPr>
        <p:blipFill>
          <a:blip r:embed="rId4" cstate="print"/>
          <a:srcRect l="5449" t="6380" r="10764" b="3610"/>
          <a:stretch>
            <a:fillRect/>
          </a:stretch>
        </p:blipFill>
        <p:spPr bwMode="auto">
          <a:xfrm>
            <a:off x="259307" y="1983206"/>
            <a:ext cx="4896544" cy="3672408"/>
          </a:xfrm>
          <a:prstGeom prst="rect">
            <a:avLst/>
          </a:prstGeom>
          <a:noFill/>
        </p:spPr>
      </p:pic>
      <p:cxnSp>
        <p:nvCxnSpPr>
          <p:cNvPr id="18" name="Straight Arrow Connector 17"/>
          <p:cNvCxnSpPr/>
          <p:nvPr/>
        </p:nvCxnSpPr>
        <p:spPr bwMode="auto">
          <a:xfrm flipH="1">
            <a:off x="1077522" y="2322165"/>
            <a:ext cx="1777953" cy="879478"/>
          </a:xfrm>
          <a:prstGeom prst="straightConnector1">
            <a:avLst/>
          </a:prstGeom>
          <a:solidFill>
            <a:srgbClr val="00CC99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2855475" y="2078222"/>
            <a:ext cx="32255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Absolute </a:t>
            </a:r>
            <a:r>
              <a:rPr lang="en-GB" sz="20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GB" sz="2000" baseline="-25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from intercept</a:t>
            </a:r>
            <a:endParaRPr lang="en-GB" sz="2000" i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 flipH="1">
            <a:off x="3922542" y="3201643"/>
            <a:ext cx="616654" cy="396343"/>
          </a:xfrm>
          <a:prstGeom prst="straightConnector1">
            <a:avLst/>
          </a:prstGeom>
          <a:solidFill>
            <a:srgbClr val="00CC99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4539196" y="2830442"/>
            <a:ext cx="17171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2000" baseline="-25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20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slope</a:t>
            </a:r>
            <a:endParaRPr lang="en-GB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000447" y="4127669"/>
            <a:ext cx="42117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is this necessary?</a:t>
            </a:r>
          </a:p>
          <a:p>
            <a:pPr marL="34290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emove non-ideal interactions from calculation of </a:t>
            </a:r>
            <a:r>
              <a:rPr lang="en-GB" sz="20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GB" sz="2000" baseline="-2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016367" y="4962459"/>
            <a:ext cx="42117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0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obtain second virial coefficient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236" y="6519446"/>
            <a:ext cx="63494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Wright, D. B. Thesis, University of Warwick, UK, 2015.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4110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/>
      <p:bldP spid="24" grpId="0"/>
      <p:bldP spid="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-21050"/>
            <a:ext cx="74785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 smtClean="0">
                <a:latin typeface="Arial"/>
                <a:cs typeface="Arial"/>
              </a:rPr>
              <a:t>SLS – Extrapolation to zero c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236" y="6519446"/>
            <a:ext cx="63494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Wright, D. B. Thesis,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Warwick, UK, 2015.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6" descr="D:\msrkaf\Origin\MR755 KcR0 vs c.tif"/>
          <p:cNvPicPr>
            <a:picLocks noChangeAspect="1" noChangeArrowheads="1"/>
          </p:cNvPicPr>
          <p:nvPr/>
        </p:nvPicPr>
        <p:blipFill>
          <a:blip r:embed="rId3" cstate="print"/>
          <a:srcRect l="5449" t="6380" r="10764" b="3610"/>
          <a:stretch>
            <a:fillRect/>
          </a:stretch>
        </p:blipFill>
        <p:spPr bwMode="auto">
          <a:xfrm>
            <a:off x="0" y="902608"/>
            <a:ext cx="4896544" cy="3672408"/>
          </a:xfrm>
          <a:prstGeom prst="rect">
            <a:avLst/>
          </a:prstGeom>
          <a:noFill/>
        </p:spPr>
      </p:pic>
      <p:sp>
        <p:nvSpPr>
          <p:cNvPr id="14" name="TextBox 20"/>
          <p:cNvSpPr txBox="1"/>
          <p:nvPr/>
        </p:nvSpPr>
        <p:spPr>
          <a:xfrm>
            <a:off x="335672" y="4681856"/>
            <a:ext cx="8876564" cy="1528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Slope = </a:t>
            </a:r>
            <a:r>
              <a:rPr lang="en-GB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2000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r>
              <a:rPr lang="en-GB" sz="2000" i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2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20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&gt;0 particles like solvent more than itself</a:t>
            </a:r>
          </a:p>
          <a:p>
            <a:r>
              <a:rPr lang="en-GB" sz="2000" i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2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20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&lt;0 particle likes itself more than solvent, tend to aggregate</a:t>
            </a:r>
          </a:p>
          <a:p>
            <a:r>
              <a:rPr lang="en-GB" sz="2000" i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2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20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=0 particle-solvent interactions equivalent to particle-particle interactions </a:t>
            </a: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0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300192" y="1406664"/>
            <a:ext cx="1008112" cy="8640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6300192" y="2558792"/>
            <a:ext cx="1008112" cy="8640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6300192" y="3683883"/>
            <a:ext cx="1008112" cy="8640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6444208" y="1550680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6768244" y="1550680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7092280" y="1550680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6444208" y="1838712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/>
          <p:cNvSpPr/>
          <p:nvPr/>
        </p:nvSpPr>
        <p:spPr>
          <a:xfrm>
            <a:off x="6768244" y="1838712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/>
          <p:cNvSpPr/>
          <p:nvPr/>
        </p:nvSpPr>
        <p:spPr>
          <a:xfrm>
            <a:off x="7092280" y="1838712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6444208" y="2126744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>
            <a:off x="6768244" y="2126744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/>
          <p:cNvSpPr/>
          <p:nvPr/>
        </p:nvSpPr>
        <p:spPr>
          <a:xfrm>
            <a:off x="7092280" y="2126744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/>
          <p:cNvSpPr/>
          <p:nvPr/>
        </p:nvSpPr>
        <p:spPr>
          <a:xfrm>
            <a:off x="6357279" y="2810820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/>
          <p:cNvSpPr/>
          <p:nvPr/>
        </p:nvSpPr>
        <p:spPr>
          <a:xfrm>
            <a:off x="6696236" y="2630800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/>
          <p:cNvSpPr/>
          <p:nvPr/>
        </p:nvSpPr>
        <p:spPr>
          <a:xfrm>
            <a:off x="6912260" y="2658048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/>
          <p:cNvSpPr/>
          <p:nvPr/>
        </p:nvSpPr>
        <p:spPr>
          <a:xfrm>
            <a:off x="6548894" y="2951537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/>
          <p:cNvSpPr/>
          <p:nvPr/>
        </p:nvSpPr>
        <p:spPr>
          <a:xfrm>
            <a:off x="6768244" y="2879529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/>
          <p:cNvSpPr/>
          <p:nvPr/>
        </p:nvSpPr>
        <p:spPr>
          <a:xfrm>
            <a:off x="7065923" y="2851847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/>
          <p:cNvSpPr/>
          <p:nvPr/>
        </p:nvSpPr>
        <p:spPr>
          <a:xfrm>
            <a:off x="6560454" y="3242868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/>
          <p:cNvSpPr/>
          <p:nvPr/>
        </p:nvSpPr>
        <p:spPr>
          <a:xfrm>
            <a:off x="6732240" y="3117902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/>
          <p:cNvSpPr/>
          <p:nvPr/>
        </p:nvSpPr>
        <p:spPr>
          <a:xfrm>
            <a:off x="7039731" y="3142223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/>
          <p:cNvSpPr/>
          <p:nvPr/>
        </p:nvSpPr>
        <p:spPr>
          <a:xfrm>
            <a:off x="6425889" y="3854936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/>
          <p:cNvSpPr/>
          <p:nvPr/>
        </p:nvSpPr>
        <p:spPr>
          <a:xfrm>
            <a:off x="6516216" y="3840673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/>
          <p:cNvSpPr/>
          <p:nvPr/>
        </p:nvSpPr>
        <p:spPr>
          <a:xfrm>
            <a:off x="6876031" y="4123074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/>
          <p:cNvSpPr/>
          <p:nvPr/>
        </p:nvSpPr>
        <p:spPr>
          <a:xfrm>
            <a:off x="6429287" y="3926944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/>
          <p:cNvSpPr/>
          <p:nvPr/>
        </p:nvSpPr>
        <p:spPr>
          <a:xfrm>
            <a:off x="6514218" y="3912681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/>
          <p:cNvSpPr/>
          <p:nvPr/>
        </p:nvSpPr>
        <p:spPr>
          <a:xfrm>
            <a:off x="6948264" y="4159078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/>
          <p:cNvSpPr/>
          <p:nvPr/>
        </p:nvSpPr>
        <p:spPr>
          <a:xfrm>
            <a:off x="6483424" y="4211441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/>
          <p:cNvSpPr/>
          <p:nvPr/>
        </p:nvSpPr>
        <p:spPr>
          <a:xfrm>
            <a:off x="6840252" y="4203392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/>
          <p:cNvSpPr/>
          <p:nvPr/>
        </p:nvSpPr>
        <p:spPr>
          <a:xfrm>
            <a:off x="6912035" y="4272448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>
            <a:off x="7452320" y="1654046"/>
            <a:ext cx="787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/>
              <a:t>A</a:t>
            </a:r>
            <a:r>
              <a:rPr lang="en-GB" baseline="-25000" dirty="0"/>
              <a:t>2</a:t>
            </a:r>
            <a:r>
              <a:rPr lang="en-GB" dirty="0"/>
              <a:t> </a:t>
            </a:r>
            <a:r>
              <a:rPr lang="en-GB" dirty="0" smtClean="0"/>
              <a:t>&gt; 0 </a:t>
            </a:r>
            <a:endParaRPr lang="en-GB" dirty="0"/>
          </a:p>
        </p:txBody>
      </p:sp>
      <p:sp>
        <p:nvSpPr>
          <p:cNvPr id="54" name="Rectangle 53"/>
          <p:cNvSpPr/>
          <p:nvPr/>
        </p:nvSpPr>
        <p:spPr>
          <a:xfrm>
            <a:off x="7452320" y="2826895"/>
            <a:ext cx="787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/>
              <a:t>A</a:t>
            </a:r>
            <a:r>
              <a:rPr lang="en-GB" baseline="-25000" dirty="0"/>
              <a:t>2</a:t>
            </a:r>
            <a:r>
              <a:rPr lang="en-GB" dirty="0"/>
              <a:t> </a:t>
            </a:r>
            <a:r>
              <a:rPr lang="en-GB" dirty="0" smtClean="0"/>
              <a:t>= 0 </a:t>
            </a:r>
            <a:endParaRPr lang="en-GB" dirty="0"/>
          </a:p>
        </p:txBody>
      </p:sp>
      <p:sp>
        <p:nvSpPr>
          <p:cNvPr id="55" name="Rectangle 54"/>
          <p:cNvSpPr/>
          <p:nvPr/>
        </p:nvSpPr>
        <p:spPr>
          <a:xfrm>
            <a:off x="7505218" y="3962948"/>
            <a:ext cx="787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/>
              <a:t>A</a:t>
            </a:r>
            <a:r>
              <a:rPr lang="en-GB" baseline="-25000" dirty="0"/>
              <a:t>2</a:t>
            </a:r>
            <a:r>
              <a:rPr lang="en-GB" dirty="0"/>
              <a:t> </a:t>
            </a:r>
            <a:r>
              <a:rPr lang="en-GB" dirty="0" smtClean="0"/>
              <a:t>&lt; 0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027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-21050"/>
            <a:ext cx="74785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 smtClean="0">
                <a:latin typeface="Arial"/>
                <a:cs typeface="Arial"/>
              </a:rPr>
              <a:t>SLS – Additional Information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56" name="Content Placeholder 2"/>
          <p:cNvSpPr txBox="1">
            <a:spLocks/>
          </p:cNvSpPr>
          <p:nvPr/>
        </p:nvSpPr>
        <p:spPr>
          <a:xfrm>
            <a:off x="5584203" y="2697210"/>
            <a:ext cx="3031900" cy="434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Aggregation Number</a:t>
            </a:r>
            <a:endParaRPr lang="en-GB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6016251" y="4449335"/>
            <a:ext cx="200686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Core Radius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6251" y="1991634"/>
            <a:ext cx="2261812" cy="60965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2061" y="3575009"/>
            <a:ext cx="3615241" cy="768163"/>
          </a:xfrm>
          <a:prstGeom prst="rect">
            <a:avLst/>
          </a:prstGeom>
        </p:spPr>
      </p:pic>
      <p:pic>
        <p:nvPicPr>
          <p:cNvPr id="60" name="Picture 59" descr="http://pubs.rsc.org/services/images/RSCpubs.ePlatform.Service.FreeContent.ImageService.svc/ImageService/Articleimage/2014/CS/c3cs60454c/c3cs60454c-f1_hi-res.gif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99FF99"/>
              </a:clrFrom>
              <a:clrTo>
                <a:srgbClr val="99FF99">
                  <a:alpha val="0"/>
                </a:srgbClr>
              </a:clrTo>
            </a:clrChange>
          </a:blip>
          <a:srcRect l="24805" t="50550" r="52645" b="-202"/>
          <a:stretch>
            <a:fillRect/>
          </a:stretch>
        </p:blipFill>
        <p:spPr bwMode="auto">
          <a:xfrm>
            <a:off x="885258" y="3761139"/>
            <a:ext cx="2289485" cy="2176611"/>
          </a:xfrm>
          <a:prstGeom prst="rect">
            <a:avLst/>
          </a:prstGeom>
          <a:noFill/>
        </p:spPr>
      </p:pic>
      <p:grpSp>
        <p:nvGrpSpPr>
          <p:cNvPr id="72" name="Group 71"/>
          <p:cNvGrpSpPr/>
          <p:nvPr/>
        </p:nvGrpSpPr>
        <p:grpSpPr>
          <a:xfrm>
            <a:off x="-160794" y="0"/>
            <a:ext cx="3248089" cy="3328258"/>
            <a:chOff x="-160794" y="420915"/>
            <a:chExt cx="3248089" cy="3328258"/>
          </a:xfrm>
        </p:grpSpPr>
        <p:grpSp>
          <p:nvGrpSpPr>
            <p:cNvPr id="71" name="Group 70"/>
            <p:cNvGrpSpPr/>
            <p:nvPr/>
          </p:nvGrpSpPr>
          <p:grpSpPr>
            <a:xfrm>
              <a:off x="740802" y="1408690"/>
              <a:ext cx="2346493" cy="2340483"/>
              <a:chOff x="749703" y="1402911"/>
              <a:chExt cx="2346493" cy="2340483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 flipV="1">
                <a:off x="885258" y="1473959"/>
                <a:ext cx="0" cy="182879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 flipH="1">
                <a:off x="885258" y="1464861"/>
                <a:ext cx="1939829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Freeform 63"/>
              <p:cNvSpPr/>
              <p:nvPr/>
            </p:nvSpPr>
            <p:spPr>
              <a:xfrm>
                <a:off x="885258" y="1494756"/>
                <a:ext cx="2210938" cy="398592"/>
              </a:xfrm>
              <a:custGeom>
                <a:avLst/>
                <a:gdLst>
                  <a:gd name="connsiteX0" fmla="*/ 0 w 2210938"/>
                  <a:gd name="connsiteY0" fmla="*/ 180133 h 398592"/>
                  <a:gd name="connsiteX1" fmla="*/ 204717 w 2210938"/>
                  <a:gd name="connsiteY1" fmla="*/ 2712 h 398592"/>
                  <a:gd name="connsiteX2" fmla="*/ 450377 w 2210938"/>
                  <a:gd name="connsiteY2" fmla="*/ 302963 h 398592"/>
                  <a:gd name="connsiteX3" fmla="*/ 791571 w 2210938"/>
                  <a:gd name="connsiteY3" fmla="*/ 2712 h 398592"/>
                  <a:gd name="connsiteX4" fmla="*/ 1132765 w 2210938"/>
                  <a:gd name="connsiteY4" fmla="*/ 384849 h 398592"/>
                  <a:gd name="connsiteX5" fmla="*/ 1555845 w 2210938"/>
                  <a:gd name="connsiteY5" fmla="*/ 43655 h 398592"/>
                  <a:gd name="connsiteX6" fmla="*/ 1856096 w 2210938"/>
                  <a:gd name="connsiteY6" fmla="*/ 398497 h 398592"/>
                  <a:gd name="connsiteX7" fmla="*/ 2210938 w 2210938"/>
                  <a:gd name="connsiteY7" fmla="*/ 2712 h 398592"/>
                  <a:gd name="connsiteX8" fmla="*/ 2210938 w 2210938"/>
                  <a:gd name="connsiteY8" fmla="*/ 2712 h 398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0938" h="398592">
                    <a:moveTo>
                      <a:pt x="0" y="180133"/>
                    </a:moveTo>
                    <a:cubicBezTo>
                      <a:pt x="64827" y="81186"/>
                      <a:pt x="129654" y="-17760"/>
                      <a:pt x="204717" y="2712"/>
                    </a:cubicBezTo>
                    <a:cubicBezTo>
                      <a:pt x="279780" y="23184"/>
                      <a:pt x="352568" y="302963"/>
                      <a:pt x="450377" y="302963"/>
                    </a:cubicBezTo>
                    <a:cubicBezTo>
                      <a:pt x="548186" y="302963"/>
                      <a:pt x="677840" y="-10936"/>
                      <a:pt x="791571" y="2712"/>
                    </a:cubicBezTo>
                    <a:cubicBezTo>
                      <a:pt x="905302" y="16360"/>
                      <a:pt x="1005386" y="378025"/>
                      <a:pt x="1132765" y="384849"/>
                    </a:cubicBezTo>
                    <a:cubicBezTo>
                      <a:pt x="1260144" y="391673"/>
                      <a:pt x="1435290" y="41380"/>
                      <a:pt x="1555845" y="43655"/>
                    </a:cubicBezTo>
                    <a:cubicBezTo>
                      <a:pt x="1676400" y="45930"/>
                      <a:pt x="1746914" y="405321"/>
                      <a:pt x="1856096" y="398497"/>
                    </a:cubicBezTo>
                    <a:cubicBezTo>
                      <a:pt x="1965278" y="391673"/>
                      <a:pt x="2210938" y="2712"/>
                      <a:pt x="2210938" y="2712"/>
                    </a:cubicBezTo>
                    <a:lnTo>
                      <a:pt x="2210938" y="2712"/>
                    </a:lnTo>
                  </a:path>
                </a:pathLst>
              </a:custGeom>
              <a:noFill/>
              <a:ln w="50800">
                <a:gradFill flip="none" rotWithShape="1">
                  <a:gsLst>
                    <a:gs pos="0">
                      <a:schemeClr val="accent1"/>
                    </a:gs>
                    <a:gs pos="56000">
                      <a:schemeClr val="accent1"/>
                    </a:gs>
                    <a:gs pos="62000">
                      <a:srgbClr val="FF0000"/>
                    </a:gs>
                    <a:gs pos="100000">
                      <a:srgbClr val="FF0000"/>
                    </a:gs>
                  </a:gsLst>
                  <a:lin ang="10800000" scaled="1"/>
                  <a:tileRect/>
                </a:gra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5" name="Freeform 64"/>
              <p:cNvSpPr/>
              <p:nvPr/>
            </p:nvSpPr>
            <p:spPr>
              <a:xfrm rot="958636">
                <a:off x="864202" y="1770548"/>
                <a:ext cx="2210938" cy="398592"/>
              </a:xfrm>
              <a:custGeom>
                <a:avLst/>
                <a:gdLst>
                  <a:gd name="connsiteX0" fmla="*/ 0 w 2210938"/>
                  <a:gd name="connsiteY0" fmla="*/ 180133 h 398592"/>
                  <a:gd name="connsiteX1" fmla="*/ 204717 w 2210938"/>
                  <a:gd name="connsiteY1" fmla="*/ 2712 h 398592"/>
                  <a:gd name="connsiteX2" fmla="*/ 450377 w 2210938"/>
                  <a:gd name="connsiteY2" fmla="*/ 302963 h 398592"/>
                  <a:gd name="connsiteX3" fmla="*/ 791571 w 2210938"/>
                  <a:gd name="connsiteY3" fmla="*/ 2712 h 398592"/>
                  <a:gd name="connsiteX4" fmla="*/ 1132765 w 2210938"/>
                  <a:gd name="connsiteY4" fmla="*/ 384849 h 398592"/>
                  <a:gd name="connsiteX5" fmla="*/ 1555845 w 2210938"/>
                  <a:gd name="connsiteY5" fmla="*/ 43655 h 398592"/>
                  <a:gd name="connsiteX6" fmla="*/ 1856096 w 2210938"/>
                  <a:gd name="connsiteY6" fmla="*/ 398497 h 398592"/>
                  <a:gd name="connsiteX7" fmla="*/ 2210938 w 2210938"/>
                  <a:gd name="connsiteY7" fmla="*/ 2712 h 398592"/>
                  <a:gd name="connsiteX8" fmla="*/ 2210938 w 2210938"/>
                  <a:gd name="connsiteY8" fmla="*/ 2712 h 398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0938" h="398592">
                    <a:moveTo>
                      <a:pt x="0" y="180133"/>
                    </a:moveTo>
                    <a:cubicBezTo>
                      <a:pt x="64827" y="81186"/>
                      <a:pt x="129654" y="-17760"/>
                      <a:pt x="204717" y="2712"/>
                    </a:cubicBezTo>
                    <a:cubicBezTo>
                      <a:pt x="279780" y="23184"/>
                      <a:pt x="352568" y="302963"/>
                      <a:pt x="450377" y="302963"/>
                    </a:cubicBezTo>
                    <a:cubicBezTo>
                      <a:pt x="548186" y="302963"/>
                      <a:pt x="677840" y="-10936"/>
                      <a:pt x="791571" y="2712"/>
                    </a:cubicBezTo>
                    <a:cubicBezTo>
                      <a:pt x="905302" y="16360"/>
                      <a:pt x="1005386" y="378025"/>
                      <a:pt x="1132765" y="384849"/>
                    </a:cubicBezTo>
                    <a:cubicBezTo>
                      <a:pt x="1260144" y="391673"/>
                      <a:pt x="1435290" y="41380"/>
                      <a:pt x="1555845" y="43655"/>
                    </a:cubicBezTo>
                    <a:cubicBezTo>
                      <a:pt x="1676400" y="45930"/>
                      <a:pt x="1746914" y="405321"/>
                      <a:pt x="1856096" y="398497"/>
                    </a:cubicBezTo>
                    <a:cubicBezTo>
                      <a:pt x="1965278" y="391673"/>
                      <a:pt x="2210938" y="2712"/>
                      <a:pt x="2210938" y="2712"/>
                    </a:cubicBezTo>
                    <a:lnTo>
                      <a:pt x="2210938" y="2712"/>
                    </a:lnTo>
                  </a:path>
                </a:pathLst>
              </a:custGeom>
              <a:noFill/>
              <a:ln w="50800">
                <a:gradFill flip="none" rotWithShape="1">
                  <a:gsLst>
                    <a:gs pos="0">
                      <a:schemeClr val="accent1"/>
                    </a:gs>
                    <a:gs pos="56000">
                      <a:schemeClr val="accent1"/>
                    </a:gs>
                    <a:gs pos="62000">
                      <a:srgbClr val="FF0000"/>
                    </a:gs>
                    <a:gs pos="100000">
                      <a:srgbClr val="FF0000"/>
                    </a:gs>
                  </a:gsLst>
                  <a:lin ang="10800000" scaled="1"/>
                  <a:tileRect/>
                </a:gra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6" name="Freeform 65"/>
              <p:cNvSpPr/>
              <p:nvPr/>
            </p:nvSpPr>
            <p:spPr>
              <a:xfrm rot="1897076">
                <a:off x="749703" y="2013388"/>
                <a:ext cx="2210938" cy="398592"/>
              </a:xfrm>
              <a:custGeom>
                <a:avLst/>
                <a:gdLst>
                  <a:gd name="connsiteX0" fmla="*/ 0 w 2210938"/>
                  <a:gd name="connsiteY0" fmla="*/ 180133 h 398592"/>
                  <a:gd name="connsiteX1" fmla="*/ 204717 w 2210938"/>
                  <a:gd name="connsiteY1" fmla="*/ 2712 h 398592"/>
                  <a:gd name="connsiteX2" fmla="*/ 450377 w 2210938"/>
                  <a:gd name="connsiteY2" fmla="*/ 302963 h 398592"/>
                  <a:gd name="connsiteX3" fmla="*/ 791571 w 2210938"/>
                  <a:gd name="connsiteY3" fmla="*/ 2712 h 398592"/>
                  <a:gd name="connsiteX4" fmla="*/ 1132765 w 2210938"/>
                  <a:gd name="connsiteY4" fmla="*/ 384849 h 398592"/>
                  <a:gd name="connsiteX5" fmla="*/ 1555845 w 2210938"/>
                  <a:gd name="connsiteY5" fmla="*/ 43655 h 398592"/>
                  <a:gd name="connsiteX6" fmla="*/ 1856096 w 2210938"/>
                  <a:gd name="connsiteY6" fmla="*/ 398497 h 398592"/>
                  <a:gd name="connsiteX7" fmla="*/ 2210938 w 2210938"/>
                  <a:gd name="connsiteY7" fmla="*/ 2712 h 398592"/>
                  <a:gd name="connsiteX8" fmla="*/ 2210938 w 2210938"/>
                  <a:gd name="connsiteY8" fmla="*/ 2712 h 398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0938" h="398592">
                    <a:moveTo>
                      <a:pt x="0" y="180133"/>
                    </a:moveTo>
                    <a:cubicBezTo>
                      <a:pt x="64827" y="81186"/>
                      <a:pt x="129654" y="-17760"/>
                      <a:pt x="204717" y="2712"/>
                    </a:cubicBezTo>
                    <a:cubicBezTo>
                      <a:pt x="279780" y="23184"/>
                      <a:pt x="352568" y="302963"/>
                      <a:pt x="450377" y="302963"/>
                    </a:cubicBezTo>
                    <a:cubicBezTo>
                      <a:pt x="548186" y="302963"/>
                      <a:pt x="677840" y="-10936"/>
                      <a:pt x="791571" y="2712"/>
                    </a:cubicBezTo>
                    <a:cubicBezTo>
                      <a:pt x="905302" y="16360"/>
                      <a:pt x="1005386" y="378025"/>
                      <a:pt x="1132765" y="384849"/>
                    </a:cubicBezTo>
                    <a:cubicBezTo>
                      <a:pt x="1260144" y="391673"/>
                      <a:pt x="1435290" y="41380"/>
                      <a:pt x="1555845" y="43655"/>
                    </a:cubicBezTo>
                    <a:cubicBezTo>
                      <a:pt x="1676400" y="45930"/>
                      <a:pt x="1746914" y="405321"/>
                      <a:pt x="1856096" y="398497"/>
                    </a:cubicBezTo>
                    <a:cubicBezTo>
                      <a:pt x="1965278" y="391673"/>
                      <a:pt x="2210938" y="2712"/>
                      <a:pt x="2210938" y="2712"/>
                    </a:cubicBezTo>
                    <a:lnTo>
                      <a:pt x="2210938" y="2712"/>
                    </a:lnTo>
                  </a:path>
                </a:pathLst>
              </a:custGeom>
              <a:noFill/>
              <a:ln w="50800">
                <a:gradFill flip="none" rotWithShape="1">
                  <a:gsLst>
                    <a:gs pos="0">
                      <a:schemeClr val="accent1"/>
                    </a:gs>
                    <a:gs pos="56000">
                      <a:schemeClr val="accent1"/>
                    </a:gs>
                    <a:gs pos="62000">
                      <a:srgbClr val="FF0000"/>
                    </a:gs>
                    <a:gs pos="100000">
                      <a:srgbClr val="FF0000"/>
                    </a:gs>
                  </a:gsLst>
                  <a:lin ang="10800000" scaled="1"/>
                  <a:tileRect/>
                </a:gra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7" name="Freeform 66"/>
              <p:cNvSpPr/>
              <p:nvPr/>
            </p:nvSpPr>
            <p:spPr>
              <a:xfrm rot="3158608">
                <a:off x="533029" y="2309084"/>
                <a:ext cx="2210938" cy="398592"/>
              </a:xfrm>
              <a:custGeom>
                <a:avLst/>
                <a:gdLst>
                  <a:gd name="connsiteX0" fmla="*/ 0 w 2210938"/>
                  <a:gd name="connsiteY0" fmla="*/ 180133 h 398592"/>
                  <a:gd name="connsiteX1" fmla="*/ 204717 w 2210938"/>
                  <a:gd name="connsiteY1" fmla="*/ 2712 h 398592"/>
                  <a:gd name="connsiteX2" fmla="*/ 450377 w 2210938"/>
                  <a:gd name="connsiteY2" fmla="*/ 302963 h 398592"/>
                  <a:gd name="connsiteX3" fmla="*/ 791571 w 2210938"/>
                  <a:gd name="connsiteY3" fmla="*/ 2712 h 398592"/>
                  <a:gd name="connsiteX4" fmla="*/ 1132765 w 2210938"/>
                  <a:gd name="connsiteY4" fmla="*/ 384849 h 398592"/>
                  <a:gd name="connsiteX5" fmla="*/ 1555845 w 2210938"/>
                  <a:gd name="connsiteY5" fmla="*/ 43655 h 398592"/>
                  <a:gd name="connsiteX6" fmla="*/ 1856096 w 2210938"/>
                  <a:gd name="connsiteY6" fmla="*/ 398497 h 398592"/>
                  <a:gd name="connsiteX7" fmla="*/ 2210938 w 2210938"/>
                  <a:gd name="connsiteY7" fmla="*/ 2712 h 398592"/>
                  <a:gd name="connsiteX8" fmla="*/ 2210938 w 2210938"/>
                  <a:gd name="connsiteY8" fmla="*/ 2712 h 398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0938" h="398592">
                    <a:moveTo>
                      <a:pt x="0" y="180133"/>
                    </a:moveTo>
                    <a:cubicBezTo>
                      <a:pt x="64827" y="81186"/>
                      <a:pt x="129654" y="-17760"/>
                      <a:pt x="204717" y="2712"/>
                    </a:cubicBezTo>
                    <a:cubicBezTo>
                      <a:pt x="279780" y="23184"/>
                      <a:pt x="352568" y="302963"/>
                      <a:pt x="450377" y="302963"/>
                    </a:cubicBezTo>
                    <a:cubicBezTo>
                      <a:pt x="548186" y="302963"/>
                      <a:pt x="677840" y="-10936"/>
                      <a:pt x="791571" y="2712"/>
                    </a:cubicBezTo>
                    <a:cubicBezTo>
                      <a:pt x="905302" y="16360"/>
                      <a:pt x="1005386" y="378025"/>
                      <a:pt x="1132765" y="384849"/>
                    </a:cubicBezTo>
                    <a:cubicBezTo>
                      <a:pt x="1260144" y="391673"/>
                      <a:pt x="1435290" y="41380"/>
                      <a:pt x="1555845" y="43655"/>
                    </a:cubicBezTo>
                    <a:cubicBezTo>
                      <a:pt x="1676400" y="45930"/>
                      <a:pt x="1746914" y="405321"/>
                      <a:pt x="1856096" y="398497"/>
                    </a:cubicBezTo>
                    <a:cubicBezTo>
                      <a:pt x="1965278" y="391673"/>
                      <a:pt x="2210938" y="2712"/>
                      <a:pt x="2210938" y="2712"/>
                    </a:cubicBezTo>
                    <a:lnTo>
                      <a:pt x="2210938" y="2712"/>
                    </a:lnTo>
                  </a:path>
                </a:pathLst>
              </a:custGeom>
              <a:noFill/>
              <a:ln w="50800">
                <a:gradFill flip="none" rotWithShape="1">
                  <a:gsLst>
                    <a:gs pos="0">
                      <a:schemeClr val="accent1"/>
                    </a:gs>
                    <a:gs pos="56000">
                      <a:schemeClr val="accent1"/>
                    </a:gs>
                    <a:gs pos="62000">
                      <a:srgbClr val="FF0000"/>
                    </a:gs>
                    <a:gs pos="100000">
                      <a:srgbClr val="FF0000"/>
                    </a:gs>
                  </a:gsLst>
                  <a:lin ang="10800000" scaled="1"/>
                  <a:tileRect/>
                </a:gra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8" name="Freeform 67"/>
              <p:cNvSpPr/>
              <p:nvPr/>
            </p:nvSpPr>
            <p:spPr>
              <a:xfrm rot="4826852">
                <a:off x="68335" y="2438629"/>
                <a:ext cx="2210938" cy="398592"/>
              </a:xfrm>
              <a:custGeom>
                <a:avLst/>
                <a:gdLst>
                  <a:gd name="connsiteX0" fmla="*/ 0 w 2210938"/>
                  <a:gd name="connsiteY0" fmla="*/ 180133 h 398592"/>
                  <a:gd name="connsiteX1" fmla="*/ 204717 w 2210938"/>
                  <a:gd name="connsiteY1" fmla="*/ 2712 h 398592"/>
                  <a:gd name="connsiteX2" fmla="*/ 450377 w 2210938"/>
                  <a:gd name="connsiteY2" fmla="*/ 302963 h 398592"/>
                  <a:gd name="connsiteX3" fmla="*/ 791571 w 2210938"/>
                  <a:gd name="connsiteY3" fmla="*/ 2712 h 398592"/>
                  <a:gd name="connsiteX4" fmla="*/ 1132765 w 2210938"/>
                  <a:gd name="connsiteY4" fmla="*/ 384849 h 398592"/>
                  <a:gd name="connsiteX5" fmla="*/ 1555845 w 2210938"/>
                  <a:gd name="connsiteY5" fmla="*/ 43655 h 398592"/>
                  <a:gd name="connsiteX6" fmla="*/ 1856096 w 2210938"/>
                  <a:gd name="connsiteY6" fmla="*/ 398497 h 398592"/>
                  <a:gd name="connsiteX7" fmla="*/ 2210938 w 2210938"/>
                  <a:gd name="connsiteY7" fmla="*/ 2712 h 398592"/>
                  <a:gd name="connsiteX8" fmla="*/ 2210938 w 2210938"/>
                  <a:gd name="connsiteY8" fmla="*/ 2712 h 398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0938" h="398592">
                    <a:moveTo>
                      <a:pt x="0" y="180133"/>
                    </a:moveTo>
                    <a:cubicBezTo>
                      <a:pt x="64827" y="81186"/>
                      <a:pt x="129654" y="-17760"/>
                      <a:pt x="204717" y="2712"/>
                    </a:cubicBezTo>
                    <a:cubicBezTo>
                      <a:pt x="279780" y="23184"/>
                      <a:pt x="352568" y="302963"/>
                      <a:pt x="450377" y="302963"/>
                    </a:cubicBezTo>
                    <a:cubicBezTo>
                      <a:pt x="548186" y="302963"/>
                      <a:pt x="677840" y="-10936"/>
                      <a:pt x="791571" y="2712"/>
                    </a:cubicBezTo>
                    <a:cubicBezTo>
                      <a:pt x="905302" y="16360"/>
                      <a:pt x="1005386" y="378025"/>
                      <a:pt x="1132765" y="384849"/>
                    </a:cubicBezTo>
                    <a:cubicBezTo>
                      <a:pt x="1260144" y="391673"/>
                      <a:pt x="1435290" y="41380"/>
                      <a:pt x="1555845" y="43655"/>
                    </a:cubicBezTo>
                    <a:cubicBezTo>
                      <a:pt x="1676400" y="45930"/>
                      <a:pt x="1746914" y="405321"/>
                      <a:pt x="1856096" y="398497"/>
                    </a:cubicBezTo>
                    <a:cubicBezTo>
                      <a:pt x="1965278" y="391673"/>
                      <a:pt x="2210938" y="2712"/>
                      <a:pt x="2210938" y="2712"/>
                    </a:cubicBezTo>
                    <a:lnTo>
                      <a:pt x="2210938" y="2712"/>
                    </a:lnTo>
                  </a:path>
                </a:pathLst>
              </a:custGeom>
              <a:noFill/>
              <a:ln w="50800">
                <a:gradFill flip="none" rotWithShape="1">
                  <a:gsLst>
                    <a:gs pos="0">
                      <a:schemeClr val="accent1"/>
                    </a:gs>
                    <a:gs pos="56000">
                      <a:schemeClr val="accent1"/>
                    </a:gs>
                    <a:gs pos="62000">
                      <a:srgbClr val="FF0000"/>
                    </a:gs>
                    <a:gs pos="100000">
                      <a:srgbClr val="FF0000"/>
                    </a:gs>
                  </a:gsLst>
                  <a:lin ang="10800000" scaled="1"/>
                  <a:tileRect/>
                </a:gra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9" name="Freeform 68"/>
              <p:cNvSpPr/>
              <p:nvPr/>
            </p:nvSpPr>
            <p:spPr>
              <a:xfrm rot="4219981">
                <a:off x="297396" y="2355144"/>
                <a:ext cx="2210938" cy="398592"/>
              </a:xfrm>
              <a:custGeom>
                <a:avLst/>
                <a:gdLst>
                  <a:gd name="connsiteX0" fmla="*/ 0 w 2210938"/>
                  <a:gd name="connsiteY0" fmla="*/ 180133 h 398592"/>
                  <a:gd name="connsiteX1" fmla="*/ 204717 w 2210938"/>
                  <a:gd name="connsiteY1" fmla="*/ 2712 h 398592"/>
                  <a:gd name="connsiteX2" fmla="*/ 450377 w 2210938"/>
                  <a:gd name="connsiteY2" fmla="*/ 302963 h 398592"/>
                  <a:gd name="connsiteX3" fmla="*/ 791571 w 2210938"/>
                  <a:gd name="connsiteY3" fmla="*/ 2712 h 398592"/>
                  <a:gd name="connsiteX4" fmla="*/ 1132765 w 2210938"/>
                  <a:gd name="connsiteY4" fmla="*/ 384849 h 398592"/>
                  <a:gd name="connsiteX5" fmla="*/ 1555845 w 2210938"/>
                  <a:gd name="connsiteY5" fmla="*/ 43655 h 398592"/>
                  <a:gd name="connsiteX6" fmla="*/ 1856096 w 2210938"/>
                  <a:gd name="connsiteY6" fmla="*/ 398497 h 398592"/>
                  <a:gd name="connsiteX7" fmla="*/ 2210938 w 2210938"/>
                  <a:gd name="connsiteY7" fmla="*/ 2712 h 398592"/>
                  <a:gd name="connsiteX8" fmla="*/ 2210938 w 2210938"/>
                  <a:gd name="connsiteY8" fmla="*/ 2712 h 398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0938" h="398592">
                    <a:moveTo>
                      <a:pt x="0" y="180133"/>
                    </a:moveTo>
                    <a:cubicBezTo>
                      <a:pt x="64827" y="81186"/>
                      <a:pt x="129654" y="-17760"/>
                      <a:pt x="204717" y="2712"/>
                    </a:cubicBezTo>
                    <a:cubicBezTo>
                      <a:pt x="279780" y="23184"/>
                      <a:pt x="352568" y="302963"/>
                      <a:pt x="450377" y="302963"/>
                    </a:cubicBezTo>
                    <a:cubicBezTo>
                      <a:pt x="548186" y="302963"/>
                      <a:pt x="677840" y="-10936"/>
                      <a:pt x="791571" y="2712"/>
                    </a:cubicBezTo>
                    <a:cubicBezTo>
                      <a:pt x="905302" y="16360"/>
                      <a:pt x="1005386" y="378025"/>
                      <a:pt x="1132765" y="384849"/>
                    </a:cubicBezTo>
                    <a:cubicBezTo>
                      <a:pt x="1260144" y="391673"/>
                      <a:pt x="1435290" y="41380"/>
                      <a:pt x="1555845" y="43655"/>
                    </a:cubicBezTo>
                    <a:cubicBezTo>
                      <a:pt x="1676400" y="45930"/>
                      <a:pt x="1746914" y="405321"/>
                      <a:pt x="1856096" y="398497"/>
                    </a:cubicBezTo>
                    <a:cubicBezTo>
                      <a:pt x="1965278" y="391673"/>
                      <a:pt x="2210938" y="2712"/>
                      <a:pt x="2210938" y="2712"/>
                    </a:cubicBezTo>
                    <a:lnTo>
                      <a:pt x="2210938" y="2712"/>
                    </a:lnTo>
                  </a:path>
                </a:pathLst>
              </a:custGeom>
              <a:noFill/>
              <a:ln w="50800">
                <a:gradFill flip="none" rotWithShape="1">
                  <a:gsLst>
                    <a:gs pos="0">
                      <a:schemeClr val="accent1"/>
                    </a:gs>
                    <a:gs pos="56000">
                      <a:schemeClr val="accent1"/>
                    </a:gs>
                    <a:gs pos="62000">
                      <a:srgbClr val="FF0000"/>
                    </a:gs>
                    <a:gs pos="100000">
                      <a:srgbClr val="FF0000"/>
                    </a:gs>
                  </a:gsLst>
                  <a:lin ang="10800000" scaled="1"/>
                  <a:tileRect/>
                </a:gra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0" name="Pie 69"/>
            <p:cNvSpPr/>
            <p:nvPr/>
          </p:nvSpPr>
          <p:spPr>
            <a:xfrm>
              <a:off x="-160794" y="420915"/>
              <a:ext cx="2092103" cy="2092103"/>
            </a:xfrm>
            <a:prstGeom prst="pie">
              <a:avLst>
                <a:gd name="adj1" fmla="val 0"/>
                <a:gd name="adj2" fmla="val 5400000"/>
              </a:avLst>
            </a:prstGeom>
            <a:solidFill>
              <a:srgbClr val="FF0000">
                <a:alpha val="31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cxnSp>
        <p:nvCxnSpPr>
          <p:cNvPr id="74" name="Straight Connector 73"/>
          <p:cNvCxnSpPr/>
          <p:nvPr/>
        </p:nvCxnSpPr>
        <p:spPr>
          <a:xfrm flipH="1" flipV="1">
            <a:off x="3078395" y="1278916"/>
            <a:ext cx="699054" cy="354096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H="1" flipV="1">
            <a:off x="3092425" y="1665967"/>
            <a:ext cx="685024" cy="86029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H="1">
            <a:off x="2612544" y="1810938"/>
            <a:ext cx="1164905" cy="431049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flipH="1">
            <a:off x="2126431" y="1889671"/>
            <a:ext cx="1874049" cy="93037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flipH="1">
            <a:off x="1533301" y="1862620"/>
            <a:ext cx="2315188" cy="1052336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flipH="1">
            <a:off x="1604746" y="1913298"/>
            <a:ext cx="2494325" cy="1334061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3862520" y="1486775"/>
            <a:ext cx="6543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20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agg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0" y="6519446"/>
            <a:ext cx="63494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O'Reilly</a:t>
            </a:r>
            <a:r>
              <a:rPr lang="en-CA" sz="1400" dirty="0">
                <a:latin typeface="Arial" panose="020B0604020202020204" pitchFamily="34" charset="0"/>
                <a:cs typeface="Arial" panose="020B0604020202020204" pitchFamily="34" charset="0"/>
              </a:rPr>
              <a:t>, R. K</a:t>
            </a:r>
            <a:r>
              <a:rPr lang="en-CA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CA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et al.</a:t>
            </a:r>
            <a:r>
              <a:rPr lang="en-CA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1400" i="1" dirty="0">
                <a:latin typeface="Arial" panose="020B0604020202020204" pitchFamily="34" charset="0"/>
                <a:cs typeface="Arial" panose="020B0604020202020204" pitchFamily="34" charset="0"/>
              </a:rPr>
              <a:t>Chem. Soc. Rev.</a:t>
            </a:r>
            <a:r>
              <a:rPr lang="en-CA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1400" b="1" dirty="0">
                <a:latin typeface="Arial" panose="020B0604020202020204" pitchFamily="34" charset="0"/>
                <a:cs typeface="Arial" panose="020B0604020202020204" pitchFamily="34" charset="0"/>
              </a:rPr>
              <a:t>2014</a:t>
            </a:r>
            <a:r>
              <a:rPr lang="en-CA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CA" sz="1400" i="1" dirty="0">
                <a:latin typeface="Arial" panose="020B0604020202020204" pitchFamily="34" charset="0"/>
                <a:cs typeface="Arial" panose="020B0604020202020204" pitchFamily="34" charset="0"/>
              </a:rPr>
              <a:t>43</a:t>
            </a:r>
            <a:r>
              <a:rPr lang="en-CA" sz="1400" dirty="0">
                <a:latin typeface="Arial" panose="020B0604020202020204" pitchFamily="34" charset="0"/>
                <a:cs typeface="Arial" panose="020B0604020202020204" pitchFamily="34" charset="0"/>
              </a:rPr>
              <a:t>, 2412.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8591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9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-21050"/>
            <a:ext cx="74785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 smtClean="0">
                <a:latin typeface="Arial"/>
                <a:cs typeface="Arial"/>
              </a:rPr>
              <a:t>Combining SLS and DLS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28" name="Picture 2" descr="http://pubs.rsc.org/services/images/RSCpubs.ePlatform.Service.FreeContent.ImageService.svc/ImageService/Articleimage/2014/CS/c3cs60454c/c3cs60454c-f3_hi-re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85120" y="3579530"/>
            <a:ext cx="4032448" cy="1110937"/>
          </a:xfrm>
          <a:prstGeom prst="rect">
            <a:avLst/>
          </a:prstGeom>
          <a:noFill/>
        </p:spPr>
      </p:pic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15243" y="4869160"/>
            <a:ext cx="7546541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3267" y="2919059"/>
            <a:ext cx="2486025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4" descr="http://pubs.rsc.org/services/images/RSCpubs.ePlatform.Service.FreeContent.ImageService.svc/ImageService/Articleimage/2014/CS/c3cs60454c/c3cs60454c-f1_hi-res.gif"/>
          <p:cNvPicPr>
            <a:picLocks noChangeAspect="1" noChangeArrowheads="1"/>
          </p:cNvPicPr>
          <p:nvPr/>
        </p:nvPicPr>
        <p:blipFill>
          <a:blip r:embed="rId6" cstate="print"/>
          <a:srcRect l="1400" t="50321" r="75195" b="-1844"/>
          <a:stretch>
            <a:fillRect/>
          </a:stretch>
        </p:blipFill>
        <p:spPr bwMode="auto">
          <a:xfrm>
            <a:off x="3419915" y="742418"/>
            <a:ext cx="2002557" cy="1903364"/>
          </a:xfrm>
          <a:prstGeom prst="rect">
            <a:avLst/>
          </a:prstGeom>
          <a:noFill/>
        </p:spPr>
      </p:pic>
      <p:pic>
        <p:nvPicPr>
          <p:cNvPr id="32" name="Picture 31" descr="http://pubs.rsc.org/services/images/RSCpubs.ePlatform.Service.FreeContent.ImageService.svc/ImageService/Articleimage/2014/CS/c3cs60454c/c3cs60454c-f1_hi-res.gif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99FF99"/>
              </a:clrFrom>
              <a:clrTo>
                <a:srgbClr val="99FF99">
                  <a:alpha val="0"/>
                </a:srgbClr>
              </a:clrTo>
            </a:clrChange>
          </a:blip>
          <a:srcRect l="24805" t="50550" r="52645" b="-202"/>
          <a:stretch>
            <a:fillRect/>
          </a:stretch>
        </p:blipFill>
        <p:spPr bwMode="auto">
          <a:xfrm>
            <a:off x="6673814" y="742418"/>
            <a:ext cx="1887970" cy="1794891"/>
          </a:xfrm>
          <a:prstGeom prst="rect">
            <a:avLst/>
          </a:prstGeom>
          <a:noFill/>
        </p:spPr>
      </p:pic>
      <p:pic>
        <p:nvPicPr>
          <p:cNvPr id="33" name="Picture 4" descr="http://pubs.rsc.org/services/images/RSCpubs.ePlatform.Service.FreeContent.ImageService.svc/ImageService/Articleimage/2014/CS/c3cs60454c/c3cs60454c-f1_hi-res.gif"/>
          <p:cNvPicPr>
            <a:picLocks noChangeAspect="1" noChangeArrowheads="1"/>
          </p:cNvPicPr>
          <p:nvPr/>
        </p:nvPicPr>
        <p:blipFill>
          <a:blip r:embed="rId6" cstate="print"/>
          <a:srcRect l="24805" r="52645" b="49078"/>
          <a:stretch>
            <a:fillRect/>
          </a:stretch>
        </p:blipFill>
        <p:spPr bwMode="auto">
          <a:xfrm>
            <a:off x="886468" y="836711"/>
            <a:ext cx="1698651" cy="1656185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0" y="6519446"/>
            <a:ext cx="63494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O'Reilly</a:t>
            </a:r>
            <a:r>
              <a:rPr lang="en-CA" sz="1400" dirty="0">
                <a:latin typeface="Arial" panose="020B0604020202020204" pitchFamily="34" charset="0"/>
                <a:cs typeface="Arial" panose="020B0604020202020204" pitchFamily="34" charset="0"/>
              </a:rPr>
              <a:t>, R. K</a:t>
            </a:r>
            <a:r>
              <a:rPr lang="en-CA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CA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et al.</a:t>
            </a:r>
            <a:r>
              <a:rPr lang="en-CA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1400" i="1" dirty="0">
                <a:latin typeface="Arial" panose="020B0604020202020204" pitchFamily="34" charset="0"/>
                <a:cs typeface="Arial" panose="020B0604020202020204" pitchFamily="34" charset="0"/>
              </a:rPr>
              <a:t>Chem. Soc. Rev.</a:t>
            </a:r>
            <a:r>
              <a:rPr lang="en-CA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1400" b="1" dirty="0">
                <a:latin typeface="Arial" panose="020B0604020202020204" pitchFamily="34" charset="0"/>
                <a:cs typeface="Arial" panose="020B0604020202020204" pitchFamily="34" charset="0"/>
              </a:rPr>
              <a:t>2014</a:t>
            </a:r>
            <a:r>
              <a:rPr lang="en-CA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CA" sz="1400" i="1" dirty="0">
                <a:latin typeface="Arial" panose="020B0604020202020204" pitchFamily="34" charset="0"/>
                <a:cs typeface="Arial" panose="020B0604020202020204" pitchFamily="34" charset="0"/>
              </a:rPr>
              <a:t>43</a:t>
            </a:r>
            <a:r>
              <a:rPr lang="en-CA" sz="1400" dirty="0">
                <a:latin typeface="Arial" panose="020B0604020202020204" pitchFamily="34" charset="0"/>
                <a:cs typeface="Arial" panose="020B0604020202020204" pitchFamily="34" charset="0"/>
              </a:rPr>
              <a:t>, 2412.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9181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8052" y="41794"/>
            <a:ext cx="8986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 smtClean="0">
                <a:latin typeface="Arial"/>
                <a:cs typeface="Arial"/>
              </a:rPr>
              <a:t>Light Scattering from Complicated Systems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9453" y="818430"/>
            <a:ext cx="6243782" cy="2829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12803" y="3674234"/>
            <a:ext cx="38532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Small particles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Scattering centres in close proximity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Minimal interference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Weak angular dependence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890671" y="3675352"/>
            <a:ext cx="34105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Large particles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Scattering centres further away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Interference is not negligible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Angular dependent scattering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136048" y="5208694"/>
            <a:ext cx="4644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Large particles scatter less light at higher angles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4601344" y="692727"/>
            <a:ext cx="3905347" cy="4276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-2" y="6519445"/>
            <a:ext cx="80180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err="1">
                <a:latin typeface="Arial" panose="020B0604020202020204" pitchFamily="34" charset="0"/>
                <a:cs typeface="Arial" panose="020B0604020202020204" pitchFamily="34" charset="0"/>
              </a:rPr>
              <a:t>Schärtl</a:t>
            </a:r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, W. </a:t>
            </a:r>
            <a:r>
              <a:rPr lang="en-CA" sz="1200" i="1" dirty="0">
                <a:latin typeface="Arial" panose="020B0604020202020204" pitchFamily="34" charset="0"/>
                <a:cs typeface="Arial" panose="020B0604020202020204" pitchFamily="34" charset="0"/>
              </a:rPr>
              <a:t>Light Scattering from Polymer Solutions and Nanoparticle Dispersions</a:t>
            </a:r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; Springer, 2007.</a:t>
            </a:r>
            <a:endParaRPr 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9416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94395" y="-21050"/>
            <a:ext cx="74785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 smtClean="0">
                <a:latin typeface="Arial"/>
                <a:cs typeface="Arial"/>
              </a:rPr>
              <a:t>Introduction to Self-Assembly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607016" y="598363"/>
            <a:ext cx="15953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Surfactants</a:t>
            </a: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-116841" y="508421"/>
            <a:ext cx="265175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Hydrophilic/ Lipophilic </a:t>
            </a: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mixture</a:t>
            </a:r>
          </a:p>
          <a:p>
            <a:pPr algn="ctr"/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e.g. oil and water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http://carpinteriavalleyassociation.org/wp-content/uploads/2013/07/Oil-and-Water-multi-racial-churches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57" y="2331482"/>
            <a:ext cx="2014860" cy="2954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46256" y="1867450"/>
            <a:ext cx="22236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hase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Separation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96204" y="957858"/>
            <a:ext cx="28216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Microphase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Separation</a:t>
            </a:r>
          </a:p>
          <a:p>
            <a:pPr algn="ctr"/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Self-Assembly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36198" y="2657768"/>
            <a:ext cx="3270250" cy="222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20916" y="2657768"/>
            <a:ext cx="3513901" cy="25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" name="Group 16"/>
          <p:cNvGrpSpPr/>
          <p:nvPr/>
        </p:nvGrpSpPr>
        <p:grpSpPr>
          <a:xfrm rot="5400000">
            <a:off x="7290661" y="1285896"/>
            <a:ext cx="576064" cy="1393554"/>
            <a:chOff x="1691680" y="4843758"/>
            <a:chExt cx="576064" cy="1393554"/>
          </a:xfrm>
        </p:grpSpPr>
        <p:grpSp>
          <p:nvGrpSpPr>
            <p:cNvPr id="18" name="Group 17"/>
            <p:cNvGrpSpPr/>
            <p:nvPr/>
          </p:nvGrpSpPr>
          <p:grpSpPr>
            <a:xfrm>
              <a:off x="1691680" y="4843758"/>
              <a:ext cx="576064" cy="1393554"/>
              <a:chOff x="1691680" y="4843758"/>
              <a:chExt cx="576064" cy="1393554"/>
            </a:xfrm>
          </p:grpSpPr>
          <p:sp>
            <p:nvSpPr>
              <p:cNvPr id="21" name="Can 20"/>
              <p:cNvSpPr/>
              <p:nvPr/>
            </p:nvSpPr>
            <p:spPr>
              <a:xfrm>
                <a:off x="1691680" y="5085184"/>
                <a:ext cx="576064" cy="1152128"/>
              </a:xfrm>
              <a:prstGeom prst="can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Freeform 21"/>
              <p:cNvSpPr/>
              <p:nvPr/>
            </p:nvSpPr>
            <p:spPr>
              <a:xfrm>
                <a:off x="1691680" y="5245636"/>
                <a:ext cx="539508" cy="934184"/>
              </a:xfrm>
              <a:custGeom>
                <a:avLst/>
                <a:gdLst>
                  <a:gd name="connsiteX0" fmla="*/ 6108 w 539508"/>
                  <a:gd name="connsiteY0" fmla="*/ 934184 h 934184"/>
                  <a:gd name="connsiteX1" fmla="*/ 219468 w 539508"/>
                  <a:gd name="connsiteY1" fmla="*/ 926564 h 934184"/>
                  <a:gd name="connsiteX2" fmla="*/ 349008 w 539508"/>
                  <a:gd name="connsiteY2" fmla="*/ 911324 h 934184"/>
                  <a:gd name="connsiteX3" fmla="*/ 371868 w 539508"/>
                  <a:gd name="connsiteY3" fmla="*/ 896084 h 934184"/>
                  <a:gd name="connsiteX4" fmla="*/ 409968 w 539508"/>
                  <a:gd name="connsiteY4" fmla="*/ 842744 h 934184"/>
                  <a:gd name="connsiteX5" fmla="*/ 417588 w 539508"/>
                  <a:gd name="connsiteY5" fmla="*/ 819884 h 934184"/>
                  <a:gd name="connsiteX6" fmla="*/ 402348 w 539508"/>
                  <a:gd name="connsiteY6" fmla="*/ 797024 h 934184"/>
                  <a:gd name="connsiteX7" fmla="*/ 379488 w 539508"/>
                  <a:gd name="connsiteY7" fmla="*/ 781784 h 934184"/>
                  <a:gd name="connsiteX8" fmla="*/ 364248 w 539508"/>
                  <a:gd name="connsiteY8" fmla="*/ 751304 h 934184"/>
                  <a:gd name="connsiteX9" fmla="*/ 234708 w 539508"/>
                  <a:gd name="connsiteY9" fmla="*/ 766544 h 934184"/>
                  <a:gd name="connsiteX10" fmla="*/ 211848 w 539508"/>
                  <a:gd name="connsiteY10" fmla="*/ 774164 h 934184"/>
                  <a:gd name="connsiteX11" fmla="*/ 67068 w 539508"/>
                  <a:gd name="connsiteY11" fmla="*/ 758924 h 934184"/>
                  <a:gd name="connsiteX12" fmla="*/ 44208 w 539508"/>
                  <a:gd name="connsiteY12" fmla="*/ 743684 h 934184"/>
                  <a:gd name="connsiteX13" fmla="*/ 13728 w 539508"/>
                  <a:gd name="connsiteY13" fmla="*/ 697964 h 934184"/>
                  <a:gd name="connsiteX14" fmla="*/ 36588 w 539508"/>
                  <a:gd name="connsiteY14" fmla="*/ 637004 h 934184"/>
                  <a:gd name="connsiteX15" fmla="*/ 59448 w 539508"/>
                  <a:gd name="connsiteY15" fmla="*/ 621764 h 934184"/>
                  <a:gd name="connsiteX16" fmla="*/ 196608 w 539508"/>
                  <a:gd name="connsiteY16" fmla="*/ 637004 h 934184"/>
                  <a:gd name="connsiteX17" fmla="*/ 288048 w 539508"/>
                  <a:gd name="connsiteY17" fmla="*/ 652244 h 934184"/>
                  <a:gd name="connsiteX18" fmla="*/ 333768 w 539508"/>
                  <a:gd name="connsiteY18" fmla="*/ 667484 h 934184"/>
                  <a:gd name="connsiteX19" fmla="*/ 409968 w 539508"/>
                  <a:gd name="connsiteY19" fmla="*/ 690344 h 934184"/>
                  <a:gd name="connsiteX20" fmla="*/ 432828 w 539508"/>
                  <a:gd name="connsiteY20" fmla="*/ 697964 h 934184"/>
                  <a:gd name="connsiteX21" fmla="*/ 455688 w 539508"/>
                  <a:gd name="connsiteY21" fmla="*/ 705584 h 934184"/>
                  <a:gd name="connsiteX22" fmla="*/ 493788 w 539508"/>
                  <a:gd name="connsiteY22" fmla="*/ 690344 h 934184"/>
                  <a:gd name="connsiteX23" fmla="*/ 501408 w 539508"/>
                  <a:gd name="connsiteY23" fmla="*/ 667484 h 934184"/>
                  <a:gd name="connsiteX24" fmla="*/ 470928 w 539508"/>
                  <a:gd name="connsiteY24" fmla="*/ 537944 h 934184"/>
                  <a:gd name="connsiteX25" fmla="*/ 409968 w 539508"/>
                  <a:gd name="connsiteY25" fmla="*/ 507464 h 934184"/>
                  <a:gd name="connsiteX26" fmla="*/ 333768 w 539508"/>
                  <a:gd name="connsiteY26" fmla="*/ 515084 h 934184"/>
                  <a:gd name="connsiteX27" fmla="*/ 295668 w 539508"/>
                  <a:gd name="connsiteY27" fmla="*/ 522704 h 934184"/>
                  <a:gd name="connsiteX28" fmla="*/ 59448 w 539508"/>
                  <a:gd name="connsiteY28" fmla="*/ 507464 h 934184"/>
                  <a:gd name="connsiteX29" fmla="*/ 28968 w 539508"/>
                  <a:gd name="connsiteY29" fmla="*/ 461744 h 934184"/>
                  <a:gd name="connsiteX30" fmla="*/ 36588 w 539508"/>
                  <a:gd name="connsiteY30" fmla="*/ 370304 h 934184"/>
                  <a:gd name="connsiteX31" fmla="*/ 44208 w 539508"/>
                  <a:gd name="connsiteY31" fmla="*/ 347444 h 934184"/>
                  <a:gd name="connsiteX32" fmla="*/ 67068 w 539508"/>
                  <a:gd name="connsiteY32" fmla="*/ 332204 h 934184"/>
                  <a:gd name="connsiteX33" fmla="*/ 143268 w 539508"/>
                  <a:gd name="connsiteY33" fmla="*/ 339824 h 934184"/>
                  <a:gd name="connsiteX34" fmla="*/ 173748 w 539508"/>
                  <a:gd name="connsiteY34" fmla="*/ 347444 h 934184"/>
                  <a:gd name="connsiteX35" fmla="*/ 242328 w 539508"/>
                  <a:gd name="connsiteY35" fmla="*/ 370304 h 934184"/>
                  <a:gd name="connsiteX36" fmla="*/ 265188 w 539508"/>
                  <a:gd name="connsiteY36" fmla="*/ 377924 h 934184"/>
                  <a:gd name="connsiteX37" fmla="*/ 333768 w 539508"/>
                  <a:gd name="connsiteY37" fmla="*/ 393164 h 934184"/>
                  <a:gd name="connsiteX38" fmla="*/ 387108 w 539508"/>
                  <a:gd name="connsiteY38" fmla="*/ 400784 h 934184"/>
                  <a:gd name="connsiteX39" fmla="*/ 409968 w 539508"/>
                  <a:gd name="connsiteY39" fmla="*/ 408404 h 934184"/>
                  <a:gd name="connsiteX40" fmla="*/ 501408 w 539508"/>
                  <a:gd name="connsiteY40" fmla="*/ 385544 h 934184"/>
                  <a:gd name="connsiteX41" fmla="*/ 531888 w 539508"/>
                  <a:gd name="connsiteY41" fmla="*/ 309344 h 934184"/>
                  <a:gd name="connsiteX42" fmla="*/ 539508 w 539508"/>
                  <a:gd name="connsiteY42" fmla="*/ 286484 h 934184"/>
                  <a:gd name="connsiteX43" fmla="*/ 524268 w 539508"/>
                  <a:gd name="connsiteY43" fmla="*/ 233144 h 934184"/>
                  <a:gd name="connsiteX44" fmla="*/ 440448 w 539508"/>
                  <a:gd name="connsiteY44" fmla="*/ 187424 h 934184"/>
                  <a:gd name="connsiteX45" fmla="*/ 379488 w 539508"/>
                  <a:gd name="connsiteY45" fmla="*/ 195044 h 934184"/>
                  <a:gd name="connsiteX46" fmla="*/ 310908 w 539508"/>
                  <a:gd name="connsiteY46" fmla="*/ 217904 h 934184"/>
                  <a:gd name="connsiteX47" fmla="*/ 288048 w 539508"/>
                  <a:gd name="connsiteY47" fmla="*/ 225524 h 934184"/>
                  <a:gd name="connsiteX48" fmla="*/ 265188 w 539508"/>
                  <a:gd name="connsiteY48" fmla="*/ 240764 h 934184"/>
                  <a:gd name="connsiteX49" fmla="*/ 234708 w 539508"/>
                  <a:gd name="connsiteY49" fmla="*/ 248384 h 934184"/>
                  <a:gd name="connsiteX50" fmla="*/ 211848 w 539508"/>
                  <a:gd name="connsiteY50" fmla="*/ 256004 h 934184"/>
                  <a:gd name="connsiteX51" fmla="*/ 97548 w 539508"/>
                  <a:gd name="connsiteY51" fmla="*/ 240764 h 934184"/>
                  <a:gd name="connsiteX52" fmla="*/ 67068 w 539508"/>
                  <a:gd name="connsiteY52" fmla="*/ 225524 h 934184"/>
                  <a:gd name="connsiteX53" fmla="*/ 28968 w 539508"/>
                  <a:gd name="connsiteY53" fmla="*/ 179804 h 934184"/>
                  <a:gd name="connsiteX54" fmla="*/ 13728 w 539508"/>
                  <a:gd name="connsiteY54" fmla="*/ 149324 h 934184"/>
                  <a:gd name="connsiteX55" fmla="*/ 21348 w 539508"/>
                  <a:gd name="connsiteY55" fmla="*/ 103604 h 934184"/>
                  <a:gd name="connsiteX56" fmla="*/ 51828 w 539508"/>
                  <a:gd name="connsiteY56" fmla="*/ 88364 h 934184"/>
                  <a:gd name="connsiteX57" fmla="*/ 181368 w 539508"/>
                  <a:gd name="connsiteY57" fmla="*/ 95984 h 934184"/>
                  <a:gd name="connsiteX58" fmla="*/ 272808 w 539508"/>
                  <a:gd name="connsiteY58" fmla="*/ 80744 h 934184"/>
                  <a:gd name="connsiteX59" fmla="*/ 288048 w 539508"/>
                  <a:gd name="connsiteY59" fmla="*/ 35024 h 934184"/>
                  <a:gd name="connsiteX60" fmla="*/ 257568 w 539508"/>
                  <a:gd name="connsiteY60" fmla="*/ 4544 h 934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539508" h="934184">
                    <a:moveTo>
                      <a:pt x="6108" y="934184"/>
                    </a:moveTo>
                    <a:cubicBezTo>
                      <a:pt x="84701" y="881789"/>
                      <a:pt x="0" y="931789"/>
                      <a:pt x="219468" y="926564"/>
                    </a:cubicBezTo>
                    <a:cubicBezTo>
                      <a:pt x="262933" y="925529"/>
                      <a:pt x="305828" y="916404"/>
                      <a:pt x="349008" y="911324"/>
                    </a:cubicBezTo>
                    <a:cubicBezTo>
                      <a:pt x="356628" y="906244"/>
                      <a:pt x="365392" y="902560"/>
                      <a:pt x="371868" y="896084"/>
                    </a:cubicBezTo>
                    <a:cubicBezTo>
                      <a:pt x="375320" y="892632"/>
                      <a:pt x="405641" y="851397"/>
                      <a:pt x="409968" y="842744"/>
                    </a:cubicBezTo>
                    <a:cubicBezTo>
                      <a:pt x="413560" y="835560"/>
                      <a:pt x="415048" y="827504"/>
                      <a:pt x="417588" y="819884"/>
                    </a:cubicBezTo>
                    <a:cubicBezTo>
                      <a:pt x="412508" y="812264"/>
                      <a:pt x="408824" y="803500"/>
                      <a:pt x="402348" y="797024"/>
                    </a:cubicBezTo>
                    <a:cubicBezTo>
                      <a:pt x="395872" y="790548"/>
                      <a:pt x="385351" y="788819"/>
                      <a:pt x="379488" y="781784"/>
                    </a:cubicBezTo>
                    <a:cubicBezTo>
                      <a:pt x="372216" y="773058"/>
                      <a:pt x="369328" y="761464"/>
                      <a:pt x="364248" y="751304"/>
                    </a:cubicBezTo>
                    <a:cubicBezTo>
                      <a:pt x="308142" y="755980"/>
                      <a:pt x="282372" y="754628"/>
                      <a:pt x="234708" y="766544"/>
                    </a:cubicBezTo>
                    <a:cubicBezTo>
                      <a:pt x="226916" y="768492"/>
                      <a:pt x="219468" y="771624"/>
                      <a:pt x="211848" y="774164"/>
                    </a:cubicBezTo>
                    <a:cubicBezTo>
                      <a:pt x="163588" y="769084"/>
                      <a:pt x="114812" y="767605"/>
                      <a:pt x="67068" y="758924"/>
                    </a:cubicBezTo>
                    <a:cubicBezTo>
                      <a:pt x="58058" y="757286"/>
                      <a:pt x="50239" y="750576"/>
                      <a:pt x="44208" y="743684"/>
                    </a:cubicBezTo>
                    <a:cubicBezTo>
                      <a:pt x="32147" y="729900"/>
                      <a:pt x="13728" y="697964"/>
                      <a:pt x="13728" y="697964"/>
                    </a:cubicBezTo>
                    <a:cubicBezTo>
                      <a:pt x="19180" y="670704"/>
                      <a:pt x="16967" y="656625"/>
                      <a:pt x="36588" y="637004"/>
                    </a:cubicBezTo>
                    <a:cubicBezTo>
                      <a:pt x="43064" y="630528"/>
                      <a:pt x="51828" y="626844"/>
                      <a:pt x="59448" y="621764"/>
                    </a:cubicBezTo>
                    <a:cubicBezTo>
                      <a:pt x="214076" y="633658"/>
                      <a:pt x="109352" y="621606"/>
                      <a:pt x="196608" y="637004"/>
                    </a:cubicBezTo>
                    <a:cubicBezTo>
                      <a:pt x="227038" y="642374"/>
                      <a:pt x="258733" y="642472"/>
                      <a:pt x="288048" y="652244"/>
                    </a:cubicBezTo>
                    <a:cubicBezTo>
                      <a:pt x="303288" y="657324"/>
                      <a:pt x="318183" y="663588"/>
                      <a:pt x="333768" y="667484"/>
                    </a:cubicBezTo>
                    <a:cubicBezTo>
                      <a:pt x="379833" y="679000"/>
                      <a:pt x="354313" y="671792"/>
                      <a:pt x="409968" y="690344"/>
                    </a:cubicBezTo>
                    <a:lnTo>
                      <a:pt x="432828" y="697964"/>
                    </a:lnTo>
                    <a:lnTo>
                      <a:pt x="455688" y="705584"/>
                    </a:lnTo>
                    <a:cubicBezTo>
                      <a:pt x="468388" y="700504"/>
                      <a:pt x="483280" y="699101"/>
                      <a:pt x="493788" y="690344"/>
                    </a:cubicBezTo>
                    <a:cubicBezTo>
                      <a:pt x="499958" y="685202"/>
                      <a:pt x="501909" y="675501"/>
                      <a:pt x="501408" y="667484"/>
                    </a:cubicBezTo>
                    <a:cubicBezTo>
                      <a:pt x="500130" y="647035"/>
                      <a:pt x="495774" y="567759"/>
                      <a:pt x="470928" y="537944"/>
                    </a:cubicBezTo>
                    <a:cubicBezTo>
                      <a:pt x="459514" y="524248"/>
                      <a:pt x="422477" y="512467"/>
                      <a:pt x="409968" y="507464"/>
                    </a:cubicBezTo>
                    <a:cubicBezTo>
                      <a:pt x="384568" y="510004"/>
                      <a:pt x="359071" y="511710"/>
                      <a:pt x="333768" y="515084"/>
                    </a:cubicBezTo>
                    <a:cubicBezTo>
                      <a:pt x="320930" y="516796"/>
                      <a:pt x="308615" y="523064"/>
                      <a:pt x="295668" y="522704"/>
                    </a:cubicBezTo>
                    <a:cubicBezTo>
                      <a:pt x="216795" y="520513"/>
                      <a:pt x="138188" y="512544"/>
                      <a:pt x="59448" y="507464"/>
                    </a:cubicBezTo>
                    <a:cubicBezTo>
                      <a:pt x="49288" y="492224"/>
                      <a:pt x="27447" y="479997"/>
                      <a:pt x="28968" y="461744"/>
                    </a:cubicBezTo>
                    <a:cubicBezTo>
                      <a:pt x="31508" y="431264"/>
                      <a:pt x="32546" y="400621"/>
                      <a:pt x="36588" y="370304"/>
                    </a:cubicBezTo>
                    <a:cubicBezTo>
                      <a:pt x="37650" y="362342"/>
                      <a:pt x="39190" y="353716"/>
                      <a:pt x="44208" y="347444"/>
                    </a:cubicBezTo>
                    <a:cubicBezTo>
                      <a:pt x="49929" y="340293"/>
                      <a:pt x="59448" y="337284"/>
                      <a:pt x="67068" y="332204"/>
                    </a:cubicBezTo>
                    <a:cubicBezTo>
                      <a:pt x="92468" y="334744"/>
                      <a:pt x="117998" y="336214"/>
                      <a:pt x="143268" y="339824"/>
                    </a:cubicBezTo>
                    <a:cubicBezTo>
                      <a:pt x="153635" y="341305"/>
                      <a:pt x="163717" y="344435"/>
                      <a:pt x="173748" y="347444"/>
                    </a:cubicBezTo>
                    <a:cubicBezTo>
                      <a:pt x="196828" y="354368"/>
                      <a:pt x="219468" y="362684"/>
                      <a:pt x="242328" y="370304"/>
                    </a:cubicBezTo>
                    <a:cubicBezTo>
                      <a:pt x="249948" y="372844"/>
                      <a:pt x="257396" y="375976"/>
                      <a:pt x="265188" y="377924"/>
                    </a:cubicBezTo>
                    <a:cubicBezTo>
                      <a:pt x="292588" y="384774"/>
                      <a:pt x="304746" y="388327"/>
                      <a:pt x="333768" y="393164"/>
                    </a:cubicBezTo>
                    <a:cubicBezTo>
                      <a:pt x="351484" y="396117"/>
                      <a:pt x="369328" y="398244"/>
                      <a:pt x="387108" y="400784"/>
                    </a:cubicBezTo>
                    <a:cubicBezTo>
                      <a:pt x="394728" y="403324"/>
                      <a:pt x="401964" y="409071"/>
                      <a:pt x="409968" y="408404"/>
                    </a:cubicBezTo>
                    <a:cubicBezTo>
                      <a:pt x="443933" y="405574"/>
                      <a:pt x="470894" y="395715"/>
                      <a:pt x="501408" y="385544"/>
                    </a:cubicBezTo>
                    <a:cubicBezTo>
                      <a:pt x="523832" y="340696"/>
                      <a:pt x="513056" y="365840"/>
                      <a:pt x="531888" y="309344"/>
                    </a:cubicBezTo>
                    <a:lnTo>
                      <a:pt x="539508" y="286484"/>
                    </a:lnTo>
                    <a:cubicBezTo>
                      <a:pt x="534428" y="268704"/>
                      <a:pt x="535144" y="248099"/>
                      <a:pt x="524268" y="233144"/>
                    </a:cubicBezTo>
                    <a:cubicBezTo>
                      <a:pt x="508651" y="211670"/>
                      <a:pt x="464575" y="197075"/>
                      <a:pt x="440448" y="187424"/>
                    </a:cubicBezTo>
                    <a:cubicBezTo>
                      <a:pt x="420128" y="189964"/>
                      <a:pt x="399512" y="190753"/>
                      <a:pt x="379488" y="195044"/>
                    </a:cubicBezTo>
                    <a:lnTo>
                      <a:pt x="310908" y="217904"/>
                    </a:lnTo>
                    <a:cubicBezTo>
                      <a:pt x="303288" y="220444"/>
                      <a:pt x="294731" y="221069"/>
                      <a:pt x="288048" y="225524"/>
                    </a:cubicBezTo>
                    <a:cubicBezTo>
                      <a:pt x="280428" y="230604"/>
                      <a:pt x="273606" y="237156"/>
                      <a:pt x="265188" y="240764"/>
                    </a:cubicBezTo>
                    <a:cubicBezTo>
                      <a:pt x="255562" y="244889"/>
                      <a:pt x="244778" y="245507"/>
                      <a:pt x="234708" y="248384"/>
                    </a:cubicBezTo>
                    <a:cubicBezTo>
                      <a:pt x="226985" y="250591"/>
                      <a:pt x="219468" y="253464"/>
                      <a:pt x="211848" y="256004"/>
                    </a:cubicBezTo>
                    <a:cubicBezTo>
                      <a:pt x="173748" y="250924"/>
                      <a:pt x="135161" y="248682"/>
                      <a:pt x="97548" y="240764"/>
                    </a:cubicBezTo>
                    <a:cubicBezTo>
                      <a:pt x="86432" y="238424"/>
                      <a:pt x="76311" y="232126"/>
                      <a:pt x="67068" y="225524"/>
                    </a:cubicBezTo>
                    <a:cubicBezTo>
                      <a:pt x="51851" y="214655"/>
                      <a:pt x="38187" y="195937"/>
                      <a:pt x="28968" y="179804"/>
                    </a:cubicBezTo>
                    <a:cubicBezTo>
                      <a:pt x="23332" y="169941"/>
                      <a:pt x="18808" y="159484"/>
                      <a:pt x="13728" y="149324"/>
                    </a:cubicBezTo>
                    <a:cubicBezTo>
                      <a:pt x="16268" y="134084"/>
                      <a:pt x="13159" y="116706"/>
                      <a:pt x="21348" y="103604"/>
                    </a:cubicBezTo>
                    <a:cubicBezTo>
                      <a:pt x="27368" y="93971"/>
                      <a:pt x="40482" y="88904"/>
                      <a:pt x="51828" y="88364"/>
                    </a:cubicBezTo>
                    <a:cubicBezTo>
                      <a:pt x="95034" y="86307"/>
                      <a:pt x="138188" y="93444"/>
                      <a:pt x="181368" y="95984"/>
                    </a:cubicBezTo>
                    <a:cubicBezTo>
                      <a:pt x="211848" y="90904"/>
                      <a:pt x="245979" y="96075"/>
                      <a:pt x="272808" y="80744"/>
                    </a:cubicBezTo>
                    <a:cubicBezTo>
                      <a:pt x="286756" y="72774"/>
                      <a:pt x="288048" y="35024"/>
                      <a:pt x="288048" y="35024"/>
                    </a:cubicBezTo>
                    <a:cubicBezTo>
                      <a:pt x="270536" y="0"/>
                      <a:pt x="284167" y="4544"/>
                      <a:pt x="257568" y="4544"/>
                    </a:cubicBezTo>
                  </a:path>
                </a:pathLst>
              </a:cu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3" name="Picture 2"/>
              <p:cNvPicPr>
                <a:picLocks noChangeAspect="1" noChangeArrowheads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34185" t="13045" r="59095" b="76364"/>
              <a:stretch>
                <a:fillRect/>
              </a:stretch>
            </p:blipFill>
            <p:spPr bwMode="auto">
              <a:xfrm rot="20376126">
                <a:off x="1815130" y="4843758"/>
                <a:ext cx="331265" cy="3547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9" name="Freeform 18"/>
            <p:cNvSpPr/>
            <p:nvPr/>
          </p:nvSpPr>
          <p:spPr>
            <a:xfrm>
              <a:off x="1745456" y="4943475"/>
              <a:ext cx="123825" cy="95250"/>
            </a:xfrm>
            <a:custGeom>
              <a:avLst/>
              <a:gdLst>
                <a:gd name="connsiteX0" fmla="*/ 0 w 123825"/>
                <a:gd name="connsiteY0" fmla="*/ 38100 h 95250"/>
                <a:gd name="connsiteX1" fmla="*/ 66675 w 123825"/>
                <a:gd name="connsiteY1" fmla="*/ 0 h 95250"/>
                <a:gd name="connsiteX2" fmla="*/ 123825 w 123825"/>
                <a:gd name="connsiteY2" fmla="*/ 14288 h 95250"/>
                <a:gd name="connsiteX3" fmla="*/ 109538 w 123825"/>
                <a:gd name="connsiteY3" fmla="*/ 92869 h 95250"/>
                <a:gd name="connsiteX4" fmla="*/ 33338 w 123825"/>
                <a:gd name="connsiteY4" fmla="*/ 95250 h 95250"/>
                <a:gd name="connsiteX5" fmla="*/ 0 w 123825"/>
                <a:gd name="connsiteY5" fmla="*/ 3810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3825" h="95250">
                  <a:moveTo>
                    <a:pt x="0" y="38100"/>
                  </a:moveTo>
                  <a:lnTo>
                    <a:pt x="66675" y="0"/>
                  </a:lnTo>
                  <a:lnTo>
                    <a:pt x="123825" y="14288"/>
                  </a:lnTo>
                  <a:lnTo>
                    <a:pt x="109538" y="92869"/>
                  </a:lnTo>
                  <a:lnTo>
                    <a:pt x="33338" y="9525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2071346" y="4907256"/>
              <a:ext cx="123825" cy="95250"/>
            </a:xfrm>
            <a:custGeom>
              <a:avLst/>
              <a:gdLst>
                <a:gd name="connsiteX0" fmla="*/ 0 w 123825"/>
                <a:gd name="connsiteY0" fmla="*/ 38100 h 95250"/>
                <a:gd name="connsiteX1" fmla="*/ 66675 w 123825"/>
                <a:gd name="connsiteY1" fmla="*/ 0 h 95250"/>
                <a:gd name="connsiteX2" fmla="*/ 123825 w 123825"/>
                <a:gd name="connsiteY2" fmla="*/ 14288 h 95250"/>
                <a:gd name="connsiteX3" fmla="*/ 109538 w 123825"/>
                <a:gd name="connsiteY3" fmla="*/ 92869 h 95250"/>
                <a:gd name="connsiteX4" fmla="*/ 33338 w 123825"/>
                <a:gd name="connsiteY4" fmla="*/ 95250 h 95250"/>
                <a:gd name="connsiteX5" fmla="*/ 0 w 123825"/>
                <a:gd name="connsiteY5" fmla="*/ 3810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3825" h="95250">
                  <a:moveTo>
                    <a:pt x="0" y="38100"/>
                  </a:moveTo>
                  <a:lnTo>
                    <a:pt x="66675" y="0"/>
                  </a:lnTo>
                  <a:lnTo>
                    <a:pt x="123825" y="14288"/>
                  </a:lnTo>
                  <a:lnTo>
                    <a:pt x="109538" y="92869"/>
                  </a:lnTo>
                  <a:lnTo>
                    <a:pt x="33338" y="9525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4083243" y="1722716"/>
            <a:ext cx="2658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Single surfactant </a:t>
            </a:r>
            <a:r>
              <a:rPr lang="en-GB" dirty="0" smtClean="0"/>
              <a:t>molecule</a:t>
            </a:r>
            <a:endParaRPr lang="en-GB" dirty="0" smtClean="0"/>
          </a:p>
        </p:txBody>
      </p:sp>
      <p:sp>
        <p:nvSpPr>
          <p:cNvPr id="4" name="Rectangle 3"/>
          <p:cNvSpPr/>
          <p:nvPr/>
        </p:nvSpPr>
        <p:spPr>
          <a:xfrm>
            <a:off x="19050" y="6496519"/>
            <a:ext cx="878963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200" dirty="0" err="1">
                <a:latin typeface="Arial" panose="020B0604020202020204" pitchFamily="34" charset="0"/>
                <a:cs typeface="Arial" panose="020B0604020202020204" pitchFamily="34" charset="0"/>
              </a:rPr>
              <a:t>Israelachvili</a:t>
            </a:r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, J. N</a:t>
            </a:r>
            <a:r>
              <a:rPr lang="en-CA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CA" sz="1200" i="1" dirty="0">
                <a:latin typeface="Arial" panose="020B0604020202020204" pitchFamily="34" charset="0"/>
                <a:cs typeface="Arial" panose="020B0604020202020204" pitchFamily="34" charset="0"/>
              </a:rPr>
              <a:t>Intermolecular and Surface Forces (Third Edition)</a:t>
            </a:r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CA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Academic Press: San Diego, </a:t>
            </a:r>
            <a:r>
              <a:rPr lang="en-CA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2011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58238" y="2162205"/>
            <a:ext cx="3209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endParaRPr lang="en-GB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547515" y="1647194"/>
            <a:ext cx="3818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/>
              <a:t>a</a:t>
            </a:r>
            <a:r>
              <a:rPr lang="en-GB" baseline="-25000" dirty="0"/>
              <a:t>0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7262625" y="2302907"/>
            <a:ext cx="3145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i="1" dirty="0" err="1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GB" baseline="-25000" dirty="0" err="1"/>
              <a:t>c</a:t>
            </a:r>
            <a:endParaRPr lang="en-GB" baseline="-25000" dirty="0"/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8175754" y="1907382"/>
            <a:ext cx="371761" cy="11680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ight Brace 27"/>
          <p:cNvSpPr/>
          <p:nvPr/>
        </p:nvSpPr>
        <p:spPr>
          <a:xfrm rot="5400000">
            <a:off x="7367153" y="1821462"/>
            <a:ext cx="155946" cy="1016497"/>
          </a:xfrm>
          <a:prstGeom prst="rightBrac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/>
          <p:cNvCxnSpPr/>
          <p:nvPr/>
        </p:nvCxnSpPr>
        <p:spPr>
          <a:xfrm flipH="1">
            <a:off x="6633006" y="2203417"/>
            <a:ext cx="371761" cy="11680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2661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  <p:bldP spid="3" grpId="0"/>
      <p:bldP spid="14" grpId="0"/>
      <p:bldP spid="24" grpId="0"/>
      <p:bldP spid="6" grpId="0"/>
      <p:bldP spid="9" grpId="0"/>
      <p:bldP spid="10" grpId="0"/>
      <p:bldP spid="2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8052" y="41794"/>
            <a:ext cx="8986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 smtClean="0">
                <a:latin typeface="Arial"/>
                <a:cs typeface="Arial"/>
              </a:rPr>
              <a:t>Light Scattering from Complicated Systems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9236" y="6519446"/>
            <a:ext cx="63494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Wright, D. B. Thesis,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Warwick, UK, 2015.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Picture 20" descr="MR626 correlation function and t distribution data.tif"/>
          <p:cNvPicPr/>
          <p:nvPr/>
        </p:nvPicPr>
        <p:blipFill rotWithShape="1">
          <a:blip r:embed="rId3" cstate="print"/>
          <a:srcRect r="50000" b="50000"/>
          <a:stretch/>
        </p:blipFill>
        <p:spPr>
          <a:xfrm>
            <a:off x="9237" y="726672"/>
            <a:ext cx="3499778" cy="2496819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-95148" y="790010"/>
            <a:ext cx="501548" cy="4199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9" name="Group 38"/>
          <p:cNvGrpSpPr/>
          <p:nvPr/>
        </p:nvGrpSpPr>
        <p:grpSpPr>
          <a:xfrm>
            <a:off x="3667228" y="542006"/>
            <a:ext cx="4593860" cy="2681486"/>
            <a:chOff x="3667228" y="542006"/>
            <a:chExt cx="4593860" cy="2681486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1430" y="862462"/>
              <a:ext cx="3329658" cy="23610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ight Arrow 8"/>
            <p:cNvSpPr/>
            <p:nvPr/>
          </p:nvSpPr>
          <p:spPr>
            <a:xfrm>
              <a:off x="3667228" y="2159404"/>
              <a:ext cx="923636" cy="443345"/>
            </a:xfrm>
            <a:prstGeom prst="rightArrow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233880" y="1237520"/>
              <a:ext cx="10099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i="1" dirty="0" smtClean="0"/>
                <a:t>Angular independent</a:t>
              </a:r>
              <a:endParaRPr lang="en-GB" sz="1200" i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919516" y="1928571"/>
              <a:ext cx="10099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i="1" dirty="0" smtClean="0"/>
                <a:t>Angular dependent</a:t>
              </a:r>
              <a:endParaRPr lang="en-GB" sz="1200" i="1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912752" y="542006"/>
              <a:ext cx="22118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DLS data at one angle</a:t>
              </a:r>
              <a:endParaRPr lang="en-GB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129046" y="3214134"/>
            <a:ext cx="4778743" cy="2901608"/>
            <a:chOff x="4129046" y="3214134"/>
            <a:chExt cx="4778743" cy="2901608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29046" y="3344904"/>
              <a:ext cx="4778743" cy="2770838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5576379" y="3214134"/>
              <a:ext cx="26847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S</a:t>
              </a:r>
              <a:r>
                <a:rPr lang="en-GB" dirty="0" smtClean="0"/>
                <a:t>LS data at multiple angles</a:t>
              </a:r>
              <a:endParaRPr lang="en-GB" dirty="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00210" y="3214134"/>
            <a:ext cx="3653868" cy="2786100"/>
            <a:chOff x="100210" y="3214134"/>
            <a:chExt cx="3653868" cy="2786100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9996" b="75177"/>
            <a:stretch/>
          </p:blipFill>
          <p:spPr>
            <a:xfrm>
              <a:off x="327550" y="3583466"/>
              <a:ext cx="3426528" cy="2416768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822282" y="3214134"/>
              <a:ext cx="28449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Scattering at multiple angles</a:t>
              </a:r>
              <a:endParaRPr lang="en-GB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00210" y="5403273"/>
              <a:ext cx="6703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130</a:t>
              </a:r>
              <a:r>
                <a:rPr lang="en-GB" dirty="0" smtClean="0">
                  <a:latin typeface="Franklin Gothic Book"/>
                </a:rPr>
                <a:t>°</a:t>
              </a:r>
              <a:endParaRPr lang="en-GB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55626" y="4881418"/>
              <a:ext cx="5533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9</a:t>
              </a:r>
              <a:r>
                <a:rPr lang="en-GB" dirty="0" smtClean="0"/>
                <a:t>0</a:t>
              </a:r>
              <a:r>
                <a:rPr lang="en-GB" dirty="0" smtClean="0">
                  <a:latin typeface="Franklin Gothic Book"/>
                </a:rPr>
                <a:t>°</a:t>
              </a:r>
              <a:endParaRPr lang="en-GB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55626" y="4440991"/>
              <a:ext cx="5533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50</a:t>
              </a:r>
              <a:r>
                <a:rPr lang="en-GB" dirty="0" smtClean="0">
                  <a:latin typeface="Franklin Gothic Book"/>
                </a:rPr>
                <a:t>°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12934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18364" y="3899694"/>
            <a:ext cx="887627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Using an inverse Laplace transformation, w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can </a:t>
            </a:r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deconvolute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the DLS fit if two or more modes are present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i="1" dirty="0" smtClean="0">
                <a:latin typeface="Baskerville Old Face" panose="02020602080505020303" pitchFamily="18" charset="0"/>
                <a:cs typeface="Arial" panose="020B0604020202020204" pitchFamily="34" charset="0"/>
              </a:rPr>
              <a:t>τ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value for that mode obtains </a:t>
            </a:r>
            <a:r>
              <a:rPr lang="en-GB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GB" sz="2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Using the relative amplitudes of the modes, we can obtain the scattering contribution from the mode of interest.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We can then apply this to the SLS data in order to study one mode in isolation.</a:t>
            </a:r>
            <a:endParaRPr lang="en-GB" sz="2000" dirty="0">
              <a:latin typeface="Baskerville Old Face" panose="02020602080505020303" pitchFamily="18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893" y="1137653"/>
            <a:ext cx="4778743" cy="2772365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964" y="1343024"/>
            <a:ext cx="2800513" cy="1985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9236" y="6519446"/>
            <a:ext cx="63494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Wright, D. B. Thesis,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Warwick, UK, 2015.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Picture 20" descr="MR626 correlation function and t distribution data.tif"/>
          <p:cNvPicPr/>
          <p:nvPr/>
        </p:nvPicPr>
        <p:blipFill rotWithShape="1">
          <a:blip r:embed="rId5" cstate="print"/>
          <a:srcRect r="50000" b="50000"/>
          <a:stretch/>
        </p:blipFill>
        <p:spPr>
          <a:xfrm>
            <a:off x="1813473" y="535733"/>
            <a:ext cx="2523331" cy="1800200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1610273" y="573763"/>
            <a:ext cx="406400" cy="2897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Bent Arrow 5"/>
          <p:cNvSpPr/>
          <p:nvPr/>
        </p:nvSpPr>
        <p:spPr>
          <a:xfrm rot="10800000">
            <a:off x="3183978" y="2192480"/>
            <a:ext cx="519803" cy="662710"/>
          </a:xfrm>
          <a:prstGeom prst="bentArrow">
            <a:avLst/>
          </a:prstGeom>
          <a:solidFill>
            <a:srgbClr val="7030A0"/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952500" y="2686050"/>
            <a:ext cx="371475" cy="8286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42950" y="3514725"/>
            <a:ext cx="5421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16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fast</a:t>
            </a:r>
            <a:endParaRPr lang="en-GB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323975" y="3699391"/>
            <a:ext cx="489498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895475" y="3535130"/>
            <a:ext cx="15343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6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fast</a:t>
            </a:r>
            <a:r>
              <a:rPr lang="en-GB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GB" sz="16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16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fast</a:t>
            </a:r>
            <a:r>
              <a:rPr lang="en-GB" sz="16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6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3429869" y="3704407"/>
            <a:ext cx="489498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901973" y="3527941"/>
            <a:ext cx="10021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Kc/R</a:t>
            </a:r>
            <a:r>
              <a:rPr lang="el-GR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θ</a:t>
            </a:r>
            <a:r>
              <a:rPr lang="en-GB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, fast</a:t>
            </a:r>
            <a:endParaRPr lang="en-GB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8052" y="41794"/>
            <a:ext cx="8986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 smtClean="0">
                <a:latin typeface="Arial"/>
                <a:cs typeface="Arial"/>
              </a:rPr>
              <a:t>Light Scattering from Complicated Systems</a:t>
            </a:r>
          </a:p>
        </p:txBody>
      </p:sp>
    </p:spTree>
    <p:extLst>
      <p:ext uri="{BB962C8B-B14F-4D97-AF65-F5344CB8AC3E}">
        <p14:creationId xmlns:p14="http://schemas.microsoft.com/office/powerpoint/2010/main" val="2053689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/>
      <p:bldP spid="18" grpId="0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8052" y="41794"/>
            <a:ext cx="8986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 smtClean="0">
                <a:latin typeface="Arial"/>
                <a:cs typeface="Arial"/>
              </a:rPr>
              <a:t>Conclusions</a:t>
            </a:r>
            <a:endParaRPr lang="en-GB" sz="3200" b="1" i="1" dirty="0" smtClean="0">
              <a:latin typeface="Arial"/>
              <a:cs typeface="Arial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1598597" y="992766"/>
            <a:ext cx="406400" cy="2897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517236" y="626569"/>
            <a:ext cx="7634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Light scattering is a non-destructive technique that can yield information on: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46727" y="974451"/>
            <a:ext cx="7123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Particle hydrodynamic, core and corona radii and the radius of gyration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46727" y="1362148"/>
            <a:ext cx="2333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Morphology (</a:t>
            </a:r>
            <a:r>
              <a:rPr lang="en-GB" i="1" dirty="0" err="1" smtClean="0"/>
              <a:t>R</a:t>
            </a:r>
            <a:r>
              <a:rPr lang="en-GB" baseline="-25000" dirty="0" err="1" smtClean="0"/>
              <a:t>g</a:t>
            </a:r>
            <a:r>
              <a:rPr lang="en-GB" dirty="0" smtClean="0"/>
              <a:t>/</a:t>
            </a:r>
            <a:r>
              <a:rPr lang="en-GB" i="1" dirty="0" smtClean="0"/>
              <a:t>R</a:t>
            </a:r>
            <a:r>
              <a:rPr lang="en-GB" baseline="-25000" dirty="0" smtClean="0"/>
              <a:t>H</a:t>
            </a:r>
            <a:r>
              <a:rPr lang="en-GB" dirty="0" smtClean="0"/>
              <a:t>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46727" y="1754110"/>
            <a:ext cx="4451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chain density within the particle </a:t>
            </a:r>
            <a:r>
              <a:rPr lang="en-GB" dirty="0"/>
              <a:t>(</a:t>
            </a:r>
            <a:r>
              <a:rPr lang="en-GB" i="1" dirty="0" err="1" smtClean="0"/>
              <a:t>N</a:t>
            </a:r>
            <a:r>
              <a:rPr lang="en-GB" baseline="-25000" dirty="0" err="1" smtClean="0"/>
              <a:t>agg</a:t>
            </a:r>
            <a:r>
              <a:rPr lang="en-GB" dirty="0" smtClean="0"/>
              <a:t>)</a:t>
            </a:r>
            <a:endParaRPr lang="en-GB" i="1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946727" y="2145550"/>
            <a:ext cx="6256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Virial</a:t>
            </a:r>
            <a:r>
              <a:rPr lang="en-GB" dirty="0" smtClean="0"/>
              <a:t> coefficients and particle-particle interactions (</a:t>
            </a:r>
            <a:r>
              <a:rPr lang="en-GB" i="1" dirty="0" err="1" smtClean="0"/>
              <a:t>k</a:t>
            </a:r>
            <a:r>
              <a:rPr lang="en-GB" baseline="-25000" dirty="0" err="1" smtClean="0"/>
              <a:t>D</a:t>
            </a:r>
            <a:r>
              <a:rPr lang="en-GB" dirty="0" smtClean="0"/>
              <a:t> and </a:t>
            </a:r>
            <a:r>
              <a:rPr lang="en-GB" i="1" dirty="0" smtClean="0"/>
              <a:t>A</a:t>
            </a:r>
            <a:r>
              <a:rPr lang="en-GB" baseline="-25000" dirty="0" smtClean="0"/>
              <a:t>2</a:t>
            </a:r>
            <a:r>
              <a:rPr lang="en-GB" dirty="0" smtClean="0"/>
              <a:t>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17235" y="2746314"/>
            <a:ext cx="7374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Multiple angle DLS and SLS allows one to analyse complicated systems </a:t>
            </a:r>
            <a:r>
              <a:rPr lang="en-GB" i="1" dirty="0" smtClean="0"/>
              <a:t>in situ</a:t>
            </a:r>
            <a:endParaRPr lang="en-GB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517236" y="3115646"/>
            <a:ext cx="8557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Can be used to compliment other analysis techniques such as microscopy and SANS/SAXS</a:t>
            </a:r>
          </a:p>
        </p:txBody>
      </p:sp>
    </p:spTree>
    <p:extLst>
      <p:ext uri="{BB962C8B-B14F-4D97-AF65-F5344CB8AC3E}">
        <p14:creationId xmlns:p14="http://schemas.microsoft.com/office/powerpoint/2010/main" val="4072602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35531" y="-21050"/>
            <a:ext cx="71825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i="1" dirty="0" smtClean="0">
                <a:latin typeface="Arial"/>
                <a:cs typeface="Arial"/>
              </a:rPr>
              <a:t>Acknowledgements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41900" y="3490008"/>
            <a:ext cx="31719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Dr. Mathew Robin</a:t>
            </a:r>
          </a:p>
          <a:p>
            <a:r>
              <a:rPr lang="en-US" dirty="0" smtClean="0">
                <a:latin typeface="Arial"/>
                <a:cs typeface="Arial"/>
              </a:rPr>
              <a:t>Dr. Daniel Wright</a:t>
            </a:r>
          </a:p>
          <a:p>
            <a:endParaRPr lang="en-US" dirty="0">
              <a:latin typeface="Arial"/>
              <a:cs typeface="Arial"/>
            </a:endParaRPr>
          </a:p>
          <a:p>
            <a:r>
              <a:rPr lang="en-US" dirty="0" smtClean="0">
                <a:latin typeface="Arial"/>
                <a:cs typeface="Arial"/>
              </a:rPr>
              <a:t>Dr. Matthew Gibson</a:t>
            </a:r>
          </a:p>
          <a:p>
            <a:r>
              <a:rPr lang="en-US" dirty="0" smtClean="0">
                <a:latin typeface="Arial"/>
                <a:cs typeface="Arial"/>
              </a:rPr>
              <a:t>Prof. Rachel O’Reilly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31" name="Picture 30" descr="Logo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28054" y="5387510"/>
            <a:ext cx="2911318" cy="639752"/>
          </a:xfrm>
          <a:prstGeom prst="rect">
            <a:avLst/>
          </a:prstGeom>
        </p:spPr>
      </p:pic>
      <p:grpSp>
        <p:nvGrpSpPr>
          <p:cNvPr id="53" name="Group 52"/>
          <p:cNvGrpSpPr/>
          <p:nvPr/>
        </p:nvGrpSpPr>
        <p:grpSpPr>
          <a:xfrm>
            <a:off x="319510" y="553018"/>
            <a:ext cx="8504980" cy="2581468"/>
            <a:chOff x="861118" y="430476"/>
            <a:chExt cx="7341034" cy="2518277"/>
          </a:xfrm>
        </p:grpSpPr>
        <p:grpSp>
          <p:nvGrpSpPr>
            <p:cNvPr id="64" name="Group 63"/>
            <p:cNvGrpSpPr/>
            <p:nvPr/>
          </p:nvGrpSpPr>
          <p:grpSpPr>
            <a:xfrm>
              <a:off x="1660553" y="510142"/>
              <a:ext cx="6477015" cy="2341755"/>
              <a:chOff x="1728132" y="531666"/>
              <a:chExt cx="5560433" cy="1807806"/>
            </a:xfrm>
          </p:grpSpPr>
          <p:pic>
            <p:nvPicPr>
              <p:cNvPr id="66" name="Picture 65" descr="BenMartyn.jp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81813" y="531666"/>
                <a:ext cx="683482" cy="864000"/>
              </a:xfrm>
              <a:prstGeom prst="rect">
                <a:avLst/>
              </a:prstGeom>
            </p:spPr>
          </p:pic>
          <p:pic>
            <p:nvPicPr>
              <p:cNvPr id="67" name="Picture 66" descr="GLDavis.JPG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28132" y="1475472"/>
                <a:ext cx="603000" cy="864000"/>
              </a:xfrm>
              <a:prstGeom prst="rect">
                <a:avLst/>
              </a:prstGeom>
            </p:spPr>
          </p:pic>
          <p:pic>
            <p:nvPicPr>
              <p:cNvPr id="68" name="Picture 67"/>
              <p:cNvPicPr>
                <a:picLocks noChangeAspect="1"/>
              </p:cNvPicPr>
              <p:nvPr/>
            </p:nvPicPr>
            <p:blipFill rotWithShape="1">
              <a:blip r:embed="rId6"/>
              <a:srcRect l="26242" t="17548" r="31260" b="33965"/>
              <a:stretch/>
            </p:blipFill>
            <p:spPr>
              <a:xfrm>
                <a:off x="3825788" y="1475472"/>
                <a:ext cx="572489" cy="859604"/>
              </a:xfrm>
              <a:prstGeom prst="rect">
                <a:avLst/>
              </a:prstGeom>
            </p:spPr>
          </p:pic>
          <p:pic>
            <p:nvPicPr>
              <p:cNvPr id="69" name="Picture 68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490453" y="1475472"/>
                <a:ext cx="633201" cy="860004"/>
              </a:xfrm>
              <a:prstGeom prst="rect">
                <a:avLst/>
              </a:prstGeom>
            </p:spPr>
          </p:pic>
          <p:pic>
            <p:nvPicPr>
              <p:cNvPr id="70" name="Picture 69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146508" y="541507"/>
                <a:ext cx="587928" cy="863999"/>
              </a:xfrm>
              <a:prstGeom prst="rect">
                <a:avLst/>
              </a:prstGeom>
            </p:spPr>
          </p:pic>
          <p:pic>
            <p:nvPicPr>
              <p:cNvPr id="71" name="Picture 70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490453" y="552473"/>
                <a:ext cx="633201" cy="864001"/>
              </a:xfrm>
              <a:prstGeom prst="rect">
                <a:avLst/>
              </a:prstGeom>
            </p:spPr>
          </p:pic>
          <p:pic>
            <p:nvPicPr>
              <p:cNvPr id="72" name="Picture 71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25066" y="551475"/>
                <a:ext cx="663499" cy="864999"/>
              </a:xfrm>
              <a:prstGeom prst="rect">
                <a:avLst/>
              </a:prstGeom>
            </p:spPr>
          </p:pic>
          <p:pic>
            <p:nvPicPr>
              <p:cNvPr id="73" name="Picture 72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823784" y="552473"/>
                <a:ext cx="574492" cy="864000"/>
              </a:xfrm>
              <a:prstGeom prst="rect">
                <a:avLst/>
              </a:prstGeom>
            </p:spPr>
          </p:pic>
        </p:grpSp>
        <p:sp>
          <p:nvSpPr>
            <p:cNvPr id="65" name="Rectangle 64"/>
            <p:cNvSpPr/>
            <p:nvPr/>
          </p:nvSpPr>
          <p:spPr>
            <a:xfrm>
              <a:off x="861118" y="430476"/>
              <a:ext cx="7341034" cy="2518277"/>
            </a:xfrm>
            <a:prstGeom prst="rect">
              <a:avLst/>
            </a:prstGeom>
            <a:noFill/>
            <a:ln w="381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</p:grpSp>
      <p:pic>
        <p:nvPicPr>
          <p:cNvPr id="54" name="Picture 5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851" y="682252"/>
            <a:ext cx="887771" cy="1127334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3163" y="662312"/>
            <a:ext cx="916788" cy="1147274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331" y="634683"/>
            <a:ext cx="813766" cy="1147274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59" y="1887926"/>
            <a:ext cx="922379" cy="1147938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577" y="1887927"/>
            <a:ext cx="799615" cy="1147273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3172" y="1887927"/>
            <a:ext cx="869450" cy="1138920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3163" y="1887926"/>
            <a:ext cx="916788" cy="1138921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4254" y="1887926"/>
            <a:ext cx="895411" cy="1138921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490" y="634683"/>
            <a:ext cx="774827" cy="1147273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489" y="1887927"/>
            <a:ext cx="774827" cy="1147937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3260440" y="3134486"/>
            <a:ext cx="5560291" cy="2188372"/>
            <a:chOff x="3260440" y="3134486"/>
            <a:chExt cx="5560291" cy="2188372"/>
          </a:xfrm>
        </p:grpSpPr>
        <p:pic>
          <p:nvPicPr>
            <p:cNvPr id="74" name="Picture 73"/>
            <p:cNvPicPr>
              <a:picLocks noChangeAspect="1"/>
            </p:cNvPicPr>
            <p:nvPr/>
          </p:nvPicPr>
          <p:blipFill rotWithShape="1"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613"/>
            <a:stretch/>
          </p:blipFill>
          <p:spPr>
            <a:xfrm>
              <a:off x="3335672" y="3203608"/>
              <a:ext cx="5389121" cy="2073070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3260440" y="3134486"/>
              <a:ext cx="5560291" cy="2188372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75" name="Picture 74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2842" y="5386823"/>
            <a:ext cx="1231343" cy="49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93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1954"/>
          <a:stretch/>
        </p:blipFill>
        <p:spPr>
          <a:xfrm>
            <a:off x="0" y="4274185"/>
            <a:ext cx="9169400" cy="25838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-25400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An Introduction to </a:t>
            </a:r>
            <a:r>
              <a:rPr lang="en-GB" sz="3600" b="1" i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Light </a:t>
            </a:r>
            <a:r>
              <a:rPr lang="en-GB" sz="36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Scattering Techniques for Characterisation of Self-Assemblies in </a:t>
            </a:r>
            <a:r>
              <a:rPr lang="en-GB" sz="32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Solution </a:t>
            </a:r>
            <a:endParaRPr lang="en-US" sz="2800" b="1" i="1" dirty="0" smtClean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30303" y="3121378"/>
            <a:ext cx="51018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accent4"/>
                </a:solidFill>
                <a:latin typeface="Arial"/>
                <a:cs typeface="Arial"/>
              </a:rPr>
              <a:t>www.warwick.ac.uk/go/gibsongroup </a:t>
            </a:r>
            <a:endParaRPr lang="en-GB" sz="20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9734" y="3115842"/>
            <a:ext cx="44309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accent4"/>
                </a:solidFill>
                <a:latin typeface="Arial"/>
                <a:cs typeface="Arial"/>
              </a:rPr>
              <a:t>L.D.Blackman@warwick.ac.uk </a:t>
            </a:r>
            <a:endParaRPr lang="en-GB" sz="20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43147" y="1999050"/>
            <a:ext cx="705394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solidFill>
                  <a:schemeClr val="accent4"/>
                </a:solidFill>
                <a:latin typeface="Arial"/>
                <a:cs typeface="Arial"/>
              </a:rPr>
              <a:t>Lewis Blackman</a:t>
            </a:r>
          </a:p>
          <a:p>
            <a:pPr algn="ctr"/>
            <a:r>
              <a:rPr lang="en-GB" sz="2000" dirty="0" smtClean="0">
                <a:solidFill>
                  <a:schemeClr val="accent4"/>
                </a:solidFill>
                <a:latin typeface="Arial"/>
                <a:cs typeface="Arial"/>
              </a:rPr>
              <a:t>Department of Chemistry, University of Warwick, UK</a:t>
            </a:r>
          </a:p>
        </p:txBody>
      </p:sp>
      <p:sp>
        <p:nvSpPr>
          <p:cNvPr id="9" name="TextBox 12"/>
          <p:cNvSpPr txBox="1">
            <a:spLocks noChangeArrowheads="1"/>
          </p:cNvSpPr>
          <p:nvPr/>
        </p:nvSpPr>
        <p:spPr bwMode="auto">
          <a:xfrm>
            <a:off x="6659110" y="3517782"/>
            <a:ext cx="26759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chemeClr val="accent4"/>
                </a:solidFill>
                <a:latin typeface="Arial"/>
                <a:cs typeface="Arial"/>
              </a:rPr>
              <a:t>@</a:t>
            </a:r>
            <a:r>
              <a:rPr lang="en-GB" sz="2000" dirty="0" err="1" smtClean="0">
                <a:solidFill>
                  <a:schemeClr val="accent4"/>
                </a:solidFill>
                <a:latin typeface="Arial"/>
                <a:cs typeface="Arial"/>
              </a:rPr>
              <a:t>LabGibson</a:t>
            </a:r>
            <a:r>
              <a:rPr lang="en-GB" sz="2000" dirty="0" smtClean="0">
                <a:solidFill>
                  <a:schemeClr val="accent4"/>
                </a:solidFill>
                <a:latin typeface="Arial"/>
                <a:cs typeface="Arial"/>
              </a:rPr>
              <a:t> @</a:t>
            </a:r>
            <a:r>
              <a:rPr lang="en-GB" sz="2000" dirty="0" err="1" smtClean="0">
                <a:solidFill>
                  <a:schemeClr val="accent4"/>
                </a:solidFill>
                <a:latin typeface="Arial"/>
                <a:cs typeface="Arial"/>
              </a:rPr>
              <a:t>RORgroup</a:t>
            </a:r>
            <a:endParaRPr lang="en-GB" sz="20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pic>
        <p:nvPicPr>
          <p:cNvPr id="10" name="Picture 2" descr="https://encrypted-tbn2.gstatic.com/images?q=tbn:ANd9GcTdPkmEmar2OBdnauknNHDqtdNU8FAlkkVjrMEOgUHxHRYkvGs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8064" y="3555950"/>
            <a:ext cx="6254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12682" y="6146800"/>
            <a:ext cx="75983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04A7B"/>
                </a:solidFill>
              </a:rPr>
              <a:t>Midlands Young Researcher Meeting on Nanomaterials. 17/12/2015</a:t>
            </a:r>
          </a:p>
          <a:p>
            <a:r>
              <a:rPr lang="en-US" dirty="0" smtClean="0">
                <a:solidFill>
                  <a:srgbClr val="604A7B"/>
                </a:solidFill>
              </a:rPr>
              <a:t>University of Warwick</a:t>
            </a:r>
            <a:endParaRPr lang="en-US" dirty="0">
              <a:solidFill>
                <a:srgbClr val="604A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93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2" cstate="print"/>
          <a:srcRect l="13722" t="24926" r="30029" b="17475"/>
          <a:stretch>
            <a:fillRect/>
          </a:stretch>
        </p:blipFill>
        <p:spPr bwMode="auto">
          <a:xfrm>
            <a:off x="2071234" y="1086357"/>
            <a:ext cx="7071950" cy="4526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94395" y="-21050"/>
            <a:ext cx="74785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 smtClean="0">
                <a:latin typeface="Arial"/>
                <a:cs typeface="Arial"/>
              </a:rPr>
              <a:t>Block Copolymer Self-Assembly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6519446"/>
            <a:ext cx="68441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Ryan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A. J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et al.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Macromol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. Rapid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Commun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2009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267.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6559" y="1769321"/>
            <a:ext cx="14526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Surfactant</a:t>
            </a: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 rot="2878955">
            <a:off x="684005" y="2228937"/>
            <a:ext cx="576064" cy="1393554"/>
            <a:chOff x="1691680" y="4843758"/>
            <a:chExt cx="576064" cy="1393554"/>
          </a:xfrm>
        </p:grpSpPr>
        <p:grpSp>
          <p:nvGrpSpPr>
            <p:cNvPr id="18" name="Group 17"/>
            <p:cNvGrpSpPr/>
            <p:nvPr/>
          </p:nvGrpSpPr>
          <p:grpSpPr>
            <a:xfrm>
              <a:off x="1691680" y="4843758"/>
              <a:ext cx="576064" cy="1393554"/>
              <a:chOff x="1691680" y="4843758"/>
              <a:chExt cx="576064" cy="1393554"/>
            </a:xfrm>
          </p:grpSpPr>
          <p:sp>
            <p:nvSpPr>
              <p:cNvPr id="21" name="Can 20"/>
              <p:cNvSpPr/>
              <p:nvPr/>
            </p:nvSpPr>
            <p:spPr>
              <a:xfrm>
                <a:off x="1691680" y="5085184"/>
                <a:ext cx="576064" cy="1152128"/>
              </a:xfrm>
              <a:prstGeom prst="can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Freeform 21"/>
              <p:cNvSpPr/>
              <p:nvPr/>
            </p:nvSpPr>
            <p:spPr>
              <a:xfrm>
                <a:off x="1691680" y="5245636"/>
                <a:ext cx="539508" cy="934184"/>
              </a:xfrm>
              <a:custGeom>
                <a:avLst/>
                <a:gdLst>
                  <a:gd name="connsiteX0" fmla="*/ 6108 w 539508"/>
                  <a:gd name="connsiteY0" fmla="*/ 934184 h 934184"/>
                  <a:gd name="connsiteX1" fmla="*/ 219468 w 539508"/>
                  <a:gd name="connsiteY1" fmla="*/ 926564 h 934184"/>
                  <a:gd name="connsiteX2" fmla="*/ 349008 w 539508"/>
                  <a:gd name="connsiteY2" fmla="*/ 911324 h 934184"/>
                  <a:gd name="connsiteX3" fmla="*/ 371868 w 539508"/>
                  <a:gd name="connsiteY3" fmla="*/ 896084 h 934184"/>
                  <a:gd name="connsiteX4" fmla="*/ 409968 w 539508"/>
                  <a:gd name="connsiteY4" fmla="*/ 842744 h 934184"/>
                  <a:gd name="connsiteX5" fmla="*/ 417588 w 539508"/>
                  <a:gd name="connsiteY5" fmla="*/ 819884 h 934184"/>
                  <a:gd name="connsiteX6" fmla="*/ 402348 w 539508"/>
                  <a:gd name="connsiteY6" fmla="*/ 797024 h 934184"/>
                  <a:gd name="connsiteX7" fmla="*/ 379488 w 539508"/>
                  <a:gd name="connsiteY7" fmla="*/ 781784 h 934184"/>
                  <a:gd name="connsiteX8" fmla="*/ 364248 w 539508"/>
                  <a:gd name="connsiteY8" fmla="*/ 751304 h 934184"/>
                  <a:gd name="connsiteX9" fmla="*/ 234708 w 539508"/>
                  <a:gd name="connsiteY9" fmla="*/ 766544 h 934184"/>
                  <a:gd name="connsiteX10" fmla="*/ 211848 w 539508"/>
                  <a:gd name="connsiteY10" fmla="*/ 774164 h 934184"/>
                  <a:gd name="connsiteX11" fmla="*/ 67068 w 539508"/>
                  <a:gd name="connsiteY11" fmla="*/ 758924 h 934184"/>
                  <a:gd name="connsiteX12" fmla="*/ 44208 w 539508"/>
                  <a:gd name="connsiteY12" fmla="*/ 743684 h 934184"/>
                  <a:gd name="connsiteX13" fmla="*/ 13728 w 539508"/>
                  <a:gd name="connsiteY13" fmla="*/ 697964 h 934184"/>
                  <a:gd name="connsiteX14" fmla="*/ 36588 w 539508"/>
                  <a:gd name="connsiteY14" fmla="*/ 637004 h 934184"/>
                  <a:gd name="connsiteX15" fmla="*/ 59448 w 539508"/>
                  <a:gd name="connsiteY15" fmla="*/ 621764 h 934184"/>
                  <a:gd name="connsiteX16" fmla="*/ 196608 w 539508"/>
                  <a:gd name="connsiteY16" fmla="*/ 637004 h 934184"/>
                  <a:gd name="connsiteX17" fmla="*/ 288048 w 539508"/>
                  <a:gd name="connsiteY17" fmla="*/ 652244 h 934184"/>
                  <a:gd name="connsiteX18" fmla="*/ 333768 w 539508"/>
                  <a:gd name="connsiteY18" fmla="*/ 667484 h 934184"/>
                  <a:gd name="connsiteX19" fmla="*/ 409968 w 539508"/>
                  <a:gd name="connsiteY19" fmla="*/ 690344 h 934184"/>
                  <a:gd name="connsiteX20" fmla="*/ 432828 w 539508"/>
                  <a:gd name="connsiteY20" fmla="*/ 697964 h 934184"/>
                  <a:gd name="connsiteX21" fmla="*/ 455688 w 539508"/>
                  <a:gd name="connsiteY21" fmla="*/ 705584 h 934184"/>
                  <a:gd name="connsiteX22" fmla="*/ 493788 w 539508"/>
                  <a:gd name="connsiteY22" fmla="*/ 690344 h 934184"/>
                  <a:gd name="connsiteX23" fmla="*/ 501408 w 539508"/>
                  <a:gd name="connsiteY23" fmla="*/ 667484 h 934184"/>
                  <a:gd name="connsiteX24" fmla="*/ 470928 w 539508"/>
                  <a:gd name="connsiteY24" fmla="*/ 537944 h 934184"/>
                  <a:gd name="connsiteX25" fmla="*/ 409968 w 539508"/>
                  <a:gd name="connsiteY25" fmla="*/ 507464 h 934184"/>
                  <a:gd name="connsiteX26" fmla="*/ 333768 w 539508"/>
                  <a:gd name="connsiteY26" fmla="*/ 515084 h 934184"/>
                  <a:gd name="connsiteX27" fmla="*/ 295668 w 539508"/>
                  <a:gd name="connsiteY27" fmla="*/ 522704 h 934184"/>
                  <a:gd name="connsiteX28" fmla="*/ 59448 w 539508"/>
                  <a:gd name="connsiteY28" fmla="*/ 507464 h 934184"/>
                  <a:gd name="connsiteX29" fmla="*/ 28968 w 539508"/>
                  <a:gd name="connsiteY29" fmla="*/ 461744 h 934184"/>
                  <a:gd name="connsiteX30" fmla="*/ 36588 w 539508"/>
                  <a:gd name="connsiteY30" fmla="*/ 370304 h 934184"/>
                  <a:gd name="connsiteX31" fmla="*/ 44208 w 539508"/>
                  <a:gd name="connsiteY31" fmla="*/ 347444 h 934184"/>
                  <a:gd name="connsiteX32" fmla="*/ 67068 w 539508"/>
                  <a:gd name="connsiteY32" fmla="*/ 332204 h 934184"/>
                  <a:gd name="connsiteX33" fmla="*/ 143268 w 539508"/>
                  <a:gd name="connsiteY33" fmla="*/ 339824 h 934184"/>
                  <a:gd name="connsiteX34" fmla="*/ 173748 w 539508"/>
                  <a:gd name="connsiteY34" fmla="*/ 347444 h 934184"/>
                  <a:gd name="connsiteX35" fmla="*/ 242328 w 539508"/>
                  <a:gd name="connsiteY35" fmla="*/ 370304 h 934184"/>
                  <a:gd name="connsiteX36" fmla="*/ 265188 w 539508"/>
                  <a:gd name="connsiteY36" fmla="*/ 377924 h 934184"/>
                  <a:gd name="connsiteX37" fmla="*/ 333768 w 539508"/>
                  <a:gd name="connsiteY37" fmla="*/ 393164 h 934184"/>
                  <a:gd name="connsiteX38" fmla="*/ 387108 w 539508"/>
                  <a:gd name="connsiteY38" fmla="*/ 400784 h 934184"/>
                  <a:gd name="connsiteX39" fmla="*/ 409968 w 539508"/>
                  <a:gd name="connsiteY39" fmla="*/ 408404 h 934184"/>
                  <a:gd name="connsiteX40" fmla="*/ 501408 w 539508"/>
                  <a:gd name="connsiteY40" fmla="*/ 385544 h 934184"/>
                  <a:gd name="connsiteX41" fmla="*/ 531888 w 539508"/>
                  <a:gd name="connsiteY41" fmla="*/ 309344 h 934184"/>
                  <a:gd name="connsiteX42" fmla="*/ 539508 w 539508"/>
                  <a:gd name="connsiteY42" fmla="*/ 286484 h 934184"/>
                  <a:gd name="connsiteX43" fmla="*/ 524268 w 539508"/>
                  <a:gd name="connsiteY43" fmla="*/ 233144 h 934184"/>
                  <a:gd name="connsiteX44" fmla="*/ 440448 w 539508"/>
                  <a:gd name="connsiteY44" fmla="*/ 187424 h 934184"/>
                  <a:gd name="connsiteX45" fmla="*/ 379488 w 539508"/>
                  <a:gd name="connsiteY45" fmla="*/ 195044 h 934184"/>
                  <a:gd name="connsiteX46" fmla="*/ 310908 w 539508"/>
                  <a:gd name="connsiteY46" fmla="*/ 217904 h 934184"/>
                  <a:gd name="connsiteX47" fmla="*/ 288048 w 539508"/>
                  <a:gd name="connsiteY47" fmla="*/ 225524 h 934184"/>
                  <a:gd name="connsiteX48" fmla="*/ 265188 w 539508"/>
                  <a:gd name="connsiteY48" fmla="*/ 240764 h 934184"/>
                  <a:gd name="connsiteX49" fmla="*/ 234708 w 539508"/>
                  <a:gd name="connsiteY49" fmla="*/ 248384 h 934184"/>
                  <a:gd name="connsiteX50" fmla="*/ 211848 w 539508"/>
                  <a:gd name="connsiteY50" fmla="*/ 256004 h 934184"/>
                  <a:gd name="connsiteX51" fmla="*/ 97548 w 539508"/>
                  <a:gd name="connsiteY51" fmla="*/ 240764 h 934184"/>
                  <a:gd name="connsiteX52" fmla="*/ 67068 w 539508"/>
                  <a:gd name="connsiteY52" fmla="*/ 225524 h 934184"/>
                  <a:gd name="connsiteX53" fmla="*/ 28968 w 539508"/>
                  <a:gd name="connsiteY53" fmla="*/ 179804 h 934184"/>
                  <a:gd name="connsiteX54" fmla="*/ 13728 w 539508"/>
                  <a:gd name="connsiteY54" fmla="*/ 149324 h 934184"/>
                  <a:gd name="connsiteX55" fmla="*/ 21348 w 539508"/>
                  <a:gd name="connsiteY55" fmla="*/ 103604 h 934184"/>
                  <a:gd name="connsiteX56" fmla="*/ 51828 w 539508"/>
                  <a:gd name="connsiteY56" fmla="*/ 88364 h 934184"/>
                  <a:gd name="connsiteX57" fmla="*/ 181368 w 539508"/>
                  <a:gd name="connsiteY57" fmla="*/ 95984 h 934184"/>
                  <a:gd name="connsiteX58" fmla="*/ 272808 w 539508"/>
                  <a:gd name="connsiteY58" fmla="*/ 80744 h 934184"/>
                  <a:gd name="connsiteX59" fmla="*/ 288048 w 539508"/>
                  <a:gd name="connsiteY59" fmla="*/ 35024 h 934184"/>
                  <a:gd name="connsiteX60" fmla="*/ 257568 w 539508"/>
                  <a:gd name="connsiteY60" fmla="*/ 4544 h 934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539508" h="934184">
                    <a:moveTo>
                      <a:pt x="6108" y="934184"/>
                    </a:moveTo>
                    <a:cubicBezTo>
                      <a:pt x="84701" y="881789"/>
                      <a:pt x="0" y="931789"/>
                      <a:pt x="219468" y="926564"/>
                    </a:cubicBezTo>
                    <a:cubicBezTo>
                      <a:pt x="262933" y="925529"/>
                      <a:pt x="305828" y="916404"/>
                      <a:pt x="349008" y="911324"/>
                    </a:cubicBezTo>
                    <a:cubicBezTo>
                      <a:pt x="356628" y="906244"/>
                      <a:pt x="365392" y="902560"/>
                      <a:pt x="371868" y="896084"/>
                    </a:cubicBezTo>
                    <a:cubicBezTo>
                      <a:pt x="375320" y="892632"/>
                      <a:pt x="405641" y="851397"/>
                      <a:pt x="409968" y="842744"/>
                    </a:cubicBezTo>
                    <a:cubicBezTo>
                      <a:pt x="413560" y="835560"/>
                      <a:pt x="415048" y="827504"/>
                      <a:pt x="417588" y="819884"/>
                    </a:cubicBezTo>
                    <a:cubicBezTo>
                      <a:pt x="412508" y="812264"/>
                      <a:pt x="408824" y="803500"/>
                      <a:pt x="402348" y="797024"/>
                    </a:cubicBezTo>
                    <a:cubicBezTo>
                      <a:pt x="395872" y="790548"/>
                      <a:pt x="385351" y="788819"/>
                      <a:pt x="379488" y="781784"/>
                    </a:cubicBezTo>
                    <a:cubicBezTo>
                      <a:pt x="372216" y="773058"/>
                      <a:pt x="369328" y="761464"/>
                      <a:pt x="364248" y="751304"/>
                    </a:cubicBezTo>
                    <a:cubicBezTo>
                      <a:pt x="308142" y="755980"/>
                      <a:pt x="282372" y="754628"/>
                      <a:pt x="234708" y="766544"/>
                    </a:cubicBezTo>
                    <a:cubicBezTo>
                      <a:pt x="226916" y="768492"/>
                      <a:pt x="219468" y="771624"/>
                      <a:pt x="211848" y="774164"/>
                    </a:cubicBezTo>
                    <a:cubicBezTo>
                      <a:pt x="163588" y="769084"/>
                      <a:pt x="114812" y="767605"/>
                      <a:pt x="67068" y="758924"/>
                    </a:cubicBezTo>
                    <a:cubicBezTo>
                      <a:pt x="58058" y="757286"/>
                      <a:pt x="50239" y="750576"/>
                      <a:pt x="44208" y="743684"/>
                    </a:cubicBezTo>
                    <a:cubicBezTo>
                      <a:pt x="32147" y="729900"/>
                      <a:pt x="13728" y="697964"/>
                      <a:pt x="13728" y="697964"/>
                    </a:cubicBezTo>
                    <a:cubicBezTo>
                      <a:pt x="19180" y="670704"/>
                      <a:pt x="16967" y="656625"/>
                      <a:pt x="36588" y="637004"/>
                    </a:cubicBezTo>
                    <a:cubicBezTo>
                      <a:pt x="43064" y="630528"/>
                      <a:pt x="51828" y="626844"/>
                      <a:pt x="59448" y="621764"/>
                    </a:cubicBezTo>
                    <a:cubicBezTo>
                      <a:pt x="214076" y="633658"/>
                      <a:pt x="109352" y="621606"/>
                      <a:pt x="196608" y="637004"/>
                    </a:cubicBezTo>
                    <a:cubicBezTo>
                      <a:pt x="227038" y="642374"/>
                      <a:pt x="258733" y="642472"/>
                      <a:pt x="288048" y="652244"/>
                    </a:cubicBezTo>
                    <a:cubicBezTo>
                      <a:pt x="303288" y="657324"/>
                      <a:pt x="318183" y="663588"/>
                      <a:pt x="333768" y="667484"/>
                    </a:cubicBezTo>
                    <a:cubicBezTo>
                      <a:pt x="379833" y="679000"/>
                      <a:pt x="354313" y="671792"/>
                      <a:pt x="409968" y="690344"/>
                    </a:cubicBezTo>
                    <a:lnTo>
                      <a:pt x="432828" y="697964"/>
                    </a:lnTo>
                    <a:lnTo>
                      <a:pt x="455688" y="705584"/>
                    </a:lnTo>
                    <a:cubicBezTo>
                      <a:pt x="468388" y="700504"/>
                      <a:pt x="483280" y="699101"/>
                      <a:pt x="493788" y="690344"/>
                    </a:cubicBezTo>
                    <a:cubicBezTo>
                      <a:pt x="499958" y="685202"/>
                      <a:pt x="501909" y="675501"/>
                      <a:pt x="501408" y="667484"/>
                    </a:cubicBezTo>
                    <a:cubicBezTo>
                      <a:pt x="500130" y="647035"/>
                      <a:pt x="495774" y="567759"/>
                      <a:pt x="470928" y="537944"/>
                    </a:cubicBezTo>
                    <a:cubicBezTo>
                      <a:pt x="459514" y="524248"/>
                      <a:pt x="422477" y="512467"/>
                      <a:pt x="409968" y="507464"/>
                    </a:cubicBezTo>
                    <a:cubicBezTo>
                      <a:pt x="384568" y="510004"/>
                      <a:pt x="359071" y="511710"/>
                      <a:pt x="333768" y="515084"/>
                    </a:cubicBezTo>
                    <a:cubicBezTo>
                      <a:pt x="320930" y="516796"/>
                      <a:pt x="308615" y="523064"/>
                      <a:pt x="295668" y="522704"/>
                    </a:cubicBezTo>
                    <a:cubicBezTo>
                      <a:pt x="216795" y="520513"/>
                      <a:pt x="138188" y="512544"/>
                      <a:pt x="59448" y="507464"/>
                    </a:cubicBezTo>
                    <a:cubicBezTo>
                      <a:pt x="49288" y="492224"/>
                      <a:pt x="27447" y="479997"/>
                      <a:pt x="28968" y="461744"/>
                    </a:cubicBezTo>
                    <a:cubicBezTo>
                      <a:pt x="31508" y="431264"/>
                      <a:pt x="32546" y="400621"/>
                      <a:pt x="36588" y="370304"/>
                    </a:cubicBezTo>
                    <a:cubicBezTo>
                      <a:pt x="37650" y="362342"/>
                      <a:pt x="39190" y="353716"/>
                      <a:pt x="44208" y="347444"/>
                    </a:cubicBezTo>
                    <a:cubicBezTo>
                      <a:pt x="49929" y="340293"/>
                      <a:pt x="59448" y="337284"/>
                      <a:pt x="67068" y="332204"/>
                    </a:cubicBezTo>
                    <a:cubicBezTo>
                      <a:pt x="92468" y="334744"/>
                      <a:pt x="117998" y="336214"/>
                      <a:pt x="143268" y="339824"/>
                    </a:cubicBezTo>
                    <a:cubicBezTo>
                      <a:pt x="153635" y="341305"/>
                      <a:pt x="163717" y="344435"/>
                      <a:pt x="173748" y="347444"/>
                    </a:cubicBezTo>
                    <a:cubicBezTo>
                      <a:pt x="196828" y="354368"/>
                      <a:pt x="219468" y="362684"/>
                      <a:pt x="242328" y="370304"/>
                    </a:cubicBezTo>
                    <a:cubicBezTo>
                      <a:pt x="249948" y="372844"/>
                      <a:pt x="257396" y="375976"/>
                      <a:pt x="265188" y="377924"/>
                    </a:cubicBezTo>
                    <a:cubicBezTo>
                      <a:pt x="292588" y="384774"/>
                      <a:pt x="304746" y="388327"/>
                      <a:pt x="333768" y="393164"/>
                    </a:cubicBezTo>
                    <a:cubicBezTo>
                      <a:pt x="351484" y="396117"/>
                      <a:pt x="369328" y="398244"/>
                      <a:pt x="387108" y="400784"/>
                    </a:cubicBezTo>
                    <a:cubicBezTo>
                      <a:pt x="394728" y="403324"/>
                      <a:pt x="401964" y="409071"/>
                      <a:pt x="409968" y="408404"/>
                    </a:cubicBezTo>
                    <a:cubicBezTo>
                      <a:pt x="443933" y="405574"/>
                      <a:pt x="470894" y="395715"/>
                      <a:pt x="501408" y="385544"/>
                    </a:cubicBezTo>
                    <a:cubicBezTo>
                      <a:pt x="523832" y="340696"/>
                      <a:pt x="513056" y="365840"/>
                      <a:pt x="531888" y="309344"/>
                    </a:cubicBezTo>
                    <a:lnTo>
                      <a:pt x="539508" y="286484"/>
                    </a:lnTo>
                    <a:cubicBezTo>
                      <a:pt x="534428" y="268704"/>
                      <a:pt x="535144" y="248099"/>
                      <a:pt x="524268" y="233144"/>
                    </a:cubicBezTo>
                    <a:cubicBezTo>
                      <a:pt x="508651" y="211670"/>
                      <a:pt x="464575" y="197075"/>
                      <a:pt x="440448" y="187424"/>
                    </a:cubicBezTo>
                    <a:cubicBezTo>
                      <a:pt x="420128" y="189964"/>
                      <a:pt x="399512" y="190753"/>
                      <a:pt x="379488" y="195044"/>
                    </a:cubicBezTo>
                    <a:lnTo>
                      <a:pt x="310908" y="217904"/>
                    </a:lnTo>
                    <a:cubicBezTo>
                      <a:pt x="303288" y="220444"/>
                      <a:pt x="294731" y="221069"/>
                      <a:pt x="288048" y="225524"/>
                    </a:cubicBezTo>
                    <a:cubicBezTo>
                      <a:pt x="280428" y="230604"/>
                      <a:pt x="273606" y="237156"/>
                      <a:pt x="265188" y="240764"/>
                    </a:cubicBezTo>
                    <a:cubicBezTo>
                      <a:pt x="255562" y="244889"/>
                      <a:pt x="244778" y="245507"/>
                      <a:pt x="234708" y="248384"/>
                    </a:cubicBezTo>
                    <a:cubicBezTo>
                      <a:pt x="226985" y="250591"/>
                      <a:pt x="219468" y="253464"/>
                      <a:pt x="211848" y="256004"/>
                    </a:cubicBezTo>
                    <a:cubicBezTo>
                      <a:pt x="173748" y="250924"/>
                      <a:pt x="135161" y="248682"/>
                      <a:pt x="97548" y="240764"/>
                    </a:cubicBezTo>
                    <a:cubicBezTo>
                      <a:pt x="86432" y="238424"/>
                      <a:pt x="76311" y="232126"/>
                      <a:pt x="67068" y="225524"/>
                    </a:cubicBezTo>
                    <a:cubicBezTo>
                      <a:pt x="51851" y="214655"/>
                      <a:pt x="38187" y="195937"/>
                      <a:pt x="28968" y="179804"/>
                    </a:cubicBezTo>
                    <a:cubicBezTo>
                      <a:pt x="23332" y="169941"/>
                      <a:pt x="18808" y="159484"/>
                      <a:pt x="13728" y="149324"/>
                    </a:cubicBezTo>
                    <a:cubicBezTo>
                      <a:pt x="16268" y="134084"/>
                      <a:pt x="13159" y="116706"/>
                      <a:pt x="21348" y="103604"/>
                    </a:cubicBezTo>
                    <a:cubicBezTo>
                      <a:pt x="27368" y="93971"/>
                      <a:pt x="40482" y="88904"/>
                      <a:pt x="51828" y="88364"/>
                    </a:cubicBezTo>
                    <a:cubicBezTo>
                      <a:pt x="95034" y="86307"/>
                      <a:pt x="138188" y="93444"/>
                      <a:pt x="181368" y="95984"/>
                    </a:cubicBezTo>
                    <a:cubicBezTo>
                      <a:pt x="211848" y="90904"/>
                      <a:pt x="245979" y="96075"/>
                      <a:pt x="272808" y="80744"/>
                    </a:cubicBezTo>
                    <a:cubicBezTo>
                      <a:pt x="286756" y="72774"/>
                      <a:pt x="288048" y="35024"/>
                      <a:pt x="288048" y="35024"/>
                    </a:cubicBezTo>
                    <a:cubicBezTo>
                      <a:pt x="270536" y="0"/>
                      <a:pt x="284167" y="4544"/>
                      <a:pt x="257568" y="4544"/>
                    </a:cubicBezTo>
                  </a:path>
                </a:pathLst>
              </a:cu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34185" t="13045" r="59095" b="76364"/>
              <a:stretch>
                <a:fillRect/>
              </a:stretch>
            </p:blipFill>
            <p:spPr bwMode="auto">
              <a:xfrm rot="20376126">
                <a:off x="1815130" y="4843758"/>
                <a:ext cx="331265" cy="3547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9" name="Freeform 18"/>
            <p:cNvSpPr/>
            <p:nvPr/>
          </p:nvSpPr>
          <p:spPr>
            <a:xfrm>
              <a:off x="1745456" y="4943475"/>
              <a:ext cx="123825" cy="95250"/>
            </a:xfrm>
            <a:custGeom>
              <a:avLst/>
              <a:gdLst>
                <a:gd name="connsiteX0" fmla="*/ 0 w 123825"/>
                <a:gd name="connsiteY0" fmla="*/ 38100 h 95250"/>
                <a:gd name="connsiteX1" fmla="*/ 66675 w 123825"/>
                <a:gd name="connsiteY1" fmla="*/ 0 h 95250"/>
                <a:gd name="connsiteX2" fmla="*/ 123825 w 123825"/>
                <a:gd name="connsiteY2" fmla="*/ 14288 h 95250"/>
                <a:gd name="connsiteX3" fmla="*/ 109538 w 123825"/>
                <a:gd name="connsiteY3" fmla="*/ 92869 h 95250"/>
                <a:gd name="connsiteX4" fmla="*/ 33338 w 123825"/>
                <a:gd name="connsiteY4" fmla="*/ 95250 h 95250"/>
                <a:gd name="connsiteX5" fmla="*/ 0 w 123825"/>
                <a:gd name="connsiteY5" fmla="*/ 3810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3825" h="95250">
                  <a:moveTo>
                    <a:pt x="0" y="38100"/>
                  </a:moveTo>
                  <a:lnTo>
                    <a:pt x="66675" y="0"/>
                  </a:lnTo>
                  <a:lnTo>
                    <a:pt x="123825" y="14288"/>
                  </a:lnTo>
                  <a:lnTo>
                    <a:pt x="109538" y="92869"/>
                  </a:lnTo>
                  <a:lnTo>
                    <a:pt x="33338" y="9525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2071346" y="4907256"/>
              <a:ext cx="123825" cy="95250"/>
            </a:xfrm>
            <a:custGeom>
              <a:avLst/>
              <a:gdLst>
                <a:gd name="connsiteX0" fmla="*/ 0 w 123825"/>
                <a:gd name="connsiteY0" fmla="*/ 38100 h 95250"/>
                <a:gd name="connsiteX1" fmla="*/ 66675 w 123825"/>
                <a:gd name="connsiteY1" fmla="*/ 0 h 95250"/>
                <a:gd name="connsiteX2" fmla="*/ 123825 w 123825"/>
                <a:gd name="connsiteY2" fmla="*/ 14288 h 95250"/>
                <a:gd name="connsiteX3" fmla="*/ 109538 w 123825"/>
                <a:gd name="connsiteY3" fmla="*/ 92869 h 95250"/>
                <a:gd name="connsiteX4" fmla="*/ 33338 w 123825"/>
                <a:gd name="connsiteY4" fmla="*/ 95250 h 95250"/>
                <a:gd name="connsiteX5" fmla="*/ 0 w 123825"/>
                <a:gd name="connsiteY5" fmla="*/ 3810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3825" h="95250">
                  <a:moveTo>
                    <a:pt x="0" y="38100"/>
                  </a:moveTo>
                  <a:lnTo>
                    <a:pt x="66675" y="0"/>
                  </a:lnTo>
                  <a:lnTo>
                    <a:pt x="123825" y="14288"/>
                  </a:lnTo>
                  <a:lnTo>
                    <a:pt x="109538" y="92869"/>
                  </a:lnTo>
                  <a:lnTo>
                    <a:pt x="33338" y="9525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927559" y="1723259"/>
            <a:ext cx="22942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Block Copolymer</a:t>
            </a: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7879" y="3847885"/>
            <a:ext cx="405506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2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2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GB" sz="20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GB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still important but difficult to calculate.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Inverted structures are typically not found (in solution)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unimer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exchange possible – frozen structures formed!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4" cstate="print"/>
          <a:srcRect l="63774" t="16631" b="57889"/>
          <a:stretch/>
        </p:blipFill>
        <p:spPr bwMode="auto">
          <a:xfrm>
            <a:off x="5947009" y="5503739"/>
            <a:ext cx="1184671" cy="56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23010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94395" y="-21050"/>
            <a:ext cx="74785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 smtClean="0">
                <a:latin typeface="Arial"/>
                <a:cs typeface="Arial"/>
              </a:rPr>
              <a:t>Block Copolymer Self-Assembly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/>
          <a:srcRect l="24971" t="36446" r="31379" b="11715"/>
          <a:stretch>
            <a:fillRect/>
          </a:stretch>
        </p:blipFill>
        <p:spPr bwMode="auto">
          <a:xfrm>
            <a:off x="98498" y="948133"/>
            <a:ext cx="4328593" cy="321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894395" y="578013"/>
            <a:ext cx="26645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Non-Ergodic Systems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33655" y="649932"/>
            <a:ext cx="461916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Unimer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Exchange Requires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Extraction of hydrophobic block from core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Interfacing with the polar solvent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Diffusion through the incompatible corona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All very high energy processes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498" y="4199999"/>
            <a:ext cx="2844469" cy="181233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49487" y="4161109"/>
            <a:ext cx="2765547" cy="17817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42967" y="4199999"/>
            <a:ext cx="3381375" cy="180975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590864" y="3331628"/>
            <a:ext cx="42139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 Morphology Depends on Preparation Pathway</a:t>
            </a:r>
            <a:endParaRPr lang="en-GB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8863" y="6496519"/>
            <a:ext cx="779510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Eisenberg</a:t>
            </a:r>
            <a:r>
              <a:rPr lang="en-CA" sz="1400" dirty="0">
                <a:latin typeface="Arial" panose="020B0604020202020204" pitchFamily="34" charset="0"/>
                <a:cs typeface="Arial" panose="020B0604020202020204" pitchFamily="34" charset="0"/>
              </a:rPr>
              <a:t>, A. </a:t>
            </a:r>
            <a:r>
              <a:rPr lang="en-CA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et al. Can</a:t>
            </a:r>
            <a:r>
              <a:rPr lang="en-CA" sz="1400" i="1" dirty="0">
                <a:latin typeface="Arial" panose="020B0604020202020204" pitchFamily="34" charset="0"/>
                <a:cs typeface="Arial" panose="020B0604020202020204" pitchFamily="34" charset="0"/>
              </a:rPr>
              <a:t>. J. Chem.</a:t>
            </a:r>
            <a:r>
              <a:rPr lang="en-CA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1400" b="1" dirty="0">
                <a:latin typeface="Arial" panose="020B0604020202020204" pitchFamily="34" charset="0"/>
                <a:cs typeface="Arial" panose="020B0604020202020204" pitchFamily="34" charset="0"/>
              </a:rPr>
              <a:t>1999</a:t>
            </a:r>
            <a:r>
              <a:rPr lang="en-CA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CA" sz="1400" i="1" dirty="0">
                <a:latin typeface="Arial" panose="020B0604020202020204" pitchFamily="34" charset="0"/>
                <a:cs typeface="Arial" panose="020B0604020202020204" pitchFamily="34" charset="0"/>
              </a:rPr>
              <a:t>77</a:t>
            </a:r>
            <a:r>
              <a:rPr lang="en-CA" sz="1400" dirty="0">
                <a:latin typeface="Arial" panose="020B0604020202020204" pitchFamily="34" charset="0"/>
                <a:cs typeface="Arial" panose="020B0604020202020204" pitchFamily="34" charset="0"/>
              </a:rPr>
              <a:t>, 1311.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7520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-21050"/>
            <a:ext cx="74785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 smtClean="0">
                <a:latin typeface="Arial"/>
                <a:cs typeface="Arial"/>
              </a:rPr>
              <a:t>Analysis of Polymer Self-Assemblies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6519446"/>
            <a:ext cx="63494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O'Reilly</a:t>
            </a:r>
            <a:r>
              <a:rPr lang="en-CA" sz="1400" dirty="0">
                <a:latin typeface="Arial" panose="020B0604020202020204" pitchFamily="34" charset="0"/>
                <a:cs typeface="Arial" panose="020B0604020202020204" pitchFamily="34" charset="0"/>
              </a:rPr>
              <a:t>, R. K</a:t>
            </a:r>
            <a:r>
              <a:rPr lang="en-CA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CA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et al.</a:t>
            </a:r>
            <a:r>
              <a:rPr lang="en-CA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1400" i="1" dirty="0">
                <a:latin typeface="Arial" panose="020B0604020202020204" pitchFamily="34" charset="0"/>
                <a:cs typeface="Arial" panose="020B0604020202020204" pitchFamily="34" charset="0"/>
              </a:rPr>
              <a:t>Chem. Soc. Rev.</a:t>
            </a:r>
            <a:r>
              <a:rPr lang="en-CA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1400" b="1" dirty="0">
                <a:latin typeface="Arial" panose="020B0604020202020204" pitchFamily="34" charset="0"/>
                <a:cs typeface="Arial" panose="020B0604020202020204" pitchFamily="34" charset="0"/>
              </a:rPr>
              <a:t>2014</a:t>
            </a:r>
            <a:r>
              <a:rPr lang="en-CA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CA" sz="1400" i="1" dirty="0">
                <a:latin typeface="Arial" panose="020B0604020202020204" pitchFamily="34" charset="0"/>
                <a:cs typeface="Arial" panose="020B0604020202020204" pitchFamily="34" charset="0"/>
              </a:rPr>
              <a:t>43</a:t>
            </a:r>
            <a:r>
              <a:rPr lang="en-CA" sz="1400" dirty="0">
                <a:latin typeface="Arial" panose="020B0604020202020204" pitchFamily="34" charset="0"/>
                <a:cs typeface="Arial" panose="020B0604020202020204" pitchFamily="34" charset="0"/>
              </a:rPr>
              <a:t>, 2412.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36988"/>
            <a:ext cx="4524823" cy="383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565007" y="1105790"/>
            <a:ext cx="16097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Microscopy</a:t>
            </a: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9867" y="1634354"/>
            <a:ext cx="4116711" cy="3838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968709" y="1103156"/>
            <a:ext cx="21355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Light Scattering</a:t>
            </a: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615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-21050"/>
            <a:ext cx="74785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 smtClean="0">
                <a:latin typeface="Arial"/>
                <a:cs typeface="Arial"/>
              </a:rPr>
              <a:t>Why Light Scattering?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476064" y="96519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 smtClean="0">
                <a:solidFill>
                  <a:srgbClr val="00B050"/>
                </a:solidFill>
              </a:rPr>
              <a:t>+</a:t>
            </a:r>
            <a:r>
              <a:rPr lang="en-GB" dirty="0" smtClean="0">
                <a:solidFill>
                  <a:schemeClr val="tx1"/>
                </a:solidFill>
              </a:rPr>
              <a:t> Good statistics (measuring &gt;10</a:t>
            </a:r>
            <a:r>
              <a:rPr lang="en-GB" baseline="30000" dirty="0" smtClean="0">
                <a:solidFill>
                  <a:schemeClr val="tx1"/>
                </a:solidFill>
              </a:rPr>
              <a:t>9</a:t>
            </a:r>
            <a:r>
              <a:rPr lang="en-GB" dirty="0" smtClean="0">
                <a:solidFill>
                  <a:schemeClr val="tx1"/>
                </a:solidFill>
              </a:rPr>
              <a:t> particles at once)</a:t>
            </a:r>
          </a:p>
          <a:p>
            <a:pPr algn="l"/>
            <a:r>
              <a:rPr lang="en-GB" dirty="0" smtClean="0">
                <a:solidFill>
                  <a:srgbClr val="00B050"/>
                </a:solidFill>
              </a:rPr>
              <a:t>+</a:t>
            </a:r>
            <a:r>
              <a:rPr lang="en-GB" dirty="0" smtClean="0">
                <a:solidFill>
                  <a:schemeClr val="tx1"/>
                </a:solidFill>
              </a:rPr>
              <a:t> Analysis can be conducted in solution with minimal effect on the sample. </a:t>
            </a:r>
          </a:p>
          <a:p>
            <a:pPr algn="l"/>
            <a:endParaRPr lang="en-GB" dirty="0" smtClean="0">
              <a:solidFill>
                <a:schemeClr val="tx1"/>
              </a:solidFill>
            </a:endParaRPr>
          </a:p>
          <a:p>
            <a:pPr algn="l"/>
            <a:r>
              <a:rPr lang="en-GB" dirty="0" smtClean="0">
                <a:solidFill>
                  <a:srgbClr val="FF0000"/>
                </a:solidFill>
              </a:rPr>
              <a:t>-</a:t>
            </a:r>
            <a:r>
              <a:rPr lang="en-GB" dirty="0" smtClean="0">
                <a:solidFill>
                  <a:schemeClr val="tx1"/>
                </a:solidFill>
              </a:rPr>
              <a:t>  Data is fit to a model (multiple structures or completely unknown structures can be very problematic)</a:t>
            </a:r>
          </a:p>
        </p:txBody>
      </p:sp>
    </p:spTree>
    <p:extLst>
      <p:ext uri="{BB962C8B-B14F-4D97-AF65-F5344CB8AC3E}">
        <p14:creationId xmlns:p14="http://schemas.microsoft.com/office/powerpoint/2010/main" val="2347977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-21050"/>
            <a:ext cx="74785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 smtClean="0">
                <a:latin typeface="Arial"/>
                <a:cs typeface="Arial"/>
              </a:rPr>
              <a:t>Light Scattering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-2" y="6519445"/>
            <a:ext cx="80180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err="1">
                <a:latin typeface="Arial" panose="020B0604020202020204" pitchFamily="34" charset="0"/>
                <a:cs typeface="Arial" panose="020B0604020202020204" pitchFamily="34" charset="0"/>
              </a:rPr>
              <a:t>Schärtl</a:t>
            </a:r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, W. </a:t>
            </a:r>
            <a:r>
              <a:rPr lang="en-CA" sz="1200" i="1" dirty="0">
                <a:latin typeface="Arial" panose="020B0604020202020204" pitchFamily="34" charset="0"/>
                <a:cs typeface="Arial" panose="020B0604020202020204" pitchFamily="34" charset="0"/>
              </a:rPr>
              <a:t>Light Scattering from Polymer Solutions and Nanoparticle Dispersions</a:t>
            </a:r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; Springer, 2007.</a:t>
            </a:r>
            <a:endParaRPr 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635896" y="707741"/>
            <a:ext cx="5153025" cy="1952625"/>
            <a:chOff x="539552" y="1268760"/>
            <a:chExt cx="5153025" cy="1952625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9552" y="1268760"/>
              <a:ext cx="5153025" cy="1952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1619672" y="1988840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dirty="0" smtClean="0"/>
                <a:t>λ</a:t>
              </a:r>
              <a:endParaRPr lang="en-GB" dirty="0" smtClean="0"/>
            </a:p>
          </p:txBody>
        </p:sp>
      </p:grpSp>
      <p:sp>
        <p:nvSpPr>
          <p:cNvPr id="11" name="Content Placeholder 2"/>
          <p:cNvSpPr txBox="1">
            <a:spLocks/>
          </p:cNvSpPr>
          <p:nvPr/>
        </p:nvSpPr>
        <p:spPr>
          <a:xfrm>
            <a:off x="402805" y="998473"/>
            <a:ext cx="8229600" cy="49294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about q (scattering wave vector)</a:t>
            </a:r>
          </a:p>
          <a:p>
            <a:endParaRPr lang="en-GB" dirty="0"/>
          </a:p>
        </p:txBody>
      </p:sp>
      <p:pic>
        <p:nvPicPr>
          <p:cNvPr id="12" name="Picture 4" descr="http://pubs.rsc.org/services/images/RSCpubs.ePlatform.Service.FreeContent.ImageService.svc/ImageService/Articleimage/2014/CS/c3cs60454c/c3cs60454c-t1_hi-re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4571" y="1530186"/>
            <a:ext cx="2160240" cy="956798"/>
          </a:xfrm>
          <a:prstGeom prst="rect">
            <a:avLst/>
          </a:prstGeom>
          <a:noFill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15198" y="4236047"/>
            <a:ext cx="5001636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1818" y="2652911"/>
            <a:ext cx="5331335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471510" y="2417654"/>
            <a:ext cx="3024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Units: Reciprocal length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928958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-21050"/>
            <a:ext cx="74785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 smtClean="0">
                <a:latin typeface="Arial"/>
                <a:cs typeface="Arial"/>
              </a:rPr>
              <a:t>Dynamic vs. Static Light Scattering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7125" y="757064"/>
            <a:ext cx="4463295" cy="3003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4"/>
          <p:cNvSpPr txBox="1"/>
          <p:nvPr/>
        </p:nvSpPr>
        <p:spPr>
          <a:xfrm>
            <a:off x="3285475" y="1006604"/>
            <a:ext cx="1246408" cy="456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Dynamic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2840329" y="2448618"/>
            <a:ext cx="3383107" cy="5341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840329" y="2626676"/>
            <a:ext cx="3472136" cy="0"/>
          </a:xfrm>
          <a:prstGeom prst="straightConnector1">
            <a:avLst/>
          </a:prstGeom>
          <a:ln w="15875" cap="flat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3908679" y="1380268"/>
            <a:ext cx="356117" cy="2670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22" name="TextBox 18"/>
          <p:cNvSpPr txBox="1"/>
          <p:nvPr/>
        </p:nvSpPr>
        <p:spPr>
          <a:xfrm>
            <a:off x="3952565" y="2626676"/>
            <a:ext cx="1246408" cy="456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smtClean="0"/>
              <a:t>Static</a:t>
            </a:r>
            <a:endParaRPr lang="en-GB" dirty="0"/>
          </a:p>
        </p:txBody>
      </p:sp>
      <p:pic>
        <p:nvPicPr>
          <p:cNvPr id="23" name="Picture 4" descr="http://pubs.rsc.org/services/images/RSCpubs.ePlatform.Service.FreeContent.ImageService.svc/ImageService/Articleimage/2014/CS/c3cs60454c/c3cs60454c-f1_hi-res.gif"/>
          <p:cNvPicPr>
            <a:picLocks noChangeAspect="1" noChangeArrowheads="1"/>
          </p:cNvPicPr>
          <p:nvPr/>
        </p:nvPicPr>
        <p:blipFill>
          <a:blip r:embed="rId4" cstate="print"/>
          <a:srcRect l="24805" r="52645" b="49078"/>
          <a:stretch>
            <a:fillRect/>
          </a:stretch>
        </p:blipFill>
        <p:spPr bwMode="auto">
          <a:xfrm>
            <a:off x="148303" y="3710586"/>
            <a:ext cx="2289485" cy="2232248"/>
          </a:xfrm>
          <a:prstGeom prst="rect">
            <a:avLst/>
          </a:prstGeom>
          <a:noFill/>
        </p:spPr>
      </p:pic>
      <p:pic>
        <p:nvPicPr>
          <p:cNvPr id="24" name="Picture 23" descr="http://pubs.rsc.org/services/images/RSCpubs.ePlatform.Service.FreeContent.ImageService.svc/ImageService/Articleimage/2014/CS/c3cs60454c/c3cs60454c-f1_hi-res.gif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99FF99"/>
              </a:clrFrom>
              <a:clrTo>
                <a:srgbClr val="99FF99">
                  <a:alpha val="0"/>
                </a:srgbClr>
              </a:clrTo>
            </a:clrChange>
          </a:blip>
          <a:srcRect l="24805" t="50550" r="52645" b="-202"/>
          <a:stretch>
            <a:fillRect/>
          </a:stretch>
        </p:blipFill>
        <p:spPr bwMode="auto">
          <a:xfrm>
            <a:off x="6680420" y="3859250"/>
            <a:ext cx="2289485" cy="2176611"/>
          </a:xfrm>
          <a:prstGeom prst="rect">
            <a:avLst/>
          </a:prstGeom>
          <a:noFill/>
        </p:spPr>
      </p:pic>
      <p:pic>
        <p:nvPicPr>
          <p:cNvPr id="25" name="Picture 4" descr="http://pubs.rsc.org/services/images/RSCpubs.ePlatform.Service.FreeContent.ImageService.svc/ImageService/Articleimage/2014/CS/c3cs60454c/c3cs60454c-f1_hi-res.gif"/>
          <p:cNvPicPr>
            <a:picLocks noChangeAspect="1" noChangeArrowheads="1"/>
          </p:cNvPicPr>
          <p:nvPr/>
        </p:nvPicPr>
        <p:blipFill>
          <a:blip r:embed="rId4" cstate="print"/>
          <a:srcRect l="1400" t="50321" r="75195" b="-1844"/>
          <a:stretch>
            <a:fillRect/>
          </a:stretch>
        </p:blipFill>
        <p:spPr bwMode="auto">
          <a:xfrm>
            <a:off x="2898605" y="3885650"/>
            <a:ext cx="2376264" cy="225856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-2" y="6519445"/>
            <a:ext cx="80180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err="1">
                <a:latin typeface="Arial" panose="020B0604020202020204" pitchFamily="34" charset="0"/>
                <a:cs typeface="Arial" panose="020B0604020202020204" pitchFamily="34" charset="0"/>
              </a:rPr>
              <a:t>Schärtl</a:t>
            </a:r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, W. </a:t>
            </a:r>
            <a:r>
              <a:rPr lang="en-CA" sz="1200" i="1" dirty="0">
                <a:latin typeface="Arial" panose="020B0604020202020204" pitchFamily="34" charset="0"/>
                <a:cs typeface="Arial" panose="020B0604020202020204" pitchFamily="34" charset="0"/>
              </a:rPr>
              <a:t>Light Scattering from Polymer Solutions and Nanoparticle Dispersions</a:t>
            </a:r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; Springer, 2007.</a:t>
            </a:r>
            <a:endParaRPr 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8281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-21050"/>
            <a:ext cx="74785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 smtClean="0">
                <a:latin typeface="Arial"/>
                <a:cs typeface="Arial"/>
              </a:rPr>
              <a:t>Dynamic Light Scattering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2840329" y="2448618"/>
            <a:ext cx="3383107" cy="5341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3908679" y="1380268"/>
            <a:ext cx="356117" cy="2670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pic>
        <p:nvPicPr>
          <p:cNvPr id="23" name="Picture 4" descr="http://pubs.rsc.org/services/images/RSCpubs.ePlatform.Service.FreeContent.ImageService.svc/ImageService/Articleimage/2014/CS/c3cs60454c/c3cs60454c-f1_hi-res.gif"/>
          <p:cNvPicPr>
            <a:picLocks noChangeAspect="1" noChangeArrowheads="1"/>
          </p:cNvPicPr>
          <p:nvPr/>
        </p:nvPicPr>
        <p:blipFill>
          <a:blip r:embed="rId3" cstate="print"/>
          <a:srcRect l="24805" r="52645" b="49078"/>
          <a:stretch>
            <a:fillRect/>
          </a:stretch>
        </p:blipFill>
        <p:spPr bwMode="auto">
          <a:xfrm>
            <a:off x="6712877" y="3715970"/>
            <a:ext cx="2289485" cy="2232248"/>
          </a:xfrm>
          <a:prstGeom prst="rect">
            <a:avLst/>
          </a:prstGeom>
          <a:noFill/>
        </p:spPr>
      </p:pic>
      <p:sp>
        <p:nvSpPr>
          <p:cNvPr id="26" name="Content Placeholder 2"/>
          <p:cNvSpPr txBox="1">
            <a:spLocks/>
          </p:cNvSpPr>
          <p:nvPr/>
        </p:nvSpPr>
        <p:spPr bwMode="auto">
          <a:xfrm>
            <a:off x="421481" y="836712"/>
            <a:ext cx="8229600" cy="26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Measure changes in scattering intensity over short (e.g. millisecond) timescale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Changes are related to the speed at which particles move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This can then be related to the hydrodynamic radius, </a:t>
            </a:r>
            <a:r>
              <a:rPr kumimoji="0" lang="en-GB" sz="20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kumimoji="0" lang="en-GB" sz="2000" b="0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Picture 2" descr="http://pubs.rsc.org/services/images/RSCpubs.ePlatform.Service.FreeContent.ImageService.svc/ImageService/Articleimage/2014/CS/c3cs60454c/c3cs60454c-t2_hi-re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34141" y="3856442"/>
            <a:ext cx="1800200" cy="1015257"/>
          </a:xfrm>
          <a:prstGeom prst="rect">
            <a:avLst/>
          </a:prstGeom>
          <a:noFill/>
        </p:spPr>
      </p:pic>
      <p:sp>
        <p:nvSpPr>
          <p:cNvPr id="28" name="TextBox 27"/>
          <p:cNvSpPr txBox="1"/>
          <p:nvPr/>
        </p:nvSpPr>
        <p:spPr>
          <a:xfrm>
            <a:off x="1330501" y="4891312"/>
            <a:ext cx="3456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Stokes-Einstein equation</a:t>
            </a:r>
            <a:endParaRPr lang="en-GB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6149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/>
      <p:bldP spid="2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Default Design">
    <a:majorFont>
      <a:latin typeface="Franklin Gothic Book"/>
      <a:ea typeface=""/>
      <a:cs typeface=""/>
    </a:majorFont>
    <a:minorFont>
      <a:latin typeface="Franklin Gothic Book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767</TotalTime>
  <Words>1165</Words>
  <Application>Microsoft Office PowerPoint</Application>
  <PresentationFormat>On-screen Show (4:3)</PresentationFormat>
  <Paragraphs>185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 Gibson</dc:creator>
  <cp:lastModifiedBy>Blackman, Lewis</cp:lastModifiedBy>
  <cp:revision>63</cp:revision>
  <dcterms:created xsi:type="dcterms:W3CDTF">2015-05-20T15:10:26Z</dcterms:created>
  <dcterms:modified xsi:type="dcterms:W3CDTF">2015-12-16T19:24:09Z</dcterms:modified>
</cp:coreProperties>
</file>