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tiff" ContentType="image/tiff"/>
  <Default Extension="ti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8"/>
  </p:notesMasterIdLst>
  <p:sldIdLst>
    <p:sldId id="304" r:id="rId2"/>
    <p:sldId id="256" r:id="rId3"/>
    <p:sldId id="273" r:id="rId4"/>
    <p:sldId id="274" r:id="rId5"/>
    <p:sldId id="272" r:id="rId6"/>
    <p:sldId id="277" r:id="rId7"/>
    <p:sldId id="294" r:id="rId8"/>
    <p:sldId id="281" r:id="rId9"/>
    <p:sldId id="303" r:id="rId10"/>
    <p:sldId id="279" r:id="rId11"/>
    <p:sldId id="305" r:id="rId12"/>
    <p:sldId id="280" r:id="rId13"/>
    <p:sldId id="282" r:id="rId14"/>
    <p:sldId id="306" r:id="rId15"/>
    <p:sldId id="296" r:id="rId16"/>
    <p:sldId id="300" r:id="rId1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A30E8"/>
    <a:srgbClr val="3619E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9"/>
    <p:restoredTop sz="94434" autoAdjust="0"/>
  </p:normalViewPr>
  <p:slideViewPr>
    <p:cSldViewPr snapToGrid="0" snapToObjects="1">
      <p:cViewPr>
        <p:scale>
          <a:sx n="85" d="100"/>
          <a:sy n="85" d="100"/>
        </p:scale>
        <p:origin x="-714" y="-47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drawings/_rels/vmlDrawing10.vml.rels><?xml version="1.0" encoding="UTF-8" standalone="yes"?>
<Relationships xmlns="http://schemas.openxmlformats.org/package/2006/relationships"><Relationship Id="rId2" Type="http://schemas.openxmlformats.org/officeDocument/2006/relationships/image" Target="../media/image51.emf"/><Relationship Id="rId1" Type="http://schemas.openxmlformats.org/officeDocument/2006/relationships/image" Target="../media/image50.emf"/></Relationships>
</file>

<file path=ppt/drawings/_rels/vmlDrawing11.vml.rels><?xml version="1.0" encoding="UTF-8" standalone="yes"?>
<Relationships xmlns="http://schemas.openxmlformats.org/package/2006/relationships"><Relationship Id="rId3" Type="http://schemas.openxmlformats.org/officeDocument/2006/relationships/image" Target="../media/image46.wmf"/><Relationship Id="rId2" Type="http://schemas.openxmlformats.org/officeDocument/2006/relationships/image" Target="../media/image57.wmf"/><Relationship Id="rId1" Type="http://schemas.openxmlformats.org/officeDocument/2006/relationships/image" Target="../media/image56.wmf"/><Relationship Id="rId4" Type="http://schemas.openxmlformats.org/officeDocument/2006/relationships/image" Target="../media/image58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e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26.wmf"/><Relationship Id="rId1" Type="http://schemas.openxmlformats.org/officeDocument/2006/relationships/image" Target="../media/image25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34.wmf"/><Relationship Id="rId2" Type="http://schemas.openxmlformats.org/officeDocument/2006/relationships/image" Target="../media/image33.wmf"/><Relationship Id="rId1" Type="http://schemas.openxmlformats.org/officeDocument/2006/relationships/image" Target="../media/image32.wmf"/><Relationship Id="rId4" Type="http://schemas.openxmlformats.org/officeDocument/2006/relationships/image" Target="../media/image35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36.w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44.emf"/><Relationship Id="rId2" Type="http://schemas.openxmlformats.org/officeDocument/2006/relationships/image" Target="../media/image43.emf"/><Relationship Id="rId1" Type="http://schemas.openxmlformats.org/officeDocument/2006/relationships/image" Target="../media/image42.emf"/></Relationships>
</file>

<file path=ppt/drawings/_rels/vmlDrawing8.vml.rels><?xml version="1.0" encoding="UTF-8" standalone="yes"?>
<Relationships xmlns="http://schemas.openxmlformats.org/package/2006/relationships"><Relationship Id="rId3" Type="http://schemas.openxmlformats.org/officeDocument/2006/relationships/image" Target="../media/image45.emf"/><Relationship Id="rId2" Type="http://schemas.openxmlformats.org/officeDocument/2006/relationships/image" Target="../media/image43.emf"/><Relationship Id="rId1" Type="http://schemas.openxmlformats.org/officeDocument/2006/relationships/image" Target="../media/image42.emf"/><Relationship Id="rId4" Type="http://schemas.openxmlformats.org/officeDocument/2006/relationships/image" Target="../media/image46.wmf"/></Relationships>
</file>

<file path=ppt/drawings/_rels/vmlDrawing9.vml.rels><?xml version="1.0" encoding="UTF-8" standalone="yes"?>
<Relationships xmlns="http://schemas.openxmlformats.org/package/2006/relationships"><Relationship Id="rId3" Type="http://schemas.openxmlformats.org/officeDocument/2006/relationships/image" Target="../media/image43.emf"/><Relationship Id="rId2" Type="http://schemas.openxmlformats.org/officeDocument/2006/relationships/image" Target="../media/image42.emf"/><Relationship Id="rId1" Type="http://schemas.openxmlformats.org/officeDocument/2006/relationships/image" Target="../media/image49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895AC37-F8D1-416E-A892-2E1F6854E5C6}" type="datetimeFigureOut">
              <a:rPr lang="en-GB" smtClean="0"/>
              <a:t>04/04/2016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737A166-111F-4346-A3DD-EDA306AB5AD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002880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37A166-111F-4346-A3DD-EDA306AB5AD8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647227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892DE-6A13-724B-8CB2-909AE0328C01}" type="datetimeFigureOut">
              <a:rPr lang="en-US" smtClean="0"/>
              <a:t>4/4/2016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B0DFEB-22F4-C941-B91D-E9ECE39BDE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87788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892DE-6A13-724B-8CB2-909AE0328C01}" type="datetimeFigureOut">
              <a:rPr lang="en-US" smtClean="0"/>
              <a:t>4/4/2016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B0DFEB-22F4-C941-B91D-E9ECE39BDE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49848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892DE-6A13-724B-8CB2-909AE0328C01}" type="datetimeFigureOut">
              <a:rPr lang="en-US" smtClean="0"/>
              <a:t>4/4/2016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B0DFEB-22F4-C941-B91D-E9ECE39BDE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7961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892DE-6A13-724B-8CB2-909AE0328C01}" type="datetimeFigureOut">
              <a:rPr lang="en-US" smtClean="0"/>
              <a:t>4/4/2016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B0DFEB-22F4-C941-B91D-E9ECE39BDE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49836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892DE-6A13-724B-8CB2-909AE0328C01}" type="datetimeFigureOut">
              <a:rPr lang="en-US" smtClean="0"/>
              <a:t>4/4/2016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B0DFEB-22F4-C941-B91D-E9ECE39BDE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94871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892DE-6A13-724B-8CB2-909AE0328C01}" type="datetimeFigureOut">
              <a:rPr lang="en-US" smtClean="0"/>
              <a:t>4/4/2016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B0DFEB-22F4-C941-B91D-E9ECE39BDE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12022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892DE-6A13-724B-8CB2-909AE0328C01}" type="datetimeFigureOut">
              <a:rPr lang="en-US" smtClean="0"/>
              <a:t>4/4/2016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B0DFEB-22F4-C941-B91D-E9ECE39BDE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34548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892DE-6A13-724B-8CB2-909AE0328C01}" type="datetimeFigureOut">
              <a:rPr lang="en-US" smtClean="0"/>
              <a:t>4/4/2016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B0DFEB-22F4-C941-B91D-E9ECE39BDE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18854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892DE-6A13-724B-8CB2-909AE0328C01}" type="datetimeFigureOut">
              <a:rPr lang="en-US" smtClean="0"/>
              <a:t>4/4/2016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B0DFEB-22F4-C941-B91D-E9ECE39BDE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06083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892DE-6A13-724B-8CB2-909AE0328C01}" type="datetimeFigureOut">
              <a:rPr lang="en-US" smtClean="0"/>
              <a:t>4/4/2016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B0DFEB-22F4-C941-B91D-E9ECE39BDE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65662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892DE-6A13-724B-8CB2-909AE0328C01}" type="datetimeFigureOut">
              <a:rPr lang="en-US" smtClean="0"/>
              <a:t>4/4/2016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B0DFEB-22F4-C941-B91D-E9ECE39BDE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73433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9892DE-6A13-724B-8CB2-909AE0328C01}" type="datetimeFigureOut">
              <a:rPr lang="en-US" smtClean="0"/>
              <a:t>4/4/2016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B0DFEB-22F4-C941-B91D-E9ECE39BDE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73037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3.bin"/><Relationship Id="rId3" Type="http://schemas.openxmlformats.org/officeDocument/2006/relationships/image" Target="../media/image3.jpg"/><Relationship Id="rId7" Type="http://schemas.openxmlformats.org/officeDocument/2006/relationships/image" Target="../media/image43.emf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7.vml"/><Relationship Id="rId6" Type="http://schemas.openxmlformats.org/officeDocument/2006/relationships/oleObject" Target="../embeddings/oleObject12.bin"/><Relationship Id="rId5" Type="http://schemas.openxmlformats.org/officeDocument/2006/relationships/image" Target="../media/image42.emf"/><Relationship Id="rId4" Type="http://schemas.openxmlformats.org/officeDocument/2006/relationships/oleObject" Target="../embeddings/oleObject11.bin"/><Relationship Id="rId9" Type="http://schemas.openxmlformats.org/officeDocument/2006/relationships/image" Target="../media/image44.emf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6.bin"/><Relationship Id="rId13" Type="http://schemas.openxmlformats.org/officeDocument/2006/relationships/image" Target="../media/image47.emf"/><Relationship Id="rId3" Type="http://schemas.openxmlformats.org/officeDocument/2006/relationships/image" Target="../media/image3.jpg"/><Relationship Id="rId7" Type="http://schemas.openxmlformats.org/officeDocument/2006/relationships/image" Target="../media/image43.emf"/><Relationship Id="rId12" Type="http://schemas.openxmlformats.org/officeDocument/2006/relationships/image" Target="../media/image46.wmf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8.vml"/><Relationship Id="rId6" Type="http://schemas.openxmlformats.org/officeDocument/2006/relationships/oleObject" Target="../embeddings/oleObject15.bin"/><Relationship Id="rId11" Type="http://schemas.openxmlformats.org/officeDocument/2006/relationships/oleObject" Target="../embeddings/oleObject17.bin"/><Relationship Id="rId5" Type="http://schemas.openxmlformats.org/officeDocument/2006/relationships/image" Target="../media/image42.emf"/><Relationship Id="rId10" Type="http://schemas.openxmlformats.org/officeDocument/2006/relationships/image" Target="../media/image20.png"/><Relationship Id="rId4" Type="http://schemas.openxmlformats.org/officeDocument/2006/relationships/oleObject" Target="../embeddings/oleObject14.bin"/><Relationship Id="rId9" Type="http://schemas.openxmlformats.org/officeDocument/2006/relationships/image" Target="../media/image45.emf"/><Relationship Id="rId14" Type="http://schemas.openxmlformats.org/officeDocument/2006/relationships/image" Target="../media/image48.emf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emf"/><Relationship Id="rId3" Type="http://schemas.openxmlformats.org/officeDocument/2006/relationships/image" Target="../media/image3.jpg"/><Relationship Id="rId7" Type="http://schemas.openxmlformats.org/officeDocument/2006/relationships/oleObject" Target="../embeddings/oleObject19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9.vml"/><Relationship Id="rId6" Type="http://schemas.openxmlformats.org/officeDocument/2006/relationships/image" Target="../media/image20.png"/><Relationship Id="rId11" Type="http://schemas.openxmlformats.org/officeDocument/2006/relationships/image" Target="../media/image47.emf"/><Relationship Id="rId5" Type="http://schemas.openxmlformats.org/officeDocument/2006/relationships/image" Target="../media/image49.wmf"/><Relationship Id="rId10" Type="http://schemas.openxmlformats.org/officeDocument/2006/relationships/image" Target="../media/image43.emf"/><Relationship Id="rId4" Type="http://schemas.openxmlformats.org/officeDocument/2006/relationships/oleObject" Target="../embeddings/oleObject18.bin"/><Relationship Id="rId9" Type="http://schemas.openxmlformats.org/officeDocument/2006/relationships/oleObject" Target="../embeddings/oleObject20.bin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2.emf"/><Relationship Id="rId3" Type="http://schemas.openxmlformats.org/officeDocument/2006/relationships/image" Target="../media/image3.jpg"/><Relationship Id="rId7" Type="http://schemas.openxmlformats.org/officeDocument/2006/relationships/image" Target="../media/image51.emf"/><Relationship Id="rId12" Type="http://schemas.openxmlformats.org/officeDocument/2006/relationships/image" Target="../media/image55.emf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0.vml"/><Relationship Id="rId6" Type="http://schemas.openxmlformats.org/officeDocument/2006/relationships/oleObject" Target="../embeddings/oleObject22.bin"/><Relationship Id="rId11" Type="http://schemas.openxmlformats.org/officeDocument/2006/relationships/image" Target="../media/image48.emf"/><Relationship Id="rId5" Type="http://schemas.openxmlformats.org/officeDocument/2006/relationships/image" Target="../media/image50.emf"/><Relationship Id="rId10" Type="http://schemas.openxmlformats.org/officeDocument/2006/relationships/image" Target="../media/image54.emf"/><Relationship Id="rId4" Type="http://schemas.openxmlformats.org/officeDocument/2006/relationships/oleObject" Target="../embeddings/oleObject21.bin"/><Relationship Id="rId9" Type="http://schemas.openxmlformats.org/officeDocument/2006/relationships/image" Target="../media/image53.emf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7.wmf"/><Relationship Id="rId13" Type="http://schemas.openxmlformats.org/officeDocument/2006/relationships/image" Target="../media/image39.png"/><Relationship Id="rId18" Type="http://schemas.openxmlformats.org/officeDocument/2006/relationships/image" Target="../media/image53.emf"/><Relationship Id="rId3" Type="http://schemas.openxmlformats.org/officeDocument/2006/relationships/image" Target="../media/image3.jpg"/><Relationship Id="rId21" Type="http://schemas.openxmlformats.org/officeDocument/2006/relationships/image" Target="../media/image55.emf"/><Relationship Id="rId7" Type="http://schemas.openxmlformats.org/officeDocument/2006/relationships/oleObject" Target="../embeddings/oleObject24.bin"/><Relationship Id="rId12" Type="http://schemas.openxmlformats.org/officeDocument/2006/relationships/image" Target="../media/image19.png"/><Relationship Id="rId17" Type="http://schemas.openxmlformats.org/officeDocument/2006/relationships/image" Target="../media/image47.emf"/><Relationship Id="rId2" Type="http://schemas.openxmlformats.org/officeDocument/2006/relationships/slideLayout" Target="../slideLayouts/slideLayout1.xml"/><Relationship Id="rId16" Type="http://schemas.openxmlformats.org/officeDocument/2006/relationships/image" Target="../media/image20.png"/><Relationship Id="rId20" Type="http://schemas.openxmlformats.org/officeDocument/2006/relationships/image" Target="../media/image48.emf"/><Relationship Id="rId1" Type="http://schemas.openxmlformats.org/officeDocument/2006/relationships/vmlDrawing" Target="../drawings/vmlDrawing11.vml"/><Relationship Id="rId6" Type="http://schemas.openxmlformats.org/officeDocument/2006/relationships/image" Target="../media/image56.wmf"/><Relationship Id="rId11" Type="http://schemas.openxmlformats.org/officeDocument/2006/relationships/image" Target="../media/image38.emf"/><Relationship Id="rId5" Type="http://schemas.openxmlformats.org/officeDocument/2006/relationships/oleObject" Target="../embeddings/oleObject23.bin"/><Relationship Id="rId15" Type="http://schemas.openxmlformats.org/officeDocument/2006/relationships/image" Target="../media/image58.wmf"/><Relationship Id="rId10" Type="http://schemas.openxmlformats.org/officeDocument/2006/relationships/image" Target="../media/image46.wmf"/><Relationship Id="rId19" Type="http://schemas.openxmlformats.org/officeDocument/2006/relationships/image" Target="../media/image54.emf"/><Relationship Id="rId4" Type="http://schemas.openxmlformats.org/officeDocument/2006/relationships/image" Target="../media/image18.emf"/><Relationship Id="rId9" Type="http://schemas.openxmlformats.org/officeDocument/2006/relationships/oleObject" Target="../embeddings/oleObject25.bin"/><Relationship Id="rId14" Type="http://schemas.openxmlformats.org/officeDocument/2006/relationships/oleObject" Target="../embeddings/oleObject26.bin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4.png"/><Relationship Id="rId13" Type="http://schemas.openxmlformats.org/officeDocument/2006/relationships/image" Target="../media/image69.jpg"/><Relationship Id="rId18" Type="http://schemas.openxmlformats.org/officeDocument/2006/relationships/image" Target="../media/image74.jpg"/><Relationship Id="rId26" Type="http://schemas.openxmlformats.org/officeDocument/2006/relationships/image" Target="../media/image82.jpeg"/><Relationship Id="rId3" Type="http://schemas.openxmlformats.org/officeDocument/2006/relationships/image" Target="../media/image59.jpeg"/><Relationship Id="rId21" Type="http://schemas.openxmlformats.org/officeDocument/2006/relationships/image" Target="../media/image77.png"/><Relationship Id="rId7" Type="http://schemas.openxmlformats.org/officeDocument/2006/relationships/image" Target="../media/image63.jpg"/><Relationship Id="rId12" Type="http://schemas.openxmlformats.org/officeDocument/2006/relationships/image" Target="../media/image68.jpg"/><Relationship Id="rId17" Type="http://schemas.openxmlformats.org/officeDocument/2006/relationships/image" Target="../media/image73.jpeg"/><Relationship Id="rId25" Type="http://schemas.openxmlformats.org/officeDocument/2006/relationships/image" Target="../media/image81.png"/><Relationship Id="rId2" Type="http://schemas.openxmlformats.org/officeDocument/2006/relationships/image" Target="../media/image3.jpg"/><Relationship Id="rId16" Type="http://schemas.openxmlformats.org/officeDocument/2006/relationships/image" Target="../media/image72.jpeg"/><Relationship Id="rId20" Type="http://schemas.openxmlformats.org/officeDocument/2006/relationships/image" Target="../media/image76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2.png"/><Relationship Id="rId11" Type="http://schemas.openxmlformats.org/officeDocument/2006/relationships/image" Target="../media/image67.jpg"/><Relationship Id="rId24" Type="http://schemas.openxmlformats.org/officeDocument/2006/relationships/image" Target="../media/image80.png"/><Relationship Id="rId5" Type="http://schemas.openxmlformats.org/officeDocument/2006/relationships/image" Target="../media/image61.jpeg"/><Relationship Id="rId15" Type="http://schemas.openxmlformats.org/officeDocument/2006/relationships/image" Target="../media/image71.jpg"/><Relationship Id="rId23" Type="http://schemas.openxmlformats.org/officeDocument/2006/relationships/image" Target="../media/image79.png"/><Relationship Id="rId10" Type="http://schemas.openxmlformats.org/officeDocument/2006/relationships/image" Target="../media/image66.jpg"/><Relationship Id="rId19" Type="http://schemas.openxmlformats.org/officeDocument/2006/relationships/image" Target="../media/image75.jpg"/><Relationship Id="rId4" Type="http://schemas.openxmlformats.org/officeDocument/2006/relationships/image" Target="../media/image60.jpeg"/><Relationship Id="rId9" Type="http://schemas.openxmlformats.org/officeDocument/2006/relationships/image" Target="../media/image65.jpeg"/><Relationship Id="rId14" Type="http://schemas.openxmlformats.org/officeDocument/2006/relationships/image" Target="../media/image70.jpg"/><Relationship Id="rId22" Type="http://schemas.openxmlformats.org/officeDocument/2006/relationships/image" Target="../media/image78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jp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3.jpg"/><Relationship Id="rId7" Type="http://schemas.openxmlformats.org/officeDocument/2006/relationships/image" Target="../media/image11.pn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0.tiff"/><Relationship Id="rId5" Type="http://schemas.openxmlformats.org/officeDocument/2006/relationships/image" Target="../media/image9.emf"/><Relationship Id="rId4" Type="http://schemas.openxmlformats.org/officeDocument/2006/relationships/oleObject" Target="../embeddings/oleObject1.bin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7" Type="http://schemas.openxmlformats.org/officeDocument/2006/relationships/image" Target="../media/image15.emf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3.e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14.ti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13" Type="http://schemas.openxmlformats.org/officeDocument/2006/relationships/image" Target="../media/image24.emf"/><Relationship Id="rId3" Type="http://schemas.openxmlformats.org/officeDocument/2006/relationships/image" Target="../media/image17.emf"/><Relationship Id="rId7" Type="http://schemas.openxmlformats.org/officeDocument/2006/relationships/image" Target="../media/image20.png"/><Relationship Id="rId12" Type="http://schemas.openxmlformats.org/officeDocument/2006/relationships/image" Target="../media/image23.pn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19.png"/><Relationship Id="rId11" Type="http://schemas.openxmlformats.org/officeDocument/2006/relationships/image" Target="../media/image22.png"/><Relationship Id="rId5" Type="http://schemas.openxmlformats.org/officeDocument/2006/relationships/image" Target="../media/image18.emf"/><Relationship Id="rId10" Type="http://schemas.openxmlformats.org/officeDocument/2006/relationships/image" Target="../media/image16.emf"/><Relationship Id="rId4" Type="http://schemas.openxmlformats.org/officeDocument/2006/relationships/image" Target="../media/image3.jpg"/><Relationship Id="rId9" Type="http://schemas.openxmlformats.org/officeDocument/2006/relationships/oleObject" Target="../embeddings/oleObject3.bin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emf"/><Relationship Id="rId3" Type="http://schemas.openxmlformats.org/officeDocument/2006/relationships/image" Target="../media/image3.jpg"/><Relationship Id="rId7" Type="http://schemas.openxmlformats.org/officeDocument/2006/relationships/image" Target="../media/image26.wmf"/><Relationship Id="rId12" Type="http://schemas.openxmlformats.org/officeDocument/2006/relationships/image" Target="../media/image31.jp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5.bin"/><Relationship Id="rId11" Type="http://schemas.openxmlformats.org/officeDocument/2006/relationships/image" Target="../media/image30.jpg"/><Relationship Id="rId5" Type="http://schemas.openxmlformats.org/officeDocument/2006/relationships/image" Target="../media/image25.wmf"/><Relationship Id="rId10" Type="http://schemas.openxmlformats.org/officeDocument/2006/relationships/image" Target="../media/image29.png"/><Relationship Id="rId4" Type="http://schemas.openxmlformats.org/officeDocument/2006/relationships/oleObject" Target="../embeddings/oleObject4.bin"/><Relationship Id="rId9" Type="http://schemas.openxmlformats.org/officeDocument/2006/relationships/image" Target="../media/image28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8.bin"/><Relationship Id="rId3" Type="http://schemas.openxmlformats.org/officeDocument/2006/relationships/image" Target="../media/image3.jpg"/><Relationship Id="rId7" Type="http://schemas.openxmlformats.org/officeDocument/2006/relationships/image" Target="../media/image33.wmf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7.bin"/><Relationship Id="rId11" Type="http://schemas.openxmlformats.org/officeDocument/2006/relationships/image" Target="../media/image35.wmf"/><Relationship Id="rId5" Type="http://schemas.openxmlformats.org/officeDocument/2006/relationships/image" Target="../media/image32.wmf"/><Relationship Id="rId10" Type="http://schemas.openxmlformats.org/officeDocument/2006/relationships/oleObject" Target="../embeddings/oleObject9.bin"/><Relationship Id="rId4" Type="http://schemas.openxmlformats.org/officeDocument/2006/relationships/oleObject" Target="../embeddings/oleObject6.bin"/><Relationship Id="rId9" Type="http://schemas.openxmlformats.org/officeDocument/2006/relationships/image" Target="../media/image34.w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37.emf"/><Relationship Id="rId5" Type="http://schemas.openxmlformats.org/officeDocument/2006/relationships/image" Target="../media/image36.wmf"/><Relationship Id="rId4" Type="http://schemas.openxmlformats.org/officeDocument/2006/relationships/oleObject" Target="../embeddings/oleObject10.bin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png"/><Relationship Id="rId3" Type="http://schemas.openxmlformats.org/officeDocument/2006/relationships/image" Target="../media/image38.emf"/><Relationship Id="rId7" Type="http://schemas.openxmlformats.org/officeDocument/2006/relationships/image" Target="../media/image40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7.emf"/><Relationship Id="rId5" Type="http://schemas.openxmlformats.org/officeDocument/2006/relationships/image" Target="../media/image39.png"/><Relationship Id="rId4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51954"/>
          <a:stretch/>
        </p:blipFill>
        <p:spPr>
          <a:xfrm>
            <a:off x="0" y="4274185"/>
            <a:ext cx="9169400" cy="258381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0" y="-25400"/>
            <a:ext cx="9144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600" b="1" i="1" dirty="0" smtClean="0">
                <a:solidFill>
                  <a:srgbClr val="8064A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The Effect of Thermoresponsive Micellar Structure on Thermal Hysteresis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267705" y="2916658"/>
            <a:ext cx="510188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>
                <a:solidFill>
                  <a:srgbClr val="8064A2"/>
                </a:solidFill>
                <a:latin typeface="Arial"/>
                <a:cs typeface="Arial"/>
              </a:rPr>
              <a:t>www.warwick.ac.uk/gibsongroup </a:t>
            </a:r>
            <a:endParaRPr lang="en-GB" sz="2000" dirty="0">
              <a:solidFill>
                <a:srgbClr val="8064A2"/>
              </a:solidFill>
              <a:latin typeface="Arial"/>
              <a:cs typeface="Arial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99734" y="2911122"/>
            <a:ext cx="443097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>
                <a:solidFill>
                  <a:srgbClr val="8064A2"/>
                </a:solidFill>
                <a:latin typeface="Arial"/>
                <a:cs typeface="Arial"/>
              </a:rPr>
              <a:t>L.D.Blackman@warwick.ac.uk </a:t>
            </a:r>
            <a:endParaRPr lang="en-GB" sz="2000" dirty="0">
              <a:solidFill>
                <a:srgbClr val="8064A2"/>
              </a:solidFill>
              <a:latin typeface="Arial"/>
              <a:cs typeface="Arial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6410" y="1289354"/>
            <a:ext cx="9031318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u="sng" dirty="0" smtClean="0">
                <a:solidFill>
                  <a:srgbClr val="8064A2"/>
                </a:solidFill>
                <a:latin typeface="Arial"/>
                <a:cs typeface="Arial"/>
              </a:rPr>
              <a:t>Lewis D. Blackman</a:t>
            </a:r>
            <a:r>
              <a:rPr lang="en-GB" sz="2800" dirty="0" smtClean="0">
                <a:solidFill>
                  <a:srgbClr val="8064A2"/>
                </a:solidFill>
                <a:latin typeface="Arial"/>
                <a:cs typeface="Arial"/>
              </a:rPr>
              <a:t>, Daniel B. Wright, Mathew P. Robin,  Matthew I. Gibson and Rachel K. O’Reilly</a:t>
            </a:r>
          </a:p>
          <a:p>
            <a:pPr algn="ctr"/>
            <a:r>
              <a:rPr lang="en-GB" sz="2000" dirty="0" smtClean="0">
                <a:solidFill>
                  <a:srgbClr val="8064A2"/>
                </a:solidFill>
                <a:latin typeface="Arial"/>
                <a:cs typeface="Arial"/>
              </a:rPr>
              <a:t>Department of Chemistry, University of Warwick, UK</a:t>
            </a:r>
          </a:p>
        </p:txBody>
      </p:sp>
      <p:sp>
        <p:nvSpPr>
          <p:cNvPr id="9" name="TextBox 12"/>
          <p:cNvSpPr txBox="1">
            <a:spLocks noChangeArrowheads="1"/>
          </p:cNvSpPr>
          <p:nvPr/>
        </p:nvSpPr>
        <p:spPr bwMode="auto">
          <a:xfrm>
            <a:off x="6659110" y="3517782"/>
            <a:ext cx="2675961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GB" sz="2000" dirty="0">
                <a:solidFill>
                  <a:srgbClr val="8064A2"/>
                </a:solidFill>
                <a:latin typeface="Arial"/>
                <a:cs typeface="Arial"/>
              </a:rPr>
              <a:t>@</a:t>
            </a:r>
            <a:r>
              <a:rPr lang="en-GB" sz="2000" dirty="0" err="1" smtClean="0">
                <a:solidFill>
                  <a:srgbClr val="8064A2"/>
                </a:solidFill>
                <a:latin typeface="Arial"/>
                <a:cs typeface="Arial"/>
              </a:rPr>
              <a:t>LabGibson</a:t>
            </a:r>
            <a:r>
              <a:rPr lang="en-GB" sz="2000" dirty="0" smtClean="0">
                <a:solidFill>
                  <a:srgbClr val="8064A2"/>
                </a:solidFill>
                <a:latin typeface="Arial"/>
                <a:cs typeface="Arial"/>
              </a:rPr>
              <a:t> @</a:t>
            </a:r>
            <a:r>
              <a:rPr lang="en-GB" sz="2000" dirty="0" err="1" smtClean="0">
                <a:solidFill>
                  <a:srgbClr val="8064A2"/>
                </a:solidFill>
                <a:latin typeface="Arial"/>
                <a:cs typeface="Arial"/>
              </a:rPr>
              <a:t>RORgroup</a:t>
            </a:r>
            <a:endParaRPr lang="en-GB" sz="2000" dirty="0">
              <a:solidFill>
                <a:srgbClr val="8064A2"/>
              </a:solidFill>
              <a:latin typeface="Arial"/>
              <a:cs typeface="Arial"/>
            </a:endParaRPr>
          </a:p>
        </p:txBody>
      </p:sp>
      <p:pic>
        <p:nvPicPr>
          <p:cNvPr id="10" name="Picture 2" descr="https://encrypted-tbn2.gstatic.com/images?q=tbn:ANd9GcTdPkmEmar2OBdnauknNHDqtdNU8FAlkkVjrMEOgUHxHRYkvGsr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88064" y="3555950"/>
            <a:ext cx="625475" cy="62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10"/>
          <p:cNvSpPr txBox="1"/>
          <p:nvPr/>
        </p:nvSpPr>
        <p:spPr>
          <a:xfrm>
            <a:off x="112682" y="6146800"/>
            <a:ext cx="759830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>
                <a:solidFill>
                  <a:srgbClr val="604A7B"/>
                </a:solidFill>
              </a:rPr>
              <a:t>Macrogroup</a:t>
            </a:r>
            <a:r>
              <a:rPr lang="en-US" dirty="0" smtClean="0">
                <a:solidFill>
                  <a:srgbClr val="604A7B"/>
                </a:solidFill>
              </a:rPr>
              <a:t> UK Young Researcher’s Meeting. 06/04/2016</a:t>
            </a:r>
          </a:p>
          <a:p>
            <a:r>
              <a:rPr lang="en-US" dirty="0" smtClean="0">
                <a:solidFill>
                  <a:srgbClr val="604A7B"/>
                </a:solidFill>
              </a:rPr>
              <a:t>University of Liverpool</a:t>
            </a:r>
            <a:endParaRPr lang="en-US" dirty="0">
              <a:solidFill>
                <a:srgbClr val="604A7B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267705" y="3226274"/>
            <a:ext cx="894837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>
                <a:solidFill>
                  <a:srgbClr val="8064A2"/>
                </a:solidFill>
                <a:latin typeface="Arial"/>
                <a:cs typeface="Arial"/>
              </a:rPr>
              <a:t>www.warwick.ac.uk/ror </a:t>
            </a:r>
            <a:endParaRPr lang="en-GB" sz="2000" dirty="0">
              <a:solidFill>
                <a:srgbClr val="8064A2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488343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516935" y="-21050"/>
            <a:ext cx="808779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i="1" dirty="0" smtClean="0">
                <a:latin typeface="Arial"/>
                <a:cs typeface="Arial"/>
              </a:rPr>
              <a:t>Investigating Hysteresis Using Other Thermoresponsive Coronas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192" b="24057"/>
          <a:stretch/>
        </p:blipFill>
        <p:spPr>
          <a:xfrm>
            <a:off x="0" y="6135038"/>
            <a:ext cx="9181728" cy="722962"/>
          </a:xfrm>
          <a:prstGeom prst="rect">
            <a:avLst/>
          </a:prstGeom>
        </p:spPr>
      </p:pic>
      <p:grpSp>
        <p:nvGrpSpPr>
          <p:cNvPr id="11" name="Group 10"/>
          <p:cNvGrpSpPr/>
          <p:nvPr/>
        </p:nvGrpSpPr>
        <p:grpSpPr>
          <a:xfrm>
            <a:off x="3628182" y="2258252"/>
            <a:ext cx="2088233" cy="2160240"/>
            <a:chOff x="2915816" y="547187"/>
            <a:chExt cx="2830581" cy="2928184"/>
          </a:xfrm>
        </p:grpSpPr>
        <p:sp>
          <p:nvSpPr>
            <p:cNvPr id="12" name="Freeform 11"/>
            <p:cNvSpPr/>
            <p:nvPr/>
          </p:nvSpPr>
          <p:spPr>
            <a:xfrm>
              <a:off x="2915816" y="3143552"/>
              <a:ext cx="2565999" cy="315245"/>
            </a:xfrm>
            <a:custGeom>
              <a:avLst/>
              <a:gdLst>
                <a:gd name="connsiteX0" fmla="*/ 0 w 3171825"/>
                <a:gd name="connsiteY0" fmla="*/ 323911 h 523997"/>
                <a:gd name="connsiteX1" fmla="*/ 304800 w 3171825"/>
                <a:gd name="connsiteY1" fmla="*/ 9586 h 523997"/>
                <a:gd name="connsiteX2" fmla="*/ 742950 w 3171825"/>
                <a:gd name="connsiteY2" fmla="*/ 485836 h 523997"/>
                <a:gd name="connsiteX3" fmla="*/ 1152525 w 3171825"/>
                <a:gd name="connsiteY3" fmla="*/ 61 h 523997"/>
                <a:gd name="connsiteX4" fmla="*/ 1562100 w 3171825"/>
                <a:gd name="connsiteY4" fmla="*/ 523936 h 523997"/>
                <a:gd name="connsiteX5" fmla="*/ 1990725 w 3171825"/>
                <a:gd name="connsiteY5" fmla="*/ 38161 h 523997"/>
                <a:gd name="connsiteX6" fmla="*/ 2457450 w 3171825"/>
                <a:gd name="connsiteY6" fmla="*/ 504886 h 523997"/>
                <a:gd name="connsiteX7" fmla="*/ 2847975 w 3171825"/>
                <a:gd name="connsiteY7" fmla="*/ 85786 h 523997"/>
                <a:gd name="connsiteX8" fmla="*/ 3171825 w 3171825"/>
                <a:gd name="connsiteY8" fmla="*/ 381061 h 5239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171825" h="523997">
                  <a:moveTo>
                    <a:pt x="0" y="323911"/>
                  </a:moveTo>
                  <a:cubicBezTo>
                    <a:pt x="90487" y="153255"/>
                    <a:pt x="180975" y="-17401"/>
                    <a:pt x="304800" y="9586"/>
                  </a:cubicBezTo>
                  <a:cubicBezTo>
                    <a:pt x="428625" y="36573"/>
                    <a:pt x="601663" y="487423"/>
                    <a:pt x="742950" y="485836"/>
                  </a:cubicBezTo>
                  <a:cubicBezTo>
                    <a:pt x="884237" y="484249"/>
                    <a:pt x="1016000" y="-6289"/>
                    <a:pt x="1152525" y="61"/>
                  </a:cubicBezTo>
                  <a:cubicBezTo>
                    <a:pt x="1289050" y="6411"/>
                    <a:pt x="1422400" y="517586"/>
                    <a:pt x="1562100" y="523936"/>
                  </a:cubicBezTo>
                  <a:cubicBezTo>
                    <a:pt x="1701800" y="530286"/>
                    <a:pt x="1841500" y="41336"/>
                    <a:pt x="1990725" y="38161"/>
                  </a:cubicBezTo>
                  <a:cubicBezTo>
                    <a:pt x="2139950" y="34986"/>
                    <a:pt x="2314575" y="496949"/>
                    <a:pt x="2457450" y="504886"/>
                  </a:cubicBezTo>
                  <a:cubicBezTo>
                    <a:pt x="2600325" y="512823"/>
                    <a:pt x="2728913" y="106423"/>
                    <a:pt x="2847975" y="85786"/>
                  </a:cubicBezTo>
                  <a:cubicBezTo>
                    <a:pt x="2967037" y="65149"/>
                    <a:pt x="3069431" y="223105"/>
                    <a:pt x="3171825" y="381061"/>
                  </a:cubicBezTo>
                </a:path>
              </a:pathLst>
            </a:custGeom>
            <a:noFill/>
            <a:ln w="63500" cap="flat" cmpd="sng" algn="ctr">
              <a:gradFill>
                <a:gsLst>
                  <a:gs pos="57000">
                    <a:srgbClr val="1F497D"/>
                  </a:gs>
                  <a:gs pos="0">
                    <a:srgbClr val="1F497D"/>
                  </a:gs>
                  <a:gs pos="92500">
                    <a:srgbClr val="C00000"/>
                  </a:gs>
                  <a:gs pos="85000">
                    <a:srgbClr val="C00000"/>
                  </a:gs>
                  <a:gs pos="76000">
                    <a:srgbClr val="C00000"/>
                  </a:gs>
                  <a:gs pos="66000">
                    <a:srgbClr val="C00000"/>
                  </a:gs>
                  <a:gs pos="100000">
                    <a:srgbClr val="C00000"/>
                  </a:gs>
                </a:gsLst>
                <a:lin ang="0" scaled="0"/>
              </a:gradFill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127000" h="127000"/>
              <a:bevelB w="127000" h="127000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4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" name="Freeform 12"/>
            <p:cNvSpPr/>
            <p:nvPr/>
          </p:nvSpPr>
          <p:spPr>
            <a:xfrm>
              <a:off x="2915816" y="2567490"/>
              <a:ext cx="2565999" cy="315245"/>
            </a:xfrm>
            <a:custGeom>
              <a:avLst/>
              <a:gdLst>
                <a:gd name="connsiteX0" fmla="*/ 0 w 3171825"/>
                <a:gd name="connsiteY0" fmla="*/ 323911 h 523997"/>
                <a:gd name="connsiteX1" fmla="*/ 304800 w 3171825"/>
                <a:gd name="connsiteY1" fmla="*/ 9586 h 523997"/>
                <a:gd name="connsiteX2" fmla="*/ 742950 w 3171825"/>
                <a:gd name="connsiteY2" fmla="*/ 485836 h 523997"/>
                <a:gd name="connsiteX3" fmla="*/ 1152525 w 3171825"/>
                <a:gd name="connsiteY3" fmla="*/ 61 h 523997"/>
                <a:gd name="connsiteX4" fmla="*/ 1562100 w 3171825"/>
                <a:gd name="connsiteY4" fmla="*/ 523936 h 523997"/>
                <a:gd name="connsiteX5" fmla="*/ 1990725 w 3171825"/>
                <a:gd name="connsiteY5" fmla="*/ 38161 h 523997"/>
                <a:gd name="connsiteX6" fmla="*/ 2457450 w 3171825"/>
                <a:gd name="connsiteY6" fmla="*/ 504886 h 523997"/>
                <a:gd name="connsiteX7" fmla="*/ 2847975 w 3171825"/>
                <a:gd name="connsiteY7" fmla="*/ 85786 h 523997"/>
                <a:gd name="connsiteX8" fmla="*/ 3171825 w 3171825"/>
                <a:gd name="connsiteY8" fmla="*/ 381061 h 5239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171825" h="523997">
                  <a:moveTo>
                    <a:pt x="0" y="323911"/>
                  </a:moveTo>
                  <a:cubicBezTo>
                    <a:pt x="90487" y="153255"/>
                    <a:pt x="180975" y="-17401"/>
                    <a:pt x="304800" y="9586"/>
                  </a:cubicBezTo>
                  <a:cubicBezTo>
                    <a:pt x="428625" y="36573"/>
                    <a:pt x="601663" y="487423"/>
                    <a:pt x="742950" y="485836"/>
                  </a:cubicBezTo>
                  <a:cubicBezTo>
                    <a:pt x="884237" y="484249"/>
                    <a:pt x="1016000" y="-6289"/>
                    <a:pt x="1152525" y="61"/>
                  </a:cubicBezTo>
                  <a:cubicBezTo>
                    <a:pt x="1289050" y="6411"/>
                    <a:pt x="1422400" y="517586"/>
                    <a:pt x="1562100" y="523936"/>
                  </a:cubicBezTo>
                  <a:cubicBezTo>
                    <a:pt x="1701800" y="530286"/>
                    <a:pt x="1841500" y="41336"/>
                    <a:pt x="1990725" y="38161"/>
                  </a:cubicBezTo>
                  <a:cubicBezTo>
                    <a:pt x="2139950" y="34986"/>
                    <a:pt x="2314575" y="496949"/>
                    <a:pt x="2457450" y="504886"/>
                  </a:cubicBezTo>
                  <a:cubicBezTo>
                    <a:pt x="2600325" y="512823"/>
                    <a:pt x="2728913" y="106423"/>
                    <a:pt x="2847975" y="85786"/>
                  </a:cubicBezTo>
                  <a:cubicBezTo>
                    <a:pt x="2967037" y="65149"/>
                    <a:pt x="3069431" y="223105"/>
                    <a:pt x="3171825" y="381061"/>
                  </a:cubicBezTo>
                </a:path>
              </a:pathLst>
            </a:custGeom>
            <a:noFill/>
            <a:ln w="63500" cap="flat" cmpd="sng" algn="ctr">
              <a:gradFill>
                <a:gsLst>
                  <a:gs pos="57000">
                    <a:srgbClr val="1F497D"/>
                  </a:gs>
                  <a:gs pos="0">
                    <a:srgbClr val="1F497D"/>
                  </a:gs>
                  <a:gs pos="95000">
                    <a:srgbClr val="C00000"/>
                  </a:gs>
                  <a:gs pos="80000">
                    <a:srgbClr val="9BBB59"/>
                  </a:gs>
                  <a:gs pos="84000">
                    <a:srgbClr val="C00000"/>
                  </a:gs>
                  <a:gs pos="78000">
                    <a:srgbClr val="B76B50"/>
                  </a:gs>
                  <a:gs pos="73000">
                    <a:srgbClr val="C00000"/>
                  </a:gs>
                  <a:gs pos="69000">
                    <a:srgbClr val="9BBB59"/>
                  </a:gs>
                  <a:gs pos="66000">
                    <a:srgbClr val="C0504D"/>
                  </a:gs>
                  <a:gs pos="100000">
                    <a:srgbClr val="C0504D"/>
                  </a:gs>
                </a:gsLst>
                <a:lin ang="0" scaled="0"/>
              </a:gradFill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127000" h="127000"/>
              <a:bevelB w="127000" h="127000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4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" name="Freeform 13"/>
            <p:cNvSpPr/>
            <p:nvPr/>
          </p:nvSpPr>
          <p:spPr>
            <a:xfrm>
              <a:off x="2929311" y="1988853"/>
              <a:ext cx="2565999" cy="315245"/>
            </a:xfrm>
            <a:custGeom>
              <a:avLst/>
              <a:gdLst>
                <a:gd name="connsiteX0" fmla="*/ 0 w 3171825"/>
                <a:gd name="connsiteY0" fmla="*/ 323911 h 523997"/>
                <a:gd name="connsiteX1" fmla="*/ 304800 w 3171825"/>
                <a:gd name="connsiteY1" fmla="*/ 9586 h 523997"/>
                <a:gd name="connsiteX2" fmla="*/ 742950 w 3171825"/>
                <a:gd name="connsiteY2" fmla="*/ 485836 h 523997"/>
                <a:gd name="connsiteX3" fmla="*/ 1152525 w 3171825"/>
                <a:gd name="connsiteY3" fmla="*/ 61 h 523997"/>
                <a:gd name="connsiteX4" fmla="*/ 1562100 w 3171825"/>
                <a:gd name="connsiteY4" fmla="*/ 523936 h 523997"/>
                <a:gd name="connsiteX5" fmla="*/ 1990725 w 3171825"/>
                <a:gd name="connsiteY5" fmla="*/ 38161 h 523997"/>
                <a:gd name="connsiteX6" fmla="*/ 2457450 w 3171825"/>
                <a:gd name="connsiteY6" fmla="*/ 504886 h 523997"/>
                <a:gd name="connsiteX7" fmla="*/ 2847975 w 3171825"/>
                <a:gd name="connsiteY7" fmla="*/ 85786 h 523997"/>
                <a:gd name="connsiteX8" fmla="*/ 3171825 w 3171825"/>
                <a:gd name="connsiteY8" fmla="*/ 381061 h 5239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171825" h="523997">
                  <a:moveTo>
                    <a:pt x="0" y="323911"/>
                  </a:moveTo>
                  <a:cubicBezTo>
                    <a:pt x="90487" y="153255"/>
                    <a:pt x="180975" y="-17401"/>
                    <a:pt x="304800" y="9586"/>
                  </a:cubicBezTo>
                  <a:cubicBezTo>
                    <a:pt x="428625" y="36573"/>
                    <a:pt x="601663" y="487423"/>
                    <a:pt x="742950" y="485836"/>
                  </a:cubicBezTo>
                  <a:cubicBezTo>
                    <a:pt x="884237" y="484249"/>
                    <a:pt x="1016000" y="-6289"/>
                    <a:pt x="1152525" y="61"/>
                  </a:cubicBezTo>
                  <a:cubicBezTo>
                    <a:pt x="1289050" y="6411"/>
                    <a:pt x="1422400" y="517586"/>
                    <a:pt x="1562100" y="523936"/>
                  </a:cubicBezTo>
                  <a:cubicBezTo>
                    <a:pt x="1701800" y="530286"/>
                    <a:pt x="1841500" y="41336"/>
                    <a:pt x="1990725" y="38161"/>
                  </a:cubicBezTo>
                  <a:cubicBezTo>
                    <a:pt x="2139950" y="34986"/>
                    <a:pt x="2314575" y="496949"/>
                    <a:pt x="2457450" y="504886"/>
                  </a:cubicBezTo>
                  <a:cubicBezTo>
                    <a:pt x="2600325" y="512823"/>
                    <a:pt x="2728913" y="106423"/>
                    <a:pt x="2847975" y="85786"/>
                  </a:cubicBezTo>
                  <a:cubicBezTo>
                    <a:pt x="2967037" y="65149"/>
                    <a:pt x="3069431" y="223105"/>
                    <a:pt x="3171825" y="381061"/>
                  </a:cubicBezTo>
                </a:path>
              </a:pathLst>
            </a:custGeom>
            <a:noFill/>
            <a:ln w="63500" cap="flat" cmpd="sng" algn="ctr">
              <a:gradFill>
                <a:gsLst>
                  <a:gs pos="57000">
                    <a:srgbClr val="1F497D"/>
                  </a:gs>
                  <a:gs pos="0">
                    <a:srgbClr val="1F497D"/>
                  </a:gs>
                  <a:gs pos="92500">
                    <a:srgbClr val="9BBB59"/>
                  </a:gs>
                  <a:gs pos="85000">
                    <a:srgbClr val="C00000"/>
                  </a:gs>
                  <a:gs pos="76000">
                    <a:srgbClr val="9BBB59"/>
                  </a:gs>
                  <a:gs pos="66000">
                    <a:srgbClr val="C00000"/>
                  </a:gs>
                  <a:gs pos="100000">
                    <a:srgbClr val="C00000"/>
                  </a:gs>
                </a:gsLst>
                <a:lin ang="0" scaled="0"/>
              </a:gradFill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127000" h="127000"/>
              <a:bevelB w="127000" h="127000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4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" name="Freeform 14"/>
            <p:cNvSpPr/>
            <p:nvPr/>
          </p:nvSpPr>
          <p:spPr>
            <a:xfrm>
              <a:off x="2915816" y="1416976"/>
              <a:ext cx="2565999" cy="315245"/>
            </a:xfrm>
            <a:custGeom>
              <a:avLst/>
              <a:gdLst>
                <a:gd name="connsiteX0" fmla="*/ 0 w 3171825"/>
                <a:gd name="connsiteY0" fmla="*/ 323911 h 523997"/>
                <a:gd name="connsiteX1" fmla="*/ 304800 w 3171825"/>
                <a:gd name="connsiteY1" fmla="*/ 9586 h 523997"/>
                <a:gd name="connsiteX2" fmla="*/ 742950 w 3171825"/>
                <a:gd name="connsiteY2" fmla="*/ 485836 h 523997"/>
                <a:gd name="connsiteX3" fmla="*/ 1152525 w 3171825"/>
                <a:gd name="connsiteY3" fmla="*/ 61 h 523997"/>
                <a:gd name="connsiteX4" fmla="*/ 1562100 w 3171825"/>
                <a:gd name="connsiteY4" fmla="*/ 523936 h 523997"/>
                <a:gd name="connsiteX5" fmla="*/ 1990725 w 3171825"/>
                <a:gd name="connsiteY5" fmla="*/ 38161 h 523997"/>
                <a:gd name="connsiteX6" fmla="*/ 2457450 w 3171825"/>
                <a:gd name="connsiteY6" fmla="*/ 504886 h 523997"/>
                <a:gd name="connsiteX7" fmla="*/ 2847975 w 3171825"/>
                <a:gd name="connsiteY7" fmla="*/ 85786 h 523997"/>
                <a:gd name="connsiteX8" fmla="*/ 3171825 w 3171825"/>
                <a:gd name="connsiteY8" fmla="*/ 381061 h 5239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171825" h="523997">
                  <a:moveTo>
                    <a:pt x="0" y="323911"/>
                  </a:moveTo>
                  <a:cubicBezTo>
                    <a:pt x="90487" y="153255"/>
                    <a:pt x="180975" y="-17401"/>
                    <a:pt x="304800" y="9586"/>
                  </a:cubicBezTo>
                  <a:cubicBezTo>
                    <a:pt x="428625" y="36573"/>
                    <a:pt x="601663" y="487423"/>
                    <a:pt x="742950" y="485836"/>
                  </a:cubicBezTo>
                  <a:cubicBezTo>
                    <a:pt x="884237" y="484249"/>
                    <a:pt x="1016000" y="-6289"/>
                    <a:pt x="1152525" y="61"/>
                  </a:cubicBezTo>
                  <a:cubicBezTo>
                    <a:pt x="1289050" y="6411"/>
                    <a:pt x="1422400" y="517586"/>
                    <a:pt x="1562100" y="523936"/>
                  </a:cubicBezTo>
                  <a:cubicBezTo>
                    <a:pt x="1701800" y="530286"/>
                    <a:pt x="1841500" y="41336"/>
                    <a:pt x="1990725" y="38161"/>
                  </a:cubicBezTo>
                  <a:cubicBezTo>
                    <a:pt x="2139950" y="34986"/>
                    <a:pt x="2314575" y="496949"/>
                    <a:pt x="2457450" y="504886"/>
                  </a:cubicBezTo>
                  <a:cubicBezTo>
                    <a:pt x="2600325" y="512823"/>
                    <a:pt x="2728913" y="106423"/>
                    <a:pt x="2847975" y="85786"/>
                  </a:cubicBezTo>
                  <a:cubicBezTo>
                    <a:pt x="2967037" y="65149"/>
                    <a:pt x="3069431" y="223105"/>
                    <a:pt x="3171825" y="381061"/>
                  </a:cubicBezTo>
                </a:path>
              </a:pathLst>
            </a:custGeom>
            <a:noFill/>
            <a:ln w="63500" cap="flat" cmpd="sng" algn="ctr">
              <a:gradFill>
                <a:gsLst>
                  <a:gs pos="57000">
                    <a:srgbClr val="1F497D"/>
                  </a:gs>
                  <a:gs pos="0">
                    <a:srgbClr val="1F497D"/>
                  </a:gs>
                  <a:gs pos="92500">
                    <a:srgbClr val="9BBB59"/>
                  </a:gs>
                  <a:gs pos="85000">
                    <a:srgbClr val="C00000"/>
                  </a:gs>
                  <a:gs pos="76000">
                    <a:srgbClr val="9BBB59"/>
                  </a:gs>
                  <a:gs pos="66000">
                    <a:srgbClr val="C0504D"/>
                  </a:gs>
                  <a:gs pos="100000">
                    <a:srgbClr val="C0504D"/>
                  </a:gs>
                </a:gsLst>
                <a:lin ang="0" scaled="0"/>
              </a:gradFill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127000" h="127000"/>
              <a:bevelB w="127000" h="127000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4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" name="Freeform 15"/>
            <p:cNvSpPr/>
            <p:nvPr/>
          </p:nvSpPr>
          <p:spPr>
            <a:xfrm>
              <a:off x="2931356" y="840912"/>
              <a:ext cx="2565999" cy="315245"/>
            </a:xfrm>
            <a:custGeom>
              <a:avLst/>
              <a:gdLst>
                <a:gd name="connsiteX0" fmla="*/ 0 w 3171825"/>
                <a:gd name="connsiteY0" fmla="*/ 323911 h 523997"/>
                <a:gd name="connsiteX1" fmla="*/ 304800 w 3171825"/>
                <a:gd name="connsiteY1" fmla="*/ 9586 h 523997"/>
                <a:gd name="connsiteX2" fmla="*/ 742950 w 3171825"/>
                <a:gd name="connsiteY2" fmla="*/ 485836 h 523997"/>
                <a:gd name="connsiteX3" fmla="*/ 1152525 w 3171825"/>
                <a:gd name="connsiteY3" fmla="*/ 61 h 523997"/>
                <a:gd name="connsiteX4" fmla="*/ 1562100 w 3171825"/>
                <a:gd name="connsiteY4" fmla="*/ 523936 h 523997"/>
                <a:gd name="connsiteX5" fmla="*/ 1990725 w 3171825"/>
                <a:gd name="connsiteY5" fmla="*/ 38161 h 523997"/>
                <a:gd name="connsiteX6" fmla="*/ 2457450 w 3171825"/>
                <a:gd name="connsiteY6" fmla="*/ 504886 h 523997"/>
                <a:gd name="connsiteX7" fmla="*/ 2847975 w 3171825"/>
                <a:gd name="connsiteY7" fmla="*/ 85786 h 523997"/>
                <a:gd name="connsiteX8" fmla="*/ 3171825 w 3171825"/>
                <a:gd name="connsiteY8" fmla="*/ 381061 h 5239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171825" h="523997">
                  <a:moveTo>
                    <a:pt x="0" y="323911"/>
                  </a:moveTo>
                  <a:cubicBezTo>
                    <a:pt x="90487" y="153255"/>
                    <a:pt x="180975" y="-17401"/>
                    <a:pt x="304800" y="9586"/>
                  </a:cubicBezTo>
                  <a:cubicBezTo>
                    <a:pt x="428625" y="36573"/>
                    <a:pt x="601663" y="487423"/>
                    <a:pt x="742950" y="485836"/>
                  </a:cubicBezTo>
                  <a:cubicBezTo>
                    <a:pt x="884237" y="484249"/>
                    <a:pt x="1016000" y="-6289"/>
                    <a:pt x="1152525" y="61"/>
                  </a:cubicBezTo>
                  <a:cubicBezTo>
                    <a:pt x="1289050" y="6411"/>
                    <a:pt x="1422400" y="517586"/>
                    <a:pt x="1562100" y="523936"/>
                  </a:cubicBezTo>
                  <a:cubicBezTo>
                    <a:pt x="1701800" y="530286"/>
                    <a:pt x="1841500" y="41336"/>
                    <a:pt x="1990725" y="38161"/>
                  </a:cubicBezTo>
                  <a:cubicBezTo>
                    <a:pt x="2139950" y="34986"/>
                    <a:pt x="2314575" y="496949"/>
                    <a:pt x="2457450" y="504886"/>
                  </a:cubicBezTo>
                  <a:cubicBezTo>
                    <a:pt x="2600325" y="512823"/>
                    <a:pt x="2728913" y="106423"/>
                    <a:pt x="2847975" y="85786"/>
                  </a:cubicBezTo>
                  <a:cubicBezTo>
                    <a:pt x="2967037" y="65149"/>
                    <a:pt x="3069431" y="223105"/>
                    <a:pt x="3171825" y="381061"/>
                  </a:cubicBezTo>
                </a:path>
              </a:pathLst>
            </a:custGeom>
            <a:noFill/>
            <a:ln w="63500" cap="flat" cmpd="sng" algn="ctr">
              <a:gradFill>
                <a:gsLst>
                  <a:gs pos="57000">
                    <a:srgbClr val="1F497D"/>
                  </a:gs>
                  <a:gs pos="0">
                    <a:srgbClr val="1F497D"/>
                  </a:gs>
                  <a:gs pos="92500">
                    <a:srgbClr val="9BBB59"/>
                  </a:gs>
                  <a:gs pos="85000">
                    <a:srgbClr val="C0504D"/>
                  </a:gs>
                  <a:gs pos="76000">
                    <a:srgbClr val="9BBB59">
                      <a:lumMod val="95000"/>
                    </a:srgbClr>
                  </a:gs>
                  <a:gs pos="66000">
                    <a:srgbClr val="C00000"/>
                  </a:gs>
                  <a:gs pos="100000">
                    <a:srgbClr val="9BBB59"/>
                  </a:gs>
                </a:gsLst>
                <a:lin ang="0" scaled="0"/>
              </a:gradFill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127000" h="127000"/>
              <a:bevelB w="127000" h="127000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4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4599310" y="547187"/>
              <a:ext cx="1127312" cy="3441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5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x = 0.54</a:t>
              </a: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4596752" y="1132824"/>
              <a:ext cx="1127312" cy="3441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5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x = 0.70</a:t>
              </a: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4599310" y="1718461"/>
              <a:ext cx="1127312" cy="3441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5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x = 0.79</a:t>
              </a: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4599310" y="2304097"/>
              <a:ext cx="1127312" cy="3441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5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x = 0.90</a:t>
              </a: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4619085" y="2823337"/>
              <a:ext cx="1127312" cy="3441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5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x = 1.00</a:t>
              </a:r>
            </a:p>
          </p:txBody>
        </p:sp>
        <p:cxnSp>
          <p:nvCxnSpPr>
            <p:cNvPr id="22" name="Straight Connector 21"/>
            <p:cNvCxnSpPr>
              <a:stCxn id="16" idx="0"/>
              <a:endCxn id="16" idx="2"/>
            </p:cNvCxnSpPr>
            <p:nvPr/>
          </p:nvCxnSpPr>
          <p:spPr>
            <a:xfrm>
              <a:off x="2931356" y="1035782"/>
              <a:ext cx="601045" cy="97417"/>
            </a:xfrm>
            <a:prstGeom prst="line">
              <a:avLst/>
            </a:prstGeom>
            <a:noFill/>
            <a:ln w="9525" cap="flat" cmpd="sng" algn="ctr">
              <a:solidFill>
                <a:sysClr val="windowText" lastClr="000000"/>
              </a:solidFill>
              <a:prstDash val="sysDash"/>
            </a:ln>
            <a:effectLst/>
          </p:spPr>
        </p:cxnSp>
        <p:cxnSp>
          <p:nvCxnSpPr>
            <p:cNvPr id="23" name="Straight Connector 22"/>
            <p:cNvCxnSpPr/>
            <p:nvPr/>
          </p:nvCxnSpPr>
          <p:spPr>
            <a:xfrm flipV="1">
              <a:off x="4020957" y="949538"/>
              <a:ext cx="388102" cy="48996"/>
            </a:xfrm>
            <a:prstGeom prst="line">
              <a:avLst/>
            </a:prstGeom>
            <a:noFill/>
            <a:ln w="9525" cap="flat" cmpd="sng" algn="ctr">
              <a:solidFill>
                <a:sysClr val="windowText" lastClr="000000"/>
              </a:solidFill>
              <a:prstDash val="sysDash"/>
            </a:ln>
            <a:effectLst/>
          </p:spPr>
        </p:cxnSp>
        <p:cxnSp>
          <p:nvCxnSpPr>
            <p:cNvPr id="24" name="Straight Connector 23"/>
            <p:cNvCxnSpPr/>
            <p:nvPr/>
          </p:nvCxnSpPr>
          <p:spPr>
            <a:xfrm>
              <a:off x="3231878" y="852121"/>
              <a:ext cx="429039" cy="183661"/>
            </a:xfrm>
            <a:prstGeom prst="line">
              <a:avLst/>
            </a:prstGeom>
            <a:noFill/>
            <a:ln w="9525" cap="flat" cmpd="sng" algn="ctr">
              <a:solidFill>
                <a:sysClr val="windowText" lastClr="000000"/>
              </a:solidFill>
              <a:prstDash val="sysDash"/>
            </a:ln>
            <a:effectLst/>
          </p:spPr>
        </p:cxnSp>
        <p:cxnSp>
          <p:nvCxnSpPr>
            <p:cNvPr id="25" name="Straight Connector 24"/>
            <p:cNvCxnSpPr>
              <a:endCxn id="15" idx="3"/>
            </p:cNvCxnSpPr>
            <p:nvPr/>
          </p:nvCxnSpPr>
          <p:spPr>
            <a:xfrm flipV="1">
              <a:off x="3231878" y="1417013"/>
              <a:ext cx="616328" cy="41604"/>
            </a:xfrm>
            <a:prstGeom prst="line">
              <a:avLst/>
            </a:prstGeom>
            <a:noFill/>
            <a:ln w="9525" cap="flat" cmpd="sng" algn="ctr">
              <a:solidFill>
                <a:sysClr val="windowText" lastClr="000000"/>
              </a:solidFill>
              <a:prstDash val="sysDash"/>
            </a:ln>
            <a:effectLst/>
          </p:spPr>
        </p:cxnSp>
        <p:cxnSp>
          <p:nvCxnSpPr>
            <p:cNvPr id="26" name="Straight Connector 25"/>
            <p:cNvCxnSpPr/>
            <p:nvPr/>
          </p:nvCxnSpPr>
          <p:spPr>
            <a:xfrm>
              <a:off x="3629363" y="1623594"/>
              <a:ext cx="569452" cy="81414"/>
            </a:xfrm>
            <a:prstGeom prst="line">
              <a:avLst/>
            </a:prstGeom>
            <a:noFill/>
            <a:ln w="9525" cap="flat" cmpd="sng" algn="ctr">
              <a:solidFill>
                <a:sysClr val="windowText" lastClr="000000"/>
              </a:solidFill>
              <a:prstDash val="sysDash"/>
            </a:ln>
            <a:effectLst/>
          </p:spPr>
        </p:cxnSp>
        <p:cxnSp>
          <p:nvCxnSpPr>
            <p:cNvPr id="27" name="Straight Connector 26"/>
            <p:cNvCxnSpPr/>
            <p:nvPr/>
          </p:nvCxnSpPr>
          <p:spPr>
            <a:xfrm>
              <a:off x="3878355" y="2005033"/>
              <a:ext cx="569452" cy="81413"/>
            </a:xfrm>
            <a:prstGeom prst="line">
              <a:avLst/>
            </a:prstGeom>
            <a:noFill/>
            <a:ln w="9525" cap="flat" cmpd="sng" algn="ctr">
              <a:solidFill>
                <a:sysClr val="windowText" lastClr="000000"/>
              </a:solidFill>
              <a:prstDash val="sysDash"/>
            </a:ln>
            <a:effectLst/>
          </p:spPr>
        </p:cxnSp>
        <p:cxnSp>
          <p:nvCxnSpPr>
            <p:cNvPr id="28" name="Straight Connector 27"/>
            <p:cNvCxnSpPr>
              <a:endCxn id="14" idx="2"/>
            </p:cNvCxnSpPr>
            <p:nvPr/>
          </p:nvCxnSpPr>
          <p:spPr>
            <a:xfrm>
              <a:off x="2970590" y="2146474"/>
              <a:ext cx="559766" cy="134665"/>
            </a:xfrm>
            <a:prstGeom prst="line">
              <a:avLst/>
            </a:prstGeom>
            <a:noFill/>
            <a:ln w="9525" cap="flat" cmpd="sng" algn="ctr">
              <a:solidFill>
                <a:sysClr val="windowText" lastClr="000000"/>
              </a:solidFill>
              <a:prstDash val="sysDash"/>
            </a:ln>
            <a:effectLst/>
          </p:spPr>
        </p:cxnSp>
        <p:cxnSp>
          <p:nvCxnSpPr>
            <p:cNvPr id="29" name="Straight Connector 28"/>
            <p:cNvCxnSpPr/>
            <p:nvPr/>
          </p:nvCxnSpPr>
          <p:spPr>
            <a:xfrm flipV="1">
              <a:off x="3372885" y="2063597"/>
              <a:ext cx="413965" cy="82877"/>
            </a:xfrm>
            <a:prstGeom prst="line">
              <a:avLst/>
            </a:prstGeom>
            <a:noFill/>
            <a:ln w="9525" cap="flat" cmpd="sng" algn="ctr">
              <a:solidFill>
                <a:sysClr val="windowText" lastClr="000000"/>
              </a:solidFill>
              <a:prstDash val="sysDash"/>
            </a:ln>
            <a:effectLst/>
          </p:spPr>
        </p:cxnSp>
        <p:cxnSp>
          <p:nvCxnSpPr>
            <p:cNvPr id="30" name="Straight Connector 29"/>
            <p:cNvCxnSpPr/>
            <p:nvPr/>
          </p:nvCxnSpPr>
          <p:spPr>
            <a:xfrm>
              <a:off x="3902803" y="2620001"/>
              <a:ext cx="406186" cy="146949"/>
            </a:xfrm>
            <a:prstGeom prst="line">
              <a:avLst/>
            </a:prstGeom>
            <a:noFill/>
            <a:ln w="9525" cap="flat" cmpd="sng" algn="ctr">
              <a:solidFill>
                <a:sysClr val="windowText" lastClr="000000"/>
              </a:solidFill>
              <a:prstDash val="sysDash"/>
            </a:ln>
            <a:effectLst/>
          </p:spPr>
        </p:cxnSp>
        <p:cxnSp>
          <p:nvCxnSpPr>
            <p:cNvPr id="31" name="Straight Connector 30"/>
            <p:cNvCxnSpPr/>
            <p:nvPr/>
          </p:nvCxnSpPr>
          <p:spPr>
            <a:xfrm>
              <a:off x="3161671" y="2612061"/>
              <a:ext cx="569452" cy="81413"/>
            </a:xfrm>
            <a:prstGeom prst="line">
              <a:avLst/>
            </a:prstGeom>
            <a:noFill/>
            <a:ln w="9525" cap="flat" cmpd="sng" algn="ctr">
              <a:solidFill>
                <a:sysClr val="windowText" lastClr="000000"/>
              </a:solidFill>
              <a:prstDash val="sysDash"/>
            </a:ln>
            <a:effectLst/>
          </p:spPr>
        </p:cxnSp>
        <p:cxnSp>
          <p:nvCxnSpPr>
            <p:cNvPr id="32" name="Straight Connector 31"/>
            <p:cNvCxnSpPr/>
            <p:nvPr/>
          </p:nvCxnSpPr>
          <p:spPr>
            <a:xfrm>
              <a:off x="3609740" y="3393958"/>
              <a:ext cx="569452" cy="81413"/>
            </a:xfrm>
            <a:prstGeom prst="line">
              <a:avLst/>
            </a:prstGeom>
            <a:noFill/>
            <a:ln w="9525" cap="flat" cmpd="sng" algn="ctr">
              <a:solidFill>
                <a:sysClr val="windowText" lastClr="000000"/>
              </a:solidFill>
              <a:prstDash val="sysDash"/>
            </a:ln>
            <a:effectLst/>
          </p:spPr>
        </p:cxnSp>
        <p:cxnSp>
          <p:nvCxnSpPr>
            <p:cNvPr id="34" name="Straight Connector 33"/>
            <p:cNvCxnSpPr/>
            <p:nvPr/>
          </p:nvCxnSpPr>
          <p:spPr>
            <a:xfrm>
              <a:off x="3197273" y="3202995"/>
              <a:ext cx="533850" cy="40707"/>
            </a:xfrm>
            <a:prstGeom prst="line">
              <a:avLst/>
            </a:prstGeom>
            <a:noFill/>
            <a:ln w="9525" cap="flat" cmpd="sng" algn="ctr">
              <a:solidFill>
                <a:sysClr val="windowText" lastClr="000000"/>
              </a:solidFill>
              <a:prstDash val="sysDash"/>
            </a:ln>
            <a:effectLst/>
          </p:spPr>
        </p:cxnSp>
      </p:grpSp>
      <p:grpSp>
        <p:nvGrpSpPr>
          <p:cNvPr id="38" name="Group 37"/>
          <p:cNvGrpSpPr/>
          <p:nvPr/>
        </p:nvGrpSpPr>
        <p:grpSpPr>
          <a:xfrm>
            <a:off x="851221" y="2250923"/>
            <a:ext cx="2064207" cy="2164377"/>
            <a:chOff x="131528" y="544543"/>
            <a:chExt cx="2798012" cy="2933791"/>
          </a:xfrm>
        </p:grpSpPr>
        <p:sp>
          <p:nvSpPr>
            <p:cNvPr id="39" name="Freeform 38"/>
            <p:cNvSpPr/>
            <p:nvPr/>
          </p:nvSpPr>
          <p:spPr>
            <a:xfrm>
              <a:off x="131528" y="3163089"/>
              <a:ext cx="2565999" cy="315245"/>
            </a:xfrm>
            <a:custGeom>
              <a:avLst/>
              <a:gdLst>
                <a:gd name="connsiteX0" fmla="*/ 0 w 3171825"/>
                <a:gd name="connsiteY0" fmla="*/ 323911 h 523997"/>
                <a:gd name="connsiteX1" fmla="*/ 304800 w 3171825"/>
                <a:gd name="connsiteY1" fmla="*/ 9586 h 523997"/>
                <a:gd name="connsiteX2" fmla="*/ 742950 w 3171825"/>
                <a:gd name="connsiteY2" fmla="*/ 485836 h 523997"/>
                <a:gd name="connsiteX3" fmla="*/ 1152525 w 3171825"/>
                <a:gd name="connsiteY3" fmla="*/ 61 h 523997"/>
                <a:gd name="connsiteX4" fmla="*/ 1562100 w 3171825"/>
                <a:gd name="connsiteY4" fmla="*/ 523936 h 523997"/>
                <a:gd name="connsiteX5" fmla="*/ 1990725 w 3171825"/>
                <a:gd name="connsiteY5" fmla="*/ 38161 h 523997"/>
                <a:gd name="connsiteX6" fmla="*/ 2457450 w 3171825"/>
                <a:gd name="connsiteY6" fmla="*/ 504886 h 523997"/>
                <a:gd name="connsiteX7" fmla="*/ 2847975 w 3171825"/>
                <a:gd name="connsiteY7" fmla="*/ 85786 h 523997"/>
                <a:gd name="connsiteX8" fmla="*/ 3171825 w 3171825"/>
                <a:gd name="connsiteY8" fmla="*/ 381061 h 5239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171825" h="523997">
                  <a:moveTo>
                    <a:pt x="0" y="323911"/>
                  </a:moveTo>
                  <a:cubicBezTo>
                    <a:pt x="90487" y="153255"/>
                    <a:pt x="180975" y="-17401"/>
                    <a:pt x="304800" y="9586"/>
                  </a:cubicBezTo>
                  <a:cubicBezTo>
                    <a:pt x="428625" y="36573"/>
                    <a:pt x="601663" y="487423"/>
                    <a:pt x="742950" y="485836"/>
                  </a:cubicBezTo>
                  <a:cubicBezTo>
                    <a:pt x="884237" y="484249"/>
                    <a:pt x="1016000" y="-6289"/>
                    <a:pt x="1152525" y="61"/>
                  </a:cubicBezTo>
                  <a:cubicBezTo>
                    <a:pt x="1289050" y="6411"/>
                    <a:pt x="1422400" y="517586"/>
                    <a:pt x="1562100" y="523936"/>
                  </a:cubicBezTo>
                  <a:cubicBezTo>
                    <a:pt x="1701800" y="530286"/>
                    <a:pt x="1841500" y="41336"/>
                    <a:pt x="1990725" y="38161"/>
                  </a:cubicBezTo>
                  <a:cubicBezTo>
                    <a:pt x="2139950" y="34986"/>
                    <a:pt x="2314575" y="496949"/>
                    <a:pt x="2457450" y="504886"/>
                  </a:cubicBezTo>
                  <a:cubicBezTo>
                    <a:pt x="2600325" y="512823"/>
                    <a:pt x="2728913" y="106423"/>
                    <a:pt x="2847975" y="85786"/>
                  </a:cubicBezTo>
                  <a:cubicBezTo>
                    <a:pt x="2967037" y="65149"/>
                    <a:pt x="3069431" y="223105"/>
                    <a:pt x="3171825" y="381061"/>
                  </a:cubicBezTo>
                </a:path>
              </a:pathLst>
            </a:custGeom>
            <a:noFill/>
            <a:ln w="63500" cap="flat" cmpd="sng" algn="ctr">
              <a:gradFill>
                <a:gsLst>
                  <a:gs pos="57000">
                    <a:srgbClr val="F79646"/>
                  </a:gs>
                  <a:gs pos="0">
                    <a:srgbClr val="F79646"/>
                  </a:gs>
                  <a:gs pos="92500">
                    <a:srgbClr val="C00000"/>
                  </a:gs>
                  <a:gs pos="85000">
                    <a:srgbClr val="C00000"/>
                  </a:gs>
                  <a:gs pos="76000">
                    <a:srgbClr val="C00000"/>
                  </a:gs>
                  <a:gs pos="66000">
                    <a:srgbClr val="C00000"/>
                  </a:gs>
                  <a:gs pos="100000">
                    <a:srgbClr val="C00000"/>
                  </a:gs>
                </a:gsLst>
                <a:lin ang="0" scaled="0"/>
              </a:gradFill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127000" h="127000"/>
              <a:bevelB w="127000" h="127000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4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0" name="Freeform 39"/>
            <p:cNvSpPr/>
            <p:nvPr/>
          </p:nvSpPr>
          <p:spPr>
            <a:xfrm>
              <a:off x="131528" y="2577452"/>
              <a:ext cx="2565999" cy="315245"/>
            </a:xfrm>
            <a:custGeom>
              <a:avLst/>
              <a:gdLst>
                <a:gd name="connsiteX0" fmla="*/ 0 w 3171825"/>
                <a:gd name="connsiteY0" fmla="*/ 323911 h 523997"/>
                <a:gd name="connsiteX1" fmla="*/ 304800 w 3171825"/>
                <a:gd name="connsiteY1" fmla="*/ 9586 h 523997"/>
                <a:gd name="connsiteX2" fmla="*/ 742950 w 3171825"/>
                <a:gd name="connsiteY2" fmla="*/ 485836 h 523997"/>
                <a:gd name="connsiteX3" fmla="*/ 1152525 w 3171825"/>
                <a:gd name="connsiteY3" fmla="*/ 61 h 523997"/>
                <a:gd name="connsiteX4" fmla="*/ 1562100 w 3171825"/>
                <a:gd name="connsiteY4" fmla="*/ 523936 h 523997"/>
                <a:gd name="connsiteX5" fmla="*/ 1990725 w 3171825"/>
                <a:gd name="connsiteY5" fmla="*/ 38161 h 523997"/>
                <a:gd name="connsiteX6" fmla="*/ 2457450 w 3171825"/>
                <a:gd name="connsiteY6" fmla="*/ 504886 h 523997"/>
                <a:gd name="connsiteX7" fmla="*/ 2847975 w 3171825"/>
                <a:gd name="connsiteY7" fmla="*/ 85786 h 523997"/>
                <a:gd name="connsiteX8" fmla="*/ 3171825 w 3171825"/>
                <a:gd name="connsiteY8" fmla="*/ 381061 h 5239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171825" h="523997">
                  <a:moveTo>
                    <a:pt x="0" y="323911"/>
                  </a:moveTo>
                  <a:cubicBezTo>
                    <a:pt x="90487" y="153255"/>
                    <a:pt x="180975" y="-17401"/>
                    <a:pt x="304800" y="9586"/>
                  </a:cubicBezTo>
                  <a:cubicBezTo>
                    <a:pt x="428625" y="36573"/>
                    <a:pt x="601663" y="487423"/>
                    <a:pt x="742950" y="485836"/>
                  </a:cubicBezTo>
                  <a:cubicBezTo>
                    <a:pt x="884237" y="484249"/>
                    <a:pt x="1016000" y="-6289"/>
                    <a:pt x="1152525" y="61"/>
                  </a:cubicBezTo>
                  <a:cubicBezTo>
                    <a:pt x="1289050" y="6411"/>
                    <a:pt x="1422400" y="517586"/>
                    <a:pt x="1562100" y="523936"/>
                  </a:cubicBezTo>
                  <a:cubicBezTo>
                    <a:pt x="1701800" y="530286"/>
                    <a:pt x="1841500" y="41336"/>
                    <a:pt x="1990725" y="38161"/>
                  </a:cubicBezTo>
                  <a:cubicBezTo>
                    <a:pt x="2139950" y="34986"/>
                    <a:pt x="2314575" y="496949"/>
                    <a:pt x="2457450" y="504886"/>
                  </a:cubicBezTo>
                  <a:cubicBezTo>
                    <a:pt x="2600325" y="512823"/>
                    <a:pt x="2728913" y="106423"/>
                    <a:pt x="2847975" y="85786"/>
                  </a:cubicBezTo>
                  <a:cubicBezTo>
                    <a:pt x="2967037" y="65149"/>
                    <a:pt x="3069431" y="223105"/>
                    <a:pt x="3171825" y="381061"/>
                  </a:cubicBezTo>
                </a:path>
              </a:pathLst>
            </a:custGeom>
            <a:noFill/>
            <a:ln w="63500" cap="flat" cmpd="sng" algn="ctr">
              <a:gradFill>
                <a:gsLst>
                  <a:gs pos="57000">
                    <a:srgbClr val="F79646"/>
                  </a:gs>
                  <a:gs pos="0">
                    <a:srgbClr val="F79646"/>
                  </a:gs>
                  <a:gs pos="95000">
                    <a:srgbClr val="C00000"/>
                  </a:gs>
                  <a:gs pos="80000">
                    <a:srgbClr val="9BBB59"/>
                  </a:gs>
                  <a:gs pos="84000">
                    <a:srgbClr val="C00000"/>
                  </a:gs>
                  <a:gs pos="78000">
                    <a:srgbClr val="B76B50"/>
                  </a:gs>
                  <a:gs pos="73000">
                    <a:srgbClr val="C00000"/>
                  </a:gs>
                  <a:gs pos="69000">
                    <a:srgbClr val="9BBB59"/>
                  </a:gs>
                  <a:gs pos="66000">
                    <a:srgbClr val="C0504D"/>
                  </a:gs>
                  <a:gs pos="100000">
                    <a:srgbClr val="C0504D"/>
                  </a:gs>
                </a:gsLst>
                <a:lin ang="0" scaled="0"/>
              </a:gradFill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127000" h="127000"/>
              <a:bevelB w="127000" h="127000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4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1" name="Freeform 40"/>
            <p:cNvSpPr/>
            <p:nvPr/>
          </p:nvSpPr>
          <p:spPr>
            <a:xfrm>
              <a:off x="145023" y="1991816"/>
              <a:ext cx="2565999" cy="315245"/>
            </a:xfrm>
            <a:custGeom>
              <a:avLst/>
              <a:gdLst>
                <a:gd name="connsiteX0" fmla="*/ 0 w 3171825"/>
                <a:gd name="connsiteY0" fmla="*/ 323911 h 523997"/>
                <a:gd name="connsiteX1" fmla="*/ 304800 w 3171825"/>
                <a:gd name="connsiteY1" fmla="*/ 9586 h 523997"/>
                <a:gd name="connsiteX2" fmla="*/ 742950 w 3171825"/>
                <a:gd name="connsiteY2" fmla="*/ 485836 h 523997"/>
                <a:gd name="connsiteX3" fmla="*/ 1152525 w 3171825"/>
                <a:gd name="connsiteY3" fmla="*/ 61 h 523997"/>
                <a:gd name="connsiteX4" fmla="*/ 1562100 w 3171825"/>
                <a:gd name="connsiteY4" fmla="*/ 523936 h 523997"/>
                <a:gd name="connsiteX5" fmla="*/ 1990725 w 3171825"/>
                <a:gd name="connsiteY5" fmla="*/ 38161 h 523997"/>
                <a:gd name="connsiteX6" fmla="*/ 2457450 w 3171825"/>
                <a:gd name="connsiteY6" fmla="*/ 504886 h 523997"/>
                <a:gd name="connsiteX7" fmla="*/ 2847975 w 3171825"/>
                <a:gd name="connsiteY7" fmla="*/ 85786 h 523997"/>
                <a:gd name="connsiteX8" fmla="*/ 3171825 w 3171825"/>
                <a:gd name="connsiteY8" fmla="*/ 381061 h 5239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171825" h="523997">
                  <a:moveTo>
                    <a:pt x="0" y="323911"/>
                  </a:moveTo>
                  <a:cubicBezTo>
                    <a:pt x="90487" y="153255"/>
                    <a:pt x="180975" y="-17401"/>
                    <a:pt x="304800" y="9586"/>
                  </a:cubicBezTo>
                  <a:cubicBezTo>
                    <a:pt x="428625" y="36573"/>
                    <a:pt x="601663" y="487423"/>
                    <a:pt x="742950" y="485836"/>
                  </a:cubicBezTo>
                  <a:cubicBezTo>
                    <a:pt x="884237" y="484249"/>
                    <a:pt x="1016000" y="-6289"/>
                    <a:pt x="1152525" y="61"/>
                  </a:cubicBezTo>
                  <a:cubicBezTo>
                    <a:pt x="1289050" y="6411"/>
                    <a:pt x="1422400" y="517586"/>
                    <a:pt x="1562100" y="523936"/>
                  </a:cubicBezTo>
                  <a:cubicBezTo>
                    <a:pt x="1701800" y="530286"/>
                    <a:pt x="1841500" y="41336"/>
                    <a:pt x="1990725" y="38161"/>
                  </a:cubicBezTo>
                  <a:cubicBezTo>
                    <a:pt x="2139950" y="34986"/>
                    <a:pt x="2314575" y="496949"/>
                    <a:pt x="2457450" y="504886"/>
                  </a:cubicBezTo>
                  <a:cubicBezTo>
                    <a:pt x="2600325" y="512823"/>
                    <a:pt x="2728913" y="106423"/>
                    <a:pt x="2847975" y="85786"/>
                  </a:cubicBezTo>
                  <a:cubicBezTo>
                    <a:pt x="2967037" y="65149"/>
                    <a:pt x="3069431" y="223105"/>
                    <a:pt x="3171825" y="381061"/>
                  </a:cubicBezTo>
                </a:path>
              </a:pathLst>
            </a:custGeom>
            <a:noFill/>
            <a:ln w="63500" cap="flat" cmpd="sng" algn="ctr">
              <a:gradFill>
                <a:gsLst>
                  <a:gs pos="57000">
                    <a:srgbClr val="F79646"/>
                  </a:gs>
                  <a:gs pos="0">
                    <a:srgbClr val="F79646"/>
                  </a:gs>
                  <a:gs pos="92500">
                    <a:srgbClr val="9BBB59"/>
                  </a:gs>
                  <a:gs pos="85000">
                    <a:srgbClr val="C00000"/>
                  </a:gs>
                  <a:gs pos="76000">
                    <a:srgbClr val="9BBB59"/>
                  </a:gs>
                  <a:gs pos="66000">
                    <a:srgbClr val="C00000"/>
                  </a:gs>
                  <a:gs pos="100000">
                    <a:srgbClr val="C00000"/>
                  </a:gs>
                </a:gsLst>
                <a:lin ang="0" scaled="0"/>
              </a:gradFill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127000" h="127000"/>
              <a:bevelB w="127000" h="127000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4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2" name="Freeform 41"/>
            <p:cNvSpPr/>
            <p:nvPr/>
          </p:nvSpPr>
          <p:spPr>
            <a:xfrm>
              <a:off x="131528" y="1408639"/>
              <a:ext cx="2565999" cy="315245"/>
            </a:xfrm>
            <a:custGeom>
              <a:avLst/>
              <a:gdLst>
                <a:gd name="connsiteX0" fmla="*/ 0 w 3171825"/>
                <a:gd name="connsiteY0" fmla="*/ 323911 h 523997"/>
                <a:gd name="connsiteX1" fmla="*/ 304800 w 3171825"/>
                <a:gd name="connsiteY1" fmla="*/ 9586 h 523997"/>
                <a:gd name="connsiteX2" fmla="*/ 742950 w 3171825"/>
                <a:gd name="connsiteY2" fmla="*/ 485836 h 523997"/>
                <a:gd name="connsiteX3" fmla="*/ 1152525 w 3171825"/>
                <a:gd name="connsiteY3" fmla="*/ 61 h 523997"/>
                <a:gd name="connsiteX4" fmla="*/ 1562100 w 3171825"/>
                <a:gd name="connsiteY4" fmla="*/ 523936 h 523997"/>
                <a:gd name="connsiteX5" fmla="*/ 1990725 w 3171825"/>
                <a:gd name="connsiteY5" fmla="*/ 38161 h 523997"/>
                <a:gd name="connsiteX6" fmla="*/ 2457450 w 3171825"/>
                <a:gd name="connsiteY6" fmla="*/ 504886 h 523997"/>
                <a:gd name="connsiteX7" fmla="*/ 2847975 w 3171825"/>
                <a:gd name="connsiteY7" fmla="*/ 85786 h 523997"/>
                <a:gd name="connsiteX8" fmla="*/ 3171825 w 3171825"/>
                <a:gd name="connsiteY8" fmla="*/ 381061 h 5239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171825" h="523997">
                  <a:moveTo>
                    <a:pt x="0" y="323911"/>
                  </a:moveTo>
                  <a:cubicBezTo>
                    <a:pt x="90487" y="153255"/>
                    <a:pt x="180975" y="-17401"/>
                    <a:pt x="304800" y="9586"/>
                  </a:cubicBezTo>
                  <a:cubicBezTo>
                    <a:pt x="428625" y="36573"/>
                    <a:pt x="601663" y="487423"/>
                    <a:pt x="742950" y="485836"/>
                  </a:cubicBezTo>
                  <a:cubicBezTo>
                    <a:pt x="884237" y="484249"/>
                    <a:pt x="1016000" y="-6289"/>
                    <a:pt x="1152525" y="61"/>
                  </a:cubicBezTo>
                  <a:cubicBezTo>
                    <a:pt x="1289050" y="6411"/>
                    <a:pt x="1422400" y="517586"/>
                    <a:pt x="1562100" y="523936"/>
                  </a:cubicBezTo>
                  <a:cubicBezTo>
                    <a:pt x="1701800" y="530286"/>
                    <a:pt x="1841500" y="41336"/>
                    <a:pt x="1990725" y="38161"/>
                  </a:cubicBezTo>
                  <a:cubicBezTo>
                    <a:pt x="2139950" y="34986"/>
                    <a:pt x="2314575" y="496949"/>
                    <a:pt x="2457450" y="504886"/>
                  </a:cubicBezTo>
                  <a:cubicBezTo>
                    <a:pt x="2600325" y="512823"/>
                    <a:pt x="2728913" y="106423"/>
                    <a:pt x="2847975" y="85786"/>
                  </a:cubicBezTo>
                  <a:cubicBezTo>
                    <a:pt x="2967037" y="65149"/>
                    <a:pt x="3069431" y="223105"/>
                    <a:pt x="3171825" y="381061"/>
                  </a:cubicBezTo>
                </a:path>
              </a:pathLst>
            </a:custGeom>
            <a:noFill/>
            <a:ln w="63500" cap="flat" cmpd="sng" algn="ctr">
              <a:gradFill>
                <a:gsLst>
                  <a:gs pos="57000">
                    <a:srgbClr val="F79646"/>
                  </a:gs>
                  <a:gs pos="0">
                    <a:srgbClr val="F79646"/>
                  </a:gs>
                  <a:gs pos="92500">
                    <a:srgbClr val="9BBB59"/>
                  </a:gs>
                  <a:gs pos="85000">
                    <a:srgbClr val="C00000"/>
                  </a:gs>
                  <a:gs pos="76000">
                    <a:srgbClr val="9BBB59"/>
                  </a:gs>
                  <a:gs pos="66000">
                    <a:srgbClr val="C0504D"/>
                  </a:gs>
                  <a:gs pos="100000">
                    <a:srgbClr val="C0504D"/>
                  </a:gs>
                </a:gsLst>
                <a:lin ang="0" scaled="0"/>
              </a:gradFill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127000" h="127000"/>
              <a:bevelB w="127000" h="127000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4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3" name="Freeform 42"/>
            <p:cNvSpPr/>
            <p:nvPr/>
          </p:nvSpPr>
          <p:spPr>
            <a:xfrm>
              <a:off x="147068" y="832575"/>
              <a:ext cx="2565999" cy="315245"/>
            </a:xfrm>
            <a:custGeom>
              <a:avLst/>
              <a:gdLst>
                <a:gd name="connsiteX0" fmla="*/ 0 w 3171825"/>
                <a:gd name="connsiteY0" fmla="*/ 323911 h 523997"/>
                <a:gd name="connsiteX1" fmla="*/ 304800 w 3171825"/>
                <a:gd name="connsiteY1" fmla="*/ 9586 h 523997"/>
                <a:gd name="connsiteX2" fmla="*/ 742950 w 3171825"/>
                <a:gd name="connsiteY2" fmla="*/ 485836 h 523997"/>
                <a:gd name="connsiteX3" fmla="*/ 1152525 w 3171825"/>
                <a:gd name="connsiteY3" fmla="*/ 61 h 523997"/>
                <a:gd name="connsiteX4" fmla="*/ 1562100 w 3171825"/>
                <a:gd name="connsiteY4" fmla="*/ 523936 h 523997"/>
                <a:gd name="connsiteX5" fmla="*/ 1990725 w 3171825"/>
                <a:gd name="connsiteY5" fmla="*/ 38161 h 523997"/>
                <a:gd name="connsiteX6" fmla="*/ 2457450 w 3171825"/>
                <a:gd name="connsiteY6" fmla="*/ 504886 h 523997"/>
                <a:gd name="connsiteX7" fmla="*/ 2847975 w 3171825"/>
                <a:gd name="connsiteY7" fmla="*/ 85786 h 523997"/>
                <a:gd name="connsiteX8" fmla="*/ 3171825 w 3171825"/>
                <a:gd name="connsiteY8" fmla="*/ 381061 h 5239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171825" h="523997">
                  <a:moveTo>
                    <a:pt x="0" y="323911"/>
                  </a:moveTo>
                  <a:cubicBezTo>
                    <a:pt x="90487" y="153255"/>
                    <a:pt x="180975" y="-17401"/>
                    <a:pt x="304800" y="9586"/>
                  </a:cubicBezTo>
                  <a:cubicBezTo>
                    <a:pt x="428625" y="36573"/>
                    <a:pt x="601663" y="487423"/>
                    <a:pt x="742950" y="485836"/>
                  </a:cubicBezTo>
                  <a:cubicBezTo>
                    <a:pt x="884237" y="484249"/>
                    <a:pt x="1016000" y="-6289"/>
                    <a:pt x="1152525" y="61"/>
                  </a:cubicBezTo>
                  <a:cubicBezTo>
                    <a:pt x="1289050" y="6411"/>
                    <a:pt x="1422400" y="517586"/>
                    <a:pt x="1562100" y="523936"/>
                  </a:cubicBezTo>
                  <a:cubicBezTo>
                    <a:pt x="1701800" y="530286"/>
                    <a:pt x="1841500" y="41336"/>
                    <a:pt x="1990725" y="38161"/>
                  </a:cubicBezTo>
                  <a:cubicBezTo>
                    <a:pt x="2139950" y="34986"/>
                    <a:pt x="2314575" y="496949"/>
                    <a:pt x="2457450" y="504886"/>
                  </a:cubicBezTo>
                  <a:cubicBezTo>
                    <a:pt x="2600325" y="512823"/>
                    <a:pt x="2728913" y="106423"/>
                    <a:pt x="2847975" y="85786"/>
                  </a:cubicBezTo>
                  <a:cubicBezTo>
                    <a:pt x="2967037" y="65149"/>
                    <a:pt x="3069431" y="223105"/>
                    <a:pt x="3171825" y="381061"/>
                  </a:cubicBezTo>
                </a:path>
              </a:pathLst>
            </a:custGeom>
            <a:noFill/>
            <a:ln w="63500" cap="flat" cmpd="sng" algn="ctr">
              <a:gradFill>
                <a:gsLst>
                  <a:gs pos="57000">
                    <a:srgbClr val="F79646"/>
                  </a:gs>
                  <a:gs pos="0">
                    <a:srgbClr val="F79646"/>
                  </a:gs>
                  <a:gs pos="92500">
                    <a:srgbClr val="9BBB59"/>
                  </a:gs>
                  <a:gs pos="85000">
                    <a:srgbClr val="C0504D"/>
                  </a:gs>
                  <a:gs pos="76000">
                    <a:srgbClr val="9BBB59">
                      <a:lumMod val="95000"/>
                    </a:srgbClr>
                  </a:gs>
                  <a:gs pos="66000">
                    <a:srgbClr val="C00000"/>
                  </a:gs>
                  <a:gs pos="100000">
                    <a:srgbClr val="9BBB59"/>
                  </a:gs>
                </a:gsLst>
                <a:lin ang="0" scaled="0"/>
              </a:gradFill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127000" h="127000"/>
              <a:bevelB w="127000" h="127000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4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1782454" y="544543"/>
              <a:ext cx="1127312" cy="3441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5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x = 0.50</a:t>
              </a:r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1779893" y="1135787"/>
              <a:ext cx="1127312" cy="3441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5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x = 0.69</a:t>
              </a: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1782454" y="1721424"/>
              <a:ext cx="1127312" cy="3441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5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x = 0.76</a:t>
              </a:r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1782454" y="2307061"/>
              <a:ext cx="1127312" cy="3441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5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x = 0.88</a:t>
              </a: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1802228" y="2892697"/>
              <a:ext cx="1127312" cy="3441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5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x = 1.00</a:t>
              </a:r>
            </a:p>
          </p:txBody>
        </p:sp>
      </p:grpSp>
      <p:grpSp>
        <p:nvGrpSpPr>
          <p:cNvPr id="49" name="Group 48"/>
          <p:cNvGrpSpPr/>
          <p:nvPr/>
        </p:nvGrpSpPr>
        <p:grpSpPr>
          <a:xfrm>
            <a:off x="6442760" y="2236331"/>
            <a:ext cx="2324097" cy="2313128"/>
            <a:chOff x="5481341" y="532316"/>
            <a:chExt cx="2324097" cy="2313128"/>
          </a:xfrm>
        </p:grpSpPr>
        <p:sp>
          <p:nvSpPr>
            <p:cNvPr id="50" name="Freeform 49"/>
            <p:cNvSpPr/>
            <p:nvPr/>
          </p:nvSpPr>
          <p:spPr>
            <a:xfrm>
              <a:off x="5552826" y="2464124"/>
              <a:ext cx="1893042" cy="232569"/>
            </a:xfrm>
            <a:custGeom>
              <a:avLst/>
              <a:gdLst>
                <a:gd name="connsiteX0" fmla="*/ 0 w 3171825"/>
                <a:gd name="connsiteY0" fmla="*/ 323911 h 523997"/>
                <a:gd name="connsiteX1" fmla="*/ 304800 w 3171825"/>
                <a:gd name="connsiteY1" fmla="*/ 9586 h 523997"/>
                <a:gd name="connsiteX2" fmla="*/ 742950 w 3171825"/>
                <a:gd name="connsiteY2" fmla="*/ 485836 h 523997"/>
                <a:gd name="connsiteX3" fmla="*/ 1152525 w 3171825"/>
                <a:gd name="connsiteY3" fmla="*/ 61 h 523997"/>
                <a:gd name="connsiteX4" fmla="*/ 1562100 w 3171825"/>
                <a:gd name="connsiteY4" fmla="*/ 523936 h 523997"/>
                <a:gd name="connsiteX5" fmla="*/ 1990725 w 3171825"/>
                <a:gd name="connsiteY5" fmla="*/ 38161 h 523997"/>
                <a:gd name="connsiteX6" fmla="*/ 2457450 w 3171825"/>
                <a:gd name="connsiteY6" fmla="*/ 504886 h 523997"/>
                <a:gd name="connsiteX7" fmla="*/ 2847975 w 3171825"/>
                <a:gd name="connsiteY7" fmla="*/ 85786 h 523997"/>
                <a:gd name="connsiteX8" fmla="*/ 3171825 w 3171825"/>
                <a:gd name="connsiteY8" fmla="*/ 381061 h 5239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171825" h="523997">
                  <a:moveTo>
                    <a:pt x="0" y="323911"/>
                  </a:moveTo>
                  <a:cubicBezTo>
                    <a:pt x="90487" y="153255"/>
                    <a:pt x="180975" y="-17401"/>
                    <a:pt x="304800" y="9586"/>
                  </a:cubicBezTo>
                  <a:cubicBezTo>
                    <a:pt x="428625" y="36573"/>
                    <a:pt x="601663" y="487423"/>
                    <a:pt x="742950" y="485836"/>
                  </a:cubicBezTo>
                  <a:cubicBezTo>
                    <a:pt x="884237" y="484249"/>
                    <a:pt x="1016000" y="-6289"/>
                    <a:pt x="1152525" y="61"/>
                  </a:cubicBezTo>
                  <a:cubicBezTo>
                    <a:pt x="1289050" y="6411"/>
                    <a:pt x="1422400" y="517586"/>
                    <a:pt x="1562100" y="523936"/>
                  </a:cubicBezTo>
                  <a:cubicBezTo>
                    <a:pt x="1701800" y="530286"/>
                    <a:pt x="1841500" y="41336"/>
                    <a:pt x="1990725" y="38161"/>
                  </a:cubicBezTo>
                  <a:cubicBezTo>
                    <a:pt x="2139950" y="34986"/>
                    <a:pt x="2314575" y="496949"/>
                    <a:pt x="2457450" y="504886"/>
                  </a:cubicBezTo>
                  <a:cubicBezTo>
                    <a:pt x="2600325" y="512823"/>
                    <a:pt x="2728913" y="106423"/>
                    <a:pt x="2847975" y="85786"/>
                  </a:cubicBezTo>
                  <a:cubicBezTo>
                    <a:pt x="2967037" y="65149"/>
                    <a:pt x="3069431" y="223105"/>
                    <a:pt x="3171825" y="381061"/>
                  </a:cubicBezTo>
                </a:path>
              </a:pathLst>
            </a:custGeom>
            <a:noFill/>
            <a:ln w="63500" cap="flat" cmpd="sng" algn="ctr">
              <a:gradFill>
                <a:gsLst>
                  <a:gs pos="57000">
                    <a:srgbClr val="7030A0"/>
                  </a:gs>
                  <a:gs pos="0">
                    <a:srgbClr val="7030A0"/>
                  </a:gs>
                  <a:gs pos="92500">
                    <a:srgbClr val="C00000"/>
                  </a:gs>
                  <a:gs pos="85000">
                    <a:srgbClr val="C00000"/>
                  </a:gs>
                  <a:gs pos="76000">
                    <a:srgbClr val="C00000"/>
                  </a:gs>
                  <a:gs pos="66000">
                    <a:srgbClr val="C00000"/>
                  </a:gs>
                  <a:gs pos="100000">
                    <a:srgbClr val="C00000"/>
                  </a:gs>
                </a:gsLst>
                <a:lin ang="0" scaled="0"/>
              </a:gradFill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127000" h="127000"/>
              <a:bevelB w="127000" h="127000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4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1" name="Freeform 50"/>
            <p:cNvSpPr/>
            <p:nvPr/>
          </p:nvSpPr>
          <p:spPr>
            <a:xfrm>
              <a:off x="5552826" y="2032076"/>
              <a:ext cx="1893042" cy="232569"/>
            </a:xfrm>
            <a:custGeom>
              <a:avLst/>
              <a:gdLst>
                <a:gd name="connsiteX0" fmla="*/ 0 w 3171825"/>
                <a:gd name="connsiteY0" fmla="*/ 323911 h 523997"/>
                <a:gd name="connsiteX1" fmla="*/ 304800 w 3171825"/>
                <a:gd name="connsiteY1" fmla="*/ 9586 h 523997"/>
                <a:gd name="connsiteX2" fmla="*/ 742950 w 3171825"/>
                <a:gd name="connsiteY2" fmla="*/ 485836 h 523997"/>
                <a:gd name="connsiteX3" fmla="*/ 1152525 w 3171825"/>
                <a:gd name="connsiteY3" fmla="*/ 61 h 523997"/>
                <a:gd name="connsiteX4" fmla="*/ 1562100 w 3171825"/>
                <a:gd name="connsiteY4" fmla="*/ 523936 h 523997"/>
                <a:gd name="connsiteX5" fmla="*/ 1990725 w 3171825"/>
                <a:gd name="connsiteY5" fmla="*/ 38161 h 523997"/>
                <a:gd name="connsiteX6" fmla="*/ 2457450 w 3171825"/>
                <a:gd name="connsiteY6" fmla="*/ 504886 h 523997"/>
                <a:gd name="connsiteX7" fmla="*/ 2847975 w 3171825"/>
                <a:gd name="connsiteY7" fmla="*/ 85786 h 523997"/>
                <a:gd name="connsiteX8" fmla="*/ 3171825 w 3171825"/>
                <a:gd name="connsiteY8" fmla="*/ 381061 h 5239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171825" h="523997">
                  <a:moveTo>
                    <a:pt x="0" y="323911"/>
                  </a:moveTo>
                  <a:cubicBezTo>
                    <a:pt x="90487" y="153255"/>
                    <a:pt x="180975" y="-17401"/>
                    <a:pt x="304800" y="9586"/>
                  </a:cubicBezTo>
                  <a:cubicBezTo>
                    <a:pt x="428625" y="36573"/>
                    <a:pt x="601663" y="487423"/>
                    <a:pt x="742950" y="485836"/>
                  </a:cubicBezTo>
                  <a:cubicBezTo>
                    <a:pt x="884237" y="484249"/>
                    <a:pt x="1016000" y="-6289"/>
                    <a:pt x="1152525" y="61"/>
                  </a:cubicBezTo>
                  <a:cubicBezTo>
                    <a:pt x="1289050" y="6411"/>
                    <a:pt x="1422400" y="517586"/>
                    <a:pt x="1562100" y="523936"/>
                  </a:cubicBezTo>
                  <a:cubicBezTo>
                    <a:pt x="1701800" y="530286"/>
                    <a:pt x="1841500" y="41336"/>
                    <a:pt x="1990725" y="38161"/>
                  </a:cubicBezTo>
                  <a:cubicBezTo>
                    <a:pt x="2139950" y="34986"/>
                    <a:pt x="2314575" y="496949"/>
                    <a:pt x="2457450" y="504886"/>
                  </a:cubicBezTo>
                  <a:cubicBezTo>
                    <a:pt x="2600325" y="512823"/>
                    <a:pt x="2728913" y="106423"/>
                    <a:pt x="2847975" y="85786"/>
                  </a:cubicBezTo>
                  <a:cubicBezTo>
                    <a:pt x="2967037" y="65149"/>
                    <a:pt x="3069431" y="223105"/>
                    <a:pt x="3171825" y="381061"/>
                  </a:cubicBezTo>
                </a:path>
              </a:pathLst>
            </a:custGeom>
            <a:noFill/>
            <a:ln w="63500" cap="flat" cmpd="sng" algn="ctr">
              <a:gradFill>
                <a:gsLst>
                  <a:gs pos="57000">
                    <a:srgbClr val="7030A0"/>
                  </a:gs>
                  <a:gs pos="0">
                    <a:srgbClr val="7030A0"/>
                  </a:gs>
                  <a:gs pos="95000">
                    <a:srgbClr val="C00000"/>
                  </a:gs>
                  <a:gs pos="80000">
                    <a:srgbClr val="9BBB59"/>
                  </a:gs>
                  <a:gs pos="84000">
                    <a:srgbClr val="C00000"/>
                  </a:gs>
                  <a:gs pos="78000">
                    <a:srgbClr val="B76B50"/>
                  </a:gs>
                  <a:gs pos="73000">
                    <a:srgbClr val="C00000"/>
                  </a:gs>
                  <a:gs pos="69000">
                    <a:srgbClr val="9BBB59"/>
                  </a:gs>
                  <a:gs pos="66000">
                    <a:srgbClr val="C0504D"/>
                  </a:gs>
                  <a:gs pos="100000">
                    <a:srgbClr val="C0504D"/>
                  </a:gs>
                </a:gsLst>
                <a:lin ang="0" scaled="0"/>
              </a:gradFill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127000" h="127000"/>
              <a:bevelB w="127000" h="127000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4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2" name="Freeform 51"/>
            <p:cNvSpPr/>
            <p:nvPr/>
          </p:nvSpPr>
          <p:spPr>
            <a:xfrm>
              <a:off x="5562782" y="1600028"/>
              <a:ext cx="1893042" cy="232569"/>
            </a:xfrm>
            <a:custGeom>
              <a:avLst/>
              <a:gdLst>
                <a:gd name="connsiteX0" fmla="*/ 0 w 3171825"/>
                <a:gd name="connsiteY0" fmla="*/ 323911 h 523997"/>
                <a:gd name="connsiteX1" fmla="*/ 304800 w 3171825"/>
                <a:gd name="connsiteY1" fmla="*/ 9586 h 523997"/>
                <a:gd name="connsiteX2" fmla="*/ 742950 w 3171825"/>
                <a:gd name="connsiteY2" fmla="*/ 485836 h 523997"/>
                <a:gd name="connsiteX3" fmla="*/ 1152525 w 3171825"/>
                <a:gd name="connsiteY3" fmla="*/ 61 h 523997"/>
                <a:gd name="connsiteX4" fmla="*/ 1562100 w 3171825"/>
                <a:gd name="connsiteY4" fmla="*/ 523936 h 523997"/>
                <a:gd name="connsiteX5" fmla="*/ 1990725 w 3171825"/>
                <a:gd name="connsiteY5" fmla="*/ 38161 h 523997"/>
                <a:gd name="connsiteX6" fmla="*/ 2457450 w 3171825"/>
                <a:gd name="connsiteY6" fmla="*/ 504886 h 523997"/>
                <a:gd name="connsiteX7" fmla="*/ 2847975 w 3171825"/>
                <a:gd name="connsiteY7" fmla="*/ 85786 h 523997"/>
                <a:gd name="connsiteX8" fmla="*/ 3171825 w 3171825"/>
                <a:gd name="connsiteY8" fmla="*/ 381061 h 5239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171825" h="523997">
                  <a:moveTo>
                    <a:pt x="0" y="323911"/>
                  </a:moveTo>
                  <a:cubicBezTo>
                    <a:pt x="90487" y="153255"/>
                    <a:pt x="180975" y="-17401"/>
                    <a:pt x="304800" y="9586"/>
                  </a:cubicBezTo>
                  <a:cubicBezTo>
                    <a:pt x="428625" y="36573"/>
                    <a:pt x="601663" y="487423"/>
                    <a:pt x="742950" y="485836"/>
                  </a:cubicBezTo>
                  <a:cubicBezTo>
                    <a:pt x="884237" y="484249"/>
                    <a:pt x="1016000" y="-6289"/>
                    <a:pt x="1152525" y="61"/>
                  </a:cubicBezTo>
                  <a:cubicBezTo>
                    <a:pt x="1289050" y="6411"/>
                    <a:pt x="1422400" y="517586"/>
                    <a:pt x="1562100" y="523936"/>
                  </a:cubicBezTo>
                  <a:cubicBezTo>
                    <a:pt x="1701800" y="530286"/>
                    <a:pt x="1841500" y="41336"/>
                    <a:pt x="1990725" y="38161"/>
                  </a:cubicBezTo>
                  <a:cubicBezTo>
                    <a:pt x="2139950" y="34986"/>
                    <a:pt x="2314575" y="496949"/>
                    <a:pt x="2457450" y="504886"/>
                  </a:cubicBezTo>
                  <a:cubicBezTo>
                    <a:pt x="2600325" y="512823"/>
                    <a:pt x="2728913" y="106423"/>
                    <a:pt x="2847975" y="85786"/>
                  </a:cubicBezTo>
                  <a:cubicBezTo>
                    <a:pt x="2967037" y="65149"/>
                    <a:pt x="3069431" y="223105"/>
                    <a:pt x="3171825" y="381061"/>
                  </a:cubicBezTo>
                </a:path>
              </a:pathLst>
            </a:custGeom>
            <a:noFill/>
            <a:ln w="63500" cap="flat" cmpd="sng" algn="ctr">
              <a:gradFill>
                <a:gsLst>
                  <a:gs pos="57000">
                    <a:srgbClr val="7030A0"/>
                  </a:gs>
                  <a:gs pos="0">
                    <a:srgbClr val="7030A0"/>
                  </a:gs>
                  <a:gs pos="92500">
                    <a:srgbClr val="9BBB59"/>
                  </a:gs>
                  <a:gs pos="85000">
                    <a:srgbClr val="C00000"/>
                  </a:gs>
                  <a:gs pos="76000">
                    <a:srgbClr val="9BBB59"/>
                  </a:gs>
                  <a:gs pos="66000">
                    <a:srgbClr val="C00000"/>
                  </a:gs>
                  <a:gs pos="100000">
                    <a:srgbClr val="C00000"/>
                  </a:gs>
                </a:gsLst>
                <a:lin ang="0" scaled="0"/>
              </a:gradFill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127000" h="127000"/>
              <a:bevelB w="127000" h="127000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4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3" name="Freeform 52"/>
            <p:cNvSpPr/>
            <p:nvPr/>
          </p:nvSpPr>
          <p:spPr>
            <a:xfrm>
              <a:off x="5552826" y="1169795"/>
              <a:ext cx="1893042" cy="232569"/>
            </a:xfrm>
            <a:custGeom>
              <a:avLst/>
              <a:gdLst>
                <a:gd name="connsiteX0" fmla="*/ 0 w 3171825"/>
                <a:gd name="connsiteY0" fmla="*/ 323911 h 523997"/>
                <a:gd name="connsiteX1" fmla="*/ 304800 w 3171825"/>
                <a:gd name="connsiteY1" fmla="*/ 9586 h 523997"/>
                <a:gd name="connsiteX2" fmla="*/ 742950 w 3171825"/>
                <a:gd name="connsiteY2" fmla="*/ 485836 h 523997"/>
                <a:gd name="connsiteX3" fmla="*/ 1152525 w 3171825"/>
                <a:gd name="connsiteY3" fmla="*/ 61 h 523997"/>
                <a:gd name="connsiteX4" fmla="*/ 1562100 w 3171825"/>
                <a:gd name="connsiteY4" fmla="*/ 523936 h 523997"/>
                <a:gd name="connsiteX5" fmla="*/ 1990725 w 3171825"/>
                <a:gd name="connsiteY5" fmla="*/ 38161 h 523997"/>
                <a:gd name="connsiteX6" fmla="*/ 2457450 w 3171825"/>
                <a:gd name="connsiteY6" fmla="*/ 504886 h 523997"/>
                <a:gd name="connsiteX7" fmla="*/ 2847975 w 3171825"/>
                <a:gd name="connsiteY7" fmla="*/ 85786 h 523997"/>
                <a:gd name="connsiteX8" fmla="*/ 3171825 w 3171825"/>
                <a:gd name="connsiteY8" fmla="*/ 381061 h 5239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171825" h="523997">
                  <a:moveTo>
                    <a:pt x="0" y="323911"/>
                  </a:moveTo>
                  <a:cubicBezTo>
                    <a:pt x="90487" y="153255"/>
                    <a:pt x="180975" y="-17401"/>
                    <a:pt x="304800" y="9586"/>
                  </a:cubicBezTo>
                  <a:cubicBezTo>
                    <a:pt x="428625" y="36573"/>
                    <a:pt x="601663" y="487423"/>
                    <a:pt x="742950" y="485836"/>
                  </a:cubicBezTo>
                  <a:cubicBezTo>
                    <a:pt x="884237" y="484249"/>
                    <a:pt x="1016000" y="-6289"/>
                    <a:pt x="1152525" y="61"/>
                  </a:cubicBezTo>
                  <a:cubicBezTo>
                    <a:pt x="1289050" y="6411"/>
                    <a:pt x="1422400" y="517586"/>
                    <a:pt x="1562100" y="523936"/>
                  </a:cubicBezTo>
                  <a:cubicBezTo>
                    <a:pt x="1701800" y="530286"/>
                    <a:pt x="1841500" y="41336"/>
                    <a:pt x="1990725" y="38161"/>
                  </a:cubicBezTo>
                  <a:cubicBezTo>
                    <a:pt x="2139950" y="34986"/>
                    <a:pt x="2314575" y="496949"/>
                    <a:pt x="2457450" y="504886"/>
                  </a:cubicBezTo>
                  <a:cubicBezTo>
                    <a:pt x="2600325" y="512823"/>
                    <a:pt x="2728913" y="106423"/>
                    <a:pt x="2847975" y="85786"/>
                  </a:cubicBezTo>
                  <a:cubicBezTo>
                    <a:pt x="2967037" y="65149"/>
                    <a:pt x="3069431" y="223105"/>
                    <a:pt x="3171825" y="381061"/>
                  </a:cubicBezTo>
                </a:path>
              </a:pathLst>
            </a:custGeom>
            <a:noFill/>
            <a:ln w="63500" cap="flat" cmpd="sng" algn="ctr">
              <a:gradFill>
                <a:gsLst>
                  <a:gs pos="57000">
                    <a:srgbClr val="7030A0"/>
                  </a:gs>
                  <a:gs pos="0">
                    <a:srgbClr val="7030A0"/>
                  </a:gs>
                  <a:gs pos="92500">
                    <a:srgbClr val="9BBB59"/>
                  </a:gs>
                  <a:gs pos="85000">
                    <a:srgbClr val="C00000"/>
                  </a:gs>
                  <a:gs pos="76000">
                    <a:srgbClr val="9BBB59"/>
                  </a:gs>
                  <a:gs pos="66000">
                    <a:srgbClr val="C0504D"/>
                  </a:gs>
                  <a:gs pos="100000">
                    <a:srgbClr val="C0504D"/>
                  </a:gs>
                </a:gsLst>
                <a:lin ang="0" scaled="0"/>
              </a:gradFill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127000" h="127000"/>
              <a:bevelB w="127000" h="127000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4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4" name="Freeform 53"/>
            <p:cNvSpPr/>
            <p:nvPr/>
          </p:nvSpPr>
          <p:spPr>
            <a:xfrm>
              <a:off x="5564290" y="744809"/>
              <a:ext cx="1893042" cy="232569"/>
            </a:xfrm>
            <a:custGeom>
              <a:avLst/>
              <a:gdLst>
                <a:gd name="connsiteX0" fmla="*/ 0 w 3171825"/>
                <a:gd name="connsiteY0" fmla="*/ 323911 h 523997"/>
                <a:gd name="connsiteX1" fmla="*/ 304800 w 3171825"/>
                <a:gd name="connsiteY1" fmla="*/ 9586 h 523997"/>
                <a:gd name="connsiteX2" fmla="*/ 742950 w 3171825"/>
                <a:gd name="connsiteY2" fmla="*/ 485836 h 523997"/>
                <a:gd name="connsiteX3" fmla="*/ 1152525 w 3171825"/>
                <a:gd name="connsiteY3" fmla="*/ 61 h 523997"/>
                <a:gd name="connsiteX4" fmla="*/ 1562100 w 3171825"/>
                <a:gd name="connsiteY4" fmla="*/ 523936 h 523997"/>
                <a:gd name="connsiteX5" fmla="*/ 1990725 w 3171825"/>
                <a:gd name="connsiteY5" fmla="*/ 38161 h 523997"/>
                <a:gd name="connsiteX6" fmla="*/ 2457450 w 3171825"/>
                <a:gd name="connsiteY6" fmla="*/ 504886 h 523997"/>
                <a:gd name="connsiteX7" fmla="*/ 2847975 w 3171825"/>
                <a:gd name="connsiteY7" fmla="*/ 85786 h 523997"/>
                <a:gd name="connsiteX8" fmla="*/ 3171825 w 3171825"/>
                <a:gd name="connsiteY8" fmla="*/ 381061 h 5239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171825" h="523997">
                  <a:moveTo>
                    <a:pt x="0" y="323911"/>
                  </a:moveTo>
                  <a:cubicBezTo>
                    <a:pt x="90487" y="153255"/>
                    <a:pt x="180975" y="-17401"/>
                    <a:pt x="304800" y="9586"/>
                  </a:cubicBezTo>
                  <a:cubicBezTo>
                    <a:pt x="428625" y="36573"/>
                    <a:pt x="601663" y="487423"/>
                    <a:pt x="742950" y="485836"/>
                  </a:cubicBezTo>
                  <a:cubicBezTo>
                    <a:pt x="884237" y="484249"/>
                    <a:pt x="1016000" y="-6289"/>
                    <a:pt x="1152525" y="61"/>
                  </a:cubicBezTo>
                  <a:cubicBezTo>
                    <a:pt x="1289050" y="6411"/>
                    <a:pt x="1422400" y="517586"/>
                    <a:pt x="1562100" y="523936"/>
                  </a:cubicBezTo>
                  <a:cubicBezTo>
                    <a:pt x="1701800" y="530286"/>
                    <a:pt x="1841500" y="41336"/>
                    <a:pt x="1990725" y="38161"/>
                  </a:cubicBezTo>
                  <a:cubicBezTo>
                    <a:pt x="2139950" y="34986"/>
                    <a:pt x="2314575" y="496949"/>
                    <a:pt x="2457450" y="504886"/>
                  </a:cubicBezTo>
                  <a:cubicBezTo>
                    <a:pt x="2600325" y="512823"/>
                    <a:pt x="2728913" y="106423"/>
                    <a:pt x="2847975" y="85786"/>
                  </a:cubicBezTo>
                  <a:cubicBezTo>
                    <a:pt x="2967037" y="65149"/>
                    <a:pt x="3069431" y="223105"/>
                    <a:pt x="3171825" y="381061"/>
                  </a:cubicBezTo>
                </a:path>
              </a:pathLst>
            </a:custGeom>
            <a:noFill/>
            <a:ln w="63500" cap="flat" cmpd="sng" algn="ctr">
              <a:gradFill>
                <a:gsLst>
                  <a:gs pos="57000">
                    <a:srgbClr val="7030A0"/>
                  </a:gs>
                  <a:gs pos="0">
                    <a:srgbClr val="7030A0"/>
                  </a:gs>
                  <a:gs pos="92500">
                    <a:srgbClr val="9BBB59"/>
                  </a:gs>
                  <a:gs pos="85000">
                    <a:srgbClr val="C0504D"/>
                  </a:gs>
                  <a:gs pos="76000">
                    <a:srgbClr val="9BBB59">
                      <a:lumMod val="95000"/>
                    </a:srgbClr>
                  </a:gs>
                  <a:gs pos="66000">
                    <a:srgbClr val="C00000"/>
                  </a:gs>
                  <a:gs pos="100000">
                    <a:srgbClr val="9BBB59"/>
                  </a:gs>
                </a:gsLst>
                <a:lin ang="0" scaled="0"/>
              </a:gradFill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127000" h="127000"/>
              <a:bevelB w="127000" h="127000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4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5" name="TextBox 54"/>
            <p:cNvSpPr txBox="1"/>
            <p:nvPr/>
          </p:nvSpPr>
          <p:spPr>
            <a:xfrm>
              <a:off x="6770781" y="532316"/>
              <a:ext cx="831664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5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x = 0.46</a:t>
              </a:r>
            </a:p>
          </p:txBody>
        </p:sp>
        <p:sp>
          <p:nvSpPr>
            <p:cNvPr id="56" name="TextBox 55"/>
            <p:cNvSpPr txBox="1"/>
            <p:nvPr/>
          </p:nvSpPr>
          <p:spPr>
            <a:xfrm>
              <a:off x="6768892" y="968501"/>
              <a:ext cx="831664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5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x = 0.68</a:t>
              </a:r>
            </a:p>
          </p:txBody>
        </p:sp>
        <p:sp>
          <p:nvSpPr>
            <p:cNvPr id="57" name="TextBox 56"/>
            <p:cNvSpPr txBox="1"/>
            <p:nvPr/>
          </p:nvSpPr>
          <p:spPr>
            <a:xfrm>
              <a:off x="6770780" y="1400549"/>
              <a:ext cx="1034658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5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x = 0.82</a:t>
              </a:r>
            </a:p>
          </p:txBody>
        </p:sp>
        <p:sp>
          <p:nvSpPr>
            <p:cNvPr id="58" name="TextBox 57"/>
            <p:cNvSpPr txBox="1"/>
            <p:nvPr/>
          </p:nvSpPr>
          <p:spPr>
            <a:xfrm>
              <a:off x="6770781" y="1832597"/>
              <a:ext cx="831664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5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x = 0.88</a:t>
              </a:r>
            </a:p>
          </p:txBody>
        </p:sp>
        <p:sp>
          <p:nvSpPr>
            <p:cNvPr id="59" name="TextBox 58"/>
            <p:cNvSpPr txBox="1"/>
            <p:nvPr/>
          </p:nvSpPr>
          <p:spPr>
            <a:xfrm>
              <a:off x="6785369" y="2264645"/>
              <a:ext cx="831664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5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x = 1.00</a:t>
              </a:r>
            </a:p>
          </p:txBody>
        </p:sp>
        <p:sp>
          <p:nvSpPr>
            <p:cNvPr id="60" name="Freeform 59"/>
            <p:cNvSpPr/>
            <p:nvPr/>
          </p:nvSpPr>
          <p:spPr>
            <a:xfrm rot="17285991">
              <a:off x="5785574" y="2561281"/>
              <a:ext cx="139162" cy="124364"/>
            </a:xfrm>
            <a:custGeom>
              <a:avLst/>
              <a:gdLst>
                <a:gd name="connsiteX0" fmla="*/ 0 w 301083"/>
                <a:gd name="connsiteY0" fmla="*/ 45389 h 78879"/>
                <a:gd name="connsiteX1" fmla="*/ 111512 w 301083"/>
                <a:gd name="connsiteY1" fmla="*/ 785 h 78879"/>
                <a:gd name="connsiteX2" fmla="*/ 200722 w 301083"/>
                <a:gd name="connsiteY2" fmla="*/ 78843 h 78879"/>
                <a:gd name="connsiteX3" fmla="*/ 301083 w 301083"/>
                <a:gd name="connsiteY3" fmla="*/ 11936 h 78879"/>
                <a:gd name="connsiteX4" fmla="*/ 301083 w 301083"/>
                <a:gd name="connsiteY4" fmla="*/ 11936 h 788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1083" h="78879">
                  <a:moveTo>
                    <a:pt x="0" y="45389"/>
                  </a:moveTo>
                  <a:cubicBezTo>
                    <a:pt x="39029" y="20299"/>
                    <a:pt x="78058" y="-4791"/>
                    <a:pt x="111512" y="785"/>
                  </a:cubicBezTo>
                  <a:cubicBezTo>
                    <a:pt x="144966" y="6361"/>
                    <a:pt x="169127" y="76985"/>
                    <a:pt x="200722" y="78843"/>
                  </a:cubicBezTo>
                  <a:cubicBezTo>
                    <a:pt x="232317" y="80701"/>
                    <a:pt x="301083" y="11936"/>
                    <a:pt x="301083" y="11936"/>
                  </a:cubicBezTo>
                  <a:lnTo>
                    <a:pt x="301083" y="11936"/>
                  </a:lnTo>
                </a:path>
              </a:pathLst>
            </a:custGeom>
            <a:noFill/>
            <a:ln w="25400" cap="flat" cmpd="sng" algn="ctr">
              <a:solidFill>
                <a:srgbClr val="7030A0"/>
              </a:solidFill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127000" h="127000"/>
              <a:bevelB w="127000" h="127000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1" name="Freeform 60"/>
            <p:cNvSpPr/>
            <p:nvPr/>
          </p:nvSpPr>
          <p:spPr>
            <a:xfrm rot="17285991">
              <a:off x="5937974" y="2713681"/>
              <a:ext cx="139162" cy="124364"/>
            </a:xfrm>
            <a:custGeom>
              <a:avLst/>
              <a:gdLst>
                <a:gd name="connsiteX0" fmla="*/ 0 w 301083"/>
                <a:gd name="connsiteY0" fmla="*/ 45389 h 78879"/>
                <a:gd name="connsiteX1" fmla="*/ 111512 w 301083"/>
                <a:gd name="connsiteY1" fmla="*/ 785 h 78879"/>
                <a:gd name="connsiteX2" fmla="*/ 200722 w 301083"/>
                <a:gd name="connsiteY2" fmla="*/ 78843 h 78879"/>
                <a:gd name="connsiteX3" fmla="*/ 301083 w 301083"/>
                <a:gd name="connsiteY3" fmla="*/ 11936 h 78879"/>
                <a:gd name="connsiteX4" fmla="*/ 301083 w 301083"/>
                <a:gd name="connsiteY4" fmla="*/ 11936 h 788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1083" h="78879">
                  <a:moveTo>
                    <a:pt x="0" y="45389"/>
                  </a:moveTo>
                  <a:cubicBezTo>
                    <a:pt x="39029" y="20299"/>
                    <a:pt x="78058" y="-4791"/>
                    <a:pt x="111512" y="785"/>
                  </a:cubicBezTo>
                  <a:cubicBezTo>
                    <a:pt x="144966" y="6361"/>
                    <a:pt x="169127" y="76985"/>
                    <a:pt x="200722" y="78843"/>
                  </a:cubicBezTo>
                  <a:cubicBezTo>
                    <a:pt x="232317" y="80701"/>
                    <a:pt x="301083" y="11936"/>
                    <a:pt x="301083" y="11936"/>
                  </a:cubicBezTo>
                  <a:lnTo>
                    <a:pt x="301083" y="11936"/>
                  </a:lnTo>
                </a:path>
              </a:pathLst>
            </a:custGeom>
            <a:noFill/>
            <a:ln w="25400" cap="flat" cmpd="sng" algn="ctr">
              <a:solidFill>
                <a:srgbClr val="7030A0"/>
              </a:solidFill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127000" h="127000"/>
              <a:bevelB w="127000" h="127000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2" name="Freeform 61"/>
            <p:cNvSpPr/>
            <p:nvPr/>
          </p:nvSpPr>
          <p:spPr>
            <a:xfrm rot="17285991">
              <a:off x="6219713" y="2375354"/>
              <a:ext cx="139162" cy="124364"/>
            </a:xfrm>
            <a:custGeom>
              <a:avLst/>
              <a:gdLst>
                <a:gd name="connsiteX0" fmla="*/ 0 w 301083"/>
                <a:gd name="connsiteY0" fmla="*/ 45389 h 78879"/>
                <a:gd name="connsiteX1" fmla="*/ 111512 w 301083"/>
                <a:gd name="connsiteY1" fmla="*/ 785 h 78879"/>
                <a:gd name="connsiteX2" fmla="*/ 200722 w 301083"/>
                <a:gd name="connsiteY2" fmla="*/ 78843 h 78879"/>
                <a:gd name="connsiteX3" fmla="*/ 301083 w 301083"/>
                <a:gd name="connsiteY3" fmla="*/ 11936 h 78879"/>
                <a:gd name="connsiteX4" fmla="*/ 301083 w 301083"/>
                <a:gd name="connsiteY4" fmla="*/ 11936 h 788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1083" h="78879">
                  <a:moveTo>
                    <a:pt x="0" y="45389"/>
                  </a:moveTo>
                  <a:cubicBezTo>
                    <a:pt x="39029" y="20299"/>
                    <a:pt x="78058" y="-4791"/>
                    <a:pt x="111512" y="785"/>
                  </a:cubicBezTo>
                  <a:cubicBezTo>
                    <a:pt x="144966" y="6361"/>
                    <a:pt x="169127" y="76985"/>
                    <a:pt x="200722" y="78843"/>
                  </a:cubicBezTo>
                  <a:cubicBezTo>
                    <a:pt x="232317" y="80701"/>
                    <a:pt x="301083" y="11936"/>
                    <a:pt x="301083" y="11936"/>
                  </a:cubicBezTo>
                  <a:lnTo>
                    <a:pt x="301083" y="11936"/>
                  </a:lnTo>
                </a:path>
              </a:pathLst>
            </a:custGeom>
            <a:noFill/>
            <a:ln w="25400" cap="flat" cmpd="sng" algn="ctr">
              <a:solidFill>
                <a:srgbClr val="7030A0"/>
              </a:solidFill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127000" h="127000"/>
              <a:bevelB w="127000" h="127000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3" name="Freeform 62"/>
            <p:cNvSpPr/>
            <p:nvPr/>
          </p:nvSpPr>
          <p:spPr>
            <a:xfrm rot="17285991">
              <a:off x="6381158" y="2671305"/>
              <a:ext cx="139162" cy="124364"/>
            </a:xfrm>
            <a:custGeom>
              <a:avLst/>
              <a:gdLst>
                <a:gd name="connsiteX0" fmla="*/ 0 w 301083"/>
                <a:gd name="connsiteY0" fmla="*/ 45389 h 78879"/>
                <a:gd name="connsiteX1" fmla="*/ 111512 w 301083"/>
                <a:gd name="connsiteY1" fmla="*/ 785 h 78879"/>
                <a:gd name="connsiteX2" fmla="*/ 200722 w 301083"/>
                <a:gd name="connsiteY2" fmla="*/ 78843 h 78879"/>
                <a:gd name="connsiteX3" fmla="*/ 301083 w 301083"/>
                <a:gd name="connsiteY3" fmla="*/ 11936 h 78879"/>
                <a:gd name="connsiteX4" fmla="*/ 301083 w 301083"/>
                <a:gd name="connsiteY4" fmla="*/ 11936 h 788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1083" h="78879">
                  <a:moveTo>
                    <a:pt x="0" y="45389"/>
                  </a:moveTo>
                  <a:cubicBezTo>
                    <a:pt x="39029" y="20299"/>
                    <a:pt x="78058" y="-4791"/>
                    <a:pt x="111512" y="785"/>
                  </a:cubicBezTo>
                  <a:cubicBezTo>
                    <a:pt x="144966" y="6361"/>
                    <a:pt x="169127" y="76985"/>
                    <a:pt x="200722" y="78843"/>
                  </a:cubicBezTo>
                  <a:cubicBezTo>
                    <a:pt x="232317" y="80701"/>
                    <a:pt x="301083" y="11936"/>
                    <a:pt x="301083" y="11936"/>
                  </a:cubicBezTo>
                  <a:lnTo>
                    <a:pt x="301083" y="11936"/>
                  </a:lnTo>
                </a:path>
              </a:pathLst>
            </a:custGeom>
            <a:noFill/>
            <a:ln w="25400" cap="flat" cmpd="sng" algn="ctr">
              <a:solidFill>
                <a:srgbClr val="7030A0"/>
              </a:solidFill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127000" h="127000"/>
              <a:bevelB w="127000" h="127000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4" name="Freeform 63"/>
            <p:cNvSpPr/>
            <p:nvPr/>
          </p:nvSpPr>
          <p:spPr>
            <a:xfrm rot="22800000">
              <a:off x="6510489" y="2460811"/>
              <a:ext cx="139162" cy="124364"/>
            </a:xfrm>
            <a:custGeom>
              <a:avLst/>
              <a:gdLst>
                <a:gd name="connsiteX0" fmla="*/ 0 w 301083"/>
                <a:gd name="connsiteY0" fmla="*/ 45389 h 78879"/>
                <a:gd name="connsiteX1" fmla="*/ 111512 w 301083"/>
                <a:gd name="connsiteY1" fmla="*/ 785 h 78879"/>
                <a:gd name="connsiteX2" fmla="*/ 200722 w 301083"/>
                <a:gd name="connsiteY2" fmla="*/ 78843 h 78879"/>
                <a:gd name="connsiteX3" fmla="*/ 301083 w 301083"/>
                <a:gd name="connsiteY3" fmla="*/ 11936 h 78879"/>
                <a:gd name="connsiteX4" fmla="*/ 301083 w 301083"/>
                <a:gd name="connsiteY4" fmla="*/ 11936 h 788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1083" h="78879">
                  <a:moveTo>
                    <a:pt x="0" y="45389"/>
                  </a:moveTo>
                  <a:cubicBezTo>
                    <a:pt x="39029" y="20299"/>
                    <a:pt x="78058" y="-4791"/>
                    <a:pt x="111512" y="785"/>
                  </a:cubicBezTo>
                  <a:cubicBezTo>
                    <a:pt x="144966" y="6361"/>
                    <a:pt x="169127" y="76985"/>
                    <a:pt x="200722" y="78843"/>
                  </a:cubicBezTo>
                  <a:cubicBezTo>
                    <a:pt x="232317" y="80701"/>
                    <a:pt x="301083" y="11936"/>
                    <a:pt x="301083" y="11936"/>
                  </a:cubicBezTo>
                  <a:lnTo>
                    <a:pt x="301083" y="11936"/>
                  </a:lnTo>
                </a:path>
              </a:pathLst>
            </a:custGeom>
            <a:noFill/>
            <a:ln w="25400" cap="flat" cmpd="sng" algn="ctr">
              <a:solidFill>
                <a:srgbClr val="7030A0"/>
              </a:solidFill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127000" h="127000"/>
              <a:bevelB w="127000" h="127000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5" name="Freeform 64"/>
            <p:cNvSpPr/>
            <p:nvPr/>
          </p:nvSpPr>
          <p:spPr>
            <a:xfrm rot="22800000">
              <a:off x="5494709" y="2448223"/>
              <a:ext cx="139162" cy="124364"/>
            </a:xfrm>
            <a:custGeom>
              <a:avLst/>
              <a:gdLst>
                <a:gd name="connsiteX0" fmla="*/ 0 w 301083"/>
                <a:gd name="connsiteY0" fmla="*/ 45389 h 78879"/>
                <a:gd name="connsiteX1" fmla="*/ 111512 w 301083"/>
                <a:gd name="connsiteY1" fmla="*/ 785 h 78879"/>
                <a:gd name="connsiteX2" fmla="*/ 200722 w 301083"/>
                <a:gd name="connsiteY2" fmla="*/ 78843 h 78879"/>
                <a:gd name="connsiteX3" fmla="*/ 301083 w 301083"/>
                <a:gd name="connsiteY3" fmla="*/ 11936 h 78879"/>
                <a:gd name="connsiteX4" fmla="*/ 301083 w 301083"/>
                <a:gd name="connsiteY4" fmla="*/ 11936 h 788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1083" h="78879">
                  <a:moveTo>
                    <a:pt x="0" y="45389"/>
                  </a:moveTo>
                  <a:cubicBezTo>
                    <a:pt x="39029" y="20299"/>
                    <a:pt x="78058" y="-4791"/>
                    <a:pt x="111512" y="785"/>
                  </a:cubicBezTo>
                  <a:cubicBezTo>
                    <a:pt x="144966" y="6361"/>
                    <a:pt x="169127" y="76985"/>
                    <a:pt x="200722" y="78843"/>
                  </a:cubicBezTo>
                  <a:cubicBezTo>
                    <a:pt x="232317" y="80701"/>
                    <a:pt x="301083" y="11936"/>
                    <a:pt x="301083" y="11936"/>
                  </a:cubicBezTo>
                  <a:lnTo>
                    <a:pt x="301083" y="11936"/>
                  </a:lnTo>
                </a:path>
              </a:pathLst>
            </a:custGeom>
            <a:noFill/>
            <a:ln w="25400" cap="flat" cmpd="sng" algn="ctr">
              <a:solidFill>
                <a:srgbClr val="7030A0"/>
              </a:solidFill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127000" h="127000"/>
              <a:bevelB w="127000" h="127000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6" name="Freeform 65"/>
            <p:cNvSpPr/>
            <p:nvPr/>
          </p:nvSpPr>
          <p:spPr>
            <a:xfrm rot="17285991">
              <a:off x="5789004" y="2435622"/>
              <a:ext cx="139162" cy="124364"/>
            </a:xfrm>
            <a:custGeom>
              <a:avLst/>
              <a:gdLst>
                <a:gd name="connsiteX0" fmla="*/ 0 w 301083"/>
                <a:gd name="connsiteY0" fmla="*/ 45389 h 78879"/>
                <a:gd name="connsiteX1" fmla="*/ 111512 w 301083"/>
                <a:gd name="connsiteY1" fmla="*/ 785 h 78879"/>
                <a:gd name="connsiteX2" fmla="*/ 200722 w 301083"/>
                <a:gd name="connsiteY2" fmla="*/ 78843 h 78879"/>
                <a:gd name="connsiteX3" fmla="*/ 301083 w 301083"/>
                <a:gd name="connsiteY3" fmla="*/ 11936 h 78879"/>
                <a:gd name="connsiteX4" fmla="*/ 301083 w 301083"/>
                <a:gd name="connsiteY4" fmla="*/ 11936 h 788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1083" h="78879">
                  <a:moveTo>
                    <a:pt x="0" y="45389"/>
                  </a:moveTo>
                  <a:cubicBezTo>
                    <a:pt x="39029" y="20299"/>
                    <a:pt x="78058" y="-4791"/>
                    <a:pt x="111512" y="785"/>
                  </a:cubicBezTo>
                  <a:cubicBezTo>
                    <a:pt x="144966" y="6361"/>
                    <a:pt x="169127" y="76985"/>
                    <a:pt x="200722" y="78843"/>
                  </a:cubicBezTo>
                  <a:cubicBezTo>
                    <a:pt x="232317" y="80701"/>
                    <a:pt x="301083" y="11936"/>
                    <a:pt x="301083" y="11936"/>
                  </a:cubicBezTo>
                  <a:lnTo>
                    <a:pt x="301083" y="11936"/>
                  </a:lnTo>
                </a:path>
              </a:pathLst>
            </a:custGeom>
            <a:noFill/>
            <a:ln w="25400" cap="flat" cmpd="sng" algn="ctr">
              <a:solidFill>
                <a:srgbClr val="7030A0"/>
              </a:solidFill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127000" h="127000"/>
              <a:bevelB w="127000" h="127000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67" name="Group 66"/>
            <p:cNvGrpSpPr/>
            <p:nvPr/>
          </p:nvGrpSpPr>
          <p:grpSpPr>
            <a:xfrm>
              <a:off x="5481341" y="1886809"/>
              <a:ext cx="1154942" cy="519777"/>
              <a:chOff x="5647109" y="2478067"/>
              <a:chExt cx="1154942" cy="519777"/>
            </a:xfrm>
          </p:grpSpPr>
          <p:sp>
            <p:nvSpPr>
              <p:cNvPr id="92" name="Freeform 91"/>
              <p:cNvSpPr/>
              <p:nvPr/>
            </p:nvSpPr>
            <p:spPr>
              <a:xfrm rot="17285991">
                <a:off x="5937974" y="2713681"/>
                <a:ext cx="139162" cy="124364"/>
              </a:xfrm>
              <a:custGeom>
                <a:avLst/>
                <a:gdLst>
                  <a:gd name="connsiteX0" fmla="*/ 0 w 301083"/>
                  <a:gd name="connsiteY0" fmla="*/ 45389 h 78879"/>
                  <a:gd name="connsiteX1" fmla="*/ 111512 w 301083"/>
                  <a:gd name="connsiteY1" fmla="*/ 785 h 78879"/>
                  <a:gd name="connsiteX2" fmla="*/ 200722 w 301083"/>
                  <a:gd name="connsiteY2" fmla="*/ 78843 h 78879"/>
                  <a:gd name="connsiteX3" fmla="*/ 301083 w 301083"/>
                  <a:gd name="connsiteY3" fmla="*/ 11936 h 78879"/>
                  <a:gd name="connsiteX4" fmla="*/ 301083 w 301083"/>
                  <a:gd name="connsiteY4" fmla="*/ 11936 h 78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083" h="78879">
                    <a:moveTo>
                      <a:pt x="0" y="45389"/>
                    </a:moveTo>
                    <a:cubicBezTo>
                      <a:pt x="39029" y="20299"/>
                      <a:pt x="78058" y="-4791"/>
                      <a:pt x="111512" y="785"/>
                    </a:cubicBezTo>
                    <a:cubicBezTo>
                      <a:pt x="144966" y="6361"/>
                      <a:pt x="169127" y="76985"/>
                      <a:pt x="200722" y="78843"/>
                    </a:cubicBezTo>
                    <a:cubicBezTo>
                      <a:pt x="232317" y="80701"/>
                      <a:pt x="301083" y="11936"/>
                      <a:pt x="301083" y="11936"/>
                    </a:cubicBezTo>
                    <a:lnTo>
                      <a:pt x="301083" y="11936"/>
                    </a:lnTo>
                  </a:path>
                </a:pathLst>
              </a:custGeom>
              <a:noFill/>
              <a:ln w="25400" cap="flat" cmpd="sng" algn="ctr">
                <a:solidFill>
                  <a:srgbClr val="7030A0"/>
                </a:solidFill>
                <a:prstDash val="solid"/>
              </a:ln>
              <a:effectLst/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3" name="Freeform 92"/>
              <p:cNvSpPr/>
              <p:nvPr/>
            </p:nvSpPr>
            <p:spPr>
              <a:xfrm rot="17285991">
                <a:off x="6090374" y="2866081"/>
                <a:ext cx="139162" cy="124364"/>
              </a:xfrm>
              <a:custGeom>
                <a:avLst/>
                <a:gdLst>
                  <a:gd name="connsiteX0" fmla="*/ 0 w 301083"/>
                  <a:gd name="connsiteY0" fmla="*/ 45389 h 78879"/>
                  <a:gd name="connsiteX1" fmla="*/ 111512 w 301083"/>
                  <a:gd name="connsiteY1" fmla="*/ 785 h 78879"/>
                  <a:gd name="connsiteX2" fmla="*/ 200722 w 301083"/>
                  <a:gd name="connsiteY2" fmla="*/ 78843 h 78879"/>
                  <a:gd name="connsiteX3" fmla="*/ 301083 w 301083"/>
                  <a:gd name="connsiteY3" fmla="*/ 11936 h 78879"/>
                  <a:gd name="connsiteX4" fmla="*/ 301083 w 301083"/>
                  <a:gd name="connsiteY4" fmla="*/ 11936 h 78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083" h="78879">
                    <a:moveTo>
                      <a:pt x="0" y="45389"/>
                    </a:moveTo>
                    <a:cubicBezTo>
                      <a:pt x="39029" y="20299"/>
                      <a:pt x="78058" y="-4791"/>
                      <a:pt x="111512" y="785"/>
                    </a:cubicBezTo>
                    <a:cubicBezTo>
                      <a:pt x="144966" y="6361"/>
                      <a:pt x="169127" y="76985"/>
                      <a:pt x="200722" y="78843"/>
                    </a:cubicBezTo>
                    <a:cubicBezTo>
                      <a:pt x="232317" y="80701"/>
                      <a:pt x="301083" y="11936"/>
                      <a:pt x="301083" y="11936"/>
                    </a:cubicBezTo>
                    <a:lnTo>
                      <a:pt x="301083" y="11936"/>
                    </a:lnTo>
                  </a:path>
                </a:pathLst>
              </a:custGeom>
              <a:noFill/>
              <a:ln w="25400" cap="flat" cmpd="sng" algn="ctr">
                <a:solidFill>
                  <a:srgbClr val="7030A0"/>
                </a:solidFill>
                <a:prstDash val="solid"/>
              </a:ln>
              <a:effectLst/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4" name="Freeform 93"/>
              <p:cNvSpPr/>
              <p:nvPr/>
            </p:nvSpPr>
            <p:spPr>
              <a:xfrm rot="17285991">
                <a:off x="6372113" y="2485466"/>
                <a:ext cx="139162" cy="124364"/>
              </a:xfrm>
              <a:custGeom>
                <a:avLst/>
                <a:gdLst>
                  <a:gd name="connsiteX0" fmla="*/ 0 w 301083"/>
                  <a:gd name="connsiteY0" fmla="*/ 45389 h 78879"/>
                  <a:gd name="connsiteX1" fmla="*/ 111512 w 301083"/>
                  <a:gd name="connsiteY1" fmla="*/ 785 h 78879"/>
                  <a:gd name="connsiteX2" fmla="*/ 200722 w 301083"/>
                  <a:gd name="connsiteY2" fmla="*/ 78843 h 78879"/>
                  <a:gd name="connsiteX3" fmla="*/ 301083 w 301083"/>
                  <a:gd name="connsiteY3" fmla="*/ 11936 h 78879"/>
                  <a:gd name="connsiteX4" fmla="*/ 301083 w 301083"/>
                  <a:gd name="connsiteY4" fmla="*/ 11936 h 78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083" h="78879">
                    <a:moveTo>
                      <a:pt x="0" y="45389"/>
                    </a:moveTo>
                    <a:cubicBezTo>
                      <a:pt x="39029" y="20299"/>
                      <a:pt x="78058" y="-4791"/>
                      <a:pt x="111512" y="785"/>
                    </a:cubicBezTo>
                    <a:cubicBezTo>
                      <a:pt x="144966" y="6361"/>
                      <a:pt x="169127" y="76985"/>
                      <a:pt x="200722" y="78843"/>
                    </a:cubicBezTo>
                    <a:cubicBezTo>
                      <a:pt x="232317" y="80701"/>
                      <a:pt x="301083" y="11936"/>
                      <a:pt x="301083" y="11936"/>
                    </a:cubicBezTo>
                    <a:lnTo>
                      <a:pt x="301083" y="11936"/>
                    </a:lnTo>
                  </a:path>
                </a:pathLst>
              </a:custGeom>
              <a:noFill/>
              <a:ln w="25400" cap="flat" cmpd="sng" algn="ctr">
                <a:solidFill>
                  <a:srgbClr val="7030A0"/>
                </a:solidFill>
                <a:prstDash val="solid"/>
              </a:ln>
              <a:effectLst/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5" name="Freeform 94"/>
              <p:cNvSpPr/>
              <p:nvPr/>
            </p:nvSpPr>
            <p:spPr>
              <a:xfrm rot="17285991">
                <a:off x="6533558" y="2823705"/>
                <a:ext cx="139162" cy="124364"/>
              </a:xfrm>
              <a:custGeom>
                <a:avLst/>
                <a:gdLst>
                  <a:gd name="connsiteX0" fmla="*/ 0 w 301083"/>
                  <a:gd name="connsiteY0" fmla="*/ 45389 h 78879"/>
                  <a:gd name="connsiteX1" fmla="*/ 111512 w 301083"/>
                  <a:gd name="connsiteY1" fmla="*/ 785 h 78879"/>
                  <a:gd name="connsiteX2" fmla="*/ 200722 w 301083"/>
                  <a:gd name="connsiteY2" fmla="*/ 78843 h 78879"/>
                  <a:gd name="connsiteX3" fmla="*/ 301083 w 301083"/>
                  <a:gd name="connsiteY3" fmla="*/ 11936 h 78879"/>
                  <a:gd name="connsiteX4" fmla="*/ 301083 w 301083"/>
                  <a:gd name="connsiteY4" fmla="*/ 11936 h 78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083" h="78879">
                    <a:moveTo>
                      <a:pt x="0" y="45389"/>
                    </a:moveTo>
                    <a:cubicBezTo>
                      <a:pt x="39029" y="20299"/>
                      <a:pt x="78058" y="-4791"/>
                      <a:pt x="111512" y="785"/>
                    </a:cubicBezTo>
                    <a:cubicBezTo>
                      <a:pt x="144966" y="6361"/>
                      <a:pt x="169127" y="76985"/>
                      <a:pt x="200722" y="78843"/>
                    </a:cubicBezTo>
                    <a:cubicBezTo>
                      <a:pt x="232317" y="80701"/>
                      <a:pt x="301083" y="11936"/>
                      <a:pt x="301083" y="11936"/>
                    </a:cubicBezTo>
                    <a:lnTo>
                      <a:pt x="301083" y="11936"/>
                    </a:lnTo>
                  </a:path>
                </a:pathLst>
              </a:custGeom>
              <a:noFill/>
              <a:ln w="25400" cap="flat" cmpd="sng" algn="ctr">
                <a:solidFill>
                  <a:srgbClr val="7030A0"/>
                </a:solidFill>
                <a:prstDash val="solid"/>
              </a:ln>
              <a:effectLst/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6" name="Freeform 95"/>
              <p:cNvSpPr/>
              <p:nvPr/>
            </p:nvSpPr>
            <p:spPr>
              <a:xfrm rot="22800000">
                <a:off x="6662889" y="2613211"/>
                <a:ext cx="139162" cy="124364"/>
              </a:xfrm>
              <a:custGeom>
                <a:avLst/>
                <a:gdLst>
                  <a:gd name="connsiteX0" fmla="*/ 0 w 301083"/>
                  <a:gd name="connsiteY0" fmla="*/ 45389 h 78879"/>
                  <a:gd name="connsiteX1" fmla="*/ 111512 w 301083"/>
                  <a:gd name="connsiteY1" fmla="*/ 785 h 78879"/>
                  <a:gd name="connsiteX2" fmla="*/ 200722 w 301083"/>
                  <a:gd name="connsiteY2" fmla="*/ 78843 h 78879"/>
                  <a:gd name="connsiteX3" fmla="*/ 301083 w 301083"/>
                  <a:gd name="connsiteY3" fmla="*/ 11936 h 78879"/>
                  <a:gd name="connsiteX4" fmla="*/ 301083 w 301083"/>
                  <a:gd name="connsiteY4" fmla="*/ 11936 h 78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083" h="78879">
                    <a:moveTo>
                      <a:pt x="0" y="45389"/>
                    </a:moveTo>
                    <a:cubicBezTo>
                      <a:pt x="39029" y="20299"/>
                      <a:pt x="78058" y="-4791"/>
                      <a:pt x="111512" y="785"/>
                    </a:cubicBezTo>
                    <a:cubicBezTo>
                      <a:pt x="144966" y="6361"/>
                      <a:pt x="169127" y="76985"/>
                      <a:pt x="200722" y="78843"/>
                    </a:cubicBezTo>
                    <a:cubicBezTo>
                      <a:pt x="232317" y="80701"/>
                      <a:pt x="301083" y="11936"/>
                      <a:pt x="301083" y="11936"/>
                    </a:cubicBezTo>
                    <a:lnTo>
                      <a:pt x="301083" y="11936"/>
                    </a:lnTo>
                  </a:path>
                </a:pathLst>
              </a:custGeom>
              <a:noFill/>
              <a:ln w="25400" cap="flat" cmpd="sng" algn="ctr">
                <a:solidFill>
                  <a:srgbClr val="7030A0"/>
                </a:solidFill>
                <a:prstDash val="solid"/>
              </a:ln>
              <a:effectLst/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7" name="Freeform 96"/>
              <p:cNvSpPr/>
              <p:nvPr/>
            </p:nvSpPr>
            <p:spPr>
              <a:xfrm rot="22800000">
                <a:off x="5647109" y="2600623"/>
                <a:ext cx="139162" cy="124364"/>
              </a:xfrm>
              <a:custGeom>
                <a:avLst/>
                <a:gdLst>
                  <a:gd name="connsiteX0" fmla="*/ 0 w 301083"/>
                  <a:gd name="connsiteY0" fmla="*/ 45389 h 78879"/>
                  <a:gd name="connsiteX1" fmla="*/ 111512 w 301083"/>
                  <a:gd name="connsiteY1" fmla="*/ 785 h 78879"/>
                  <a:gd name="connsiteX2" fmla="*/ 200722 w 301083"/>
                  <a:gd name="connsiteY2" fmla="*/ 78843 h 78879"/>
                  <a:gd name="connsiteX3" fmla="*/ 301083 w 301083"/>
                  <a:gd name="connsiteY3" fmla="*/ 11936 h 78879"/>
                  <a:gd name="connsiteX4" fmla="*/ 301083 w 301083"/>
                  <a:gd name="connsiteY4" fmla="*/ 11936 h 78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083" h="78879">
                    <a:moveTo>
                      <a:pt x="0" y="45389"/>
                    </a:moveTo>
                    <a:cubicBezTo>
                      <a:pt x="39029" y="20299"/>
                      <a:pt x="78058" y="-4791"/>
                      <a:pt x="111512" y="785"/>
                    </a:cubicBezTo>
                    <a:cubicBezTo>
                      <a:pt x="144966" y="6361"/>
                      <a:pt x="169127" y="76985"/>
                      <a:pt x="200722" y="78843"/>
                    </a:cubicBezTo>
                    <a:cubicBezTo>
                      <a:pt x="232317" y="80701"/>
                      <a:pt x="301083" y="11936"/>
                      <a:pt x="301083" y="11936"/>
                    </a:cubicBezTo>
                    <a:lnTo>
                      <a:pt x="301083" y="11936"/>
                    </a:lnTo>
                  </a:path>
                </a:pathLst>
              </a:custGeom>
              <a:noFill/>
              <a:ln w="25400" cap="flat" cmpd="sng" algn="ctr">
                <a:solidFill>
                  <a:srgbClr val="7030A0"/>
                </a:solidFill>
                <a:prstDash val="solid"/>
              </a:ln>
              <a:effectLst/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8" name="Freeform 97"/>
              <p:cNvSpPr/>
              <p:nvPr/>
            </p:nvSpPr>
            <p:spPr>
              <a:xfrm rot="17285991">
                <a:off x="5941404" y="2588022"/>
                <a:ext cx="139162" cy="124364"/>
              </a:xfrm>
              <a:custGeom>
                <a:avLst/>
                <a:gdLst>
                  <a:gd name="connsiteX0" fmla="*/ 0 w 301083"/>
                  <a:gd name="connsiteY0" fmla="*/ 45389 h 78879"/>
                  <a:gd name="connsiteX1" fmla="*/ 111512 w 301083"/>
                  <a:gd name="connsiteY1" fmla="*/ 785 h 78879"/>
                  <a:gd name="connsiteX2" fmla="*/ 200722 w 301083"/>
                  <a:gd name="connsiteY2" fmla="*/ 78843 h 78879"/>
                  <a:gd name="connsiteX3" fmla="*/ 301083 w 301083"/>
                  <a:gd name="connsiteY3" fmla="*/ 11936 h 78879"/>
                  <a:gd name="connsiteX4" fmla="*/ 301083 w 301083"/>
                  <a:gd name="connsiteY4" fmla="*/ 11936 h 78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083" h="78879">
                    <a:moveTo>
                      <a:pt x="0" y="45389"/>
                    </a:moveTo>
                    <a:cubicBezTo>
                      <a:pt x="39029" y="20299"/>
                      <a:pt x="78058" y="-4791"/>
                      <a:pt x="111512" y="785"/>
                    </a:cubicBezTo>
                    <a:cubicBezTo>
                      <a:pt x="144966" y="6361"/>
                      <a:pt x="169127" y="76985"/>
                      <a:pt x="200722" y="78843"/>
                    </a:cubicBezTo>
                    <a:cubicBezTo>
                      <a:pt x="232317" y="80701"/>
                      <a:pt x="301083" y="11936"/>
                      <a:pt x="301083" y="11936"/>
                    </a:cubicBezTo>
                    <a:lnTo>
                      <a:pt x="301083" y="11936"/>
                    </a:lnTo>
                  </a:path>
                </a:pathLst>
              </a:custGeom>
              <a:noFill/>
              <a:ln w="25400" cap="flat" cmpd="sng" algn="ctr">
                <a:solidFill>
                  <a:srgbClr val="7030A0"/>
                </a:solidFill>
                <a:prstDash val="solid"/>
              </a:ln>
              <a:effectLst/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68" name="Group 67"/>
            <p:cNvGrpSpPr/>
            <p:nvPr/>
          </p:nvGrpSpPr>
          <p:grpSpPr>
            <a:xfrm>
              <a:off x="5511781" y="1504662"/>
              <a:ext cx="1154942" cy="477489"/>
              <a:chOff x="5647109" y="2520355"/>
              <a:chExt cx="1154942" cy="477489"/>
            </a:xfrm>
          </p:grpSpPr>
          <p:sp>
            <p:nvSpPr>
              <p:cNvPr id="85" name="Freeform 84"/>
              <p:cNvSpPr/>
              <p:nvPr/>
            </p:nvSpPr>
            <p:spPr>
              <a:xfrm rot="17285991">
                <a:off x="5937974" y="2713681"/>
                <a:ext cx="139162" cy="124364"/>
              </a:xfrm>
              <a:custGeom>
                <a:avLst/>
                <a:gdLst>
                  <a:gd name="connsiteX0" fmla="*/ 0 w 301083"/>
                  <a:gd name="connsiteY0" fmla="*/ 45389 h 78879"/>
                  <a:gd name="connsiteX1" fmla="*/ 111512 w 301083"/>
                  <a:gd name="connsiteY1" fmla="*/ 785 h 78879"/>
                  <a:gd name="connsiteX2" fmla="*/ 200722 w 301083"/>
                  <a:gd name="connsiteY2" fmla="*/ 78843 h 78879"/>
                  <a:gd name="connsiteX3" fmla="*/ 301083 w 301083"/>
                  <a:gd name="connsiteY3" fmla="*/ 11936 h 78879"/>
                  <a:gd name="connsiteX4" fmla="*/ 301083 w 301083"/>
                  <a:gd name="connsiteY4" fmla="*/ 11936 h 78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083" h="78879">
                    <a:moveTo>
                      <a:pt x="0" y="45389"/>
                    </a:moveTo>
                    <a:cubicBezTo>
                      <a:pt x="39029" y="20299"/>
                      <a:pt x="78058" y="-4791"/>
                      <a:pt x="111512" y="785"/>
                    </a:cubicBezTo>
                    <a:cubicBezTo>
                      <a:pt x="144966" y="6361"/>
                      <a:pt x="169127" y="76985"/>
                      <a:pt x="200722" y="78843"/>
                    </a:cubicBezTo>
                    <a:cubicBezTo>
                      <a:pt x="232317" y="80701"/>
                      <a:pt x="301083" y="11936"/>
                      <a:pt x="301083" y="11936"/>
                    </a:cubicBezTo>
                    <a:lnTo>
                      <a:pt x="301083" y="11936"/>
                    </a:lnTo>
                  </a:path>
                </a:pathLst>
              </a:custGeom>
              <a:noFill/>
              <a:ln w="25400" cap="flat" cmpd="sng" algn="ctr">
                <a:solidFill>
                  <a:srgbClr val="7030A0"/>
                </a:solidFill>
                <a:prstDash val="solid"/>
              </a:ln>
              <a:effectLst/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6" name="Freeform 85"/>
              <p:cNvSpPr/>
              <p:nvPr/>
            </p:nvSpPr>
            <p:spPr>
              <a:xfrm rot="17285991">
                <a:off x="6090374" y="2866081"/>
                <a:ext cx="139162" cy="124364"/>
              </a:xfrm>
              <a:custGeom>
                <a:avLst/>
                <a:gdLst>
                  <a:gd name="connsiteX0" fmla="*/ 0 w 301083"/>
                  <a:gd name="connsiteY0" fmla="*/ 45389 h 78879"/>
                  <a:gd name="connsiteX1" fmla="*/ 111512 w 301083"/>
                  <a:gd name="connsiteY1" fmla="*/ 785 h 78879"/>
                  <a:gd name="connsiteX2" fmla="*/ 200722 w 301083"/>
                  <a:gd name="connsiteY2" fmla="*/ 78843 h 78879"/>
                  <a:gd name="connsiteX3" fmla="*/ 301083 w 301083"/>
                  <a:gd name="connsiteY3" fmla="*/ 11936 h 78879"/>
                  <a:gd name="connsiteX4" fmla="*/ 301083 w 301083"/>
                  <a:gd name="connsiteY4" fmla="*/ 11936 h 78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083" h="78879">
                    <a:moveTo>
                      <a:pt x="0" y="45389"/>
                    </a:moveTo>
                    <a:cubicBezTo>
                      <a:pt x="39029" y="20299"/>
                      <a:pt x="78058" y="-4791"/>
                      <a:pt x="111512" y="785"/>
                    </a:cubicBezTo>
                    <a:cubicBezTo>
                      <a:pt x="144966" y="6361"/>
                      <a:pt x="169127" y="76985"/>
                      <a:pt x="200722" y="78843"/>
                    </a:cubicBezTo>
                    <a:cubicBezTo>
                      <a:pt x="232317" y="80701"/>
                      <a:pt x="301083" y="11936"/>
                      <a:pt x="301083" y="11936"/>
                    </a:cubicBezTo>
                    <a:lnTo>
                      <a:pt x="301083" y="11936"/>
                    </a:lnTo>
                  </a:path>
                </a:pathLst>
              </a:custGeom>
              <a:noFill/>
              <a:ln w="25400" cap="flat" cmpd="sng" algn="ctr">
                <a:solidFill>
                  <a:srgbClr val="7030A0"/>
                </a:solidFill>
                <a:prstDash val="solid"/>
              </a:ln>
              <a:effectLst/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7" name="Freeform 86"/>
              <p:cNvSpPr/>
              <p:nvPr/>
            </p:nvSpPr>
            <p:spPr>
              <a:xfrm rot="17285991">
                <a:off x="6372113" y="2527754"/>
                <a:ext cx="139162" cy="124364"/>
              </a:xfrm>
              <a:custGeom>
                <a:avLst/>
                <a:gdLst>
                  <a:gd name="connsiteX0" fmla="*/ 0 w 301083"/>
                  <a:gd name="connsiteY0" fmla="*/ 45389 h 78879"/>
                  <a:gd name="connsiteX1" fmla="*/ 111512 w 301083"/>
                  <a:gd name="connsiteY1" fmla="*/ 785 h 78879"/>
                  <a:gd name="connsiteX2" fmla="*/ 200722 w 301083"/>
                  <a:gd name="connsiteY2" fmla="*/ 78843 h 78879"/>
                  <a:gd name="connsiteX3" fmla="*/ 301083 w 301083"/>
                  <a:gd name="connsiteY3" fmla="*/ 11936 h 78879"/>
                  <a:gd name="connsiteX4" fmla="*/ 301083 w 301083"/>
                  <a:gd name="connsiteY4" fmla="*/ 11936 h 78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083" h="78879">
                    <a:moveTo>
                      <a:pt x="0" y="45389"/>
                    </a:moveTo>
                    <a:cubicBezTo>
                      <a:pt x="39029" y="20299"/>
                      <a:pt x="78058" y="-4791"/>
                      <a:pt x="111512" y="785"/>
                    </a:cubicBezTo>
                    <a:cubicBezTo>
                      <a:pt x="144966" y="6361"/>
                      <a:pt x="169127" y="76985"/>
                      <a:pt x="200722" y="78843"/>
                    </a:cubicBezTo>
                    <a:cubicBezTo>
                      <a:pt x="232317" y="80701"/>
                      <a:pt x="301083" y="11936"/>
                      <a:pt x="301083" y="11936"/>
                    </a:cubicBezTo>
                    <a:lnTo>
                      <a:pt x="301083" y="11936"/>
                    </a:lnTo>
                  </a:path>
                </a:pathLst>
              </a:custGeom>
              <a:noFill/>
              <a:ln w="25400" cap="flat" cmpd="sng" algn="ctr">
                <a:solidFill>
                  <a:srgbClr val="7030A0"/>
                </a:solidFill>
                <a:prstDash val="solid"/>
              </a:ln>
              <a:effectLst/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8" name="Freeform 87"/>
              <p:cNvSpPr/>
              <p:nvPr/>
            </p:nvSpPr>
            <p:spPr>
              <a:xfrm rot="17285991">
                <a:off x="6533558" y="2823705"/>
                <a:ext cx="139162" cy="124364"/>
              </a:xfrm>
              <a:custGeom>
                <a:avLst/>
                <a:gdLst>
                  <a:gd name="connsiteX0" fmla="*/ 0 w 301083"/>
                  <a:gd name="connsiteY0" fmla="*/ 45389 h 78879"/>
                  <a:gd name="connsiteX1" fmla="*/ 111512 w 301083"/>
                  <a:gd name="connsiteY1" fmla="*/ 785 h 78879"/>
                  <a:gd name="connsiteX2" fmla="*/ 200722 w 301083"/>
                  <a:gd name="connsiteY2" fmla="*/ 78843 h 78879"/>
                  <a:gd name="connsiteX3" fmla="*/ 301083 w 301083"/>
                  <a:gd name="connsiteY3" fmla="*/ 11936 h 78879"/>
                  <a:gd name="connsiteX4" fmla="*/ 301083 w 301083"/>
                  <a:gd name="connsiteY4" fmla="*/ 11936 h 78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083" h="78879">
                    <a:moveTo>
                      <a:pt x="0" y="45389"/>
                    </a:moveTo>
                    <a:cubicBezTo>
                      <a:pt x="39029" y="20299"/>
                      <a:pt x="78058" y="-4791"/>
                      <a:pt x="111512" y="785"/>
                    </a:cubicBezTo>
                    <a:cubicBezTo>
                      <a:pt x="144966" y="6361"/>
                      <a:pt x="169127" y="76985"/>
                      <a:pt x="200722" y="78843"/>
                    </a:cubicBezTo>
                    <a:cubicBezTo>
                      <a:pt x="232317" y="80701"/>
                      <a:pt x="301083" y="11936"/>
                      <a:pt x="301083" y="11936"/>
                    </a:cubicBezTo>
                    <a:lnTo>
                      <a:pt x="301083" y="11936"/>
                    </a:lnTo>
                  </a:path>
                </a:pathLst>
              </a:custGeom>
              <a:noFill/>
              <a:ln w="25400" cap="flat" cmpd="sng" algn="ctr">
                <a:solidFill>
                  <a:srgbClr val="7030A0"/>
                </a:solidFill>
                <a:prstDash val="solid"/>
              </a:ln>
              <a:effectLst/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9" name="Freeform 88"/>
              <p:cNvSpPr/>
              <p:nvPr/>
            </p:nvSpPr>
            <p:spPr>
              <a:xfrm rot="22800000">
                <a:off x="6662889" y="2613211"/>
                <a:ext cx="139162" cy="124364"/>
              </a:xfrm>
              <a:custGeom>
                <a:avLst/>
                <a:gdLst>
                  <a:gd name="connsiteX0" fmla="*/ 0 w 301083"/>
                  <a:gd name="connsiteY0" fmla="*/ 45389 h 78879"/>
                  <a:gd name="connsiteX1" fmla="*/ 111512 w 301083"/>
                  <a:gd name="connsiteY1" fmla="*/ 785 h 78879"/>
                  <a:gd name="connsiteX2" fmla="*/ 200722 w 301083"/>
                  <a:gd name="connsiteY2" fmla="*/ 78843 h 78879"/>
                  <a:gd name="connsiteX3" fmla="*/ 301083 w 301083"/>
                  <a:gd name="connsiteY3" fmla="*/ 11936 h 78879"/>
                  <a:gd name="connsiteX4" fmla="*/ 301083 w 301083"/>
                  <a:gd name="connsiteY4" fmla="*/ 11936 h 78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083" h="78879">
                    <a:moveTo>
                      <a:pt x="0" y="45389"/>
                    </a:moveTo>
                    <a:cubicBezTo>
                      <a:pt x="39029" y="20299"/>
                      <a:pt x="78058" y="-4791"/>
                      <a:pt x="111512" y="785"/>
                    </a:cubicBezTo>
                    <a:cubicBezTo>
                      <a:pt x="144966" y="6361"/>
                      <a:pt x="169127" y="76985"/>
                      <a:pt x="200722" y="78843"/>
                    </a:cubicBezTo>
                    <a:cubicBezTo>
                      <a:pt x="232317" y="80701"/>
                      <a:pt x="301083" y="11936"/>
                      <a:pt x="301083" y="11936"/>
                    </a:cubicBezTo>
                    <a:lnTo>
                      <a:pt x="301083" y="11936"/>
                    </a:lnTo>
                  </a:path>
                </a:pathLst>
              </a:custGeom>
              <a:noFill/>
              <a:ln w="25400" cap="flat" cmpd="sng" algn="ctr">
                <a:solidFill>
                  <a:srgbClr val="7030A0"/>
                </a:solidFill>
                <a:prstDash val="solid"/>
              </a:ln>
              <a:effectLst/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0" name="Freeform 89"/>
              <p:cNvSpPr/>
              <p:nvPr/>
            </p:nvSpPr>
            <p:spPr>
              <a:xfrm rot="22800000">
                <a:off x="5647109" y="2600623"/>
                <a:ext cx="139162" cy="124364"/>
              </a:xfrm>
              <a:custGeom>
                <a:avLst/>
                <a:gdLst>
                  <a:gd name="connsiteX0" fmla="*/ 0 w 301083"/>
                  <a:gd name="connsiteY0" fmla="*/ 45389 h 78879"/>
                  <a:gd name="connsiteX1" fmla="*/ 111512 w 301083"/>
                  <a:gd name="connsiteY1" fmla="*/ 785 h 78879"/>
                  <a:gd name="connsiteX2" fmla="*/ 200722 w 301083"/>
                  <a:gd name="connsiteY2" fmla="*/ 78843 h 78879"/>
                  <a:gd name="connsiteX3" fmla="*/ 301083 w 301083"/>
                  <a:gd name="connsiteY3" fmla="*/ 11936 h 78879"/>
                  <a:gd name="connsiteX4" fmla="*/ 301083 w 301083"/>
                  <a:gd name="connsiteY4" fmla="*/ 11936 h 78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083" h="78879">
                    <a:moveTo>
                      <a:pt x="0" y="45389"/>
                    </a:moveTo>
                    <a:cubicBezTo>
                      <a:pt x="39029" y="20299"/>
                      <a:pt x="78058" y="-4791"/>
                      <a:pt x="111512" y="785"/>
                    </a:cubicBezTo>
                    <a:cubicBezTo>
                      <a:pt x="144966" y="6361"/>
                      <a:pt x="169127" y="76985"/>
                      <a:pt x="200722" y="78843"/>
                    </a:cubicBezTo>
                    <a:cubicBezTo>
                      <a:pt x="232317" y="80701"/>
                      <a:pt x="301083" y="11936"/>
                      <a:pt x="301083" y="11936"/>
                    </a:cubicBezTo>
                    <a:lnTo>
                      <a:pt x="301083" y="11936"/>
                    </a:lnTo>
                  </a:path>
                </a:pathLst>
              </a:custGeom>
              <a:noFill/>
              <a:ln w="25400" cap="flat" cmpd="sng" algn="ctr">
                <a:solidFill>
                  <a:srgbClr val="7030A0"/>
                </a:solidFill>
                <a:prstDash val="solid"/>
              </a:ln>
              <a:effectLst/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1" name="Freeform 90"/>
              <p:cNvSpPr/>
              <p:nvPr/>
            </p:nvSpPr>
            <p:spPr>
              <a:xfrm rot="17285991">
                <a:off x="5941404" y="2588022"/>
                <a:ext cx="139162" cy="124364"/>
              </a:xfrm>
              <a:custGeom>
                <a:avLst/>
                <a:gdLst>
                  <a:gd name="connsiteX0" fmla="*/ 0 w 301083"/>
                  <a:gd name="connsiteY0" fmla="*/ 45389 h 78879"/>
                  <a:gd name="connsiteX1" fmla="*/ 111512 w 301083"/>
                  <a:gd name="connsiteY1" fmla="*/ 785 h 78879"/>
                  <a:gd name="connsiteX2" fmla="*/ 200722 w 301083"/>
                  <a:gd name="connsiteY2" fmla="*/ 78843 h 78879"/>
                  <a:gd name="connsiteX3" fmla="*/ 301083 w 301083"/>
                  <a:gd name="connsiteY3" fmla="*/ 11936 h 78879"/>
                  <a:gd name="connsiteX4" fmla="*/ 301083 w 301083"/>
                  <a:gd name="connsiteY4" fmla="*/ 11936 h 78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083" h="78879">
                    <a:moveTo>
                      <a:pt x="0" y="45389"/>
                    </a:moveTo>
                    <a:cubicBezTo>
                      <a:pt x="39029" y="20299"/>
                      <a:pt x="78058" y="-4791"/>
                      <a:pt x="111512" y="785"/>
                    </a:cubicBezTo>
                    <a:cubicBezTo>
                      <a:pt x="144966" y="6361"/>
                      <a:pt x="169127" y="76985"/>
                      <a:pt x="200722" y="78843"/>
                    </a:cubicBezTo>
                    <a:cubicBezTo>
                      <a:pt x="232317" y="80701"/>
                      <a:pt x="301083" y="11936"/>
                      <a:pt x="301083" y="11936"/>
                    </a:cubicBezTo>
                    <a:lnTo>
                      <a:pt x="301083" y="11936"/>
                    </a:lnTo>
                  </a:path>
                </a:pathLst>
              </a:custGeom>
              <a:noFill/>
              <a:ln w="25400" cap="flat" cmpd="sng" algn="ctr">
                <a:solidFill>
                  <a:srgbClr val="7030A0"/>
                </a:solidFill>
                <a:prstDash val="solid"/>
              </a:ln>
              <a:effectLst/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69" name="Group 68"/>
            <p:cNvGrpSpPr/>
            <p:nvPr/>
          </p:nvGrpSpPr>
          <p:grpSpPr>
            <a:xfrm>
              <a:off x="5500777" y="1077228"/>
              <a:ext cx="1154942" cy="477489"/>
              <a:chOff x="5647109" y="2520355"/>
              <a:chExt cx="1154942" cy="477489"/>
            </a:xfrm>
          </p:grpSpPr>
          <p:sp>
            <p:nvSpPr>
              <p:cNvPr id="78" name="Freeform 77"/>
              <p:cNvSpPr/>
              <p:nvPr/>
            </p:nvSpPr>
            <p:spPr>
              <a:xfrm rot="17285991">
                <a:off x="5937974" y="2713681"/>
                <a:ext cx="139162" cy="124364"/>
              </a:xfrm>
              <a:custGeom>
                <a:avLst/>
                <a:gdLst>
                  <a:gd name="connsiteX0" fmla="*/ 0 w 301083"/>
                  <a:gd name="connsiteY0" fmla="*/ 45389 h 78879"/>
                  <a:gd name="connsiteX1" fmla="*/ 111512 w 301083"/>
                  <a:gd name="connsiteY1" fmla="*/ 785 h 78879"/>
                  <a:gd name="connsiteX2" fmla="*/ 200722 w 301083"/>
                  <a:gd name="connsiteY2" fmla="*/ 78843 h 78879"/>
                  <a:gd name="connsiteX3" fmla="*/ 301083 w 301083"/>
                  <a:gd name="connsiteY3" fmla="*/ 11936 h 78879"/>
                  <a:gd name="connsiteX4" fmla="*/ 301083 w 301083"/>
                  <a:gd name="connsiteY4" fmla="*/ 11936 h 78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083" h="78879">
                    <a:moveTo>
                      <a:pt x="0" y="45389"/>
                    </a:moveTo>
                    <a:cubicBezTo>
                      <a:pt x="39029" y="20299"/>
                      <a:pt x="78058" y="-4791"/>
                      <a:pt x="111512" y="785"/>
                    </a:cubicBezTo>
                    <a:cubicBezTo>
                      <a:pt x="144966" y="6361"/>
                      <a:pt x="169127" y="76985"/>
                      <a:pt x="200722" y="78843"/>
                    </a:cubicBezTo>
                    <a:cubicBezTo>
                      <a:pt x="232317" y="80701"/>
                      <a:pt x="301083" y="11936"/>
                      <a:pt x="301083" y="11936"/>
                    </a:cubicBezTo>
                    <a:lnTo>
                      <a:pt x="301083" y="11936"/>
                    </a:lnTo>
                  </a:path>
                </a:pathLst>
              </a:custGeom>
              <a:noFill/>
              <a:ln w="25400" cap="flat" cmpd="sng" algn="ctr">
                <a:solidFill>
                  <a:srgbClr val="7030A0"/>
                </a:solidFill>
                <a:prstDash val="solid"/>
              </a:ln>
              <a:effectLst/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9" name="Freeform 78"/>
              <p:cNvSpPr/>
              <p:nvPr/>
            </p:nvSpPr>
            <p:spPr>
              <a:xfrm rot="17285991">
                <a:off x="6090374" y="2866081"/>
                <a:ext cx="139162" cy="124364"/>
              </a:xfrm>
              <a:custGeom>
                <a:avLst/>
                <a:gdLst>
                  <a:gd name="connsiteX0" fmla="*/ 0 w 301083"/>
                  <a:gd name="connsiteY0" fmla="*/ 45389 h 78879"/>
                  <a:gd name="connsiteX1" fmla="*/ 111512 w 301083"/>
                  <a:gd name="connsiteY1" fmla="*/ 785 h 78879"/>
                  <a:gd name="connsiteX2" fmla="*/ 200722 w 301083"/>
                  <a:gd name="connsiteY2" fmla="*/ 78843 h 78879"/>
                  <a:gd name="connsiteX3" fmla="*/ 301083 w 301083"/>
                  <a:gd name="connsiteY3" fmla="*/ 11936 h 78879"/>
                  <a:gd name="connsiteX4" fmla="*/ 301083 w 301083"/>
                  <a:gd name="connsiteY4" fmla="*/ 11936 h 78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083" h="78879">
                    <a:moveTo>
                      <a:pt x="0" y="45389"/>
                    </a:moveTo>
                    <a:cubicBezTo>
                      <a:pt x="39029" y="20299"/>
                      <a:pt x="78058" y="-4791"/>
                      <a:pt x="111512" y="785"/>
                    </a:cubicBezTo>
                    <a:cubicBezTo>
                      <a:pt x="144966" y="6361"/>
                      <a:pt x="169127" y="76985"/>
                      <a:pt x="200722" y="78843"/>
                    </a:cubicBezTo>
                    <a:cubicBezTo>
                      <a:pt x="232317" y="80701"/>
                      <a:pt x="301083" y="11936"/>
                      <a:pt x="301083" y="11936"/>
                    </a:cubicBezTo>
                    <a:lnTo>
                      <a:pt x="301083" y="11936"/>
                    </a:lnTo>
                  </a:path>
                </a:pathLst>
              </a:custGeom>
              <a:noFill/>
              <a:ln w="25400" cap="flat" cmpd="sng" algn="ctr">
                <a:solidFill>
                  <a:srgbClr val="7030A0"/>
                </a:solidFill>
                <a:prstDash val="solid"/>
              </a:ln>
              <a:effectLst/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0" name="Freeform 79"/>
              <p:cNvSpPr/>
              <p:nvPr/>
            </p:nvSpPr>
            <p:spPr>
              <a:xfrm rot="17285991">
                <a:off x="6372113" y="2527754"/>
                <a:ext cx="139162" cy="124364"/>
              </a:xfrm>
              <a:custGeom>
                <a:avLst/>
                <a:gdLst>
                  <a:gd name="connsiteX0" fmla="*/ 0 w 301083"/>
                  <a:gd name="connsiteY0" fmla="*/ 45389 h 78879"/>
                  <a:gd name="connsiteX1" fmla="*/ 111512 w 301083"/>
                  <a:gd name="connsiteY1" fmla="*/ 785 h 78879"/>
                  <a:gd name="connsiteX2" fmla="*/ 200722 w 301083"/>
                  <a:gd name="connsiteY2" fmla="*/ 78843 h 78879"/>
                  <a:gd name="connsiteX3" fmla="*/ 301083 w 301083"/>
                  <a:gd name="connsiteY3" fmla="*/ 11936 h 78879"/>
                  <a:gd name="connsiteX4" fmla="*/ 301083 w 301083"/>
                  <a:gd name="connsiteY4" fmla="*/ 11936 h 78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083" h="78879">
                    <a:moveTo>
                      <a:pt x="0" y="45389"/>
                    </a:moveTo>
                    <a:cubicBezTo>
                      <a:pt x="39029" y="20299"/>
                      <a:pt x="78058" y="-4791"/>
                      <a:pt x="111512" y="785"/>
                    </a:cubicBezTo>
                    <a:cubicBezTo>
                      <a:pt x="144966" y="6361"/>
                      <a:pt x="169127" y="76985"/>
                      <a:pt x="200722" y="78843"/>
                    </a:cubicBezTo>
                    <a:cubicBezTo>
                      <a:pt x="232317" y="80701"/>
                      <a:pt x="301083" y="11936"/>
                      <a:pt x="301083" y="11936"/>
                    </a:cubicBezTo>
                    <a:lnTo>
                      <a:pt x="301083" y="11936"/>
                    </a:lnTo>
                  </a:path>
                </a:pathLst>
              </a:custGeom>
              <a:noFill/>
              <a:ln w="25400" cap="flat" cmpd="sng" algn="ctr">
                <a:solidFill>
                  <a:srgbClr val="7030A0"/>
                </a:solidFill>
                <a:prstDash val="solid"/>
              </a:ln>
              <a:effectLst/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1" name="Freeform 80"/>
              <p:cNvSpPr/>
              <p:nvPr/>
            </p:nvSpPr>
            <p:spPr>
              <a:xfrm rot="17285991">
                <a:off x="6533558" y="2823705"/>
                <a:ext cx="139162" cy="124364"/>
              </a:xfrm>
              <a:custGeom>
                <a:avLst/>
                <a:gdLst>
                  <a:gd name="connsiteX0" fmla="*/ 0 w 301083"/>
                  <a:gd name="connsiteY0" fmla="*/ 45389 h 78879"/>
                  <a:gd name="connsiteX1" fmla="*/ 111512 w 301083"/>
                  <a:gd name="connsiteY1" fmla="*/ 785 h 78879"/>
                  <a:gd name="connsiteX2" fmla="*/ 200722 w 301083"/>
                  <a:gd name="connsiteY2" fmla="*/ 78843 h 78879"/>
                  <a:gd name="connsiteX3" fmla="*/ 301083 w 301083"/>
                  <a:gd name="connsiteY3" fmla="*/ 11936 h 78879"/>
                  <a:gd name="connsiteX4" fmla="*/ 301083 w 301083"/>
                  <a:gd name="connsiteY4" fmla="*/ 11936 h 78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083" h="78879">
                    <a:moveTo>
                      <a:pt x="0" y="45389"/>
                    </a:moveTo>
                    <a:cubicBezTo>
                      <a:pt x="39029" y="20299"/>
                      <a:pt x="78058" y="-4791"/>
                      <a:pt x="111512" y="785"/>
                    </a:cubicBezTo>
                    <a:cubicBezTo>
                      <a:pt x="144966" y="6361"/>
                      <a:pt x="169127" y="76985"/>
                      <a:pt x="200722" y="78843"/>
                    </a:cubicBezTo>
                    <a:cubicBezTo>
                      <a:pt x="232317" y="80701"/>
                      <a:pt x="301083" y="11936"/>
                      <a:pt x="301083" y="11936"/>
                    </a:cubicBezTo>
                    <a:lnTo>
                      <a:pt x="301083" y="11936"/>
                    </a:lnTo>
                  </a:path>
                </a:pathLst>
              </a:custGeom>
              <a:noFill/>
              <a:ln w="25400" cap="flat" cmpd="sng" algn="ctr">
                <a:solidFill>
                  <a:srgbClr val="7030A0"/>
                </a:solidFill>
                <a:prstDash val="solid"/>
              </a:ln>
              <a:effectLst/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2" name="Freeform 81"/>
              <p:cNvSpPr/>
              <p:nvPr/>
            </p:nvSpPr>
            <p:spPr>
              <a:xfrm rot="22800000">
                <a:off x="6662889" y="2613211"/>
                <a:ext cx="139162" cy="124364"/>
              </a:xfrm>
              <a:custGeom>
                <a:avLst/>
                <a:gdLst>
                  <a:gd name="connsiteX0" fmla="*/ 0 w 301083"/>
                  <a:gd name="connsiteY0" fmla="*/ 45389 h 78879"/>
                  <a:gd name="connsiteX1" fmla="*/ 111512 w 301083"/>
                  <a:gd name="connsiteY1" fmla="*/ 785 h 78879"/>
                  <a:gd name="connsiteX2" fmla="*/ 200722 w 301083"/>
                  <a:gd name="connsiteY2" fmla="*/ 78843 h 78879"/>
                  <a:gd name="connsiteX3" fmla="*/ 301083 w 301083"/>
                  <a:gd name="connsiteY3" fmla="*/ 11936 h 78879"/>
                  <a:gd name="connsiteX4" fmla="*/ 301083 w 301083"/>
                  <a:gd name="connsiteY4" fmla="*/ 11936 h 78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083" h="78879">
                    <a:moveTo>
                      <a:pt x="0" y="45389"/>
                    </a:moveTo>
                    <a:cubicBezTo>
                      <a:pt x="39029" y="20299"/>
                      <a:pt x="78058" y="-4791"/>
                      <a:pt x="111512" y="785"/>
                    </a:cubicBezTo>
                    <a:cubicBezTo>
                      <a:pt x="144966" y="6361"/>
                      <a:pt x="169127" y="76985"/>
                      <a:pt x="200722" y="78843"/>
                    </a:cubicBezTo>
                    <a:cubicBezTo>
                      <a:pt x="232317" y="80701"/>
                      <a:pt x="301083" y="11936"/>
                      <a:pt x="301083" y="11936"/>
                    </a:cubicBezTo>
                    <a:lnTo>
                      <a:pt x="301083" y="11936"/>
                    </a:lnTo>
                  </a:path>
                </a:pathLst>
              </a:custGeom>
              <a:noFill/>
              <a:ln w="25400" cap="flat" cmpd="sng" algn="ctr">
                <a:solidFill>
                  <a:srgbClr val="7030A0"/>
                </a:solidFill>
                <a:prstDash val="solid"/>
              </a:ln>
              <a:effectLst/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3" name="Freeform 82"/>
              <p:cNvSpPr/>
              <p:nvPr/>
            </p:nvSpPr>
            <p:spPr>
              <a:xfrm rot="22800000">
                <a:off x="5647109" y="2600623"/>
                <a:ext cx="139162" cy="124364"/>
              </a:xfrm>
              <a:custGeom>
                <a:avLst/>
                <a:gdLst>
                  <a:gd name="connsiteX0" fmla="*/ 0 w 301083"/>
                  <a:gd name="connsiteY0" fmla="*/ 45389 h 78879"/>
                  <a:gd name="connsiteX1" fmla="*/ 111512 w 301083"/>
                  <a:gd name="connsiteY1" fmla="*/ 785 h 78879"/>
                  <a:gd name="connsiteX2" fmla="*/ 200722 w 301083"/>
                  <a:gd name="connsiteY2" fmla="*/ 78843 h 78879"/>
                  <a:gd name="connsiteX3" fmla="*/ 301083 w 301083"/>
                  <a:gd name="connsiteY3" fmla="*/ 11936 h 78879"/>
                  <a:gd name="connsiteX4" fmla="*/ 301083 w 301083"/>
                  <a:gd name="connsiteY4" fmla="*/ 11936 h 78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083" h="78879">
                    <a:moveTo>
                      <a:pt x="0" y="45389"/>
                    </a:moveTo>
                    <a:cubicBezTo>
                      <a:pt x="39029" y="20299"/>
                      <a:pt x="78058" y="-4791"/>
                      <a:pt x="111512" y="785"/>
                    </a:cubicBezTo>
                    <a:cubicBezTo>
                      <a:pt x="144966" y="6361"/>
                      <a:pt x="169127" y="76985"/>
                      <a:pt x="200722" y="78843"/>
                    </a:cubicBezTo>
                    <a:cubicBezTo>
                      <a:pt x="232317" y="80701"/>
                      <a:pt x="301083" y="11936"/>
                      <a:pt x="301083" y="11936"/>
                    </a:cubicBezTo>
                    <a:lnTo>
                      <a:pt x="301083" y="11936"/>
                    </a:lnTo>
                  </a:path>
                </a:pathLst>
              </a:custGeom>
              <a:noFill/>
              <a:ln w="25400" cap="flat" cmpd="sng" algn="ctr">
                <a:solidFill>
                  <a:srgbClr val="7030A0"/>
                </a:solidFill>
                <a:prstDash val="solid"/>
              </a:ln>
              <a:effectLst/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4" name="Freeform 83"/>
              <p:cNvSpPr/>
              <p:nvPr/>
            </p:nvSpPr>
            <p:spPr>
              <a:xfrm rot="17285991">
                <a:off x="5941404" y="2588022"/>
                <a:ext cx="139162" cy="124364"/>
              </a:xfrm>
              <a:custGeom>
                <a:avLst/>
                <a:gdLst>
                  <a:gd name="connsiteX0" fmla="*/ 0 w 301083"/>
                  <a:gd name="connsiteY0" fmla="*/ 45389 h 78879"/>
                  <a:gd name="connsiteX1" fmla="*/ 111512 w 301083"/>
                  <a:gd name="connsiteY1" fmla="*/ 785 h 78879"/>
                  <a:gd name="connsiteX2" fmla="*/ 200722 w 301083"/>
                  <a:gd name="connsiteY2" fmla="*/ 78843 h 78879"/>
                  <a:gd name="connsiteX3" fmla="*/ 301083 w 301083"/>
                  <a:gd name="connsiteY3" fmla="*/ 11936 h 78879"/>
                  <a:gd name="connsiteX4" fmla="*/ 301083 w 301083"/>
                  <a:gd name="connsiteY4" fmla="*/ 11936 h 78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083" h="78879">
                    <a:moveTo>
                      <a:pt x="0" y="45389"/>
                    </a:moveTo>
                    <a:cubicBezTo>
                      <a:pt x="39029" y="20299"/>
                      <a:pt x="78058" y="-4791"/>
                      <a:pt x="111512" y="785"/>
                    </a:cubicBezTo>
                    <a:cubicBezTo>
                      <a:pt x="144966" y="6361"/>
                      <a:pt x="169127" y="76985"/>
                      <a:pt x="200722" y="78843"/>
                    </a:cubicBezTo>
                    <a:cubicBezTo>
                      <a:pt x="232317" y="80701"/>
                      <a:pt x="301083" y="11936"/>
                      <a:pt x="301083" y="11936"/>
                    </a:cubicBezTo>
                    <a:lnTo>
                      <a:pt x="301083" y="11936"/>
                    </a:lnTo>
                  </a:path>
                </a:pathLst>
              </a:custGeom>
              <a:noFill/>
              <a:ln w="25400" cap="flat" cmpd="sng" algn="ctr">
                <a:solidFill>
                  <a:srgbClr val="7030A0"/>
                </a:solidFill>
                <a:prstDash val="solid"/>
              </a:ln>
              <a:effectLst/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70" name="Group 69"/>
            <p:cNvGrpSpPr/>
            <p:nvPr/>
          </p:nvGrpSpPr>
          <p:grpSpPr>
            <a:xfrm>
              <a:off x="5498413" y="641043"/>
              <a:ext cx="1154942" cy="477489"/>
              <a:chOff x="5647109" y="2520355"/>
              <a:chExt cx="1154942" cy="477489"/>
            </a:xfrm>
          </p:grpSpPr>
          <p:sp>
            <p:nvSpPr>
              <p:cNvPr id="71" name="Freeform 70"/>
              <p:cNvSpPr/>
              <p:nvPr/>
            </p:nvSpPr>
            <p:spPr>
              <a:xfrm rot="17285991">
                <a:off x="5937974" y="2713681"/>
                <a:ext cx="139162" cy="124364"/>
              </a:xfrm>
              <a:custGeom>
                <a:avLst/>
                <a:gdLst>
                  <a:gd name="connsiteX0" fmla="*/ 0 w 301083"/>
                  <a:gd name="connsiteY0" fmla="*/ 45389 h 78879"/>
                  <a:gd name="connsiteX1" fmla="*/ 111512 w 301083"/>
                  <a:gd name="connsiteY1" fmla="*/ 785 h 78879"/>
                  <a:gd name="connsiteX2" fmla="*/ 200722 w 301083"/>
                  <a:gd name="connsiteY2" fmla="*/ 78843 h 78879"/>
                  <a:gd name="connsiteX3" fmla="*/ 301083 w 301083"/>
                  <a:gd name="connsiteY3" fmla="*/ 11936 h 78879"/>
                  <a:gd name="connsiteX4" fmla="*/ 301083 w 301083"/>
                  <a:gd name="connsiteY4" fmla="*/ 11936 h 78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083" h="78879">
                    <a:moveTo>
                      <a:pt x="0" y="45389"/>
                    </a:moveTo>
                    <a:cubicBezTo>
                      <a:pt x="39029" y="20299"/>
                      <a:pt x="78058" y="-4791"/>
                      <a:pt x="111512" y="785"/>
                    </a:cubicBezTo>
                    <a:cubicBezTo>
                      <a:pt x="144966" y="6361"/>
                      <a:pt x="169127" y="76985"/>
                      <a:pt x="200722" y="78843"/>
                    </a:cubicBezTo>
                    <a:cubicBezTo>
                      <a:pt x="232317" y="80701"/>
                      <a:pt x="301083" y="11936"/>
                      <a:pt x="301083" y="11936"/>
                    </a:cubicBezTo>
                    <a:lnTo>
                      <a:pt x="301083" y="11936"/>
                    </a:lnTo>
                  </a:path>
                </a:pathLst>
              </a:custGeom>
              <a:noFill/>
              <a:ln w="25400" cap="flat" cmpd="sng" algn="ctr">
                <a:solidFill>
                  <a:srgbClr val="7030A0"/>
                </a:solidFill>
                <a:prstDash val="solid"/>
              </a:ln>
              <a:effectLst/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2" name="Freeform 71"/>
              <p:cNvSpPr/>
              <p:nvPr/>
            </p:nvSpPr>
            <p:spPr>
              <a:xfrm rot="17285991">
                <a:off x="6090374" y="2866081"/>
                <a:ext cx="139162" cy="124364"/>
              </a:xfrm>
              <a:custGeom>
                <a:avLst/>
                <a:gdLst>
                  <a:gd name="connsiteX0" fmla="*/ 0 w 301083"/>
                  <a:gd name="connsiteY0" fmla="*/ 45389 h 78879"/>
                  <a:gd name="connsiteX1" fmla="*/ 111512 w 301083"/>
                  <a:gd name="connsiteY1" fmla="*/ 785 h 78879"/>
                  <a:gd name="connsiteX2" fmla="*/ 200722 w 301083"/>
                  <a:gd name="connsiteY2" fmla="*/ 78843 h 78879"/>
                  <a:gd name="connsiteX3" fmla="*/ 301083 w 301083"/>
                  <a:gd name="connsiteY3" fmla="*/ 11936 h 78879"/>
                  <a:gd name="connsiteX4" fmla="*/ 301083 w 301083"/>
                  <a:gd name="connsiteY4" fmla="*/ 11936 h 78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083" h="78879">
                    <a:moveTo>
                      <a:pt x="0" y="45389"/>
                    </a:moveTo>
                    <a:cubicBezTo>
                      <a:pt x="39029" y="20299"/>
                      <a:pt x="78058" y="-4791"/>
                      <a:pt x="111512" y="785"/>
                    </a:cubicBezTo>
                    <a:cubicBezTo>
                      <a:pt x="144966" y="6361"/>
                      <a:pt x="169127" y="76985"/>
                      <a:pt x="200722" y="78843"/>
                    </a:cubicBezTo>
                    <a:cubicBezTo>
                      <a:pt x="232317" y="80701"/>
                      <a:pt x="301083" y="11936"/>
                      <a:pt x="301083" y="11936"/>
                    </a:cubicBezTo>
                    <a:lnTo>
                      <a:pt x="301083" y="11936"/>
                    </a:lnTo>
                  </a:path>
                </a:pathLst>
              </a:custGeom>
              <a:noFill/>
              <a:ln w="25400" cap="flat" cmpd="sng" algn="ctr">
                <a:solidFill>
                  <a:srgbClr val="7030A0"/>
                </a:solidFill>
                <a:prstDash val="solid"/>
              </a:ln>
              <a:effectLst/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3" name="Freeform 72"/>
              <p:cNvSpPr/>
              <p:nvPr/>
            </p:nvSpPr>
            <p:spPr>
              <a:xfrm rot="17285991">
                <a:off x="6372113" y="2527754"/>
                <a:ext cx="139162" cy="124364"/>
              </a:xfrm>
              <a:custGeom>
                <a:avLst/>
                <a:gdLst>
                  <a:gd name="connsiteX0" fmla="*/ 0 w 301083"/>
                  <a:gd name="connsiteY0" fmla="*/ 45389 h 78879"/>
                  <a:gd name="connsiteX1" fmla="*/ 111512 w 301083"/>
                  <a:gd name="connsiteY1" fmla="*/ 785 h 78879"/>
                  <a:gd name="connsiteX2" fmla="*/ 200722 w 301083"/>
                  <a:gd name="connsiteY2" fmla="*/ 78843 h 78879"/>
                  <a:gd name="connsiteX3" fmla="*/ 301083 w 301083"/>
                  <a:gd name="connsiteY3" fmla="*/ 11936 h 78879"/>
                  <a:gd name="connsiteX4" fmla="*/ 301083 w 301083"/>
                  <a:gd name="connsiteY4" fmla="*/ 11936 h 78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083" h="78879">
                    <a:moveTo>
                      <a:pt x="0" y="45389"/>
                    </a:moveTo>
                    <a:cubicBezTo>
                      <a:pt x="39029" y="20299"/>
                      <a:pt x="78058" y="-4791"/>
                      <a:pt x="111512" y="785"/>
                    </a:cubicBezTo>
                    <a:cubicBezTo>
                      <a:pt x="144966" y="6361"/>
                      <a:pt x="169127" y="76985"/>
                      <a:pt x="200722" y="78843"/>
                    </a:cubicBezTo>
                    <a:cubicBezTo>
                      <a:pt x="232317" y="80701"/>
                      <a:pt x="301083" y="11936"/>
                      <a:pt x="301083" y="11936"/>
                    </a:cubicBezTo>
                    <a:lnTo>
                      <a:pt x="301083" y="11936"/>
                    </a:lnTo>
                  </a:path>
                </a:pathLst>
              </a:custGeom>
              <a:noFill/>
              <a:ln w="25400" cap="flat" cmpd="sng" algn="ctr">
                <a:solidFill>
                  <a:srgbClr val="7030A0"/>
                </a:solidFill>
                <a:prstDash val="solid"/>
              </a:ln>
              <a:effectLst/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4" name="Freeform 73"/>
              <p:cNvSpPr/>
              <p:nvPr/>
            </p:nvSpPr>
            <p:spPr>
              <a:xfrm rot="17285991">
                <a:off x="6533558" y="2823705"/>
                <a:ext cx="139162" cy="124364"/>
              </a:xfrm>
              <a:custGeom>
                <a:avLst/>
                <a:gdLst>
                  <a:gd name="connsiteX0" fmla="*/ 0 w 301083"/>
                  <a:gd name="connsiteY0" fmla="*/ 45389 h 78879"/>
                  <a:gd name="connsiteX1" fmla="*/ 111512 w 301083"/>
                  <a:gd name="connsiteY1" fmla="*/ 785 h 78879"/>
                  <a:gd name="connsiteX2" fmla="*/ 200722 w 301083"/>
                  <a:gd name="connsiteY2" fmla="*/ 78843 h 78879"/>
                  <a:gd name="connsiteX3" fmla="*/ 301083 w 301083"/>
                  <a:gd name="connsiteY3" fmla="*/ 11936 h 78879"/>
                  <a:gd name="connsiteX4" fmla="*/ 301083 w 301083"/>
                  <a:gd name="connsiteY4" fmla="*/ 11936 h 78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083" h="78879">
                    <a:moveTo>
                      <a:pt x="0" y="45389"/>
                    </a:moveTo>
                    <a:cubicBezTo>
                      <a:pt x="39029" y="20299"/>
                      <a:pt x="78058" y="-4791"/>
                      <a:pt x="111512" y="785"/>
                    </a:cubicBezTo>
                    <a:cubicBezTo>
                      <a:pt x="144966" y="6361"/>
                      <a:pt x="169127" y="76985"/>
                      <a:pt x="200722" y="78843"/>
                    </a:cubicBezTo>
                    <a:cubicBezTo>
                      <a:pt x="232317" y="80701"/>
                      <a:pt x="301083" y="11936"/>
                      <a:pt x="301083" y="11936"/>
                    </a:cubicBezTo>
                    <a:lnTo>
                      <a:pt x="301083" y="11936"/>
                    </a:lnTo>
                  </a:path>
                </a:pathLst>
              </a:custGeom>
              <a:noFill/>
              <a:ln w="25400" cap="flat" cmpd="sng" algn="ctr">
                <a:solidFill>
                  <a:srgbClr val="7030A0"/>
                </a:solidFill>
                <a:prstDash val="solid"/>
              </a:ln>
              <a:effectLst/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5" name="Freeform 74"/>
              <p:cNvSpPr/>
              <p:nvPr/>
            </p:nvSpPr>
            <p:spPr>
              <a:xfrm rot="22800000">
                <a:off x="6662889" y="2613211"/>
                <a:ext cx="139162" cy="124364"/>
              </a:xfrm>
              <a:custGeom>
                <a:avLst/>
                <a:gdLst>
                  <a:gd name="connsiteX0" fmla="*/ 0 w 301083"/>
                  <a:gd name="connsiteY0" fmla="*/ 45389 h 78879"/>
                  <a:gd name="connsiteX1" fmla="*/ 111512 w 301083"/>
                  <a:gd name="connsiteY1" fmla="*/ 785 h 78879"/>
                  <a:gd name="connsiteX2" fmla="*/ 200722 w 301083"/>
                  <a:gd name="connsiteY2" fmla="*/ 78843 h 78879"/>
                  <a:gd name="connsiteX3" fmla="*/ 301083 w 301083"/>
                  <a:gd name="connsiteY3" fmla="*/ 11936 h 78879"/>
                  <a:gd name="connsiteX4" fmla="*/ 301083 w 301083"/>
                  <a:gd name="connsiteY4" fmla="*/ 11936 h 78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083" h="78879">
                    <a:moveTo>
                      <a:pt x="0" y="45389"/>
                    </a:moveTo>
                    <a:cubicBezTo>
                      <a:pt x="39029" y="20299"/>
                      <a:pt x="78058" y="-4791"/>
                      <a:pt x="111512" y="785"/>
                    </a:cubicBezTo>
                    <a:cubicBezTo>
                      <a:pt x="144966" y="6361"/>
                      <a:pt x="169127" y="76985"/>
                      <a:pt x="200722" y="78843"/>
                    </a:cubicBezTo>
                    <a:cubicBezTo>
                      <a:pt x="232317" y="80701"/>
                      <a:pt x="301083" y="11936"/>
                      <a:pt x="301083" y="11936"/>
                    </a:cubicBezTo>
                    <a:lnTo>
                      <a:pt x="301083" y="11936"/>
                    </a:lnTo>
                  </a:path>
                </a:pathLst>
              </a:custGeom>
              <a:noFill/>
              <a:ln w="25400" cap="flat" cmpd="sng" algn="ctr">
                <a:solidFill>
                  <a:srgbClr val="7030A0"/>
                </a:solidFill>
                <a:prstDash val="solid"/>
              </a:ln>
              <a:effectLst/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6" name="Freeform 75"/>
              <p:cNvSpPr/>
              <p:nvPr/>
            </p:nvSpPr>
            <p:spPr>
              <a:xfrm rot="22800000">
                <a:off x="5647109" y="2600623"/>
                <a:ext cx="139162" cy="124364"/>
              </a:xfrm>
              <a:custGeom>
                <a:avLst/>
                <a:gdLst>
                  <a:gd name="connsiteX0" fmla="*/ 0 w 301083"/>
                  <a:gd name="connsiteY0" fmla="*/ 45389 h 78879"/>
                  <a:gd name="connsiteX1" fmla="*/ 111512 w 301083"/>
                  <a:gd name="connsiteY1" fmla="*/ 785 h 78879"/>
                  <a:gd name="connsiteX2" fmla="*/ 200722 w 301083"/>
                  <a:gd name="connsiteY2" fmla="*/ 78843 h 78879"/>
                  <a:gd name="connsiteX3" fmla="*/ 301083 w 301083"/>
                  <a:gd name="connsiteY3" fmla="*/ 11936 h 78879"/>
                  <a:gd name="connsiteX4" fmla="*/ 301083 w 301083"/>
                  <a:gd name="connsiteY4" fmla="*/ 11936 h 78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083" h="78879">
                    <a:moveTo>
                      <a:pt x="0" y="45389"/>
                    </a:moveTo>
                    <a:cubicBezTo>
                      <a:pt x="39029" y="20299"/>
                      <a:pt x="78058" y="-4791"/>
                      <a:pt x="111512" y="785"/>
                    </a:cubicBezTo>
                    <a:cubicBezTo>
                      <a:pt x="144966" y="6361"/>
                      <a:pt x="169127" y="76985"/>
                      <a:pt x="200722" y="78843"/>
                    </a:cubicBezTo>
                    <a:cubicBezTo>
                      <a:pt x="232317" y="80701"/>
                      <a:pt x="301083" y="11936"/>
                      <a:pt x="301083" y="11936"/>
                    </a:cubicBezTo>
                    <a:lnTo>
                      <a:pt x="301083" y="11936"/>
                    </a:lnTo>
                  </a:path>
                </a:pathLst>
              </a:custGeom>
              <a:noFill/>
              <a:ln w="25400" cap="flat" cmpd="sng" algn="ctr">
                <a:solidFill>
                  <a:srgbClr val="7030A0"/>
                </a:solidFill>
                <a:prstDash val="solid"/>
              </a:ln>
              <a:effectLst/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7" name="Freeform 76"/>
              <p:cNvSpPr/>
              <p:nvPr/>
            </p:nvSpPr>
            <p:spPr>
              <a:xfrm rot="17285991">
                <a:off x="5941404" y="2588022"/>
                <a:ext cx="139162" cy="124364"/>
              </a:xfrm>
              <a:custGeom>
                <a:avLst/>
                <a:gdLst>
                  <a:gd name="connsiteX0" fmla="*/ 0 w 301083"/>
                  <a:gd name="connsiteY0" fmla="*/ 45389 h 78879"/>
                  <a:gd name="connsiteX1" fmla="*/ 111512 w 301083"/>
                  <a:gd name="connsiteY1" fmla="*/ 785 h 78879"/>
                  <a:gd name="connsiteX2" fmla="*/ 200722 w 301083"/>
                  <a:gd name="connsiteY2" fmla="*/ 78843 h 78879"/>
                  <a:gd name="connsiteX3" fmla="*/ 301083 w 301083"/>
                  <a:gd name="connsiteY3" fmla="*/ 11936 h 78879"/>
                  <a:gd name="connsiteX4" fmla="*/ 301083 w 301083"/>
                  <a:gd name="connsiteY4" fmla="*/ 11936 h 78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083" h="78879">
                    <a:moveTo>
                      <a:pt x="0" y="45389"/>
                    </a:moveTo>
                    <a:cubicBezTo>
                      <a:pt x="39029" y="20299"/>
                      <a:pt x="78058" y="-4791"/>
                      <a:pt x="111512" y="785"/>
                    </a:cubicBezTo>
                    <a:cubicBezTo>
                      <a:pt x="144966" y="6361"/>
                      <a:pt x="169127" y="76985"/>
                      <a:pt x="200722" y="78843"/>
                    </a:cubicBezTo>
                    <a:cubicBezTo>
                      <a:pt x="232317" y="80701"/>
                      <a:pt x="301083" y="11936"/>
                      <a:pt x="301083" y="11936"/>
                    </a:cubicBezTo>
                    <a:lnTo>
                      <a:pt x="301083" y="11936"/>
                    </a:lnTo>
                  </a:path>
                </a:pathLst>
              </a:custGeom>
              <a:noFill/>
              <a:ln w="25400" cap="flat" cmpd="sng" algn="ctr">
                <a:solidFill>
                  <a:srgbClr val="7030A0"/>
                </a:solidFill>
                <a:prstDash val="solid"/>
              </a:ln>
              <a:effectLst/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</p:grpSp>
      <p:graphicFrame>
        <p:nvGraphicFramePr>
          <p:cNvPr id="150" name="Table 14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14713706"/>
              </p:ext>
            </p:extLst>
          </p:nvPr>
        </p:nvGraphicFramePr>
        <p:xfrm>
          <a:off x="189222" y="4672843"/>
          <a:ext cx="1359697" cy="156972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359697"/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Polymer</a:t>
                      </a:r>
                      <a:endParaRPr lang="en-GB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Type</a:t>
                      </a:r>
                    </a:p>
                    <a:p>
                      <a:endParaRPr lang="en-GB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200" i="1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</a:t>
                      </a:r>
                      <a:r>
                        <a:rPr lang="en-GB" sz="1200" i="0" baseline="-2500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</a:t>
                      </a:r>
                      <a:endParaRPr lang="en-GB" sz="1200" i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200" i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</a:t>
                      </a:r>
                      <a:r>
                        <a:rPr lang="en-GB" sz="1200" i="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bond donor?</a:t>
                      </a:r>
                      <a:endParaRPr lang="en-GB" sz="1200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51" name="Table 15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26610612"/>
              </p:ext>
            </p:extLst>
          </p:nvPr>
        </p:nvGraphicFramePr>
        <p:xfrm>
          <a:off x="3300086" y="4686982"/>
          <a:ext cx="2520280" cy="156972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2028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6-10</a:t>
                      </a:r>
                      <a:endParaRPr lang="en-GB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Linear</a:t>
                      </a:r>
                    </a:p>
                    <a:p>
                      <a:pPr algn="ctr"/>
                      <a:endParaRPr lang="en-GB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High</a:t>
                      </a:r>
                      <a:endParaRPr lang="en-GB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Yes</a:t>
                      </a:r>
                      <a:endParaRPr lang="en-GB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52" name="Table 15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92929041"/>
              </p:ext>
            </p:extLst>
          </p:nvPr>
        </p:nvGraphicFramePr>
        <p:xfrm>
          <a:off x="6686324" y="4714690"/>
          <a:ext cx="1584176" cy="156972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584176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11-15</a:t>
                      </a:r>
                      <a:endParaRPr lang="en-GB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Brush-like </a:t>
                      </a:r>
                    </a:p>
                    <a:p>
                      <a:pPr algn="ctr"/>
                      <a:endParaRPr lang="en-GB" sz="120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Low</a:t>
                      </a:r>
                      <a:endParaRPr lang="en-GB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</a:t>
                      </a:r>
                      <a:endParaRPr lang="en-GB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54" name="Object 15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72826648"/>
              </p:ext>
            </p:extLst>
          </p:nvPr>
        </p:nvGraphicFramePr>
        <p:xfrm>
          <a:off x="684881" y="1262811"/>
          <a:ext cx="2294356" cy="83943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84" name="CS ChemDraw Drawing" r:id="rId4" imgW="2957639" imgH="1084784" progId="ChemDraw.Document.6.0">
                  <p:embed/>
                </p:oleObj>
              </mc:Choice>
              <mc:Fallback>
                <p:oleObj name="CS ChemDraw Drawing" r:id="rId4" imgW="2957639" imgH="1084784" progId="ChemDraw.Document.6.0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4881" y="1262811"/>
                        <a:ext cx="2294356" cy="83943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5" name="TextBox 154"/>
          <p:cNvSpPr txBox="1"/>
          <p:nvPr/>
        </p:nvSpPr>
        <p:spPr>
          <a:xfrm>
            <a:off x="1407493" y="825168"/>
            <a:ext cx="80342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err="1" smtClean="0">
                <a:solidFill>
                  <a:srgbClr val="FF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pDEAm</a:t>
            </a:r>
            <a:endParaRPr lang="en-GB" sz="1400" dirty="0">
              <a:solidFill>
                <a:srgbClr val="FF99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56" name="Object 15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82834495"/>
              </p:ext>
            </p:extLst>
          </p:nvPr>
        </p:nvGraphicFramePr>
        <p:xfrm>
          <a:off x="3349172" y="1200910"/>
          <a:ext cx="2223269" cy="81342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85" name="CS ChemDraw Drawing" r:id="rId6" imgW="2959257" imgH="1084514" progId="ChemDraw.Document.6.0">
                  <p:embed/>
                </p:oleObj>
              </mc:Choice>
              <mc:Fallback>
                <p:oleObj name="CS ChemDraw Drawing" r:id="rId6" imgW="2959257" imgH="1084514" progId="ChemDraw.Document.6.0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49172" y="1200910"/>
                        <a:ext cx="2223269" cy="81342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7" name="TextBox 156"/>
          <p:cNvSpPr txBox="1"/>
          <p:nvPr/>
        </p:nvSpPr>
        <p:spPr>
          <a:xfrm>
            <a:off x="4070388" y="847191"/>
            <a:ext cx="83978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err="1" smtClean="0">
                <a:solidFill>
                  <a:srgbClr val="26429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pNIPAM</a:t>
            </a:r>
            <a:endParaRPr lang="en-GB" sz="1400" dirty="0">
              <a:solidFill>
                <a:srgbClr val="26429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58" name="Object 15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50666650"/>
              </p:ext>
            </p:extLst>
          </p:nvPr>
        </p:nvGraphicFramePr>
        <p:xfrm>
          <a:off x="6234113" y="1235075"/>
          <a:ext cx="2354262" cy="873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86" name="CS ChemDraw Drawing" r:id="rId8" imgW="2957639" imgH="1095591" progId="ChemDraw.Document.6.0">
                  <p:embed/>
                </p:oleObj>
              </mc:Choice>
              <mc:Fallback>
                <p:oleObj name="CS ChemDraw Drawing" r:id="rId8" imgW="2957639" imgH="1095591" progId="ChemDraw.Document.6.0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234113" y="1235075"/>
                        <a:ext cx="2354262" cy="8731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9" name="TextBox 158"/>
          <p:cNvSpPr txBox="1"/>
          <p:nvPr/>
        </p:nvSpPr>
        <p:spPr>
          <a:xfrm>
            <a:off x="6936441" y="807145"/>
            <a:ext cx="94288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err="1" smtClean="0">
                <a:solidFill>
                  <a:srgbClr val="8F45C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pDEGMA</a:t>
            </a:r>
            <a:endParaRPr lang="en-GB" sz="1400" dirty="0">
              <a:solidFill>
                <a:srgbClr val="8F45C7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62" name="Table 16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43931333"/>
              </p:ext>
            </p:extLst>
          </p:nvPr>
        </p:nvGraphicFramePr>
        <p:xfrm>
          <a:off x="1402104" y="4682138"/>
          <a:ext cx="680160" cy="156972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68016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1-5</a:t>
                      </a:r>
                      <a:endParaRPr lang="en-GB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Linear</a:t>
                      </a:r>
                    </a:p>
                    <a:p>
                      <a:pPr algn="ctr"/>
                      <a:endParaRPr lang="en-GB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High</a:t>
                      </a:r>
                      <a:endParaRPr lang="en-GB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</a:t>
                      </a:r>
                      <a:endParaRPr lang="en-GB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63" name="Slide Number Placeholder 1"/>
          <p:cNvSpPr txBox="1">
            <a:spLocks/>
          </p:cNvSpPr>
          <p:nvPr/>
        </p:nvSpPr>
        <p:spPr bwMode="auto">
          <a:xfrm>
            <a:off x="7010400" y="6510374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GB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Franklin Gothic Book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Franklin Gothic Book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Franklin Gothic Book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Franklin Gothic Book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tx1"/>
                </a:solidFill>
                <a:latin typeface="Franklin Gothic Book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tx1"/>
                </a:solidFill>
                <a:latin typeface="Franklin Gothic Book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tx1"/>
                </a:solidFill>
                <a:latin typeface="Franklin Gothic Book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tx1"/>
                </a:solidFill>
                <a:latin typeface="Franklin Gothic Book" pitchFamily="34" charset="0"/>
                <a:ea typeface="+mn-ea"/>
                <a:cs typeface="+mn-cs"/>
              </a:defRPr>
            </a:lvl9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81905FB9-4446-4DFD-ACDE-BCBB94B2C00B}" type="slidenum">
              <a:rPr kumimoji="0" lang="en-GB" sz="1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474077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5" grpId="0"/>
      <p:bldP spid="15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516935" y="-21050"/>
            <a:ext cx="808779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i="1" dirty="0" smtClean="0">
                <a:latin typeface="Arial"/>
                <a:cs typeface="Arial"/>
              </a:rPr>
              <a:t>Investigating Hysteresis Using Other Thermoresponsive Coronas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192" b="24057"/>
          <a:stretch/>
        </p:blipFill>
        <p:spPr>
          <a:xfrm>
            <a:off x="0" y="6135038"/>
            <a:ext cx="9181728" cy="722962"/>
          </a:xfrm>
          <a:prstGeom prst="rect">
            <a:avLst/>
          </a:prstGeom>
        </p:spPr>
      </p:pic>
      <p:sp>
        <p:nvSpPr>
          <p:cNvPr id="16" name="Freeform 15"/>
          <p:cNvSpPr/>
          <p:nvPr/>
        </p:nvSpPr>
        <p:spPr>
          <a:xfrm>
            <a:off x="3617344" y="2326339"/>
            <a:ext cx="1893040" cy="232569"/>
          </a:xfrm>
          <a:custGeom>
            <a:avLst/>
            <a:gdLst>
              <a:gd name="connsiteX0" fmla="*/ 0 w 3171825"/>
              <a:gd name="connsiteY0" fmla="*/ 323911 h 523997"/>
              <a:gd name="connsiteX1" fmla="*/ 304800 w 3171825"/>
              <a:gd name="connsiteY1" fmla="*/ 9586 h 523997"/>
              <a:gd name="connsiteX2" fmla="*/ 742950 w 3171825"/>
              <a:gd name="connsiteY2" fmla="*/ 485836 h 523997"/>
              <a:gd name="connsiteX3" fmla="*/ 1152525 w 3171825"/>
              <a:gd name="connsiteY3" fmla="*/ 61 h 523997"/>
              <a:gd name="connsiteX4" fmla="*/ 1562100 w 3171825"/>
              <a:gd name="connsiteY4" fmla="*/ 523936 h 523997"/>
              <a:gd name="connsiteX5" fmla="*/ 1990725 w 3171825"/>
              <a:gd name="connsiteY5" fmla="*/ 38161 h 523997"/>
              <a:gd name="connsiteX6" fmla="*/ 2457450 w 3171825"/>
              <a:gd name="connsiteY6" fmla="*/ 504886 h 523997"/>
              <a:gd name="connsiteX7" fmla="*/ 2847975 w 3171825"/>
              <a:gd name="connsiteY7" fmla="*/ 85786 h 523997"/>
              <a:gd name="connsiteX8" fmla="*/ 3171825 w 3171825"/>
              <a:gd name="connsiteY8" fmla="*/ 381061 h 5239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171825" h="523997">
                <a:moveTo>
                  <a:pt x="0" y="323911"/>
                </a:moveTo>
                <a:cubicBezTo>
                  <a:pt x="90487" y="153255"/>
                  <a:pt x="180975" y="-17401"/>
                  <a:pt x="304800" y="9586"/>
                </a:cubicBezTo>
                <a:cubicBezTo>
                  <a:pt x="428625" y="36573"/>
                  <a:pt x="601663" y="487423"/>
                  <a:pt x="742950" y="485836"/>
                </a:cubicBezTo>
                <a:cubicBezTo>
                  <a:pt x="884237" y="484249"/>
                  <a:pt x="1016000" y="-6289"/>
                  <a:pt x="1152525" y="61"/>
                </a:cubicBezTo>
                <a:cubicBezTo>
                  <a:pt x="1289050" y="6411"/>
                  <a:pt x="1422400" y="517586"/>
                  <a:pt x="1562100" y="523936"/>
                </a:cubicBezTo>
                <a:cubicBezTo>
                  <a:pt x="1701800" y="530286"/>
                  <a:pt x="1841500" y="41336"/>
                  <a:pt x="1990725" y="38161"/>
                </a:cubicBezTo>
                <a:cubicBezTo>
                  <a:pt x="2139950" y="34986"/>
                  <a:pt x="2314575" y="496949"/>
                  <a:pt x="2457450" y="504886"/>
                </a:cubicBezTo>
                <a:cubicBezTo>
                  <a:pt x="2600325" y="512823"/>
                  <a:pt x="2728913" y="106423"/>
                  <a:pt x="2847975" y="85786"/>
                </a:cubicBezTo>
                <a:cubicBezTo>
                  <a:pt x="2967037" y="65149"/>
                  <a:pt x="3069431" y="223105"/>
                  <a:pt x="3171825" y="381061"/>
                </a:cubicBezTo>
              </a:path>
            </a:pathLst>
          </a:custGeom>
          <a:noFill/>
          <a:ln w="63500" cap="flat" cmpd="sng" algn="ctr">
            <a:gradFill>
              <a:gsLst>
                <a:gs pos="57000">
                  <a:srgbClr val="1F497D"/>
                </a:gs>
                <a:gs pos="0">
                  <a:srgbClr val="1F497D"/>
                </a:gs>
                <a:gs pos="92500">
                  <a:srgbClr val="9BBB59"/>
                </a:gs>
                <a:gs pos="85000">
                  <a:srgbClr val="C0504D"/>
                </a:gs>
                <a:gs pos="76000">
                  <a:srgbClr val="9BBB59">
                    <a:lumMod val="95000"/>
                  </a:srgbClr>
                </a:gs>
                <a:gs pos="66000">
                  <a:srgbClr val="C00000"/>
                </a:gs>
                <a:gs pos="100000">
                  <a:srgbClr val="9BBB59"/>
                </a:gs>
              </a:gsLst>
              <a:lin ang="0" scaled="0"/>
            </a:gradFill>
            <a:prstDash val="solid"/>
          </a:ln>
          <a:effectLst/>
          <a:scene3d>
            <a:camera prst="orthographicFront"/>
            <a:lightRig rig="threePt" dir="t"/>
          </a:scene3d>
          <a:sp3d>
            <a:bevelT w="127000" h="127000"/>
            <a:bevelB w="127000" h="12700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4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3" name="Freeform 42"/>
          <p:cNvSpPr/>
          <p:nvPr/>
        </p:nvSpPr>
        <p:spPr>
          <a:xfrm>
            <a:off x="862685" y="2314810"/>
            <a:ext cx="1893042" cy="232569"/>
          </a:xfrm>
          <a:custGeom>
            <a:avLst/>
            <a:gdLst>
              <a:gd name="connsiteX0" fmla="*/ 0 w 3171825"/>
              <a:gd name="connsiteY0" fmla="*/ 323911 h 523997"/>
              <a:gd name="connsiteX1" fmla="*/ 304800 w 3171825"/>
              <a:gd name="connsiteY1" fmla="*/ 9586 h 523997"/>
              <a:gd name="connsiteX2" fmla="*/ 742950 w 3171825"/>
              <a:gd name="connsiteY2" fmla="*/ 485836 h 523997"/>
              <a:gd name="connsiteX3" fmla="*/ 1152525 w 3171825"/>
              <a:gd name="connsiteY3" fmla="*/ 61 h 523997"/>
              <a:gd name="connsiteX4" fmla="*/ 1562100 w 3171825"/>
              <a:gd name="connsiteY4" fmla="*/ 523936 h 523997"/>
              <a:gd name="connsiteX5" fmla="*/ 1990725 w 3171825"/>
              <a:gd name="connsiteY5" fmla="*/ 38161 h 523997"/>
              <a:gd name="connsiteX6" fmla="*/ 2457450 w 3171825"/>
              <a:gd name="connsiteY6" fmla="*/ 504886 h 523997"/>
              <a:gd name="connsiteX7" fmla="*/ 2847975 w 3171825"/>
              <a:gd name="connsiteY7" fmla="*/ 85786 h 523997"/>
              <a:gd name="connsiteX8" fmla="*/ 3171825 w 3171825"/>
              <a:gd name="connsiteY8" fmla="*/ 381061 h 5239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171825" h="523997">
                <a:moveTo>
                  <a:pt x="0" y="323911"/>
                </a:moveTo>
                <a:cubicBezTo>
                  <a:pt x="90487" y="153255"/>
                  <a:pt x="180975" y="-17401"/>
                  <a:pt x="304800" y="9586"/>
                </a:cubicBezTo>
                <a:cubicBezTo>
                  <a:pt x="428625" y="36573"/>
                  <a:pt x="601663" y="487423"/>
                  <a:pt x="742950" y="485836"/>
                </a:cubicBezTo>
                <a:cubicBezTo>
                  <a:pt x="884237" y="484249"/>
                  <a:pt x="1016000" y="-6289"/>
                  <a:pt x="1152525" y="61"/>
                </a:cubicBezTo>
                <a:cubicBezTo>
                  <a:pt x="1289050" y="6411"/>
                  <a:pt x="1422400" y="517586"/>
                  <a:pt x="1562100" y="523936"/>
                </a:cubicBezTo>
                <a:cubicBezTo>
                  <a:pt x="1701800" y="530286"/>
                  <a:pt x="1841500" y="41336"/>
                  <a:pt x="1990725" y="38161"/>
                </a:cubicBezTo>
                <a:cubicBezTo>
                  <a:pt x="2139950" y="34986"/>
                  <a:pt x="2314575" y="496949"/>
                  <a:pt x="2457450" y="504886"/>
                </a:cubicBezTo>
                <a:cubicBezTo>
                  <a:pt x="2600325" y="512823"/>
                  <a:pt x="2728913" y="106423"/>
                  <a:pt x="2847975" y="85786"/>
                </a:cubicBezTo>
                <a:cubicBezTo>
                  <a:pt x="2967037" y="65149"/>
                  <a:pt x="3069431" y="223105"/>
                  <a:pt x="3171825" y="381061"/>
                </a:cubicBezTo>
              </a:path>
            </a:pathLst>
          </a:custGeom>
          <a:noFill/>
          <a:ln w="63500" cap="flat" cmpd="sng" algn="ctr">
            <a:gradFill>
              <a:gsLst>
                <a:gs pos="57000">
                  <a:srgbClr val="F79646"/>
                </a:gs>
                <a:gs pos="0">
                  <a:srgbClr val="F79646"/>
                </a:gs>
                <a:gs pos="92500">
                  <a:srgbClr val="9BBB59"/>
                </a:gs>
                <a:gs pos="85000">
                  <a:srgbClr val="C0504D"/>
                </a:gs>
                <a:gs pos="76000">
                  <a:srgbClr val="9BBB59">
                    <a:lumMod val="95000"/>
                  </a:srgbClr>
                </a:gs>
                <a:gs pos="66000">
                  <a:srgbClr val="C00000"/>
                </a:gs>
                <a:gs pos="100000">
                  <a:srgbClr val="9BBB59"/>
                </a:gs>
              </a:gsLst>
              <a:lin ang="0" scaled="0"/>
            </a:gradFill>
            <a:prstDash val="solid"/>
          </a:ln>
          <a:effectLst/>
          <a:scene3d>
            <a:camera prst="orthographicFront"/>
            <a:lightRig rig="threePt" dir="t"/>
          </a:scene3d>
          <a:sp3d>
            <a:bevelT w="127000" h="127000"/>
            <a:bevelB w="127000" h="12700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4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4" name="Freeform 53"/>
          <p:cNvSpPr/>
          <p:nvPr/>
        </p:nvSpPr>
        <p:spPr>
          <a:xfrm>
            <a:off x="6525709" y="2300218"/>
            <a:ext cx="1893042" cy="232569"/>
          </a:xfrm>
          <a:custGeom>
            <a:avLst/>
            <a:gdLst>
              <a:gd name="connsiteX0" fmla="*/ 0 w 3171825"/>
              <a:gd name="connsiteY0" fmla="*/ 323911 h 523997"/>
              <a:gd name="connsiteX1" fmla="*/ 304800 w 3171825"/>
              <a:gd name="connsiteY1" fmla="*/ 9586 h 523997"/>
              <a:gd name="connsiteX2" fmla="*/ 742950 w 3171825"/>
              <a:gd name="connsiteY2" fmla="*/ 485836 h 523997"/>
              <a:gd name="connsiteX3" fmla="*/ 1152525 w 3171825"/>
              <a:gd name="connsiteY3" fmla="*/ 61 h 523997"/>
              <a:gd name="connsiteX4" fmla="*/ 1562100 w 3171825"/>
              <a:gd name="connsiteY4" fmla="*/ 523936 h 523997"/>
              <a:gd name="connsiteX5" fmla="*/ 1990725 w 3171825"/>
              <a:gd name="connsiteY5" fmla="*/ 38161 h 523997"/>
              <a:gd name="connsiteX6" fmla="*/ 2457450 w 3171825"/>
              <a:gd name="connsiteY6" fmla="*/ 504886 h 523997"/>
              <a:gd name="connsiteX7" fmla="*/ 2847975 w 3171825"/>
              <a:gd name="connsiteY7" fmla="*/ 85786 h 523997"/>
              <a:gd name="connsiteX8" fmla="*/ 3171825 w 3171825"/>
              <a:gd name="connsiteY8" fmla="*/ 381061 h 5239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171825" h="523997">
                <a:moveTo>
                  <a:pt x="0" y="323911"/>
                </a:moveTo>
                <a:cubicBezTo>
                  <a:pt x="90487" y="153255"/>
                  <a:pt x="180975" y="-17401"/>
                  <a:pt x="304800" y="9586"/>
                </a:cubicBezTo>
                <a:cubicBezTo>
                  <a:pt x="428625" y="36573"/>
                  <a:pt x="601663" y="487423"/>
                  <a:pt x="742950" y="485836"/>
                </a:cubicBezTo>
                <a:cubicBezTo>
                  <a:pt x="884237" y="484249"/>
                  <a:pt x="1016000" y="-6289"/>
                  <a:pt x="1152525" y="61"/>
                </a:cubicBezTo>
                <a:cubicBezTo>
                  <a:pt x="1289050" y="6411"/>
                  <a:pt x="1422400" y="517586"/>
                  <a:pt x="1562100" y="523936"/>
                </a:cubicBezTo>
                <a:cubicBezTo>
                  <a:pt x="1701800" y="530286"/>
                  <a:pt x="1841500" y="41336"/>
                  <a:pt x="1990725" y="38161"/>
                </a:cubicBezTo>
                <a:cubicBezTo>
                  <a:pt x="2139950" y="34986"/>
                  <a:pt x="2314575" y="496949"/>
                  <a:pt x="2457450" y="504886"/>
                </a:cubicBezTo>
                <a:cubicBezTo>
                  <a:pt x="2600325" y="512823"/>
                  <a:pt x="2728913" y="106423"/>
                  <a:pt x="2847975" y="85786"/>
                </a:cubicBezTo>
                <a:cubicBezTo>
                  <a:pt x="2967037" y="65149"/>
                  <a:pt x="3069431" y="223105"/>
                  <a:pt x="3171825" y="381061"/>
                </a:cubicBezTo>
              </a:path>
            </a:pathLst>
          </a:custGeom>
          <a:noFill/>
          <a:ln w="63500" cap="flat" cmpd="sng" algn="ctr">
            <a:gradFill>
              <a:gsLst>
                <a:gs pos="57000">
                  <a:srgbClr val="7030A0"/>
                </a:gs>
                <a:gs pos="0">
                  <a:srgbClr val="7030A0"/>
                </a:gs>
                <a:gs pos="92500">
                  <a:srgbClr val="9BBB59"/>
                </a:gs>
                <a:gs pos="85000">
                  <a:srgbClr val="C0504D"/>
                </a:gs>
                <a:gs pos="76000">
                  <a:srgbClr val="9BBB59">
                    <a:lumMod val="95000"/>
                  </a:srgbClr>
                </a:gs>
                <a:gs pos="66000">
                  <a:srgbClr val="C00000"/>
                </a:gs>
                <a:gs pos="100000">
                  <a:srgbClr val="9BBB59"/>
                </a:gs>
              </a:gsLst>
              <a:lin ang="0" scaled="0"/>
            </a:gradFill>
            <a:prstDash val="solid"/>
          </a:ln>
          <a:effectLst/>
          <a:scene3d>
            <a:camera prst="orthographicFront"/>
            <a:lightRig rig="threePt" dir="t"/>
          </a:scene3d>
          <a:sp3d>
            <a:bevelT w="127000" h="127000"/>
            <a:bevelB w="127000" h="12700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4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70" name="Group 69"/>
          <p:cNvGrpSpPr/>
          <p:nvPr/>
        </p:nvGrpSpPr>
        <p:grpSpPr>
          <a:xfrm>
            <a:off x="6459832" y="2196452"/>
            <a:ext cx="1154942" cy="477489"/>
            <a:chOff x="5647109" y="2520355"/>
            <a:chExt cx="1154942" cy="477489"/>
          </a:xfrm>
        </p:grpSpPr>
        <p:sp>
          <p:nvSpPr>
            <p:cNvPr id="71" name="Freeform 70"/>
            <p:cNvSpPr/>
            <p:nvPr/>
          </p:nvSpPr>
          <p:spPr>
            <a:xfrm rot="17285991">
              <a:off x="5937974" y="2713681"/>
              <a:ext cx="139162" cy="124364"/>
            </a:xfrm>
            <a:custGeom>
              <a:avLst/>
              <a:gdLst>
                <a:gd name="connsiteX0" fmla="*/ 0 w 301083"/>
                <a:gd name="connsiteY0" fmla="*/ 45389 h 78879"/>
                <a:gd name="connsiteX1" fmla="*/ 111512 w 301083"/>
                <a:gd name="connsiteY1" fmla="*/ 785 h 78879"/>
                <a:gd name="connsiteX2" fmla="*/ 200722 w 301083"/>
                <a:gd name="connsiteY2" fmla="*/ 78843 h 78879"/>
                <a:gd name="connsiteX3" fmla="*/ 301083 w 301083"/>
                <a:gd name="connsiteY3" fmla="*/ 11936 h 78879"/>
                <a:gd name="connsiteX4" fmla="*/ 301083 w 301083"/>
                <a:gd name="connsiteY4" fmla="*/ 11936 h 788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1083" h="78879">
                  <a:moveTo>
                    <a:pt x="0" y="45389"/>
                  </a:moveTo>
                  <a:cubicBezTo>
                    <a:pt x="39029" y="20299"/>
                    <a:pt x="78058" y="-4791"/>
                    <a:pt x="111512" y="785"/>
                  </a:cubicBezTo>
                  <a:cubicBezTo>
                    <a:pt x="144966" y="6361"/>
                    <a:pt x="169127" y="76985"/>
                    <a:pt x="200722" y="78843"/>
                  </a:cubicBezTo>
                  <a:cubicBezTo>
                    <a:pt x="232317" y="80701"/>
                    <a:pt x="301083" y="11936"/>
                    <a:pt x="301083" y="11936"/>
                  </a:cubicBezTo>
                  <a:lnTo>
                    <a:pt x="301083" y="11936"/>
                  </a:lnTo>
                </a:path>
              </a:pathLst>
            </a:custGeom>
            <a:noFill/>
            <a:ln w="25400" cap="flat" cmpd="sng" algn="ctr">
              <a:solidFill>
                <a:srgbClr val="7030A0"/>
              </a:solidFill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127000" h="127000"/>
              <a:bevelB w="127000" h="127000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2" name="Freeform 71"/>
            <p:cNvSpPr/>
            <p:nvPr/>
          </p:nvSpPr>
          <p:spPr>
            <a:xfrm rot="17285991">
              <a:off x="6090374" y="2866081"/>
              <a:ext cx="139162" cy="124364"/>
            </a:xfrm>
            <a:custGeom>
              <a:avLst/>
              <a:gdLst>
                <a:gd name="connsiteX0" fmla="*/ 0 w 301083"/>
                <a:gd name="connsiteY0" fmla="*/ 45389 h 78879"/>
                <a:gd name="connsiteX1" fmla="*/ 111512 w 301083"/>
                <a:gd name="connsiteY1" fmla="*/ 785 h 78879"/>
                <a:gd name="connsiteX2" fmla="*/ 200722 w 301083"/>
                <a:gd name="connsiteY2" fmla="*/ 78843 h 78879"/>
                <a:gd name="connsiteX3" fmla="*/ 301083 w 301083"/>
                <a:gd name="connsiteY3" fmla="*/ 11936 h 78879"/>
                <a:gd name="connsiteX4" fmla="*/ 301083 w 301083"/>
                <a:gd name="connsiteY4" fmla="*/ 11936 h 788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1083" h="78879">
                  <a:moveTo>
                    <a:pt x="0" y="45389"/>
                  </a:moveTo>
                  <a:cubicBezTo>
                    <a:pt x="39029" y="20299"/>
                    <a:pt x="78058" y="-4791"/>
                    <a:pt x="111512" y="785"/>
                  </a:cubicBezTo>
                  <a:cubicBezTo>
                    <a:pt x="144966" y="6361"/>
                    <a:pt x="169127" y="76985"/>
                    <a:pt x="200722" y="78843"/>
                  </a:cubicBezTo>
                  <a:cubicBezTo>
                    <a:pt x="232317" y="80701"/>
                    <a:pt x="301083" y="11936"/>
                    <a:pt x="301083" y="11936"/>
                  </a:cubicBezTo>
                  <a:lnTo>
                    <a:pt x="301083" y="11936"/>
                  </a:lnTo>
                </a:path>
              </a:pathLst>
            </a:custGeom>
            <a:noFill/>
            <a:ln w="25400" cap="flat" cmpd="sng" algn="ctr">
              <a:solidFill>
                <a:srgbClr val="7030A0"/>
              </a:solidFill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127000" h="127000"/>
              <a:bevelB w="127000" h="127000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3" name="Freeform 72"/>
            <p:cNvSpPr/>
            <p:nvPr/>
          </p:nvSpPr>
          <p:spPr>
            <a:xfrm rot="17285991">
              <a:off x="6372113" y="2527754"/>
              <a:ext cx="139162" cy="124364"/>
            </a:xfrm>
            <a:custGeom>
              <a:avLst/>
              <a:gdLst>
                <a:gd name="connsiteX0" fmla="*/ 0 w 301083"/>
                <a:gd name="connsiteY0" fmla="*/ 45389 h 78879"/>
                <a:gd name="connsiteX1" fmla="*/ 111512 w 301083"/>
                <a:gd name="connsiteY1" fmla="*/ 785 h 78879"/>
                <a:gd name="connsiteX2" fmla="*/ 200722 w 301083"/>
                <a:gd name="connsiteY2" fmla="*/ 78843 h 78879"/>
                <a:gd name="connsiteX3" fmla="*/ 301083 w 301083"/>
                <a:gd name="connsiteY3" fmla="*/ 11936 h 78879"/>
                <a:gd name="connsiteX4" fmla="*/ 301083 w 301083"/>
                <a:gd name="connsiteY4" fmla="*/ 11936 h 788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1083" h="78879">
                  <a:moveTo>
                    <a:pt x="0" y="45389"/>
                  </a:moveTo>
                  <a:cubicBezTo>
                    <a:pt x="39029" y="20299"/>
                    <a:pt x="78058" y="-4791"/>
                    <a:pt x="111512" y="785"/>
                  </a:cubicBezTo>
                  <a:cubicBezTo>
                    <a:pt x="144966" y="6361"/>
                    <a:pt x="169127" y="76985"/>
                    <a:pt x="200722" y="78843"/>
                  </a:cubicBezTo>
                  <a:cubicBezTo>
                    <a:pt x="232317" y="80701"/>
                    <a:pt x="301083" y="11936"/>
                    <a:pt x="301083" y="11936"/>
                  </a:cubicBezTo>
                  <a:lnTo>
                    <a:pt x="301083" y="11936"/>
                  </a:lnTo>
                </a:path>
              </a:pathLst>
            </a:custGeom>
            <a:noFill/>
            <a:ln w="25400" cap="flat" cmpd="sng" algn="ctr">
              <a:solidFill>
                <a:srgbClr val="7030A0"/>
              </a:solidFill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127000" h="127000"/>
              <a:bevelB w="127000" h="127000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4" name="Freeform 73"/>
            <p:cNvSpPr/>
            <p:nvPr/>
          </p:nvSpPr>
          <p:spPr>
            <a:xfrm rot="17285991">
              <a:off x="6533558" y="2823705"/>
              <a:ext cx="139162" cy="124364"/>
            </a:xfrm>
            <a:custGeom>
              <a:avLst/>
              <a:gdLst>
                <a:gd name="connsiteX0" fmla="*/ 0 w 301083"/>
                <a:gd name="connsiteY0" fmla="*/ 45389 h 78879"/>
                <a:gd name="connsiteX1" fmla="*/ 111512 w 301083"/>
                <a:gd name="connsiteY1" fmla="*/ 785 h 78879"/>
                <a:gd name="connsiteX2" fmla="*/ 200722 w 301083"/>
                <a:gd name="connsiteY2" fmla="*/ 78843 h 78879"/>
                <a:gd name="connsiteX3" fmla="*/ 301083 w 301083"/>
                <a:gd name="connsiteY3" fmla="*/ 11936 h 78879"/>
                <a:gd name="connsiteX4" fmla="*/ 301083 w 301083"/>
                <a:gd name="connsiteY4" fmla="*/ 11936 h 788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1083" h="78879">
                  <a:moveTo>
                    <a:pt x="0" y="45389"/>
                  </a:moveTo>
                  <a:cubicBezTo>
                    <a:pt x="39029" y="20299"/>
                    <a:pt x="78058" y="-4791"/>
                    <a:pt x="111512" y="785"/>
                  </a:cubicBezTo>
                  <a:cubicBezTo>
                    <a:pt x="144966" y="6361"/>
                    <a:pt x="169127" y="76985"/>
                    <a:pt x="200722" y="78843"/>
                  </a:cubicBezTo>
                  <a:cubicBezTo>
                    <a:pt x="232317" y="80701"/>
                    <a:pt x="301083" y="11936"/>
                    <a:pt x="301083" y="11936"/>
                  </a:cubicBezTo>
                  <a:lnTo>
                    <a:pt x="301083" y="11936"/>
                  </a:lnTo>
                </a:path>
              </a:pathLst>
            </a:custGeom>
            <a:noFill/>
            <a:ln w="25400" cap="flat" cmpd="sng" algn="ctr">
              <a:solidFill>
                <a:srgbClr val="7030A0"/>
              </a:solidFill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127000" h="127000"/>
              <a:bevelB w="127000" h="127000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5" name="Freeform 74"/>
            <p:cNvSpPr/>
            <p:nvPr/>
          </p:nvSpPr>
          <p:spPr>
            <a:xfrm rot="22800000">
              <a:off x="6662889" y="2613211"/>
              <a:ext cx="139162" cy="124364"/>
            </a:xfrm>
            <a:custGeom>
              <a:avLst/>
              <a:gdLst>
                <a:gd name="connsiteX0" fmla="*/ 0 w 301083"/>
                <a:gd name="connsiteY0" fmla="*/ 45389 h 78879"/>
                <a:gd name="connsiteX1" fmla="*/ 111512 w 301083"/>
                <a:gd name="connsiteY1" fmla="*/ 785 h 78879"/>
                <a:gd name="connsiteX2" fmla="*/ 200722 w 301083"/>
                <a:gd name="connsiteY2" fmla="*/ 78843 h 78879"/>
                <a:gd name="connsiteX3" fmla="*/ 301083 w 301083"/>
                <a:gd name="connsiteY3" fmla="*/ 11936 h 78879"/>
                <a:gd name="connsiteX4" fmla="*/ 301083 w 301083"/>
                <a:gd name="connsiteY4" fmla="*/ 11936 h 788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1083" h="78879">
                  <a:moveTo>
                    <a:pt x="0" y="45389"/>
                  </a:moveTo>
                  <a:cubicBezTo>
                    <a:pt x="39029" y="20299"/>
                    <a:pt x="78058" y="-4791"/>
                    <a:pt x="111512" y="785"/>
                  </a:cubicBezTo>
                  <a:cubicBezTo>
                    <a:pt x="144966" y="6361"/>
                    <a:pt x="169127" y="76985"/>
                    <a:pt x="200722" y="78843"/>
                  </a:cubicBezTo>
                  <a:cubicBezTo>
                    <a:pt x="232317" y="80701"/>
                    <a:pt x="301083" y="11936"/>
                    <a:pt x="301083" y="11936"/>
                  </a:cubicBezTo>
                  <a:lnTo>
                    <a:pt x="301083" y="11936"/>
                  </a:lnTo>
                </a:path>
              </a:pathLst>
            </a:custGeom>
            <a:noFill/>
            <a:ln w="25400" cap="flat" cmpd="sng" algn="ctr">
              <a:solidFill>
                <a:srgbClr val="7030A0"/>
              </a:solidFill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127000" h="127000"/>
              <a:bevelB w="127000" h="127000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6" name="Freeform 75"/>
            <p:cNvSpPr/>
            <p:nvPr/>
          </p:nvSpPr>
          <p:spPr>
            <a:xfrm rot="22800000">
              <a:off x="5647109" y="2600623"/>
              <a:ext cx="139162" cy="124364"/>
            </a:xfrm>
            <a:custGeom>
              <a:avLst/>
              <a:gdLst>
                <a:gd name="connsiteX0" fmla="*/ 0 w 301083"/>
                <a:gd name="connsiteY0" fmla="*/ 45389 h 78879"/>
                <a:gd name="connsiteX1" fmla="*/ 111512 w 301083"/>
                <a:gd name="connsiteY1" fmla="*/ 785 h 78879"/>
                <a:gd name="connsiteX2" fmla="*/ 200722 w 301083"/>
                <a:gd name="connsiteY2" fmla="*/ 78843 h 78879"/>
                <a:gd name="connsiteX3" fmla="*/ 301083 w 301083"/>
                <a:gd name="connsiteY3" fmla="*/ 11936 h 78879"/>
                <a:gd name="connsiteX4" fmla="*/ 301083 w 301083"/>
                <a:gd name="connsiteY4" fmla="*/ 11936 h 788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1083" h="78879">
                  <a:moveTo>
                    <a:pt x="0" y="45389"/>
                  </a:moveTo>
                  <a:cubicBezTo>
                    <a:pt x="39029" y="20299"/>
                    <a:pt x="78058" y="-4791"/>
                    <a:pt x="111512" y="785"/>
                  </a:cubicBezTo>
                  <a:cubicBezTo>
                    <a:pt x="144966" y="6361"/>
                    <a:pt x="169127" y="76985"/>
                    <a:pt x="200722" y="78843"/>
                  </a:cubicBezTo>
                  <a:cubicBezTo>
                    <a:pt x="232317" y="80701"/>
                    <a:pt x="301083" y="11936"/>
                    <a:pt x="301083" y="11936"/>
                  </a:cubicBezTo>
                  <a:lnTo>
                    <a:pt x="301083" y="11936"/>
                  </a:lnTo>
                </a:path>
              </a:pathLst>
            </a:custGeom>
            <a:noFill/>
            <a:ln w="25400" cap="flat" cmpd="sng" algn="ctr">
              <a:solidFill>
                <a:srgbClr val="7030A0"/>
              </a:solidFill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127000" h="127000"/>
              <a:bevelB w="127000" h="127000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7" name="Freeform 76"/>
            <p:cNvSpPr/>
            <p:nvPr/>
          </p:nvSpPr>
          <p:spPr>
            <a:xfrm rot="17285991">
              <a:off x="5941404" y="2588022"/>
              <a:ext cx="139162" cy="124364"/>
            </a:xfrm>
            <a:custGeom>
              <a:avLst/>
              <a:gdLst>
                <a:gd name="connsiteX0" fmla="*/ 0 w 301083"/>
                <a:gd name="connsiteY0" fmla="*/ 45389 h 78879"/>
                <a:gd name="connsiteX1" fmla="*/ 111512 w 301083"/>
                <a:gd name="connsiteY1" fmla="*/ 785 h 78879"/>
                <a:gd name="connsiteX2" fmla="*/ 200722 w 301083"/>
                <a:gd name="connsiteY2" fmla="*/ 78843 h 78879"/>
                <a:gd name="connsiteX3" fmla="*/ 301083 w 301083"/>
                <a:gd name="connsiteY3" fmla="*/ 11936 h 78879"/>
                <a:gd name="connsiteX4" fmla="*/ 301083 w 301083"/>
                <a:gd name="connsiteY4" fmla="*/ 11936 h 788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1083" h="78879">
                  <a:moveTo>
                    <a:pt x="0" y="45389"/>
                  </a:moveTo>
                  <a:cubicBezTo>
                    <a:pt x="39029" y="20299"/>
                    <a:pt x="78058" y="-4791"/>
                    <a:pt x="111512" y="785"/>
                  </a:cubicBezTo>
                  <a:cubicBezTo>
                    <a:pt x="144966" y="6361"/>
                    <a:pt x="169127" y="76985"/>
                    <a:pt x="200722" y="78843"/>
                  </a:cubicBezTo>
                  <a:cubicBezTo>
                    <a:pt x="232317" y="80701"/>
                    <a:pt x="301083" y="11936"/>
                    <a:pt x="301083" y="11936"/>
                  </a:cubicBezTo>
                  <a:lnTo>
                    <a:pt x="301083" y="11936"/>
                  </a:lnTo>
                </a:path>
              </a:pathLst>
            </a:custGeom>
            <a:noFill/>
            <a:ln w="25400" cap="flat" cmpd="sng" algn="ctr">
              <a:solidFill>
                <a:srgbClr val="7030A0"/>
              </a:solidFill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127000" h="127000"/>
              <a:bevelB w="127000" h="127000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aphicFrame>
        <p:nvGraphicFramePr>
          <p:cNvPr id="154" name="Object 15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72826648"/>
              </p:ext>
            </p:extLst>
          </p:nvPr>
        </p:nvGraphicFramePr>
        <p:xfrm>
          <a:off x="684881" y="1262811"/>
          <a:ext cx="2294356" cy="83943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77" name="CS ChemDraw Drawing" r:id="rId4" imgW="2957639" imgH="1084784" progId="ChemDraw.Document.6.0">
                  <p:embed/>
                </p:oleObj>
              </mc:Choice>
              <mc:Fallback>
                <p:oleObj name="CS ChemDraw Drawing" r:id="rId4" imgW="2957639" imgH="1084784" progId="ChemDraw.Document.6.0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4881" y="1262811"/>
                        <a:ext cx="2294356" cy="83943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5" name="TextBox 154"/>
          <p:cNvSpPr txBox="1"/>
          <p:nvPr/>
        </p:nvSpPr>
        <p:spPr>
          <a:xfrm>
            <a:off x="1407493" y="825168"/>
            <a:ext cx="80342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err="1" smtClean="0">
                <a:solidFill>
                  <a:srgbClr val="FF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pDEAm</a:t>
            </a:r>
            <a:endParaRPr lang="en-GB" sz="1400" dirty="0">
              <a:solidFill>
                <a:srgbClr val="FF99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56" name="Object 15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22971637"/>
              </p:ext>
            </p:extLst>
          </p:nvPr>
        </p:nvGraphicFramePr>
        <p:xfrm>
          <a:off x="3326870" y="1200910"/>
          <a:ext cx="2223269" cy="81342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78" name="CS ChemDraw Drawing" r:id="rId6" imgW="2959257" imgH="1084514" progId="ChemDraw.Document.6.0">
                  <p:embed/>
                </p:oleObj>
              </mc:Choice>
              <mc:Fallback>
                <p:oleObj name="CS ChemDraw Drawing" r:id="rId6" imgW="2959257" imgH="1084514" progId="ChemDraw.Document.6.0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26870" y="1200910"/>
                        <a:ext cx="2223269" cy="81342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7" name="TextBox 156"/>
          <p:cNvSpPr txBox="1"/>
          <p:nvPr/>
        </p:nvSpPr>
        <p:spPr>
          <a:xfrm>
            <a:off x="4048086" y="847191"/>
            <a:ext cx="83978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err="1" smtClean="0">
                <a:solidFill>
                  <a:srgbClr val="26429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pNIPAM</a:t>
            </a:r>
            <a:endParaRPr lang="en-GB" sz="1400" dirty="0">
              <a:solidFill>
                <a:srgbClr val="26429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58" name="Object 15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44313441"/>
              </p:ext>
            </p:extLst>
          </p:nvPr>
        </p:nvGraphicFramePr>
        <p:xfrm>
          <a:off x="6234113" y="1235075"/>
          <a:ext cx="2354262" cy="873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79" name="CS ChemDraw Drawing" r:id="rId8" imgW="2957639" imgH="1095591" progId="ChemDraw.Document.6.0">
                  <p:embed/>
                </p:oleObj>
              </mc:Choice>
              <mc:Fallback>
                <p:oleObj name="CS ChemDraw Drawing" r:id="rId8" imgW="2957639" imgH="1095591" progId="ChemDraw.Document.6.0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234113" y="1235075"/>
                        <a:ext cx="2354262" cy="8731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9" name="TextBox 158"/>
          <p:cNvSpPr txBox="1"/>
          <p:nvPr/>
        </p:nvSpPr>
        <p:spPr>
          <a:xfrm>
            <a:off x="6936441" y="807145"/>
            <a:ext cx="94288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err="1" smtClean="0">
                <a:solidFill>
                  <a:srgbClr val="8F45C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pDEGMA</a:t>
            </a:r>
            <a:endParaRPr lang="en-GB" sz="1400" dirty="0">
              <a:solidFill>
                <a:srgbClr val="8F45C7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3" name="Slide Number Placeholder 1"/>
          <p:cNvSpPr txBox="1">
            <a:spLocks/>
          </p:cNvSpPr>
          <p:nvPr/>
        </p:nvSpPr>
        <p:spPr bwMode="auto">
          <a:xfrm>
            <a:off x="7010400" y="6510374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GB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Franklin Gothic Book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Franklin Gothic Book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Franklin Gothic Book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Franklin Gothic Book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tx1"/>
                </a:solidFill>
                <a:latin typeface="Franklin Gothic Book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tx1"/>
                </a:solidFill>
                <a:latin typeface="Franklin Gothic Book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tx1"/>
                </a:solidFill>
                <a:latin typeface="Franklin Gothic Book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tx1"/>
                </a:solidFill>
                <a:latin typeface="Franklin Gothic Book" pitchFamily="34" charset="0"/>
                <a:ea typeface="+mn-ea"/>
                <a:cs typeface="+mn-cs"/>
              </a:defRPr>
            </a:lvl9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81905FB9-4446-4DFD-ACDE-BCBB94B2C00B}" type="slidenum">
              <a:rPr kumimoji="0" lang="en-GB" sz="1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cxnSp>
        <p:nvCxnSpPr>
          <p:cNvPr id="3" name="Straight Arrow Connector 2"/>
          <p:cNvCxnSpPr/>
          <p:nvPr/>
        </p:nvCxnSpPr>
        <p:spPr>
          <a:xfrm flipH="1">
            <a:off x="1569493" y="2689817"/>
            <a:ext cx="436729" cy="723556"/>
          </a:xfrm>
          <a:prstGeom prst="straightConnector1">
            <a:avLst/>
          </a:prstGeom>
          <a:ln>
            <a:solidFill>
              <a:schemeClr val="tx1"/>
            </a:solidFill>
            <a:tailEnd type="stealth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1" name="Straight Arrow Connector 100"/>
          <p:cNvCxnSpPr/>
          <p:nvPr/>
        </p:nvCxnSpPr>
        <p:spPr>
          <a:xfrm>
            <a:off x="7173694" y="2709096"/>
            <a:ext cx="436729" cy="723556"/>
          </a:xfrm>
          <a:prstGeom prst="straightConnector1">
            <a:avLst/>
          </a:prstGeom>
          <a:ln>
            <a:solidFill>
              <a:schemeClr val="tx1"/>
            </a:solidFill>
            <a:tailEnd type="stealth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2" name="Straight Arrow Connector 101"/>
          <p:cNvCxnSpPr/>
          <p:nvPr/>
        </p:nvCxnSpPr>
        <p:spPr>
          <a:xfrm>
            <a:off x="4427836" y="2665637"/>
            <a:ext cx="1" cy="747736"/>
          </a:xfrm>
          <a:prstGeom prst="straightConnector1">
            <a:avLst/>
          </a:prstGeom>
          <a:ln>
            <a:solidFill>
              <a:schemeClr val="tx1"/>
            </a:solidFill>
            <a:tailEnd type="stealth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9" name="Picture 22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8462" y="3555811"/>
            <a:ext cx="960083" cy="9494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104" name="Object 10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77827253"/>
              </p:ext>
            </p:extLst>
          </p:nvPr>
        </p:nvGraphicFramePr>
        <p:xfrm>
          <a:off x="2398673" y="3107135"/>
          <a:ext cx="4217393" cy="29461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80" name="Graph" r:id="rId11" imgW="4152900" imgH="2908300" progId="Origin50.Graph">
                  <p:embed/>
                </p:oleObj>
              </mc:Choice>
              <mc:Fallback>
                <p:oleObj name="Graph" r:id="rId11" imgW="4152900" imgH="2908300" progId="Origin50.Graph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98673" y="3107135"/>
                        <a:ext cx="4217393" cy="2946112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9" name="Picture 8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266" y="3462138"/>
            <a:ext cx="1115846" cy="111227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38627" y="3462138"/>
            <a:ext cx="1092980" cy="10574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99883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192" b="24057"/>
          <a:stretch/>
        </p:blipFill>
        <p:spPr>
          <a:xfrm>
            <a:off x="0" y="6135038"/>
            <a:ext cx="9181728" cy="722962"/>
          </a:xfrm>
          <a:prstGeom prst="rect">
            <a:avLst/>
          </a:prstGeom>
        </p:spPr>
      </p:pic>
      <p:graphicFrame>
        <p:nvGraphicFramePr>
          <p:cNvPr id="19" name="Object 1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13602700"/>
              </p:ext>
            </p:extLst>
          </p:nvPr>
        </p:nvGraphicFramePr>
        <p:xfrm>
          <a:off x="323528" y="2616816"/>
          <a:ext cx="4958357" cy="346346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96" name="Graph" r:id="rId4" imgW="4154400" imgH="2901600" progId="Origin50.Graph">
                  <p:embed/>
                </p:oleObj>
              </mc:Choice>
              <mc:Fallback>
                <p:oleObj name="Graph" r:id="rId4" imgW="4154400" imgH="290160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323528" y="2616816"/>
                        <a:ext cx="4958357" cy="346346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0" name="Picture 2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3218" y="1626548"/>
            <a:ext cx="960083" cy="9494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22" name="Object 2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26497594"/>
              </p:ext>
            </p:extLst>
          </p:nvPr>
        </p:nvGraphicFramePr>
        <p:xfrm>
          <a:off x="78490" y="802750"/>
          <a:ext cx="2295525" cy="8397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97" name="CS ChemDraw Drawing" r:id="rId7" imgW="2957639" imgH="1084784" progId="ChemDraw.Document.6.0">
                  <p:embed/>
                </p:oleObj>
              </mc:Choice>
              <mc:Fallback>
                <p:oleObj name="CS ChemDraw Drawing" r:id="rId7" imgW="2957639" imgH="1084784" progId="ChemDraw.Document.6.0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8490" y="802750"/>
                        <a:ext cx="2295525" cy="8397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" name="Object 2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59157446"/>
              </p:ext>
            </p:extLst>
          </p:nvPr>
        </p:nvGraphicFramePr>
        <p:xfrm>
          <a:off x="5886902" y="813749"/>
          <a:ext cx="2224088" cy="812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98" name="CS ChemDraw Drawing" r:id="rId9" imgW="2959257" imgH="1084514" progId="ChemDraw.Document.6.0">
                  <p:embed/>
                </p:oleObj>
              </mc:Choice>
              <mc:Fallback>
                <p:oleObj name="CS ChemDraw Drawing" r:id="rId9" imgW="2959257" imgH="1084514" progId="ChemDraw.Document.6.0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86902" y="813749"/>
                        <a:ext cx="2224088" cy="812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4" name="TextBox 23"/>
          <p:cNvSpPr txBox="1"/>
          <p:nvPr/>
        </p:nvSpPr>
        <p:spPr>
          <a:xfrm>
            <a:off x="1547663" y="1932578"/>
            <a:ext cx="9797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 dirty="0" err="1" smtClean="0">
                <a:solidFill>
                  <a:srgbClr val="FF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pDEAm</a:t>
            </a:r>
            <a:endParaRPr lang="en-GB" sz="1800" dirty="0">
              <a:solidFill>
                <a:srgbClr val="FF99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7759110" y="1916590"/>
            <a:ext cx="10267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 dirty="0" err="1" smtClean="0">
                <a:solidFill>
                  <a:srgbClr val="26429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pNIPAM</a:t>
            </a:r>
            <a:endParaRPr lang="en-GB" sz="1800" dirty="0">
              <a:solidFill>
                <a:srgbClr val="26429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5436096" y="4531772"/>
            <a:ext cx="316835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But…</a:t>
            </a:r>
          </a:p>
          <a:p>
            <a:endParaRPr lang="en-GB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Hysteresis can be introduced by hydrophobic core </a:t>
            </a:r>
            <a:endParaRPr lang="en-GB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7" name="Straight Arrow Connector 26"/>
          <p:cNvCxnSpPr/>
          <p:nvPr/>
        </p:nvCxnSpPr>
        <p:spPr bwMode="auto">
          <a:xfrm flipH="1" flipV="1">
            <a:off x="4355976" y="4869160"/>
            <a:ext cx="1080121" cy="411034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8" name="TextBox 27"/>
          <p:cNvSpPr txBox="1"/>
          <p:nvPr/>
        </p:nvSpPr>
        <p:spPr>
          <a:xfrm>
            <a:off x="2955215" y="1164883"/>
            <a:ext cx="280152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Nearly identical corona blocks with almost identical cloud points</a:t>
            </a:r>
            <a:endParaRPr lang="en-GB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5382547" y="3293438"/>
            <a:ext cx="306936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800" dirty="0">
                <a:latin typeface="Arial" panose="020B0604020202020204" pitchFamily="34" charset="0"/>
                <a:cs typeface="Arial" panose="020B0604020202020204" pitchFamily="34" charset="0"/>
              </a:rPr>
              <a:t>Hydrogen bonding ability plays major role in determining hysteresis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516935" y="-21050"/>
            <a:ext cx="808779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i="1" dirty="0" smtClean="0">
                <a:latin typeface="Arial"/>
                <a:cs typeface="Arial"/>
              </a:rPr>
              <a:t>Investigating Hysteresis Using Other Thermoresponsive Coronas</a:t>
            </a:r>
          </a:p>
        </p:txBody>
      </p:sp>
      <p:sp>
        <p:nvSpPr>
          <p:cNvPr id="15" name="Slide Number Placeholder 1"/>
          <p:cNvSpPr txBox="1">
            <a:spLocks/>
          </p:cNvSpPr>
          <p:nvPr/>
        </p:nvSpPr>
        <p:spPr bwMode="auto">
          <a:xfrm>
            <a:off x="7010400" y="6510374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GB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Franklin Gothic Book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Franklin Gothic Book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Franklin Gothic Book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Franklin Gothic Book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tx1"/>
                </a:solidFill>
                <a:latin typeface="Franklin Gothic Book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tx1"/>
                </a:solidFill>
                <a:latin typeface="Franklin Gothic Book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tx1"/>
                </a:solidFill>
                <a:latin typeface="Franklin Gothic Book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tx1"/>
                </a:solidFill>
                <a:latin typeface="Franklin Gothic Book" pitchFamily="34" charset="0"/>
                <a:ea typeface="+mn-ea"/>
                <a:cs typeface="+mn-cs"/>
              </a:defRPr>
            </a:lvl9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81905FB9-4446-4DFD-ACDE-BCBB94B2C00B}" type="slidenum">
              <a:rPr kumimoji="0" lang="en-GB" sz="1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6745" y="1659756"/>
            <a:ext cx="1115846" cy="11122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82806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2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extBox 20"/>
          <p:cNvSpPr txBox="1"/>
          <p:nvPr/>
        </p:nvSpPr>
        <p:spPr>
          <a:xfrm>
            <a:off x="1632862" y="5670329"/>
            <a:ext cx="280152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Cooling</a:t>
            </a:r>
            <a:endParaRPr lang="en-GB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-101163" y="5662172"/>
            <a:ext cx="280152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Heating</a:t>
            </a:r>
            <a:endParaRPr lang="en-GB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192" b="24057"/>
          <a:stretch/>
        </p:blipFill>
        <p:spPr>
          <a:xfrm>
            <a:off x="0" y="6135038"/>
            <a:ext cx="9181728" cy="722962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1826537" y="2195076"/>
            <a:ext cx="11592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 dirty="0" err="1" smtClean="0">
                <a:solidFill>
                  <a:srgbClr val="8F45C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pDEGMA</a:t>
            </a:r>
            <a:endParaRPr lang="en-GB" sz="1800" dirty="0">
              <a:solidFill>
                <a:srgbClr val="8F45C7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6" name="Object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16518193"/>
              </p:ext>
            </p:extLst>
          </p:nvPr>
        </p:nvGraphicFramePr>
        <p:xfrm>
          <a:off x="179388" y="992188"/>
          <a:ext cx="2355850" cy="873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302" name="CS ChemDraw Drawing" r:id="rId4" imgW="2957639" imgH="1095591" progId="ChemDraw.Document.6.0">
                  <p:embed/>
                </p:oleObj>
              </mc:Choice>
              <mc:Fallback>
                <p:oleObj name="CS ChemDraw Drawing" r:id="rId4" imgW="2957639" imgH="1095591" progId="ChemDraw.Document.6.0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9388" y="992188"/>
                        <a:ext cx="2355850" cy="8731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3" name="TextBox 22"/>
          <p:cNvSpPr txBox="1"/>
          <p:nvPr/>
        </p:nvSpPr>
        <p:spPr>
          <a:xfrm>
            <a:off x="7536899" y="2225133"/>
            <a:ext cx="11721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 dirty="0" err="1" smtClean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pOEGMA</a:t>
            </a:r>
            <a:endParaRPr lang="en-GB" sz="1800" dirty="0">
              <a:solidFill>
                <a:srgbClr val="00B0F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26" name="Object 2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57282151"/>
              </p:ext>
            </p:extLst>
          </p:nvPr>
        </p:nvGraphicFramePr>
        <p:xfrm>
          <a:off x="6178550" y="909638"/>
          <a:ext cx="2546350" cy="890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303" name="CS ChemDraw Drawing" r:id="rId6" imgW="3456108" imgH="1209879" progId="ChemDraw.Document.6.0">
                  <p:embed/>
                </p:oleObj>
              </mc:Choice>
              <mc:Fallback>
                <p:oleObj name="CS ChemDraw Drawing" r:id="rId6" imgW="3456108" imgH="1209879" progId="ChemDraw.Document.6.0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78550" y="909638"/>
                        <a:ext cx="2546350" cy="8905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7" name="TextBox 26"/>
          <p:cNvSpPr txBox="1"/>
          <p:nvPr/>
        </p:nvSpPr>
        <p:spPr>
          <a:xfrm>
            <a:off x="3063165" y="1136965"/>
            <a:ext cx="280152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Similar corona blocks but with different cloud points and side-chain lengths</a:t>
            </a:r>
            <a:endParaRPr lang="en-GB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28" name="Table 2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81894461"/>
              </p:ext>
            </p:extLst>
          </p:nvPr>
        </p:nvGraphicFramePr>
        <p:xfrm>
          <a:off x="3657600" y="3080600"/>
          <a:ext cx="5090864" cy="1337310"/>
        </p:xfrm>
        <a:graphic>
          <a:graphicData uri="http://schemas.openxmlformats.org/drawingml/2006/table">
            <a:tbl>
              <a:tblPr/>
              <a:tblGrid>
                <a:gridCol w="1272716"/>
                <a:gridCol w="1272716"/>
                <a:gridCol w="1272716"/>
                <a:gridCol w="1272716"/>
              </a:tblGrid>
              <a:tr h="200025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Corona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mol</a:t>
                      </a:r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% </a:t>
                      </a:r>
                      <a:r>
                        <a:rPr lang="en-GB" sz="1400" b="1" i="1" u="none" strike="noStrike" dirty="0" err="1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n</a:t>
                      </a:r>
                      <a:r>
                        <a:rPr lang="en-GB" sz="14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BA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Cloud Point/ °C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Hysteresis/ °C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 err="1" smtClean="0">
                          <a:solidFill>
                            <a:srgbClr val="8F45C7"/>
                          </a:solidFill>
                          <a:effectLst/>
                          <a:latin typeface="Franklin Gothic Book" panose="020B0503020102020204" pitchFamily="34" charset="0"/>
                        </a:rPr>
                        <a:t>pDEGMA</a:t>
                      </a:r>
                      <a:endParaRPr lang="en-GB" sz="1400" b="0" i="0" u="none" strike="noStrike" dirty="0">
                        <a:solidFill>
                          <a:srgbClr val="8F45C7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8F45C7"/>
                          </a:solidFill>
                          <a:effectLst/>
                          <a:latin typeface="Franklin Gothic Book" panose="020B0503020102020204" pitchFamily="34" charset="0"/>
                        </a:rPr>
                        <a:t>45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8F45C7"/>
                          </a:solidFill>
                          <a:effectLst/>
                          <a:latin typeface="Franklin Gothic Book" panose="020B0503020102020204" pitchFamily="34" charset="0"/>
                        </a:rPr>
                        <a:t>20.3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8F45C7"/>
                          </a:solidFill>
                          <a:effectLst/>
                          <a:latin typeface="Franklin Gothic Book" panose="020B0503020102020204" pitchFamily="34" charset="0"/>
                        </a:rPr>
                        <a:t>0.4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i="0" u="none" strike="noStrike" dirty="0" err="1" smtClean="0">
                          <a:solidFill>
                            <a:srgbClr val="8F45C7"/>
                          </a:solidFill>
                          <a:effectLst/>
                          <a:latin typeface="Franklin Gothic Book" panose="020B0503020102020204" pitchFamily="34" charset="0"/>
                        </a:rPr>
                        <a:t>pDEGMA</a:t>
                      </a:r>
                      <a:endParaRPr lang="en-GB" sz="1400" b="0" i="0" u="none" strike="noStrike" dirty="0" smtClean="0">
                        <a:solidFill>
                          <a:srgbClr val="8F45C7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8F45C7"/>
                          </a:solidFill>
                          <a:effectLst/>
                          <a:latin typeface="Franklin Gothic Book" panose="020B0503020102020204" pitchFamily="34" charset="0"/>
                        </a:rPr>
                        <a:t>69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8F45C7"/>
                          </a:solidFill>
                          <a:effectLst/>
                          <a:latin typeface="Franklin Gothic Book" panose="020B0503020102020204" pitchFamily="34" charset="0"/>
                        </a:rPr>
                        <a:t>21.0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8F45C7"/>
                          </a:solidFill>
                          <a:effectLst/>
                          <a:latin typeface="Franklin Gothic Book" panose="020B0503020102020204" pitchFamily="34" charset="0"/>
                        </a:rPr>
                        <a:t>0.5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i="0" u="none" strike="noStrike" dirty="0" err="1" smtClean="0">
                          <a:solidFill>
                            <a:srgbClr val="8F45C7"/>
                          </a:solidFill>
                          <a:effectLst/>
                          <a:latin typeface="Franklin Gothic Book" panose="020B0503020102020204" pitchFamily="34" charset="0"/>
                        </a:rPr>
                        <a:t>pDEGMA</a:t>
                      </a:r>
                      <a:endParaRPr lang="en-GB" sz="1400" b="0" i="0" u="none" strike="noStrike" dirty="0" smtClean="0">
                        <a:solidFill>
                          <a:srgbClr val="8F45C7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 smtClean="0">
                          <a:solidFill>
                            <a:srgbClr val="8F45C7"/>
                          </a:solidFill>
                          <a:effectLst/>
                          <a:latin typeface="Franklin Gothic Book" panose="020B0503020102020204" pitchFamily="34" charset="0"/>
                        </a:rPr>
                        <a:t>77</a:t>
                      </a:r>
                      <a:endParaRPr lang="en-GB" sz="1400" b="0" i="0" u="none" strike="noStrike" dirty="0">
                        <a:solidFill>
                          <a:srgbClr val="8F45C7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 smtClean="0">
                          <a:solidFill>
                            <a:srgbClr val="8F45C7"/>
                          </a:solidFill>
                          <a:effectLst/>
                          <a:latin typeface="Franklin Gothic Book" panose="020B0503020102020204" pitchFamily="34" charset="0"/>
                        </a:rPr>
                        <a:t>19.8</a:t>
                      </a:r>
                      <a:endParaRPr lang="en-GB" sz="1400" b="0" i="0" u="none" strike="noStrike" dirty="0">
                        <a:solidFill>
                          <a:srgbClr val="8F45C7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 smtClean="0">
                          <a:solidFill>
                            <a:srgbClr val="8F45C7"/>
                          </a:solidFill>
                          <a:effectLst/>
                          <a:latin typeface="Franklin Gothic Book" panose="020B0503020102020204" pitchFamily="34" charset="0"/>
                        </a:rPr>
                        <a:t>0.1</a:t>
                      </a:r>
                      <a:endParaRPr lang="en-GB" sz="1400" b="0" i="0" u="none" strike="noStrike" dirty="0">
                        <a:solidFill>
                          <a:srgbClr val="8F45C7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i="0" u="none" strike="noStrike" dirty="0" err="1" smtClean="0">
                          <a:solidFill>
                            <a:srgbClr val="8F45C7"/>
                          </a:solidFill>
                          <a:effectLst/>
                          <a:latin typeface="Franklin Gothic Book" panose="020B0503020102020204" pitchFamily="34" charset="0"/>
                        </a:rPr>
                        <a:t>pDEGMA</a:t>
                      </a:r>
                      <a:endParaRPr lang="en-GB" sz="1400" b="0" i="0" u="none" strike="noStrike" dirty="0" smtClean="0">
                        <a:solidFill>
                          <a:srgbClr val="8F45C7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8F45C7"/>
                          </a:solidFill>
                          <a:effectLst/>
                          <a:latin typeface="Franklin Gothic Book" panose="020B0503020102020204" pitchFamily="34" charset="0"/>
                        </a:rPr>
                        <a:t>87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8F45C7"/>
                          </a:solidFill>
                          <a:effectLst/>
                          <a:latin typeface="Franklin Gothic Book" panose="020B0503020102020204" pitchFamily="34" charset="0"/>
                        </a:rPr>
                        <a:t>20.5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 smtClean="0">
                          <a:solidFill>
                            <a:srgbClr val="8F45C7"/>
                          </a:solidFill>
                          <a:effectLst/>
                          <a:latin typeface="Franklin Gothic Book" panose="020B0503020102020204" pitchFamily="34" charset="0"/>
                        </a:rPr>
                        <a:t>Irreversible</a:t>
                      </a:r>
                      <a:endParaRPr lang="en-GB" sz="1400" b="0" i="0" u="none" strike="noStrike" dirty="0">
                        <a:solidFill>
                          <a:srgbClr val="8F45C7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i="0" u="none" strike="noStrike" dirty="0" err="1" smtClean="0">
                          <a:solidFill>
                            <a:srgbClr val="8F45C7"/>
                          </a:solidFill>
                          <a:effectLst/>
                          <a:latin typeface="Franklin Gothic Book" panose="020B0503020102020204" pitchFamily="34" charset="0"/>
                        </a:rPr>
                        <a:t>pDEGMA</a:t>
                      </a:r>
                      <a:endParaRPr lang="en-GB" sz="1400" b="0" i="0" u="none" strike="noStrike" dirty="0" smtClean="0">
                        <a:solidFill>
                          <a:srgbClr val="8F45C7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8F45C7"/>
                          </a:solidFill>
                          <a:effectLst/>
                          <a:latin typeface="Franklin Gothic Book" panose="020B0503020102020204" pitchFamily="34" charset="0"/>
                        </a:rPr>
                        <a:t>100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8F45C7"/>
                          </a:solidFill>
                          <a:effectLst/>
                          <a:latin typeface="Franklin Gothic Book" panose="020B0503020102020204" pitchFamily="34" charset="0"/>
                        </a:rPr>
                        <a:t>22.1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 smtClean="0">
                          <a:solidFill>
                            <a:srgbClr val="8F45C7"/>
                          </a:solidFill>
                          <a:effectLst/>
                          <a:latin typeface="Franklin Gothic Book" panose="020B0503020102020204" pitchFamily="34" charset="0"/>
                        </a:rPr>
                        <a:t>Irreversible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32" name="TextBox 31"/>
          <p:cNvSpPr txBox="1"/>
          <p:nvPr/>
        </p:nvSpPr>
        <p:spPr>
          <a:xfrm>
            <a:off x="516935" y="-21050"/>
            <a:ext cx="808779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i="1" dirty="0" smtClean="0">
                <a:latin typeface="Arial"/>
                <a:cs typeface="Arial"/>
              </a:rPr>
              <a:t>Investigating Hysteresis Using Other Thermoresponsive Coronas</a:t>
            </a:r>
          </a:p>
        </p:txBody>
      </p:sp>
      <p:sp>
        <p:nvSpPr>
          <p:cNvPr id="17" name="Slide Number Placeholder 1"/>
          <p:cNvSpPr txBox="1">
            <a:spLocks/>
          </p:cNvSpPr>
          <p:nvPr/>
        </p:nvSpPr>
        <p:spPr bwMode="auto">
          <a:xfrm>
            <a:off x="7010400" y="6510374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GB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Franklin Gothic Book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Franklin Gothic Book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Franklin Gothic Book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Franklin Gothic Book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tx1"/>
                </a:solidFill>
                <a:latin typeface="Franklin Gothic Book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tx1"/>
                </a:solidFill>
                <a:latin typeface="Franklin Gothic Book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tx1"/>
                </a:solidFill>
                <a:latin typeface="Franklin Gothic Book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tx1"/>
                </a:solidFill>
                <a:latin typeface="Franklin Gothic Book" pitchFamily="34" charset="0"/>
                <a:ea typeface="+mn-ea"/>
                <a:cs typeface="+mn-cs"/>
              </a:defRPr>
            </a:lvl9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81905FB9-4446-4DFD-ACDE-BCBB94B2C00B}" type="slidenum">
              <a:rPr kumimoji="0" lang="en-GB" sz="1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657600" y="2958652"/>
            <a:ext cx="5257800" cy="2857409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874" y="3018838"/>
            <a:ext cx="3803328" cy="275100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953" y="3005680"/>
            <a:ext cx="3804852" cy="2751005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19391" y="3042407"/>
            <a:ext cx="4585335" cy="275100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3456" y="1879232"/>
            <a:ext cx="1092980" cy="1057493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02378" y="1790195"/>
            <a:ext cx="1262187" cy="1229431"/>
          </a:xfrm>
          <a:prstGeom prst="rect">
            <a:avLst/>
          </a:prstGeom>
        </p:spPr>
      </p:pic>
      <p:cxnSp>
        <p:nvCxnSpPr>
          <p:cNvPr id="4" name="Straight Connector 3"/>
          <p:cNvCxnSpPr/>
          <p:nvPr/>
        </p:nvCxnSpPr>
        <p:spPr>
          <a:xfrm>
            <a:off x="479503" y="5816061"/>
            <a:ext cx="429722" cy="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2213528" y="5824218"/>
            <a:ext cx="429722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5753416" y="5685412"/>
            <a:ext cx="280152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Cooling</a:t>
            </a:r>
            <a:endParaRPr lang="en-GB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4019391" y="5677255"/>
            <a:ext cx="280152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Heating</a:t>
            </a:r>
            <a:endParaRPr lang="en-GB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9" name="Straight Connector 28"/>
          <p:cNvCxnSpPr/>
          <p:nvPr/>
        </p:nvCxnSpPr>
        <p:spPr>
          <a:xfrm>
            <a:off x="6334082" y="5839301"/>
            <a:ext cx="429722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>
            <a:off x="4600057" y="5831144"/>
            <a:ext cx="429722" cy="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441104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19" grpId="0"/>
      <p:bldP spid="23" grpId="0"/>
      <p:bldP spid="27" grpId="0"/>
      <p:bldP spid="3" grpId="0" animBg="1"/>
      <p:bldP spid="22" grpId="0"/>
      <p:bldP spid="2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851603" y="-7983"/>
            <a:ext cx="747852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b="1" i="1" dirty="0" smtClean="0">
                <a:latin typeface="Arial"/>
                <a:cs typeface="Arial"/>
              </a:rPr>
              <a:t>Conclusions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192" b="24057"/>
          <a:stretch/>
        </p:blipFill>
        <p:spPr>
          <a:xfrm>
            <a:off x="0" y="6135038"/>
            <a:ext cx="9181728" cy="722962"/>
          </a:xfrm>
          <a:prstGeom prst="rect">
            <a:avLst/>
          </a:prstGeom>
        </p:spPr>
      </p:pic>
      <p:sp>
        <p:nvSpPr>
          <p:cNvPr id="24" name="Slide Number Placeholder 1"/>
          <p:cNvSpPr txBox="1">
            <a:spLocks/>
          </p:cNvSpPr>
          <p:nvPr/>
        </p:nvSpPr>
        <p:spPr bwMode="auto">
          <a:xfrm>
            <a:off x="7010400" y="6510374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GB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Franklin Gothic Book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Franklin Gothic Book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Franklin Gothic Book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Franklin Gothic Book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tx1"/>
                </a:solidFill>
                <a:latin typeface="Franklin Gothic Book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tx1"/>
                </a:solidFill>
                <a:latin typeface="Franklin Gothic Book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tx1"/>
                </a:solidFill>
                <a:latin typeface="Franklin Gothic Book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tx1"/>
                </a:solidFill>
                <a:latin typeface="Franklin Gothic Book" pitchFamily="34" charset="0"/>
                <a:ea typeface="+mn-ea"/>
                <a:cs typeface="+mn-cs"/>
              </a:defRPr>
            </a:lvl9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81905FB9-4446-4DFD-ACDE-BCBB94B2C00B}" type="slidenum">
              <a:rPr kumimoji="0" lang="en-GB" sz="1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-9042" y="6510374"/>
            <a:ext cx="726158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Blackman, L. D.; Wright, D. B.; Robin, M. P.; Gibson, M. I.; O’Reilly, R. K. </a:t>
            </a:r>
            <a:r>
              <a:rPr lang="en-GB" sz="1200" i="1" dirty="0">
                <a:latin typeface="Arial" panose="020B0604020202020204" pitchFamily="34" charset="0"/>
                <a:cs typeface="Arial" panose="020B0604020202020204" pitchFamily="34" charset="0"/>
              </a:rPr>
              <a:t>ACS Macro Letters</a:t>
            </a:r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200" b="1" dirty="0">
                <a:latin typeface="Arial" panose="020B0604020202020204" pitchFamily="34" charset="0"/>
                <a:cs typeface="Arial" panose="020B0604020202020204" pitchFamily="34" charset="0"/>
              </a:rPr>
              <a:t>2015</a:t>
            </a:r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, 1210.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22665" y="576792"/>
            <a:ext cx="84080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dirty="0" smtClean="0"/>
              <a:t>Well defined responsive amphiphilic block copolymers were synthesised by RAFT polymerisation. 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122665" y="1122764"/>
            <a:ext cx="84080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dirty="0" smtClean="0"/>
              <a:t>Multi-angle DLS and SLS revealed the resulting micelles had a tuneable </a:t>
            </a:r>
            <a:r>
              <a:rPr lang="en-GB" i="1" dirty="0" err="1" smtClean="0"/>
              <a:t>N</a:t>
            </a:r>
            <a:r>
              <a:rPr lang="en-GB" baseline="-25000" dirty="0" err="1" smtClean="0"/>
              <a:t>agg</a:t>
            </a:r>
            <a:r>
              <a:rPr lang="en-GB" dirty="0" smtClean="0"/>
              <a:t>. 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122665" y="1417962"/>
            <a:ext cx="84080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dirty="0" smtClean="0"/>
              <a:t>The cloud point transition temperatures were found to be independent of </a:t>
            </a:r>
            <a:r>
              <a:rPr lang="en-GB" i="1" dirty="0" err="1" smtClean="0"/>
              <a:t>N</a:t>
            </a:r>
            <a:r>
              <a:rPr lang="en-GB" baseline="-25000" dirty="0" err="1" smtClean="0"/>
              <a:t>agg</a:t>
            </a:r>
            <a:r>
              <a:rPr lang="en-GB" dirty="0" smtClean="0"/>
              <a:t>.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122665" y="1720388"/>
            <a:ext cx="87369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dirty="0" smtClean="0"/>
              <a:t>The degree of hysteresis was shown to be dependent on the core block hydrophobicity.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122665" y="2035872"/>
            <a:ext cx="87369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dirty="0" smtClean="0"/>
              <a:t>Differences in the hysteresis was a result of differences in micellar core hydration.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122665" y="2360600"/>
            <a:ext cx="91857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dirty="0" smtClean="0"/>
              <a:t>Both hydrogen bonding ability and core composition played a role in determining hysteresis.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122665" y="2656417"/>
            <a:ext cx="89655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dirty="0" smtClean="0"/>
              <a:t>Coronas with a brush-like architecture showed irreversible phase transitions at high </a:t>
            </a:r>
            <a:r>
              <a:rPr lang="en-GB" i="1" dirty="0" err="1" smtClean="0"/>
              <a:t>N</a:t>
            </a:r>
            <a:r>
              <a:rPr lang="en-GB" baseline="-25000" dirty="0" err="1" smtClean="0"/>
              <a:t>agg</a:t>
            </a:r>
            <a:r>
              <a:rPr lang="en-GB" dirty="0" smtClean="0"/>
              <a:t>.</a:t>
            </a:r>
          </a:p>
        </p:txBody>
      </p:sp>
      <p:pic>
        <p:nvPicPr>
          <p:cNvPr id="32" name="Picture 31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471" t="2327" r="9358" b="4138"/>
          <a:stretch/>
        </p:blipFill>
        <p:spPr bwMode="auto">
          <a:xfrm>
            <a:off x="178420" y="3921930"/>
            <a:ext cx="2829076" cy="1773381"/>
          </a:xfrm>
          <a:prstGeom prst="rect">
            <a:avLst/>
          </a:prstGeom>
          <a:ln>
            <a:noFill/>
          </a:ln>
          <a:effectLst/>
          <a:extLst>
            <a:ext uri="{53640926-AAD7-44D8-BBD7-CCE9431645EC}">
              <a14:shadowObscured xmlns:a14="http://schemas.microsoft.com/office/drawing/2010/main"/>
            </a:ext>
          </a:extLst>
        </p:spPr>
      </p:pic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78307046"/>
              </p:ext>
            </p:extLst>
          </p:nvPr>
        </p:nvGraphicFramePr>
        <p:xfrm>
          <a:off x="5655798" y="3392381"/>
          <a:ext cx="3708400" cy="2701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48" name="Graph" r:id="rId5" imgW="4155034" imgH="2901696" progId="Origin50.Graph">
                  <p:embed/>
                </p:oleObj>
              </mc:Choice>
              <mc:Fallback>
                <p:oleObj name="Graph" r:id="rId5" imgW="4155034" imgH="2901696" progId="Origin50.Graph">
                  <p:embed/>
                  <p:pic>
                    <p:nvPicPr>
                      <p:cNvPr id="0" name="Object 6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55798" y="3392381"/>
                        <a:ext cx="3708400" cy="27019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44573367"/>
              </p:ext>
            </p:extLst>
          </p:nvPr>
        </p:nvGraphicFramePr>
        <p:xfrm>
          <a:off x="5648977" y="3389091"/>
          <a:ext cx="3689350" cy="26717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49" r:id="rId7" imgW="4155034" imgH="2901696" progId="Origin50.Graph">
                  <p:embed/>
                </p:oleObj>
              </mc:Choice>
              <mc:Fallback>
                <p:oleObj r:id="rId7" imgW="4155034" imgH="2901696" progId="Origin50.Graph">
                  <p:embed/>
                  <p:pic>
                    <p:nvPicPr>
                      <p:cNvPr id="0" name="Object 6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48977" y="3389091"/>
                        <a:ext cx="3689350" cy="2671762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86754313"/>
              </p:ext>
            </p:extLst>
          </p:nvPr>
        </p:nvGraphicFramePr>
        <p:xfrm>
          <a:off x="2791173" y="3613532"/>
          <a:ext cx="3533775" cy="24685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50" name="Graph" r:id="rId9" imgW="4152900" imgH="2908300" progId="Origin50.Graph">
                  <p:embed/>
                </p:oleObj>
              </mc:Choice>
              <mc:Fallback>
                <p:oleObj name="Graph" r:id="rId9" imgW="4152900" imgH="2908300" progId="Origin50.Graph">
                  <p:embed/>
                  <p:pic>
                    <p:nvPicPr>
                      <p:cNvPr id="0" name="Object 6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91173" y="3613532"/>
                        <a:ext cx="3533775" cy="24685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Rectangle 10"/>
          <p:cNvSpPr/>
          <p:nvPr/>
        </p:nvSpPr>
        <p:spPr>
          <a:xfrm>
            <a:off x="-591015" y="3025749"/>
            <a:ext cx="10459844" cy="303510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3" name="Picture 32"/>
          <p:cNvPicPr/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6207" r="17209"/>
          <a:stretch/>
        </p:blipFill>
        <p:spPr>
          <a:xfrm>
            <a:off x="6092632" y="4367481"/>
            <a:ext cx="2364959" cy="1761663"/>
          </a:xfrm>
          <a:prstGeom prst="rect">
            <a:avLst/>
          </a:prstGeom>
          <a:effectLst/>
        </p:spPr>
      </p:pic>
      <p:pic>
        <p:nvPicPr>
          <p:cNvPr id="34" name="Picture 33"/>
          <p:cNvPicPr/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686" r="16577" b="35194"/>
          <a:stretch/>
        </p:blipFill>
        <p:spPr>
          <a:xfrm>
            <a:off x="3232020" y="4283027"/>
            <a:ext cx="2445703" cy="1718489"/>
          </a:xfrm>
          <a:prstGeom prst="rect">
            <a:avLst/>
          </a:prstGeom>
          <a:effectLst/>
        </p:spPr>
      </p:pic>
      <p:pic>
        <p:nvPicPr>
          <p:cNvPr id="35" name="Picture 34"/>
          <p:cNvPicPr/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4918" b="67383"/>
          <a:stretch/>
        </p:blipFill>
        <p:spPr>
          <a:xfrm>
            <a:off x="296553" y="4289579"/>
            <a:ext cx="2494620" cy="1745330"/>
          </a:xfrm>
          <a:prstGeom prst="rect">
            <a:avLst/>
          </a:prstGeom>
          <a:effectLst/>
        </p:spPr>
      </p:pic>
      <p:sp>
        <p:nvSpPr>
          <p:cNvPr id="36" name="TextBox 35"/>
          <p:cNvSpPr txBox="1"/>
          <p:nvPr/>
        </p:nvSpPr>
        <p:spPr>
          <a:xfrm>
            <a:off x="679075" y="3144828"/>
            <a:ext cx="1204335" cy="338554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pNIPAM</a:t>
            </a:r>
            <a:r>
              <a:rPr lang="en-GB" sz="16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300</a:t>
            </a:r>
            <a:endParaRPr lang="en-GB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3425176" y="3144546"/>
            <a:ext cx="2252547" cy="338554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pNIPAM</a:t>
            </a:r>
            <a:r>
              <a:rPr lang="en-GB" sz="16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300</a:t>
            </a:r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lang="en-GB" sz="1600" i="1" dirty="0" smtClean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lang="en-GB" sz="1600" i="1" dirty="0" smtClean="0"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BA</a:t>
            </a:r>
            <a:r>
              <a:rPr lang="en-GB" sz="16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28</a:t>
            </a:r>
            <a:endParaRPr lang="en-GB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6285749" y="3144828"/>
            <a:ext cx="2261667" cy="338554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pNIPAM</a:t>
            </a:r>
            <a:r>
              <a:rPr lang="en-GB" sz="16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75</a:t>
            </a:r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lang="en-GB" sz="1600" i="1" dirty="0" smtClean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lang="en-GB" sz="1600" i="1" dirty="0" smtClean="0"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BA</a:t>
            </a:r>
            <a:r>
              <a:rPr lang="en-GB" sz="16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40</a:t>
            </a:r>
            <a:endParaRPr lang="en-GB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9" name="Picture 23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9981" y="3529999"/>
            <a:ext cx="709821" cy="75518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" name="Picture 23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01048" y="3662997"/>
            <a:ext cx="379066" cy="403289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1" name="Group 40"/>
          <p:cNvGrpSpPr/>
          <p:nvPr/>
        </p:nvGrpSpPr>
        <p:grpSpPr>
          <a:xfrm>
            <a:off x="619894" y="3659356"/>
            <a:ext cx="1326333" cy="585210"/>
            <a:chOff x="515374" y="1221442"/>
            <a:chExt cx="2117460" cy="934274"/>
          </a:xfrm>
          <a:effectLst/>
        </p:grpSpPr>
        <p:sp>
          <p:nvSpPr>
            <p:cNvPr id="42" name="Freeform 41"/>
            <p:cNvSpPr/>
            <p:nvPr/>
          </p:nvSpPr>
          <p:spPr>
            <a:xfrm rot="18681492" flipH="1">
              <a:off x="221821" y="1514995"/>
              <a:ext cx="767672" cy="180565"/>
            </a:xfrm>
            <a:custGeom>
              <a:avLst/>
              <a:gdLst>
                <a:gd name="connsiteX0" fmla="*/ 0 w 3171825"/>
                <a:gd name="connsiteY0" fmla="*/ 323911 h 523997"/>
                <a:gd name="connsiteX1" fmla="*/ 304800 w 3171825"/>
                <a:gd name="connsiteY1" fmla="*/ 9586 h 523997"/>
                <a:gd name="connsiteX2" fmla="*/ 742950 w 3171825"/>
                <a:gd name="connsiteY2" fmla="*/ 485836 h 523997"/>
                <a:gd name="connsiteX3" fmla="*/ 1152525 w 3171825"/>
                <a:gd name="connsiteY3" fmla="*/ 61 h 523997"/>
                <a:gd name="connsiteX4" fmla="*/ 1562100 w 3171825"/>
                <a:gd name="connsiteY4" fmla="*/ 523936 h 523997"/>
                <a:gd name="connsiteX5" fmla="*/ 1990725 w 3171825"/>
                <a:gd name="connsiteY5" fmla="*/ 38161 h 523997"/>
                <a:gd name="connsiteX6" fmla="*/ 2457450 w 3171825"/>
                <a:gd name="connsiteY6" fmla="*/ 504886 h 523997"/>
                <a:gd name="connsiteX7" fmla="*/ 2847975 w 3171825"/>
                <a:gd name="connsiteY7" fmla="*/ 85786 h 523997"/>
                <a:gd name="connsiteX8" fmla="*/ 3171825 w 3171825"/>
                <a:gd name="connsiteY8" fmla="*/ 381061 h 5239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171825" h="523997">
                  <a:moveTo>
                    <a:pt x="0" y="323911"/>
                  </a:moveTo>
                  <a:cubicBezTo>
                    <a:pt x="90487" y="153255"/>
                    <a:pt x="180975" y="-17401"/>
                    <a:pt x="304800" y="9586"/>
                  </a:cubicBezTo>
                  <a:cubicBezTo>
                    <a:pt x="428625" y="36573"/>
                    <a:pt x="601663" y="487423"/>
                    <a:pt x="742950" y="485836"/>
                  </a:cubicBezTo>
                  <a:cubicBezTo>
                    <a:pt x="884237" y="484249"/>
                    <a:pt x="1016000" y="-6289"/>
                    <a:pt x="1152525" y="61"/>
                  </a:cubicBezTo>
                  <a:cubicBezTo>
                    <a:pt x="1289050" y="6411"/>
                    <a:pt x="1422400" y="517586"/>
                    <a:pt x="1562100" y="523936"/>
                  </a:cubicBezTo>
                  <a:cubicBezTo>
                    <a:pt x="1701800" y="530286"/>
                    <a:pt x="1841500" y="41336"/>
                    <a:pt x="1990725" y="38161"/>
                  </a:cubicBezTo>
                  <a:cubicBezTo>
                    <a:pt x="2139950" y="34986"/>
                    <a:pt x="2314575" y="496949"/>
                    <a:pt x="2457450" y="504886"/>
                  </a:cubicBezTo>
                  <a:cubicBezTo>
                    <a:pt x="2600325" y="512823"/>
                    <a:pt x="2728913" y="106423"/>
                    <a:pt x="2847975" y="85786"/>
                  </a:cubicBezTo>
                  <a:cubicBezTo>
                    <a:pt x="2967037" y="65149"/>
                    <a:pt x="3069431" y="223105"/>
                    <a:pt x="3171825" y="381061"/>
                  </a:cubicBezTo>
                </a:path>
              </a:pathLst>
            </a:custGeom>
            <a:noFill/>
            <a:ln w="38100" cap="flat" cmpd="sng" algn="ctr">
              <a:gradFill>
                <a:gsLst>
                  <a:gs pos="57000">
                    <a:srgbClr val="264292"/>
                  </a:gs>
                  <a:gs pos="0">
                    <a:srgbClr val="264292"/>
                  </a:gs>
                </a:gsLst>
                <a:lin ang="0" scaled="0"/>
              </a:gradFill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25400" h="25400"/>
              <a:bevelB w="25400" h="25400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3" name="Freeform 42"/>
            <p:cNvSpPr/>
            <p:nvPr/>
          </p:nvSpPr>
          <p:spPr>
            <a:xfrm rot="1548548" flipH="1">
              <a:off x="1119913" y="1280952"/>
              <a:ext cx="790090" cy="160330"/>
            </a:xfrm>
            <a:custGeom>
              <a:avLst/>
              <a:gdLst>
                <a:gd name="connsiteX0" fmla="*/ 0 w 3171825"/>
                <a:gd name="connsiteY0" fmla="*/ 323911 h 523997"/>
                <a:gd name="connsiteX1" fmla="*/ 304800 w 3171825"/>
                <a:gd name="connsiteY1" fmla="*/ 9586 h 523997"/>
                <a:gd name="connsiteX2" fmla="*/ 742950 w 3171825"/>
                <a:gd name="connsiteY2" fmla="*/ 485836 h 523997"/>
                <a:gd name="connsiteX3" fmla="*/ 1152525 w 3171825"/>
                <a:gd name="connsiteY3" fmla="*/ 61 h 523997"/>
                <a:gd name="connsiteX4" fmla="*/ 1562100 w 3171825"/>
                <a:gd name="connsiteY4" fmla="*/ 523936 h 523997"/>
                <a:gd name="connsiteX5" fmla="*/ 1990725 w 3171825"/>
                <a:gd name="connsiteY5" fmla="*/ 38161 h 523997"/>
                <a:gd name="connsiteX6" fmla="*/ 2457450 w 3171825"/>
                <a:gd name="connsiteY6" fmla="*/ 504886 h 523997"/>
                <a:gd name="connsiteX7" fmla="*/ 2847975 w 3171825"/>
                <a:gd name="connsiteY7" fmla="*/ 85786 h 523997"/>
                <a:gd name="connsiteX8" fmla="*/ 3171825 w 3171825"/>
                <a:gd name="connsiteY8" fmla="*/ 381061 h 5239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171825" h="523997">
                  <a:moveTo>
                    <a:pt x="0" y="323911"/>
                  </a:moveTo>
                  <a:cubicBezTo>
                    <a:pt x="90487" y="153255"/>
                    <a:pt x="180975" y="-17401"/>
                    <a:pt x="304800" y="9586"/>
                  </a:cubicBezTo>
                  <a:cubicBezTo>
                    <a:pt x="428625" y="36573"/>
                    <a:pt x="601663" y="487423"/>
                    <a:pt x="742950" y="485836"/>
                  </a:cubicBezTo>
                  <a:cubicBezTo>
                    <a:pt x="884237" y="484249"/>
                    <a:pt x="1016000" y="-6289"/>
                    <a:pt x="1152525" y="61"/>
                  </a:cubicBezTo>
                  <a:cubicBezTo>
                    <a:pt x="1289050" y="6411"/>
                    <a:pt x="1422400" y="517586"/>
                    <a:pt x="1562100" y="523936"/>
                  </a:cubicBezTo>
                  <a:cubicBezTo>
                    <a:pt x="1701800" y="530286"/>
                    <a:pt x="1841500" y="41336"/>
                    <a:pt x="1990725" y="38161"/>
                  </a:cubicBezTo>
                  <a:cubicBezTo>
                    <a:pt x="2139950" y="34986"/>
                    <a:pt x="2314575" y="496949"/>
                    <a:pt x="2457450" y="504886"/>
                  </a:cubicBezTo>
                  <a:cubicBezTo>
                    <a:pt x="2600325" y="512823"/>
                    <a:pt x="2728913" y="106423"/>
                    <a:pt x="2847975" y="85786"/>
                  </a:cubicBezTo>
                  <a:cubicBezTo>
                    <a:pt x="2967037" y="65149"/>
                    <a:pt x="3069431" y="223105"/>
                    <a:pt x="3171825" y="381061"/>
                  </a:cubicBezTo>
                </a:path>
              </a:pathLst>
            </a:custGeom>
            <a:noFill/>
            <a:ln w="38100" cap="flat" cmpd="sng" algn="ctr">
              <a:gradFill>
                <a:gsLst>
                  <a:gs pos="57000">
                    <a:srgbClr val="264292"/>
                  </a:gs>
                  <a:gs pos="0">
                    <a:srgbClr val="264292"/>
                  </a:gs>
                </a:gsLst>
                <a:lin ang="0" scaled="0"/>
              </a:gradFill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25400" h="25400"/>
              <a:bevelB w="25400" h="25400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4" name="Freeform 43"/>
            <p:cNvSpPr/>
            <p:nvPr/>
          </p:nvSpPr>
          <p:spPr>
            <a:xfrm flipH="1" flipV="1">
              <a:off x="854223" y="1953037"/>
              <a:ext cx="721534" cy="202679"/>
            </a:xfrm>
            <a:custGeom>
              <a:avLst/>
              <a:gdLst>
                <a:gd name="connsiteX0" fmla="*/ 0 w 3171825"/>
                <a:gd name="connsiteY0" fmla="*/ 323911 h 523997"/>
                <a:gd name="connsiteX1" fmla="*/ 304800 w 3171825"/>
                <a:gd name="connsiteY1" fmla="*/ 9586 h 523997"/>
                <a:gd name="connsiteX2" fmla="*/ 742950 w 3171825"/>
                <a:gd name="connsiteY2" fmla="*/ 485836 h 523997"/>
                <a:gd name="connsiteX3" fmla="*/ 1152525 w 3171825"/>
                <a:gd name="connsiteY3" fmla="*/ 61 h 523997"/>
                <a:gd name="connsiteX4" fmla="*/ 1562100 w 3171825"/>
                <a:gd name="connsiteY4" fmla="*/ 523936 h 523997"/>
                <a:gd name="connsiteX5" fmla="*/ 1990725 w 3171825"/>
                <a:gd name="connsiteY5" fmla="*/ 38161 h 523997"/>
                <a:gd name="connsiteX6" fmla="*/ 2457450 w 3171825"/>
                <a:gd name="connsiteY6" fmla="*/ 504886 h 523997"/>
                <a:gd name="connsiteX7" fmla="*/ 2847975 w 3171825"/>
                <a:gd name="connsiteY7" fmla="*/ 85786 h 523997"/>
                <a:gd name="connsiteX8" fmla="*/ 3171825 w 3171825"/>
                <a:gd name="connsiteY8" fmla="*/ 381061 h 5239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171825" h="523997">
                  <a:moveTo>
                    <a:pt x="0" y="323911"/>
                  </a:moveTo>
                  <a:cubicBezTo>
                    <a:pt x="90487" y="153255"/>
                    <a:pt x="180975" y="-17401"/>
                    <a:pt x="304800" y="9586"/>
                  </a:cubicBezTo>
                  <a:cubicBezTo>
                    <a:pt x="428625" y="36573"/>
                    <a:pt x="601663" y="487423"/>
                    <a:pt x="742950" y="485836"/>
                  </a:cubicBezTo>
                  <a:cubicBezTo>
                    <a:pt x="884237" y="484249"/>
                    <a:pt x="1016000" y="-6289"/>
                    <a:pt x="1152525" y="61"/>
                  </a:cubicBezTo>
                  <a:cubicBezTo>
                    <a:pt x="1289050" y="6411"/>
                    <a:pt x="1422400" y="517586"/>
                    <a:pt x="1562100" y="523936"/>
                  </a:cubicBezTo>
                  <a:cubicBezTo>
                    <a:pt x="1701800" y="530286"/>
                    <a:pt x="1841500" y="41336"/>
                    <a:pt x="1990725" y="38161"/>
                  </a:cubicBezTo>
                  <a:cubicBezTo>
                    <a:pt x="2139950" y="34986"/>
                    <a:pt x="2314575" y="496949"/>
                    <a:pt x="2457450" y="504886"/>
                  </a:cubicBezTo>
                  <a:cubicBezTo>
                    <a:pt x="2600325" y="512823"/>
                    <a:pt x="2728913" y="106423"/>
                    <a:pt x="2847975" y="85786"/>
                  </a:cubicBezTo>
                  <a:cubicBezTo>
                    <a:pt x="2967037" y="65149"/>
                    <a:pt x="3069431" y="223105"/>
                    <a:pt x="3171825" y="381061"/>
                  </a:cubicBezTo>
                </a:path>
              </a:pathLst>
            </a:custGeom>
            <a:noFill/>
            <a:ln w="38100" cap="flat" cmpd="sng" algn="ctr">
              <a:gradFill>
                <a:gsLst>
                  <a:gs pos="57000">
                    <a:srgbClr val="264292"/>
                  </a:gs>
                  <a:gs pos="0">
                    <a:srgbClr val="264292"/>
                  </a:gs>
                </a:gsLst>
                <a:lin ang="0" scaled="0"/>
              </a:gradFill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25400" h="25400"/>
              <a:bevelB w="25400" h="25400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5" name="Freeform 44"/>
            <p:cNvSpPr/>
            <p:nvPr/>
          </p:nvSpPr>
          <p:spPr>
            <a:xfrm rot="20297996" flipH="1">
              <a:off x="1698060" y="1672475"/>
              <a:ext cx="934774" cy="195694"/>
            </a:xfrm>
            <a:custGeom>
              <a:avLst/>
              <a:gdLst>
                <a:gd name="connsiteX0" fmla="*/ 0 w 3171825"/>
                <a:gd name="connsiteY0" fmla="*/ 323911 h 523997"/>
                <a:gd name="connsiteX1" fmla="*/ 304800 w 3171825"/>
                <a:gd name="connsiteY1" fmla="*/ 9586 h 523997"/>
                <a:gd name="connsiteX2" fmla="*/ 742950 w 3171825"/>
                <a:gd name="connsiteY2" fmla="*/ 485836 h 523997"/>
                <a:gd name="connsiteX3" fmla="*/ 1152525 w 3171825"/>
                <a:gd name="connsiteY3" fmla="*/ 61 h 523997"/>
                <a:gd name="connsiteX4" fmla="*/ 1562100 w 3171825"/>
                <a:gd name="connsiteY4" fmla="*/ 523936 h 523997"/>
                <a:gd name="connsiteX5" fmla="*/ 1990725 w 3171825"/>
                <a:gd name="connsiteY5" fmla="*/ 38161 h 523997"/>
                <a:gd name="connsiteX6" fmla="*/ 2457450 w 3171825"/>
                <a:gd name="connsiteY6" fmla="*/ 504886 h 523997"/>
                <a:gd name="connsiteX7" fmla="*/ 2847975 w 3171825"/>
                <a:gd name="connsiteY7" fmla="*/ 85786 h 523997"/>
                <a:gd name="connsiteX8" fmla="*/ 3171825 w 3171825"/>
                <a:gd name="connsiteY8" fmla="*/ 381061 h 5239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171825" h="523997">
                  <a:moveTo>
                    <a:pt x="0" y="323911"/>
                  </a:moveTo>
                  <a:cubicBezTo>
                    <a:pt x="90487" y="153255"/>
                    <a:pt x="180975" y="-17401"/>
                    <a:pt x="304800" y="9586"/>
                  </a:cubicBezTo>
                  <a:cubicBezTo>
                    <a:pt x="428625" y="36573"/>
                    <a:pt x="601663" y="487423"/>
                    <a:pt x="742950" y="485836"/>
                  </a:cubicBezTo>
                  <a:cubicBezTo>
                    <a:pt x="884237" y="484249"/>
                    <a:pt x="1016000" y="-6289"/>
                    <a:pt x="1152525" y="61"/>
                  </a:cubicBezTo>
                  <a:cubicBezTo>
                    <a:pt x="1289050" y="6411"/>
                    <a:pt x="1422400" y="517586"/>
                    <a:pt x="1562100" y="523936"/>
                  </a:cubicBezTo>
                  <a:cubicBezTo>
                    <a:pt x="1701800" y="530286"/>
                    <a:pt x="1841500" y="41336"/>
                    <a:pt x="1990725" y="38161"/>
                  </a:cubicBezTo>
                  <a:cubicBezTo>
                    <a:pt x="2139950" y="34986"/>
                    <a:pt x="2314575" y="496949"/>
                    <a:pt x="2457450" y="504886"/>
                  </a:cubicBezTo>
                  <a:cubicBezTo>
                    <a:pt x="2600325" y="512823"/>
                    <a:pt x="2728913" y="106423"/>
                    <a:pt x="2847975" y="85786"/>
                  </a:cubicBezTo>
                  <a:cubicBezTo>
                    <a:pt x="2967037" y="65149"/>
                    <a:pt x="3069431" y="223105"/>
                    <a:pt x="3171825" y="381061"/>
                  </a:cubicBezTo>
                </a:path>
              </a:pathLst>
            </a:custGeom>
            <a:noFill/>
            <a:ln w="38100" cap="flat" cmpd="sng" algn="ctr">
              <a:gradFill>
                <a:gsLst>
                  <a:gs pos="57000">
                    <a:srgbClr val="264292"/>
                  </a:gs>
                  <a:gs pos="0">
                    <a:srgbClr val="264292"/>
                  </a:gs>
                </a:gsLst>
                <a:lin ang="0" scaled="0"/>
              </a:gradFill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25400" h="25400"/>
              <a:bevelB w="25400" h="25400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46" name="Rectangle 45"/>
          <p:cNvSpPr/>
          <p:nvPr/>
        </p:nvSpPr>
        <p:spPr>
          <a:xfrm>
            <a:off x="-591015" y="3038850"/>
            <a:ext cx="10459844" cy="303510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47" name="Object 4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49973900"/>
              </p:ext>
            </p:extLst>
          </p:nvPr>
        </p:nvGraphicFramePr>
        <p:xfrm>
          <a:off x="-246283" y="3577767"/>
          <a:ext cx="3543466" cy="247482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51" name="Graph" r:id="rId14" imgW="4152900" imgH="2908300" progId="Origin50.Graph">
                  <p:embed/>
                </p:oleObj>
              </mc:Choice>
              <mc:Fallback>
                <p:oleObj name="Graph" r:id="rId14" imgW="4152900" imgH="2908300" progId="Origin50.Graph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-246283" y="3577767"/>
                        <a:ext cx="3543466" cy="247482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48" name="TextBox 47"/>
          <p:cNvSpPr txBox="1"/>
          <p:nvPr/>
        </p:nvSpPr>
        <p:spPr>
          <a:xfrm>
            <a:off x="639048" y="3270433"/>
            <a:ext cx="1787156" cy="307777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GB" sz="1400" dirty="0" err="1" smtClean="0">
                <a:solidFill>
                  <a:srgbClr val="FF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pDEAm</a:t>
            </a:r>
            <a:r>
              <a:rPr lang="en-GB" sz="1400" dirty="0" smtClean="0">
                <a:solidFill>
                  <a:srgbClr val="FF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vs. </a:t>
            </a:r>
            <a:r>
              <a:rPr lang="en-GB" sz="1400" dirty="0" err="1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pNIPAM</a:t>
            </a:r>
            <a:endParaRPr lang="en-GB" sz="1400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9" name="Picture 22"/>
          <p:cNvPicPr>
            <a:picLocks noChangeAspect="1" noChangeArrowheads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04606" y="3070597"/>
            <a:ext cx="592052" cy="585474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0" name="Picture 49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85" y="3056738"/>
            <a:ext cx="687810" cy="685604"/>
          </a:xfrm>
          <a:prstGeom prst="rect">
            <a:avLst/>
          </a:prstGeom>
          <a:effectLst/>
        </p:spPr>
      </p:pic>
      <p:pic>
        <p:nvPicPr>
          <p:cNvPr id="51" name="Picture 50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85505" y="3848955"/>
            <a:ext cx="2735608" cy="1977916"/>
          </a:xfrm>
          <a:prstGeom prst="rect">
            <a:avLst/>
          </a:prstGeom>
          <a:solidFill>
            <a:schemeClr val="bg1"/>
          </a:solidFill>
          <a:effectLst/>
        </p:spPr>
      </p:pic>
      <p:sp>
        <p:nvSpPr>
          <p:cNvPr id="52" name="TextBox 51"/>
          <p:cNvSpPr txBox="1"/>
          <p:nvPr/>
        </p:nvSpPr>
        <p:spPr>
          <a:xfrm>
            <a:off x="3577663" y="3270433"/>
            <a:ext cx="942887" cy="307777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GB" sz="1400" dirty="0" err="1" smtClean="0">
                <a:solidFill>
                  <a:srgbClr val="8F45C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pDEGMA</a:t>
            </a:r>
            <a:endParaRPr lang="en-GB" sz="1400" dirty="0">
              <a:solidFill>
                <a:srgbClr val="8F45C7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6765009" y="3231790"/>
            <a:ext cx="952505" cy="307777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GB" sz="1400" dirty="0" err="1" smtClean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pOEGMA</a:t>
            </a:r>
            <a:endParaRPr lang="en-GB" sz="1400" dirty="0">
              <a:solidFill>
                <a:srgbClr val="00B0F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4" name="Picture 53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5968" y="3800578"/>
            <a:ext cx="3458032" cy="2074670"/>
          </a:xfrm>
          <a:prstGeom prst="rect">
            <a:avLst/>
          </a:prstGeom>
          <a:effectLst/>
        </p:spPr>
      </p:pic>
      <p:pic>
        <p:nvPicPr>
          <p:cNvPr id="55" name="Picture 54"/>
          <p:cNvPicPr>
            <a:picLocks noChangeAspect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47100" y="3065436"/>
            <a:ext cx="690632" cy="668208"/>
          </a:xfrm>
          <a:prstGeom prst="rect">
            <a:avLst/>
          </a:prstGeom>
          <a:effectLst/>
        </p:spPr>
      </p:pic>
      <p:pic>
        <p:nvPicPr>
          <p:cNvPr id="56" name="Picture 55"/>
          <p:cNvPicPr>
            <a:picLocks noChangeAspect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3979" y="3028371"/>
            <a:ext cx="750460" cy="730984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p14="http://schemas.microsoft.com/office/powerpoint/2010/main" val="9031671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23" grpId="0"/>
      <p:bldP spid="27" grpId="0"/>
      <p:bldP spid="28" grpId="0"/>
      <p:bldP spid="29" grpId="0"/>
      <p:bldP spid="30" grpId="0"/>
      <p:bldP spid="31" grpId="0"/>
      <p:bldP spid="11" grpId="0" animBg="1"/>
      <p:bldP spid="36" grpId="0"/>
      <p:bldP spid="37" grpId="0"/>
      <p:bldP spid="38" grpId="0"/>
      <p:bldP spid="46" grpId="0" animBg="1"/>
      <p:bldP spid="48" grpId="0"/>
      <p:bldP spid="52" grpId="0"/>
      <p:bldP spid="5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835531" y="-21050"/>
            <a:ext cx="718254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b="1" i="1" dirty="0" smtClean="0">
                <a:solidFill>
                  <a:prstClr val="black"/>
                </a:solidFill>
                <a:latin typeface="Arial"/>
                <a:cs typeface="Arial"/>
              </a:rPr>
              <a:t>Acknowledgements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192" b="24057"/>
          <a:stretch/>
        </p:blipFill>
        <p:spPr>
          <a:xfrm>
            <a:off x="0" y="6135038"/>
            <a:ext cx="9181728" cy="722962"/>
          </a:xfrm>
          <a:prstGeom prst="rect">
            <a:avLst/>
          </a:prstGeom>
        </p:spPr>
      </p:pic>
      <p:pic>
        <p:nvPicPr>
          <p:cNvPr id="31" name="Picture 30" descr="Logos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923061" y="5395598"/>
            <a:ext cx="2911318" cy="639752"/>
          </a:xfrm>
          <a:prstGeom prst="rect">
            <a:avLst/>
          </a:prstGeom>
        </p:spPr>
      </p:pic>
      <p:sp>
        <p:nvSpPr>
          <p:cNvPr id="32" name="TextBox 31"/>
          <p:cNvSpPr txBox="1"/>
          <p:nvPr/>
        </p:nvSpPr>
        <p:spPr>
          <a:xfrm>
            <a:off x="268436" y="3294450"/>
            <a:ext cx="2723823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0" hangingPunct="0"/>
            <a:r>
              <a:rPr lang="en-GB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Malvern Instruments Ltd.</a:t>
            </a:r>
          </a:p>
          <a:p>
            <a:pPr eaLnBrk="0" hangingPunct="0"/>
            <a:endParaRPr lang="en-GB" dirty="0" smtClean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0" hangingPunct="0"/>
            <a:r>
              <a:rPr lang="en-GB" dirty="0" err="1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Dr.</a:t>
            </a:r>
            <a:r>
              <a:rPr lang="en-GB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Daniel Wright</a:t>
            </a:r>
          </a:p>
          <a:p>
            <a:pPr eaLnBrk="0" hangingPunct="0"/>
            <a:r>
              <a:rPr lang="en-GB" dirty="0" err="1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Dr.</a:t>
            </a:r>
            <a:r>
              <a:rPr lang="en-GB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Mathew Robin</a:t>
            </a:r>
          </a:p>
          <a:p>
            <a:pPr eaLnBrk="0" hangingPunct="0"/>
            <a:r>
              <a:rPr lang="en-GB" dirty="0" err="1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Prof.</a:t>
            </a:r>
            <a:r>
              <a:rPr lang="en-GB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Rachel O’Reilly</a:t>
            </a:r>
          </a:p>
          <a:p>
            <a:pPr eaLnBrk="0" hangingPunct="0"/>
            <a:r>
              <a:rPr lang="en-GB" dirty="0" err="1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Dr.</a:t>
            </a:r>
            <a:r>
              <a:rPr lang="en-GB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Matthew Gibson</a:t>
            </a:r>
          </a:p>
          <a:p>
            <a:pPr eaLnBrk="0" hangingPunct="0"/>
            <a:endParaRPr lang="en-GB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0" hangingPunct="0"/>
            <a:r>
              <a:rPr lang="en-GB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O’Reilly Group</a:t>
            </a:r>
          </a:p>
          <a:p>
            <a:pPr eaLnBrk="0" hangingPunct="0"/>
            <a:r>
              <a:rPr lang="en-GB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Gibson Group</a:t>
            </a:r>
          </a:p>
        </p:txBody>
      </p:sp>
      <p:pic>
        <p:nvPicPr>
          <p:cNvPr id="33" name="Picture 3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0792" y="5395598"/>
            <a:ext cx="468618" cy="645853"/>
          </a:xfrm>
          <a:prstGeom prst="rect">
            <a:avLst/>
          </a:prstGeom>
        </p:spPr>
      </p:pic>
      <p:pic>
        <p:nvPicPr>
          <p:cNvPr id="34" name="Picture 3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7467" y="5426180"/>
            <a:ext cx="632128" cy="604872"/>
          </a:xfrm>
          <a:prstGeom prst="rect">
            <a:avLst/>
          </a:prstGeom>
        </p:spPr>
      </p:pic>
      <p:pic>
        <p:nvPicPr>
          <p:cNvPr id="35" name="Picture 3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5081" y="5438007"/>
            <a:ext cx="581218" cy="58121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9628" y="5472406"/>
            <a:ext cx="1283636" cy="511315"/>
          </a:xfrm>
          <a:prstGeom prst="rect">
            <a:avLst/>
          </a:prstGeom>
        </p:spPr>
      </p:pic>
      <p:sp>
        <p:nvSpPr>
          <p:cNvPr id="36" name="Slide Number Placeholder 1"/>
          <p:cNvSpPr txBox="1">
            <a:spLocks/>
          </p:cNvSpPr>
          <p:nvPr/>
        </p:nvSpPr>
        <p:spPr bwMode="auto">
          <a:xfrm>
            <a:off x="7010400" y="6510374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GB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Franklin Gothic Book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Franklin Gothic Book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Franklin Gothic Book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Franklin Gothic Book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tx1"/>
                </a:solidFill>
                <a:latin typeface="Franklin Gothic Book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tx1"/>
                </a:solidFill>
                <a:latin typeface="Franklin Gothic Book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tx1"/>
                </a:solidFill>
                <a:latin typeface="Franklin Gothic Book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tx1"/>
                </a:solidFill>
                <a:latin typeface="Franklin Gothic Book" pitchFamily="34" charset="0"/>
                <a:ea typeface="+mn-ea"/>
                <a:cs typeface="+mn-cs"/>
              </a:defRPr>
            </a:lvl9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81905FB9-4446-4DFD-ACDE-BCBB94B2C00B}" type="slidenum">
              <a:rPr kumimoji="0" lang="en-GB" sz="1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8"/>
          <a:srcRect b="25613"/>
          <a:stretch/>
        </p:blipFill>
        <p:spPr>
          <a:xfrm>
            <a:off x="3125941" y="3207192"/>
            <a:ext cx="5705475" cy="2076007"/>
          </a:xfrm>
          <a:prstGeom prst="rect">
            <a:avLst/>
          </a:prstGeom>
          <a:ln w="38100">
            <a:solidFill>
              <a:schemeClr val="tx1"/>
            </a:solidFill>
          </a:ln>
          <a:effectLst/>
        </p:spPr>
      </p:pic>
      <p:grpSp>
        <p:nvGrpSpPr>
          <p:cNvPr id="4" name="Group 3"/>
          <p:cNvGrpSpPr/>
          <p:nvPr/>
        </p:nvGrpSpPr>
        <p:grpSpPr>
          <a:xfrm>
            <a:off x="343447" y="597169"/>
            <a:ext cx="8504980" cy="2581468"/>
            <a:chOff x="343447" y="597169"/>
            <a:chExt cx="8504980" cy="2581468"/>
          </a:xfrm>
        </p:grpSpPr>
        <p:pic>
          <p:nvPicPr>
            <p:cNvPr id="54" name="Picture 53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894851" y="682252"/>
              <a:ext cx="887771" cy="1127334"/>
            </a:xfrm>
            <a:prstGeom prst="rect">
              <a:avLst/>
            </a:prstGeom>
          </p:spPr>
        </p:pic>
        <p:pic>
          <p:nvPicPr>
            <p:cNvPr id="55" name="Picture 54"/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863163" y="706916"/>
              <a:ext cx="916788" cy="1147274"/>
            </a:xfrm>
            <a:prstGeom prst="rect">
              <a:avLst/>
            </a:prstGeom>
          </p:spPr>
        </p:pic>
        <p:pic>
          <p:nvPicPr>
            <p:cNvPr id="56" name="Picture 55"/>
            <p:cNvPicPr>
              <a:picLocks noChangeAspect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56331" y="668136"/>
              <a:ext cx="813766" cy="1147274"/>
            </a:xfrm>
            <a:prstGeom prst="rect">
              <a:avLst/>
            </a:prstGeom>
          </p:spPr>
        </p:pic>
        <p:pic>
          <p:nvPicPr>
            <p:cNvPr id="57" name="Picture 56"/>
            <p:cNvPicPr>
              <a:picLocks noChangeAspect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127859" y="1921379"/>
              <a:ext cx="922379" cy="1147938"/>
            </a:xfrm>
            <a:prstGeom prst="rect">
              <a:avLst/>
            </a:prstGeom>
          </p:spPr>
        </p:pic>
        <p:pic>
          <p:nvPicPr>
            <p:cNvPr id="58" name="Picture 57"/>
            <p:cNvPicPr>
              <a:picLocks noChangeAspect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174577" y="1932531"/>
              <a:ext cx="799615" cy="1147273"/>
            </a:xfrm>
            <a:prstGeom prst="rect">
              <a:avLst/>
            </a:prstGeom>
          </p:spPr>
        </p:pic>
        <p:pic>
          <p:nvPicPr>
            <p:cNvPr id="59" name="Picture 58"/>
            <p:cNvPicPr>
              <a:picLocks noChangeAspect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913172" y="1943682"/>
              <a:ext cx="869450" cy="1138920"/>
            </a:xfrm>
            <a:prstGeom prst="rect">
              <a:avLst/>
            </a:prstGeom>
          </p:spPr>
        </p:pic>
        <p:pic>
          <p:nvPicPr>
            <p:cNvPr id="60" name="Picture 59"/>
            <p:cNvPicPr>
              <a:picLocks noChangeAspect="1"/>
            </p:cNvPicPr>
            <p:nvPr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863163" y="1943681"/>
              <a:ext cx="916788" cy="1138921"/>
            </a:xfrm>
            <a:prstGeom prst="rect">
              <a:avLst/>
            </a:prstGeom>
          </p:spPr>
        </p:pic>
        <p:pic>
          <p:nvPicPr>
            <p:cNvPr id="61" name="Picture 60"/>
            <p:cNvPicPr>
              <a:picLocks noChangeAspect="1"/>
            </p:cNvPicPr>
            <p:nvPr/>
          </p:nvPicPr>
          <p:blipFill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854254" y="1943681"/>
              <a:ext cx="895411" cy="1138921"/>
            </a:xfrm>
            <a:prstGeom prst="rect">
              <a:avLst/>
            </a:prstGeom>
          </p:spPr>
        </p:pic>
        <p:pic>
          <p:nvPicPr>
            <p:cNvPr id="62" name="Picture 61"/>
            <p:cNvPicPr>
              <a:picLocks noChangeAspect="1"/>
            </p:cNvPicPr>
            <p:nvPr/>
          </p:nvPicPr>
          <p:blipFill>
            <a:blip r:embed="rId1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13792" y="690438"/>
              <a:ext cx="774827" cy="1147273"/>
            </a:xfrm>
            <a:prstGeom prst="rect">
              <a:avLst/>
            </a:prstGeom>
          </p:spPr>
        </p:pic>
        <p:pic>
          <p:nvPicPr>
            <p:cNvPr id="63" name="Picture 62"/>
            <p:cNvPicPr>
              <a:picLocks noChangeAspect="1"/>
            </p:cNvPicPr>
            <p:nvPr/>
          </p:nvPicPr>
          <p:blipFill>
            <a:blip r:embed="rId1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13791" y="1921380"/>
              <a:ext cx="774827" cy="1147937"/>
            </a:xfrm>
            <a:prstGeom prst="rect">
              <a:avLst/>
            </a:prstGeom>
          </p:spPr>
        </p:pic>
        <p:grpSp>
          <p:nvGrpSpPr>
            <p:cNvPr id="3" name="Group 2"/>
            <p:cNvGrpSpPr/>
            <p:nvPr/>
          </p:nvGrpSpPr>
          <p:grpSpPr>
            <a:xfrm>
              <a:off x="343447" y="597169"/>
              <a:ext cx="8504980" cy="2581468"/>
              <a:chOff x="376900" y="597169"/>
              <a:chExt cx="8504980" cy="2581468"/>
            </a:xfrm>
          </p:grpSpPr>
          <p:grpSp>
            <p:nvGrpSpPr>
              <p:cNvPr id="53" name="Group 52"/>
              <p:cNvGrpSpPr/>
              <p:nvPr/>
            </p:nvGrpSpPr>
            <p:grpSpPr>
              <a:xfrm>
                <a:off x="376900" y="597169"/>
                <a:ext cx="8504980" cy="2581468"/>
                <a:chOff x="861118" y="430476"/>
                <a:chExt cx="7341034" cy="2518277"/>
              </a:xfrm>
            </p:grpSpPr>
            <p:grpSp>
              <p:nvGrpSpPr>
                <p:cNvPr id="64" name="Group 63"/>
                <p:cNvGrpSpPr/>
                <p:nvPr/>
              </p:nvGrpSpPr>
              <p:grpSpPr>
                <a:xfrm>
                  <a:off x="1660553" y="510142"/>
                  <a:ext cx="6477015" cy="2341755"/>
                  <a:chOff x="1728132" y="531666"/>
                  <a:chExt cx="5560433" cy="1807806"/>
                </a:xfrm>
              </p:grpSpPr>
              <p:pic>
                <p:nvPicPr>
                  <p:cNvPr id="66" name="Picture 65" descr="BenMartyn.jpg"/>
                  <p:cNvPicPr>
                    <a:picLocks noChangeAspect="1"/>
                  </p:cNvPicPr>
                  <p:nvPr/>
                </p:nvPicPr>
                <p:blipFill>
                  <a:blip r:embed="rId19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2381813" y="531666"/>
                    <a:ext cx="683482" cy="864000"/>
                  </a:xfrm>
                  <a:prstGeom prst="rect">
                    <a:avLst/>
                  </a:prstGeom>
                </p:spPr>
              </p:pic>
              <p:pic>
                <p:nvPicPr>
                  <p:cNvPr id="67" name="Picture 66" descr="GLDavis.JPG"/>
                  <p:cNvPicPr>
                    <a:picLocks noChangeAspect="1"/>
                  </p:cNvPicPr>
                  <p:nvPr/>
                </p:nvPicPr>
                <p:blipFill>
                  <a:blip r:embed="rId20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1728132" y="1475472"/>
                    <a:ext cx="603000" cy="864000"/>
                  </a:xfrm>
                  <a:prstGeom prst="rect">
                    <a:avLst/>
                  </a:prstGeom>
                </p:spPr>
              </p:pic>
              <p:pic>
                <p:nvPicPr>
                  <p:cNvPr id="68" name="Picture 67"/>
                  <p:cNvPicPr>
                    <a:picLocks noChangeAspect="1"/>
                  </p:cNvPicPr>
                  <p:nvPr/>
                </p:nvPicPr>
                <p:blipFill rotWithShape="1">
                  <a:blip r:embed="rId21"/>
                  <a:srcRect l="26242" t="17548" r="31260" b="33965"/>
                  <a:stretch/>
                </p:blipFill>
                <p:spPr>
                  <a:xfrm>
                    <a:off x="3825788" y="1475472"/>
                    <a:ext cx="572489" cy="859604"/>
                  </a:xfrm>
                  <a:prstGeom prst="rect">
                    <a:avLst/>
                  </a:prstGeom>
                </p:spPr>
              </p:pic>
              <p:pic>
                <p:nvPicPr>
                  <p:cNvPr id="69" name="Picture 68"/>
                  <p:cNvPicPr>
                    <a:picLocks noChangeAspect="1"/>
                  </p:cNvPicPr>
                  <p:nvPr/>
                </p:nvPicPr>
                <p:blipFill>
                  <a:blip r:embed="rId22"/>
                  <a:stretch>
                    <a:fillRect/>
                  </a:stretch>
                </p:blipFill>
                <p:spPr>
                  <a:xfrm>
                    <a:off x="4490453" y="1475472"/>
                    <a:ext cx="633201" cy="860004"/>
                  </a:xfrm>
                  <a:prstGeom prst="rect">
                    <a:avLst/>
                  </a:prstGeom>
                </p:spPr>
              </p:pic>
              <p:pic>
                <p:nvPicPr>
                  <p:cNvPr id="71" name="Picture 70"/>
                  <p:cNvPicPr>
                    <a:picLocks noChangeAspect="1"/>
                  </p:cNvPicPr>
                  <p:nvPr/>
                </p:nvPicPr>
                <p:blipFill>
                  <a:blip r:embed="rId23"/>
                  <a:stretch>
                    <a:fillRect/>
                  </a:stretch>
                </p:blipFill>
                <p:spPr>
                  <a:xfrm>
                    <a:off x="4490453" y="552473"/>
                    <a:ext cx="633201" cy="864001"/>
                  </a:xfrm>
                  <a:prstGeom prst="rect">
                    <a:avLst/>
                  </a:prstGeom>
                </p:spPr>
              </p:pic>
              <p:pic>
                <p:nvPicPr>
                  <p:cNvPr id="72" name="Picture 71"/>
                  <p:cNvPicPr>
                    <a:picLocks noChangeAspect="1"/>
                  </p:cNvPicPr>
                  <p:nvPr/>
                </p:nvPicPr>
                <p:blipFill>
                  <a:blip r:embed="rId24"/>
                  <a:stretch>
                    <a:fillRect/>
                  </a:stretch>
                </p:blipFill>
                <p:spPr>
                  <a:xfrm>
                    <a:off x="6625066" y="551475"/>
                    <a:ext cx="663499" cy="864999"/>
                  </a:xfrm>
                  <a:prstGeom prst="rect">
                    <a:avLst/>
                  </a:prstGeom>
                </p:spPr>
              </p:pic>
              <p:pic>
                <p:nvPicPr>
                  <p:cNvPr id="73" name="Picture 72"/>
                  <p:cNvPicPr>
                    <a:picLocks noChangeAspect="1"/>
                  </p:cNvPicPr>
                  <p:nvPr/>
                </p:nvPicPr>
                <p:blipFill>
                  <a:blip r:embed="rId25"/>
                  <a:stretch>
                    <a:fillRect/>
                  </a:stretch>
                </p:blipFill>
                <p:spPr>
                  <a:xfrm>
                    <a:off x="3123914" y="544356"/>
                    <a:ext cx="574492" cy="864000"/>
                  </a:xfrm>
                  <a:prstGeom prst="rect">
                    <a:avLst/>
                  </a:prstGeom>
                </p:spPr>
              </p:pic>
            </p:grpSp>
            <p:sp>
              <p:nvSpPr>
                <p:cNvPr id="65" name="Rectangle 64"/>
                <p:cNvSpPr/>
                <p:nvPr/>
              </p:nvSpPr>
              <p:spPr>
                <a:xfrm>
                  <a:off x="861118" y="430476"/>
                  <a:ext cx="7341034" cy="2518277"/>
                </a:xfrm>
                <a:prstGeom prst="rect">
                  <a:avLst/>
                </a:prstGeom>
                <a:noFill/>
                <a:ln w="38100" cmpd="sng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en-US" dirty="0">
                    <a:solidFill>
                      <a:prstClr val="white"/>
                    </a:solidFill>
                  </a:endParaRPr>
                </a:p>
              </p:txBody>
            </p:sp>
          </p:grpSp>
          <p:pic>
            <p:nvPicPr>
              <p:cNvPr id="14338" name="Picture 2" descr="http://www2.warwick.ac.uk/fac/sci/chemistry/research/gibson/presentation4.jpg"/>
              <p:cNvPicPr>
                <a:picLocks noChangeAspect="1" noChangeArrowheads="1"/>
              </p:cNvPicPr>
              <p:nvPr/>
            </p:nvPicPr>
            <p:blipFill rotWithShape="1">
              <a:blip r:embed="rId2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14178"/>
              <a:stretch/>
            </p:blipFill>
            <p:spPr bwMode="auto">
              <a:xfrm>
                <a:off x="4109980" y="716038"/>
                <a:ext cx="796548" cy="1113776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</p:grpSp>
    </p:spTree>
    <p:extLst>
      <p:ext uri="{BB962C8B-B14F-4D97-AF65-F5344CB8AC3E}">
        <p14:creationId xmlns:p14="http://schemas.microsoft.com/office/powerpoint/2010/main" val="382306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51954"/>
          <a:stretch/>
        </p:blipFill>
        <p:spPr>
          <a:xfrm>
            <a:off x="0" y="4274185"/>
            <a:ext cx="9169400" cy="258381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0" y="-25400"/>
            <a:ext cx="9144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600" b="1" i="1" dirty="0" smtClean="0">
                <a:solidFill>
                  <a:srgbClr val="8064A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The Effect of Thermoresponsive Micellar Structure on Thermal Hysteresis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267705" y="2916658"/>
            <a:ext cx="510188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>
                <a:solidFill>
                  <a:srgbClr val="8064A2"/>
                </a:solidFill>
                <a:latin typeface="Arial"/>
                <a:cs typeface="Arial"/>
              </a:rPr>
              <a:t>www.warwick.ac.uk/gibsongroup </a:t>
            </a:r>
            <a:endParaRPr lang="en-GB" sz="2000" dirty="0">
              <a:solidFill>
                <a:srgbClr val="8064A2"/>
              </a:solidFill>
              <a:latin typeface="Arial"/>
              <a:cs typeface="Arial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99734" y="2911122"/>
            <a:ext cx="443097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>
                <a:solidFill>
                  <a:srgbClr val="8064A2"/>
                </a:solidFill>
                <a:latin typeface="Arial"/>
                <a:cs typeface="Arial"/>
              </a:rPr>
              <a:t>L.D.Blackman@warwick.ac.uk </a:t>
            </a:r>
            <a:endParaRPr lang="en-GB" sz="2000" dirty="0">
              <a:solidFill>
                <a:srgbClr val="8064A2"/>
              </a:solidFill>
              <a:latin typeface="Arial"/>
              <a:cs typeface="Arial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6410" y="1289354"/>
            <a:ext cx="9031318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u="sng" dirty="0" smtClean="0">
                <a:solidFill>
                  <a:srgbClr val="8064A2"/>
                </a:solidFill>
                <a:latin typeface="Arial"/>
                <a:cs typeface="Arial"/>
              </a:rPr>
              <a:t>Lewis D. Blackman</a:t>
            </a:r>
            <a:r>
              <a:rPr lang="en-GB" sz="2800" dirty="0" smtClean="0">
                <a:solidFill>
                  <a:srgbClr val="8064A2"/>
                </a:solidFill>
                <a:latin typeface="Arial"/>
                <a:cs typeface="Arial"/>
              </a:rPr>
              <a:t>, Daniel B. Wright, Mathew P. Robin,  Matthew I. Gibson and Rachel K. O’Reilly</a:t>
            </a:r>
          </a:p>
          <a:p>
            <a:pPr algn="ctr"/>
            <a:r>
              <a:rPr lang="en-GB" sz="2000" dirty="0" smtClean="0">
                <a:solidFill>
                  <a:srgbClr val="8064A2"/>
                </a:solidFill>
                <a:latin typeface="Arial"/>
                <a:cs typeface="Arial"/>
              </a:rPr>
              <a:t>Department of Chemistry, University of Warwick, UK</a:t>
            </a:r>
          </a:p>
        </p:txBody>
      </p:sp>
      <p:sp>
        <p:nvSpPr>
          <p:cNvPr id="9" name="TextBox 12"/>
          <p:cNvSpPr txBox="1">
            <a:spLocks noChangeArrowheads="1"/>
          </p:cNvSpPr>
          <p:nvPr/>
        </p:nvSpPr>
        <p:spPr bwMode="auto">
          <a:xfrm>
            <a:off x="6659110" y="3517782"/>
            <a:ext cx="2675961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GB" sz="2000" dirty="0">
                <a:solidFill>
                  <a:srgbClr val="8064A2"/>
                </a:solidFill>
                <a:latin typeface="Arial"/>
                <a:cs typeface="Arial"/>
              </a:rPr>
              <a:t>@</a:t>
            </a:r>
            <a:r>
              <a:rPr lang="en-GB" sz="2000" dirty="0" err="1" smtClean="0">
                <a:solidFill>
                  <a:srgbClr val="8064A2"/>
                </a:solidFill>
                <a:latin typeface="Arial"/>
                <a:cs typeface="Arial"/>
              </a:rPr>
              <a:t>LabGibson</a:t>
            </a:r>
            <a:r>
              <a:rPr lang="en-GB" sz="2000" dirty="0" smtClean="0">
                <a:solidFill>
                  <a:srgbClr val="8064A2"/>
                </a:solidFill>
                <a:latin typeface="Arial"/>
                <a:cs typeface="Arial"/>
              </a:rPr>
              <a:t> @</a:t>
            </a:r>
            <a:r>
              <a:rPr lang="en-GB" sz="2000" dirty="0" err="1" smtClean="0">
                <a:solidFill>
                  <a:srgbClr val="8064A2"/>
                </a:solidFill>
                <a:latin typeface="Arial"/>
                <a:cs typeface="Arial"/>
              </a:rPr>
              <a:t>RORgroup</a:t>
            </a:r>
            <a:endParaRPr lang="en-GB" sz="2000" dirty="0">
              <a:solidFill>
                <a:srgbClr val="8064A2"/>
              </a:solidFill>
              <a:latin typeface="Arial"/>
              <a:cs typeface="Arial"/>
            </a:endParaRPr>
          </a:p>
        </p:txBody>
      </p:sp>
      <p:pic>
        <p:nvPicPr>
          <p:cNvPr id="10" name="Picture 2" descr="https://encrypted-tbn2.gstatic.com/images?q=tbn:ANd9GcTdPkmEmar2OBdnauknNHDqtdNU8FAlkkVjrMEOgUHxHRYkvGsr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88064" y="3555950"/>
            <a:ext cx="625475" cy="62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10"/>
          <p:cNvSpPr txBox="1"/>
          <p:nvPr/>
        </p:nvSpPr>
        <p:spPr>
          <a:xfrm>
            <a:off x="112682" y="6146800"/>
            <a:ext cx="759830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>
                <a:solidFill>
                  <a:srgbClr val="604A7B"/>
                </a:solidFill>
              </a:rPr>
              <a:t>Macrogroup</a:t>
            </a:r>
            <a:r>
              <a:rPr lang="en-US" dirty="0" smtClean="0">
                <a:solidFill>
                  <a:srgbClr val="604A7B"/>
                </a:solidFill>
              </a:rPr>
              <a:t> UK Young Researcher’s Meeting. 06/04/2016</a:t>
            </a:r>
          </a:p>
          <a:p>
            <a:r>
              <a:rPr lang="en-US" dirty="0" smtClean="0">
                <a:solidFill>
                  <a:srgbClr val="604A7B"/>
                </a:solidFill>
              </a:rPr>
              <a:t>University of Liverpool</a:t>
            </a:r>
            <a:endParaRPr lang="en-US" dirty="0">
              <a:solidFill>
                <a:srgbClr val="604A7B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267705" y="3226274"/>
            <a:ext cx="894837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>
                <a:solidFill>
                  <a:srgbClr val="8064A2"/>
                </a:solidFill>
                <a:latin typeface="Arial"/>
                <a:cs typeface="Arial"/>
              </a:rPr>
              <a:t>www.warwick.ac.uk/ror </a:t>
            </a:r>
            <a:endParaRPr lang="en-GB" sz="2000" dirty="0">
              <a:solidFill>
                <a:srgbClr val="8064A2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005061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894395" y="-21050"/>
            <a:ext cx="747852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b="1" i="1" dirty="0" smtClean="0">
                <a:latin typeface="Arial"/>
                <a:cs typeface="Arial"/>
              </a:rPr>
              <a:t>Thermoresponsive Polymers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192" b="24057"/>
          <a:stretch/>
        </p:blipFill>
        <p:spPr>
          <a:xfrm>
            <a:off x="0" y="6135038"/>
            <a:ext cx="9181728" cy="722962"/>
          </a:xfrm>
          <a:prstGeom prst="rect">
            <a:avLst/>
          </a:prstGeom>
        </p:spPr>
      </p:pic>
      <p:pic>
        <p:nvPicPr>
          <p:cNvPr id="26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3734"/>
          <a:stretch/>
        </p:blipFill>
        <p:spPr bwMode="auto">
          <a:xfrm>
            <a:off x="171029" y="756867"/>
            <a:ext cx="4256477" cy="17334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2959468"/>
            <a:ext cx="3039111" cy="3122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177" y="770003"/>
            <a:ext cx="3614868" cy="16508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" name="Picture 5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0278" y="3933056"/>
            <a:ext cx="2910805" cy="21490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" name="Picture 7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5155" y="2694233"/>
            <a:ext cx="3081049" cy="12647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" name="TextBox 32"/>
          <p:cNvSpPr txBox="1"/>
          <p:nvPr/>
        </p:nvSpPr>
        <p:spPr>
          <a:xfrm>
            <a:off x="5648332" y="2490302"/>
            <a:ext cx="193995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0" hangingPunct="0"/>
            <a:r>
              <a:rPr lang="en-GB" sz="20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Cellular Uptake</a:t>
            </a:r>
            <a:endParaRPr lang="en-GB" sz="20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3686205" y="3051880"/>
            <a:ext cx="203792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0" hangingPunct="0"/>
            <a:r>
              <a:rPr lang="en-GB" sz="20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Controlled Drug Release</a:t>
            </a:r>
            <a:endParaRPr lang="en-GB" sz="20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3675532" y="5053246"/>
            <a:ext cx="237289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0" hangingPunct="0"/>
            <a:r>
              <a:rPr lang="en-GB" sz="20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Tissue Engineering</a:t>
            </a:r>
            <a:endParaRPr lang="en-GB" sz="20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13266" y="6464290"/>
            <a:ext cx="754759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hangingPunct="0"/>
            <a:r>
              <a:rPr lang="en-GB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Georgiou</a:t>
            </a:r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, T. K</a:t>
            </a:r>
            <a:r>
              <a:rPr lang="en-GB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GB" sz="1200" i="1" dirty="0">
                <a:latin typeface="Arial" panose="020B0604020202020204" pitchFamily="34" charset="0"/>
                <a:cs typeface="Arial" panose="020B0604020202020204" pitchFamily="34" charset="0"/>
              </a:rPr>
              <a:t>Polymers</a:t>
            </a:r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200" b="1" dirty="0">
                <a:latin typeface="Arial" panose="020B0604020202020204" pitchFamily="34" charset="0"/>
                <a:cs typeface="Arial" panose="020B0604020202020204" pitchFamily="34" charset="0"/>
              </a:rPr>
              <a:t>2011</a:t>
            </a:r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GB" sz="1200" i="1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GB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1215. Okano</a:t>
            </a:r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, T</a:t>
            </a:r>
            <a:r>
              <a:rPr lang="en-GB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GB" sz="1200" i="1" dirty="0" err="1">
                <a:latin typeface="Arial" panose="020B0604020202020204" pitchFamily="34" charset="0"/>
                <a:cs typeface="Arial" panose="020B0604020202020204" pitchFamily="34" charset="0"/>
              </a:rPr>
              <a:t>Biomacromolecules</a:t>
            </a:r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200" b="1" dirty="0">
                <a:latin typeface="Arial" panose="020B0604020202020204" pitchFamily="34" charset="0"/>
                <a:cs typeface="Arial" panose="020B0604020202020204" pitchFamily="34" charset="0"/>
              </a:rPr>
              <a:t>2009</a:t>
            </a:r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GB" sz="1200" i="1" dirty="0">
                <a:latin typeface="Arial" panose="020B0604020202020204" pitchFamily="34" charset="0"/>
                <a:cs typeface="Arial" panose="020B0604020202020204" pitchFamily="34" charset="0"/>
              </a:rPr>
              <a:t>10</a:t>
            </a:r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GB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1331. </a:t>
            </a:r>
          </a:p>
          <a:p>
            <a:pPr eaLnBrk="0" hangingPunct="0"/>
            <a:r>
              <a:rPr lang="en-GB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Yang</a:t>
            </a:r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, S</a:t>
            </a:r>
            <a:r>
              <a:rPr lang="en-GB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GB" sz="1200" i="1" dirty="0">
                <a:latin typeface="Arial" panose="020B0604020202020204" pitchFamily="34" charset="0"/>
                <a:cs typeface="Arial" panose="020B0604020202020204" pitchFamily="34" charset="0"/>
              </a:rPr>
              <a:t>Adv. Mater.</a:t>
            </a:r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200" b="1" dirty="0">
                <a:latin typeface="Arial" panose="020B0604020202020204" pitchFamily="34" charset="0"/>
                <a:cs typeface="Arial" panose="020B0604020202020204" pitchFamily="34" charset="0"/>
              </a:rPr>
              <a:t>2006</a:t>
            </a:r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GB" sz="1200" i="1" dirty="0">
                <a:latin typeface="Arial" panose="020B0604020202020204" pitchFamily="34" charset="0"/>
                <a:cs typeface="Arial" panose="020B0604020202020204" pitchFamily="34" charset="0"/>
              </a:rPr>
              <a:t>18</a:t>
            </a:r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GB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2905. Ding</a:t>
            </a:r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, J</a:t>
            </a:r>
            <a:r>
              <a:rPr lang="en-GB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GB" sz="1200" i="1" dirty="0">
                <a:latin typeface="Arial" panose="020B0604020202020204" pitchFamily="34" charset="0"/>
                <a:cs typeface="Arial" panose="020B0604020202020204" pitchFamily="34" charset="0"/>
              </a:rPr>
              <a:t>Chem. Soc. Rev.</a:t>
            </a:r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200" b="1" dirty="0">
                <a:latin typeface="Arial" panose="020B0604020202020204" pitchFamily="34" charset="0"/>
                <a:cs typeface="Arial" panose="020B0604020202020204" pitchFamily="34" charset="0"/>
              </a:rPr>
              <a:t>2008</a:t>
            </a:r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GB" sz="1200" i="1" dirty="0">
                <a:latin typeface="Arial" panose="020B0604020202020204" pitchFamily="34" charset="0"/>
                <a:cs typeface="Arial" panose="020B0604020202020204" pitchFamily="34" charset="0"/>
              </a:rPr>
              <a:t>37</a:t>
            </a:r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, 1473.</a:t>
            </a:r>
          </a:p>
        </p:txBody>
      </p:sp>
      <p:sp>
        <p:nvSpPr>
          <p:cNvPr id="13" name="Slide Number Placeholder 1"/>
          <p:cNvSpPr txBox="1">
            <a:spLocks/>
          </p:cNvSpPr>
          <p:nvPr/>
        </p:nvSpPr>
        <p:spPr bwMode="auto">
          <a:xfrm>
            <a:off x="7010400" y="6510374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GB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Franklin Gothic Book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Franklin Gothic Book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Franklin Gothic Book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Franklin Gothic Book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tx1"/>
                </a:solidFill>
                <a:latin typeface="Franklin Gothic Book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tx1"/>
                </a:solidFill>
                <a:latin typeface="Franklin Gothic Book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tx1"/>
                </a:solidFill>
                <a:latin typeface="Franklin Gothic Book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tx1"/>
                </a:solidFill>
                <a:latin typeface="Franklin Gothic Book" pitchFamily="34" charset="0"/>
                <a:ea typeface="+mn-ea"/>
                <a:cs typeface="+mn-cs"/>
              </a:defRPr>
            </a:lvl9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81905FB9-4446-4DFD-ACDE-BCBB94B2C00B}" type="slidenum">
              <a:rPr kumimoji="0" lang="en-GB" sz="1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726616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  <p:bldP spid="34" grpId="0"/>
      <p:bldP spid="3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594139" y="-21050"/>
            <a:ext cx="793570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b="1" i="1" dirty="0" smtClean="0">
                <a:latin typeface="Arial"/>
                <a:cs typeface="Arial"/>
              </a:rPr>
              <a:t>Thermoresponsive Polymers: </a:t>
            </a:r>
            <a:r>
              <a:rPr lang="en-GB" sz="3200" b="1" i="1" dirty="0" err="1" smtClean="0">
                <a:latin typeface="Arial"/>
                <a:cs typeface="Arial"/>
              </a:rPr>
              <a:t>pNIPAM</a:t>
            </a:r>
            <a:endParaRPr lang="en-GB" sz="3200" b="1" i="1" dirty="0" smtClean="0">
              <a:latin typeface="Arial"/>
              <a:cs typeface="Arial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192" b="24057"/>
          <a:stretch/>
        </p:blipFill>
        <p:spPr>
          <a:xfrm>
            <a:off x="0" y="6135038"/>
            <a:ext cx="9181728" cy="722962"/>
          </a:xfrm>
          <a:prstGeom prst="rect">
            <a:avLst/>
          </a:prstGeom>
        </p:spPr>
      </p:pic>
      <p:sp>
        <p:nvSpPr>
          <p:cNvPr id="24" name="Rounded Rectangle 23"/>
          <p:cNvSpPr/>
          <p:nvPr/>
        </p:nvSpPr>
        <p:spPr bwMode="auto">
          <a:xfrm>
            <a:off x="251520" y="836712"/>
            <a:ext cx="2304256" cy="2254283"/>
          </a:xfrm>
          <a:prstGeom prst="roundRect">
            <a:avLst>
              <a:gd name="adj" fmla="val 9928"/>
            </a:avLst>
          </a:prstGeom>
          <a:noFill/>
          <a:ln w="19050" cap="flat" cmpd="sng" algn="ctr">
            <a:solidFill>
              <a:srgbClr val="3333CC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0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Franklin Gothic Book" pitchFamily="34" charset="0"/>
              <a:cs typeface="+mn-cs"/>
            </a:endParaRPr>
          </a:p>
        </p:txBody>
      </p:sp>
      <p:graphicFrame>
        <p:nvGraphicFramePr>
          <p:cNvPr id="27" name="Object 2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1447786"/>
              </p:ext>
            </p:extLst>
          </p:nvPr>
        </p:nvGraphicFramePr>
        <p:xfrm>
          <a:off x="739279" y="908720"/>
          <a:ext cx="1328737" cy="1539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9" name="CS ChemDraw Drawing" r:id="rId4" imgW="1328712" imgH="1540312" progId="ChemDraw.Document.6.0">
                  <p:embed/>
                </p:oleObj>
              </mc:Choice>
              <mc:Fallback>
                <p:oleObj name="CS ChemDraw Drawing" r:id="rId4" imgW="1328712" imgH="1540312" progId="ChemDraw.Document.6.0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739279" y="908720"/>
                        <a:ext cx="1328737" cy="15398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8" name="TextBox 27"/>
          <p:cNvSpPr txBox="1"/>
          <p:nvPr/>
        </p:nvSpPr>
        <p:spPr>
          <a:xfrm>
            <a:off x="755576" y="2564904"/>
            <a:ext cx="103201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0" hangingPunct="0"/>
            <a:r>
              <a:rPr lang="en-GB" sz="2000" dirty="0" err="1" smtClean="0">
                <a:solidFill>
                  <a:srgbClr val="3333CC"/>
                </a:solidFill>
                <a:latin typeface="Franklin Gothic Book" pitchFamily="34" charset="0"/>
                <a:cs typeface="+mn-cs"/>
              </a:rPr>
              <a:t>pNIPAM</a:t>
            </a:r>
            <a:endParaRPr lang="en-GB" sz="2000" dirty="0">
              <a:solidFill>
                <a:srgbClr val="3333CC"/>
              </a:solidFill>
              <a:latin typeface="Franklin Gothic Book" pitchFamily="34" charset="0"/>
              <a:cs typeface="+mn-cs"/>
            </a:endParaRPr>
          </a:p>
        </p:txBody>
      </p:sp>
      <p:grpSp>
        <p:nvGrpSpPr>
          <p:cNvPr id="29" name="Group 28"/>
          <p:cNvGrpSpPr/>
          <p:nvPr/>
        </p:nvGrpSpPr>
        <p:grpSpPr>
          <a:xfrm>
            <a:off x="-67093" y="3284984"/>
            <a:ext cx="4639093" cy="3452184"/>
            <a:chOff x="-67093" y="3284984"/>
            <a:chExt cx="4639093" cy="3452184"/>
          </a:xfrm>
        </p:grpSpPr>
        <p:pic>
          <p:nvPicPr>
            <p:cNvPr id="30" name="Picture 29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67093" y="3284984"/>
              <a:ext cx="3259881" cy="2289728"/>
            </a:xfrm>
            <a:prstGeom prst="rect">
              <a:avLst/>
            </a:prstGeom>
          </p:spPr>
        </p:pic>
        <p:sp>
          <p:nvSpPr>
            <p:cNvPr id="31" name="Rectangle 30"/>
            <p:cNvSpPr/>
            <p:nvPr/>
          </p:nvSpPr>
          <p:spPr>
            <a:xfrm>
              <a:off x="0" y="6460169"/>
              <a:ext cx="4572000" cy="276999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eaLnBrk="0" hangingPunct="0"/>
              <a:r>
                <a:rPr lang="en-US" sz="1200" dirty="0" err="1">
                  <a:latin typeface="Arial" panose="020B0604020202020204" pitchFamily="34" charset="0"/>
                  <a:cs typeface="Arial" panose="020B0604020202020204" pitchFamily="34" charset="0"/>
                </a:rPr>
                <a:t>Djokpé</a:t>
              </a:r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, E.; Vogt, W. </a:t>
              </a:r>
              <a:r>
                <a:rPr lang="en-US" sz="1200" i="1" dirty="0" err="1">
                  <a:latin typeface="Arial" panose="020B0604020202020204" pitchFamily="34" charset="0"/>
                  <a:cs typeface="Arial" panose="020B0604020202020204" pitchFamily="34" charset="0"/>
                </a:rPr>
                <a:t>Macromol</a:t>
              </a:r>
              <a:r>
                <a:rPr lang="en-US" sz="1200" i="1" dirty="0">
                  <a:latin typeface="Arial" panose="020B0604020202020204" pitchFamily="34" charset="0"/>
                  <a:cs typeface="Arial" panose="020B0604020202020204" pitchFamily="34" charset="0"/>
                </a:rPr>
                <a:t>. Chem. Phys.</a:t>
              </a:r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n-US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2001</a:t>
              </a:r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, </a:t>
              </a:r>
              <a:r>
                <a:rPr lang="en-US" sz="1200" i="1" dirty="0">
                  <a:latin typeface="Arial" panose="020B0604020202020204" pitchFamily="34" charset="0"/>
                  <a:cs typeface="Arial" panose="020B0604020202020204" pitchFamily="34" charset="0"/>
                </a:rPr>
                <a:t>202</a:t>
              </a:r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, </a:t>
              </a:r>
              <a:r>
                <a:rPr lang="en-US" sz="12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750.</a:t>
              </a:r>
              <a:endParaRPr lang="en-GB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2" name="TextBox 31"/>
          <p:cNvSpPr txBox="1"/>
          <p:nvPr/>
        </p:nvSpPr>
        <p:spPr>
          <a:xfrm>
            <a:off x="2933232" y="836712"/>
            <a:ext cx="6284093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 eaLnBrk="0" hangingPunct="0">
              <a:buClr>
                <a:srgbClr val="00B050"/>
              </a:buClr>
              <a:buFont typeface="Wingdings" panose="05000000000000000000" pitchFamily="2" charset="2"/>
              <a:buChar char="ü"/>
            </a:pPr>
            <a:r>
              <a:rPr lang="en-GB" sz="2000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Exhibits sharp transition close to body temperature</a:t>
            </a:r>
          </a:p>
          <a:p>
            <a:pPr marL="342900" indent="-342900" eaLnBrk="0" hangingPunct="0">
              <a:buClr>
                <a:srgbClr val="00B050"/>
              </a:buClr>
              <a:buFont typeface="Wingdings" panose="05000000000000000000" pitchFamily="2" charset="2"/>
              <a:buChar char="ü"/>
            </a:pPr>
            <a:endParaRPr lang="en-GB" sz="2000" dirty="0">
              <a:solidFill>
                <a:srgbClr val="000000"/>
              </a:solidFill>
              <a:latin typeface="Franklin Gothic Book" pitchFamily="34" charset="0"/>
              <a:cs typeface="+mn-cs"/>
            </a:endParaRPr>
          </a:p>
          <a:p>
            <a:pPr eaLnBrk="0" hangingPunct="0">
              <a:buClr>
                <a:srgbClr val="00B050"/>
              </a:buClr>
            </a:pPr>
            <a:endParaRPr lang="en-GB" sz="2000" dirty="0" smtClean="0">
              <a:solidFill>
                <a:srgbClr val="000000"/>
              </a:solidFill>
              <a:latin typeface="Franklin Gothic Book" pitchFamily="34" charset="0"/>
              <a:cs typeface="+mn-cs"/>
            </a:endParaRPr>
          </a:p>
          <a:p>
            <a:pPr eaLnBrk="0" hangingPunct="0">
              <a:buClr>
                <a:srgbClr val="00B050"/>
              </a:buClr>
            </a:pPr>
            <a:endParaRPr lang="en-GB" sz="2000" dirty="0">
              <a:solidFill>
                <a:srgbClr val="000000"/>
              </a:solidFill>
              <a:latin typeface="Franklin Gothic Book" pitchFamily="34" charset="0"/>
              <a:cs typeface="+mn-cs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2934147" y="1484784"/>
            <a:ext cx="5588389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 eaLnBrk="0" hangingPunct="0">
              <a:buClr>
                <a:srgbClr val="00B050"/>
              </a:buClr>
              <a:buFont typeface="Wingdings" panose="05000000000000000000" pitchFamily="2" charset="2"/>
              <a:buChar char="ü"/>
            </a:pPr>
            <a:r>
              <a:rPr lang="en-GB" sz="2000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Insensitive to other environmental conditions</a:t>
            </a:r>
          </a:p>
          <a:p>
            <a:pPr marL="342900" indent="-342900" eaLnBrk="0" hangingPunct="0">
              <a:buClr>
                <a:srgbClr val="00B050"/>
              </a:buClr>
              <a:buFont typeface="Wingdings" panose="05000000000000000000" pitchFamily="2" charset="2"/>
              <a:buChar char="ü"/>
            </a:pPr>
            <a:endParaRPr lang="en-GB" sz="2000" dirty="0">
              <a:solidFill>
                <a:srgbClr val="000000"/>
              </a:solidFill>
              <a:latin typeface="Franklin Gothic Book" pitchFamily="34" charset="0"/>
              <a:cs typeface="+mn-cs"/>
            </a:endParaRPr>
          </a:p>
          <a:p>
            <a:pPr eaLnBrk="0" hangingPunct="0">
              <a:buClr>
                <a:srgbClr val="00B050"/>
              </a:buClr>
            </a:pPr>
            <a:endParaRPr lang="en-GB" sz="2000" dirty="0" smtClean="0">
              <a:solidFill>
                <a:srgbClr val="000000"/>
              </a:solidFill>
              <a:latin typeface="Franklin Gothic Book" pitchFamily="34" charset="0"/>
              <a:cs typeface="+mn-cs"/>
            </a:endParaRPr>
          </a:p>
          <a:p>
            <a:pPr eaLnBrk="0" hangingPunct="0">
              <a:buClr>
                <a:srgbClr val="00B050"/>
              </a:buClr>
            </a:pPr>
            <a:endParaRPr lang="en-GB" sz="2000" dirty="0">
              <a:solidFill>
                <a:srgbClr val="000000"/>
              </a:solidFill>
              <a:latin typeface="Franklin Gothic Book" pitchFamily="34" charset="0"/>
              <a:cs typeface="+mn-cs"/>
            </a:endParaRPr>
          </a:p>
        </p:txBody>
      </p:sp>
      <p:grpSp>
        <p:nvGrpSpPr>
          <p:cNvPr id="34" name="Group 33"/>
          <p:cNvGrpSpPr/>
          <p:nvPr/>
        </p:nvGrpSpPr>
        <p:grpSpPr>
          <a:xfrm>
            <a:off x="-2935" y="3281060"/>
            <a:ext cx="9146935" cy="3634903"/>
            <a:chOff x="-2935" y="3281060"/>
            <a:chExt cx="9146935" cy="3634903"/>
          </a:xfrm>
        </p:grpSpPr>
        <p:sp>
          <p:nvSpPr>
            <p:cNvPr id="35" name="Rectangle 34"/>
            <p:cNvSpPr/>
            <p:nvPr/>
          </p:nvSpPr>
          <p:spPr>
            <a:xfrm>
              <a:off x="-2935" y="6638964"/>
              <a:ext cx="5860101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eaLnBrk="0" hangingPunct="0"/>
              <a:r>
                <a:rPr lang="en-GB" sz="1200" dirty="0" err="1">
                  <a:latin typeface="Arial" panose="020B0604020202020204" pitchFamily="34" charset="0"/>
                  <a:cs typeface="Arial" panose="020B0604020202020204" pitchFamily="34" charset="0"/>
                </a:rPr>
                <a:t>Moughton</a:t>
              </a:r>
              <a:r>
                <a:rPr lang="en-GB" sz="1200" dirty="0">
                  <a:latin typeface="Arial" panose="020B0604020202020204" pitchFamily="34" charset="0"/>
                  <a:cs typeface="Arial" panose="020B0604020202020204" pitchFamily="34" charset="0"/>
                </a:rPr>
                <a:t>, A. O.; Patterson, J. P.; O'Reilly, R. K. </a:t>
              </a:r>
              <a:r>
                <a:rPr lang="en-GB" sz="1200" i="1" dirty="0">
                  <a:latin typeface="Arial" panose="020B0604020202020204" pitchFamily="34" charset="0"/>
                  <a:cs typeface="Arial" panose="020B0604020202020204" pitchFamily="34" charset="0"/>
                </a:rPr>
                <a:t>Chem. </a:t>
              </a:r>
              <a:r>
                <a:rPr lang="en-GB" sz="1200" i="1" dirty="0" err="1">
                  <a:latin typeface="Arial" panose="020B0604020202020204" pitchFamily="34" charset="0"/>
                  <a:cs typeface="Arial" panose="020B0604020202020204" pitchFamily="34" charset="0"/>
                </a:rPr>
                <a:t>Commun</a:t>
              </a:r>
              <a:r>
                <a:rPr lang="en-GB" sz="1200" i="1" dirty="0">
                  <a:latin typeface="Arial" panose="020B0604020202020204" pitchFamily="34" charset="0"/>
                  <a:cs typeface="Arial" panose="020B0604020202020204" pitchFamily="34" charset="0"/>
                </a:rPr>
                <a:t>.</a:t>
              </a:r>
              <a:r>
                <a:rPr lang="en-GB" sz="1200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n-GB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2011</a:t>
              </a:r>
              <a:r>
                <a:rPr lang="en-GB" sz="1200" dirty="0">
                  <a:latin typeface="Arial" panose="020B0604020202020204" pitchFamily="34" charset="0"/>
                  <a:cs typeface="Arial" panose="020B0604020202020204" pitchFamily="34" charset="0"/>
                </a:rPr>
                <a:t>, </a:t>
              </a:r>
              <a:r>
                <a:rPr lang="en-GB" sz="1200" i="1" dirty="0">
                  <a:latin typeface="Arial" panose="020B0604020202020204" pitchFamily="34" charset="0"/>
                  <a:cs typeface="Arial" panose="020B0604020202020204" pitchFamily="34" charset="0"/>
                </a:rPr>
                <a:t>47</a:t>
              </a:r>
              <a:r>
                <a:rPr lang="en-GB" sz="1200" dirty="0">
                  <a:latin typeface="Arial" panose="020B0604020202020204" pitchFamily="34" charset="0"/>
                  <a:cs typeface="Arial" panose="020B0604020202020204" pitchFamily="34" charset="0"/>
                </a:rPr>
                <a:t>, 355</a:t>
              </a:r>
              <a:r>
                <a:rPr lang="en-GB" sz="12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.</a:t>
              </a:r>
            </a:p>
          </p:txBody>
        </p:sp>
        <p:pic>
          <p:nvPicPr>
            <p:cNvPr id="36" name="Picture 3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060785" y="3281060"/>
              <a:ext cx="3083215" cy="21794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37" name="Group 36"/>
          <p:cNvGrpSpPr/>
          <p:nvPr/>
        </p:nvGrpSpPr>
        <p:grpSpPr>
          <a:xfrm>
            <a:off x="3145932" y="2132856"/>
            <a:ext cx="4338636" cy="3441856"/>
            <a:chOff x="3145932" y="2132856"/>
            <a:chExt cx="4338636" cy="3441856"/>
          </a:xfrm>
        </p:grpSpPr>
        <p:sp>
          <p:nvSpPr>
            <p:cNvPr id="38" name="TextBox 37"/>
            <p:cNvSpPr txBox="1"/>
            <p:nvPr/>
          </p:nvSpPr>
          <p:spPr>
            <a:xfrm>
              <a:off x="3266747" y="2132856"/>
              <a:ext cx="4217821" cy="13234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eaLnBrk="0" hangingPunct="0">
                <a:buClr>
                  <a:srgbClr val="00B050"/>
                </a:buClr>
              </a:pPr>
              <a:r>
                <a:rPr lang="en-GB" sz="2000" dirty="0" smtClean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Slow reversibility in certain systems</a:t>
              </a:r>
            </a:p>
            <a:p>
              <a:pPr marL="342900" indent="-342900" eaLnBrk="0" hangingPunct="0">
                <a:buClr>
                  <a:srgbClr val="00B050"/>
                </a:buClr>
                <a:buFont typeface="Wingdings" panose="05000000000000000000" pitchFamily="2" charset="2"/>
                <a:buChar char="ü"/>
              </a:pPr>
              <a:endParaRPr lang="en-GB" sz="2000" dirty="0" smtClean="0">
                <a:solidFill>
                  <a:srgbClr val="000000"/>
                </a:solidFill>
                <a:latin typeface="Franklin Gothic Book" pitchFamily="34" charset="0"/>
                <a:cs typeface="+mn-cs"/>
              </a:endParaRPr>
            </a:p>
            <a:p>
              <a:pPr eaLnBrk="0" hangingPunct="0">
                <a:buClr>
                  <a:srgbClr val="00B050"/>
                </a:buClr>
              </a:pPr>
              <a:endParaRPr lang="en-GB" sz="2000" dirty="0" smtClean="0">
                <a:solidFill>
                  <a:srgbClr val="000000"/>
                </a:solidFill>
                <a:latin typeface="Franklin Gothic Book" pitchFamily="34" charset="0"/>
                <a:cs typeface="+mn-cs"/>
              </a:endParaRPr>
            </a:p>
            <a:p>
              <a:pPr eaLnBrk="0" hangingPunct="0">
                <a:buClr>
                  <a:srgbClr val="00B050"/>
                </a:buClr>
              </a:pPr>
              <a:endParaRPr lang="en-GB" sz="2000" dirty="0">
                <a:solidFill>
                  <a:srgbClr val="000000"/>
                </a:solidFill>
                <a:latin typeface="Franklin Gothic Book" pitchFamily="34" charset="0"/>
                <a:cs typeface="+mn-cs"/>
              </a:endParaRPr>
            </a:p>
          </p:txBody>
        </p:sp>
        <p:grpSp>
          <p:nvGrpSpPr>
            <p:cNvPr id="39" name="Group 38"/>
            <p:cNvGrpSpPr/>
            <p:nvPr/>
          </p:nvGrpSpPr>
          <p:grpSpPr>
            <a:xfrm>
              <a:off x="3145932" y="3320429"/>
              <a:ext cx="3024336" cy="2254283"/>
              <a:chOff x="3145932" y="3320429"/>
              <a:chExt cx="3024336" cy="2254283"/>
            </a:xfrm>
          </p:grpSpPr>
          <p:pic>
            <p:nvPicPr>
              <p:cNvPr id="40" name="Picture 3"/>
              <p:cNvPicPr>
                <a:picLocks noChangeAspect="1" noChangeArrowheads="1"/>
              </p:cNvPicPr>
              <p:nvPr/>
            </p:nvPicPr>
            <p:blipFill>
              <a:blip r:embed="rId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145932" y="3320429"/>
                <a:ext cx="3024336" cy="225428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41" name="Rectangle 40"/>
              <p:cNvSpPr/>
              <p:nvPr/>
            </p:nvSpPr>
            <p:spPr bwMode="auto">
              <a:xfrm>
                <a:off x="4539037" y="4005064"/>
                <a:ext cx="144016" cy="648072"/>
              </a:xfrm>
              <a:prstGeom prst="rect">
                <a:avLst/>
              </a:prstGeom>
              <a:solidFill>
                <a:schemeClr val="bg1"/>
              </a:solidFill>
              <a:ln w="9525" cap="flat" cmpd="sng" algn="ctr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42" name="Rectangle 41"/>
              <p:cNvSpPr/>
              <p:nvPr/>
            </p:nvSpPr>
            <p:spPr bwMode="auto">
              <a:xfrm rot="21360324">
                <a:off x="4949719" y="4099109"/>
                <a:ext cx="144016" cy="575160"/>
              </a:xfrm>
              <a:prstGeom prst="rect">
                <a:avLst/>
              </a:prstGeom>
              <a:solidFill>
                <a:schemeClr val="bg1"/>
              </a:solidFill>
              <a:ln w="9525" cap="flat" cmpd="sng" algn="ctr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cxnSp>
            <p:nvCxnSpPr>
              <p:cNvPr id="43" name="Straight Arrow Connector 42"/>
              <p:cNvCxnSpPr/>
              <p:nvPr/>
            </p:nvCxnSpPr>
            <p:spPr bwMode="auto">
              <a:xfrm flipH="1" flipV="1">
                <a:off x="4572000" y="3933056"/>
                <a:ext cx="72009" cy="792088"/>
              </a:xfrm>
              <a:prstGeom prst="straightConnector1">
                <a:avLst/>
              </a:prstGeom>
              <a:solidFill>
                <a:schemeClr val="accent1"/>
              </a:solidFill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stealth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4" name="Straight Arrow Connector 43"/>
              <p:cNvCxnSpPr/>
              <p:nvPr/>
            </p:nvCxnSpPr>
            <p:spPr bwMode="auto">
              <a:xfrm>
                <a:off x="5021727" y="4094791"/>
                <a:ext cx="54329" cy="630353"/>
              </a:xfrm>
              <a:prstGeom prst="straightConnector1">
                <a:avLst/>
              </a:prstGeom>
              <a:solidFill>
                <a:schemeClr val="accent1"/>
              </a:solidFill>
              <a:ln w="9525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stealth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45" name="Rectangle 44"/>
              <p:cNvSpPr/>
              <p:nvPr/>
            </p:nvSpPr>
            <p:spPr bwMode="auto">
              <a:xfrm>
                <a:off x="5148064" y="4094791"/>
                <a:ext cx="648072" cy="486337"/>
              </a:xfrm>
              <a:prstGeom prst="rect">
                <a:avLst/>
              </a:prstGeom>
              <a:solidFill>
                <a:schemeClr val="bg1"/>
              </a:solidFill>
              <a:ln w="9525" cap="flat" cmpd="sng" algn="ctr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46" name="TextBox 45"/>
              <p:cNvSpPr txBox="1"/>
              <p:nvPr/>
            </p:nvSpPr>
            <p:spPr>
              <a:xfrm>
                <a:off x="5004048" y="4168682"/>
                <a:ext cx="853119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600" dirty="0" smtClean="0">
                    <a:solidFill>
                      <a:srgbClr val="FF0000"/>
                    </a:solidFill>
                    <a:latin typeface="Franklin Gothic Book" panose="020B0503020102020204" pitchFamily="34" charset="0"/>
                  </a:rPr>
                  <a:t>Heating</a:t>
                </a:r>
                <a:endParaRPr lang="en-GB" sz="1600" dirty="0">
                  <a:solidFill>
                    <a:srgbClr val="FF0000"/>
                  </a:solidFill>
                  <a:latin typeface="Franklin Gothic Book" panose="020B0503020102020204" pitchFamily="34" charset="0"/>
                </a:endParaRPr>
              </a:p>
            </p:txBody>
          </p:sp>
          <p:sp>
            <p:nvSpPr>
              <p:cNvPr id="47" name="TextBox 46"/>
              <p:cNvSpPr txBox="1"/>
              <p:nvPr/>
            </p:nvSpPr>
            <p:spPr>
              <a:xfrm>
                <a:off x="3808524" y="4171237"/>
                <a:ext cx="846707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600" dirty="0" smtClean="0">
                    <a:solidFill>
                      <a:srgbClr val="00B0F0"/>
                    </a:solidFill>
                    <a:latin typeface="Franklin Gothic Book" panose="020B0503020102020204" pitchFamily="34" charset="0"/>
                  </a:rPr>
                  <a:t>Cooling</a:t>
                </a:r>
                <a:endParaRPr lang="en-GB" sz="1600" dirty="0">
                  <a:solidFill>
                    <a:srgbClr val="00B0F0"/>
                  </a:solidFill>
                  <a:latin typeface="Franklin Gothic Book" panose="020B0503020102020204" pitchFamily="34" charset="0"/>
                </a:endParaRPr>
              </a:p>
            </p:txBody>
          </p:sp>
        </p:grpSp>
      </p:grpSp>
      <p:sp>
        <p:nvSpPr>
          <p:cNvPr id="26" name="Slide Number Placeholder 1"/>
          <p:cNvSpPr txBox="1">
            <a:spLocks/>
          </p:cNvSpPr>
          <p:nvPr/>
        </p:nvSpPr>
        <p:spPr bwMode="auto">
          <a:xfrm>
            <a:off x="7010400" y="6510374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GB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Franklin Gothic Book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Franklin Gothic Book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Franklin Gothic Book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Franklin Gothic Book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tx1"/>
                </a:solidFill>
                <a:latin typeface="Franklin Gothic Book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tx1"/>
                </a:solidFill>
                <a:latin typeface="Franklin Gothic Book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tx1"/>
                </a:solidFill>
                <a:latin typeface="Franklin Gothic Book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tx1"/>
                </a:solidFill>
                <a:latin typeface="Franklin Gothic Book" pitchFamily="34" charset="0"/>
                <a:ea typeface="+mn-ea"/>
                <a:cs typeface="+mn-cs"/>
              </a:defRPr>
            </a:lvl9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81905FB9-4446-4DFD-ACDE-BCBB94B2C00B}" type="slidenum">
              <a:rPr kumimoji="0" lang="en-GB" sz="1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230108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  <p:bldP spid="3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839803" y="-21050"/>
            <a:ext cx="747852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0" hangingPunct="0"/>
            <a:r>
              <a:rPr lang="en-GB" sz="3200" b="1" i="1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Tunable</a:t>
            </a:r>
            <a:r>
              <a:rPr lang="en-GB" sz="32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3200" b="1" i="1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r>
              <a:rPr lang="en-GB" sz="3200" b="1" baseline="-250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agg</a:t>
            </a:r>
            <a:r>
              <a:rPr lang="en-GB" sz="32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3200" b="1" i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Micelles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192" b="24057"/>
          <a:stretch/>
        </p:blipFill>
        <p:spPr>
          <a:xfrm>
            <a:off x="0" y="6135038"/>
            <a:ext cx="9181728" cy="722962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 flipH="1">
            <a:off x="3980874" y="1611887"/>
            <a:ext cx="28353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0" hangingPunct="0"/>
            <a:r>
              <a:rPr lang="en-GB" sz="1800" dirty="0" smtClean="0">
                <a:solidFill>
                  <a:srgbClr val="3333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Hydrophilic </a:t>
            </a:r>
          </a:p>
          <a:p>
            <a:pPr algn="ctr" eaLnBrk="0" hangingPunct="0"/>
            <a:r>
              <a:rPr lang="en-GB" sz="18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Corona-Forming Block</a:t>
            </a:r>
            <a:endParaRPr lang="en-GB" sz="18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Left Brace 13"/>
          <p:cNvSpPr/>
          <p:nvPr/>
        </p:nvSpPr>
        <p:spPr bwMode="auto">
          <a:xfrm rot="5400000" flipH="1">
            <a:off x="2333562" y="569112"/>
            <a:ext cx="418168" cy="1754452"/>
          </a:xfrm>
          <a:prstGeom prst="leftBrace">
            <a:avLst/>
          </a:prstGeom>
          <a:noFill/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Franklin Gothic Book" pitchFamily="34" charset="0"/>
              <a:cs typeface="+mn-cs"/>
            </a:endParaRPr>
          </a:p>
        </p:txBody>
      </p:sp>
      <p:sp>
        <p:nvSpPr>
          <p:cNvPr id="15" name="Right Brace 14"/>
          <p:cNvSpPr/>
          <p:nvPr/>
        </p:nvSpPr>
        <p:spPr bwMode="auto">
          <a:xfrm rot="16200000" flipH="1">
            <a:off x="4686952" y="-29824"/>
            <a:ext cx="418169" cy="2952328"/>
          </a:xfrm>
          <a:prstGeom prst="rightBrace">
            <a:avLst/>
          </a:prstGeom>
          <a:noFill/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0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Franklin Gothic Book" pitchFamily="34" charset="0"/>
              <a:cs typeface="+mn-cs"/>
            </a:endParaRPr>
          </a:p>
        </p:txBody>
      </p:sp>
      <p:sp>
        <p:nvSpPr>
          <p:cNvPr id="17" name="TextBox 16"/>
          <p:cNvSpPr txBox="1"/>
          <p:nvPr/>
        </p:nvSpPr>
        <p:spPr>
          <a:xfrm flipH="1">
            <a:off x="501296" y="1611888"/>
            <a:ext cx="382764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0" hangingPunct="0"/>
            <a:r>
              <a:rPr lang="en-GB" sz="18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Statistical </a:t>
            </a:r>
            <a:r>
              <a:rPr lang="en-GB" sz="1800" dirty="0" smtClean="0">
                <a:solidFill>
                  <a:srgbClr val="3333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Hydrophilic</a:t>
            </a:r>
            <a:r>
              <a:rPr lang="en-GB" sz="18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 </a:t>
            </a:r>
            <a:r>
              <a:rPr lang="en-GB" sz="18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Responsive</a:t>
            </a:r>
            <a:r>
              <a:rPr lang="en-GB" sz="18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Core-Forming Block</a:t>
            </a:r>
            <a:endParaRPr lang="en-GB" sz="18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3888" y="3068960"/>
            <a:ext cx="4184139" cy="2972941"/>
          </a:xfrm>
          <a:prstGeom prst="rect">
            <a:avLst/>
          </a:prstGeom>
        </p:spPr>
      </p:pic>
      <p:graphicFrame>
        <p:nvGraphicFramePr>
          <p:cNvPr id="20" name="Object 1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27027112"/>
              </p:ext>
            </p:extLst>
          </p:nvPr>
        </p:nvGraphicFramePr>
        <p:xfrm>
          <a:off x="179388" y="3068638"/>
          <a:ext cx="3365500" cy="2000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84" name="CS ChemDraw Drawing" r:id="rId5" imgW="4897839" imgH="2909058" progId="ChemDraw.Document.6.0">
                  <p:embed/>
                </p:oleObj>
              </mc:Choice>
              <mc:Fallback>
                <p:oleObj name="CS ChemDraw Drawing" r:id="rId5" imgW="4897839" imgH="2909058" progId="ChemDraw.Document.6.0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79388" y="3068638"/>
                        <a:ext cx="3365500" cy="20002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" name="TextBox 20"/>
          <p:cNvSpPr txBox="1"/>
          <p:nvPr/>
        </p:nvSpPr>
        <p:spPr>
          <a:xfrm>
            <a:off x="0" y="5095342"/>
            <a:ext cx="370486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0" hangingPunct="0"/>
            <a:r>
              <a:rPr lang="en-GB" sz="1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en-GB" sz="16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GB" sz="1600" dirty="0" smtClean="0">
                <a:solidFill>
                  <a:srgbClr val="3333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DMAEMA</a:t>
            </a:r>
            <a:r>
              <a:rPr lang="en-GB" sz="16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lang="en-GB" sz="1600" i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</a:t>
            </a:r>
            <a:r>
              <a:rPr lang="en-GB" sz="16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lang="en-GB" sz="16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DEAEMA</a:t>
            </a:r>
            <a:r>
              <a:rPr lang="en-GB" sz="16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)-</a:t>
            </a:r>
            <a:r>
              <a:rPr lang="en-GB" sz="1600" i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r>
              <a:rPr lang="en-GB" sz="16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lang="en-GB" sz="1600" dirty="0" smtClean="0">
                <a:solidFill>
                  <a:srgbClr val="3333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DMAEMA</a:t>
            </a:r>
            <a:endParaRPr lang="en-GB" sz="1600" dirty="0">
              <a:solidFill>
                <a:srgbClr val="3333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22" name="Group 21"/>
          <p:cNvGrpSpPr/>
          <p:nvPr/>
        </p:nvGrpSpPr>
        <p:grpSpPr>
          <a:xfrm>
            <a:off x="5449349" y="3617533"/>
            <a:ext cx="806265" cy="816789"/>
            <a:chOff x="6665631" y="3938275"/>
            <a:chExt cx="806265" cy="816789"/>
          </a:xfrm>
        </p:grpSpPr>
        <p:pic>
          <p:nvPicPr>
            <p:cNvPr id="23" name="Picture 22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9582339">
              <a:off x="6946453" y="4207187"/>
              <a:ext cx="507388" cy="136366"/>
            </a:xfrm>
            <a:prstGeom prst="rect">
              <a:avLst/>
            </a:prstGeom>
          </p:spPr>
        </p:pic>
        <p:pic>
          <p:nvPicPr>
            <p:cNvPr id="24" name="Picture 23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8323611">
              <a:off x="6883177" y="4123786"/>
              <a:ext cx="507388" cy="136366"/>
            </a:xfrm>
            <a:prstGeom prst="rect">
              <a:avLst/>
            </a:prstGeom>
          </p:spPr>
        </p:pic>
        <p:pic>
          <p:nvPicPr>
            <p:cNvPr id="25" name="Picture 24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5869917">
              <a:off x="6786761" y="4136547"/>
              <a:ext cx="507388" cy="136366"/>
            </a:xfrm>
            <a:prstGeom prst="rect">
              <a:avLst/>
            </a:prstGeom>
          </p:spPr>
        </p:pic>
        <p:pic>
          <p:nvPicPr>
            <p:cNvPr id="26" name="Picture 25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3363809">
              <a:off x="6680657" y="4147860"/>
              <a:ext cx="507388" cy="136366"/>
            </a:xfrm>
            <a:prstGeom prst="rect">
              <a:avLst/>
            </a:prstGeom>
          </p:spPr>
        </p:pic>
        <p:pic>
          <p:nvPicPr>
            <p:cNvPr id="27" name="Picture 26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7008844">
              <a:off x="6697453" y="4408103"/>
              <a:ext cx="507388" cy="136366"/>
            </a:xfrm>
            <a:prstGeom prst="rect">
              <a:avLst/>
            </a:prstGeom>
          </p:spPr>
        </p:pic>
        <p:pic>
          <p:nvPicPr>
            <p:cNvPr id="28" name="Picture 27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2821378">
              <a:off x="6920283" y="4433187"/>
              <a:ext cx="507388" cy="136366"/>
            </a:xfrm>
            <a:prstGeom prst="rect">
              <a:avLst/>
            </a:prstGeom>
          </p:spPr>
        </p:pic>
        <p:pic>
          <p:nvPicPr>
            <p:cNvPr id="29" name="Picture 28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5120888">
              <a:off x="6790418" y="4412816"/>
              <a:ext cx="507388" cy="136366"/>
            </a:xfrm>
            <a:prstGeom prst="rect">
              <a:avLst/>
            </a:prstGeom>
          </p:spPr>
        </p:pic>
        <p:pic>
          <p:nvPicPr>
            <p:cNvPr id="30" name="Picture 29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20778545">
              <a:off x="6964508" y="4289456"/>
              <a:ext cx="507388" cy="136366"/>
            </a:xfrm>
            <a:prstGeom prst="rect">
              <a:avLst/>
            </a:prstGeom>
          </p:spPr>
        </p:pic>
        <p:pic>
          <p:nvPicPr>
            <p:cNvPr id="31" name="Picture 30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9218013">
              <a:off x="6665631" y="4328185"/>
              <a:ext cx="507388" cy="136366"/>
            </a:xfrm>
            <a:prstGeom prst="rect">
              <a:avLst/>
            </a:prstGeom>
          </p:spPr>
        </p:pic>
        <p:pic>
          <p:nvPicPr>
            <p:cNvPr id="32" name="Picture 31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1937373">
              <a:off x="6665632" y="4249703"/>
              <a:ext cx="507388" cy="136366"/>
            </a:xfrm>
            <a:prstGeom prst="rect">
              <a:avLst/>
            </a:prstGeom>
          </p:spPr>
        </p:pic>
      </p:grpSp>
      <p:grpSp>
        <p:nvGrpSpPr>
          <p:cNvPr id="33" name="Group 32"/>
          <p:cNvGrpSpPr/>
          <p:nvPr/>
        </p:nvGrpSpPr>
        <p:grpSpPr>
          <a:xfrm>
            <a:off x="6511025" y="4778916"/>
            <a:ext cx="699983" cy="601491"/>
            <a:chOff x="7473613" y="4778916"/>
            <a:chExt cx="699983" cy="601491"/>
          </a:xfrm>
        </p:grpSpPr>
        <p:pic>
          <p:nvPicPr>
            <p:cNvPr id="34" name="Picture 33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8315987">
              <a:off x="7783721" y="5058530"/>
              <a:ext cx="507388" cy="136366"/>
            </a:xfrm>
            <a:prstGeom prst="rect">
              <a:avLst/>
            </a:prstGeom>
          </p:spPr>
        </p:pic>
        <p:pic>
          <p:nvPicPr>
            <p:cNvPr id="35" name="Picture 34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5537907">
              <a:off x="7288102" y="4964427"/>
              <a:ext cx="507388" cy="136366"/>
            </a:xfrm>
            <a:prstGeom prst="rect">
              <a:avLst/>
            </a:prstGeom>
          </p:spPr>
        </p:pic>
        <p:pic>
          <p:nvPicPr>
            <p:cNvPr id="36" name="Picture 35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20778545">
              <a:off x="7605731" y="4846282"/>
              <a:ext cx="507388" cy="136366"/>
            </a:xfrm>
            <a:prstGeom prst="rect">
              <a:avLst/>
            </a:prstGeom>
          </p:spPr>
        </p:pic>
        <p:pic>
          <p:nvPicPr>
            <p:cNvPr id="37" name="Picture 36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8970134">
              <a:off x="7666208" y="5058530"/>
              <a:ext cx="507388" cy="136366"/>
            </a:xfrm>
            <a:prstGeom prst="rect">
              <a:avLst/>
            </a:prstGeom>
          </p:spPr>
        </p:pic>
      </p:grpSp>
      <p:grpSp>
        <p:nvGrpSpPr>
          <p:cNvPr id="38" name="Group 37"/>
          <p:cNvGrpSpPr/>
          <p:nvPr/>
        </p:nvGrpSpPr>
        <p:grpSpPr>
          <a:xfrm>
            <a:off x="4401500" y="2660565"/>
            <a:ext cx="818283" cy="827758"/>
            <a:chOff x="5364088" y="2660565"/>
            <a:chExt cx="818283" cy="827758"/>
          </a:xfrm>
        </p:grpSpPr>
        <p:grpSp>
          <p:nvGrpSpPr>
            <p:cNvPr id="39" name="Group 38"/>
            <p:cNvGrpSpPr/>
            <p:nvPr/>
          </p:nvGrpSpPr>
          <p:grpSpPr>
            <a:xfrm>
              <a:off x="5364088" y="2660565"/>
              <a:ext cx="806265" cy="816789"/>
              <a:chOff x="6665631" y="3938275"/>
              <a:chExt cx="806265" cy="816789"/>
            </a:xfrm>
          </p:grpSpPr>
          <p:pic>
            <p:nvPicPr>
              <p:cNvPr id="62" name="Picture 61"/>
              <p:cNvPicPr>
                <a:picLocks noChangeAspect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19582339">
                <a:off x="6946453" y="4207187"/>
                <a:ext cx="507388" cy="136366"/>
              </a:xfrm>
              <a:prstGeom prst="rect">
                <a:avLst/>
              </a:prstGeom>
            </p:spPr>
          </p:pic>
          <p:pic>
            <p:nvPicPr>
              <p:cNvPr id="63" name="Picture 62"/>
              <p:cNvPicPr>
                <a:picLocks noChangeAspect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18323611">
                <a:off x="6883177" y="4123786"/>
                <a:ext cx="507388" cy="136366"/>
              </a:xfrm>
              <a:prstGeom prst="rect">
                <a:avLst/>
              </a:prstGeom>
            </p:spPr>
          </p:pic>
          <p:pic>
            <p:nvPicPr>
              <p:cNvPr id="64" name="Picture 63"/>
              <p:cNvPicPr>
                <a:picLocks noChangeAspect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15869917">
                <a:off x="6786761" y="4136547"/>
                <a:ext cx="507388" cy="136366"/>
              </a:xfrm>
              <a:prstGeom prst="rect">
                <a:avLst/>
              </a:prstGeom>
            </p:spPr>
          </p:pic>
          <p:pic>
            <p:nvPicPr>
              <p:cNvPr id="65" name="Picture 64"/>
              <p:cNvPicPr>
                <a:picLocks noChangeAspect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13363809">
                <a:off x="6680657" y="4147860"/>
                <a:ext cx="507388" cy="136366"/>
              </a:xfrm>
              <a:prstGeom prst="rect">
                <a:avLst/>
              </a:prstGeom>
            </p:spPr>
          </p:pic>
          <p:pic>
            <p:nvPicPr>
              <p:cNvPr id="66" name="Picture 65"/>
              <p:cNvPicPr>
                <a:picLocks noChangeAspect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7008844">
                <a:off x="6697453" y="4408103"/>
                <a:ext cx="507388" cy="136366"/>
              </a:xfrm>
              <a:prstGeom prst="rect">
                <a:avLst/>
              </a:prstGeom>
            </p:spPr>
          </p:pic>
          <p:pic>
            <p:nvPicPr>
              <p:cNvPr id="67" name="Picture 66"/>
              <p:cNvPicPr>
                <a:picLocks noChangeAspect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2821378">
                <a:off x="6920283" y="4433187"/>
                <a:ext cx="507388" cy="136366"/>
              </a:xfrm>
              <a:prstGeom prst="rect">
                <a:avLst/>
              </a:prstGeom>
            </p:spPr>
          </p:pic>
          <p:pic>
            <p:nvPicPr>
              <p:cNvPr id="68" name="Picture 67"/>
              <p:cNvPicPr>
                <a:picLocks noChangeAspect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5120888">
                <a:off x="6790418" y="4412816"/>
                <a:ext cx="507388" cy="136366"/>
              </a:xfrm>
              <a:prstGeom prst="rect">
                <a:avLst/>
              </a:prstGeom>
            </p:spPr>
          </p:pic>
          <p:pic>
            <p:nvPicPr>
              <p:cNvPr id="69" name="Picture 68"/>
              <p:cNvPicPr>
                <a:picLocks noChangeAspect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20778545">
                <a:off x="6964508" y="4289456"/>
                <a:ext cx="507388" cy="136366"/>
              </a:xfrm>
              <a:prstGeom prst="rect">
                <a:avLst/>
              </a:prstGeom>
            </p:spPr>
          </p:pic>
          <p:pic>
            <p:nvPicPr>
              <p:cNvPr id="70" name="Picture 69"/>
              <p:cNvPicPr>
                <a:picLocks noChangeAspect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9218013">
                <a:off x="6665631" y="4328185"/>
                <a:ext cx="507388" cy="136366"/>
              </a:xfrm>
              <a:prstGeom prst="rect">
                <a:avLst/>
              </a:prstGeom>
            </p:spPr>
          </p:pic>
          <p:pic>
            <p:nvPicPr>
              <p:cNvPr id="71" name="Picture 70"/>
              <p:cNvPicPr>
                <a:picLocks noChangeAspect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11937373">
                <a:off x="6665632" y="4249703"/>
                <a:ext cx="507388" cy="136366"/>
              </a:xfrm>
              <a:prstGeom prst="rect">
                <a:avLst/>
              </a:prstGeom>
            </p:spPr>
          </p:pic>
        </p:grpSp>
        <p:grpSp>
          <p:nvGrpSpPr>
            <p:cNvPr id="40" name="Group 39"/>
            <p:cNvGrpSpPr/>
            <p:nvPr/>
          </p:nvGrpSpPr>
          <p:grpSpPr>
            <a:xfrm rot="1302125">
              <a:off x="5368494" y="2671534"/>
              <a:ext cx="806265" cy="816789"/>
              <a:chOff x="6665631" y="3938275"/>
              <a:chExt cx="806265" cy="816789"/>
            </a:xfrm>
          </p:grpSpPr>
          <p:pic>
            <p:nvPicPr>
              <p:cNvPr id="52" name="Picture 51"/>
              <p:cNvPicPr>
                <a:picLocks noChangeAspect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19582339">
                <a:off x="6946453" y="4207187"/>
                <a:ext cx="507388" cy="136366"/>
              </a:xfrm>
              <a:prstGeom prst="rect">
                <a:avLst/>
              </a:prstGeom>
            </p:spPr>
          </p:pic>
          <p:pic>
            <p:nvPicPr>
              <p:cNvPr id="53" name="Picture 52"/>
              <p:cNvPicPr>
                <a:picLocks noChangeAspect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18323611">
                <a:off x="6883177" y="4123786"/>
                <a:ext cx="507388" cy="136366"/>
              </a:xfrm>
              <a:prstGeom prst="rect">
                <a:avLst/>
              </a:prstGeom>
            </p:spPr>
          </p:pic>
          <p:pic>
            <p:nvPicPr>
              <p:cNvPr id="54" name="Picture 53"/>
              <p:cNvPicPr>
                <a:picLocks noChangeAspect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15869917">
                <a:off x="6786761" y="4136547"/>
                <a:ext cx="507388" cy="136366"/>
              </a:xfrm>
              <a:prstGeom prst="rect">
                <a:avLst/>
              </a:prstGeom>
            </p:spPr>
          </p:pic>
          <p:pic>
            <p:nvPicPr>
              <p:cNvPr id="55" name="Picture 54"/>
              <p:cNvPicPr>
                <a:picLocks noChangeAspect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13363809">
                <a:off x="6680657" y="4147860"/>
                <a:ext cx="507388" cy="136366"/>
              </a:xfrm>
              <a:prstGeom prst="rect">
                <a:avLst/>
              </a:prstGeom>
            </p:spPr>
          </p:pic>
          <p:pic>
            <p:nvPicPr>
              <p:cNvPr id="56" name="Picture 55"/>
              <p:cNvPicPr>
                <a:picLocks noChangeAspect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7008844">
                <a:off x="6697453" y="4408103"/>
                <a:ext cx="507388" cy="136366"/>
              </a:xfrm>
              <a:prstGeom prst="rect">
                <a:avLst/>
              </a:prstGeom>
            </p:spPr>
          </p:pic>
          <p:pic>
            <p:nvPicPr>
              <p:cNvPr id="57" name="Picture 56"/>
              <p:cNvPicPr>
                <a:picLocks noChangeAspect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2821378">
                <a:off x="6920283" y="4433187"/>
                <a:ext cx="507388" cy="136366"/>
              </a:xfrm>
              <a:prstGeom prst="rect">
                <a:avLst/>
              </a:prstGeom>
            </p:spPr>
          </p:pic>
          <p:pic>
            <p:nvPicPr>
              <p:cNvPr id="58" name="Picture 57"/>
              <p:cNvPicPr>
                <a:picLocks noChangeAspect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5120888">
                <a:off x="6790418" y="4412816"/>
                <a:ext cx="507388" cy="136366"/>
              </a:xfrm>
              <a:prstGeom prst="rect">
                <a:avLst/>
              </a:prstGeom>
            </p:spPr>
          </p:pic>
          <p:pic>
            <p:nvPicPr>
              <p:cNvPr id="59" name="Picture 58"/>
              <p:cNvPicPr>
                <a:picLocks noChangeAspect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20778545">
                <a:off x="6964508" y="4289456"/>
                <a:ext cx="507388" cy="136366"/>
              </a:xfrm>
              <a:prstGeom prst="rect">
                <a:avLst/>
              </a:prstGeom>
            </p:spPr>
          </p:pic>
          <p:pic>
            <p:nvPicPr>
              <p:cNvPr id="60" name="Picture 59"/>
              <p:cNvPicPr>
                <a:picLocks noChangeAspect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9218013">
                <a:off x="6665631" y="4328185"/>
                <a:ext cx="507388" cy="136366"/>
              </a:xfrm>
              <a:prstGeom prst="rect">
                <a:avLst/>
              </a:prstGeom>
            </p:spPr>
          </p:pic>
          <p:pic>
            <p:nvPicPr>
              <p:cNvPr id="61" name="Picture 60"/>
              <p:cNvPicPr>
                <a:picLocks noChangeAspect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11937373">
                <a:off x="6665632" y="4249703"/>
                <a:ext cx="507388" cy="136366"/>
              </a:xfrm>
              <a:prstGeom prst="rect">
                <a:avLst/>
              </a:prstGeom>
            </p:spPr>
          </p:pic>
        </p:grpSp>
        <p:grpSp>
          <p:nvGrpSpPr>
            <p:cNvPr id="41" name="Group 40"/>
            <p:cNvGrpSpPr/>
            <p:nvPr/>
          </p:nvGrpSpPr>
          <p:grpSpPr>
            <a:xfrm rot="2120279">
              <a:off x="5376106" y="2667957"/>
              <a:ext cx="806265" cy="816789"/>
              <a:chOff x="6665631" y="3938275"/>
              <a:chExt cx="806265" cy="816789"/>
            </a:xfrm>
          </p:grpSpPr>
          <p:pic>
            <p:nvPicPr>
              <p:cNvPr id="42" name="Picture 41"/>
              <p:cNvPicPr>
                <a:picLocks noChangeAspect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19582339">
                <a:off x="6946453" y="4207187"/>
                <a:ext cx="507388" cy="136366"/>
              </a:xfrm>
              <a:prstGeom prst="rect">
                <a:avLst/>
              </a:prstGeom>
            </p:spPr>
          </p:pic>
          <p:pic>
            <p:nvPicPr>
              <p:cNvPr id="43" name="Picture 42"/>
              <p:cNvPicPr>
                <a:picLocks noChangeAspect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18323611">
                <a:off x="6883177" y="4123786"/>
                <a:ext cx="507388" cy="136366"/>
              </a:xfrm>
              <a:prstGeom prst="rect">
                <a:avLst/>
              </a:prstGeom>
            </p:spPr>
          </p:pic>
          <p:pic>
            <p:nvPicPr>
              <p:cNvPr id="44" name="Picture 43"/>
              <p:cNvPicPr>
                <a:picLocks noChangeAspect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15869917">
                <a:off x="6786761" y="4136547"/>
                <a:ext cx="507388" cy="136366"/>
              </a:xfrm>
              <a:prstGeom prst="rect">
                <a:avLst/>
              </a:prstGeom>
            </p:spPr>
          </p:pic>
          <p:pic>
            <p:nvPicPr>
              <p:cNvPr id="45" name="Picture 44"/>
              <p:cNvPicPr>
                <a:picLocks noChangeAspect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13363809">
                <a:off x="6680657" y="4147860"/>
                <a:ext cx="507388" cy="136366"/>
              </a:xfrm>
              <a:prstGeom prst="rect">
                <a:avLst/>
              </a:prstGeom>
            </p:spPr>
          </p:pic>
          <p:pic>
            <p:nvPicPr>
              <p:cNvPr id="46" name="Picture 45"/>
              <p:cNvPicPr>
                <a:picLocks noChangeAspect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7008844">
                <a:off x="6697453" y="4408103"/>
                <a:ext cx="507388" cy="136366"/>
              </a:xfrm>
              <a:prstGeom prst="rect">
                <a:avLst/>
              </a:prstGeom>
            </p:spPr>
          </p:pic>
          <p:pic>
            <p:nvPicPr>
              <p:cNvPr id="47" name="Picture 46"/>
              <p:cNvPicPr>
                <a:picLocks noChangeAspect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2821378">
                <a:off x="6920283" y="4433187"/>
                <a:ext cx="507388" cy="136366"/>
              </a:xfrm>
              <a:prstGeom prst="rect">
                <a:avLst/>
              </a:prstGeom>
            </p:spPr>
          </p:pic>
          <p:pic>
            <p:nvPicPr>
              <p:cNvPr id="48" name="Picture 47"/>
              <p:cNvPicPr>
                <a:picLocks noChangeAspect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5120888">
                <a:off x="6790418" y="4412816"/>
                <a:ext cx="507388" cy="136366"/>
              </a:xfrm>
              <a:prstGeom prst="rect">
                <a:avLst/>
              </a:prstGeom>
            </p:spPr>
          </p:pic>
          <p:pic>
            <p:nvPicPr>
              <p:cNvPr id="49" name="Picture 48"/>
              <p:cNvPicPr>
                <a:picLocks noChangeAspect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20778545">
                <a:off x="6964508" y="4289456"/>
                <a:ext cx="507388" cy="136366"/>
              </a:xfrm>
              <a:prstGeom prst="rect">
                <a:avLst/>
              </a:prstGeom>
            </p:spPr>
          </p:pic>
          <p:pic>
            <p:nvPicPr>
              <p:cNvPr id="50" name="Picture 49"/>
              <p:cNvPicPr>
                <a:picLocks noChangeAspect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9218013">
                <a:off x="6665631" y="4328185"/>
                <a:ext cx="507388" cy="136366"/>
              </a:xfrm>
              <a:prstGeom prst="rect">
                <a:avLst/>
              </a:prstGeom>
            </p:spPr>
          </p:pic>
          <p:pic>
            <p:nvPicPr>
              <p:cNvPr id="51" name="Picture 50"/>
              <p:cNvPicPr>
                <a:picLocks noChangeAspect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11937373">
                <a:off x="6665632" y="4249703"/>
                <a:ext cx="507388" cy="136366"/>
              </a:xfrm>
              <a:prstGeom prst="rect">
                <a:avLst/>
              </a:prstGeom>
            </p:spPr>
          </p:pic>
        </p:grpSp>
      </p:grpSp>
      <p:sp>
        <p:nvSpPr>
          <p:cNvPr id="72" name="TextBox 71"/>
          <p:cNvSpPr txBox="1"/>
          <p:nvPr/>
        </p:nvSpPr>
        <p:spPr>
          <a:xfrm>
            <a:off x="0" y="6451268"/>
            <a:ext cx="76051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0" hangingPunct="0"/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Wright, D. B.; Patterson, J. P.; Pitto-Barry, A.; </a:t>
            </a:r>
            <a:r>
              <a:rPr lang="en-GB" sz="1200" dirty="0" err="1">
                <a:latin typeface="Arial" panose="020B0604020202020204" pitchFamily="34" charset="0"/>
                <a:cs typeface="Arial" panose="020B0604020202020204" pitchFamily="34" charset="0"/>
              </a:rPr>
              <a:t>Cotanda</a:t>
            </a:r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, P.; </a:t>
            </a:r>
            <a:r>
              <a:rPr lang="en-GB" sz="1200" dirty="0" err="1">
                <a:latin typeface="Arial" panose="020B0604020202020204" pitchFamily="34" charset="0"/>
                <a:cs typeface="Arial" panose="020B0604020202020204" pitchFamily="34" charset="0"/>
              </a:rPr>
              <a:t>Chassenieux</a:t>
            </a:r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, C.; Colombani, O.; O'Reilly, R. K. </a:t>
            </a:r>
            <a:r>
              <a:rPr lang="en-GB" sz="1200" i="1" dirty="0" err="1">
                <a:latin typeface="Arial" panose="020B0604020202020204" pitchFamily="34" charset="0"/>
                <a:cs typeface="Arial" panose="020B0604020202020204" pitchFamily="34" charset="0"/>
              </a:rPr>
              <a:t>Polym</a:t>
            </a:r>
            <a:r>
              <a:rPr lang="en-GB" sz="1200" i="1" dirty="0">
                <a:latin typeface="Arial" panose="020B0604020202020204" pitchFamily="34" charset="0"/>
                <a:cs typeface="Arial" panose="020B0604020202020204" pitchFamily="34" charset="0"/>
              </a:rPr>
              <a:t>. Chem.</a:t>
            </a:r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200" b="1" dirty="0">
                <a:latin typeface="Arial" panose="020B0604020202020204" pitchFamily="34" charset="0"/>
                <a:cs typeface="Arial" panose="020B0604020202020204" pitchFamily="34" charset="0"/>
              </a:rPr>
              <a:t>2015</a:t>
            </a:r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GB" sz="1200" i="1" dirty="0">
                <a:latin typeface="Arial" panose="020B0604020202020204" pitchFamily="34" charset="0"/>
                <a:cs typeface="Arial" panose="020B0604020202020204" pitchFamily="34" charset="0"/>
              </a:rPr>
              <a:t>6</a:t>
            </a:r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, 2761</a:t>
            </a:r>
            <a:r>
              <a:rPr lang="en-GB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GB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5662140" y="2588424"/>
            <a:ext cx="3488044" cy="1015663"/>
            <a:chOff x="5662140" y="2588424"/>
            <a:chExt cx="3488044" cy="1015663"/>
          </a:xfrm>
        </p:grpSpPr>
        <p:sp>
          <p:nvSpPr>
            <p:cNvPr id="73" name="Rounded Rectangle 72"/>
            <p:cNvSpPr/>
            <p:nvPr/>
          </p:nvSpPr>
          <p:spPr bwMode="auto">
            <a:xfrm>
              <a:off x="5690697" y="2623781"/>
              <a:ext cx="3334050" cy="899935"/>
            </a:xfrm>
            <a:prstGeom prst="roundRect">
              <a:avLst>
                <a:gd name="adj" fmla="val 5208"/>
              </a:avLst>
            </a:prstGeom>
            <a:noFill/>
            <a:ln w="19050" cap="flat" cmpd="sng" algn="ctr">
              <a:solidFill>
                <a:srgbClr val="3333CC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20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itchFamily="34" charset="0"/>
                <a:cs typeface="+mn-cs"/>
              </a:endParaRPr>
            </a:p>
          </p:txBody>
        </p:sp>
        <p:sp>
          <p:nvSpPr>
            <p:cNvPr id="74" name="TextBox 73"/>
            <p:cNvSpPr txBox="1"/>
            <p:nvPr/>
          </p:nvSpPr>
          <p:spPr>
            <a:xfrm>
              <a:off x="5662140" y="2588424"/>
              <a:ext cx="3488044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eaLnBrk="0" hangingPunct="0"/>
              <a:r>
                <a:rPr lang="en-GB" sz="2000" dirty="0" smtClean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What is the effect of </a:t>
              </a:r>
              <a:r>
                <a:rPr lang="en-GB" sz="2000" i="1" dirty="0" err="1" smtClean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N</a:t>
              </a:r>
              <a:r>
                <a:rPr lang="en-GB" sz="2000" baseline="-25000" dirty="0" err="1" smtClean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agg</a:t>
              </a:r>
              <a:r>
                <a:rPr lang="en-GB" sz="2000" dirty="0" smtClean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on the thermoresponsive behaviour of a corona block?</a:t>
              </a:r>
              <a:endParaRPr lang="en-GB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76" name="Freeform 75"/>
          <p:cNvSpPr/>
          <p:nvPr/>
        </p:nvSpPr>
        <p:spPr>
          <a:xfrm flipH="1">
            <a:off x="1691680" y="908721"/>
            <a:ext cx="4608512" cy="328532"/>
          </a:xfrm>
          <a:custGeom>
            <a:avLst/>
            <a:gdLst>
              <a:gd name="connsiteX0" fmla="*/ 0 w 3171825"/>
              <a:gd name="connsiteY0" fmla="*/ 323911 h 523997"/>
              <a:gd name="connsiteX1" fmla="*/ 304800 w 3171825"/>
              <a:gd name="connsiteY1" fmla="*/ 9586 h 523997"/>
              <a:gd name="connsiteX2" fmla="*/ 742950 w 3171825"/>
              <a:gd name="connsiteY2" fmla="*/ 485836 h 523997"/>
              <a:gd name="connsiteX3" fmla="*/ 1152525 w 3171825"/>
              <a:gd name="connsiteY3" fmla="*/ 61 h 523997"/>
              <a:gd name="connsiteX4" fmla="*/ 1562100 w 3171825"/>
              <a:gd name="connsiteY4" fmla="*/ 523936 h 523997"/>
              <a:gd name="connsiteX5" fmla="*/ 1990725 w 3171825"/>
              <a:gd name="connsiteY5" fmla="*/ 38161 h 523997"/>
              <a:gd name="connsiteX6" fmla="*/ 2457450 w 3171825"/>
              <a:gd name="connsiteY6" fmla="*/ 504886 h 523997"/>
              <a:gd name="connsiteX7" fmla="*/ 2847975 w 3171825"/>
              <a:gd name="connsiteY7" fmla="*/ 85786 h 523997"/>
              <a:gd name="connsiteX8" fmla="*/ 3171825 w 3171825"/>
              <a:gd name="connsiteY8" fmla="*/ 381061 h 5239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171825" h="523997">
                <a:moveTo>
                  <a:pt x="0" y="323911"/>
                </a:moveTo>
                <a:cubicBezTo>
                  <a:pt x="90487" y="153255"/>
                  <a:pt x="180975" y="-17401"/>
                  <a:pt x="304800" y="9586"/>
                </a:cubicBezTo>
                <a:cubicBezTo>
                  <a:pt x="428625" y="36573"/>
                  <a:pt x="601663" y="487423"/>
                  <a:pt x="742950" y="485836"/>
                </a:cubicBezTo>
                <a:cubicBezTo>
                  <a:pt x="884237" y="484249"/>
                  <a:pt x="1016000" y="-6289"/>
                  <a:pt x="1152525" y="61"/>
                </a:cubicBezTo>
                <a:cubicBezTo>
                  <a:pt x="1289050" y="6411"/>
                  <a:pt x="1422400" y="517586"/>
                  <a:pt x="1562100" y="523936"/>
                </a:cubicBezTo>
                <a:cubicBezTo>
                  <a:pt x="1701800" y="530286"/>
                  <a:pt x="1841500" y="41336"/>
                  <a:pt x="1990725" y="38161"/>
                </a:cubicBezTo>
                <a:cubicBezTo>
                  <a:pt x="2139950" y="34986"/>
                  <a:pt x="2314575" y="496949"/>
                  <a:pt x="2457450" y="504886"/>
                </a:cubicBezTo>
                <a:cubicBezTo>
                  <a:pt x="2600325" y="512823"/>
                  <a:pt x="2728913" y="106423"/>
                  <a:pt x="2847975" y="85786"/>
                </a:cubicBezTo>
                <a:cubicBezTo>
                  <a:pt x="2967037" y="65149"/>
                  <a:pt x="3069431" y="223105"/>
                  <a:pt x="3171825" y="381061"/>
                </a:cubicBezTo>
              </a:path>
            </a:pathLst>
          </a:custGeom>
          <a:noFill/>
          <a:ln w="101600" cap="flat" cmpd="sng" algn="ctr">
            <a:gradFill>
              <a:gsLst>
                <a:gs pos="57000">
                  <a:srgbClr val="3333CC"/>
                </a:gs>
                <a:gs pos="0">
                  <a:srgbClr val="3333CC"/>
                </a:gs>
                <a:gs pos="92500">
                  <a:srgbClr val="3333CC"/>
                </a:gs>
                <a:gs pos="85000">
                  <a:srgbClr val="FF0000"/>
                </a:gs>
                <a:gs pos="76000">
                  <a:srgbClr val="3333CC"/>
                </a:gs>
                <a:gs pos="66000">
                  <a:srgbClr val="FF0000"/>
                </a:gs>
                <a:gs pos="100000">
                  <a:srgbClr val="FF0000"/>
                </a:gs>
              </a:gsLst>
              <a:lin ang="0" scaled="0"/>
            </a:gradFill>
            <a:prstDash val="solid"/>
          </a:ln>
          <a:effectLst/>
          <a:scene3d>
            <a:camera prst="orthographicFront"/>
            <a:lightRig rig="threePt" dir="t"/>
          </a:scene3d>
          <a:sp3d>
            <a:bevelT w="127000" h="127000"/>
            <a:bevelB w="127000" h="12700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Arial" charset="0"/>
            </a:endParaRPr>
          </a:p>
        </p:txBody>
      </p:sp>
      <p:sp>
        <p:nvSpPr>
          <p:cNvPr id="75" name="Slide Number Placeholder 1"/>
          <p:cNvSpPr txBox="1">
            <a:spLocks/>
          </p:cNvSpPr>
          <p:nvPr/>
        </p:nvSpPr>
        <p:spPr bwMode="auto">
          <a:xfrm>
            <a:off x="7010400" y="6510374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GB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Franklin Gothic Book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Franklin Gothic Book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Franklin Gothic Book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Franklin Gothic Book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tx1"/>
                </a:solidFill>
                <a:latin typeface="Franklin Gothic Book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tx1"/>
                </a:solidFill>
                <a:latin typeface="Franklin Gothic Book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tx1"/>
                </a:solidFill>
                <a:latin typeface="Franklin Gothic Book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tx1"/>
                </a:solidFill>
                <a:latin typeface="Franklin Gothic Book" pitchFamily="34" charset="0"/>
                <a:ea typeface="+mn-ea"/>
                <a:cs typeface="+mn-cs"/>
              </a:defRPr>
            </a:lvl9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81905FB9-4446-4DFD-ACDE-BCBB94B2C00B}" type="slidenum">
              <a:rPr kumimoji="0" lang="en-GB" sz="1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375207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81" name="Picture 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92094" y="3332092"/>
            <a:ext cx="3871472" cy="28029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757920" y="-21050"/>
            <a:ext cx="747852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b="1" i="1" dirty="0" smtClean="0">
                <a:latin typeface="Arial"/>
                <a:cs typeface="Arial"/>
              </a:rPr>
              <a:t>Diblock Copolymer Design and Micelle Preparation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192" b="24057"/>
          <a:stretch/>
        </p:blipFill>
        <p:spPr>
          <a:xfrm>
            <a:off x="0" y="6135038"/>
            <a:ext cx="9181728" cy="722962"/>
          </a:xfrm>
          <a:prstGeom prst="rect">
            <a:avLst/>
          </a:prstGeom>
        </p:spPr>
      </p:pic>
      <p:pic>
        <p:nvPicPr>
          <p:cNvPr id="20" name="Picture 19"/>
          <p:cNvPicPr/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545" t="2327" r="9358" b="4138"/>
          <a:stretch/>
        </p:blipFill>
        <p:spPr bwMode="auto">
          <a:xfrm>
            <a:off x="4882034" y="733096"/>
            <a:ext cx="4112006" cy="2480398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22" name="Picture 23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38198" y="3033592"/>
            <a:ext cx="561142" cy="597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" name="Picture 2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1588" y="3438421"/>
            <a:ext cx="567861" cy="5615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5" name="Picture 20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66289" y="4295861"/>
            <a:ext cx="550772" cy="5423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TextBox 12"/>
          <p:cNvSpPr txBox="1"/>
          <p:nvPr/>
        </p:nvSpPr>
        <p:spPr>
          <a:xfrm flipH="1">
            <a:off x="2396784" y="917552"/>
            <a:ext cx="28353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600" dirty="0" smtClean="0">
                <a:solidFill>
                  <a:srgbClr val="3333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Responsive </a:t>
            </a:r>
          </a:p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6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Corona-Forming Block</a:t>
            </a:r>
            <a:endParaRPr lang="en-GB" sz="16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Left Brace 13"/>
          <p:cNvSpPr/>
          <p:nvPr/>
        </p:nvSpPr>
        <p:spPr bwMode="auto">
          <a:xfrm rot="16200000" flipH="1">
            <a:off x="1795339" y="593594"/>
            <a:ext cx="525243" cy="1818408"/>
          </a:xfrm>
          <a:prstGeom prst="leftBrace">
            <a:avLst/>
          </a:prstGeom>
          <a:noFill/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914400" eaLnBrk="0" hangingPunct="0">
              <a:defRPr/>
            </a:pPr>
            <a:endParaRPr lang="en-GB" sz="1400" kern="0" smtClean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Right Brace 14"/>
          <p:cNvSpPr/>
          <p:nvPr/>
        </p:nvSpPr>
        <p:spPr bwMode="auto">
          <a:xfrm rot="5400000" flipH="1">
            <a:off x="3319142" y="1231084"/>
            <a:ext cx="465083" cy="1039558"/>
          </a:xfrm>
          <a:prstGeom prst="rightBrace">
            <a:avLst/>
          </a:prstGeom>
          <a:noFill/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914400" eaLnBrk="0" hangingPunct="0">
              <a:defRPr/>
            </a:pPr>
            <a:endParaRPr lang="en-GB" sz="1600" kern="0" smtClean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 flipH="1">
            <a:off x="-9042" y="612034"/>
            <a:ext cx="33109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6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Statistical </a:t>
            </a:r>
            <a:r>
              <a:rPr lang="en-GB" sz="1600" dirty="0" smtClean="0">
                <a:solidFill>
                  <a:srgbClr val="02AE0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Hydrophilic</a:t>
            </a:r>
            <a:r>
              <a:rPr lang="en-GB" sz="16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 </a:t>
            </a:r>
            <a:r>
              <a:rPr lang="en-GB" sz="16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Hydrophobic</a:t>
            </a:r>
            <a:r>
              <a:rPr lang="en-GB" sz="16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Core-Forming Block</a:t>
            </a:r>
            <a:endParaRPr lang="en-GB" sz="16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8" name="Object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53063224"/>
              </p:ext>
            </p:extLst>
          </p:nvPr>
        </p:nvGraphicFramePr>
        <p:xfrm>
          <a:off x="21752" y="1720363"/>
          <a:ext cx="4072416" cy="187135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10" name="CS ChemDraw Drawing" r:id="rId9" imgW="5203988" imgH="2392199" progId="ChemDraw.Document.6.0">
                  <p:embed/>
                </p:oleObj>
              </mc:Choice>
              <mc:Fallback>
                <p:oleObj name="CS ChemDraw Drawing" r:id="rId9" imgW="5203988" imgH="2392199" progId="ChemDraw.Document.6.0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21752" y="1720363"/>
                        <a:ext cx="4072416" cy="187135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" name="TextBox 18"/>
          <p:cNvSpPr txBox="1"/>
          <p:nvPr/>
        </p:nvSpPr>
        <p:spPr>
          <a:xfrm>
            <a:off x="809366" y="3460078"/>
            <a:ext cx="347902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20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p(</a:t>
            </a:r>
            <a:r>
              <a:rPr lang="en-GB" sz="2000" dirty="0" smtClean="0">
                <a:solidFill>
                  <a:srgbClr val="02AE0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DMA</a:t>
            </a:r>
            <a:r>
              <a:rPr lang="en-GB" sz="20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lang="en-GB" sz="2000" i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</a:t>
            </a:r>
            <a:r>
              <a:rPr lang="en-GB" sz="20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lang="en-GB" sz="2000" i="1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r>
              <a:rPr lang="en-GB" sz="20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</a:t>
            </a:r>
            <a:r>
              <a:rPr lang="en-GB" sz="20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r>
              <a:rPr lang="en-GB" sz="2000" baseline="-250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40</a:t>
            </a:r>
            <a:r>
              <a:rPr lang="en-GB" sz="20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lang="en-GB" sz="2000" i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r>
              <a:rPr lang="en-GB" sz="20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lang="en-GB" sz="2000" dirty="0" smtClean="0">
                <a:solidFill>
                  <a:srgbClr val="3333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NIPAM</a:t>
            </a:r>
            <a:r>
              <a:rPr lang="en-GB" sz="20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75</a:t>
            </a:r>
            <a:endParaRPr lang="en-GB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7" name="Picture 18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55029" y="4799855"/>
            <a:ext cx="546343" cy="5408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6" name="Picture 17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8019" y="3893644"/>
            <a:ext cx="544527" cy="5285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1" name="Slide Number Placeholder 1"/>
          <p:cNvSpPr txBox="1">
            <a:spLocks/>
          </p:cNvSpPr>
          <p:nvPr/>
        </p:nvSpPr>
        <p:spPr bwMode="auto">
          <a:xfrm>
            <a:off x="7010400" y="6510374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GB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Franklin Gothic Book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Franklin Gothic Book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Franklin Gothic Book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Franklin Gothic Book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tx1"/>
                </a:solidFill>
                <a:latin typeface="Franklin Gothic Book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tx1"/>
                </a:solidFill>
                <a:latin typeface="Franklin Gothic Book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tx1"/>
                </a:solidFill>
                <a:latin typeface="Franklin Gothic Book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tx1"/>
                </a:solidFill>
                <a:latin typeface="Franklin Gothic Book" pitchFamily="34" charset="0"/>
                <a:ea typeface="+mn-ea"/>
                <a:cs typeface="+mn-cs"/>
              </a:defRPr>
            </a:lvl9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81905FB9-4446-4DFD-ACDE-BCBB94B2C00B}" type="slidenum">
              <a:rPr kumimoji="0" lang="en-GB" sz="1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-9042" y="6510374"/>
            <a:ext cx="726158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Blackman, L. D.; Wright, D. B.; Robin, M. P.; Gibson, M. I.; O’Reilly, R. K. </a:t>
            </a:r>
            <a:r>
              <a:rPr lang="en-GB" sz="1200" i="1" dirty="0">
                <a:latin typeface="Arial" panose="020B0604020202020204" pitchFamily="34" charset="0"/>
                <a:cs typeface="Arial" panose="020B0604020202020204" pitchFamily="34" charset="0"/>
              </a:rPr>
              <a:t>ACS Macro Letters</a:t>
            </a:r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200" b="1" dirty="0">
                <a:latin typeface="Arial" panose="020B0604020202020204" pitchFamily="34" charset="0"/>
                <a:cs typeface="Arial" panose="020B0604020202020204" pitchFamily="34" charset="0"/>
              </a:rPr>
              <a:t>2015</a:t>
            </a:r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, 1210.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061" y="3488544"/>
            <a:ext cx="4607637" cy="27616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61526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 animBg="1"/>
      <p:bldP spid="15" grpId="0" animBg="1"/>
      <p:bldP spid="1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07792" y="-21050"/>
            <a:ext cx="79084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b="1" i="1" dirty="0" smtClean="0">
                <a:latin typeface="Arial"/>
                <a:cs typeface="Arial"/>
              </a:rPr>
              <a:t>Probing Thermoresponsive Behaviour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192" b="24057"/>
          <a:stretch/>
        </p:blipFill>
        <p:spPr>
          <a:xfrm>
            <a:off x="0" y="6135038"/>
            <a:ext cx="9181728" cy="722962"/>
          </a:xfrm>
          <a:prstGeom prst="rect">
            <a:avLst/>
          </a:prstGeom>
        </p:spPr>
      </p:pic>
      <p:graphicFrame>
        <p:nvGraphicFramePr>
          <p:cNvPr id="82" name="Object 8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90169757"/>
              </p:ext>
            </p:extLst>
          </p:nvPr>
        </p:nvGraphicFramePr>
        <p:xfrm>
          <a:off x="960639" y="1042125"/>
          <a:ext cx="7233508" cy="502590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64" name="Graph" r:id="rId4" imgW="4154760" imgH="2901600" progId="Origin50.Graph">
                  <p:embed/>
                </p:oleObj>
              </mc:Choice>
              <mc:Fallback>
                <p:oleObj name="Graph" r:id="rId4" imgW="4154760" imgH="290160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960639" y="1042125"/>
                        <a:ext cx="7233508" cy="502590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3" name="Rectangle 82"/>
          <p:cNvSpPr/>
          <p:nvPr/>
        </p:nvSpPr>
        <p:spPr bwMode="auto">
          <a:xfrm>
            <a:off x="1155875" y="1293980"/>
            <a:ext cx="7128792" cy="462774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en-GB" sz="2000" kern="0" smtClean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84" name="Object 8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50115429"/>
              </p:ext>
            </p:extLst>
          </p:nvPr>
        </p:nvGraphicFramePr>
        <p:xfrm>
          <a:off x="963728" y="1031139"/>
          <a:ext cx="7227329" cy="504959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65" name="Graph" r:id="rId6" imgW="4154760" imgH="2901600" progId="Origin50.Graph">
                  <p:embed/>
                </p:oleObj>
              </mc:Choice>
              <mc:Fallback>
                <p:oleObj name="Graph" r:id="rId6" imgW="4154760" imgH="2901600" progId="Origin50.Graph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63728" y="1031139"/>
                        <a:ext cx="7227329" cy="504959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85" name="Rectangle 2"/>
          <p:cNvSpPr>
            <a:spLocks noChangeArrowheads="1"/>
          </p:cNvSpPr>
          <p:nvPr/>
        </p:nvSpPr>
        <p:spPr bwMode="auto">
          <a:xfrm>
            <a:off x="-611560" y="-200055"/>
            <a:ext cx="184731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eaLnBrk="0" hangingPunct="0"/>
            <a:endParaRPr lang="en-GB" sz="200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6" name="Rectangle 2"/>
          <p:cNvSpPr>
            <a:spLocks noChangeArrowheads="1"/>
          </p:cNvSpPr>
          <p:nvPr/>
        </p:nvSpPr>
        <p:spPr bwMode="auto">
          <a:xfrm>
            <a:off x="-611560" y="-200055"/>
            <a:ext cx="184731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eaLnBrk="0" hangingPunct="0"/>
            <a:endParaRPr lang="en-GB" sz="200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8" name="Rectangle 2"/>
          <p:cNvSpPr>
            <a:spLocks noChangeArrowheads="1"/>
          </p:cNvSpPr>
          <p:nvPr/>
        </p:nvSpPr>
        <p:spPr bwMode="auto">
          <a:xfrm>
            <a:off x="-611560" y="-200055"/>
            <a:ext cx="184731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eaLnBrk="0" hangingPunct="0"/>
            <a:endParaRPr lang="en-GB" sz="200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0" name="Rectangle 2"/>
          <p:cNvSpPr>
            <a:spLocks noChangeArrowheads="1"/>
          </p:cNvSpPr>
          <p:nvPr/>
        </p:nvSpPr>
        <p:spPr bwMode="auto">
          <a:xfrm flipV="1">
            <a:off x="60578" y="114347"/>
            <a:ext cx="10499666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eaLnBrk="0" hangingPunct="0"/>
            <a:endParaRPr lang="en-GB" sz="200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2" name="TextBox 91"/>
          <p:cNvSpPr txBox="1"/>
          <p:nvPr/>
        </p:nvSpPr>
        <p:spPr>
          <a:xfrm>
            <a:off x="5596974" y="2899965"/>
            <a:ext cx="161970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0" hangingPunct="0"/>
            <a:r>
              <a:rPr lang="en-GB" sz="2000" dirty="0" smtClean="0">
                <a:solidFill>
                  <a:srgbClr val="99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Two Phase System</a:t>
            </a:r>
            <a:endParaRPr lang="en-GB" sz="2000" dirty="0">
              <a:solidFill>
                <a:srgbClr val="99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93" name="Group 92"/>
          <p:cNvGrpSpPr/>
          <p:nvPr/>
        </p:nvGrpSpPr>
        <p:grpSpPr>
          <a:xfrm>
            <a:off x="5908647" y="4067868"/>
            <a:ext cx="1089864" cy="842313"/>
            <a:chOff x="3303534" y="3774415"/>
            <a:chExt cx="949146" cy="721114"/>
          </a:xfrm>
        </p:grpSpPr>
        <p:pic>
          <p:nvPicPr>
            <p:cNvPr id="94" name="Picture 93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303534" y="3774415"/>
              <a:ext cx="416863" cy="440576"/>
            </a:xfrm>
            <a:prstGeom prst="rect">
              <a:avLst/>
            </a:prstGeom>
          </p:spPr>
        </p:pic>
        <p:pic>
          <p:nvPicPr>
            <p:cNvPr id="95" name="Picture 94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531018" y="3861713"/>
              <a:ext cx="416863" cy="440576"/>
            </a:xfrm>
            <a:prstGeom prst="rect">
              <a:avLst/>
            </a:prstGeom>
          </p:spPr>
        </p:pic>
        <p:pic>
          <p:nvPicPr>
            <p:cNvPr id="96" name="Picture 95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338675" y="3967655"/>
              <a:ext cx="416863" cy="440576"/>
            </a:xfrm>
            <a:prstGeom prst="rect">
              <a:avLst/>
            </a:prstGeom>
          </p:spPr>
        </p:pic>
        <p:pic>
          <p:nvPicPr>
            <p:cNvPr id="97" name="Picture 96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548443" y="4054953"/>
              <a:ext cx="416863" cy="440576"/>
            </a:xfrm>
            <a:prstGeom prst="rect">
              <a:avLst/>
            </a:prstGeom>
          </p:spPr>
        </p:pic>
        <p:pic>
          <p:nvPicPr>
            <p:cNvPr id="98" name="Picture 97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83418" y="4014113"/>
              <a:ext cx="416863" cy="440576"/>
            </a:xfrm>
            <a:prstGeom prst="rect">
              <a:avLst/>
            </a:prstGeom>
          </p:spPr>
        </p:pic>
        <p:pic>
          <p:nvPicPr>
            <p:cNvPr id="99" name="Picture 98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64197" y="3834665"/>
              <a:ext cx="416863" cy="440576"/>
            </a:xfrm>
            <a:prstGeom prst="rect">
              <a:avLst/>
            </a:prstGeom>
          </p:spPr>
        </p:pic>
        <p:pic>
          <p:nvPicPr>
            <p:cNvPr id="100" name="Picture 99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835817" y="4054953"/>
              <a:ext cx="416863" cy="440576"/>
            </a:xfrm>
            <a:prstGeom prst="rect">
              <a:avLst/>
            </a:prstGeom>
          </p:spPr>
        </p:pic>
      </p:grpSp>
      <p:grpSp>
        <p:nvGrpSpPr>
          <p:cNvPr id="101" name="Group 100"/>
          <p:cNvGrpSpPr/>
          <p:nvPr/>
        </p:nvGrpSpPr>
        <p:grpSpPr>
          <a:xfrm>
            <a:off x="3377693" y="628651"/>
            <a:ext cx="3307304" cy="4600549"/>
            <a:chOff x="2254651" y="1017892"/>
            <a:chExt cx="2880282" cy="3938583"/>
          </a:xfrm>
        </p:grpSpPr>
        <p:cxnSp>
          <p:nvCxnSpPr>
            <p:cNvPr id="102" name="Straight Connector 101"/>
            <p:cNvCxnSpPr/>
            <p:nvPr/>
          </p:nvCxnSpPr>
          <p:spPr bwMode="auto">
            <a:xfrm>
              <a:off x="4131262" y="1533939"/>
              <a:ext cx="0" cy="3422536"/>
            </a:xfrm>
            <a:prstGeom prst="line">
              <a:avLst/>
            </a:prstGeom>
            <a:solidFill>
              <a:srgbClr val="00CC99"/>
            </a:solidFill>
            <a:ln w="25400" cap="flat" cmpd="sng" algn="ctr">
              <a:solidFill>
                <a:srgbClr val="9900FF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grpSp>
          <p:nvGrpSpPr>
            <p:cNvPr id="103" name="Group 102"/>
            <p:cNvGrpSpPr/>
            <p:nvPr/>
          </p:nvGrpSpPr>
          <p:grpSpPr>
            <a:xfrm>
              <a:off x="2254651" y="1017892"/>
              <a:ext cx="2880282" cy="2457367"/>
              <a:chOff x="2254651" y="1017892"/>
              <a:chExt cx="2880282" cy="2457367"/>
            </a:xfrm>
          </p:grpSpPr>
          <p:sp>
            <p:nvSpPr>
              <p:cNvPr id="104" name="TextBox 103"/>
              <p:cNvSpPr txBox="1"/>
              <p:nvPr/>
            </p:nvSpPr>
            <p:spPr>
              <a:xfrm>
                <a:off x="3127590" y="1017892"/>
                <a:ext cx="2007343" cy="50063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 eaLnBrk="0" fontAlgn="auto" hangingPunct="0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GB" sz="1600" kern="0" dirty="0" smtClean="0">
                    <a:solidFill>
                      <a:srgbClr val="9900F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Macroscopic Precipitation</a:t>
                </a:r>
              </a:p>
            </p:txBody>
          </p:sp>
          <p:cxnSp>
            <p:nvCxnSpPr>
              <p:cNvPr id="105" name="Straight Connector 104"/>
              <p:cNvCxnSpPr/>
              <p:nvPr/>
            </p:nvCxnSpPr>
            <p:spPr bwMode="auto">
              <a:xfrm flipH="1">
                <a:off x="3228115" y="3354696"/>
                <a:ext cx="873776" cy="0"/>
              </a:xfrm>
              <a:prstGeom prst="line">
                <a:avLst/>
              </a:prstGeom>
              <a:solidFill>
                <a:srgbClr val="00CC99"/>
              </a:solidFill>
              <a:ln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sp>
            <p:nvSpPr>
              <p:cNvPr id="106" name="TextBox 105"/>
              <p:cNvSpPr txBox="1"/>
              <p:nvPr/>
            </p:nvSpPr>
            <p:spPr>
              <a:xfrm>
                <a:off x="2254651" y="3185419"/>
                <a:ext cx="1082203" cy="28984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eaLnBrk="0" fontAlgn="auto" hangingPunct="0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GB" sz="1600" kern="0" dirty="0" smtClean="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Cloud Point</a:t>
                </a:r>
              </a:p>
            </p:txBody>
          </p:sp>
        </p:grpSp>
      </p:grpSp>
      <p:cxnSp>
        <p:nvCxnSpPr>
          <p:cNvPr id="107" name="Straight Connector 106"/>
          <p:cNvCxnSpPr/>
          <p:nvPr/>
        </p:nvCxnSpPr>
        <p:spPr bwMode="auto">
          <a:xfrm flipV="1">
            <a:off x="5410990" y="1400708"/>
            <a:ext cx="721612" cy="239272"/>
          </a:xfrm>
          <a:prstGeom prst="line">
            <a:avLst/>
          </a:prstGeom>
          <a:solidFill>
            <a:srgbClr val="00CC99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08" name="TextBox 107"/>
          <p:cNvSpPr txBox="1"/>
          <p:nvPr/>
        </p:nvSpPr>
        <p:spPr>
          <a:xfrm>
            <a:off x="6072049" y="1231431"/>
            <a:ext cx="41267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0" hangingPunct="0"/>
            <a:r>
              <a:rPr lang="en-GB" sz="1600" i="1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en-GB" sz="1600" baseline="-250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endParaRPr lang="en-GB" sz="1600" i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5" name="TextBox 114"/>
          <p:cNvSpPr txBox="1"/>
          <p:nvPr/>
        </p:nvSpPr>
        <p:spPr>
          <a:xfrm>
            <a:off x="2621691" y="3815895"/>
            <a:ext cx="184916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0" hangingPunct="0"/>
            <a:r>
              <a:rPr lang="en-GB" sz="2000" dirty="0" smtClean="0">
                <a:solidFill>
                  <a:srgbClr val="99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One Phase System</a:t>
            </a:r>
            <a:endParaRPr lang="en-GB" sz="2000" dirty="0">
              <a:solidFill>
                <a:srgbClr val="99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16" name="Picture 115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0860" y="3939251"/>
            <a:ext cx="684973" cy="713618"/>
          </a:xfrm>
          <a:prstGeom prst="rect">
            <a:avLst/>
          </a:prstGeom>
        </p:spPr>
      </p:pic>
      <p:pic>
        <p:nvPicPr>
          <p:cNvPr id="117" name="Picture 116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51215" y="3160479"/>
            <a:ext cx="712962" cy="742777"/>
          </a:xfrm>
          <a:prstGeom prst="rect">
            <a:avLst/>
          </a:prstGeom>
        </p:spPr>
      </p:pic>
      <p:pic>
        <p:nvPicPr>
          <p:cNvPr id="118" name="Picture 117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8432" y="4395557"/>
            <a:ext cx="712962" cy="742777"/>
          </a:xfrm>
          <a:prstGeom prst="rect">
            <a:avLst/>
          </a:prstGeom>
        </p:spPr>
      </p:pic>
      <p:sp>
        <p:nvSpPr>
          <p:cNvPr id="32" name="Slide Number Placeholder 1"/>
          <p:cNvSpPr txBox="1">
            <a:spLocks/>
          </p:cNvSpPr>
          <p:nvPr/>
        </p:nvSpPr>
        <p:spPr bwMode="auto">
          <a:xfrm>
            <a:off x="7010400" y="6510374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GB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Franklin Gothic Book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Franklin Gothic Book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Franklin Gothic Book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Franklin Gothic Book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tx1"/>
                </a:solidFill>
                <a:latin typeface="Franklin Gothic Book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tx1"/>
                </a:solidFill>
                <a:latin typeface="Franklin Gothic Book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tx1"/>
                </a:solidFill>
                <a:latin typeface="Franklin Gothic Book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tx1"/>
                </a:solidFill>
                <a:latin typeface="Franklin Gothic Book" pitchFamily="34" charset="0"/>
                <a:ea typeface="+mn-ea"/>
                <a:cs typeface="+mn-cs"/>
              </a:defRPr>
            </a:lvl9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81905FB9-4446-4DFD-ACDE-BCBB94B2C00B}" type="slidenum">
              <a:rPr kumimoji="0" lang="en-GB" sz="1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-9042" y="6510374"/>
            <a:ext cx="726158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Blackman, L. D.; Wright, D. B.; Robin, M. P.; Gibson, M. I.; O’Reilly, R. K. </a:t>
            </a:r>
            <a:r>
              <a:rPr lang="en-GB" sz="1200" i="1" dirty="0">
                <a:latin typeface="Arial" panose="020B0604020202020204" pitchFamily="34" charset="0"/>
                <a:cs typeface="Arial" panose="020B0604020202020204" pitchFamily="34" charset="0"/>
              </a:rPr>
              <a:t>ACS Macro Letters</a:t>
            </a:r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200" b="1" dirty="0">
                <a:latin typeface="Arial" panose="020B0604020202020204" pitchFamily="34" charset="0"/>
                <a:cs typeface="Arial" panose="020B0604020202020204" pitchFamily="34" charset="0"/>
              </a:rPr>
              <a:t>2015</a:t>
            </a:r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, 1210.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4080"/>
          <a:stretch/>
        </p:blipFill>
        <p:spPr>
          <a:xfrm>
            <a:off x="296724" y="777041"/>
            <a:ext cx="1546776" cy="1359508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2259"/>
          <a:stretch/>
        </p:blipFill>
        <p:spPr>
          <a:xfrm>
            <a:off x="7973345" y="4339835"/>
            <a:ext cx="1221599" cy="11033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82815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3" grpId="0" animBg="1"/>
      <p:bldP spid="92" grpId="0"/>
      <p:bldP spid="10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566848" y="-21050"/>
            <a:ext cx="803124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b="1" i="1" dirty="0" smtClean="0">
                <a:latin typeface="Arial"/>
                <a:cs typeface="Arial"/>
              </a:rPr>
              <a:t>Probing Thermoresponsive Behaviour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192" b="24057"/>
          <a:stretch/>
        </p:blipFill>
        <p:spPr>
          <a:xfrm>
            <a:off x="0" y="6135038"/>
            <a:ext cx="9181728" cy="722962"/>
          </a:xfrm>
          <a:prstGeom prst="rect">
            <a:avLst/>
          </a:prstGeom>
        </p:spPr>
      </p:pic>
      <p:graphicFrame>
        <p:nvGraphicFramePr>
          <p:cNvPr id="28" name="Object 2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82562091"/>
              </p:ext>
            </p:extLst>
          </p:nvPr>
        </p:nvGraphicFramePr>
        <p:xfrm>
          <a:off x="-222423" y="764704"/>
          <a:ext cx="5370487" cy="39150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50" r:id="rId4" imgW="4154760" imgH="2901600" progId="">
                  <p:embed/>
                </p:oleObj>
              </mc:Choice>
              <mc:Fallback>
                <p:oleObj r:id="rId4" imgW="4154760" imgH="2901600" progId="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-222423" y="764704"/>
                        <a:ext cx="5370487" cy="39150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3" name="Object 3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35323148"/>
              </p:ext>
            </p:extLst>
          </p:nvPr>
        </p:nvGraphicFramePr>
        <p:xfrm>
          <a:off x="-252536" y="764704"/>
          <a:ext cx="5400601" cy="39100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51" r:id="rId6" imgW="4154760" imgH="2901600" progId="">
                  <p:embed/>
                </p:oleObj>
              </mc:Choice>
              <mc:Fallback>
                <p:oleObj r:id="rId6" imgW="4154760" imgH="2901600" progId="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-252536" y="764704"/>
                        <a:ext cx="5400601" cy="3910062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38" name="TextBox 37"/>
          <p:cNvSpPr txBox="1"/>
          <p:nvPr/>
        </p:nvSpPr>
        <p:spPr>
          <a:xfrm>
            <a:off x="60578" y="4869160"/>
            <a:ext cx="5184700" cy="9951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defTabSz="914400" eaLnBrk="0" fontAlgn="base" hangingPunct="0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Ø"/>
            </a:pPr>
            <a:r>
              <a:rPr lang="en-GB" sz="16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Transition temperature does not change with </a:t>
            </a:r>
            <a:r>
              <a:rPr lang="en-GB" sz="1600" i="1" dirty="0" err="1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r>
              <a:rPr lang="en-GB" sz="1600" baseline="-25000" dirty="0" err="1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agg</a:t>
            </a:r>
            <a:endParaRPr lang="en-GB" sz="1600" baseline="-25000" dirty="0" smtClean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defTabSz="914400" eaLnBrk="0" fontAlgn="base" hangingPunct="0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Ø"/>
            </a:pPr>
            <a:endParaRPr lang="en-GB" sz="1600" baseline="-250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defTabSz="914400" eaLnBrk="0" fontAlgn="base" hangingPunct="0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Ø"/>
            </a:pPr>
            <a:r>
              <a:rPr lang="en-GB" sz="16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Degree of hysteresis increases with increasing </a:t>
            </a:r>
            <a:r>
              <a:rPr lang="en-GB" sz="1600" i="1" dirty="0" err="1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r>
              <a:rPr lang="en-GB" sz="1600" dirty="0" err="1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</a:t>
            </a:r>
            <a:r>
              <a:rPr lang="en-GB" sz="16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composition in core forming block</a:t>
            </a:r>
            <a:endParaRPr lang="en-GB" sz="16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611560" y="2995505"/>
            <a:ext cx="172262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144000" defTabSz="9144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GB" sz="1600" i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600" i="1" dirty="0" err="1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en-GB" sz="1600" baseline="-25000" dirty="0" err="1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endParaRPr lang="en-GB" sz="1600" baseline="-25000" dirty="0" smtClean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000" indent="-144000" defTabSz="914400" fontAlgn="base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§"/>
            </a:pPr>
            <a:r>
              <a:rPr lang="en-GB" sz="16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Cloud point</a:t>
            </a:r>
            <a:endParaRPr lang="en-GB" sz="16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40" name="Group 39"/>
          <p:cNvGrpSpPr/>
          <p:nvPr/>
        </p:nvGrpSpPr>
        <p:grpSpPr>
          <a:xfrm>
            <a:off x="5004048" y="426970"/>
            <a:ext cx="4464496" cy="5760485"/>
            <a:chOff x="5004048" y="426970"/>
            <a:chExt cx="4464496" cy="5760485"/>
          </a:xfrm>
        </p:grpSpPr>
        <p:graphicFrame>
          <p:nvGraphicFramePr>
            <p:cNvPr id="44" name="Object 43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049728709"/>
                </p:ext>
              </p:extLst>
            </p:nvPr>
          </p:nvGraphicFramePr>
          <p:xfrm>
            <a:off x="5004048" y="426970"/>
            <a:ext cx="4392488" cy="306819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252" r:id="rId8" imgW="4154760" imgH="2901600" progId="">
                    <p:embed/>
                  </p:oleObj>
                </mc:Choice>
                <mc:Fallback>
                  <p:oleObj r:id="rId8" imgW="4154760" imgH="2901600" progId="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9"/>
                        <a:stretch>
                          <a:fillRect/>
                        </a:stretch>
                      </p:blipFill>
                      <p:spPr>
                        <a:xfrm>
                          <a:off x="5004048" y="426970"/>
                          <a:ext cx="4392488" cy="3068196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45" name="Object 44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755709282"/>
                </p:ext>
              </p:extLst>
            </p:nvPr>
          </p:nvGraphicFramePr>
          <p:xfrm>
            <a:off x="5004048" y="3068960"/>
            <a:ext cx="4464496" cy="311849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253" r:id="rId10" imgW="4154760" imgH="2901600" progId="">
                    <p:embed/>
                  </p:oleObj>
                </mc:Choice>
                <mc:Fallback>
                  <p:oleObj r:id="rId10" imgW="4154760" imgH="2901600" progId="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11"/>
                        <a:stretch>
                          <a:fillRect/>
                        </a:stretch>
                      </p:blipFill>
                      <p:spPr>
                        <a:xfrm>
                          <a:off x="5004048" y="3068960"/>
                          <a:ext cx="4464496" cy="3118495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cxnSp>
          <p:nvCxnSpPr>
            <p:cNvPr id="46" name="Straight Arrow Connector 45"/>
            <p:cNvCxnSpPr/>
            <p:nvPr/>
          </p:nvCxnSpPr>
          <p:spPr bwMode="auto">
            <a:xfrm>
              <a:off x="6732240" y="4570378"/>
              <a:ext cx="936104" cy="0"/>
            </a:xfrm>
            <a:prstGeom prst="straightConnector1">
              <a:avLst/>
            </a:prstGeom>
            <a:solidFill>
              <a:srgbClr val="00CC99"/>
            </a:solidFill>
            <a:ln w="9525" cap="flat" cmpd="sng" algn="ctr">
              <a:solidFill>
                <a:srgbClr val="000000"/>
              </a:solidFill>
              <a:prstDash val="solid"/>
              <a:round/>
              <a:headEnd type="stealth"/>
              <a:tailEnd type="stealth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47" name="TextBox 46"/>
            <p:cNvSpPr txBox="1"/>
            <p:nvPr/>
          </p:nvSpPr>
          <p:spPr>
            <a:xfrm>
              <a:off x="6660232" y="4273351"/>
              <a:ext cx="102143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Hysteresis</a:t>
              </a:r>
            </a:p>
          </p:txBody>
        </p:sp>
      </p:grpSp>
      <p:sp>
        <p:nvSpPr>
          <p:cNvPr id="13" name="Slide Number Placeholder 1"/>
          <p:cNvSpPr txBox="1">
            <a:spLocks/>
          </p:cNvSpPr>
          <p:nvPr/>
        </p:nvSpPr>
        <p:spPr bwMode="auto">
          <a:xfrm>
            <a:off x="7010400" y="6510374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GB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Franklin Gothic Book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Franklin Gothic Book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Franklin Gothic Book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Franklin Gothic Book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tx1"/>
                </a:solidFill>
                <a:latin typeface="Franklin Gothic Book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tx1"/>
                </a:solidFill>
                <a:latin typeface="Franklin Gothic Book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tx1"/>
                </a:solidFill>
                <a:latin typeface="Franklin Gothic Book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tx1"/>
                </a:solidFill>
                <a:latin typeface="Franklin Gothic Book" pitchFamily="34" charset="0"/>
                <a:ea typeface="+mn-ea"/>
                <a:cs typeface="+mn-cs"/>
              </a:defRPr>
            </a:lvl9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81905FB9-4446-4DFD-ACDE-BCBB94B2C00B}" type="slidenum">
              <a:rPr kumimoji="0" lang="en-GB" sz="1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-9042" y="6510374"/>
            <a:ext cx="726158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Blackman, L. D.; Wright, D. B.; Robin, M. P.; Gibson, M. I.; O’Reilly, R. K. </a:t>
            </a:r>
            <a:r>
              <a:rPr lang="en-GB" sz="1200" i="1" dirty="0">
                <a:latin typeface="Arial" panose="020B0604020202020204" pitchFamily="34" charset="0"/>
                <a:cs typeface="Arial" panose="020B0604020202020204" pitchFamily="34" charset="0"/>
              </a:rPr>
              <a:t>ACS Macro Letters</a:t>
            </a:r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200" b="1" dirty="0">
                <a:latin typeface="Arial" panose="020B0604020202020204" pitchFamily="34" charset="0"/>
                <a:cs typeface="Arial" panose="020B0604020202020204" pitchFamily="34" charset="0"/>
              </a:rPr>
              <a:t>2015</a:t>
            </a:r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, 1210.</a:t>
            </a:r>
          </a:p>
        </p:txBody>
      </p:sp>
    </p:spTree>
    <p:extLst>
      <p:ext uri="{BB962C8B-B14F-4D97-AF65-F5344CB8AC3E}">
        <p14:creationId xmlns:p14="http://schemas.microsoft.com/office/powerpoint/2010/main" val="35355381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-423081" y="-21050"/>
            <a:ext cx="992192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b="1" i="1" dirty="0" smtClean="0">
                <a:latin typeface="Arial"/>
                <a:cs typeface="Arial"/>
              </a:rPr>
              <a:t>Origin of Hysteresis in Highly Aggregated Micelles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192" b="24057"/>
          <a:stretch/>
        </p:blipFill>
        <p:spPr>
          <a:xfrm>
            <a:off x="0" y="6135038"/>
            <a:ext cx="9181728" cy="722962"/>
          </a:xfrm>
          <a:prstGeom prst="rect">
            <a:avLst/>
          </a:prstGeom>
        </p:spPr>
      </p:pic>
      <p:graphicFrame>
        <p:nvGraphicFramePr>
          <p:cNvPr id="17" name="Object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98017221"/>
              </p:ext>
            </p:extLst>
          </p:nvPr>
        </p:nvGraphicFramePr>
        <p:xfrm>
          <a:off x="153895" y="2625899"/>
          <a:ext cx="4956771" cy="346235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80" r:id="rId4" imgW="4154760" imgH="2901600" progId="">
                  <p:embed/>
                </p:oleObj>
              </mc:Choice>
              <mc:Fallback>
                <p:oleObj r:id="rId4" imgW="4154760" imgH="2901600" progId="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3895" y="2625899"/>
                        <a:ext cx="4956771" cy="346235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" name="TextBox 17"/>
          <p:cNvSpPr txBox="1"/>
          <p:nvPr/>
        </p:nvSpPr>
        <p:spPr>
          <a:xfrm>
            <a:off x="14858" y="836711"/>
            <a:ext cx="365856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 eaLnBrk="0" hangingPunct="0">
              <a:buFont typeface="Wingdings" panose="05000000000000000000" pitchFamily="2" charset="2"/>
              <a:buChar char="Ø"/>
            </a:pPr>
            <a:r>
              <a:rPr lang="en-GB" sz="20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Known to be a kinetic effect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14858" y="1236821"/>
            <a:ext cx="498919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eaLnBrk="0" hangingPunct="0">
              <a:buFont typeface="Wingdings" panose="05000000000000000000" pitchFamily="2" charset="2"/>
              <a:buChar char="Ø"/>
            </a:pPr>
            <a:r>
              <a:rPr lang="en-GB" sz="20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Two Possible Conclusions:</a:t>
            </a:r>
          </a:p>
        </p:txBody>
      </p:sp>
      <p:sp>
        <p:nvSpPr>
          <p:cNvPr id="21" name="Rectangle 20"/>
          <p:cNvSpPr/>
          <p:nvPr/>
        </p:nvSpPr>
        <p:spPr>
          <a:xfrm>
            <a:off x="-108520" y="1620021"/>
            <a:ext cx="4572000" cy="707886"/>
          </a:xfrm>
          <a:prstGeom prst="rect">
            <a:avLst/>
          </a:prstGeom>
        </p:spPr>
        <p:txBody>
          <a:bodyPr>
            <a:spAutoFit/>
          </a:bodyPr>
          <a:lstStyle/>
          <a:p>
            <a:pPr marL="800100" lvl="1" indent="-342900" eaLnBrk="0" hangingPunct="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Differences in </a:t>
            </a:r>
            <a:r>
              <a:rPr lang="en-GB" sz="20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intraparticle</a:t>
            </a:r>
            <a:r>
              <a:rPr lang="en-GB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chain </a:t>
            </a:r>
            <a:r>
              <a:rPr lang="en-GB" sz="20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entanglement</a:t>
            </a:r>
            <a:endParaRPr lang="en-GB" sz="20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-109868" y="2327907"/>
            <a:ext cx="425007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800100" lvl="1" indent="-342900" eaLnBrk="0" hangingPunct="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Differences in core hydration</a:t>
            </a:r>
          </a:p>
        </p:txBody>
      </p:sp>
      <p:pic>
        <p:nvPicPr>
          <p:cNvPr id="26" name="Picture 25"/>
          <p:cNvPicPr/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213" r="52276" b="15142"/>
          <a:stretch/>
        </p:blipFill>
        <p:spPr bwMode="auto">
          <a:xfrm>
            <a:off x="5004048" y="692150"/>
            <a:ext cx="3061717" cy="2277964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27" name="Picture 26"/>
          <p:cNvPicPr/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129" t="-5484" r="-429" b="621"/>
          <a:stretch/>
        </p:blipFill>
        <p:spPr bwMode="auto">
          <a:xfrm>
            <a:off x="5092699" y="2732581"/>
            <a:ext cx="3419475" cy="338137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8" name="TextBox 27"/>
          <p:cNvSpPr txBox="1"/>
          <p:nvPr/>
        </p:nvSpPr>
        <p:spPr>
          <a:xfrm>
            <a:off x="1259632" y="3284984"/>
            <a:ext cx="305243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Heated to 40 °C</a:t>
            </a:r>
          </a:p>
          <a:p>
            <a: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Cooled and held at 30 °C</a:t>
            </a:r>
            <a:endParaRPr lang="en-GB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Slide Number Placeholder 1"/>
          <p:cNvSpPr txBox="1">
            <a:spLocks/>
          </p:cNvSpPr>
          <p:nvPr/>
        </p:nvSpPr>
        <p:spPr bwMode="auto">
          <a:xfrm>
            <a:off x="7010400" y="6510374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GB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Franklin Gothic Book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Franklin Gothic Book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Franklin Gothic Book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Franklin Gothic Book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tx1"/>
                </a:solidFill>
                <a:latin typeface="Franklin Gothic Book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tx1"/>
                </a:solidFill>
                <a:latin typeface="Franklin Gothic Book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tx1"/>
                </a:solidFill>
                <a:latin typeface="Franklin Gothic Book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tx1"/>
                </a:solidFill>
                <a:latin typeface="Franklin Gothic Book" pitchFamily="34" charset="0"/>
                <a:ea typeface="+mn-ea"/>
                <a:cs typeface="+mn-cs"/>
              </a:defRPr>
            </a:lvl9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81905FB9-4446-4DFD-ACDE-BCBB94B2C00B}" type="slidenum">
              <a:rPr kumimoji="0" lang="en-GB" sz="1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-9042" y="6510374"/>
            <a:ext cx="726158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Blackman, L. D.; Wright, D. B.; Robin, M. P.; Gibson, M. I.; O’Reilly, R. K. </a:t>
            </a:r>
            <a:r>
              <a:rPr lang="en-GB" sz="1200" i="1" dirty="0">
                <a:latin typeface="Arial" panose="020B0604020202020204" pitchFamily="34" charset="0"/>
                <a:cs typeface="Arial" panose="020B0604020202020204" pitchFamily="34" charset="0"/>
              </a:rPr>
              <a:t>ACS Macro Letters</a:t>
            </a:r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200" b="1" dirty="0">
                <a:latin typeface="Arial" panose="020B0604020202020204" pitchFamily="34" charset="0"/>
                <a:cs typeface="Arial" panose="020B0604020202020204" pitchFamily="34" charset="0"/>
              </a:rPr>
              <a:t>2015</a:t>
            </a:r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, 1210.</a:t>
            </a:r>
          </a:p>
        </p:txBody>
      </p:sp>
    </p:spTree>
    <p:extLst>
      <p:ext uri="{BB962C8B-B14F-4D97-AF65-F5344CB8AC3E}">
        <p14:creationId xmlns:p14="http://schemas.microsoft.com/office/powerpoint/2010/main" val="5461662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1" grpId="0"/>
      <p:bldP spid="2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192" b="24057"/>
          <a:stretch/>
        </p:blipFill>
        <p:spPr>
          <a:xfrm>
            <a:off x="0" y="6135038"/>
            <a:ext cx="9181728" cy="722962"/>
          </a:xfrm>
          <a:prstGeom prst="rect">
            <a:avLst/>
          </a:prstGeom>
        </p:spPr>
      </p:pic>
      <p:pic>
        <p:nvPicPr>
          <p:cNvPr id="6" name="Picture 5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6207" r="17209"/>
          <a:stretch/>
        </p:blipFill>
        <p:spPr>
          <a:xfrm>
            <a:off x="5889113" y="2310106"/>
            <a:ext cx="2942215" cy="2191662"/>
          </a:xfrm>
          <a:prstGeom prst="rect">
            <a:avLst/>
          </a:prstGeom>
        </p:spPr>
      </p:pic>
      <p:pic>
        <p:nvPicPr>
          <p:cNvPr id="8" name="Picture 7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686" r="16577" b="35194"/>
          <a:stretch/>
        </p:blipFill>
        <p:spPr>
          <a:xfrm>
            <a:off x="3008793" y="2236190"/>
            <a:ext cx="3042667" cy="2137950"/>
          </a:xfrm>
          <a:prstGeom prst="rect">
            <a:avLst/>
          </a:prstGeom>
        </p:spPr>
      </p:pic>
      <p:pic>
        <p:nvPicPr>
          <p:cNvPr id="9" name="Picture 8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4918" b="67383"/>
          <a:stretch/>
        </p:blipFill>
        <p:spPr>
          <a:xfrm>
            <a:off x="61386" y="2236190"/>
            <a:ext cx="3103524" cy="2171342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060849" y="832167"/>
            <a:ext cx="115845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pNIPAM</a:t>
            </a:r>
            <a:r>
              <a:rPr lang="en-GB" sz="16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300</a:t>
            </a:r>
            <a:endParaRPr lang="en-GB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659827" y="832167"/>
            <a:ext cx="194713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pNIPAM</a:t>
            </a:r>
            <a:r>
              <a:rPr lang="en-GB" sz="16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300</a:t>
            </a:r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lang="en-GB" sz="1600" i="1" dirty="0" smtClean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lang="en-GB" sz="1600" i="1" dirty="0" smtClean="0"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BA</a:t>
            </a:r>
            <a:r>
              <a:rPr lang="en-GB" sz="16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28</a:t>
            </a:r>
            <a:endParaRPr lang="en-GB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660232" y="843939"/>
            <a:ext cx="187179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pNIPAM</a:t>
            </a:r>
            <a:r>
              <a:rPr lang="en-GB" sz="16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75</a:t>
            </a:r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lang="en-GB" sz="1600" i="1" dirty="0" smtClean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lang="en-GB" sz="1600" i="1" dirty="0" smtClean="0"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BA</a:t>
            </a:r>
            <a:r>
              <a:rPr lang="en-GB" sz="16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40</a:t>
            </a:r>
            <a:endParaRPr lang="en-GB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3" name="Picture 2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0460" y="1183045"/>
            <a:ext cx="883079" cy="9395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" name="Picture 2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2261" y="1401936"/>
            <a:ext cx="471590" cy="5017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5" name="Group 14"/>
          <p:cNvGrpSpPr/>
          <p:nvPr/>
        </p:nvGrpSpPr>
        <p:grpSpPr>
          <a:xfrm>
            <a:off x="515374" y="1221442"/>
            <a:ext cx="2117460" cy="934274"/>
            <a:chOff x="515374" y="1221442"/>
            <a:chExt cx="2117460" cy="934274"/>
          </a:xfrm>
        </p:grpSpPr>
        <p:sp>
          <p:nvSpPr>
            <p:cNvPr id="16" name="Freeform 15"/>
            <p:cNvSpPr/>
            <p:nvPr/>
          </p:nvSpPr>
          <p:spPr>
            <a:xfrm rot="18681492" flipH="1">
              <a:off x="221821" y="1514995"/>
              <a:ext cx="767672" cy="180565"/>
            </a:xfrm>
            <a:custGeom>
              <a:avLst/>
              <a:gdLst>
                <a:gd name="connsiteX0" fmla="*/ 0 w 3171825"/>
                <a:gd name="connsiteY0" fmla="*/ 323911 h 523997"/>
                <a:gd name="connsiteX1" fmla="*/ 304800 w 3171825"/>
                <a:gd name="connsiteY1" fmla="*/ 9586 h 523997"/>
                <a:gd name="connsiteX2" fmla="*/ 742950 w 3171825"/>
                <a:gd name="connsiteY2" fmla="*/ 485836 h 523997"/>
                <a:gd name="connsiteX3" fmla="*/ 1152525 w 3171825"/>
                <a:gd name="connsiteY3" fmla="*/ 61 h 523997"/>
                <a:gd name="connsiteX4" fmla="*/ 1562100 w 3171825"/>
                <a:gd name="connsiteY4" fmla="*/ 523936 h 523997"/>
                <a:gd name="connsiteX5" fmla="*/ 1990725 w 3171825"/>
                <a:gd name="connsiteY5" fmla="*/ 38161 h 523997"/>
                <a:gd name="connsiteX6" fmla="*/ 2457450 w 3171825"/>
                <a:gd name="connsiteY6" fmla="*/ 504886 h 523997"/>
                <a:gd name="connsiteX7" fmla="*/ 2847975 w 3171825"/>
                <a:gd name="connsiteY7" fmla="*/ 85786 h 523997"/>
                <a:gd name="connsiteX8" fmla="*/ 3171825 w 3171825"/>
                <a:gd name="connsiteY8" fmla="*/ 381061 h 5239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171825" h="523997">
                  <a:moveTo>
                    <a:pt x="0" y="323911"/>
                  </a:moveTo>
                  <a:cubicBezTo>
                    <a:pt x="90487" y="153255"/>
                    <a:pt x="180975" y="-17401"/>
                    <a:pt x="304800" y="9586"/>
                  </a:cubicBezTo>
                  <a:cubicBezTo>
                    <a:pt x="428625" y="36573"/>
                    <a:pt x="601663" y="487423"/>
                    <a:pt x="742950" y="485836"/>
                  </a:cubicBezTo>
                  <a:cubicBezTo>
                    <a:pt x="884237" y="484249"/>
                    <a:pt x="1016000" y="-6289"/>
                    <a:pt x="1152525" y="61"/>
                  </a:cubicBezTo>
                  <a:cubicBezTo>
                    <a:pt x="1289050" y="6411"/>
                    <a:pt x="1422400" y="517586"/>
                    <a:pt x="1562100" y="523936"/>
                  </a:cubicBezTo>
                  <a:cubicBezTo>
                    <a:pt x="1701800" y="530286"/>
                    <a:pt x="1841500" y="41336"/>
                    <a:pt x="1990725" y="38161"/>
                  </a:cubicBezTo>
                  <a:cubicBezTo>
                    <a:pt x="2139950" y="34986"/>
                    <a:pt x="2314575" y="496949"/>
                    <a:pt x="2457450" y="504886"/>
                  </a:cubicBezTo>
                  <a:cubicBezTo>
                    <a:pt x="2600325" y="512823"/>
                    <a:pt x="2728913" y="106423"/>
                    <a:pt x="2847975" y="85786"/>
                  </a:cubicBezTo>
                  <a:cubicBezTo>
                    <a:pt x="2967037" y="65149"/>
                    <a:pt x="3069431" y="223105"/>
                    <a:pt x="3171825" y="381061"/>
                  </a:cubicBezTo>
                </a:path>
              </a:pathLst>
            </a:custGeom>
            <a:noFill/>
            <a:ln w="38100" cap="flat" cmpd="sng" algn="ctr">
              <a:gradFill>
                <a:gsLst>
                  <a:gs pos="57000">
                    <a:srgbClr val="264292"/>
                  </a:gs>
                  <a:gs pos="0">
                    <a:srgbClr val="264292"/>
                  </a:gs>
                </a:gsLst>
                <a:lin ang="0" scaled="0"/>
              </a:gradFill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25400" h="25400"/>
              <a:bevelB w="25400" h="25400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" name="Freeform 16"/>
            <p:cNvSpPr/>
            <p:nvPr/>
          </p:nvSpPr>
          <p:spPr>
            <a:xfrm rot="1548548" flipH="1">
              <a:off x="1119913" y="1280952"/>
              <a:ext cx="790090" cy="160330"/>
            </a:xfrm>
            <a:custGeom>
              <a:avLst/>
              <a:gdLst>
                <a:gd name="connsiteX0" fmla="*/ 0 w 3171825"/>
                <a:gd name="connsiteY0" fmla="*/ 323911 h 523997"/>
                <a:gd name="connsiteX1" fmla="*/ 304800 w 3171825"/>
                <a:gd name="connsiteY1" fmla="*/ 9586 h 523997"/>
                <a:gd name="connsiteX2" fmla="*/ 742950 w 3171825"/>
                <a:gd name="connsiteY2" fmla="*/ 485836 h 523997"/>
                <a:gd name="connsiteX3" fmla="*/ 1152525 w 3171825"/>
                <a:gd name="connsiteY3" fmla="*/ 61 h 523997"/>
                <a:gd name="connsiteX4" fmla="*/ 1562100 w 3171825"/>
                <a:gd name="connsiteY4" fmla="*/ 523936 h 523997"/>
                <a:gd name="connsiteX5" fmla="*/ 1990725 w 3171825"/>
                <a:gd name="connsiteY5" fmla="*/ 38161 h 523997"/>
                <a:gd name="connsiteX6" fmla="*/ 2457450 w 3171825"/>
                <a:gd name="connsiteY6" fmla="*/ 504886 h 523997"/>
                <a:gd name="connsiteX7" fmla="*/ 2847975 w 3171825"/>
                <a:gd name="connsiteY7" fmla="*/ 85786 h 523997"/>
                <a:gd name="connsiteX8" fmla="*/ 3171825 w 3171825"/>
                <a:gd name="connsiteY8" fmla="*/ 381061 h 5239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171825" h="523997">
                  <a:moveTo>
                    <a:pt x="0" y="323911"/>
                  </a:moveTo>
                  <a:cubicBezTo>
                    <a:pt x="90487" y="153255"/>
                    <a:pt x="180975" y="-17401"/>
                    <a:pt x="304800" y="9586"/>
                  </a:cubicBezTo>
                  <a:cubicBezTo>
                    <a:pt x="428625" y="36573"/>
                    <a:pt x="601663" y="487423"/>
                    <a:pt x="742950" y="485836"/>
                  </a:cubicBezTo>
                  <a:cubicBezTo>
                    <a:pt x="884237" y="484249"/>
                    <a:pt x="1016000" y="-6289"/>
                    <a:pt x="1152525" y="61"/>
                  </a:cubicBezTo>
                  <a:cubicBezTo>
                    <a:pt x="1289050" y="6411"/>
                    <a:pt x="1422400" y="517586"/>
                    <a:pt x="1562100" y="523936"/>
                  </a:cubicBezTo>
                  <a:cubicBezTo>
                    <a:pt x="1701800" y="530286"/>
                    <a:pt x="1841500" y="41336"/>
                    <a:pt x="1990725" y="38161"/>
                  </a:cubicBezTo>
                  <a:cubicBezTo>
                    <a:pt x="2139950" y="34986"/>
                    <a:pt x="2314575" y="496949"/>
                    <a:pt x="2457450" y="504886"/>
                  </a:cubicBezTo>
                  <a:cubicBezTo>
                    <a:pt x="2600325" y="512823"/>
                    <a:pt x="2728913" y="106423"/>
                    <a:pt x="2847975" y="85786"/>
                  </a:cubicBezTo>
                  <a:cubicBezTo>
                    <a:pt x="2967037" y="65149"/>
                    <a:pt x="3069431" y="223105"/>
                    <a:pt x="3171825" y="381061"/>
                  </a:cubicBezTo>
                </a:path>
              </a:pathLst>
            </a:custGeom>
            <a:noFill/>
            <a:ln w="38100" cap="flat" cmpd="sng" algn="ctr">
              <a:gradFill>
                <a:gsLst>
                  <a:gs pos="57000">
                    <a:srgbClr val="264292"/>
                  </a:gs>
                  <a:gs pos="0">
                    <a:srgbClr val="264292"/>
                  </a:gs>
                </a:gsLst>
                <a:lin ang="0" scaled="0"/>
              </a:gradFill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25400" h="25400"/>
              <a:bevelB w="25400" h="25400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" name="Freeform 17"/>
            <p:cNvSpPr/>
            <p:nvPr/>
          </p:nvSpPr>
          <p:spPr>
            <a:xfrm flipH="1" flipV="1">
              <a:off x="854223" y="1953037"/>
              <a:ext cx="721534" cy="202679"/>
            </a:xfrm>
            <a:custGeom>
              <a:avLst/>
              <a:gdLst>
                <a:gd name="connsiteX0" fmla="*/ 0 w 3171825"/>
                <a:gd name="connsiteY0" fmla="*/ 323911 h 523997"/>
                <a:gd name="connsiteX1" fmla="*/ 304800 w 3171825"/>
                <a:gd name="connsiteY1" fmla="*/ 9586 h 523997"/>
                <a:gd name="connsiteX2" fmla="*/ 742950 w 3171825"/>
                <a:gd name="connsiteY2" fmla="*/ 485836 h 523997"/>
                <a:gd name="connsiteX3" fmla="*/ 1152525 w 3171825"/>
                <a:gd name="connsiteY3" fmla="*/ 61 h 523997"/>
                <a:gd name="connsiteX4" fmla="*/ 1562100 w 3171825"/>
                <a:gd name="connsiteY4" fmla="*/ 523936 h 523997"/>
                <a:gd name="connsiteX5" fmla="*/ 1990725 w 3171825"/>
                <a:gd name="connsiteY5" fmla="*/ 38161 h 523997"/>
                <a:gd name="connsiteX6" fmla="*/ 2457450 w 3171825"/>
                <a:gd name="connsiteY6" fmla="*/ 504886 h 523997"/>
                <a:gd name="connsiteX7" fmla="*/ 2847975 w 3171825"/>
                <a:gd name="connsiteY7" fmla="*/ 85786 h 523997"/>
                <a:gd name="connsiteX8" fmla="*/ 3171825 w 3171825"/>
                <a:gd name="connsiteY8" fmla="*/ 381061 h 5239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171825" h="523997">
                  <a:moveTo>
                    <a:pt x="0" y="323911"/>
                  </a:moveTo>
                  <a:cubicBezTo>
                    <a:pt x="90487" y="153255"/>
                    <a:pt x="180975" y="-17401"/>
                    <a:pt x="304800" y="9586"/>
                  </a:cubicBezTo>
                  <a:cubicBezTo>
                    <a:pt x="428625" y="36573"/>
                    <a:pt x="601663" y="487423"/>
                    <a:pt x="742950" y="485836"/>
                  </a:cubicBezTo>
                  <a:cubicBezTo>
                    <a:pt x="884237" y="484249"/>
                    <a:pt x="1016000" y="-6289"/>
                    <a:pt x="1152525" y="61"/>
                  </a:cubicBezTo>
                  <a:cubicBezTo>
                    <a:pt x="1289050" y="6411"/>
                    <a:pt x="1422400" y="517586"/>
                    <a:pt x="1562100" y="523936"/>
                  </a:cubicBezTo>
                  <a:cubicBezTo>
                    <a:pt x="1701800" y="530286"/>
                    <a:pt x="1841500" y="41336"/>
                    <a:pt x="1990725" y="38161"/>
                  </a:cubicBezTo>
                  <a:cubicBezTo>
                    <a:pt x="2139950" y="34986"/>
                    <a:pt x="2314575" y="496949"/>
                    <a:pt x="2457450" y="504886"/>
                  </a:cubicBezTo>
                  <a:cubicBezTo>
                    <a:pt x="2600325" y="512823"/>
                    <a:pt x="2728913" y="106423"/>
                    <a:pt x="2847975" y="85786"/>
                  </a:cubicBezTo>
                  <a:cubicBezTo>
                    <a:pt x="2967037" y="65149"/>
                    <a:pt x="3069431" y="223105"/>
                    <a:pt x="3171825" y="381061"/>
                  </a:cubicBezTo>
                </a:path>
              </a:pathLst>
            </a:custGeom>
            <a:noFill/>
            <a:ln w="38100" cap="flat" cmpd="sng" algn="ctr">
              <a:gradFill>
                <a:gsLst>
                  <a:gs pos="57000">
                    <a:srgbClr val="264292"/>
                  </a:gs>
                  <a:gs pos="0">
                    <a:srgbClr val="264292"/>
                  </a:gs>
                </a:gsLst>
                <a:lin ang="0" scaled="0"/>
              </a:gradFill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25400" h="25400"/>
              <a:bevelB w="25400" h="25400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" name="Freeform 18"/>
            <p:cNvSpPr/>
            <p:nvPr/>
          </p:nvSpPr>
          <p:spPr>
            <a:xfrm rot="20297996" flipH="1">
              <a:off x="1698060" y="1672475"/>
              <a:ext cx="934774" cy="195694"/>
            </a:xfrm>
            <a:custGeom>
              <a:avLst/>
              <a:gdLst>
                <a:gd name="connsiteX0" fmla="*/ 0 w 3171825"/>
                <a:gd name="connsiteY0" fmla="*/ 323911 h 523997"/>
                <a:gd name="connsiteX1" fmla="*/ 304800 w 3171825"/>
                <a:gd name="connsiteY1" fmla="*/ 9586 h 523997"/>
                <a:gd name="connsiteX2" fmla="*/ 742950 w 3171825"/>
                <a:gd name="connsiteY2" fmla="*/ 485836 h 523997"/>
                <a:gd name="connsiteX3" fmla="*/ 1152525 w 3171825"/>
                <a:gd name="connsiteY3" fmla="*/ 61 h 523997"/>
                <a:gd name="connsiteX4" fmla="*/ 1562100 w 3171825"/>
                <a:gd name="connsiteY4" fmla="*/ 523936 h 523997"/>
                <a:gd name="connsiteX5" fmla="*/ 1990725 w 3171825"/>
                <a:gd name="connsiteY5" fmla="*/ 38161 h 523997"/>
                <a:gd name="connsiteX6" fmla="*/ 2457450 w 3171825"/>
                <a:gd name="connsiteY6" fmla="*/ 504886 h 523997"/>
                <a:gd name="connsiteX7" fmla="*/ 2847975 w 3171825"/>
                <a:gd name="connsiteY7" fmla="*/ 85786 h 523997"/>
                <a:gd name="connsiteX8" fmla="*/ 3171825 w 3171825"/>
                <a:gd name="connsiteY8" fmla="*/ 381061 h 5239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171825" h="523997">
                  <a:moveTo>
                    <a:pt x="0" y="323911"/>
                  </a:moveTo>
                  <a:cubicBezTo>
                    <a:pt x="90487" y="153255"/>
                    <a:pt x="180975" y="-17401"/>
                    <a:pt x="304800" y="9586"/>
                  </a:cubicBezTo>
                  <a:cubicBezTo>
                    <a:pt x="428625" y="36573"/>
                    <a:pt x="601663" y="487423"/>
                    <a:pt x="742950" y="485836"/>
                  </a:cubicBezTo>
                  <a:cubicBezTo>
                    <a:pt x="884237" y="484249"/>
                    <a:pt x="1016000" y="-6289"/>
                    <a:pt x="1152525" y="61"/>
                  </a:cubicBezTo>
                  <a:cubicBezTo>
                    <a:pt x="1289050" y="6411"/>
                    <a:pt x="1422400" y="517586"/>
                    <a:pt x="1562100" y="523936"/>
                  </a:cubicBezTo>
                  <a:cubicBezTo>
                    <a:pt x="1701800" y="530286"/>
                    <a:pt x="1841500" y="41336"/>
                    <a:pt x="1990725" y="38161"/>
                  </a:cubicBezTo>
                  <a:cubicBezTo>
                    <a:pt x="2139950" y="34986"/>
                    <a:pt x="2314575" y="496949"/>
                    <a:pt x="2457450" y="504886"/>
                  </a:cubicBezTo>
                  <a:cubicBezTo>
                    <a:pt x="2600325" y="512823"/>
                    <a:pt x="2728913" y="106423"/>
                    <a:pt x="2847975" y="85786"/>
                  </a:cubicBezTo>
                  <a:cubicBezTo>
                    <a:pt x="2967037" y="65149"/>
                    <a:pt x="3069431" y="223105"/>
                    <a:pt x="3171825" y="381061"/>
                  </a:cubicBezTo>
                </a:path>
              </a:pathLst>
            </a:custGeom>
            <a:noFill/>
            <a:ln w="38100" cap="flat" cmpd="sng" algn="ctr">
              <a:gradFill>
                <a:gsLst>
                  <a:gs pos="57000">
                    <a:srgbClr val="264292"/>
                  </a:gs>
                  <a:gs pos="0">
                    <a:srgbClr val="264292"/>
                  </a:gs>
                </a:gsLst>
                <a:lin ang="0" scaled="0"/>
              </a:gradFill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25400" h="25400"/>
              <a:bevelB w="25400" h="25400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20" name="TextBox 19"/>
          <p:cNvSpPr txBox="1"/>
          <p:nvPr/>
        </p:nvSpPr>
        <p:spPr>
          <a:xfrm>
            <a:off x="240961" y="4581128"/>
            <a:ext cx="802958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Degree of hysteresis is reduced by increasing weight fraction of the corona</a:t>
            </a:r>
          </a:p>
          <a:p>
            <a:endParaRPr lang="en-GB" sz="1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GB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Differences in core hydration, as opposed to corona entanglement, lead to differences in hysteresis</a:t>
            </a:r>
            <a:endParaRPr lang="en-GB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-423081" y="-21050"/>
            <a:ext cx="992192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b="1" i="1" dirty="0" smtClean="0">
                <a:latin typeface="Arial"/>
                <a:cs typeface="Arial"/>
              </a:rPr>
              <a:t>Origin of Hysteresis in Highly Aggregated Micelles</a:t>
            </a:r>
          </a:p>
        </p:txBody>
      </p:sp>
      <p:sp>
        <p:nvSpPr>
          <p:cNvPr id="2" name="Rectangle 1"/>
          <p:cNvSpPr/>
          <p:nvPr/>
        </p:nvSpPr>
        <p:spPr>
          <a:xfrm>
            <a:off x="213665" y="859463"/>
            <a:ext cx="8766561" cy="374896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2" name="Picture 21"/>
          <p:cNvPicPr/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213" r="52276" b="15142"/>
          <a:stretch/>
        </p:blipFill>
        <p:spPr bwMode="auto">
          <a:xfrm>
            <a:off x="121114" y="1543711"/>
            <a:ext cx="3061717" cy="2277964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23" name="Picture 22"/>
          <p:cNvPicPr/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129" t="-5484" r="-429" b="621"/>
          <a:stretch/>
        </p:blipFill>
        <p:spPr bwMode="auto">
          <a:xfrm>
            <a:off x="4677525" y="942448"/>
            <a:ext cx="3419475" cy="338137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2559" y="2445397"/>
            <a:ext cx="643036" cy="643036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68540" y="2245561"/>
            <a:ext cx="874264" cy="874264"/>
          </a:xfrm>
          <a:prstGeom prst="rect">
            <a:avLst/>
          </a:prstGeom>
        </p:spPr>
      </p:pic>
      <p:sp>
        <p:nvSpPr>
          <p:cNvPr id="26" name="Rectangle 25"/>
          <p:cNvSpPr/>
          <p:nvPr/>
        </p:nvSpPr>
        <p:spPr>
          <a:xfrm>
            <a:off x="-9042" y="6510374"/>
            <a:ext cx="726158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Blackman, L. D.; Wright, D. B.; Robin, M. P.; Gibson, M. I.; O’Reilly, R. K. </a:t>
            </a:r>
            <a:r>
              <a:rPr lang="en-GB" sz="1200" i="1" dirty="0">
                <a:latin typeface="Arial" panose="020B0604020202020204" pitchFamily="34" charset="0"/>
                <a:cs typeface="Arial" panose="020B0604020202020204" pitchFamily="34" charset="0"/>
              </a:rPr>
              <a:t>ACS Macro Letters</a:t>
            </a:r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200" b="1" dirty="0">
                <a:latin typeface="Arial" panose="020B0604020202020204" pitchFamily="34" charset="0"/>
                <a:cs typeface="Arial" panose="020B0604020202020204" pitchFamily="34" charset="0"/>
              </a:rPr>
              <a:t>2015</a:t>
            </a:r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, 1210.</a:t>
            </a:r>
          </a:p>
        </p:txBody>
      </p:sp>
      <p:sp>
        <p:nvSpPr>
          <p:cNvPr id="27" name="Slide Number Placeholder 1"/>
          <p:cNvSpPr txBox="1">
            <a:spLocks/>
          </p:cNvSpPr>
          <p:nvPr/>
        </p:nvSpPr>
        <p:spPr bwMode="auto">
          <a:xfrm>
            <a:off x="7010400" y="6510374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GB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Franklin Gothic Book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Franklin Gothic Book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Franklin Gothic Book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Franklin Gothic Book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tx1"/>
                </a:solidFill>
                <a:latin typeface="Franklin Gothic Book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tx1"/>
                </a:solidFill>
                <a:latin typeface="Franklin Gothic Book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tx1"/>
                </a:solidFill>
                <a:latin typeface="Franklin Gothic Book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tx1"/>
                </a:solidFill>
                <a:latin typeface="Franklin Gothic Book" pitchFamily="34" charset="0"/>
                <a:ea typeface="+mn-ea"/>
                <a:cs typeface="+mn-cs"/>
              </a:defRPr>
            </a:lvl9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81905FB9-4446-4DFD-ACDE-BCBB94B2C00B}" type="slidenum">
              <a:rPr kumimoji="0" lang="en-GB" sz="1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612890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20" grpId="0"/>
      <p:bldP spid="2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4278</TotalTime>
  <Words>1000</Words>
  <Application>Microsoft Office PowerPoint</Application>
  <PresentationFormat>On-screen Show (4:3)</PresentationFormat>
  <Paragraphs>199</Paragraphs>
  <Slides>16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3</vt:i4>
      </vt:variant>
      <vt:variant>
        <vt:lpstr>Slide Titles</vt:lpstr>
      </vt:variant>
      <vt:variant>
        <vt:i4>16</vt:i4>
      </vt:variant>
    </vt:vector>
  </HeadingPairs>
  <TitlesOfParts>
    <vt:vector size="20" baseType="lpstr">
      <vt:lpstr>Office Theme</vt:lpstr>
      <vt:lpstr>CS ChemDraw Drawing</vt:lpstr>
      <vt:lpstr>Graph</vt:lpstr>
      <vt:lpstr>Origin Graph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University of Warwick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Matt Gibson</dc:creator>
  <cp:lastModifiedBy>Blackman, Lewis</cp:lastModifiedBy>
  <cp:revision>117</cp:revision>
  <dcterms:created xsi:type="dcterms:W3CDTF">2015-05-20T15:10:26Z</dcterms:created>
  <dcterms:modified xsi:type="dcterms:W3CDTF">2016-04-04T17:59:42Z</dcterms:modified>
</cp:coreProperties>
</file>