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tif" ContentType="image/tiff"/>
  <Default Extension="wdp" ContentType="image/vnd.ms-photo"/>
  <Default Extension="bin" ContentType="application/vnd.openxmlformats-officedocument.presentationml.printerSettings"/>
  <Default Extension="wmf" ContentType="image/x-wmf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Relationship Id="rId3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Relationship Id="rId3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4" Type="http://schemas.openxmlformats.org/officeDocument/2006/relationships/image" Target="../media/image52.wmf"/><Relationship Id="rId1" Type="http://schemas.openxmlformats.org/officeDocument/2006/relationships/image" Target="../media/image49.wmf"/><Relationship Id="rId2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6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0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4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2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8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2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0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4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4ECC-4D75-8D46-BD28-ED826F7B7A48}" type="datetimeFigureOut">
              <a:rPr lang="en-US" smtClean="0"/>
              <a:t>19/07/2015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C20F4-1450-7847-BC6F-CEA28FD50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0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49.w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50.wmf"/><Relationship Id="rId8" Type="http://schemas.openxmlformats.org/officeDocument/2006/relationships/oleObject" Target="../embeddings/oleObject12.bin"/><Relationship Id="rId9" Type="http://schemas.openxmlformats.org/officeDocument/2006/relationships/image" Target="../media/image51.wmf"/><Relationship Id="rId10" Type="http://schemas.openxmlformats.org/officeDocument/2006/relationships/oleObject" Target="../embeddings/oleObject13.bin"/><Relationship Id="rId11" Type="http://schemas.openxmlformats.org/officeDocument/2006/relationships/image" Target="../media/image52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4.bin"/><Relationship Id="rId5" Type="http://schemas.openxmlformats.org/officeDocument/2006/relationships/image" Target="../media/image53.emf"/><Relationship Id="rId6" Type="http://schemas.openxmlformats.org/officeDocument/2006/relationships/oleObject" Target="../embeddings/oleObject15.bin"/><Relationship Id="rId7" Type="http://schemas.openxmlformats.org/officeDocument/2006/relationships/image" Target="../media/image54.emf"/><Relationship Id="rId8" Type="http://schemas.openxmlformats.org/officeDocument/2006/relationships/image" Target="../media/image55.ti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57.jpeg"/><Relationship Id="rId5" Type="http://schemas.microsoft.com/office/2007/relationships/hdphoto" Target="../media/hdphoto3.wdp"/><Relationship Id="rId6" Type="http://schemas.openxmlformats.org/officeDocument/2006/relationships/image" Target="../media/image58.jpeg"/><Relationship Id="rId7" Type="http://schemas.microsoft.com/office/2007/relationships/hdphoto" Target="../media/hdphoto4.wdp"/><Relationship Id="rId8" Type="http://schemas.openxmlformats.org/officeDocument/2006/relationships/oleObject" Target="../embeddings/oleObject16.bin"/><Relationship Id="rId9" Type="http://schemas.openxmlformats.org/officeDocument/2006/relationships/image" Target="../media/image56.wmf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3.jpg"/><Relationship Id="rId8" Type="http://schemas.openxmlformats.org/officeDocument/2006/relationships/image" Target="../media/image70.png"/><Relationship Id="rId9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7.bin"/><Relationship Id="rId5" Type="http://schemas.openxmlformats.org/officeDocument/2006/relationships/image" Target="../media/image72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73.emf"/><Relationship Id="rId8" Type="http://schemas.openxmlformats.org/officeDocument/2006/relationships/image" Target="../media/image74.emf"/><Relationship Id="rId9" Type="http://schemas.openxmlformats.org/officeDocument/2006/relationships/image" Target="../media/image75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3.jp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2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3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3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1" Type="http://schemas.microsoft.com/office/2007/relationships/hdphoto" Target="../media/hdphoto1.wdp"/><Relationship Id="rId12" Type="http://schemas.openxmlformats.org/officeDocument/2006/relationships/image" Target="../media/image38.jpeg"/><Relationship Id="rId13" Type="http://schemas.microsoft.com/office/2007/relationships/hdphoto" Target="../media/hdphoto2.wdp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34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35.w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36.wmf"/><Relationship Id="rId10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7.bin"/><Relationship Id="rId5" Type="http://schemas.openxmlformats.org/officeDocument/2006/relationships/image" Target="../media/image39.wmf"/><Relationship Id="rId6" Type="http://schemas.openxmlformats.org/officeDocument/2006/relationships/image" Target="../media/image41.png"/><Relationship Id="rId7" Type="http://schemas.openxmlformats.org/officeDocument/2006/relationships/image" Target="../media/image42.emf"/><Relationship Id="rId8" Type="http://schemas.openxmlformats.org/officeDocument/2006/relationships/image" Target="../media/image43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4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5.png"/><Relationship Id="rId5" Type="http://schemas.openxmlformats.org/officeDocument/2006/relationships/image" Target="../media/image46.tif"/><Relationship Id="rId6" Type="http://schemas.openxmlformats.org/officeDocument/2006/relationships/image" Target="../media/image47.tif"/><Relationship Id="rId7" Type="http://schemas.openxmlformats.org/officeDocument/2006/relationships/image" Target="../media/image48.tif"/><Relationship Id="rId8" Type="http://schemas.openxmlformats.org/officeDocument/2006/relationships/oleObject" Target="../embeddings/oleObject9.bin"/><Relationship Id="rId9" Type="http://schemas.openxmlformats.org/officeDocument/2006/relationships/image" Target="../media/image4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nanomaterials: Neutralisation and Detection of Bacteria and Toxins</a:t>
            </a:r>
            <a:endParaRPr lang="en-US" sz="36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121378"/>
            <a:ext cx="510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121378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1907316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584879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971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MC12</a:t>
            </a:r>
            <a:r>
              <a:rPr lang="en-US" dirty="0">
                <a:solidFill>
                  <a:srgbClr val="604A7B"/>
                </a:solidFill>
              </a:rPr>
              <a:t> </a:t>
            </a:r>
            <a:r>
              <a:rPr lang="en-US" dirty="0" smtClean="0">
                <a:solidFill>
                  <a:srgbClr val="604A7B"/>
                </a:solidFill>
              </a:rPr>
              <a:t>20/07/15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York, UK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1376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349952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346975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238922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476352"/>
              </p:ext>
            </p:extLst>
          </p:nvPr>
        </p:nvGraphicFramePr>
        <p:xfrm>
          <a:off x="4957508" y="817858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817858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114565"/>
              </p:ext>
            </p:extLst>
          </p:nvPr>
        </p:nvGraphicFramePr>
        <p:xfrm>
          <a:off x="709036" y="909972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909972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04335"/>
              </p:ext>
            </p:extLst>
          </p:nvPr>
        </p:nvGraphicFramePr>
        <p:xfrm>
          <a:off x="4728023" y="3441191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441191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703542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178671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369608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808486"/>
              </p:ext>
            </p:extLst>
          </p:nvPr>
        </p:nvGraphicFramePr>
        <p:xfrm>
          <a:off x="709036" y="3546699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546699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179701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209671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497784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535941"/>
            <a:ext cx="6614194" cy="30777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/>
                <a:cs typeface="Arial"/>
              </a:rPr>
              <a:t>Richards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S-J and Gibson, M. I.;</a:t>
            </a:r>
            <a:r>
              <a:rPr lang="en-GB" sz="1400" i="1" dirty="0" smtClean="0">
                <a:latin typeface="Arial"/>
                <a:cs typeface="Arial"/>
              </a:rPr>
              <a:t> Macro </a:t>
            </a:r>
            <a:r>
              <a:rPr lang="en-GB" sz="1400" i="1" dirty="0" err="1" smtClean="0">
                <a:latin typeface="Arial"/>
                <a:cs typeface="Arial"/>
              </a:rPr>
              <a:t>Lett</a:t>
            </a:r>
            <a:r>
              <a:rPr lang="en-GB" sz="1400" i="1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b="1" dirty="0" smtClean="0">
                <a:latin typeface="Arial"/>
                <a:cs typeface="Arial"/>
              </a:rPr>
              <a:t>2014</a:t>
            </a:r>
            <a:r>
              <a:rPr lang="en-GB" sz="1400" dirty="0" smtClean="0">
                <a:latin typeface="Arial"/>
                <a:cs typeface="Arial"/>
              </a:rPr>
              <a:t>, 2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1490-1498, </a:t>
            </a:r>
            <a:r>
              <a:rPr lang="en-GB" sz="1400" dirty="0" smtClean="0">
                <a:latin typeface="Arial"/>
                <a:cs typeface="Arial"/>
              </a:rPr>
              <a:t>1, 1004-1008</a:t>
            </a:r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956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264620"/>
              </p:ext>
            </p:extLst>
          </p:nvPr>
        </p:nvGraphicFramePr>
        <p:xfrm>
          <a:off x="0" y="475480"/>
          <a:ext cx="65532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CS ChemDraw Drawing" r:id="rId4" imgW="6552930" imgH="1429267" progId="ChemDraw.Document.6.0">
                  <p:embed/>
                </p:oleObj>
              </mc:Choice>
              <mc:Fallback>
                <p:oleObj name="CS ChemDraw Drawing" r:id="rId4" imgW="655293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475480"/>
                        <a:ext cx="65532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383822"/>
              </p:ext>
            </p:extLst>
          </p:nvPr>
        </p:nvGraphicFramePr>
        <p:xfrm>
          <a:off x="6489700" y="697730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CS ChemDraw Drawing" r:id="rId6" imgW="2637734" imgH="1156382" progId="ChemDraw.Document.6.0">
                  <p:embed/>
                </p:oleObj>
              </mc:Choice>
              <mc:Fallback>
                <p:oleObj name="CS ChemDraw Drawing" r:id="rId6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89700" y="697730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6948264" y="76914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80468" y="769143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1877" y="336024"/>
            <a:ext cx="1992923" cy="165072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67200" y="321591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6948264" y="749368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580468" y="749368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276373"/>
            <a:ext cx="8104558" cy="3546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/>
                <a:cs typeface="Arial"/>
              </a:rPr>
              <a:t>Richards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S-J.,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83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/>
                <a:cs typeface="Arial"/>
              </a:rPr>
              <a:t>Richards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S-J.,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383053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85445" y="83324"/>
            <a:ext cx="324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Low-cost, low resource detection</a:t>
            </a:r>
            <a:endParaRPr lang="en-GB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958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445" y="1089549"/>
            <a:ext cx="324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Lectin Screening and Discrimination</a:t>
            </a:r>
            <a:endParaRPr lang="en-GB" sz="1400" b="1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545786"/>
            <a:ext cx="8582204" cy="36640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23493"/>
            <a:ext cx="4810820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/>
                <a:cs typeface="Arial"/>
              </a:rPr>
              <a:t>Richards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S-J., Otten, L. O., Gibson, M. I.; </a:t>
            </a:r>
            <a:r>
              <a:rPr lang="en-GB" sz="1400" i="1" dirty="0" smtClean="0">
                <a:latin typeface="Arial"/>
                <a:cs typeface="Arial"/>
              </a:rPr>
              <a:t>Submitted</a:t>
            </a:r>
          </a:p>
          <a:p>
            <a:pPr algn="ctr"/>
            <a:endParaRPr lang="en-GB" sz="1400" i="1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23" r="4633" b="4202"/>
          <a:stretch/>
        </p:blipFill>
        <p:spPr>
          <a:xfrm>
            <a:off x="5337948" y="1735362"/>
            <a:ext cx="3449906" cy="2829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174" y="5512709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O.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/>
              <a:t>,5, 53911-53914</a:t>
            </a:r>
          </a:p>
        </p:txBody>
      </p:sp>
    </p:spTree>
    <p:extLst>
      <p:ext uri="{BB962C8B-B14F-4D97-AF65-F5344CB8AC3E}">
        <p14:creationId xmlns:p14="http://schemas.microsoft.com/office/powerpoint/2010/main" val="1071112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6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459109" y="679306"/>
            <a:ext cx="2080739" cy="2356257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69310" y="679306"/>
            <a:ext cx="622015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Tandem Post-Polymerisation Modification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Multivalent inhibitors that have good affinity AND specificity</a:t>
            </a:r>
          </a:p>
          <a:p>
            <a:endParaRPr lang="en-GB" sz="2000" dirty="0" smtClean="0">
              <a:latin typeface="Gill Sans MT" pitchFamily="34" charset="0"/>
            </a:endParaRPr>
          </a:p>
        </p:txBody>
      </p:sp>
      <p:pic>
        <p:nvPicPr>
          <p:cNvPr id="9" name="Picture 8" descr="abstrac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9"/>
          <a:stretch/>
        </p:blipFill>
        <p:spPr>
          <a:xfrm>
            <a:off x="459109" y="3392443"/>
            <a:ext cx="3585691" cy="207886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202154" y="3354764"/>
            <a:ext cx="46873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Glycogoldnanoparticles </a:t>
            </a:r>
          </a:p>
          <a:p>
            <a:pPr marL="342900" indent="-342900">
              <a:buFont typeface="Arial"/>
              <a:buChar char="•"/>
            </a:pPr>
            <a:endParaRPr lang="en-GB" sz="2200" dirty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Optimised polymer coating for lectin </a:t>
            </a:r>
            <a:r>
              <a:rPr lang="en-GB" sz="2200" dirty="0" smtClean="0">
                <a:latin typeface="Gill Sans MT" pitchFamily="34" charset="0"/>
              </a:rPr>
              <a:t>detection and discrimination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Towards low-cost, low-resource diagnostics</a:t>
            </a:r>
            <a:endParaRPr lang="en-GB" sz="2200" dirty="0" smtClean="0">
              <a:latin typeface="Gill Sans MT" pitchFamily="34" charset="0"/>
            </a:endParaRPr>
          </a:p>
          <a:p>
            <a:endParaRPr lang="en-GB" sz="22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04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1" dirty="0" smtClean="0">
                <a:latin typeface="Arial"/>
                <a:cs typeface="Arial"/>
              </a:rPr>
              <a:t>Acknowledgements</a:t>
            </a:r>
          </a:p>
        </p:txBody>
      </p:sp>
      <p:pic>
        <p:nvPicPr>
          <p:cNvPr id="24" name="Picture 23" descr="Logo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2220" y="6088960"/>
            <a:ext cx="3175491" cy="697803"/>
          </a:xfrm>
          <a:prstGeom prst="rect">
            <a:avLst/>
          </a:prstGeom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14426" y="3410760"/>
            <a:ext cx="253144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Dr Matthew </a:t>
            </a:r>
            <a:r>
              <a:rPr lang="en-GB" sz="2000" b="1" dirty="0" smtClean="0">
                <a:latin typeface="Gill Sans MT"/>
                <a:cs typeface="Gill Sans MT"/>
              </a:rPr>
              <a:t>Gibson</a:t>
            </a: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Prof. David </a:t>
            </a:r>
            <a:r>
              <a:rPr lang="en-GB" sz="2000" dirty="0" smtClean="0">
                <a:latin typeface="Gill Sans MT"/>
                <a:cs typeface="Gill Sans MT"/>
              </a:rPr>
              <a:t>Haddleton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Prof. </a:t>
            </a:r>
            <a:r>
              <a:rPr lang="en-GB" sz="2000" dirty="0" smtClean="0">
                <a:latin typeface="Gill Sans MT"/>
                <a:cs typeface="Gill Sans MT"/>
              </a:rPr>
              <a:t>Gurdyal</a:t>
            </a:r>
            <a:r>
              <a:rPr lang="en-GB" sz="2000" dirty="0" smtClean="0">
                <a:latin typeface="Gill Sans MT"/>
                <a:cs typeface="Gill Sans MT"/>
              </a:rPr>
              <a:t> </a:t>
            </a:r>
            <a:r>
              <a:rPr lang="en-GB" sz="2000" dirty="0" smtClean="0">
                <a:latin typeface="Gill Sans MT"/>
                <a:cs typeface="Gill Sans MT"/>
              </a:rPr>
              <a:t>Besra 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Dr</a:t>
            </a:r>
            <a:r>
              <a:rPr lang="en-GB" sz="2000" dirty="0" smtClean="0">
                <a:latin typeface="Gill Sans MT"/>
                <a:cs typeface="Gill Sans MT"/>
              </a:rPr>
              <a:t> Elizabeth Fullam</a:t>
            </a:r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Dr Mathew </a:t>
            </a:r>
            <a:r>
              <a:rPr lang="en-GB" sz="2000" dirty="0" smtClean="0">
                <a:latin typeface="Gill Sans MT"/>
                <a:cs typeface="Gill Sans MT"/>
              </a:rPr>
              <a:t>Jones</a:t>
            </a: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612272" y="556460"/>
            <a:ext cx="8064500" cy="2536825"/>
            <a:chOff x="539552" y="2405150"/>
            <a:chExt cx="8064896" cy="2536018"/>
          </a:xfrm>
        </p:grpSpPr>
        <p:pic>
          <p:nvPicPr>
            <p:cNvPr id="27" name="Picture 26" descr="Matt Gibso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2948382"/>
              <a:ext cx="1080120" cy="148873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</p:spPr>
        </p:pic>
        <p:grpSp>
          <p:nvGrpSpPr>
            <p:cNvPr id="28" name="Group 5"/>
            <p:cNvGrpSpPr>
              <a:grpSpLocks/>
            </p:cNvGrpSpPr>
            <p:nvPr/>
          </p:nvGrpSpPr>
          <p:grpSpPr bwMode="auto">
            <a:xfrm>
              <a:off x="1755305" y="2405150"/>
              <a:ext cx="6849143" cy="2536018"/>
              <a:chOff x="467544" y="2477158"/>
              <a:chExt cx="6849143" cy="2536018"/>
            </a:xfrm>
          </p:grpSpPr>
          <p:pic>
            <p:nvPicPr>
              <p:cNvPr id="29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131"/>
              <a:stretch>
                <a:fillRect/>
              </a:stretch>
            </p:blipFill>
            <p:spPr bwMode="auto">
              <a:xfrm>
                <a:off x="467544" y="2477158"/>
                <a:ext cx="1728192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71" r="6087"/>
              <a:stretch>
                <a:fillRect/>
              </a:stretch>
            </p:blipFill>
            <p:spPr bwMode="auto">
              <a:xfrm>
                <a:off x="2627784" y="2477158"/>
                <a:ext cx="4392488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683787" y="3716601"/>
                <a:ext cx="792202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32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76" t="5348" r="67928" b="54900"/>
              <a:stretch>
                <a:fillRect/>
              </a:stretch>
            </p:blipFill>
            <p:spPr bwMode="auto">
              <a:xfrm>
                <a:off x="755576" y="371703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55"/>
              <a:stretch>
                <a:fillRect/>
              </a:stretch>
            </p:blipFill>
            <p:spPr bwMode="auto">
              <a:xfrm>
                <a:off x="4572000" y="2477158"/>
                <a:ext cx="2744687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13" r="47926"/>
              <a:stretch>
                <a:fillRect/>
              </a:stretch>
            </p:blipFill>
            <p:spPr bwMode="auto">
              <a:xfrm>
                <a:off x="2195736" y="2477158"/>
                <a:ext cx="1503784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Rectangle 34"/>
              <p:cNvSpPr/>
              <p:nvPr/>
            </p:nvSpPr>
            <p:spPr>
              <a:xfrm>
                <a:off x="1475988" y="3716601"/>
                <a:ext cx="720760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36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43" t="51399" r="79231" b="8849"/>
              <a:stretch>
                <a:fillRect/>
              </a:stretch>
            </p:blipFill>
            <p:spPr bwMode="auto">
              <a:xfrm>
                <a:off x="1475656" y="3789040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1385496" y="2627922"/>
                <a:ext cx="792202" cy="1026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38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2" t="5969" r="79131" b="57120"/>
              <a:stretch>
                <a:fillRect/>
              </a:stretch>
            </p:blipFill>
            <p:spPr bwMode="auto">
              <a:xfrm>
                <a:off x="1475656" y="263691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9" name="TextBox 38"/>
          <p:cNvSpPr txBox="1"/>
          <p:nvPr/>
        </p:nvSpPr>
        <p:spPr>
          <a:xfrm>
            <a:off x="2745872" y="2908455"/>
            <a:ext cx="636183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Gill Sans MT"/>
                <a:cs typeface="Gill Sans MT"/>
              </a:rPr>
              <a:t>Gibson Group Members</a:t>
            </a:r>
          </a:p>
          <a:p>
            <a:pPr algn="ctr"/>
            <a:endParaRPr lang="en-US" sz="1600" b="1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Dr Gemma</a:t>
            </a:r>
            <a:r>
              <a:rPr lang="en-US" dirty="0" smtClean="0">
                <a:latin typeface="Gill Sans MT"/>
                <a:cs typeface="Gill Sans MT"/>
              </a:rPr>
              <a:t>-Louise Davies		-   Daniel Mitchell   	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Dr </a:t>
            </a:r>
            <a:r>
              <a:rPr lang="en-US" dirty="0" err="1" smtClean="0">
                <a:latin typeface="Gill Sans MT"/>
                <a:cs typeface="Gill Sans MT"/>
              </a:rPr>
              <a:t>Yunhua</a:t>
            </a:r>
            <a:r>
              <a:rPr lang="en-US" dirty="0" smtClean="0">
                <a:latin typeface="Gill Sans MT"/>
                <a:cs typeface="Gill Sans MT"/>
              </a:rPr>
              <a:t> </a:t>
            </a:r>
            <a:r>
              <a:rPr lang="en-US" dirty="0" smtClean="0">
                <a:latin typeface="Gill Sans MT"/>
                <a:cs typeface="Gill Sans MT"/>
              </a:rPr>
              <a:t>Chen				-   Richard Lowery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Dr Catherine </a:t>
            </a:r>
            <a:r>
              <a:rPr lang="en-US" dirty="0" smtClean="0">
                <a:latin typeface="Gill Sans MT"/>
                <a:cs typeface="Gill Sans MT"/>
              </a:rPr>
              <a:t>Cooper		</a:t>
            </a:r>
            <a:r>
              <a:rPr lang="en-US" dirty="0" smtClean="0">
                <a:latin typeface="Gill Sans MT"/>
                <a:cs typeface="Gill Sans MT"/>
              </a:rPr>
              <a:t>-   </a:t>
            </a:r>
            <a:r>
              <a:rPr lang="en-US" dirty="0" smtClean="0">
                <a:latin typeface="Gill Sans MT"/>
                <a:cs typeface="Gill Sans MT"/>
              </a:rPr>
              <a:t>Ben </a:t>
            </a:r>
            <a:r>
              <a:rPr lang="en-US" dirty="0" err="1" smtClean="0">
                <a:latin typeface="Gill Sans MT"/>
                <a:cs typeface="Gill Sans MT"/>
              </a:rPr>
              <a:t>Martyn</a:t>
            </a:r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Dr Robert </a:t>
            </a:r>
            <a:r>
              <a:rPr lang="en-US" dirty="0" err="1" smtClean="0">
                <a:latin typeface="Gill Sans MT"/>
                <a:cs typeface="Gill Sans MT"/>
              </a:rPr>
              <a:t>Deller</a:t>
            </a:r>
            <a:r>
              <a:rPr lang="en-US" dirty="0" smtClean="0">
                <a:latin typeface="Gill Sans MT"/>
                <a:cs typeface="Gill Sans MT"/>
              </a:rPr>
              <a:t>			-   Lewis Blackman		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Dr Daniel Phillips</a:t>
            </a:r>
            <a:r>
              <a:rPr lang="en-US" dirty="0" smtClean="0">
                <a:latin typeface="Gill Sans MT"/>
                <a:cs typeface="Gill Sans MT"/>
              </a:rPr>
              <a:t>	</a:t>
            </a:r>
            <a:r>
              <a:rPr lang="en-US" dirty="0" smtClean="0">
                <a:latin typeface="Gill Sans MT"/>
                <a:cs typeface="Gill Sans MT"/>
              </a:rPr>
              <a:t> </a:t>
            </a:r>
            <a:r>
              <a:rPr lang="en-US" dirty="0" smtClean="0">
                <a:latin typeface="Gill Sans MT"/>
                <a:cs typeface="Gill Sans MT"/>
              </a:rPr>
              <a:t>		-   Sang-Ho Won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Tom </a:t>
            </a:r>
            <a:r>
              <a:rPr lang="en-US" dirty="0" err="1" smtClean="0">
                <a:latin typeface="Gill Sans MT"/>
                <a:cs typeface="Gill Sans MT"/>
              </a:rPr>
              <a:t>Congdon</a:t>
            </a:r>
            <a:r>
              <a:rPr lang="en-US" dirty="0" smtClean="0">
                <a:latin typeface="Gill Sans MT"/>
                <a:cs typeface="Gill Sans MT"/>
              </a:rPr>
              <a:t>				-   Laura Wilkins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Gill Sans MT"/>
                <a:cs typeface="Gill Sans MT"/>
              </a:rPr>
              <a:t>Caroline Biggs</a:t>
            </a:r>
            <a:r>
              <a:rPr lang="en-US" dirty="0" smtClean="0">
                <a:latin typeface="Gill Sans MT"/>
                <a:cs typeface="Gill Sans MT"/>
              </a:rPr>
              <a:t>				-   Jamie </a:t>
            </a:r>
            <a:r>
              <a:rPr lang="en-US" dirty="0" err="1" smtClean="0">
                <a:latin typeface="Gill Sans MT"/>
                <a:cs typeface="Gill Sans MT"/>
              </a:rPr>
              <a:t>Kasperczak</a:t>
            </a:r>
            <a:r>
              <a:rPr lang="en-US" dirty="0" smtClean="0">
                <a:latin typeface="Gill Sans MT"/>
                <a:cs typeface="Gill Sans MT"/>
              </a:rPr>
              <a:t>-Wright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Lucienne Otten				-   Matt </a:t>
            </a:r>
            <a:r>
              <a:rPr lang="en-US" dirty="0" err="1" smtClean="0">
                <a:latin typeface="Gill Sans MT"/>
                <a:cs typeface="Gill Sans MT"/>
              </a:rPr>
              <a:t>Probert</a:t>
            </a:r>
            <a:endParaRPr lang="en-US" dirty="0" smtClean="0">
              <a:latin typeface="Gill Sans MT"/>
              <a:cs typeface="Gill Sans MT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65365" y="5696451"/>
            <a:ext cx="1000474" cy="114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/>
          <a:srcRect r="75276"/>
          <a:stretch/>
        </p:blipFill>
        <p:spPr>
          <a:xfrm>
            <a:off x="163008" y="6326291"/>
            <a:ext cx="1345045" cy="48029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65" t="78680" r="3891" b="6601"/>
          <a:stretch/>
        </p:blipFill>
        <p:spPr>
          <a:xfrm>
            <a:off x="-63703" y="5696451"/>
            <a:ext cx="1929068" cy="57218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1818" y="5851557"/>
            <a:ext cx="956715" cy="9494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1879" y="5982545"/>
            <a:ext cx="1790341" cy="687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3743" y="472546"/>
            <a:ext cx="738477" cy="369332"/>
          </a:xfrm>
          <a:prstGeom prst="rect">
            <a:avLst/>
          </a:prstGeom>
          <a:solidFill>
            <a:srgbClr val="604A7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P001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57085" y="472546"/>
            <a:ext cx="738477" cy="369332"/>
          </a:xfrm>
          <a:prstGeom prst="rect">
            <a:avLst/>
          </a:prstGeom>
          <a:solidFill>
            <a:srgbClr val="604A7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P178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80281" y="475060"/>
            <a:ext cx="738477" cy="369332"/>
          </a:xfrm>
          <a:prstGeom prst="rect">
            <a:avLst/>
          </a:prstGeom>
          <a:solidFill>
            <a:srgbClr val="604A7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P026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97551" y="2620496"/>
            <a:ext cx="738477" cy="369332"/>
          </a:xfrm>
          <a:prstGeom prst="rect">
            <a:avLst/>
          </a:prstGeom>
          <a:solidFill>
            <a:srgbClr val="604A7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P021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6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nanomaterials: Neutralisation and Detection of Bacteria and Toxins</a:t>
            </a:r>
            <a:endParaRPr lang="en-US" sz="36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121378"/>
            <a:ext cx="5101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121378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1907316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584879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971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MC12</a:t>
            </a:r>
            <a:r>
              <a:rPr lang="en-US" dirty="0">
                <a:solidFill>
                  <a:srgbClr val="604A7B"/>
                </a:solidFill>
              </a:rPr>
              <a:t> </a:t>
            </a:r>
            <a:r>
              <a:rPr lang="en-US" dirty="0" smtClean="0">
                <a:solidFill>
                  <a:srgbClr val="604A7B"/>
                </a:solidFill>
              </a:rPr>
              <a:t>20/07/15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York, UK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292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Glycopolymers by Post-Polymerisation Modification</a:t>
            </a:r>
            <a:endParaRPr lang="fr-FR" sz="2400" i="1" dirty="0">
              <a:latin typeface="Arial"/>
              <a:cs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885048"/>
              </p:ext>
            </p:extLst>
          </p:nvPr>
        </p:nvGraphicFramePr>
        <p:xfrm>
          <a:off x="458174" y="975233"/>
          <a:ext cx="2820654" cy="138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S ChemDraw Drawing" r:id="rId4" imgW="2595324" imgH="1276874" progId="ChemDraw.Document.6.0">
                  <p:embed/>
                </p:oleObj>
              </mc:Choice>
              <mc:Fallback>
                <p:oleObj name="CS ChemDraw Drawing" r:id="rId4" imgW="2595324" imgH="127687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74" y="975233"/>
                        <a:ext cx="2820654" cy="1387037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670663"/>
              </p:ext>
            </p:extLst>
          </p:nvPr>
        </p:nvGraphicFramePr>
        <p:xfrm>
          <a:off x="5510071" y="700426"/>
          <a:ext cx="2584450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S ChemDraw Drawing" r:id="rId6" imgW="2584180" imgH="1508331" progId="ChemDraw.Document.6.0">
                  <p:embed/>
                </p:oleObj>
              </mc:Choice>
              <mc:Fallback>
                <p:oleObj name="CS ChemDraw Drawing" r:id="rId6" imgW="2584180" imgH="150833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071" y="700426"/>
                        <a:ext cx="2584450" cy="1508125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091" y="3664173"/>
            <a:ext cx="3213100" cy="22225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099590" y="2304685"/>
            <a:ext cx="3715487" cy="584776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</a:t>
            </a:r>
            <a:r>
              <a:rPr lang="en-GB" sz="1600" b="1" u="sng" dirty="0" smtClean="0">
                <a:latin typeface="Calibri"/>
                <a:cs typeface="Calibri"/>
              </a:rPr>
              <a:t>Richards, S-J</a:t>
            </a:r>
            <a:r>
              <a:rPr lang="en-GB" sz="1600" dirty="0" smtClean="0">
                <a:latin typeface="Calibri"/>
                <a:cs typeface="Calibri"/>
              </a:rPr>
              <a:t>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6780" y="5212476"/>
            <a:ext cx="3906232" cy="83099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cs typeface="Calibri"/>
              </a:rPr>
              <a:t>Jones</a:t>
            </a:r>
            <a:r>
              <a:rPr lang="en-GB" sz="1600" i="1" dirty="0">
                <a:cs typeface="Calibri"/>
              </a:rPr>
              <a:t>, </a:t>
            </a:r>
            <a:r>
              <a:rPr lang="en-GB" sz="1600" dirty="0">
                <a:cs typeface="Calibri"/>
              </a:rPr>
              <a:t>M. W., L. </a:t>
            </a:r>
            <a:r>
              <a:rPr lang="en-GB" sz="1600" dirty="0" err="1">
                <a:cs typeface="Calibri"/>
              </a:rPr>
              <a:t>Otten</a:t>
            </a:r>
            <a:r>
              <a:rPr lang="en-GB" sz="1600" dirty="0">
                <a:cs typeface="Calibri"/>
              </a:rPr>
              <a:t>,  </a:t>
            </a:r>
            <a:r>
              <a:rPr lang="en-GB" sz="1600" b="1" u="sng" dirty="0">
                <a:cs typeface="Calibri"/>
              </a:rPr>
              <a:t>Richards, S-J.</a:t>
            </a:r>
            <a:r>
              <a:rPr lang="en-GB" sz="1600" dirty="0">
                <a:cs typeface="Calibri"/>
              </a:rPr>
              <a:t>, </a:t>
            </a:r>
            <a:r>
              <a:rPr lang="en-GB" sz="1600" dirty="0" err="1">
                <a:cs typeface="Calibri"/>
              </a:rPr>
              <a:t>Lowery</a:t>
            </a:r>
            <a:r>
              <a:rPr lang="en-GB" sz="1600" dirty="0">
                <a:cs typeface="Calibri"/>
              </a:rPr>
              <a:t>, R., Phillips, D. J. Haddleton, D. M. Gibson, M. I.;</a:t>
            </a:r>
            <a:r>
              <a:rPr lang="en-GB" sz="1600" i="1" dirty="0">
                <a:cs typeface="Calibri"/>
              </a:rPr>
              <a:t> Chem. Sci.</a:t>
            </a:r>
            <a:r>
              <a:rPr lang="en-GB" sz="1600" dirty="0">
                <a:cs typeface="Calibri"/>
              </a:rPr>
              <a:t>, </a:t>
            </a:r>
            <a:r>
              <a:rPr lang="en-GB" sz="1600" b="1" dirty="0" smtClean="0">
                <a:cs typeface="Calibri"/>
              </a:rPr>
              <a:t>2014</a:t>
            </a:r>
            <a:endParaRPr lang="en-GB" sz="1600" dirty="0"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502" y="2629228"/>
            <a:ext cx="4026181" cy="83099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Richards</a:t>
            </a:r>
            <a:r>
              <a:rPr lang="en-GB" sz="1600" b="1" i="1" u="sng" dirty="0" smtClean="0"/>
              <a:t>, </a:t>
            </a:r>
            <a:r>
              <a:rPr lang="en-GB" sz="1600" b="1" u="sng" dirty="0" smtClean="0"/>
              <a:t>S-J</a:t>
            </a:r>
            <a:r>
              <a:rPr lang="en-GB" sz="1600" dirty="0" smtClean="0"/>
              <a:t>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endParaRPr lang="en-GB" sz="16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9752" y="3013364"/>
            <a:ext cx="4000500" cy="2108200"/>
          </a:xfrm>
          <a:prstGeom prst="rect">
            <a:avLst/>
          </a:prstGeom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315572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76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3504" y="164568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Carbohydrate binding domain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7304" y="65508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Enzymatic domain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97104" y="1985736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68704" y="168093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Binds to epithelial cells to promote cell uptake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8704" y="702004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Induces toxic effect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97104" y="917348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38049" y="3495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Selective Binding of Cholera-Toxin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11" name="Picture 2" descr="File:GM1 gangliosi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591" y="3597110"/>
            <a:ext cx="4266299" cy="20424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948488" y="4850454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GM-1 </a:t>
            </a:r>
            <a:r>
              <a:rPr lang="en-GB" dirty="0" err="1" smtClean="0">
                <a:latin typeface="Gill Sans MT" pitchFamily="34" charset="0"/>
              </a:rPr>
              <a:t>ganglioside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19433" y="3431086"/>
            <a:ext cx="1078173" cy="79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897607" y="3444732"/>
            <a:ext cx="14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β</a:t>
            </a:r>
            <a:r>
              <a:rPr lang="en-GB" i="1" dirty="0" smtClean="0">
                <a:latin typeface="Gill Sans MT" pitchFamily="34" charset="0"/>
              </a:rPr>
              <a:t>-D Galactose</a:t>
            </a:r>
            <a:endParaRPr lang="en-GB" i="1" dirty="0">
              <a:latin typeface="Gill Sans M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59" y="3429000"/>
            <a:ext cx="4743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Gill Sans MT" pitchFamily="34" charset="0"/>
              </a:rPr>
              <a:t>Galectins</a:t>
            </a:r>
            <a:r>
              <a:rPr lang="en-GB" sz="2000" dirty="0" smtClean="0">
                <a:latin typeface="Gill Sans MT" pitchFamily="34" charset="0"/>
              </a:rPr>
              <a:t> – at least 13</a:t>
            </a:r>
          </a:p>
          <a:p>
            <a:endParaRPr lang="en-GB" sz="2000" dirty="0" smtClean="0">
              <a:latin typeface="Gill Sans MT" pitchFamily="34" charset="0"/>
            </a:endParaRPr>
          </a:p>
          <a:p>
            <a:r>
              <a:rPr lang="en-GB" sz="2000" dirty="0" smtClean="0">
                <a:latin typeface="Gill Sans MT" pitchFamily="34" charset="0"/>
              </a:rPr>
              <a:t>Sigma-Aldrich – 8 Galactose-’specific’ </a:t>
            </a:r>
            <a:r>
              <a:rPr lang="en-GB" sz="2000" dirty="0" err="1" smtClean="0">
                <a:latin typeface="Gill Sans MT" pitchFamily="34" charset="0"/>
              </a:rPr>
              <a:t>lectins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178722" y="2402006"/>
            <a:ext cx="327547" cy="846161"/>
          </a:xfrm>
          <a:prstGeom prst="downArrow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1888" y="4625157"/>
            <a:ext cx="455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Gill Sans MT" pitchFamily="34" charset="0"/>
              </a:rPr>
              <a:t>How do we engineer a high-affinity binder for cholera toxin, without total synthesis of complex carbohydrates?</a:t>
            </a:r>
            <a:endParaRPr lang="en-GB" sz="2000" i="1" dirty="0">
              <a:latin typeface="Gill Sans M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9254" y="2456023"/>
            <a:ext cx="446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Gill Sans MT" pitchFamily="34" charset="0"/>
              </a:rPr>
              <a:t>Anti-adhesion therapy does not target bacteria, so less evolutionary stress</a:t>
            </a:r>
            <a:endParaRPr lang="en-GB" dirty="0">
              <a:solidFill>
                <a:srgbClr val="0000FF"/>
              </a:solidFill>
              <a:latin typeface="Gill Sans MT" pitchFamily="34" charset="0"/>
            </a:endParaRPr>
          </a:p>
        </p:txBody>
      </p:sp>
      <p:pic>
        <p:nvPicPr>
          <p:cNvPr id="19" name="Picture 18" descr="cholera_toxin.tg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19753" r="26407" b="24691"/>
          <a:stretch/>
        </p:blipFill>
        <p:spPr>
          <a:xfrm>
            <a:off x="169333" y="529167"/>
            <a:ext cx="2318455" cy="2624666"/>
          </a:xfrm>
          <a:prstGeom prst="rect">
            <a:avLst/>
          </a:prstGeom>
        </p:spPr>
      </p:pic>
      <p:pic>
        <p:nvPicPr>
          <p:cNvPr id="20" name="Picture 19" descr="subunitB.tg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t="26234" r="29912" b="29630"/>
          <a:stretch/>
        </p:blipFill>
        <p:spPr>
          <a:xfrm>
            <a:off x="16459" y="578652"/>
            <a:ext cx="2582335" cy="24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9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53904" y="3464627"/>
            <a:ext cx="5048656" cy="2658926"/>
            <a:chOff x="3753904" y="3464627"/>
            <a:chExt cx="5048656" cy="2658926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 rotWithShape="1">
            <a:blip r:embed="rId3"/>
            <a:srcRect l="2981" t="5454" r="47603" b="7204"/>
            <a:stretch/>
          </p:blipFill>
          <p:spPr>
            <a:xfrm>
              <a:off x="5565876" y="3464627"/>
              <a:ext cx="1754782" cy="2181802"/>
            </a:xfrm>
            <a:prstGeom prst="rect">
              <a:avLst/>
            </a:prstGeom>
            <a:ln w="38100" cmpd="sng">
              <a:noFill/>
            </a:ln>
          </p:spPr>
        </p:pic>
        <p:sp>
          <p:nvSpPr>
            <p:cNvPr id="100" name="TextBox 99"/>
            <p:cNvSpPr txBox="1"/>
            <p:nvPr/>
          </p:nvSpPr>
          <p:spPr>
            <a:xfrm>
              <a:off x="5187951" y="5754221"/>
              <a:ext cx="2894231" cy="369332"/>
            </a:xfrm>
            <a:prstGeom prst="rect">
              <a:avLst/>
            </a:prstGeom>
            <a:solidFill>
              <a:srgbClr val="B3A2C7"/>
            </a:solidFill>
          </p:spPr>
          <p:txBody>
            <a:bodyPr wrap="square" rtlCol="0">
              <a:spAutoFit/>
            </a:bodyPr>
            <a:lstStyle/>
            <a:p>
              <a:r>
                <a:rPr lang="en-GB" i="1" dirty="0" smtClean="0">
                  <a:latin typeface="Arial"/>
                  <a:cs typeface="Arial"/>
                </a:rPr>
                <a:t>Chem. Sci</a:t>
              </a:r>
              <a:r>
                <a:rPr lang="en-GB" dirty="0" smtClean="0">
                  <a:latin typeface="Arial"/>
                  <a:cs typeface="Arial"/>
                </a:rPr>
                <a:t>.</a:t>
              </a:r>
              <a:r>
                <a:rPr lang="en-GB" dirty="0" smtClean="0">
                  <a:latin typeface="Arial"/>
                  <a:cs typeface="Arial"/>
                </a:rPr>
                <a:t>, </a:t>
              </a:r>
              <a:r>
                <a:rPr lang="en-GB" b="1" dirty="0" smtClean="0">
                  <a:latin typeface="Arial"/>
                  <a:cs typeface="Arial"/>
                </a:rPr>
                <a:t>2014</a:t>
              </a:r>
              <a:r>
                <a:rPr lang="en-GB" dirty="0" smtClean="0">
                  <a:latin typeface="Arial"/>
                  <a:cs typeface="Arial"/>
                </a:rPr>
                <a:t>, 5, 1611 </a:t>
              </a:r>
              <a:endParaRPr lang="en-GB" i="1" dirty="0">
                <a:latin typeface="Arial"/>
                <a:cs typeface="Arial"/>
              </a:endParaRPr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429" y="3570473"/>
              <a:ext cx="1247131" cy="1978622"/>
            </a:xfrm>
            <a:prstGeom prst="rect">
              <a:avLst/>
            </a:prstGeom>
            <a:ln w="19050" cmpd="sng">
              <a:solidFill>
                <a:schemeClr val="bg1"/>
              </a:solidFill>
            </a:ln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53904" y="3586316"/>
              <a:ext cx="1571998" cy="197999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tx2">
                  <a:lumMod val="50000"/>
                </a:schemeClr>
              </a:solidFill>
            </a:ln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5325902" y="3570473"/>
              <a:ext cx="795088" cy="567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5325902" y="5151218"/>
              <a:ext cx="795088" cy="397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solidFill>
                  <a:srgbClr val="000000"/>
                </a:solidFill>
                <a:latin typeface="Arial"/>
                <a:cs typeface="Arial"/>
              </a:rPr>
              <a:t>Structural Biology Guided Design</a:t>
            </a:r>
            <a:endParaRPr lang="fr-FR" sz="2400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 cstate="print"/>
          <a:srcRect l="7041"/>
          <a:stretch>
            <a:fillRect/>
          </a:stretch>
        </p:blipFill>
        <p:spPr>
          <a:xfrm>
            <a:off x="200073" y="873361"/>
            <a:ext cx="2344114" cy="2223483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8" cstate="print"/>
          <a:srcRect t="6199" b="8624"/>
          <a:stretch>
            <a:fillRect/>
          </a:stretch>
        </p:blipFill>
        <p:spPr>
          <a:xfrm>
            <a:off x="2885168" y="1046162"/>
            <a:ext cx="1955319" cy="198447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111527" y="518345"/>
            <a:ext cx="548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Binding Site Accessibility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5" name="Trapezoid 94"/>
          <p:cNvSpPr/>
          <p:nvPr/>
        </p:nvSpPr>
        <p:spPr>
          <a:xfrm rot="16200000">
            <a:off x="1640162" y="1653095"/>
            <a:ext cx="882476" cy="753356"/>
          </a:xfrm>
          <a:prstGeom prst="trapezoid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96" name="Trapezoid 95"/>
          <p:cNvSpPr/>
          <p:nvPr/>
        </p:nvSpPr>
        <p:spPr>
          <a:xfrm rot="16200000">
            <a:off x="4009088" y="1957065"/>
            <a:ext cx="882476" cy="234978"/>
          </a:xfrm>
          <a:prstGeom prst="trapezoid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3232" y="3251478"/>
            <a:ext cx="3012210" cy="2787409"/>
            <a:chOff x="113232" y="3251478"/>
            <a:chExt cx="3012210" cy="2787409"/>
          </a:xfrm>
        </p:grpSpPr>
        <p:sp>
          <p:nvSpPr>
            <p:cNvPr id="87" name="TextBox 86"/>
            <p:cNvSpPr txBox="1"/>
            <p:nvPr/>
          </p:nvSpPr>
          <p:spPr>
            <a:xfrm>
              <a:off x="113232" y="3251478"/>
              <a:ext cx="3012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Allosteric Interactions 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101" name="Picture 100"/>
            <p:cNvPicPr>
              <a:picLocks noChangeAspect="1"/>
            </p:cNvPicPr>
            <p:nvPr/>
          </p:nvPicPr>
          <p:blipFill rotWithShape="1">
            <a:blip r:embed="rId9"/>
            <a:srcRect l="49581" t="22564" r="4783" b="19652"/>
            <a:stretch/>
          </p:blipFill>
          <p:spPr>
            <a:xfrm>
              <a:off x="312936" y="3698887"/>
              <a:ext cx="2464150" cy="2340000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4969253" y="905034"/>
            <a:ext cx="4145886" cy="2052189"/>
            <a:chOff x="4969253" y="905034"/>
            <a:chExt cx="4145886" cy="2052189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4163" y="1296391"/>
              <a:ext cx="1095935" cy="1065064"/>
            </a:xfrm>
            <a:prstGeom prst="rect">
              <a:avLst/>
            </a:prstGeom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55721" y="1561739"/>
              <a:ext cx="946523" cy="731370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4969253" y="2587891"/>
              <a:ext cx="4145886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i="1" dirty="0" err="1" smtClean="0">
                  <a:latin typeface="Arial"/>
                  <a:cs typeface="Arial"/>
                </a:rPr>
                <a:t>Angew</a:t>
              </a:r>
              <a:r>
                <a:rPr lang="en-GB" i="1" dirty="0" smtClean="0">
                  <a:latin typeface="Arial"/>
                  <a:cs typeface="Arial"/>
                </a:rPr>
                <a:t>. Chem. Int. Ed</a:t>
              </a:r>
              <a:r>
                <a:rPr lang="en-GB" dirty="0" smtClean="0">
                  <a:latin typeface="Arial"/>
                  <a:cs typeface="Arial"/>
                </a:rPr>
                <a:t>., </a:t>
              </a:r>
              <a:r>
                <a:rPr lang="en-GB" b="1" dirty="0" smtClean="0">
                  <a:latin typeface="Arial"/>
                  <a:cs typeface="Arial"/>
                </a:rPr>
                <a:t>2012</a:t>
              </a:r>
              <a:r>
                <a:rPr lang="en-GB" dirty="0" smtClean="0">
                  <a:latin typeface="Arial"/>
                  <a:cs typeface="Arial"/>
                </a:rPr>
                <a:t>, </a:t>
              </a:r>
              <a:r>
                <a:rPr lang="en-GB" i="1" dirty="0" smtClean="0">
                  <a:latin typeface="Arial"/>
                  <a:cs typeface="Arial"/>
                </a:rPr>
                <a:t>51, 7812</a:t>
              </a:r>
              <a:endParaRPr lang="en-GB" i="1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32540" y="1623817"/>
              <a:ext cx="7572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&lt;&lt;&lt;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68193" y="905034"/>
              <a:ext cx="2751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  <a:latin typeface="Arial"/>
                  <a:cs typeface="Arial"/>
                </a:rPr>
                <a:t>Cholera Inhibition Activity</a:t>
              </a:r>
              <a:endParaRPr lang="en-US" i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3766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323850" y="3477780"/>
            <a:ext cx="30956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686175" y="4833505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690938" y="3704793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0" y="3427644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2"/>
          <a:stretch>
            <a:fillRect/>
          </a:stretch>
        </p:blipFill>
        <p:spPr bwMode="auto">
          <a:xfrm>
            <a:off x="7764463" y="3376612"/>
            <a:ext cx="1174852" cy="219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6" t="28891" r="36929" b="60835"/>
          <a:stretch>
            <a:fillRect/>
          </a:stretch>
        </p:blipFill>
        <p:spPr bwMode="auto">
          <a:xfrm>
            <a:off x="6242050" y="4684409"/>
            <a:ext cx="1266375" cy="31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creen shot 2012-11-20 at 14.03.3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36"/>
          <a:stretch>
            <a:fillRect/>
          </a:stretch>
        </p:blipFill>
        <p:spPr bwMode="auto">
          <a:xfrm>
            <a:off x="4643438" y="3381821"/>
            <a:ext cx="1580167" cy="242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36109" y="385462"/>
            <a:ext cx="370320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buFontTx/>
              <a:buChar char="-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Calibri" charset="0"/>
                <a:cs typeface="Calibri" charset="0"/>
              </a:rPr>
              <a:t>Direct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algn="just">
              <a:buFontTx/>
              <a:buChar char="-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Calibri" charset="0"/>
                <a:cs typeface="Calibri" charset="0"/>
              </a:rPr>
              <a:t>Label-free </a:t>
            </a:r>
          </a:p>
          <a:p>
            <a:pPr algn="just">
              <a:buFontTx/>
              <a:buChar char="-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Calibri" charset="0"/>
                <a:cs typeface="Calibri" charset="0"/>
              </a:rPr>
              <a:t>Easy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algn="just">
              <a:buFontTx/>
              <a:buChar char="-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Calibri" charset="0"/>
                <a:cs typeface="Calibri" charset="0"/>
              </a:rPr>
              <a:t>Sensitive 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  <a:p>
            <a:pPr algn="just">
              <a:buFontTx/>
              <a:buChar char="-"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Calibri" charset="0"/>
                <a:cs typeface="Calibri" charset="0"/>
              </a:rPr>
              <a:t>Quantifiable in real-time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libri" charset="0"/>
              <a:cs typeface="Calibri" charset="0"/>
            </a:endParaRPr>
          </a:p>
        </p:txBody>
      </p:sp>
      <p:pic>
        <p:nvPicPr>
          <p:cNvPr id="12" name="Picture 11" descr="Screen shot 2011-06-27 at 15.02.3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362"/>
            <a:ext cx="4139957" cy="301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flipH="1">
            <a:off x="5785170" y="4714096"/>
            <a:ext cx="521979" cy="985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35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437665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149633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302529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662568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855803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007931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918309"/>
              </p:ext>
            </p:extLst>
          </p:nvPr>
        </p:nvGraphicFramePr>
        <p:xfrm>
          <a:off x="4747846" y="2780544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2780544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65472"/>
              </p:ext>
            </p:extLst>
          </p:nvPr>
        </p:nvGraphicFramePr>
        <p:xfrm>
          <a:off x="4801893" y="211593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211593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311250"/>
              </p:ext>
            </p:extLst>
          </p:nvPr>
        </p:nvGraphicFramePr>
        <p:xfrm>
          <a:off x="615185" y="2734104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2734104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902384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509289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177936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3932672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3716648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98964" y="6519446"/>
            <a:ext cx="7637164" cy="33855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384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-98964" y="6519446"/>
            <a:ext cx="7637164" cy="33855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963369"/>
              </p:ext>
            </p:extLst>
          </p:nvPr>
        </p:nvGraphicFramePr>
        <p:xfrm>
          <a:off x="4233937" y="309492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33937" y="309492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266068"/>
              </p:ext>
            </p:extLst>
          </p:nvPr>
        </p:nvGraphicFramePr>
        <p:xfrm>
          <a:off x="755576" y="309492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5576" y="309492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/>
          <p:nvPr/>
        </p:nvCxnSpPr>
        <p:spPr>
          <a:xfrm>
            <a:off x="2411760" y="884285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067944" y="1244325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868144" y="938889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596336" y="1389612"/>
            <a:ext cx="0" cy="80567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006566"/>
              </p:ext>
            </p:extLst>
          </p:nvPr>
        </p:nvGraphicFramePr>
        <p:xfrm>
          <a:off x="755576" y="3056067"/>
          <a:ext cx="4132262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Graph" r:id="rId8" imgW="4131720" imgH="2901600" progId="Origin50.Graph">
                  <p:embed/>
                </p:oleObj>
              </mc:Choice>
              <mc:Fallback>
                <p:oleObj name="Graph" r:id="rId8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5576" y="3056067"/>
                        <a:ext cx="4132262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8" t="63399" r="43311" b="27136"/>
          <a:stretch/>
        </p:blipFill>
        <p:spPr>
          <a:xfrm flipV="1">
            <a:off x="5436096" y="4485956"/>
            <a:ext cx="2320117" cy="3770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13" t="46609" r="43311" b="43120"/>
          <a:stretch/>
        </p:blipFill>
        <p:spPr>
          <a:xfrm flipV="1">
            <a:off x="5468250" y="3842956"/>
            <a:ext cx="2287963" cy="4091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4716016" y="450293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TOP10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6016" y="3854867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K-12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15816" y="52551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+ bacteria]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732240" y="52551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- bacteria]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004047" y="5134028"/>
            <a:ext cx="13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= 0.25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6256" y="51340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0.005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5580112" y="4918004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596336" y="4918004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5868144" y="5566076"/>
            <a:ext cx="165618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56176" y="5566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[Bacteria]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409454" y="190772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385456" y="3444072"/>
            <a:ext cx="29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colour change</a:t>
            </a:r>
            <a:endParaRPr lang="en-GB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284438" y="2086571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63368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630014"/>
              </p:ext>
            </p:extLst>
          </p:nvPr>
        </p:nvGraphicFramePr>
        <p:xfrm>
          <a:off x="679192" y="2827533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2827533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Screen shot 2014-03-18 at 13.40.3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3" b="51109"/>
          <a:stretch>
            <a:fillRect/>
          </a:stretch>
        </p:blipFill>
        <p:spPr bwMode="auto">
          <a:xfrm>
            <a:off x="4756234" y="3284496"/>
            <a:ext cx="3251460" cy="250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915816" y="761130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489634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704302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572200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563703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159846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924901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027908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148611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048750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932895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428184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21603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132995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94" y="439645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558428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097888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267938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325943" y="2978582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Bacteria induced aggregation</a:t>
            </a:r>
            <a:endParaRPr lang="en-GB" sz="1400" b="1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653308"/>
              </p:ext>
            </p:extLst>
          </p:nvPr>
        </p:nvGraphicFramePr>
        <p:xfrm>
          <a:off x="679191" y="2827533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9191" y="2827533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65541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836531" y="2963194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4015012" y="3284496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16200000">
            <a:off x="2957323" y="380058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9627" y="2920972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7" name="TextBox 46"/>
          <p:cNvSpPr txBox="1"/>
          <p:nvPr/>
        </p:nvSpPr>
        <p:spPr>
          <a:xfrm>
            <a:off x="2777270" y="2484345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-98964" y="6519446"/>
            <a:ext cx="7637164" cy="338554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6319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5" grpId="0"/>
      <p:bldP spid="46" grpId="0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KINGSTON:SJ:GPC:GPC.t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8" y="1382813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"/>
          <a:stretch/>
        </p:blipFill>
        <p:spPr>
          <a:xfrm>
            <a:off x="4386503" y="1464874"/>
            <a:ext cx="3259085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2888095" y="3866129"/>
            <a:ext cx="2996815" cy="2198095"/>
          </a:xfrm>
          <a:prstGeom prst="rect">
            <a:avLst/>
          </a:prstGeom>
        </p:spPr>
      </p:pic>
      <p:pic>
        <p:nvPicPr>
          <p:cNvPr id="6" name="Picture 5" descr="ConA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2888095" y="3850107"/>
            <a:ext cx="2996815" cy="224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3130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SEC of sizes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86770" y="4465535"/>
            <a:ext cx="17874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Optimisation of polymer coating</a:t>
            </a:r>
            <a:endParaRPr lang="en-GB" sz="1400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876404"/>
              </p:ext>
            </p:extLst>
          </p:nvPr>
        </p:nvGraphicFramePr>
        <p:xfrm>
          <a:off x="1053547" y="172558"/>
          <a:ext cx="66659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S ChemDraw Drawing" r:id="rId8" imgW="6665679" imgH="1412516" progId="ChemDraw.Document.6.0">
                  <p:embed/>
                </p:oleObj>
              </mc:Choice>
              <mc:Fallback>
                <p:oleObj name="CS ChemDraw Drawing" r:id="rId8" imgW="6665679" imgH="14125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53547" y="172558"/>
                        <a:ext cx="6665912" cy="141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5749706" y="542457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35018" y="542457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6535941"/>
            <a:ext cx="6614194" cy="30777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/>
                <a:cs typeface="Arial"/>
              </a:rPr>
              <a:t>Richards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S-</a:t>
            </a:r>
            <a:r>
              <a:rPr lang="en-GB" sz="1400" dirty="0" smtClean="0">
                <a:latin typeface="Arial"/>
                <a:cs typeface="Arial"/>
              </a:rPr>
              <a:t>J and </a:t>
            </a:r>
            <a:r>
              <a:rPr lang="en-GB" sz="1400" dirty="0" smtClean="0">
                <a:latin typeface="Arial"/>
                <a:cs typeface="Arial"/>
              </a:rPr>
              <a:t>Gibson, M. I.;</a:t>
            </a:r>
            <a:r>
              <a:rPr lang="en-GB" sz="1400" i="1" dirty="0" smtClean="0">
                <a:latin typeface="Arial"/>
                <a:cs typeface="Arial"/>
              </a:rPr>
              <a:t> </a:t>
            </a:r>
            <a:r>
              <a:rPr lang="en-GB" sz="1400" i="1" dirty="0" smtClean="0">
                <a:latin typeface="Arial"/>
                <a:cs typeface="Arial"/>
              </a:rPr>
              <a:t>Macro </a:t>
            </a:r>
            <a:r>
              <a:rPr lang="en-GB" sz="1400" i="1" dirty="0" err="1" smtClean="0">
                <a:latin typeface="Arial"/>
                <a:cs typeface="Arial"/>
              </a:rPr>
              <a:t>Lett</a:t>
            </a:r>
            <a:r>
              <a:rPr lang="en-GB" sz="1400" i="1" dirty="0" smtClean="0">
                <a:latin typeface="Arial"/>
                <a:cs typeface="Arial"/>
              </a:rPr>
              <a:t>.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b="1" dirty="0" smtClean="0">
                <a:latin typeface="Arial"/>
                <a:cs typeface="Arial"/>
              </a:rPr>
              <a:t>2014</a:t>
            </a:r>
            <a:r>
              <a:rPr lang="en-GB" sz="1400" dirty="0" smtClean="0">
                <a:latin typeface="Arial"/>
                <a:cs typeface="Arial"/>
              </a:rPr>
              <a:t>, </a:t>
            </a:r>
            <a:r>
              <a:rPr lang="en-GB" sz="1400" dirty="0">
                <a:latin typeface="Arial"/>
                <a:cs typeface="Arial"/>
              </a:rPr>
              <a:t>2</a:t>
            </a:r>
            <a:r>
              <a:rPr lang="en-GB" sz="1400" i="1" dirty="0" smtClean="0">
                <a:latin typeface="Arial"/>
                <a:cs typeface="Arial"/>
              </a:rPr>
              <a:t>, </a:t>
            </a:r>
            <a:r>
              <a:rPr lang="en-GB" sz="1400" dirty="0" smtClean="0">
                <a:latin typeface="Arial"/>
                <a:cs typeface="Arial"/>
              </a:rPr>
              <a:t>1490-</a:t>
            </a:r>
            <a:r>
              <a:rPr lang="en-GB" sz="1400" dirty="0" smtClean="0">
                <a:latin typeface="Arial"/>
                <a:cs typeface="Arial"/>
              </a:rPr>
              <a:t>1498, </a:t>
            </a:r>
            <a:r>
              <a:rPr lang="en-GB" sz="1400" dirty="0" smtClean="0">
                <a:latin typeface="Arial"/>
                <a:cs typeface="Arial"/>
              </a:rPr>
              <a:t>1, 1004-1008</a:t>
            </a:r>
            <a:endParaRPr lang="en-GB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938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867</Words>
  <Application>Microsoft Macintosh PowerPoint</Application>
  <PresentationFormat>On-screen Show (4:3)</PresentationFormat>
  <Paragraphs>143</Paragraphs>
  <Slides>17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CS ChemDraw Drawing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4</cp:revision>
  <dcterms:created xsi:type="dcterms:W3CDTF">2015-07-19T20:08:15Z</dcterms:created>
  <dcterms:modified xsi:type="dcterms:W3CDTF">2015-07-20T11:09:12Z</dcterms:modified>
</cp:coreProperties>
</file>