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wdp" ContentType="image/vnd.ms-photo"/>
  <Default Extension="tif" ContentType="image/tiff"/>
  <Default Extension="png" ContentType="image/png"/>
  <Default Extension="wmf" ContentType="image/x-wm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311" r:id="rId2"/>
    <p:sldId id="318" r:id="rId3"/>
    <p:sldId id="283" r:id="rId4"/>
    <p:sldId id="284" r:id="rId5"/>
    <p:sldId id="286" r:id="rId6"/>
    <p:sldId id="297" r:id="rId7"/>
    <p:sldId id="300" r:id="rId8"/>
    <p:sldId id="320" r:id="rId9"/>
    <p:sldId id="288" r:id="rId10"/>
    <p:sldId id="314" r:id="rId11"/>
    <p:sldId id="316" r:id="rId12"/>
    <p:sldId id="317" r:id="rId13"/>
    <p:sldId id="324" r:id="rId14"/>
    <p:sldId id="312" r:id="rId15"/>
    <p:sldId id="309" r:id="rId16"/>
    <p:sldId id="308" r:id="rId17"/>
    <p:sldId id="290" r:id="rId18"/>
    <p:sldId id="325" r:id="rId19"/>
    <p:sldId id="31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4BEB"/>
    <a:srgbClr val="722250"/>
    <a:srgbClr val="FF5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91" autoAdjust="0"/>
    <p:restoredTop sz="93645"/>
  </p:normalViewPr>
  <p:slideViewPr>
    <p:cSldViewPr snapToGrid="0" snapToObjects="1">
      <p:cViewPr varScale="1">
        <p:scale>
          <a:sx n="65" d="100"/>
          <a:sy n="65" d="100"/>
        </p:scale>
        <p:origin x="208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6ACF8C-FE5C-1E46-AF00-8C8A4417A527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3B252B18-D102-9947-B6B2-2D485A2BA7A5}">
      <dgm:prSet phldrT="[Text]" custT="1"/>
      <dgm:spPr>
        <a:gradFill rotWithShape="0">
          <a:gsLst>
            <a:gs pos="0">
              <a:srgbClr val="722250"/>
            </a:gs>
            <a:gs pos="100000">
              <a:srgbClr val="994BEB"/>
            </a:gs>
          </a:gsLst>
        </a:gradFill>
      </dgm:spPr>
      <dgm:t>
        <a:bodyPr/>
        <a:lstStyle/>
        <a:p>
          <a:r>
            <a:rPr lang="en-US" sz="2400" dirty="0" smtClean="0">
              <a:latin typeface="Arial" charset="0"/>
              <a:ea typeface="Arial" charset="0"/>
              <a:cs typeface="Arial" charset="0"/>
            </a:rPr>
            <a:t>‘In</a:t>
          </a:r>
          <a:r>
            <a:rPr lang="en-US" sz="2400" baseline="0" dirty="0" smtClean="0">
              <a:latin typeface="Arial" charset="0"/>
              <a:ea typeface="Arial" charset="0"/>
              <a:cs typeface="Arial" charset="0"/>
            </a:rPr>
            <a:t> plate’ polymerization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92EEF833-694C-D341-9429-BFDB7A2214FA}" type="parTrans" cxnId="{8D9676E1-55B0-614E-B47E-D0EE43BFB10B}">
      <dgm:prSet/>
      <dgm:spPr/>
      <dgm:t>
        <a:bodyPr/>
        <a:lstStyle/>
        <a:p>
          <a:endParaRPr lang="en-US"/>
        </a:p>
      </dgm:t>
    </dgm:pt>
    <dgm:pt modelId="{3F7FC396-F228-004A-95A3-CF27C074053C}" type="sibTrans" cxnId="{8D9676E1-55B0-614E-B47E-D0EE43BFB10B}">
      <dgm:prSet/>
      <dgm:spPr/>
      <dgm:t>
        <a:bodyPr/>
        <a:lstStyle/>
        <a:p>
          <a:endParaRPr lang="en-US"/>
        </a:p>
      </dgm:t>
    </dgm:pt>
    <dgm:pt modelId="{1FC8E543-D0B4-CD4D-BBA1-A3E5710B7AD4}">
      <dgm:prSet phldrT="[Text]" custT="1"/>
      <dgm:spPr>
        <a:gradFill rotWithShape="0">
          <a:gsLst>
            <a:gs pos="0">
              <a:srgbClr val="722250"/>
            </a:gs>
            <a:gs pos="100000">
              <a:srgbClr val="994BEB"/>
            </a:gs>
          </a:gsLst>
        </a:gradFill>
      </dgm:spPr>
      <dgm:t>
        <a:bodyPr/>
        <a:lstStyle/>
        <a:p>
          <a:r>
            <a:rPr lang="en-US" sz="2400" dirty="0" smtClean="0">
              <a:latin typeface="Arial" charset="0"/>
              <a:ea typeface="Arial" charset="0"/>
              <a:cs typeface="Arial" charset="0"/>
            </a:rPr>
            <a:t>‘In</a:t>
          </a:r>
          <a:r>
            <a:rPr lang="en-US" sz="2400" baseline="0" dirty="0" smtClean="0">
              <a:latin typeface="Arial" charset="0"/>
              <a:ea typeface="Arial" charset="0"/>
              <a:cs typeface="Arial" charset="0"/>
            </a:rPr>
            <a:t> plate’ polymer modification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8B88F687-69AA-B148-A554-C4E0BCA3B3C1}" type="parTrans" cxnId="{51CDFA79-44F4-1140-9039-2BA63AC7C0AB}">
      <dgm:prSet/>
      <dgm:spPr/>
      <dgm:t>
        <a:bodyPr/>
        <a:lstStyle/>
        <a:p>
          <a:endParaRPr lang="en-US"/>
        </a:p>
      </dgm:t>
    </dgm:pt>
    <dgm:pt modelId="{38272FCD-C80A-D84D-8B34-5858C6774828}" type="sibTrans" cxnId="{51CDFA79-44F4-1140-9039-2BA63AC7C0AB}">
      <dgm:prSet/>
      <dgm:spPr/>
      <dgm:t>
        <a:bodyPr/>
        <a:lstStyle/>
        <a:p>
          <a:endParaRPr lang="en-US"/>
        </a:p>
      </dgm:t>
    </dgm:pt>
    <dgm:pt modelId="{0B157D2E-1103-0241-BE26-C2E26F6C5E4A}">
      <dgm:prSet phldrT="[Text]" custT="1"/>
      <dgm:spPr>
        <a:gradFill rotWithShape="0">
          <a:gsLst>
            <a:gs pos="0">
              <a:srgbClr val="722250"/>
            </a:gs>
            <a:gs pos="100000">
              <a:srgbClr val="994BEB"/>
            </a:gs>
          </a:gsLst>
        </a:gradFill>
      </dgm:spPr>
      <dgm:t>
        <a:bodyPr/>
        <a:lstStyle/>
        <a:p>
          <a:r>
            <a:rPr lang="en-US" sz="2400" dirty="0" smtClean="0">
              <a:latin typeface="Arial" charset="0"/>
              <a:ea typeface="Arial" charset="0"/>
              <a:cs typeface="Arial" charset="0"/>
            </a:rPr>
            <a:t>‘I</a:t>
          </a:r>
          <a:r>
            <a:rPr lang="en-US" sz="2400" baseline="0" dirty="0" smtClean="0">
              <a:latin typeface="Arial" charset="0"/>
              <a:ea typeface="Arial" charset="0"/>
              <a:cs typeface="Arial" charset="0"/>
            </a:rPr>
            <a:t>n plate’ </a:t>
          </a:r>
          <a:r>
            <a:rPr lang="en-US" sz="2400" baseline="0" dirty="0" err="1" smtClean="0">
              <a:latin typeface="Arial" charset="0"/>
              <a:ea typeface="Arial" charset="0"/>
              <a:cs typeface="Arial" charset="0"/>
            </a:rPr>
            <a:t>AuNP</a:t>
          </a:r>
          <a:r>
            <a:rPr lang="en-US" sz="2400" baseline="0" dirty="0" smtClean="0">
              <a:latin typeface="Arial" charset="0"/>
              <a:ea typeface="Arial" charset="0"/>
              <a:cs typeface="Arial" charset="0"/>
            </a:rPr>
            <a:t> functionalization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89D4BFBA-1329-374B-9BF8-C7E5C9FC641A}" type="parTrans" cxnId="{CB7D5281-2E1C-F94F-A3FB-C263E9C90DFA}">
      <dgm:prSet/>
      <dgm:spPr/>
      <dgm:t>
        <a:bodyPr/>
        <a:lstStyle/>
        <a:p>
          <a:endParaRPr lang="en-US"/>
        </a:p>
      </dgm:t>
    </dgm:pt>
    <dgm:pt modelId="{B5811B60-8414-3749-9FAC-51319F9E2AA3}" type="sibTrans" cxnId="{CB7D5281-2E1C-F94F-A3FB-C263E9C90DFA}">
      <dgm:prSet/>
      <dgm:spPr/>
      <dgm:t>
        <a:bodyPr/>
        <a:lstStyle/>
        <a:p>
          <a:endParaRPr lang="en-US"/>
        </a:p>
      </dgm:t>
    </dgm:pt>
    <dgm:pt modelId="{9116889E-CB03-BD4D-86D3-5F5724DA0124}" type="pres">
      <dgm:prSet presAssocID="{896ACF8C-FE5C-1E46-AF00-8C8A4417A527}" presName="Name0" presStyleCnt="0">
        <dgm:presLayoutVars>
          <dgm:dir/>
          <dgm:animLvl val="lvl"/>
          <dgm:resizeHandles val="exact"/>
        </dgm:presLayoutVars>
      </dgm:prSet>
      <dgm:spPr/>
    </dgm:pt>
    <dgm:pt modelId="{38CCF917-52AC-424A-99A8-896F087B7A45}" type="pres">
      <dgm:prSet presAssocID="{3B252B18-D102-9947-B6B2-2D485A2BA7A5}" presName="parTxOnly" presStyleLbl="node1" presStyleIdx="0" presStyleCnt="3" custScaleX="141953">
        <dgm:presLayoutVars>
          <dgm:chMax val="0"/>
          <dgm:chPref val="0"/>
          <dgm:bulletEnabled val="1"/>
        </dgm:presLayoutVars>
      </dgm:prSet>
      <dgm:spPr/>
    </dgm:pt>
    <dgm:pt modelId="{0DC014CD-01F6-C44A-BA6E-51243BB86B14}" type="pres">
      <dgm:prSet presAssocID="{3F7FC396-F228-004A-95A3-CF27C074053C}" presName="parTxOnlySpace" presStyleCnt="0"/>
      <dgm:spPr/>
    </dgm:pt>
    <dgm:pt modelId="{83BD43D9-99C1-9D4B-B5FF-F6979287DD3B}" type="pres">
      <dgm:prSet presAssocID="{1FC8E543-D0B4-CD4D-BBA1-A3E5710B7AD4}" presName="parTxOnly" presStyleLbl="node1" presStyleIdx="1" presStyleCnt="3" custScaleX="114739">
        <dgm:presLayoutVars>
          <dgm:chMax val="0"/>
          <dgm:chPref val="0"/>
          <dgm:bulletEnabled val="1"/>
        </dgm:presLayoutVars>
      </dgm:prSet>
      <dgm:spPr/>
    </dgm:pt>
    <dgm:pt modelId="{25B8F17A-9407-6044-8D09-A9D326E580B8}" type="pres">
      <dgm:prSet presAssocID="{38272FCD-C80A-D84D-8B34-5858C6774828}" presName="parTxOnlySpace" presStyleCnt="0"/>
      <dgm:spPr/>
    </dgm:pt>
    <dgm:pt modelId="{1A7A6688-8DEB-9A4D-A10E-B97FEAAC8788}" type="pres">
      <dgm:prSet presAssocID="{0B157D2E-1103-0241-BE26-C2E26F6C5E4A}" presName="parTxOnly" presStyleLbl="node1" presStyleIdx="2" presStyleCnt="3" custScaleX="140775">
        <dgm:presLayoutVars>
          <dgm:chMax val="0"/>
          <dgm:chPref val="0"/>
          <dgm:bulletEnabled val="1"/>
        </dgm:presLayoutVars>
      </dgm:prSet>
      <dgm:spPr/>
    </dgm:pt>
  </dgm:ptLst>
  <dgm:cxnLst>
    <dgm:cxn modelId="{CB7D5281-2E1C-F94F-A3FB-C263E9C90DFA}" srcId="{896ACF8C-FE5C-1E46-AF00-8C8A4417A527}" destId="{0B157D2E-1103-0241-BE26-C2E26F6C5E4A}" srcOrd="2" destOrd="0" parTransId="{89D4BFBA-1329-374B-9BF8-C7E5C9FC641A}" sibTransId="{B5811B60-8414-3749-9FAC-51319F9E2AA3}"/>
    <dgm:cxn modelId="{380498A9-0FD0-A44A-859D-974246BA2C8D}" type="presOf" srcId="{0B157D2E-1103-0241-BE26-C2E26F6C5E4A}" destId="{1A7A6688-8DEB-9A4D-A10E-B97FEAAC8788}" srcOrd="0" destOrd="0" presId="urn:microsoft.com/office/officeart/2005/8/layout/chevron1"/>
    <dgm:cxn modelId="{51CDFA79-44F4-1140-9039-2BA63AC7C0AB}" srcId="{896ACF8C-FE5C-1E46-AF00-8C8A4417A527}" destId="{1FC8E543-D0B4-CD4D-BBA1-A3E5710B7AD4}" srcOrd="1" destOrd="0" parTransId="{8B88F687-69AA-B148-A554-C4E0BCA3B3C1}" sibTransId="{38272FCD-C80A-D84D-8B34-5858C6774828}"/>
    <dgm:cxn modelId="{596B3704-E5BE-0041-B13C-B54C5B45D1DC}" type="presOf" srcId="{1FC8E543-D0B4-CD4D-BBA1-A3E5710B7AD4}" destId="{83BD43D9-99C1-9D4B-B5FF-F6979287DD3B}" srcOrd="0" destOrd="0" presId="urn:microsoft.com/office/officeart/2005/8/layout/chevron1"/>
    <dgm:cxn modelId="{6F9A3580-B84D-9E4F-BC9B-9895F34A928B}" type="presOf" srcId="{3B252B18-D102-9947-B6B2-2D485A2BA7A5}" destId="{38CCF917-52AC-424A-99A8-896F087B7A45}" srcOrd="0" destOrd="0" presId="urn:microsoft.com/office/officeart/2005/8/layout/chevron1"/>
    <dgm:cxn modelId="{8D9676E1-55B0-614E-B47E-D0EE43BFB10B}" srcId="{896ACF8C-FE5C-1E46-AF00-8C8A4417A527}" destId="{3B252B18-D102-9947-B6B2-2D485A2BA7A5}" srcOrd="0" destOrd="0" parTransId="{92EEF833-694C-D341-9429-BFDB7A2214FA}" sibTransId="{3F7FC396-F228-004A-95A3-CF27C074053C}"/>
    <dgm:cxn modelId="{FB53908C-37B5-C044-B8C5-94E50349AE2B}" type="presOf" srcId="{896ACF8C-FE5C-1E46-AF00-8C8A4417A527}" destId="{9116889E-CB03-BD4D-86D3-5F5724DA0124}" srcOrd="0" destOrd="0" presId="urn:microsoft.com/office/officeart/2005/8/layout/chevron1"/>
    <dgm:cxn modelId="{434D3A69-CCE5-A346-8EB4-8B4D143C7452}" type="presParOf" srcId="{9116889E-CB03-BD4D-86D3-5F5724DA0124}" destId="{38CCF917-52AC-424A-99A8-896F087B7A45}" srcOrd="0" destOrd="0" presId="urn:microsoft.com/office/officeart/2005/8/layout/chevron1"/>
    <dgm:cxn modelId="{8D305D1B-3481-1C43-9609-6944CC131E34}" type="presParOf" srcId="{9116889E-CB03-BD4D-86D3-5F5724DA0124}" destId="{0DC014CD-01F6-C44A-BA6E-51243BB86B14}" srcOrd="1" destOrd="0" presId="urn:microsoft.com/office/officeart/2005/8/layout/chevron1"/>
    <dgm:cxn modelId="{DE5B270A-90E9-FB40-B051-9E0400F39AB9}" type="presParOf" srcId="{9116889E-CB03-BD4D-86D3-5F5724DA0124}" destId="{83BD43D9-99C1-9D4B-B5FF-F6979287DD3B}" srcOrd="2" destOrd="0" presId="urn:microsoft.com/office/officeart/2005/8/layout/chevron1"/>
    <dgm:cxn modelId="{8B2174D6-0669-CF42-AAF8-BF8806DA45C6}" type="presParOf" srcId="{9116889E-CB03-BD4D-86D3-5F5724DA0124}" destId="{25B8F17A-9407-6044-8D09-A9D326E580B8}" srcOrd="3" destOrd="0" presId="urn:microsoft.com/office/officeart/2005/8/layout/chevron1"/>
    <dgm:cxn modelId="{E408A537-E6B5-F148-B8F8-A58274F26FDB}" type="presParOf" srcId="{9116889E-CB03-BD4D-86D3-5F5724DA0124}" destId="{1A7A6688-8DEB-9A4D-A10E-B97FEAAC878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CCF917-52AC-424A-99A8-896F087B7A45}">
      <dsp:nvSpPr>
        <dsp:cNvPr id="0" name=""/>
        <dsp:cNvSpPr/>
      </dsp:nvSpPr>
      <dsp:spPr>
        <a:xfrm>
          <a:off x="4772" y="1680743"/>
          <a:ext cx="3449358" cy="971972"/>
        </a:xfrm>
        <a:prstGeom prst="chevron">
          <a:avLst/>
        </a:prstGeom>
        <a:gradFill rotWithShape="0">
          <a:gsLst>
            <a:gs pos="0">
              <a:srgbClr val="722250"/>
            </a:gs>
            <a:gs pos="100000">
              <a:srgbClr val="994BEB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charset="0"/>
              <a:ea typeface="Arial" charset="0"/>
              <a:cs typeface="Arial" charset="0"/>
            </a:rPr>
            <a:t>‘In</a:t>
          </a:r>
          <a:r>
            <a:rPr lang="en-US" sz="2400" kern="1200" baseline="0" dirty="0" smtClean="0">
              <a:latin typeface="Arial" charset="0"/>
              <a:ea typeface="Arial" charset="0"/>
              <a:cs typeface="Arial" charset="0"/>
            </a:rPr>
            <a:t> plate’ polymerization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</dsp:txBody>
      <dsp:txXfrm>
        <a:off x="490758" y="1680743"/>
        <a:ext cx="2477386" cy="971972"/>
      </dsp:txXfrm>
    </dsp:sp>
    <dsp:sp modelId="{83BD43D9-99C1-9D4B-B5FF-F6979287DD3B}">
      <dsp:nvSpPr>
        <dsp:cNvPr id="0" name=""/>
        <dsp:cNvSpPr/>
      </dsp:nvSpPr>
      <dsp:spPr>
        <a:xfrm>
          <a:off x="3211137" y="1680743"/>
          <a:ext cx="2788077" cy="971972"/>
        </a:xfrm>
        <a:prstGeom prst="chevron">
          <a:avLst/>
        </a:prstGeom>
        <a:gradFill rotWithShape="0">
          <a:gsLst>
            <a:gs pos="0">
              <a:srgbClr val="722250"/>
            </a:gs>
            <a:gs pos="100000">
              <a:srgbClr val="994BEB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charset="0"/>
              <a:ea typeface="Arial" charset="0"/>
              <a:cs typeface="Arial" charset="0"/>
            </a:rPr>
            <a:t>‘In</a:t>
          </a:r>
          <a:r>
            <a:rPr lang="en-US" sz="2400" kern="1200" baseline="0" dirty="0" smtClean="0">
              <a:latin typeface="Arial" charset="0"/>
              <a:ea typeface="Arial" charset="0"/>
              <a:cs typeface="Arial" charset="0"/>
            </a:rPr>
            <a:t> plate’ polymer modification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</dsp:txBody>
      <dsp:txXfrm>
        <a:off x="3697123" y="1680743"/>
        <a:ext cx="1816105" cy="971972"/>
      </dsp:txXfrm>
    </dsp:sp>
    <dsp:sp modelId="{1A7A6688-8DEB-9A4D-A10E-B97FEAAC8788}">
      <dsp:nvSpPr>
        <dsp:cNvPr id="0" name=""/>
        <dsp:cNvSpPr/>
      </dsp:nvSpPr>
      <dsp:spPr>
        <a:xfrm>
          <a:off x="5756222" y="1680743"/>
          <a:ext cx="3420734" cy="971972"/>
        </a:xfrm>
        <a:prstGeom prst="chevron">
          <a:avLst/>
        </a:prstGeom>
        <a:gradFill rotWithShape="0">
          <a:gsLst>
            <a:gs pos="0">
              <a:srgbClr val="722250"/>
            </a:gs>
            <a:gs pos="100000">
              <a:srgbClr val="994BEB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charset="0"/>
              <a:ea typeface="Arial" charset="0"/>
              <a:cs typeface="Arial" charset="0"/>
            </a:rPr>
            <a:t>‘I</a:t>
          </a:r>
          <a:r>
            <a:rPr lang="en-US" sz="2400" kern="1200" baseline="0" dirty="0" smtClean="0">
              <a:latin typeface="Arial" charset="0"/>
              <a:ea typeface="Arial" charset="0"/>
              <a:cs typeface="Arial" charset="0"/>
            </a:rPr>
            <a:t>n plate’ </a:t>
          </a:r>
          <a:r>
            <a:rPr lang="en-US" sz="2400" kern="1200" baseline="0" dirty="0" err="1" smtClean="0">
              <a:latin typeface="Arial" charset="0"/>
              <a:ea typeface="Arial" charset="0"/>
              <a:cs typeface="Arial" charset="0"/>
            </a:rPr>
            <a:t>AuNP</a:t>
          </a:r>
          <a:r>
            <a:rPr lang="en-US" sz="2400" kern="1200" baseline="0" dirty="0" smtClean="0">
              <a:latin typeface="Arial" charset="0"/>
              <a:ea typeface="Arial" charset="0"/>
              <a:cs typeface="Arial" charset="0"/>
            </a:rPr>
            <a:t> functionalization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</dsp:txBody>
      <dsp:txXfrm>
        <a:off x="6242208" y="1680743"/>
        <a:ext cx="2448762" cy="9719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Relationship Id="rId2" Type="http://schemas.openxmlformats.org/officeDocument/2006/relationships/image" Target="../media/image4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4" Type="http://schemas.openxmlformats.org/officeDocument/2006/relationships/image" Target="../media/image51.wmf"/><Relationship Id="rId1" Type="http://schemas.openxmlformats.org/officeDocument/2006/relationships/image" Target="../media/image48.wmf"/><Relationship Id="rId2" Type="http://schemas.openxmlformats.org/officeDocument/2006/relationships/image" Target="../media/image4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B50A0-709E-324E-9C89-D2CAAC900493}" type="datetimeFigureOut">
              <a:rPr lang="en-US" smtClean="0"/>
              <a:t>7/18/16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60241-157A-304C-A6C0-61EC1912D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20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7/18/16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53.emf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emf"/><Relationship Id="rId12" Type="http://schemas.openxmlformats.org/officeDocument/2006/relationships/image" Target="../media/image65.emf"/><Relationship Id="rId13" Type="http://schemas.openxmlformats.org/officeDocument/2006/relationships/image" Target="../media/image53.emf"/><Relationship Id="rId14" Type="http://schemas.openxmlformats.org/officeDocument/2006/relationships/image" Target="../media/image66.png"/><Relationship Id="rId15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56.emf"/><Relationship Id="rId4" Type="http://schemas.openxmlformats.org/officeDocument/2006/relationships/image" Target="../media/image57.emf"/><Relationship Id="rId5" Type="http://schemas.openxmlformats.org/officeDocument/2006/relationships/image" Target="../media/image58.emf"/><Relationship Id="rId6" Type="http://schemas.openxmlformats.org/officeDocument/2006/relationships/image" Target="../media/image59.emf"/><Relationship Id="rId7" Type="http://schemas.openxmlformats.org/officeDocument/2006/relationships/image" Target="../media/image60.emf"/><Relationship Id="rId8" Type="http://schemas.openxmlformats.org/officeDocument/2006/relationships/image" Target="../media/image61.emf"/><Relationship Id="rId9" Type="http://schemas.openxmlformats.org/officeDocument/2006/relationships/image" Target="../media/image62.emf"/><Relationship Id="rId10" Type="http://schemas.openxmlformats.org/officeDocument/2006/relationships/image" Target="../media/image63.em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emf"/><Relationship Id="rId12" Type="http://schemas.openxmlformats.org/officeDocument/2006/relationships/image" Target="../media/image65.emf"/><Relationship Id="rId13" Type="http://schemas.openxmlformats.org/officeDocument/2006/relationships/image" Target="../media/image53.emf"/><Relationship Id="rId14" Type="http://schemas.openxmlformats.org/officeDocument/2006/relationships/image" Target="../media/image68.png"/><Relationship Id="rId15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56.emf"/><Relationship Id="rId4" Type="http://schemas.openxmlformats.org/officeDocument/2006/relationships/image" Target="../media/image57.emf"/><Relationship Id="rId5" Type="http://schemas.openxmlformats.org/officeDocument/2006/relationships/image" Target="../media/image58.emf"/><Relationship Id="rId6" Type="http://schemas.openxmlformats.org/officeDocument/2006/relationships/image" Target="../media/image59.emf"/><Relationship Id="rId7" Type="http://schemas.openxmlformats.org/officeDocument/2006/relationships/image" Target="../media/image60.emf"/><Relationship Id="rId8" Type="http://schemas.openxmlformats.org/officeDocument/2006/relationships/image" Target="../media/image61.emf"/><Relationship Id="rId9" Type="http://schemas.openxmlformats.org/officeDocument/2006/relationships/image" Target="../media/image62.emf"/><Relationship Id="rId10" Type="http://schemas.openxmlformats.org/officeDocument/2006/relationships/image" Target="../media/image6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jpg"/><Relationship Id="rId8" Type="http://schemas.openxmlformats.org/officeDocument/2006/relationships/image" Target="../media/image70.tif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71.t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74.jpeg"/><Relationship Id="rId5" Type="http://schemas.microsoft.com/office/2007/relationships/hdphoto" Target="../media/hdphoto7.wdp"/><Relationship Id="rId6" Type="http://schemas.openxmlformats.org/officeDocument/2006/relationships/image" Target="../media/image75.jpeg"/><Relationship Id="rId7" Type="http://schemas.microsoft.com/office/2007/relationships/hdphoto" Target="../media/hdphoto8.wdp"/><Relationship Id="rId8" Type="http://schemas.openxmlformats.org/officeDocument/2006/relationships/oleObject" Target="../embeddings/oleObject12.bin"/><Relationship Id="rId9" Type="http://schemas.openxmlformats.org/officeDocument/2006/relationships/image" Target="../media/image73.wmf"/><Relationship Id="rId10" Type="http://schemas.openxmlformats.org/officeDocument/2006/relationships/image" Target="../media/image76.png"/><Relationship Id="rId11" Type="http://schemas.openxmlformats.org/officeDocument/2006/relationships/image" Target="../media/image77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5.png"/><Relationship Id="rId20" Type="http://schemas.openxmlformats.org/officeDocument/2006/relationships/image" Target="../media/image96.png"/><Relationship Id="rId21" Type="http://schemas.openxmlformats.org/officeDocument/2006/relationships/image" Target="../media/image97.png"/><Relationship Id="rId22" Type="http://schemas.openxmlformats.org/officeDocument/2006/relationships/image" Target="../media/image98.png"/><Relationship Id="rId23" Type="http://schemas.openxmlformats.org/officeDocument/2006/relationships/image" Target="../media/image99.png"/><Relationship Id="rId24" Type="http://schemas.openxmlformats.org/officeDocument/2006/relationships/image" Target="../media/image100.jpeg"/><Relationship Id="rId25" Type="http://schemas.openxmlformats.org/officeDocument/2006/relationships/image" Target="../media/image101.jpg"/><Relationship Id="rId26" Type="http://schemas.openxmlformats.org/officeDocument/2006/relationships/image" Target="../media/image102.jpg"/><Relationship Id="rId27" Type="http://schemas.openxmlformats.org/officeDocument/2006/relationships/image" Target="../media/image103.jpg"/><Relationship Id="rId28" Type="http://schemas.openxmlformats.org/officeDocument/2006/relationships/image" Target="../media/image104.jpg"/><Relationship Id="rId29" Type="http://schemas.openxmlformats.org/officeDocument/2006/relationships/image" Target="../media/image105.jpg"/><Relationship Id="rId30" Type="http://schemas.openxmlformats.org/officeDocument/2006/relationships/image" Target="../media/image106.jpeg"/><Relationship Id="rId31" Type="http://schemas.openxmlformats.org/officeDocument/2006/relationships/image" Target="../media/image107.png"/><Relationship Id="rId10" Type="http://schemas.openxmlformats.org/officeDocument/2006/relationships/image" Target="../media/image86.jpeg"/><Relationship Id="rId11" Type="http://schemas.openxmlformats.org/officeDocument/2006/relationships/image" Target="../media/image87.jpeg"/><Relationship Id="rId12" Type="http://schemas.openxmlformats.org/officeDocument/2006/relationships/image" Target="../media/image88.png"/><Relationship Id="rId13" Type="http://schemas.openxmlformats.org/officeDocument/2006/relationships/image" Target="../media/image89.png"/><Relationship Id="rId14" Type="http://schemas.openxmlformats.org/officeDocument/2006/relationships/image" Target="../media/image90.emf"/><Relationship Id="rId15" Type="http://schemas.openxmlformats.org/officeDocument/2006/relationships/image" Target="../media/image91.jpeg"/><Relationship Id="rId16" Type="http://schemas.openxmlformats.org/officeDocument/2006/relationships/image" Target="../media/image92.jpg"/><Relationship Id="rId17" Type="http://schemas.openxmlformats.org/officeDocument/2006/relationships/image" Target="../media/image93.jpeg"/><Relationship Id="rId18" Type="http://schemas.openxmlformats.org/officeDocument/2006/relationships/image" Target="../media/image94.png"/><Relationship Id="rId19" Type="http://schemas.openxmlformats.org/officeDocument/2006/relationships/image" Target="../media/image9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emf"/><Relationship Id="rId6" Type="http://schemas.openxmlformats.org/officeDocument/2006/relationships/image" Target="../media/image84.emf"/><Relationship Id="rId7" Type="http://schemas.openxmlformats.org/officeDocument/2006/relationships/image" Target="../media/image3.jpg"/><Relationship Id="rId8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emf"/><Relationship Id="rId12" Type="http://schemas.openxmlformats.org/officeDocument/2006/relationships/image" Target="../media/image12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1" Type="http://schemas.microsoft.com/office/2007/relationships/hdphoto" Target="../media/hdphoto4.wdp"/><Relationship Id="rId12" Type="http://schemas.openxmlformats.org/officeDocument/2006/relationships/image" Target="../media/image18.emf"/><Relationship Id="rId13" Type="http://schemas.microsoft.com/office/2007/relationships/hdphoto" Target="../media/hdphoto5.wdp"/><Relationship Id="rId14" Type="http://schemas.microsoft.com/office/2007/relationships/hdphoto" Target="../media/hdphoto6.wdp"/><Relationship Id="rId15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microsoft.com/office/2007/relationships/hdphoto" Target="../media/hdphoto1.wdp"/><Relationship Id="rId9" Type="http://schemas.microsoft.com/office/2007/relationships/hdphoto" Target="../media/hdphoto2.wdp"/><Relationship Id="rId10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oleObject" Target="../embeddings/oleObject1.bin"/><Relationship Id="rId7" Type="http://schemas.openxmlformats.org/officeDocument/2006/relationships/image" Target="../media/image19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0.w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2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4.bin"/><Relationship Id="rId5" Type="http://schemas.openxmlformats.org/officeDocument/2006/relationships/image" Target="../media/image24.w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2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emf"/><Relationship Id="rId12" Type="http://schemas.openxmlformats.org/officeDocument/2006/relationships/image" Target="../media/image39.emf"/><Relationship Id="rId13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8" Type="http://schemas.openxmlformats.org/officeDocument/2006/relationships/image" Target="../media/image35.emf"/><Relationship Id="rId9" Type="http://schemas.openxmlformats.org/officeDocument/2006/relationships/image" Target="../media/image36.emf"/><Relationship Id="rId10" Type="http://schemas.openxmlformats.org/officeDocument/2006/relationships/image" Target="../media/image37.em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.bin"/><Relationship Id="rId12" Type="http://schemas.openxmlformats.org/officeDocument/2006/relationships/image" Target="../media/image4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6.bin"/><Relationship Id="rId4" Type="http://schemas.openxmlformats.org/officeDocument/2006/relationships/image" Target="../media/image41.emf"/><Relationship Id="rId5" Type="http://schemas.openxmlformats.org/officeDocument/2006/relationships/image" Target="../media/image3.jpg"/><Relationship Id="rId6" Type="http://schemas.openxmlformats.org/officeDocument/2006/relationships/image" Target="../media/image43.png"/><Relationship Id="rId7" Type="http://schemas.openxmlformats.org/officeDocument/2006/relationships/image" Target="../media/image44.tif"/><Relationship Id="rId8" Type="http://schemas.openxmlformats.org/officeDocument/2006/relationships/image" Target="../media/image45.tif"/><Relationship Id="rId9" Type="http://schemas.openxmlformats.org/officeDocument/2006/relationships/image" Target="../media/image46.tif"/><Relationship Id="rId10" Type="http://schemas.openxmlformats.org/officeDocument/2006/relationships/image" Target="../media/image4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8.bin"/><Relationship Id="rId5" Type="http://schemas.openxmlformats.org/officeDocument/2006/relationships/image" Target="../media/image48.wmf"/><Relationship Id="rId6" Type="http://schemas.openxmlformats.org/officeDocument/2006/relationships/oleObject" Target="../embeddings/oleObject9.bin"/><Relationship Id="rId7" Type="http://schemas.openxmlformats.org/officeDocument/2006/relationships/image" Target="../media/image49.wmf"/><Relationship Id="rId8" Type="http://schemas.openxmlformats.org/officeDocument/2006/relationships/oleObject" Target="../embeddings/oleObject10.bin"/><Relationship Id="rId9" Type="http://schemas.openxmlformats.org/officeDocument/2006/relationships/image" Target="../media/image50.wmf"/><Relationship Id="rId10" Type="http://schemas.openxmlformats.org/officeDocument/2006/relationships/oleObject" Target="../embeddings/oleObject11.bin"/><Relationship Id="rId11" Type="http://schemas.openxmlformats.org/officeDocument/2006/relationships/image" Target="../media/image51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gold nanoparticle biosensors: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Label-free and high-throughput evaluation of glycan</a:t>
            </a:r>
            <a:r>
              <a:rPr lang="en-GB" sz="30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8210" y="623939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439983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395808"/>
            <a:ext cx="2754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RichardsSJ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24077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ICS 2016 18/07/16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New Orleans, LA, USA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7" y="3645198"/>
            <a:ext cx="5783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4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Lectin</a:t>
            </a:r>
            <a:r>
              <a:rPr lang="en-GB" sz="2400" i="1" dirty="0" smtClean="0">
                <a:latin typeface="Arial"/>
                <a:cs typeface="Arial"/>
              </a:rPr>
              <a:t> Discrimination </a:t>
            </a:r>
            <a:endParaRPr lang="en-GB" sz="2400" i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73300" y="6504038"/>
            <a:ext cx="7158287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Otten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L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Vlachou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D,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>
                <a:latin typeface="Arial" charset="0"/>
                <a:ea typeface="Arial" charset="0"/>
                <a:cs typeface="Arial" charset="0"/>
              </a:rPr>
              <a:t>S-J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.*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Analyst.,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141, 4305-4312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6305646" y="609600"/>
            <a:ext cx="1771554" cy="1771554"/>
            <a:chOff x="3429000" y="609600"/>
            <a:chExt cx="1771554" cy="177155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29000" y="609600"/>
              <a:ext cx="1771554" cy="1771554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057180" y="1295400"/>
              <a:ext cx="762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Gal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76488" y="609600"/>
            <a:ext cx="1752600" cy="1752600"/>
            <a:chOff x="1676400" y="609600"/>
            <a:chExt cx="1752600" cy="1752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76400" y="609600"/>
              <a:ext cx="1752600" cy="175260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248088" y="1285923"/>
              <a:ext cx="762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Man</a:t>
              </a:r>
              <a:endParaRPr lang="en-US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532043" y="2385556"/>
            <a:ext cx="8439558" cy="3528392"/>
            <a:chOff x="532043" y="1844824"/>
            <a:chExt cx="8439558" cy="3528392"/>
          </a:xfrm>
        </p:grpSpPr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88024" y="1844824"/>
              <a:ext cx="4183577" cy="3528392"/>
            </a:xfrm>
            <a:prstGeom prst="rect">
              <a:avLst/>
            </a:prstGeom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2043" y="1872208"/>
              <a:ext cx="3607909" cy="35010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364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Increased Discriminatory </a:t>
            </a:r>
            <a:r>
              <a:rPr lang="en-GB" sz="2400" i="1" dirty="0" smtClean="0">
                <a:latin typeface="Arial"/>
                <a:cs typeface="Arial"/>
              </a:rPr>
              <a:t>Power using </a:t>
            </a:r>
            <a:r>
              <a:rPr lang="en-GB" sz="2400" i="1" dirty="0" smtClean="0">
                <a:latin typeface="Arial"/>
                <a:cs typeface="Arial"/>
              </a:rPr>
              <a:t>Heterogeneity 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11" y="1343422"/>
            <a:ext cx="790810" cy="790810"/>
          </a:xfrm>
          <a:prstGeom prst="rect">
            <a:avLst/>
          </a:prstGeom>
          <a:ln>
            <a:noFill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09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7387" y="1343806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729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721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66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688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68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6337" y="1344996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070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07289" y="1343422"/>
            <a:ext cx="790810" cy="790810"/>
          </a:xfrm>
          <a:prstGeom prst="rect">
            <a:avLst/>
          </a:prstGeom>
          <a:ln>
            <a:noFill/>
          </a:ln>
        </p:spPr>
      </p:pic>
      <p:sp>
        <p:nvSpPr>
          <p:cNvPr id="51" name="TextBox 50"/>
          <p:cNvSpPr txBox="1"/>
          <p:nvPr/>
        </p:nvSpPr>
        <p:spPr>
          <a:xfrm>
            <a:off x="8250211" y="103862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73011" y="103862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0112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10%</a:t>
            </a:r>
          </a:p>
          <a:p>
            <a:r>
              <a:rPr lang="en-US" dirty="0" smtClean="0"/>
              <a:t>90%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849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0%</a:t>
            </a:r>
          </a:p>
          <a:p>
            <a:r>
              <a:rPr lang="en-US" dirty="0"/>
              <a:t>8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611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30%</a:t>
            </a:r>
          </a:p>
          <a:p>
            <a:r>
              <a:rPr lang="en-US" dirty="0" smtClean="0"/>
              <a:t>70%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373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0%</a:t>
            </a:r>
          </a:p>
          <a:p>
            <a:r>
              <a:rPr lang="en-US" dirty="0"/>
              <a:t>6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42116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50%</a:t>
            </a:r>
          </a:p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49736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0%</a:t>
            </a:r>
          </a:p>
          <a:p>
            <a:r>
              <a:rPr lang="en-US" dirty="0"/>
              <a:t>4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58118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70%</a:t>
            </a:r>
          </a:p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66500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0%</a:t>
            </a:r>
          </a:p>
          <a:p>
            <a:r>
              <a:rPr lang="en-US" dirty="0"/>
              <a:t>2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74882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90%</a:t>
            </a:r>
          </a:p>
          <a:p>
            <a:r>
              <a:rPr lang="en-US" dirty="0" smtClean="0"/>
              <a:t>10%</a:t>
            </a:r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78559" y="2402181"/>
            <a:ext cx="3981252" cy="327808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0588" y="2402181"/>
            <a:ext cx="3647433" cy="35263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-73300" y="6504038"/>
            <a:ext cx="7158287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Otten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L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Vlachou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D,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>
                <a:latin typeface="Arial" charset="0"/>
                <a:ea typeface="Arial" charset="0"/>
                <a:cs typeface="Arial" charset="0"/>
              </a:rPr>
              <a:t>S-J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.*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Analyst.,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141, 4305-4312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60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Lectin</a:t>
            </a:r>
            <a:r>
              <a:rPr lang="en-GB" sz="2400" i="1" dirty="0" smtClean="0">
                <a:latin typeface="Arial"/>
                <a:cs typeface="Arial"/>
              </a:rPr>
              <a:t> Concentration and Discrimination</a:t>
            </a:r>
            <a:r>
              <a:rPr lang="en-GB" sz="2400" i="1" dirty="0" smtClean="0">
                <a:latin typeface="Arial"/>
                <a:cs typeface="Arial"/>
              </a:rPr>
              <a:t> 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11" y="1343422"/>
            <a:ext cx="790810" cy="790810"/>
          </a:xfrm>
          <a:prstGeom prst="rect">
            <a:avLst/>
          </a:prstGeom>
          <a:ln>
            <a:noFill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09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7387" y="1343806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729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721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66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688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68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6337" y="1344996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070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07289" y="1343422"/>
            <a:ext cx="790810" cy="790810"/>
          </a:xfrm>
          <a:prstGeom prst="rect">
            <a:avLst/>
          </a:prstGeom>
          <a:ln>
            <a:noFill/>
          </a:ln>
        </p:spPr>
      </p:pic>
      <p:sp>
        <p:nvSpPr>
          <p:cNvPr id="51" name="TextBox 50"/>
          <p:cNvSpPr txBox="1"/>
          <p:nvPr/>
        </p:nvSpPr>
        <p:spPr>
          <a:xfrm>
            <a:off x="8250211" y="103862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73011" y="103862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0112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10%</a:t>
            </a:r>
          </a:p>
          <a:p>
            <a:r>
              <a:rPr lang="en-US" dirty="0" smtClean="0"/>
              <a:t>90%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849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0%</a:t>
            </a:r>
          </a:p>
          <a:p>
            <a:r>
              <a:rPr lang="en-US" dirty="0"/>
              <a:t>8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611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30%</a:t>
            </a:r>
          </a:p>
          <a:p>
            <a:r>
              <a:rPr lang="en-US" dirty="0" smtClean="0"/>
              <a:t>70%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373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0%</a:t>
            </a:r>
          </a:p>
          <a:p>
            <a:r>
              <a:rPr lang="en-US" dirty="0"/>
              <a:t>6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42116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50%</a:t>
            </a:r>
          </a:p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49736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0%</a:t>
            </a:r>
          </a:p>
          <a:p>
            <a:r>
              <a:rPr lang="en-US" dirty="0"/>
              <a:t>4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58118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70%</a:t>
            </a:r>
          </a:p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66500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0%</a:t>
            </a:r>
          </a:p>
          <a:p>
            <a:r>
              <a:rPr lang="en-US" dirty="0"/>
              <a:t>2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74882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90%</a:t>
            </a:r>
          </a:p>
          <a:p>
            <a:r>
              <a:rPr lang="en-US" dirty="0" smtClean="0"/>
              <a:t>10%</a:t>
            </a:r>
            <a:endParaRPr lang="en-US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4"/>
          <a:srcRect r="37260"/>
          <a:stretch/>
        </p:blipFill>
        <p:spPr>
          <a:xfrm>
            <a:off x="841615" y="2260346"/>
            <a:ext cx="2836596" cy="368138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14359" y="2134232"/>
            <a:ext cx="3019885" cy="368138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-73300" y="6504038"/>
            <a:ext cx="7158287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Otten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L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Vlachou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D,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>
                <a:latin typeface="Arial" charset="0"/>
                <a:ea typeface="Arial" charset="0"/>
                <a:cs typeface="Arial" charset="0"/>
              </a:rPr>
              <a:t>S-J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.*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Analyst.,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141, 4305-4312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45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22710936"/>
              </p:ext>
            </p:extLst>
          </p:nvPr>
        </p:nvGraphicFramePr>
        <p:xfrm>
          <a:off x="-1" y="-465023"/>
          <a:ext cx="9181729" cy="4333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-1" y="6348394"/>
            <a:ext cx="7626485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Richards, S-J.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Biggs, C. I,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M. I.,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</a:t>
            </a:r>
            <a:r>
              <a:rPr lang="en-US" sz="1400" i="1" dirty="0" smtClean="0">
                <a:latin typeface="Arial" charset="0"/>
                <a:ea typeface="Arial" charset="0"/>
                <a:cs typeface="Arial" charset="0"/>
              </a:rPr>
              <a:t>Macro-</a:t>
            </a:r>
            <a:r>
              <a:rPr lang="en-US" sz="1400" i="1" dirty="0" err="1" smtClean="0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Towards </a:t>
            </a:r>
            <a:r>
              <a:rPr lang="en-GB" sz="2400" i="1" dirty="0" smtClean="0">
                <a:latin typeface="Arial"/>
                <a:cs typeface="Arial"/>
              </a:rPr>
              <a:t>High-Throughput </a:t>
            </a:r>
            <a:r>
              <a:rPr lang="en-GB" sz="2400" i="1" dirty="0">
                <a:latin typeface="Arial"/>
                <a:cs typeface="Arial"/>
              </a:rPr>
              <a:t>S</a:t>
            </a:r>
            <a:r>
              <a:rPr lang="en-GB" sz="2400" i="1" dirty="0" smtClean="0">
                <a:latin typeface="Arial"/>
                <a:cs typeface="Arial"/>
              </a:rPr>
              <a:t>ensing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46" name="Picture 4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85" y="2481831"/>
            <a:ext cx="8104558" cy="354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7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High-throughput data collection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315"/>
            <a:ext cx="9181728" cy="50023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2015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DOI: 10.1039/C5TB01994J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63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74" y="1585543"/>
            <a:ext cx="8582204" cy="36640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174" y="5512709"/>
            <a:ext cx="7191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Otten, L. and Gibson, M. I. </a:t>
            </a:r>
            <a:r>
              <a:rPr lang="en-US" i="1" dirty="0" smtClean="0"/>
              <a:t>RSC </a:t>
            </a:r>
            <a:r>
              <a:rPr lang="en-US" i="1" dirty="0"/>
              <a:t>Adv</a:t>
            </a:r>
            <a:r>
              <a:rPr lang="en-US" dirty="0"/>
              <a:t>., </a:t>
            </a:r>
            <a:r>
              <a:rPr lang="en-US" b="1" dirty="0"/>
              <a:t>2015</a:t>
            </a:r>
            <a:r>
              <a:rPr lang="en-US" dirty="0" smtClean="0"/>
              <a:t>, 5</a:t>
            </a:r>
            <a:r>
              <a:rPr lang="en-US" dirty="0"/>
              <a:t>, 53911-53914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39881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4, 3046-3053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Lectin</a:t>
            </a:r>
            <a:r>
              <a:rPr lang="en-GB" sz="2400" i="1" dirty="0" smtClean="0">
                <a:latin typeface="Arial"/>
                <a:cs typeface="Arial"/>
              </a:rPr>
              <a:t> Discrimination</a:t>
            </a:r>
            <a:r>
              <a:rPr lang="en-GB" sz="2400" i="1" dirty="0" smtClean="0">
                <a:latin typeface="Arial"/>
                <a:cs typeface="Arial"/>
              </a:rPr>
              <a:t> 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847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14" name="Picture 13" descr="WGA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10" t="5457" r="7724" b="7116"/>
          <a:stretch/>
        </p:blipFill>
        <p:spPr>
          <a:xfrm>
            <a:off x="259150" y="3396349"/>
            <a:ext cx="2201335" cy="260350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5" name="Picture 14" descr="WGA_processed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056" t="7522" r="7871" b="5783"/>
          <a:stretch/>
        </p:blipFill>
        <p:spPr>
          <a:xfrm>
            <a:off x="2897272" y="3396349"/>
            <a:ext cx="2270931" cy="259228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350800"/>
              </p:ext>
            </p:extLst>
          </p:nvPr>
        </p:nvGraphicFramePr>
        <p:xfrm>
          <a:off x="5168203" y="308668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4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68203" y="308668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707" y="612365"/>
            <a:ext cx="3340100" cy="22225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04978" y="1204170"/>
            <a:ext cx="1055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Arial"/>
                <a:cs typeface="Arial"/>
              </a:rPr>
              <a:t>vs</a:t>
            </a:r>
            <a:endParaRPr lang="en-US" sz="2400" b="1" dirty="0"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8203" y="612365"/>
            <a:ext cx="3644900" cy="2235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138103" y="2834865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£10,000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5763" y="2828710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£50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4, 3046-3053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Low-cost, Low-resource Detection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323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Summary</a:t>
            </a:r>
            <a:endParaRPr lang="en-GB" sz="2400" i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4571" y="621461"/>
            <a:ext cx="7940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Polymer coating essential for saline stability and optical readout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Vast conjugation space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High-throughput and low resource detection possible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85711" y="2441863"/>
            <a:ext cx="4778499" cy="3581035"/>
            <a:chOff x="185711" y="2441863"/>
            <a:chExt cx="4778499" cy="3581035"/>
          </a:xfrm>
        </p:grpSpPr>
        <p:grpSp>
          <p:nvGrpSpPr>
            <p:cNvPr id="183" name="Group 377"/>
            <p:cNvGrpSpPr/>
            <p:nvPr/>
          </p:nvGrpSpPr>
          <p:grpSpPr>
            <a:xfrm>
              <a:off x="543630" y="3314133"/>
              <a:ext cx="584005" cy="600284"/>
              <a:chOff x="0" y="0"/>
              <a:chExt cx="965029" cy="959398"/>
            </a:xfrm>
          </p:grpSpPr>
          <p:sp>
            <p:nvSpPr>
              <p:cNvPr id="184" name="Shape 352"/>
              <p:cNvSpPr/>
              <p:nvPr/>
            </p:nvSpPr>
            <p:spPr>
              <a:xfrm>
                <a:off x="252238" y="246674"/>
                <a:ext cx="466872" cy="466872"/>
              </a:xfrm>
              <a:prstGeom prst="ellipse">
                <a:avLst/>
              </a:prstGeom>
              <a:gradFill flip="none" rotWithShape="1">
                <a:gsLst>
                  <a:gs pos="0">
                    <a:srgbClr val="FFFEFF"/>
                  </a:gs>
                  <a:gs pos="100000">
                    <a:srgbClr val="FE2D90"/>
                  </a:gs>
                </a:gsLst>
                <a:path path="shape">
                  <a:fillToRect l="38964" t="37347" r="61035" b="62652"/>
                </a:path>
              </a:gradFill>
              <a:ln w="25400" cap="flat">
                <a:solidFill>
                  <a:srgbClr val="FF509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grpSp>
            <p:nvGrpSpPr>
              <p:cNvPr id="185" name="Group 355"/>
              <p:cNvGrpSpPr/>
              <p:nvPr/>
            </p:nvGrpSpPr>
            <p:grpSpPr>
              <a:xfrm>
                <a:off x="413046" y="-1"/>
                <a:ext cx="129097" cy="241186"/>
                <a:chOff x="0" y="0"/>
                <a:chExt cx="129095" cy="241184"/>
              </a:xfrm>
            </p:grpSpPr>
            <p:sp>
              <p:nvSpPr>
                <p:cNvPr id="207" name="Shape 353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08" name="Shape 354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186" name="Group 358"/>
              <p:cNvGrpSpPr/>
              <p:nvPr/>
            </p:nvGrpSpPr>
            <p:grpSpPr>
              <a:xfrm rot="10800000" flipH="1">
                <a:off x="410975" y="718213"/>
                <a:ext cx="129096" cy="241186"/>
                <a:chOff x="0" y="0"/>
                <a:chExt cx="129095" cy="241184"/>
              </a:xfrm>
            </p:grpSpPr>
            <p:sp>
              <p:nvSpPr>
                <p:cNvPr id="205" name="Shape 356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06" name="Shape 357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187" name="Group 361"/>
              <p:cNvGrpSpPr/>
              <p:nvPr/>
            </p:nvGrpSpPr>
            <p:grpSpPr>
              <a:xfrm rot="5398832" flipH="1">
                <a:off x="779867" y="358659"/>
                <a:ext cx="129097" cy="241185"/>
                <a:chOff x="0" y="0"/>
                <a:chExt cx="129095" cy="241184"/>
              </a:xfrm>
            </p:grpSpPr>
            <p:sp>
              <p:nvSpPr>
                <p:cNvPr id="203" name="Shape 359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04" name="Shape 360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188" name="Group 364"/>
              <p:cNvGrpSpPr/>
              <p:nvPr/>
            </p:nvGrpSpPr>
            <p:grpSpPr>
              <a:xfrm rot="16198832">
                <a:off x="56066" y="363413"/>
                <a:ext cx="129097" cy="241186"/>
                <a:chOff x="0" y="0"/>
                <a:chExt cx="129095" cy="241184"/>
              </a:xfrm>
            </p:grpSpPr>
            <p:sp>
              <p:nvSpPr>
                <p:cNvPr id="201" name="Shape 362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02" name="Shape 363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189" name="Group 367"/>
              <p:cNvGrpSpPr/>
              <p:nvPr/>
            </p:nvGrpSpPr>
            <p:grpSpPr>
              <a:xfrm rot="3028352" flipH="1">
                <a:off x="667780" y="106594"/>
                <a:ext cx="129097" cy="241185"/>
                <a:chOff x="0" y="0"/>
                <a:chExt cx="129095" cy="241184"/>
              </a:xfrm>
            </p:grpSpPr>
            <p:sp>
              <p:nvSpPr>
                <p:cNvPr id="199" name="Shape 365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00" name="Shape 366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190" name="Group 370"/>
              <p:cNvGrpSpPr/>
              <p:nvPr/>
            </p:nvGrpSpPr>
            <p:grpSpPr>
              <a:xfrm rot="13828352">
                <a:off x="153615" y="602773"/>
                <a:ext cx="129096" cy="241186"/>
                <a:chOff x="0" y="0"/>
                <a:chExt cx="129095" cy="241184"/>
              </a:xfrm>
            </p:grpSpPr>
            <p:sp>
              <p:nvSpPr>
                <p:cNvPr id="197" name="Shape 368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98" name="Shape 369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191" name="Group 373"/>
              <p:cNvGrpSpPr/>
              <p:nvPr/>
            </p:nvGrpSpPr>
            <p:grpSpPr>
              <a:xfrm rot="7853138" flipH="1">
                <a:off x="682903" y="602775"/>
                <a:ext cx="129097" cy="241185"/>
                <a:chOff x="0" y="0"/>
                <a:chExt cx="129095" cy="241184"/>
              </a:xfrm>
            </p:grpSpPr>
            <p:sp>
              <p:nvSpPr>
                <p:cNvPr id="195" name="Shape 371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96" name="Shape 372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192" name="Group 376"/>
              <p:cNvGrpSpPr/>
              <p:nvPr/>
            </p:nvGrpSpPr>
            <p:grpSpPr>
              <a:xfrm rot="18536056">
                <a:off x="160137" y="116736"/>
                <a:ext cx="129097" cy="241186"/>
                <a:chOff x="0" y="0"/>
                <a:chExt cx="129095" cy="241184"/>
              </a:xfrm>
            </p:grpSpPr>
            <p:sp>
              <p:nvSpPr>
                <p:cNvPr id="193" name="Shape 374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94" name="Shape 375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</p:grpSp>
        <p:grpSp>
          <p:nvGrpSpPr>
            <p:cNvPr id="209" name="Group 403"/>
            <p:cNvGrpSpPr/>
            <p:nvPr/>
          </p:nvGrpSpPr>
          <p:grpSpPr>
            <a:xfrm>
              <a:off x="549871" y="2441863"/>
              <a:ext cx="584005" cy="600284"/>
              <a:chOff x="0" y="0"/>
              <a:chExt cx="965029" cy="959398"/>
            </a:xfrm>
          </p:grpSpPr>
          <p:sp>
            <p:nvSpPr>
              <p:cNvPr id="210" name="Shape 378"/>
              <p:cNvSpPr/>
              <p:nvPr/>
            </p:nvSpPr>
            <p:spPr>
              <a:xfrm>
                <a:off x="252238" y="246674"/>
                <a:ext cx="466872" cy="466872"/>
              </a:xfrm>
              <a:prstGeom prst="ellipse">
                <a:avLst/>
              </a:prstGeom>
              <a:gradFill flip="none" rotWithShape="1">
                <a:gsLst>
                  <a:gs pos="0">
                    <a:srgbClr val="FFFEFF"/>
                  </a:gs>
                  <a:gs pos="100000">
                    <a:srgbClr val="FE2D90"/>
                  </a:gs>
                </a:gsLst>
                <a:path path="shape">
                  <a:fillToRect l="38964" t="37347" r="61035" b="62652"/>
                </a:path>
              </a:gradFill>
              <a:ln w="25400" cap="flat">
                <a:solidFill>
                  <a:srgbClr val="FF509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grpSp>
            <p:nvGrpSpPr>
              <p:cNvPr id="211" name="Group 381"/>
              <p:cNvGrpSpPr/>
              <p:nvPr/>
            </p:nvGrpSpPr>
            <p:grpSpPr>
              <a:xfrm>
                <a:off x="413046" y="-1"/>
                <a:ext cx="129097" cy="241186"/>
                <a:chOff x="0" y="0"/>
                <a:chExt cx="129095" cy="241184"/>
              </a:xfrm>
            </p:grpSpPr>
            <p:sp>
              <p:nvSpPr>
                <p:cNvPr id="233" name="Shape 379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34" name="Shape 380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12" name="Group 384"/>
              <p:cNvGrpSpPr/>
              <p:nvPr/>
            </p:nvGrpSpPr>
            <p:grpSpPr>
              <a:xfrm rot="10800000" flipH="1">
                <a:off x="410975" y="718213"/>
                <a:ext cx="129096" cy="241186"/>
                <a:chOff x="0" y="0"/>
                <a:chExt cx="129095" cy="241184"/>
              </a:xfrm>
            </p:grpSpPr>
            <p:sp>
              <p:nvSpPr>
                <p:cNvPr id="231" name="Shape 382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32" name="Shape 383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13" name="Group 387"/>
              <p:cNvGrpSpPr/>
              <p:nvPr/>
            </p:nvGrpSpPr>
            <p:grpSpPr>
              <a:xfrm rot="5398832" flipH="1">
                <a:off x="779867" y="358659"/>
                <a:ext cx="129097" cy="241185"/>
                <a:chOff x="0" y="0"/>
                <a:chExt cx="129095" cy="241184"/>
              </a:xfrm>
            </p:grpSpPr>
            <p:sp>
              <p:nvSpPr>
                <p:cNvPr id="229" name="Shape 385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30" name="Shape 386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14" name="Group 390"/>
              <p:cNvGrpSpPr/>
              <p:nvPr/>
            </p:nvGrpSpPr>
            <p:grpSpPr>
              <a:xfrm rot="16198832">
                <a:off x="56066" y="363413"/>
                <a:ext cx="129097" cy="241186"/>
                <a:chOff x="0" y="0"/>
                <a:chExt cx="129095" cy="241184"/>
              </a:xfrm>
            </p:grpSpPr>
            <p:sp>
              <p:nvSpPr>
                <p:cNvPr id="227" name="Shape 388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28" name="Shape 389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15" name="Group 393"/>
              <p:cNvGrpSpPr/>
              <p:nvPr/>
            </p:nvGrpSpPr>
            <p:grpSpPr>
              <a:xfrm rot="3028352" flipH="1">
                <a:off x="667780" y="106594"/>
                <a:ext cx="129097" cy="241185"/>
                <a:chOff x="0" y="0"/>
                <a:chExt cx="129095" cy="241184"/>
              </a:xfrm>
            </p:grpSpPr>
            <p:sp>
              <p:nvSpPr>
                <p:cNvPr id="225" name="Shape 391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26" name="Shape 392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16" name="Group 396"/>
              <p:cNvGrpSpPr/>
              <p:nvPr/>
            </p:nvGrpSpPr>
            <p:grpSpPr>
              <a:xfrm rot="13828352">
                <a:off x="153615" y="602773"/>
                <a:ext cx="129096" cy="241186"/>
                <a:chOff x="0" y="0"/>
                <a:chExt cx="129095" cy="241184"/>
              </a:xfrm>
            </p:grpSpPr>
            <p:sp>
              <p:nvSpPr>
                <p:cNvPr id="223" name="Shape 394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24" name="Shape 395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17" name="Group 399"/>
              <p:cNvGrpSpPr/>
              <p:nvPr/>
            </p:nvGrpSpPr>
            <p:grpSpPr>
              <a:xfrm rot="7853138" flipH="1">
                <a:off x="682903" y="602775"/>
                <a:ext cx="129097" cy="241185"/>
                <a:chOff x="0" y="0"/>
                <a:chExt cx="129095" cy="241184"/>
              </a:xfrm>
            </p:grpSpPr>
            <p:sp>
              <p:nvSpPr>
                <p:cNvPr id="221" name="Shape 397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22" name="Shape 398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18" name="Group 402"/>
              <p:cNvGrpSpPr/>
              <p:nvPr/>
            </p:nvGrpSpPr>
            <p:grpSpPr>
              <a:xfrm rot="18536056">
                <a:off x="160137" y="116736"/>
                <a:ext cx="129097" cy="241186"/>
                <a:chOff x="0" y="0"/>
                <a:chExt cx="129095" cy="241184"/>
              </a:xfrm>
            </p:grpSpPr>
            <p:sp>
              <p:nvSpPr>
                <p:cNvPr id="219" name="Shape 400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20" name="Shape 401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</p:grpSp>
        <p:grpSp>
          <p:nvGrpSpPr>
            <p:cNvPr id="235" name="Group 410"/>
            <p:cNvGrpSpPr/>
            <p:nvPr/>
          </p:nvGrpSpPr>
          <p:grpSpPr>
            <a:xfrm>
              <a:off x="3122555" y="2670698"/>
              <a:ext cx="1115666" cy="1102644"/>
              <a:chOff x="0" y="0"/>
              <a:chExt cx="3104263" cy="2708440"/>
            </a:xfrm>
          </p:grpSpPr>
          <p:grpSp>
            <p:nvGrpSpPr>
              <p:cNvPr id="236" name="Group 406"/>
              <p:cNvGrpSpPr/>
              <p:nvPr/>
            </p:nvGrpSpPr>
            <p:grpSpPr>
              <a:xfrm>
                <a:off x="-1" y="-1"/>
                <a:ext cx="3104265" cy="2708442"/>
                <a:chOff x="0" y="0"/>
                <a:chExt cx="3104263" cy="2708440"/>
              </a:xfrm>
            </p:grpSpPr>
            <p:sp>
              <p:nvSpPr>
                <p:cNvPr id="240" name="Shape 404"/>
                <p:cNvSpPr/>
                <p:nvPr/>
              </p:nvSpPr>
              <p:spPr>
                <a:xfrm flipV="1">
                  <a:off x="15431" y="-1"/>
                  <a:ext cx="1" cy="2708442"/>
                </a:xfrm>
                <a:prstGeom prst="line">
                  <a:avLst/>
                </a:prstGeom>
                <a:noFill/>
                <a:ln w="57150" cap="flat" cmpd="sng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41" name="Shape 405"/>
                <p:cNvSpPr/>
                <p:nvPr/>
              </p:nvSpPr>
              <p:spPr>
                <a:xfrm>
                  <a:off x="0" y="2690845"/>
                  <a:ext cx="3104264" cy="1"/>
                </a:xfrm>
                <a:prstGeom prst="line">
                  <a:avLst/>
                </a:prstGeom>
                <a:noFill/>
                <a:ln w="57150" cap="flat" cmpd="sng">
                  <a:solidFill>
                    <a:schemeClr val="tx1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sp>
            <p:nvSpPr>
              <p:cNvPr id="237" name="Shape 407"/>
              <p:cNvSpPr/>
              <p:nvPr/>
            </p:nvSpPr>
            <p:spPr>
              <a:xfrm rot="7359400">
                <a:off x="750818" y="448638"/>
                <a:ext cx="1003438" cy="1430164"/>
              </a:xfrm>
              <a:prstGeom prst="ellipse">
                <a:avLst/>
              </a:prstGeom>
              <a:noFill/>
              <a:ln w="88900" cap="flat">
                <a:solidFill>
                  <a:srgbClr val="0433FF"/>
                </a:solidFill>
                <a:prstDash val="solid"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8" name="Shape 408"/>
              <p:cNvSpPr/>
              <p:nvPr/>
            </p:nvSpPr>
            <p:spPr>
              <a:xfrm rot="12692666">
                <a:off x="1169918" y="651838"/>
                <a:ext cx="1003438" cy="1430164"/>
              </a:xfrm>
              <a:prstGeom prst="ellipse">
                <a:avLst/>
              </a:prstGeom>
              <a:noFill/>
              <a:ln w="88900" cap="flat">
                <a:solidFill>
                  <a:srgbClr val="FF2600"/>
                </a:solidFill>
                <a:prstDash val="solid"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9" name="Shape 409"/>
              <p:cNvSpPr/>
              <p:nvPr/>
            </p:nvSpPr>
            <p:spPr>
              <a:xfrm rot="17224534">
                <a:off x="738118" y="1121738"/>
                <a:ext cx="1003438" cy="1430164"/>
              </a:xfrm>
              <a:prstGeom prst="ellipse">
                <a:avLst/>
              </a:prstGeom>
              <a:noFill/>
              <a:ln w="88900" cap="flat">
                <a:solidFill>
                  <a:srgbClr val="008F00"/>
                </a:solidFill>
                <a:prstDash val="solid"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pic>
          <p:nvPicPr>
            <p:cNvPr id="242" name="pasted-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199294" y="3081959"/>
              <a:ext cx="599170" cy="562734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243" name="Group 438"/>
            <p:cNvGrpSpPr/>
            <p:nvPr/>
          </p:nvGrpSpPr>
          <p:grpSpPr>
            <a:xfrm>
              <a:off x="185711" y="4411593"/>
              <a:ext cx="584006" cy="600283"/>
              <a:chOff x="0" y="0"/>
              <a:chExt cx="965029" cy="959398"/>
            </a:xfrm>
          </p:grpSpPr>
          <p:sp>
            <p:nvSpPr>
              <p:cNvPr id="244" name="Shape 413"/>
              <p:cNvSpPr/>
              <p:nvPr/>
            </p:nvSpPr>
            <p:spPr>
              <a:xfrm>
                <a:off x="252238" y="246674"/>
                <a:ext cx="466872" cy="466872"/>
              </a:xfrm>
              <a:prstGeom prst="ellipse">
                <a:avLst/>
              </a:prstGeom>
              <a:gradFill flip="none" rotWithShape="1">
                <a:gsLst>
                  <a:gs pos="0">
                    <a:srgbClr val="FFFEFF"/>
                  </a:gs>
                  <a:gs pos="100000">
                    <a:srgbClr val="FE2D90"/>
                  </a:gs>
                </a:gsLst>
                <a:path path="shape">
                  <a:fillToRect l="38964" t="37347" r="61035" b="62652"/>
                </a:path>
              </a:gradFill>
              <a:ln w="25400" cap="flat">
                <a:solidFill>
                  <a:srgbClr val="FF509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grpSp>
            <p:nvGrpSpPr>
              <p:cNvPr id="245" name="Group 416"/>
              <p:cNvGrpSpPr/>
              <p:nvPr/>
            </p:nvGrpSpPr>
            <p:grpSpPr>
              <a:xfrm>
                <a:off x="413046" y="-1"/>
                <a:ext cx="129097" cy="241186"/>
                <a:chOff x="0" y="0"/>
                <a:chExt cx="129095" cy="241184"/>
              </a:xfrm>
            </p:grpSpPr>
            <p:sp>
              <p:nvSpPr>
                <p:cNvPr id="267" name="Shape 414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68" name="Shape 415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46" name="Group 419"/>
              <p:cNvGrpSpPr/>
              <p:nvPr/>
            </p:nvGrpSpPr>
            <p:grpSpPr>
              <a:xfrm rot="10800000" flipH="1">
                <a:off x="410975" y="718213"/>
                <a:ext cx="129096" cy="241186"/>
                <a:chOff x="0" y="0"/>
                <a:chExt cx="129095" cy="241184"/>
              </a:xfrm>
            </p:grpSpPr>
            <p:sp>
              <p:nvSpPr>
                <p:cNvPr id="265" name="Shape 417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66" name="Shape 418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47" name="Group 422"/>
              <p:cNvGrpSpPr/>
              <p:nvPr/>
            </p:nvGrpSpPr>
            <p:grpSpPr>
              <a:xfrm rot="5398832" flipH="1">
                <a:off x="779867" y="358659"/>
                <a:ext cx="129097" cy="241185"/>
                <a:chOff x="0" y="0"/>
                <a:chExt cx="129095" cy="241184"/>
              </a:xfrm>
            </p:grpSpPr>
            <p:sp>
              <p:nvSpPr>
                <p:cNvPr id="263" name="Shape 420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64" name="Shape 421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48" name="Group 425"/>
              <p:cNvGrpSpPr/>
              <p:nvPr/>
            </p:nvGrpSpPr>
            <p:grpSpPr>
              <a:xfrm rot="16198832">
                <a:off x="56066" y="363413"/>
                <a:ext cx="129097" cy="241186"/>
                <a:chOff x="0" y="0"/>
                <a:chExt cx="129095" cy="241184"/>
              </a:xfrm>
            </p:grpSpPr>
            <p:sp>
              <p:nvSpPr>
                <p:cNvPr id="261" name="Shape 423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62" name="Shape 424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49" name="Group 428"/>
              <p:cNvGrpSpPr/>
              <p:nvPr/>
            </p:nvGrpSpPr>
            <p:grpSpPr>
              <a:xfrm rot="3028352" flipH="1">
                <a:off x="667780" y="106594"/>
                <a:ext cx="129097" cy="241185"/>
                <a:chOff x="0" y="0"/>
                <a:chExt cx="129095" cy="241184"/>
              </a:xfrm>
            </p:grpSpPr>
            <p:sp>
              <p:nvSpPr>
                <p:cNvPr id="259" name="Shape 426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72DA3E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60" name="Shape 427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50" name="Group 431"/>
              <p:cNvGrpSpPr/>
              <p:nvPr/>
            </p:nvGrpSpPr>
            <p:grpSpPr>
              <a:xfrm rot="13828352">
                <a:off x="153615" y="602773"/>
                <a:ext cx="129096" cy="241186"/>
                <a:chOff x="0" y="0"/>
                <a:chExt cx="129095" cy="241184"/>
              </a:xfrm>
            </p:grpSpPr>
            <p:sp>
              <p:nvSpPr>
                <p:cNvPr id="257" name="Shape 429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58" name="Shape 430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51" name="Group 434"/>
              <p:cNvGrpSpPr/>
              <p:nvPr/>
            </p:nvGrpSpPr>
            <p:grpSpPr>
              <a:xfrm rot="7853138" flipH="1">
                <a:off x="682903" y="602775"/>
                <a:ext cx="129097" cy="241185"/>
                <a:chOff x="0" y="0"/>
                <a:chExt cx="129095" cy="241184"/>
              </a:xfrm>
            </p:grpSpPr>
            <p:sp>
              <p:nvSpPr>
                <p:cNvPr id="255" name="Shape 432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56" name="Shape 433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52" name="Group 437"/>
              <p:cNvGrpSpPr/>
              <p:nvPr/>
            </p:nvGrpSpPr>
            <p:grpSpPr>
              <a:xfrm rot="18536056">
                <a:off x="160137" y="116736"/>
                <a:ext cx="129097" cy="241186"/>
                <a:chOff x="0" y="0"/>
                <a:chExt cx="129095" cy="241184"/>
              </a:xfrm>
            </p:grpSpPr>
            <p:sp>
              <p:nvSpPr>
                <p:cNvPr id="253" name="Shape 435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54" name="Shape 436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</p:grpSp>
        <p:grpSp>
          <p:nvGrpSpPr>
            <p:cNvPr id="269" name="Group 464"/>
            <p:cNvGrpSpPr/>
            <p:nvPr/>
          </p:nvGrpSpPr>
          <p:grpSpPr>
            <a:xfrm>
              <a:off x="241681" y="5382368"/>
              <a:ext cx="584006" cy="600284"/>
              <a:chOff x="0" y="0"/>
              <a:chExt cx="965029" cy="959398"/>
            </a:xfrm>
          </p:grpSpPr>
          <p:sp>
            <p:nvSpPr>
              <p:cNvPr id="270" name="Shape 439"/>
              <p:cNvSpPr/>
              <p:nvPr/>
            </p:nvSpPr>
            <p:spPr>
              <a:xfrm>
                <a:off x="252238" y="246674"/>
                <a:ext cx="466872" cy="466872"/>
              </a:xfrm>
              <a:prstGeom prst="ellipse">
                <a:avLst/>
              </a:prstGeom>
              <a:gradFill flip="none" rotWithShape="1">
                <a:gsLst>
                  <a:gs pos="0">
                    <a:srgbClr val="FFFEFF"/>
                  </a:gs>
                  <a:gs pos="100000">
                    <a:srgbClr val="FE2D90"/>
                  </a:gs>
                </a:gsLst>
                <a:path path="shape">
                  <a:fillToRect l="38964" t="37347" r="61035" b="62652"/>
                </a:path>
              </a:gradFill>
              <a:ln w="25400" cap="flat">
                <a:solidFill>
                  <a:srgbClr val="FF509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grpSp>
            <p:nvGrpSpPr>
              <p:cNvPr id="271" name="Group 442"/>
              <p:cNvGrpSpPr/>
              <p:nvPr/>
            </p:nvGrpSpPr>
            <p:grpSpPr>
              <a:xfrm>
                <a:off x="413046" y="-1"/>
                <a:ext cx="129097" cy="241186"/>
                <a:chOff x="0" y="0"/>
                <a:chExt cx="129095" cy="241184"/>
              </a:xfrm>
            </p:grpSpPr>
            <p:sp>
              <p:nvSpPr>
                <p:cNvPr id="293" name="Shape 440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94" name="Shape 441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72" name="Group 445"/>
              <p:cNvGrpSpPr/>
              <p:nvPr/>
            </p:nvGrpSpPr>
            <p:grpSpPr>
              <a:xfrm rot="10800000" flipH="1">
                <a:off x="410975" y="718213"/>
                <a:ext cx="129096" cy="241186"/>
                <a:chOff x="0" y="0"/>
                <a:chExt cx="129095" cy="241184"/>
              </a:xfrm>
            </p:grpSpPr>
            <p:sp>
              <p:nvSpPr>
                <p:cNvPr id="291" name="Shape 443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92" name="Shape 444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73" name="Group 448"/>
              <p:cNvGrpSpPr/>
              <p:nvPr/>
            </p:nvGrpSpPr>
            <p:grpSpPr>
              <a:xfrm rot="5398832" flipH="1">
                <a:off x="779867" y="358659"/>
                <a:ext cx="129097" cy="241185"/>
                <a:chOff x="0" y="0"/>
                <a:chExt cx="129095" cy="241184"/>
              </a:xfrm>
            </p:grpSpPr>
            <p:sp>
              <p:nvSpPr>
                <p:cNvPr id="289" name="Shape 446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90" name="Shape 447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74" name="Group 451"/>
              <p:cNvGrpSpPr/>
              <p:nvPr/>
            </p:nvGrpSpPr>
            <p:grpSpPr>
              <a:xfrm rot="16198832">
                <a:off x="56066" y="363413"/>
                <a:ext cx="129097" cy="241186"/>
                <a:chOff x="0" y="0"/>
                <a:chExt cx="129095" cy="241184"/>
              </a:xfrm>
            </p:grpSpPr>
            <p:sp>
              <p:nvSpPr>
                <p:cNvPr id="287" name="Shape 449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88" name="Shape 450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75" name="Group 454"/>
              <p:cNvGrpSpPr/>
              <p:nvPr/>
            </p:nvGrpSpPr>
            <p:grpSpPr>
              <a:xfrm rot="3028352" flipH="1">
                <a:off x="667780" y="106594"/>
                <a:ext cx="129097" cy="241185"/>
                <a:chOff x="0" y="0"/>
                <a:chExt cx="129095" cy="241184"/>
              </a:xfrm>
            </p:grpSpPr>
            <p:sp>
              <p:nvSpPr>
                <p:cNvPr id="285" name="Shape 452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3F72D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86" name="Shape 453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76" name="Group 457"/>
              <p:cNvGrpSpPr/>
              <p:nvPr/>
            </p:nvGrpSpPr>
            <p:grpSpPr>
              <a:xfrm rot="13828352">
                <a:off x="153615" y="602773"/>
                <a:ext cx="129096" cy="241186"/>
                <a:chOff x="0" y="0"/>
                <a:chExt cx="129095" cy="241184"/>
              </a:xfrm>
            </p:grpSpPr>
            <p:sp>
              <p:nvSpPr>
                <p:cNvPr id="283" name="Shape 455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84" name="Shape 456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77" name="Group 460"/>
              <p:cNvGrpSpPr/>
              <p:nvPr/>
            </p:nvGrpSpPr>
            <p:grpSpPr>
              <a:xfrm rot="7853138" flipH="1">
                <a:off x="682903" y="602775"/>
                <a:ext cx="129097" cy="241185"/>
                <a:chOff x="0" y="0"/>
                <a:chExt cx="129095" cy="241184"/>
              </a:xfrm>
            </p:grpSpPr>
            <p:sp>
              <p:nvSpPr>
                <p:cNvPr id="281" name="Shape 458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82" name="Shape 459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78" name="Group 463"/>
              <p:cNvGrpSpPr/>
              <p:nvPr/>
            </p:nvGrpSpPr>
            <p:grpSpPr>
              <a:xfrm rot="18536056">
                <a:off x="160137" y="116736"/>
                <a:ext cx="129097" cy="241186"/>
                <a:chOff x="0" y="0"/>
                <a:chExt cx="129095" cy="241184"/>
              </a:xfrm>
            </p:grpSpPr>
            <p:sp>
              <p:nvSpPr>
                <p:cNvPr id="279" name="Shape 461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280" name="Shape 462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</p:grpSp>
        <p:grpSp>
          <p:nvGrpSpPr>
            <p:cNvPr id="295" name="Group 490"/>
            <p:cNvGrpSpPr/>
            <p:nvPr/>
          </p:nvGrpSpPr>
          <p:grpSpPr>
            <a:xfrm>
              <a:off x="965933" y="4358642"/>
              <a:ext cx="584006" cy="600283"/>
              <a:chOff x="0" y="0"/>
              <a:chExt cx="965029" cy="959398"/>
            </a:xfrm>
          </p:grpSpPr>
          <p:sp>
            <p:nvSpPr>
              <p:cNvPr id="296" name="Shape 465"/>
              <p:cNvSpPr/>
              <p:nvPr/>
            </p:nvSpPr>
            <p:spPr>
              <a:xfrm>
                <a:off x="252238" y="246674"/>
                <a:ext cx="466872" cy="466872"/>
              </a:xfrm>
              <a:prstGeom prst="ellipse">
                <a:avLst/>
              </a:prstGeom>
              <a:gradFill flip="none" rotWithShape="1">
                <a:gsLst>
                  <a:gs pos="0">
                    <a:srgbClr val="FFFEFF"/>
                  </a:gs>
                  <a:gs pos="100000">
                    <a:srgbClr val="FE2D90"/>
                  </a:gs>
                </a:gsLst>
                <a:path path="shape">
                  <a:fillToRect l="38964" t="37347" r="61035" b="62652"/>
                </a:path>
              </a:gradFill>
              <a:ln w="25400" cap="flat">
                <a:solidFill>
                  <a:srgbClr val="FF509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grpSp>
            <p:nvGrpSpPr>
              <p:cNvPr id="297" name="Group 468"/>
              <p:cNvGrpSpPr/>
              <p:nvPr/>
            </p:nvGrpSpPr>
            <p:grpSpPr>
              <a:xfrm>
                <a:off x="413046" y="-1"/>
                <a:ext cx="129097" cy="241186"/>
                <a:chOff x="0" y="0"/>
                <a:chExt cx="129095" cy="241184"/>
              </a:xfrm>
            </p:grpSpPr>
            <p:sp>
              <p:nvSpPr>
                <p:cNvPr id="319" name="Shape 466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20" name="Shape 467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98" name="Group 471"/>
              <p:cNvGrpSpPr/>
              <p:nvPr/>
            </p:nvGrpSpPr>
            <p:grpSpPr>
              <a:xfrm rot="10800000" flipH="1">
                <a:off x="410975" y="718213"/>
                <a:ext cx="129096" cy="241186"/>
                <a:chOff x="0" y="0"/>
                <a:chExt cx="129095" cy="241184"/>
              </a:xfrm>
            </p:grpSpPr>
            <p:sp>
              <p:nvSpPr>
                <p:cNvPr id="317" name="Shape 469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18" name="Shape 470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299" name="Group 474"/>
              <p:cNvGrpSpPr/>
              <p:nvPr/>
            </p:nvGrpSpPr>
            <p:grpSpPr>
              <a:xfrm rot="5398832" flipH="1">
                <a:off x="779867" y="358659"/>
                <a:ext cx="129097" cy="241185"/>
                <a:chOff x="0" y="0"/>
                <a:chExt cx="129095" cy="241184"/>
              </a:xfrm>
            </p:grpSpPr>
            <p:sp>
              <p:nvSpPr>
                <p:cNvPr id="315" name="Shape 472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16" name="Shape 473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00" name="Group 477"/>
              <p:cNvGrpSpPr/>
              <p:nvPr/>
            </p:nvGrpSpPr>
            <p:grpSpPr>
              <a:xfrm rot="16198832">
                <a:off x="56066" y="363413"/>
                <a:ext cx="129097" cy="241186"/>
                <a:chOff x="0" y="0"/>
                <a:chExt cx="129095" cy="241184"/>
              </a:xfrm>
            </p:grpSpPr>
            <p:sp>
              <p:nvSpPr>
                <p:cNvPr id="313" name="Shape 475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14" name="Shape 476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01" name="Group 480"/>
              <p:cNvGrpSpPr/>
              <p:nvPr/>
            </p:nvGrpSpPr>
            <p:grpSpPr>
              <a:xfrm rot="3028352" flipH="1">
                <a:off x="667780" y="106594"/>
                <a:ext cx="129097" cy="241185"/>
                <a:chOff x="0" y="0"/>
                <a:chExt cx="129095" cy="241184"/>
              </a:xfrm>
            </p:grpSpPr>
            <p:sp>
              <p:nvSpPr>
                <p:cNvPr id="311" name="Shape 478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72DA3E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12" name="Shape 479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02" name="Group 483"/>
              <p:cNvGrpSpPr/>
              <p:nvPr/>
            </p:nvGrpSpPr>
            <p:grpSpPr>
              <a:xfrm rot="13828352">
                <a:off x="153615" y="602773"/>
                <a:ext cx="129096" cy="241186"/>
                <a:chOff x="0" y="0"/>
                <a:chExt cx="129095" cy="241184"/>
              </a:xfrm>
            </p:grpSpPr>
            <p:sp>
              <p:nvSpPr>
                <p:cNvPr id="309" name="Shape 481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10" name="Shape 482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03" name="Group 486"/>
              <p:cNvGrpSpPr/>
              <p:nvPr/>
            </p:nvGrpSpPr>
            <p:grpSpPr>
              <a:xfrm rot="7853138" flipH="1">
                <a:off x="682903" y="602775"/>
                <a:ext cx="129097" cy="241185"/>
                <a:chOff x="0" y="0"/>
                <a:chExt cx="129095" cy="241184"/>
              </a:xfrm>
            </p:grpSpPr>
            <p:sp>
              <p:nvSpPr>
                <p:cNvPr id="307" name="Shape 484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08" name="Shape 485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04" name="Group 489"/>
              <p:cNvGrpSpPr/>
              <p:nvPr/>
            </p:nvGrpSpPr>
            <p:grpSpPr>
              <a:xfrm rot="18536056">
                <a:off x="160137" y="116736"/>
                <a:ext cx="129097" cy="241186"/>
                <a:chOff x="0" y="0"/>
                <a:chExt cx="129095" cy="241184"/>
              </a:xfrm>
            </p:grpSpPr>
            <p:sp>
              <p:nvSpPr>
                <p:cNvPr id="305" name="Shape 487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72DA3E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06" name="Shape 488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</p:grpSp>
        <p:grpSp>
          <p:nvGrpSpPr>
            <p:cNvPr id="321" name="Group 516"/>
            <p:cNvGrpSpPr/>
            <p:nvPr/>
          </p:nvGrpSpPr>
          <p:grpSpPr>
            <a:xfrm>
              <a:off x="1002026" y="5422614"/>
              <a:ext cx="584005" cy="600284"/>
              <a:chOff x="0" y="0"/>
              <a:chExt cx="965029" cy="959398"/>
            </a:xfrm>
          </p:grpSpPr>
          <p:sp>
            <p:nvSpPr>
              <p:cNvPr id="322" name="Shape 491"/>
              <p:cNvSpPr/>
              <p:nvPr/>
            </p:nvSpPr>
            <p:spPr>
              <a:xfrm>
                <a:off x="252238" y="246674"/>
                <a:ext cx="466872" cy="466872"/>
              </a:xfrm>
              <a:prstGeom prst="ellipse">
                <a:avLst/>
              </a:prstGeom>
              <a:gradFill flip="none" rotWithShape="1">
                <a:gsLst>
                  <a:gs pos="0">
                    <a:srgbClr val="FFFEFF"/>
                  </a:gs>
                  <a:gs pos="100000">
                    <a:srgbClr val="FE2D90"/>
                  </a:gs>
                </a:gsLst>
                <a:path path="shape">
                  <a:fillToRect l="38964" t="37347" r="61035" b="62652"/>
                </a:path>
              </a:gradFill>
              <a:ln w="25400" cap="flat">
                <a:solidFill>
                  <a:srgbClr val="FF509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grpSp>
            <p:nvGrpSpPr>
              <p:cNvPr id="323" name="Group 494"/>
              <p:cNvGrpSpPr/>
              <p:nvPr/>
            </p:nvGrpSpPr>
            <p:grpSpPr>
              <a:xfrm>
                <a:off x="413046" y="-1"/>
                <a:ext cx="129097" cy="241186"/>
                <a:chOff x="0" y="0"/>
                <a:chExt cx="129095" cy="241184"/>
              </a:xfrm>
            </p:grpSpPr>
            <p:sp>
              <p:nvSpPr>
                <p:cNvPr id="345" name="Shape 492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3F72D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6" name="Shape 493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24" name="Group 497"/>
              <p:cNvGrpSpPr/>
              <p:nvPr/>
            </p:nvGrpSpPr>
            <p:grpSpPr>
              <a:xfrm rot="10800000" flipH="1">
                <a:off x="410975" y="718213"/>
                <a:ext cx="129096" cy="241186"/>
                <a:chOff x="0" y="0"/>
                <a:chExt cx="129095" cy="241184"/>
              </a:xfrm>
            </p:grpSpPr>
            <p:sp>
              <p:nvSpPr>
                <p:cNvPr id="343" name="Shape 495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4" name="Shape 496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25" name="Group 500"/>
              <p:cNvGrpSpPr/>
              <p:nvPr/>
            </p:nvGrpSpPr>
            <p:grpSpPr>
              <a:xfrm rot="5398832" flipH="1">
                <a:off x="779867" y="358659"/>
                <a:ext cx="129097" cy="241185"/>
                <a:chOff x="0" y="0"/>
                <a:chExt cx="129095" cy="241184"/>
              </a:xfrm>
            </p:grpSpPr>
            <p:sp>
              <p:nvSpPr>
                <p:cNvPr id="341" name="Shape 498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3F72D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2" name="Shape 499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26" name="Group 503"/>
              <p:cNvGrpSpPr/>
              <p:nvPr/>
            </p:nvGrpSpPr>
            <p:grpSpPr>
              <a:xfrm rot="16198832">
                <a:off x="56066" y="363413"/>
                <a:ext cx="129097" cy="241186"/>
                <a:chOff x="0" y="0"/>
                <a:chExt cx="129095" cy="241184"/>
              </a:xfrm>
            </p:grpSpPr>
            <p:sp>
              <p:nvSpPr>
                <p:cNvPr id="339" name="Shape 501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00D93A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40" name="Shape 502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27" name="Group 506"/>
              <p:cNvGrpSpPr/>
              <p:nvPr/>
            </p:nvGrpSpPr>
            <p:grpSpPr>
              <a:xfrm rot="3028352" flipH="1">
                <a:off x="667780" y="106594"/>
                <a:ext cx="129097" cy="241185"/>
                <a:chOff x="0" y="0"/>
                <a:chExt cx="129095" cy="241184"/>
              </a:xfrm>
            </p:grpSpPr>
            <p:sp>
              <p:nvSpPr>
                <p:cNvPr id="337" name="Shape 504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3F72D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38" name="Shape 505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28" name="Group 509"/>
              <p:cNvGrpSpPr/>
              <p:nvPr/>
            </p:nvGrpSpPr>
            <p:grpSpPr>
              <a:xfrm rot="13828352">
                <a:off x="153615" y="602773"/>
                <a:ext cx="129096" cy="241186"/>
                <a:chOff x="0" y="0"/>
                <a:chExt cx="129095" cy="241184"/>
              </a:xfrm>
            </p:grpSpPr>
            <p:sp>
              <p:nvSpPr>
                <p:cNvPr id="335" name="Shape 507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36" name="Shape 508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29" name="Group 512"/>
              <p:cNvGrpSpPr/>
              <p:nvPr/>
            </p:nvGrpSpPr>
            <p:grpSpPr>
              <a:xfrm rot="7853138" flipH="1">
                <a:off x="682903" y="602775"/>
                <a:ext cx="129097" cy="241185"/>
                <a:chOff x="0" y="0"/>
                <a:chExt cx="129095" cy="241184"/>
              </a:xfrm>
            </p:grpSpPr>
            <p:sp>
              <p:nvSpPr>
                <p:cNvPr id="333" name="Shape 510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5FF00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34" name="Shape 511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330" name="Group 515"/>
              <p:cNvGrpSpPr/>
              <p:nvPr/>
            </p:nvGrpSpPr>
            <p:grpSpPr>
              <a:xfrm rot="18536056">
                <a:off x="160137" y="116736"/>
                <a:ext cx="129097" cy="241186"/>
                <a:chOff x="0" y="0"/>
                <a:chExt cx="129095" cy="241184"/>
              </a:xfrm>
            </p:grpSpPr>
            <p:sp>
              <p:nvSpPr>
                <p:cNvPr id="331" name="Shape 513"/>
                <p:cNvSpPr/>
                <p:nvPr/>
              </p:nvSpPr>
              <p:spPr>
                <a:xfrm rot="16184172">
                  <a:off x="9578" y="-9031"/>
                  <a:ext cx="109940" cy="128592"/>
                </a:xfrm>
                <a:prstGeom prst="rect">
                  <a:avLst/>
                </a:prstGeom>
                <a:solidFill>
                  <a:srgbClr val="F3F72D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32" name="Shape 514"/>
                <p:cNvSpPr/>
                <p:nvPr/>
              </p:nvSpPr>
              <p:spPr>
                <a:xfrm rot="21536208" flipH="1">
                  <a:off x="51788" y="110931"/>
                  <a:ext cx="26005" cy="1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9573" h="21600" extrusionOk="0">
                      <a:moveTo>
                        <a:pt x="2777" y="21600"/>
                      </a:moveTo>
                      <a:cubicBezTo>
                        <a:pt x="2777" y="21600"/>
                        <a:pt x="11436" y="20455"/>
                        <a:pt x="3276" y="17136"/>
                      </a:cubicBezTo>
                      <a:cubicBezTo>
                        <a:pt x="-4885" y="13817"/>
                        <a:pt x="4773" y="12096"/>
                        <a:pt x="4773" y="12096"/>
                      </a:cubicBezTo>
                      <a:cubicBezTo>
                        <a:pt x="4773" y="12096"/>
                        <a:pt x="15573" y="9956"/>
                        <a:pt x="4773" y="6912"/>
                      </a:cubicBezTo>
                      <a:cubicBezTo>
                        <a:pt x="-6027" y="3868"/>
                        <a:pt x="6769" y="0"/>
                        <a:pt x="6769" y="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</p:grpSp>
        <p:grpSp>
          <p:nvGrpSpPr>
            <p:cNvPr id="347" name="Group 576"/>
            <p:cNvGrpSpPr/>
            <p:nvPr/>
          </p:nvGrpSpPr>
          <p:grpSpPr>
            <a:xfrm>
              <a:off x="3197514" y="4526963"/>
              <a:ext cx="1115666" cy="1102644"/>
              <a:chOff x="0" y="0"/>
              <a:chExt cx="3104263" cy="2708440"/>
            </a:xfrm>
          </p:grpSpPr>
          <p:grpSp>
            <p:nvGrpSpPr>
              <p:cNvPr id="348" name="Group 572"/>
              <p:cNvGrpSpPr/>
              <p:nvPr/>
            </p:nvGrpSpPr>
            <p:grpSpPr>
              <a:xfrm>
                <a:off x="-1" y="-1"/>
                <a:ext cx="3104265" cy="2708442"/>
                <a:chOff x="0" y="0"/>
                <a:chExt cx="3104263" cy="2708440"/>
              </a:xfrm>
            </p:grpSpPr>
            <p:sp>
              <p:nvSpPr>
                <p:cNvPr id="352" name="Shape 570"/>
                <p:cNvSpPr/>
                <p:nvPr/>
              </p:nvSpPr>
              <p:spPr>
                <a:xfrm flipV="1">
                  <a:off x="15431" y="-1"/>
                  <a:ext cx="1" cy="2708442"/>
                </a:xfrm>
                <a:prstGeom prst="line">
                  <a:avLst/>
                </a:prstGeom>
                <a:noFill/>
                <a:ln w="57150" cap="flat" cmpd="sng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353" name="Shape 571"/>
                <p:cNvSpPr/>
                <p:nvPr/>
              </p:nvSpPr>
              <p:spPr>
                <a:xfrm>
                  <a:off x="0" y="2690845"/>
                  <a:ext cx="3104264" cy="1"/>
                </a:xfrm>
                <a:prstGeom prst="line">
                  <a:avLst/>
                </a:prstGeom>
                <a:noFill/>
                <a:ln w="57150" cap="flat" cmpd="sng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  <p:sp>
            <p:nvSpPr>
              <p:cNvPr id="349" name="Shape 573"/>
              <p:cNvSpPr/>
              <p:nvPr/>
            </p:nvSpPr>
            <p:spPr>
              <a:xfrm rot="7359400">
                <a:off x="449437" y="200379"/>
                <a:ext cx="607763" cy="859882"/>
              </a:xfrm>
              <a:prstGeom prst="ellipse">
                <a:avLst/>
              </a:prstGeom>
              <a:noFill/>
              <a:ln w="88900" cap="flat">
                <a:solidFill>
                  <a:srgbClr val="0433FF"/>
                </a:solidFill>
                <a:prstDash val="solid"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50" name="Shape 574"/>
              <p:cNvSpPr/>
              <p:nvPr/>
            </p:nvSpPr>
            <p:spPr>
              <a:xfrm rot="12692666">
                <a:off x="2023966" y="427985"/>
                <a:ext cx="549652" cy="860189"/>
              </a:xfrm>
              <a:prstGeom prst="ellipse">
                <a:avLst/>
              </a:prstGeom>
              <a:noFill/>
              <a:ln w="88900" cap="flat">
                <a:solidFill>
                  <a:srgbClr val="FF2600"/>
                </a:solidFill>
                <a:prstDash val="solid"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51" name="Shape 575"/>
              <p:cNvSpPr/>
              <p:nvPr/>
            </p:nvSpPr>
            <p:spPr>
              <a:xfrm rot="17224534">
                <a:off x="1053958" y="1549159"/>
                <a:ext cx="588233" cy="1076168"/>
              </a:xfrm>
              <a:prstGeom prst="ellipse">
                <a:avLst/>
              </a:prstGeom>
              <a:noFill/>
              <a:ln w="88900" cap="flat">
                <a:solidFill>
                  <a:srgbClr val="008F00"/>
                </a:solidFill>
                <a:prstDash val="solid"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pic>
          <p:nvPicPr>
            <p:cNvPr id="354" name="pasted-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305522" y="4845843"/>
              <a:ext cx="658688" cy="60977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56" name="Shape 411"/>
            <p:cNvSpPr/>
            <p:nvPr/>
          </p:nvSpPr>
          <p:spPr>
            <a:xfrm>
              <a:off x="1607738" y="3146590"/>
              <a:ext cx="1334427" cy="1186"/>
            </a:xfrm>
            <a:prstGeom prst="line">
              <a:avLst/>
            </a:prstGeom>
            <a:ln w="152400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n w="76200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57" name="Shape 411"/>
            <p:cNvSpPr/>
            <p:nvPr/>
          </p:nvSpPr>
          <p:spPr>
            <a:xfrm>
              <a:off x="1607738" y="5184212"/>
              <a:ext cx="1334428" cy="21251"/>
            </a:xfrm>
            <a:prstGeom prst="line">
              <a:avLst/>
            </a:prstGeom>
            <a:ln w="152400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n w="76200" cmpd="sng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270039" y="2642231"/>
            <a:ext cx="3229202" cy="3239248"/>
            <a:chOff x="5270039" y="2642231"/>
            <a:chExt cx="3229202" cy="3239248"/>
          </a:xfrm>
        </p:grpSpPr>
        <p:grpSp>
          <p:nvGrpSpPr>
            <p:cNvPr id="589" name="Group 3"/>
            <p:cNvGrpSpPr>
              <a:grpSpLocks/>
            </p:cNvGrpSpPr>
            <p:nvPr/>
          </p:nvGrpSpPr>
          <p:grpSpPr bwMode="auto">
            <a:xfrm>
              <a:off x="5270039" y="2672959"/>
              <a:ext cx="446867" cy="374196"/>
              <a:chOff x="0" y="0"/>
              <a:chExt cx="399" cy="310"/>
            </a:xfrm>
          </p:grpSpPr>
          <p:sp>
            <p:nvSpPr>
              <p:cNvPr id="590" name="Oval 1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591" name="AutoShape 2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0 w 21600"/>
                  <a:gd name="T1" fmla="*/ 206 h 21598"/>
                  <a:gd name="T2" fmla="*/ 189 w 21600"/>
                  <a:gd name="T3" fmla="*/ 206 h 21598"/>
                  <a:gd name="T4" fmla="*/ 95 w 21600"/>
                  <a:gd name="T5" fmla="*/ 0 h 21598"/>
                  <a:gd name="T6" fmla="*/ 0 w 21600"/>
                  <a:gd name="T7" fmla="*/ 206 h 21598"/>
                  <a:gd name="T8" fmla="*/ 0 w 21600"/>
                  <a:gd name="T9" fmla="*/ 206 h 21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92" name="Group 6"/>
            <p:cNvGrpSpPr>
              <a:grpSpLocks/>
            </p:cNvGrpSpPr>
            <p:nvPr/>
          </p:nvGrpSpPr>
          <p:grpSpPr bwMode="auto">
            <a:xfrm>
              <a:off x="5270039" y="3168648"/>
              <a:ext cx="446867" cy="374196"/>
              <a:chOff x="0" y="0"/>
              <a:chExt cx="399" cy="310"/>
            </a:xfrm>
          </p:grpSpPr>
          <p:sp>
            <p:nvSpPr>
              <p:cNvPr id="593" name="Oval 4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354FA2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594" name="AutoShape 5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0 w 21600"/>
                  <a:gd name="T1" fmla="*/ 206 h 21598"/>
                  <a:gd name="T2" fmla="*/ 189 w 21600"/>
                  <a:gd name="T3" fmla="*/ 206 h 21598"/>
                  <a:gd name="T4" fmla="*/ 95 w 21600"/>
                  <a:gd name="T5" fmla="*/ 0 h 21598"/>
                  <a:gd name="T6" fmla="*/ 0 w 21600"/>
                  <a:gd name="T7" fmla="*/ 206 h 21598"/>
                  <a:gd name="T8" fmla="*/ 0 w 21600"/>
                  <a:gd name="T9" fmla="*/ 206 h 21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95" name="Group 9"/>
            <p:cNvGrpSpPr>
              <a:grpSpLocks/>
            </p:cNvGrpSpPr>
            <p:nvPr/>
          </p:nvGrpSpPr>
          <p:grpSpPr bwMode="auto">
            <a:xfrm>
              <a:off x="5270039" y="3600037"/>
              <a:ext cx="446867" cy="374196"/>
              <a:chOff x="0" y="0"/>
              <a:chExt cx="399" cy="310"/>
            </a:xfrm>
          </p:grpSpPr>
          <p:sp>
            <p:nvSpPr>
              <p:cNvPr id="596" name="Oval 7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0D0D0D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597" name="AutoShape 8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0 w 21600"/>
                  <a:gd name="T1" fmla="*/ 206 h 21598"/>
                  <a:gd name="T2" fmla="*/ 189 w 21600"/>
                  <a:gd name="T3" fmla="*/ 206 h 21598"/>
                  <a:gd name="T4" fmla="*/ 95 w 21600"/>
                  <a:gd name="T5" fmla="*/ 0 h 21598"/>
                  <a:gd name="T6" fmla="*/ 0 w 21600"/>
                  <a:gd name="T7" fmla="*/ 206 h 21598"/>
                  <a:gd name="T8" fmla="*/ 0 w 21600"/>
                  <a:gd name="T9" fmla="*/ 206 h 21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98" name="Group 12"/>
            <p:cNvGrpSpPr>
              <a:grpSpLocks/>
            </p:cNvGrpSpPr>
            <p:nvPr/>
          </p:nvGrpSpPr>
          <p:grpSpPr bwMode="auto">
            <a:xfrm>
              <a:off x="5270039" y="4055868"/>
              <a:ext cx="446867" cy="374196"/>
              <a:chOff x="0" y="0"/>
              <a:chExt cx="399" cy="310"/>
            </a:xfrm>
          </p:grpSpPr>
          <p:sp>
            <p:nvSpPr>
              <p:cNvPr id="599" name="Oval 10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4847FD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00" name="AutoShape 11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0 w 21600"/>
                  <a:gd name="T1" fmla="*/ 206 h 21598"/>
                  <a:gd name="T2" fmla="*/ 189 w 21600"/>
                  <a:gd name="T3" fmla="*/ 206 h 21598"/>
                  <a:gd name="T4" fmla="*/ 95 w 21600"/>
                  <a:gd name="T5" fmla="*/ 0 h 21598"/>
                  <a:gd name="T6" fmla="*/ 0 w 21600"/>
                  <a:gd name="T7" fmla="*/ 206 h 21598"/>
                  <a:gd name="T8" fmla="*/ 0 w 21600"/>
                  <a:gd name="T9" fmla="*/ 206 h 21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01" name="Group 15"/>
            <p:cNvGrpSpPr>
              <a:grpSpLocks/>
            </p:cNvGrpSpPr>
            <p:nvPr/>
          </p:nvGrpSpPr>
          <p:grpSpPr bwMode="auto">
            <a:xfrm>
              <a:off x="5270039" y="4487257"/>
              <a:ext cx="446867" cy="374196"/>
              <a:chOff x="0" y="0"/>
              <a:chExt cx="399" cy="310"/>
            </a:xfrm>
          </p:grpSpPr>
          <p:sp>
            <p:nvSpPr>
              <p:cNvPr id="602" name="Oval 13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1D730C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03" name="AutoShape 14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0 w 21600"/>
                  <a:gd name="T1" fmla="*/ 206 h 21598"/>
                  <a:gd name="T2" fmla="*/ 189 w 21600"/>
                  <a:gd name="T3" fmla="*/ 206 h 21598"/>
                  <a:gd name="T4" fmla="*/ 95 w 21600"/>
                  <a:gd name="T5" fmla="*/ 0 h 21598"/>
                  <a:gd name="T6" fmla="*/ 0 w 21600"/>
                  <a:gd name="T7" fmla="*/ 206 h 21598"/>
                  <a:gd name="T8" fmla="*/ 0 w 21600"/>
                  <a:gd name="T9" fmla="*/ 206 h 21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04" name="Group 18"/>
            <p:cNvGrpSpPr>
              <a:grpSpLocks/>
            </p:cNvGrpSpPr>
            <p:nvPr/>
          </p:nvGrpSpPr>
          <p:grpSpPr bwMode="auto">
            <a:xfrm>
              <a:off x="5270039" y="4991313"/>
              <a:ext cx="446867" cy="374196"/>
              <a:chOff x="0" y="0"/>
              <a:chExt cx="399" cy="310"/>
            </a:xfrm>
          </p:grpSpPr>
          <p:sp>
            <p:nvSpPr>
              <p:cNvPr id="605" name="Oval 16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F446FC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06" name="AutoShape 17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0 w 21600"/>
                  <a:gd name="T1" fmla="*/ 206 h 21598"/>
                  <a:gd name="T2" fmla="*/ 189 w 21600"/>
                  <a:gd name="T3" fmla="*/ 206 h 21598"/>
                  <a:gd name="T4" fmla="*/ 95 w 21600"/>
                  <a:gd name="T5" fmla="*/ 0 h 21598"/>
                  <a:gd name="T6" fmla="*/ 0 w 21600"/>
                  <a:gd name="T7" fmla="*/ 206 h 21598"/>
                  <a:gd name="T8" fmla="*/ 0 w 21600"/>
                  <a:gd name="T9" fmla="*/ 206 h 21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07" name="Group 44"/>
            <p:cNvGrpSpPr>
              <a:grpSpLocks/>
            </p:cNvGrpSpPr>
            <p:nvPr/>
          </p:nvGrpSpPr>
          <p:grpSpPr bwMode="auto">
            <a:xfrm>
              <a:off x="8113811" y="5446545"/>
              <a:ext cx="376487" cy="389838"/>
              <a:chOff x="0" y="0"/>
              <a:chExt cx="337" cy="324"/>
            </a:xfrm>
          </p:grpSpPr>
          <p:sp>
            <p:nvSpPr>
              <p:cNvPr id="608" name="Oval 19"/>
              <p:cNvSpPr>
                <a:spLocks/>
              </p:cNvSpPr>
              <p:nvPr/>
            </p:nvSpPr>
            <p:spPr bwMode="auto">
              <a:xfrm>
                <a:off x="88" y="83"/>
                <a:ext cx="163" cy="158"/>
              </a:xfrm>
              <a:prstGeom prst="ellipse">
                <a:avLst/>
              </a:prstGeom>
              <a:gradFill rotWithShape="0">
                <a:gsLst>
                  <a:gs pos="0">
                    <a:srgbClr val="FEFDFE"/>
                  </a:gs>
                  <a:gs pos="100000">
                    <a:srgbClr val="FB2D7B"/>
                  </a:gs>
                </a:gsLst>
                <a:path path="rect">
                  <a:fillToRect l="38965" t="37347" r="61035" b="62653"/>
                </a:path>
              </a:gradFill>
              <a:ln w="25400">
                <a:solidFill>
                  <a:srgbClr val="FC478B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grpSp>
            <p:nvGrpSpPr>
              <p:cNvPr id="609" name="Group 22"/>
              <p:cNvGrpSpPr>
                <a:grpSpLocks/>
              </p:cNvGrpSpPr>
              <p:nvPr/>
            </p:nvGrpSpPr>
            <p:grpSpPr bwMode="auto">
              <a:xfrm>
                <a:off x="144" y="0"/>
                <a:ext cx="45" cy="81"/>
                <a:chOff x="0" y="0"/>
                <a:chExt cx="45" cy="81"/>
              </a:xfrm>
            </p:grpSpPr>
            <p:sp>
              <p:nvSpPr>
                <p:cNvPr id="631" name="AutoShape 20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37 w 21598"/>
                    <a:gd name="T3" fmla="*/ 0 h 21562"/>
                    <a:gd name="T4" fmla="*/ 37 w 21598"/>
                    <a:gd name="T5" fmla="*/ 44 h 21562"/>
                    <a:gd name="T6" fmla="*/ 0 w 21598"/>
                    <a:gd name="T7" fmla="*/ 44 h 21562"/>
                    <a:gd name="T8" fmla="*/ 0 w 21598"/>
                    <a:gd name="T9" fmla="*/ 0 h 21562"/>
                    <a:gd name="T10" fmla="*/ 0 w 21598"/>
                    <a:gd name="T11" fmla="*/ 0 h 215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32" name="AutoShape 21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 w 9576"/>
                    <a:gd name="T1" fmla="*/ 44 h 21599"/>
                    <a:gd name="T2" fmla="*/ 6 w 9576"/>
                    <a:gd name="T3" fmla="*/ 35 h 21599"/>
                    <a:gd name="T4" fmla="*/ 5 w 9576"/>
                    <a:gd name="T5" fmla="*/ 25 h 21599"/>
                    <a:gd name="T6" fmla="*/ 5 w 9576"/>
                    <a:gd name="T7" fmla="*/ 14 h 21599"/>
                    <a:gd name="T8" fmla="*/ 3 w 9576"/>
                    <a:gd name="T9" fmla="*/ 0 h 215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0" name="Group 25"/>
              <p:cNvGrpSpPr>
                <a:grpSpLocks/>
              </p:cNvGrpSpPr>
              <p:nvPr/>
            </p:nvGrpSpPr>
            <p:grpSpPr bwMode="auto">
              <a:xfrm rot="10800000" flipH="1">
                <a:off x="143" y="242"/>
                <a:ext cx="45" cy="82"/>
                <a:chOff x="0" y="0"/>
                <a:chExt cx="45" cy="81"/>
              </a:xfrm>
            </p:grpSpPr>
            <p:sp>
              <p:nvSpPr>
                <p:cNvPr id="629" name="AutoShape 23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37 w 21598"/>
                    <a:gd name="T3" fmla="*/ 0 h 21562"/>
                    <a:gd name="T4" fmla="*/ 37 w 21598"/>
                    <a:gd name="T5" fmla="*/ 44 h 21562"/>
                    <a:gd name="T6" fmla="*/ 0 w 21598"/>
                    <a:gd name="T7" fmla="*/ 44 h 21562"/>
                    <a:gd name="T8" fmla="*/ 0 w 21598"/>
                    <a:gd name="T9" fmla="*/ 0 h 21562"/>
                    <a:gd name="T10" fmla="*/ 0 w 21598"/>
                    <a:gd name="T11" fmla="*/ 0 h 215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30" name="AutoShape 24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 w 9576"/>
                    <a:gd name="T1" fmla="*/ 44 h 21599"/>
                    <a:gd name="T2" fmla="*/ 6 w 9576"/>
                    <a:gd name="T3" fmla="*/ 35 h 21599"/>
                    <a:gd name="T4" fmla="*/ 5 w 9576"/>
                    <a:gd name="T5" fmla="*/ 25 h 21599"/>
                    <a:gd name="T6" fmla="*/ 5 w 9576"/>
                    <a:gd name="T7" fmla="*/ 14 h 21599"/>
                    <a:gd name="T8" fmla="*/ 3 w 9576"/>
                    <a:gd name="T9" fmla="*/ 0 h 215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1" name="Group 28"/>
              <p:cNvGrpSpPr>
                <a:grpSpLocks/>
              </p:cNvGrpSpPr>
              <p:nvPr/>
            </p:nvGrpSpPr>
            <p:grpSpPr bwMode="auto">
              <a:xfrm rot="5400000" flipH="1">
                <a:off x="273" y="119"/>
                <a:ext cx="43" cy="85"/>
                <a:chOff x="0" y="0"/>
                <a:chExt cx="43" cy="84"/>
              </a:xfrm>
            </p:grpSpPr>
            <p:sp>
              <p:nvSpPr>
                <p:cNvPr id="627" name="AutoShape 26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39 w 21598"/>
                    <a:gd name="T3" fmla="*/ 0 h 21565"/>
                    <a:gd name="T4" fmla="*/ 39 w 21598"/>
                    <a:gd name="T5" fmla="*/ 43 h 21565"/>
                    <a:gd name="T6" fmla="*/ 0 w 21598"/>
                    <a:gd name="T7" fmla="*/ 43 h 21565"/>
                    <a:gd name="T8" fmla="*/ 0 w 21598"/>
                    <a:gd name="T9" fmla="*/ 0 h 21565"/>
                    <a:gd name="T10" fmla="*/ 0 w 21598"/>
                    <a:gd name="T11" fmla="*/ 0 h 215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28" name="AutoShape 27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 w 9569"/>
                    <a:gd name="T1" fmla="*/ 46 h 21601"/>
                    <a:gd name="T2" fmla="*/ 6 w 9569"/>
                    <a:gd name="T3" fmla="*/ 36 h 21601"/>
                    <a:gd name="T4" fmla="*/ 4 w 9569"/>
                    <a:gd name="T5" fmla="*/ 26 h 21601"/>
                    <a:gd name="T6" fmla="*/ 5 w 9569"/>
                    <a:gd name="T7" fmla="*/ 15 h 21601"/>
                    <a:gd name="T8" fmla="*/ 3 w 9569"/>
                    <a:gd name="T9" fmla="*/ 0 h 2160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2" name="Group 31"/>
              <p:cNvGrpSpPr>
                <a:grpSpLocks/>
              </p:cNvGrpSpPr>
              <p:nvPr/>
            </p:nvGrpSpPr>
            <p:grpSpPr bwMode="auto">
              <a:xfrm rot="-5400000">
                <a:off x="20" y="121"/>
                <a:ext cx="43" cy="83"/>
                <a:chOff x="0" y="0"/>
                <a:chExt cx="43" cy="84"/>
              </a:xfrm>
            </p:grpSpPr>
            <p:sp>
              <p:nvSpPr>
                <p:cNvPr id="625" name="AutoShape 29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39 w 21598"/>
                    <a:gd name="T3" fmla="*/ 0 h 21565"/>
                    <a:gd name="T4" fmla="*/ 39 w 21598"/>
                    <a:gd name="T5" fmla="*/ 43 h 21565"/>
                    <a:gd name="T6" fmla="*/ 0 w 21598"/>
                    <a:gd name="T7" fmla="*/ 43 h 21565"/>
                    <a:gd name="T8" fmla="*/ 0 w 21598"/>
                    <a:gd name="T9" fmla="*/ 0 h 21565"/>
                    <a:gd name="T10" fmla="*/ 0 w 21598"/>
                    <a:gd name="T11" fmla="*/ 0 h 215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26" name="AutoShape 30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 w 9569"/>
                    <a:gd name="T1" fmla="*/ 46 h 21601"/>
                    <a:gd name="T2" fmla="*/ 6 w 9569"/>
                    <a:gd name="T3" fmla="*/ 36 h 21601"/>
                    <a:gd name="T4" fmla="*/ 4 w 9569"/>
                    <a:gd name="T5" fmla="*/ 26 h 21601"/>
                    <a:gd name="T6" fmla="*/ 5 w 9569"/>
                    <a:gd name="T7" fmla="*/ 15 h 21601"/>
                    <a:gd name="T8" fmla="*/ 3 w 9569"/>
                    <a:gd name="T9" fmla="*/ 0 h 2160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3" name="Group 34"/>
              <p:cNvGrpSpPr>
                <a:grpSpLocks/>
              </p:cNvGrpSpPr>
              <p:nvPr/>
            </p:nvGrpSpPr>
            <p:grpSpPr bwMode="auto">
              <a:xfrm rot="3039020" flipH="1">
                <a:off x="233" y="35"/>
                <a:ext cx="45" cy="83"/>
                <a:chOff x="0" y="0"/>
                <a:chExt cx="44" cy="83"/>
              </a:xfrm>
            </p:grpSpPr>
            <p:sp>
              <p:nvSpPr>
                <p:cNvPr id="623" name="AutoShape 32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38 w 21600"/>
                    <a:gd name="T3" fmla="*/ 0 h 21564"/>
                    <a:gd name="T4" fmla="*/ 38 w 21600"/>
                    <a:gd name="T5" fmla="*/ 44 h 21564"/>
                    <a:gd name="T6" fmla="*/ 0 w 21600"/>
                    <a:gd name="T7" fmla="*/ 44 h 21564"/>
                    <a:gd name="T8" fmla="*/ 0 w 21600"/>
                    <a:gd name="T9" fmla="*/ 0 h 21564"/>
                    <a:gd name="T10" fmla="*/ 0 w 21600"/>
                    <a:gd name="T11" fmla="*/ 0 h 215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24" name="AutoShape 33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 w 9572"/>
                    <a:gd name="T1" fmla="*/ 45 h 21600"/>
                    <a:gd name="T2" fmla="*/ 6 w 9572"/>
                    <a:gd name="T3" fmla="*/ 36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4" name="Group 37"/>
              <p:cNvGrpSpPr>
                <a:grpSpLocks/>
              </p:cNvGrpSpPr>
              <p:nvPr/>
            </p:nvGrpSpPr>
            <p:grpSpPr bwMode="auto">
              <a:xfrm rot="-7760979">
                <a:off x="54" y="202"/>
                <a:ext cx="44" cy="84"/>
                <a:chOff x="0" y="0"/>
                <a:chExt cx="44" cy="83"/>
              </a:xfrm>
            </p:grpSpPr>
            <p:sp>
              <p:nvSpPr>
                <p:cNvPr id="621" name="AutoShape 35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38 w 21600"/>
                    <a:gd name="T3" fmla="*/ 0 h 21564"/>
                    <a:gd name="T4" fmla="*/ 38 w 21600"/>
                    <a:gd name="T5" fmla="*/ 44 h 21564"/>
                    <a:gd name="T6" fmla="*/ 0 w 21600"/>
                    <a:gd name="T7" fmla="*/ 44 h 21564"/>
                    <a:gd name="T8" fmla="*/ 0 w 21600"/>
                    <a:gd name="T9" fmla="*/ 0 h 21564"/>
                    <a:gd name="T10" fmla="*/ 0 w 21600"/>
                    <a:gd name="T11" fmla="*/ 0 h 215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22" name="AutoShape 36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 w 9572"/>
                    <a:gd name="T1" fmla="*/ 45 h 21600"/>
                    <a:gd name="T2" fmla="*/ 6 w 9572"/>
                    <a:gd name="T3" fmla="*/ 36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5" name="Group 40"/>
              <p:cNvGrpSpPr>
                <a:grpSpLocks/>
              </p:cNvGrpSpPr>
              <p:nvPr/>
            </p:nvGrpSpPr>
            <p:grpSpPr bwMode="auto">
              <a:xfrm rot="7845068" flipH="1">
                <a:off x="239" y="202"/>
                <a:ext cx="44" cy="84"/>
                <a:chOff x="0" y="0"/>
                <a:chExt cx="44" cy="83"/>
              </a:xfrm>
            </p:grpSpPr>
            <p:sp>
              <p:nvSpPr>
                <p:cNvPr id="619" name="AutoShape 38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3"/>
                    <a:gd name="T2" fmla="*/ 38 w 21600"/>
                    <a:gd name="T3" fmla="*/ 0 h 21563"/>
                    <a:gd name="T4" fmla="*/ 38 w 21600"/>
                    <a:gd name="T5" fmla="*/ 44 h 21563"/>
                    <a:gd name="T6" fmla="*/ 0 w 21600"/>
                    <a:gd name="T7" fmla="*/ 44 h 21563"/>
                    <a:gd name="T8" fmla="*/ 0 w 21600"/>
                    <a:gd name="T9" fmla="*/ 0 h 21563"/>
                    <a:gd name="T10" fmla="*/ 0 w 21600"/>
                    <a:gd name="T11" fmla="*/ 0 h 215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3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6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20" name="AutoShape 39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4"/>
                </a:xfrm>
                <a:custGeom>
                  <a:avLst/>
                  <a:gdLst>
                    <a:gd name="T0" fmla="*/ 6 w 9572"/>
                    <a:gd name="T1" fmla="*/ 44 h 21600"/>
                    <a:gd name="T2" fmla="*/ 6 w 9572"/>
                    <a:gd name="T3" fmla="*/ 35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1" y="21600"/>
                      </a:moveTo>
                      <a:cubicBezTo>
                        <a:pt x="6791" y="21600"/>
                        <a:pt x="-1868" y="20456"/>
                        <a:pt x="6293" y="17136"/>
                      </a:cubicBezTo>
                      <a:cubicBezTo>
                        <a:pt x="14454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3" y="0"/>
                        <a:pt x="2803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6" name="Group 43"/>
              <p:cNvGrpSpPr>
                <a:grpSpLocks/>
              </p:cNvGrpSpPr>
              <p:nvPr/>
            </p:nvGrpSpPr>
            <p:grpSpPr bwMode="auto">
              <a:xfrm rot="-3075657">
                <a:off x="56" y="37"/>
                <a:ext cx="44" cy="83"/>
                <a:chOff x="0" y="0"/>
                <a:chExt cx="44" cy="83"/>
              </a:xfrm>
            </p:grpSpPr>
            <p:sp>
              <p:nvSpPr>
                <p:cNvPr id="617" name="AutoShape 41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38 w 21600"/>
                    <a:gd name="T3" fmla="*/ 0 h 21564"/>
                    <a:gd name="T4" fmla="*/ 38 w 21600"/>
                    <a:gd name="T5" fmla="*/ 44 h 21564"/>
                    <a:gd name="T6" fmla="*/ 0 w 21600"/>
                    <a:gd name="T7" fmla="*/ 44 h 21564"/>
                    <a:gd name="T8" fmla="*/ 0 w 21600"/>
                    <a:gd name="T9" fmla="*/ 0 h 21564"/>
                    <a:gd name="T10" fmla="*/ 0 w 21600"/>
                    <a:gd name="T11" fmla="*/ 0 h 215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6"/>
                      </a:lnTo>
                      <a:lnTo>
                        <a:pt x="21600" y="21528"/>
                      </a:lnTo>
                      <a:lnTo>
                        <a:pt x="0" y="21564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18" name="AutoShape 42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 w 9572"/>
                    <a:gd name="T1" fmla="*/ 45 h 21600"/>
                    <a:gd name="T2" fmla="*/ 6 w 9572"/>
                    <a:gd name="T3" fmla="*/ 36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9" y="20456"/>
                        <a:pt x="6292" y="17136"/>
                      </a:cubicBezTo>
                      <a:cubicBezTo>
                        <a:pt x="14453" y="13816"/>
                        <a:pt x="4796" y="12096"/>
                        <a:pt x="4796" y="12096"/>
                      </a:cubicBezTo>
                      <a:cubicBezTo>
                        <a:pt x="4796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33" name="Group 82"/>
            <p:cNvGrpSpPr>
              <a:grpSpLocks/>
            </p:cNvGrpSpPr>
            <p:nvPr/>
          </p:nvGrpSpPr>
          <p:grpSpPr bwMode="auto">
            <a:xfrm>
              <a:off x="5748774" y="2642231"/>
              <a:ext cx="2750467" cy="2763755"/>
              <a:chOff x="0" y="0"/>
              <a:chExt cx="2461" cy="2297"/>
            </a:xfrm>
          </p:grpSpPr>
          <p:sp>
            <p:nvSpPr>
              <p:cNvPr id="634" name="Rectangle 45"/>
              <p:cNvSpPr>
                <a:spLocks/>
              </p:cNvSpPr>
              <p:nvPr/>
            </p:nvSpPr>
            <p:spPr bwMode="auto">
              <a:xfrm>
                <a:off x="0" y="0"/>
                <a:ext cx="2461" cy="2297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35" name="Oval 46"/>
              <p:cNvSpPr>
                <a:spLocks/>
              </p:cNvSpPr>
              <p:nvPr/>
            </p:nvSpPr>
            <p:spPr bwMode="auto">
              <a:xfrm>
                <a:off x="66" y="1916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36" name="Oval 47"/>
              <p:cNvSpPr>
                <a:spLocks/>
              </p:cNvSpPr>
              <p:nvPr/>
            </p:nvSpPr>
            <p:spPr bwMode="auto">
              <a:xfrm>
                <a:off x="463" y="1917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37" name="Oval 48"/>
              <p:cNvSpPr>
                <a:spLocks/>
              </p:cNvSpPr>
              <p:nvPr/>
            </p:nvSpPr>
            <p:spPr bwMode="auto">
              <a:xfrm>
                <a:off x="860" y="1917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38" name="Oval 49"/>
              <p:cNvSpPr>
                <a:spLocks/>
              </p:cNvSpPr>
              <p:nvPr/>
            </p:nvSpPr>
            <p:spPr bwMode="auto">
              <a:xfrm>
                <a:off x="1258" y="1917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39" name="Oval 50"/>
              <p:cNvSpPr>
                <a:spLocks/>
              </p:cNvSpPr>
              <p:nvPr/>
            </p:nvSpPr>
            <p:spPr bwMode="auto">
              <a:xfrm>
                <a:off x="1655" y="1917"/>
                <a:ext cx="338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0" name="Oval 51"/>
              <p:cNvSpPr>
                <a:spLocks/>
              </p:cNvSpPr>
              <p:nvPr/>
            </p:nvSpPr>
            <p:spPr bwMode="auto">
              <a:xfrm>
                <a:off x="2053" y="1917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1" name="Oval 52"/>
              <p:cNvSpPr>
                <a:spLocks/>
              </p:cNvSpPr>
              <p:nvPr/>
            </p:nvSpPr>
            <p:spPr bwMode="auto">
              <a:xfrm>
                <a:off x="65" y="1551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2" name="Oval 53"/>
              <p:cNvSpPr>
                <a:spLocks/>
              </p:cNvSpPr>
              <p:nvPr/>
            </p:nvSpPr>
            <p:spPr bwMode="auto">
              <a:xfrm>
                <a:off x="463" y="155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3" name="Oval 54"/>
              <p:cNvSpPr>
                <a:spLocks/>
              </p:cNvSpPr>
              <p:nvPr/>
            </p:nvSpPr>
            <p:spPr bwMode="auto">
              <a:xfrm>
                <a:off x="860" y="155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4" name="Oval 55"/>
              <p:cNvSpPr>
                <a:spLocks/>
              </p:cNvSpPr>
              <p:nvPr/>
            </p:nvSpPr>
            <p:spPr bwMode="auto">
              <a:xfrm>
                <a:off x="1258" y="1551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5" name="Oval 56"/>
              <p:cNvSpPr>
                <a:spLocks/>
              </p:cNvSpPr>
              <p:nvPr/>
            </p:nvSpPr>
            <p:spPr bwMode="auto">
              <a:xfrm>
                <a:off x="1655" y="1551"/>
                <a:ext cx="338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6" name="Oval 57"/>
              <p:cNvSpPr>
                <a:spLocks/>
              </p:cNvSpPr>
              <p:nvPr/>
            </p:nvSpPr>
            <p:spPr bwMode="auto">
              <a:xfrm>
                <a:off x="2053" y="155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7" name="Oval 58"/>
              <p:cNvSpPr>
                <a:spLocks/>
              </p:cNvSpPr>
              <p:nvPr/>
            </p:nvSpPr>
            <p:spPr bwMode="auto">
              <a:xfrm>
                <a:off x="65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8" name="Oval 59"/>
              <p:cNvSpPr>
                <a:spLocks/>
              </p:cNvSpPr>
              <p:nvPr/>
            </p:nvSpPr>
            <p:spPr bwMode="auto">
              <a:xfrm>
                <a:off x="463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49" name="Oval 60"/>
              <p:cNvSpPr>
                <a:spLocks/>
              </p:cNvSpPr>
              <p:nvPr/>
            </p:nvSpPr>
            <p:spPr bwMode="auto">
              <a:xfrm>
                <a:off x="860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0" name="Oval 61"/>
              <p:cNvSpPr>
                <a:spLocks/>
              </p:cNvSpPr>
              <p:nvPr/>
            </p:nvSpPr>
            <p:spPr bwMode="auto">
              <a:xfrm>
                <a:off x="1258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1" name="Oval 62"/>
              <p:cNvSpPr>
                <a:spLocks/>
              </p:cNvSpPr>
              <p:nvPr/>
            </p:nvSpPr>
            <p:spPr bwMode="auto">
              <a:xfrm>
                <a:off x="1655" y="1185"/>
                <a:ext cx="338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2" name="Oval 63"/>
              <p:cNvSpPr>
                <a:spLocks/>
              </p:cNvSpPr>
              <p:nvPr/>
            </p:nvSpPr>
            <p:spPr bwMode="auto">
              <a:xfrm>
                <a:off x="2053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3" name="Oval 64"/>
              <p:cNvSpPr>
                <a:spLocks/>
              </p:cNvSpPr>
              <p:nvPr/>
            </p:nvSpPr>
            <p:spPr bwMode="auto">
              <a:xfrm>
                <a:off x="65" y="819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4" name="Oval 65"/>
              <p:cNvSpPr>
                <a:spLocks/>
              </p:cNvSpPr>
              <p:nvPr/>
            </p:nvSpPr>
            <p:spPr bwMode="auto">
              <a:xfrm>
                <a:off x="463" y="819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5" name="Oval 66"/>
              <p:cNvSpPr>
                <a:spLocks/>
              </p:cNvSpPr>
              <p:nvPr/>
            </p:nvSpPr>
            <p:spPr bwMode="auto">
              <a:xfrm>
                <a:off x="860" y="819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6" name="Oval 67"/>
              <p:cNvSpPr>
                <a:spLocks/>
              </p:cNvSpPr>
              <p:nvPr/>
            </p:nvSpPr>
            <p:spPr bwMode="auto">
              <a:xfrm>
                <a:off x="1258" y="819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7" name="Oval 68"/>
              <p:cNvSpPr>
                <a:spLocks/>
              </p:cNvSpPr>
              <p:nvPr/>
            </p:nvSpPr>
            <p:spPr bwMode="auto">
              <a:xfrm>
                <a:off x="1655" y="819"/>
                <a:ext cx="338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8" name="Oval 69"/>
              <p:cNvSpPr>
                <a:spLocks/>
              </p:cNvSpPr>
              <p:nvPr/>
            </p:nvSpPr>
            <p:spPr bwMode="auto">
              <a:xfrm>
                <a:off x="2053" y="819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59" name="Oval 70"/>
              <p:cNvSpPr>
                <a:spLocks/>
              </p:cNvSpPr>
              <p:nvPr/>
            </p:nvSpPr>
            <p:spPr bwMode="auto">
              <a:xfrm>
                <a:off x="65" y="453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0" name="Oval 71"/>
              <p:cNvSpPr>
                <a:spLocks/>
              </p:cNvSpPr>
              <p:nvPr/>
            </p:nvSpPr>
            <p:spPr bwMode="auto">
              <a:xfrm>
                <a:off x="463" y="453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1" name="Oval 72"/>
              <p:cNvSpPr>
                <a:spLocks/>
              </p:cNvSpPr>
              <p:nvPr/>
            </p:nvSpPr>
            <p:spPr bwMode="auto">
              <a:xfrm>
                <a:off x="860" y="453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2" name="Oval 73"/>
              <p:cNvSpPr>
                <a:spLocks/>
              </p:cNvSpPr>
              <p:nvPr/>
            </p:nvSpPr>
            <p:spPr bwMode="auto">
              <a:xfrm>
                <a:off x="1258" y="453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3" name="Oval 74"/>
              <p:cNvSpPr>
                <a:spLocks/>
              </p:cNvSpPr>
              <p:nvPr/>
            </p:nvSpPr>
            <p:spPr bwMode="auto">
              <a:xfrm>
                <a:off x="1655" y="453"/>
                <a:ext cx="338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4" name="Oval 75"/>
              <p:cNvSpPr>
                <a:spLocks/>
              </p:cNvSpPr>
              <p:nvPr/>
            </p:nvSpPr>
            <p:spPr bwMode="auto">
              <a:xfrm>
                <a:off x="2053" y="453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5" name="Oval 76"/>
              <p:cNvSpPr>
                <a:spLocks/>
              </p:cNvSpPr>
              <p:nvPr/>
            </p:nvSpPr>
            <p:spPr bwMode="auto">
              <a:xfrm>
                <a:off x="65" y="4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6" name="Oval 77"/>
              <p:cNvSpPr>
                <a:spLocks/>
              </p:cNvSpPr>
              <p:nvPr/>
            </p:nvSpPr>
            <p:spPr bwMode="auto">
              <a:xfrm>
                <a:off x="463" y="41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7" name="Oval 78"/>
              <p:cNvSpPr>
                <a:spLocks/>
              </p:cNvSpPr>
              <p:nvPr/>
            </p:nvSpPr>
            <p:spPr bwMode="auto">
              <a:xfrm>
                <a:off x="860" y="4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8" name="Oval 79"/>
              <p:cNvSpPr>
                <a:spLocks/>
              </p:cNvSpPr>
              <p:nvPr/>
            </p:nvSpPr>
            <p:spPr bwMode="auto">
              <a:xfrm>
                <a:off x="1258" y="41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69" name="Oval 80"/>
              <p:cNvSpPr>
                <a:spLocks/>
              </p:cNvSpPr>
              <p:nvPr/>
            </p:nvSpPr>
            <p:spPr bwMode="auto">
              <a:xfrm>
                <a:off x="1655" y="41"/>
                <a:ext cx="338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670" name="Oval 81"/>
              <p:cNvSpPr>
                <a:spLocks/>
              </p:cNvSpPr>
              <p:nvPr/>
            </p:nvSpPr>
            <p:spPr bwMode="auto">
              <a:xfrm>
                <a:off x="2053" y="4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</p:grpSp>
        <p:grpSp>
          <p:nvGrpSpPr>
            <p:cNvPr id="671" name="Group 108"/>
            <p:cNvGrpSpPr>
              <a:grpSpLocks/>
            </p:cNvGrpSpPr>
            <p:nvPr/>
          </p:nvGrpSpPr>
          <p:grpSpPr bwMode="auto">
            <a:xfrm>
              <a:off x="7666765" y="5456466"/>
              <a:ext cx="376486" cy="389838"/>
              <a:chOff x="0" y="0"/>
              <a:chExt cx="337" cy="324"/>
            </a:xfrm>
          </p:grpSpPr>
          <p:sp>
            <p:nvSpPr>
              <p:cNvPr id="672" name="Oval 83"/>
              <p:cNvSpPr>
                <a:spLocks/>
              </p:cNvSpPr>
              <p:nvPr/>
            </p:nvSpPr>
            <p:spPr bwMode="auto">
              <a:xfrm>
                <a:off x="88" y="83"/>
                <a:ext cx="163" cy="158"/>
              </a:xfrm>
              <a:prstGeom prst="ellipse">
                <a:avLst/>
              </a:prstGeom>
              <a:gradFill rotWithShape="0">
                <a:gsLst>
                  <a:gs pos="0">
                    <a:srgbClr val="FEFDFE"/>
                  </a:gs>
                  <a:gs pos="100000">
                    <a:srgbClr val="FB2D7B"/>
                  </a:gs>
                </a:gsLst>
                <a:path path="rect">
                  <a:fillToRect l="38965" t="37347" r="61035" b="62653"/>
                </a:path>
              </a:gradFill>
              <a:ln w="25400">
                <a:solidFill>
                  <a:srgbClr val="FC478B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grpSp>
            <p:nvGrpSpPr>
              <p:cNvPr id="673" name="Group 86"/>
              <p:cNvGrpSpPr>
                <a:grpSpLocks/>
              </p:cNvGrpSpPr>
              <p:nvPr/>
            </p:nvGrpSpPr>
            <p:grpSpPr bwMode="auto">
              <a:xfrm>
                <a:off x="144" y="0"/>
                <a:ext cx="45" cy="81"/>
                <a:chOff x="0" y="0"/>
                <a:chExt cx="45" cy="81"/>
              </a:xfrm>
            </p:grpSpPr>
            <p:sp>
              <p:nvSpPr>
                <p:cNvPr id="695" name="AutoShape 84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37 w 21598"/>
                    <a:gd name="T3" fmla="*/ 0 h 21562"/>
                    <a:gd name="T4" fmla="*/ 37 w 21598"/>
                    <a:gd name="T5" fmla="*/ 44 h 21562"/>
                    <a:gd name="T6" fmla="*/ 0 w 21598"/>
                    <a:gd name="T7" fmla="*/ 44 h 21562"/>
                    <a:gd name="T8" fmla="*/ 0 w 21598"/>
                    <a:gd name="T9" fmla="*/ 0 h 21562"/>
                    <a:gd name="T10" fmla="*/ 0 w 21598"/>
                    <a:gd name="T11" fmla="*/ 0 h 215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96" name="AutoShape 85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 w 9576"/>
                    <a:gd name="T1" fmla="*/ 44 h 21599"/>
                    <a:gd name="T2" fmla="*/ 6 w 9576"/>
                    <a:gd name="T3" fmla="*/ 35 h 21599"/>
                    <a:gd name="T4" fmla="*/ 5 w 9576"/>
                    <a:gd name="T5" fmla="*/ 25 h 21599"/>
                    <a:gd name="T6" fmla="*/ 5 w 9576"/>
                    <a:gd name="T7" fmla="*/ 14 h 21599"/>
                    <a:gd name="T8" fmla="*/ 3 w 9576"/>
                    <a:gd name="T9" fmla="*/ 0 h 215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74" name="Group 89"/>
              <p:cNvGrpSpPr>
                <a:grpSpLocks/>
              </p:cNvGrpSpPr>
              <p:nvPr/>
            </p:nvGrpSpPr>
            <p:grpSpPr bwMode="auto">
              <a:xfrm rot="10800000" flipH="1">
                <a:off x="143" y="242"/>
                <a:ext cx="45" cy="82"/>
                <a:chOff x="0" y="0"/>
                <a:chExt cx="45" cy="81"/>
              </a:xfrm>
            </p:grpSpPr>
            <p:sp>
              <p:nvSpPr>
                <p:cNvPr id="693" name="AutoShape 87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37 w 21598"/>
                    <a:gd name="T3" fmla="*/ 0 h 21562"/>
                    <a:gd name="T4" fmla="*/ 37 w 21598"/>
                    <a:gd name="T5" fmla="*/ 44 h 21562"/>
                    <a:gd name="T6" fmla="*/ 0 w 21598"/>
                    <a:gd name="T7" fmla="*/ 44 h 21562"/>
                    <a:gd name="T8" fmla="*/ 0 w 21598"/>
                    <a:gd name="T9" fmla="*/ 0 h 21562"/>
                    <a:gd name="T10" fmla="*/ 0 w 21598"/>
                    <a:gd name="T11" fmla="*/ 0 h 215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94" name="AutoShape 88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 w 9576"/>
                    <a:gd name="T1" fmla="*/ 44 h 21599"/>
                    <a:gd name="T2" fmla="*/ 6 w 9576"/>
                    <a:gd name="T3" fmla="*/ 35 h 21599"/>
                    <a:gd name="T4" fmla="*/ 5 w 9576"/>
                    <a:gd name="T5" fmla="*/ 25 h 21599"/>
                    <a:gd name="T6" fmla="*/ 5 w 9576"/>
                    <a:gd name="T7" fmla="*/ 14 h 21599"/>
                    <a:gd name="T8" fmla="*/ 3 w 9576"/>
                    <a:gd name="T9" fmla="*/ 0 h 215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75" name="Group 92"/>
              <p:cNvGrpSpPr>
                <a:grpSpLocks/>
              </p:cNvGrpSpPr>
              <p:nvPr/>
            </p:nvGrpSpPr>
            <p:grpSpPr bwMode="auto">
              <a:xfrm rot="5400000" flipH="1">
                <a:off x="273" y="119"/>
                <a:ext cx="43" cy="85"/>
                <a:chOff x="0" y="0"/>
                <a:chExt cx="43" cy="84"/>
              </a:xfrm>
            </p:grpSpPr>
            <p:sp>
              <p:nvSpPr>
                <p:cNvPr id="691" name="AutoShape 90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39 w 21598"/>
                    <a:gd name="T3" fmla="*/ 0 h 21565"/>
                    <a:gd name="T4" fmla="*/ 39 w 21598"/>
                    <a:gd name="T5" fmla="*/ 43 h 21565"/>
                    <a:gd name="T6" fmla="*/ 0 w 21598"/>
                    <a:gd name="T7" fmla="*/ 43 h 21565"/>
                    <a:gd name="T8" fmla="*/ 0 w 21598"/>
                    <a:gd name="T9" fmla="*/ 0 h 21565"/>
                    <a:gd name="T10" fmla="*/ 0 w 21598"/>
                    <a:gd name="T11" fmla="*/ 0 h 215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92" name="AutoShape 91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 w 9569"/>
                    <a:gd name="T1" fmla="*/ 46 h 21601"/>
                    <a:gd name="T2" fmla="*/ 6 w 9569"/>
                    <a:gd name="T3" fmla="*/ 36 h 21601"/>
                    <a:gd name="T4" fmla="*/ 4 w 9569"/>
                    <a:gd name="T5" fmla="*/ 26 h 21601"/>
                    <a:gd name="T6" fmla="*/ 5 w 9569"/>
                    <a:gd name="T7" fmla="*/ 15 h 21601"/>
                    <a:gd name="T8" fmla="*/ 3 w 9569"/>
                    <a:gd name="T9" fmla="*/ 0 h 2160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76" name="Group 95"/>
              <p:cNvGrpSpPr>
                <a:grpSpLocks/>
              </p:cNvGrpSpPr>
              <p:nvPr/>
            </p:nvGrpSpPr>
            <p:grpSpPr bwMode="auto">
              <a:xfrm rot="-5400000">
                <a:off x="20" y="121"/>
                <a:ext cx="43" cy="83"/>
                <a:chOff x="0" y="0"/>
                <a:chExt cx="43" cy="84"/>
              </a:xfrm>
            </p:grpSpPr>
            <p:sp>
              <p:nvSpPr>
                <p:cNvPr id="689" name="AutoShape 93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39 w 21598"/>
                    <a:gd name="T3" fmla="*/ 0 h 21565"/>
                    <a:gd name="T4" fmla="*/ 39 w 21598"/>
                    <a:gd name="T5" fmla="*/ 43 h 21565"/>
                    <a:gd name="T6" fmla="*/ 0 w 21598"/>
                    <a:gd name="T7" fmla="*/ 43 h 21565"/>
                    <a:gd name="T8" fmla="*/ 0 w 21598"/>
                    <a:gd name="T9" fmla="*/ 0 h 21565"/>
                    <a:gd name="T10" fmla="*/ 0 w 21598"/>
                    <a:gd name="T11" fmla="*/ 0 h 215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90" name="AutoShape 94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 w 9569"/>
                    <a:gd name="T1" fmla="*/ 46 h 21601"/>
                    <a:gd name="T2" fmla="*/ 6 w 9569"/>
                    <a:gd name="T3" fmla="*/ 36 h 21601"/>
                    <a:gd name="T4" fmla="*/ 4 w 9569"/>
                    <a:gd name="T5" fmla="*/ 26 h 21601"/>
                    <a:gd name="T6" fmla="*/ 5 w 9569"/>
                    <a:gd name="T7" fmla="*/ 15 h 21601"/>
                    <a:gd name="T8" fmla="*/ 3 w 9569"/>
                    <a:gd name="T9" fmla="*/ 0 h 2160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77" name="Group 98"/>
              <p:cNvGrpSpPr>
                <a:grpSpLocks/>
              </p:cNvGrpSpPr>
              <p:nvPr/>
            </p:nvGrpSpPr>
            <p:grpSpPr bwMode="auto">
              <a:xfrm rot="3039020" flipH="1">
                <a:off x="233" y="35"/>
                <a:ext cx="45" cy="83"/>
                <a:chOff x="0" y="0"/>
                <a:chExt cx="44" cy="83"/>
              </a:xfrm>
            </p:grpSpPr>
            <p:sp>
              <p:nvSpPr>
                <p:cNvPr id="687" name="AutoShape 96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38 w 21600"/>
                    <a:gd name="T3" fmla="*/ 0 h 21564"/>
                    <a:gd name="T4" fmla="*/ 38 w 21600"/>
                    <a:gd name="T5" fmla="*/ 44 h 21564"/>
                    <a:gd name="T6" fmla="*/ 0 w 21600"/>
                    <a:gd name="T7" fmla="*/ 44 h 21564"/>
                    <a:gd name="T8" fmla="*/ 0 w 21600"/>
                    <a:gd name="T9" fmla="*/ 0 h 21564"/>
                    <a:gd name="T10" fmla="*/ 0 w 21600"/>
                    <a:gd name="T11" fmla="*/ 0 h 215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88" name="AutoShape 97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 w 9572"/>
                    <a:gd name="T1" fmla="*/ 45 h 21600"/>
                    <a:gd name="T2" fmla="*/ 6 w 9572"/>
                    <a:gd name="T3" fmla="*/ 36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78" name="Group 101"/>
              <p:cNvGrpSpPr>
                <a:grpSpLocks/>
              </p:cNvGrpSpPr>
              <p:nvPr/>
            </p:nvGrpSpPr>
            <p:grpSpPr bwMode="auto">
              <a:xfrm rot="-7760979">
                <a:off x="54" y="202"/>
                <a:ext cx="44" cy="84"/>
                <a:chOff x="0" y="0"/>
                <a:chExt cx="44" cy="83"/>
              </a:xfrm>
            </p:grpSpPr>
            <p:sp>
              <p:nvSpPr>
                <p:cNvPr id="685" name="AutoShape 99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38 w 21600"/>
                    <a:gd name="T3" fmla="*/ 0 h 21564"/>
                    <a:gd name="T4" fmla="*/ 38 w 21600"/>
                    <a:gd name="T5" fmla="*/ 44 h 21564"/>
                    <a:gd name="T6" fmla="*/ 0 w 21600"/>
                    <a:gd name="T7" fmla="*/ 44 h 21564"/>
                    <a:gd name="T8" fmla="*/ 0 w 21600"/>
                    <a:gd name="T9" fmla="*/ 0 h 21564"/>
                    <a:gd name="T10" fmla="*/ 0 w 21600"/>
                    <a:gd name="T11" fmla="*/ 0 h 215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86" name="AutoShape 100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 w 9572"/>
                    <a:gd name="T1" fmla="*/ 45 h 21600"/>
                    <a:gd name="T2" fmla="*/ 6 w 9572"/>
                    <a:gd name="T3" fmla="*/ 36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79" name="Group 104"/>
              <p:cNvGrpSpPr>
                <a:grpSpLocks/>
              </p:cNvGrpSpPr>
              <p:nvPr/>
            </p:nvGrpSpPr>
            <p:grpSpPr bwMode="auto">
              <a:xfrm rot="7845068" flipH="1">
                <a:off x="239" y="202"/>
                <a:ext cx="44" cy="84"/>
                <a:chOff x="0" y="0"/>
                <a:chExt cx="44" cy="83"/>
              </a:xfrm>
            </p:grpSpPr>
            <p:sp>
              <p:nvSpPr>
                <p:cNvPr id="683" name="AutoShape 102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3"/>
                    <a:gd name="T2" fmla="*/ 38 w 21600"/>
                    <a:gd name="T3" fmla="*/ 0 h 21563"/>
                    <a:gd name="T4" fmla="*/ 38 w 21600"/>
                    <a:gd name="T5" fmla="*/ 44 h 21563"/>
                    <a:gd name="T6" fmla="*/ 0 w 21600"/>
                    <a:gd name="T7" fmla="*/ 44 h 21563"/>
                    <a:gd name="T8" fmla="*/ 0 w 21600"/>
                    <a:gd name="T9" fmla="*/ 0 h 21563"/>
                    <a:gd name="T10" fmla="*/ 0 w 21600"/>
                    <a:gd name="T11" fmla="*/ 0 h 215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3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6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84" name="AutoShape 103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4"/>
                </a:xfrm>
                <a:custGeom>
                  <a:avLst/>
                  <a:gdLst>
                    <a:gd name="T0" fmla="*/ 6 w 9572"/>
                    <a:gd name="T1" fmla="*/ 44 h 21600"/>
                    <a:gd name="T2" fmla="*/ 6 w 9572"/>
                    <a:gd name="T3" fmla="*/ 35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1" y="21600"/>
                      </a:moveTo>
                      <a:cubicBezTo>
                        <a:pt x="6791" y="21600"/>
                        <a:pt x="-1868" y="20456"/>
                        <a:pt x="6293" y="17136"/>
                      </a:cubicBezTo>
                      <a:cubicBezTo>
                        <a:pt x="14454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3" y="0"/>
                        <a:pt x="2803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80" name="Group 107"/>
              <p:cNvGrpSpPr>
                <a:grpSpLocks/>
              </p:cNvGrpSpPr>
              <p:nvPr/>
            </p:nvGrpSpPr>
            <p:grpSpPr bwMode="auto">
              <a:xfrm rot="-3075657">
                <a:off x="56" y="37"/>
                <a:ext cx="44" cy="83"/>
                <a:chOff x="0" y="0"/>
                <a:chExt cx="44" cy="83"/>
              </a:xfrm>
            </p:grpSpPr>
            <p:sp>
              <p:nvSpPr>
                <p:cNvPr id="681" name="AutoShape 105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38 w 21600"/>
                    <a:gd name="T3" fmla="*/ 0 h 21564"/>
                    <a:gd name="T4" fmla="*/ 38 w 21600"/>
                    <a:gd name="T5" fmla="*/ 44 h 21564"/>
                    <a:gd name="T6" fmla="*/ 0 w 21600"/>
                    <a:gd name="T7" fmla="*/ 44 h 21564"/>
                    <a:gd name="T8" fmla="*/ 0 w 21600"/>
                    <a:gd name="T9" fmla="*/ 0 h 21564"/>
                    <a:gd name="T10" fmla="*/ 0 w 21600"/>
                    <a:gd name="T11" fmla="*/ 0 h 215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6"/>
                      </a:lnTo>
                      <a:lnTo>
                        <a:pt x="21600" y="21528"/>
                      </a:lnTo>
                      <a:lnTo>
                        <a:pt x="0" y="21564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82" name="AutoShape 106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 w 9572"/>
                    <a:gd name="T1" fmla="*/ 45 h 21600"/>
                    <a:gd name="T2" fmla="*/ 6 w 9572"/>
                    <a:gd name="T3" fmla="*/ 36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9" y="20456"/>
                        <a:pt x="6292" y="17136"/>
                      </a:cubicBezTo>
                      <a:cubicBezTo>
                        <a:pt x="14453" y="13816"/>
                        <a:pt x="4796" y="12096"/>
                        <a:pt x="4796" y="12096"/>
                      </a:cubicBezTo>
                      <a:cubicBezTo>
                        <a:pt x="4796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97" name="Group 134"/>
            <p:cNvGrpSpPr>
              <a:grpSpLocks/>
            </p:cNvGrpSpPr>
            <p:nvPr/>
          </p:nvGrpSpPr>
          <p:grpSpPr bwMode="auto">
            <a:xfrm>
              <a:off x="7221951" y="5456466"/>
              <a:ext cx="376487" cy="389838"/>
              <a:chOff x="0" y="0"/>
              <a:chExt cx="337" cy="324"/>
            </a:xfrm>
          </p:grpSpPr>
          <p:sp>
            <p:nvSpPr>
              <p:cNvPr id="698" name="Oval 109"/>
              <p:cNvSpPr>
                <a:spLocks/>
              </p:cNvSpPr>
              <p:nvPr/>
            </p:nvSpPr>
            <p:spPr bwMode="auto">
              <a:xfrm>
                <a:off x="88" y="83"/>
                <a:ext cx="163" cy="158"/>
              </a:xfrm>
              <a:prstGeom prst="ellipse">
                <a:avLst/>
              </a:prstGeom>
              <a:gradFill rotWithShape="0">
                <a:gsLst>
                  <a:gs pos="0">
                    <a:srgbClr val="FEFDFE"/>
                  </a:gs>
                  <a:gs pos="100000">
                    <a:srgbClr val="FB2D7B"/>
                  </a:gs>
                </a:gsLst>
                <a:path path="rect">
                  <a:fillToRect l="38965" t="37347" r="61035" b="62653"/>
                </a:path>
              </a:gradFill>
              <a:ln w="25400">
                <a:solidFill>
                  <a:srgbClr val="FC478B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grpSp>
            <p:nvGrpSpPr>
              <p:cNvPr id="699" name="Group 112"/>
              <p:cNvGrpSpPr>
                <a:grpSpLocks/>
              </p:cNvGrpSpPr>
              <p:nvPr/>
            </p:nvGrpSpPr>
            <p:grpSpPr bwMode="auto">
              <a:xfrm>
                <a:off x="144" y="0"/>
                <a:ext cx="45" cy="81"/>
                <a:chOff x="0" y="0"/>
                <a:chExt cx="45" cy="81"/>
              </a:xfrm>
            </p:grpSpPr>
            <p:sp>
              <p:nvSpPr>
                <p:cNvPr id="721" name="AutoShape 110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37 w 21598"/>
                    <a:gd name="T3" fmla="*/ 0 h 21562"/>
                    <a:gd name="T4" fmla="*/ 37 w 21598"/>
                    <a:gd name="T5" fmla="*/ 44 h 21562"/>
                    <a:gd name="T6" fmla="*/ 0 w 21598"/>
                    <a:gd name="T7" fmla="*/ 44 h 21562"/>
                    <a:gd name="T8" fmla="*/ 0 w 21598"/>
                    <a:gd name="T9" fmla="*/ 0 h 21562"/>
                    <a:gd name="T10" fmla="*/ 0 w 21598"/>
                    <a:gd name="T11" fmla="*/ 0 h 215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22" name="AutoShape 111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 w 9576"/>
                    <a:gd name="T1" fmla="*/ 44 h 21599"/>
                    <a:gd name="T2" fmla="*/ 6 w 9576"/>
                    <a:gd name="T3" fmla="*/ 35 h 21599"/>
                    <a:gd name="T4" fmla="*/ 5 w 9576"/>
                    <a:gd name="T5" fmla="*/ 25 h 21599"/>
                    <a:gd name="T6" fmla="*/ 5 w 9576"/>
                    <a:gd name="T7" fmla="*/ 14 h 21599"/>
                    <a:gd name="T8" fmla="*/ 3 w 9576"/>
                    <a:gd name="T9" fmla="*/ 0 h 215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00" name="Group 115"/>
              <p:cNvGrpSpPr>
                <a:grpSpLocks/>
              </p:cNvGrpSpPr>
              <p:nvPr/>
            </p:nvGrpSpPr>
            <p:grpSpPr bwMode="auto">
              <a:xfrm rot="10800000" flipH="1">
                <a:off x="143" y="242"/>
                <a:ext cx="45" cy="82"/>
                <a:chOff x="0" y="0"/>
                <a:chExt cx="45" cy="81"/>
              </a:xfrm>
            </p:grpSpPr>
            <p:sp>
              <p:nvSpPr>
                <p:cNvPr id="719" name="AutoShape 113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37 w 21598"/>
                    <a:gd name="T3" fmla="*/ 0 h 21562"/>
                    <a:gd name="T4" fmla="*/ 37 w 21598"/>
                    <a:gd name="T5" fmla="*/ 44 h 21562"/>
                    <a:gd name="T6" fmla="*/ 0 w 21598"/>
                    <a:gd name="T7" fmla="*/ 44 h 21562"/>
                    <a:gd name="T8" fmla="*/ 0 w 21598"/>
                    <a:gd name="T9" fmla="*/ 0 h 21562"/>
                    <a:gd name="T10" fmla="*/ 0 w 21598"/>
                    <a:gd name="T11" fmla="*/ 0 h 215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20" name="AutoShape 114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 w 9576"/>
                    <a:gd name="T1" fmla="*/ 44 h 21599"/>
                    <a:gd name="T2" fmla="*/ 6 w 9576"/>
                    <a:gd name="T3" fmla="*/ 35 h 21599"/>
                    <a:gd name="T4" fmla="*/ 5 w 9576"/>
                    <a:gd name="T5" fmla="*/ 25 h 21599"/>
                    <a:gd name="T6" fmla="*/ 5 w 9576"/>
                    <a:gd name="T7" fmla="*/ 14 h 21599"/>
                    <a:gd name="T8" fmla="*/ 3 w 9576"/>
                    <a:gd name="T9" fmla="*/ 0 h 215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01" name="Group 118"/>
              <p:cNvGrpSpPr>
                <a:grpSpLocks/>
              </p:cNvGrpSpPr>
              <p:nvPr/>
            </p:nvGrpSpPr>
            <p:grpSpPr bwMode="auto">
              <a:xfrm rot="5400000" flipH="1">
                <a:off x="273" y="119"/>
                <a:ext cx="43" cy="85"/>
                <a:chOff x="0" y="0"/>
                <a:chExt cx="43" cy="84"/>
              </a:xfrm>
            </p:grpSpPr>
            <p:sp>
              <p:nvSpPr>
                <p:cNvPr id="717" name="AutoShape 116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39 w 21598"/>
                    <a:gd name="T3" fmla="*/ 0 h 21565"/>
                    <a:gd name="T4" fmla="*/ 39 w 21598"/>
                    <a:gd name="T5" fmla="*/ 43 h 21565"/>
                    <a:gd name="T6" fmla="*/ 0 w 21598"/>
                    <a:gd name="T7" fmla="*/ 43 h 21565"/>
                    <a:gd name="T8" fmla="*/ 0 w 21598"/>
                    <a:gd name="T9" fmla="*/ 0 h 21565"/>
                    <a:gd name="T10" fmla="*/ 0 w 21598"/>
                    <a:gd name="T11" fmla="*/ 0 h 215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8" name="AutoShape 117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 w 9569"/>
                    <a:gd name="T1" fmla="*/ 46 h 21601"/>
                    <a:gd name="T2" fmla="*/ 6 w 9569"/>
                    <a:gd name="T3" fmla="*/ 36 h 21601"/>
                    <a:gd name="T4" fmla="*/ 4 w 9569"/>
                    <a:gd name="T5" fmla="*/ 26 h 21601"/>
                    <a:gd name="T6" fmla="*/ 5 w 9569"/>
                    <a:gd name="T7" fmla="*/ 15 h 21601"/>
                    <a:gd name="T8" fmla="*/ 3 w 9569"/>
                    <a:gd name="T9" fmla="*/ 0 h 2160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02" name="Group 121"/>
              <p:cNvGrpSpPr>
                <a:grpSpLocks/>
              </p:cNvGrpSpPr>
              <p:nvPr/>
            </p:nvGrpSpPr>
            <p:grpSpPr bwMode="auto">
              <a:xfrm rot="-5400000">
                <a:off x="20" y="121"/>
                <a:ext cx="43" cy="83"/>
                <a:chOff x="0" y="0"/>
                <a:chExt cx="43" cy="84"/>
              </a:xfrm>
            </p:grpSpPr>
            <p:sp>
              <p:nvSpPr>
                <p:cNvPr id="715" name="AutoShape 119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39 w 21598"/>
                    <a:gd name="T3" fmla="*/ 0 h 21565"/>
                    <a:gd name="T4" fmla="*/ 39 w 21598"/>
                    <a:gd name="T5" fmla="*/ 43 h 21565"/>
                    <a:gd name="T6" fmla="*/ 0 w 21598"/>
                    <a:gd name="T7" fmla="*/ 43 h 21565"/>
                    <a:gd name="T8" fmla="*/ 0 w 21598"/>
                    <a:gd name="T9" fmla="*/ 0 h 21565"/>
                    <a:gd name="T10" fmla="*/ 0 w 21598"/>
                    <a:gd name="T11" fmla="*/ 0 h 215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6" name="AutoShape 120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 w 9569"/>
                    <a:gd name="T1" fmla="*/ 46 h 21601"/>
                    <a:gd name="T2" fmla="*/ 6 w 9569"/>
                    <a:gd name="T3" fmla="*/ 36 h 21601"/>
                    <a:gd name="T4" fmla="*/ 4 w 9569"/>
                    <a:gd name="T5" fmla="*/ 26 h 21601"/>
                    <a:gd name="T6" fmla="*/ 5 w 9569"/>
                    <a:gd name="T7" fmla="*/ 15 h 21601"/>
                    <a:gd name="T8" fmla="*/ 3 w 9569"/>
                    <a:gd name="T9" fmla="*/ 0 h 2160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03" name="Group 124"/>
              <p:cNvGrpSpPr>
                <a:grpSpLocks/>
              </p:cNvGrpSpPr>
              <p:nvPr/>
            </p:nvGrpSpPr>
            <p:grpSpPr bwMode="auto">
              <a:xfrm rot="3039020" flipH="1">
                <a:off x="233" y="35"/>
                <a:ext cx="45" cy="83"/>
                <a:chOff x="0" y="0"/>
                <a:chExt cx="44" cy="83"/>
              </a:xfrm>
            </p:grpSpPr>
            <p:sp>
              <p:nvSpPr>
                <p:cNvPr id="713" name="AutoShape 122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38 w 21600"/>
                    <a:gd name="T3" fmla="*/ 0 h 21564"/>
                    <a:gd name="T4" fmla="*/ 38 w 21600"/>
                    <a:gd name="T5" fmla="*/ 44 h 21564"/>
                    <a:gd name="T6" fmla="*/ 0 w 21600"/>
                    <a:gd name="T7" fmla="*/ 44 h 21564"/>
                    <a:gd name="T8" fmla="*/ 0 w 21600"/>
                    <a:gd name="T9" fmla="*/ 0 h 21564"/>
                    <a:gd name="T10" fmla="*/ 0 w 21600"/>
                    <a:gd name="T11" fmla="*/ 0 h 215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4" name="AutoShape 123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 w 9572"/>
                    <a:gd name="T1" fmla="*/ 45 h 21600"/>
                    <a:gd name="T2" fmla="*/ 6 w 9572"/>
                    <a:gd name="T3" fmla="*/ 36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04" name="Group 127"/>
              <p:cNvGrpSpPr>
                <a:grpSpLocks/>
              </p:cNvGrpSpPr>
              <p:nvPr/>
            </p:nvGrpSpPr>
            <p:grpSpPr bwMode="auto">
              <a:xfrm rot="-7760979">
                <a:off x="54" y="202"/>
                <a:ext cx="44" cy="84"/>
                <a:chOff x="0" y="0"/>
                <a:chExt cx="44" cy="83"/>
              </a:xfrm>
            </p:grpSpPr>
            <p:sp>
              <p:nvSpPr>
                <p:cNvPr id="711" name="AutoShape 125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38 w 21600"/>
                    <a:gd name="T3" fmla="*/ 0 h 21564"/>
                    <a:gd name="T4" fmla="*/ 38 w 21600"/>
                    <a:gd name="T5" fmla="*/ 44 h 21564"/>
                    <a:gd name="T6" fmla="*/ 0 w 21600"/>
                    <a:gd name="T7" fmla="*/ 44 h 21564"/>
                    <a:gd name="T8" fmla="*/ 0 w 21600"/>
                    <a:gd name="T9" fmla="*/ 0 h 21564"/>
                    <a:gd name="T10" fmla="*/ 0 w 21600"/>
                    <a:gd name="T11" fmla="*/ 0 h 215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2" name="AutoShape 126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 w 9572"/>
                    <a:gd name="T1" fmla="*/ 45 h 21600"/>
                    <a:gd name="T2" fmla="*/ 6 w 9572"/>
                    <a:gd name="T3" fmla="*/ 36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05" name="Group 130"/>
              <p:cNvGrpSpPr>
                <a:grpSpLocks/>
              </p:cNvGrpSpPr>
              <p:nvPr/>
            </p:nvGrpSpPr>
            <p:grpSpPr bwMode="auto">
              <a:xfrm rot="7845068" flipH="1">
                <a:off x="239" y="202"/>
                <a:ext cx="44" cy="84"/>
                <a:chOff x="0" y="0"/>
                <a:chExt cx="44" cy="83"/>
              </a:xfrm>
            </p:grpSpPr>
            <p:sp>
              <p:nvSpPr>
                <p:cNvPr id="709" name="AutoShape 128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3"/>
                    <a:gd name="T2" fmla="*/ 38 w 21600"/>
                    <a:gd name="T3" fmla="*/ 0 h 21563"/>
                    <a:gd name="T4" fmla="*/ 38 w 21600"/>
                    <a:gd name="T5" fmla="*/ 44 h 21563"/>
                    <a:gd name="T6" fmla="*/ 0 w 21600"/>
                    <a:gd name="T7" fmla="*/ 44 h 21563"/>
                    <a:gd name="T8" fmla="*/ 0 w 21600"/>
                    <a:gd name="T9" fmla="*/ 0 h 21563"/>
                    <a:gd name="T10" fmla="*/ 0 w 21600"/>
                    <a:gd name="T11" fmla="*/ 0 h 215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3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6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0" name="AutoShape 129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4"/>
                </a:xfrm>
                <a:custGeom>
                  <a:avLst/>
                  <a:gdLst>
                    <a:gd name="T0" fmla="*/ 6 w 9572"/>
                    <a:gd name="T1" fmla="*/ 44 h 21600"/>
                    <a:gd name="T2" fmla="*/ 6 w 9572"/>
                    <a:gd name="T3" fmla="*/ 35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1" y="21600"/>
                      </a:moveTo>
                      <a:cubicBezTo>
                        <a:pt x="6791" y="21600"/>
                        <a:pt x="-1868" y="20456"/>
                        <a:pt x="6293" y="17136"/>
                      </a:cubicBezTo>
                      <a:cubicBezTo>
                        <a:pt x="14454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3" y="0"/>
                        <a:pt x="2803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06" name="Group 133"/>
              <p:cNvGrpSpPr>
                <a:grpSpLocks/>
              </p:cNvGrpSpPr>
              <p:nvPr/>
            </p:nvGrpSpPr>
            <p:grpSpPr bwMode="auto">
              <a:xfrm rot="-3075657">
                <a:off x="56" y="37"/>
                <a:ext cx="44" cy="83"/>
                <a:chOff x="0" y="0"/>
                <a:chExt cx="44" cy="83"/>
              </a:xfrm>
            </p:grpSpPr>
            <p:sp>
              <p:nvSpPr>
                <p:cNvPr id="707" name="AutoShape 131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38 w 21600"/>
                    <a:gd name="T3" fmla="*/ 0 h 21564"/>
                    <a:gd name="T4" fmla="*/ 38 w 21600"/>
                    <a:gd name="T5" fmla="*/ 44 h 21564"/>
                    <a:gd name="T6" fmla="*/ 0 w 21600"/>
                    <a:gd name="T7" fmla="*/ 44 h 21564"/>
                    <a:gd name="T8" fmla="*/ 0 w 21600"/>
                    <a:gd name="T9" fmla="*/ 0 h 21564"/>
                    <a:gd name="T10" fmla="*/ 0 w 21600"/>
                    <a:gd name="T11" fmla="*/ 0 h 215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6"/>
                      </a:lnTo>
                      <a:lnTo>
                        <a:pt x="21600" y="21528"/>
                      </a:lnTo>
                      <a:lnTo>
                        <a:pt x="0" y="21564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08" name="AutoShape 132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 w 9572"/>
                    <a:gd name="T1" fmla="*/ 45 h 21600"/>
                    <a:gd name="T2" fmla="*/ 6 w 9572"/>
                    <a:gd name="T3" fmla="*/ 36 h 21600"/>
                    <a:gd name="T4" fmla="*/ 5 w 9572"/>
                    <a:gd name="T5" fmla="*/ 25 h 21600"/>
                    <a:gd name="T6" fmla="*/ 5 w 9572"/>
                    <a:gd name="T7" fmla="*/ 14 h 21600"/>
                    <a:gd name="T8" fmla="*/ 3 w 9572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9" y="20456"/>
                        <a:pt x="6292" y="17136"/>
                      </a:cubicBezTo>
                      <a:cubicBezTo>
                        <a:pt x="14453" y="13816"/>
                        <a:pt x="4796" y="12096"/>
                        <a:pt x="4796" y="12096"/>
                      </a:cubicBezTo>
                      <a:cubicBezTo>
                        <a:pt x="4796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23" name="Group 153"/>
            <p:cNvGrpSpPr>
              <a:grpSpLocks/>
            </p:cNvGrpSpPr>
            <p:nvPr/>
          </p:nvGrpSpPr>
          <p:grpSpPr bwMode="auto">
            <a:xfrm>
              <a:off x="6730219" y="5459126"/>
              <a:ext cx="424523" cy="419918"/>
              <a:chOff x="0" y="0"/>
              <a:chExt cx="379" cy="349"/>
            </a:xfrm>
          </p:grpSpPr>
          <p:grpSp>
            <p:nvGrpSpPr>
              <p:cNvPr id="724" name="Group 144"/>
              <p:cNvGrpSpPr>
                <a:grpSpLocks/>
              </p:cNvGrpSpPr>
              <p:nvPr/>
            </p:nvGrpSpPr>
            <p:grpSpPr bwMode="auto">
              <a:xfrm>
                <a:off x="56" y="53"/>
                <a:ext cx="268" cy="246"/>
                <a:chOff x="0" y="0"/>
                <a:chExt cx="267" cy="245"/>
              </a:xfrm>
            </p:grpSpPr>
            <p:sp>
              <p:nvSpPr>
                <p:cNvPr id="733" name="Oval 135"/>
                <p:cNvSpPr>
                  <a:spLocks/>
                </p:cNvSpPr>
                <p:nvPr/>
              </p:nvSpPr>
              <p:spPr bwMode="auto">
                <a:xfrm>
                  <a:off x="50" y="45"/>
                  <a:ext cx="168" cy="15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EFDFE"/>
                    </a:gs>
                    <a:gs pos="100000">
                      <a:srgbClr val="FB2D7B"/>
                    </a:gs>
                  </a:gsLst>
                  <a:path path="rect">
                    <a:fillToRect l="38965" t="37347" r="61035" b="62653"/>
                  </a:path>
                </a:gradFill>
                <a:ln w="25400">
                  <a:solidFill>
                    <a:srgbClr val="FC478B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 eaLnBrk="1" hangingPunct="1"/>
                  <a:endParaRPr lang="en-US"/>
                </a:p>
              </p:txBody>
            </p:sp>
            <p:sp>
              <p:nvSpPr>
                <p:cNvPr id="734" name="AutoShape 136"/>
                <p:cNvSpPr>
                  <a:spLocks/>
                </p:cNvSpPr>
                <p:nvPr/>
              </p:nvSpPr>
              <p:spPr bwMode="auto">
                <a:xfrm rot="-63792">
                  <a:off x="127" y="0"/>
                  <a:ext cx="9" cy="43"/>
                </a:xfrm>
                <a:custGeom>
                  <a:avLst/>
                  <a:gdLst>
                    <a:gd name="T0" fmla="*/ 6 w 9581"/>
                    <a:gd name="T1" fmla="*/ 43 h 21597"/>
                    <a:gd name="T2" fmla="*/ 6 w 9581"/>
                    <a:gd name="T3" fmla="*/ 34 h 21597"/>
                    <a:gd name="T4" fmla="*/ 5 w 9581"/>
                    <a:gd name="T5" fmla="*/ 24 h 21597"/>
                    <a:gd name="T6" fmla="*/ 5 w 9581"/>
                    <a:gd name="T7" fmla="*/ 14 h 21597"/>
                    <a:gd name="T8" fmla="*/ 3 w 9581"/>
                    <a:gd name="T9" fmla="*/ 0 h 215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68" y="21602"/>
                      </a:moveTo>
                      <a:cubicBezTo>
                        <a:pt x="6868" y="21602"/>
                        <a:pt x="-1803" y="20452"/>
                        <a:pt x="6355" y="17138"/>
                      </a:cubicBezTo>
                      <a:cubicBezTo>
                        <a:pt x="14512" y="13825"/>
                        <a:pt x="4841" y="12098"/>
                        <a:pt x="4841" y="12098"/>
                      </a:cubicBezTo>
                      <a:cubicBezTo>
                        <a:pt x="4841" y="12098"/>
                        <a:pt x="-5975" y="9951"/>
                        <a:pt x="4825" y="6914"/>
                      </a:cubicBezTo>
                      <a:cubicBezTo>
                        <a:pt x="15625" y="3878"/>
                        <a:pt x="2806" y="2"/>
                        <a:pt x="2806" y="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5" name="AutoShape 137"/>
                <p:cNvSpPr>
                  <a:spLocks/>
                </p:cNvSpPr>
                <p:nvPr/>
              </p:nvSpPr>
              <p:spPr bwMode="auto">
                <a:xfrm rot="63792">
                  <a:off x="126" y="202"/>
                  <a:ext cx="10" cy="43"/>
                </a:xfrm>
                <a:custGeom>
                  <a:avLst/>
                  <a:gdLst>
                    <a:gd name="T0" fmla="*/ 7 w 9581"/>
                    <a:gd name="T1" fmla="*/ 0 h 21597"/>
                    <a:gd name="T2" fmla="*/ 7 w 9581"/>
                    <a:gd name="T3" fmla="*/ 9 h 21597"/>
                    <a:gd name="T4" fmla="*/ 5 w 9581"/>
                    <a:gd name="T5" fmla="*/ 19 h 21597"/>
                    <a:gd name="T6" fmla="*/ 5 w 9581"/>
                    <a:gd name="T7" fmla="*/ 29 h 21597"/>
                    <a:gd name="T8" fmla="*/ 3 w 9581"/>
                    <a:gd name="T9" fmla="*/ 43 h 215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02" y="-5"/>
                      </a:moveTo>
                      <a:cubicBezTo>
                        <a:pt x="6802" y="-5"/>
                        <a:pt x="-1869" y="1145"/>
                        <a:pt x="6289" y="4459"/>
                      </a:cubicBezTo>
                      <a:cubicBezTo>
                        <a:pt x="14446" y="7772"/>
                        <a:pt x="4775" y="9499"/>
                        <a:pt x="4775" y="9499"/>
                      </a:cubicBezTo>
                      <a:cubicBezTo>
                        <a:pt x="4775" y="9499"/>
                        <a:pt x="-6041" y="11646"/>
                        <a:pt x="4759" y="14683"/>
                      </a:cubicBezTo>
                      <a:cubicBezTo>
                        <a:pt x="15559" y="17719"/>
                        <a:pt x="2740" y="21595"/>
                        <a:pt x="2740" y="21595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6" name="AutoShape 138"/>
                <p:cNvSpPr>
                  <a:spLocks/>
                </p:cNvSpPr>
                <p:nvPr/>
              </p:nvSpPr>
              <p:spPr bwMode="auto">
                <a:xfrm rot="-5337376">
                  <a:off x="239" y="99"/>
                  <a:ext cx="9" cy="47"/>
                </a:xfrm>
                <a:custGeom>
                  <a:avLst/>
                  <a:gdLst>
                    <a:gd name="T0" fmla="*/ 6 w 9564"/>
                    <a:gd name="T1" fmla="*/ 0 h 21602"/>
                    <a:gd name="T2" fmla="*/ 6 w 9564"/>
                    <a:gd name="T3" fmla="*/ 10 h 21602"/>
                    <a:gd name="T4" fmla="*/ 5 w 9564"/>
                    <a:gd name="T5" fmla="*/ 21 h 21602"/>
                    <a:gd name="T6" fmla="*/ 5 w 9564"/>
                    <a:gd name="T7" fmla="*/ 32 h 21602"/>
                    <a:gd name="T8" fmla="*/ 3 w 9564"/>
                    <a:gd name="T9" fmla="*/ 47 h 216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4" h="21602">
                      <a:moveTo>
                        <a:pt x="6790" y="4"/>
                      </a:moveTo>
                      <a:cubicBezTo>
                        <a:pt x="6790" y="4"/>
                        <a:pt x="-1858" y="1144"/>
                        <a:pt x="6306" y="4468"/>
                      </a:cubicBezTo>
                      <a:cubicBezTo>
                        <a:pt x="14470" y="7793"/>
                        <a:pt x="4826" y="9508"/>
                        <a:pt x="4826" y="9508"/>
                      </a:cubicBezTo>
                      <a:cubicBezTo>
                        <a:pt x="4826" y="9508"/>
                        <a:pt x="-5957" y="11641"/>
                        <a:pt x="4843" y="14692"/>
                      </a:cubicBezTo>
                      <a:cubicBezTo>
                        <a:pt x="15643" y="17744"/>
                        <a:pt x="2871" y="21604"/>
                        <a:pt x="2871" y="21604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7" name="AutoShape 139"/>
                <p:cNvSpPr>
                  <a:spLocks/>
                </p:cNvSpPr>
                <p:nvPr/>
              </p:nvSpPr>
              <p:spPr bwMode="auto">
                <a:xfrm rot="-5464961">
                  <a:off x="19" y="100"/>
                  <a:ext cx="8" cy="46"/>
                </a:xfrm>
                <a:custGeom>
                  <a:avLst/>
                  <a:gdLst>
                    <a:gd name="T0" fmla="*/ 6 w 9564"/>
                    <a:gd name="T1" fmla="*/ 46 h 21603"/>
                    <a:gd name="T2" fmla="*/ 5 w 9564"/>
                    <a:gd name="T3" fmla="*/ 36 h 21603"/>
                    <a:gd name="T4" fmla="*/ 4 w 9564"/>
                    <a:gd name="T5" fmla="*/ 26 h 21603"/>
                    <a:gd name="T6" fmla="*/ 4 w 9564"/>
                    <a:gd name="T7" fmla="*/ 15 h 21603"/>
                    <a:gd name="T8" fmla="*/ 2 w 9564"/>
                    <a:gd name="T9" fmla="*/ 0 h 216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4" h="21603">
                      <a:moveTo>
                        <a:pt x="6718" y="21598"/>
                      </a:moveTo>
                      <a:cubicBezTo>
                        <a:pt x="6718" y="21598"/>
                        <a:pt x="-1929" y="20459"/>
                        <a:pt x="6235" y="17134"/>
                      </a:cubicBezTo>
                      <a:cubicBezTo>
                        <a:pt x="14399" y="13809"/>
                        <a:pt x="4756" y="12094"/>
                        <a:pt x="4756" y="12094"/>
                      </a:cubicBezTo>
                      <a:cubicBezTo>
                        <a:pt x="4756" y="12094"/>
                        <a:pt x="-6027" y="9961"/>
                        <a:pt x="4773" y="6910"/>
                      </a:cubicBezTo>
                      <a:cubicBezTo>
                        <a:pt x="15573" y="3858"/>
                        <a:pt x="2802" y="-2"/>
                        <a:pt x="2802" y="-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8" name="AutoShape 140"/>
                <p:cNvSpPr>
                  <a:spLocks/>
                </p:cNvSpPr>
                <p:nvPr/>
              </p:nvSpPr>
              <p:spPr bwMode="auto">
                <a:xfrm rot="-7707856">
                  <a:off x="202" y="26"/>
                  <a:ext cx="9" cy="46"/>
                </a:xfrm>
                <a:custGeom>
                  <a:avLst/>
                  <a:gdLst>
                    <a:gd name="T0" fmla="*/ 6 w 9803"/>
                    <a:gd name="T1" fmla="*/ 0 h 21534"/>
                    <a:gd name="T2" fmla="*/ 6 w 9803"/>
                    <a:gd name="T3" fmla="*/ 9 h 21534"/>
                    <a:gd name="T4" fmla="*/ 4 w 9803"/>
                    <a:gd name="T5" fmla="*/ 20 h 21534"/>
                    <a:gd name="T6" fmla="*/ 3 w 9803"/>
                    <a:gd name="T7" fmla="*/ 31 h 21534"/>
                    <a:gd name="T8" fmla="*/ 1 w 9803"/>
                    <a:gd name="T9" fmla="*/ 46 h 21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803" h="21534">
                      <a:moveTo>
                        <a:pt x="6960" y="-113"/>
                      </a:moveTo>
                      <a:cubicBezTo>
                        <a:pt x="6960" y="-113"/>
                        <a:pt x="-2006" y="1172"/>
                        <a:pt x="6067" y="4346"/>
                      </a:cubicBezTo>
                      <a:cubicBezTo>
                        <a:pt x="14141" y="7519"/>
                        <a:pt x="4103" y="9395"/>
                        <a:pt x="4103" y="9395"/>
                      </a:cubicBezTo>
                      <a:cubicBezTo>
                        <a:pt x="4103" y="9395"/>
                        <a:pt x="-7140" y="11708"/>
                        <a:pt x="3660" y="14563"/>
                      </a:cubicBezTo>
                      <a:cubicBezTo>
                        <a:pt x="14460" y="17418"/>
                        <a:pt x="1025" y="21487"/>
                        <a:pt x="1025" y="2148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9" name="AutoShape 141"/>
                <p:cNvSpPr>
                  <a:spLocks/>
                </p:cNvSpPr>
                <p:nvPr/>
              </p:nvSpPr>
              <p:spPr bwMode="auto">
                <a:xfrm rot="-7835440">
                  <a:off x="48" y="168"/>
                  <a:ext cx="9" cy="46"/>
                </a:xfrm>
                <a:custGeom>
                  <a:avLst/>
                  <a:gdLst>
                    <a:gd name="T0" fmla="*/ 5 w 9350"/>
                    <a:gd name="T1" fmla="*/ 46 h 21668"/>
                    <a:gd name="T2" fmla="*/ 5 w 9350"/>
                    <a:gd name="T3" fmla="*/ 36 h 21668"/>
                    <a:gd name="T4" fmla="*/ 4 w 9350"/>
                    <a:gd name="T5" fmla="*/ 26 h 21668"/>
                    <a:gd name="T6" fmla="*/ 4 w 9350"/>
                    <a:gd name="T7" fmla="*/ 15 h 21668"/>
                    <a:gd name="T8" fmla="*/ 3 w 9350"/>
                    <a:gd name="T9" fmla="*/ 0 h 216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350" h="21668">
                      <a:moveTo>
                        <a:pt x="4856" y="21552"/>
                      </a:moveTo>
                      <a:cubicBezTo>
                        <a:pt x="4856" y="21552"/>
                        <a:pt x="-3507" y="20551"/>
                        <a:pt x="4737" y="17082"/>
                      </a:cubicBezTo>
                      <a:cubicBezTo>
                        <a:pt x="12982" y="13614"/>
                        <a:pt x="3690" y="12052"/>
                        <a:pt x="3690" y="12052"/>
                      </a:cubicBezTo>
                      <a:cubicBezTo>
                        <a:pt x="3690" y="12052"/>
                        <a:pt x="-6682" y="10090"/>
                        <a:pt x="4118" y="6852"/>
                      </a:cubicBezTo>
                      <a:cubicBezTo>
                        <a:pt x="14918" y="3614"/>
                        <a:pt x="2738" y="-48"/>
                        <a:pt x="2738" y="-48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40" name="AutoShape 142"/>
                <p:cNvSpPr>
                  <a:spLocks/>
                </p:cNvSpPr>
                <p:nvPr/>
              </p:nvSpPr>
              <p:spPr bwMode="auto">
                <a:xfrm rot="-2883069">
                  <a:off x="207" y="169"/>
                  <a:ext cx="9" cy="46"/>
                </a:xfrm>
                <a:custGeom>
                  <a:avLst/>
                  <a:gdLst>
                    <a:gd name="T0" fmla="*/ 6 w 9349"/>
                    <a:gd name="T1" fmla="*/ 0 h 21669"/>
                    <a:gd name="T2" fmla="*/ 6 w 9349"/>
                    <a:gd name="T3" fmla="*/ 10 h 21669"/>
                    <a:gd name="T4" fmla="*/ 5 w 9349"/>
                    <a:gd name="T5" fmla="*/ 20 h 21669"/>
                    <a:gd name="T6" fmla="*/ 6 w 9349"/>
                    <a:gd name="T7" fmla="*/ 31 h 21669"/>
                    <a:gd name="T8" fmla="*/ 4 w 9349"/>
                    <a:gd name="T9" fmla="*/ 46 h 216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349" h="21669">
                      <a:moveTo>
                        <a:pt x="6637" y="117"/>
                      </a:moveTo>
                      <a:cubicBezTo>
                        <a:pt x="6637" y="117"/>
                        <a:pt x="-1725" y="1117"/>
                        <a:pt x="6519" y="4587"/>
                      </a:cubicBezTo>
                      <a:cubicBezTo>
                        <a:pt x="14764" y="8057"/>
                        <a:pt x="5475" y="9617"/>
                        <a:pt x="5475" y="9617"/>
                      </a:cubicBezTo>
                      <a:cubicBezTo>
                        <a:pt x="5475" y="9617"/>
                        <a:pt x="-4896" y="11578"/>
                        <a:pt x="5904" y="14817"/>
                      </a:cubicBezTo>
                      <a:cubicBezTo>
                        <a:pt x="16704" y="18057"/>
                        <a:pt x="4527" y="21717"/>
                        <a:pt x="4527" y="2171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41" name="AutoShape 143"/>
                <p:cNvSpPr>
                  <a:spLocks/>
                </p:cNvSpPr>
                <p:nvPr/>
              </p:nvSpPr>
              <p:spPr bwMode="auto">
                <a:xfrm rot="-3127736">
                  <a:off x="50" y="31"/>
                  <a:ext cx="9" cy="46"/>
                </a:xfrm>
                <a:custGeom>
                  <a:avLst/>
                  <a:gdLst>
                    <a:gd name="T0" fmla="*/ 8 w 9802"/>
                    <a:gd name="T1" fmla="*/ 46 h 21534"/>
                    <a:gd name="T2" fmla="*/ 7 w 9802"/>
                    <a:gd name="T3" fmla="*/ 37 h 21534"/>
                    <a:gd name="T4" fmla="*/ 5 w 9802"/>
                    <a:gd name="T5" fmla="*/ 26 h 21534"/>
                    <a:gd name="T6" fmla="*/ 5 w 9802"/>
                    <a:gd name="T7" fmla="*/ 15 h 21534"/>
                    <a:gd name="T8" fmla="*/ 3 w 9802"/>
                    <a:gd name="T9" fmla="*/ 0 h 21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802" h="21534">
                      <a:moveTo>
                        <a:pt x="8797" y="21646"/>
                      </a:moveTo>
                      <a:cubicBezTo>
                        <a:pt x="8797" y="21646"/>
                        <a:pt x="-168" y="20361"/>
                        <a:pt x="7906" y="17187"/>
                      </a:cubicBezTo>
                      <a:cubicBezTo>
                        <a:pt x="15980" y="14013"/>
                        <a:pt x="5944" y="12138"/>
                        <a:pt x="5944" y="12138"/>
                      </a:cubicBezTo>
                      <a:cubicBezTo>
                        <a:pt x="5944" y="12138"/>
                        <a:pt x="-5297" y="9826"/>
                        <a:pt x="5503" y="6970"/>
                      </a:cubicBezTo>
                      <a:cubicBezTo>
                        <a:pt x="16303" y="4114"/>
                        <a:pt x="2871" y="46"/>
                        <a:pt x="2871" y="46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725" name="Oval 145"/>
              <p:cNvSpPr>
                <a:spLocks/>
              </p:cNvSpPr>
              <p:nvPr/>
            </p:nvSpPr>
            <p:spPr bwMode="auto">
              <a:xfrm>
                <a:off x="160" y="0"/>
                <a:ext cx="55" cy="51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26" name="Oval 146"/>
              <p:cNvSpPr>
                <a:spLocks/>
              </p:cNvSpPr>
              <p:nvPr/>
            </p:nvSpPr>
            <p:spPr bwMode="auto">
              <a:xfrm>
                <a:off x="278" y="50"/>
                <a:ext cx="56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27" name="Oval 147"/>
              <p:cNvSpPr>
                <a:spLocks/>
              </p:cNvSpPr>
              <p:nvPr/>
            </p:nvSpPr>
            <p:spPr bwMode="auto">
              <a:xfrm>
                <a:off x="324" y="148"/>
                <a:ext cx="55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28" name="Oval 148"/>
              <p:cNvSpPr>
                <a:spLocks/>
              </p:cNvSpPr>
              <p:nvPr/>
            </p:nvSpPr>
            <p:spPr bwMode="auto">
              <a:xfrm>
                <a:off x="282" y="246"/>
                <a:ext cx="55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29" name="Oval 149"/>
              <p:cNvSpPr>
                <a:spLocks/>
              </p:cNvSpPr>
              <p:nvPr/>
            </p:nvSpPr>
            <p:spPr bwMode="auto">
              <a:xfrm>
                <a:off x="159" y="298"/>
                <a:ext cx="56" cy="51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30" name="Oval 150"/>
              <p:cNvSpPr>
                <a:spLocks/>
              </p:cNvSpPr>
              <p:nvPr/>
            </p:nvSpPr>
            <p:spPr bwMode="auto">
              <a:xfrm>
                <a:off x="40" y="246"/>
                <a:ext cx="56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31" name="Oval 151"/>
              <p:cNvSpPr>
                <a:spLocks/>
              </p:cNvSpPr>
              <p:nvPr/>
            </p:nvSpPr>
            <p:spPr bwMode="auto">
              <a:xfrm>
                <a:off x="0" y="148"/>
                <a:ext cx="55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32" name="Oval 152"/>
              <p:cNvSpPr>
                <a:spLocks/>
              </p:cNvSpPr>
              <p:nvPr/>
            </p:nvSpPr>
            <p:spPr bwMode="auto">
              <a:xfrm>
                <a:off x="55" y="50"/>
                <a:ext cx="56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</p:grpSp>
        <p:grpSp>
          <p:nvGrpSpPr>
            <p:cNvPr id="742" name="Group 172"/>
            <p:cNvGrpSpPr>
              <a:grpSpLocks/>
            </p:cNvGrpSpPr>
            <p:nvPr/>
          </p:nvGrpSpPr>
          <p:grpSpPr bwMode="auto">
            <a:xfrm>
              <a:off x="6266233" y="5460359"/>
              <a:ext cx="424523" cy="421120"/>
              <a:chOff x="0" y="0"/>
              <a:chExt cx="379" cy="349"/>
            </a:xfrm>
          </p:grpSpPr>
          <p:grpSp>
            <p:nvGrpSpPr>
              <p:cNvPr id="743" name="Group 163"/>
              <p:cNvGrpSpPr>
                <a:grpSpLocks/>
              </p:cNvGrpSpPr>
              <p:nvPr/>
            </p:nvGrpSpPr>
            <p:grpSpPr bwMode="auto">
              <a:xfrm>
                <a:off x="56" y="53"/>
                <a:ext cx="268" cy="246"/>
                <a:chOff x="0" y="0"/>
                <a:chExt cx="267" cy="245"/>
              </a:xfrm>
            </p:grpSpPr>
            <p:sp>
              <p:nvSpPr>
                <p:cNvPr id="752" name="Oval 154"/>
                <p:cNvSpPr>
                  <a:spLocks/>
                </p:cNvSpPr>
                <p:nvPr/>
              </p:nvSpPr>
              <p:spPr bwMode="auto">
                <a:xfrm>
                  <a:off x="50" y="45"/>
                  <a:ext cx="168" cy="15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EFDFE"/>
                    </a:gs>
                    <a:gs pos="100000">
                      <a:srgbClr val="FB2D7B"/>
                    </a:gs>
                  </a:gsLst>
                  <a:path path="rect">
                    <a:fillToRect l="38965" t="37347" r="61035" b="62653"/>
                  </a:path>
                </a:gradFill>
                <a:ln w="25400">
                  <a:solidFill>
                    <a:srgbClr val="FC478B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 eaLnBrk="1" hangingPunct="1"/>
                  <a:endParaRPr lang="en-US"/>
                </a:p>
              </p:txBody>
            </p:sp>
            <p:sp>
              <p:nvSpPr>
                <p:cNvPr id="753" name="AutoShape 155"/>
                <p:cNvSpPr>
                  <a:spLocks/>
                </p:cNvSpPr>
                <p:nvPr/>
              </p:nvSpPr>
              <p:spPr bwMode="auto">
                <a:xfrm rot="-63792">
                  <a:off x="127" y="0"/>
                  <a:ext cx="9" cy="43"/>
                </a:xfrm>
                <a:custGeom>
                  <a:avLst/>
                  <a:gdLst>
                    <a:gd name="T0" fmla="*/ 6 w 9581"/>
                    <a:gd name="T1" fmla="*/ 43 h 21597"/>
                    <a:gd name="T2" fmla="*/ 6 w 9581"/>
                    <a:gd name="T3" fmla="*/ 34 h 21597"/>
                    <a:gd name="T4" fmla="*/ 5 w 9581"/>
                    <a:gd name="T5" fmla="*/ 24 h 21597"/>
                    <a:gd name="T6" fmla="*/ 5 w 9581"/>
                    <a:gd name="T7" fmla="*/ 14 h 21597"/>
                    <a:gd name="T8" fmla="*/ 3 w 9581"/>
                    <a:gd name="T9" fmla="*/ 0 h 215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68" y="21602"/>
                      </a:moveTo>
                      <a:cubicBezTo>
                        <a:pt x="6868" y="21602"/>
                        <a:pt x="-1803" y="20452"/>
                        <a:pt x="6355" y="17138"/>
                      </a:cubicBezTo>
                      <a:cubicBezTo>
                        <a:pt x="14512" y="13825"/>
                        <a:pt x="4841" y="12098"/>
                        <a:pt x="4841" y="12098"/>
                      </a:cubicBezTo>
                      <a:cubicBezTo>
                        <a:pt x="4841" y="12098"/>
                        <a:pt x="-5975" y="9951"/>
                        <a:pt x="4825" y="6914"/>
                      </a:cubicBezTo>
                      <a:cubicBezTo>
                        <a:pt x="15625" y="3878"/>
                        <a:pt x="2806" y="2"/>
                        <a:pt x="2806" y="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4" name="AutoShape 156"/>
                <p:cNvSpPr>
                  <a:spLocks/>
                </p:cNvSpPr>
                <p:nvPr/>
              </p:nvSpPr>
              <p:spPr bwMode="auto">
                <a:xfrm rot="63792">
                  <a:off x="126" y="202"/>
                  <a:ext cx="10" cy="43"/>
                </a:xfrm>
                <a:custGeom>
                  <a:avLst/>
                  <a:gdLst>
                    <a:gd name="T0" fmla="*/ 7 w 9581"/>
                    <a:gd name="T1" fmla="*/ 0 h 21597"/>
                    <a:gd name="T2" fmla="*/ 7 w 9581"/>
                    <a:gd name="T3" fmla="*/ 9 h 21597"/>
                    <a:gd name="T4" fmla="*/ 5 w 9581"/>
                    <a:gd name="T5" fmla="*/ 19 h 21597"/>
                    <a:gd name="T6" fmla="*/ 5 w 9581"/>
                    <a:gd name="T7" fmla="*/ 29 h 21597"/>
                    <a:gd name="T8" fmla="*/ 3 w 9581"/>
                    <a:gd name="T9" fmla="*/ 43 h 215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02" y="-5"/>
                      </a:moveTo>
                      <a:cubicBezTo>
                        <a:pt x="6802" y="-5"/>
                        <a:pt x="-1869" y="1145"/>
                        <a:pt x="6289" y="4459"/>
                      </a:cubicBezTo>
                      <a:cubicBezTo>
                        <a:pt x="14446" y="7772"/>
                        <a:pt x="4775" y="9499"/>
                        <a:pt x="4775" y="9499"/>
                      </a:cubicBezTo>
                      <a:cubicBezTo>
                        <a:pt x="4775" y="9499"/>
                        <a:pt x="-6041" y="11646"/>
                        <a:pt x="4759" y="14683"/>
                      </a:cubicBezTo>
                      <a:cubicBezTo>
                        <a:pt x="15559" y="17719"/>
                        <a:pt x="2740" y="21595"/>
                        <a:pt x="2740" y="21595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5" name="AutoShape 157"/>
                <p:cNvSpPr>
                  <a:spLocks/>
                </p:cNvSpPr>
                <p:nvPr/>
              </p:nvSpPr>
              <p:spPr bwMode="auto">
                <a:xfrm rot="-5337376">
                  <a:off x="239" y="99"/>
                  <a:ext cx="9" cy="47"/>
                </a:xfrm>
                <a:custGeom>
                  <a:avLst/>
                  <a:gdLst>
                    <a:gd name="T0" fmla="*/ 6 w 9564"/>
                    <a:gd name="T1" fmla="*/ 0 h 21602"/>
                    <a:gd name="T2" fmla="*/ 6 w 9564"/>
                    <a:gd name="T3" fmla="*/ 10 h 21602"/>
                    <a:gd name="T4" fmla="*/ 5 w 9564"/>
                    <a:gd name="T5" fmla="*/ 21 h 21602"/>
                    <a:gd name="T6" fmla="*/ 5 w 9564"/>
                    <a:gd name="T7" fmla="*/ 32 h 21602"/>
                    <a:gd name="T8" fmla="*/ 3 w 9564"/>
                    <a:gd name="T9" fmla="*/ 47 h 216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4" h="21602">
                      <a:moveTo>
                        <a:pt x="6790" y="4"/>
                      </a:moveTo>
                      <a:cubicBezTo>
                        <a:pt x="6790" y="4"/>
                        <a:pt x="-1858" y="1144"/>
                        <a:pt x="6306" y="4468"/>
                      </a:cubicBezTo>
                      <a:cubicBezTo>
                        <a:pt x="14470" y="7793"/>
                        <a:pt x="4826" y="9508"/>
                        <a:pt x="4826" y="9508"/>
                      </a:cubicBezTo>
                      <a:cubicBezTo>
                        <a:pt x="4826" y="9508"/>
                        <a:pt x="-5957" y="11641"/>
                        <a:pt x="4843" y="14692"/>
                      </a:cubicBezTo>
                      <a:cubicBezTo>
                        <a:pt x="15643" y="17744"/>
                        <a:pt x="2871" y="21604"/>
                        <a:pt x="2871" y="21604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6" name="AutoShape 158"/>
                <p:cNvSpPr>
                  <a:spLocks/>
                </p:cNvSpPr>
                <p:nvPr/>
              </p:nvSpPr>
              <p:spPr bwMode="auto">
                <a:xfrm rot="-5464961">
                  <a:off x="19" y="100"/>
                  <a:ext cx="8" cy="46"/>
                </a:xfrm>
                <a:custGeom>
                  <a:avLst/>
                  <a:gdLst>
                    <a:gd name="T0" fmla="*/ 6 w 9564"/>
                    <a:gd name="T1" fmla="*/ 46 h 21603"/>
                    <a:gd name="T2" fmla="*/ 5 w 9564"/>
                    <a:gd name="T3" fmla="*/ 36 h 21603"/>
                    <a:gd name="T4" fmla="*/ 4 w 9564"/>
                    <a:gd name="T5" fmla="*/ 26 h 21603"/>
                    <a:gd name="T6" fmla="*/ 4 w 9564"/>
                    <a:gd name="T7" fmla="*/ 15 h 21603"/>
                    <a:gd name="T8" fmla="*/ 2 w 9564"/>
                    <a:gd name="T9" fmla="*/ 0 h 216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4" h="21603">
                      <a:moveTo>
                        <a:pt x="6718" y="21598"/>
                      </a:moveTo>
                      <a:cubicBezTo>
                        <a:pt x="6718" y="21598"/>
                        <a:pt x="-1929" y="20459"/>
                        <a:pt x="6235" y="17134"/>
                      </a:cubicBezTo>
                      <a:cubicBezTo>
                        <a:pt x="14399" y="13809"/>
                        <a:pt x="4756" y="12094"/>
                        <a:pt x="4756" y="12094"/>
                      </a:cubicBezTo>
                      <a:cubicBezTo>
                        <a:pt x="4756" y="12094"/>
                        <a:pt x="-6027" y="9961"/>
                        <a:pt x="4773" y="6910"/>
                      </a:cubicBezTo>
                      <a:cubicBezTo>
                        <a:pt x="15573" y="3858"/>
                        <a:pt x="2802" y="-2"/>
                        <a:pt x="2802" y="-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7" name="AutoShape 159"/>
                <p:cNvSpPr>
                  <a:spLocks/>
                </p:cNvSpPr>
                <p:nvPr/>
              </p:nvSpPr>
              <p:spPr bwMode="auto">
                <a:xfrm rot="-7707856">
                  <a:off x="202" y="26"/>
                  <a:ext cx="9" cy="46"/>
                </a:xfrm>
                <a:custGeom>
                  <a:avLst/>
                  <a:gdLst>
                    <a:gd name="T0" fmla="*/ 6 w 9803"/>
                    <a:gd name="T1" fmla="*/ 0 h 21534"/>
                    <a:gd name="T2" fmla="*/ 6 w 9803"/>
                    <a:gd name="T3" fmla="*/ 9 h 21534"/>
                    <a:gd name="T4" fmla="*/ 4 w 9803"/>
                    <a:gd name="T5" fmla="*/ 20 h 21534"/>
                    <a:gd name="T6" fmla="*/ 3 w 9803"/>
                    <a:gd name="T7" fmla="*/ 31 h 21534"/>
                    <a:gd name="T8" fmla="*/ 1 w 9803"/>
                    <a:gd name="T9" fmla="*/ 46 h 21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803" h="21534">
                      <a:moveTo>
                        <a:pt x="6960" y="-113"/>
                      </a:moveTo>
                      <a:cubicBezTo>
                        <a:pt x="6960" y="-113"/>
                        <a:pt x="-2006" y="1172"/>
                        <a:pt x="6067" y="4346"/>
                      </a:cubicBezTo>
                      <a:cubicBezTo>
                        <a:pt x="14141" y="7519"/>
                        <a:pt x="4103" y="9395"/>
                        <a:pt x="4103" y="9395"/>
                      </a:cubicBezTo>
                      <a:cubicBezTo>
                        <a:pt x="4103" y="9395"/>
                        <a:pt x="-7140" y="11708"/>
                        <a:pt x="3660" y="14563"/>
                      </a:cubicBezTo>
                      <a:cubicBezTo>
                        <a:pt x="14460" y="17418"/>
                        <a:pt x="1025" y="21487"/>
                        <a:pt x="1025" y="2148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8" name="AutoShape 160"/>
                <p:cNvSpPr>
                  <a:spLocks/>
                </p:cNvSpPr>
                <p:nvPr/>
              </p:nvSpPr>
              <p:spPr bwMode="auto">
                <a:xfrm rot="-7835440">
                  <a:off x="48" y="168"/>
                  <a:ext cx="9" cy="46"/>
                </a:xfrm>
                <a:custGeom>
                  <a:avLst/>
                  <a:gdLst>
                    <a:gd name="T0" fmla="*/ 5 w 9350"/>
                    <a:gd name="T1" fmla="*/ 46 h 21668"/>
                    <a:gd name="T2" fmla="*/ 5 w 9350"/>
                    <a:gd name="T3" fmla="*/ 36 h 21668"/>
                    <a:gd name="T4" fmla="*/ 4 w 9350"/>
                    <a:gd name="T5" fmla="*/ 26 h 21668"/>
                    <a:gd name="T6" fmla="*/ 4 w 9350"/>
                    <a:gd name="T7" fmla="*/ 15 h 21668"/>
                    <a:gd name="T8" fmla="*/ 3 w 9350"/>
                    <a:gd name="T9" fmla="*/ 0 h 216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350" h="21668">
                      <a:moveTo>
                        <a:pt x="4856" y="21552"/>
                      </a:moveTo>
                      <a:cubicBezTo>
                        <a:pt x="4856" y="21552"/>
                        <a:pt x="-3507" y="20551"/>
                        <a:pt x="4737" y="17082"/>
                      </a:cubicBezTo>
                      <a:cubicBezTo>
                        <a:pt x="12982" y="13614"/>
                        <a:pt x="3690" y="12052"/>
                        <a:pt x="3690" y="12052"/>
                      </a:cubicBezTo>
                      <a:cubicBezTo>
                        <a:pt x="3690" y="12052"/>
                        <a:pt x="-6682" y="10090"/>
                        <a:pt x="4118" y="6852"/>
                      </a:cubicBezTo>
                      <a:cubicBezTo>
                        <a:pt x="14918" y="3614"/>
                        <a:pt x="2738" y="-48"/>
                        <a:pt x="2738" y="-48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9" name="AutoShape 161"/>
                <p:cNvSpPr>
                  <a:spLocks/>
                </p:cNvSpPr>
                <p:nvPr/>
              </p:nvSpPr>
              <p:spPr bwMode="auto">
                <a:xfrm rot="-2883069">
                  <a:off x="207" y="169"/>
                  <a:ext cx="9" cy="46"/>
                </a:xfrm>
                <a:custGeom>
                  <a:avLst/>
                  <a:gdLst>
                    <a:gd name="T0" fmla="*/ 6 w 9349"/>
                    <a:gd name="T1" fmla="*/ 0 h 21669"/>
                    <a:gd name="T2" fmla="*/ 6 w 9349"/>
                    <a:gd name="T3" fmla="*/ 10 h 21669"/>
                    <a:gd name="T4" fmla="*/ 5 w 9349"/>
                    <a:gd name="T5" fmla="*/ 20 h 21669"/>
                    <a:gd name="T6" fmla="*/ 6 w 9349"/>
                    <a:gd name="T7" fmla="*/ 31 h 21669"/>
                    <a:gd name="T8" fmla="*/ 4 w 9349"/>
                    <a:gd name="T9" fmla="*/ 46 h 216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349" h="21669">
                      <a:moveTo>
                        <a:pt x="6637" y="117"/>
                      </a:moveTo>
                      <a:cubicBezTo>
                        <a:pt x="6637" y="117"/>
                        <a:pt x="-1725" y="1117"/>
                        <a:pt x="6519" y="4587"/>
                      </a:cubicBezTo>
                      <a:cubicBezTo>
                        <a:pt x="14764" y="8057"/>
                        <a:pt x="5475" y="9617"/>
                        <a:pt x="5475" y="9617"/>
                      </a:cubicBezTo>
                      <a:cubicBezTo>
                        <a:pt x="5475" y="9617"/>
                        <a:pt x="-4896" y="11578"/>
                        <a:pt x="5904" y="14817"/>
                      </a:cubicBezTo>
                      <a:cubicBezTo>
                        <a:pt x="16704" y="18057"/>
                        <a:pt x="4527" y="21717"/>
                        <a:pt x="4527" y="2171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60" name="AutoShape 162"/>
                <p:cNvSpPr>
                  <a:spLocks/>
                </p:cNvSpPr>
                <p:nvPr/>
              </p:nvSpPr>
              <p:spPr bwMode="auto">
                <a:xfrm rot="-3127736">
                  <a:off x="50" y="31"/>
                  <a:ext cx="9" cy="46"/>
                </a:xfrm>
                <a:custGeom>
                  <a:avLst/>
                  <a:gdLst>
                    <a:gd name="T0" fmla="*/ 8 w 9802"/>
                    <a:gd name="T1" fmla="*/ 46 h 21534"/>
                    <a:gd name="T2" fmla="*/ 7 w 9802"/>
                    <a:gd name="T3" fmla="*/ 37 h 21534"/>
                    <a:gd name="T4" fmla="*/ 5 w 9802"/>
                    <a:gd name="T5" fmla="*/ 26 h 21534"/>
                    <a:gd name="T6" fmla="*/ 5 w 9802"/>
                    <a:gd name="T7" fmla="*/ 15 h 21534"/>
                    <a:gd name="T8" fmla="*/ 3 w 9802"/>
                    <a:gd name="T9" fmla="*/ 0 h 21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802" h="21534">
                      <a:moveTo>
                        <a:pt x="8797" y="21646"/>
                      </a:moveTo>
                      <a:cubicBezTo>
                        <a:pt x="8797" y="21646"/>
                        <a:pt x="-168" y="20361"/>
                        <a:pt x="7906" y="17187"/>
                      </a:cubicBezTo>
                      <a:cubicBezTo>
                        <a:pt x="15980" y="14013"/>
                        <a:pt x="5944" y="12138"/>
                        <a:pt x="5944" y="12138"/>
                      </a:cubicBezTo>
                      <a:cubicBezTo>
                        <a:pt x="5944" y="12138"/>
                        <a:pt x="-5297" y="9826"/>
                        <a:pt x="5503" y="6970"/>
                      </a:cubicBezTo>
                      <a:cubicBezTo>
                        <a:pt x="16303" y="4114"/>
                        <a:pt x="2871" y="46"/>
                        <a:pt x="2871" y="46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744" name="Oval 164"/>
              <p:cNvSpPr>
                <a:spLocks/>
              </p:cNvSpPr>
              <p:nvPr/>
            </p:nvSpPr>
            <p:spPr bwMode="auto">
              <a:xfrm>
                <a:off x="160" y="0"/>
                <a:ext cx="55" cy="51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45" name="Oval 165"/>
              <p:cNvSpPr>
                <a:spLocks/>
              </p:cNvSpPr>
              <p:nvPr/>
            </p:nvSpPr>
            <p:spPr bwMode="auto">
              <a:xfrm>
                <a:off x="278" y="50"/>
                <a:ext cx="56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46" name="Oval 166"/>
              <p:cNvSpPr>
                <a:spLocks/>
              </p:cNvSpPr>
              <p:nvPr/>
            </p:nvSpPr>
            <p:spPr bwMode="auto">
              <a:xfrm>
                <a:off x="324" y="148"/>
                <a:ext cx="55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47" name="Oval 167"/>
              <p:cNvSpPr>
                <a:spLocks/>
              </p:cNvSpPr>
              <p:nvPr/>
            </p:nvSpPr>
            <p:spPr bwMode="auto">
              <a:xfrm>
                <a:off x="282" y="246"/>
                <a:ext cx="55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48" name="Oval 168"/>
              <p:cNvSpPr>
                <a:spLocks/>
              </p:cNvSpPr>
              <p:nvPr/>
            </p:nvSpPr>
            <p:spPr bwMode="auto">
              <a:xfrm>
                <a:off x="159" y="298"/>
                <a:ext cx="56" cy="51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49" name="Oval 169"/>
              <p:cNvSpPr>
                <a:spLocks/>
              </p:cNvSpPr>
              <p:nvPr/>
            </p:nvSpPr>
            <p:spPr bwMode="auto">
              <a:xfrm>
                <a:off x="40" y="246"/>
                <a:ext cx="56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50" name="Oval 170"/>
              <p:cNvSpPr>
                <a:spLocks/>
              </p:cNvSpPr>
              <p:nvPr/>
            </p:nvSpPr>
            <p:spPr bwMode="auto">
              <a:xfrm>
                <a:off x="0" y="148"/>
                <a:ext cx="55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51" name="Oval 171"/>
              <p:cNvSpPr>
                <a:spLocks/>
              </p:cNvSpPr>
              <p:nvPr/>
            </p:nvSpPr>
            <p:spPr bwMode="auto">
              <a:xfrm>
                <a:off x="55" y="50"/>
                <a:ext cx="56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</p:grpSp>
        <p:grpSp>
          <p:nvGrpSpPr>
            <p:cNvPr id="761" name="Group 191"/>
            <p:cNvGrpSpPr>
              <a:grpSpLocks/>
            </p:cNvGrpSpPr>
            <p:nvPr/>
          </p:nvGrpSpPr>
          <p:grpSpPr bwMode="auto">
            <a:xfrm>
              <a:off x="5748774" y="5460359"/>
              <a:ext cx="424523" cy="421120"/>
              <a:chOff x="0" y="0"/>
              <a:chExt cx="379" cy="349"/>
            </a:xfrm>
          </p:grpSpPr>
          <p:grpSp>
            <p:nvGrpSpPr>
              <p:cNvPr id="762" name="Group 182"/>
              <p:cNvGrpSpPr>
                <a:grpSpLocks/>
              </p:cNvGrpSpPr>
              <p:nvPr/>
            </p:nvGrpSpPr>
            <p:grpSpPr bwMode="auto">
              <a:xfrm>
                <a:off x="56" y="53"/>
                <a:ext cx="268" cy="246"/>
                <a:chOff x="0" y="0"/>
                <a:chExt cx="267" cy="245"/>
              </a:xfrm>
            </p:grpSpPr>
            <p:sp>
              <p:nvSpPr>
                <p:cNvPr id="771" name="Oval 173"/>
                <p:cNvSpPr>
                  <a:spLocks/>
                </p:cNvSpPr>
                <p:nvPr/>
              </p:nvSpPr>
              <p:spPr bwMode="auto">
                <a:xfrm>
                  <a:off x="50" y="45"/>
                  <a:ext cx="168" cy="15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EFDFE"/>
                    </a:gs>
                    <a:gs pos="100000">
                      <a:srgbClr val="FB2D7B"/>
                    </a:gs>
                  </a:gsLst>
                  <a:path path="rect">
                    <a:fillToRect l="38965" t="37347" r="61035" b="62653"/>
                  </a:path>
                </a:gradFill>
                <a:ln w="25400">
                  <a:solidFill>
                    <a:srgbClr val="FC478B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 eaLnBrk="1" hangingPunct="1"/>
                  <a:endParaRPr lang="en-US"/>
                </a:p>
              </p:txBody>
            </p:sp>
            <p:sp>
              <p:nvSpPr>
                <p:cNvPr id="772" name="AutoShape 174"/>
                <p:cNvSpPr>
                  <a:spLocks/>
                </p:cNvSpPr>
                <p:nvPr/>
              </p:nvSpPr>
              <p:spPr bwMode="auto">
                <a:xfrm rot="-63792">
                  <a:off x="127" y="0"/>
                  <a:ext cx="9" cy="43"/>
                </a:xfrm>
                <a:custGeom>
                  <a:avLst/>
                  <a:gdLst>
                    <a:gd name="T0" fmla="*/ 6 w 9581"/>
                    <a:gd name="T1" fmla="*/ 43 h 21597"/>
                    <a:gd name="T2" fmla="*/ 6 w 9581"/>
                    <a:gd name="T3" fmla="*/ 34 h 21597"/>
                    <a:gd name="T4" fmla="*/ 5 w 9581"/>
                    <a:gd name="T5" fmla="*/ 24 h 21597"/>
                    <a:gd name="T6" fmla="*/ 5 w 9581"/>
                    <a:gd name="T7" fmla="*/ 14 h 21597"/>
                    <a:gd name="T8" fmla="*/ 3 w 9581"/>
                    <a:gd name="T9" fmla="*/ 0 h 215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68" y="21602"/>
                      </a:moveTo>
                      <a:cubicBezTo>
                        <a:pt x="6868" y="21602"/>
                        <a:pt x="-1803" y="20452"/>
                        <a:pt x="6355" y="17138"/>
                      </a:cubicBezTo>
                      <a:cubicBezTo>
                        <a:pt x="14512" y="13825"/>
                        <a:pt x="4841" y="12098"/>
                        <a:pt x="4841" y="12098"/>
                      </a:cubicBezTo>
                      <a:cubicBezTo>
                        <a:pt x="4841" y="12098"/>
                        <a:pt x="-5975" y="9951"/>
                        <a:pt x="4825" y="6914"/>
                      </a:cubicBezTo>
                      <a:cubicBezTo>
                        <a:pt x="15625" y="3878"/>
                        <a:pt x="2806" y="2"/>
                        <a:pt x="2806" y="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3" name="AutoShape 175"/>
                <p:cNvSpPr>
                  <a:spLocks/>
                </p:cNvSpPr>
                <p:nvPr/>
              </p:nvSpPr>
              <p:spPr bwMode="auto">
                <a:xfrm rot="63792">
                  <a:off x="126" y="202"/>
                  <a:ext cx="10" cy="43"/>
                </a:xfrm>
                <a:custGeom>
                  <a:avLst/>
                  <a:gdLst>
                    <a:gd name="T0" fmla="*/ 7 w 9581"/>
                    <a:gd name="T1" fmla="*/ 0 h 21597"/>
                    <a:gd name="T2" fmla="*/ 7 w 9581"/>
                    <a:gd name="T3" fmla="*/ 9 h 21597"/>
                    <a:gd name="T4" fmla="*/ 5 w 9581"/>
                    <a:gd name="T5" fmla="*/ 19 h 21597"/>
                    <a:gd name="T6" fmla="*/ 5 w 9581"/>
                    <a:gd name="T7" fmla="*/ 29 h 21597"/>
                    <a:gd name="T8" fmla="*/ 3 w 9581"/>
                    <a:gd name="T9" fmla="*/ 43 h 215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02" y="-5"/>
                      </a:moveTo>
                      <a:cubicBezTo>
                        <a:pt x="6802" y="-5"/>
                        <a:pt x="-1869" y="1145"/>
                        <a:pt x="6289" y="4459"/>
                      </a:cubicBezTo>
                      <a:cubicBezTo>
                        <a:pt x="14446" y="7772"/>
                        <a:pt x="4775" y="9499"/>
                        <a:pt x="4775" y="9499"/>
                      </a:cubicBezTo>
                      <a:cubicBezTo>
                        <a:pt x="4775" y="9499"/>
                        <a:pt x="-6041" y="11646"/>
                        <a:pt x="4759" y="14683"/>
                      </a:cubicBezTo>
                      <a:cubicBezTo>
                        <a:pt x="15559" y="17719"/>
                        <a:pt x="2740" y="21595"/>
                        <a:pt x="2740" y="21595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4" name="AutoShape 176"/>
                <p:cNvSpPr>
                  <a:spLocks/>
                </p:cNvSpPr>
                <p:nvPr/>
              </p:nvSpPr>
              <p:spPr bwMode="auto">
                <a:xfrm rot="-5337376">
                  <a:off x="239" y="99"/>
                  <a:ext cx="9" cy="47"/>
                </a:xfrm>
                <a:custGeom>
                  <a:avLst/>
                  <a:gdLst>
                    <a:gd name="T0" fmla="*/ 6 w 9564"/>
                    <a:gd name="T1" fmla="*/ 0 h 21602"/>
                    <a:gd name="T2" fmla="*/ 6 w 9564"/>
                    <a:gd name="T3" fmla="*/ 10 h 21602"/>
                    <a:gd name="T4" fmla="*/ 5 w 9564"/>
                    <a:gd name="T5" fmla="*/ 21 h 21602"/>
                    <a:gd name="T6" fmla="*/ 5 w 9564"/>
                    <a:gd name="T7" fmla="*/ 32 h 21602"/>
                    <a:gd name="T8" fmla="*/ 3 w 9564"/>
                    <a:gd name="T9" fmla="*/ 47 h 216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4" h="21602">
                      <a:moveTo>
                        <a:pt x="6790" y="4"/>
                      </a:moveTo>
                      <a:cubicBezTo>
                        <a:pt x="6790" y="4"/>
                        <a:pt x="-1858" y="1144"/>
                        <a:pt x="6306" y="4468"/>
                      </a:cubicBezTo>
                      <a:cubicBezTo>
                        <a:pt x="14470" y="7793"/>
                        <a:pt x="4826" y="9508"/>
                        <a:pt x="4826" y="9508"/>
                      </a:cubicBezTo>
                      <a:cubicBezTo>
                        <a:pt x="4826" y="9508"/>
                        <a:pt x="-5957" y="11641"/>
                        <a:pt x="4843" y="14692"/>
                      </a:cubicBezTo>
                      <a:cubicBezTo>
                        <a:pt x="15643" y="17744"/>
                        <a:pt x="2871" y="21604"/>
                        <a:pt x="2871" y="21604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5" name="AutoShape 177"/>
                <p:cNvSpPr>
                  <a:spLocks/>
                </p:cNvSpPr>
                <p:nvPr/>
              </p:nvSpPr>
              <p:spPr bwMode="auto">
                <a:xfrm rot="-5464961">
                  <a:off x="19" y="100"/>
                  <a:ext cx="8" cy="46"/>
                </a:xfrm>
                <a:custGeom>
                  <a:avLst/>
                  <a:gdLst>
                    <a:gd name="T0" fmla="*/ 6 w 9564"/>
                    <a:gd name="T1" fmla="*/ 46 h 21603"/>
                    <a:gd name="T2" fmla="*/ 5 w 9564"/>
                    <a:gd name="T3" fmla="*/ 36 h 21603"/>
                    <a:gd name="T4" fmla="*/ 4 w 9564"/>
                    <a:gd name="T5" fmla="*/ 26 h 21603"/>
                    <a:gd name="T6" fmla="*/ 4 w 9564"/>
                    <a:gd name="T7" fmla="*/ 15 h 21603"/>
                    <a:gd name="T8" fmla="*/ 2 w 9564"/>
                    <a:gd name="T9" fmla="*/ 0 h 216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64" h="21603">
                      <a:moveTo>
                        <a:pt x="6718" y="21598"/>
                      </a:moveTo>
                      <a:cubicBezTo>
                        <a:pt x="6718" y="21598"/>
                        <a:pt x="-1929" y="20459"/>
                        <a:pt x="6235" y="17134"/>
                      </a:cubicBezTo>
                      <a:cubicBezTo>
                        <a:pt x="14399" y="13809"/>
                        <a:pt x="4756" y="12094"/>
                        <a:pt x="4756" y="12094"/>
                      </a:cubicBezTo>
                      <a:cubicBezTo>
                        <a:pt x="4756" y="12094"/>
                        <a:pt x="-6027" y="9961"/>
                        <a:pt x="4773" y="6910"/>
                      </a:cubicBezTo>
                      <a:cubicBezTo>
                        <a:pt x="15573" y="3858"/>
                        <a:pt x="2802" y="-2"/>
                        <a:pt x="2802" y="-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6" name="AutoShape 178"/>
                <p:cNvSpPr>
                  <a:spLocks/>
                </p:cNvSpPr>
                <p:nvPr/>
              </p:nvSpPr>
              <p:spPr bwMode="auto">
                <a:xfrm rot="-7707856">
                  <a:off x="202" y="26"/>
                  <a:ext cx="9" cy="46"/>
                </a:xfrm>
                <a:custGeom>
                  <a:avLst/>
                  <a:gdLst>
                    <a:gd name="T0" fmla="*/ 6 w 9803"/>
                    <a:gd name="T1" fmla="*/ 0 h 21534"/>
                    <a:gd name="T2" fmla="*/ 6 w 9803"/>
                    <a:gd name="T3" fmla="*/ 9 h 21534"/>
                    <a:gd name="T4" fmla="*/ 4 w 9803"/>
                    <a:gd name="T5" fmla="*/ 20 h 21534"/>
                    <a:gd name="T6" fmla="*/ 3 w 9803"/>
                    <a:gd name="T7" fmla="*/ 31 h 21534"/>
                    <a:gd name="T8" fmla="*/ 1 w 9803"/>
                    <a:gd name="T9" fmla="*/ 46 h 21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803" h="21534">
                      <a:moveTo>
                        <a:pt x="6960" y="-113"/>
                      </a:moveTo>
                      <a:cubicBezTo>
                        <a:pt x="6960" y="-113"/>
                        <a:pt x="-2006" y="1172"/>
                        <a:pt x="6067" y="4346"/>
                      </a:cubicBezTo>
                      <a:cubicBezTo>
                        <a:pt x="14141" y="7519"/>
                        <a:pt x="4103" y="9395"/>
                        <a:pt x="4103" y="9395"/>
                      </a:cubicBezTo>
                      <a:cubicBezTo>
                        <a:pt x="4103" y="9395"/>
                        <a:pt x="-7140" y="11708"/>
                        <a:pt x="3660" y="14563"/>
                      </a:cubicBezTo>
                      <a:cubicBezTo>
                        <a:pt x="14460" y="17418"/>
                        <a:pt x="1025" y="21487"/>
                        <a:pt x="1025" y="2148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7" name="AutoShape 179"/>
                <p:cNvSpPr>
                  <a:spLocks/>
                </p:cNvSpPr>
                <p:nvPr/>
              </p:nvSpPr>
              <p:spPr bwMode="auto">
                <a:xfrm rot="-7835440">
                  <a:off x="48" y="168"/>
                  <a:ext cx="9" cy="46"/>
                </a:xfrm>
                <a:custGeom>
                  <a:avLst/>
                  <a:gdLst>
                    <a:gd name="T0" fmla="*/ 5 w 9350"/>
                    <a:gd name="T1" fmla="*/ 46 h 21668"/>
                    <a:gd name="T2" fmla="*/ 5 w 9350"/>
                    <a:gd name="T3" fmla="*/ 36 h 21668"/>
                    <a:gd name="T4" fmla="*/ 4 w 9350"/>
                    <a:gd name="T5" fmla="*/ 26 h 21668"/>
                    <a:gd name="T6" fmla="*/ 4 w 9350"/>
                    <a:gd name="T7" fmla="*/ 15 h 21668"/>
                    <a:gd name="T8" fmla="*/ 3 w 9350"/>
                    <a:gd name="T9" fmla="*/ 0 h 216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350" h="21668">
                      <a:moveTo>
                        <a:pt x="4856" y="21552"/>
                      </a:moveTo>
                      <a:cubicBezTo>
                        <a:pt x="4856" y="21552"/>
                        <a:pt x="-3507" y="20551"/>
                        <a:pt x="4737" y="17082"/>
                      </a:cubicBezTo>
                      <a:cubicBezTo>
                        <a:pt x="12982" y="13614"/>
                        <a:pt x="3690" y="12052"/>
                        <a:pt x="3690" y="12052"/>
                      </a:cubicBezTo>
                      <a:cubicBezTo>
                        <a:pt x="3690" y="12052"/>
                        <a:pt x="-6682" y="10090"/>
                        <a:pt x="4118" y="6852"/>
                      </a:cubicBezTo>
                      <a:cubicBezTo>
                        <a:pt x="14918" y="3614"/>
                        <a:pt x="2738" y="-48"/>
                        <a:pt x="2738" y="-48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8" name="AutoShape 180"/>
                <p:cNvSpPr>
                  <a:spLocks/>
                </p:cNvSpPr>
                <p:nvPr/>
              </p:nvSpPr>
              <p:spPr bwMode="auto">
                <a:xfrm rot="-2883069">
                  <a:off x="207" y="169"/>
                  <a:ext cx="9" cy="46"/>
                </a:xfrm>
                <a:custGeom>
                  <a:avLst/>
                  <a:gdLst>
                    <a:gd name="T0" fmla="*/ 6 w 9349"/>
                    <a:gd name="T1" fmla="*/ 0 h 21669"/>
                    <a:gd name="T2" fmla="*/ 6 w 9349"/>
                    <a:gd name="T3" fmla="*/ 10 h 21669"/>
                    <a:gd name="T4" fmla="*/ 5 w 9349"/>
                    <a:gd name="T5" fmla="*/ 20 h 21669"/>
                    <a:gd name="T6" fmla="*/ 6 w 9349"/>
                    <a:gd name="T7" fmla="*/ 31 h 21669"/>
                    <a:gd name="T8" fmla="*/ 4 w 9349"/>
                    <a:gd name="T9" fmla="*/ 46 h 216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349" h="21669">
                      <a:moveTo>
                        <a:pt x="6637" y="117"/>
                      </a:moveTo>
                      <a:cubicBezTo>
                        <a:pt x="6637" y="117"/>
                        <a:pt x="-1725" y="1117"/>
                        <a:pt x="6519" y="4587"/>
                      </a:cubicBezTo>
                      <a:cubicBezTo>
                        <a:pt x="14764" y="8057"/>
                        <a:pt x="5475" y="9617"/>
                        <a:pt x="5475" y="9617"/>
                      </a:cubicBezTo>
                      <a:cubicBezTo>
                        <a:pt x="5475" y="9617"/>
                        <a:pt x="-4896" y="11578"/>
                        <a:pt x="5904" y="14817"/>
                      </a:cubicBezTo>
                      <a:cubicBezTo>
                        <a:pt x="16704" y="18057"/>
                        <a:pt x="4527" y="21717"/>
                        <a:pt x="4527" y="2171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9" name="AutoShape 181"/>
                <p:cNvSpPr>
                  <a:spLocks/>
                </p:cNvSpPr>
                <p:nvPr/>
              </p:nvSpPr>
              <p:spPr bwMode="auto">
                <a:xfrm rot="-3127736">
                  <a:off x="50" y="31"/>
                  <a:ext cx="9" cy="46"/>
                </a:xfrm>
                <a:custGeom>
                  <a:avLst/>
                  <a:gdLst>
                    <a:gd name="T0" fmla="*/ 8 w 9802"/>
                    <a:gd name="T1" fmla="*/ 46 h 21534"/>
                    <a:gd name="T2" fmla="*/ 7 w 9802"/>
                    <a:gd name="T3" fmla="*/ 37 h 21534"/>
                    <a:gd name="T4" fmla="*/ 5 w 9802"/>
                    <a:gd name="T5" fmla="*/ 26 h 21534"/>
                    <a:gd name="T6" fmla="*/ 5 w 9802"/>
                    <a:gd name="T7" fmla="*/ 15 h 21534"/>
                    <a:gd name="T8" fmla="*/ 3 w 9802"/>
                    <a:gd name="T9" fmla="*/ 0 h 21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802" h="21534">
                      <a:moveTo>
                        <a:pt x="8797" y="21646"/>
                      </a:moveTo>
                      <a:cubicBezTo>
                        <a:pt x="8797" y="21646"/>
                        <a:pt x="-168" y="20361"/>
                        <a:pt x="7906" y="17187"/>
                      </a:cubicBezTo>
                      <a:cubicBezTo>
                        <a:pt x="15980" y="14013"/>
                        <a:pt x="5944" y="12138"/>
                        <a:pt x="5944" y="12138"/>
                      </a:cubicBezTo>
                      <a:cubicBezTo>
                        <a:pt x="5944" y="12138"/>
                        <a:pt x="-5297" y="9826"/>
                        <a:pt x="5503" y="6970"/>
                      </a:cubicBezTo>
                      <a:cubicBezTo>
                        <a:pt x="16303" y="4114"/>
                        <a:pt x="2871" y="46"/>
                        <a:pt x="2871" y="46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763" name="Oval 183"/>
              <p:cNvSpPr>
                <a:spLocks/>
              </p:cNvSpPr>
              <p:nvPr/>
            </p:nvSpPr>
            <p:spPr bwMode="auto">
              <a:xfrm>
                <a:off x="160" y="0"/>
                <a:ext cx="55" cy="51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64" name="Oval 184"/>
              <p:cNvSpPr>
                <a:spLocks/>
              </p:cNvSpPr>
              <p:nvPr/>
            </p:nvSpPr>
            <p:spPr bwMode="auto">
              <a:xfrm>
                <a:off x="278" y="50"/>
                <a:ext cx="56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65" name="Oval 185"/>
              <p:cNvSpPr>
                <a:spLocks/>
              </p:cNvSpPr>
              <p:nvPr/>
            </p:nvSpPr>
            <p:spPr bwMode="auto">
              <a:xfrm>
                <a:off x="324" y="148"/>
                <a:ext cx="55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66" name="Oval 186"/>
              <p:cNvSpPr>
                <a:spLocks/>
              </p:cNvSpPr>
              <p:nvPr/>
            </p:nvSpPr>
            <p:spPr bwMode="auto">
              <a:xfrm>
                <a:off x="282" y="246"/>
                <a:ext cx="55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67" name="Oval 187"/>
              <p:cNvSpPr>
                <a:spLocks/>
              </p:cNvSpPr>
              <p:nvPr/>
            </p:nvSpPr>
            <p:spPr bwMode="auto">
              <a:xfrm>
                <a:off x="159" y="298"/>
                <a:ext cx="56" cy="51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68" name="Oval 188"/>
              <p:cNvSpPr>
                <a:spLocks/>
              </p:cNvSpPr>
              <p:nvPr/>
            </p:nvSpPr>
            <p:spPr bwMode="auto">
              <a:xfrm>
                <a:off x="40" y="246"/>
                <a:ext cx="56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69" name="Oval 189"/>
              <p:cNvSpPr>
                <a:spLocks/>
              </p:cNvSpPr>
              <p:nvPr/>
            </p:nvSpPr>
            <p:spPr bwMode="auto">
              <a:xfrm>
                <a:off x="0" y="148"/>
                <a:ext cx="55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  <p:sp>
            <p:nvSpPr>
              <p:cNvPr id="770" name="Oval 190"/>
              <p:cNvSpPr>
                <a:spLocks/>
              </p:cNvSpPr>
              <p:nvPr/>
            </p:nvSpPr>
            <p:spPr bwMode="auto">
              <a:xfrm>
                <a:off x="55" y="50"/>
                <a:ext cx="56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1" hangingPunct="1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92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8" descr="http://www2.warwick.ac.uk/fac/sci/chemistry/research/gibson/gibsongroup/intranet/nanomaterials_meeting_2015/rsc-logo.jpg"/>
          <p:cNvSpPr>
            <a:spLocks noChangeAspect="1" noChangeArrowheads="1"/>
          </p:cNvSpPr>
          <p:nvPr/>
        </p:nvSpPr>
        <p:spPr bwMode="auto">
          <a:xfrm>
            <a:off x="303617" y="-1211263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460" y="4475211"/>
            <a:ext cx="1965053" cy="791999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4916819" y="1877207"/>
            <a:ext cx="22483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Undergrad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Lizzie Eyre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Josh Parkin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894027" y="664276"/>
            <a:ext cx="232860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Post-docs</a:t>
            </a:r>
            <a:endParaRPr lang="en-GB" sz="1400" i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Dr Caroline Biggs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Dr Collette Guy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Eva Caamano-Gutierrez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Dr Lucienne </a:t>
            </a:r>
            <a:r>
              <a:rPr lang="en-GB" sz="1400" i="1" dirty="0" err="1" smtClean="0">
                <a:solidFill>
                  <a:srgbClr val="FF0000"/>
                </a:solidFill>
                <a:latin typeface="Arial"/>
                <a:cs typeface="Arial"/>
              </a:rPr>
              <a:t>Otten</a:t>
            </a:r>
            <a:endParaRPr lang="en-GB" sz="1400" i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141143" y="555524"/>
            <a:ext cx="21292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PhD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Sang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Ho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Won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Lewis Blackman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Benjamin </a:t>
            </a:r>
            <a:r>
              <a:rPr lang="en-GB" sz="1400" i="1" dirty="0" err="1" smtClean="0">
                <a:solidFill>
                  <a:srgbClr val="FF0000"/>
                </a:solidFill>
                <a:latin typeface="Arial"/>
                <a:cs typeface="Arial"/>
              </a:rPr>
              <a:t>Martyn</a:t>
            </a:r>
            <a:endParaRPr lang="en-GB" sz="1400" i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Joseph Healey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Nick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Alcaraz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Julia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Lipecki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Chris Stubbs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Ben Graham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Trishia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Bailey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Laura Wilkins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Maria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Gyprioti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Vinko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Varas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Gabriell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Erni-Cassolla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Acknowledgements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246" y="3612124"/>
            <a:ext cx="1415108" cy="82799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98" y="3771279"/>
            <a:ext cx="1792203" cy="171492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1628" y="3523052"/>
            <a:ext cx="1708674" cy="100799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938" y="5591860"/>
            <a:ext cx="1868017" cy="39936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-22216" y="6444251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www.warwick.ac.uk/go/gibsongroup </a:t>
            </a:r>
            <a:endParaRPr lang="en-GB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5487003" y="6447892"/>
            <a:ext cx="18689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@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LabGibson</a:t>
            </a:r>
            <a:endParaRPr lang="en-GB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5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27588" y="6521961"/>
            <a:ext cx="359997" cy="35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03" y="3709045"/>
            <a:ext cx="1775533" cy="5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" descr="https://encrypted-tbn3.gstatic.com/images?q=tbn:ANd9GcQJ_Z_Xq-8AlTPMEMB_NBblf6-QndEjmCBF0acSrFvLpeGCcwe6YQ"/>
          <p:cNvPicPr>
            <a:picLocks noChangeAspect="1" noChangeArrowheads="1"/>
          </p:cNvPicPr>
          <p:nvPr/>
        </p:nvPicPr>
        <p:blipFill>
          <a:blip r:embed="rId10" cstate="print"/>
          <a:srcRect t="14047" b="14123"/>
          <a:stretch>
            <a:fillRect/>
          </a:stretch>
        </p:blipFill>
        <p:spPr bwMode="auto">
          <a:xfrm>
            <a:off x="6394613" y="4659834"/>
            <a:ext cx="1539989" cy="549609"/>
          </a:xfrm>
          <a:prstGeom prst="rect">
            <a:avLst/>
          </a:prstGeom>
          <a:noFill/>
        </p:spPr>
      </p:pic>
      <p:pic>
        <p:nvPicPr>
          <p:cNvPr id="48" name="Picture 47" descr="Logos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634128" y="5138491"/>
            <a:ext cx="4455779" cy="1001578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05838" y="3224611"/>
            <a:ext cx="1909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Funders £$€</a:t>
            </a:r>
            <a:endParaRPr lang="en-US" sz="2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95632" y="4752822"/>
            <a:ext cx="816662" cy="404685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4111194" y="4598892"/>
            <a:ext cx="222241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Noreen Murray Philanthropy Award</a:t>
            </a:r>
            <a:endParaRPr lang="en-US" sz="1400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61927" y="5297863"/>
            <a:ext cx="1689370" cy="750831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4"/>
          <a:srcRect l="25859" t="51406" r="39241" b="36572"/>
          <a:stretch/>
        </p:blipFill>
        <p:spPr>
          <a:xfrm>
            <a:off x="7033643" y="4348867"/>
            <a:ext cx="1444104" cy="288539"/>
          </a:xfrm>
          <a:prstGeom prst="rect">
            <a:avLst/>
          </a:prstGeom>
        </p:spPr>
      </p:pic>
      <p:pic>
        <p:nvPicPr>
          <p:cNvPr id="54" name="Picture 53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868" y="2865417"/>
            <a:ext cx="865586" cy="1083272"/>
          </a:xfrm>
          <a:prstGeom prst="rect">
            <a:avLst/>
          </a:prstGeom>
        </p:spPr>
      </p:pic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80278" y="563696"/>
            <a:ext cx="4795240" cy="2080144"/>
            <a:chOff x="241517" y="143872"/>
            <a:chExt cx="5165991" cy="2240975"/>
          </a:xfrm>
        </p:grpSpPr>
        <p:grpSp>
          <p:nvGrpSpPr>
            <p:cNvPr id="3" name="Group 2"/>
            <p:cNvGrpSpPr/>
            <p:nvPr/>
          </p:nvGrpSpPr>
          <p:grpSpPr>
            <a:xfrm>
              <a:off x="241517" y="648144"/>
              <a:ext cx="5165991" cy="1736703"/>
              <a:chOff x="241517" y="648144"/>
              <a:chExt cx="5165991" cy="1736703"/>
            </a:xfrm>
          </p:grpSpPr>
          <p:grpSp>
            <p:nvGrpSpPr>
              <p:cNvPr id="2" name="Group 1"/>
              <p:cNvGrpSpPr>
                <a:grpSpLocks noChangeAspect="1"/>
              </p:cNvGrpSpPr>
              <p:nvPr/>
            </p:nvGrpSpPr>
            <p:grpSpPr>
              <a:xfrm>
                <a:off x="241517" y="648144"/>
                <a:ext cx="5165991" cy="1736703"/>
                <a:chOff x="1122236" y="648144"/>
                <a:chExt cx="7678828" cy="2581468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1122236" y="648144"/>
                  <a:ext cx="7678828" cy="2581468"/>
                  <a:chOff x="1568332" y="430476"/>
                  <a:chExt cx="6633820" cy="2518277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1660553" y="510142"/>
                    <a:ext cx="6477015" cy="2341755"/>
                    <a:chOff x="1728132" y="531666"/>
                    <a:chExt cx="5560435" cy="1807806"/>
                  </a:xfrm>
                </p:grpSpPr>
                <p:pic>
                  <p:nvPicPr>
                    <p:cNvPr id="17" name="Picture 16" descr="BenMartyn.jpg"/>
                    <p:cNvPicPr>
                      <a:picLocks noChangeAspect="1"/>
                    </p:cNvPicPr>
                    <p:nvPr/>
                  </p:nvPicPr>
                  <p:blipFill>
                    <a:blip r:embed="rId1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423361" y="531666"/>
                      <a:ext cx="620217" cy="864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" name="Picture 17" descr="GLDavis.JPG"/>
                    <p:cNvPicPr>
                      <a:picLocks noChangeAspect="1"/>
                    </p:cNvPicPr>
                    <p:nvPr/>
                  </p:nvPicPr>
                  <p:blipFill>
                    <a:blip r:embed="rId1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728132" y="1475472"/>
                      <a:ext cx="603000" cy="864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" name="Picture 19"/>
                    <p:cNvPicPr>
                      <a:picLocks noChangeAspect="1"/>
                    </p:cNvPicPr>
                    <p:nvPr/>
                  </p:nvPicPr>
                  <p:blipFill rotWithShape="1">
                    <a:blip r:embed="rId18"/>
                    <a:srcRect l="26242" t="17548" r="31260" b="33965"/>
                    <a:stretch/>
                  </p:blipFill>
                  <p:spPr>
                    <a:xfrm>
                      <a:off x="3870616" y="1475472"/>
                      <a:ext cx="527661" cy="859604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1" name="Picture 20"/>
                    <p:cNvPicPr>
                      <a:picLocks noChangeAspect="1"/>
                    </p:cNvPicPr>
                    <p:nvPr/>
                  </p:nvPicPr>
                  <p:blipFill>
                    <a:blip r:embed="rId19"/>
                    <a:stretch>
                      <a:fillRect/>
                    </a:stretch>
                  </p:blipFill>
                  <p:spPr>
                    <a:xfrm>
                      <a:off x="4490453" y="1475472"/>
                      <a:ext cx="633201" cy="860004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2" name="Picture 21"/>
                    <p:cNvPicPr>
                      <a:picLocks noChangeAspect="1"/>
                    </p:cNvPicPr>
                    <p:nvPr/>
                  </p:nvPicPr>
                  <p:blipFill>
                    <a:blip r:embed="rId20"/>
                    <a:stretch>
                      <a:fillRect/>
                    </a:stretch>
                  </p:blipFill>
                  <p:spPr>
                    <a:xfrm>
                      <a:off x="3146508" y="541507"/>
                      <a:ext cx="587928" cy="86399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" name="Picture 24"/>
                    <p:cNvPicPr>
                      <a:picLocks noChangeAspect="1"/>
                    </p:cNvPicPr>
                    <p:nvPr/>
                  </p:nvPicPr>
                  <p:blipFill>
                    <a:blip r:embed="rId21"/>
                    <a:stretch>
                      <a:fillRect/>
                    </a:stretch>
                  </p:blipFill>
                  <p:spPr>
                    <a:xfrm>
                      <a:off x="4490453" y="552473"/>
                      <a:ext cx="696274" cy="86400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" name="Picture 26"/>
                    <p:cNvPicPr>
                      <a:picLocks noChangeAspect="1"/>
                    </p:cNvPicPr>
                    <p:nvPr/>
                  </p:nvPicPr>
                  <p:blipFill>
                    <a:blip r:embed="rId22"/>
                    <a:stretch>
                      <a:fillRect/>
                    </a:stretch>
                  </p:blipFill>
                  <p:spPr>
                    <a:xfrm>
                      <a:off x="6690821" y="552473"/>
                      <a:ext cx="597746" cy="86499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8" name="Picture 27"/>
                    <p:cNvPicPr>
                      <a:picLocks noChangeAspect="1"/>
                    </p:cNvPicPr>
                    <p:nvPr/>
                  </p:nvPicPr>
                  <p:blipFill>
                    <a:blip r:embed="rId23"/>
                    <a:stretch>
                      <a:fillRect/>
                    </a:stretch>
                  </p:blipFill>
                  <p:spPr>
                    <a:xfrm>
                      <a:off x="3823784" y="552473"/>
                      <a:ext cx="574492" cy="864000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1" name="Rectangle 10"/>
                  <p:cNvSpPr/>
                  <p:nvPr/>
                </p:nvSpPr>
                <p:spPr>
                  <a:xfrm>
                    <a:off x="1568332" y="430476"/>
                    <a:ext cx="6633820" cy="2518277"/>
                  </a:xfrm>
                  <a:prstGeom prst="rect">
                    <a:avLst/>
                  </a:prstGeom>
                  <a:noFill/>
                  <a:ln w="38100" cmpd="sng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pic>
              <p:nvPicPr>
                <p:cNvPr id="1024" name="Picture 1023"/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1966" y="777378"/>
                  <a:ext cx="887771" cy="1127334"/>
                </a:xfrm>
                <a:prstGeom prst="rect">
                  <a:avLst/>
                </a:prstGeom>
              </p:spPr>
            </p:pic>
            <p:pic>
              <p:nvPicPr>
                <p:cNvPr id="1027" name="Picture 1026"/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2905" y="729809"/>
                  <a:ext cx="803133" cy="1147274"/>
                </a:xfrm>
                <a:prstGeom prst="rect">
                  <a:avLst/>
                </a:prstGeom>
              </p:spPr>
            </p:pic>
            <p:pic>
              <p:nvPicPr>
                <p:cNvPr id="1028" name="Picture 1027"/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04433" y="1983052"/>
                  <a:ext cx="922379" cy="1147938"/>
                </a:xfrm>
                <a:prstGeom prst="rect">
                  <a:avLst/>
                </a:prstGeom>
              </p:spPr>
            </p:pic>
            <p:pic>
              <p:nvPicPr>
                <p:cNvPr id="1029" name="Picture 1028"/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51151" y="1983053"/>
                  <a:ext cx="799615" cy="1147273"/>
                </a:xfrm>
                <a:prstGeom prst="rect">
                  <a:avLst/>
                </a:prstGeom>
              </p:spPr>
            </p:pic>
            <p:pic>
              <p:nvPicPr>
                <p:cNvPr id="1030" name="Picture 1029"/>
                <p:cNvPicPr>
                  <a:picLocks noChangeAspect="1"/>
                </p:cNvPicPr>
                <p:nvPr/>
              </p:nvPicPr>
              <p:blipFill>
                <a:blip r:embed="rId2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1966" y="1983053"/>
                  <a:ext cx="714725" cy="1138920"/>
                </a:xfrm>
                <a:prstGeom prst="rect">
                  <a:avLst/>
                </a:prstGeom>
              </p:spPr>
            </p:pic>
            <p:pic>
              <p:nvPicPr>
                <p:cNvPr id="1031" name="Picture 1030"/>
                <p:cNvPicPr>
                  <a:picLocks noChangeAspect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52042" y="1983052"/>
                  <a:ext cx="1004483" cy="1138921"/>
                </a:xfrm>
                <a:prstGeom prst="rect">
                  <a:avLst/>
                </a:prstGeom>
              </p:spPr>
            </p:pic>
            <p:pic>
              <p:nvPicPr>
                <p:cNvPr id="1032" name="Picture 1031"/>
                <p:cNvPicPr>
                  <a:picLocks noChangeAspect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30828" y="1983052"/>
                  <a:ext cx="895411" cy="1138921"/>
                </a:xfrm>
                <a:prstGeom prst="rect">
                  <a:avLst/>
                </a:prstGeom>
              </p:spPr>
            </p:pic>
          </p:grpSp>
          <p:pic>
            <p:nvPicPr>
              <p:cNvPr id="56" name="Picture 55" descr="Acknowledgements.png"/>
              <p:cNvPicPr>
                <a:picLocks noChangeAspect="1"/>
              </p:cNvPicPr>
              <p:nvPr/>
            </p:nvPicPr>
            <p:blipFill rotWithShape="1"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594" t="17747" r="12290" b="45308"/>
              <a:stretch/>
            </p:blipFill>
            <p:spPr>
              <a:xfrm>
                <a:off x="4162388" y="703235"/>
                <a:ext cx="609665" cy="804637"/>
              </a:xfrm>
              <a:prstGeom prst="rect">
                <a:avLst/>
              </a:prstGeom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1439368" y="143872"/>
              <a:ext cx="2668638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Arial"/>
                  <a:cs typeface="Arial"/>
                </a:rPr>
                <a:t>Gibson Group, </a:t>
              </a:r>
              <a:r>
                <a:rPr lang="en-US" b="1" dirty="0" smtClean="0">
                  <a:solidFill>
                    <a:srgbClr val="000000"/>
                  </a:solidFill>
                  <a:latin typeface="Arial"/>
                  <a:cs typeface="Arial"/>
                </a:rPr>
                <a:t>2016</a:t>
              </a:r>
              <a:endParaRPr lang="en-US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1839655" y="2959934"/>
            <a:ext cx="22483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err="1" smtClean="0">
                <a:solidFill>
                  <a:srgbClr val="333399"/>
                </a:solidFill>
                <a:latin typeface="Arial"/>
                <a:cs typeface="Arial"/>
              </a:rPr>
              <a:t>Prof.</a:t>
            </a:r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 Matthew Gibson</a:t>
            </a:r>
          </a:p>
        </p:txBody>
      </p:sp>
      <p:sp>
        <p:nvSpPr>
          <p:cNvPr id="59" name="Rectangle 58"/>
          <p:cNvSpPr/>
          <p:nvPr/>
        </p:nvSpPr>
        <p:spPr>
          <a:xfrm>
            <a:off x="4769765" y="2838628"/>
            <a:ext cx="26026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Collaborators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Dr Liz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Fuilam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Prof.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Del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Besra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(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uni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B’ha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m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80360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gold nanoparticle biosensors: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Label-free and high-throughput evaluation of glycan</a:t>
            </a:r>
            <a:r>
              <a:rPr lang="en-GB" sz="30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56001" y="623939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439983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395808"/>
            <a:ext cx="2754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RichardsSJ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24077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ICS 2016 18/07/16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New Orleans, LA, USA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7" y="3645198"/>
            <a:ext cx="5783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306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Glycans</a:t>
            </a:r>
            <a:r>
              <a:rPr lang="en-GB" sz="2400" i="1" dirty="0" smtClean="0">
                <a:latin typeface="Arial"/>
                <a:cs typeface="Arial"/>
              </a:rPr>
              <a:t> are Crucial Biomarkers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693" y="646339"/>
            <a:ext cx="1968408" cy="181234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070" y="657949"/>
            <a:ext cx="2630658" cy="280699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sp>
        <p:nvSpPr>
          <p:cNvPr id="59" name="TextBox 58"/>
          <p:cNvSpPr txBox="1"/>
          <p:nvPr/>
        </p:nvSpPr>
        <p:spPr>
          <a:xfrm>
            <a:off x="6091015" y="2994384"/>
            <a:ext cx="25171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Selection of N-linked mammalian </a:t>
            </a:r>
            <a:r>
              <a:rPr lang="en-US" sz="1200" i="1" dirty="0" err="1" smtClean="0">
                <a:latin typeface="Arial"/>
                <a:cs typeface="Arial"/>
              </a:rPr>
              <a:t>glycans</a:t>
            </a:r>
            <a:r>
              <a:rPr lang="en-US" sz="1200" i="1" dirty="0" smtClean="0">
                <a:latin typeface="Arial"/>
                <a:cs typeface="Arial"/>
              </a:rPr>
              <a:t> d/load from P Stanley Lab</a:t>
            </a:r>
            <a:endParaRPr lang="en-US" sz="1200" i="1" dirty="0">
              <a:latin typeface="Arial"/>
              <a:cs typeface="Arial"/>
            </a:endParaRPr>
          </a:p>
        </p:txBody>
      </p:sp>
      <p:pic>
        <p:nvPicPr>
          <p:cNvPr id="64" name="Grafik 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1" t="81922" r="1739"/>
          <a:stretch/>
        </p:blipFill>
        <p:spPr>
          <a:xfrm>
            <a:off x="380332" y="648069"/>
            <a:ext cx="1621257" cy="1454959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cxnSp>
        <p:nvCxnSpPr>
          <p:cNvPr id="69" name="Straight Connector 68"/>
          <p:cNvCxnSpPr/>
          <p:nvPr/>
        </p:nvCxnSpPr>
        <p:spPr>
          <a:xfrm flipV="1">
            <a:off x="1517018" y="648069"/>
            <a:ext cx="1588675" cy="78086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517018" y="1646693"/>
            <a:ext cx="1588675" cy="81199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087077" y="1709360"/>
            <a:ext cx="1980993" cy="174668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104143" y="627979"/>
            <a:ext cx="1963927" cy="101871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77885" y="2789392"/>
            <a:ext cx="5295164" cy="2951941"/>
            <a:chOff x="380331" y="2789392"/>
            <a:chExt cx="5295164" cy="2951941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4"/>
            <a:srcRect t="13279" b="12685"/>
            <a:stretch/>
          </p:blipFill>
          <p:spPr>
            <a:xfrm>
              <a:off x="380331" y="4404806"/>
              <a:ext cx="4435317" cy="1336527"/>
            </a:xfrm>
            <a:prstGeom prst="rect">
              <a:avLst/>
            </a:prstGeom>
            <a:ln w="38100" cmpd="sng">
              <a:noFill/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7"/>
            <a:srcRect r="-10963" b="14801"/>
            <a:stretch/>
          </p:blipFill>
          <p:spPr>
            <a:xfrm flipH="1">
              <a:off x="1697704" y="2886970"/>
              <a:ext cx="1578517" cy="1101762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3727" y="2789392"/>
              <a:ext cx="1143319" cy="1143319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39946" y="2920111"/>
              <a:ext cx="907030" cy="919232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 rotWithShape="1">
            <a:blip r:embed="rId10"/>
            <a:srcRect l="50296" r="30813" b="65682"/>
            <a:stretch/>
          </p:blipFill>
          <p:spPr>
            <a:xfrm>
              <a:off x="5227282" y="4556460"/>
              <a:ext cx="448213" cy="626574"/>
            </a:xfrm>
            <a:prstGeom prst="rect">
              <a:avLst/>
            </a:prstGeom>
          </p:spPr>
        </p:pic>
        <p:cxnSp>
          <p:nvCxnSpPr>
            <p:cNvPr id="101" name="Straight Connector 100"/>
            <p:cNvCxnSpPr/>
            <p:nvPr/>
          </p:nvCxnSpPr>
          <p:spPr>
            <a:xfrm flipV="1">
              <a:off x="3994697" y="4530607"/>
              <a:ext cx="1232585" cy="3174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948220" y="4990444"/>
              <a:ext cx="1363313" cy="2801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6423644" y="3696448"/>
            <a:ext cx="24516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Arial"/>
                <a:cs typeface="Arial"/>
              </a:rPr>
              <a:t>Cholera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Ricin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Influenza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Ebola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Shiga Toxins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HIV</a:t>
            </a:r>
          </a:p>
          <a:p>
            <a:pPr algn="ctr"/>
            <a:r>
              <a:rPr lang="en-US" i="1" dirty="0" smtClean="0">
                <a:solidFill>
                  <a:srgbClr val="604A7B"/>
                </a:solidFill>
                <a:latin typeface="Arial"/>
                <a:cs typeface="Arial"/>
              </a:rPr>
              <a:t>Non antibiotic solutions to resistance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2835" y="3801605"/>
            <a:ext cx="4628820" cy="2309061"/>
            <a:chOff x="445281" y="3801605"/>
            <a:chExt cx="4628820" cy="2309061"/>
          </a:xfrm>
        </p:grpSpPr>
        <p:sp>
          <p:nvSpPr>
            <p:cNvPr id="103" name="Freeform 102"/>
            <p:cNvSpPr/>
            <p:nvPr/>
          </p:nvSpPr>
          <p:spPr>
            <a:xfrm rot="17740912">
              <a:off x="900647" y="3773124"/>
              <a:ext cx="573206" cy="1012208"/>
            </a:xfrm>
            <a:custGeom>
              <a:avLst/>
              <a:gdLst>
                <a:gd name="connsiteX0" fmla="*/ 0 w 1394346"/>
                <a:gd name="connsiteY0" fmla="*/ 2275 h 1519451"/>
                <a:gd name="connsiteX1" fmla="*/ 532263 w 1394346"/>
                <a:gd name="connsiteY1" fmla="*/ 111457 h 1519451"/>
                <a:gd name="connsiteX2" fmla="*/ 423081 w 1394346"/>
                <a:gd name="connsiteY2" fmla="*/ 671015 h 1519451"/>
                <a:gd name="connsiteX3" fmla="*/ 600502 w 1394346"/>
                <a:gd name="connsiteY3" fmla="*/ 916675 h 1519451"/>
                <a:gd name="connsiteX4" fmla="*/ 1160060 w 1394346"/>
                <a:gd name="connsiteY4" fmla="*/ 903027 h 1519451"/>
                <a:gd name="connsiteX5" fmla="*/ 1378424 w 1394346"/>
                <a:gd name="connsiteY5" fmla="*/ 1039505 h 1519451"/>
                <a:gd name="connsiteX6" fmla="*/ 1255594 w 1394346"/>
                <a:gd name="connsiteY6" fmla="*/ 1285165 h 1519451"/>
                <a:gd name="connsiteX7" fmla="*/ 1187355 w 1394346"/>
                <a:gd name="connsiteY7" fmla="*/ 1489881 h 1519451"/>
                <a:gd name="connsiteX8" fmla="*/ 1378424 w 1394346"/>
                <a:gd name="connsiteY8" fmla="*/ 1462586 h 151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346" h="1519451">
                  <a:moveTo>
                    <a:pt x="0" y="2275"/>
                  </a:moveTo>
                  <a:cubicBezTo>
                    <a:pt x="230875" y="1137"/>
                    <a:pt x="461750" y="0"/>
                    <a:pt x="532263" y="111457"/>
                  </a:cubicBezTo>
                  <a:cubicBezTo>
                    <a:pt x="602776" y="222914"/>
                    <a:pt x="411708" y="536812"/>
                    <a:pt x="423081" y="671015"/>
                  </a:cubicBezTo>
                  <a:cubicBezTo>
                    <a:pt x="434454" y="805218"/>
                    <a:pt x="477672" y="878006"/>
                    <a:pt x="600502" y="916675"/>
                  </a:cubicBezTo>
                  <a:cubicBezTo>
                    <a:pt x="723332" y="955344"/>
                    <a:pt x="1030406" y="882555"/>
                    <a:pt x="1160060" y="903027"/>
                  </a:cubicBezTo>
                  <a:cubicBezTo>
                    <a:pt x="1289714" y="923499"/>
                    <a:pt x="1362502" y="975815"/>
                    <a:pt x="1378424" y="1039505"/>
                  </a:cubicBezTo>
                  <a:cubicBezTo>
                    <a:pt x="1394346" y="1103195"/>
                    <a:pt x="1287439" y="1210102"/>
                    <a:pt x="1255594" y="1285165"/>
                  </a:cubicBezTo>
                  <a:cubicBezTo>
                    <a:pt x="1223749" y="1360228"/>
                    <a:pt x="1166883" y="1460311"/>
                    <a:pt x="1187355" y="1489881"/>
                  </a:cubicBezTo>
                  <a:cubicBezTo>
                    <a:pt x="1207827" y="1519451"/>
                    <a:pt x="1293125" y="1491018"/>
                    <a:pt x="1378424" y="1462586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94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97565" y="3801605"/>
              <a:ext cx="808448" cy="899635"/>
            </a:xfrm>
            <a:prstGeom prst="rect">
              <a:avLst/>
            </a:prstGeom>
          </p:spPr>
        </p:pic>
        <p:pic>
          <p:nvPicPr>
            <p:cNvPr id="109" name="Picture 108" descr="Figure 3.tif"/>
            <p:cNvPicPr>
              <a:picLocks noChangeAspect="1"/>
            </p:cNvPicPr>
            <p:nvPr/>
          </p:nvPicPr>
          <p:blipFill>
            <a:blip r:embed="rId12" cstate="print"/>
            <a:srcRect l="31598" t="13969" r="47116" b="62226"/>
            <a:stretch>
              <a:fillRect/>
            </a:stretch>
          </p:blipFill>
          <p:spPr>
            <a:xfrm>
              <a:off x="3540266" y="3819246"/>
              <a:ext cx="918159" cy="82376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45281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Treatment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917545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Diagnosis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05346" y="5741334"/>
              <a:ext cx="186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Understanding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2288325" y="3730710"/>
            <a:ext cx="998580" cy="1026141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960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SJR-3-86-B_SBA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"/>
          <a:stretch>
            <a:fillRect/>
          </a:stretch>
        </p:blipFill>
        <p:spPr bwMode="auto">
          <a:xfrm>
            <a:off x="261632" y="3468118"/>
            <a:ext cx="3443406" cy="257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5" t="42191" r="43922" b="46638"/>
          <a:stretch>
            <a:fillRect/>
          </a:stretch>
        </p:blipFill>
        <p:spPr bwMode="auto">
          <a:xfrm>
            <a:off x="3971737" y="4823843"/>
            <a:ext cx="6048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2" t="40877" r="75291" b="47296"/>
          <a:stretch>
            <a:fillRect/>
          </a:stretch>
        </p:blipFill>
        <p:spPr bwMode="auto">
          <a:xfrm>
            <a:off x="3976500" y="3695131"/>
            <a:ext cx="60007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JR-3-86-F_SBA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6"/>
          <a:stretch>
            <a:fillRect/>
          </a:stretch>
        </p:blipFill>
        <p:spPr bwMode="auto">
          <a:xfrm>
            <a:off x="261632" y="3468118"/>
            <a:ext cx="3268663" cy="259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116" descr="gol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8" y="-106760"/>
            <a:ext cx="4113497" cy="3700269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Label-Free Biosensing</a:t>
            </a:r>
            <a:endParaRPr lang="fr-FR" sz="2400" i="1" dirty="0">
              <a:latin typeface="Arial"/>
              <a:cs typeface="Arial"/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 rot="16200000" flipV="1">
            <a:off x="3078020" y="4637189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V="1">
            <a:off x="6019345" y="3059262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4605572">
            <a:off x="6911997" y="619088"/>
            <a:ext cx="489315" cy="810678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6366001">
            <a:off x="6250208" y="341132"/>
            <a:ext cx="484288" cy="80235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5455328">
            <a:off x="5727786" y="1395966"/>
            <a:ext cx="480084" cy="795385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547316" y="1742688"/>
            <a:ext cx="508913" cy="843148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819887" y="1807824"/>
            <a:ext cx="595418" cy="662576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285877" y="1476673"/>
            <a:ext cx="595418" cy="662576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869644" y="1609133"/>
            <a:ext cx="595418" cy="662576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7015586" y="946830"/>
            <a:ext cx="595418" cy="662576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796674" y="314471"/>
            <a:ext cx="595418" cy="662576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358848" y="880600"/>
            <a:ext cx="595418" cy="662576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1145521"/>
            <a:ext cx="595418" cy="662576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549448"/>
            <a:ext cx="595418" cy="662576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829262" y="1189673"/>
            <a:ext cx="466155" cy="772307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8669375">
            <a:off x="6077745" y="1001206"/>
            <a:ext cx="442987" cy="604596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108974" y="4325593"/>
            <a:ext cx="529843" cy="877822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1466544">
            <a:off x="6770106" y="5005445"/>
            <a:ext cx="583767" cy="796735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36218" y="5126851"/>
            <a:ext cx="680531" cy="757289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26708" y="3736013"/>
            <a:ext cx="680531" cy="757289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6875329" y="4199626"/>
            <a:ext cx="680531" cy="757289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7532066" y="5126850"/>
            <a:ext cx="680531" cy="75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16952" y="174099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50" y="1452961"/>
            <a:ext cx="2754306" cy="1008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3030" y="1605857"/>
            <a:ext cx="733922" cy="4951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221009" y="1965896"/>
            <a:ext cx="733922" cy="4951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78698">
            <a:off x="3770498" y="1159131"/>
            <a:ext cx="733922" cy="4951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78698">
            <a:off x="3482466" y="2311259"/>
            <a:ext cx="733922" cy="495176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532445"/>
              </p:ext>
            </p:extLst>
          </p:nvPr>
        </p:nvGraphicFramePr>
        <p:xfrm>
          <a:off x="4747846" y="3083872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0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47846" y="3083872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902142"/>
              </p:ext>
            </p:extLst>
          </p:nvPr>
        </p:nvGraphicFramePr>
        <p:xfrm>
          <a:off x="4801893" y="51492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1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01893" y="514921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07071"/>
              </p:ext>
            </p:extLst>
          </p:nvPr>
        </p:nvGraphicFramePr>
        <p:xfrm>
          <a:off x="615185" y="3037432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2" name="Graph" r:id="rId10" imgW="4131720" imgH="2901600" progId="Origin50.Graph">
                  <p:embed/>
                </p:oleObj>
              </mc:Choice>
              <mc:Fallback>
                <p:oleObj name="Graph" r:id="rId10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5185" y="3037432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456195" y="1205712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973381" y="1812617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88143" y="208269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ConA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229942" y="4236000"/>
            <a:ext cx="792088" cy="0"/>
          </a:xfrm>
          <a:prstGeom prst="straightConnector1">
            <a:avLst/>
          </a:prstGeom>
          <a:ln w="38100">
            <a:solidFill>
              <a:srgbClr val="111CFB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643249" y="4019976"/>
            <a:ext cx="71724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72020" y="2447375"/>
            <a:ext cx="3251250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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Glycosylated Gold </a:t>
            </a:r>
            <a:r>
              <a:rPr lang="en-GB" sz="2400" i="1" dirty="0">
                <a:latin typeface="Arial"/>
                <a:cs typeface="Arial"/>
              </a:rPr>
              <a:t>N</a:t>
            </a:r>
            <a:r>
              <a:rPr lang="en-GB" sz="2400" i="1" dirty="0" smtClean="0">
                <a:latin typeface="Arial"/>
                <a:cs typeface="Arial"/>
              </a:rPr>
              <a:t>anoparticles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98964" y="6519446"/>
            <a:ext cx="763716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Fullam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E.,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Besra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G. S. Gibson, M. I.;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J. Mater. Chem. B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1490-1498</a:t>
            </a:r>
          </a:p>
          <a:p>
            <a:pPr algn="ctr"/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383601"/>
              </p:ext>
            </p:extLst>
          </p:nvPr>
        </p:nvGraphicFramePr>
        <p:xfrm>
          <a:off x="679192" y="303607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6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192" y="3036071"/>
                        <a:ext cx="4154487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915816" y="969668"/>
            <a:ext cx="434975" cy="30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14803" y="1698172"/>
            <a:ext cx="1215669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428733" y="912840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943993" y="1780738"/>
            <a:ext cx="1146115" cy="287659"/>
            <a:chOff x="5940152" y="4974497"/>
            <a:chExt cx="1146115" cy="287659"/>
          </a:xfrm>
        </p:grpSpPr>
        <p:sp>
          <p:nvSpPr>
            <p:cNvPr id="10" name="Freeform 9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 rot="11187287">
            <a:off x="6444361" y="1772241"/>
            <a:ext cx="1146115" cy="287659"/>
            <a:chOff x="5940152" y="4974497"/>
            <a:chExt cx="1146115" cy="287659"/>
          </a:xfrm>
        </p:grpSpPr>
        <p:sp>
          <p:nvSpPr>
            <p:cNvPr id="13" name="Freeform 12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 rot="4922078">
            <a:off x="7304757" y="2368384"/>
            <a:ext cx="1146115" cy="287659"/>
            <a:chOff x="5940152" y="4974497"/>
            <a:chExt cx="1146115" cy="287659"/>
          </a:xfrm>
        </p:grpSpPr>
        <p:sp>
          <p:nvSpPr>
            <p:cNvPr id="16" name="Freeform 15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 rot="16109365">
            <a:off x="7169782" y="1133439"/>
            <a:ext cx="1146115" cy="287659"/>
            <a:chOff x="5940152" y="4974497"/>
            <a:chExt cx="1146115" cy="287659"/>
          </a:xfrm>
        </p:grpSpPr>
        <p:sp>
          <p:nvSpPr>
            <p:cNvPr id="19" name="Freeform 18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 rot="18543059">
            <a:off x="7627640" y="1236446"/>
            <a:ext cx="1146115" cy="287659"/>
            <a:chOff x="5940152" y="4974497"/>
            <a:chExt cx="1146115" cy="287659"/>
          </a:xfrm>
        </p:grpSpPr>
        <p:sp>
          <p:nvSpPr>
            <p:cNvPr id="22" name="Freeform 21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 rot="8130346">
            <a:off x="6656375" y="2357149"/>
            <a:ext cx="1146115" cy="287659"/>
            <a:chOff x="5940152" y="4974497"/>
            <a:chExt cx="1146115" cy="287659"/>
          </a:xfrm>
        </p:grpSpPr>
        <p:sp>
          <p:nvSpPr>
            <p:cNvPr id="25" name="Freeform 24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 rot="2378558">
            <a:off x="7759958" y="2257288"/>
            <a:ext cx="1146115" cy="287659"/>
            <a:chOff x="5940152" y="4974497"/>
            <a:chExt cx="1146115" cy="287659"/>
          </a:xfrm>
        </p:grpSpPr>
        <p:sp>
          <p:nvSpPr>
            <p:cNvPr id="28" name="Freeform 27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 rot="13565845">
            <a:off x="6575801" y="1141433"/>
            <a:ext cx="1146115" cy="287659"/>
            <a:chOff x="5940152" y="4974497"/>
            <a:chExt cx="1146115" cy="287659"/>
          </a:xfrm>
        </p:grpSpPr>
        <p:sp>
          <p:nvSpPr>
            <p:cNvPr id="31" name="Freeform 30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7457101" y="1636722"/>
            <a:ext cx="613787" cy="576064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373551" y="142457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373551" y="1341533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94" y="648183"/>
            <a:ext cx="5689600" cy="204470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2266497" y="3766966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504043" y="4306426"/>
            <a:ext cx="0" cy="82435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24137" y="2476476"/>
            <a:ext cx="957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 = 68</a:t>
            </a:r>
            <a:endParaRPr lang="en-US" sz="1200" dirty="0"/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188874"/>
              </p:ext>
            </p:extLst>
          </p:nvPr>
        </p:nvGraphicFramePr>
        <p:xfrm>
          <a:off x="4660766" y="3028188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7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60766" y="3028188"/>
                        <a:ext cx="4154488" cy="2901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54073" y="2863955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908485" y="3170927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PEG functionalised</a:t>
            </a:r>
            <a:endParaRPr lang="en-US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4733659" y="3174078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Directly functionalised</a:t>
            </a:r>
            <a:endParaRPr lang="en-US" sz="1500" dirty="0"/>
          </a:p>
        </p:txBody>
      </p:sp>
      <p:sp>
        <p:nvSpPr>
          <p:cNvPr id="48" name="TextBox 47"/>
          <p:cNvSpPr txBox="1"/>
          <p:nvPr/>
        </p:nvSpPr>
        <p:spPr>
          <a:xfrm>
            <a:off x="-98964" y="6519446"/>
            <a:ext cx="763716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Fullam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E.,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Besra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G. S. Gibson, M. I.;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J. Mater. Chem. B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1490-1498</a:t>
            </a:r>
          </a:p>
          <a:p>
            <a:pPr algn="ctr"/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8005355" y="3493035"/>
            <a:ext cx="0" cy="132724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6200000">
            <a:off x="6947666" y="400912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[ConA]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58494" y="2310616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PEG-</a:t>
            </a:r>
            <a:r>
              <a:rPr lang="fr-FR" sz="2400" i="1" dirty="0" err="1">
                <a:latin typeface="Arial"/>
                <a:cs typeface="Arial"/>
              </a:rPr>
              <a:t>S</a:t>
            </a:r>
            <a:r>
              <a:rPr lang="fr-FR" sz="2400" i="1" dirty="0" err="1" smtClean="0">
                <a:latin typeface="Arial"/>
                <a:cs typeface="Arial"/>
              </a:rPr>
              <a:t>tabilized</a:t>
            </a:r>
            <a:r>
              <a:rPr lang="fr-FR" sz="2400" i="1" dirty="0" smtClean="0">
                <a:latin typeface="Arial"/>
                <a:cs typeface="Arial"/>
              </a:rPr>
              <a:t> AuNPs</a:t>
            </a:r>
            <a:endParaRPr lang="fr-FR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6" grpId="0"/>
      <p:bldP spid="50" grpId="0"/>
      <p:bldP spid="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236" y="2281916"/>
            <a:ext cx="5463364" cy="2689656"/>
          </a:xfrm>
          <a:prstGeom prst="rect">
            <a:avLst/>
          </a:prstGeom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8932" y="1704753"/>
            <a:ext cx="5475917" cy="322790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of </a:t>
            </a:r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34844" y="1451744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Masked thiol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0773" y="3921645"/>
            <a:ext cx="2722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Sugar for lectin recognition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0773" y="3913394"/>
            <a:ext cx="2722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Sugar conjugation site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34844" y="1462054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hiol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4714" y="1288143"/>
            <a:ext cx="8109857" cy="4336143"/>
          </a:xfrm>
          <a:prstGeom prst="rect">
            <a:avLst/>
          </a:prstGeom>
          <a:noFill/>
          <a:ln w="28575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-1" y="6348394"/>
            <a:ext cx="7626485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Richards, S-J.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Biggs, C. I,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M. I.,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</a:t>
            </a:r>
            <a:r>
              <a:rPr lang="en-US" sz="1400" i="1" dirty="0" smtClean="0">
                <a:latin typeface="Arial" charset="0"/>
                <a:ea typeface="Arial" charset="0"/>
                <a:cs typeface="Arial" charset="0"/>
              </a:rPr>
              <a:t>Macro-</a:t>
            </a:r>
            <a:r>
              <a:rPr lang="en-US" sz="1400" i="1" dirty="0" err="1" smtClean="0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8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54493"/>
            <a:ext cx="9181728" cy="722962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>
            <a:off x="2470183" y="1881804"/>
            <a:ext cx="887191" cy="92398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477328" y="1947368"/>
            <a:ext cx="727529" cy="87203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5718627" y="3483429"/>
            <a:ext cx="1086758" cy="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5477327" y="4038600"/>
            <a:ext cx="727530" cy="80221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173515" y="3319533"/>
            <a:ext cx="1183859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470183" y="4038600"/>
            <a:ext cx="890816" cy="71758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567" y="1902802"/>
            <a:ext cx="914400" cy="4699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4956" y="4138385"/>
            <a:ext cx="914400" cy="4699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5345" y="2031262"/>
            <a:ext cx="1066800" cy="3048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627" y="3065239"/>
            <a:ext cx="1066800" cy="3048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7138" y="4217306"/>
            <a:ext cx="1511300" cy="2921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2628" y="2865666"/>
            <a:ext cx="1092200" cy="2921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356" y="459404"/>
            <a:ext cx="2413000" cy="14224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72" y="2805793"/>
            <a:ext cx="20828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3146" y="474168"/>
            <a:ext cx="2908300" cy="14732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3528" y="2841809"/>
            <a:ext cx="22479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79990" y="4840811"/>
            <a:ext cx="23368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07234" y="4792466"/>
            <a:ext cx="2197100" cy="1270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59244" y="2819400"/>
            <a:ext cx="2374900" cy="1219200"/>
          </a:xfrm>
          <a:prstGeom prst="rect">
            <a:avLst/>
          </a:prstGeom>
          <a:ln>
            <a:solidFill>
              <a:srgbClr val="660066"/>
            </a:solidFill>
          </a:ln>
        </p:spPr>
      </p:pic>
      <p:sp>
        <p:nvSpPr>
          <p:cNvPr id="136" name="TextBox 135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Conjugation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>
                <a:latin typeface="Arial"/>
                <a:cs typeface="Arial"/>
              </a:rPr>
              <a:t>V</a:t>
            </a:r>
            <a:r>
              <a:rPr lang="fr-FR" sz="2400" i="1" dirty="0" err="1" smtClean="0">
                <a:latin typeface="Arial"/>
                <a:cs typeface="Arial"/>
              </a:rPr>
              <a:t>ersatility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0" y="6348394"/>
            <a:ext cx="7498438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1400" b="1" u="sng" dirty="0">
                <a:latin typeface="Arial" charset="0"/>
                <a:ea typeface="Arial" charset="0"/>
                <a:cs typeface="Arial" charset="0"/>
              </a:rPr>
              <a:t>S-J. Richards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 C. I. Biggs, M. I, 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Macro-</a:t>
            </a:r>
            <a:r>
              <a:rPr lang="en-US" sz="1400" i="1" dirty="0" err="1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-1" y="6348394"/>
            <a:ext cx="7626485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Richards, S-J.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Biggs, C. I,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M. I.,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</a:t>
            </a:r>
            <a:r>
              <a:rPr lang="en-US" sz="1400" i="1" dirty="0" smtClean="0">
                <a:latin typeface="Arial" charset="0"/>
                <a:ea typeface="Arial" charset="0"/>
                <a:cs typeface="Arial" charset="0"/>
              </a:rPr>
              <a:t>Macro-</a:t>
            </a:r>
            <a:r>
              <a:rPr lang="en-US" sz="1400" i="1" dirty="0" err="1" smtClean="0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8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811166"/>
              </p:ext>
            </p:extLst>
          </p:nvPr>
        </p:nvGraphicFramePr>
        <p:xfrm>
          <a:off x="2733266" y="1069483"/>
          <a:ext cx="4111625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8" name="CS ChemDraw Drawing" r:id="rId3" imgW="4111153" imgH="1324080" progId="ChemDraw.Document.6.0">
                  <p:embed/>
                </p:oleObj>
              </mc:Choice>
              <mc:Fallback>
                <p:oleObj name="CS ChemDraw Drawing" r:id="rId3" imgW="4111153" imgH="13240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33266" y="1069483"/>
                        <a:ext cx="4111625" cy="132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of </a:t>
            </a:r>
            <a:r>
              <a:rPr lang="fr-FR" sz="2400" i="1" dirty="0" err="1">
                <a:latin typeface="Arial"/>
                <a:cs typeface="Arial"/>
              </a:rPr>
              <a:t>P</a:t>
            </a:r>
            <a:r>
              <a:rPr lang="fr-FR" sz="2400" i="1" dirty="0" err="1" smtClean="0">
                <a:latin typeface="Arial"/>
                <a:cs typeface="Arial"/>
              </a:rPr>
              <a:t>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>
                <a:latin typeface="Arial"/>
                <a:cs typeface="Arial"/>
              </a:rPr>
              <a:t>C</a:t>
            </a:r>
            <a:r>
              <a:rPr lang="fr-FR" sz="2400" i="1" dirty="0" err="1" smtClean="0">
                <a:latin typeface="Arial"/>
                <a:cs typeface="Arial"/>
              </a:rPr>
              <a:t>oating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KINGSTON:SJ:GPC:GPC.t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8" y="3227324"/>
            <a:ext cx="3495615" cy="24075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4" name="Picture 3" descr="SJR-3-54-saline stabilty.ti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" t="978"/>
          <a:stretch/>
        </p:blipFill>
        <p:spPr>
          <a:xfrm>
            <a:off x="3222556" y="3306092"/>
            <a:ext cx="3121082" cy="2252800"/>
          </a:xfrm>
          <a:prstGeom prst="rect">
            <a:avLst/>
          </a:prstGeom>
        </p:spPr>
      </p:pic>
      <p:pic>
        <p:nvPicPr>
          <p:cNvPr id="5" name="Picture 4" descr="man_conA.ti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r="9394"/>
          <a:stretch/>
        </p:blipFill>
        <p:spPr>
          <a:xfrm>
            <a:off x="6155425" y="3360797"/>
            <a:ext cx="2996815" cy="2198095"/>
          </a:xfrm>
          <a:prstGeom prst="rect">
            <a:avLst/>
          </a:prstGeom>
        </p:spPr>
      </p:pic>
      <p:pic>
        <p:nvPicPr>
          <p:cNvPr id="6" name="Picture 5" descr="ConA.ti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" r="9748"/>
          <a:stretch/>
        </p:blipFill>
        <p:spPr>
          <a:xfrm>
            <a:off x="6147185" y="3306092"/>
            <a:ext cx="2996815" cy="22443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478" y="291954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Size Exclusion Chromatographs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72449" y="2923881"/>
            <a:ext cx="2733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Kinetics of colour change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3023" y="921821"/>
            <a:ext cx="2413000" cy="14351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542924" y="2923881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Saline stability</a:t>
            </a:r>
            <a:endParaRPr lang="en-GB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955" y="6504038"/>
            <a:ext cx="5738792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Gibson, M. I.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ACS Macro Lett.,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3, 1004-1008</a:t>
            </a: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506900" y="1315006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807937"/>
              </p:ext>
            </p:extLst>
          </p:nvPr>
        </p:nvGraphicFramePr>
        <p:xfrm>
          <a:off x="6795102" y="1240418"/>
          <a:ext cx="1763713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9" name="CS ChemDraw Drawing" r:id="rId11" imgW="1764238" imgH="1157760" progId="ChemDraw.Document.6.0">
                  <p:embed/>
                </p:oleObj>
              </mc:Choice>
              <mc:Fallback>
                <p:oleObj name="CS ChemDraw Drawing" r:id="rId11" imgW="1764238" imgH="11577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795102" y="1240418"/>
                        <a:ext cx="1763713" cy="1157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Oval 24"/>
          <p:cNvSpPr/>
          <p:nvPr/>
        </p:nvSpPr>
        <p:spPr>
          <a:xfrm>
            <a:off x="6094936" y="873651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039754" y="1385385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6</a:t>
            </a:r>
            <a:r>
              <a:rPr lang="en-US" sz="1200" dirty="0" smtClean="0">
                <a:latin typeface="Arial"/>
                <a:cs typeface="Arial"/>
              </a:rPr>
              <a:t>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039754" y="1302344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95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868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Soy bean agglutinin induced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28023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Rapid colour change (&lt; 5 </a:t>
            </a:r>
            <a:r>
              <a:rPr lang="en-GB" sz="1400" b="1" dirty="0" err="1" smtClean="0"/>
              <a:t>mins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5476" y="351106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Highly specific change</a:t>
            </a:r>
            <a:endParaRPr lang="en-GB" sz="14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3450344"/>
              </p:ext>
            </p:extLst>
          </p:nvPr>
        </p:nvGraphicFramePr>
        <p:xfrm>
          <a:off x="4957508" y="1090003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4" name="Graph" r:id="rId4" imgW="4132800" imgH="2901600" progId="Origin50.Graph">
                  <p:embed/>
                </p:oleObj>
              </mc:Choice>
              <mc:Fallback>
                <p:oleObj name="Graph" r:id="rId4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57508" y="1090003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85549"/>
              </p:ext>
            </p:extLst>
          </p:nvPr>
        </p:nvGraphicFramePr>
        <p:xfrm>
          <a:off x="709036" y="1182117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5" name="Graph" r:id="rId6" imgW="4132800" imgH="2901600" progId="Origin50.Graph">
                  <p:embed/>
                </p:oleObj>
              </mc:Choice>
              <mc:Fallback>
                <p:oleObj name="Graph" r:id="rId6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9036" y="1182117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547334"/>
              </p:ext>
            </p:extLst>
          </p:nvPr>
        </p:nvGraphicFramePr>
        <p:xfrm>
          <a:off x="4728023" y="3713336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6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28023" y="3713336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3191501" y="1975687"/>
            <a:ext cx="0" cy="8433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4686" y="20588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875397" y="1641753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468672"/>
              </p:ext>
            </p:extLst>
          </p:nvPr>
        </p:nvGraphicFramePr>
        <p:xfrm>
          <a:off x="709036" y="3818844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7" name="Graph" r:id="rId10" imgW="4154760" imgH="2901600" progId="Origin50.Graph">
                  <p:embed/>
                </p:oleObj>
              </mc:Choice>
              <mc:Fallback>
                <p:oleObj name="Graph" r:id="rId10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9036" y="3818844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86182" y="206915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728023" y="3481816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Aggregation behaviour confirmed by DLS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3605" y="2318979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Lectin </a:t>
            </a:r>
            <a:r>
              <a:rPr lang="fr-FR" sz="2400" i="1" dirty="0" err="1" smtClean="0">
                <a:latin typeface="Arial"/>
                <a:cs typeface="Arial"/>
              </a:rPr>
              <a:t>Specificity</a:t>
            </a:r>
            <a:r>
              <a:rPr lang="fr-FR" sz="2400" i="1" dirty="0" smtClean="0">
                <a:latin typeface="Arial"/>
                <a:cs typeface="Arial"/>
              </a:rPr>
              <a:t> and Speed of </a:t>
            </a:r>
            <a:r>
              <a:rPr lang="fr-FR" sz="2400" i="1" dirty="0" err="1" smtClean="0">
                <a:latin typeface="Arial"/>
                <a:cs typeface="Arial"/>
              </a:rPr>
              <a:t>Readout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23172" y="6504038"/>
            <a:ext cx="7358423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Gibson, M. I.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ACS Macro </a:t>
            </a:r>
            <a:r>
              <a:rPr lang="en-GB" sz="1400" i="1" dirty="0" err="1" smtClean="0">
                <a:latin typeface="Arial" charset="0"/>
                <a:ea typeface="Arial" charset="0"/>
                <a:cs typeface="Arial" charset="0"/>
              </a:rPr>
              <a:t>Lett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..,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3, 1004-1008</a:t>
            </a: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40023</TotalTime>
  <Words>877</Words>
  <Application>Microsoft Macintosh PowerPoint</Application>
  <PresentationFormat>On-screen Show (4:3)</PresentationFormat>
  <Paragraphs>178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Gill Sans</vt:lpstr>
      <vt:lpstr>Wingdings</vt:lpstr>
      <vt:lpstr>Arial</vt:lpstr>
      <vt:lpstr>Office Theme</vt:lpstr>
      <vt:lpstr>Graph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Microsoft Office User</cp:lastModifiedBy>
  <cp:revision>98</cp:revision>
  <dcterms:created xsi:type="dcterms:W3CDTF">2015-05-20T15:10:26Z</dcterms:created>
  <dcterms:modified xsi:type="dcterms:W3CDTF">2016-07-18T15:30:21Z</dcterms:modified>
</cp:coreProperties>
</file>