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77" r:id="rId2"/>
    <p:sldId id="296" r:id="rId3"/>
    <p:sldId id="297" r:id="rId4"/>
    <p:sldId id="300" r:id="rId5"/>
    <p:sldId id="301" r:id="rId6"/>
    <p:sldId id="298" r:id="rId7"/>
    <p:sldId id="299" r:id="rId8"/>
    <p:sldId id="284" r:id="rId9"/>
    <p:sldId id="286" r:id="rId10"/>
    <p:sldId id="293" r:id="rId11"/>
    <p:sldId id="295" r:id="rId12"/>
    <p:sldId id="283" r:id="rId13"/>
    <p:sldId id="302" r:id="rId14"/>
    <p:sldId id="294"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9"/>
    <p:restoredTop sz="94646"/>
  </p:normalViewPr>
  <p:slideViewPr>
    <p:cSldViewPr snapToGrid="0" snapToObjects="1">
      <p:cViewPr>
        <p:scale>
          <a:sx n="125" d="100"/>
          <a:sy n="125" d="100"/>
        </p:scale>
        <p:origin x="-2680"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E3C0FD-9634-5B47-9A86-4182D88C732C}" type="datetimeFigureOut">
              <a:rPr lang="en-US" smtClean="0"/>
              <a:t>07/07/2016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29C2B1-71DD-144F-A18F-35D8DA15BF66}" type="slidenum">
              <a:rPr lang="en-US" smtClean="0"/>
              <a:t>‹#›</a:t>
            </a:fld>
            <a:endParaRPr lang="en-US"/>
          </a:p>
        </p:txBody>
      </p:sp>
    </p:spTree>
    <p:extLst>
      <p:ext uri="{BB962C8B-B14F-4D97-AF65-F5344CB8AC3E}">
        <p14:creationId xmlns:p14="http://schemas.microsoft.com/office/powerpoint/2010/main" val="26428870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All</a:t>
            </a:r>
            <a:r>
              <a:rPr lang="en-US" baseline="0" dirty="0" smtClean="0"/>
              <a:t> mammalian cells are surrounded by a cell membrane which are decorated with long chains of carbohydrates. These carbohydrates interact with carbohydrate binding proteins known as lectins and these interactions play an essential role in cell-cell signaling, </a:t>
            </a:r>
            <a:r>
              <a:rPr lang="en-US" baseline="0" dirty="0" err="1" smtClean="0"/>
              <a:t>fertilisation</a:t>
            </a:r>
            <a:r>
              <a:rPr lang="en-US" baseline="0" dirty="0" smtClean="0"/>
              <a:t> and both passive and innate immunity. The carbohydrates on the cell surface determine everything from blood group to disease susceptibility and changes in glycosylation of cells can represent disease states such as cancer.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Involve </a:t>
            </a:r>
            <a:r>
              <a:rPr lang="en-US" dirty="0" err="1" smtClean="0"/>
              <a:t>prot-CHO</a:t>
            </a:r>
            <a:r>
              <a:rPr lang="en-US" baseline="0" dirty="0" err="1" smtClean="0">
                <a:sym typeface="Wingdings" panose="05000000000000000000" pitchFamily="2" charset="2"/>
              </a:rPr>
              <a:t>microarray</a:t>
            </a:r>
            <a:r>
              <a:rPr lang="en-US" baseline="0" dirty="0" smtClean="0">
                <a:sym typeface="Wingdings" panose="05000000000000000000" pitchFamily="2" charset="2"/>
              </a:rPr>
              <a:t>, </a:t>
            </a:r>
            <a:r>
              <a:rPr lang="en-US" baseline="0" dirty="0" err="1" smtClean="0">
                <a:sym typeface="Wingdings" panose="05000000000000000000" pitchFamily="2" charset="2"/>
              </a:rPr>
              <a:t>prot</a:t>
            </a:r>
            <a:r>
              <a:rPr lang="en-US" baseline="0" dirty="0" smtClean="0">
                <a:sym typeface="Wingdings" panose="05000000000000000000" pitchFamily="2" charset="2"/>
              </a:rPr>
              <a:t>-CHO important nature, exploited by pathogens, needs to be specific</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i="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As both toxins work through an initial protein-carbohydrate</a:t>
            </a:r>
            <a:r>
              <a:rPr lang="en-US" i="1" baseline="0" dirty="0" smtClean="0"/>
              <a:t> interaction phase this offers an attractive option for a cheap microarray based detection method.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However protein carbohydrate interactions are crucial in many other biological processes including cell-cell communication, </a:t>
            </a:r>
            <a:r>
              <a:rPr lang="en-US" i="1" baseline="0" dirty="0" err="1" smtClean="0"/>
              <a:t>fertilisation</a:t>
            </a:r>
            <a:r>
              <a:rPr lang="en-US" i="1" baseline="0" dirty="0" smtClean="0"/>
              <a:t> and the immune system to name but a few.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Their prevalence in nature means they are also readily exploited by other pathogens and mediate the initial adhesion phases for many bacterial strains and viruses.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 As such, care must be taken to ensure that any sensor is specific for toxins and not influenced by other environmental contaminants which may have similar binding specificities to the toxins.</a:t>
            </a:r>
            <a:endParaRPr lang="en-US" i="1" dirty="0" smtClean="0"/>
          </a:p>
          <a:p>
            <a:endParaRPr lang="en-US" i="1" dirty="0"/>
          </a:p>
        </p:txBody>
      </p:sp>
      <p:sp>
        <p:nvSpPr>
          <p:cNvPr id="4" name="Slide Number Placeholder 3"/>
          <p:cNvSpPr>
            <a:spLocks noGrp="1"/>
          </p:cNvSpPr>
          <p:nvPr>
            <p:ph type="sldNum" sz="quarter" idx="10"/>
          </p:nvPr>
        </p:nvSpPr>
        <p:spPr/>
        <p:txBody>
          <a:bodyPr/>
          <a:lstStyle/>
          <a:p>
            <a:fld id="{748CE1B4-19F3-094F-BF4E-7F6BCF11297D}" type="slidenum">
              <a:rPr lang="en-US" smtClean="0"/>
              <a:t>2</a:t>
            </a:fld>
            <a:endParaRPr lang="en-US"/>
          </a:p>
        </p:txBody>
      </p:sp>
    </p:spTree>
    <p:extLst>
      <p:ext uri="{BB962C8B-B14F-4D97-AF65-F5344CB8AC3E}">
        <p14:creationId xmlns:p14="http://schemas.microsoft.com/office/powerpoint/2010/main" val="73527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is just for the lab meeting</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11</a:t>
            </a:fld>
            <a:endParaRPr lang="en-US"/>
          </a:p>
        </p:txBody>
      </p:sp>
    </p:spTree>
    <p:extLst>
      <p:ext uri="{BB962C8B-B14F-4D97-AF65-F5344CB8AC3E}">
        <p14:creationId xmlns:p14="http://schemas.microsoft.com/office/powerpoint/2010/main" val="2846988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slide is just for the lab meeting</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14</a:t>
            </a:fld>
            <a:endParaRPr lang="en-US"/>
          </a:p>
        </p:txBody>
      </p:sp>
    </p:spTree>
    <p:extLst>
      <p:ext uri="{BB962C8B-B14F-4D97-AF65-F5344CB8AC3E}">
        <p14:creationId xmlns:p14="http://schemas.microsoft.com/office/powerpoint/2010/main" val="2846988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Their</a:t>
            </a:r>
            <a:r>
              <a:rPr lang="en-US" baseline="0" dirty="0" smtClean="0"/>
              <a:t> </a:t>
            </a:r>
            <a:r>
              <a:rPr lang="en-US" baseline="0" dirty="0" err="1" smtClean="0"/>
              <a:t>prevalance</a:t>
            </a:r>
            <a:r>
              <a:rPr lang="en-US" baseline="0" dirty="0" smtClean="0"/>
              <a:t> in nature means that these interactions are readily exploited by pathogens. They form the initial binding step before </a:t>
            </a:r>
            <a:r>
              <a:rPr lang="en-US" baseline="0" dirty="0" err="1" smtClean="0"/>
              <a:t>colonisation</a:t>
            </a:r>
            <a:r>
              <a:rPr lang="en-US" baseline="0" dirty="0" smtClean="0"/>
              <a:t> for bacteria and play an important role in the binding of toxins, viruses and parasites prior to cell </a:t>
            </a:r>
            <a:r>
              <a:rPr lang="en-US" baseline="0" dirty="0" err="1" smtClean="0"/>
              <a:t>internalisation</a:t>
            </a:r>
            <a:r>
              <a:rPr lang="en-US" baseline="0" dirty="0" smtClean="0"/>
              <a:t>. As they are crucial for many pathogens they form an attractive target for detection. Indeed carbohydrate microarrays have been used to detect bacteria in blood samples, pathogens in food and for the detection and discrimination of human and avian influenza strains. However as many non pathogenic lectins also interact through these adhesion pathways it is crucial that any detection system is specific to the pathogen of interest and not affected by contaminating lectins in biological samples.</a:t>
            </a:r>
            <a:endParaRPr lang="en-US" dirty="0"/>
          </a:p>
        </p:txBody>
      </p:sp>
      <p:sp>
        <p:nvSpPr>
          <p:cNvPr id="4" name="Slide Number Placeholder 3"/>
          <p:cNvSpPr>
            <a:spLocks noGrp="1"/>
          </p:cNvSpPr>
          <p:nvPr>
            <p:ph type="sldNum" sz="quarter" idx="10"/>
          </p:nvPr>
        </p:nvSpPr>
        <p:spPr/>
        <p:txBody>
          <a:bodyPr/>
          <a:lstStyle/>
          <a:p>
            <a:fld id="{748CE1B4-19F3-094F-BF4E-7F6BCF11297D}" type="slidenum">
              <a:rPr lang="en-US" smtClean="0"/>
              <a:t>3</a:t>
            </a:fld>
            <a:endParaRPr lang="en-US"/>
          </a:p>
        </p:txBody>
      </p:sp>
    </p:spTree>
    <p:extLst>
      <p:ext uri="{BB962C8B-B14F-4D97-AF65-F5344CB8AC3E}">
        <p14:creationId xmlns:p14="http://schemas.microsoft.com/office/powerpoint/2010/main" val="518034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just remind</a:t>
            </a:r>
            <a:r>
              <a:rPr lang="en-US" baseline="0" dirty="0" smtClean="0"/>
              <a:t> about the background of the project and carbohydrate binding profiles has been already used for strain discrimination</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4</a:t>
            </a:fld>
            <a:endParaRPr lang="en-US"/>
          </a:p>
        </p:txBody>
      </p:sp>
    </p:spTree>
    <p:extLst>
      <p:ext uri="{BB962C8B-B14F-4D97-AF65-F5344CB8AC3E}">
        <p14:creationId xmlns:p14="http://schemas.microsoft.com/office/powerpoint/2010/main" val="2846988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a:t>
            </a:r>
            <a:r>
              <a:rPr lang="en-US" baseline="0" dirty="0" smtClean="0"/>
              <a:t> that the aim of our study is to (a)try to discriminate between microbial resistant strains using labeled cells and parallel (b) develop label free techniques (show why this might pose a challenge with an already </a:t>
            </a:r>
            <a:r>
              <a:rPr lang="en-US" baseline="0" dirty="0" err="1" smtClean="0"/>
              <a:t>coloured</a:t>
            </a:r>
            <a:r>
              <a:rPr lang="en-US" baseline="0" dirty="0" smtClean="0"/>
              <a:t> fluid) </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5</a:t>
            </a:fld>
            <a:endParaRPr lang="en-US"/>
          </a:p>
        </p:txBody>
      </p:sp>
    </p:spTree>
    <p:extLst>
      <p:ext uri="{BB962C8B-B14F-4D97-AF65-F5344CB8AC3E}">
        <p14:creationId xmlns:p14="http://schemas.microsoft.com/office/powerpoint/2010/main" val="2846988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Whilst the method described uses fluorescently</a:t>
            </a:r>
            <a:r>
              <a:rPr lang="en-US" i="1" baseline="0" dirty="0" smtClean="0"/>
              <a:t> labelled lectins which wouldn’t be available in real world situations. Label free methods of detection of lectin binding to carbohydrate surfaces has been previously shown.</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I have previously shown the selective binding of gold nanoparticles to proteins bound to a carbohydrate surface leading to a </a:t>
            </a:r>
            <a:r>
              <a:rPr lang="en-US" i="1" baseline="0" dirty="0" err="1" smtClean="0"/>
              <a:t>colourimetric</a:t>
            </a:r>
            <a:r>
              <a:rPr lang="en-US" i="1" baseline="0" dirty="0" smtClean="0"/>
              <a:t> assay where high protein binding is </a:t>
            </a:r>
            <a:r>
              <a:rPr lang="en-US" i="1" baseline="0" dirty="0" err="1" smtClean="0"/>
              <a:t>characterised</a:t>
            </a:r>
            <a:r>
              <a:rPr lang="en-US" i="1" baseline="0" dirty="0" smtClean="0"/>
              <a:t> by a pink </a:t>
            </a:r>
            <a:r>
              <a:rPr lang="en-US" i="1" baseline="0" dirty="0" err="1" smtClean="0"/>
              <a:t>colour</a:t>
            </a:r>
            <a:r>
              <a:rPr lang="en-US" i="1" baseline="0" dirty="0" smtClean="0"/>
              <a:t> on the surface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Another member of the lab has used carbohydrate </a:t>
            </a:r>
            <a:r>
              <a:rPr lang="en-US" i="1" baseline="0" dirty="0" err="1" smtClean="0"/>
              <a:t>functionalised</a:t>
            </a:r>
            <a:r>
              <a:rPr lang="en-US" i="1" baseline="0" dirty="0" smtClean="0"/>
              <a:t> gold nanoparticles for a </a:t>
            </a:r>
            <a:r>
              <a:rPr lang="en-US" i="1" baseline="0" dirty="0" err="1" smtClean="0"/>
              <a:t>colourimetic</a:t>
            </a:r>
            <a:r>
              <a:rPr lang="en-US" i="1" baseline="0" dirty="0" smtClean="0"/>
              <a:t> assay in solution where addition of the lectin to the solution brings the particles closer together resulting in a </a:t>
            </a:r>
            <a:r>
              <a:rPr lang="en-US" i="1" baseline="0" dirty="0" err="1" smtClean="0"/>
              <a:t>colour</a:t>
            </a:r>
            <a:r>
              <a:rPr lang="en-US" i="1" baseline="0" dirty="0" smtClean="0"/>
              <a:t> change from pink to purple and a characteristic shift in absorbance of the particles.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The latter has recently been combined with LDA to discriminate between 6 different lectins based on monosaccharide particle binding with excellent distinction between the groups in the LDA model.</a:t>
            </a:r>
            <a:endParaRPr lang="en-US" i="1" dirty="0" smtClean="0"/>
          </a:p>
          <a:p>
            <a:endParaRPr lang="en-US" i="1" dirty="0"/>
          </a:p>
        </p:txBody>
      </p:sp>
      <p:sp>
        <p:nvSpPr>
          <p:cNvPr id="4" name="Slide Number Placeholder 3"/>
          <p:cNvSpPr>
            <a:spLocks noGrp="1"/>
          </p:cNvSpPr>
          <p:nvPr>
            <p:ph type="sldNum" sz="quarter" idx="10"/>
          </p:nvPr>
        </p:nvSpPr>
        <p:spPr/>
        <p:txBody>
          <a:bodyPr/>
          <a:lstStyle/>
          <a:p>
            <a:fld id="{748CE1B4-19F3-094F-BF4E-7F6BCF11297D}" type="slidenum">
              <a:rPr lang="en-US" smtClean="0"/>
              <a:t>6</a:t>
            </a:fld>
            <a:endParaRPr lang="en-US"/>
          </a:p>
        </p:txBody>
      </p:sp>
    </p:spTree>
    <p:extLst>
      <p:ext uri="{BB962C8B-B14F-4D97-AF65-F5344CB8AC3E}">
        <p14:creationId xmlns:p14="http://schemas.microsoft.com/office/powerpoint/2010/main" val="735277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dirty="0" smtClean="0"/>
              <a:t>Whilst the method described uses fluorescently</a:t>
            </a:r>
            <a:r>
              <a:rPr lang="en-US" i="1" baseline="0" dirty="0" smtClean="0"/>
              <a:t> labelled lectins which wouldn’t be available in real world situations. Label free methods of detection of lectin binding to carbohydrate surfaces has been previously shown.</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I have previously shown the selective binding of gold nanoparticles to proteins bound to a carbohydrate surface leading to a </a:t>
            </a:r>
            <a:r>
              <a:rPr lang="en-US" i="1" baseline="0" dirty="0" err="1" smtClean="0"/>
              <a:t>colourimetric</a:t>
            </a:r>
            <a:r>
              <a:rPr lang="en-US" i="1" baseline="0" dirty="0" smtClean="0"/>
              <a:t> assay where high protein binding is </a:t>
            </a:r>
            <a:r>
              <a:rPr lang="en-US" i="1" baseline="0" dirty="0" err="1" smtClean="0"/>
              <a:t>characterised</a:t>
            </a:r>
            <a:r>
              <a:rPr lang="en-US" i="1" baseline="0" dirty="0" smtClean="0"/>
              <a:t> by a pink </a:t>
            </a:r>
            <a:r>
              <a:rPr lang="en-US" i="1" baseline="0" dirty="0" err="1" smtClean="0"/>
              <a:t>colour</a:t>
            </a:r>
            <a:r>
              <a:rPr lang="en-US" i="1" baseline="0" dirty="0" smtClean="0"/>
              <a:t> on the surface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Another member of the lab has used carbohydrate </a:t>
            </a:r>
            <a:r>
              <a:rPr lang="en-US" i="1" baseline="0" dirty="0" err="1" smtClean="0"/>
              <a:t>functionalised</a:t>
            </a:r>
            <a:r>
              <a:rPr lang="en-US" i="1" baseline="0" dirty="0" smtClean="0"/>
              <a:t> gold nanoparticles for a </a:t>
            </a:r>
            <a:r>
              <a:rPr lang="en-US" i="1" baseline="0" dirty="0" err="1" smtClean="0"/>
              <a:t>colourimetic</a:t>
            </a:r>
            <a:r>
              <a:rPr lang="en-US" i="1" baseline="0" dirty="0" smtClean="0"/>
              <a:t> assay in solution where addition of the lectin to the solution brings the particles closer together resulting in a </a:t>
            </a:r>
            <a:r>
              <a:rPr lang="en-US" i="1" baseline="0" dirty="0" err="1" smtClean="0"/>
              <a:t>colour</a:t>
            </a:r>
            <a:r>
              <a:rPr lang="en-US" i="1" baseline="0" dirty="0" smtClean="0"/>
              <a:t> change from pink to purple and a characteristic shift in absorbance of the particles.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The latter has recently been combined with LDA to discriminate between 6 different lectins based on monosaccharide particle binding with excellent distinction between the groups in the LDA model.</a:t>
            </a:r>
            <a:endParaRPr lang="en-US" i="1" dirty="0" smtClean="0"/>
          </a:p>
          <a:p>
            <a:endParaRPr lang="en-US" i="1" dirty="0"/>
          </a:p>
        </p:txBody>
      </p:sp>
      <p:sp>
        <p:nvSpPr>
          <p:cNvPr id="4" name="Slide Number Placeholder 3"/>
          <p:cNvSpPr>
            <a:spLocks noGrp="1"/>
          </p:cNvSpPr>
          <p:nvPr>
            <p:ph type="sldNum" sz="quarter" idx="10"/>
          </p:nvPr>
        </p:nvSpPr>
        <p:spPr/>
        <p:txBody>
          <a:bodyPr/>
          <a:lstStyle/>
          <a:p>
            <a:fld id="{748CE1B4-19F3-094F-BF4E-7F6BCF11297D}" type="slidenum">
              <a:rPr lang="en-US" smtClean="0"/>
              <a:t>7</a:t>
            </a:fld>
            <a:endParaRPr lang="en-US"/>
          </a:p>
        </p:txBody>
      </p:sp>
    </p:spTree>
    <p:extLst>
      <p:ext uri="{BB962C8B-B14F-4D97-AF65-F5344CB8AC3E}">
        <p14:creationId xmlns:p14="http://schemas.microsoft.com/office/powerpoint/2010/main" val="735277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Given gold</a:t>
            </a:r>
            <a:r>
              <a:rPr lang="en-US" baseline="0" dirty="0" smtClean="0"/>
              <a:t> nanoparticles bound to a sugar that is known to interact with a protein and other that is not we can detect their differences in absorbance but when we add blood their spectra are indistinguishable, how do we overcome this?</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8</a:t>
            </a:fld>
            <a:endParaRPr lang="en-US"/>
          </a:p>
        </p:txBody>
      </p:sp>
    </p:spTree>
    <p:extLst>
      <p:ext uri="{BB962C8B-B14F-4D97-AF65-F5344CB8AC3E}">
        <p14:creationId xmlns:p14="http://schemas.microsoft.com/office/powerpoint/2010/main" val="2846988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 some scaling</a:t>
            </a:r>
            <a:r>
              <a:rPr lang="en-US" baseline="0" dirty="0" smtClean="0"/>
              <a:t> and </a:t>
            </a:r>
            <a:r>
              <a:rPr lang="en-US" baseline="0" dirty="0" err="1" smtClean="0"/>
              <a:t>normalisation</a:t>
            </a:r>
            <a:r>
              <a:rPr lang="en-US" baseline="0" dirty="0" smtClean="0"/>
              <a:t> steps followed by background signal removal and voila!</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9</a:t>
            </a:fld>
            <a:endParaRPr lang="en-US"/>
          </a:p>
        </p:txBody>
      </p:sp>
    </p:spTree>
    <p:extLst>
      <p:ext uri="{BB962C8B-B14F-4D97-AF65-F5344CB8AC3E}">
        <p14:creationId xmlns:p14="http://schemas.microsoft.com/office/powerpoint/2010/main" val="2846988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 some scaling</a:t>
            </a:r>
            <a:r>
              <a:rPr lang="en-US" baseline="0" dirty="0" smtClean="0"/>
              <a:t> and </a:t>
            </a:r>
            <a:r>
              <a:rPr lang="en-US" baseline="0" dirty="0" err="1" smtClean="0"/>
              <a:t>normalisation</a:t>
            </a:r>
            <a:r>
              <a:rPr lang="en-US" baseline="0" dirty="0" smtClean="0"/>
              <a:t> steps followed by background signal removal and voila!</a:t>
            </a:r>
            <a:endParaRPr lang="en-US" dirty="0"/>
          </a:p>
        </p:txBody>
      </p:sp>
      <p:sp>
        <p:nvSpPr>
          <p:cNvPr id="4" name="Slide Number Placeholder 3"/>
          <p:cNvSpPr>
            <a:spLocks noGrp="1"/>
          </p:cNvSpPr>
          <p:nvPr>
            <p:ph type="sldNum" sz="quarter" idx="10"/>
          </p:nvPr>
        </p:nvSpPr>
        <p:spPr/>
        <p:txBody>
          <a:bodyPr/>
          <a:lstStyle/>
          <a:p>
            <a:fld id="{C329C2B1-71DD-144F-A18F-35D8DA15BF66}" type="slidenum">
              <a:rPr lang="en-US" smtClean="0"/>
              <a:t>10</a:t>
            </a:fld>
            <a:endParaRPr lang="en-US"/>
          </a:p>
        </p:txBody>
      </p:sp>
    </p:spTree>
    <p:extLst>
      <p:ext uri="{BB962C8B-B14F-4D97-AF65-F5344CB8AC3E}">
        <p14:creationId xmlns:p14="http://schemas.microsoft.com/office/powerpoint/2010/main" val="2846988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19892DE-6A13-724B-8CB2-909AE0328C01}" type="datetimeFigureOut">
              <a:rPr lang="en-US" smtClean="0"/>
              <a:t>07/07/2016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578778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9892DE-6A13-724B-8CB2-909AE0328C01}" type="datetimeFigureOut">
              <a:rPr lang="en-US" smtClean="0"/>
              <a:t>07/07/2016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316498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9892DE-6A13-724B-8CB2-909AE0328C01}" type="datetimeFigureOut">
              <a:rPr lang="en-US" smtClean="0"/>
              <a:t>07/07/2016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6379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19892DE-6A13-724B-8CB2-909AE0328C01}" type="datetimeFigureOut">
              <a:rPr lang="en-US" smtClean="0"/>
              <a:t>07/07/2016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4154983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19892DE-6A13-724B-8CB2-909AE0328C01}" type="datetimeFigureOut">
              <a:rPr lang="en-US" smtClean="0"/>
              <a:t>07/07/2016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353948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19892DE-6A13-724B-8CB2-909AE0328C01}" type="datetimeFigureOut">
              <a:rPr lang="en-US" smtClean="0"/>
              <a:t>07/07/2016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3031202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19892DE-6A13-724B-8CB2-909AE0328C01}" type="datetimeFigureOut">
              <a:rPr lang="en-US" smtClean="0"/>
              <a:t>07/07/2016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2083454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19892DE-6A13-724B-8CB2-909AE0328C01}" type="datetimeFigureOut">
              <a:rPr lang="en-US" smtClean="0"/>
              <a:t>07/07/2016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431885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9892DE-6A13-724B-8CB2-909AE0328C01}" type="datetimeFigureOut">
              <a:rPr lang="en-US" smtClean="0"/>
              <a:t>07/07/2016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2440608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9892DE-6A13-724B-8CB2-909AE0328C01}" type="datetimeFigureOut">
              <a:rPr lang="en-US" smtClean="0"/>
              <a:t>07/07/2016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3566566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19892DE-6A13-724B-8CB2-909AE0328C01}" type="datetimeFigureOut">
              <a:rPr lang="en-US" smtClean="0"/>
              <a:t>07/07/2016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B0DFEB-22F4-C941-B91D-E9ECE39BDE7F}" type="slidenum">
              <a:rPr lang="en-US" smtClean="0"/>
              <a:t>‹#›</a:t>
            </a:fld>
            <a:endParaRPr lang="en-US"/>
          </a:p>
        </p:txBody>
      </p:sp>
    </p:spTree>
    <p:extLst>
      <p:ext uri="{BB962C8B-B14F-4D97-AF65-F5344CB8AC3E}">
        <p14:creationId xmlns:p14="http://schemas.microsoft.com/office/powerpoint/2010/main" val="13973433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9892DE-6A13-724B-8CB2-909AE0328C01}" type="datetimeFigureOut">
              <a:rPr lang="en-US" smtClean="0"/>
              <a:t>07/07/2016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B0DFEB-22F4-C941-B91D-E9ECE39BDE7F}" type="slidenum">
              <a:rPr lang="en-US" smtClean="0"/>
              <a:t>‹#›</a:t>
            </a:fld>
            <a:endParaRPr lang="en-US"/>
          </a:p>
        </p:txBody>
      </p:sp>
    </p:spTree>
    <p:extLst>
      <p:ext uri="{BB962C8B-B14F-4D97-AF65-F5344CB8AC3E}">
        <p14:creationId xmlns:p14="http://schemas.microsoft.com/office/powerpoint/2010/main" val="1907303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3.emf"/><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9" Type="http://schemas.openxmlformats.org/officeDocument/2006/relationships/image" Target="../media/image31.jpeg"/><Relationship Id="rId20" Type="http://schemas.openxmlformats.org/officeDocument/2006/relationships/image" Target="../media/image42.jpg"/><Relationship Id="rId21" Type="http://schemas.openxmlformats.org/officeDocument/2006/relationships/image" Target="../media/image43.jpg"/><Relationship Id="rId22" Type="http://schemas.openxmlformats.org/officeDocument/2006/relationships/image" Target="../media/image44.jpeg"/><Relationship Id="rId23" Type="http://schemas.openxmlformats.org/officeDocument/2006/relationships/image" Target="../media/image45.jpeg"/><Relationship Id="rId24" Type="http://schemas.openxmlformats.org/officeDocument/2006/relationships/image" Target="../media/image46.jpg"/><Relationship Id="rId25" Type="http://schemas.openxmlformats.org/officeDocument/2006/relationships/image" Target="../media/image47.png"/><Relationship Id="rId26" Type="http://schemas.openxmlformats.org/officeDocument/2006/relationships/image" Target="../media/image48.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jpeg"/><Relationship Id="rId17" Type="http://schemas.openxmlformats.org/officeDocument/2006/relationships/image" Target="../media/image39.jpg"/><Relationship Id="rId18" Type="http://schemas.openxmlformats.org/officeDocument/2006/relationships/image" Target="../media/image40.jpg"/><Relationship Id="rId19" Type="http://schemas.openxmlformats.org/officeDocument/2006/relationships/image" Target="../media/image41.jpg"/><Relationship Id="rId1" Type="http://schemas.openxmlformats.org/officeDocument/2006/relationships/slideLayout" Target="../slideLayouts/slideLayout1.xml"/><Relationship Id="rId2" Type="http://schemas.openxmlformats.org/officeDocument/2006/relationships/image" Target="../media/image3.jpg"/><Relationship Id="rId3" Type="http://schemas.openxmlformats.org/officeDocument/2006/relationships/image" Target="../media/image25.jpe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9.emf"/><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emf"/><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4" Type="http://schemas.openxmlformats.org/officeDocument/2006/relationships/image" Target="../media/image3.jp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8.png"/><Relationship Id="rId5" Type="http://schemas.openxmlformats.org/officeDocument/2006/relationships/image" Target="../media/image9.emf"/><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0.emf"/><Relationship Id="rId5" Type="http://schemas.openxmlformats.org/officeDocument/2006/relationships/image" Target="../media/image11.jpeg"/><Relationship Id="rId6" Type="http://schemas.microsoft.com/office/2007/relationships/hdphoto" Target="../media/hdphoto1.wdp"/><Relationship Id="rId7" Type="http://schemas.openxmlformats.org/officeDocument/2006/relationships/image" Target="../media/image12.jpeg"/><Relationship Id="rId8" Type="http://schemas.microsoft.com/office/2007/relationships/hdphoto" Target="../media/hdphoto2.wdp"/><Relationship Id="rId9" Type="http://schemas.openxmlformats.org/officeDocument/2006/relationships/image" Target="../media/image13.png"/><Relationship Id="rId10" Type="http://schemas.openxmlformats.org/officeDocument/2006/relationships/image" Target="../media/image14.emf"/><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3.jpg"/><Relationship Id="rId5" Type="http://schemas.openxmlformats.org/officeDocument/2006/relationships/image" Target="../media/image16.png"/><Relationship Id="rId6" Type="http://schemas.openxmlformats.org/officeDocument/2006/relationships/image" Target="../media/image17.emf"/><Relationship Id="rId7"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16.png"/><Relationship Id="rId5" Type="http://schemas.openxmlformats.org/officeDocument/2006/relationships/image" Target="../media/image17.emf"/><Relationship Id="rId6"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0.emf"/><Relationship Id="rId5" Type="http://schemas.openxmlformats.org/officeDocument/2006/relationships/image" Target="../media/image21.emf"/><Relationship Id="rId6"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22.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encrypted-tbn2.gstatic.com/images?q=tbn:ANd9GcTdPkmEmar2OBdnauknNHDqtdNU8FAlkkVjrMEOgUHxHRYkvGsr"/>
          <p:cNvPicPr>
            <a:picLocks noChangeAspect="1" noChangeArrowheads="1"/>
          </p:cNvPicPr>
          <p:nvPr/>
        </p:nvPicPr>
        <p:blipFill>
          <a:blip r:embed="rId2" cstate="print"/>
          <a:srcRect/>
          <a:stretch>
            <a:fillRect/>
          </a:stretch>
        </p:blipFill>
        <p:spPr bwMode="auto">
          <a:xfrm>
            <a:off x="4905236" y="3870924"/>
            <a:ext cx="508491" cy="508491"/>
          </a:xfrm>
          <a:prstGeom prst="rect">
            <a:avLst/>
          </a:prstGeom>
          <a:noFill/>
          <a:ln w="9525">
            <a:noFill/>
            <a:miter lim="800000"/>
            <a:headEnd/>
            <a:tailEnd/>
          </a:ln>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51954"/>
          <a:stretch/>
        </p:blipFill>
        <p:spPr>
          <a:xfrm>
            <a:off x="0" y="4274185"/>
            <a:ext cx="9169400" cy="2583815"/>
          </a:xfrm>
          <a:prstGeom prst="rect">
            <a:avLst/>
          </a:prstGeom>
        </p:spPr>
      </p:pic>
      <p:sp>
        <p:nvSpPr>
          <p:cNvPr id="5" name="TextBox 4"/>
          <p:cNvSpPr txBox="1"/>
          <p:nvPr/>
        </p:nvSpPr>
        <p:spPr>
          <a:xfrm>
            <a:off x="0" y="-25400"/>
            <a:ext cx="9144000" cy="1938992"/>
          </a:xfrm>
          <a:prstGeom prst="rect">
            <a:avLst/>
          </a:prstGeom>
          <a:noFill/>
        </p:spPr>
        <p:txBody>
          <a:bodyPr wrap="square" rtlCol="0">
            <a:spAutoFit/>
          </a:bodyPr>
          <a:lstStyle/>
          <a:p>
            <a:pPr algn="ctr"/>
            <a:r>
              <a:rPr lang="en-GB" sz="4000" b="1" i="1" dirty="0" smtClean="0">
                <a:solidFill>
                  <a:schemeClr val="accent4"/>
                </a:solidFill>
                <a:effectLst>
                  <a:outerShdw blurRad="38100" dist="38100" dir="2700000" algn="tl">
                    <a:srgbClr val="000000">
                      <a:alpha val="43137"/>
                    </a:srgbClr>
                  </a:outerShdw>
                </a:effectLst>
                <a:latin typeface="Arial"/>
                <a:cs typeface="Arial"/>
              </a:rPr>
              <a:t>Novel detection methods for carbohydrate-protein interactions in </a:t>
            </a:r>
            <a:r>
              <a:rPr lang="en-GB" sz="4000" b="1" i="1" dirty="0" err="1" smtClean="0">
                <a:solidFill>
                  <a:schemeClr val="accent4"/>
                </a:solidFill>
                <a:effectLst>
                  <a:outerShdw blurRad="38100" dist="38100" dir="2700000" algn="tl">
                    <a:srgbClr val="000000">
                      <a:alpha val="43137"/>
                    </a:srgbClr>
                  </a:outerShdw>
                </a:effectLst>
                <a:latin typeface="Arial"/>
                <a:cs typeface="Arial"/>
              </a:rPr>
              <a:t>biofluids</a:t>
            </a:r>
            <a:endParaRPr lang="en-US" sz="3200" b="1" i="1" dirty="0" smtClean="0">
              <a:solidFill>
                <a:schemeClr val="accent4"/>
              </a:solidFill>
              <a:latin typeface="Arial"/>
              <a:cs typeface="Arial"/>
            </a:endParaRPr>
          </a:p>
        </p:txBody>
      </p:sp>
      <p:sp>
        <p:nvSpPr>
          <p:cNvPr id="6" name="TextBox 5"/>
          <p:cNvSpPr txBox="1"/>
          <p:nvPr/>
        </p:nvSpPr>
        <p:spPr>
          <a:xfrm>
            <a:off x="4130303" y="3517650"/>
            <a:ext cx="5101881" cy="430887"/>
          </a:xfrm>
          <a:prstGeom prst="rect">
            <a:avLst/>
          </a:prstGeom>
          <a:noFill/>
        </p:spPr>
        <p:txBody>
          <a:bodyPr wrap="square" rtlCol="0">
            <a:spAutoFit/>
          </a:bodyPr>
          <a:lstStyle/>
          <a:p>
            <a:pPr algn="ctr"/>
            <a:r>
              <a:rPr lang="en-GB" sz="2100" dirty="0" smtClean="0">
                <a:solidFill>
                  <a:schemeClr val="accent4"/>
                </a:solidFill>
                <a:latin typeface="Arial"/>
                <a:cs typeface="Arial"/>
              </a:rPr>
              <a:t>www.warwick.ac.uk/go/gibsongroup </a:t>
            </a:r>
            <a:endParaRPr lang="en-GB" sz="2100" dirty="0">
              <a:solidFill>
                <a:schemeClr val="accent4"/>
              </a:solidFill>
              <a:latin typeface="Arial"/>
              <a:cs typeface="Arial"/>
            </a:endParaRPr>
          </a:p>
        </p:txBody>
      </p:sp>
      <p:sp>
        <p:nvSpPr>
          <p:cNvPr id="7" name="TextBox 6"/>
          <p:cNvSpPr txBox="1"/>
          <p:nvPr/>
        </p:nvSpPr>
        <p:spPr>
          <a:xfrm>
            <a:off x="0" y="3518796"/>
            <a:ext cx="4033570" cy="430887"/>
          </a:xfrm>
          <a:prstGeom prst="rect">
            <a:avLst/>
          </a:prstGeom>
          <a:noFill/>
        </p:spPr>
        <p:txBody>
          <a:bodyPr wrap="square" rtlCol="0">
            <a:spAutoFit/>
          </a:bodyPr>
          <a:lstStyle/>
          <a:p>
            <a:pPr algn="ctr"/>
            <a:r>
              <a:rPr lang="en-GB" sz="2100" dirty="0" err="1" smtClean="0">
                <a:solidFill>
                  <a:schemeClr val="accent4"/>
                </a:solidFill>
                <a:latin typeface="Arial"/>
                <a:cs typeface="Arial"/>
              </a:rPr>
              <a:t>e.caamano@warwick.ac.uk</a:t>
            </a:r>
            <a:r>
              <a:rPr lang="en-GB" sz="2100" dirty="0" smtClean="0">
                <a:solidFill>
                  <a:schemeClr val="accent4"/>
                </a:solidFill>
                <a:latin typeface="Arial"/>
                <a:cs typeface="Arial"/>
              </a:rPr>
              <a:t> </a:t>
            </a:r>
            <a:endParaRPr lang="en-GB" sz="2100" dirty="0">
              <a:solidFill>
                <a:schemeClr val="accent4"/>
              </a:solidFill>
              <a:latin typeface="Arial"/>
              <a:cs typeface="Arial"/>
            </a:endParaRPr>
          </a:p>
        </p:txBody>
      </p:sp>
      <p:sp>
        <p:nvSpPr>
          <p:cNvPr id="8" name="TextBox 7"/>
          <p:cNvSpPr txBox="1"/>
          <p:nvPr/>
        </p:nvSpPr>
        <p:spPr>
          <a:xfrm>
            <a:off x="0" y="1802228"/>
            <a:ext cx="9144000" cy="1800493"/>
          </a:xfrm>
          <a:prstGeom prst="rect">
            <a:avLst/>
          </a:prstGeom>
          <a:noFill/>
        </p:spPr>
        <p:txBody>
          <a:bodyPr wrap="square" rtlCol="0">
            <a:spAutoFit/>
          </a:bodyPr>
          <a:lstStyle/>
          <a:p>
            <a:pPr algn="ctr"/>
            <a:r>
              <a:rPr lang="en-GB" sz="2700" dirty="0" smtClean="0">
                <a:solidFill>
                  <a:schemeClr val="accent4"/>
                </a:solidFill>
                <a:latin typeface="Arial"/>
                <a:cs typeface="Arial"/>
              </a:rPr>
              <a:t>Eva Caamaño Gutiérrez</a:t>
            </a:r>
            <a:r>
              <a:rPr lang="en-GB" sz="2700" baseline="30000" dirty="0" smtClean="0">
                <a:solidFill>
                  <a:schemeClr val="accent4"/>
                </a:solidFill>
                <a:latin typeface="Arial"/>
                <a:cs typeface="Arial"/>
              </a:rPr>
              <a:t>1,3</a:t>
            </a:r>
            <a:r>
              <a:rPr lang="en-GB" sz="2700" dirty="0" smtClean="0">
                <a:solidFill>
                  <a:schemeClr val="accent4"/>
                </a:solidFill>
                <a:latin typeface="Arial"/>
                <a:cs typeface="Arial"/>
              </a:rPr>
              <a:t>,Lucienne Otten</a:t>
            </a:r>
            <a:r>
              <a:rPr lang="en-GB" sz="2700" baseline="30000" dirty="0" smtClean="0">
                <a:solidFill>
                  <a:schemeClr val="accent4"/>
                </a:solidFill>
                <a:latin typeface="Arial"/>
                <a:cs typeface="Arial"/>
              </a:rPr>
              <a:t>1</a:t>
            </a:r>
            <a:r>
              <a:rPr lang="en-GB" sz="2700" dirty="0" smtClean="0">
                <a:solidFill>
                  <a:schemeClr val="accent4"/>
                </a:solidFill>
                <a:latin typeface="Arial"/>
                <a:cs typeface="Arial"/>
              </a:rPr>
              <a:t>,Giancarlo </a:t>
            </a:r>
            <a:r>
              <a:rPr lang="en-GB" sz="2700" dirty="0" smtClean="0">
                <a:solidFill>
                  <a:schemeClr val="accent4"/>
                </a:solidFill>
                <a:latin typeface="Arial"/>
                <a:cs typeface="Arial"/>
              </a:rPr>
              <a:t>Biagini</a:t>
            </a:r>
            <a:r>
              <a:rPr lang="en-GB" sz="2700" baseline="30000" dirty="0" smtClean="0">
                <a:solidFill>
                  <a:schemeClr val="accent4"/>
                </a:solidFill>
                <a:latin typeface="Arial"/>
                <a:cs typeface="Arial"/>
              </a:rPr>
              <a:t>3</a:t>
            </a:r>
            <a:r>
              <a:rPr lang="en-GB" sz="2700" dirty="0" smtClean="0">
                <a:solidFill>
                  <a:schemeClr val="accent4"/>
                </a:solidFill>
                <a:latin typeface="Arial"/>
                <a:cs typeface="Arial"/>
              </a:rPr>
              <a:t>, Matthew I. Gibson</a:t>
            </a:r>
            <a:r>
              <a:rPr lang="en-GB" sz="2700" baseline="30000" dirty="0" smtClean="0">
                <a:solidFill>
                  <a:schemeClr val="accent4"/>
                </a:solidFill>
                <a:latin typeface="Arial"/>
                <a:cs typeface="Arial"/>
              </a:rPr>
              <a:t>1,2</a:t>
            </a:r>
            <a:endParaRPr lang="en-GB" sz="2700" dirty="0" smtClean="0">
              <a:solidFill>
                <a:schemeClr val="accent4"/>
              </a:solidFill>
              <a:latin typeface="Arial"/>
              <a:cs typeface="Arial"/>
            </a:endParaRPr>
          </a:p>
          <a:p>
            <a:pPr algn="ctr"/>
            <a:r>
              <a:rPr lang="en-GB" sz="1900" baseline="30000" dirty="0" smtClean="0">
                <a:solidFill>
                  <a:schemeClr val="accent4"/>
                </a:solidFill>
                <a:latin typeface="Arial"/>
                <a:cs typeface="Arial"/>
              </a:rPr>
              <a:t>1</a:t>
            </a:r>
            <a:r>
              <a:rPr lang="en-GB" sz="1900" dirty="0" smtClean="0">
                <a:solidFill>
                  <a:schemeClr val="accent4"/>
                </a:solidFill>
                <a:latin typeface="Arial"/>
                <a:cs typeface="Arial"/>
              </a:rPr>
              <a:t>Department of Chemistry, University of Warwick, UK</a:t>
            </a:r>
          </a:p>
          <a:p>
            <a:pPr algn="ctr"/>
            <a:r>
              <a:rPr lang="en-GB" sz="1900" baseline="30000" dirty="0">
                <a:solidFill>
                  <a:schemeClr val="accent4"/>
                </a:solidFill>
                <a:latin typeface="Arial"/>
                <a:cs typeface="Arial"/>
              </a:rPr>
              <a:t>2</a:t>
            </a:r>
            <a:r>
              <a:rPr lang="en-GB" sz="1900" dirty="0" smtClean="0">
                <a:solidFill>
                  <a:schemeClr val="accent4"/>
                </a:solidFill>
                <a:latin typeface="Arial"/>
                <a:cs typeface="Arial"/>
              </a:rPr>
              <a:t>Medical School, University of Warwick, UK</a:t>
            </a:r>
          </a:p>
          <a:p>
            <a:pPr algn="ctr"/>
            <a:r>
              <a:rPr lang="en-GB" sz="1900" baseline="30000" dirty="0" smtClean="0">
                <a:solidFill>
                  <a:schemeClr val="accent4"/>
                </a:solidFill>
                <a:latin typeface="Arial"/>
                <a:cs typeface="Arial"/>
              </a:rPr>
              <a:t>3</a:t>
            </a:r>
            <a:r>
              <a:rPr lang="en-GB" sz="1900" dirty="0" smtClean="0">
                <a:solidFill>
                  <a:schemeClr val="accent4"/>
                </a:solidFill>
                <a:latin typeface="Arial"/>
                <a:cs typeface="Arial"/>
              </a:rPr>
              <a:t>Liverpool School of Tropical Medicine, Liverpool, UK</a:t>
            </a:r>
          </a:p>
        </p:txBody>
      </p:sp>
      <p:sp>
        <p:nvSpPr>
          <p:cNvPr id="9" name="TextBox 12"/>
          <p:cNvSpPr txBox="1">
            <a:spLocks noChangeArrowheads="1"/>
          </p:cNvSpPr>
          <p:nvPr/>
        </p:nvSpPr>
        <p:spPr bwMode="auto">
          <a:xfrm>
            <a:off x="5277953" y="3895108"/>
            <a:ext cx="3866047" cy="400110"/>
          </a:xfrm>
          <a:prstGeom prst="rect">
            <a:avLst/>
          </a:prstGeom>
          <a:noFill/>
          <a:ln w="9525">
            <a:noFill/>
            <a:miter lim="800000"/>
            <a:headEnd/>
            <a:tailEnd/>
          </a:ln>
        </p:spPr>
        <p:txBody>
          <a:bodyPr wrap="square">
            <a:spAutoFit/>
          </a:bodyPr>
          <a:lstStyle/>
          <a:p>
            <a:r>
              <a:rPr lang="en-GB" sz="2000" dirty="0">
                <a:solidFill>
                  <a:schemeClr val="accent4"/>
                </a:solidFill>
                <a:latin typeface="Arial"/>
                <a:cs typeface="Arial"/>
              </a:rPr>
              <a:t>@</a:t>
            </a:r>
            <a:r>
              <a:rPr lang="en-GB" sz="2000" dirty="0" err="1" smtClean="0">
                <a:solidFill>
                  <a:schemeClr val="accent4"/>
                </a:solidFill>
                <a:latin typeface="Arial"/>
                <a:cs typeface="Arial"/>
              </a:rPr>
              <a:t>LabGibson</a:t>
            </a:r>
            <a:r>
              <a:rPr lang="en-GB" sz="2000" dirty="0" smtClean="0">
                <a:solidFill>
                  <a:schemeClr val="accent4"/>
                </a:solidFill>
                <a:latin typeface="Arial"/>
                <a:cs typeface="Arial"/>
              </a:rPr>
              <a:t> @</a:t>
            </a:r>
            <a:r>
              <a:rPr lang="en-GB" sz="2000" dirty="0" err="1" smtClean="0">
                <a:solidFill>
                  <a:schemeClr val="accent4"/>
                </a:solidFill>
                <a:latin typeface="Arial"/>
                <a:cs typeface="Arial"/>
              </a:rPr>
              <a:t>Eva_Caamano</a:t>
            </a:r>
            <a:endParaRPr lang="en-GB" sz="2000" dirty="0">
              <a:solidFill>
                <a:schemeClr val="accent4"/>
              </a:solidFill>
              <a:latin typeface="Arial"/>
              <a:cs typeface="Arial"/>
            </a:endParaRPr>
          </a:p>
        </p:txBody>
      </p:sp>
      <p:sp>
        <p:nvSpPr>
          <p:cNvPr id="11" name="TextBox 10"/>
          <p:cNvSpPr txBox="1"/>
          <p:nvPr/>
        </p:nvSpPr>
        <p:spPr>
          <a:xfrm>
            <a:off x="112682" y="6146800"/>
            <a:ext cx="4792554" cy="646331"/>
          </a:xfrm>
          <a:prstGeom prst="rect">
            <a:avLst/>
          </a:prstGeom>
          <a:noFill/>
        </p:spPr>
        <p:txBody>
          <a:bodyPr wrap="square" rtlCol="0">
            <a:spAutoFit/>
          </a:bodyPr>
          <a:lstStyle/>
          <a:p>
            <a:r>
              <a:rPr lang="en-US" dirty="0" smtClean="0">
                <a:solidFill>
                  <a:srgbClr val="604A7B"/>
                </a:solidFill>
              </a:rPr>
              <a:t>Parasitology journal club. 7</a:t>
            </a:r>
            <a:r>
              <a:rPr lang="en-US" baseline="30000" dirty="0" smtClean="0">
                <a:solidFill>
                  <a:srgbClr val="604A7B"/>
                </a:solidFill>
              </a:rPr>
              <a:t>th</a:t>
            </a:r>
            <a:r>
              <a:rPr lang="en-US" dirty="0" smtClean="0">
                <a:solidFill>
                  <a:srgbClr val="604A7B"/>
                </a:solidFill>
              </a:rPr>
              <a:t> July 2016</a:t>
            </a:r>
            <a:endParaRPr lang="en-US" dirty="0" smtClean="0">
              <a:solidFill>
                <a:srgbClr val="604A7B"/>
              </a:solidFill>
            </a:endParaRPr>
          </a:p>
          <a:p>
            <a:r>
              <a:rPr lang="en-US" dirty="0" smtClean="0">
                <a:solidFill>
                  <a:srgbClr val="604A7B"/>
                </a:solidFill>
              </a:rPr>
              <a:t>Liverpool School of Tropical Medicine</a:t>
            </a:r>
            <a:endParaRPr lang="en-US" dirty="0">
              <a:solidFill>
                <a:srgbClr val="604A7B"/>
              </a:solidFill>
            </a:endParaRPr>
          </a:p>
        </p:txBody>
      </p:sp>
    </p:spTree>
    <p:extLst>
      <p:ext uri="{BB962C8B-B14F-4D97-AF65-F5344CB8AC3E}">
        <p14:creationId xmlns:p14="http://schemas.microsoft.com/office/powerpoint/2010/main" val="388000269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15" name="TextBox 14"/>
          <p:cNvSpPr txBox="1"/>
          <p:nvPr/>
        </p:nvSpPr>
        <p:spPr>
          <a:xfrm>
            <a:off x="37728" y="265306"/>
            <a:ext cx="9144000" cy="954107"/>
          </a:xfrm>
          <a:prstGeom prst="rect">
            <a:avLst/>
          </a:prstGeom>
          <a:noFill/>
        </p:spPr>
        <p:txBody>
          <a:bodyPr wrap="square" rtlCol="0">
            <a:spAutoFit/>
          </a:bodyPr>
          <a:lstStyle/>
          <a:p>
            <a:pPr algn="ctr"/>
            <a:r>
              <a:rPr lang="en-GB" sz="2800" b="1" i="1" dirty="0" smtClean="0">
                <a:latin typeface="Arial"/>
                <a:cs typeface="Arial"/>
              </a:rPr>
              <a:t>We can use these data to build a model to predict other samples</a:t>
            </a:r>
          </a:p>
        </p:txBody>
      </p:sp>
      <p:sp>
        <p:nvSpPr>
          <p:cNvPr id="2" name="Rectangle 1"/>
          <p:cNvSpPr/>
          <p:nvPr/>
        </p:nvSpPr>
        <p:spPr>
          <a:xfrm>
            <a:off x="61474" y="80640"/>
            <a:ext cx="428235" cy="369332"/>
          </a:xfrm>
          <a:prstGeom prst="rect">
            <a:avLst/>
          </a:prstGeom>
        </p:spPr>
        <p:txBody>
          <a:bodyPr wrap="none">
            <a:spAutoFit/>
          </a:bodyPr>
          <a:lstStyle/>
          <a:p>
            <a:r>
              <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a:cs typeface="Arial"/>
              </a:rPr>
              <a:t>B) </a:t>
            </a:r>
            <a:endParaRPr lang="en-US" dirty="0"/>
          </a:p>
        </p:txBody>
      </p:sp>
      <p:sp>
        <p:nvSpPr>
          <p:cNvPr id="16" name="TextBox 15"/>
          <p:cNvSpPr txBox="1"/>
          <p:nvPr/>
        </p:nvSpPr>
        <p:spPr>
          <a:xfrm>
            <a:off x="0" y="6519446"/>
            <a:ext cx="7551737" cy="338554"/>
          </a:xfrm>
          <a:prstGeom prst="rect">
            <a:avLst/>
          </a:prstGeom>
          <a:noFill/>
        </p:spPr>
        <p:txBody>
          <a:bodyPr wrap="square" rtlCol="0">
            <a:spAutoFit/>
          </a:bodyPr>
          <a:lstStyle/>
          <a:p>
            <a:pPr algn="r"/>
            <a:r>
              <a:rPr lang="en-US" sz="1600" dirty="0" smtClean="0">
                <a:latin typeface="Arial"/>
                <a:cs typeface="Arial"/>
              </a:rPr>
              <a:t>Confidential</a:t>
            </a:r>
            <a:endParaRPr lang="en-US" sz="1600" dirty="0">
              <a:latin typeface="Arial"/>
              <a:cs typeface="Arial"/>
            </a:endParaRPr>
          </a:p>
        </p:txBody>
      </p:sp>
      <p:pic>
        <p:nvPicPr>
          <p:cNvPr id="8" name="Picture 7" descr="Macintosh HD:Users:evacaamano:Dropbox:GibsonLab:ModelWithBloodRemoved_dilPred.pdf"/>
          <p:cNvPicPr/>
          <p:nvPr/>
        </p:nvPicPr>
        <p:blipFill rotWithShape="1">
          <a:blip r:embed="rId4">
            <a:extLst>
              <a:ext uri="{28A0092B-C50C-407E-A947-70E740481C1C}">
                <a14:useLocalDpi xmlns:a14="http://schemas.microsoft.com/office/drawing/2010/main" val="0"/>
              </a:ext>
            </a:extLst>
          </a:blip>
          <a:srcRect t="5994"/>
          <a:stretch/>
        </p:blipFill>
        <p:spPr bwMode="auto">
          <a:xfrm>
            <a:off x="489709" y="1385390"/>
            <a:ext cx="8208477" cy="4425550"/>
          </a:xfrm>
          <a:prstGeom prst="rect">
            <a:avLst/>
          </a:prstGeom>
          <a:noFill/>
          <a:ln>
            <a:noFill/>
          </a:ln>
        </p:spPr>
      </p:pic>
    </p:spTree>
    <p:extLst>
      <p:ext uri="{BB962C8B-B14F-4D97-AF65-F5344CB8AC3E}">
        <p14:creationId xmlns:p14="http://schemas.microsoft.com/office/powerpoint/2010/main" val="27281641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2543" t="29527" r="62204" b="40638"/>
          <a:stretch/>
        </p:blipFill>
        <p:spPr>
          <a:xfrm>
            <a:off x="0" y="2960188"/>
            <a:ext cx="2318045" cy="1961830"/>
          </a:xfrm>
          <a:prstGeom prst="rect">
            <a:avLst/>
          </a:prstGeom>
        </p:spPr>
      </p:pic>
      <p:pic>
        <p:nvPicPr>
          <p:cNvPr id="15" name="Picture 14"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2543" t="29527" r="62204" b="40638"/>
          <a:stretch/>
        </p:blipFill>
        <p:spPr>
          <a:xfrm>
            <a:off x="-15484" y="989222"/>
            <a:ext cx="2318045" cy="196183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10" name="TextBox 9"/>
          <p:cNvSpPr txBox="1"/>
          <p:nvPr/>
        </p:nvSpPr>
        <p:spPr>
          <a:xfrm>
            <a:off x="0" y="134070"/>
            <a:ext cx="9144000" cy="523220"/>
          </a:xfrm>
          <a:prstGeom prst="rect">
            <a:avLst/>
          </a:prstGeom>
          <a:noFill/>
        </p:spPr>
        <p:txBody>
          <a:bodyPr wrap="square" rtlCol="0">
            <a:spAutoFit/>
          </a:bodyPr>
          <a:lstStyle/>
          <a:p>
            <a:pPr algn="ctr"/>
            <a:r>
              <a:rPr lang="en-GB" sz="2800" b="1" i="1" dirty="0">
                <a:latin typeface="Arial"/>
                <a:cs typeface="Arial"/>
              </a:rPr>
              <a:t>Other </a:t>
            </a:r>
            <a:r>
              <a:rPr lang="en-GB" sz="2800" b="1" i="1" dirty="0" err="1">
                <a:latin typeface="Arial"/>
                <a:cs typeface="Arial"/>
              </a:rPr>
              <a:t>biofluids</a:t>
            </a:r>
            <a:r>
              <a:rPr lang="en-GB" sz="2800" b="1" i="1" dirty="0">
                <a:latin typeface="Arial"/>
                <a:cs typeface="Arial"/>
              </a:rPr>
              <a:t>: </a:t>
            </a:r>
            <a:r>
              <a:rPr lang="en-GB" sz="2800" b="1" i="1" dirty="0" err="1">
                <a:latin typeface="Arial"/>
                <a:cs typeface="Arial"/>
              </a:rPr>
              <a:t>Surine</a:t>
            </a:r>
            <a:r>
              <a:rPr lang="en-GB" sz="2800" b="1" i="1" dirty="0">
                <a:latin typeface="Arial"/>
                <a:cs typeface="Arial"/>
              </a:rPr>
              <a:t>  </a:t>
            </a:r>
          </a:p>
        </p:txBody>
      </p:sp>
      <p:sp>
        <p:nvSpPr>
          <p:cNvPr id="34" name="TextBox 33"/>
          <p:cNvSpPr txBox="1"/>
          <p:nvPr/>
        </p:nvSpPr>
        <p:spPr>
          <a:xfrm>
            <a:off x="0" y="6519446"/>
            <a:ext cx="7551737" cy="338554"/>
          </a:xfrm>
          <a:prstGeom prst="rect">
            <a:avLst/>
          </a:prstGeom>
          <a:noFill/>
        </p:spPr>
        <p:txBody>
          <a:bodyPr wrap="square" rtlCol="0">
            <a:spAutoFit/>
          </a:bodyPr>
          <a:lstStyle/>
          <a:p>
            <a:pPr algn="r"/>
            <a:r>
              <a:rPr lang="en-US" sz="1600" dirty="0" smtClean="0">
                <a:latin typeface="Arial"/>
                <a:cs typeface="Arial"/>
              </a:rPr>
              <a:t>Confidential</a:t>
            </a:r>
            <a:endParaRPr lang="en-US" sz="1600" dirty="0">
              <a:latin typeface="Arial"/>
              <a:cs typeface="Arial"/>
            </a:endParaRPr>
          </a:p>
        </p:txBody>
      </p:sp>
      <p:sp>
        <p:nvSpPr>
          <p:cNvPr id="14" name="TextBox 13"/>
          <p:cNvSpPr txBox="1"/>
          <p:nvPr/>
        </p:nvSpPr>
        <p:spPr>
          <a:xfrm>
            <a:off x="0" y="5216874"/>
            <a:ext cx="6575642" cy="923330"/>
          </a:xfrm>
          <a:prstGeom prst="rect">
            <a:avLst/>
          </a:prstGeom>
          <a:noFill/>
        </p:spPr>
        <p:txBody>
          <a:bodyPr wrap="square" rtlCol="0">
            <a:spAutoFit/>
          </a:bodyPr>
          <a:lstStyle/>
          <a:p>
            <a:pPr algn="ctr"/>
            <a:r>
              <a:rPr lang="en-US" dirty="0" smtClean="0">
                <a:latin typeface="Arial"/>
                <a:cs typeface="Arial"/>
              </a:rPr>
              <a:t>We can discriminate interactions </a:t>
            </a:r>
            <a:r>
              <a:rPr lang="en-US" dirty="0" smtClean="0">
                <a:latin typeface="Arial"/>
                <a:cs typeface="Arial"/>
              </a:rPr>
              <a:t>with good limits of detection (</a:t>
            </a:r>
            <a:r>
              <a:rPr lang="en-US" dirty="0" smtClean="0">
                <a:latin typeface="Arial"/>
                <a:cs typeface="Arial"/>
              </a:rPr>
              <a:t>0.00625 </a:t>
            </a:r>
            <a:r>
              <a:rPr lang="en-US" dirty="0" smtClean="0">
                <a:latin typeface="Arial"/>
                <a:cs typeface="Arial"/>
              </a:rPr>
              <a:t>mg mL</a:t>
            </a:r>
            <a:r>
              <a:rPr lang="en-US" baseline="30000" dirty="0" smtClean="0">
                <a:latin typeface="Arial"/>
                <a:cs typeface="Arial"/>
              </a:rPr>
              <a:t>-</a:t>
            </a:r>
            <a:r>
              <a:rPr lang="en-US" baseline="30000" dirty="0" smtClean="0">
                <a:latin typeface="Arial"/>
                <a:cs typeface="Arial"/>
              </a:rPr>
              <a:t>1)</a:t>
            </a:r>
            <a:endParaRPr lang="en-US" dirty="0" smtClean="0">
              <a:latin typeface="Arial"/>
              <a:cs typeface="Arial"/>
            </a:endParaRPr>
          </a:p>
          <a:p>
            <a:endParaRPr lang="en-US" dirty="0" smtClean="0">
              <a:latin typeface="Arial"/>
              <a:cs typeface="Arial"/>
            </a:endParaRPr>
          </a:p>
        </p:txBody>
      </p:sp>
      <p:pic>
        <p:nvPicPr>
          <p:cNvPr id="3" name="Picture 2"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37336" t="-5309" r="31399" b="70427"/>
          <a:stretch/>
        </p:blipFill>
        <p:spPr>
          <a:xfrm>
            <a:off x="246703" y="629882"/>
            <a:ext cx="2055858" cy="2293762"/>
          </a:xfrm>
          <a:prstGeom prst="rect">
            <a:avLst/>
          </a:prstGeom>
        </p:spPr>
      </p:pic>
      <p:pic>
        <p:nvPicPr>
          <p:cNvPr id="9" name="Picture 8"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8229" t="-3541" r="-1" b="70473"/>
          <a:stretch/>
        </p:blipFill>
        <p:spPr>
          <a:xfrm>
            <a:off x="2256876" y="749183"/>
            <a:ext cx="2089161" cy="2174461"/>
          </a:xfrm>
          <a:prstGeom prst="rect">
            <a:avLst/>
          </a:prstGeom>
        </p:spPr>
      </p:pic>
      <p:pic>
        <p:nvPicPr>
          <p:cNvPr id="11" name="Picture 10"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37336" t="29711" r="31032" b="40638"/>
          <a:stretch/>
        </p:blipFill>
        <p:spPr>
          <a:xfrm>
            <a:off x="6377586" y="1001276"/>
            <a:ext cx="2079995" cy="1949776"/>
          </a:xfrm>
          <a:prstGeom prst="rect">
            <a:avLst/>
          </a:prstGeom>
        </p:spPr>
      </p:pic>
      <p:pic>
        <p:nvPicPr>
          <p:cNvPr id="12" name="Picture 11"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8229" t="29300" r="-1" b="40638"/>
          <a:stretch/>
        </p:blipFill>
        <p:spPr>
          <a:xfrm>
            <a:off x="246703" y="2960188"/>
            <a:ext cx="2089161" cy="1976780"/>
          </a:xfrm>
          <a:prstGeom prst="rect">
            <a:avLst/>
          </a:prstGeom>
        </p:spPr>
      </p:pic>
      <p:pic>
        <p:nvPicPr>
          <p:cNvPr id="13" name="Picture 12"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761" t="29527" r="62204" b="40638"/>
          <a:stretch/>
        </p:blipFill>
        <p:spPr>
          <a:xfrm>
            <a:off x="4336900" y="998358"/>
            <a:ext cx="2040686" cy="1961830"/>
          </a:xfrm>
          <a:prstGeom prst="rect">
            <a:avLst/>
          </a:prstGeom>
        </p:spPr>
      </p:pic>
      <p:pic>
        <p:nvPicPr>
          <p:cNvPr id="17" name="Picture 16"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575" t="58989" r="62204" b="7247"/>
          <a:stretch/>
        </p:blipFill>
        <p:spPr>
          <a:xfrm>
            <a:off x="2283973" y="2996732"/>
            <a:ext cx="2052927" cy="2220142"/>
          </a:xfrm>
          <a:prstGeom prst="rect">
            <a:avLst/>
          </a:prstGeom>
        </p:spPr>
      </p:pic>
      <p:pic>
        <p:nvPicPr>
          <p:cNvPr id="18" name="Picture 17"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575" t="86861" r="62204" b="7247"/>
          <a:stretch/>
        </p:blipFill>
        <p:spPr>
          <a:xfrm>
            <a:off x="265118" y="4829464"/>
            <a:ext cx="2052927" cy="387410"/>
          </a:xfrm>
          <a:prstGeom prst="rect">
            <a:avLst/>
          </a:prstGeom>
        </p:spPr>
      </p:pic>
      <p:pic>
        <p:nvPicPr>
          <p:cNvPr id="19" name="Picture 18"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575" t="86861" r="62204" b="7247"/>
          <a:stretch/>
        </p:blipFill>
        <p:spPr>
          <a:xfrm>
            <a:off x="4327763" y="2858322"/>
            <a:ext cx="2052927" cy="387410"/>
          </a:xfrm>
          <a:prstGeom prst="rect">
            <a:avLst/>
          </a:prstGeom>
        </p:spPr>
      </p:pic>
      <p:pic>
        <p:nvPicPr>
          <p:cNvPr id="20" name="Picture 19" descr="surineScaNorm_afterOvernight.pdf"/>
          <p:cNvPicPr>
            <a:picLocks noChangeAspect="1"/>
          </p:cNvPicPr>
          <p:nvPr/>
        </p:nvPicPr>
        <p:blipFill rotWithShape="1">
          <a:blip r:embed="rId3">
            <a:extLst>
              <a:ext uri="{28A0092B-C50C-407E-A947-70E740481C1C}">
                <a14:useLocalDpi xmlns:a14="http://schemas.microsoft.com/office/drawing/2010/main" val="0"/>
              </a:ext>
            </a:extLst>
          </a:blip>
          <a:srcRect l="6575" t="86861" r="62204" b="7247"/>
          <a:stretch/>
        </p:blipFill>
        <p:spPr>
          <a:xfrm>
            <a:off x="6393326" y="2858322"/>
            <a:ext cx="2052927" cy="387410"/>
          </a:xfrm>
          <a:prstGeom prst="rect">
            <a:avLst/>
          </a:prstGeom>
        </p:spPr>
      </p:pic>
    </p:spTree>
    <p:extLst>
      <p:ext uri="{BB962C8B-B14F-4D97-AF65-F5344CB8AC3E}">
        <p14:creationId xmlns:p14="http://schemas.microsoft.com/office/powerpoint/2010/main" val="378819040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5531" y="-21050"/>
            <a:ext cx="7182542" cy="523220"/>
          </a:xfrm>
          <a:prstGeom prst="rect">
            <a:avLst/>
          </a:prstGeom>
          <a:noFill/>
        </p:spPr>
        <p:txBody>
          <a:bodyPr wrap="square" rtlCol="0">
            <a:spAutoFit/>
          </a:bodyPr>
          <a:lstStyle/>
          <a:p>
            <a:pPr algn="ctr"/>
            <a:r>
              <a:rPr lang="en-GB" sz="2800" b="1" i="1" dirty="0" smtClean="0">
                <a:latin typeface="Arial"/>
                <a:cs typeface="Arial"/>
              </a:rPr>
              <a:t>Acknowledgements</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47192" b="24057"/>
          <a:stretch/>
        </p:blipFill>
        <p:spPr>
          <a:xfrm>
            <a:off x="0" y="6135038"/>
            <a:ext cx="9144000" cy="722962"/>
          </a:xfrm>
          <a:prstGeom prst="rect">
            <a:avLst/>
          </a:prstGeom>
        </p:spPr>
      </p:pic>
      <p:pic>
        <p:nvPicPr>
          <p:cNvPr id="31" name="Picture 30" descr="Logos"/>
          <p:cNvPicPr>
            <a:picLocks noChangeAspect="1"/>
          </p:cNvPicPr>
          <p:nvPr/>
        </p:nvPicPr>
        <p:blipFill>
          <a:blip r:embed="rId3" cstate="print"/>
          <a:stretch>
            <a:fillRect/>
          </a:stretch>
        </p:blipFill>
        <p:spPr>
          <a:xfrm>
            <a:off x="5741704" y="5387510"/>
            <a:ext cx="2911318" cy="639752"/>
          </a:xfrm>
          <a:prstGeom prst="rect">
            <a:avLst/>
          </a:prstGeom>
        </p:spPr>
      </p:pic>
      <p:sp>
        <p:nvSpPr>
          <p:cNvPr id="8" name="AutoShape 8" descr="http://www2.warwick.ac.uk/fac/sci/chemistry/research/gibson/gibsongroup/intranet/nanomaterials_meeting_2015/rsc-logo.jpg"/>
          <p:cNvSpPr>
            <a:spLocks noChangeAspect="1" noChangeArrowheads="1"/>
          </p:cNvSpPr>
          <p:nvPr/>
        </p:nvSpPr>
        <p:spPr bwMode="auto">
          <a:xfrm>
            <a:off x="155575" y="-1211263"/>
            <a:ext cx="3810000" cy="2533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TextBox 31"/>
          <p:cNvSpPr txBox="1"/>
          <p:nvPr/>
        </p:nvSpPr>
        <p:spPr>
          <a:xfrm>
            <a:off x="535808" y="3791526"/>
            <a:ext cx="3171919" cy="2308324"/>
          </a:xfrm>
          <a:prstGeom prst="rect">
            <a:avLst/>
          </a:prstGeom>
          <a:noFill/>
        </p:spPr>
        <p:txBody>
          <a:bodyPr wrap="square" rtlCol="0">
            <a:spAutoFit/>
          </a:bodyPr>
          <a:lstStyle/>
          <a:p>
            <a:r>
              <a:rPr lang="en-US" dirty="0" smtClean="0">
                <a:latin typeface="Arial"/>
                <a:cs typeface="Arial"/>
              </a:rPr>
              <a:t>Prof. </a:t>
            </a:r>
            <a:r>
              <a:rPr lang="en-US" dirty="0">
                <a:latin typeface="Arial"/>
                <a:cs typeface="Arial"/>
              </a:rPr>
              <a:t>Matthew I. </a:t>
            </a:r>
            <a:r>
              <a:rPr lang="en-US" dirty="0" smtClean="0">
                <a:latin typeface="Arial"/>
                <a:cs typeface="Arial"/>
              </a:rPr>
              <a:t>Gibson</a:t>
            </a:r>
          </a:p>
          <a:p>
            <a:r>
              <a:rPr lang="en-US" dirty="0" smtClean="0">
                <a:latin typeface="Arial"/>
                <a:cs typeface="Arial"/>
              </a:rPr>
              <a:t>Dr. </a:t>
            </a:r>
            <a:r>
              <a:rPr lang="en-US" dirty="0" err="1" smtClean="0">
                <a:latin typeface="Arial"/>
                <a:cs typeface="Arial"/>
              </a:rPr>
              <a:t>Lucienne</a:t>
            </a:r>
            <a:r>
              <a:rPr lang="en-US" dirty="0" smtClean="0">
                <a:latin typeface="Arial"/>
                <a:cs typeface="Arial"/>
              </a:rPr>
              <a:t> </a:t>
            </a:r>
            <a:r>
              <a:rPr lang="en-US" dirty="0" err="1" smtClean="0">
                <a:latin typeface="Arial"/>
                <a:cs typeface="Arial"/>
              </a:rPr>
              <a:t>Otten</a:t>
            </a:r>
            <a:endParaRPr lang="en-US" dirty="0" smtClean="0">
              <a:latin typeface="Arial"/>
              <a:cs typeface="Arial"/>
            </a:endParaRPr>
          </a:p>
          <a:p>
            <a:r>
              <a:rPr lang="en-US" dirty="0" smtClean="0">
                <a:latin typeface="Arial"/>
                <a:cs typeface="Arial"/>
              </a:rPr>
              <a:t>Dr. Sarah-Jane Richards</a:t>
            </a:r>
          </a:p>
          <a:p>
            <a:r>
              <a:rPr lang="en-US" dirty="0" smtClean="0">
                <a:latin typeface="Arial"/>
                <a:cs typeface="Arial"/>
              </a:rPr>
              <a:t>Benjamin </a:t>
            </a:r>
            <a:r>
              <a:rPr lang="en-US" dirty="0" err="1" smtClean="0">
                <a:latin typeface="Arial"/>
                <a:cs typeface="Arial"/>
              </a:rPr>
              <a:t>Martyn</a:t>
            </a:r>
            <a:endParaRPr lang="en-US" dirty="0" smtClean="0">
              <a:latin typeface="Arial"/>
              <a:cs typeface="Arial"/>
            </a:endParaRPr>
          </a:p>
          <a:p>
            <a:endParaRPr lang="en-US" dirty="0">
              <a:latin typeface="Arial"/>
              <a:cs typeface="Arial"/>
            </a:endParaRPr>
          </a:p>
          <a:p>
            <a:r>
              <a:rPr lang="en-US" dirty="0" smtClean="0">
                <a:latin typeface="Arial"/>
                <a:cs typeface="Arial"/>
              </a:rPr>
              <a:t>Prof. Giancarlo </a:t>
            </a:r>
            <a:r>
              <a:rPr lang="en-US" dirty="0" err="1" smtClean="0">
                <a:latin typeface="Arial"/>
                <a:cs typeface="Arial"/>
              </a:rPr>
              <a:t>Biagini</a:t>
            </a:r>
            <a:endParaRPr lang="en-US" dirty="0" smtClean="0">
              <a:latin typeface="Arial"/>
              <a:cs typeface="Arial"/>
            </a:endParaRPr>
          </a:p>
          <a:p>
            <a:r>
              <a:rPr lang="en-US" dirty="0">
                <a:latin typeface="Arial"/>
                <a:cs typeface="Arial"/>
              </a:rPr>
              <a:t>Matthew </a:t>
            </a:r>
            <a:r>
              <a:rPr lang="en-US" dirty="0" err="1">
                <a:latin typeface="Arial"/>
                <a:cs typeface="Arial"/>
              </a:rPr>
              <a:t>Phanchana</a:t>
            </a:r>
            <a:endParaRPr lang="en-US" dirty="0">
              <a:latin typeface="Arial"/>
              <a:cs typeface="Arial"/>
            </a:endParaRPr>
          </a:p>
          <a:p>
            <a:endParaRPr lang="en-US" dirty="0" smtClean="0">
              <a:latin typeface="Arial"/>
              <a:cs typeface="Arial"/>
            </a:endParaRPr>
          </a:p>
        </p:txBody>
      </p:sp>
      <p:pic>
        <p:nvPicPr>
          <p:cNvPr id="2" name="Picture 1"/>
          <p:cNvPicPr>
            <a:picLocks noChangeAspect="1"/>
          </p:cNvPicPr>
          <p:nvPr/>
        </p:nvPicPr>
        <p:blipFill>
          <a:blip r:embed="rId4"/>
          <a:stretch>
            <a:fillRect/>
          </a:stretch>
        </p:blipFill>
        <p:spPr>
          <a:xfrm>
            <a:off x="7479144" y="3722764"/>
            <a:ext cx="1173877" cy="841524"/>
          </a:xfrm>
          <a:prstGeom prst="rect">
            <a:avLst/>
          </a:prstGeom>
        </p:spPr>
      </p:pic>
      <p:pic>
        <p:nvPicPr>
          <p:cNvPr id="3" name="Picture 2"/>
          <p:cNvPicPr>
            <a:picLocks noChangeAspect="1"/>
          </p:cNvPicPr>
          <p:nvPr/>
        </p:nvPicPr>
        <p:blipFill>
          <a:blip r:embed="rId5"/>
          <a:stretch>
            <a:fillRect/>
          </a:stretch>
        </p:blipFill>
        <p:spPr>
          <a:xfrm>
            <a:off x="5553881" y="4684228"/>
            <a:ext cx="1660607" cy="661475"/>
          </a:xfrm>
          <a:prstGeom prst="rect">
            <a:avLst/>
          </a:prstGeom>
        </p:spPr>
      </p:pic>
      <p:pic>
        <p:nvPicPr>
          <p:cNvPr id="4" name="Picture 3"/>
          <p:cNvPicPr>
            <a:picLocks noChangeAspect="1"/>
          </p:cNvPicPr>
          <p:nvPr/>
        </p:nvPicPr>
        <p:blipFill>
          <a:blip r:embed="rId6"/>
          <a:stretch>
            <a:fillRect/>
          </a:stretch>
        </p:blipFill>
        <p:spPr>
          <a:xfrm>
            <a:off x="5741704" y="3640958"/>
            <a:ext cx="1390426" cy="923330"/>
          </a:xfrm>
          <a:prstGeom prst="rect">
            <a:avLst/>
          </a:prstGeom>
        </p:spPr>
      </p:pic>
      <p:pic>
        <p:nvPicPr>
          <p:cNvPr id="6" name="Picture 5"/>
          <p:cNvPicPr>
            <a:picLocks noChangeAspect="1"/>
          </p:cNvPicPr>
          <p:nvPr/>
        </p:nvPicPr>
        <p:blipFill>
          <a:blip r:embed="rId7"/>
          <a:stretch>
            <a:fillRect/>
          </a:stretch>
        </p:blipFill>
        <p:spPr>
          <a:xfrm>
            <a:off x="7305098" y="4661117"/>
            <a:ext cx="1751655" cy="661475"/>
          </a:xfrm>
          <a:prstGeom prst="rect">
            <a:avLst/>
          </a:prstGeom>
        </p:spPr>
      </p:pic>
      <p:grpSp>
        <p:nvGrpSpPr>
          <p:cNvPr id="15" name="Group 14"/>
          <p:cNvGrpSpPr/>
          <p:nvPr/>
        </p:nvGrpSpPr>
        <p:grpSpPr>
          <a:xfrm>
            <a:off x="1163298" y="828057"/>
            <a:ext cx="7922538" cy="2177393"/>
            <a:chOff x="148042" y="648144"/>
            <a:chExt cx="8504980" cy="2581468"/>
          </a:xfrm>
        </p:grpSpPr>
        <p:grpSp>
          <p:nvGrpSpPr>
            <p:cNvPr id="9" name="Group 8"/>
            <p:cNvGrpSpPr/>
            <p:nvPr/>
          </p:nvGrpSpPr>
          <p:grpSpPr>
            <a:xfrm>
              <a:off x="148042" y="648144"/>
              <a:ext cx="8504980" cy="2581468"/>
              <a:chOff x="861118" y="430476"/>
              <a:chExt cx="7341034" cy="2518277"/>
            </a:xfrm>
          </p:grpSpPr>
          <p:grpSp>
            <p:nvGrpSpPr>
              <p:cNvPr id="10" name="Group 9"/>
              <p:cNvGrpSpPr/>
              <p:nvPr/>
            </p:nvGrpSpPr>
            <p:grpSpPr>
              <a:xfrm>
                <a:off x="1660553" y="510142"/>
                <a:ext cx="6477014" cy="2341755"/>
                <a:chOff x="1728132" y="531666"/>
                <a:chExt cx="5560433" cy="1807806"/>
              </a:xfrm>
            </p:grpSpPr>
            <p:pic>
              <p:nvPicPr>
                <p:cNvPr id="17" name="Picture 16" descr="BenMartyn.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1813" y="531666"/>
                  <a:ext cx="683482" cy="864000"/>
                </a:xfrm>
                <a:prstGeom prst="rect">
                  <a:avLst/>
                </a:prstGeom>
              </p:spPr>
            </p:pic>
            <p:pic>
              <p:nvPicPr>
                <p:cNvPr id="18" name="Picture 17" descr="GLDavis.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28132" y="1475472"/>
                  <a:ext cx="603000" cy="864000"/>
                </a:xfrm>
                <a:prstGeom prst="rect">
                  <a:avLst/>
                </a:prstGeom>
              </p:spPr>
            </p:pic>
            <p:pic>
              <p:nvPicPr>
                <p:cNvPr id="20" name="Picture 19"/>
                <p:cNvPicPr>
                  <a:picLocks noChangeAspect="1"/>
                </p:cNvPicPr>
                <p:nvPr/>
              </p:nvPicPr>
              <p:blipFill rotWithShape="1">
                <a:blip r:embed="rId10"/>
                <a:srcRect l="26242" t="17548" r="31260" b="33965"/>
                <a:stretch/>
              </p:blipFill>
              <p:spPr>
                <a:xfrm>
                  <a:off x="3825788" y="1475472"/>
                  <a:ext cx="572489" cy="859604"/>
                </a:xfrm>
                <a:prstGeom prst="rect">
                  <a:avLst/>
                </a:prstGeom>
              </p:spPr>
            </p:pic>
            <p:pic>
              <p:nvPicPr>
                <p:cNvPr id="21" name="Picture 20"/>
                <p:cNvPicPr>
                  <a:picLocks noChangeAspect="1"/>
                </p:cNvPicPr>
                <p:nvPr/>
              </p:nvPicPr>
              <p:blipFill>
                <a:blip r:embed="rId11"/>
                <a:stretch>
                  <a:fillRect/>
                </a:stretch>
              </p:blipFill>
              <p:spPr>
                <a:xfrm>
                  <a:off x="4490453" y="1475472"/>
                  <a:ext cx="633201" cy="860004"/>
                </a:xfrm>
                <a:prstGeom prst="rect">
                  <a:avLst/>
                </a:prstGeom>
              </p:spPr>
            </p:pic>
            <p:pic>
              <p:nvPicPr>
                <p:cNvPr id="22" name="Picture 21"/>
                <p:cNvPicPr>
                  <a:picLocks noChangeAspect="1"/>
                </p:cNvPicPr>
                <p:nvPr/>
              </p:nvPicPr>
              <p:blipFill>
                <a:blip r:embed="rId12"/>
                <a:stretch>
                  <a:fillRect/>
                </a:stretch>
              </p:blipFill>
              <p:spPr>
                <a:xfrm>
                  <a:off x="3146508" y="541507"/>
                  <a:ext cx="587928" cy="863999"/>
                </a:xfrm>
                <a:prstGeom prst="rect">
                  <a:avLst/>
                </a:prstGeom>
              </p:spPr>
            </p:pic>
            <p:pic>
              <p:nvPicPr>
                <p:cNvPr id="25" name="Picture 24"/>
                <p:cNvPicPr>
                  <a:picLocks noChangeAspect="1"/>
                </p:cNvPicPr>
                <p:nvPr/>
              </p:nvPicPr>
              <p:blipFill>
                <a:blip r:embed="rId13"/>
                <a:stretch>
                  <a:fillRect/>
                </a:stretch>
              </p:blipFill>
              <p:spPr>
                <a:xfrm>
                  <a:off x="4490453" y="552473"/>
                  <a:ext cx="633201" cy="864001"/>
                </a:xfrm>
                <a:prstGeom prst="rect">
                  <a:avLst/>
                </a:prstGeom>
              </p:spPr>
            </p:pic>
            <p:pic>
              <p:nvPicPr>
                <p:cNvPr id="27" name="Picture 26"/>
                <p:cNvPicPr>
                  <a:picLocks noChangeAspect="1"/>
                </p:cNvPicPr>
                <p:nvPr/>
              </p:nvPicPr>
              <p:blipFill>
                <a:blip r:embed="rId14"/>
                <a:stretch>
                  <a:fillRect/>
                </a:stretch>
              </p:blipFill>
              <p:spPr>
                <a:xfrm>
                  <a:off x="6694320" y="551475"/>
                  <a:ext cx="594245" cy="864999"/>
                </a:xfrm>
                <a:prstGeom prst="rect">
                  <a:avLst/>
                </a:prstGeom>
              </p:spPr>
            </p:pic>
            <p:pic>
              <p:nvPicPr>
                <p:cNvPr id="28" name="Picture 27"/>
                <p:cNvPicPr>
                  <a:picLocks noChangeAspect="1"/>
                </p:cNvPicPr>
                <p:nvPr/>
              </p:nvPicPr>
              <p:blipFill>
                <a:blip r:embed="rId15"/>
                <a:stretch>
                  <a:fillRect/>
                </a:stretch>
              </p:blipFill>
              <p:spPr>
                <a:xfrm>
                  <a:off x="3823784" y="552473"/>
                  <a:ext cx="574492" cy="864000"/>
                </a:xfrm>
                <a:prstGeom prst="rect">
                  <a:avLst/>
                </a:prstGeom>
              </p:spPr>
            </p:pic>
          </p:grpSp>
          <p:sp>
            <p:nvSpPr>
              <p:cNvPr id="11" name="Rectangle 10"/>
              <p:cNvSpPr/>
              <p:nvPr/>
            </p:nvSpPr>
            <p:spPr>
              <a:xfrm>
                <a:off x="861118" y="430476"/>
                <a:ext cx="7341034" cy="2518277"/>
              </a:xfrm>
              <a:prstGeom prst="rect">
                <a:avLst/>
              </a:prstGeom>
              <a:noFill/>
              <a:ln w="381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024" name="Picture 102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23383" y="777378"/>
              <a:ext cx="887771" cy="1127334"/>
            </a:xfrm>
            <a:prstGeom prst="rect">
              <a:avLst/>
            </a:prstGeom>
          </p:spPr>
        </p:pic>
        <p:pic>
          <p:nvPicPr>
            <p:cNvPr id="1027" name="Picture 102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84863" y="729809"/>
              <a:ext cx="813766" cy="1147274"/>
            </a:xfrm>
            <a:prstGeom prst="rect">
              <a:avLst/>
            </a:prstGeom>
          </p:spPr>
        </p:pic>
        <p:pic>
          <p:nvPicPr>
            <p:cNvPr id="1028" name="Picture 1027"/>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956391" y="1983052"/>
              <a:ext cx="922379" cy="1147938"/>
            </a:xfrm>
            <a:prstGeom prst="rect">
              <a:avLst/>
            </a:prstGeom>
          </p:spPr>
        </p:pic>
        <p:pic>
          <p:nvPicPr>
            <p:cNvPr id="1029" name="Picture 1028"/>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003109" y="1983053"/>
              <a:ext cx="799615" cy="1147273"/>
            </a:xfrm>
            <a:prstGeom prst="rect">
              <a:avLst/>
            </a:prstGeom>
          </p:spPr>
        </p:pic>
        <p:pic>
          <p:nvPicPr>
            <p:cNvPr id="1030" name="Picture 1029"/>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741704" y="1983053"/>
              <a:ext cx="869450" cy="1138920"/>
            </a:xfrm>
            <a:prstGeom prst="rect">
              <a:avLst/>
            </a:prstGeom>
          </p:spPr>
        </p:pic>
        <p:pic>
          <p:nvPicPr>
            <p:cNvPr id="1031" name="Picture 1030"/>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691695" y="1983052"/>
              <a:ext cx="916788" cy="1138921"/>
            </a:xfrm>
            <a:prstGeom prst="rect">
              <a:avLst/>
            </a:prstGeom>
          </p:spPr>
        </p:pic>
        <p:pic>
          <p:nvPicPr>
            <p:cNvPr id="1032" name="Picture 1031"/>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682786" y="1983052"/>
              <a:ext cx="895411" cy="1138921"/>
            </a:xfrm>
            <a:prstGeom prst="rect">
              <a:avLst/>
            </a:prstGeom>
          </p:spPr>
        </p:pic>
        <p:pic>
          <p:nvPicPr>
            <p:cNvPr id="1033" name="Picture 1032"/>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20022" y="729809"/>
              <a:ext cx="774827" cy="1147273"/>
            </a:xfrm>
            <a:prstGeom prst="rect">
              <a:avLst/>
            </a:prstGeom>
          </p:spPr>
        </p:pic>
        <p:pic>
          <p:nvPicPr>
            <p:cNvPr id="1034" name="Picture 103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20021" y="1983053"/>
              <a:ext cx="774827" cy="1147937"/>
            </a:xfrm>
            <a:prstGeom prst="rect">
              <a:avLst/>
            </a:prstGeom>
          </p:spPr>
        </p:pic>
        <p:pic>
          <p:nvPicPr>
            <p:cNvPr id="14" name="Picture 13"/>
            <p:cNvPicPr>
              <a:picLocks noChangeAspect="1"/>
            </p:cNvPicPr>
            <p:nvPr/>
          </p:nvPicPr>
          <p:blipFill rotWithShape="1">
            <a:blip r:embed="rId25"/>
            <a:srcRect b="17886"/>
            <a:stretch/>
          </p:blipFill>
          <p:spPr>
            <a:xfrm>
              <a:off x="6720556" y="777378"/>
              <a:ext cx="867114" cy="1127334"/>
            </a:xfrm>
            <a:prstGeom prst="rect">
              <a:avLst/>
            </a:prstGeom>
          </p:spPr>
        </p:pic>
      </p:grpSp>
      <p:pic>
        <p:nvPicPr>
          <p:cNvPr id="12" name="Picture 11"/>
          <p:cNvPicPr>
            <a:picLocks noChangeAspect="1"/>
          </p:cNvPicPr>
          <p:nvPr/>
        </p:nvPicPr>
        <p:blipFill>
          <a:blip r:embed="rId26"/>
          <a:stretch>
            <a:fillRect/>
          </a:stretch>
        </p:blipFill>
        <p:spPr>
          <a:xfrm>
            <a:off x="106634" y="1249025"/>
            <a:ext cx="970859" cy="11650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0603494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47192" b="24057"/>
          <a:stretch/>
        </p:blipFill>
        <p:spPr>
          <a:xfrm>
            <a:off x="0" y="6135038"/>
            <a:ext cx="9144000" cy="722962"/>
          </a:xfrm>
          <a:prstGeom prst="rect">
            <a:avLst/>
          </a:prstGeom>
        </p:spPr>
      </p:pic>
      <p:sp>
        <p:nvSpPr>
          <p:cNvPr id="8" name="AutoShape 8" descr="http://www2.warwick.ac.uk/fac/sci/chemistry/research/gibson/gibsongroup/intranet/nanomaterials_meeting_2015/rsc-logo.jpg"/>
          <p:cNvSpPr>
            <a:spLocks noChangeAspect="1" noChangeArrowheads="1"/>
          </p:cNvSpPr>
          <p:nvPr/>
        </p:nvSpPr>
        <p:spPr bwMode="auto">
          <a:xfrm>
            <a:off x="155575" y="-1211263"/>
            <a:ext cx="3810000" cy="2533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6" name="Title 1"/>
          <p:cNvSpPr txBox="1">
            <a:spLocks/>
          </p:cNvSpPr>
          <p:nvPr/>
        </p:nvSpPr>
        <p:spPr>
          <a:xfrm>
            <a:off x="685800" y="2130425"/>
            <a:ext cx="7772400" cy="1470025"/>
          </a:xfrm>
          <a:prstGeom prst="rect">
            <a:avLst/>
          </a:prstGeom>
        </p:spPr>
        <p:txBody>
          <a:bodyPr vert="horz" lIns="91440" tIns="45720" rIns="91440" bIns="45720" rtlCol="0" anchor="t">
            <a:normAutofit/>
          </a:bodyPr>
          <a:lstStyle>
            <a:lvl1pPr algn="l" defTabSz="457200" rtl="0" eaLnBrk="1" latinLnBrk="0" hangingPunct="1">
              <a:spcBef>
                <a:spcPct val="0"/>
              </a:spcBef>
              <a:buNone/>
              <a:defRPr sz="4000" b="1" kern="1200" cap="all">
                <a:solidFill>
                  <a:schemeClr val="tx1"/>
                </a:solidFill>
                <a:latin typeface="+mj-lt"/>
                <a:ea typeface="+mj-ea"/>
                <a:cs typeface="+mj-cs"/>
              </a:defRPr>
            </a:lvl1pPr>
          </a:lstStyle>
          <a:p>
            <a:pPr algn="ctr"/>
            <a:r>
              <a:rPr lang="en-US" dirty="0" smtClean="0">
                <a:latin typeface="Arial"/>
                <a:cs typeface="Arial"/>
              </a:rPr>
              <a:t>Thank you!</a:t>
            </a:r>
            <a:endParaRPr lang="en-US" dirty="0">
              <a:latin typeface="Arial"/>
              <a:cs typeface="Arial"/>
            </a:endParaRPr>
          </a:p>
        </p:txBody>
      </p:sp>
    </p:spTree>
    <p:extLst>
      <p:ext uri="{BB962C8B-B14F-4D97-AF65-F5344CB8AC3E}">
        <p14:creationId xmlns:p14="http://schemas.microsoft.com/office/powerpoint/2010/main" val="143157444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10" name="TextBox 9"/>
          <p:cNvSpPr txBox="1"/>
          <p:nvPr/>
        </p:nvSpPr>
        <p:spPr>
          <a:xfrm>
            <a:off x="0" y="134070"/>
            <a:ext cx="9144000" cy="523220"/>
          </a:xfrm>
          <a:prstGeom prst="rect">
            <a:avLst/>
          </a:prstGeom>
          <a:noFill/>
        </p:spPr>
        <p:txBody>
          <a:bodyPr wrap="square" rtlCol="0">
            <a:spAutoFit/>
          </a:bodyPr>
          <a:lstStyle/>
          <a:p>
            <a:pPr algn="ctr"/>
            <a:r>
              <a:rPr lang="en-GB" sz="2800" b="1" i="1" dirty="0" err="1" smtClean="0">
                <a:latin typeface="Arial"/>
                <a:cs typeface="Arial"/>
              </a:rPr>
              <a:t>Surine</a:t>
            </a:r>
            <a:r>
              <a:rPr lang="en-GB" sz="2800" b="1" i="1" dirty="0" smtClean="0">
                <a:latin typeface="Arial"/>
                <a:cs typeface="Arial"/>
              </a:rPr>
              <a:t> interact with our probes  </a:t>
            </a:r>
          </a:p>
        </p:txBody>
      </p:sp>
      <p:sp>
        <p:nvSpPr>
          <p:cNvPr id="34" name="TextBox 33"/>
          <p:cNvSpPr txBox="1"/>
          <p:nvPr/>
        </p:nvSpPr>
        <p:spPr>
          <a:xfrm>
            <a:off x="0" y="6519446"/>
            <a:ext cx="7551737" cy="338554"/>
          </a:xfrm>
          <a:prstGeom prst="rect">
            <a:avLst/>
          </a:prstGeom>
          <a:noFill/>
        </p:spPr>
        <p:txBody>
          <a:bodyPr wrap="square" rtlCol="0">
            <a:spAutoFit/>
          </a:bodyPr>
          <a:lstStyle/>
          <a:p>
            <a:pPr algn="r"/>
            <a:r>
              <a:rPr lang="en-US" sz="1600" dirty="0" smtClean="0">
                <a:latin typeface="Arial"/>
                <a:cs typeface="Arial"/>
              </a:rPr>
              <a:t>Confidential</a:t>
            </a:r>
            <a:endParaRPr lang="en-US" sz="1600" dirty="0">
              <a:latin typeface="Arial"/>
              <a:cs typeface="Arial"/>
            </a:endParaRPr>
          </a:p>
        </p:txBody>
      </p:sp>
      <p:sp>
        <p:nvSpPr>
          <p:cNvPr id="14" name="TextBox 13"/>
          <p:cNvSpPr txBox="1"/>
          <p:nvPr/>
        </p:nvSpPr>
        <p:spPr>
          <a:xfrm>
            <a:off x="5960457" y="1968281"/>
            <a:ext cx="3183543" cy="1200329"/>
          </a:xfrm>
          <a:prstGeom prst="rect">
            <a:avLst/>
          </a:prstGeom>
          <a:noFill/>
        </p:spPr>
        <p:txBody>
          <a:bodyPr wrap="square" rtlCol="0">
            <a:spAutoFit/>
          </a:bodyPr>
          <a:lstStyle/>
          <a:p>
            <a:pPr algn="ctr"/>
            <a:r>
              <a:rPr lang="en-US" dirty="0" err="1" smtClean="0">
                <a:latin typeface="Arial"/>
                <a:cs typeface="Arial"/>
              </a:rPr>
              <a:t>Surine</a:t>
            </a:r>
            <a:r>
              <a:rPr lang="en-US" dirty="0" smtClean="0">
                <a:latin typeface="Arial"/>
                <a:cs typeface="Arial"/>
              </a:rPr>
              <a:t> seems to interact with the sugars with a preference for mannose</a:t>
            </a:r>
          </a:p>
          <a:p>
            <a:endParaRPr lang="en-US" dirty="0" smtClean="0">
              <a:latin typeface="Arial"/>
              <a:cs typeface="Arial"/>
            </a:endParaRPr>
          </a:p>
        </p:txBody>
      </p:sp>
      <p:pic>
        <p:nvPicPr>
          <p:cNvPr id="2" name="Picture 1" descr="Effect of surine over time.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778" y="813431"/>
            <a:ext cx="5321607" cy="5321607"/>
          </a:xfrm>
          <a:prstGeom prst="rect">
            <a:avLst/>
          </a:prstGeom>
        </p:spPr>
      </p:pic>
    </p:spTree>
    <p:extLst>
      <p:ext uri="{BB962C8B-B14F-4D97-AF65-F5344CB8AC3E}">
        <p14:creationId xmlns:p14="http://schemas.microsoft.com/office/powerpoint/2010/main" val="423796877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5531" y="-21050"/>
            <a:ext cx="7182542" cy="553998"/>
          </a:xfrm>
          <a:prstGeom prst="rect">
            <a:avLst/>
          </a:prstGeom>
          <a:noFill/>
        </p:spPr>
        <p:txBody>
          <a:bodyPr wrap="square" rtlCol="0">
            <a:spAutoFit/>
          </a:bodyPr>
          <a:lstStyle/>
          <a:p>
            <a:pPr algn="ctr"/>
            <a:r>
              <a:rPr lang="en-GB" sz="3000" b="1" i="1" dirty="0" smtClean="0">
                <a:latin typeface="Arial"/>
                <a:cs typeface="Arial"/>
              </a:rPr>
              <a:t>Protein Carbohydrate interactions</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pic>
        <p:nvPicPr>
          <p:cNvPr id="6" name="Picture 5"/>
          <p:cNvPicPr>
            <a:picLocks noChangeAspect="1"/>
          </p:cNvPicPr>
          <p:nvPr/>
        </p:nvPicPr>
        <p:blipFill>
          <a:blip r:embed="rId4"/>
          <a:stretch>
            <a:fillRect/>
          </a:stretch>
        </p:blipFill>
        <p:spPr>
          <a:xfrm>
            <a:off x="2116726" y="532948"/>
            <a:ext cx="4841340" cy="2099533"/>
          </a:xfrm>
          <a:prstGeom prst="rect">
            <a:avLst/>
          </a:prstGeom>
        </p:spPr>
      </p:pic>
      <p:pic>
        <p:nvPicPr>
          <p:cNvPr id="10" name="Picture 9"/>
          <p:cNvPicPr>
            <a:picLocks noChangeAspect="1"/>
          </p:cNvPicPr>
          <p:nvPr/>
        </p:nvPicPr>
        <p:blipFill>
          <a:blip r:embed="rId5"/>
          <a:stretch>
            <a:fillRect/>
          </a:stretch>
        </p:blipFill>
        <p:spPr>
          <a:xfrm>
            <a:off x="4730802" y="2748626"/>
            <a:ext cx="4335406" cy="3386412"/>
          </a:xfrm>
          <a:prstGeom prst="rect">
            <a:avLst/>
          </a:prstGeom>
        </p:spPr>
      </p:pic>
      <p:pic>
        <p:nvPicPr>
          <p:cNvPr id="11" name="Picture 10"/>
          <p:cNvPicPr>
            <a:picLocks noChangeAspect="1"/>
          </p:cNvPicPr>
          <p:nvPr/>
        </p:nvPicPr>
        <p:blipFill>
          <a:blip r:embed="rId6"/>
          <a:stretch>
            <a:fillRect/>
          </a:stretch>
        </p:blipFill>
        <p:spPr>
          <a:xfrm>
            <a:off x="347055" y="2794239"/>
            <a:ext cx="3441343" cy="3340799"/>
          </a:xfrm>
          <a:prstGeom prst="rect">
            <a:avLst/>
          </a:prstGeom>
        </p:spPr>
      </p:pic>
    </p:spTree>
    <p:extLst>
      <p:ext uri="{BB962C8B-B14F-4D97-AF65-F5344CB8AC3E}">
        <p14:creationId xmlns:p14="http://schemas.microsoft.com/office/powerpoint/2010/main" val="22430345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060" t="2838" r="18893" b="20880"/>
          <a:stretch/>
        </p:blipFill>
        <p:spPr>
          <a:xfrm>
            <a:off x="1551031" y="921940"/>
            <a:ext cx="6092421" cy="5042206"/>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47192" b="24057"/>
          <a:stretch/>
        </p:blipFill>
        <p:spPr>
          <a:xfrm>
            <a:off x="0" y="6225758"/>
            <a:ext cx="9181728" cy="722962"/>
          </a:xfrm>
          <a:prstGeom prst="rect">
            <a:avLst/>
          </a:prstGeom>
        </p:spPr>
      </p:pic>
      <p:sp>
        <p:nvSpPr>
          <p:cNvPr id="8" name="TextBox 7"/>
          <p:cNvSpPr txBox="1"/>
          <p:nvPr/>
        </p:nvSpPr>
        <p:spPr>
          <a:xfrm>
            <a:off x="0" y="-21050"/>
            <a:ext cx="9144000" cy="1015663"/>
          </a:xfrm>
          <a:prstGeom prst="rect">
            <a:avLst/>
          </a:prstGeom>
          <a:noFill/>
        </p:spPr>
        <p:txBody>
          <a:bodyPr wrap="square" rtlCol="0">
            <a:spAutoFit/>
          </a:bodyPr>
          <a:lstStyle/>
          <a:p>
            <a:pPr algn="ctr"/>
            <a:r>
              <a:rPr lang="en-GB" sz="3000" b="1" i="1" dirty="0" smtClean="0">
                <a:latin typeface="Arial"/>
                <a:cs typeface="Arial"/>
              </a:rPr>
              <a:t>Carbohydrate-protein interactions are exploited by pathogens</a:t>
            </a:r>
            <a:endParaRPr lang="en-GB" sz="3000" b="1" i="1" dirty="0" smtClean="0">
              <a:latin typeface="Arial"/>
              <a:cs typeface="Arial"/>
            </a:endParaRPr>
          </a:p>
        </p:txBody>
      </p:sp>
    </p:spTree>
    <p:extLst>
      <p:ext uri="{BB962C8B-B14F-4D97-AF65-F5344CB8AC3E}">
        <p14:creationId xmlns:p14="http://schemas.microsoft.com/office/powerpoint/2010/main" val="7183097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10" name="TextBox 9"/>
          <p:cNvSpPr txBox="1"/>
          <p:nvPr/>
        </p:nvSpPr>
        <p:spPr>
          <a:xfrm>
            <a:off x="0" y="134070"/>
            <a:ext cx="9144000" cy="1384995"/>
          </a:xfrm>
          <a:prstGeom prst="rect">
            <a:avLst/>
          </a:prstGeom>
          <a:noFill/>
        </p:spPr>
        <p:txBody>
          <a:bodyPr wrap="square" rtlCol="0">
            <a:spAutoFit/>
          </a:bodyPr>
          <a:lstStyle/>
          <a:p>
            <a:pPr algn="ctr"/>
            <a:r>
              <a:rPr lang="en-GB" sz="2800" b="1" i="1" dirty="0" smtClean="0">
                <a:latin typeface="Arial"/>
                <a:cs typeface="Arial"/>
              </a:rPr>
              <a:t>We want to exploit </a:t>
            </a:r>
            <a:r>
              <a:rPr lang="en-GB" sz="2800" b="1" i="1" dirty="0" smtClean="0">
                <a:latin typeface="Arial"/>
                <a:cs typeface="Arial"/>
              </a:rPr>
              <a:t>pathogen’s glycan adhesion for </a:t>
            </a:r>
            <a:r>
              <a:rPr lang="en-GB" sz="2800" b="1" i="1" dirty="0" smtClean="0">
                <a:latin typeface="Arial"/>
                <a:cs typeface="Arial"/>
              </a:rPr>
              <a:t>their detection using a high-throughput, cheap and facile method</a:t>
            </a:r>
            <a:endParaRPr lang="en-GB" sz="2800" b="1" i="1" dirty="0" smtClean="0">
              <a:latin typeface="Arial"/>
              <a:cs typeface="Arial"/>
            </a:endParaRPr>
          </a:p>
        </p:txBody>
      </p:sp>
      <p:sp>
        <p:nvSpPr>
          <p:cNvPr id="12" name="TextBox 11"/>
          <p:cNvSpPr txBox="1"/>
          <p:nvPr/>
        </p:nvSpPr>
        <p:spPr>
          <a:xfrm>
            <a:off x="332965" y="4583519"/>
            <a:ext cx="4532116" cy="923330"/>
          </a:xfrm>
          <a:prstGeom prst="rect">
            <a:avLst/>
          </a:prstGeom>
          <a:noFill/>
        </p:spPr>
        <p:txBody>
          <a:bodyPr wrap="square" rtlCol="0">
            <a:spAutoFit/>
          </a:bodyPr>
          <a:lstStyle/>
          <a:p>
            <a:pPr algn="ctr"/>
            <a:r>
              <a:rPr lang="en-US" dirty="0" smtClean="0">
                <a:latin typeface="Arial"/>
                <a:cs typeface="Arial"/>
              </a:rPr>
              <a:t>Carbohydrate microarrays coupled with statistical modeling has been used to discriminate between bacteria strains</a:t>
            </a:r>
            <a:endParaRPr lang="en-US" dirty="0">
              <a:latin typeface="Arial"/>
              <a:cs typeface="Arial"/>
            </a:endParaRPr>
          </a:p>
        </p:txBody>
      </p:sp>
      <p:pic>
        <p:nvPicPr>
          <p:cNvPr id="24" name="Picture 23"/>
          <p:cNvPicPr>
            <a:picLocks noChangeAspect="1"/>
          </p:cNvPicPr>
          <p:nvPr/>
        </p:nvPicPr>
        <p:blipFill>
          <a:blip r:embed="rId4"/>
          <a:stretch>
            <a:fillRect/>
          </a:stretch>
        </p:blipFill>
        <p:spPr>
          <a:xfrm>
            <a:off x="332965" y="2481764"/>
            <a:ext cx="4023016" cy="1571645"/>
          </a:xfrm>
          <a:prstGeom prst="rect">
            <a:avLst/>
          </a:prstGeom>
        </p:spPr>
      </p:pic>
      <p:sp>
        <p:nvSpPr>
          <p:cNvPr id="34" name="TextBox 33"/>
          <p:cNvSpPr txBox="1"/>
          <p:nvPr/>
        </p:nvSpPr>
        <p:spPr>
          <a:xfrm>
            <a:off x="0" y="6519446"/>
            <a:ext cx="6349487" cy="307777"/>
          </a:xfrm>
          <a:prstGeom prst="rect">
            <a:avLst/>
          </a:prstGeom>
          <a:noFill/>
        </p:spPr>
        <p:txBody>
          <a:bodyPr wrap="square" rtlCol="0">
            <a:spAutoFit/>
          </a:bodyPr>
          <a:lstStyle/>
          <a:p>
            <a:r>
              <a:rPr lang="en-US" sz="1400" dirty="0" err="1">
                <a:latin typeface="Arial"/>
                <a:cs typeface="Arial"/>
              </a:rPr>
              <a:t>Otten</a:t>
            </a:r>
            <a:r>
              <a:rPr lang="en-US" sz="1400" dirty="0">
                <a:latin typeface="Arial"/>
                <a:cs typeface="Arial"/>
              </a:rPr>
              <a:t>, L., </a:t>
            </a:r>
            <a:r>
              <a:rPr lang="en-US" sz="1400" dirty="0" err="1">
                <a:latin typeface="Arial"/>
                <a:cs typeface="Arial"/>
              </a:rPr>
              <a:t>Fullam</a:t>
            </a:r>
            <a:r>
              <a:rPr lang="en-US" sz="1400" dirty="0">
                <a:latin typeface="Arial"/>
                <a:cs typeface="Arial"/>
              </a:rPr>
              <a:t>, E., Gibson, M.I. </a:t>
            </a:r>
            <a:r>
              <a:rPr lang="en-US" sz="1400" i="1" dirty="0">
                <a:latin typeface="Arial"/>
                <a:cs typeface="Arial"/>
              </a:rPr>
              <a:t>Mol. </a:t>
            </a:r>
            <a:r>
              <a:rPr lang="en-US" sz="1400" i="1" dirty="0" err="1">
                <a:latin typeface="Arial"/>
                <a:cs typeface="Arial"/>
              </a:rPr>
              <a:t>Biosyst</a:t>
            </a:r>
            <a:r>
              <a:rPr lang="en-US" sz="1400" i="1" dirty="0">
                <a:latin typeface="Arial"/>
                <a:cs typeface="Arial"/>
              </a:rPr>
              <a:t>.</a:t>
            </a:r>
            <a:r>
              <a:rPr lang="en-US" sz="1400" dirty="0">
                <a:latin typeface="Arial"/>
                <a:cs typeface="Arial"/>
              </a:rPr>
              <a:t> </a:t>
            </a:r>
            <a:r>
              <a:rPr lang="en-US" sz="1400" dirty="0" smtClean="0">
                <a:latin typeface="Arial"/>
                <a:cs typeface="Arial"/>
              </a:rPr>
              <a:t>(2016)</a:t>
            </a:r>
          </a:p>
        </p:txBody>
      </p:sp>
      <p:sp>
        <p:nvSpPr>
          <p:cNvPr id="2" name="Right Arrow 1"/>
          <p:cNvSpPr/>
          <p:nvPr/>
        </p:nvSpPr>
        <p:spPr>
          <a:xfrm>
            <a:off x="4653837" y="3155370"/>
            <a:ext cx="599477" cy="418087"/>
          </a:xfrm>
          <a:prstGeom prst="rightArrow">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stretch>
            <a:fillRect/>
          </a:stretch>
        </p:blipFill>
        <p:spPr>
          <a:xfrm>
            <a:off x="5253314" y="1544049"/>
            <a:ext cx="3640197" cy="3635264"/>
          </a:xfrm>
          <a:prstGeom prst="rect">
            <a:avLst/>
          </a:prstGeom>
        </p:spPr>
      </p:pic>
    </p:spTree>
    <p:extLst>
      <p:ext uri="{BB962C8B-B14F-4D97-AF65-F5344CB8AC3E}">
        <p14:creationId xmlns:p14="http://schemas.microsoft.com/office/powerpoint/2010/main" val="222704016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Bent Arrow 40"/>
          <p:cNvSpPr/>
          <p:nvPr/>
        </p:nvSpPr>
        <p:spPr>
          <a:xfrm rot="10800000" flipH="1">
            <a:off x="5586729" y="2531075"/>
            <a:ext cx="1363074" cy="796558"/>
          </a:xfrm>
          <a:prstGeom prst="bentArrow">
            <a:avLst>
              <a:gd name="adj1" fmla="val 25000"/>
              <a:gd name="adj2" fmla="val 24402"/>
              <a:gd name="adj3" fmla="val 25000"/>
              <a:gd name="adj4" fmla="val 4375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tx1"/>
              </a:solidFill>
            </a:endParaRPr>
          </a:p>
        </p:txBody>
      </p:sp>
      <p:sp>
        <p:nvSpPr>
          <p:cNvPr id="38" name="Bent Arrow 37"/>
          <p:cNvSpPr/>
          <p:nvPr/>
        </p:nvSpPr>
        <p:spPr>
          <a:xfrm rot="10800000" flipH="1">
            <a:off x="3307648" y="2517597"/>
            <a:ext cx="1891390" cy="796559"/>
          </a:xfrm>
          <a:prstGeom prst="bentArrow">
            <a:avLst>
              <a:gd name="adj1" fmla="val 25000"/>
              <a:gd name="adj2" fmla="val 24402"/>
              <a:gd name="adj3" fmla="val 25000"/>
              <a:gd name="adj4" fmla="val 4375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tx1"/>
              </a:solidFill>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10" name="TextBox 9"/>
          <p:cNvSpPr txBox="1"/>
          <p:nvPr/>
        </p:nvSpPr>
        <p:spPr>
          <a:xfrm>
            <a:off x="0" y="134070"/>
            <a:ext cx="9144000" cy="523220"/>
          </a:xfrm>
          <a:prstGeom prst="rect">
            <a:avLst/>
          </a:prstGeom>
          <a:noFill/>
        </p:spPr>
        <p:txBody>
          <a:bodyPr wrap="square" rtlCol="0">
            <a:spAutoFit/>
          </a:bodyPr>
          <a:lstStyle/>
          <a:p>
            <a:pPr algn="ctr"/>
            <a:r>
              <a:rPr lang="en-GB" sz="2800" b="1" i="1" dirty="0" smtClean="0">
                <a:latin typeface="Arial"/>
                <a:cs typeface="Arial"/>
              </a:rPr>
              <a:t>How can we measure carbohydrate binding profiles?</a:t>
            </a:r>
          </a:p>
        </p:txBody>
      </p:sp>
      <p:sp>
        <p:nvSpPr>
          <p:cNvPr id="21" name="TextBox 20"/>
          <p:cNvSpPr txBox="1"/>
          <p:nvPr/>
        </p:nvSpPr>
        <p:spPr>
          <a:xfrm>
            <a:off x="0" y="6519446"/>
            <a:ext cx="7542043" cy="523220"/>
          </a:xfrm>
          <a:prstGeom prst="rect">
            <a:avLst/>
          </a:prstGeom>
          <a:solidFill>
            <a:srgbClr val="FFFFFF">
              <a:alpha val="53000"/>
            </a:srgbClr>
          </a:solidFill>
        </p:spPr>
        <p:txBody>
          <a:bodyPr wrap="square" rtlCol="0">
            <a:spAutoFit/>
          </a:bodyPr>
          <a:lstStyle/>
          <a:p>
            <a:r>
              <a:rPr lang="en-US" sz="1400" dirty="0" smtClean="0">
                <a:latin typeface="Arial"/>
                <a:cs typeface="Arial"/>
              </a:rPr>
              <a:t>Otten, </a:t>
            </a:r>
            <a:r>
              <a:rPr lang="en-US" sz="1400" dirty="0" err="1" smtClean="0">
                <a:latin typeface="Arial"/>
                <a:cs typeface="Arial"/>
              </a:rPr>
              <a:t>L.,Gibson</a:t>
            </a:r>
            <a:r>
              <a:rPr lang="en-US" sz="1400" dirty="0" smtClean="0">
                <a:latin typeface="Arial"/>
                <a:cs typeface="Arial"/>
              </a:rPr>
              <a:t>, M.I.</a:t>
            </a:r>
            <a:r>
              <a:rPr lang="en-US" sz="1400" i="1" dirty="0" smtClean="0">
                <a:latin typeface="Arial"/>
                <a:cs typeface="Arial"/>
              </a:rPr>
              <a:t>, RSC Adv. </a:t>
            </a:r>
            <a:r>
              <a:rPr lang="en-US" sz="1400" dirty="0" smtClean="0">
                <a:latin typeface="Arial"/>
                <a:cs typeface="Arial"/>
              </a:rPr>
              <a:t>(2015</a:t>
            </a:r>
            <a:r>
              <a:rPr lang="en-US" sz="1400" dirty="0">
                <a:latin typeface="Arial"/>
                <a:cs typeface="Arial"/>
              </a:rPr>
              <a:t>); Richards, S-J. </a:t>
            </a:r>
            <a:r>
              <a:rPr lang="en-US" sz="1400" i="1" dirty="0">
                <a:latin typeface="Arial"/>
                <a:cs typeface="Arial"/>
              </a:rPr>
              <a:t>et al</a:t>
            </a:r>
            <a:r>
              <a:rPr lang="en-US" sz="1400" dirty="0">
                <a:latin typeface="Arial"/>
                <a:cs typeface="Arial"/>
              </a:rPr>
              <a:t>., ACS Macro Letters (2014)</a:t>
            </a:r>
          </a:p>
          <a:p>
            <a:endParaRPr lang="en-US" sz="1400" dirty="0" smtClean="0">
              <a:latin typeface="Arial"/>
              <a:cs typeface="Arial"/>
            </a:endParaRPr>
          </a:p>
        </p:txBody>
      </p:sp>
      <p:grpSp>
        <p:nvGrpSpPr>
          <p:cNvPr id="3" name="Group 2"/>
          <p:cNvGrpSpPr/>
          <p:nvPr/>
        </p:nvGrpSpPr>
        <p:grpSpPr>
          <a:xfrm>
            <a:off x="259633" y="1585163"/>
            <a:ext cx="2186881" cy="918207"/>
            <a:chOff x="2793726" y="4682398"/>
            <a:chExt cx="2186881" cy="918207"/>
          </a:xfrm>
        </p:grpSpPr>
        <p:pic>
          <p:nvPicPr>
            <p:cNvPr id="24" name="Picture 23"/>
            <p:cNvPicPr>
              <a:picLocks noChangeAspect="1"/>
            </p:cNvPicPr>
            <p:nvPr/>
          </p:nvPicPr>
          <p:blipFill rotWithShape="1">
            <a:blip r:embed="rId4"/>
            <a:srcRect l="8264" t="73422" r="77229" b="13827"/>
            <a:stretch/>
          </p:blipFill>
          <p:spPr>
            <a:xfrm>
              <a:off x="2933886" y="4824012"/>
              <a:ext cx="2046721" cy="776593"/>
            </a:xfrm>
            <a:prstGeom prst="rect">
              <a:avLst/>
            </a:prstGeom>
          </p:spPr>
        </p:pic>
        <p:sp>
          <p:nvSpPr>
            <p:cNvPr id="27" name="Rectangle 26"/>
            <p:cNvSpPr/>
            <p:nvPr/>
          </p:nvSpPr>
          <p:spPr>
            <a:xfrm>
              <a:off x="2793726" y="4824012"/>
              <a:ext cx="280319" cy="2832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p:cNvSpPr/>
            <p:nvPr/>
          </p:nvSpPr>
          <p:spPr>
            <a:xfrm>
              <a:off x="4002071" y="4682398"/>
              <a:ext cx="393930" cy="2832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TextBox 33"/>
          <p:cNvSpPr txBox="1"/>
          <p:nvPr/>
        </p:nvSpPr>
        <p:spPr>
          <a:xfrm>
            <a:off x="43445" y="1047914"/>
            <a:ext cx="9138283" cy="646331"/>
          </a:xfrm>
          <a:prstGeom prst="rect">
            <a:avLst/>
          </a:prstGeom>
          <a:noFill/>
        </p:spPr>
        <p:txBody>
          <a:bodyPr wrap="square" rtlCol="0">
            <a:spAutoFit/>
          </a:bodyPr>
          <a:lstStyle/>
          <a:p>
            <a:pPr algn="ctr"/>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a:cs typeface="Arial"/>
              </a:rPr>
              <a:t>A) </a:t>
            </a:r>
            <a:r>
              <a:rPr lang="en-US" b="1" dirty="0" smtClean="0">
                <a:latin typeface="Arial"/>
                <a:cs typeface="Arial"/>
              </a:rPr>
              <a:t>Discrimination between microbial resistant strains using fluorescently labeled cells.</a:t>
            </a:r>
            <a:endParaRPr lang="en-US" b="1" dirty="0">
              <a:latin typeface="Arial"/>
              <a:cs typeface="Arial"/>
            </a:endParaRPr>
          </a:p>
        </p:txBody>
      </p:sp>
      <p:pic>
        <p:nvPicPr>
          <p:cNvPr id="35" name="Picture 34"/>
          <p:cNvPicPr>
            <a:picLocks noChangeAspect="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Lst>
          </a:blip>
          <a:srcRect l="12110" t="6628" r="68084" b="11496"/>
          <a:stretch/>
        </p:blipFill>
        <p:spPr>
          <a:xfrm>
            <a:off x="2616487" y="1893495"/>
            <a:ext cx="946365" cy="1783673"/>
          </a:xfrm>
          <a:prstGeom prst="rect">
            <a:avLst/>
          </a:prstGeom>
        </p:spPr>
      </p:pic>
      <p:pic>
        <p:nvPicPr>
          <p:cNvPr id="36" name="Picture 35"/>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50000"/>
                    </a14:imgEffect>
                    <a14:imgEffect>
                      <a14:saturation sat="400000"/>
                    </a14:imgEffect>
                  </a14:imgLayer>
                </a14:imgProps>
              </a:ext>
            </a:extLst>
          </a:blip>
          <a:srcRect l="83403"/>
          <a:stretch/>
        </p:blipFill>
        <p:spPr>
          <a:xfrm>
            <a:off x="2976323" y="1585163"/>
            <a:ext cx="586529" cy="1913964"/>
          </a:xfrm>
          <a:prstGeom prst="rect">
            <a:avLst/>
          </a:prstGeom>
        </p:spPr>
      </p:pic>
      <p:sp>
        <p:nvSpPr>
          <p:cNvPr id="37" name="Bent Arrow 36"/>
          <p:cNvSpPr/>
          <p:nvPr/>
        </p:nvSpPr>
        <p:spPr>
          <a:xfrm rot="10800000" flipH="1">
            <a:off x="1245886" y="2512507"/>
            <a:ext cx="1244244" cy="763408"/>
          </a:xfrm>
          <a:prstGeom prst="ben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solidFill>
                <a:schemeClr val="tx1"/>
              </a:solidFill>
            </a:endParaRPr>
          </a:p>
        </p:txBody>
      </p:sp>
      <p:sp>
        <p:nvSpPr>
          <p:cNvPr id="5" name="TextBox 4"/>
          <p:cNvSpPr txBox="1"/>
          <p:nvPr/>
        </p:nvSpPr>
        <p:spPr>
          <a:xfrm>
            <a:off x="3562852" y="2357484"/>
            <a:ext cx="1525905" cy="646331"/>
          </a:xfrm>
          <a:prstGeom prst="rect">
            <a:avLst/>
          </a:prstGeom>
          <a:noFill/>
        </p:spPr>
        <p:txBody>
          <a:bodyPr wrap="square" rtlCol="0">
            <a:spAutoFit/>
          </a:bodyPr>
          <a:lstStyle/>
          <a:p>
            <a:pPr algn="ctr"/>
            <a:r>
              <a:rPr lang="en-US" dirty="0" smtClean="0"/>
              <a:t>Incubation+</a:t>
            </a:r>
          </a:p>
          <a:p>
            <a:pPr algn="ctr"/>
            <a:r>
              <a:rPr lang="en-US" dirty="0" smtClean="0"/>
              <a:t>Washes</a:t>
            </a:r>
            <a:endParaRPr lang="en-US" dirty="0"/>
          </a:p>
        </p:txBody>
      </p:sp>
      <p:pic>
        <p:nvPicPr>
          <p:cNvPr id="39" name="Picture 38"/>
          <p:cNvPicPr>
            <a:picLocks noChangeAspect="1"/>
          </p:cNvPicPr>
          <p:nvPr/>
        </p:nvPicPr>
        <p:blipFill>
          <a:blip r:embed="rId9"/>
          <a:stretch>
            <a:fillRect/>
          </a:stretch>
        </p:blipFill>
        <p:spPr>
          <a:xfrm>
            <a:off x="5199038" y="2503370"/>
            <a:ext cx="1364556" cy="995757"/>
          </a:xfrm>
          <a:prstGeom prst="rect">
            <a:avLst/>
          </a:prstGeom>
        </p:spPr>
      </p:pic>
      <p:pic>
        <p:nvPicPr>
          <p:cNvPr id="40" name="Picture 39"/>
          <p:cNvPicPr>
            <a:picLocks noChangeAspect="1"/>
          </p:cNvPicPr>
          <p:nvPr/>
        </p:nvPicPr>
        <p:blipFill rotWithShape="1">
          <a:blip r:embed="rId10"/>
          <a:srcRect t="20269"/>
          <a:stretch/>
        </p:blipFill>
        <p:spPr>
          <a:xfrm>
            <a:off x="6986354" y="2221959"/>
            <a:ext cx="2070852" cy="1651096"/>
          </a:xfrm>
          <a:prstGeom prst="rect">
            <a:avLst/>
          </a:prstGeom>
          <a:ln w="12700" cmpd="sng">
            <a:solidFill>
              <a:srgbClr val="8064A2"/>
            </a:solidFill>
          </a:ln>
        </p:spPr>
      </p:pic>
      <p:sp>
        <p:nvSpPr>
          <p:cNvPr id="42" name="TextBox 41"/>
          <p:cNvSpPr txBox="1"/>
          <p:nvPr/>
        </p:nvSpPr>
        <p:spPr>
          <a:xfrm>
            <a:off x="259633" y="4544237"/>
            <a:ext cx="4287863" cy="369332"/>
          </a:xfrm>
          <a:prstGeom prst="rect">
            <a:avLst/>
          </a:prstGeom>
          <a:noFill/>
        </p:spPr>
        <p:txBody>
          <a:bodyPr wrap="square" rtlCol="0">
            <a:spAutoFit/>
          </a:bodyPr>
          <a:lstStyle/>
          <a:p>
            <a:pPr algn="ctr"/>
            <a:r>
              <a:rPr lang="en-US"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a:cs typeface="Arial"/>
              </a:rPr>
              <a:t>B) </a:t>
            </a:r>
            <a:r>
              <a:rPr lang="en-US" b="1" dirty="0" smtClean="0">
                <a:latin typeface="Arial"/>
                <a:cs typeface="Arial"/>
              </a:rPr>
              <a:t>Developing label-free techniques. </a:t>
            </a:r>
            <a:endParaRPr lang="en-US" b="1" dirty="0">
              <a:latin typeface="Arial"/>
              <a:cs typeface="Arial"/>
            </a:endParaRPr>
          </a:p>
        </p:txBody>
      </p:sp>
    </p:spTree>
    <p:extLst>
      <p:ext uri="{BB962C8B-B14F-4D97-AF65-F5344CB8AC3E}">
        <p14:creationId xmlns:p14="http://schemas.microsoft.com/office/powerpoint/2010/main" val="38875975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8" name="Group 237"/>
          <p:cNvGrpSpPr/>
          <p:nvPr/>
        </p:nvGrpSpPr>
        <p:grpSpPr>
          <a:xfrm>
            <a:off x="156334" y="2964549"/>
            <a:ext cx="5195815" cy="2018431"/>
            <a:chOff x="1138238" y="1676400"/>
            <a:chExt cx="11206162" cy="4502150"/>
          </a:xfrm>
        </p:grpSpPr>
        <p:grpSp>
          <p:nvGrpSpPr>
            <p:cNvPr id="239" name="Group 238"/>
            <p:cNvGrpSpPr/>
            <p:nvPr/>
          </p:nvGrpSpPr>
          <p:grpSpPr>
            <a:xfrm>
              <a:off x="1138238" y="1757363"/>
              <a:ext cx="11206162" cy="4421187"/>
              <a:chOff x="1138238" y="1757363"/>
              <a:chExt cx="11206162" cy="4421187"/>
            </a:xfrm>
          </p:grpSpPr>
          <p:grpSp>
            <p:nvGrpSpPr>
              <p:cNvPr id="241" name="Group 3"/>
              <p:cNvGrpSpPr>
                <a:grpSpLocks/>
              </p:cNvGrpSpPr>
              <p:nvPr/>
            </p:nvGrpSpPr>
            <p:grpSpPr bwMode="auto">
              <a:xfrm>
                <a:off x="1138238" y="1824038"/>
                <a:ext cx="635000" cy="493712"/>
                <a:chOff x="0" y="0"/>
                <a:chExt cx="399" cy="310"/>
              </a:xfrm>
            </p:grpSpPr>
            <p:sp>
              <p:nvSpPr>
                <p:cNvPr id="432" name="Oval 1"/>
                <p:cNvSpPr>
                  <a:spLocks/>
                </p:cNvSpPr>
                <p:nvPr/>
              </p:nvSpPr>
              <p:spPr bwMode="auto">
                <a:xfrm>
                  <a:off x="0" y="0"/>
                  <a:ext cx="337" cy="310"/>
                </a:xfrm>
                <a:prstGeom prst="ellipse">
                  <a:avLst/>
                </a:prstGeom>
                <a:solidFill>
                  <a:schemeClr val="accent1"/>
                </a:solidFill>
                <a:ln w="25400">
                  <a:solidFill>
                    <a:srgbClr val="FFFFFF"/>
                  </a:solidFill>
                  <a:miter lim="800000"/>
                  <a:headEnd/>
                  <a:tailEnd/>
                </a:ln>
              </p:spPr>
              <p:txBody>
                <a:bodyPr lIns="0" tIns="0" rIns="0" bIns="0"/>
                <a:lstStyle/>
                <a:p>
                  <a:endParaRPr lang="en-US"/>
                </a:p>
              </p:txBody>
            </p:sp>
            <p:sp>
              <p:nvSpPr>
                <p:cNvPr id="433" name="AutoShape 2"/>
                <p:cNvSpPr>
                  <a:spLocks/>
                </p:cNvSpPr>
                <p:nvPr/>
              </p:nvSpPr>
              <p:spPr bwMode="auto">
                <a:xfrm rot="-5406415">
                  <a:off x="201" y="54"/>
                  <a:ext cx="189" cy="206"/>
                </a:xfrm>
                <a:custGeom>
                  <a:avLst/>
                  <a:gdLst>
                    <a:gd name="T0" fmla="*/ -4 w 21600"/>
                    <a:gd name="T1" fmla="*/ 21598 h 21598"/>
                    <a:gd name="T2" fmla="*/ 21596 w 21600"/>
                    <a:gd name="T3" fmla="*/ 21595 h 21598"/>
                    <a:gd name="T4" fmla="*/ 10800 w 21600"/>
                    <a:gd name="T5" fmla="*/ -2 h 21598"/>
                    <a:gd name="T6" fmla="*/ -4 w 21600"/>
                    <a:gd name="T7" fmla="*/ 21598 h 21598"/>
                    <a:gd name="T8" fmla="*/ -4 w 21600"/>
                    <a:gd name="T9" fmla="*/ 21598 h 21598"/>
                  </a:gdLst>
                  <a:ahLst/>
                  <a:cxnLst>
                    <a:cxn ang="0">
                      <a:pos x="T0" y="T1"/>
                    </a:cxn>
                    <a:cxn ang="0">
                      <a:pos x="T2" y="T3"/>
                    </a:cxn>
                    <a:cxn ang="0">
                      <a:pos x="T4" y="T5"/>
                    </a:cxn>
                    <a:cxn ang="0">
                      <a:pos x="T6" y="T7"/>
                    </a:cxn>
                    <a:cxn ang="0">
                      <a:pos x="T8" y="T9"/>
                    </a:cxn>
                  </a:cxnLst>
                  <a:rect l="0" t="0" r="r" b="b"/>
                  <a:pathLst>
                    <a:path w="21600" h="21598">
                      <a:moveTo>
                        <a:pt x="-4" y="21598"/>
                      </a:moveTo>
                      <a:lnTo>
                        <a:pt x="21596" y="21595"/>
                      </a:lnTo>
                      <a:lnTo>
                        <a:pt x="10800" y="-2"/>
                      </a:lnTo>
                      <a:lnTo>
                        <a:pt x="-4" y="21598"/>
                      </a:lnTo>
                      <a:close/>
                      <a:moveTo>
                        <a:pt x="-4" y="21598"/>
                      </a:moveTo>
                    </a:path>
                  </a:pathLst>
                </a:custGeom>
                <a:solidFill>
                  <a:srgbClr val="FFFFFF"/>
                </a:solidFill>
                <a:ln w="25400" cap="flat">
                  <a:solidFill>
                    <a:srgbClr val="FFFFFF"/>
                  </a:solidFill>
                  <a:prstDash val="solid"/>
                  <a:miter lim="800000"/>
                  <a:headEnd type="none" w="med" len="med"/>
                  <a:tailEnd type="none" w="med" len="med"/>
                </a:ln>
              </p:spPr>
              <p:txBody>
                <a:bodyPr lIns="0" tIns="0" rIns="0" bIns="0"/>
                <a:lstStyle/>
                <a:p>
                  <a:endParaRPr lang="en-US"/>
                </a:p>
              </p:txBody>
            </p:sp>
          </p:grpSp>
          <p:grpSp>
            <p:nvGrpSpPr>
              <p:cNvPr id="242" name="Group 6"/>
              <p:cNvGrpSpPr>
                <a:grpSpLocks/>
              </p:cNvGrpSpPr>
              <p:nvPr/>
            </p:nvGrpSpPr>
            <p:grpSpPr bwMode="auto">
              <a:xfrm>
                <a:off x="1138238" y="2478088"/>
                <a:ext cx="635000" cy="493712"/>
                <a:chOff x="0" y="0"/>
                <a:chExt cx="399" cy="310"/>
              </a:xfrm>
            </p:grpSpPr>
            <p:sp>
              <p:nvSpPr>
                <p:cNvPr id="430" name="Oval 4"/>
                <p:cNvSpPr>
                  <a:spLocks/>
                </p:cNvSpPr>
                <p:nvPr/>
              </p:nvSpPr>
              <p:spPr bwMode="auto">
                <a:xfrm>
                  <a:off x="0" y="0"/>
                  <a:ext cx="337" cy="310"/>
                </a:xfrm>
                <a:prstGeom prst="ellipse">
                  <a:avLst/>
                </a:prstGeom>
                <a:solidFill>
                  <a:srgbClr val="354FA2"/>
                </a:solidFill>
                <a:ln w="25400">
                  <a:solidFill>
                    <a:srgbClr val="FFFFFF"/>
                  </a:solidFill>
                  <a:miter lim="800000"/>
                  <a:headEnd/>
                  <a:tailEnd/>
                </a:ln>
              </p:spPr>
              <p:txBody>
                <a:bodyPr lIns="0" tIns="0" rIns="0" bIns="0"/>
                <a:lstStyle/>
                <a:p>
                  <a:endParaRPr lang="en-US"/>
                </a:p>
              </p:txBody>
            </p:sp>
            <p:sp>
              <p:nvSpPr>
                <p:cNvPr id="431" name="AutoShape 5"/>
                <p:cNvSpPr>
                  <a:spLocks/>
                </p:cNvSpPr>
                <p:nvPr/>
              </p:nvSpPr>
              <p:spPr bwMode="auto">
                <a:xfrm rot="-5406415">
                  <a:off x="201" y="54"/>
                  <a:ext cx="189" cy="206"/>
                </a:xfrm>
                <a:custGeom>
                  <a:avLst/>
                  <a:gdLst>
                    <a:gd name="T0" fmla="*/ -4 w 21600"/>
                    <a:gd name="T1" fmla="*/ 21598 h 21598"/>
                    <a:gd name="T2" fmla="*/ 21596 w 21600"/>
                    <a:gd name="T3" fmla="*/ 21595 h 21598"/>
                    <a:gd name="T4" fmla="*/ 10800 w 21600"/>
                    <a:gd name="T5" fmla="*/ -2 h 21598"/>
                    <a:gd name="T6" fmla="*/ -4 w 21600"/>
                    <a:gd name="T7" fmla="*/ 21598 h 21598"/>
                    <a:gd name="T8" fmla="*/ -4 w 21600"/>
                    <a:gd name="T9" fmla="*/ 21598 h 21598"/>
                  </a:gdLst>
                  <a:ahLst/>
                  <a:cxnLst>
                    <a:cxn ang="0">
                      <a:pos x="T0" y="T1"/>
                    </a:cxn>
                    <a:cxn ang="0">
                      <a:pos x="T2" y="T3"/>
                    </a:cxn>
                    <a:cxn ang="0">
                      <a:pos x="T4" y="T5"/>
                    </a:cxn>
                    <a:cxn ang="0">
                      <a:pos x="T6" y="T7"/>
                    </a:cxn>
                    <a:cxn ang="0">
                      <a:pos x="T8" y="T9"/>
                    </a:cxn>
                  </a:cxnLst>
                  <a:rect l="0" t="0" r="r" b="b"/>
                  <a:pathLst>
                    <a:path w="21600" h="21598">
                      <a:moveTo>
                        <a:pt x="-4" y="21598"/>
                      </a:moveTo>
                      <a:lnTo>
                        <a:pt x="21596" y="21595"/>
                      </a:lnTo>
                      <a:lnTo>
                        <a:pt x="10800" y="-2"/>
                      </a:lnTo>
                      <a:lnTo>
                        <a:pt x="-4" y="21598"/>
                      </a:lnTo>
                      <a:close/>
                      <a:moveTo>
                        <a:pt x="-4" y="21598"/>
                      </a:moveTo>
                    </a:path>
                  </a:pathLst>
                </a:custGeom>
                <a:solidFill>
                  <a:srgbClr val="FFFFFF"/>
                </a:solidFill>
                <a:ln w="25400" cap="flat">
                  <a:solidFill>
                    <a:srgbClr val="FFFFFF"/>
                  </a:solidFill>
                  <a:prstDash val="solid"/>
                  <a:miter lim="800000"/>
                  <a:headEnd type="none" w="med" len="med"/>
                  <a:tailEnd type="none" w="med" len="med"/>
                </a:ln>
              </p:spPr>
              <p:txBody>
                <a:bodyPr lIns="0" tIns="0" rIns="0" bIns="0"/>
                <a:lstStyle/>
                <a:p>
                  <a:endParaRPr lang="en-US"/>
                </a:p>
              </p:txBody>
            </p:sp>
          </p:grpSp>
          <p:grpSp>
            <p:nvGrpSpPr>
              <p:cNvPr id="243" name="Group 9"/>
              <p:cNvGrpSpPr>
                <a:grpSpLocks/>
              </p:cNvGrpSpPr>
              <p:nvPr/>
            </p:nvGrpSpPr>
            <p:grpSpPr bwMode="auto">
              <a:xfrm>
                <a:off x="1138238" y="3059113"/>
                <a:ext cx="635000" cy="493712"/>
                <a:chOff x="0" y="0"/>
                <a:chExt cx="399" cy="310"/>
              </a:xfrm>
            </p:grpSpPr>
            <p:sp>
              <p:nvSpPr>
                <p:cNvPr id="428" name="Oval 7"/>
                <p:cNvSpPr>
                  <a:spLocks/>
                </p:cNvSpPr>
                <p:nvPr/>
              </p:nvSpPr>
              <p:spPr bwMode="auto">
                <a:xfrm>
                  <a:off x="0" y="0"/>
                  <a:ext cx="337" cy="310"/>
                </a:xfrm>
                <a:prstGeom prst="ellipse">
                  <a:avLst/>
                </a:prstGeom>
                <a:solidFill>
                  <a:srgbClr val="0D0D0D"/>
                </a:solidFill>
                <a:ln w="25400">
                  <a:solidFill>
                    <a:srgbClr val="FFFFFF"/>
                  </a:solidFill>
                  <a:miter lim="800000"/>
                  <a:headEnd/>
                  <a:tailEnd/>
                </a:ln>
              </p:spPr>
              <p:txBody>
                <a:bodyPr lIns="0" tIns="0" rIns="0" bIns="0"/>
                <a:lstStyle/>
                <a:p>
                  <a:endParaRPr lang="en-US"/>
                </a:p>
              </p:txBody>
            </p:sp>
            <p:sp>
              <p:nvSpPr>
                <p:cNvPr id="429" name="AutoShape 8"/>
                <p:cNvSpPr>
                  <a:spLocks/>
                </p:cNvSpPr>
                <p:nvPr/>
              </p:nvSpPr>
              <p:spPr bwMode="auto">
                <a:xfrm rot="-5406415">
                  <a:off x="201" y="54"/>
                  <a:ext cx="189" cy="206"/>
                </a:xfrm>
                <a:custGeom>
                  <a:avLst/>
                  <a:gdLst>
                    <a:gd name="T0" fmla="*/ -4 w 21600"/>
                    <a:gd name="T1" fmla="*/ 21598 h 21598"/>
                    <a:gd name="T2" fmla="*/ 21596 w 21600"/>
                    <a:gd name="T3" fmla="*/ 21595 h 21598"/>
                    <a:gd name="T4" fmla="*/ 10800 w 21600"/>
                    <a:gd name="T5" fmla="*/ -2 h 21598"/>
                    <a:gd name="T6" fmla="*/ -4 w 21600"/>
                    <a:gd name="T7" fmla="*/ 21598 h 21598"/>
                    <a:gd name="T8" fmla="*/ -4 w 21600"/>
                    <a:gd name="T9" fmla="*/ 21598 h 21598"/>
                  </a:gdLst>
                  <a:ahLst/>
                  <a:cxnLst>
                    <a:cxn ang="0">
                      <a:pos x="T0" y="T1"/>
                    </a:cxn>
                    <a:cxn ang="0">
                      <a:pos x="T2" y="T3"/>
                    </a:cxn>
                    <a:cxn ang="0">
                      <a:pos x="T4" y="T5"/>
                    </a:cxn>
                    <a:cxn ang="0">
                      <a:pos x="T6" y="T7"/>
                    </a:cxn>
                    <a:cxn ang="0">
                      <a:pos x="T8" y="T9"/>
                    </a:cxn>
                  </a:cxnLst>
                  <a:rect l="0" t="0" r="r" b="b"/>
                  <a:pathLst>
                    <a:path w="21600" h="21598">
                      <a:moveTo>
                        <a:pt x="-4" y="21598"/>
                      </a:moveTo>
                      <a:lnTo>
                        <a:pt x="21596" y="21595"/>
                      </a:lnTo>
                      <a:lnTo>
                        <a:pt x="10800" y="-2"/>
                      </a:lnTo>
                      <a:lnTo>
                        <a:pt x="-4" y="21598"/>
                      </a:lnTo>
                      <a:close/>
                      <a:moveTo>
                        <a:pt x="-4" y="21598"/>
                      </a:moveTo>
                    </a:path>
                  </a:pathLst>
                </a:custGeom>
                <a:solidFill>
                  <a:srgbClr val="FFFFFF"/>
                </a:solidFill>
                <a:ln w="25400" cap="flat">
                  <a:solidFill>
                    <a:srgbClr val="FFFFFF"/>
                  </a:solidFill>
                  <a:prstDash val="solid"/>
                  <a:miter lim="800000"/>
                  <a:headEnd type="none" w="med" len="med"/>
                  <a:tailEnd type="none" w="med" len="med"/>
                </a:ln>
              </p:spPr>
              <p:txBody>
                <a:bodyPr lIns="0" tIns="0" rIns="0" bIns="0"/>
                <a:lstStyle/>
                <a:p>
                  <a:endParaRPr lang="en-US"/>
                </a:p>
              </p:txBody>
            </p:sp>
          </p:grpSp>
          <p:grpSp>
            <p:nvGrpSpPr>
              <p:cNvPr id="244" name="Group 12"/>
              <p:cNvGrpSpPr>
                <a:grpSpLocks/>
              </p:cNvGrpSpPr>
              <p:nvPr/>
            </p:nvGrpSpPr>
            <p:grpSpPr bwMode="auto">
              <a:xfrm>
                <a:off x="1138238" y="3640138"/>
                <a:ext cx="635000" cy="493712"/>
                <a:chOff x="0" y="0"/>
                <a:chExt cx="399" cy="310"/>
              </a:xfrm>
            </p:grpSpPr>
            <p:sp>
              <p:nvSpPr>
                <p:cNvPr id="426" name="Oval 10"/>
                <p:cNvSpPr>
                  <a:spLocks/>
                </p:cNvSpPr>
                <p:nvPr/>
              </p:nvSpPr>
              <p:spPr bwMode="auto">
                <a:xfrm>
                  <a:off x="0" y="0"/>
                  <a:ext cx="337" cy="310"/>
                </a:xfrm>
                <a:prstGeom prst="ellipse">
                  <a:avLst/>
                </a:prstGeom>
                <a:solidFill>
                  <a:srgbClr val="4847FD"/>
                </a:solidFill>
                <a:ln w="25400">
                  <a:solidFill>
                    <a:srgbClr val="FFFFFF"/>
                  </a:solidFill>
                  <a:miter lim="800000"/>
                  <a:headEnd/>
                  <a:tailEnd/>
                </a:ln>
              </p:spPr>
              <p:txBody>
                <a:bodyPr lIns="0" tIns="0" rIns="0" bIns="0"/>
                <a:lstStyle/>
                <a:p>
                  <a:endParaRPr lang="en-US"/>
                </a:p>
              </p:txBody>
            </p:sp>
            <p:sp>
              <p:nvSpPr>
                <p:cNvPr id="427" name="AutoShape 11"/>
                <p:cNvSpPr>
                  <a:spLocks/>
                </p:cNvSpPr>
                <p:nvPr/>
              </p:nvSpPr>
              <p:spPr bwMode="auto">
                <a:xfrm rot="-5406415">
                  <a:off x="201" y="54"/>
                  <a:ext cx="189" cy="206"/>
                </a:xfrm>
                <a:custGeom>
                  <a:avLst/>
                  <a:gdLst>
                    <a:gd name="T0" fmla="*/ -4 w 21600"/>
                    <a:gd name="T1" fmla="*/ 21598 h 21598"/>
                    <a:gd name="T2" fmla="*/ 21596 w 21600"/>
                    <a:gd name="T3" fmla="*/ 21595 h 21598"/>
                    <a:gd name="T4" fmla="*/ 10800 w 21600"/>
                    <a:gd name="T5" fmla="*/ -2 h 21598"/>
                    <a:gd name="T6" fmla="*/ -4 w 21600"/>
                    <a:gd name="T7" fmla="*/ 21598 h 21598"/>
                    <a:gd name="T8" fmla="*/ -4 w 21600"/>
                    <a:gd name="T9" fmla="*/ 21598 h 21598"/>
                  </a:gdLst>
                  <a:ahLst/>
                  <a:cxnLst>
                    <a:cxn ang="0">
                      <a:pos x="T0" y="T1"/>
                    </a:cxn>
                    <a:cxn ang="0">
                      <a:pos x="T2" y="T3"/>
                    </a:cxn>
                    <a:cxn ang="0">
                      <a:pos x="T4" y="T5"/>
                    </a:cxn>
                    <a:cxn ang="0">
                      <a:pos x="T6" y="T7"/>
                    </a:cxn>
                    <a:cxn ang="0">
                      <a:pos x="T8" y="T9"/>
                    </a:cxn>
                  </a:cxnLst>
                  <a:rect l="0" t="0" r="r" b="b"/>
                  <a:pathLst>
                    <a:path w="21600" h="21598">
                      <a:moveTo>
                        <a:pt x="-4" y="21598"/>
                      </a:moveTo>
                      <a:lnTo>
                        <a:pt x="21596" y="21595"/>
                      </a:lnTo>
                      <a:lnTo>
                        <a:pt x="10800" y="-2"/>
                      </a:lnTo>
                      <a:lnTo>
                        <a:pt x="-4" y="21598"/>
                      </a:lnTo>
                      <a:close/>
                      <a:moveTo>
                        <a:pt x="-4" y="21598"/>
                      </a:moveTo>
                    </a:path>
                  </a:pathLst>
                </a:custGeom>
                <a:solidFill>
                  <a:srgbClr val="FFFFFF"/>
                </a:solidFill>
                <a:ln w="25400" cap="flat">
                  <a:solidFill>
                    <a:srgbClr val="FFFFFF"/>
                  </a:solidFill>
                  <a:prstDash val="solid"/>
                  <a:miter lim="800000"/>
                  <a:headEnd type="none" w="med" len="med"/>
                  <a:tailEnd type="none" w="med" len="med"/>
                </a:ln>
              </p:spPr>
              <p:txBody>
                <a:bodyPr lIns="0" tIns="0" rIns="0" bIns="0"/>
                <a:lstStyle/>
                <a:p>
                  <a:endParaRPr lang="en-US"/>
                </a:p>
              </p:txBody>
            </p:sp>
          </p:grpSp>
          <p:grpSp>
            <p:nvGrpSpPr>
              <p:cNvPr id="245" name="Group 15"/>
              <p:cNvGrpSpPr>
                <a:grpSpLocks/>
              </p:cNvGrpSpPr>
              <p:nvPr/>
            </p:nvGrpSpPr>
            <p:grpSpPr bwMode="auto">
              <a:xfrm>
                <a:off x="1138238" y="4221163"/>
                <a:ext cx="635000" cy="493712"/>
                <a:chOff x="0" y="0"/>
                <a:chExt cx="399" cy="310"/>
              </a:xfrm>
            </p:grpSpPr>
            <p:sp>
              <p:nvSpPr>
                <p:cNvPr id="424" name="Oval 13"/>
                <p:cNvSpPr>
                  <a:spLocks/>
                </p:cNvSpPr>
                <p:nvPr/>
              </p:nvSpPr>
              <p:spPr bwMode="auto">
                <a:xfrm>
                  <a:off x="0" y="0"/>
                  <a:ext cx="337" cy="310"/>
                </a:xfrm>
                <a:prstGeom prst="ellipse">
                  <a:avLst/>
                </a:prstGeom>
                <a:solidFill>
                  <a:srgbClr val="1D730C"/>
                </a:solidFill>
                <a:ln w="25400">
                  <a:solidFill>
                    <a:srgbClr val="FFFFFF"/>
                  </a:solidFill>
                  <a:miter lim="800000"/>
                  <a:headEnd/>
                  <a:tailEnd/>
                </a:ln>
              </p:spPr>
              <p:txBody>
                <a:bodyPr lIns="0" tIns="0" rIns="0" bIns="0"/>
                <a:lstStyle/>
                <a:p>
                  <a:endParaRPr lang="en-US"/>
                </a:p>
              </p:txBody>
            </p:sp>
            <p:sp>
              <p:nvSpPr>
                <p:cNvPr id="425" name="AutoShape 14"/>
                <p:cNvSpPr>
                  <a:spLocks/>
                </p:cNvSpPr>
                <p:nvPr/>
              </p:nvSpPr>
              <p:spPr bwMode="auto">
                <a:xfrm rot="-5406415">
                  <a:off x="201" y="54"/>
                  <a:ext cx="189" cy="206"/>
                </a:xfrm>
                <a:custGeom>
                  <a:avLst/>
                  <a:gdLst>
                    <a:gd name="T0" fmla="*/ -4 w 21600"/>
                    <a:gd name="T1" fmla="*/ 21598 h 21598"/>
                    <a:gd name="T2" fmla="*/ 21596 w 21600"/>
                    <a:gd name="T3" fmla="*/ 21595 h 21598"/>
                    <a:gd name="T4" fmla="*/ 10800 w 21600"/>
                    <a:gd name="T5" fmla="*/ -2 h 21598"/>
                    <a:gd name="T6" fmla="*/ -4 w 21600"/>
                    <a:gd name="T7" fmla="*/ 21598 h 21598"/>
                    <a:gd name="T8" fmla="*/ -4 w 21600"/>
                    <a:gd name="T9" fmla="*/ 21598 h 21598"/>
                  </a:gdLst>
                  <a:ahLst/>
                  <a:cxnLst>
                    <a:cxn ang="0">
                      <a:pos x="T0" y="T1"/>
                    </a:cxn>
                    <a:cxn ang="0">
                      <a:pos x="T2" y="T3"/>
                    </a:cxn>
                    <a:cxn ang="0">
                      <a:pos x="T4" y="T5"/>
                    </a:cxn>
                    <a:cxn ang="0">
                      <a:pos x="T6" y="T7"/>
                    </a:cxn>
                    <a:cxn ang="0">
                      <a:pos x="T8" y="T9"/>
                    </a:cxn>
                  </a:cxnLst>
                  <a:rect l="0" t="0" r="r" b="b"/>
                  <a:pathLst>
                    <a:path w="21600" h="21598">
                      <a:moveTo>
                        <a:pt x="-4" y="21598"/>
                      </a:moveTo>
                      <a:lnTo>
                        <a:pt x="21596" y="21595"/>
                      </a:lnTo>
                      <a:lnTo>
                        <a:pt x="10800" y="-2"/>
                      </a:lnTo>
                      <a:lnTo>
                        <a:pt x="-4" y="21598"/>
                      </a:lnTo>
                      <a:close/>
                      <a:moveTo>
                        <a:pt x="-4" y="21598"/>
                      </a:moveTo>
                    </a:path>
                  </a:pathLst>
                </a:custGeom>
                <a:solidFill>
                  <a:srgbClr val="FFFFFF"/>
                </a:solidFill>
                <a:ln w="25400" cap="flat">
                  <a:solidFill>
                    <a:srgbClr val="FFFFFF"/>
                  </a:solidFill>
                  <a:prstDash val="solid"/>
                  <a:miter lim="800000"/>
                  <a:headEnd type="none" w="med" len="med"/>
                  <a:tailEnd type="none" w="med" len="med"/>
                </a:ln>
              </p:spPr>
              <p:txBody>
                <a:bodyPr lIns="0" tIns="0" rIns="0" bIns="0"/>
                <a:lstStyle/>
                <a:p>
                  <a:endParaRPr lang="en-US"/>
                </a:p>
              </p:txBody>
            </p:sp>
          </p:grpSp>
          <p:grpSp>
            <p:nvGrpSpPr>
              <p:cNvPr id="246" name="Group 18"/>
              <p:cNvGrpSpPr>
                <a:grpSpLocks/>
              </p:cNvGrpSpPr>
              <p:nvPr/>
            </p:nvGrpSpPr>
            <p:grpSpPr bwMode="auto">
              <a:xfrm>
                <a:off x="1138238" y="4802188"/>
                <a:ext cx="635000" cy="493712"/>
                <a:chOff x="0" y="0"/>
                <a:chExt cx="399" cy="310"/>
              </a:xfrm>
            </p:grpSpPr>
            <p:sp>
              <p:nvSpPr>
                <p:cNvPr id="422" name="Oval 16"/>
                <p:cNvSpPr>
                  <a:spLocks/>
                </p:cNvSpPr>
                <p:nvPr/>
              </p:nvSpPr>
              <p:spPr bwMode="auto">
                <a:xfrm>
                  <a:off x="0" y="0"/>
                  <a:ext cx="337" cy="310"/>
                </a:xfrm>
                <a:prstGeom prst="ellipse">
                  <a:avLst/>
                </a:prstGeom>
                <a:solidFill>
                  <a:srgbClr val="F446FC"/>
                </a:solidFill>
                <a:ln w="25400">
                  <a:solidFill>
                    <a:srgbClr val="FFFFFF"/>
                  </a:solidFill>
                  <a:miter lim="800000"/>
                  <a:headEnd/>
                  <a:tailEnd/>
                </a:ln>
              </p:spPr>
              <p:txBody>
                <a:bodyPr lIns="0" tIns="0" rIns="0" bIns="0"/>
                <a:lstStyle/>
                <a:p>
                  <a:endParaRPr lang="en-US"/>
                </a:p>
              </p:txBody>
            </p:sp>
            <p:sp>
              <p:nvSpPr>
                <p:cNvPr id="423" name="AutoShape 17"/>
                <p:cNvSpPr>
                  <a:spLocks/>
                </p:cNvSpPr>
                <p:nvPr/>
              </p:nvSpPr>
              <p:spPr bwMode="auto">
                <a:xfrm rot="-5406415">
                  <a:off x="201" y="54"/>
                  <a:ext cx="189" cy="206"/>
                </a:xfrm>
                <a:custGeom>
                  <a:avLst/>
                  <a:gdLst>
                    <a:gd name="T0" fmla="*/ -4 w 21600"/>
                    <a:gd name="T1" fmla="*/ 21598 h 21598"/>
                    <a:gd name="T2" fmla="*/ 21596 w 21600"/>
                    <a:gd name="T3" fmla="*/ 21595 h 21598"/>
                    <a:gd name="T4" fmla="*/ 10800 w 21600"/>
                    <a:gd name="T5" fmla="*/ -2 h 21598"/>
                    <a:gd name="T6" fmla="*/ -4 w 21600"/>
                    <a:gd name="T7" fmla="*/ 21598 h 21598"/>
                    <a:gd name="T8" fmla="*/ -4 w 21600"/>
                    <a:gd name="T9" fmla="*/ 21598 h 21598"/>
                  </a:gdLst>
                  <a:ahLst/>
                  <a:cxnLst>
                    <a:cxn ang="0">
                      <a:pos x="T0" y="T1"/>
                    </a:cxn>
                    <a:cxn ang="0">
                      <a:pos x="T2" y="T3"/>
                    </a:cxn>
                    <a:cxn ang="0">
                      <a:pos x="T4" y="T5"/>
                    </a:cxn>
                    <a:cxn ang="0">
                      <a:pos x="T6" y="T7"/>
                    </a:cxn>
                    <a:cxn ang="0">
                      <a:pos x="T8" y="T9"/>
                    </a:cxn>
                  </a:cxnLst>
                  <a:rect l="0" t="0" r="r" b="b"/>
                  <a:pathLst>
                    <a:path w="21600" h="21598">
                      <a:moveTo>
                        <a:pt x="-4" y="21598"/>
                      </a:moveTo>
                      <a:lnTo>
                        <a:pt x="21596" y="21595"/>
                      </a:lnTo>
                      <a:lnTo>
                        <a:pt x="10800" y="-2"/>
                      </a:lnTo>
                      <a:lnTo>
                        <a:pt x="-4" y="21598"/>
                      </a:lnTo>
                      <a:close/>
                      <a:moveTo>
                        <a:pt x="-4" y="21598"/>
                      </a:moveTo>
                    </a:path>
                  </a:pathLst>
                </a:custGeom>
                <a:solidFill>
                  <a:srgbClr val="FFFFFF"/>
                </a:solidFill>
                <a:ln w="25400" cap="flat">
                  <a:solidFill>
                    <a:srgbClr val="FFFFFF"/>
                  </a:solidFill>
                  <a:prstDash val="solid"/>
                  <a:miter lim="800000"/>
                  <a:headEnd type="none" w="med" len="med"/>
                  <a:tailEnd type="none" w="med" len="med"/>
                </a:ln>
              </p:spPr>
              <p:txBody>
                <a:bodyPr lIns="0" tIns="0" rIns="0" bIns="0"/>
                <a:lstStyle/>
                <a:p>
                  <a:endParaRPr lang="en-US"/>
                </a:p>
              </p:txBody>
            </p:sp>
          </p:grpSp>
          <p:grpSp>
            <p:nvGrpSpPr>
              <p:cNvPr id="247" name="Group 44"/>
              <p:cNvGrpSpPr>
                <a:grpSpLocks/>
              </p:cNvGrpSpPr>
              <p:nvPr/>
            </p:nvGrpSpPr>
            <p:grpSpPr bwMode="auto">
              <a:xfrm>
                <a:off x="4981575" y="5432425"/>
                <a:ext cx="534988" cy="514350"/>
                <a:chOff x="0" y="0"/>
                <a:chExt cx="337" cy="324"/>
              </a:xfrm>
            </p:grpSpPr>
            <p:sp>
              <p:nvSpPr>
                <p:cNvPr id="397" name="Oval 19"/>
                <p:cNvSpPr>
                  <a:spLocks/>
                </p:cNvSpPr>
                <p:nvPr/>
              </p:nvSpPr>
              <p:spPr bwMode="auto">
                <a:xfrm>
                  <a:off x="88" y="83"/>
                  <a:ext cx="163" cy="158"/>
                </a:xfrm>
                <a:prstGeom prst="ellipse">
                  <a:avLst/>
                </a:prstGeom>
                <a:gradFill rotWithShape="0">
                  <a:gsLst>
                    <a:gs pos="0">
                      <a:srgbClr val="FEFDFE"/>
                    </a:gs>
                    <a:gs pos="100000">
                      <a:srgbClr val="FB2D7B"/>
                    </a:gs>
                  </a:gsLst>
                  <a:path path="rect">
                    <a:fillToRect l="38965" t="37347" r="61035" b="62653"/>
                  </a:path>
                </a:gradFill>
                <a:ln w="25400">
                  <a:solidFill>
                    <a:srgbClr val="FC478B"/>
                  </a:solidFill>
                  <a:miter lim="800000"/>
                  <a:headEnd/>
                  <a:tailEnd/>
                </a:ln>
              </p:spPr>
              <p:txBody>
                <a:bodyPr lIns="0" tIns="0" rIns="0" bIns="0"/>
                <a:lstStyle/>
                <a:p>
                  <a:endParaRPr lang="en-US"/>
                </a:p>
              </p:txBody>
            </p:sp>
            <p:grpSp>
              <p:nvGrpSpPr>
                <p:cNvPr id="398" name="Group 22"/>
                <p:cNvGrpSpPr>
                  <a:grpSpLocks/>
                </p:cNvGrpSpPr>
                <p:nvPr/>
              </p:nvGrpSpPr>
              <p:grpSpPr bwMode="auto">
                <a:xfrm>
                  <a:off x="144" y="0"/>
                  <a:ext cx="45" cy="81"/>
                  <a:chOff x="0" y="0"/>
                  <a:chExt cx="45" cy="81"/>
                </a:xfrm>
              </p:grpSpPr>
              <p:sp>
                <p:nvSpPr>
                  <p:cNvPr id="420" name="AutoShape 20"/>
                  <p:cNvSpPr>
                    <a:spLocks/>
                  </p:cNvSpPr>
                  <p:nvPr/>
                </p:nvSpPr>
                <p:spPr bwMode="auto">
                  <a:xfrm rot="-5408953">
                    <a:off x="3" y="-3"/>
                    <a:ext cx="37" cy="44"/>
                  </a:xfrm>
                  <a:custGeom>
                    <a:avLst/>
                    <a:gdLst>
                      <a:gd name="T0" fmla="*/ 0 w 21598"/>
                      <a:gd name="T1" fmla="*/ 0 h 21562"/>
                      <a:gd name="T2" fmla="*/ 21598 w 21598"/>
                      <a:gd name="T3" fmla="*/ -38 h 21562"/>
                      <a:gd name="T4" fmla="*/ 21596 w 21598"/>
                      <a:gd name="T5" fmla="*/ 21524 h 21562"/>
                      <a:gd name="T6" fmla="*/ -2 w 21598"/>
                      <a:gd name="T7" fmla="*/ 21562 h 21562"/>
                      <a:gd name="T8" fmla="*/ 0 w 21598"/>
                      <a:gd name="T9" fmla="*/ 0 h 21562"/>
                      <a:gd name="T10" fmla="*/ 0 w 21598"/>
                      <a:gd name="T11" fmla="*/ 0 h 21562"/>
                    </a:gdLst>
                    <a:ahLst/>
                    <a:cxnLst>
                      <a:cxn ang="0">
                        <a:pos x="T0" y="T1"/>
                      </a:cxn>
                      <a:cxn ang="0">
                        <a:pos x="T2" y="T3"/>
                      </a:cxn>
                      <a:cxn ang="0">
                        <a:pos x="T4" y="T5"/>
                      </a:cxn>
                      <a:cxn ang="0">
                        <a:pos x="T6" y="T7"/>
                      </a:cxn>
                      <a:cxn ang="0">
                        <a:pos x="T8" y="T9"/>
                      </a:cxn>
                      <a:cxn ang="0">
                        <a:pos x="T10" y="T11"/>
                      </a:cxn>
                    </a:cxnLst>
                    <a:rect l="0" t="0" r="r" b="b"/>
                    <a:pathLst>
                      <a:path w="21598" h="21562">
                        <a:moveTo>
                          <a:pt x="0" y="0"/>
                        </a:moveTo>
                        <a:lnTo>
                          <a:pt x="21598" y="-38"/>
                        </a:lnTo>
                        <a:lnTo>
                          <a:pt x="21596" y="21524"/>
                        </a:lnTo>
                        <a:lnTo>
                          <a:pt x="-2" y="21562"/>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21" name="AutoShape 21"/>
                  <p:cNvSpPr>
                    <a:spLocks/>
                  </p:cNvSpPr>
                  <p:nvPr/>
                </p:nvSpPr>
                <p:spPr bwMode="auto">
                  <a:xfrm rot="-63792">
                    <a:off x="18" y="37"/>
                    <a:ext cx="9" cy="44"/>
                  </a:xfrm>
                  <a:custGeom>
                    <a:avLst/>
                    <a:gdLst>
                      <a:gd name="T0" fmla="*/ 6828 w 9576"/>
                      <a:gd name="T1" fmla="*/ 21601 h 21599"/>
                      <a:gd name="T2" fmla="*/ 6322 w 9576"/>
                      <a:gd name="T3" fmla="*/ 17137 h 21599"/>
                      <a:gd name="T4" fmla="*/ 4818 w 9576"/>
                      <a:gd name="T5" fmla="*/ 12097 h 21599"/>
                      <a:gd name="T6" fmla="*/ 4811 w 9576"/>
                      <a:gd name="T7" fmla="*/ 6913 h 21599"/>
                      <a:gd name="T8" fmla="*/ 2805 w 9576"/>
                      <a:gd name="T9" fmla="*/ 1 h 21599"/>
                    </a:gdLst>
                    <a:ahLst/>
                    <a:cxnLst>
                      <a:cxn ang="0">
                        <a:pos x="T0" y="T1"/>
                      </a:cxn>
                      <a:cxn ang="0">
                        <a:pos x="T2" y="T3"/>
                      </a:cxn>
                      <a:cxn ang="0">
                        <a:pos x="T4" y="T5"/>
                      </a:cxn>
                      <a:cxn ang="0">
                        <a:pos x="T6" y="T7"/>
                      </a:cxn>
                      <a:cxn ang="0">
                        <a:pos x="T8" y="T9"/>
                      </a:cxn>
                    </a:cxnLst>
                    <a:rect l="0" t="0" r="r" b="b"/>
                    <a:pathLst>
                      <a:path w="9576" h="21599">
                        <a:moveTo>
                          <a:pt x="6828" y="21601"/>
                        </a:moveTo>
                        <a:cubicBezTo>
                          <a:pt x="6828" y="21601"/>
                          <a:pt x="-1837" y="20454"/>
                          <a:pt x="6322" y="17137"/>
                        </a:cubicBezTo>
                        <a:cubicBezTo>
                          <a:pt x="14482" y="13820"/>
                          <a:pt x="4818" y="12097"/>
                          <a:pt x="4818" y="12097"/>
                        </a:cubicBezTo>
                        <a:cubicBezTo>
                          <a:pt x="4818" y="12097"/>
                          <a:pt x="-5989" y="9954"/>
                          <a:pt x="4811" y="6913"/>
                        </a:cubicBezTo>
                        <a:cubicBezTo>
                          <a:pt x="15611" y="3872"/>
                          <a:pt x="2805" y="1"/>
                          <a:pt x="2805"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99" name="Group 25"/>
                <p:cNvGrpSpPr>
                  <a:grpSpLocks/>
                </p:cNvGrpSpPr>
                <p:nvPr/>
              </p:nvGrpSpPr>
              <p:grpSpPr bwMode="auto">
                <a:xfrm rot="10800000" flipH="1">
                  <a:off x="143" y="242"/>
                  <a:ext cx="45" cy="82"/>
                  <a:chOff x="0" y="0"/>
                  <a:chExt cx="45" cy="81"/>
                </a:xfrm>
              </p:grpSpPr>
              <p:sp>
                <p:nvSpPr>
                  <p:cNvPr id="418" name="AutoShape 23"/>
                  <p:cNvSpPr>
                    <a:spLocks/>
                  </p:cNvSpPr>
                  <p:nvPr/>
                </p:nvSpPr>
                <p:spPr bwMode="auto">
                  <a:xfrm rot="-5408953">
                    <a:off x="3" y="-3"/>
                    <a:ext cx="37" cy="44"/>
                  </a:xfrm>
                  <a:custGeom>
                    <a:avLst/>
                    <a:gdLst>
                      <a:gd name="T0" fmla="*/ 0 w 21598"/>
                      <a:gd name="T1" fmla="*/ 0 h 21562"/>
                      <a:gd name="T2" fmla="*/ 21598 w 21598"/>
                      <a:gd name="T3" fmla="*/ -38 h 21562"/>
                      <a:gd name="T4" fmla="*/ 21596 w 21598"/>
                      <a:gd name="T5" fmla="*/ 21524 h 21562"/>
                      <a:gd name="T6" fmla="*/ -2 w 21598"/>
                      <a:gd name="T7" fmla="*/ 21562 h 21562"/>
                      <a:gd name="T8" fmla="*/ 0 w 21598"/>
                      <a:gd name="T9" fmla="*/ 0 h 21562"/>
                      <a:gd name="T10" fmla="*/ 0 w 21598"/>
                      <a:gd name="T11" fmla="*/ 0 h 21562"/>
                    </a:gdLst>
                    <a:ahLst/>
                    <a:cxnLst>
                      <a:cxn ang="0">
                        <a:pos x="T0" y="T1"/>
                      </a:cxn>
                      <a:cxn ang="0">
                        <a:pos x="T2" y="T3"/>
                      </a:cxn>
                      <a:cxn ang="0">
                        <a:pos x="T4" y="T5"/>
                      </a:cxn>
                      <a:cxn ang="0">
                        <a:pos x="T6" y="T7"/>
                      </a:cxn>
                      <a:cxn ang="0">
                        <a:pos x="T8" y="T9"/>
                      </a:cxn>
                      <a:cxn ang="0">
                        <a:pos x="T10" y="T11"/>
                      </a:cxn>
                    </a:cxnLst>
                    <a:rect l="0" t="0" r="r" b="b"/>
                    <a:pathLst>
                      <a:path w="21598" h="21562">
                        <a:moveTo>
                          <a:pt x="0" y="0"/>
                        </a:moveTo>
                        <a:lnTo>
                          <a:pt x="21598" y="-38"/>
                        </a:lnTo>
                        <a:lnTo>
                          <a:pt x="21596" y="21524"/>
                        </a:lnTo>
                        <a:lnTo>
                          <a:pt x="-2" y="21562"/>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19" name="AutoShape 24"/>
                  <p:cNvSpPr>
                    <a:spLocks/>
                  </p:cNvSpPr>
                  <p:nvPr/>
                </p:nvSpPr>
                <p:spPr bwMode="auto">
                  <a:xfrm rot="-63792">
                    <a:off x="18" y="37"/>
                    <a:ext cx="9" cy="44"/>
                  </a:xfrm>
                  <a:custGeom>
                    <a:avLst/>
                    <a:gdLst>
                      <a:gd name="T0" fmla="*/ 6828 w 9576"/>
                      <a:gd name="T1" fmla="*/ 21601 h 21599"/>
                      <a:gd name="T2" fmla="*/ 6322 w 9576"/>
                      <a:gd name="T3" fmla="*/ 17137 h 21599"/>
                      <a:gd name="T4" fmla="*/ 4818 w 9576"/>
                      <a:gd name="T5" fmla="*/ 12097 h 21599"/>
                      <a:gd name="T6" fmla="*/ 4811 w 9576"/>
                      <a:gd name="T7" fmla="*/ 6913 h 21599"/>
                      <a:gd name="T8" fmla="*/ 2805 w 9576"/>
                      <a:gd name="T9" fmla="*/ 1 h 21599"/>
                    </a:gdLst>
                    <a:ahLst/>
                    <a:cxnLst>
                      <a:cxn ang="0">
                        <a:pos x="T0" y="T1"/>
                      </a:cxn>
                      <a:cxn ang="0">
                        <a:pos x="T2" y="T3"/>
                      </a:cxn>
                      <a:cxn ang="0">
                        <a:pos x="T4" y="T5"/>
                      </a:cxn>
                      <a:cxn ang="0">
                        <a:pos x="T6" y="T7"/>
                      </a:cxn>
                      <a:cxn ang="0">
                        <a:pos x="T8" y="T9"/>
                      </a:cxn>
                    </a:cxnLst>
                    <a:rect l="0" t="0" r="r" b="b"/>
                    <a:pathLst>
                      <a:path w="9576" h="21599">
                        <a:moveTo>
                          <a:pt x="6828" y="21601"/>
                        </a:moveTo>
                        <a:cubicBezTo>
                          <a:pt x="6828" y="21601"/>
                          <a:pt x="-1837" y="20454"/>
                          <a:pt x="6322" y="17137"/>
                        </a:cubicBezTo>
                        <a:cubicBezTo>
                          <a:pt x="14482" y="13820"/>
                          <a:pt x="4818" y="12097"/>
                          <a:pt x="4818" y="12097"/>
                        </a:cubicBezTo>
                        <a:cubicBezTo>
                          <a:pt x="4818" y="12097"/>
                          <a:pt x="-5989" y="9954"/>
                          <a:pt x="4811" y="6913"/>
                        </a:cubicBezTo>
                        <a:cubicBezTo>
                          <a:pt x="15611" y="3872"/>
                          <a:pt x="2805" y="1"/>
                          <a:pt x="2805"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00" name="Group 28"/>
                <p:cNvGrpSpPr>
                  <a:grpSpLocks/>
                </p:cNvGrpSpPr>
                <p:nvPr/>
              </p:nvGrpSpPr>
              <p:grpSpPr bwMode="auto">
                <a:xfrm rot="5400000" flipH="1">
                  <a:off x="273" y="119"/>
                  <a:ext cx="43" cy="85"/>
                  <a:chOff x="0" y="0"/>
                  <a:chExt cx="43" cy="84"/>
                </a:xfrm>
              </p:grpSpPr>
              <p:sp>
                <p:nvSpPr>
                  <p:cNvPr id="416" name="AutoShape 26"/>
                  <p:cNvSpPr>
                    <a:spLocks/>
                  </p:cNvSpPr>
                  <p:nvPr/>
                </p:nvSpPr>
                <p:spPr bwMode="auto">
                  <a:xfrm rot="-5408953">
                    <a:off x="2" y="-2"/>
                    <a:ext cx="39" cy="43"/>
                  </a:xfrm>
                  <a:custGeom>
                    <a:avLst/>
                    <a:gdLst>
                      <a:gd name="T0" fmla="*/ 0 w 21598"/>
                      <a:gd name="T1" fmla="*/ 0 h 21565"/>
                      <a:gd name="T2" fmla="*/ 21598 w 21598"/>
                      <a:gd name="T3" fmla="*/ -35 h 21565"/>
                      <a:gd name="T4" fmla="*/ 21600 w 21598"/>
                      <a:gd name="T5" fmla="*/ 21530 h 21565"/>
                      <a:gd name="T6" fmla="*/ 2 w 21598"/>
                      <a:gd name="T7" fmla="*/ 21565 h 21565"/>
                      <a:gd name="T8" fmla="*/ 0 w 21598"/>
                      <a:gd name="T9" fmla="*/ 0 h 21565"/>
                      <a:gd name="T10" fmla="*/ 0 w 21598"/>
                      <a:gd name="T11" fmla="*/ 0 h 21565"/>
                    </a:gdLst>
                    <a:ahLst/>
                    <a:cxnLst>
                      <a:cxn ang="0">
                        <a:pos x="T0" y="T1"/>
                      </a:cxn>
                      <a:cxn ang="0">
                        <a:pos x="T2" y="T3"/>
                      </a:cxn>
                      <a:cxn ang="0">
                        <a:pos x="T4" y="T5"/>
                      </a:cxn>
                      <a:cxn ang="0">
                        <a:pos x="T6" y="T7"/>
                      </a:cxn>
                      <a:cxn ang="0">
                        <a:pos x="T8" y="T9"/>
                      </a:cxn>
                      <a:cxn ang="0">
                        <a:pos x="T10" y="T11"/>
                      </a:cxn>
                    </a:cxnLst>
                    <a:rect l="0" t="0" r="r" b="b"/>
                    <a:pathLst>
                      <a:path w="21598" h="21565">
                        <a:moveTo>
                          <a:pt x="0" y="0"/>
                        </a:moveTo>
                        <a:lnTo>
                          <a:pt x="21598" y="-35"/>
                        </a:lnTo>
                        <a:lnTo>
                          <a:pt x="21600" y="21530"/>
                        </a:lnTo>
                        <a:lnTo>
                          <a:pt x="2" y="21565"/>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17" name="AutoShape 27"/>
                  <p:cNvSpPr>
                    <a:spLocks/>
                  </p:cNvSpPr>
                  <p:nvPr/>
                </p:nvSpPr>
                <p:spPr bwMode="auto">
                  <a:xfrm rot="-63792">
                    <a:off x="17" y="38"/>
                    <a:ext cx="9" cy="46"/>
                  </a:xfrm>
                  <a:custGeom>
                    <a:avLst/>
                    <a:gdLst>
                      <a:gd name="T0" fmla="*/ 6764 w 9569"/>
                      <a:gd name="T1" fmla="*/ 21599 h 21601"/>
                      <a:gd name="T2" fmla="*/ 6271 w 9569"/>
                      <a:gd name="T3" fmla="*/ 17135 h 21601"/>
                      <a:gd name="T4" fmla="*/ 4782 w 9569"/>
                      <a:gd name="T5" fmla="*/ 12095 h 21601"/>
                      <a:gd name="T6" fmla="*/ 4789 w 9569"/>
                      <a:gd name="T7" fmla="*/ 6911 h 21601"/>
                      <a:gd name="T8" fmla="*/ 2803 w 9569"/>
                      <a:gd name="T9" fmla="*/ -1 h 21601"/>
                    </a:gdLst>
                    <a:ahLst/>
                    <a:cxnLst>
                      <a:cxn ang="0">
                        <a:pos x="T0" y="T1"/>
                      </a:cxn>
                      <a:cxn ang="0">
                        <a:pos x="T2" y="T3"/>
                      </a:cxn>
                      <a:cxn ang="0">
                        <a:pos x="T4" y="T5"/>
                      </a:cxn>
                      <a:cxn ang="0">
                        <a:pos x="T6" y="T7"/>
                      </a:cxn>
                      <a:cxn ang="0">
                        <a:pos x="T8" y="T9"/>
                      </a:cxn>
                    </a:cxnLst>
                    <a:rect l="0" t="0" r="r" b="b"/>
                    <a:pathLst>
                      <a:path w="9569" h="21601">
                        <a:moveTo>
                          <a:pt x="6764" y="21599"/>
                        </a:moveTo>
                        <a:cubicBezTo>
                          <a:pt x="6764" y="21599"/>
                          <a:pt x="-1890" y="20457"/>
                          <a:pt x="6271" y="17135"/>
                        </a:cubicBezTo>
                        <a:cubicBezTo>
                          <a:pt x="14433" y="13813"/>
                          <a:pt x="4782" y="12095"/>
                          <a:pt x="4782" y="12095"/>
                        </a:cubicBezTo>
                        <a:cubicBezTo>
                          <a:pt x="4782" y="12095"/>
                          <a:pt x="-6011" y="9958"/>
                          <a:pt x="4789" y="6911"/>
                        </a:cubicBezTo>
                        <a:cubicBezTo>
                          <a:pt x="15589" y="3863"/>
                          <a:pt x="2803" y="-1"/>
                          <a:pt x="2803"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01" name="Group 31"/>
                <p:cNvGrpSpPr>
                  <a:grpSpLocks/>
                </p:cNvGrpSpPr>
                <p:nvPr/>
              </p:nvGrpSpPr>
              <p:grpSpPr bwMode="auto">
                <a:xfrm rot="-5400000">
                  <a:off x="20" y="121"/>
                  <a:ext cx="43" cy="83"/>
                  <a:chOff x="0" y="0"/>
                  <a:chExt cx="43" cy="84"/>
                </a:xfrm>
              </p:grpSpPr>
              <p:sp>
                <p:nvSpPr>
                  <p:cNvPr id="414" name="AutoShape 29"/>
                  <p:cNvSpPr>
                    <a:spLocks/>
                  </p:cNvSpPr>
                  <p:nvPr/>
                </p:nvSpPr>
                <p:spPr bwMode="auto">
                  <a:xfrm rot="-5408953">
                    <a:off x="2" y="-2"/>
                    <a:ext cx="39" cy="43"/>
                  </a:xfrm>
                  <a:custGeom>
                    <a:avLst/>
                    <a:gdLst>
                      <a:gd name="T0" fmla="*/ 0 w 21598"/>
                      <a:gd name="T1" fmla="*/ 0 h 21565"/>
                      <a:gd name="T2" fmla="*/ 21598 w 21598"/>
                      <a:gd name="T3" fmla="*/ -35 h 21565"/>
                      <a:gd name="T4" fmla="*/ 21600 w 21598"/>
                      <a:gd name="T5" fmla="*/ 21530 h 21565"/>
                      <a:gd name="T6" fmla="*/ 2 w 21598"/>
                      <a:gd name="T7" fmla="*/ 21565 h 21565"/>
                      <a:gd name="T8" fmla="*/ 0 w 21598"/>
                      <a:gd name="T9" fmla="*/ 0 h 21565"/>
                      <a:gd name="T10" fmla="*/ 0 w 21598"/>
                      <a:gd name="T11" fmla="*/ 0 h 21565"/>
                    </a:gdLst>
                    <a:ahLst/>
                    <a:cxnLst>
                      <a:cxn ang="0">
                        <a:pos x="T0" y="T1"/>
                      </a:cxn>
                      <a:cxn ang="0">
                        <a:pos x="T2" y="T3"/>
                      </a:cxn>
                      <a:cxn ang="0">
                        <a:pos x="T4" y="T5"/>
                      </a:cxn>
                      <a:cxn ang="0">
                        <a:pos x="T6" y="T7"/>
                      </a:cxn>
                      <a:cxn ang="0">
                        <a:pos x="T8" y="T9"/>
                      </a:cxn>
                      <a:cxn ang="0">
                        <a:pos x="T10" y="T11"/>
                      </a:cxn>
                    </a:cxnLst>
                    <a:rect l="0" t="0" r="r" b="b"/>
                    <a:pathLst>
                      <a:path w="21598" h="21565">
                        <a:moveTo>
                          <a:pt x="0" y="0"/>
                        </a:moveTo>
                        <a:lnTo>
                          <a:pt x="21598" y="-35"/>
                        </a:lnTo>
                        <a:lnTo>
                          <a:pt x="21600" y="21530"/>
                        </a:lnTo>
                        <a:lnTo>
                          <a:pt x="2" y="21565"/>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15" name="AutoShape 30"/>
                  <p:cNvSpPr>
                    <a:spLocks/>
                  </p:cNvSpPr>
                  <p:nvPr/>
                </p:nvSpPr>
                <p:spPr bwMode="auto">
                  <a:xfrm rot="-63792">
                    <a:off x="17" y="38"/>
                    <a:ext cx="9" cy="46"/>
                  </a:xfrm>
                  <a:custGeom>
                    <a:avLst/>
                    <a:gdLst>
                      <a:gd name="T0" fmla="*/ 6764 w 9569"/>
                      <a:gd name="T1" fmla="*/ 21599 h 21601"/>
                      <a:gd name="T2" fmla="*/ 6271 w 9569"/>
                      <a:gd name="T3" fmla="*/ 17135 h 21601"/>
                      <a:gd name="T4" fmla="*/ 4782 w 9569"/>
                      <a:gd name="T5" fmla="*/ 12095 h 21601"/>
                      <a:gd name="T6" fmla="*/ 4789 w 9569"/>
                      <a:gd name="T7" fmla="*/ 6911 h 21601"/>
                      <a:gd name="T8" fmla="*/ 2803 w 9569"/>
                      <a:gd name="T9" fmla="*/ -1 h 21601"/>
                    </a:gdLst>
                    <a:ahLst/>
                    <a:cxnLst>
                      <a:cxn ang="0">
                        <a:pos x="T0" y="T1"/>
                      </a:cxn>
                      <a:cxn ang="0">
                        <a:pos x="T2" y="T3"/>
                      </a:cxn>
                      <a:cxn ang="0">
                        <a:pos x="T4" y="T5"/>
                      </a:cxn>
                      <a:cxn ang="0">
                        <a:pos x="T6" y="T7"/>
                      </a:cxn>
                      <a:cxn ang="0">
                        <a:pos x="T8" y="T9"/>
                      </a:cxn>
                    </a:cxnLst>
                    <a:rect l="0" t="0" r="r" b="b"/>
                    <a:pathLst>
                      <a:path w="9569" h="21601">
                        <a:moveTo>
                          <a:pt x="6764" y="21599"/>
                        </a:moveTo>
                        <a:cubicBezTo>
                          <a:pt x="6764" y="21599"/>
                          <a:pt x="-1890" y="20457"/>
                          <a:pt x="6271" y="17135"/>
                        </a:cubicBezTo>
                        <a:cubicBezTo>
                          <a:pt x="14433" y="13813"/>
                          <a:pt x="4782" y="12095"/>
                          <a:pt x="4782" y="12095"/>
                        </a:cubicBezTo>
                        <a:cubicBezTo>
                          <a:pt x="4782" y="12095"/>
                          <a:pt x="-6011" y="9958"/>
                          <a:pt x="4789" y="6911"/>
                        </a:cubicBezTo>
                        <a:cubicBezTo>
                          <a:pt x="15589" y="3863"/>
                          <a:pt x="2803" y="-1"/>
                          <a:pt x="2803"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02" name="Group 34"/>
                <p:cNvGrpSpPr>
                  <a:grpSpLocks/>
                </p:cNvGrpSpPr>
                <p:nvPr/>
              </p:nvGrpSpPr>
              <p:grpSpPr bwMode="auto">
                <a:xfrm rot="3039020" flipH="1">
                  <a:off x="233" y="35"/>
                  <a:ext cx="45" cy="83"/>
                  <a:chOff x="0" y="0"/>
                  <a:chExt cx="44" cy="83"/>
                </a:xfrm>
              </p:grpSpPr>
              <p:sp>
                <p:nvSpPr>
                  <p:cNvPr id="412" name="AutoShape 32"/>
                  <p:cNvSpPr>
                    <a:spLocks/>
                  </p:cNvSpPr>
                  <p:nvPr/>
                </p:nvSpPr>
                <p:spPr bwMode="auto">
                  <a:xfrm rot="-5408953">
                    <a:off x="3" y="-3"/>
                    <a:ext cx="38" cy="44"/>
                  </a:xfrm>
                  <a:custGeom>
                    <a:avLst/>
                    <a:gdLst>
                      <a:gd name="T0" fmla="*/ 0 w 21600"/>
                      <a:gd name="T1" fmla="*/ 0 h 21564"/>
                      <a:gd name="T2" fmla="*/ 21600 w 21600"/>
                      <a:gd name="T3" fmla="*/ -37 h 21564"/>
                      <a:gd name="T4" fmla="*/ 21600 w 21600"/>
                      <a:gd name="T5" fmla="*/ 21527 h 21564"/>
                      <a:gd name="T6" fmla="*/ 0 w 21600"/>
                      <a:gd name="T7" fmla="*/ 21563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7"/>
                        </a:lnTo>
                        <a:lnTo>
                          <a:pt x="21600" y="21527"/>
                        </a:lnTo>
                        <a:lnTo>
                          <a:pt x="0" y="21563"/>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13" name="AutoShape 33"/>
                  <p:cNvSpPr>
                    <a:spLocks/>
                  </p:cNvSpPr>
                  <p:nvPr/>
                </p:nvSpPr>
                <p:spPr bwMode="auto">
                  <a:xfrm rot="-63792">
                    <a:off x="17" y="38"/>
                    <a:ext cx="9" cy="45"/>
                  </a:xfrm>
                  <a:custGeom>
                    <a:avLst/>
                    <a:gdLst>
                      <a:gd name="T0" fmla="*/ 6790 w 9572"/>
                      <a:gd name="T1" fmla="*/ 21600 h 21600"/>
                      <a:gd name="T2" fmla="*/ 6292 w 9572"/>
                      <a:gd name="T3" fmla="*/ 17136 h 21600"/>
                      <a:gd name="T4" fmla="*/ 4797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8" y="20456"/>
                          <a:pt x="6292" y="17136"/>
                        </a:cubicBezTo>
                        <a:cubicBezTo>
                          <a:pt x="14453" y="13816"/>
                          <a:pt x="4797" y="12096"/>
                          <a:pt x="4797" y="12096"/>
                        </a:cubicBezTo>
                        <a:cubicBezTo>
                          <a:pt x="4797"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03" name="Group 37"/>
                <p:cNvGrpSpPr>
                  <a:grpSpLocks/>
                </p:cNvGrpSpPr>
                <p:nvPr/>
              </p:nvGrpSpPr>
              <p:grpSpPr bwMode="auto">
                <a:xfrm rot="-7760979">
                  <a:off x="54" y="202"/>
                  <a:ext cx="44" cy="84"/>
                  <a:chOff x="0" y="0"/>
                  <a:chExt cx="44" cy="83"/>
                </a:xfrm>
              </p:grpSpPr>
              <p:sp>
                <p:nvSpPr>
                  <p:cNvPr id="410" name="AutoShape 35"/>
                  <p:cNvSpPr>
                    <a:spLocks/>
                  </p:cNvSpPr>
                  <p:nvPr/>
                </p:nvSpPr>
                <p:spPr bwMode="auto">
                  <a:xfrm rot="-5408953">
                    <a:off x="3" y="-3"/>
                    <a:ext cx="38" cy="44"/>
                  </a:xfrm>
                  <a:custGeom>
                    <a:avLst/>
                    <a:gdLst>
                      <a:gd name="T0" fmla="*/ 0 w 21600"/>
                      <a:gd name="T1" fmla="*/ 0 h 21564"/>
                      <a:gd name="T2" fmla="*/ 21600 w 21600"/>
                      <a:gd name="T3" fmla="*/ -37 h 21564"/>
                      <a:gd name="T4" fmla="*/ 21600 w 21600"/>
                      <a:gd name="T5" fmla="*/ 21527 h 21564"/>
                      <a:gd name="T6" fmla="*/ 0 w 21600"/>
                      <a:gd name="T7" fmla="*/ 21563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7"/>
                        </a:lnTo>
                        <a:lnTo>
                          <a:pt x="21600" y="21527"/>
                        </a:lnTo>
                        <a:lnTo>
                          <a:pt x="0" y="21563"/>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11" name="AutoShape 36"/>
                  <p:cNvSpPr>
                    <a:spLocks/>
                  </p:cNvSpPr>
                  <p:nvPr/>
                </p:nvSpPr>
                <p:spPr bwMode="auto">
                  <a:xfrm rot="-63792">
                    <a:off x="17" y="38"/>
                    <a:ext cx="9" cy="45"/>
                  </a:xfrm>
                  <a:custGeom>
                    <a:avLst/>
                    <a:gdLst>
                      <a:gd name="T0" fmla="*/ 6790 w 9572"/>
                      <a:gd name="T1" fmla="*/ 21600 h 21600"/>
                      <a:gd name="T2" fmla="*/ 6292 w 9572"/>
                      <a:gd name="T3" fmla="*/ 17136 h 21600"/>
                      <a:gd name="T4" fmla="*/ 4797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8" y="20456"/>
                          <a:pt x="6292" y="17136"/>
                        </a:cubicBezTo>
                        <a:cubicBezTo>
                          <a:pt x="14453" y="13816"/>
                          <a:pt x="4797" y="12096"/>
                          <a:pt x="4797" y="12096"/>
                        </a:cubicBezTo>
                        <a:cubicBezTo>
                          <a:pt x="4797"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04" name="Group 40"/>
                <p:cNvGrpSpPr>
                  <a:grpSpLocks/>
                </p:cNvGrpSpPr>
                <p:nvPr/>
              </p:nvGrpSpPr>
              <p:grpSpPr bwMode="auto">
                <a:xfrm rot="7845068" flipH="1">
                  <a:off x="239" y="202"/>
                  <a:ext cx="44" cy="84"/>
                  <a:chOff x="0" y="0"/>
                  <a:chExt cx="44" cy="83"/>
                </a:xfrm>
              </p:grpSpPr>
              <p:sp>
                <p:nvSpPr>
                  <p:cNvPr id="408" name="AutoShape 38"/>
                  <p:cNvSpPr>
                    <a:spLocks/>
                  </p:cNvSpPr>
                  <p:nvPr/>
                </p:nvSpPr>
                <p:spPr bwMode="auto">
                  <a:xfrm rot="-5408953">
                    <a:off x="3" y="-3"/>
                    <a:ext cx="38" cy="44"/>
                  </a:xfrm>
                  <a:custGeom>
                    <a:avLst/>
                    <a:gdLst>
                      <a:gd name="T0" fmla="*/ 0 w 21600"/>
                      <a:gd name="T1" fmla="*/ 0 h 21563"/>
                      <a:gd name="T2" fmla="*/ 21600 w 21600"/>
                      <a:gd name="T3" fmla="*/ -37 h 21563"/>
                      <a:gd name="T4" fmla="*/ 21600 w 21600"/>
                      <a:gd name="T5" fmla="*/ 21526 h 21563"/>
                      <a:gd name="T6" fmla="*/ 0 w 21600"/>
                      <a:gd name="T7" fmla="*/ 21563 h 21563"/>
                      <a:gd name="T8" fmla="*/ 0 w 21600"/>
                      <a:gd name="T9" fmla="*/ 0 h 21563"/>
                      <a:gd name="T10" fmla="*/ 0 w 21600"/>
                      <a:gd name="T11" fmla="*/ 0 h 21563"/>
                    </a:gdLst>
                    <a:ahLst/>
                    <a:cxnLst>
                      <a:cxn ang="0">
                        <a:pos x="T0" y="T1"/>
                      </a:cxn>
                      <a:cxn ang="0">
                        <a:pos x="T2" y="T3"/>
                      </a:cxn>
                      <a:cxn ang="0">
                        <a:pos x="T4" y="T5"/>
                      </a:cxn>
                      <a:cxn ang="0">
                        <a:pos x="T6" y="T7"/>
                      </a:cxn>
                      <a:cxn ang="0">
                        <a:pos x="T8" y="T9"/>
                      </a:cxn>
                      <a:cxn ang="0">
                        <a:pos x="T10" y="T11"/>
                      </a:cxn>
                    </a:cxnLst>
                    <a:rect l="0" t="0" r="r" b="b"/>
                    <a:pathLst>
                      <a:path w="21600" h="21563">
                        <a:moveTo>
                          <a:pt x="0" y="0"/>
                        </a:moveTo>
                        <a:lnTo>
                          <a:pt x="21600" y="-37"/>
                        </a:lnTo>
                        <a:lnTo>
                          <a:pt x="21600" y="21526"/>
                        </a:lnTo>
                        <a:lnTo>
                          <a:pt x="0" y="21563"/>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09" name="AutoShape 39"/>
                  <p:cNvSpPr>
                    <a:spLocks/>
                  </p:cNvSpPr>
                  <p:nvPr/>
                </p:nvSpPr>
                <p:spPr bwMode="auto">
                  <a:xfrm rot="-63792">
                    <a:off x="17" y="38"/>
                    <a:ext cx="9" cy="44"/>
                  </a:xfrm>
                  <a:custGeom>
                    <a:avLst/>
                    <a:gdLst>
                      <a:gd name="T0" fmla="*/ 6791 w 9572"/>
                      <a:gd name="T1" fmla="*/ 21600 h 21600"/>
                      <a:gd name="T2" fmla="*/ 6293 w 9572"/>
                      <a:gd name="T3" fmla="*/ 17136 h 21600"/>
                      <a:gd name="T4" fmla="*/ 4797 w 9572"/>
                      <a:gd name="T5" fmla="*/ 12096 h 21600"/>
                      <a:gd name="T6" fmla="*/ 4798 w 9572"/>
                      <a:gd name="T7" fmla="*/ 6912 h 21600"/>
                      <a:gd name="T8" fmla="*/ 2803 w 9572"/>
                      <a:gd name="T9" fmla="*/ 0 h 21600"/>
                    </a:gdLst>
                    <a:ahLst/>
                    <a:cxnLst>
                      <a:cxn ang="0">
                        <a:pos x="T0" y="T1"/>
                      </a:cxn>
                      <a:cxn ang="0">
                        <a:pos x="T2" y="T3"/>
                      </a:cxn>
                      <a:cxn ang="0">
                        <a:pos x="T4" y="T5"/>
                      </a:cxn>
                      <a:cxn ang="0">
                        <a:pos x="T6" y="T7"/>
                      </a:cxn>
                      <a:cxn ang="0">
                        <a:pos x="T8" y="T9"/>
                      </a:cxn>
                    </a:cxnLst>
                    <a:rect l="0" t="0" r="r" b="b"/>
                    <a:pathLst>
                      <a:path w="9572" h="21600">
                        <a:moveTo>
                          <a:pt x="6791" y="21600"/>
                        </a:moveTo>
                        <a:cubicBezTo>
                          <a:pt x="6791" y="21600"/>
                          <a:pt x="-1868" y="20456"/>
                          <a:pt x="6293" y="17136"/>
                        </a:cubicBezTo>
                        <a:cubicBezTo>
                          <a:pt x="14454" y="13816"/>
                          <a:pt x="4797" y="12096"/>
                          <a:pt x="4797" y="12096"/>
                        </a:cubicBezTo>
                        <a:cubicBezTo>
                          <a:pt x="4797" y="12096"/>
                          <a:pt x="-6002" y="9957"/>
                          <a:pt x="4798" y="6912"/>
                        </a:cubicBezTo>
                        <a:cubicBezTo>
                          <a:pt x="15598" y="3867"/>
                          <a:pt x="2803" y="0"/>
                          <a:pt x="2803"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405" name="Group 43"/>
                <p:cNvGrpSpPr>
                  <a:grpSpLocks/>
                </p:cNvGrpSpPr>
                <p:nvPr/>
              </p:nvGrpSpPr>
              <p:grpSpPr bwMode="auto">
                <a:xfrm rot="-3075657">
                  <a:off x="56" y="37"/>
                  <a:ext cx="44" cy="83"/>
                  <a:chOff x="0" y="0"/>
                  <a:chExt cx="44" cy="83"/>
                </a:xfrm>
              </p:grpSpPr>
              <p:sp>
                <p:nvSpPr>
                  <p:cNvPr id="406" name="AutoShape 41"/>
                  <p:cNvSpPr>
                    <a:spLocks/>
                  </p:cNvSpPr>
                  <p:nvPr/>
                </p:nvSpPr>
                <p:spPr bwMode="auto">
                  <a:xfrm rot="-5408953">
                    <a:off x="3" y="-3"/>
                    <a:ext cx="38" cy="44"/>
                  </a:xfrm>
                  <a:custGeom>
                    <a:avLst/>
                    <a:gdLst>
                      <a:gd name="T0" fmla="*/ 0 w 21600"/>
                      <a:gd name="T1" fmla="*/ 0 h 21564"/>
                      <a:gd name="T2" fmla="*/ 21600 w 21600"/>
                      <a:gd name="T3" fmla="*/ -36 h 21564"/>
                      <a:gd name="T4" fmla="*/ 21600 w 21600"/>
                      <a:gd name="T5" fmla="*/ 21528 h 21564"/>
                      <a:gd name="T6" fmla="*/ 0 w 21600"/>
                      <a:gd name="T7" fmla="*/ 21564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6"/>
                        </a:lnTo>
                        <a:lnTo>
                          <a:pt x="21600" y="21528"/>
                        </a:lnTo>
                        <a:lnTo>
                          <a:pt x="0" y="21564"/>
                        </a:lnTo>
                        <a:lnTo>
                          <a:pt x="0" y="0"/>
                        </a:lnTo>
                        <a:close/>
                        <a:moveTo>
                          <a:pt x="0" y="0"/>
                        </a:moveTo>
                      </a:path>
                    </a:pathLst>
                  </a:custGeom>
                  <a:solidFill>
                    <a:srgbClr val="30C73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407" name="AutoShape 42"/>
                  <p:cNvSpPr>
                    <a:spLocks/>
                  </p:cNvSpPr>
                  <p:nvPr/>
                </p:nvSpPr>
                <p:spPr bwMode="auto">
                  <a:xfrm rot="-63792">
                    <a:off x="17" y="38"/>
                    <a:ext cx="9" cy="45"/>
                  </a:xfrm>
                  <a:custGeom>
                    <a:avLst/>
                    <a:gdLst>
                      <a:gd name="T0" fmla="*/ 6790 w 9572"/>
                      <a:gd name="T1" fmla="*/ 21600 h 21600"/>
                      <a:gd name="T2" fmla="*/ 6292 w 9572"/>
                      <a:gd name="T3" fmla="*/ 17136 h 21600"/>
                      <a:gd name="T4" fmla="*/ 4796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9" y="20456"/>
                          <a:pt x="6292" y="17136"/>
                        </a:cubicBezTo>
                        <a:cubicBezTo>
                          <a:pt x="14453" y="13816"/>
                          <a:pt x="4796" y="12096"/>
                          <a:pt x="4796" y="12096"/>
                        </a:cubicBezTo>
                        <a:cubicBezTo>
                          <a:pt x="4796"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grpSp>
            <p:nvGrpSpPr>
              <p:cNvPr id="248" name="Group 82"/>
              <p:cNvGrpSpPr>
                <a:grpSpLocks/>
              </p:cNvGrpSpPr>
              <p:nvPr/>
            </p:nvGrpSpPr>
            <p:grpSpPr bwMode="auto">
              <a:xfrm>
                <a:off x="1681163" y="1758950"/>
                <a:ext cx="3908425" cy="3646488"/>
                <a:chOff x="0" y="0"/>
                <a:chExt cx="2461" cy="2297"/>
              </a:xfrm>
            </p:grpSpPr>
            <p:sp>
              <p:nvSpPr>
                <p:cNvPr id="360" name="Rectangle 45"/>
                <p:cNvSpPr>
                  <a:spLocks/>
                </p:cNvSpPr>
                <p:nvPr/>
              </p:nvSpPr>
              <p:spPr bwMode="auto">
                <a:xfrm>
                  <a:off x="0" y="0"/>
                  <a:ext cx="2461" cy="2297"/>
                </a:xfrm>
                <a:prstGeom prst="rect">
                  <a:avLst/>
                </a:prstGeom>
                <a:solidFill>
                  <a:srgbClr val="FFFFFF"/>
                </a:solidFill>
                <a:ln w="25400">
                  <a:solidFill>
                    <a:schemeClr val="tx1"/>
                  </a:solidFill>
                  <a:miter lim="800000"/>
                  <a:headEnd/>
                  <a:tailEnd/>
                </a:ln>
              </p:spPr>
              <p:txBody>
                <a:bodyPr lIns="0" tIns="0" rIns="0" bIns="0"/>
                <a:lstStyle/>
                <a:p>
                  <a:endParaRPr lang="en-US"/>
                </a:p>
              </p:txBody>
            </p:sp>
            <p:sp>
              <p:nvSpPr>
                <p:cNvPr id="361" name="Oval 46"/>
                <p:cNvSpPr>
                  <a:spLocks/>
                </p:cNvSpPr>
                <p:nvPr/>
              </p:nvSpPr>
              <p:spPr bwMode="auto">
                <a:xfrm>
                  <a:off x="66" y="1916"/>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62" name="Oval 47"/>
                <p:cNvSpPr>
                  <a:spLocks/>
                </p:cNvSpPr>
                <p:nvPr/>
              </p:nvSpPr>
              <p:spPr bwMode="auto">
                <a:xfrm>
                  <a:off x="463" y="1917"/>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63" name="Oval 48"/>
                <p:cNvSpPr>
                  <a:spLocks/>
                </p:cNvSpPr>
                <p:nvPr/>
              </p:nvSpPr>
              <p:spPr bwMode="auto">
                <a:xfrm>
                  <a:off x="860" y="1917"/>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64" name="Oval 49"/>
                <p:cNvSpPr>
                  <a:spLocks/>
                </p:cNvSpPr>
                <p:nvPr/>
              </p:nvSpPr>
              <p:spPr bwMode="auto">
                <a:xfrm>
                  <a:off x="1258" y="1917"/>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65" name="Oval 50"/>
                <p:cNvSpPr>
                  <a:spLocks/>
                </p:cNvSpPr>
                <p:nvPr/>
              </p:nvSpPr>
              <p:spPr bwMode="auto">
                <a:xfrm>
                  <a:off x="1655" y="1917"/>
                  <a:ext cx="338"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66" name="Oval 51"/>
                <p:cNvSpPr>
                  <a:spLocks/>
                </p:cNvSpPr>
                <p:nvPr/>
              </p:nvSpPr>
              <p:spPr bwMode="auto">
                <a:xfrm>
                  <a:off x="2053" y="1917"/>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67" name="Oval 52"/>
                <p:cNvSpPr>
                  <a:spLocks/>
                </p:cNvSpPr>
                <p:nvPr/>
              </p:nvSpPr>
              <p:spPr bwMode="auto">
                <a:xfrm>
                  <a:off x="65" y="1551"/>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68" name="Oval 53"/>
                <p:cNvSpPr>
                  <a:spLocks/>
                </p:cNvSpPr>
                <p:nvPr/>
              </p:nvSpPr>
              <p:spPr bwMode="auto">
                <a:xfrm>
                  <a:off x="463" y="1551"/>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69" name="Oval 54"/>
                <p:cNvSpPr>
                  <a:spLocks/>
                </p:cNvSpPr>
                <p:nvPr/>
              </p:nvSpPr>
              <p:spPr bwMode="auto">
                <a:xfrm>
                  <a:off x="860" y="1551"/>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0" name="Oval 55"/>
                <p:cNvSpPr>
                  <a:spLocks/>
                </p:cNvSpPr>
                <p:nvPr/>
              </p:nvSpPr>
              <p:spPr bwMode="auto">
                <a:xfrm>
                  <a:off x="1258" y="1551"/>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71" name="Oval 56"/>
                <p:cNvSpPr>
                  <a:spLocks/>
                </p:cNvSpPr>
                <p:nvPr/>
              </p:nvSpPr>
              <p:spPr bwMode="auto">
                <a:xfrm>
                  <a:off x="1655" y="1551"/>
                  <a:ext cx="338"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72" name="Oval 57"/>
                <p:cNvSpPr>
                  <a:spLocks/>
                </p:cNvSpPr>
                <p:nvPr/>
              </p:nvSpPr>
              <p:spPr bwMode="auto">
                <a:xfrm>
                  <a:off x="2053" y="1551"/>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3" name="Oval 58"/>
                <p:cNvSpPr>
                  <a:spLocks/>
                </p:cNvSpPr>
                <p:nvPr/>
              </p:nvSpPr>
              <p:spPr bwMode="auto">
                <a:xfrm>
                  <a:off x="65" y="1185"/>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4" name="Oval 59"/>
                <p:cNvSpPr>
                  <a:spLocks/>
                </p:cNvSpPr>
                <p:nvPr/>
              </p:nvSpPr>
              <p:spPr bwMode="auto">
                <a:xfrm>
                  <a:off x="463" y="1185"/>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5" name="Oval 60"/>
                <p:cNvSpPr>
                  <a:spLocks/>
                </p:cNvSpPr>
                <p:nvPr/>
              </p:nvSpPr>
              <p:spPr bwMode="auto">
                <a:xfrm>
                  <a:off x="860" y="1185"/>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6" name="Oval 61"/>
                <p:cNvSpPr>
                  <a:spLocks/>
                </p:cNvSpPr>
                <p:nvPr/>
              </p:nvSpPr>
              <p:spPr bwMode="auto">
                <a:xfrm>
                  <a:off x="1258" y="1185"/>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7" name="Oval 62"/>
                <p:cNvSpPr>
                  <a:spLocks/>
                </p:cNvSpPr>
                <p:nvPr/>
              </p:nvSpPr>
              <p:spPr bwMode="auto">
                <a:xfrm>
                  <a:off x="1655" y="1185"/>
                  <a:ext cx="338"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8" name="Oval 63"/>
                <p:cNvSpPr>
                  <a:spLocks/>
                </p:cNvSpPr>
                <p:nvPr/>
              </p:nvSpPr>
              <p:spPr bwMode="auto">
                <a:xfrm>
                  <a:off x="2053" y="1185"/>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79" name="Oval 64"/>
                <p:cNvSpPr>
                  <a:spLocks/>
                </p:cNvSpPr>
                <p:nvPr/>
              </p:nvSpPr>
              <p:spPr bwMode="auto">
                <a:xfrm>
                  <a:off x="65" y="819"/>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80" name="Oval 65"/>
                <p:cNvSpPr>
                  <a:spLocks/>
                </p:cNvSpPr>
                <p:nvPr/>
              </p:nvSpPr>
              <p:spPr bwMode="auto">
                <a:xfrm>
                  <a:off x="463" y="819"/>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81" name="Oval 66"/>
                <p:cNvSpPr>
                  <a:spLocks/>
                </p:cNvSpPr>
                <p:nvPr/>
              </p:nvSpPr>
              <p:spPr bwMode="auto">
                <a:xfrm>
                  <a:off x="860" y="819"/>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82" name="Oval 67"/>
                <p:cNvSpPr>
                  <a:spLocks/>
                </p:cNvSpPr>
                <p:nvPr/>
              </p:nvSpPr>
              <p:spPr bwMode="auto">
                <a:xfrm>
                  <a:off x="1258" y="819"/>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83" name="Oval 68"/>
                <p:cNvSpPr>
                  <a:spLocks/>
                </p:cNvSpPr>
                <p:nvPr/>
              </p:nvSpPr>
              <p:spPr bwMode="auto">
                <a:xfrm>
                  <a:off x="1655" y="819"/>
                  <a:ext cx="338"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84" name="Oval 69"/>
                <p:cNvSpPr>
                  <a:spLocks/>
                </p:cNvSpPr>
                <p:nvPr/>
              </p:nvSpPr>
              <p:spPr bwMode="auto">
                <a:xfrm>
                  <a:off x="2053" y="819"/>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85" name="Oval 70"/>
                <p:cNvSpPr>
                  <a:spLocks/>
                </p:cNvSpPr>
                <p:nvPr/>
              </p:nvSpPr>
              <p:spPr bwMode="auto">
                <a:xfrm>
                  <a:off x="65" y="453"/>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86" name="Oval 71"/>
                <p:cNvSpPr>
                  <a:spLocks/>
                </p:cNvSpPr>
                <p:nvPr/>
              </p:nvSpPr>
              <p:spPr bwMode="auto">
                <a:xfrm>
                  <a:off x="463" y="453"/>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87" name="Oval 72"/>
                <p:cNvSpPr>
                  <a:spLocks/>
                </p:cNvSpPr>
                <p:nvPr/>
              </p:nvSpPr>
              <p:spPr bwMode="auto">
                <a:xfrm>
                  <a:off x="860" y="453"/>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88" name="Oval 73"/>
                <p:cNvSpPr>
                  <a:spLocks/>
                </p:cNvSpPr>
                <p:nvPr/>
              </p:nvSpPr>
              <p:spPr bwMode="auto">
                <a:xfrm>
                  <a:off x="1258" y="453"/>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89" name="Oval 74"/>
                <p:cNvSpPr>
                  <a:spLocks/>
                </p:cNvSpPr>
                <p:nvPr/>
              </p:nvSpPr>
              <p:spPr bwMode="auto">
                <a:xfrm>
                  <a:off x="1655" y="453"/>
                  <a:ext cx="338"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90" name="Oval 75"/>
                <p:cNvSpPr>
                  <a:spLocks/>
                </p:cNvSpPr>
                <p:nvPr/>
              </p:nvSpPr>
              <p:spPr bwMode="auto">
                <a:xfrm>
                  <a:off x="2053" y="453"/>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91" name="Oval 76"/>
                <p:cNvSpPr>
                  <a:spLocks/>
                </p:cNvSpPr>
                <p:nvPr/>
              </p:nvSpPr>
              <p:spPr bwMode="auto">
                <a:xfrm>
                  <a:off x="65" y="41"/>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92" name="Oval 77"/>
                <p:cNvSpPr>
                  <a:spLocks/>
                </p:cNvSpPr>
                <p:nvPr/>
              </p:nvSpPr>
              <p:spPr bwMode="auto">
                <a:xfrm>
                  <a:off x="463" y="41"/>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93" name="Oval 78"/>
                <p:cNvSpPr>
                  <a:spLocks/>
                </p:cNvSpPr>
                <p:nvPr/>
              </p:nvSpPr>
              <p:spPr bwMode="auto">
                <a:xfrm>
                  <a:off x="860" y="41"/>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94" name="Oval 79"/>
                <p:cNvSpPr>
                  <a:spLocks/>
                </p:cNvSpPr>
                <p:nvPr/>
              </p:nvSpPr>
              <p:spPr bwMode="auto">
                <a:xfrm>
                  <a:off x="1258" y="41"/>
                  <a:ext cx="337" cy="311"/>
                </a:xfrm>
                <a:prstGeom prst="ellipse">
                  <a:avLst/>
                </a:prstGeom>
                <a:solidFill>
                  <a:srgbClr val="BAB8FE"/>
                </a:solidFill>
                <a:ln w="25400">
                  <a:solidFill>
                    <a:schemeClr val="tx1"/>
                  </a:solidFill>
                  <a:miter lim="800000"/>
                  <a:headEnd/>
                  <a:tailEnd/>
                </a:ln>
              </p:spPr>
              <p:txBody>
                <a:bodyPr lIns="0" tIns="0" rIns="0" bIns="0"/>
                <a:lstStyle/>
                <a:p>
                  <a:endParaRPr lang="en-US"/>
                </a:p>
              </p:txBody>
            </p:sp>
            <p:sp>
              <p:nvSpPr>
                <p:cNvPr id="395" name="Oval 80"/>
                <p:cNvSpPr>
                  <a:spLocks/>
                </p:cNvSpPr>
                <p:nvPr/>
              </p:nvSpPr>
              <p:spPr bwMode="auto">
                <a:xfrm>
                  <a:off x="1655" y="41"/>
                  <a:ext cx="338" cy="311"/>
                </a:xfrm>
                <a:prstGeom prst="ellipse">
                  <a:avLst/>
                </a:prstGeom>
                <a:solidFill>
                  <a:srgbClr val="FB347E"/>
                </a:solidFill>
                <a:ln w="25400">
                  <a:solidFill>
                    <a:schemeClr val="tx1"/>
                  </a:solidFill>
                  <a:miter lim="800000"/>
                  <a:headEnd/>
                  <a:tailEnd/>
                </a:ln>
              </p:spPr>
              <p:txBody>
                <a:bodyPr lIns="0" tIns="0" rIns="0" bIns="0"/>
                <a:lstStyle/>
                <a:p>
                  <a:endParaRPr lang="en-US"/>
                </a:p>
              </p:txBody>
            </p:sp>
            <p:sp>
              <p:nvSpPr>
                <p:cNvPr id="396" name="Oval 81"/>
                <p:cNvSpPr>
                  <a:spLocks/>
                </p:cNvSpPr>
                <p:nvPr/>
              </p:nvSpPr>
              <p:spPr bwMode="auto">
                <a:xfrm>
                  <a:off x="2053" y="41"/>
                  <a:ext cx="337" cy="311"/>
                </a:xfrm>
                <a:prstGeom prst="ellipse">
                  <a:avLst/>
                </a:prstGeom>
                <a:solidFill>
                  <a:srgbClr val="FB347E"/>
                </a:solidFill>
                <a:ln w="25400">
                  <a:solidFill>
                    <a:schemeClr val="tx1"/>
                  </a:solidFill>
                  <a:miter lim="800000"/>
                  <a:headEnd/>
                  <a:tailEnd/>
                </a:ln>
              </p:spPr>
              <p:txBody>
                <a:bodyPr lIns="0" tIns="0" rIns="0" bIns="0"/>
                <a:lstStyle/>
                <a:p>
                  <a:endParaRPr lang="en-US"/>
                </a:p>
              </p:txBody>
            </p:sp>
          </p:grpSp>
          <p:grpSp>
            <p:nvGrpSpPr>
              <p:cNvPr id="249" name="Group 108"/>
              <p:cNvGrpSpPr>
                <a:grpSpLocks/>
              </p:cNvGrpSpPr>
              <p:nvPr/>
            </p:nvGrpSpPr>
            <p:grpSpPr bwMode="auto">
              <a:xfrm>
                <a:off x="4310063" y="5435600"/>
                <a:ext cx="534987" cy="514350"/>
                <a:chOff x="0" y="0"/>
                <a:chExt cx="337" cy="324"/>
              </a:xfrm>
            </p:grpSpPr>
            <p:sp>
              <p:nvSpPr>
                <p:cNvPr id="335" name="Oval 83"/>
                <p:cNvSpPr>
                  <a:spLocks/>
                </p:cNvSpPr>
                <p:nvPr/>
              </p:nvSpPr>
              <p:spPr bwMode="auto">
                <a:xfrm>
                  <a:off x="88" y="83"/>
                  <a:ext cx="163" cy="158"/>
                </a:xfrm>
                <a:prstGeom prst="ellipse">
                  <a:avLst/>
                </a:prstGeom>
                <a:gradFill rotWithShape="0">
                  <a:gsLst>
                    <a:gs pos="0">
                      <a:srgbClr val="FEFDFE"/>
                    </a:gs>
                    <a:gs pos="100000">
                      <a:srgbClr val="FB2D7B"/>
                    </a:gs>
                  </a:gsLst>
                  <a:path path="rect">
                    <a:fillToRect l="38965" t="37347" r="61035" b="62653"/>
                  </a:path>
                </a:gradFill>
                <a:ln w="25400">
                  <a:solidFill>
                    <a:srgbClr val="FC478B"/>
                  </a:solidFill>
                  <a:miter lim="800000"/>
                  <a:headEnd/>
                  <a:tailEnd/>
                </a:ln>
              </p:spPr>
              <p:txBody>
                <a:bodyPr lIns="0" tIns="0" rIns="0" bIns="0"/>
                <a:lstStyle/>
                <a:p>
                  <a:endParaRPr lang="en-US"/>
                </a:p>
              </p:txBody>
            </p:sp>
            <p:grpSp>
              <p:nvGrpSpPr>
                <p:cNvPr id="336" name="Group 86"/>
                <p:cNvGrpSpPr>
                  <a:grpSpLocks/>
                </p:cNvGrpSpPr>
                <p:nvPr/>
              </p:nvGrpSpPr>
              <p:grpSpPr bwMode="auto">
                <a:xfrm>
                  <a:off x="144" y="0"/>
                  <a:ext cx="45" cy="81"/>
                  <a:chOff x="0" y="0"/>
                  <a:chExt cx="45" cy="81"/>
                </a:xfrm>
              </p:grpSpPr>
              <p:sp>
                <p:nvSpPr>
                  <p:cNvPr id="358" name="AutoShape 84"/>
                  <p:cNvSpPr>
                    <a:spLocks/>
                  </p:cNvSpPr>
                  <p:nvPr/>
                </p:nvSpPr>
                <p:spPr bwMode="auto">
                  <a:xfrm rot="-5408953">
                    <a:off x="3" y="-3"/>
                    <a:ext cx="37" cy="44"/>
                  </a:xfrm>
                  <a:custGeom>
                    <a:avLst/>
                    <a:gdLst>
                      <a:gd name="T0" fmla="*/ 0 w 21598"/>
                      <a:gd name="T1" fmla="*/ 0 h 21562"/>
                      <a:gd name="T2" fmla="*/ 21598 w 21598"/>
                      <a:gd name="T3" fmla="*/ -38 h 21562"/>
                      <a:gd name="T4" fmla="*/ 21596 w 21598"/>
                      <a:gd name="T5" fmla="*/ 21524 h 21562"/>
                      <a:gd name="T6" fmla="*/ -2 w 21598"/>
                      <a:gd name="T7" fmla="*/ 21562 h 21562"/>
                      <a:gd name="T8" fmla="*/ 0 w 21598"/>
                      <a:gd name="T9" fmla="*/ 0 h 21562"/>
                      <a:gd name="T10" fmla="*/ 0 w 21598"/>
                      <a:gd name="T11" fmla="*/ 0 h 21562"/>
                    </a:gdLst>
                    <a:ahLst/>
                    <a:cxnLst>
                      <a:cxn ang="0">
                        <a:pos x="T0" y="T1"/>
                      </a:cxn>
                      <a:cxn ang="0">
                        <a:pos x="T2" y="T3"/>
                      </a:cxn>
                      <a:cxn ang="0">
                        <a:pos x="T4" y="T5"/>
                      </a:cxn>
                      <a:cxn ang="0">
                        <a:pos x="T6" y="T7"/>
                      </a:cxn>
                      <a:cxn ang="0">
                        <a:pos x="T8" y="T9"/>
                      </a:cxn>
                      <a:cxn ang="0">
                        <a:pos x="T10" y="T11"/>
                      </a:cxn>
                    </a:cxnLst>
                    <a:rect l="0" t="0" r="r" b="b"/>
                    <a:pathLst>
                      <a:path w="21598" h="21562">
                        <a:moveTo>
                          <a:pt x="0" y="0"/>
                        </a:moveTo>
                        <a:lnTo>
                          <a:pt x="21598" y="-38"/>
                        </a:lnTo>
                        <a:lnTo>
                          <a:pt x="21596" y="21524"/>
                        </a:lnTo>
                        <a:lnTo>
                          <a:pt x="-2" y="21562"/>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59" name="AutoShape 85"/>
                  <p:cNvSpPr>
                    <a:spLocks/>
                  </p:cNvSpPr>
                  <p:nvPr/>
                </p:nvSpPr>
                <p:spPr bwMode="auto">
                  <a:xfrm rot="-63792">
                    <a:off x="18" y="37"/>
                    <a:ext cx="9" cy="44"/>
                  </a:xfrm>
                  <a:custGeom>
                    <a:avLst/>
                    <a:gdLst>
                      <a:gd name="T0" fmla="*/ 6828 w 9576"/>
                      <a:gd name="T1" fmla="*/ 21601 h 21599"/>
                      <a:gd name="T2" fmla="*/ 6322 w 9576"/>
                      <a:gd name="T3" fmla="*/ 17137 h 21599"/>
                      <a:gd name="T4" fmla="*/ 4818 w 9576"/>
                      <a:gd name="T5" fmla="*/ 12097 h 21599"/>
                      <a:gd name="T6" fmla="*/ 4811 w 9576"/>
                      <a:gd name="T7" fmla="*/ 6913 h 21599"/>
                      <a:gd name="T8" fmla="*/ 2805 w 9576"/>
                      <a:gd name="T9" fmla="*/ 1 h 21599"/>
                    </a:gdLst>
                    <a:ahLst/>
                    <a:cxnLst>
                      <a:cxn ang="0">
                        <a:pos x="T0" y="T1"/>
                      </a:cxn>
                      <a:cxn ang="0">
                        <a:pos x="T2" y="T3"/>
                      </a:cxn>
                      <a:cxn ang="0">
                        <a:pos x="T4" y="T5"/>
                      </a:cxn>
                      <a:cxn ang="0">
                        <a:pos x="T6" y="T7"/>
                      </a:cxn>
                      <a:cxn ang="0">
                        <a:pos x="T8" y="T9"/>
                      </a:cxn>
                    </a:cxnLst>
                    <a:rect l="0" t="0" r="r" b="b"/>
                    <a:pathLst>
                      <a:path w="9576" h="21599">
                        <a:moveTo>
                          <a:pt x="6828" y="21601"/>
                        </a:moveTo>
                        <a:cubicBezTo>
                          <a:pt x="6828" y="21601"/>
                          <a:pt x="-1837" y="20454"/>
                          <a:pt x="6322" y="17137"/>
                        </a:cubicBezTo>
                        <a:cubicBezTo>
                          <a:pt x="14482" y="13820"/>
                          <a:pt x="4818" y="12097"/>
                          <a:pt x="4818" y="12097"/>
                        </a:cubicBezTo>
                        <a:cubicBezTo>
                          <a:pt x="4818" y="12097"/>
                          <a:pt x="-5989" y="9954"/>
                          <a:pt x="4811" y="6913"/>
                        </a:cubicBezTo>
                        <a:cubicBezTo>
                          <a:pt x="15611" y="3872"/>
                          <a:pt x="2805" y="1"/>
                          <a:pt x="2805"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37" name="Group 89"/>
                <p:cNvGrpSpPr>
                  <a:grpSpLocks/>
                </p:cNvGrpSpPr>
                <p:nvPr/>
              </p:nvGrpSpPr>
              <p:grpSpPr bwMode="auto">
                <a:xfrm rot="10800000" flipH="1">
                  <a:off x="143" y="242"/>
                  <a:ext cx="45" cy="82"/>
                  <a:chOff x="0" y="0"/>
                  <a:chExt cx="45" cy="81"/>
                </a:xfrm>
              </p:grpSpPr>
              <p:sp>
                <p:nvSpPr>
                  <p:cNvPr id="356" name="AutoShape 87"/>
                  <p:cNvSpPr>
                    <a:spLocks/>
                  </p:cNvSpPr>
                  <p:nvPr/>
                </p:nvSpPr>
                <p:spPr bwMode="auto">
                  <a:xfrm rot="-5408953">
                    <a:off x="3" y="-3"/>
                    <a:ext cx="37" cy="44"/>
                  </a:xfrm>
                  <a:custGeom>
                    <a:avLst/>
                    <a:gdLst>
                      <a:gd name="T0" fmla="*/ 0 w 21598"/>
                      <a:gd name="T1" fmla="*/ 0 h 21562"/>
                      <a:gd name="T2" fmla="*/ 21598 w 21598"/>
                      <a:gd name="T3" fmla="*/ -38 h 21562"/>
                      <a:gd name="T4" fmla="*/ 21596 w 21598"/>
                      <a:gd name="T5" fmla="*/ 21524 h 21562"/>
                      <a:gd name="T6" fmla="*/ -2 w 21598"/>
                      <a:gd name="T7" fmla="*/ 21562 h 21562"/>
                      <a:gd name="T8" fmla="*/ 0 w 21598"/>
                      <a:gd name="T9" fmla="*/ 0 h 21562"/>
                      <a:gd name="T10" fmla="*/ 0 w 21598"/>
                      <a:gd name="T11" fmla="*/ 0 h 21562"/>
                    </a:gdLst>
                    <a:ahLst/>
                    <a:cxnLst>
                      <a:cxn ang="0">
                        <a:pos x="T0" y="T1"/>
                      </a:cxn>
                      <a:cxn ang="0">
                        <a:pos x="T2" y="T3"/>
                      </a:cxn>
                      <a:cxn ang="0">
                        <a:pos x="T4" y="T5"/>
                      </a:cxn>
                      <a:cxn ang="0">
                        <a:pos x="T6" y="T7"/>
                      </a:cxn>
                      <a:cxn ang="0">
                        <a:pos x="T8" y="T9"/>
                      </a:cxn>
                      <a:cxn ang="0">
                        <a:pos x="T10" y="T11"/>
                      </a:cxn>
                    </a:cxnLst>
                    <a:rect l="0" t="0" r="r" b="b"/>
                    <a:pathLst>
                      <a:path w="21598" h="21562">
                        <a:moveTo>
                          <a:pt x="0" y="0"/>
                        </a:moveTo>
                        <a:lnTo>
                          <a:pt x="21598" y="-38"/>
                        </a:lnTo>
                        <a:lnTo>
                          <a:pt x="21596" y="21524"/>
                        </a:lnTo>
                        <a:lnTo>
                          <a:pt x="-2" y="21562"/>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57" name="AutoShape 88"/>
                  <p:cNvSpPr>
                    <a:spLocks/>
                  </p:cNvSpPr>
                  <p:nvPr/>
                </p:nvSpPr>
                <p:spPr bwMode="auto">
                  <a:xfrm rot="-63792">
                    <a:off x="18" y="37"/>
                    <a:ext cx="9" cy="44"/>
                  </a:xfrm>
                  <a:custGeom>
                    <a:avLst/>
                    <a:gdLst>
                      <a:gd name="T0" fmla="*/ 6828 w 9576"/>
                      <a:gd name="T1" fmla="*/ 21601 h 21599"/>
                      <a:gd name="T2" fmla="*/ 6322 w 9576"/>
                      <a:gd name="T3" fmla="*/ 17137 h 21599"/>
                      <a:gd name="T4" fmla="*/ 4818 w 9576"/>
                      <a:gd name="T5" fmla="*/ 12097 h 21599"/>
                      <a:gd name="T6" fmla="*/ 4811 w 9576"/>
                      <a:gd name="T7" fmla="*/ 6913 h 21599"/>
                      <a:gd name="T8" fmla="*/ 2805 w 9576"/>
                      <a:gd name="T9" fmla="*/ 1 h 21599"/>
                    </a:gdLst>
                    <a:ahLst/>
                    <a:cxnLst>
                      <a:cxn ang="0">
                        <a:pos x="T0" y="T1"/>
                      </a:cxn>
                      <a:cxn ang="0">
                        <a:pos x="T2" y="T3"/>
                      </a:cxn>
                      <a:cxn ang="0">
                        <a:pos x="T4" y="T5"/>
                      </a:cxn>
                      <a:cxn ang="0">
                        <a:pos x="T6" y="T7"/>
                      </a:cxn>
                      <a:cxn ang="0">
                        <a:pos x="T8" y="T9"/>
                      </a:cxn>
                    </a:cxnLst>
                    <a:rect l="0" t="0" r="r" b="b"/>
                    <a:pathLst>
                      <a:path w="9576" h="21599">
                        <a:moveTo>
                          <a:pt x="6828" y="21601"/>
                        </a:moveTo>
                        <a:cubicBezTo>
                          <a:pt x="6828" y="21601"/>
                          <a:pt x="-1837" y="20454"/>
                          <a:pt x="6322" y="17137"/>
                        </a:cubicBezTo>
                        <a:cubicBezTo>
                          <a:pt x="14482" y="13820"/>
                          <a:pt x="4818" y="12097"/>
                          <a:pt x="4818" y="12097"/>
                        </a:cubicBezTo>
                        <a:cubicBezTo>
                          <a:pt x="4818" y="12097"/>
                          <a:pt x="-5989" y="9954"/>
                          <a:pt x="4811" y="6913"/>
                        </a:cubicBezTo>
                        <a:cubicBezTo>
                          <a:pt x="15611" y="3872"/>
                          <a:pt x="2805" y="1"/>
                          <a:pt x="2805"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38" name="Group 92"/>
                <p:cNvGrpSpPr>
                  <a:grpSpLocks/>
                </p:cNvGrpSpPr>
                <p:nvPr/>
              </p:nvGrpSpPr>
              <p:grpSpPr bwMode="auto">
                <a:xfrm rot="5400000" flipH="1">
                  <a:off x="273" y="119"/>
                  <a:ext cx="43" cy="85"/>
                  <a:chOff x="0" y="0"/>
                  <a:chExt cx="43" cy="84"/>
                </a:xfrm>
              </p:grpSpPr>
              <p:sp>
                <p:nvSpPr>
                  <p:cNvPr id="354" name="AutoShape 90"/>
                  <p:cNvSpPr>
                    <a:spLocks/>
                  </p:cNvSpPr>
                  <p:nvPr/>
                </p:nvSpPr>
                <p:spPr bwMode="auto">
                  <a:xfrm rot="-5408953">
                    <a:off x="2" y="-2"/>
                    <a:ext cx="39" cy="43"/>
                  </a:xfrm>
                  <a:custGeom>
                    <a:avLst/>
                    <a:gdLst>
                      <a:gd name="T0" fmla="*/ 0 w 21598"/>
                      <a:gd name="T1" fmla="*/ 0 h 21565"/>
                      <a:gd name="T2" fmla="*/ 21598 w 21598"/>
                      <a:gd name="T3" fmla="*/ -35 h 21565"/>
                      <a:gd name="T4" fmla="*/ 21600 w 21598"/>
                      <a:gd name="T5" fmla="*/ 21530 h 21565"/>
                      <a:gd name="T6" fmla="*/ 2 w 21598"/>
                      <a:gd name="T7" fmla="*/ 21565 h 21565"/>
                      <a:gd name="T8" fmla="*/ 0 w 21598"/>
                      <a:gd name="T9" fmla="*/ 0 h 21565"/>
                      <a:gd name="T10" fmla="*/ 0 w 21598"/>
                      <a:gd name="T11" fmla="*/ 0 h 21565"/>
                    </a:gdLst>
                    <a:ahLst/>
                    <a:cxnLst>
                      <a:cxn ang="0">
                        <a:pos x="T0" y="T1"/>
                      </a:cxn>
                      <a:cxn ang="0">
                        <a:pos x="T2" y="T3"/>
                      </a:cxn>
                      <a:cxn ang="0">
                        <a:pos x="T4" y="T5"/>
                      </a:cxn>
                      <a:cxn ang="0">
                        <a:pos x="T6" y="T7"/>
                      </a:cxn>
                      <a:cxn ang="0">
                        <a:pos x="T8" y="T9"/>
                      </a:cxn>
                      <a:cxn ang="0">
                        <a:pos x="T10" y="T11"/>
                      </a:cxn>
                    </a:cxnLst>
                    <a:rect l="0" t="0" r="r" b="b"/>
                    <a:pathLst>
                      <a:path w="21598" h="21565">
                        <a:moveTo>
                          <a:pt x="0" y="0"/>
                        </a:moveTo>
                        <a:lnTo>
                          <a:pt x="21598" y="-35"/>
                        </a:lnTo>
                        <a:lnTo>
                          <a:pt x="21600" y="21530"/>
                        </a:lnTo>
                        <a:lnTo>
                          <a:pt x="2" y="21565"/>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55" name="AutoShape 91"/>
                  <p:cNvSpPr>
                    <a:spLocks/>
                  </p:cNvSpPr>
                  <p:nvPr/>
                </p:nvSpPr>
                <p:spPr bwMode="auto">
                  <a:xfrm rot="-63792">
                    <a:off x="17" y="38"/>
                    <a:ext cx="9" cy="46"/>
                  </a:xfrm>
                  <a:custGeom>
                    <a:avLst/>
                    <a:gdLst>
                      <a:gd name="T0" fmla="*/ 6764 w 9569"/>
                      <a:gd name="T1" fmla="*/ 21599 h 21601"/>
                      <a:gd name="T2" fmla="*/ 6271 w 9569"/>
                      <a:gd name="T3" fmla="*/ 17135 h 21601"/>
                      <a:gd name="T4" fmla="*/ 4782 w 9569"/>
                      <a:gd name="T5" fmla="*/ 12095 h 21601"/>
                      <a:gd name="T6" fmla="*/ 4789 w 9569"/>
                      <a:gd name="T7" fmla="*/ 6911 h 21601"/>
                      <a:gd name="T8" fmla="*/ 2803 w 9569"/>
                      <a:gd name="T9" fmla="*/ -1 h 21601"/>
                    </a:gdLst>
                    <a:ahLst/>
                    <a:cxnLst>
                      <a:cxn ang="0">
                        <a:pos x="T0" y="T1"/>
                      </a:cxn>
                      <a:cxn ang="0">
                        <a:pos x="T2" y="T3"/>
                      </a:cxn>
                      <a:cxn ang="0">
                        <a:pos x="T4" y="T5"/>
                      </a:cxn>
                      <a:cxn ang="0">
                        <a:pos x="T6" y="T7"/>
                      </a:cxn>
                      <a:cxn ang="0">
                        <a:pos x="T8" y="T9"/>
                      </a:cxn>
                    </a:cxnLst>
                    <a:rect l="0" t="0" r="r" b="b"/>
                    <a:pathLst>
                      <a:path w="9569" h="21601">
                        <a:moveTo>
                          <a:pt x="6764" y="21599"/>
                        </a:moveTo>
                        <a:cubicBezTo>
                          <a:pt x="6764" y="21599"/>
                          <a:pt x="-1890" y="20457"/>
                          <a:pt x="6271" y="17135"/>
                        </a:cubicBezTo>
                        <a:cubicBezTo>
                          <a:pt x="14433" y="13813"/>
                          <a:pt x="4782" y="12095"/>
                          <a:pt x="4782" y="12095"/>
                        </a:cubicBezTo>
                        <a:cubicBezTo>
                          <a:pt x="4782" y="12095"/>
                          <a:pt x="-6011" y="9958"/>
                          <a:pt x="4789" y="6911"/>
                        </a:cubicBezTo>
                        <a:cubicBezTo>
                          <a:pt x="15589" y="3863"/>
                          <a:pt x="2803" y="-1"/>
                          <a:pt x="2803"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39" name="Group 95"/>
                <p:cNvGrpSpPr>
                  <a:grpSpLocks/>
                </p:cNvGrpSpPr>
                <p:nvPr/>
              </p:nvGrpSpPr>
              <p:grpSpPr bwMode="auto">
                <a:xfrm rot="-5400000">
                  <a:off x="20" y="121"/>
                  <a:ext cx="43" cy="83"/>
                  <a:chOff x="0" y="0"/>
                  <a:chExt cx="43" cy="84"/>
                </a:xfrm>
              </p:grpSpPr>
              <p:sp>
                <p:nvSpPr>
                  <p:cNvPr id="352" name="AutoShape 93"/>
                  <p:cNvSpPr>
                    <a:spLocks/>
                  </p:cNvSpPr>
                  <p:nvPr/>
                </p:nvSpPr>
                <p:spPr bwMode="auto">
                  <a:xfrm rot="-5408953">
                    <a:off x="2" y="-2"/>
                    <a:ext cx="39" cy="43"/>
                  </a:xfrm>
                  <a:custGeom>
                    <a:avLst/>
                    <a:gdLst>
                      <a:gd name="T0" fmla="*/ 0 w 21598"/>
                      <a:gd name="T1" fmla="*/ 0 h 21565"/>
                      <a:gd name="T2" fmla="*/ 21598 w 21598"/>
                      <a:gd name="T3" fmla="*/ -35 h 21565"/>
                      <a:gd name="T4" fmla="*/ 21600 w 21598"/>
                      <a:gd name="T5" fmla="*/ 21530 h 21565"/>
                      <a:gd name="T6" fmla="*/ 2 w 21598"/>
                      <a:gd name="T7" fmla="*/ 21565 h 21565"/>
                      <a:gd name="T8" fmla="*/ 0 w 21598"/>
                      <a:gd name="T9" fmla="*/ 0 h 21565"/>
                      <a:gd name="T10" fmla="*/ 0 w 21598"/>
                      <a:gd name="T11" fmla="*/ 0 h 21565"/>
                    </a:gdLst>
                    <a:ahLst/>
                    <a:cxnLst>
                      <a:cxn ang="0">
                        <a:pos x="T0" y="T1"/>
                      </a:cxn>
                      <a:cxn ang="0">
                        <a:pos x="T2" y="T3"/>
                      </a:cxn>
                      <a:cxn ang="0">
                        <a:pos x="T4" y="T5"/>
                      </a:cxn>
                      <a:cxn ang="0">
                        <a:pos x="T6" y="T7"/>
                      </a:cxn>
                      <a:cxn ang="0">
                        <a:pos x="T8" y="T9"/>
                      </a:cxn>
                      <a:cxn ang="0">
                        <a:pos x="T10" y="T11"/>
                      </a:cxn>
                    </a:cxnLst>
                    <a:rect l="0" t="0" r="r" b="b"/>
                    <a:pathLst>
                      <a:path w="21598" h="21565">
                        <a:moveTo>
                          <a:pt x="0" y="0"/>
                        </a:moveTo>
                        <a:lnTo>
                          <a:pt x="21598" y="-35"/>
                        </a:lnTo>
                        <a:lnTo>
                          <a:pt x="21600" y="21530"/>
                        </a:lnTo>
                        <a:lnTo>
                          <a:pt x="2" y="21565"/>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53" name="AutoShape 94"/>
                  <p:cNvSpPr>
                    <a:spLocks/>
                  </p:cNvSpPr>
                  <p:nvPr/>
                </p:nvSpPr>
                <p:spPr bwMode="auto">
                  <a:xfrm rot="-63792">
                    <a:off x="17" y="38"/>
                    <a:ext cx="9" cy="46"/>
                  </a:xfrm>
                  <a:custGeom>
                    <a:avLst/>
                    <a:gdLst>
                      <a:gd name="T0" fmla="*/ 6764 w 9569"/>
                      <a:gd name="T1" fmla="*/ 21599 h 21601"/>
                      <a:gd name="T2" fmla="*/ 6271 w 9569"/>
                      <a:gd name="T3" fmla="*/ 17135 h 21601"/>
                      <a:gd name="T4" fmla="*/ 4782 w 9569"/>
                      <a:gd name="T5" fmla="*/ 12095 h 21601"/>
                      <a:gd name="T6" fmla="*/ 4789 w 9569"/>
                      <a:gd name="T7" fmla="*/ 6911 h 21601"/>
                      <a:gd name="T8" fmla="*/ 2803 w 9569"/>
                      <a:gd name="T9" fmla="*/ -1 h 21601"/>
                    </a:gdLst>
                    <a:ahLst/>
                    <a:cxnLst>
                      <a:cxn ang="0">
                        <a:pos x="T0" y="T1"/>
                      </a:cxn>
                      <a:cxn ang="0">
                        <a:pos x="T2" y="T3"/>
                      </a:cxn>
                      <a:cxn ang="0">
                        <a:pos x="T4" y="T5"/>
                      </a:cxn>
                      <a:cxn ang="0">
                        <a:pos x="T6" y="T7"/>
                      </a:cxn>
                      <a:cxn ang="0">
                        <a:pos x="T8" y="T9"/>
                      </a:cxn>
                    </a:cxnLst>
                    <a:rect l="0" t="0" r="r" b="b"/>
                    <a:pathLst>
                      <a:path w="9569" h="21601">
                        <a:moveTo>
                          <a:pt x="6764" y="21599"/>
                        </a:moveTo>
                        <a:cubicBezTo>
                          <a:pt x="6764" y="21599"/>
                          <a:pt x="-1890" y="20457"/>
                          <a:pt x="6271" y="17135"/>
                        </a:cubicBezTo>
                        <a:cubicBezTo>
                          <a:pt x="14433" y="13813"/>
                          <a:pt x="4782" y="12095"/>
                          <a:pt x="4782" y="12095"/>
                        </a:cubicBezTo>
                        <a:cubicBezTo>
                          <a:pt x="4782" y="12095"/>
                          <a:pt x="-6011" y="9958"/>
                          <a:pt x="4789" y="6911"/>
                        </a:cubicBezTo>
                        <a:cubicBezTo>
                          <a:pt x="15589" y="3863"/>
                          <a:pt x="2803" y="-1"/>
                          <a:pt x="2803"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40" name="Group 98"/>
                <p:cNvGrpSpPr>
                  <a:grpSpLocks/>
                </p:cNvGrpSpPr>
                <p:nvPr/>
              </p:nvGrpSpPr>
              <p:grpSpPr bwMode="auto">
                <a:xfrm rot="3039020" flipH="1">
                  <a:off x="233" y="35"/>
                  <a:ext cx="45" cy="83"/>
                  <a:chOff x="0" y="0"/>
                  <a:chExt cx="44" cy="83"/>
                </a:xfrm>
              </p:grpSpPr>
              <p:sp>
                <p:nvSpPr>
                  <p:cNvPr id="350" name="AutoShape 96"/>
                  <p:cNvSpPr>
                    <a:spLocks/>
                  </p:cNvSpPr>
                  <p:nvPr/>
                </p:nvSpPr>
                <p:spPr bwMode="auto">
                  <a:xfrm rot="-5408953">
                    <a:off x="3" y="-3"/>
                    <a:ext cx="38" cy="44"/>
                  </a:xfrm>
                  <a:custGeom>
                    <a:avLst/>
                    <a:gdLst>
                      <a:gd name="T0" fmla="*/ 0 w 21600"/>
                      <a:gd name="T1" fmla="*/ 0 h 21564"/>
                      <a:gd name="T2" fmla="*/ 21600 w 21600"/>
                      <a:gd name="T3" fmla="*/ -37 h 21564"/>
                      <a:gd name="T4" fmla="*/ 21600 w 21600"/>
                      <a:gd name="T5" fmla="*/ 21527 h 21564"/>
                      <a:gd name="T6" fmla="*/ 0 w 21600"/>
                      <a:gd name="T7" fmla="*/ 21563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7"/>
                        </a:lnTo>
                        <a:lnTo>
                          <a:pt x="21600" y="21527"/>
                        </a:lnTo>
                        <a:lnTo>
                          <a:pt x="0" y="21563"/>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51" name="AutoShape 97"/>
                  <p:cNvSpPr>
                    <a:spLocks/>
                  </p:cNvSpPr>
                  <p:nvPr/>
                </p:nvSpPr>
                <p:spPr bwMode="auto">
                  <a:xfrm rot="-63792">
                    <a:off x="17" y="38"/>
                    <a:ext cx="9" cy="45"/>
                  </a:xfrm>
                  <a:custGeom>
                    <a:avLst/>
                    <a:gdLst>
                      <a:gd name="T0" fmla="*/ 6790 w 9572"/>
                      <a:gd name="T1" fmla="*/ 21600 h 21600"/>
                      <a:gd name="T2" fmla="*/ 6292 w 9572"/>
                      <a:gd name="T3" fmla="*/ 17136 h 21600"/>
                      <a:gd name="T4" fmla="*/ 4797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8" y="20456"/>
                          <a:pt x="6292" y="17136"/>
                        </a:cubicBezTo>
                        <a:cubicBezTo>
                          <a:pt x="14453" y="13816"/>
                          <a:pt x="4797" y="12096"/>
                          <a:pt x="4797" y="12096"/>
                        </a:cubicBezTo>
                        <a:cubicBezTo>
                          <a:pt x="4797"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41" name="Group 101"/>
                <p:cNvGrpSpPr>
                  <a:grpSpLocks/>
                </p:cNvGrpSpPr>
                <p:nvPr/>
              </p:nvGrpSpPr>
              <p:grpSpPr bwMode="auto">
                <a:xfrm rot="-7760979">
                  <a:off x="54" y="202"/>
                  <a:ext cx="44" cy="84"/>
                  <a:chOff x="0" y="0"/>
                  <a:chExt cx="44" cy="83"/>
                </a:xfrm>
              </p:grpSpPr>
              <p:sp>
                <p:nvSpPr>
                  <p:cNvPr id="348" name="AutoShape 99"/>
                  <p:cNvSpPr>
                    <a:spLocks/>
                  </p:cNvSpPr>
                  <p:nvPr/>
                </p:nvSpPr>
                <p:spPr bwMode="auto">
                  <a:xfrm rot="-5408953">
                    <a:off x="3" y="-3"/>
                    <a:ext cx="38" cy="44"/>
                  </a:xfrm>
                  <a:custGeom>
                    <a:avLst/>
                    <a:gdLst>
                      <a:gd name="T0" fmla="*/ 0 w 21600"/>
                      <a:gd name="T1" fmla="*/ 0 h 21564"/>
                      <a:gd name="T2" fmla="*/ 21600 w 21600"/>
                      <a:gd name="T3" fmla="*/ -37 h 21564"/>
                      <a:gd name="T4" fmla="*/ 21600 w 21600"/>
                      <a:gd name="T5" fmla="*/ 21527 h 21564"/>
                      <a:gd name="T6" fmla="*/ 0 w 21600"/>
                      <a:gd name="T7" fmla="*/ 21563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7"/>
                        </a:lnTo>
                        <a:lnTo>
                          <a:pt x="21600" y="21527"/>
                        </a:lnTo>
                        <a:lnTo>
                          <a:pt x="0" y="21563"/>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49" name="AutoShape 100"/>
                  <p:cNvSpPr>
                    <a:spLocks/>
                  </p:cNvSpPr>
                  <p:nvPr/>
                </p:nvSpPr>
                <p:spPr bwMode="auto">
                  <a:xfrm rot="-63792">
                    <a:off x="17" y="38"/>
                    <a:ext cx="9" cy="45"/>
                  </a:xfrm>
                  <a:custGeom>
                    <a:avLst/>
                    <a:gdLst>
                      <a:gd name="T0" fmla="*/ 6790 w 9572"/>
                      <a:gd name="T1" fmla="*/ 21600 h 21600"/>
                      <a:gd name="T2" fmla="*/ 6292 w 9572"/>
                      <a:gd name="T3" fmla="*/ 17136 h 21600"/>
                      <a:gd name="T4" fmla="*/ 4797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8" y="20456"/>
                          <a:pt x="6292" y="17136"/>
                        </a:cubicBezTo>
                        <a:cubicBezTo>
                          <a:pt x="14453" y="13816"/>
                          <a:pt x="4797" y="12096"/>
                          <a:pt x="4797" y="12096"/>
                        </a:cubicBezTo>
                        <a:cubicBezTo>
                          <a:pt x="4797"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42" name="Group 104"/>
                <p:cNvGrpSpPr>
                  <a:grpSpLocks/>
                </p:cNvGrpSpPr>
                <p:nvPr/>
              </p:nvGrpSpPr>
              <p:grpSpPr bwMode="auto">
                <a:xfrm rot="7845068" flipH="1">
                  <a:off x="239" y="202"/>
                  <a:ext cx="44" cy="84"/>
                  <a:chOff x="0" y="0"/>
                  <a:chExt cx="44" cy="83"/>
                </a:xfrm>
              </p:grpSpPr>
              <p:sp>
                <p:nvSpPr>
                  <p:cNvPr id="346" name="AutoShape 102"/>
                  <p:cNvSpPr>
                    <a:spLocks/>
                  </p:cNvSpPr>
                  <p:nvPr/>
                </p:nvSpPr>
                <p:spPr bwMode="auto">
                  <a:xfrm rot="-5408953">
                    <a:off x="3" y="-3"/>
                    <a:ext cx="38" cy="44"/>
                  </a:xfrm>
                  <a:custGeom>
                    <a:avLst/>
                    <a:gdLst>
                      <a:gd name="T0" fmla="*/ 0 w 21600"/>
                      <a:gd name="T1" fmla="*/ 0 h 21563"/>
                      <a:gd name="T2" fmla="*/ 21600 w 21600"/>
                      <a:gd name="T3" fmla="*/ -37 h 21563"/>
                      <a:gd name="T4" fmla="*/ 21600 w 21600"/>
                      <a:gd name="T5" fmla="*/ 21526 h 21563"/>
                      <a:gd name="T6" fmla="*/ 0 w 21600"/>
                      <a:gd name="T7" fmla="*/ 21563 h 21563"/>
                      <a:gd name="T8" fmla="*/ 0 w 21600"/>
                      <a:gd name="T9" fmla="*/ 0 h 21563"/>
                      <a:gd name="T10" fmla="*/ 0 w 21600"/>
                      <a:gd name="T11" fmla="*/ 0 h 21563"/>
                    </a:gdLst>
                    <a:ahLst/>
                    <a:cxnLst>
                      <a:cxn ang="0">
                        <a:pos x="T0" y="T1"/>
                      </a:cxn>
                      <a:cxn ang="0">
                        <a:pos x="T2" y="T3"/>
                      </a:cxn>
                      <a:cxn ang="0">
                        <a:pos x="T4" y="T5"/>
                      </a:cxn>
                      <a:cxn ang="0">
                        <a:pos x="T6" y="T7"/>
                      </a:cxn>
                      <a:cxn ang="0">
                        <a:pos x="T8" y="T9"/>
                      </a:cxn>
                      <a:cxn ang="0">
                        <a:pos x="T10" y="T11"/>
                      </a:cxn>
                    </a:cxnLst>
                    <a:rect l="0" t="0" r="r" b="b"/>
                    <a:pathLst>
                      <a:path w="21600" h="21563">
                        <a:moveTo>
                          <a:pt x="0" y="0"/>
                        </a:moveTo>
                        <a:lnTo>
                          <a:pt x="21600" y="-37"/>
                        </a:lnTo>
                        <a:lnTo>
                          <a:pt x="21600" y="21526"/>
                        </a:lnTo>
                        <a:lnTo>
                          <a:pt x="0" y="21563"/>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47" name="AutoShape 103"/>
                  <p:cNvSpPr>
                    <a:spLocks/>
                  </p:cNvSpPr>
                  <p:nvPr/>
                </p:nvSpPr>
                <p:spPr bwMode="auto">
                  <a:xfrm rot="-63792">
                    <a:off x="17" y="38"/>
                    <a:ext cx="9" cy="44"/>
                  </a:xfrm>
                  <a:custGeom>
                    <a:avLst/>
                    <a:gdLst>
                      <a:gd name="T0" fmla="*/ 6791 w 9572"/>
                      <a:gd name="T1" fmla="*/ 21600 h 21600"/>
                      <a:gd name="T2" fmla="*/ 6293 w 9572"/>
                      <a:gd name="T3" fmla="*/ 17136 h 21600"/>
                      <a:gd name="T4" fmla="*/ 4797 w 9572"/>
                      <a:gd name="T5" fmla="*/ 12096 h 21600"/>
                      <a:gd name="T6" fmla="*/ 4798 w 9572"/>
                      <a:gd name="T7" fmla="*/ 6912 h 21600"/>
                      <a:gd name="T8" fmla="*/ 2803 w 9572"/>
                      <a:gd name="T9" fmla="*/ 0 h 21600"/>
                    </a:gdLst>
                    <a:ahLst/>
                    <a:cxnLst>
                      <a:cxn ang="0">
                        <a:pos x="T0" y="T1"/>
                      </a:cxn>
                      <a:cxn ang="0">
                        <a:pos x="T2" y="T3"/>
                      </a:cxn>
                      <a:cxn ang="0">
                        <a:pos x="T4" y="T5"/>
                      </a:cxn>
                      <a:cxn ang="0">
                        <a:pos x="T6" y="T7"/>
                      </a:cxn>
                      <a:cxn ang="0">
                        <a:pos x="T8" y="T9"/>
                      </a:cxn>
                    </a:cxnLst>
                    <a:rect l="0" t="0" r="r" b="b"/>
                    <a:pathLst>
                      <a:path w="9572" h="21600">
                        <a:moveTo>
                          <a:pt x="6791" y="21600"/>
                        </a:moveTo>
                        <a:cubicBezTo>
                          <a:pt x="6791" y="21600"/>
                          <a:pt x="-1868" y="20456"/>
                          <a:pt x="6293" y="17136"/>
                        </a:cubicBezTo>
                        <a:cubicBezTo>
                          <a:pt x="14454" y="13816"/>
                          <a:pt x="4797" y="12096"/>
                          <a:pt x="4797" y="12096"/>
                        </a:cubicBezTo>
                        <a:cubicBezTo>
                          <a:pt x="4797" y="12096"/>
                          <a:pt x="-6002" y="9957"/>
                          <a:pt x="4798" y="6912"/>
                        </a:cubicBezTo>
                        <a:cubicBezTo>
                          <a:pt x="15598" y="3867"/>
                          <a:pt x="2803" y="0"/>
                          <a:pt x="2803"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43" name="Group 107"/>
                <p:cNvGrpSpPr>
                  <a:grpSpLocks/>
                </p:cNvGrpSpPr>
                <p:nvPr/>
              </p:nvGrpSpPr>
              <p:grpSpPr bwMode="auto">
                <a:xfrm rot="-3075657">
                  <a:off x="56" y="37"/>
                  <a:ext cx="44" cy="83"/>
                  <a:chOff x="0" y="0"/>
                  <a:chExt cx="44" cy="83"/>
                </a:xfrm>
              </p:grpSpPr>
              <p:sp>
                <p:nvSpPr>
                  <p:cNvPr id="344" name="AutoShape 105"/>
                  <p:cNvSpPr>
                    <a:spLocks/>
                  </p:cNvSpPr>
                  <p:nvPr/>
                </p:nvSpPr>
                <p:spPr bwMode="auto">
                  <a:xfrm rot="-5408953">
                    <a:off x="3" y="-3"/>
                    <a:ext cx="38" cy="44"/>
                  </a:xfrm>
                  <a:custGeom>
                    <a:avLst/>
                    <a:gdLst>
                      <a:gd name="T0" fmla="*/ 0 w 21600"/>
                      <a:gd name="T1" fmla="*/ 0 h 21564"/>
                      <a:gd name="T2" fmla="*/ 21600 w 21600"/>
                      <a:gd name="T3" fmla="*/ -36 h 21564"/>
                      <a:gd name="T4" fmla="*/ 21600 w 21600"/>
                      <a:gd name="T5" fmla="*/ 21528 h 21564"/>
                      <a:gd name="T6" fmla="*/ 0 w 21600"/>
                      <a:gd name="T7" fmla="*/ 21564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6"/>
                        </a:lnTo>
                        <a:lnTo>
                          <a:pt x="21600" y="21528"/>
                        </a:lnTo>
                        <a:lnTo>
                          <a:pt x="0" y="21564"/>
                        </a:lnTo>
                        <a:lnTo>
                          <a:pt x="0" y="0"/>
                        </a:lnTo>
                        <a:close/>
                        <a:moveTo>
                          <a:pt x="0" y="0"/>
                        </a:moveTo>
                      </a:path>
                    </a:pathLst>
                  </a:custGeom>
                  <a:solidFill>
                    <a:srgbClr val="FEF412"/>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45" name="AutoShape 106"/>
                  <p:cNvSpPr>
                    <a:spLocks/>
                  </p:cNvSpPr>
                  <p:nvPr/>
                </p:nvSpPr>
                <p:spPr bwMode="auto">
                  <a:xfrm rot="-63792">
                    <a:off x="17" y="38"/>
                    <a:ext cx="9" cy="45"/>
                  </a:xfrm>
                  <a:custGeom>
                    <a:avLst/>
                    <a:gdLst>
                      <a:gd name="T0" fmla="*/ 6790 w 9572"/>
                      <a:gd name="T1" fmla="*/ 21600 h 21600"/>
                      <a:gd name="T2" fmla="*/ 6292 w 9572"/>
                      <a:gd name="T3" fmla="*/ 17136 h 21600"/>
                      <a:gd name="T4" fmla="*/ 4796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9" y="20456"/>
                          <a:pt x="6292" y="17136"/>
                        </a:cubicBezTo>
                        <a:cubicBezTo>
                          <a:pt x="14453" y="13816"/>
                          <a:pt x="4796" y="12096"/>
                          <a:pt x="4796" y="12096"/>
                        </a:cubicBezTo>
                        <a:cubicBezTo>
                          <a:pt x="4796"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grpSp>
            <p:nvGrpSpPr>
              <p:cNvPr id="250" name="Group 134"/>
              <p:cNvGrpSpPr>
                <a:grpSpLocks/>
              </p:cNvGrpSpPr>
              <p:nvPr/>
            </p:nvGrpSpPr>
            <p:grpSpPr bwMode="auto">
              <a:xfrm>
                <a:off x="3679825" y="5435600"/>
                <a:ext cx="534988" cy="514350"/>
                <a:chOff x="0" y="0"/>
                <a:chExt cx="337" cy="324"/>
              </a:xfrm>
            </p:grpSpPr>
            <p:sp>
              <p:nvSpPr>
                <p:cNvPr id="310" name="Oval 109"/>
                <p:cNvSpPr>
                  <a:spLocks/>
                </p:cNvSpPr>
                <p:nvPr/>
              </p:nvSpPr>
              <p:spPr bwMode="auto">
                <a:xfrm>
                  <a:off x="88" y="83"/>
                  <a:ext cx="163" cy="158"/>
                </a:xfrm>
                <a:prstGeom prst="ellipse">
                  <a:avLst/>
                </a:prstGeom>
                <a:gradFill rotWithShape="0">
                  <a:gsLst>
                    <a:gs pos="0">
                      <a:srgbClr val="FEFDFE"/>
                    </a:gs>
                    <a:gs pos="100000">
                      <a:srgbClr val="FB2D7B"/>
                    </a:gs>
                  </a:gsLst>
                  <a:path path="rect">
                    <a:fillToRect l="38965" t="37347" r="61035" b="62653"/>
                  </a:path>
                </a:gradFill>
                <a:ln w="25400">
                  <a:solidFill>
                    <a:srgbClr val="FC478B"/>
                  </a:solidFill>
                  <a:miter lim="800000"/>
                  <a:headEnd/>
                  <a:tailEnd/>
                </a:ln>
              </p:spPr>
              <p:txBody>
                <a:bodyPr lIns="0" tIns="0" rIns="0" bIns="0"/>
                <a:lstStyle/>
                <a:p>
                  <a:endParaRPr lang="en-US"/>
                </a:p>
              </p:txBody>
            </p:sp>
            <p:grpSp>
              <p:nvGrpSpPr>
                <p:cNvPr id="311" name="Group 112"/>
                <p:cNvGrpSpPr>
                  <a:grpSpLocks/>
                </p:cNvGrpSpPr>
                <p:nvPr/>
              </p:nvGrpSpPr>
              <p:grpSpPr bwMode="auto">
                <a:xfrm>
                  <a:off x="144" y="0"/>
                  <a:ext cx="45" cy="81"/>
                  <a:chOff x="0" y="0"/>
                  <a:chExt cx="45" cy="81"/>
                </a:xfrm>
              </p:grpSpPr>
              <p:sp>
                <p:nvSpPr>
                  <p:cNvPr id="333" name="AutoShape 110"/>
                  <p:cNvSpPr>
                    <a:spLocks/>
                  </p:cNvSpPr>
                  <p:nvPr/>
                </p:nvSpPr>
                <p:spPr bwMode="auto">
                  <a:xfrm rot="-5408953">
                    <a:off x="3" y="-3"/>
                    <a:ext cx="37" cy="44"/>
                  </a:xfrm>
                  <a:custGeom>
                    <a:avLst/>
                    <a:gdLst>
                      <a:gd name="T0" fmla="*/ 0 w 21598"/>
                      <a:gd name="T1" fmla="*/ 0 h 21562"/>
                      <a:gd name="T2" fmla="*/ 21598 w 21598"/>
                      <a:gd name="T3" fmla="*/ -38 h 21562"/>
                      <a:gd name="T4" fmla="*/ 21596 w 21598"/>
                      <a:gd name="T5" fmla="*/ 21524 h 21562"/>
                      <a:gd name="T6" fmla="*/ -2 w 21598"/>
                      <a:gd name="T7" fmla="*/ 21562 h 21562"/>
                      <a:gd name="T8" fmla="*/ 0 w 21598"/>
                      <a:gd name="T9" fmla="*/ 0 h 21562"/>
                      <a:gd name="T10" fmla="*/ 0 w 21598"/>
                      <a:gd name="T11" fmla="*/ 0 h 21562"/>
                    </a:gdLst>
                    <a:ahLst/>
                    <a:cxnLst>
                      <a:cxn ang="0">
                        <a:pos x="T0" y="T1"/>
                      </a:cxn>
                      <a:cxn ang="0">
                        <a:pos x="T2" y="T3"/>
                      </a:cxn>
                      <a:cxn ang="0">
                        <a:pos x="T4" y="T5"/>
                      </a:cxn>
                      <a:cxn ang="0">
                        <a:pos x="T6" y="T7"/>
                      </a:cxn>
                      <a:cxn ang="0">
                        <a:pos x="T8" y="T9"/>
                      </a:cxn>
                      <a:cxn ang="0">
                        <a:pos x="T10" y="T11"/>
                      </a:cxn>
                    </a:cxnLst>
                    <a:rect l="0" t="0" r="r" b="b"/>
                    <a:pathLst>
                      <a:path w="21598" h="21562">
                        <a:moveTo>
                          <a:pt x="0" y="0"/>
                        </a:moveTo>
                        <a:lnTo>
                          <a:pt x="21598" y="-38"/>
                        </a:lnTo>
                        <a:lnTo>
                          <a:pt x="21596" y="21524"/>
                        </a:lnTo>
                        <a:lnTo>
                          <a:pt x="-2" y="21562"/>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34" name="AutoShape 111"/>
                  <p:cNvSpPr>
                    <a:spLocks/>
                  </p:cNvSpPr>
                  <p:nvPr/>
                </p:nvSpPr>
                <p:spPr bwMode="auto">
                  <a:xfrm rot="-63792">
                    <a:off x="18" y="37"/>
                    <a:ext cx="9" cy="44"/>
                  </a:xfrm>
                  <a:custGeom>
                    <a:avLst/>
                    <a:gdLst>
                      <a:gd name="T0" fmla="*/ 6828 w 9576"/>
                      <a:gd name="T1" fmla="*/ 21601 h 21599"/>
                      <a:gd name="T2" fmla="*/ 6322 w 9576"/>
                      <a:gd name="T3" fmla="*/ 17137 h 21599"/>
                      <a:gd name="T4" fmla="*/ 4818 w 9576"/>
                      <a:gd name="T5" fmla="*/ 12097 h 21599"/>
                      <a:gd name="T6" fmla="*/ 4811 w 9576"/>
                      <a:gd name="T7" fmla="*/ 6913 h 21599"/>
                      <a:gd name="T8" fmla="*/ 2805 w 9576"/>
                      <a:gd name="T9" fmla="*/ 1 h 21599"/>
                    </a:gdLst>
                    <a:ahLst/>
                    <a:cxnLst>
                      <a:cxn ang="0">
                        <a:pos x="T0" y="T1"/>
                      </a:cxn>
                      <a:cxn ang="0">
                        <a:pos x="T2" y="T3"/>
                      </a:cxn>
                      <a:cxn ang="0">
                        <a:pos x="T4" y="T5"/>
                      </a:cxn>
                      <a:cxn ang="0">
                        <a:pos x="T6" y="T7"/>
                      </a:cxn>
                      <a:cxn ang="0">
                        <a:pos x="T8" y="T9"/>
                      </a:cxn>
                    </a:cxnLst>
                    <a:rect l="0" t="0" r="r" b="b"/>
                    <a:pathLst>
                      <a:path w="9576" h="21599">
                        <a:moveTo>
                          <a:pt x="6828" y="21601"/>
                        </a:moveTo>
                        <a:cubicBezTo>
                          <a:pt x="6828" y="21601"/>
                          <a:pt x="-1837" y="20454"/>
                          <a:pt x="6322" y="17137"/>
                        </a:cubicBezTo>
                        <a:cubicBezTo>
                          <a:pt x="14482" y="13820"/>
                          <a:pt x="4818" y="12097"/>
                          <a:pt x="4818" y="12097"/>
                        </a:cubicBezTo>
                        <a:cubicBezTo>
                          <a:pt x="4818" y="12097"/>
                          <a:pt x="-5989" y="9954"/>
                          <a:pt x="4811" y="6913"/>
                        </a:cubicBezTo>
                        <a:cubicBezTo>
                          <a:pt x="15611" y="3872"/>
                          <a:pt x="2805" y="1"/>
                          <a:pt x="2805"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2" name="Group 115"/>
                <p:cNvGrpSpPr>
                  <a:grpSpLocks/>
                </p:cNvGrpSpPr>
                <p:nvPr/>
              </p:nvGrpSpPr>
              <p:grpSpPr bwMode="auto">
                <a:xfrm rot="10800000" flipH="1">
                  <a:off x="143" y="242"/>
                  <a:ext cx="45" cy="82"/>
                  <a:chOff x="0" y="0"/>
                  <a:chExt cx="45" cy="81"/>
                </a:xfrm>
              </p:grpSpPr>
              <p:sp>
                <p:nvSpPr>
                  <p:cNvPr id="331" name="AutoShape 113"/>
                  <p:cNvSpPr>
                    <a:spLocks/>
                  </p:cNvSpPr>
                  <p:nvPr/>
                </p:nvSpPr>
                <p:spPr bwMode="auto">
                  <a:xfrm rot="-5408953">
                    <a:off x="3" y="-3"/>
                    <a:ext cx="37" cy="44"/>
                  </a:xfrm>
                  <a:custGeom>
                    <a:avLst/>
                    <a:gdLst>
                      <a:gd name="T0" fmla="*/ 0 w 21598"/>
                      <a:gd name="T1" fmla="*/ 0 h 21562"/>
                      <a:gd name="T2" fmla="*/ 21598 w 21598"/>
                      <a:gd name="T3" fmla="*/ -38 h 21562"/>
                      <a:gd name="T4" fmla="*/ 21596 w 21598"/>
                      <a:gd name="T5" fmla="*/ 21524 h 21562"/>
                      <a:gd name="T6" fmla="*/ -2 w 21598"/>
                      <a:gd name="T7" fmla="*/ 21562 h 21562"/>
                      <a:gd name="T8" fmla="*/ 0 w 21598"/>
                      <a:gd name="T9" fmla="*/ 0 h 21562"/>
                      <a:gd name="T10" fmla="*/ 0 w 21598"/>
                      <a:gd name="T11" fmla="*/ 0 h 21562"/>
                    </a:gdLst>
                    <a:ahLst/>
                    <a:cxnLst>
                      <a:cxn ang="0">
                        <a:pos x="T0" y="T1"/>
                      </a:cxn>
                      <a:cxn ang="0">
                        <a:pos x="T2" y="T3"/>
                      </a:cxn>
                      <a:cxn ang="0">
                        <a:pos x="T4" y="T5"/>
                      </a:cxn>
                      <a:cxn ang="0">
                        <a:pos x="T6" y="T7"/>
                      </a:cxn>
                      <a:cxn ang="0">
                        <a:pos x="T8" y="T9"/>
                      </a:cxn>
                      <a:cxn ang="0">
                        <a:pos x="T10" y="T11"/>
                      </a:cxn>
                    </a:cxnLst>
                    <a:rect l="0" t="0" r="r" b="b"/>
                    <a:pathLst>
                      <a:path w="21598" h="21562">
                        <a:moveTo>
                          <a:pt x="0" y="0"/>
                        </a:moveTo>
                        <a:lnTo>
                          <a:pt x="21598" y="-38"/>
                        </a:lnTo>
                        <a:lnTo>
                          <a:pt x="21596" y="21524"/>
                        </a:lnTo>
                        <a:lnTo>
                          <a:pt x="-2" y="21562"/>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32" name="AutoShape 114"/>
                  <p:cNvSpPr>
                    <a:spLocks/>
                  </p:cNvSpPr>
                  <p:nvPr/>
                </p:nvSpPr>
                <p:spPr bwMode="auto">
                  <a:xfrm rot="-63792">
                    <a:off x="18" y="37"/>
                    <a:ext cx="9" cy="44"/>
                  </a:xfrm>
                  <a:custGeom>
                    <a:avLst/>
                    <a:gdLst>
                      <a:gd name="T0" fmla="*/ 6828 w 9576"/>
                      <a:gd name="T1" fmla="*/ 21601 h 21599"/>
                      <a:gd name="T2" fmla="*/ 6322 w 9576"/>
                      <a:gd name="T3" fmla="*/ 17137 h 21599"/>
                      <a:gd name="T4" fmla="*/ 4818 w 9576"/>
                      <a:gd name="T5" fmla="*/ 12097 h 21599"/>
                      <a:gd name="T6" fmla="*/ 4811 w 9576"/>
                      <a:gd name="T7" fmla="*/ 6913 h 21599"/>
                      <a:gd name="T8" fmla="*/ 2805 w 9576"/>
                      <a:gd name="T9" fmla="*/ 1 h 21599"/>
                    </a:gdLst>
                    <a:ahLst/>
                    <a:cxnLst>
                      <a:cxn ang="0">
                        <a:pos x="T0" y="T1"/>
                      </a:cxn>
                      <a:cxn ang="0">
                        <a:pos x="T2" y="T3"/>
                      </a:cxn>
                      <a:cxn ang="0">
                        <a:pos x="T4" y="T5"/>
                      </a:cxn>
                      <a:cxn ang="0">
                        <a:pos x="T6" y="T7"/>
                      </a:cxn>
                      <a:cxn ang="0">
                        <a:pos x="T8" y="T9"/>
                      </a:cxn>
                    </a:cxnLst>
                    <a:rect l="0" t="0" r="r" b="b"/>
                    <a:pathLst>
                      <a:path w="9576" h="21599">
                        <a:moveTo>
                          <a:pt x="6828" y="21601"/>
                        </a:moveTo>
                        <a:cubicBezTo>
                          <a:pt x="6828" y="21601"/>
                          <a:pt x="-1837" y="20454"/>
                          <a:pt x="6322" y="17137"/>
                        </a:cubicBezTo>
                        <a:cubicBezTo>
                          <a:pt x="14482" y="13820"/>
                          <a:pt x="4818" y="12097"/>
                          <a:pt x="4818" y="12097"/>
                        </a:cubicBezTo>
                        <a:cubicBezTo>
                          <a:pt x="4818" y="12097"/>
                          <a:pt x="-5989" y="9954"/>
                          <a:pt x="4811" y="6913"/>
                        </a:cubicBezTo>
                        <a:cubicBezTo>
                          <a:pt x="15611" y="3872"/>
                          <a:pt x="2805" y="1"/>
                          <a:pt x="2805"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3" name="Group 118"/>
                <p:cNvGrpSpPr>
                  <a:grpSpLocks/>
                </p:cNvGrpSpPr>
                <p:nvPr/>
              </p:nvGrpSpPr>
              <p:grpSpPr bwMode="auto">
                <a:xfrm rot="5400000" flipH="1">
                  <a:off x="273" y="119"/>
                  <a:ext cx="43" cy="85"/>
                  <a:chOff x="0" y="0"/>
                  <a:chExt cx="43" cy="84"/>
                </a:xfrm>
              </p:grpSpPr>
              <p:sp>
                <p:nvSpPr>
                  <p:cNvPr id="329" name="AutoShape 116"/>
                  <p:cNvSpPr>
                    <a:spLocks/>
                  </p:cNvSpPr>
                  <p:nvPr/>
                </p:nvSpPr>
                <p:spPr bwMode="auto">
                  <a:xfrm rot="-5408953">
                    <a:off x="2" y="-2"/>
                    <a:ext cx="39" cy="43"/>
                  </a:xfrm>
                  <a:custGeom>
                    <a:avLst/>
                    <a:gdLst>
                      <a:gd name="T0" fmla="*/ 0 w 21598"/>
                      <a:gd name="T1" fmla="*/ 0 h 21565"/>
                      <a:gd name="T2" fmla="*/ 21598 w 21598"/>
                      <a:gd name="T3" fmla="*/ -35 h 21565"/>
                      <a:gd name="T4" fmla="*/ 21600 w 21598"/>
                      <a:gd name="T5" fmla="*/ 21530 h 21565"/>
                      <a:gd name="T6" fmla="*/ 2 w 21598"/>
                      <a:gd name="T7" fmla="*/ 21565 h 21565"/>
                      <a:gd name="T8" fmla="*/ 0 w 21598"/>
                      <a:gd name="T9" fmla="*/ 0 h 21565"/>
                      <a:gd name="T10" fmla="*/ 0 w 21598"/>
                      <a:gd name="T11" fmla="*/ 0 h 21565"/>
                    </a:gdLst>
                    <a:ahLst/>
                    <a:cxnLst>
                      <a:cxn ang="0">
                        <a:pos x="T0" y="T1"/>
                      </a:cxn>
                      <a:cxn ang="0">
                        <a:pos x="T2" y="T3"/>
                      </a:cxn>
                      <a:cxn ang="0">
                        <a:pos x="T4" y="T5"/>
                      </a:cxn>
                      <a:cxn ang="0">
                        <a:pos x="T6" y="T7"/>
                      </a:cxn>
                      <a:cxn ang="0">
                        <a:pos x="T8" y="T9"/>
                      </a:cxn>
                      <a:cxn ang="0">
                        <a:pos x="T10" y="T11"/>
                      </a:cxn>
                    </a:cxnLst>
                    <a:rect l="0" t="0" r="r" b="b"/>
                    <a:pathLst>
                      <a:path w="21598" h="21565">
                        <a:moveTo>
                          <a:pt x="0" y="0"/>
                        </a:moveTo>
                        <a:lnTo>
                          <a:pt x="21598" y="-35"/>
                        </a:lnTo>
                        <a:lnTo>
                          <a:pt x="21600" y="21530"/>
                        </a:lnTo>
                        <a:lnTo>
                          <a:pt x="2" y="21565"/>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30" name="AutoShape 117"/>
                  <p:cNvSpPr>
                    <a:spLocks/>
                  </p:cNvSpPr>
                  <p:nvPr/>
                </p:nvSpPr>
                <p:spPr bwMode="auto">
                  <a:xfrm rot="-63792">
                    <a:off x="17" y="38"/>
                    <a:ext cx="9" cy="46"/>
                  </a:xfrm>
                  <a:custGeom>
                    <a:avLst/>
                    <a:gdLst>
                      <a:gd name="T0" fmla="*/ 6764 w 9569"/>
                      <a:gd name="T1" fmla="*/ 21599 h 21601"/>
                      <a:gd name="T2" fmla="*/ 6271 w 9569"/>
                      <a:gd name="T3" fmla="*/ 17135 h 21601"/>
                      <a:gd name="T4" fmla="*/ 4782 w 9569"/>
                      <a:gd name="T5" fmla="*/ 12095 h 21601"/>
                      <a:gd name="T6" fmla="*/ 4789 w 9569"/>
                      <a:gd name="T7" fmla="*/ 6911 h 21601"/>
                      <a:gd name="T8" fmla="*/ 2803 w 9569"/>
                      <a:gd name="T9" fmla="*/ -1 h 21601"/>
                    </a:gdLst>
                    <a:ahLst/>
                    <a:cxnLst>
                      <a:cxn ang="0">
                        <a:pos x="T0" y="T1"/>
                      </a:cxn>
                      <a:cxn ang="0">
                        <a:pos x="T2" y="T3"/>
                      </a:cxn>
                      <a:cxn ang="0">
                        <a:pos x="T4" y="T5"/>
                      </a:cxn>
                      <a:cxn ang="0">
                        <a:pos x="T6" y="T7"/>
                      </a:cxn>
                      <a:cxn ang="0">
                        <a:pos x="T8" y="T9"/>
                      </a:cxn>
                    </a:cxnLst>
                    <a:rect l="0" t="0" r="r" b="b"/>
                    <a:pathLst>
                      <a:path w="9569" h="21601">
                        <a:moveTo>
                          <a:pt x="6764" y="21599"/>
                        </a:moveTo>
                        <a:cubicBezTo>
                          <a:pt x="6764" y="21599"/>
                          <a:pt x="-1890" y="20457"/>
                          <a:pt x="6271" y="17135"/>
                        </a:cubicBezTo>
                        <a:cubicBezTo>
                          <a:pt x="14433" y="13813"/>
                          <a:pt x="4782" y="12095"/>
                          <a:pt x="4782" y="12095"/>
                        </a:cubicBezTo>
                        <a:cubicBezTo>
                          <a:pt x="4782" y="12095"/>
                          <a:pt x="-6011" y="9958"/>
                          <a:pt x="4789" y="6911"/>
                        </a:cubicBezTo>
                        <a:cubicBezTo>
                          <a:pt x="15589" y="3863"/>
                          <a:pt x="2803" y="-1"/>
                          <a:pt x="2803"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4" name="Group 121"/>
                <p:cNvGrpSpPr>
                  <a:grpSpLocks/>
                </p:cNvGrpSpPr>
                <p:nvPr/>
              </p:nvGrpSpPr>
              <p:grpSpPr bwMode="auto">
                <a:xfrm rot="-5400000">
                  <a:off x="20" y="121"/>
                  <a:ext cx="43" cy="83"/>
                  <a:chOff x="0" y="0"/>
                  <a:chExt cx="43" cy="84"/>
                </a:xfrm>
              </p:grpSpPr>
              <p:sp>
                <p:nvSpPr>
                  <p:cNvPr id="327" name="AutoShape 119"/>
                  <p:cNvSpPr>
                    <a:spLocks/>
                  </p:cNvSpPr>
                  <p:nvPr/>
                </p:nvSpPr>
                <p:spPr bwMode="auto">
                  <a:xfrm rot="-5408953">
                    <a:off x="2" y="-2"/>
                    <a:ext cx="39" cy="43"/>
                  </a:xfrm>
                  <a:custGeom>
                    <a:avLst/>
                    <a:gdLst>
                      <a:gd name="T0" fmla="*/ 0 w 21598"/>
                      <a:gd name="T1" fmla="*/ 0 h 21565"/>
                      <a:gd name="T2" fmla="*/ 21598 w 21598"/>
                      <a:gd name="T3" fmla="*/ -35 h 21565"/>
                      <a:gd name="T4" fmla="*/ 21600 w 21598"/>
                      <a:gd name="T5" fmla="*/ 21530 h 21565"/>
                      <a:gd name="T6" fmla="*/ 2 w 21598"/>
                      <a:gd name="T7" fmla="*/ 21565 h 21565"/>
                      <a:gd name="T8" fmla="*/ 0 w 21598"/>
                      <a:gd name="T9" fmla="*/ 0 h 21565"/>
                      <a:gd name="T10" fmla="*/ 0 w 21598"/>
                      <a:gd name="T11" fmla="*/ 0 h 21565"/>
                    </a:gdLst>
                    <a:ahLst/>
                    <a:cxnLst>
                      <a:cxn ang="0">
                        <a:pos x="T0" y="T1"/>
                      </a:cxn>
                      <a:cxn ang="0">
                        <a:pos x="T2" y="T3"/>
                      </a:cxn>
                      <a:cxn ang="0">
                        <a:pos x="T4" y="T5"/>
                      </a:cxn>
                      <a:cxn ang="0">
                        <a:pos x="T6" y="T7"/>
                      </a:cxn>
                      <a:cxn ang="0">
                        <a:pos x="T8" y="T9"/>
                      </a:cxn>
                      <a:cxn ang="0">
                        <a:pos x="T10" y="T11"/>
                      </a:cxn>
                    </a:cxnLst>
                    <a:rect l="0" t="0" r="r" b="b"/>
                    <a:pathLst>
                      <a:path w="21598" h="21565">
                        <a:moveTo>
                          <a:pt x="0" y="0"/>
                        </a:moveTo>
                        <a:lnTo>
                          <a:pt x="21598" y="-35"/>
                        </a:lnTo>
                        <a:lnTo>
                          <a:pt x="21600" y="21530"/>
                        </a:lnTo>
                        <a:lnTo>
                          <a:pt x="2" y="21565"/>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28" name="AutoShape 120"/>
                  <p:cNvSpPr>
                    <a:spLocks/>
                  </p:cNvSpPr>
                  <p:nvPr/>
                </p:nvSpPr>
                <p:spPr bwMode="auto">
                  <a:xfrm rot="-63792">
                    <a:off x="17" y="38"/>
                    <a:ext cx="9" cy="46"/>
                  </a:xfrm>
                  <a:custGeom>
                    <a:avLst/>
                    <a:gdLst>
                      <a:gd name="T0" fmla="*/ 6764 w 9569"/>
                      <a:gd name="T1" fmla="*/ 21599 h 21601"/>
                      <a:gd name="T2" fmla="*/ 6271 w 9569"/>
                      <a:gd name="T3" fmla="*/ 17135 h 21601"/>
                      <a:gd name="T4" fmla="*/ 4782 w 9569"/>
                      <a:gd name="T5" fmla="*/ 12095 h 21601"/>
                      <a:gd name="T6" fmla="*/ 4789 w 9569"/>
                      <a:gd name="T7" fmla="*/ 6911 h 21601"/>
                      <a:gd name="T8" fmla="*/ 2803 w 9569"/>
                      <a:gd name="T9" fmla="*/ -1 h 21601"/>
                    </a:gdLst>
                    <a:ahLst/>
                    <a:cxnLst>
                      <a:cxn ang="0">
                        <a:pos x="T0" y="T1"/>
                      </a:cxn>
                      <a:cxn ang="0">
                        <a:pos x="T2" y="T3"/>
                      </a:cxn>
                      <a:cxn ang="0">
                        <a:pos x="T4" y="T5"/>
                      </a:cxn>
                      <a:cxn ang="0">
                        <a:pos x="T6" y="T7"/>
                      </a:cxn>
                      <a:cxn ang="0">
                        <a:pos x="T8" y="T9"/>
                      </a:cxn>
                    </a:cxnLst>
                    <a:rect l="0" t="0" r="r" b="b"/>
                    <a:pathLst>
                      <a:path w="9569" h="21601">
                        <a:moveTo>
                          <a:pt x="6764" y="21599"/>
                        </a:moveTo>
                        <a:cubicBezTo>
                          <a:pt x="6764" y="21599"/>
                          <a:pt x="-1890" y="20457"/>
                          <a:pt x="6271" y="17135"/>
                        </a:cubicBezTo>
                        <a:cubicBezTo>
                          <a:pt x="14433" y="13813"/>
                          <a:pt x="4782" y="12095"/>
                          <a:pt x="4782" y="12095"/>
                        </a:cubicBezTo>
                        <a:cubicBezTo>
                          <a:pt x="4782" y="12095"/>
                          <a:pt x="-6011" y="9958"/>
                          <a:pt x="4789" y="6911"/>
                        </a:cubicBezTo>
                        <a:cubicBezTo>
                          <a:pt x="15589" y="3863"/>
                          <a:pt x="2803" y="-1"/>
                          <a:pt x="2803" y="-1"/>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5" name="Group 124"/>
                <p:cNvGrpSpPr>
                  <a:grpSpLocks/>
                </p:cNvGrpSpPr>
                <p:nvPr/>
              </p:nvGrpSpPr>
              <p:grpSpPr bwMode="auto">
                <a:xfrm rot="3039020" flipH="1">
                  <a:off x="233" y="35"/>
                  <a:ext cx="45" cy="83"/>
                  <a:chOff x="0" y="0"/>
                  <a:chExt cx="44" cy="83"/>
                </a:xfrm>
              </p:grpSpPr>
              <p:sp>
                <p:nvSpPr>
                  <p:cNvPr id="325" name="AutoShape 122"/>
                  <p:cNvSpPr>
                    <a:spLocks/>
                  </p:cNvSpPr>
                  <p:nvPr/>
                </p:nvSpPr>
                <p:spPr bwMode="auto">
                  <a:xfrm rot="-5408953">
                    <a:off x="3" y="-3"/>
                    <a:ext cx="38" cy="44"/>
                  </a:xfrm>
                  <a:custGeom>
                    <a:avLst/>
                    <a:gdLst>
                      <a:gd name="T0" fmla="*/ 0 w 21600"/>
                      <a:gd name="T1" fmla="*/ 0 h 21564"/>
                      <a:gd name="T2" fmla="*/ 21600 w 21600"/>
                      <a:gd name="T3" fmla="*/ -37 h 21564"/>
                      <a:gd name="T4" fmla="*/ 21600 w 21600"/>
                      <a:gd name="T5" fmla="*/ 21527 h 21564"/>
                      <a:gd name="T6" fmla="*/ 0 w 21600"/>
                      <a:gd name="T7" fmla="*/ 21563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7"/>
                        </a:lnTo>
                        <a:lnTo>
                          <a:pt x="21600" y="21527"/>
                        </a:lnTo>
                        <a:lnTo>
                          <a:pt x="0" y="21563"/>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26" name="AutoShape 123"/>
                  <p:cNvSpPr>
                    <a:spLocks/>
                  </p:cNvSpPr>
                  <p:nvPr/>
                </p:nvSpPr>
                <p:spPr bwMode="auto">
                  <a:xfrm rot="-63792">
                    <a:off x="17" y="38"/>
                    <a:ext cx="9" cy="45"/>
                  </a:xfrm>
                  <a:custGeom>
                    <a:avLst/>
                    <a:gdLst>
                      <a:gd name="T0" fmla="*/ 6790 w 9572"/>
                      <a:gd name="T1" fmla="*/ 21600 h 21600"/>
                      <a:gd name="T2" fmla="*/ 6292 w 9572"/>
                      <a:gd name="T3" fmla="*/ 17136 h 21600"/>
                      <a:gd name="T4" fmla="*/ 4797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8" y="20456"/>
                          <a:pt x="6292" y="17136"/>
                        </a:cubicBezTo>
                        <a:cubicBezTo>
                          <a:pt x="14453" y="13816"/>
                          <a:pt x="4797" y="12096"/>
                          <a:pt x="4797" y="12096"/>
                        </a:cubicBezTo>
                        <a:cubicBezTo>
                          <a:pt x="4797"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6" name="Group 127"/>
                <p:cNvGrpSpPr>
                  <a:grpSpLocks/>
                </p:cNvGrpSpPr>
                <p:nvPr/>
              </p:nvGrpSpPr>
              <p:grpSpPr bwMode="auto">
                <a:xfrm rot="-7760979">
                  <a:off x="54" y="202"/>
                  <a:ext cx="44" cy="84"/>
                  <a:chOff x="0" y="0"/>
                  <a:chExt cx="44" cy="83"/>
                </a:xfrm>
              </p:grpSpPr>
              <p:sp>
                <p:nvSpPr>
                  <p:cNvPr id="323" name="AutoShape 125"/>
                  <p:cNvSpPr>
                    <a:spLocks/>
                  </p:cNvSpPr>
                  <p:nvPr/>
                </p:nvSpPr>
                <p:spPr bwMode="auto">
                  <a:xfrm rot="-5408953">
                    <a:off x="3" y="-3"/>
                    <a:ext cx="38" cy="44"/>
                  </a:xfrm>
                  <a:custGeom>
                    <a:avLst/>
                    <a:gdLst>
                      <a:gd name="T0" fmla="*/ 0 w 21600"/>
                      <a:gd name="T1" fmla="*/ 0 h 21564"/>
                      <a:gd name="T2" fmla="*/ 21600 w 21600"/>
                      <a:gd name="T3" fmla="*/ -37 h 21564"/>
                      <a:gd name="T4" fmla="*/ 21600 w 21600"/>
                      <a:gd name="T5" fmla="*/ 21527 h 21564"/>
                      <a:gd name="T6" fmla="*/ 0 w 21600"/>
                      <a:gd name="T7" fmla="*/ 21563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7"/>
                        </a:lnTo>
                        <a:lnTo>
                          <a:pt x="21600" y="21527"/>
                        </a:lnTo>
                        <a:lnTo>
                          <a:pt x="0" y="21563"/>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24" name="AutoShape 126"/>
                  <p:cNvSpPr>
                    <a:spLocks/>
                  </p:cNvSpPr>
                  <p:nvPr/>
                </p:nvSpPr>
                <p:spPr bwMode="auto">
                  <a:xfrm rot="-63792">
                    <a:off x="17" y="38"/>
                    <a:ext cx="9" cy="45"/>
                  </a:xfrm>
                  <a:custGeom>
                    <a:avLst/>
                    <a:gdLst>
                      <a:gd name="T0" fmla="*/ 6790 w 9572"/>
                      <a:gd name="T1" fmla="*/ 21600 h 21600"/>
                      <a:gd name="T2" fmla="*/ 6292 w 9572"/>
                      <a:gd name="T3" fmla="*/ 17136 h 21600"/>
                      <a:gd name="T4" fmla="*/ 4797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8" y="20456"/>
                          <a:pt x="6292" y="17136"/>
                        </a:cubicBezTo>
                        <a:cubicBezTo>
                          <a:pt x="14453" y="13816"/>
                          <a:pt x="4797" y="12096"/>
                          <a:pt x="4797" y="12096"/>
                        </a:cubicBezTo>
                        <a:cubicBezTo>
                          <a:pt x="4797"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7" name="Group 130"/>
                <p:cNvGrpSpPr>
                  <a:grpSpLocks/>
                </p:cNvGrpSpPr>
                <p:nvPr/>
              </p:nvGrpSpPr>
              <p:grpSpPr bwMode="auto">
                <a:xfrm rot="7845068" flipH="1">
                  <a:off x="239" y="202"/>
                  <a:ext cx="44" cy="84"/>
                  <a:chOff x="0" y="0"/>
                  <a:chExt cx="44" cy="83"/>
                </a:xfrm>
              </p:grpSpPr>
              <p:sp>
                <p:nvSpPr>
                  <p:cNvPr id="321" name="AutoShape 128"/>
                  <p:cNvSpPr>
                    <a:spLocks/>
                  </p:cNvSpPr>
                  <p:nvPr/>
                </p:nvSpPr>
                <p:spPr bwMode="auto">
                  <a:xfrm rot="-5408953">
                    <a:off x="3" y="-3"/>
                    <a:ext cx="38" cy="44"/>
                  </a:xfrm>
                  <a:custGeom>
                    <a:avLst/>
                    <a:gdLst>
                      <a:gd name="T0" fmla="*/ 0 w 21600"/>
                      <a:gd name="T1" fmla="*/ 0 h 21563"/>
                      <a:gd name="T2" fmla="*/ 21600 w 21600"/>
                      <a:gd name="T3" fmla="*/ -37 h 21563"/>
                      <a:gd name="T4" fmla="*/ 21600 w 21600"/>
                      <a:gd name="T5" fmla="*/ 21526 h 21563"/>
                      <a:gd name="T6" fmla="*/ 0 w 21600"/>
                      <a:gd name="T7" fmla="*/ 21563 h 21563"/>
                      <a:gd name="T8" fmla="*/ 0 w 21600"/>
                      <a:gd name="T9" fmla="*/ 0 h 21563"/>
                      <a:gd name="T10" fmla="*/ 0 w 21600"/>
                      <a:gd name="T11" fmla="*/ 0 h 21563"/>
                    </a:gdLst>
                    <a:ahLst/>
                    <a:cxnLst>
                      <a:cxn ang="0">
                        <a:pos x="T0" y="T1"/>
                      </a:cxn>
                      <a:cxn ang="0">
                        <a:pos x="T2" y="T3"/>
                      </a:cxn>
                      <a:cxn ang="0">
                        <a:pos x="T4" y="T5"/>
                      </a:cxn>
                      <a:cxn ang="0">
                        <a:pos x="T6" y="T7"/>
                      </a:cxn>
                      <a:cxn ang="0">
                        <a:pos x="T8" y="T9"/>
                      </a:cxn>
                      <a:cxn ang="0">
                        <a:pos x="T10" y="T11"/>
                      </a:cxn>
                    </a:cxnLst>
                    <a:rect l="0" t="0" r="r" b="b"/>
                    <a:pathLst>
                      <a:path w="21600" h="21563">
                        <a:moveTo>
                          <a:pt x="0" y="0"/>
                        </a:moveTo>
                        <a:lnTo>
                          <a:pt x="21600" y="-37"/>
                        </a:lnTo>
                        <a:lnTo>
                          <a:pt x="21600" y="21526"/>
                        </a:lnTo>
                        <a:lnTo>
                          <a:pt x="0" y="21563"/>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22" name="AutoShape 129"/>
                  <p:cNvSpPr>
                    <a:spLocks/>
                  </p:cNvSpPr>
                  <p:nvPr/>
                </p:nvSpPr>
                <p:spPr bwMode="auto">
                  <a:xfrm rot="-63792">
                    <a:off x="17" y="38"/>
                    <a:ext cx="9" cy="44"/>
                  </a:xfrm>
                  <a:custGeom>
                    <a:avLst/>
                    <a:gdLst>
                      <a:gd name="T0" fmla="*/ 6791 w 9572"/>
                      <a:gd name="T1" fmla="*/ 21600 h 21600"/>
                      <a:gd name="T2" fmla="*/ 6293 w 9572"/>
                      <a:gd name="T3" fmla="*/ 17136 h 21600"/>
                      <a:gd name="T4" fmla="*/ 4797 w 9572"/>
                      <a:gd name="T5" fmla="*/ 12096 h 21600"/>
                      <a:gd name="T6" fmla="*/ 4798 w 9572"/>
                      <a:gd name="T7" fmla="*/ 6912 h 21600"/>
                      <a:gd name="T8" fmla="*/ 2803 w 9572"/>
                      <a:gd name="T9" fmla="*/ 0 h 21600"/>
                    </a:gdLst>
                    <a:ahLst/>
                    <a:cxnLst>
                      <a:cxn ang="0">
                        <a:pos x="T0" y="T1"/>
                      </a:cxn>
                      <a:cxn ang="0">
                        <a:pos x="T2" y="T3"/>
                      </a:cxn>
                      <a:cxn ang="0">
                        <a:pos x="T4" y="T5"/>
                      </a:cxn>
                      <a:cxn ang="0">
                        <a:pos x="T6" y="T7"/>
                      </a:cxn>
                      <a:cxn ang="0">
                        <a:pos x="T8" y="T9"/>
                      </a:cxn>
                    </a:cxnLst>
                    <a:rect l="0" t="0" r="r" b="b"/>
                    <a:pathLst>
                      <a:path w="9572" h="21600">
                        <a:moveTo>
                          <a:pt x="6791" y="21600"/>
                        </a:moveTo>
                        <a:cubicBezTo>
                          <a:pt x="6791" y="21600"/>
                          <a:pt x="-1868" y="20456"/>
                          <a:pt x="6293" y="17136"/>
                        </a:cubicBezTo>
                        <a:cubicBezTo>
                          <a:pt x="14454" y="13816"/>
                          <a:pt x="4797" y="12096"/>
                          <a:pt x="4797" y="12096"/>
                        </a:cubicBezTo>
                        <a:cubicBezTo>
                          <a:pt x="4797" y="12096"/>
                          <a:pt x="-6002" y="9957"/>
                          <a:pt x="4798" y="6912"/>
                        </a:cubicBezTo>
                        <a:cubicBezTo>
                          <a:pt x="15598" y="3867"/>
                          <a:pt x="2803" y="0"/>
                          <a:pt x="2803"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318" name="Group 133"/>
                <p:cNvGrpSpPr>
                  <a:grpSpLocks/>
                </p:cNvGrpSpPr>
                <p:nvPr/>
              </p:nvGrpSpPr>
              <p:grpSpPr bwMode="auto">
                <a:xfrm rot="-3075657">
                  <a:off x="56" y="37"/>
                  <a:ext cx="44" cy="83"/>
                  <a:chOff x="0" y="0"/>
                  <a:chExt cx="44" cy="83"/>
                </a:xfrm>
              </p:grpSpPr>
              <p:sp>
                <p:nvSpPr>
                  <p:cNvPr id="319" name="AutoShape 131"/>
                  <p:cNvSpPr>
                    <a:spLocks/>
                  </p:cNvSpPr>
                  <p:nvPr/>
                </p:nvSpPr>
                <p:spPr bwMode="auto">
                  <a:xfrm rot="-5408953">
                    <a:off x="3" y="-3"/>
                    <a:ext cx="38" cy="44"/>
                  </a:xfrm>
                  <a:custGeom>
                    <a:avLst/>
                    <a:gdLst>
                      <a:gd name="T0" fmla="*/ 0 w 21600"/>
                      <a:gd name="T1" fmla="*/ 0 h 21564"/>
                      <a:gd name="T2" fmla="*/ 21600 w 21600"/>
                      <a:gd name="T3" fmla="*/ -36 h 21564"/>
                      <a:gd name="T4" fmla="*/ 21600 w 21600"/>
                      <a:gd name="T5" fmla="*/ 21528 h 21564"/>
                      <a:gd name="T6" fmla="*/ 0 w 21600"/>
                      <a:gd name="T7" fmla="*/ 21564 h 21564"/>
                      <a:gd name="T8" fmla="*/ 0 w 21600"/>
                      <a:gd name="T9" fmla="*/ 0 h 21564"/>
                      <a:gd name="T10" fmla="*/ 0 w 21600"/>
                      <a:gd name="T11" fmla="*/ 0 h 21564"/>
                    </a:gdLst>
                    <a:ahLst/>
                    <a:cxnLst>
                      <a:cxn ang="0">
                        <a:pos x="T0" y="T1"/>
                      </a:cxn>
                      <a:cxn ang="0">
                        <a:pos x="T2" y="T3"/>
                      </a:cxn>
                      <a:cxn ang="0">
                        <a:pos x="T4" y="T5"/>
                      </a:cxn>
                      <a:cxn ang="0">
                        <a:pos x="T6" y="T7"/>
                      </a:cxn>
                      <a:cxn ang="0">
                        <a:pos x="T8" y="T9"/>
                      </a:cxn>
                      <a:cxn ang="0">
                        <a:pos x="T10" y="T11"/>
                      </a:cxn>
                    </a:cxnLst>
                    <a:rect l="0" t="0" r="r" b="b"/>
                    <a:pathLst>
                      <a:path w="21600" h="21564">
                        <a:moveTo>
                          <a:pt x="0" y="0"/>
                        </a:moveTo>
                        <a:lnTo>
                          <a:pt x="21600" y="-36"/>
                        </a:lnTo>
                        <a:lnTo>
                          <a:pt x="21600" y="21528"/>
                        </a:lnTo>
                        <a:lnTo>
                          <a:pt x="0" y="21564"/>
                        </a:lnTo>
                        <a:lnTo>
                          <a:pt x="0" y="0"/>
                        </a:lnTo>
                        <a:close/>
                        <a:moveTo>
                          <a:pt x="0" y="0"/>
                        </a:moveTo>
                      </a:path>
                    </a:pathLst>
                  </a:custGeom>
                  <a:solidFill>
                    <a:srgbClr val="103BF9"/>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20" name="AutoShape 132"/>
                  <p:cNvSpPr>
                    <a:spLocks/>
                  </p:cNvSpPr>
                  <p:nvPr/>
                </p:nvSpPr>
                <p:spPr bwMode="auto">
                  <a:xfrm rot="-63792">
                    <a:off x="17" y="38"/>
                    <a:ext cx="9" cy="45"/>
                  </a:xfrm>
                  <a:custGeom>
                    <a:avLst/>
                    <a:gdLst>
                      <a:gd name="T0" fmla="*/ 6790 w 9572"/>
                      <a:gd name="T1" fmla="*/ 21600 h 21600"/>
                      <a:gd name="T2" fmla="*/ 6292 w 9572"/>
                      <a:gd name="T3" fmla="*/ 17136 h 21600"/>
                      <a:gd name="T4" fmla="*/ 4796 w 9572"/>
                      <a:gd name="T5" fmla="*/ 12096 h 21600"/>
                      <a:gd name="T6" fmla="*/ 4798 w 9572"/>
                      <a:gd name="T7" fmla="*/ 6912 h 21600"/>
                      <a:gd name="T8" fmla="*/ 2804 w 9572"/>
                      <a:gd name="T9" fmla="*/ 0 h 21600"/>
                    </a:gdLst>
                    <a:ahLst/>
                    <a:cxnLst>
                      <a:cxn ang="0">
                        <a:pos x="T0" y="T1"/>
                      </a:cxn>
                      <a:cxn ang="0">
                        <a:pos x="T2" y="T3"/>
                      </a:cxn>
                      <a:cxn ang="0">
                        <a:pos x="T4" y="T5"/>
                      </a:cxn>
                      <a:cxn ang="0">
                        <a:pos x="T6" y="T7"/>
                      </a:cxn>
                      <a:cxn ang="0">
                        <a:pos x="T8" y="T9"/>
                      </a:cxn>
                    </a:cxnLst>
                    <a:rect l="0" t="0" r="r" b="b"/>
                    <a:pathLst>
                      <a:path w="9572" h="21600">
                        <a:moveTo>
                          <a:pt x="6790" y="21600"/>
                        </a:moveTo>
                        <a:cubicBezTo>
                          <a:pt x="6790" y="21600"/>
                          <a:pt x="-1869" y="20456"/>
                          <a:pt x="6292" y="17136"/>
                        </a:cubicBezTo>
                        <a:cubicBezTo>
                          <a:pt x="14453" y="13816"/>
                          <a:pt x="4796" y="12096"/>
                          <a:pt x="4796" y="12096"/>
                        </a:cubicBezTo>
                        <a:cubicBezTo>
                          <a:pt x="4796" y="12096"/>
                          <a:pt x="-6002" y="9957"/>
                          <a:pt x="4798" y="6912"/>
                        </a:cubicBezTo>
                        <a:cubicBezTo>
                          <a:pt x="15598" y="3867"/>
                          <a:pt x="2804" y="0"/>
                          <a:pt x="2804" y="0"/>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grpSp>
            <p:nvGrpSpPr>
              <p:cNvPr id="251" name="Group 153"/>
              <p:cNvGrpSpPr>
                <a:grpSpLocks/>
              </p:cNvGrpSpPr>
              <p:nvPr/>
            </p:nvGrpSpPr>
            <p:grpSpPr bwMode="auto">
              <a:xfrm>
                <a:off x="3014663" y="5413375"/>
                <a:ext cx="603250" cy="554038"/>
                <a:chOff x="0" y="0"/>
                <a:chExt cx="379" cy="349"/>
              </a:xfrm>
            </p:grpSpPr>
            <p:grpSp>
              <p:nvGrpSpPr>
                <p:cNvPr id="292" name="Group 144"/>
                <p:cNvGrpSpPr>
                  <a:grpSpLocks/>
                </p:cNvGrpSpPr>
                <p:nvPr/>
              </p:nvGrpSpPr>
              <p:grpSpPr bwMode="auto">
                <a:xfrm>
                  <a:off x="56" y="53"/>
                  <a:ext cx="268" cy="246"/>
                  <a:chOff x="0" y="0"/>
                  <a:chExt cx="267" cy="245"/>
                </a:xfrm>
              </p:grpSpPr>
              <p:sp>
                <p:nvSpPr>
                  <p:cNvPr id="301" name="Oval 135"/>
                  <p:cNvSpPr>
                    <a:spLocks/>
                  </p:cNvSpPr>
                  <p:nvPr/>
                </p:nvSpPr>
                <p:spPr bwMode="auto">
                  <a:xfrm>
                    <a:off x="50" y="45"/>
                    <a:ext cx="168" cy="155"/>
                  </a:xfrm>
                  <a:prstGeom prst="ellipse">
                    <a:avLst/>
                  </a:prstGeom>
                  <a:gradFill rotWithShape="0">
                    <a:gsLst>
                      <a:gs pos="0">
                        <a:srgbClr val="FEFDFE"/>
                      </a:gs>
                      <a:gs pos="100000">
                        <a:srgbClr val="FB2D7B"/>
                      </a:gs>
                    </a:gsLst>
                    <a:path path="rect">
                      <a:fillToRect l="38965" t="37347" r="61035" b="62653"/>
                    </a:path>
                  </a:gradFill>
                  <a:ln w="25400">
                    <a:solidFill>
                      <a:srgbClr val="FC478B"/>
                    </a:solidFill>
                    <a:miter lim="800000"/>
                    <a:headEnd/>
                    <a:tailEnd/>
                  </a:ln>
                </p:spPr>
                <p:txBody>
                  <a:bodyPr lIns="0" tIns="0" rIns="0" bIns="0"/>
                  <a:lstStyle/>
                  <a:p>
                    <a:endParaRPr lang="en-US"/>
                  </a:p>
                </p:txBody>
              </p:sp>
              <p:sp>
                <p:nvSpPr>
                  <p:cNvPr id="302" name="AutoShape 136"/>
                  <p:cNvSpPr>
                    <a:spLocks/>
                  </p:cNvSpPr>
                  <p:nvPr/>
                </p:nvSpPr>
                <p:spPr bwMode="auto">
                  <a:xfrm rot="-63792">
                    <a:off x="127" y="0"/>
                    <a:ext cx="9" cy="43"/>
                  </a:xfrm>
                  <a:custGeom>
                    <a:avLst/>
                    <a:gdLst>
                      <a:gd name="T0" fmla="*/ 6868 w 9581"/>
                      <a:gd name="T1" fmla="*/ 21602 h 21597"/>
                      <a:gd name="T2" fmla="*/ 6355 w 9581"/>
                      <a:gd name="T3" fmla="*/ 17138 h 21597"/>
                      <a:gd name="T4" fmla="*/ 4841 w 9581"/>
                      <a:gd name="T5" fmla="*/ 12098 h 21597"/>
                      <a:gd name="T6" fmla="*/ 4825 w 9581"/>
                      <a:gd name="T7" fmla="*/ 6914 h 21597"/>
                      <a:gd name="T8" fmla="*/ 2806 w 9581"/>
                      <a:gd name="T9" fmla="*/ 2 h 21597"/>
                    </a:gdLst>
                    <a:ahLst/>
                    <a:cxnLst>
                      <a:cxn ang="0">
                        <a:pos x="T0" y="T1"/>
                      </a:cxn>
                      <a:cxn ang="0">
                        <a:pos x="T2" y="T3"/>
                      </a:cxn>
                      <a:cxn ang="0">
                        <a:pos x="T4" y="T5"/>
                      </a:cxn>
                      <a:cxn ang="0">
                        <a:pos x="T6" y="T7"/>
                      </a:cxn>
                      <a:cxn ang="0">
                        <a:pos x="T8" y="T9"/>
                      </a:cxn>
                    </a:cxnLst>
                    <a:rect l="0" t="0" r="r" b="b"/>
                    <a:pathLst>
                      <a:path w="9581" h="21597">
                        <a:moveTo>
                          <a:pt x="6868" y="21602"/>
                        </a:moveTo>
                        <a:cubicBezTo>
                          <a:pt x="6868" y="21602"/>
                          <a:pt x="-1803" y="20452"/>
                          <a:pt x="6355" y="17138"/>
                        </a:cubicBezTo>
                        <a:cubicBezTo>
                          <a:pt x="14512" y="13825"/>
                          <a:pt x="4841" y="12098"/>
                          <a:pt x="4841" y="12098"/>
                        </a:cubicBezTo>
                        <a:cubicBezTo>
                          <a:pt x="4841" y="12098"/>
                          <a:pt x="-5975" y="9951"/>
                          <a:pt x="4825" y="6914"/>
                        </a:cubicBezTo>
                        <a:cubicBezTo>
                          <a:pt x="15625" y="3878"/>
                          <a:pt x="2806" y="2"/>
                          <a:pt x="2806" y="2"/>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3" name="AutoShape 137"/>
                  <p:cNvSpPr>
                    <a:spLocks/>
                  </p:cNvSpPr>
                  <p:nvPr/>
                </p:nvSpPr>
                <p:spPr bwMode="auto">
                  <a:xfrm rot="63792">
                    <a:off x="126" y="202"/>
                    <a:ext cx="10" cy="43"/>
                  </a:xfrm>
                  <a:custGeom>
                    <a:avLst/>
                    <a:gdLst>
                      <a:gd name="T0" fmla="*/ 6802 w 9581"/>
                      <a:gd name="T1" fmla="*/ -5 h 21597"/>
                      <a:gd name="T2" fmla="*/ 6289 w 9581"/>
                      <a:gd name="T3" fmla="*/ 4459 h 21597"/>
                      <a:gd name="T4" fmla="*/ 4775 w 9581"/>
                      <a:gd name="T5" fmla="*/ 9499 h 21597"/>
                      <a:gd name="T6" fmla="*/ 4759 w 9581"/>
                      <a:gd name="T7" fmla="*/ 14683 h 21597"/>
                      <a:gd name="T8" fmla="*/ 2740 w 9581"/>
                      <a:gd name="T9" fmla="*/ 21595 h 21597"/>
                    </a:gdLst>
                    <a:ahLst/>
                    <a:cxnLst>
                      <a:cxn ang="0">
                        <a:pos x="T0" y="T1"/>
                      </a:cxn>
                      <a:cxn ang="0">
                        <a:pos x="T2" y="T3"/>
                      </a:cxn>
                      <a:cxn ang="0">
                        <a:pos x="T4" y="T5"/>
                      </a:cxn>
                      <a:cxn ang="0">
                        <a:pos x="T6" y="T7"/>
                      </a:cxn>
                      <a:cxn ang="0">
                        <a:pos x="T8" y="T9"/>
                      </a:cxn>
                    </a:cxnLst>
                    <a:rect l="0" t="0" r="r" b="b"/>
                    <a:pathLst>
                      <a:path w="9581" h="21597">
                        <a:moveTo>
                          <a:pt x="6802" y="-5"/>
                        </a:moveTo>
                        <a:cubicBezTo>
                          <a:pt x="6802" y="-5"/>
                          <a:pt x="-1869" y="1145"/>
                          <a:pt x="6289" y="4459"/>
                        </a:cubicBezTo>
                        <a:cubicBezTo>
                          <a:pt x="14446" y="7772"/>
                          <a:pt x="4775" y="9499"/>
                          <a:pt x="4775" y="9499"/>
                        </a:cubicBezTo>
                        <a:cubicBezTo>
                          <a:pt x="4775" y="9499"/>
                          <a:pt x="-6041" y="11646"/>
                          <a:pt x="4759" y="14683"/>
                        </a:cubicBezTo>
                        <a:cubicBezTo>
                          <a:pt x="15559" y="17719"/>
                          <a:pt x="2740" y="21595"/>
                          <a:pt x="2740" y="21595"/>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4" name="AutoShape 138"/>
                  <p:cNvSpPr>
                    <a:spLocks/>
                  </p:cNvSpPr>
                  <p:nvPr/>
                </p:nvSpPr>
                <p:spPr bwMode="auto">
                  <a:xfrm rot="-5337376">
                    <a:off x="239" y="99"/>
                    <a:ext cx="9" cy="47"/>
                  </a:xfrm>
                  <a:custGeom>
                    <a:avLst/>
                    <a:gdLst>
                      <a:gd name="T0" fmla="*/ 6790 w 9564"/>
                      <a:gd name="T1" fmla="*/ 4 h 21602"/>
                      <a:gd name="T2" fmla="*/ 6306 w 9564"/>
                      <a:gd name="T3" fmla="*/ 4468 h 21602"/>
                      <a:gd name="T4" fmla="*/ 4826 w 9564"/>
                      <a:gd name="T5" fmla="*/ 9508 h 21602"/>
                      <a:gd name="T6" fmla="*/ 4843 w 9564"/>
                      <a:gd name="T7" fmla="*/ 14692 h 21602"/>
                      <a:gd name="T8" fmla="*/ 2871 w 9564"/>
                      <a:gd name="T9" fmla="*/ 21604 h 21602"/>
                    </a:gdLst>
                    <a:ahLst/>
                    <a:cxnLst>
                      <a:cxn ang="0">
                        <a:pos x="T0" y="T1"/>
                      </a:cxn>
                      <a:cxn ang="0">
                        <a:pos x="T2" y="T3"/>
                      </a:cxn>
                      <a:cxn ang="0">
                        <a:pos x="T4" y="T5"/>
                      </a:cxn>
                      <a:cxn ang="0">
                        <a:pos x="T6" y="T7"/>
                      </a:cxn>
                      <a:cxn ang="0">
                        <a:pos x="T8" y="T9"/>
                      </a:cxn>
                    </a:cxnLst>
                    <a:rect l="0" t="0" r="r" b="b"/>
                    <a:pathLst>
                      <a:path w="9564" h="21602">
                        <a:moveTo>
                          <a:pt x="6790" y="4"/>
                        </a:moveTo>
                        <a:cubicBezTo>
                          <a:pt x="6790" y="4"/>
                          <a:pt x="-1858" y="1144"/>
                          <a:pt x="6306" y="4468"/>
                        </a:cubicBezTo>
                        <a:cubicBezTo>
                          <a:pt x="14470" y="7793"/>
                          <a:pt x="4826" y="9508"/>
                          <a:pt x="4826" y="9508"/>
                        </a:cubicBezTo>
                        <a:cubicBezTo>
                          <a:pt x="4826" y="9508"/>
                          <a:pt x="-5957" y="11641"/>
                          <a:pt x="4843" y="14692"/>
                        </a:cubicBezTo>
                        <a:cubicBezTo>
                          <a:pt x="15643" y="17744"/>
                          <a:pt x="2871" y="21604"/>
                          <a:pt x="2871" y="21604"/>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5" name="AutoShape 139"/>
                  <p:cNvSpPr>
                    <a:spLocks/>
                  </p:cNvSpPr>
                  <p:nvPr/>
                </p:nvSpPr>
                <p:spPr bwMode="auto">
                  <a:xfrm rot="-5464961">
                    <a:off x="19" y="100"/>
                    <a:ext cx="8" cy="46"/>
                  </a:xfrm>
                  <a:custGeom>
                    <a:avLst/>
                    <a:gdLst>
                      <a:gd name="T0" fmla="*/ 6718 w 9564"/>
                      <a:gd name="T1" fmla="*/ 21598 h 21603"/>
                      <a:gd name="T2" fmla="*/ 6235 w 9564"/>
                      <a:gd name="T3" fmla="*/ 17134 h 21603"/>
                      <a:gd name="T4" fmla="*/ 4756 w 9564"/>
                      <a:gd name="T5" fmla="*/ 12094 h 21603"/>
                      <a:gd name="T6" fmla="*/ 4773 w 9564"/>
                      <a:gd name="T7" fmla="*/ 6910 h 21603"/>
                      <a:gd name="T8" fmla="*/ 2802 w 9564"/>
                      <a:gd name="T9" fmla="*/ -2 h 21603"/>
                    </a:gdLst>
                    <a:ahLst/>
                    <a:cxnLst>
                      <a:cxn ang="0">
                        <a:pos x="T0" y="T1"/>
                      </a:cxn>
                      <a:cxn ang="0">
                        <a:pos x="T2" y="T3"/>
                      </a:cxn>
                      <a:cxn ang="0">
                        <a:pos x="T4" y="T5"/>
                      </a:cxn>
                      <a:cxn ang="0">
                        <a:pos x="T6" y="T7"/>
                      </a:cxn>
                      <a:cxn ang="0">
                        <a:pos x="T8" y="T9"/>
                      </a:cxn>
                    </a:cxnLst>
                    <a:rect l="0" t="0" r="r" b="b"/>
                    <a:pathLst>
                      <a:path w="9564" h="21603">
                        <a:moveTo>
                          <a:pt x="6718" y="21598"/>
                        </a:moveTo>
                        <a:cubicBezTo>
                          <a:pt x="6718" y="21598"/>
                          <a:pt x="-1929" y="20459"/>
                          <a:pt x="6235" y="17134"/>
                        </a:cubicBezTo>
                        <a:cubicBezTo>
                          <a:pt x="14399" y="13809"/>
                          <a:pt x="4756" y="12094"/>
                          <a:pt x="4756" y="12094"/>
                        </a:cubicBezTo>
                        <a:cubicBezTo>
                          <a:pt x="4756" y="12094"/>
                          <a:pt x="-6027" y="9961"/>
                          <a:pt x="4773" y="6910"/>
                        </a:cubicBezTo>
                        <a:cubicBezTo>
                          <a:pt x="15573" y="3858"/>
                          <a:pt x="2802" y="-2"/>
                          <a:pt x="2802" y="-2"/>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6" name="AutoShape 140"/>
                  <p:cNvSpPr>
                    <a:spLocks/>
                  </p:cNvSpPr>
                  <p:nvPr/>
                </p:nvSpPr>
                <p:spPr bwMode="auto">
                  <a:xfrm rot="-7707856">
                    <a:off x="202" y="26"/>
                    <a:ext cx="9" cy="46"/>
                  </a:xfrm>
                  <a:custGeom>
                    <a:avLst/>
                    <a:gdLst>
                      <a:gd name="T0" fmla="*/ 6960 w 9803"/>
                      <a:gd name="T1" fmla="*/ -113 h 21534"/>
                      <a:gd name="T2" fmla="*/ 6067 w 9803"/>
                      <a:gd name="T3" fmla="*/ 4346 h 21534"/>
                      <a:gd name="T4" fmla="*/ 4103 w 9803"/>
                      <a:gd name="T5" fmla="*/ 9395 h 21534"/>
                      <a:gd name="T6" fmla="*/ 3660 w 9803"/>
                      <a:gd name="T7" fmla="*/ 14563 h 21534"/>
                      <a:gd name="T8" fmla="*/ 1025 w 9803"/>
                      <a:gd name="T9" fmla="*/ 21487 h 21534"/>
                    </a:gdLst>
                    <a:ahLst/>
                    <a:cxnLst>
                      <a:cxn ang="0">
                        <a:pos x="T0" y="T1"/>
                      </a:cxn>
                      <a:cxn ang="0">
                        <a:pos x="T2" y="T3"/>
                      </a:cxn>
                      <a:cxn ang="0">
                        <a:pos x="T4" y="T5"/>
                      </a:cxn>
                      <a:cxn ang="0">
                        <a:pos x="T6" y="T7"/>
                      </a:cxn>
                      <a:cxn ang="0">
                        <a:pos x="T8" y="T9"/>
                      </a:cxn>
                    </a:cxnLst>
                    <a:rect l="0" t="0" r="r" b="b"/>
                    <a:pathLst>
                      <a:path w="9803" h="21534">
                        <a:moveTo>
                          <a:pt x="6960" y="-113"/>
                        </a:moveTo>
                        <a:cubicBezTo>
                          <a:pt x="6960" y="-113"/>
                          <a:pt x="-2006" y="1172"/>
                          <a:pt x="6067" y="4346"/>
                        </a:cubicBezTo>
                        <a:cubicBezTo>
                          <a:pt x="14141" y="7519"/>
                          <a:pt x="4103" y="9395"/>
                          <a:pt x="4103" y="9395"/>
                        </a:cubicBezTo>
                        <a:cubicBezTo>
                          <a:pt x="4103" y="9395"/>
                          <a:pt x="-7140" y="11708"/>
                          <a:pt x="3660" y="14563"/>
                        </a:cubicBezTo>
                        <a:cubicBezTo>
                          <a:pt x="14460" y="17418"/>
                          <a:pt x="1025" y="21487"/>
                          <a:pt x="1025" y="21487"/>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 name="AutoShape 141"/>
                  <p:cNvSpPr>
                    <a:spLocks/>
                  </p:cNvSpPr>
                  <p:nvPr/>
                </p:nvSpPr>
                <p:spPr bwMode="auto">
                  <a:xfrm rot="-7835440">
                    <a:off x="48" y="168"/>
                    <a:ext cx="9" cy="46"/>
                  </a:xfrm>
                  <a:custGeom>
                    <a:avLst/>
                    <a:gdLst>
                      <a:gd name="T0" fmla="*/ 4856 w 9350"/>
                      <a:gd name="T1" fmla="*/ 21552 h 21668"/>
                      <a:gd name="T2" fmla="*/ 4737 w 9350"/>
                      <a:gd name="T3" fmla="*/ 17082 h 21668"/>
                      <a:gd name="T4" fmla="*/ 3690 w 9350"/>
                      <a:gd name="T5" fmla="*/ 12052 h 21668"/>
                      <a:gd name="T6" fmla="*/ 4118 w 9350"/>
                      <a:gd name="T7" fmla="*/ 6852 h 21668"/>
                      <a:gd name="T8" fmla="*/ 2738 w 9350"/>
                      <a:gd name="T9" fmla="*/ -48 h 21668"/>
                    </a:gdLst>
                    <a:ahLst/>
                    <a:cxnLst>
                      <a:cxn ang="0">
                        <a:pos x="T0" y="T1"/>
                      </a:cxn>
                      <a:cxn ang="0">
                        <a:pos x="T2" y="T3"/>
                      </a:cxn>
                      <a:cxn ang="0">
                        <a:pos x="T4" y="T5"/>
                      </a:cxn>
                      <a:cxn ang="0">
                        <a:pos x="T6" y="T7"/>
                      </a:cxn>
                      <a:cxn ang="0">
                        <a:pos x="T8" y="T9"/>
                      </a:cxn>
                    </a:cxnLst>
                    <a:rect l="0" t="0" r="r" b="b"/>
                    <a:pathLst>
                      <a:path w="9350" h="21668">
                        <a:moveTo>
                          <a:pt x="4856" y="21552"/>
                        </a:moveTo>
                        <a:cubicBezTo>
                          <a:pt x="4856" y="21552"/>
                          <a:pt x="-3507" y="20551"/>
                          <a:pt x="4737" y="17082"/>
                        </a:cubicBezTo>
                        <a:cubicBezTo>
                          <a:pt x="12982" y="13614"/>
                          <a:pt x="3690" y="12052"/>
                          <a:pt x="3690" y="12052"/>
                        </a:cubicBezTo>
                        <a:cubicBezTo>
                          <a:pt x="3690" y="12052"/>
                          <a:pt x="-6682" y="10090"/>
                          <a:pt x="4118" y="6852"/>
                        </a:cubicBezTo>
                        <a:cubicBezTo>
                          <a:pt x="14918" y="3614"/>
                          <a:pt x="2738" y="-48"/>
                          <a:pt x="2738" y="-48"/>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8" name="AutoShape 142"/>
                  <p:cNvSpPr>
                    <a:spLocks/>
                  </p:cNvSpPr>
                  <p:nvPr/>
                </p:nvSpPr>
                <p:spPr bwMode="auto">
                  <a:xfrm rot="-2883069">
                    <a:off x="207" y="169"/>
                    <a:ext cx="9" cy="46"/>
                  </a:xfrm>
                  <a:custGeom>
                    <a:avLst/>
                    <a:gdLst>
                      <a:gd name="T0" fmla="*/ 6637 w 9349"/>
                      <a:gd name="T1" fmla="*/ 117 h 21669"/>
                      <a:gd name="T2" fmla="*/ 6519 w 9349"/>
                      <a:gd name="T3" fmla="*/ 4587 h 21669"/>
                      <a:gd name="T4" fmla="*/ 5475 w 9349"/>
                      <a:gd name="T5" fmla="*/ 9617 h 21669"/>
                      <a:gd name="T6" fmla="*/ 5904 w 9349"/>
                      <a:gd name="T7" fmla="*/ 14817 h 21669"/>
                      <a:gd name="T8" fmla="*/ 4527 w 9349"/>
                      <a:gd name="T9" fmla="*/ 21717 h 21669"/>
                    </a:gdLst>
                    <a:ahLst/>
                    <a:cxnLst>
                      <a:cxn ang="0">
                        <a:pos x="T0" y="T1"/>
                      </a:cxn>
                      <a:cxn ang="0">
                        <a:pos x="T2" y="T3"/>
                      </a:cxn>
                      <a:cxn ang="0">
                        <a:pos x="T4" y="T5"/>
                      </a:cxn>
                      <a:cxn ang="0">
                        <a:pos x="T6" y="T7"/>
                      </a:cxn>
                      <a:cxn ang="0">
                        <a:pos x="T8" y="T9"/>
                      </a:cxn>
                    </a:cxnLst>
                    <a:rect l="0" t="0" r="r" b="b"/>
                    <a:pathLst>
                      <a:path w="9349" h="21669">
                        <a:moveTo>
                          <a:pt x="6637" y="117"/>
                        </a:moveTo>
                        <a:cubicBezTo>
                          <a:pt x="6637" y="117"/>
                          <a:pt x="-1725" y="1117"/>
                          <a:pt x="6519" y="4587"/>
                        </a:cubicBezTo>
                        <a:cubicBezTo>
                          <a:pt x="14764" y="8057"/>
                          <a:pt x="5475" y="9617"/>
                          <a:pt x="5475" y="9617"/>
                        </a:cubicBezTo>
                        <a:cubicBezTo>
                          <a:pt x="5475" y="9617"/>
                          <a:pt x="-4896" y="11578"/>
                          <a:pt x="5904" y="14817"/>
                        </a:cubicBezTo>
                        <a:cubicBezTo>
                          <a:pt x="16704" y="18057"/>
                          <a:pt x="4527" y="21717"/>
                          <a:pt x="4527" y="21717"/>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9" name="AutoShape 143"/>
                  <p:cNvSpPr>
                    <a:spLocks/>
                  </p:cNvSpPr>
                  <p:nvPr/>
                </p:nvSpPr>
                <p:spPr bwMode="auto">
                  <a:xfrm rot="-3127736">
                    <a:off x="50" y="31"/>
                    <a:ext cx="9" cy="46"/>
                  </a:xfrm>
                  <a:custGeom>
                    <a:avLst/>
                    <a:gdLst>
                      <a:gd name="T0" fmla="*/ 8797 w 9802"/>
                      <a:gd name="T1" fmla="*/ 21646 h 21534"/>
                      <a:gd name="T2" fmla="*/ 7906 w 9802"/>
                      <a:gd name="T3" fmla="*/ 17187 h 21534"/>
                      <a:gd name="T4" fmla="*/ 5944 w 9802"/>
                      <a:gd name="T5" fmla="*/ 12138 h 21534"/>
                      <a:gd name="T6" fmla="*/ 5503 w 9802"/>
                      <a:gd name="T7" fmla="*/ 6970 h 21534"/>
                      <a:gd name="T8" fmla="*/ 2871 w 9802"/>
                      <a:gd name="T9" fmla="*/ 46 h 21534"/>
                    </a:gdLst>
                    <a:ahLst/>
                    <a:cxnLst>
                      <a:cxn ang="0">
                        <a:pos x="T0" y="T1"/>
                      </a:cxn>
                      <a:cxn ang="0">
                        <a:pos x="T2" y="T3"/>
                      </a:cxn>
                      <a:cxn ang="0">
                        <a:pos x="T4" y="T5"/>
                      </a:cxn>
                      <a:cxn ang="0">
                        <a:pos x="T6" y="T7"/>
                      </a:cxn>
                      <a:cxn ang="0">
                        <a:pos x="T8" y="T9"/>
                      </a:cxn>
                    </a:cxnLst>
                    <a:rect l="0" t="0" r="r" b="b"/>
                    <a:pathLst>
                      <a:path w="9802" h="21534">
                        <a:moveTo>
                          <a:pt x="8797" y="21646"/>
                        </a:moveTo>
                        <a:cubicBezTo>
                          <a:pt x="8797" y="21646"/>
                          <a:pt x="-168" y="20361"/>
                          <a:pt x="7906" y="17187"/>
                        </a:cubicBezTo>
                        <a:cubicBezTo>
                          <a:pt x="15980" y="14013"/>
                          <a:pt x="5944" y="12138"/>
                          <a:pt x="5944" y="12138"/>
                        </a:cubicBezTo>
                        <a:cubicBezTo>
                          <a:pt x="5944" y="12138"/>
                          <a:pt x="-5297" y="9826"/>
                          <a:pt x="5503" y="6970"/>
                        </a:cubicBezTo>
                        <a:cubicBezTo>
                          <a:pt x="16303" y="4114"/>
                          <a:pt x="2871" y="46"/>
                          <a:pt x="2871" y="46"/>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293" name="Oval 145"/>
                <p:cNvSpPr>
                  <a:spLocks/>
                </p:cNvSpPr>
                <p:nvPr/>
              </p:nvSpPr>
              <p:spPr bwMode="auto">
                <a:xfrm>
                  <a:off x="160" y="0"/>
                  <a:ext cx="55" cy="51"/>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294" name="Oval 146"/>
                <p:cNvSpPr>
                  <a:spLocks/>
                </p:cNvSpPr>
                <p:nvPr/>
              </p:nvSpPr>
              <p:spPr bwMode="auto">
                <a:xfrm>
                  <a:off x="278" y="50"/>
                  <a:ext cx="56" cy="52"/>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295" name="Oval 147"/>
                <p:cNvSpPr>
                  <a:spLocks/>
                </p:cNvSpPr>
                <p:nvPr/>
              </p:nvSpPr>
              <p:spPr bwMode="auto">
                <a:xfrm>
                  <a:off x="324" y="148"/>
                  <a:ext cx="55" cy="52"/>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296" name="Oval 148"/>
                <p:cNvSpPr>
                  <a:spLocks/>
                </p:cNvSpPr>
                <p:nvPr/>
              </p:nvSpPr>
              <p:spPr bwMode="auto">
                <a:xfrm>
                  <a:off x="282" y="246"/>
                  <a:ext cx="55" cy="52"/>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297" name="Oval 149"/>
                <p:cNvSpPr>
                  <a:spLocks/>
                </p:cNvSpPr>
                <p:nvPr/>
              </p:nvSpPr>
              <p:spPr bwMode="auto">
                <a:xfrm>
                  <a:off x="159" y="298"/>
                  <a:ext cx="56" cy="51"/>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298" name="Oval 150"/>
                <p:cNvSpPr>
                  <a:spLocks/>
                </p:cNvSpPr>
                <p:nvPr/>
              </p:nvSpPr>
              <p:spPr bwMode="auto">
                <a:xfrm>
                  <a:off x="40" y="246"/>
                  <a:ext cx="56" cy="52"/>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299" name="Oval 151"/>
                <p:cNvSpPr>
                  <a:spLocks/>
                </p:cNvSpPr>
                <p:nvPr/>
              </p:nvSpPr>
              <p:spPr bwMode="auto">
                <a:xfrm>
                  <a:off x="0" y="148"/>
                  <a:ext cx="55" cy="52"/>
                </a:xfrm>
                <a:prstGeom prst="ellipse">
                  <a:avLst/>
                </a:prstGeom>
                <a:solidFill>
                  <a:srgbClr val="30C731"/>
                </a:solidFill>
                <a:ln w="25400">
                  <a:solidFill>
                    <a:schemeClr val="tx1"/>
                  </a:solidFill>
                  <a:miter lim="800000"/>
                  <a:headEnd/>
                  <a:tailEnd/>
                </a:ln>
              </p:spPr>
              <p:txBody>
                <a:bodyPr lIns="0" tIns="0" rIns="0" bIns="0"/>
                <a:lstStyle/>
                <a:p>
                  <a:endParaRPr lang="en-US"/>
                </a:p>
              </p:txBody>
            </p:sp>
            <p:sp>
              <p:nvSpPr>
                <p:cNvPr id="300" name="Oval 152"/>
                <p:cNvSpPr>
                  <a:spLocks/>
                </p:cNvSpPr>
                <p:nvPr/>
              </p:nvSpPr>
              <p:spPr bwMode="auto">
                <a:xfrm>
                  <a:off x="55" y="50"/>
                  <a:ext cx="56" cy="52"/>
                </a:xfrm>
                <a:prstGeom prst="ellipse">
                  <a:avLst/>
                </a:prstGeom>
                <a:solidFill>
                  <a:srgbClr val="30C731"/>
                </a:solidFill>
                <a:ln w="25400">
                  <a:solidFill>
                    <a:schemeClr val="tx1"/>
                  </a:solidFill>
                  <a:miter lim="800000"/>
                  <a:headEnd/>
                  <a:tailEnd/>
                </a:ln>
              </p:spPr>
              <p:txBody>
                <a:bodyPr lIns="0" tIns="0" rIns="0" bIns="0"/>
                <a:lstStyle/>
                <a:p>
                  <a:endParaRPr lang="en-US"/>
                </a:p>
              </p:txBody>
            </p:sp>
          </p:grpSp>
          <p:grpSp>
            <p:nvGrpSpPr>
              <p:cNvPr id="252" name="Group 172"/>
              <p:cNvGrpSpPr>
                <a:grpSpLocks/>
              </p:cNvGrpSpPr>
              <p:nvPr/>
            </p:nvGrpSpPr>
            <p:grpSpPr bwMode="auto">
              <a:xfrm>
                <a:off x="2384425" y="5413375"/>
                <a:ext cx="603250" cy="555625"/>
                <a:chOff x="0" y="0"/>
                <a:chExt cx="379" cy="349"/>
              </a:xfrm>
            </p:grpSpPr>
            <p:grpSp>
              <p:nvGrpSpPr>
                <p:cNvPr id="274" name="Group 163"/>
                <p:cNvGrpSpPr>
                  <a:grpSpLocks/>
                </p:cNvGrpSpPr>
                <p:nvPr/>
              </p:nvGrpSpPr>
              <p:grpSpPr bwMode="auto">
                <a:xfrm>
                  <a:off x="56" y="53"/>
                  <a:ext cx="268" cy="246"/>
                  <a:chOff x="0" y="0"/>
                  <a:chExt cx="267" cy="245"/>
                </a:xfrm>
              </p:grpSpPr>
              <p:sp>
                <p:nvSpPr>
                  <p:cNvPr id="283" name="Oval 154"/>
                  <p:cNvSpPr>
                    <a:spLocks/>
                  </p:cNvSpPr>
                  <p:nvPr/>
                </p:nvSpPr>
                <p:spPr bwMode="auto">
                  <a:xfrm>
                    <a:off x="50" y="45"/>
                    <a:ext cx="168" cy="155"/>
                  </a:xfrm>
                  <a:prstGeom prst="ellipse">
                    <a:avLst/>
                  </a:prstGeom>
                  <a:gradFill rotWithShape="0">
                    <a:gsLst>
                      <a:gs pos="0">
                        <a:srgbClr val="FEFDFE"/>
                      </a:gs>
                      <a:gs pos="100000">
                        <a:srgbClr val="FB2D7B"/>
                      </a:gs>
                    </a:gsLst>
                    <a:path path="rect">
                      <a:fillToRect l="38965" t="37347" r="61035" b="62653"/>
                    </a:path>
                  </a:gradFill>
                  <a:ln w="25400">
                    <a:solidFill>
                      <a:srgbClr val="FC478B"/>
                    </a:solidFill>
                    <a:miter lim="800000"/>
                    <a:headEnd/>
                    <a:tailEnd/>
                  </a:ln>
                </p:spPr>
                <p:txBody>
                  <a:bodyPr lIns="0" tIns="0" rIns="0" bIns="0"/>
                  <a:lstStyle/>
                  <a:p>
                    <a:endParaRPr lang="en-US"/>
                  </a:p>
                </p:txBody>
              </p:sp>
              <p:sp>
                <p:nvSpPr>
                  <p:cNvPr id="284" name="AutoShape 155"/>
                  <p:cNvSpPr>
                    <a:spLocks/>
                  </p:cNvSpPr>
                  <p:nvPr/>
                </p:nvSpPr>
                <p:spPr bwMode="auto">
                  <a:xfrm rot="-63792">
                    <a:off x="127" y="0"/>
                    <a:ext cx="9" cy="43"/>
                  </a:xfrm>
                  <a:custGeom>
                    <a:avLst/>
                    <a:gdLst>
                      <a:gd name="T0" fmla="*/ 6868 w 9581"/>
                      <a:gd name="T1" fmla="*/ 21602 h 21597"/>
                      <a:gd name="T2" fmla="*/ 6355 w 9581"/>
                      <a:gd name="T3" fmla="*/ 17138 h 21597"/>
                      <a:gd name="T4" fmla="*/ 4841 w 9581"/>
                      <a:gd name="T5" fmla="*/ 12098 h 21597"/>
                      <a:gd name="T6" fmla="*/ 4825 w 9581"/>
                      <a:gd name="T7" fmla="*/ 6914 h 21597"/>
                      <a:gd name="T8" fmla="*/ 2806 w 9581"/>
                      <a:gd name="T9" fmla="*/ 2 h 21597"/>
                    </a:gdLst>
                    <a:ahLst/>
                    <a:cxnLst>
                      <a:cxn ang="0">
                        <a:pos x="T0" y="T1"/>
                      </a:cxn>
                      <a:cxn ang="0">
                        <a:pos x="T2" y="T3"/>
                      </a:cxn>
                      <a:cxn ang="0">
                        <a:pos x="T4" y="T5"/>
                      </a:cxn>
                      <a:cxn ang="0">
                        <a:pos x="T6" y="T7"/>
                      </a:cxn>
                      <a:cxn ang="0">
                        <a:pos x="T8" y="T9"/>
                      </a:cxn>
                    </a:cxnLst>
                    <a:rect l="0" t="0" r="r" b="b"/>
                    <a:pathLst>
                      <a:path w="9581" h="21597">
                        <a:moveTo>
                          <a:pt x="6868" y="21602"/>
                        </a:moveTo>
                        <a:cubicBezTo>
                          <a:pt x="6868" y="21602"/>
                          <a:pt x="-1803" y="20452"/>
                          <a:pt x="6355" y="17138"/>
                        </a:cubicBezTo>
                        <a:cubicBezTo>
                          <a:pt x="14512" y="13825"/>
                          <a:pt x="4841" y="12098"/>
                          <a:pt x="4841" y="12098"/>
                        </a:cubicBezTo>
                        <a:cubicBezTo>
                          <a:pt x="4841" y="12098"/>
                          <a:pt x="-5975" y="9951"/>
                          <a:pt x="4825" y="6914"/>
                        </a:cubicBezTo>
                        <a:cubicBezTo>
                          <a:pt x="15625" y="3878"/>
                          <a:pt x="2806" y="2"/>
                          <a:pt x="2806" y="2"/>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5" name="AutoShape 156"/>
                  <p:cNvSpPr>
                    <a:spLocks/>
                  </p:cNvSpPr>
                  <p:nvPr/>
                </p:nvSpPr>
                <p:spPr bwMode="auto">
                  <a:xfrm rot="63792">
                    <a:off x="126" y="202"/>
                    <a:ext cx="10" cy="43"/>
                  </a:xfrm>
                  <a:custGeom>
                    <a:avLst/>
                    <a:gdLst>
                      <a:gd name="T0" fmla="*/ 6802 w 9581"/>
                      <a:gd name="T1" fmla="*/ -5 h 21597"/>
                      <a:gd name="T2" fmla="*/ 6289 w 9581"/>
                      <a:gd name="T3" fmla="*/ 4459 h 21597"/>
                      <a:gd name="T4" fmla="*/ 4775 w 9581"/>
                      <a:gd name="T5" fmla="*/ 9499 h 21597"/>
                      <a:gd name="T6" fmla="*/ 4759 w 9581"/>
                      <a:gd name="T7" fmla="*/ 14683 h 21597"/>
                      <a:gd name="T8" fmla="*/ 2740 w 9581"/>
                      <a:gd name="T9" fmla="*/ 21595 h 21597"/>
                    </a:gdLst>
                    <a:ahLst/>
                    <a:cxnLst>
                      <a:cxn ang="0">
                        <a:pos x="T0" y="T1"/>
                      </a:cxn>
                      <a:cxn ang="0">
                        <a:pos x="T2" y="T3"/>
                      </a:cxn>
                      <a:cxn ang="0">
                        <a:pos x="T4" y="T5"/>
                      </a:cxn>
                      <a:cxn ang="0">
                        <a:pos x="T6" y="T7"/>
                      </a:cxn>
                      <a:cxn ang="0">
                        <a:pos x="T8" y="T9"/>
                      </a:cxn>
                    </a:cxnLst>
                    <a:rect l="0" t="0" r="r" b="b"/>
                    <a:pathLst>
                      <a:path w="9581" h="21597">
                        <a:moveTo>
                          <a:pt x="6802" y="-5"/>
                        </a:moveTo>
                        <a:cubicBezTo>
                          <a:pt x="6802" y="-5"/>
                          <a:pt x="-1869" y="1145"/>
                          <a:pt x="6289" y="4459"/>
                        </a:cubicBezTo>
                        <a:cubicBezTo>
                          <a:pt x="14446" y="7772"/>
                          <a:pt x="4775" y="9499"/>
                          <a:pt x="4775" y="9499"/>
                        </a:cubicBezTo>
                        <a:cubicBezTo>
                          <a:pt x="4775" y="9499"/>
                          <a:pt x="-6041" y="11646"/>
                          <a:pt x="4759" y="14683"/>
                        </a:cubicBezTo>
                        <a:cubicBezTo>
                          <a:pt x="15559" y="17719"/>
                          <a:pt x="2740" y="21595"/>
                          <a:pt x="2740" y="21595"/>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6" name="AutoShape 157"/>
                  <p:cNvSpPr>
                    <a:spLocks/>
                  </p:cNvSpPr>
                  <p:nvPr/>
                </p:nvSpPr>
                <p:spPr bwMode="auto">
                  <a:xfrm rot="-5337376">
                    <a:off x="239" y="99"/>
                    <a:ext cx="9" cy="47"/>
                  </a:xfrm>
                  <a:custGeom>
                    <a:avLst/>
                    <a:gdLst>
                      <a:gd name="T0" fmla="*/ 6790 w 9564"/>
                      <a:gd name="T1" fmla="*/ 4 h 21602"/>
                      <a:gd name="T2" fmla="*/ 6306 w 9564"/>
                      <a:gd name="T3" fmla="*/ 4468 h 21602"/>
                      <a:gd name="T4" fmla="*/ 4826 w 9564"/>
                      <a:gd name="T5" fmla="*/ 9508 h 21602"/>
                      <a:gd name="T6" fmla="*/ 4843 w 9564"/>
                      <a:gd name="T7" fmla="*/ 14692 h 21602"/>
                      <a:gd name="T8" fmla="*/ 2871 w 9564"/>
                      <a:gd name="T9" fmla="*/ 21604 h 21602"/>
                    </a:gdLst>
                    <a:ahLst/>
                    <a:cxnLst>
                      <a:cxn ang="0">
                        <a:pos x="T0" y="T1"/>
                      </a:cxn>
                      <a:cxn ang="0">
                        <a:pos x="T2" y="T3"/>
                      </a:cxn>
                      <a:cxn ang="0">
                        <a:pos x="T4" y="T5"/>
                      </a:cxn>
                      <a:cxn ang="0">
                        <a:pos x="T6" y="T7"/>
                      </a:cxn>
                      <a:cxn ang="0">
                        <a:pos x="T8" y="T9"/>
                      </a:cxn>
                    </a:cxnLst>
                    <a:rect l="0" t="0" r="r" b="b"/>
                    <a:pathLst>
                      <a:path w="9564" h="21602">
                        <a:moveTo>
                          <a:pt x="6790" y="4"/>
                        </a:moveTo>
                        <a:cubicBezTo>
                          <a:pt x="6790" y="4"/>
                          <a:pt x="-1858" y="1144"/>
                          <a:pt x="6306" y="4468"/>
                        </a:cubicBezTo>
                        <a:cubicBezTo>
                          <a:pt x="14470" y="7793"/>
                          <a:pt x="4826" y="9508"/>
                          <a:pt x="4826" y="9508"/>
                        </a:cubicBezTo>
                        <a:cubicBezTo>
                          <a:pt x="4826" y="9508"/>
                          <a:pt x="-5957" y="11641"/>
                          <a:pt x="4843" y="14692"/>
                        </a:cubicBezTo>
                        <a:cubicBezTo>
                          <a:pt x="15643" y="17744"/>
                          <a:pt x="2871" y="21604"/>
                          <a:pt x="2871" y="21604"/>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7" name="AutoShape 158"/>
                  <p:cNvSpPr>
                    <a:spLocks/>
                  </p:cNvSpPr>
                  <p:nvPr/>
                </p:nvSpPr>
                <p:spPr bwMode="auto">
                  <a:xfrm rot="-5464961">
                    <a:off x="19" y="100"/>
                    <a:ext cx="8" cy="46"/>
                  </a:xfrm>
                  <a:custGeom>
                    <a:avLst/>
                    <a:gdLst>
                      <a:gd name="T0" fmla="*/ 6718 w 9564"/>
                      <a:gd name="T1" fmla="*/ 21598 h 21603"/>
                      <a:gd name="T2" fmla="*/ 6235 w 9564"/>
                      <a:gd name="T3" fmla="*/ 17134 h 21603"/>
                      <a:gd name="T4" fmla="*/ 4756 w 9564"/>
                      <a:gd name="T5" fmla="*/ 12094 h 21603"/>
                      <a:gd name="T6" fmla="*/ 4773 w 9564"/>
                      <a:gd name="T7" fmla="*/ 6910 h 21603"/>
                      <a:gd name="T8" fmla="*/ 2802 w 9564"/>
                      <a:gd name="T9" fmla="*/ -2 h 21603"/>
                    </a:gdLst>
                    <a:ahLst/>
                    <a:cxnLst>
                      <a:cxn ang="0">
                        <a:pos x="T0" y="T1"/>
                      </a:cxn>
                      <a:cxn ang="0">
                        <a:pos x="T2" y="T3"/>
                      </a:cxn>
                      <a:cxn ang="0">
                        <a:pos x="T4" y="T5"/>
                      </a:cxn>
                      <a:cxn ang="0">
                        <a:pos x="T6" y="T7"/>
                      </a:cxn>
                      <a:cxn ang="0">
                        <a:pos x="T8" y="T9"/>
                      </a:cxn>
                    </a:cxnLst>
                    <a:rect l="0" t="0" r="r" b="b"/>
                    <a:pathLst>
                      <a:path w="9564" h="21603">
                        <a:moveTo>
                          <a:pt x="6718" y="21598"/>
                        </a:moveTo>
                        <a:cubicBezTo>
                          <a:pt x="6718" y="21598"/>
                          <a:pt x="-1929" y="20459"/>
                          <a:pt x="6235" y="17134"/>
                        </a:cubicBezTo>
                        <a:cubicBezTo>
                          <a:pt x="14399" y="13809"/>
                          <a:pt x="4756" y="12094"/>
                          <a:pt x="4756" y="12094"/>
                        </a:cubicBezTo>
                        <a:cubicBezTo>
                          <a:pt x="4756" y="12094"/>
                          <a:pt x="-6027" y="9961"/>
                          <a:pt x="4773" y="6910"/>
                        </a:cubicBezTo>
                        <a:cubicBezTo>
                          <a:pt x="15573" y="3858"/>
                          <a:pt x="2802" y="-2"/>
                          <a:pt x="2802" y="-2"/>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8" name="AutoShape 159"/>
                  <p:cNvSpPr>
                    <a:spLocks/>
                  </p:cNvSpPr>
                  <p:nvPr/>
                </p:nvSpPr>
                <p:spPr bwMode="auto">
                  <a:xfrm rot="-7707856">
                    <a:off x="202" y="26"/>
                    <a:ext cx="9" cy="46"/>
                  </a:xfrm>
                  <a:custGeom>
                    <a:avLst/>
                    <a:gdLst>
                      <a:gd name="T0" fmla="*/ 6960 w 9803"/>
                      <a:gd name="T1" fmla="*/ -113 h 21534"/>
                      <a:gd name="T2" fmla="*/ 6067 w 9803"/>
                      <a:gd name="T3" fmla="*/ 4346 h 21534"/>
                      <a:gd name="T4" fmla="*/ 4103 w 9803"/>
                      <a:gd name="T5" fmla="*/ 9395 h 21534"/>
                      <a:gd name="T6" fmla="*/ 3660 w 9803"/>
                      <a:gd name="T7" fmla="*/ 14563 h 21534"/>
                      <a:gd name="T8" fmla="*/ 1025 w 9803"/>
                      <a:gd name="T9" fmla="*/ 21487 h 21534"/>
                    </a:gdLst>
                    <a:ahLst/>
                    <a:cxnLst>
                      <a:cxn ang="0">
                        <a:pos x="T0" y="T1"/>
                      </a:cxn>
                      <a:cxn ang="0">
                        <a:pos x="T2" y="T3"/>
                      </a:cxn>
                      <a:cxn ang="0">
                        <a:pos x="T4" y="T5"/>
                      </a:cxn>
                      <a:cxn ang="0">
                        <a:pos x="T6" y="T7"/>
                      </a:cxn>
                      <a:cxn ang="0">
                        <a:pos x="T8" y="T9"/>
                      </a:cxn>
                    </a:cxnLst>
                    <a:rect l="0" t="0" r="r" b="b"/>
                    <a:pathLst>
                      <a:path w="9803" h="21534">
                        <a:moveTo>
                          <a:pt x="6960" y="-113"/>
                        </a:moveTo>
                        <a:cubicBezTo>
                          <a:pt x="6960" y="-113"/>
                          <a:pt x="-2006" y="1172"/>
                          <a:pt x="6067" y="4346"/>
                        </a:cubicBezTo>
                        <a:cubicBezTo>
                          <a:pt x="14141" y="7519"/>
                          <a:pt x="4103" y="9395"/>
                          <a:pt x="4103" y="9395"/>
                        </a:cubicBezTo>
                        <a:cubicBezTo>
                          <a:pt x="4103" y="9395"/>
                          <a:pt x="-7140" y="11708"/>
                          <a:pt x="3660" y="14563"/>
                        </a:cubicBezTo>
                        <a:cubicBezTo>
                          <a:pt x="14460" y="17418"/>
                          <a:pt x="1025" y="21487"/>
                          <a:pt x="1025" y="21487"/>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9" name="AutoShape 160"/>
                  <p:cNvSpPr>
                    <a:spLocks/>
                  </p:cNvSpPr>
                  <p:nvPr/>
                </p:nvSpPr>
                <p:spPr bwMode="auto">
                  <a:xfrm rot="-7835440">
                    <a:off x="48" y="168"/>
                    <a:ext cx="9" cy="46"/>
                  </a:xfrm>
                  <a:custGeom>
                    <a:avLst/>
                    <a:gdLst>
                      <a:gd name="T0" fmla="*/ 4856 w 9350"/>
                      <a:gd name="T1" fmla="*/ 21552 h 21668"/>
                      <a:gd name="T2" fmla="*/ 4737 w 9350"/>
                      <a:gd name="T3" fmla="*/ 17082 h 21668"/>
                      <a:gd name="T4" fmla="*/ 3690 w 9350"/>
                      <a:gd name="T5" fmla="*/ 12052 h 21668"/>
                      <a:gd name="T6" fmla="*/ 4118 w 9350"/>
                      <a:gd name="T7" fmla="*/ 6852 h 21668"/>
                      <a:gd name="T8" fmla="*/ 2738 w 9350"/>
                      <a:gd name="T9" fmla="*/ -48 h 21668"/>
                    </a:gdLst>
                    <a:ahLst/>
                    <a:cxnLst>
                      <a:cxn ang="0">
                        <a:pos x="T0" y="T1"/>
                      </a:cxn>
                      <a:cxn ang="0">
                        <a:pos x="T2" y="T3"/>
                      </a:cxn>
                      <a:cxn ang="0">
                        <a:pos x="T4" y="T5"/>
                      </a:cxn>
                      <a:cxn ang="0">
                        <a:pos x="T6" y="T7"/>
                      </a:cxn>
                      <a:cxn ang="0">
                        <a:pos x="T8" y="T9"/>
                      </a:cxn>
                    </a:cxnLst>
                    <a:rect l="0" t="0" r="r" b="b"/>
                    <a:pathLst>
                      <a:path w="9350" h="21668">
                        <a:moveTo>
                          <a:pt x="4856" y="21552"/>
                        </a:moveTo>
                        <a:cubicBezTo>
                          <a:pt x="4856" y="21552"/>
                          <a:pt x="-3507" y="20551"/>
                          <a:pt x="4737" y="17082"/>
                        </a:cubicBezTo>
                        <a:cubicBezTo>
                          <a:pt x="12982" y="13614"/>
                          <a:pt x="3690" y="12052"/>
                          <a:pt x="3690" y="12052"/>
                        </a:cubicBezTo>
                        <a:cubicBezTo>
                          <a:pt x="3690" y="12052"/>
                          <a:pt x="-6682" y="10090"/>
                          <a:pt x="4118" y="6852"/>
                        </a:cubicBezTo>
                        <a:cubicBezTo>
                          <a:pt x="14918" y="3614"/>
                          <a:pt x="2738" y="-48"/>
                          <a:pt x="2738" y="-48"/>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0" name="AutoShape 161"/>
                  <p:cNvSpPr>
                    <a:spLocks/>
                  </p:cNvSpPr>
                  <p:nvPr/>
                </p:nvSpPr>
                <p:spPr bwMode="auto">
                  <a:xfrm rot="-2883069">
                    <a:off x="207" y="169"/>
                    <a:ext cx="9" cy="46"/>
                  </a:xfrm>
                  <a:custGeom>
                    <a:avLst/>
                    <a:gdLst>
                      <a:gd name="T0" fmla="*/ 6637 w 9349"/>
                      <a:gd name="T1" fmla="*/ 117 h 21669"/>
                      <a:gd name="T2" fmla="*/ 6519 w 9349"/>
                      <a:gd name="T3" fmla="*/ 4587 h 21669"/>
                      <a:gd name="T4" fmla="*/ 5475 w 9349"/>
                      <a:gd name="T5" fmla="*/ 9617 h 21669"/>
                      <a:gd name="T6" fmla="*/ 5904 w 9349"/>
                      <a:gd name="T7" fmla="*/ 14817 h 21669"/>
                      <a:gd name="T8" fmla="*/ 4527 w 9349"/>
                      <a:gd name="T9" fmla="*/ 21717 h 21669"/>
                    </a:gdLst>
                    <a:ahLst/>
                    <a:cxnLst>
                      <a:cxn ang="0">
                        <a:pos x="T0" y="T1"/>
                      </a:cxn>
                      <a:cxn ang="0">
                        <a:pos x="T2" y="T3"/>
                      </a:cxn>
                      <a:cxn ang="0">
                        <a:pos x="T4" y="T5"/>
                      </a:cxn>
                      <a:cxn ang="0">
                        <a:pos x="T6" y="T7"/>
                      </a:cxn>
                      <a:cxn ang="0">
                        <a:pos x="T8" y="T9"/>
                      </a:cxn>
                    </a:cxnLst>
                    <a:rect l="0" t="0" r="r" b="b"/>
                    <a:pathLst>
                      <a:path w="9349" h="21669">
                        <a:moveTo>
                          <a:pt x="6637" y="117"/>
                        </a:moveTo>
                        <a:cubicBezTo>
                          <a:pt x="6637" y="117"/>
                          <a:pt x="-1725" y="1117"/>
                          <a:pt x="6519" y="4587"/>
                        </a:cubicBezTo>
                        <a:cubicBezTo>
                          <a:pt x="14764" y="8057"/>
                          <a:pt x="5475" y="9617"/>
                          <a:pt x="5475" y="9617"/>
                        </a:cubicBezTo>
                        <a:cubicBezTo>
                          <a:pt x="5475" y="9617"/>
                          <a:pt x="-4896" y="11578"/>
                          <a:pt x="5904" y="14817"/>
                        </a:cubicBezTo>
                        <a:cubicBezTo>
                          <a:pt x="16704" y="18057"/>
                          <a:pt x="4527" y="21717"/>
                          <a:pt x="4527" y="21717"/>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1" name="AutoShape 162"/>
                  <p:cNvSpPr>
                    <a:spLocks/>
                  </p:cNvSpPr>
                  <p:nvPr/>
                </p:nvSpPr>
                <p:spPr bwMode="auto">
                  <a:xfrm rot="-3127736">
                    <a:off x="50" y="31"/>
                    <a:ext cx="9" cy="46"/>
                  </a:xfrm>
                  <a:custGeom>
                    <a:avLst/>
                    <a:gdLst>
                      <a:gd name="T0" fmla="*/ 8797 w 9802"/>
                      <a:gd name="T1" fmla="*/ 21646 h 21534"/>
                      <a:gd name="T2" fmla="*/ 7906 w 9802"/>
                      <a:gd name="T3" fmla="*/ 17187 h 21534"/>
                      <a:gd name="T4" fmla="*/ 5944 w 9802"/>
                      <a:gd name="T5" fmla="*/ 12138 h 21534"/>
                      <a:gd name="T6" fmla="*/ 5503 w 9802"/>
                      <a:gd name="T7" fmla="*/ 6970 h 21534"/>
                      <a:gd name="T8" fmla="*/ 2871 w 9802"/>
                      <a:gd name="T9" fmla="*/ 46 h 21534"/>
                    </a:gdLst>
                    <a:ahLst/>
                    <a:cxnLst>
                      <a:cxn ang="0">
                        <a:pos x="T0" y="T1"/>
                      </a:cxn>
                      <a:cxn ang="0">
                        <a:pos x="T2" y="T3"/>
                      </a:cxn>
                      <a:cxn ang="0">
                        <a:pos x="T4" y="T5"/>
                      </a:cxn>
                      <a:cxn ang="0">
                        <a:pos x="T6" y="T7"/>
                      </a:cxn>
                      <a:cxn ang="0">
                        <a:pos x="T8" y="T9"/>
                      </a:cxn>
                    </a:cxnLst>
                    <a:rect l="0" t="0" r="r" b="b"/>
                    <a:pathLst>
                      <a:path w="9802" h="21534">
                        <a:moveTo>
                          <a:pt x="8797" y="21646"/>
                        </a:moveTo>
                        <a:cubicBezTo>
                          <a:pt x="8797" y="21646"/>
                          <a:pt x="-168" y="20361"/>
                          <a:pt x="7906" y="17187"/>
                        </a:cubicBezTo>
                        <a:cubicBezTo>
                          <a:pt x="15980" y="14013"/>
                          <a:pt x="5944" y="12138"/>
                          <a:pt x="5944" y="12138"/>
                        </a:cubicBezTo>
                        <a:cubicBezTo>
                          <a:pt x="5944" y="12138"/>
                          <a:pt x="-5297" y="9826"/>
                          <a:pt x="5503" y="6970"/>
                        </a:cubicBezTo>
                        <a:cubicBezTo>
                          <a:pt x="16303" y="4114"/>
                          <a:pt x="2871" y="46"/>
                          <a:pt x="2871" y="46"/>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275" name="Oval 164"/>
                <p:cNvSpPr>
                  <a:spLocks/>
                </p:cNvSpPr>
                <p:nvPr/>
              </p:nvSpPr>
              <p:spPr bwMode="auto">
                <a:xfrm>
                  <a:off x="160" y="0"/>
                  <a:ext cx="55" cy="51"/>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76" name="Oval 165"/>
                <p:cNvSpPr>
                  <a:spLocks/>
                </p:cNvSpPr>
                <p:nvPr/>
              </p:nvSpPr>
              <p:spPr bwMode="auto">
                <a:xfrm>
                  <a:off x="278" y="50"/>
                  <a:ext cx="56" cy="52"/>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77" name="Oval 166"/>
                <p:cNvSpPr>
                  <a:spLocks/>
                </p:cNvSpPr>
                <p:nvPr/>
              </p:nvSpPr>
              <p:spPr bwMode="auto">
                <a:xfrm>
                  <a:off x="324" y="148"/>
                  <a:ext cx="55" cy="52"/>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78" name="Oval 167"/>
                <p:cNvSpPr>
                  <a:spLocks/>
                </p:cNvSpPr>
                <p:nvPr/>
              </p:nvSpPr>
              <p:spPr bwMode="auto">
                <a:xfrm>
                  <a:off x="282" y="246"/>
                  <a:ext cx="55" cy="52"/>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79" name="Oval 168"/>
                <p:cNvSpPr>
                  <a:spLocks/>
                </p:cNvSpPr>
                <p:nvPr/>
              </p:nvSpPr>
              <p:spPr bwMode="auto">
                <a:xfrm>
                  <a:off x="159" y="298"/>
                  <a:ext cx="56" cy="51"/>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80" name="Oval 169"/>
                <p:cNvSpPr>
                  <a:spLocks/>
                </p:cNvSpPr>
                <p:nvPr/>
              </p:nvSpPr>
              <p:spPr bwMode="auto">
                <a:xfrm>
                  <a:off x="40" y="246"/>
                  <a:ext cx="56" cy="52"/>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81" name="Oval 170"/>
                <p:cNvSpPr>
                  <a:spLocks/>
                </p:cNvSpPr>
                <p:nvPr/>
              </p:nvSpPr>
              <p:spPr bwMode="auto">
                <a:xfrm>
                  <a:off x="0" y="148"/>
                  <a:ext cx="55" cy="52"/>
                </a:xfrm>
                <a:prstGeom prst="ellipse">
                  <a:avLst/>
                </a:prstGeom>
                <a:solidFill>
                  <a:srgbClr val="FEF412"/>
                </a:solidFill>
                <a:ln w="25400">
                  <a:solidFill>
                    <a:schemeClr val="tx1"/>
                  </a:solidFill>
                  <a:miter lim="800000"/>
                  <a:headEnd/>
                  <a:tailEnd/>
                </a:ln>
              </p:spPr>
              <p:txBody>
                <a:bodyPr lIns="0" tIns="0" rIns="0" bIns="0"/>
                <a:lstStyle/>
                <a:p>
                  <a:endParaRPr lang="en-US"/>
                </a:p>
              </p:txBody>
            </p:sp>
            <p:sp>
              <p:nvSpPr>
                <p:cNvPr id="282" name="Oval 171"/>
                <p:cNvSpPr>
                  <a:spLocks/>
                </p:cNvSpPr>
                <p:nvPr/>
              </p:nvSpPr>
              <p:spPr bwMode="auto">
                <a:xfrm>
                  <a:off x="55" y="50"/>
                  <a:ext cx="56" cy="52"/>
                </a:xfrm>
                <a:prstGeom prst="ellipse">
                  <a:avLst/>
                </a:prstGeom>
                <a:solidFill>
                  <a:srgbClr val="FEF412"/>
                </a:solidFill>
                <a:ln w="25400">
                  <a:solidFill>
                    <a:schemeClr val="tx1"/>
                  </a:solidFill>
                  <a:miter lim="800000"/>
                  <a:headEnd/>
                  <a:tailEnd/>
                </a:ln>
              </p:spPr>
              <p:txBody>
                <a:bodyPr lIns="0" tIns="0" rIns="0" bIns="0"/>
                <a:lstStyle/>
                <a:p>
                  <a:endParaRPr lang="en-US"/>
                </a:p>
              </p:txBody>
            </p:sp>
          </p:grpSp>
          <p:grpSp>
            <p:nvGrpSpPr>
              <p:cNvPr id="253" name="Group 191"/>
              <p:cNvGrpSpPr>
                <a:grpSpLocks/>
              </p:cNvGrpSpPr>
              <p:nvPr/>
            </p:nvGrpSpPr>
            <p:grpSpPr bwMode="auto">
              <a:xfrm>
                <a:off x="1754188" y="5413375"/>
                <a:ext cx="603250" cy="555625"/>
                <a:chOff x="0" y="0"/>
                <a:chExt cx="379" cy="349"/>
              </a:xfrm>
            </p:grpSpPr>
            <p:grpSp>
              <p:nvGrpSpPr>
                <p:cNvPr id="256" name="Group 182"/>
                <p:cNvGrpSpPr>
                  <a:grpSpLocks/>
                </p:cNvGrpSpPr>
                <p:nvPr/>
              </p:nvGrpSpPr>
              <p:grpSpPr bwMode="auto">
                <a:xfrm>
                  <a:off x="56" y="53"/>
                  <a:ext cx="268" cy="246"/>
                  <a:chOff x="0" y="0"/>
                  <a:chExt cx="267" cy="245"/>
                </a:xfrm>
              </p:grpSpPr>
              <p:sp>
                <p:nvSpPr>
                  <p:cNvPr id="265" name="Oval 173"/>
                  <p:cNvSpPr>
                    <a:spLocks/>
                  </p:cNvSpPr>
                  <p:nvPr/>
                </p:nvSpPr>
                <p:spPr bwMode="auto">
                  <a:xfrm>
                    <a:off x="50" y="45"/>
                    <a:ext cx="168" cy="155"/>
                  </a:xfrm>
                  <a:prstGeom prst="ellipse">
                    <a:avLst/>
                  </a:prstGeom>
                  <a:gradFill rotWithShape="0">
                    <a:gsLst>
                      <a:gs pos="0">
                        <a:srgbClr val="FEFDFE"/>
                      </a:gs>
                      <a:gs pos="100000">
                        <a:srgbClr val="FB2D7B"/>
                      </a:gs>
                    </a:gsLst>
                    <a:path path="rect">
                      <a:fillToRect l="38965" t="37347" r="61035" b="62653"/>
                    </a:path>
                  </a:gradFill>
                  <a:ln w="25400">
                    <a:solidFill>
                      <a:srgbClr val="FC478B"/>
                    </a:solidFill>
                    <a:miter lim="800000"/>
                    <a:headEnd/>
                    <a:tailEnd/>
                  </a:ln>
                </p:spPr>
                <p:txBody>
                  <a:bodyPr lIns="0" tIns="0" rIns="0" bIns="0"/>
                  <a:lstStyle/>
                  <a:p>
                    <a:endParaRPr lang="en-US"/>
                  </a:p>
                </p:txBody>
              </p:sp>
              <p:sp>
                <p:nvSpPr>
                  <p:cNvPr id="266" name="AutoShape 174"/>
                  <p:cNvSpPr>
                    <a:spLocks/>
                  </p:cNvSpPr>
                  <p:nvPr/>
                </p:nvSpPr>
                <p:spPr bwMode="auto">
                  <a:xfrm rot="-63792">
                    <a:off x="127" y="0"/>
                    <a:ext cx="9" cy="43"/>
                  </a:xfrm>
                  <a:custGeom>
                    <a:avLst/>
                    <a:gdLst>
                      <a:gd name="T0" fmla="*/ 6868 w 9581"/>
                      <a:gd name="T1" fmla="*/ 21602 h 21597"/>
                      <a:gd name="T2" fmla="*/ 6355 w 9581"/>
                      <a:gd name="T3" fmla="*/ 17138 h 21597"/>
                      <a:gd name="T4" fmla="*/ 4841 w 9581"/>
                      <a:gd name="T5" fmla="*/ 12098 h 21597"/>
                      <a:gd name="T6" fmla="*/ 4825 w 9581"/>
                      <a:gd name="T7" fmla="*/ 6914 h 21597"/>
                      <a:gd name="T8" fmla="*/ 2806 w 9581"/>
                      <a:gd name="T9" fmla="*/ 2 h 21597"/>
                    </a:gdLst>
                    <a:ahLst/>
                    <a:cxnLst>
                      <a:cxn ang="0">
                        <a:pos x="T0" y="T1"/>
                      </a:cxn>
                      <a:cxn ang="0">
                        <a:pos x="T2" y="T3"/>
                      </a:cxn>
                      <a:cxn ang="0">
                        <a:pos x="T4" y="T5"/>
                      </a:cxn>
                      <a:cxn ang="0">
                        <a:pos x="T6" y="T7"/>
                      </a:cxn>
                      <a:cxn ang="0">
                        <a:pos x="T8" y="T9"/>
                      </a:cxn>
                    </a:cxnLst>
                    <a:rect l="0" t="0" r="r" b="b"/>
                    <a:pathLst>
                      <a:path w="9581" h="21597">
                        <a:moveTo>
                          <a:pt x="6868" y="21602"/>
                        </a:moveTo>
                        <a:cubicBezTo>
                          <a:pt x="6868" y="21602"/>
                          <a:pt x="-1803" y="20452"/>
                          <a:pt x="6355" y="17138"/>
                        </a:cubicBezTo>
                        <a:cubicBezTo>
                          <a:pt x="14512" y="13825"/>
                          <a:pt x="4841" y="12098"/>
                          <a:pt x="4841" y="12098"/>
                        </a:cubicBezTo>
                        <a:cubicBezTo>
                          <a:pt x="4841" y="12098"/>
                          <a:pt x="-5975" y="9951"/>
                          <a:pt x="4825" y="6914"/>
                        </a:cubicBezTo>
                        <a:cubicBezTo>
                          <a:pt x="15625" y="3878"/>
                          <a:pt x="2806" y="2"/>
                          <a:pt x="2806" y="2"/>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67" name="AutoShape 175"/>
                  <p:cNvSpPr>
                    <a:spLocks/>
                  </p:cNvSpPr>
                  <p:nvPr/>
                </p:nvSpPr>
                <p:spPr bwMode="auto">
                  <a:xfrm rot="63792">
                    <a:off x="126" y="202"/>
                    <a:ext cx="10" cy="43"/>
                  </a:xfrm>
                  <a:custGeom>
                    <a:avLst/>
                    <a:gdLst>
                      <a:gd name="T0" fmla="*/ 6802 w 9581"/>
                      <a:gd name="T1" fmla="*/ -5 h 21597"/>
                      <a:gd name="T2" fmla="*/ 6289 w 9581"/>
                      <a:gd name="T3" fmla="*/ 4459 h 21597"/>
                      <a:gd name="T4" fmla="*/ 4775 w 9581"/>
                      <a:gd name="T5" fmla="*/ 9499 h 21597"/>
                      <a:gd name="T6" fmla="*/ 4759 w 9581"/>
                      <a:gd name="T7" fmla="*/ 14683 h 21597"/>
                      <a:gd name="T8" fmla="*/ 2740 w 9581"/>
                      <a:gd name="T9" fmla="*/ 21595 h 21597"/>
                    </a:gdLst>
                    <a:ahLst/>
                    <a:cxnLst>
                      <a:cxn ang="0">
                        <a:pos x="T0" y="T1"/>
                      </a:cxn>
                      <a:cxn ang="0">
                        <a:pos x="T2" y="T3"/>
                      </a:cxn>
                      <a:cxn ang="0">
                        <a:pos x="T4" y="T5"/>
                      </a:cxn>
                      <a:cxn ang="0">
                        <a:pos x="T6" y="T7"/>
                      </a:cxn>
                      <a:cxn ang="0">
                        <a:pos x="T8" y="T9"/>
                      </a:cxn>
                    </a:cxnLst>
                    <a:rect l="0" t="0" r="r" b="b"/>
                    <a:pathLst>
                      <a:path w="9581" h="21597">
                        <a:moveTo>
                          <a:pt x="6802" y="-5"/>
                        </a:moveTo>
                        <a:cubicBezTo>
                          <a:pt x="6802" y="-5"/>
                          <a:pt x="-1869" y="1145"/>
                          <a:pt x="6289" y="4459"/>
                        </a:cubicBezTo>
                        <a:cubicBezTo>
                          <a:pt x="14446" y="7772"/>
                          <a:pt x="4775" y="9499"/>
                          <a:pt x="4775" y="9499"/>
                        </a:cubicBezTo>
                        <a:cubicBezTo>
                          <a:pt x="4775" y="9499"/>
                          <a:pt x="-6041" y="11646"/>
                          <a:pt x="4759" y="14683"/>
                        </a:cubicBezTo>
                        <a:cubicBezTo>
                          <a:pt x="15559" y="17719"/>
                          <a:pt x="2740" y="21595"/>
                          <a:pt x="2740" y="21595"/>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68" name="AutoShape 176"/>
                  <p:cNvSpPr>
                    <a:spLocks/>
                  </p:cNvSpPr>
                  <p:nvPr/>
                </p:nvSpPr>
                <p:spPr bwMode="auto">
                  <a:xfrm rot="-5337376">
                    <a:off x="239" y="99"/>
                    <a:ext cx="9" cy="47"/>
                  </a:xfrm>
                  <a:custGeom>
                    <a:avLst/>
                    <a:gdLst>
                      <a:gd name="T0" fmla="*/ 6790 w 9564"/>
                      <a:gd name="T1" fmla="*/ 4 h 21602"/>
                      <a:gd name="T2" fmla="*/ 6306 w 9564"/>
                      <a:gd name="T3" fmla="*/ 4468 h 21602"/>
                      <a:gd name="T4" fmla="*/ 4826 w 9564"/>
                      <a:gd name="T5" fmla="*/ 9508 h 21602"/>
                      <a:gd name="T6" fmla="*/ 4843 w 9564"/>
                      <a:gd name="T7" fmla="*/ 14692 h 21602"/>
                      <a:gd name="T8" fmla="*/ 2871 w 9564"/>
                      <a:gd name="T9" fmla="*/ 21604 h 21602"/>
                    </a:gdLst>
                    <a:ahLst/>
                    <a:cxnLst>
                      <a:cxn ang="0">
                        <a:pos x="T0" y="T1"/>
                      </a:cxn>
                      <a:cxn ang="0">
                        <a:pos x="T2" y="T3"/>
                      </a:cxn>
                      <a:cxn ang="0">
                        <a:pos x="T4" y="T5"/>
                      </a:cxn>
                      <a:cxn ang="0">
                        <a:pos x="T6" y="T7"/>
                      </a:cxn>
                      <a:cxn ang="0">
                        <a:pos x="T8" y="T9"/>
                      </a:cxn>
                    </a:cxnLst>
                    <a:rect l="0" t="0" r="r" b="b"/>
                    <a:pathLst>
                      <a:path w="9564" h="21602">
                        <a:moveTo>
                          <a:pt x="6790" y="4"/>
                        </a:moveTo>
                        <a:cubicBezTo>
                          <a:pt x="6790" y="4"/>
                          <a:pt x="-1858" y="1144"/>
                          <a:pt x="6306" y="4468"/>
                        </a:cubicBezTo>
                        <a:cubicBezTo>
                          <a:pt x="14470" y="7793"/>
                          <a:pt x="4826" y="9508"/>
                          <a:pt x="4826" y="9508"/>
                        </a:cubicBezTo>
                        <a:cubicBezTo>
                          <a:pt x="4826" y="9508"/>
                          <a:pt x="-5957" y="11641"/>
                          <a:pt x="4843" y="14692"/>
                        </a:cubicBezTo>
                        <a:cubicBezTo>
                          <a:pt x="15643" y="17744"/>
                          <a:pt x="2871" y="21604"/>
                          <a:pt x="2871" y="21604"/>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69" name="AutoShape 177"/>
                  <p:cNvSpPr>
                    <a:spLocks/>
                  </p:cNvSpPr>
                  <p:nvPr/>
                </p:nvSpPr>
                <p:spPr bwMode="auto">
                  <a:xfrm rot="-5464961">
                    <a:off x="19" y="100"/>
                    <a:ext cx="8" cy="46"/>
                  </a:xfrm>
                  <a:custGeom>
                    <a:avLst/>
                    <a:gdLst>
                      <a:gd name="T0" fmla="*/ 6718 w 9564"/>
                      <a:gd name="T1" fmla="*/ 21598 h 21603"/>
                      <a:gd name="T2" fmla="*/ 6235 w 9564"/>
                      <a:gd name="T3" fmla="*/ 17134 h 21603"/>
                      <a:gd name="T4" fmla="*/ 4756 w 9564"/>
                      <a:gd name="T5" fmla="*/ 12094 h 21603"/>
                      <a:gd name="T6" fmla="*/ 4773 w 9564"/>
                      <a:gd name="T7" fmla="*/ 6910 h 21603"/>
                      <a:gd name="T8" fmla="*/ 2802 w 9564"/>
                      <a:gd name="T9" fmla="*/ -2 h 21603"/>
                    </a:gdLst>
                    <a:ahLst/>
                    <a:cxnLst>
                      <a:cxn ang="0">
                        <a:pos x="T0" y="T1"/>
                      </a:cxn>
                      <a:cxn ang="0">
                        <a:pos x="T2" y="T3"/>
                      </a:cxn>
                      <a:cxn ang="0">
                        <a:pos x="T4" y="T5"/>
                      </a:cxn>
                      <a:cxn ang="0">
                        <a:pos x="T6" y="T7"/>
                      </a:cxn>
                      <a:cxn ang="0">
                        <a:pos x="T8" y="T9"/>
                      </a:cxn>
                    </a:cxnLst>
                    <a:rect l="0" t="0" r="r" b="b"/>
                    <a:pathLst>
                      <a:path w="9564" h="21603">
                        <a:moveTo>
                          <a:pt x="6718" y="21598"/>
                        </a:moveTo>
                        <a:cubicBezTo>
                          <a:pt x="6718" y="21598"/>
                          <a:pt x="-1929" y="20459"/>
                          <a:pt x="6235" y="17134"/>
                        </a:cubicBezTo>
                        <a:cubicBezTo>
                          <a:pt x="14399" y="13809"/>
                          <a:pt x="4756" y="12094"/>
                          <a:pt x="4756" y="12094"/>
                        </a:cubicBezTo>
                        <a:cubicBezTo>
                          <a:pt x="4756" y="12094"/>
                          <a:pt x="-6027" y="9961"/>
                          <a:pt x="4773" y="6910"/>
                        </a:cubicBezTo>
                        <a:cubicBezTo>
                          <a:pt x="15573" y="3858"/>
                          <a:pt x="2802" y="-2"/>
                          <a:pt x="2802" y="-2"/>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70" name="AutoShape 178"/>
                  <p:cNvSpPr>
                    <a:spLocks/>
                  </p:cNvSpPr>
                  <p:nvPr/>
                </p:nvSpPr>
                <p:spPr bwMode="auto">
                  <a:xfrm rot="-7707856">
                    <a:off x="202" y="26"/>
                    <a:ext cx="9" cy="46"/>
                  </a:xfrm>
                  <a:custGeom>
                    <a:avLst/>
                    <a:gdLst>
                      <a:gd name="T0" fmla="*/ 6960 w 9803"/>
                      <a:gd name="T1" fmla="*/ -113 h 21534"/>
                      <a:gd name="T2" fmla="*/ 6067 w 9803"/>
                      <a:gd name="T3" fmla="*/ 4346 h 21534"/>
                      <a:gd name="T4" fmla="*/ 4103 w 9803"/>
                      <a:gd name="T5" fmla="*/ 9395 h 21534"/>
                      <a:gd name="T6" fmla="*/ 3660 w 9803"/>
                      <a:gd name="T7" fmla="*/ 14563 h 21534"/>
                      <a:gd name="T8" fmla="*/ 1025 w 9803"/>
                      <a:gd name="T9" fmla="*/ 21487 h 21534"/>
                    </a:gdLst>
                    <a:ahLst/>
                    <a:cxnLst>
                      <a:cxn ang="0">
                        <a:pos x="T0" y="T1"/>
                      </a:cxn>
                      <a:cxn ang="0">
                        <a:pos x="T2" y="T3"/>
                      </a:cxn>
                      <a:cxn ang="0">
                        <a:pos x="T4" y="T5"/>
                      </a:cxn>
                      <a:cxn ang="0">
                        <a:pos x="T6" y="T7"/>
                      </a:cxn>
                      <a:cxn ang="0">
                        <a:pos x="T8" y="T9"/>
                      </a:cxn>
                    </a:cxnLst>
                    <a:rect l="0" t="0" r="r" b="b"/>
                    <a:pathLst>
                      <a:path w="9803" h="21534">
                        <a:moveTo>
                          <a:pt x="6960" y="-113"/>
                        </a:moveTo>
                        <a:cubicBezTo>
                          <a:pt x="6960" y="-113"/>
                          <a:pt x="-2006" y="1172"/>
                          <a:pt x="6067" y="4346"/>
                        </a:cubicBezTo>
                        <a:cubicBezTo>
                          <a:pt x="14141" y="7519"/>
                          <a:pt x="4103" y="9395"/>
                          <a:pt x="4103" y="9395"/>
                        </a:cubicBezTo>
                        <a:cubicBezTo>
                          <a:pt x="4103" y="9395"/>
                          <a:pt x="-7140" y="11708"/>
                          <a:pt x="3660" y="14563"/>
                        </a:cubicBezTo>
                        <a:cubicBezTo>
                          <a:pt x="14460" y="17418"/>
                          <a:pt x="1025" y="21487"/>
                          <a:pt x="1025" y="21487"/>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71" name="AutoShape 179"/>
                  <p:cNvSpPr>
                    <a:spLocks/>
                  </p:cNvSpPr>
                  <p:nvPr/>
                </p:nvSpPr>
                <p:spPr bwMode="auto">
                  <a:xfrm rot="-7835440">
                    <a:off x="48" y="168"/>
                    <a:ext cx="9" cy="46"/>
                  </a:xfrm>
                  <a:custGeom>
                    <a:avLst/>
                    <a:gdLst>
                      <a:gd name="T0" fmla="*/ 4856 w 9350"/>
                      <a:gd name="T1" fmla="*/ 21552 h 21668"/>
                      <a:gd name="T2" fmla="*/ 4737 w 9350"/>
                      <a:gd name="T3" fmla="*/ 17082 h 21668"/>
                      <a:gd name="T4" fmla="*/ 3690 w 9350"/>
                      <a:gd name="T5" fmla="*/ 12052 h 21668"/>
                      <a:gd name="T6" fmla="*/ 4118 w 9350"/>
                      <a:gd name="T7" fmla="*/ 6852 h 21668"/>
                      <a:gd name="T8" fmla="*/ 2738 w 9350"/>
                      <a:gd name="T9" fmla="*/ -48 h 21668"/>
                    </a:gdLst>
                    <a:ahLst/>
                    <a:cxnLst>
                      <a:cxn ang="0">
                        <a:pos x="T0" y="T1"/>
                      </a:cxn>
                      <a:cxn ang="0">
                        <a:pos x="T2" y="T3"/>
                      </a:cxn>
                      <a:cxn ang="0">
                        <a:pos x="T4" y="T5"/>
                      </a:cxn>
                      <a:cxn ang="0">
                        <a:pos x="T6" y="T7"/>
                      </a:cxn>
                      <a:cxn ang="0">
                        <a:pos x="T8" y="T9"/>
                      </a:cxn>
                    </a:cxnLst>
                    <a:rect l="0" t="0" r="r" b="b"/>
                    <a:pathLst>
                      <a:path w="9350" h="21668">
                        <a:moveTo>
                          <a:pt x="4856" y="21552"/>
                        </a:moveTo>
                        <a:cubicBezTo>
                          <a:pt x="4856" y="21552"/>
                          <a:pt x="-3507" y="20551"/>
                          <a:pt x="4737" y="17082"/>
                        </a:cubicBezTo>
                        <a:cubicBezTo>
                          <a:pt x="12982" y="13614"/>
                          <a:pt x="3690" y="12052"/>
                          <a:pt x="3690" y="12052"/>
                        </a:cubicBezTo>
                        <a:cubicBezTo>
                          <a:pt x="3690" y="12052"/>
                          <a:pt x="-6682" y="10090"/>
                          <a:pt x="4118" y="6852"/>
                        </a:cubicBezTo>
                        <a:cubicBezTo>
                          <a:pt x="14918" y="3614"/>
                          <a:pt x="2738" y="-48"/>
                          <a:pt x="2738" y="-48"/>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72" name="AutoShape 180"/>
                  <p:cNvSpPr>
                    <a:spLocks/>
                  </p:cNvSpPr>
                  <p:nvPr/>
                </p:nvSpPr>
                <p:spPr bwMode="auto">
                  <a:xfrm rot="-2883069">
                    <a:off x="207" y="169"/>
                    <a:ext cx="9" cy="46"/>
                  </a:xfrm>
                  <a:custGeom>
                    <a:avLst/>
                    <a:gdLst>
                      <a:gd name="T0" fmla="*/ 6637 w 9349"/>
                      <a:gd name="T1" fmla="*/ 117 h 21669"/>
                      <a:gd name="T2" fmla="*/ 6519 w 9349"/>
                      <a:gd name="T3" fmla="*/ 4587 h 21669"/>
                      <a:gd name="T4" fmla="*/ 5475 w 9349"/>
                      <a:gd name="T5" fmla="*/ 9617 h 21669"/>
                      <a:gd name="T6" fmla="*/ 5904 w 9349"/>
                      <a:gd name="T7" fmla="*/ 14817 h 21669"/>
                      <a:gd name="T8" fmla="*/ 4527 w 9349"/>
                      <a:gd name="T9" fmla="*/ 21717 h 21669"/>
                    </a:gdLst>
                    <a:ahLst/>
                    <a:cxnLst>
                      <a:cxn ang="0">
                        <a:pos x="T0" y="T1"/>
                      </a:cxn>
                      <a:cxn ang="0">
                        <a:pos x="T2" y="T3"/>
                      </a:cxn>
                      <a:cxn ang="0">
                        <a:pos x="T4" y="T5"/>
                      </a:cxn>
                      <a:cxn ang="0">
                        <a:pos x="T6" y="T7"/>
                      </a:cxn>
                      <a:cxn ang="0">
                        <a:pos x="T8" y="T9"/>
                      </a:cxn>
                    </a:cxnLst>
                    <a:rect l="0" t="0" r="r" b="b"/>
                    <a:pathLst>
                      <a:path w="9349" h="21669">
                        <a:moveTo>
                          <a:pt x="6637" y="117"/>
                        </a:moveTo>
                        <a:cubicBezTo>
                          <a:pt x="6637" y="117"/>
                          <a:pt x="-1725" y="1117"/>
                          <a:pt x="6519" y="4587"/>
                        </a:cubicBezTo>
                        <a:cubicBezTo>
                          <a:pt x="14764" y="8057"/>
                          <a:pt x="5475" y="9617"/>
                          <a:pt x="5475" y="9617"/>
                        </a:cubicBezTo>
                        <a:cubicBezTo>
                          <a:pt x="5475" y="9617"/>
                          <a:pt x="-4896" y="11578"/>
                          <a:pt x="5904" y="14817"/>
                        </a:cubicBezTo>
                        <a:cubicBezTo>
                          <a:pt x="16704" y="18057"/>
                          <a:pt x="4527" y="21717"/>
                          <a:pt x="4527" y="21717"/>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73" name="AutoShape 181"/>
                  <p:cNvSpPr>
                    <a:spLocks/>
                  </p:cNvSpPr>
                  <p:nvPr/>
                </p:nvSpPr>
                <p:spPr bwMode="auto">
                  <a:xfrm rot="-3127736">
                    <a:off x="50" y="31"/>
                    <a:ext cx="9" cy="46"/>
                  </a:xfrm>
                  <a:custGeom>
                    <a:avLst/>
                    <a:gdLst>
                      <a:gd name="T0" fmla="*/ 8797 w 9802"/>
                      <a:gd name="T1" fmla="*/ 21646 h 21534"/>
                      <a:gd name="T2" fmla="*/ 7906 w 9802"/>
                      <a:gd name="T3" fmla="*/ 17187 h 21534"/>
                      <a:gd name="T4" fmla="*/ 5944 w 9802"/>
                      <a:gd name="T5" fmla="*/ 12138 h 21534"/>
                      <a:gd name="T6" fmla="*/ 5503 w 9802"/>
                      <a:gd name="T7" fmla="*/ 6970 h 21534"/>
                      <a:gd name="T8" fmla="*/ 2871 w 9802"/>
                      <a:gd name="T9" fmla="*/ 46 h 21534"/>
                    </a:gdLst>
                    <a:ahLst/>
                    <a:cxnLst>
                      <a:cxn ang="0">
                        <a:pos x="T0" y="T1"/>
                      </a:cxn>
                      <a:cxn ang="0">
                        <a:pos x="T2" y="T3"/>
                      </a:cxn>
                      <a:cxn ang="0">
                        <a:pos x="T4" y="T5"/>
                      </a:cxn>
                      <a:cxn ang="0">
                        <a:pos x="T6" y="T7"/>
                      </a:cxn>
                      <a:cxn ang="0">
                        <a:pos x="T8" y="T9"/>
                      </a:cxn>
                    </a:cxnLst>
                    <a:rect l="0" t="0" r="r" b="b"/>
                    <a:pathLst>
                      <a:path w="9802" h="21534">
                        <a:moveTo>
                          <a:pt x="8797" y="21646"/>
                        </a:moveTo>
                        <a:cubicBezTo>
                          <a:pt x="8797" y="21646"/>
                          <a:pt x="-168" y="20361"/>
                          <a:pt x="7906" y="17187"/>
                        </a:cubicBezTo>
                        <a:cubicBezTo>
                          <a:pt x="15980" y="14013"/>
                          <a:pt x="5944" y="12138"/>
                          <a:pt x="5944" y="12138"/>
                        </a:cubicBezTo>
                        <a:cubicBezTo>
                          <a:pt x="5944" y="12138"/>
                          <a:pt x="-5297" y="9826"/>
                          <a:pt x="5503" y="6970"/>
                        </a:cubicBezTo>
                        <a:cubicBezTo>
                          <a:pt x="16303" y="4114"/>
                          <a:pt x="2871" y="46"/>
                          <a:pt x="2871" y="46"/>
                        </a:cubicBezTo>
                      </a:path>
                    </a:pathLst>
                  </a:custGeom>
                  <a:noFill/>
                  <a:ln w="38100" cap="flat">
                    <a:solidFill>
                      <a:schemeClr val="tx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257" name="Oval 183"/>
                <p:cNvSpPr>
                  <a:spLocks/>
                </p:cNvSpPr>
                <p:nvPr/>
              </p:nvSpPr>
              <p:spPr bwMode="auto">
                <a:xfrm>
                  <a:off x="160" y="0"/>
                  <a:ext cx="55" cy="51"/>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58" name="Oval 184"/>
                <p:cNvSpPr>
                  <a:spLocks/>
                </p:cNvSpPr>
                <p:nvPr/>
              </p:nvSpPr>
              <p:spPr bwMode="auto">
                <a:xfrm>
                  <a:off x="278" y="50"/>
                  <a:ext cx="56" cy="52"/>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59" name="Oval 185"/>
                <p:cNvSpPr>
                  <a:spLocks/>
                </p:cNvSpPr>
                <p:nvPr/>
              </p:nvSpPr>
              <p:spPr bwMode="auto">
                <a:xfrm>
                  <a:off x="324" y="148"/>
                  <a:ext cx="55" cy="52"/>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60" name="Oval 186"/>
                <p:cNvSpPr>
                  <a:spLocks/>
                </p:cNvSpPr>
                <p:nvPr/>
              </p:nvSpPr>
              <p:spPr bwMode="auto">
                <a:xfrm>
                  <a:off x="282" y="246"/>
                  <a:ext cx="55" cy="52"/>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61" name="Oval 187"/>
                <p:cNvSpPr>
                  <a:spLocks/>
                </p:cNvSpPr>
                <p:nvPr/>
              </p:nvSpPr>
              <p:spPr bwMode="auto">
                <a:xfrm>
                  <a:off x="159" y="298"/>
                  <a:ext cx="56" cy="51"/>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62" name="Oval 188"/>
                <p:cNvSpPr>
                  <a:spLocks/>
                </p:cNvSpPr>
                <p:nvPr/>
              </p:nvSpPr>
              <p:spPr bwMode="auto">
                <a:xfrm>
                  <a:off x="40" y="246"/>
                  <a:ext cx="56" cy="52"/>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63" name="Oval 189"/>
                <p:cNvSpPr>
                  <a:spLocks/>
                </p:cNvSpPr>
                <p:nvPr/>
              </p:nvSpPr>
              <p:spPr bwMode="auto">
                <a:xfrm>
                  <a:off x="0" y="148"/>
                  <a:ext cx="55" cy="52"/>
                </a:xfrm>
                <a:prstGeom prst="ellipse">
                  <a:avLst/>
                </a:prstGeom>
                <a:solidFill>
                  <a:srgbClr val="103BF9"/>
                </a:solidFill>
                <a:ln w="25400">
                  <a:solidFill>
                    <a:schemeClr val="tx1"/>
                  </a:solidFill>
                  <a:miter lim="800000"/>
                  <a:headEnd/>
                  <a:tailEnd/>
                </a:ln>
              </p:spPr>
              <p:txBody>
                <a:bodyPr lIns="0" tIns="0" rIns="0" bIns="0"/>
                <a:lstStyle/>
                <a:p>
                  <a:endParaRPr lang="en-US"/>
                </a:p>
              </p:txBody>
            </p:sp>
            <p:sp>
              <p:nvSpPr>
                <p:cNvPr id="264" name="Oval 190"/>
                <p:cNvSpPr>
                  <a:spLocks/>
                </p:cNvSpPr>
                <p:nvPr/>
              </p:nvSpPr>
              <p:spPr bwMode="auto">
                <a:xfrm>
                  <a:off x="55" y="50"/>
                  <a:ext cx="56" cy="52"/>
                </a:xfrm>
                <a:prstGeom prst="ellipse">
                  <a:avLst/>
                </a:prstGeom>
                <a:solidFill>
                  <a:srgbClr val="103BF9"/>
                </a:solidFill>
                <a:ln w="25400">
                  <a:solidFill>
                    <a:schemeClr val="tx1"/>
                  </a:solidFill>
                  <a:miter lim="800000"/>
                  <a:headEnd/>
                  <a:tailEnd/>
                </a:ln>
              </p:spPr>
              <p:txBody>
                <a:bodyPr lIns="0" tIns="0" rIns="0" bIns="0"/>
                <a:lstStyle/>
                <a:p>
                  <a:endParaRPr lang="en-US"/>
                </a:p>
              </p:txBody>
            </p:sp>
          </p:grpSp>
          <p:sp>
            <p:nvSpPr>
              <p:cNvPr id="254" name="Line 195"/>
              <p:cNvSpPr>
                <a:spLocks noChangeShapeType="1"/>
              </p:cNvSpPr>
              <p:nvPr/>
            </p:nvSpPr>
            <p:spPr bwMode="auto">
              <a:xfrm flipH="1">
                <a:off x="5713413" y="3551238"/>
                <a:ext cx="925512" cy="3175"/>
              </a:xfrm>
              <a:prstGeom prst="line">
                <a:avLst/>
              </a:prstGeom>
              <a:noFill/>
              <a:ln w="76200">
                <a:solidFill>
                  <a:schemeClr val="tx1"/>
                </a:solidFill>
                <a:miter lim="800000"/>
                <a:headEnd type="stealth" w="med" len="med"/>
                <a:tailEnd/>
              </a:ln>
              <a:extLst>
                <a:ext uri="{909E8E84-426E-40dd-AFC4-6F175D3DCCD1}">
                  <a14:hiddenFill xmlns:a14="http://schemas.microsoft.com/office/drawing/2010/main">
                    <a:noFill/>
                  </a14:hiddenFill>
                </a:ext>
              </a:extLst>
            </p:spPr>
            <p:txBody>
              <a:bodyPr lIns="0" tIns="0" rIns="0" bIns="0"/>
              <a:lstStyle/>
              <a:p>
                <a:endParaRPr lang="en-US"/>
              </a:p>
            </p:txBody>
          </p:sp>
          <p:pic>
            <p:nvPicPr>
              <p:cNvPr id="255" name="Picture 1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225" y="1757363"/>
                <a:ext cx="5591175" cy="442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grpSp>
        <p:sp>
          <p:nvSpPr>
            <p:cNvPr id="240" name="Rectangle 197"/>
            <p:cNvSpPr>
              <a:spLocks/>
            </p:cNvSpPr>
            <p:nvPr/>
          </p:nvSpPr>
          <p:spPr bwMode="auto">
            <a:xfrm>
              <a:off x="6653213" y="1676400"/>
              <a:ext cx="482600" cy="533400"/>
            </a:xfrm>
            <a:prstGeom prst="rect">
              <a:avLst/>
            </a:prstGeom>
            <a:solidFill>
              <a:srgbClr val="FFFFFF"/>
            </a:solidFill>
            <a:ln w="25400">
              <a:solidFill>
                <a:srgbClr val="FFFFFF"/>
              </a:solidFill>
              <a:miter lim="800000"/>
              <a:headEnd/>
              <a:tailEnd/>
            </a:ln>
          </p:spPr>
          <p:txBody>
            <a:bodyPr lIns="0" tIns="0" rIns="0" bIns="0"/>
            <a:lstStyle/>
            <a:p>
              <a:endParaRPr lang="en-US"/>
            </a:p>
          </p:txBody>
        </p:sp>
      </p:grpSp>
      <p:sp>
        <p:nvSpPr>
          <p:cNvPr id="5" name="TextBox 4"/>
          <p:cNvSpPr txBox="1"/>
          <p:nvPr/>
        </p:nvSpPr>
        <p:spPr>
          <a:xfrm>
            <a:off x="835531" y="-21050"/>
            <a:ext cx="7182542" cy="553998"/>
          </a:xfrm>
          <a:prstGeom prst="rect">
            <a:avLst/>
          </a:prstGeom>
          <a:noFill/>
        </p:spPr>
        <p:txBody>
          <a:bodyPr wrap="square" rtlCol="0">
            <a:spAutoFit/>
          </a:bodyPr>
          <a:lstStyle/>
          <a:p>
            <a:pPr algn="ctr"/>
            <a:r>
              <a:rPr lang="en-GB" sz="3000" b="1" i="1" dirty="0" smtClean="0">
                <a:latin typeface="Arial"/>
                <a:cs typeface="Arial"/>
              </a:rPr>
              <a:t>Label free techniques: </a:t>
            </a:r>
            <a:r>
              <a:rPr lang="en-GB" sz="3000" b="1" i="1" dirty="0" err="1" smtClean="0">
                <a:latin typeface="Arial"/>
                <a:cs typeface="Arial"/>
              </a:rPr>
              <a:t>AuNPs</a:t>
            </a:r>
            <a:endParaRPr lang="en-GB" sz="3000" b="1" i="1" dirty="0" smtClean="0">
              <a:latin typeface="Arial"/>
              <a:cs typeface="Arial"/>
            </a:endParaRP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8" name="TextBox 7"/>
          <p:cNvSpPr txBox="1"/>
          <p:nvPr/>
        </p:nvSpPr>
        <p:spPr>
          <a:xfrm>
            <a:off x="0" y="6519446"/>
            <a:ext cx="6349487" cy="338554"/>
          </a:xfrm>
          <a:prstGeom prst="rect">
            <a:avLst/>
          </a:prstGeom>
          <a:noFill/>
        </p:spPr>
        <p:txBody>
          <a:bodyPr wrap="square" rtlCol="0">
            <a:spAutoFit/>
          </a:bodyPr>
          <a:lstStyle/>
          <a:p>
            <a:r>
              <a:rPr lang="en-US" sz="1600" dirty="0" smtClean="0">
                <a:latin typeface="Arial"/>
                <a:cs typeface="Arial"/>
              </a:rPr>
              <a:t>Richards, S-J. </a:t>
            </a:r>
            <a:r>
              <a:rPr lang="en-US" sz="1600" i="1" dirty="0" smtClean="0">
                <a:latin typeface="Arial"/>
                <a:cs typeface="Arial"/>
              </a:rPr>
              <a:t>et al</a:t>
            </a:r>
            <a:r>
              <a:rPr lang="en-US" sz="1600" dirty="0" smtClean="0">
                <a:latin typeface="Arial"/>
                <a:cs typeface="Arial"/>
              </a:rPr>
              <a:t>., ACS Macro Letters (2014)</a:t>
            </a:r>
          </a:p>
        </p:txBody>
      </p:sp>
      <p:pic>
        <p:nvPicPr>
          <p:cNvPr id="45" name="Picture 44"/>
          <p:cNvPicPr>
            <a:picLocks noChangeAspect="1"/>
          </p:cNvPicPr>
          <p:nvPr/>
        </p:nvPicPr>
        <p:blipFill>
          <a:blip r:embed="rId5"/>
          <a:stretch>
            <a:fillRect/>
          </a:stretch>
        </p:blipFill>
        <p:spPr>
          <a:xfrm>
            <a:off x="105458" y="719892"/>
            <a:ext cx="4580489" cy="1600654"/>
          </a:xfrm>
          <a:prstGeom prst="rect">
            <a:avLst/>
          </a:prstGeom>
        </p:spPr>
      </p:pic>
      <p:sp>
        <p:nvSpPr>
          <p:cNvPr id="37" name="TextBox 36"/>
          <p:cNvSpPr txBox="1"/>
          <p:nvPr/>
        </p:nvSpPr>
        <p:spPr>
          <a:xfrm>
            <a:off x="610481" y="2321466"/>
            <a:ext cx="4075466" cy="338554"/>
          </a:xfrm>
          <a:prstGeom prst="rect">
            <a:avLst/>
          </a:prstGeom>
          <a:noFill/>
        </p:spPr>
        <p:txBody>
          <a:bodyPr wrap="square" rtlCol="0">
            <a:spAutoFit/>
          </a:bodyPr>
          <a:lstStyle/>
          <a:p>
            <a:pPr algn="ctr"/>
            <a:r>
              <a:rPr lang="en-US" sz="1600" dirty="0" smtClean="0">
                <a:latin typeface="Arial"/>
                <a:cs typeface="Arial"/>
              </a:rPr>
              <a:t>Otten, L.</a:t>
            </a:r>
            <a:r>
              <a:rPr lang="en-US" sz="1600" dirty="0">
                <a:latin typeface="Arial"/>
                <a:cs typeface="Arial"/>
              </a:rPr>
              <a:t> </a:t>
            </a:r>
            <a:r>
              <a:rPr lang="en-US" sz="1600" i="1" dirty="0" smtClean="0">
                <a:latin typeface="Arial"/>
                <a:cs typeface="Arial"/>
              </a:rPr>
              <a:t>et al.</a:t>
            </a:r>
            <a:r>
              <a:rPr lang="en-US" sz="1600" dirty="0" smtClean="0">
                <a:latin typeface="Arial"/>
                <a:cs typeface="Arial"/>
              </a:rPr>
              <a:t> </a:t>
            </a:r>
            <a:r>
              <a:rPr lang="en-US" sz="1600" i="1" dirty="0" smtClean="0">
                <a:latin typeface="Arial"/>
                <a:cs typeface="Arial"/>
              </a:rPr>
              <a:t>J. Mater. Chem. B </a:t>
            </a:r>
            <a:r>
              <a:rPr lang="en-US" sz="1600" dirty="0" smtClean="0">
                <a:latin typeface="Arial"/>
                <a:cs typeface="Arial"/>
              </a:rPr>
              <a:t>(2013) </a:t>
            </a:r>
          </a:p>
        </p:txBody>
      </p:sp>
      <p:sp>
        <p:nvSpPr>
          <p:cNvPr id="42" name="TextBox 41"/>
          <p:cNvSpPr txBox="1"/>
          <p:nvPr/>
        </p:nvSpPr>
        <p:spPr>
          <a:xfrm>
            <a:off x="-333558" y="4974452"/>
            <a:ext cx="5984204" cy="307777"/>
          </a:xfrm>
          <a:prstGeom prst="rect">
            <a:avLst/>
          </a:prstGeom>
          <a:noFill/>
        </p:spPr>
        <p:txBody>
          <a:bodyPr wrap="square" rtlCol="0">
            <a:spAutoFit/>
          </a:bodyPr>
          <a:lstStyle/>
          <a:p>
            <a:pPr algn="ctr"/>
            <a:r>
              <a:rPr lang="en-US" sz="1400" dirty="0" smtClean="0">
                <a:latin typeface="Arial"/>
                <a:cs typeface="Arial"/>
              </a:rPr>
              <a:t>Richards, S-J., Otten, L., Gibson, M.I., </a:t>
            </a:r>
            <a:r>
              <a:rPr lang="en-US" sz="1400" i="1" dirty="0" smtClean="0">
                <a:latin typeface="Arial"/>
                <a:cs typeface="Arial"/>
              </a:rPr>
              <a:t>J. Mater. Chem. B </a:t>
            </a:r>
            <a:r>
              <a:rPr lang="en-US" sz="1400" dirty="0" smtClean="0">
                <a:latin typeface="Arial"/>
                <a:cs typeface="Arial"/>
              </a:rPr>
              <a:t>(2016) </a:t>
            </a:r>
          </a:p>
        </p:txBody>
      </p:sp>
      <p:pic>
        <p:nvPicPr>
          <p:cNvPr id="3" name="Picture 2"/>
          <p:cNvPicPr>
            <a:picLocks noChangeAspect="1"/>
          </p:cNvPicPr>
          <p:nvPr/>
        </p:nvPicPr>
        <p:blipFill>
          <a:blip r:embed="rId6"/>
          <a:stretch>
            <a:fillRect/>
          </a:stretch>
        </p:blipFill>
        <p:spPr>
          <a:xfrm>
            <a:off x="5399625" y="719892"/>
            <a:ext cx="3637476" cy="2345801"/>
          </a:xfrm>
          <a:prstGeom prst="rect">
            <a:avLst/>
          </a:prstGeom>
        </p:spPr>
      </p:pic>
      <p:pic>
        <p:nvPicPr>
          <p:cNvPr id="4" name="Picture 3" descr="ExampleBinding.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18168" y="3289124"/>
            <a:ext cx="3518933" cy="2152170"/>
          </a:xfrm>
          <a:prstGeom prst="rect">
            <a:avLst/>
          </a:prstGeom>
        </p:spPr>
      </p:pic>
      <p:cxnSp>
        <p:nvCxnSpPr>
          <p:cNvPr id="9" name="Straight Arrow Connector 8"/>
          <p:cNvCxnSpPr/>
          <p:nvPr/>
        </p:nvCxnSpPr>
        <p:spPr>
          <a:xfrm>
            <a:off x="6542197" y="2660020"/>
            <a:ext cx="456858" cy="708430"/>
          </a:xfrm>
          <a:prstGeom prst="straightConnector1">
            <a:avLst/>
          </a:prstGeom>
          <a:ln>
            <a:solidFill>
              <a:schemeClr val="accent2"/>
            </a:solidFill>
            <a:tailEnd type="arrow"/>
          </a:ln>
          <a:effectLst/>
        </p:spPr>
        <p:style>
          <a:lnRef idx="2">
            <a:schemeClr val="accent4"/>
          </a:lnRef>
          <a:fillRef idx="0">
            <a:schemeClr val="accent4"/>
          </a:fillRef>
          <a:effectRef idx="1">
            <a:schemeClr val="accent4"/>
          </a:effectRef>
          <a:fontRef idx="minor">
            <a:schemeClr val="tx1"/>
          </a:fontRef>
        </p:style>
      </p:cxnSp>
      <p:cxnSp>
        <p:nvCxnSpPr>
          <p:cNvPr id="210" name="Straight Arrow Connector 209"/>
          <p:cNvCxnSpPr/>
          <p:nvPr/>
        </p:nvCxnSpPr>
        <p:spPr>
          <a:xfrm>
            <a:off x="8387901" y="2877962"/>
            <a:ext cx="301526" cy="1227471"/>
          </a:xfrm>
          <a:prstGeom prst="straightConnector1">
            <a:avLst/>
          </a:prstGeom>
          <a:ln>
            <a:solidFill>
              <a:schemeClr val="accent5"/>
            </a:solidFill>
            <a:tailEnd type="arrow"/>
          </a:ln>
          <a:effectLst/>
        </p:spPr>
        <p:style>
          <a:lnRef idx="2">
            <a:schemeClr val="accent4"/>
          </a:lnRef>
          <a:fillRef idx="0">
            <a:schemeClr val="accent4"/>
          </a:fillRef>
          <a:effectRef idx="1">
            <a:schemeClr val="accent4"/>
          </a:effectRef>
          <a:fontRef idx="minor">
            <a:schemeClr val="tx1"/>
          </a:fontRef>
        </p:style>
      </p:cxnSp>
      <p:sp>
        <p:nvSpPr>
          <p:cNvPr id="213" name="TextBox 212"/>
          <p:cNvSpPr txBox="1"/>
          <p:nvPr/>
        </p:nvSpPr>
        <p:spPr>
          <a:xfrm>
            <a:off x="6349487" y="2990473"/>
            <a:ext cx="1095541" cy="261610"/>
          </a:xfrm>
          <a:prstGeom prst="rect">
            <a:avLst/>
          </a:prstGeom>
          <a:solidFill>
            <a:srgbClr val="FFFFFF"/>
          </a:solidFill>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100" dirty="0" smtClean="0">
                <a:latin typeface="Arial"/>
                <a:cs typeface="Arial"/>
              </a:rPr>
              <a:t>Yes interaction</a:t>
            </a:r>
            <a:endParaRPr lang="en-US" sz="1100" dirty="0">
              <a:latin typeface="Arial"/>
              <a:cs typeface="Arial"/>
            </a:endParaRPr>
          </a:p>
        </p:txBody>
      </p:sp>
      <p:sp>
        <p:nvSpPr>
          <p:cNvPr id="214" name="TextBox 213"/>
          <p:cNvSpPr txBox="1"/>
          <p:nvPr/>
        </p:nvSpPr>
        <p:spPr>
          <a:xfrm>
            <a:off x="7840130" y="3453650"/>
            <a:ext cx="1095541" cy="261610"/>
          </a:xfrm>
          <a:prstGeom prst="rect">
            <a:avLst/>
          </a:prstGeom>
          <a:solidFill>
            <a:srgbClr val="FFFFFF"/>
          </a:solidFill>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100" dirty="0" smtClean="0">
                <a:latin typeface="Arial"/>
                <a:cs typeface="Arial"/>
              </a:rPr>
              <a:t>No </a:t>
            </a:r>
            <a:r>
              <a:rPr lang="en-US" sz="1100" dirty="0" smtClean="0">
                <a:latin typeface="Arial"/>
                <a:cs typeface="Arial"/>
              </a:rPr>
              <a:t>interaction</a:t>
            </a:r>
            <a:endParaRPr lang="en-US" sz="1100" dirty="0">
              <a:latin typeface="Arial"/>
              <a:cs typeface="Arial"/>
            </a:endParaRPr>
          </a:p>
        </p:txBody>
      </p:sp>
      <p:sp>
        <p:nvSpPr>
          <p:cNvPr id="215" name="Rectangle 214"/>
          <p:cNvSpPr/>
          <p:nvPr/>
        </p:nvSpPr>
        <p:spPr>
          <a:xfrm>
            <a:off x="51553" y="80640"/>
            <a:ext cx="428235" cy="369332"/>
          </a:xfrm>
          <a:prstGeom prst="rect">
            <a:avLst/>
          </a:prstGeom>
        </p:spPr>
        <p:txBody>
          <a:bodyPr wrap="none">
            <a:spAutoFit/>
          </a:bodyPr>
          <a:lstStyle/>
          <a:p>
            <a:r>
              <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a:cs typeface="Arial"/>
              </a:rPr>
              <a:t>B) </a:t>
            </a:r>
            <a:endParaRPr lang="en-US" dirty="0"/>
          </a:p>
        </p:txBody>
      </p:sp>
    </p:spTree>
    <p:extLst>
      <p:ext uri="{BB962C8B-B14F-4D97-AF65-F5344CB8AC3E}">
        <p14:creationId xmlns:p14="http://schemas.microsoft.com/office/powerpoint/2010/main" val="32321149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35531" y="-21050"/>
            <a:ext cx="7182542" cy="553998"/>
          </a:xfrm>
          <a:prstGeom prst="rect">
            <a:avLst/>
          </a:prstGeom>
          <a:noFill/>
        </p:spPr>
        <p:txBody>
          <a:bodyPr wrap="square" rtlCol="0">
            <a:spAutoFit/>
          </a:bodyPr>
          <a:lstStyle/>
          <a:p>
            <a:pPr algn="ctr"/>
            <a:r>
              <a:rPr lang="en-GB" sz="3000" b="1" i="1" dirty="0" smtClean="0">
                <a:latin typeface="Arial"/>
                <a:cs typeface="Arial"/>
              </a:rPr>
              <a:t>Label free techniques: </a:t>
            </a:r>
            <a:r>
              <a:rPr lang="en-GB" sz="3000" b="1" i="1" dirty="0" err="1" smtClean="0">
                <a:latin typeface="Arial"/>
                <a:cs typeface="Arial"/>
              </a:rPr>
              <a:t>AuNPs</a:t>
            </a:r>
            <a:endParaRPr lang="en-GB" sz="3000" b="1" i="1" dirty="0" smtClean="0">
              <a:latin typeface="Arial"/>
              <a:cs typeface="Arial"/>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8" name="TextBox 7"/>
          <p:cNvSpPr txBox="1"/>
          <p:nvPr/>
        </p:nvSpPr>
        <p:spPr>
          <a:xfrm>
            <a:off x="0" y="6519446"/>
            <a:ext cx="6349487" cy="338554"/>
          </a:xfrm>
          <a:prstGeom prst="rect">
            <a:avLst/>
          </a:prstGeom>
          <a:noFill/>
        </p:spPr>
        <p:txBody>
          <a:bodyPr wrap="square" rtlCol="0">
            <a:spAutoFit/>
          </a:bodyPr>
          <a:lstStyle/>
          <a:p>
            <a:r>
              <a:rPr lang="en-US" sz="1600" dirty="0" smtClean="0">
                <a:latin typeface="Arial"/>
                <a:cs typeface="Arial"/>
              </a:rPr>
              <a:t>Richards, S-J. </a:t>
            </a:r>
            <a:r>
              <a:rPr lang="en-US" sz="1600" i="1" dirty="0" smtClean="0">
                <a:latin typeface="Arial"/>
                <a:cs typeface="Arial"/>
              </a:rPr>
              <a:t>et al</a:t>
            </a:r>
            <a:r>
              <a:rPr lang="en-US" sz="1600" dirty="0" smtClean="0">
                <a:latin typeface="Arial"/>
                <a:cs typeface="Arial"/>
              </a:rPr>
              <a:t>., ACS Macro Letters (2014)</a:t>
            </a:r>
          </a:p>
        </p:txBody>
      </p:sp>
      <p:pic>
        <p:nvPicPr>
          <p:cNvPr id="45" name="Picture 44"/>
          <p:cNvPicPr>
            <a:picLocks noChangeAspect="1"/>
          </p:cNvPicPr>
          <p:nvPr/>
        </p:nvPicPr>
        <p:blipFill>
          <a:blip r:embed="rId4"/>
          <a:stretch>
            <a:fillRect/>
          </a:stretch>
        </p:blipFill>
        <p:spPr>
          <a:xfrm>
            <a:off x="105458" y="719892"/>
            <a:ext cx="4580489" cy="1600654"/>
          </a:xfrm>
          <a:prstGeom prst="rect">
            <a:avLst/>
          </a:prstGeom>
        </p:spPr>
      </p:pic>
      <p:sp>
        <p:nvSpPr>
          <p:cNvPr id="37" name="TextBox 36"/>
          <p:cNvSpPr txBox="1"/>
          <p:nvPr/>
        </p:nvSpPr>
        <p:spPr>
          <a:xfrm>
            <a:off x="610481" y="2321466"/>
            <a:ext cx="4075466" cy="338554"/>
          </a:xfrm>
          <a:prstGeom prst="rect">
            <a:avLst/>
          </a:prstGeom>
          <a:noFill/>
        </p:spPr>
        <p:txBody>
          <a:bodyPr wrap="square" rtlCol="0">
            <a:spAutoFit/>
          </a:bodyPr>
          <a:lstStyle/>
          <a:p>
            <a:pPr algn="ctr"/>
            <a:r>
              <a:rPr lang="en-US" sz="1600" dirty="0" smtClean="0">
                <a:latin typeface="Arial"/>
                <a:cs typeface="Arial"/>
              </a:rPr>
              <a:t>Otten, L.</a:t>
            </a:r>
            <a:r>
              <a:rPr lang="en-US" sz="1600" dirty="0">
                <a:latin typeface="Arial"/>
                <a:cs typeface="Arial"/>
              </a:rPr>
              <a:t> </a:t>
            </a:r>
            <a:r>
              <a:rPr lang="en-US" sz="1600" i="1" dirty="0" smtClean="0">
                <a:latin typeface="Arial"/>
                <a:cs typeface="Arial"/>
              </a:rPr>
              <a:t>et al.</a:t>
            </a:r>
            <a:r>
              <a:rPr lang="en-US" sz="1600" dirty="0" smtClean="0">
                <a:latin typeface="Arial"/>
                <a:cs typeface="Arial"/>
              </a:rPr>
              <a:t> </a:t>
            </a:r>
            <a:r>
              <a:rPr lang="en-US" sz="1600" i="1" dirty="0" smtClean="0">
                <a:latin typeface="Arial"/>
                <a:cs typeface="Arial"/>
              </a:rPr>
              <a:t>J. Mater. Chem. B </a:t>
            </a:r>
            <a:r>
              <a:rPr lang="en-US" sz="1600" dirty="0" smtClean="0">
                <a:latin typeface="Arial"/>
                <a:cs typeface="Arial"/>
              </a:rPr>
              <a:t>(2013) </a:t>
            </a:r>
          </a:p>
        </p:txBody>
      </p:sp>
      <p:pic>
        <p:nvPicPr>
          <p:cNvPr id="3" name="Picture 2"/>
          <p:cNvPicPr>
            <a:picLocks noChangeAspect="1"/>
          </p:cNvPicPr>
          <p:nvPr/>
        </p:nvPicPr>
        <p:blipFill>
          <a:blip r:embed="rId5"/>
          <a:stretch>
            <a:fillRect/>
          </a:stretch>
        </p:blipFill>
        <p:spPr>
          <a:xfrm>
            <a:off x="5399625" y="719892"/>
            <a:ext cx="3637476" cy="2345801"/>
          </a:xfrm>
          <a:prstGeom prst="rect">
            <a:avLst/>
          </a:prstGeom>
        </p:spPr>
      </p:pic>
      <p:pic>
        <p:nvPicPr>
          <p:cNvPr id="206" name="Picture 205"/>
          <p:cNvPicPr>
            <a:picLocks noChangeAspect="1"/>
          </p:cNvPicPr>
          <p:nvPr/>
        </p:nvPicPr>
        <p:blipFill rotWithShape="1">
          <a:blip r:embed="rId6"/>
          <a:srcRect l="-1196" t="-158" r="-2" b="13989"/>
          <a:stretch/>
        </p:blipFill>
        <p:spPr>
          <a:xfrm>
            <a:off x="1911548" y="4092031"/>
            <a:ext cx="2537617" cy="1590632"/>
          </a:xfrm>
          <a:prstGeom prst="rect">
            <a:avLst/>
          </a:prstGeom>
          <a:ln w="19050" cmpd="sng">
            <a:solidFill>
              <a:srgbClr val="8064A2"/>
            </a:solidFill>
          </a:ln>
        </p:spPr>
      </p:pic>
      <p:sp>
        <p:nvSpPr>
          <p:cNvPr id="208" name="TextBox 207"/>
          <p:cNvSpPr txBox="1"/>
          <p:nvPr/>
        </p:nvSpPr>
        <p:spPr>
          <a:xfrm>
            <a:off x="1002164" y="3065692"/>
            <a:ext cx="4155167" cy="830997"/>
          </a:xfrm>
          <a:prstGeom prst="rect">
            <a:avLst/>
          </a:prstGeom>
          <a:noFill/>
        </p:spPr>
        <p:txBody>
          <a:bodyPr wrap="square" rtlCol="0">
            <a:spAutoFit/>
          </a:bodyPr>
          <a:lstStyle/>
          <a:p>
            <a:pPr algn="ctr"/>
            <a:r>
              <a:rPr lang="en-US" sz="2400" dirty="0" smtClean="0">
                <a:latin typeface="Arial"/>
                <a:cs typeface="Arial"/>
              </a:rPr>
              <a:t>Great in uncolored solutions but how to detect it in blood?</a:t>
            </a:r>
            <a:endParaRPr lang="en-US" sz="2400" dirty="0">
              <a:latin typeface="Arial"/>
              <a:cs typeface="Arial"/>
            </a:endParaRPr>
          </a:p>
        </p:txBody>
      </p:sp>
      <p:sp>
        <p:nvSpPr>
          <p:cNvPr id="15" name="Rectangle 14"/>
          <p:cNvSpPr/>
          <p:nvPr/>
        </p:nvSpPr>
        <p:spPr>
          <a:xfrm>
            <a:off x="51553" y="80640"/>
            <a:ext cx="428235" cy="369332"/>
          </a:xfrm>
          <a:prstGeom prst="rect">
            <a:avLst/>
          </a:prstGeom>
        </p:spPr>
        <p:txBody>
          <a:bodyPr wrap="none">
            <a:spAutoFit/>
          </a:bodyPr>
          <a:lstStyle/>
          <a:p>
            <a:r>
              <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a:cs typeface="Arial"/>
              </a:rPr>
              <a:t>B) </a:t>
            </a:r>
            <a:endParaRPr lang="en-US" dirty="0"/>
          </a:p>
        </p:txBody>
      </p:sp>
    </p:spTree>
    <p:extLst>
      <p:ext uri="{BB962C8B-B14F-4D97-AF65-F5344CB8AC3E}">
        <p14:creationId xmlns:p14="http://schemas.microsoft.com/office/powerpoint/2010/main" val="9548324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pic>
        <p:nvPicPr>
          <p:cNvPr id="10" name="Picture 9"/>
          <p:cNvPicPr/>
          <p:nvPr/>
        </p:nvPicPr>
        <p:blipFill rotWithShape="1">
          <a:blip r:embed="rId4">
            <a:extLst>
              <a:ext uri="{28A0092B-C50C-407E-A947-70E740481C1C}">
                <a14:useLocalDpi xmlns:a14="http://schemas.microsoft.com/office/drawing/2010/main" val="0"/>
              </a:ext>
            </a:extLst>
          </a:blip>
          <a:srcRect b="28062"/>
          <a:stretch/>
        </p:blipFill>
        <p:spPr bwMode="auto">
          <a:xfrm>
            <a:off x="4033170" y="954089"/>
            <a:ext cx="5270500" cy="1238250"/>
          </a:xfrm>
          <a:prstGeom prst="rect">
            <a:avLst/>
          </a:prstGeom>
          <a:ln>
            <a:noFill/>
          </a:ln>
          <a:extLst>
            <a:ext uri="{53640926-AAD7-44d8-BBD7-CCE9431645EC}">
              <a14:shadowObscured xmlns:a14="http://schemas.microsoft.com/office/drawing/2010/main"/>
            </a:ext>
          </a:extLst>
        </p:spPr>
      </p:pic>
      <p:pic>
        <p:nvPicPr>
          <p:cNvPr id="11" name="Picture 10" descr="Macintosh HD:Users:evacaamano:Dropbox:GibsonLab:gold:7April16:lectin_withBlood.pdf"/>
          <p:cNvPicPr/>
          <p:nvPr/>
        </p:nvPicPr>
        <p:blipFill>
          <a:blip r:embed="rId5">
            <a:extLst>
              <a:ext uri="{28A0092B-C50C-407E-A947-70E740481C1C}">
                <a14:useLocalDpi xmlns:a14="http://schemas.microsoft.com/office/drawing/2010/main" val="0"/>
              </a:ext>
            </a:extLst>
          </a:blip>
          <a:srcRect/>
          <a:stretch>
            <a:fillRect/>
          </a:stretch>
        </p:blipFill>
        <p:spPr bwMode="auto">
          <a:xfrm>
            <a:off x="4521631" y="3092963"/>
            <a:ext cx="4572000" cy="3042075"/>
          </a:xfrm>
          <a:prstGeom prst="rect">
            <a:avLst/>
          </a:prstGeom>
          <a:noFill/>
          <a:ln>
            <a:noFill/>
          </a:ln>
        </p:spPr>
      </p:pic>
      <p:sp>
        <p:nvSpPr>
          <p:cNvPr id="13" name="TextBox 12"/>
          <p:cNvSpPr txBox="1"/>
          <p:nvPr/>
        </p:nvSpPr>
        <p:spPr>
          <a:xfrm>
            <a:off x="152400" y="1862061"/>
            <a:ext cx="3741426" cy="369332"/>
          </a:xfrm>
          <a:prstGeom prst="rect">
            <a:avLst/>
          </a:prstGeom>
          <a:noFill/>
        </p:spPr>
        <p:txBody>
          <a:bodyPr wrap="square" rtlCol="0">
            <a:spAutoFit/>
          </a:bodyPr>
          <a:lstStyle/>
          <a:p>
            <a:pPr algn="ctr"/>
            <a:r>
              <a:rPr lang="en-US" dirty="0" smtClean="0">
                <a:latin typeface="Arial"/>
                <a:cs typeface="Arial"/>
              </a:rPr>
              <a:t>Spectra prior blood addition</a:t>
            </a:r>
            <a:endParaRPr lang="en-US" dirty="0" smtClean="0">
              <a:latin typeface="Arial"/>
              <a:cs typeface="Arial"/>
            </a:endParaRPr>
          </a:p>
        </p:txBody>
      </p:sp>
      <p:sp>
        <p:nvSpPr>
          <p:cNvPr id="15" name="TextBox 14"/>
          <p:cNvSpPr txBox="1"/>
          <p:nvPr/>
        </p:nvSpPr>
        <p:spPr>
          <a:xfrm>
            <a:off x="37728" y="265306"/>
            <a:ext cx="9144000" cy="523220"/>
          </a:xfrm>
          <a:prstGeom prst="rect">
            <a:avLst/>
          </a:prstGeom>
          <a:noFill/>
        </p:spPr>
        <p:txBody>
          <a:bodyPr wrap="square" rtlCol="0">
            <a:spAutoFit/>
          </a:bodyPr>
          <a:lstStyle/>
          <a:p>
            <a:pPr algn="ctr"/>
            <a:r>
              <a:rPr lang="en-GB" sz="2800" b="1" i="1" dirty="0" smtClean="0">
                <a:latin typeface="Arial"/>
                <a:cs typeface="Arial"/>
              </a:rPr>
              <a:t>Blood </a:t>
            </a:r>
            <a:r>
              <a:rPr lang="en-GB" sz="2800" b="1" i="1" dirty="0" smtClean="0">
                <a:latin typeface="Arial"/>
                <a:cs typeface="Arial"/>
              </a:rPr>
              <a:t>masks </a:t>
            </a:r>
            <a:r>
              <a:rPr lang="en-GB" sz="2800" b="1" i="1" dirty="0" smtClean="0">
                <a:latin typeface="Arial"/>
                <a:cs typeface="Arial"/>
              </a:rPr>
              <a:t>the </a:t>
            </a:r>
            <a:r>
              <a:rPr lang="en-GB" sz="2800" b="1" i="1" dirty="0" err="1" smtClean="0">
                <a:latin typeface="Arial"/>
                <a:cs typeface="Arial"/>
              </a:rPr>
              <a:t>AuNPs</a:t>
            </a:r>
            <a:r>
              <a:rPr lang="en-GB" sz="2800" b="1" i="1" dirty="0" smtClean="0">
                <a:latin typeface="Arial"/>
                <a:cs typeface="Arial"/>
              </a:rPr>
              <a:t> interactions</a:t>
            </a:r>
          </a:p>
        </p:txBody>
      </p:sp>
      <p:sp>
        <p:nvSpPr>
          <p:cNvPr id="2" name="Rectangle 1"/>
          <p:cNvSpPr/>
          <p:nvPr/>
        </p:nvSpPr>
        <p:spPr>
          <a:xfrm>
            <a:off x="51553" y="80640"/>
            <a:ext cx="428235" cy="369332"/>
          </a:xfrm>
          <a:prstGeom prst="rect">
            <a:avLst/>
          </a:prstGeom>
        </p:spPr>
        <p:txBody>
          <a:bodyPr wrap="none">
            <a:spAutoFit/>
          </a:bodyPr>
          <a:lstStyle/>
          <a:p>
            <a:r>
              <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a:cs typeface="Arial"/>
              </a:rPr>
              <a:t>B) </a:t>
            </a:r>
            <a:endParaRPr lang="en-US" dirty="0"/>
          </a:p>
        </p:txBody>
      </p:sp>
      <p:sp>
        <p:nvSpPr>
          <p:cNvPr id="16" name="TextBox 15"/>
          <p:cNvSpPr txBox="1"/>
          <p:nvPr/>
        </p:nvSpPr>
        <p:spPr>
          <a:xfrm>
            <a:off x="0" y="6519446"/>
            <a:ext cx="7551737" cy="338554"/>
          </a:xfrm>
          <a:prstGeom prst="rect">
            <a:avLst/>
          </a:prstGeom>
          <a:noFill/>
        </p:spPr>
        <p:txBody>
          <a:bodyPr wrap="square" rtlCol="0">
            <a:spAutoFit/>
          </a:bodyPr>
          <a:lstStyle/>
          <a:p>
            <a:pPr algn="r"/>
            <a:r>
              <a:rPr lang="en-US" sz="1600" dirty="0" smtClean="0">
                <a:latin typeface="Arial"/>
                <a:cs typeface="Arial"/>
              </a:rPr>
              <a:t>Confidential</a:t>
            </a:r>
            <a:endParaRPr lang="en-US" sz="1600" dirty="0">
              <a:latin typeface="Arial"/>
              <a:cs typeface="Arial"/>
            </a:endParaRPr>
          </a:p>
        </p:txBody>
      </p:sp>
      <p:sp>
        <p:nvSpPr>
          <p:cNvPr id="3" name="TextBox 2"/>
          <p:cNvSpPr txBox="1"/>
          <p:nvPr/>
        </p:nvSpPr>
        <p:spPr>
          <a:xfrm>
            <a:off x="4719294" y="3021621"/>
            <a:ext cx="1428038" cy="307777"/>
          </a:xfrm>
          <a:prstGeom prst="rect">
            <a:avLst/>
          </a:prstGeom>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latin typeface="Arial"/>
                <a:cs typeface="Arial"/>
              </a:rPr>
              <a:t>Yes interaction</a:t>
            </a:r>
            <a:endParaRPr lang="en-US" sz="1400" dirty="0">
              <a:latin typeface="Arial"/>
              <a:cs typeface="Arial"/>
            </a:endParaRPr>
          </a:p>
        </p:txBody>
      </p:sp>
      <p:sp>
        <p:nvSpPr>
          <p:cNvPr id="12" name="TextBox 11"/>
          <p:cNvSpPr txBox="1"/>
          <p:nvPr/>
        </p:nvSpPr>
        <p:spPr>
          <a:xfrm>
            <a:off x="6171640" y="3020132"/>
            <a:ext cx="1428038" cy="307777"/>
          </a:xfrm>
          <a:prstGeom prst="rect">
            <a:avLst/>
          </a:prstGeom>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latin typeface="Arial"/>
                <a:cs typeface="Arial"/>
              </a:rPr>
              <a:t>No interaction</a:t>
            </a:r>
            <a:endParaRPr lang="en-US" sz="1400" dirty="0">
              <a:latin typeface="Arial"/>
              <a:cs typeface="Arial"/>
            </a:endParaRPr>
          </a:p>
        </p:txBody>
      </p:sp>
      <p:sp>
        <p:nvSpPr>
          <p:cNvPr id="17" name="TextBox 16"/>
          <p:cNvSpPr txBox="1"/>
          <p:nvPr/>
        </p:nvSpPr>
        <p:spPr>
          <a:xfrm>
            <a:off x="7620370" y="3021621"/>
            <a:ext cx="1428038" cy="307777"/>
          </a:xfrm>
          <a:prstGeom prst="rect">
            <a:avLst/>
          </a:prstGeom>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smtClean="0">
                <a:latin typeface="Arial"/>
                <a:cs typeface="Arial"/>
              </a:rPr>
              <a:t>Only blood</a:t>
            </a:r>
            <a:endParaRPr lang="en-US" sz="1400" dirty="0">
              <a:latin typeface="Arial"/>
              <a:cs typeface="Arial"/>
            </a:endParaRPr>
          </a:p>
        </p:txBody>
      </p:sp>
      <p:pic>
        <p:nvPicPr>
          <p:cNvPr id="18" name="Picture 17" descr="ExampleBindin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192339"/>
            <a:ext cx="4571393" cy="2795852"/>
          </a:xfrm>
          <a:prstGeom prst="rect">
            <a:avLst/>
          </a:prstGeom>
        </p:spPr>
      </p:pic>
      <p:sp>
        <p:nvSpPr>
          <p:cNvPr id="19" name="TextBox 18"/>
          <p:cNvSpPr txBox="1"/>
          <p:nvPr/>
        </p:nvSpPr>
        <p:spPr>
          <a:xfrm>
            <a:off x="676962" y="2389381"/>
            <a:ext cx="1095541" cy="261610"/>
          </a:xfrm>
          <a:prstGeom prst="rect">
            <a:avLst/>
          </a:prstGeom>
          <a:solidFill>
            <a:srgbClr val="FFFFFF"/>
          </a:solidFill>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100" dirty="0" smtClean="0">
                <a:latin typeface="Arial"/>
                <a:cs typeface="Arial"/>
              </a:rPr>
              <a:t>Yes interaction</a:t>
            </a:r>
            <a:endParaRPr lang="en-US" sz="1100" dirty="0">
              <a:latin typeface="Arial"/>
              <a:cs typeface="Arial"/>
            </a:endParaRPr>
          </a:p>
        </p:txBody>
      </p:sp>
      <p:sp>
        <p:nvSpPr>
          <p:cNvPr id="20" name="TextBox 19"/>
          <p:cNvSpPr txBox="1"/>
          <p:nvPr/>
        </p:nvSpPr>
        <p:spPr>
          <a:xfrm>
            <a:off x="3060560" y="3197104"/>
            <a:ext cx="1095541" cy="261610"/>
          </a:xfrm>
          <a:prstGeom prst="rect">
            <a:avLst/>
          </a:prstGeom>
          <a:solidFill>
            <a:srgbClr val="FFFFFF"/>
          </a:solidFill>
          <a:ln w="12700" cmpd="sng"/>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100" dirty="0" smtClean="0">
                <a:latin typeface="Arial"/>
                <a:cs typeface="Arial"/>
              </a:rPr>
              <a:t>No </a:t>
            </a:r>
            <a:r>
              <a:rPr lang="en-US" sz="1100" dirty="0" smtClean="0">
                <a:latin typeface="Arial"/>
                <a:cs typeface="Arial"/>
              </a:rPr>
              <a:t>interaction</a:t>
            </a:r>
            <a:endParaRPr lang="en-US" sz="1100" dirty="0">
              <a:latin typeface="Arial"/>
              <a:cs typeface="Arial"/>
            </a:endParaRPr>
          </a:p>
        </p:txBody>
      </p:sp>
      <p:sp>
        <p:nvSpPr>
          <p:cNvPr id="21" name="TextBox 20"/>
          <p:cNvSpPr txBox="1"/>
          <p:nvPr/>
        </p:nvSpPr>
        <p:spPr>
          <a:xfrm>
            <a:off x="4719294" y="2650800"/>
            <a:ext cx="4329114" cy="369332"/>
          </a:xfrm>
          <a:prstGeom prst="rect">
            <a:avLst/>
          </a:prstGeom>
          <a:noFill/>
        </p:spPr>
        <p:txBody>
          <a:bodyPr wrap="square" rtlCol="0">
            <a:spAutoFit/>
          </a:bodyPr>
          <a:lstStyle/>
          <a:p>
            <a:pPr algn="ctr"/>
            <a:r>
              <a:rPr lang="en-US" dirty="0" smtClean="0">
                <a:latin typeface="Arial"/>
                <a:cs typeface="Arial"/>
              </a:rPr>
              <a:t>Spectra post blood addition</a:t>
            </a:r>
            <a:endParaRPr lang="en-US" dirty="0" smtClean="0">
              <a:latin typeface="Arial"/>
              <a:cs typeface="Arial"/>
            </a:endParaRPr>
          </a:p>
        </p:txBody>
      </p:sp>
      <p:sp>
        <p:nvSpPr>
          <p:cNvPr id="22" name="TextBox 21"/>
          <p:cNvSpPr txBox="1"/>
          <p:nvPr/>
        </p:nvSpPr>
        <p:spPr>
          <a:xfrm>
            <a:off x="0" y="5315942"/>
            <a:ext cx="4521631" cy="646331"/>
          </a:xfrm>
          <a:prstGeom prst="rect">
            <a:avLst/>
          </a:prstGeom>
          <a:noFill/>
        </p:spPr>
        <p:txBody>
          <a:bodyPr wrap="square" rtlCol="0">
            <a:spAutoFit/>
          </a:bodyPr>
          <a:lstStyle/>
          <a:p>
            <a:pPr algn="ctr"/>
            <a:r>
              <a:rPr lang="en-US" dirty="0" smtClean="0">
                <a:latin typeface="Arial"/>
                <a:cs typeface="Arial"/>
              </a:rPr>
              <a:t>Blood masks </a:t>
            </a:r>
            <a:r>
              <a:rPr lang="en-US" dirty="0" smtClean="0">
                <a:latin typeface="Arial"/>
                <a:cs typeface="Arial"/>
              </a:rPr>
              <a:t>the signal </a:t>
            </a:r>
            <a:endParaRPr lang="en-US" dirty="0" smtClean="0">
              <a:latin typeface="Arial"/>
              <a:cs typeface="Arial"/>
            </a:endParaRPr>
          </a:p>
          <a:p>
            <a:pPr algn="ctr"/>
            <a:r>
              <a:rPr lang="en-US" dirty="0" smtClean="0">
                <a:latin typeface="Arial"/>
                <a:cs typeface="Arial"/>
              </a:rPr>
              <a:t>we </a:t>
            </a:r>
            <a:r>
              <a:rPr lang="en-US" dirty="0" smtClean="0">
                <a:latin typeface="Arial"/>
                <a:cs typeface="Arial"/>
              </a:rPr>
              <a:t>are interested in</a:t>
            </a:r>
          </a:p>
        </p:txBody>
      </p:sp>
    </p:spTree>
    <p:extLst>
      <p:ext uri="{BB962C8B-B14F-4D97-AF65-F5344CB8AC3E}">
        <p14:creationId xmlns:p14="http://schemas.microsoft.com/office/powerpoint/2010/main" val="210571810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7192" b="24057"/>
          <a:stretch/>
        </p:blipFill>
        <p:spPr>
          <a:xfrm>
            <a:off x="0" y="6135038"/>
            <a:ext cx="9181728" cy="722962"/>
          </a:xfrm>
          <a:prstGeom prst="rect">
            <a:avLst/>
          </a:prstGeom>
        </p:spPr>
      </p:pic>
      <p:sp>
        <p:nvSpPr>
          <p:cNvPr id="15" name="TextBox 14"/>
          <p:cNvSpPr txBox="1"/>
          <p:nvPr/>
        </p:nvSpPr>
        <p:spPr>
          <a:xfrm>
            <a:off x="37728" y="265306"/>
            <a:ext cx="9144000" cy="1384995"/>
          </a:xfrm>
          <a:prstGeom prst="rect">
            <a:avLst/>
          </a:prstGeom>
          <a:noFill/>
        </p:spPr>
        <p:txBody>
          <a:bodyPr wrap="square" rtlCol="0">
            <a:spAutoFit/>
          </a:bodyPr>
          <a:lstStyle/>
          <a:p>
            <a:pPr algn="ctr"/>
            <a:r>
              <a:rPr lang="en-GB" sz="2800" b="1" i="1" dirty="0" smtClean="0">
                <a:latin typeface="Arial"/>
                <a:cs typeface="Arial"/>
              </a:rPr>
              <a:t>By scaling, normalising and removing the blood-only background we manage to discriminate samples</a:t>
            </a:r>
          </a:p>
        </p:txBody>
      </p:sp>
      <p:sp>
        <p:nvSpPr>
          <p:cNvPr id="2" name="Rectangle 1"/>
          <p:cNvSpPr/>
          <p:nvPr/>
        </p:nvSpPr>
        <p:spPr>
          <a:xfrm>
            <a:off x="61474" y="80640"/>
            <a:ext cx="428235" cy="369332"/>
          </a:xfrm>
          <a:prstGeom prst="rect">
            <a:avLst/>
          </a:prstGeom>
        </p:spPr>
        <p:txBody>
          <a:bodyPr wrap="none">
            <a:spAutoFit/>
          </a:bodyPr>
          <a:lstStyle/>
          <a:p>
            <a:r>
              <a:rPr lang="en-US"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a:cs typeface="Arial"/>
              </a:rPr>
              <a:t>B) </a:t>
            </a:r>
            <a:endParaRPr lang="en-US" dirty="0"/>
          </a:p>
        </p:txBody>
      </p:sp>
      <p:sp>
        <p:nvSpPr>
          <p:cNvPr id="16" name="TextBox 15"/>
          <p:cNvSpPr txBox="1"/>
          <p:nvPr/>
        </p:nvSpPr>
        <p:spPr>
          <a:xfrm>
            <a:off x="0" y="6519446"/>
            <a:ext cx="7551737" cy="338554"/>
          </a:xfrm>
          <a:prstGeom prst="rect">
            <a:avLst/>
          </a:prstGeom>
          <a:noFill/>
        </p:spPr>
        <p:txBody>
          <a:bodyPr wrap="square" rtlCol="0">
            <a:spAutoFit/>
          </a:bodyPr>
          <a:lstStyle/>
          <a:p>
            <a:pPr algn="r"/>
            <a:r>
              <a:rPr lang="en-US" sz="1600" dirty="0" smtClean="0">
                <a:latin typeface="Arial"/>
                <a:cs typeface="Arial"/>
              </a:rPr>
              <a:t>Confidential</a:t>
            </a:r>
            <a:endParaRPr lang="en-US" sz="1600" dirty="0">
              <a:latin typeface="Arial"/>
              <a:cs typeface="Arial"/>
            </a:endParaRPr>
          </a:p>
        </p:txBody>
      </p:sp>
      <p:pic>
        <p:nvPicPr>
          <p:cNvPr id="3" name="Picture 2" descr="NormScaledAbsorbanc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553" y="1650301"/>
            <a:ext cx="7170063" cy="4385191"/>
          </a:xfrm>
          <a:prstGeom prst="rect">
            <a:avLst/>
          </a:prstGeom>
        </p:spPr>
      </p:pic>
    </p:spTree>
    <p:extLst>
      <p:ext uri="{BB962C8B-B14F-4D97-AF65-F5344CB8AC3E}">
        <p14:creationId xmlns:p14="http://schemas.microsoft.com/office/powerpoint/2010/main" val="296309932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1118</TotalTime>
  <Words>1256</Words>
  <Application>Microsoft Macintosh PowerPoint</Application>
  <PresentationFormat>On-screen Show (4:3)</PresentationFormat>
  <Paragraphs>110</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Warwick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Gibson</dc:creator>
  <cp:lastModifiedBy>Eva Caamano</cp:lastModifiedBy>
  <cp:revision>78</cp:revision>
  <dcterms:created xsi:type="dcterms:W3CDTF">2015-05-20T15:10:26Z</dcterms:created>
  <dcterms:modified xsi:type="dcterms:W3CDTF">2016-07-07T10:51:22Z</dcterms:modified>
</cp:coreProperties>
</file>