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77" r:id="rId2"/>
    <p:sldId id="278" r:id="rId3"/>
    <p:sldId id="271" r:id="rId4"/>
    <p:sldId id="294" r:id="rId5"/>
    <p:sldId id="292" r:id="rId6"/>
    <p:sldId id="291" r:id="rId7"/>
    <p:sldId id="275" r:id="rId8"/>
    <p:sldId id="295" r:id="rId9"/>
    <p:sldId id="296" r:id="rId10"/>
    <p:sldId id="297" r:id="rId11"/>
    <p:sldId id="288" r:id="rId12"/>
    <p:sldId id="28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9"/>
    <p:restoredTop sz="94646"/>
  </p:normalViewPr>
  <p:slideViewPr>
    <p:cSldViewPr snapToGrid="0" snapToObjects="1">
      <p:cViewPr>
        <p:scale>
          <a:sx n="108" d="100"/>
          <a:sy n="108" d="100"/>
        </p:scale>
        <p:origin x="-3168" y="-6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52C380-2643-1D49-BC84-F46B4533B9E9}" type="doc">
      <dgm:prSet loTypeId="urn:microsoft.com/office/officeart/2005/8/layout/process2" loCatId="" qsTypeId="urn:microsoft.com/office/officeart/2005/8/quickstyle/simple3" qsCatId="simple" csTypeId="urn:microsoft.com/office/officeart/2005/8/colors/accent4_2" csCatId="accent4" phldr="1"/>
      <dgm:spPr/>
    </dgm:pt>
    <dgm:pt modelId="{745C171D-1302-6441-85D9-16DDFBBDAA8F}">
      <dgm:prSet phldrT="[Text]" custT="1"/>
      <dgm:spPr/>
      <dgm:t>
        <a:bodyPr/>
        <a:lstStyle/>
        <a:p>
          <a:r>
            <a:rPr lang="en-US" sz="1300" dirty="0" smtClean="0">
              <a:latin typeface="Arial"/>
              <a:cs typeface="Arial"/>
            </a:rPr>
            <a:t>Outlier removal</a:t>
          </a:r>
          <a:endParaRPr lang="en-US" sz="1300" dirty="0">
            <a:latin typeface="Arial"/>
            <a:cs typeface="Arial"/>
          </a:endParaRPr>
        </a:p>
      </dgm:t>
    </dgm:pt>
    <dgm:pt modelId="{DE772E45-0923-1D4D-A12F-D96914C004FB}" type="parTrans" cxnId="{392B9025-5F25-A94D-86B7-019045B195FF}">
      <dgm:prSet/>
      <dgm:spPr/>
      <dgm:t>
        <a:bodyPr/>
        <a:lstStyle/>
        <a:p>
          <a:endParaRPr lang="en-US" sz="1300">
            <a:latin typeface="Arial"/>
            <a:cs typeface="Arial"/>
          </a:endParaRPr>
        </a:p>
      </dgm:t>
    </dgm:pt>
    <dgm:pt modelId="{DD7FE22F-3A7F-EE48-90F6-CE4DB53BB8D5}" type="sibTrans" cxnId="{392B9025-5F25-A94D-86B7-019045B195FF}">
      <dgm:prSet custT="1"/>
      <dgm:spPr/>
      <dgm:t>
        <a:bodyPr/>
        <a:lstStyle/>
        <a:p>
          <a:endParaRPr lang="en-US" sz="1300">
            <a:latin typeface="Arial"/>
            <a:cs typeface="Arial"/>
          </a:endParaRPr>
        </a:p>
      </dgm:t>
    </dgm:pt>
    <dgm:pt modelId="{6224AB6E-CBB9-294C-849E-1A0FE7CDCFF8}">
      <dgm:prSet phldrT="[Text]" custT="1"/>
      <dgm:spPr/>
      <dgm:t>
        <a:bodyPr/>
        <a:lstStyle/>
        <a:p>
          <a:r>
            <a:rPr lang="en-US" sz="1300" dirty="0" smtClean="0">
              <a:latin typeface="Arial"/>
              <a:cs typeface="Arial"/>
            </a:rPr>
            <a:t>Blanks to account for unspecific binding</a:t>
          </a:r>
          <a:endParaRPr lang="en-US" sz="1300" dirty="0">
            <a:latin typeface="Arial"/>
            <a:cs typeface="Arial"/>
          </a:endParaRPr>
        </a:p>
      </dgm:t>
    </dgm:pt>
    <dgm:pt modelId="{B070EA10-7ACE-1C4D-8A81-76E4CD33EFC3}" type="parTrans" cxnId="{607FE352-EA67-C742-AECD-713F134F0429}">
      <dgm:prSet/>
      <dgm:spPr/>
      <dgm:t>
        <a:bodyPr/>
        <a:lstStyle/>
        <a:p>
          <a:endParaRPr lang="en-US" sz="1300">
            <a:latin typeface="Arial"/>
            <a:cs typeface="Arial"/>
          </a:endParaRPr>
        </a:p>
      </dgm:t>
    </dgm:pt>
    <dgm:pt modelId="{86C48921-E5BB-174E-BBDD-A99D125072D0}" type="sibTrans" cxnId="{607FE352-EA67-C742-AECD-713F134F0429}">
      <dgm:prSet custT="1"/>
      <dgm:spPr/>
      <dgm:t>
        <a:bodyPr/>
        <a:lstStyle/>
        <a:p>
          <a:endParaRPr lang="en-US" sz="1300">
            <a:latin typeface="Arial"/>
            <a:cs typeface="Arial"/>
          </a:endParaRPr>
        </a:p>
      </dgm:t>
    </dgm:pt>
    <dgm:pt modelId="{5E94E1CE-BB12-2B4D-A231-754E305C4A9D}">
      <dgm:prSet phldrT="[Text]" custT="1"/>
      <dgm:spPr/>
      <dgm:t>
        <a:bodyPr/>
        <a:lstStyle/>
        <a:p>
          <a:r>
            <a:rPr lang="en-US" sz="1300" dirty="0" smtClean="0">
              <a:latin typeface="Arial"/>
              <a:cs typeface="Arial"/>
            </a:rPr>
            <a:t>Controls to account for parasitaemia oscillations</a:t>
          </a:r>
          <a:endParaRPr lang="en-US" sz="1300" dirty="0">
            <a:latin typeface="Arial"/>
            <a:cs typeface="Arial"/>
          </a:endParaRPr>
        </a:p>
      </dgm:t>
    </dgm:pt>
    <dgm:pt modelId="{EB0FA1EB-E767-2E49-9E6E-2BE68A4A82FA}" type="parTrans" cxnId="{64F0087E-F2CC-384F-AF58-A7B39FAC486F}">
      <dgm:prSet/>
      <dgm:spPr/>
      <dgm:t>
        <a:bodyPr/>
        <a:lstStyle/>
        <a:p>
          <a:endParaRPr lang="en-US" sz="1300">
            <a:latin typeface="Arial"/>
            <a:cs typeface="Arial"/>
          </a:endParaRPr>
        </a:p>
      </dgm:t>
    </dgm:pt>
    <dgm:pt modelId="{E2A9BB51-EBAC-BF4F-98C0-4F3DE6A5F076}" type="sibTrans" cxnId="{64F0087E-F2CC-384F-AF58-A7B39FAC486F}">
      <dgm:prSet custT="1"/>
      <dgm:spPr/>
      <dgm:t>
        <a:bodyPr/>
        <a:lstStyle/>
        <a:p>
          <a:endParaRPr lang="en-US" sz="1300">
            <a:latin typeface="Arial"/>
            <a:cs typeface="Arial"/>
          </a:endParaRPr>
        </a:p>
      </dgm:t>
    </dgm:pt>
    <dgm:pt modelId="{49505DD1-E1D3-0248-9259-D042E4BEDC3C}">
      <dgm:prSet phldrT="[Text]" custT="1"/>
      <dgm:spPr/>
      <dgm:t>
        <a:bodyPr/>
        <a:lstStyle/>
        <a:p>
          <a:r>
            <a:rPr lang="en-US" sz="1300" dirty="0" err="1" smtClean="0">
              <a:latin typeface="Arial"/>
              <a:cs typeface="Arial"/>
            </a:rPr>
            <a:t>Modelling</a:t>
          </a:r>
          <a:endParaRPr lang="en-US" sz="1300" dirty="0">
            <a:latin typeface="Arial"/>
            <a:cs typeface="Arial"/>
          </a:endParaRPr>
        </a:p>
      </dgm:t>
    </dgm:pt>
    <dgm:pt modelId="{A30BB63F-BC72-8444-BB56-C0B405324CB8}" type="parTrans" cxnId="{B379E70E-356F-5C4C-B139-4BE02046FACD}">
      <dgm:prSet/>
      <dgm:spPr/>
      <dgm:t>
        <a:bodyPr/>
        <a:lstStyle/>
        <a:p>
          <a:endParaRPr lang="en-US" sz="1300">
            <a:latin typeface="Arial"/>
            <a:cs typeface="Arial"/>
          </a:endParaRPr>
        </a:p>
      </dgm:t>
    </dgm:pt>
    <dgm:pt modelId="{13E0EAFC-9200-4348-84DC-6ABD7596F98B}" type="sibTrans" cxnId="{B379E70E-356F-5C4C-B139-4BE02046FACD}">
      <dgm:prSet/>
      <dgm:spPr/>
      <dgm:t>
        <a:bodyPr/>
        <a:lstStyle/>
        <a:p>
          <a:endParaRPr lang="en-US" sz="1300">
            <a:latin typeface="Arial"/>
            <a:cs typeface="Arial"/>
          </a:endParaRPr>
        </a:p>
      </dgm:t>
    </dgm:pt>
    <dgm:pt modelId="{788537BF-AA1A-8447-8F28-2F1DE2B1AEA0}" type="pres">
      <dgm:prSet presAssocID="{6B52C380-2643-1D49-BC84-F46B4533B9E9}" presName="linearFlow" presStyleCnt="0">
        <dgm:presLayoutVars>
          <dgm:resizeHandles val="exact"/>
        </dgm:presLayoutVars>
      </dgm:prSet>
      <dgm:spPr/>
    </dgm:pt>
    <dgm:pt modelId="{3C893C8D-2DC3-9C4E-94B0-CBD5106BCC73}" type="pres">
      <dgm:prSet presAssocID="{745C171D-1302-6441-85D9-16DDFBBDAA8F}" presName="node" presStyleLbl="node1" presStyleIdx="0" presStyleCnt="4" custScaleX="593350" custScaleY="29838" custLinFactNeighborX="-16771" custLinFactNeighborY="-1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968AFD-9890-F643-946D-A760002BB516}" type="pres">
      <dgm:prSet presAssocID="{DD7FE22F-3A7F-EE48-90F6-CE4DB53BB8D5}" presName="sibTrans" presStyleLbl="sibTrans2D1" presStyleIdx="0" presStyleCnt="3"/>
      <dgm:spPr/>
      <dgm:t>
        <a:bodyPr/>
        <a:lstStyle/>
        <a:p>
          <a:endParaRPr lang="en-US"/>
        </a:p>
      </dgm:t>
    </dgm:pt>
    <dgm:pt modelId="{F765F5F0-EE32-D947-9922-1993C3F7C222}" type="pres">
      <dgm:prSet presAssocID="{DD7FE22F-3A7F-EE48-90F6-CE4DB53BB8D5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7C98289F-E8F9-B345-A8F4-564F5A5C9E3F}" type="pres">
      <dgm:prSet presAssocID="{6224AB6E-CBB9-294C-849E-1A0FE7CDCFF8}" presName="node" presStyleLbl="node1" presStyleIdx="1" presStyleCnt="4" custScaleX="593350" custScaleY="298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73E482-1041-794C-B336-531B29D3A18D}" type="pres">
      <dgm:prSet presAssocID="{86C48921-E5BB-174E-BBDD-A99D125072D0}" presName="sibTrans" presStyleLbl="sibTrans2D1" presStyleIdx="1" presStyleCnt="3"/>
      <dgm:spPr/>
      <dgm:t>
        <a:bodyPr/>
        <a:lstStyle/>
        <a:p>
          <a:endParaRPr lang="en-US"/>
        </a:p>
      </dgm:t>
    </dgm:pt>
    <dgm:pt modelId="{3CFE3C6B-92A6-9B47-BE7C-43E550E61FAA}" type="pres">
      <dgm:prSet presAssocID="{86C48921-E5BB-174E-BBDD-A99D125072D0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DC1537BB-913F-ED40-B401-540660BE2D40}" type="pres">
      <dgm:prSet presAssocID="{5E94E1CE-BB12-2B4D-A231-754E305C4A9D}" presName="node" presStyleLbl="node1" presStyleIdx="2" presStyleCnt="4" custScaleX="593350" custScaleY="298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627847-7D47-4E42-BF20-10C07E7F1758}" type="pres">
      <dgm:prSet presAssocID="{E2A9BB51-EBAC-BF4F-98C0-4F3DE6A5F076}" presName="sibTrans" presStyleLbl="sibTrans2D1" presStyleIdx="2" presStyleCnt="3"/>
      <dgm:spPr/>
      <dgm:t>
        <a:bodyPr/>
        <a:lstStyle/>
        <a:p>
          <a:endParaRPr lang="en-US"/>
        </a:p>
      </dgm:t>
    </dgm:pt>
    <dgm:pt modelId="{D6E52E8A-E43F-F64D-A19E-573A8C4B24C8}" type="pres">
      <dgm:prSet presAssocID="{E2A9BB51-EBAC-BF4F-98C0-4F3DE6A5F076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D224343A-E16F-F74D-9473-2FF0BF96C1A2}" type="pres">
      <dgm:prSet presAssocID="{49505DD1-E1D3-0248-9259-D042E4BEDC3C}" presName="node" presStyleLbl="node1" presStyleIdx="3" presStyleCnt="4" custScaleX="593350" custScaleY="298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DF97594-4D3D-B449-BD62-B5E53A498A03}" type="presOf" srcId="{49505DD1-E1D3-0248-9259-D042E4BEDC3C}" destId="{D224343A-E16F-F74D-9473-2FF0BF96C1A2}" srcOrd="0" destOrd="0" presId="urn:microsoft.com/office/officeart/2005/8/layout/process2"/>
    <dgm:cxn modelId="{F086D68A-7DAD-2344-AFBE-0AEE4586F879}" type="presOf" srcId="{DD7FE22F-3A7F-EE48-90F6-CE4DB53BB8D5}" destId="{A2968AFD-9890-F643-946D-A760002BB516}" srcOrd="0" destOrd="0" presId="urn:microsoft.com/office/officeart/2005/8/layout/process2"/>
    <dgm:cxn modelId="{99C9F78F-E505-C24D-82B5-6A6154977BBA}" type="presOf" srcId="{E2A9BB51-EBAC-BF4F-98C0-4F3DE6A5F076}" destId="{D6E52E8A-E43F-F64D-A19E-573A8C4B24C8}" srcOrd="1" destOrd="0" presId="urn:microsoft.com/office/officeart/2005/8/layout/process2"/>
    <dgm:cxn modelId="{64F0087E-F2CC-384F-AF58-A7B39FAC486F}" srcId="{6B52C380-2643-1D49-BC84-F46B4533B9E9}" destId="{5E94E1CE-BB12-2B4D-A231-754E305C4A9D}" srcOrd="2" destOrd="0" parTransId="{EB0FA1EB-E767-2E49-9E6E-2BE68A4A82FA}" sibTransId="{E2A9BB51-EBAC-BF4F-98C0-4F3DE6A5F076}"/>
    <dgm:cxn modelId="{607FE352-EA67-C742-AECD-713F134F0429}" srcId="{6B52C380-2643-1D49-BC84-F46B4533B9E9}" destId="{6224AB6E-CBB9-294C-849E-1A0FE7CDCFF8}" srcOrd="1" destOrd="0" parTransId="{B070EA10-7ACE-1C4D-8A81-76E4CD33EFC3}" sibTransId="{86C48921-E5BB-174E-BBDD-A99D125072D0}"/>
    <dgm:cxn modelId="{8A4EE640-9CE2-D14C-9DDC-63B19FCA9A26}" type="presOf" srcId="{DD7FE22F-3A7F-EE48-90F6-CE4DB53BB8D5}" destId="{F765F5F0-EE32-D947-9922-1993C3F7C222}" srcOrd="1" destOrd="0" presId="urn:microsoft.com/office/officeart/2005/8/layout/process2"/>
    <dgm:cxn modelId="{418F237A-8AD4-9A4C-A5FC-C12FF868FA3A}" type="presOf" srcId="{86C48921-E5BB-174E-BBDD-A99D125072D0}" destId="{2D73E482-1041-794C-B336-531B29D3A18D}" srcOrd="0" destOrd="0" presId="urn:microsoft.com/office/officeart/2005/8/layout/process2"/>
    <dgm:cxn modelId="{B0480E89-0DE4-9C41-B153-BC8008602004}" type="presOf" srcId="{E2A9BB51-EBAC-BF4F-98C0-4F3DE6A5F076}" destId="{DA627847-7D47-4E42-BF20-10C07E7F1758}" srcOrd="0" destOrd="0" presId="urn:microsoft.com/office/officeart/2005/8/layout/process2"/>
    <dgm:cxn modelId="{EF806725-6856-2848-BAC9-3B239A4F7EA5}" type="presOf" srcId="{6224AB6E-CBB9-294C-849E-1A0FE7CDCFF8}" destId="{7C98289F-E8F9-B345-A8F4-564F5A5C9E3F}" srcOrd="0" destOrd="0" presId="urn:microsoft.com/office/officeart/2005/8/layout/process2"/>
    <dgm:cxn modelId="{B379E70E-356F-5C4C-B139-4BE02046FACD}" srcId="{6B52C380-2643-1D49-BC84-F46B4533B9E9}" destId="{49505DD1-E1D3-0248-9259-D042E4BEDC3C}" srcOrd="3" destOrd="0" parTransId="{A30BB63F-BC72-8444-BB56-C0B405324CB8}" sibTransId="{13E0EAFC-9200-4348-84DC-6ABD7596F98B}"/>
    <dgm:cxn modelId="{FF14FF2B-68B9-434B-8310-CD037FCF6284}" type="presOf" srcId="{6B52C380-2643-1D49-BC84-F46B4533B9E9}" destId="{788537BF-AA1A-8447-8F28-2F1DE2B1AEA0}" srcOrd="0" destOrd="0" presId="urn:microsoft.com/office/officeart/2005/8/layout/process2"/>
    <dgm:cxn modelId="{392B9025-5F25-A94D-86B7-019045B195FF}" srcId="{6B52C380-2643-1D49-BC84-F46B4533B9E9}" destId="{745C171D-1302-6441-85D9-16DDFBBDAA8F}" srcOrd="0" destOrd="0" parTransId="{DE772E45-0923-1D4D-A12F-D96914C004FB}" sibTransId="{DD7FE22F-3A7F-EE48-90F6-CE4DB53BB8D5}"/>
    <dgm:cxn modelId="{79F158FE-3C66-B747-9C05-74964B606C1B}" type="presOf" srcId="{745C171D-1302-6441-85D9-16DDFBBDAA8F}" destId="{3C893C8D-2DC3-9C4E-94B0-CBD5106BCC73}" srcOrd="0" destOrd="0" presId="urn:microsoft.com/office/officeart/2005/8/layout/process2"/>
    <dgm:cxn modelId="{62ECF2BE-D527-584E-9082-A8F95A603DC6}" type="presOf" srcId="{86C48921-E5BB-174E-BBDD-A99D125072D0}" destId="{3CFE3C6B-92A6-9B47-BE7C-43E550E61FAA}" srcOrd="1" destOrd="0" presId="urn:microsoft.com/office/officeart/2005/8/layout/process2"/>
    <dgm:cxn modelId="{31A0AD09-F64D-2741-A96B-C86A53EC2FA2}" type="presOf" srcId="{5E94E1CE-BB12-2B4D-A231-754E305C4A9D}" destId="{DC1537BB-913F-ED40-B401-540660BE2D40}" srcOrd="0" destOrd="0" presId="urn:microsoft.com/office/officeart/2005/8/layout/process2"/>
    <dgm:cxn modelId="{5245F690-68C7-1645-AE0F-54A07CECA0ED}" type="presParOf" srcId="{788537BF-AA1A-8447-8F28-2F1DE2B1AEA0}" destId="{3C893C8D-2DC3-9C4E-94B0-CBD5106BCC73}" srcOrd="0" destOrd="0" presId="urn:microsoft.com/office/officeart/2005/8/layout/process2"/>
    <dgm:cxn modelId="{7BA5702D-B362-E24A-BC93-4E1491B3DE6E}" type="presParOf" srcId="{788537BF-AA1A-8447-8F28-2F1DE2B1AEA0}" destId="{A2968AFD-9890-F643-946D-A760002BB516}" srcOrd="1" destOrd="0" presId="urn:microsoft.com/office/officeart/2005/8/layout/process2"/>
    <dgm:cxn modelId="{2E26116D-89E0-3444-9356-8B8ACC20E4CE}" type="presParOf" srcId="{A2968AFD-9890-F643-946D-A760002BB516}" destId="{F765F5F0-EE32-D947-9922-1993C3F7C222}" srcOrd="0" destOrd="0" presId="urn:microsoft.com/office/officeart/2005/8/layout/process2"/>
    <dgm:cxn modelId="{01C4B721-1AEA-BD41-87EA-9DA067421AC9}" type="presParOf" srcId="{788537BF-AA1A-8447-8F28-2F1DE2B1AEA0}" destId="{7C98289F-E8F9-B345-A8F4-564F5A5C9E3F}" srcOrd="2" destOrd="0" presId="urn:microsoft.com/office/officeart/2005/8/layout/process2"/>
    <dgm:cxn modelId="{4EC2E781-3003-6944-A069-BC401A9BAD80}" type="presParOf" srcId="{788537BF-AA1A-8447-8F28-2F1DE2B1AEA0}" destId="{2D73E482-1041-794C-B336-531B29D3A18D}" srcOrd="3" destOrd="0" presId="urn:microsoft.com/office/officeart/2005/8/layout/process2"/>
    <dgm:cxn modelId="{08689C5D-4B49-B942-B26E-3C710E63EADD}" type="presParOf" srcId="{2D73E482-1041-794C-B336-531B29D3A18D}" destId="{3CFE3C6B-92A6-9B47-BE7C-43E550E61FAA}" srcOrd="0" destOrd="0" presId="urn:microsoft.com/office/officeart/2005/8/layout/process2"/>
    <dgm:cxn modelId="{B4370267-050D-6E49-949D-9C316D7161FC}" type="presParOf" srcId="{788537BF-AA1A-8447-8F28-2F1DE2B1AEA0}" destId="{DC1537BB-913F-ED40-B401-540660BE2D40}" srcOrd="4" destOrd="0" presId="urn:microsoft.com/office/officeart/2005/8/layout/process2"/>
    <dgm:cxn modelId="{02CD2757-F75C-4944-BAAF-D0438BA273E6}" type="presParOf" srcId="{788537BF-AA1A-8447-8F28-2F1DE2B1AEA0}" destId="{DA627847-7D47-4E42-BF20-10C07E7F1758}" srcOrd="5" destOrd="0" presId="urn:microsoft.com/office/officeart/2005/8/layout/process2"/>
    <dgm:cxn modelId="{D8FBE8E2-23B6-9B42-8B5C-0DE071C26E39}" type="presParOf" srcId="{DA627847-7D47-4E42-BF20-10C07E7F1758}" destId="{D6E52E8A-E43F-F64D-A19E-573A8C4B24C8}" srcOrd="0" destOrd="0" presId="urn:microsoft.com/office/officeart/2005/8/layout/process2"/>
    <dgm:cxn modelId="{33845DA3-7137-AA47-882E-8187837DDFE5}" type="presParOf" srcId="{788537BF-AA1A-8447-8F28-2F1DE2B1AEA0}" destId="{D224343A-E16F-F74D-9473-2FF0BF96C1A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1F07B4-D1DD-9D47-96C0-2FB85E2C5092}" type="doc">
      <dgm:prSet loTypeId="urn:microsoft.com/office/officeart/2005/8/layout/hProcess4" loCatId="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0976E6A5-A98C-7844-8455-7CB634BA558F}">
      <dgm:prSet phldrT="[Text]"/>
      <dgm:spPr/>
      <dgm:t>
        <a:bodyPr/>
        <a:lstStyle/>
        <a:p>
          <a:r>
            <a:rPr lang="en-US" dirty="0" smtClean="0"/>
            <a:t>Model improvement</a:t>
          </a:r>
          <a:endParaRPr lang="en-US" dirty="0"/>
        </a:p>
      </dgm:t>
    </dgm:pt>
    <dgm:pt modelId="{AC107922-ABD6-A24D-92C9-6772BA55413E}" type="parTrans" cxnId="{08912E22-23F3-E24A-8552-BD78F90171AC}">
      <dgm:prSet/>
      <dgm:spPr/>
      <dgm:t>
        <a:bodyPr/>
        <a:lstStyle/>
        <a:p>
          <a:endParaRPr lang="en-US"/>
        </a:p>
      </dgm:t>
    </dgm:pt>
    <dgm:pt modelId="{0EC69995-EE25-0248-9F6A-39CA7977B193}" type="sibTrans" cxnId="{08912E22-23F3-E24A-8552-BD78F90171AC}">
      <dgm:prSet/>
      <dgm:spPr/>
      <dgm:t>
        <a:bodyPr/>
        <a:lstStyle/>
        <a:p>
          <a:endParaRPr lang="en-US"/>
        </a:p>
      </dgm:t>
    </dgm:pt>
    <dgm:pt modelId="{D9C077B3-ADDF-D446-B725-213730961311}">
      <dgm:prSet phldrT="[Text]"/>
      <dgm:spPr/>
      <dgm:t>
        <a:bodyPr anchor="ctr"/>
        <a:lstStyle/>
        <a:p>
          <a:pPr algn="ctr"/>
          <a:r>
            <a:rPr lang="en-US" dirty="0" smtClean="0"/>
            <a:t>Test other methods of normalization to control batch effect</a:t>
          </a:r>
          <a:endParaRPr lang="en-US" dirty="0"/>
        </a:p>
      </dgm:t>
    </dgm:pt>
    <dgm:pt modelId="{247C53B3-07E5-FC42-A5C8-9BF2A38829D7}" type="parTrans" cxnId="{C231041D-5FA4-0445-83FF-ADD856314FF9}">
      <dgm:prSet/>
      <dgm:spPr/>
      <dgm:t>
        <a:bodyPr/>
        <a:lstStyle/>
        <a:p>
          <a:endParaRPr lang="en-US"/>
        </a:p>
      </dgm:t>
    </dgm:pt>
    <dgm:pt modelId="{FFF16379-C226-8A44-84FA-678566F2A439}" type="sibTrans" cxnId="{C231041D-5FA4-0445-83FF-ADD856314FF9}">
      <dgm:prSet/>
      <dgm:spPr/>
      <dgm:t>
        <a:bodyPr/>
        <a:lstStyle/>
        <a:p>
          <a:endParaRPr lang="en-US"/>
        </a:p>
      </dgm:t>
    </dgm:pt>
    <dgm:pt modelId="{1A8CFE77-C19C-D541-992B-4535418C2B03}">
      <dgm:prSet phldrT="[Text]"/>
      <dgm:spPr/>
      <dgm:t>
        <a:bodyPr/>
        <a:lstStyle/>
        <a:p>
          <a:r>
            <a:rPr lang="en-US" dirty="0" smtClean="0"/>
            <a:t>Model validation</a:t>
          </a:r>
          <a:endParaRPr lang="en-US" dirty="0"/>
        </a:p>
      </dgm:t>
    </dgm:pt>
    <dgm:pt modelId="{092A7FBA-D966-6C4B-80E9-972ACBEE1DFC}" type="parTrans" cxnId="{17DD84B1-A20B-5645-A76E-C2BACD035D86}">
      <dgm:prSet/>
      <dgm:spPr/>
      <dgm:t>
        <a:bodyPr/>
        <a:lstStyle/>
        <a:p>
          <a:endParaRPr lang="en-US"/>
        </a:p>
      </dgm:t>
    </dgm:pt>
    <dgm:pt modelId="{E8A8771F-14D0-784E-A909-7F3E919635AD}" type="sibTrans" cxnId="{17DD84B1-A20B-5645-A76E-C2BACD035D86}">
      <dgm:prSet/>
      <dgm:spPr/>
      <dgm:t>
        <a:bodyPr/>
        <a:lstStyle/>
        <a:p>
          <a:endParaRPr lang="en-US"/>
        </a:p>
      </dgm:t>
    </dgm:pt>
    <dgm:pt modelId="{EFC60DE7-D67F-D347-A002-6F0F5B3FCDF9}">
      <dgm:prSet phldrT="[Text]"/>
      <dgm:spPr/>
      <dgm:t>
        <a:bodyPr anchor="ctr"/>
        <a:lstStyle/>
        <a:p>
          <a:pPr algn="ctr"/>
          <a:r>
            <a:rPr lang="en-US" dirty="0" smtClean="0"/>
            <a:t>Acquire an independent dataset for each strain that would serve to predict its identity with the model</a:t>
          </a:r>
          <a:endParaRPr lang="en-US" dirty="0"/>
        </a:p>
      </dgm:t>
    </dgm:pt>
    <dgm:pt modelId="{5BD01528-252F-C14F-9B56-7CE63AFF22AB}" type="parTrans" cxnId="{23383233-D79C-4640-A69B-A93B45C0741B}">
      <dgm:prSet/>
      <dgm:spPr/>
      <dgm:t>
        <a:bodyPr/>
        <a:lstStyle/>
        <a:p>
          <a:endParaRPr lang="en-US"/>
        </a:p>
      </dgm:t>
    </dgm:pt>
    <dgm:pt modelId="{96A9AC57-D5F6-2E45-9EEC-01EE1DBDE568}" type="sibTrans" cxnId="{23383233-D79C-4640-A69B-A93B45C0741B}">
      <dgm:prSet/>
      <dgm:spPr/>
      <dgm:t>
        <a:bodyPr/>
        <a:lstStyle/>
        <a:p>
          <a:endParaRPr lang="en-US"/>
        </a:p>
      </dgm:t>
    </dgm:pt>
    <dgm:pt modelId="{23C1D7E4-93C8-E643-B15E-313233531317}">
      <dgm:prSet phldrT="[Text]"/>
      <dgm:spPr/>
      <dgm:t>
        <a:bodyPr/>
        <a:lstStyle/>
        <a:p>
          <a:r>
            <a:rPr lang="en-US" dirty="0" smtClean="0"/>
            <a:t>Publication?</a:t>
          </a:r>
          <a:endParaRPr lang="en-US" dirty="0"/>
        </a:p>
      </dgm:t>
    </dgm:pt>
    <dgm:pt modelId="{06605B1D-C5BE-9F46-B43C-63065F578C2C}" type="parTrans" cxnId="{748DC869-26B3-BA4C-B389-4AF000B5319C}">
      <dgm:prSet/>
      <dgm:spPr/>
      <dgm:t>
        <a:bodyPr/>
        <a:lstStyle/>
        <a:p>
          <a:endParaRPr lang="en-US"/>
        </a:p>
      </dgm:t>
    </dgm:pt>
    <dgm:pt modelId="{15A1548A-056F-D64F-A8BF-C27EBCA32CF4}" type="sibTrans" cxnId="{748DC869-26B3-BA4C-B389-4AF000B5319C}">
      <dgm:prSet/>
      <dgm:spPr/>
      <dgm:t>
        <a:bodyPr/>
        <a:lstStyle/>
        <a:p>
          <a:endParaRPr lang="en-US"/>
        </a:p>
      </dgm:t>
    </dgm:pt>
    <dgm:pt modelId="{06A98EA1-2740-7642-9AA9-AC4E04539FD3}">
      <dgm:prSet phldrT="[Text]"/>
      <dgm:spPr/>
      <dgm:t>
        <a:bodyPr anchor="ctr"/>
        <a:lstStyle/>
        <a:p>
          <a:pPr algn="ctr"/>
          <a:r>
            <a:rPr lang="en-US" dirty="0" smtClean="0"/>
            <a:t>Manuscript preparation</a:t>
          </a:r>
          <a:endParaRPr lang="en-US" dirty="0"/>
        </a:p>
      </dgm:t>
    </dgm:pt>
    <dgm:pt modelId="{9EC783EB-C951-974E-90C0-F3622AFF2BFC}" type="parTrans" cxnId="{A55F034F-3167-0B42-9774-860AA5C4EE43}">
      <dgm:prSet/>
      <dgm:spPr/>
      <dgm:t>
        <a:bodyPr/>
        <a:lstStyle/>
        <a:p>
          <a:endParaRPr lang="en-US"/>
        </a:p>
      </dgm:t>
    </dgm:pt>
    <dgm:pt modelId="{0CA5B028-27A6-4841-8A1A-C7E3C3FBE274}" type="sibTrans" cxnId="{A55F034F-3167-0B42-9774-860AA5C4EE43}">
      <dgm:prSet/>
      <dgm:spPr/>
      <dgm:t>
        <a:bodyPr/>
        <a:lstStyle/>
        <a:p>
          <a:endParaRPr lang="en-US"/>
        </a:p>
      </dgm:t>
    </dgm:pt>
    <dgm:pt modelId="{7E8024FF-2D40-2C4E-8BAF-276C080462AA}" type="pres">
      <dgm:prSet presAssocID="{021F07B4-D1DD-9D47-96C0-2FB85E2C509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AB23208-8BF4-344B-851E-AEC80F25F047}" type="pres">
      <dgm:prSet presAssocID="{021F07B4-D1DD-9D47-96C0-2FB85E2C5092}" presName="tSp" presStyleCnt="0"/>
      <dgm:spPr/>
    </dgm:pt>
    <dgm:pt modelId="{BB87AEDD-2E0C-884E-9C44-DF896A567E73}" type="pres">
      <dgm:prSet presAssocID="{021F07B4-D1DD-9D47-96C0-2FB85E2C5092}" presName="bSp" presStyleCnt="0"/>
      <dgm:spPr/>
    </dgm:pt>
    <dgm:pt modelId="{71A62BED-1855-AD46-90B4-9959B38695CE}" type="pres">
      <dgm:prSet presAssocID="{021F07B4-D1DD-9D47-96C0-2FB85E2C5092}" presName="process" presStyleCnt="0"/>
      <dgm:spPr/>
    </dgm:pt>
    <dgm:pt modelId="{2476D358-CC9D-1749-A7FD-7E5BBDAB1AF0}" type="pres">
      <dgm:prSet presAssocID="{0976E6A5-A98C-7844-8455-7CB634BA558F}" presName="composite1" presStyleCnt="0"/>
      <dgm:spPr/>
    </dgm:pt>
    <dgm:pt modelId="{286A29F4-4CDF-FF4D-AE2D-F6300382BCD3}" type="pres">
      <dgm:prSet presAssocID="{0976E6A5-A98C-7844-8455-7CB634BA558F}" presName="dummyNode1" presStyleLbl="node1" presStyleIdx="0" presStyleCnt="3"/>
      <dgm:spPr/>
    </dgm:pt>
    <dgm:pt modelId="{9CA146C2-87DF-154D-89D0-582F34738BCD}" type="pres">
      <dgm:prSet presAssocID="{0976E6A5-A98C-7844-8455-7CB634BA558F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40D039-68E6-6840-AF5F-B8D6AAB16059}" type="pres">
      <dgm:prSet presAssocID="{0976E6A5-A98C-7844-8455-7CB634BA558F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44E1D6-A0D7-3748-85B9-3C579C76B201}" type="pres">
      <dgm:prSet presAssocID="{0976E6A5-A98C-7844-8455-7CB634BA558F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352F90-FA34-404F-A179-3590E6C3098D}" type="pres">
      <dgm:prSet presAssocID="{0976E6A5-A98C-7844-8455-7CB634BA558F}" presName="connSite1" presStyleCnt="0"/>
      <dgm:spPr/>
    </dgm:pt>
    <dgm:pt modelId="{559A6360-9B87-FB4C-A365-9AC6E706C831}" type="pres">
      <dgm:prSet presAssocID="{0EC69995-EE25-0248-9F6A-39CA7977B193}" presName="Name9" presStyleLbl="sibTrans2D1" presStyleIdx="0" presStyleCnt="2"/>
      <dgm:spPr/>
      <dgm:t>
        <a:bodyPr/>
        <a:lstStyle/>
        <a:p>
          <a:endParaRPr lang="en-US"/>
        </a:p>
      </dgm:t>
    </dgm:pt>
    <dgm:pt modelId="{9D7789C3-3DC7-A54C-ADFE-0079E5B451F5}" type="pres">
      <dgm:prSet presAssocID="{1A8CFE77-C19C-D541-992B-4535418C2B03}" presName="composite2" presStyleCnt="0"/>
      <dgm:spPr/>
    </dgm:pt>
    <dgm:pt modelId="{BD2676CA-137D-D541-9587-8BC0CDA6467D}" type="pres">
      <dgm:prSet presAssocID="{1A8CFE77-C19C-D541-992B-4535418C2B03}" presName="dummyNode2" presStyleLbl="node1" presStyleIdx="0" presStyleCnt="3"/>
      <dgm:spPr/>
    </dgm:pt>
    <dgm:pt modelId="{3140154D-B181-3147-A227-E3EFE5CE3AA7}" type="pres">
      <dgm:prSet presAssocID="{1A8CFE77-C19C-D541-992B-4535418C2B03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65C28D-908E-8D47-811D-7AF2072CFE45}" type="pres">
      <dgm:prSet presAssocID="{1A8CFE77-C19C-D541-992B-4535418C2B03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783FDD-20A4-094E-9DDF-76894250860F}" type="pres">
      <dgm:prSet presAssocID="{1A8CFE77-C19C-D541-992B-4535418C2B03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B46E03-507B-8A43-8202-6BF94966F7FA}" type="pres">
      <dgm:prSet presAssocID="{1A8CFE77-C19C-D541-992B-4535418C2B03}" presName="connSite2" presStyleCnt="0"/>
      <dgm:spPr/>
    </dgm:pt>
    <dgm:pt modelId="{A4A4FDC5-0E3B-9D47-A135-982CD8DA9562}" type="pres">
      <dgm:prSet presAssocID="{E8A8771F-14D0-784E-A909-7F3E919635AD}" presName="Name18" presStyleLbl="sibTrans2D1" presStyleIdx="1" presStyleCnt="2"/>
      <dgm:spPr/>
      <dgm:t>
        <a:bodyPr/>
        <a:lstStyle/>
        <a:p>
          <a:endParaRPr lang="en-US"/>
        </a:p>
      </dgm:t>
    </dgm:pt>
    <dgm:pt modelId="{6383DA2E-2DEA-294E-92A9-ADB8F0376B54}" type="pres">
      <dgm:prSet presAssocID="{23C1D7E4-93C8-E643-B15E-313233531317}" presName="composite1" presStyleCnt="0"/>
      <dgm:spPr/>
    </dgm:pt>
    <dgm:pt modelId="{75671948-FD45-7D49-B9CB-FDE4045C87C0}" type="pres">
      <dgm:prSet presAssocID="{23C1D7E4-93C8-E643-B15E-313233531317}" presName="dummyNode1" presStyleLbl="node1" presStyleIdx="1" presStyleCnt="3"/>
      <dgm:spPr/>
    </dgm:pt>
    <dgm:pt modelId="{D3AE3FC7-7FB0-1B42-8C7A-4CCD4D933E74}" type="pres">
      <dgm:prSet presAssocID="{23C1D7E4-93C8-E643-B15E-313233531317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8861D7-F257-2E4D-B6C2-A397A26FB12A}" type="pres">
      <dgm:prSet presAssocID="{23C1D7E4-93C8-E643-B15E-31323353131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FA67E4-F01E-9244-B632-1772C3CABD5C}" type="pres">
      <dgm:prSet presAssocID="{23C1D7E4-93C8-E643-B15E-313233531317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2BFC62-E028-F845-AEFF-81142426A465}" type="pres">
      <dgm:prSet presAssocID="{23C1D7E4-93C8-E643-B15E-313233531317}" presName="connSite1" presStyleCnt="0"/>
      <dgm:spPr/>
    </dgm:pt>
  </dgm:ptLst>
  <dgm:cxnLst>
    <dgm:cxn modelId="{08912E22-23F3-E24A-8552-BD78F90171AC}" srcId="{021F07B4-D1DD-9D47-96C0-2FB85E2C5092}" destId="{0976E6A5-A98C-7844-8455-7CB634BA558F}" srcOrd="0" destOrd="0" parTransId="{AC107922-ABD6-A24D-92C9-6772BA55413E}" sibTransId="{0EC69995-EE25-0248-9F6A-39CA7977B193}"/>
    <dgm:cxn modelId="{D810E2E2-1295-C147-8D92-19D16A42D51B}" type="presOf" srcId="{EFC60DE7-D67F-D347-A002-6F0F5B3FCDF9}" destId="{3140154D-B181-3147-A227-E3EFE5CE3AA7}" srcOrd="0" destOrd="0" presId="urn:microsoft.com/office/officeart/2005/8/layout/hProcess4"/>
    <dgm:cxn modelId="{0D094AF4-ED6B-0841-94FF-83B0BA973D84}" type="presOf" srcId="{06A98EA1-2740-7642-9AA9-AC4E04539FD3}" destId="{AA8861D7-F257-2E4D-B6C2-A397A26FB12A}" srcOrd="1" destOrd="0" presId="urn:microsoft.com/office/officeart/2005/8/layout/hProcess4"/>
    <dgm:cxn modelId="{1BF6F94B-F4E9-1D42-94AA-5F58C1A62348}" type="presOf" srcId="{021F07B4-D1DD-9D47-96C0-2FB85E2C5092}" destId="{7E8024FF-2D40-2C4E-8BAF-276C080462AA}" srcOrd="0" destOrd="0" presId="urn:microsoft.com/office/officeart/2005/8/layout/hProcess4"/>
    <dgm:cxn modelId="{D5F87B18-E3D5-3048-A459-8A5902C19175}" type="presOf" srcId="{1A8CFE77-C19C-D541-992B-4535418C2B03}" destId="{5A783FDD-20A4-094E-9DDF-76894250860F}" srcOrd="0" destOrd="0" presId="urn:microsoft.com/office/officeart/2005/8/layout/hProcess4"/>
    <dgm:cxn modelId="{BB820810-3207-3E43-AE83-736F8DD138A8}" type="presOf" srcId="{E8A8771F-14D0-784E-A909-7F3E919635AD}" destId="{A4A4FDC5-0E3B-9D47-A135-982CD8DA9562}" srcOrd="0" destOrd="0" presId="urn:microsoft.com/office/officeart/2005/8/layout/hProcess4"/>
    <dgm:cxn modelId="{748DC869-26B3-BA4C-B389-4AF000B5319C}" srcId="{021F07B4-D1DD-9D47-96C0-2FB85E2C5092}" destId="{23C1D7E4-93C8-E643-B15E-313233531317}" srcOrd="2" destOrd="0" parTransId="{06605B1D-C5BE-9F46-B43C-63065F578C2C}" sibTransId="{15A1548A-056F-D64F-A8BF-C27EBCA32CF4}"/>
    <dgm:cxn modelId="{02608508-63EE-3641-A082-5F32527AD514}" type="presOf" srcId="{D9C077B3-ADDF-D446-B725-213730961311}" destId="{7D40D039-68E6-6840-AF5F-B8D6AAB16059}" srcOrd="1" destOrd="0" presId="urn:microsoft.com/office/officeart/2005/8/layout/hProcess4"/>
    <dgm:cxn modelId="{C231041D-5FA4-0445-83FF-ADD856314FF9}" srcId="{0976E6A5-A98C-7844-8455-7CB634BA558F}" destId="{D9C077B3-ADDF-D446-B725-213730961311}" srcOrd="0" destOrd="0" parTransId="{247C53B3-07E5-FC42-A5C8-9BF2A38829D7}" sibTransId="{FFF16379-C226-8A44-84FA-678566F2A439}"/>
    <dgm:cxn modelId="{9B9C7945-DF37-FE48-810B-5D281B1BA8DA}" type="presOf" srcId="{06A98EA1-2740-7642-9AA9-AC4E04539FD3}" destId="{D3AE3FC7-7FB0-1B42-8C7A-4CCD4D933E74}" srcOrd="0" destOrd="0" presId="urn:microsoft.com/office/officeart/2005/8/layout/hProcess4"/>
    <dgm:cxn modelId="{17DD84B1-A20B-5645-A76E-C2BACD035D86}" srcId="{021F07B4-D1DD-9D47-96C0-2FB85E2C5092}" destId="{1A8CFE77-C19C-D541-992B-4535418C2B03}" srcOrd="1" destOrd="0" parTransId="{092A7FBA-D966-6C4B-80E9-972ACBEE1DFC}" sibTransId="{E8A8771F-14D0-784E-A909-7F3E919635AD}"/>
    <dgm:cxn modelId="{E30B9712-A889-F844-9CAA-761134F16C4C}" type="presOf" srcId="{EFC60DE7-D67F-D347-A002-6F0F5B3FCDF9}" destId="{C765C28D-908E-8D47-811D-7AF2072CFE45}" srcOrd="1" destOrd="0" presId="urn:microsoft.com/office/officeart/2005/8/layout/hProcess4"/>
    <dgm:cxn modelId="{A55F034F-3167-0B42-9774-860AA5C4EE43}" srcId="{23C1D7E4-93C8-E643-B15E-313233531317}" destId="{06A98EA1-2740-7642-9AA9-AC4E04539FD3}" srcOrd="0" destOrd="0" parTransId="{9EC783EB-C951-974E-90C0-F3622AFF2BFC}" sibTransId="{0CA5B028-27A6-4841-8A1A-C7E3C3FBE274}"/>
    <dgm:cxn modelId="{CA8AA58E-E686-644F-BA12-493A4933D9C7}" type="presOf" srcId="{23C1D7E4-93C8-E643-B15E-313233531317}" destId="{61FA67E4-F01E-9244-B632-1772C3CABD5C}" srcOrd="0" destOrd="0" presId="urn:microsoft.com/office/officeart/2005/8/layout/hProcess4"/>
    <dgm:cxn modelId="{2C43ED74-6A6E-4640-9A33-6BCA4FA5DCBA}" type="presOf" srcId="{0EC69995-EE25-0248-9F6A-39CA7977B193}" destId="{559A6360-9B87-FB4C-A365-9AC6E706C831}" srcOrd="0" destOrd="0" presId="urn:microsoft.com/office/officeart/2005/8/layout/hProcess4"/>
    <dgm:cxn modelId="{7A8CEDCA-1BFE-8941-AC48-E1F1FF0C0A89}" type="presOf" srcId="{0976E6A5-A98C-7844-8455-7CB634BA558F}" destId="{B444E1D6-A0D7-3748-85B9-3C579C76B201}" srcOrd="0" destOrd="0" presId="urn:microsoft.com/office/officeart/2005/8/layout/hProcess4"/>
    <dgm:cxn modelId="{23383233-D79C-4640-A69B-A93B45C0741B}" srcId="{1A8CFE77-C19C-D541-992B-4535418C2B03}" destId="{EFC60DE7-D67F-D347-A002-6F0F5B3FCDF9}" srcOrd="0" destOrd="0" parTransId="{5BD01528-252F-C14F-9B56-7CE63AFF22AB}" sibTransId="{96A9AC57-D5F6-2E45-9EEC-01EE1DBDE568}"/>
    <dgm:cxn modelId="{712CD771-2D99-2849-877C-A2EEBC847D72}" type="presOf" srcId="{D9C077B3-ADDF-D446-B725-213730961311}" destId="{9CA146C2-87DF-154D-89D0-582F34738BCD}" srcOrd="0" destOrd="0" presId="urn:microsoft.com/office/officeart/2005/8/layout/hProcess4"/>
    <dgm:cxn modelId="{98D37D3E-9E80-1F40-87C7-43A6A188CBF0}" type="presParOf" srcId="{7E8024FF-2D40-2C4E-8BAF-276C080462AA}" destId="{EAB23208-8BF4-344B-851E-AEC80F25F047}" srcOrd="0" destOrd="0" presId="urn:microsoft.com/office/officeart/2005/8/layout/hProcess4"/>
    <dgm:cxn modelId="{76B38E69-FECC-154E-940F-3EB8BDA52DCF}" type="presParOf" srcId="{7E8024FF-2D40-2C4E-8BAF-276C080462AA}" destId="{BB87AEDD-2E0C-884E-9C44-DF896A567E73}" srcOrd="1" destOrd="0" presId="urn:microsoft.com/office/officeart/2005/8/layout/hProcess4"/>
    <dgm:cxn modelId="{3FE604AF-F50F-0542-8165-F9B16F968F03}" type="presParOf" srcId="{7E8024FF-2D40-2C4E-8BAF-276C080462AA}" destId="{71A62BED-1855-AD46-90B4-9959B38695CE}" srcOrd="2" destOrd="0" presId="urn:microsoft.com/office/officeart/2005/8/layout/hProcess4"/>
    <dgm:cxn modelId="{21D178FD-8CDF-0D4E-804C-9262F5ABBBC8}" type="presParOf" srcId="{71A62BED-1855-AD46-90B4-9959B38695CE}" destId="{2476D358-CC9D-1749-A7FD-7E5BBDAB1AF0}" srcOrd="0" destOrd="0" presId="urn:microsoft.com/office/officeart/2005/8/layout/hProcess4"/>
    <dgm:cxn modelId="{6A861B1C-729F-E145-93F0-891BB11EC879}" type="presParOf" srcId="{2476D358-CC9D-1749-A7FD-7E5BBDAB1AF0}" destId="{286A29F4-4CDF-FF4D-AE2D-F6300382BCD3}" srcOrd="0" destOrd="0" presId="urn:microsoft.com/office/officeart/2005/8/layout/hProcess4"/>
    <dgm:cxn modelId="{646D3A18-CE12-3B45-A3DA-4438EB474ED3}" type="presParOf" srcId="{2476D358-CC9D-1749-A7FD-7E5BBDAB1AF0}" destId="{9CA146C2-87DF-154D-89D0-582F34738BCD}" srcOrd="1" destOrd="0" presId="urn:microsoft.com/office/officeart/2005/8/layout/hProcess4"/>
    <dgm:cxn modelId="{FE0F6A95-5318-C64D-8C40-E4457694D875}" type="presParOf" srcId="{2476D358-CC9D-1749-A7FD-7E5BBDAB1AF0}" destId="{7D40D039-68E6-6840-AF5F-B8D6AAB16059}" srcOrd="2" destOrd="0" presId="urn:microsoft.com/office/officeart/2005/8/layout/hProcess4"/>
    <dgm:cxn modelId="{8C8CE6B4-12EE-3B44-8697-5514AA258E8D}" type="presParOf" srcId="{2476D358-CC9D-1749-A7FD-7E5BBDAB1AF0}" destId="{B444E1D6-A0D7-3748-85B9-3C579C76B201}" srcOrd="3" destOrd="0" presId="urn:microsoft.com/office/officeart/2005/8/layout/hProcess4"/>
    <dgm:cxn modelId="{03C3B16B-25DC-2B4C-99CB-3B226C6AEAE9}" type="presParOf" srcId="{2476D358-CC9D-1749-A7FD-7E5BBDAB1AF0}" destId="{CB352F90-FA34-404F-A179-3590E6C3098D}" srcOrd="4" destOrd="0" presId="urn:microsoft.com/office/officeart/2005/8/layout/hProcess4"/>
    <dgm:cxn modelId="{E9CAB532-9AE9-8B48-AF9F-DC675A8C5CBD}" type="presParOf" srcId="{71A62BED-1855-AD46-90B4-9959B38695CE}" destId="{559A6360-9B87-FB4C-A365-9AC6E706C831}" srcOrd="1" destOrd="0" presId="urn:microsoft.com/office/officeart/2005/8/layout/hProcess4"/>
    <dgm:cxn modelId="{54CBF5BD-5A7F-9347-899E-0D9F7A351549}" type="presParOf" srcId="{71A62BED-1855-AD46-90B4-9959B38695CE}" destId="{9D7789C3-3DC7-A54C-ADFE-0079E5B451F5}" srcOrd="2" destOrd="0" presId="urn:microsoft.com/office/officeart/2005/8/layout/hProcess4"/>
    <dgm:cxn modelId="{3A8A00F4-220A-714D-B305-F4489BC05F16}" type="presParOf" srcId="{9D7789C3-3DC7-A54C-ADFE-0079E5B451F5}" destId="{BD2676CA-137D-D541-9587-8BC0CDA6467D}" srcOrd="0" destOrd="0" presId="urn:microsoft.com/office/officeart/2005/8/layout/hProcess4"/>
    <dgm:cxn modelId="{195C4BBF-E535-1845-956E-98F4E0674245}" type="presParOf" srcId="{9D7789C3-3DC7-A54C-ADFE-0079E5B451F5}" destId="{3140154D-B181-3147-A227-E3EFE5CE3AA7}" srcOrd="1" destOrd="0" presId="urn:microsoft.com/office/officeart/2005/8/layout/hProcess4"/>
    <dgm:cxn modelId="{A00E223F-615A-1A4C-81A5-60EC85D1E374}" type="presParOf" srcId="{9D7789C3-3DC7-A54C-ADFE-0079E5B451F5}" destId="{C765C28D-908E-8D47-811D-7AF2072CFE45}" srcOrd="2" destOrd="0" presId="urn:microsoft.com/office/officeart/2005/8/layout/hProcess4"/>
    <dgm:cxn modelId="{4EBAC09B-D5D1-284A-AF5A-59A0A12B31A2}" type="presParOf" srcId="{9D7789C3-3DC7-A54C-ADFE-0079E5B451F5}" destId="{5A783FDD-20A4-094E-9DDF-76894250860F}" srcOrd="3" destOrd="0" presId="urn:microsoft.com/office/officeart/2005/8/layout/hProcess4"/>
    <dgm:cxn modelId="{894A28B1-0616-D547-A7A7-22CA3B7E9492}" type="presParOf" srcId="{9D7789C3-3DC7-A54C-ADFE-0079E5B451F5}" destId="{D4B46E03-507B-8A43-8202-6BF94966F7FA}" srcOrd="4" destOrd="0" presId="urn:microsoft.com/office/officeart/2005/8/layout/hProcess4"/>
    <dgm:cxn modelId="{52203A9E-6BFC-DA44-86FF-B5B01E45BE6F}" type="presParOf" srcId="{71A62BED-1855-AD46-90B4-9959B38695CE}" destId="{A4A4FDC5-0E3B-9D47-A135-982CD8DA9562}" srcOrd="3" destOrd="0" presId="urn:microsoft.com/office/officeart/2005/8/layout/hProcess4"/>
    <dgm:cxn modelId="{6C3D4416-9CAA-1E47-A16E-D27D3160B54C}" type="presParOf" srcId="{71A62BED-1855-AD46-90B4-9959B38695CE}" destId="{6383DA2E-2DEA-294E-92A9-ADB8F0376B54}" srcOrd="4" destOrd="0" presId="urn:microsoft.com/office/officeart/2005/8/layout/hProcess4"/>
    <dgm:cxn modelId="{3101E397-1330-DD4E-B466-422840FA08ED}" type="presParOf" srcId="{6383DA2E-2DEA-294E-92A9-ADB8F0376B54}" destId="{75671948-FD45-7D49-B9CB-FDE4045C87C0}" srcOrd="0" destOrd="0" presId="urn:microsoft.com/office/officeart/2005/8/layout/hProcess4"/>
    <dgm:cxn modelId="{54803DDC-34C6-A641-8459-F307AE9BC4A4}" type="presParOf" srcId="{6383DA2E-2DEA-294E-92A9-ADB8F0376B54}" destId="{D3AE3FC7-7FB0-1B42-8C7A-4CCD4D933E74}" srcOrd="1" destOrd="0" presId="urn:microsoft.com/office/officeart/2005/8/layout/hProcess4"/>
    <dgm:cxn modelId="{ABF6D77A-D7BE-E84B-9F8A-4DAA9D1BFE34}" type="presParOf" srcId="{6383DA2E-2DEA-294E-92A9-ADB8F0376B54}" destId="{AA8861D7-F257-2E4D-B6C2-A397A26FB12A}" srcOrd="2" destOrd="0" presId="urn:microsoft.com/office/officeart/2005/8/layout/hProcess4"/>
    <dgm:cxn modelId="{835BFCC7-A692-3149-B02D-C8F7DE1D4C06}" type="presParOf" srcId="{6383DA2E-2DEA-294E-92A9-ADB8F0376B54}" destId="{61FA67E4-F01E-9244-B632-1772C3CABD5C}" srcOrd="3" destOrd="0" presId="urn:microsoft.com/office/officeart/2005/8/layout/hProcess4"/>
    <dgm:cxn modelId="{D46E88CE-EFF0-A942-81E0-EB4E5E1F082C}" type="presParOf" srcId="{6383DA2E-2DEA-294E-92A9-ADB8F0376B54}" destId="{D92BFC62-E028-F845-AEFF-81142426A465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893C8D-2DC3-9C4E-94B0-CBD5106BCC73}">
      <dsp:nvSpPr>
        <dsp:cNvPr id="0" name=""/>
        <dsp:cNvSpPr/>
      </dsp:nvSpPr>
      <dsp:spPr>
        <a:xfrm>
          <a:off x="0" y="0"/>
          <a:ext cx="3744121" cy="4344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Arial"/>
              <a:cs typeface="Arial"/>
            </a:rPr>
            <a:t>Outlier removal</a:t>
          </a:r>
          <a:endParaRPr lang="en-US" sz="1300" kern="1200" dirty="0">
            <a:latin typeface="Arial"/>
            <a:cs typeface="Arial"/>
          </a:endParaRPr>
        </a:p>
      </dsp:txBody>
      <dsp:txXfrm>
        <a:off x="12723" y="12723"/>
        <a:ext cx="3718675" cy="408960"/>
      </dsp:txXfrm>
    </dsp:sp>
    <dsp:sp modelId="{A2968AFD-9890-F643-946D-A760002BB516}">
      <dsp:nvSpPr>
        <dsp:cNvPr id="0" name=""/>
        <dsp:cNvSpPr/>
      </dsp:nvSpPr>
      <dsp:spPr>
        <a:xfrm rot="5400000">
          <a:off x="1598750" y="471246"/>
          <a:ext cx="546620" cy="6551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>
            <a:latin typeface="Arial"/>
            <a:cs typeface="Arial"/>
          </a:endParaRPr>
        </a:p>
      </dsp:txBody>
      <dsp:txXfrm rot="-5400000">
        <a:off x="1675516" y="525509"/>
        <a:ext cx="393089" cy="382634"/>
      </dsp:txXfrm>
    </dsp:sp>
    <dsp:sp modelId="{7C98289F-E8F9-B345-A8F4-564F5A5C9E3F}">
      <dsp:nvSpPr>
        <dsp:cNvPr id="0" name=""/>
        <dsp:cNvSpPr/>
      </dsp:nvSpPr>
      <dsp:spPr>
        <a:xfrm>
          <a:off x="0" y="1163233"/>
          <a:ext cx="3744121" cy="4344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Arial"/>
              <a:cs typeface="Arial"/>
            </a:rPr>
            <a:t>Blanks to account for unspecific binding</a:t>
          </a:r>
          <a:endParaRPr lang="en-US" sz="1300" kern="1200" dirty="0">
            <a:latin typeface="Arial"/>
            <a:cs typeface="Arial"/>
          </a:endParaRPr>
        </a:p>
      </dsp:txBody>
      <dsp:txXfrm>
        <a:off x="12723" y="1175956"/>
        <a:ext cx="3718675" cy="408960"/>
      </dsp:txXfrm>
    </dsp:sp>
    <dsp:sp modelId="{2D73E482-1041-794C-B336-531B29D3A18D}">
      <dsp:nvSpPr>
        <dsp:cNvPr id="0" name=""/>
        <dsp:cNvSpPr/>
      </dsp:nvSpPr>
      <dsp:spPr>
        <a:xfrm rot="5400000">
          <a:off x="1599082" y="1634036"/>
          <a:ext cx="545956" cy="6551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>
            <a:latin typeface="Arial"/>
            <a:cs typeface="Arial"/>
          </a:endParaRPr>
        </a:p>
      </dsp:txBody>
      <dsp:txXfrm rot="-5400000">
        <a:off x="1675516" y="1688632"/>
        <a:ext cx="393089" cy="382169"/>
      </dsp:txXfrm>
    </dsp:sp>
    <dsp:sp modelId="{DC1537BB-913F-ED40-B401-540660BE2D40}">
      <dsp:nvSpPr>
        <dsp:cNvPr id="0" name=""/>
        <dsp:cNvSpPr/>
      </dsp:nvSpPr>
      <dsp:spPr>
        <a:xfrm>
          <a:off x="0" y="2325581"/>
          <a:ext cx="3744121" cy="4344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Arial"/>
              <a:cs typeface="Arial"/>
            </a:rPr>
            <a:t>Controls to account for parasitaemia oscillations</a:t>
          </a:r>
          <a:endParaRPr lang="en-US" sz="1300" kern="1200" dirty="0">
            <a:latin typeface="Arial"/>
            <a:cs typeface="Arial"/>
          </a:endParaRPr>
        </a:p>
      </dsp:txBody>
      <dsp:txXfrm>
        <a:off x="12723" y="2338304"/>
        <a:ext cx="3718675" cy="408960"/>
      </dsp:txXfrm>
    </dsp:sp>
    <dsp:sp modelId="{DA627847-7D47-4E42-BF20-10C07E7F1758}">
      <dsp:nvSpPr>
        <dsp:cNvPr id="0" name=""/>
        <dsp:cNvSpPr/>
      </dsp:nvSpPr>
      <dsp:spPr>
        <a:xfrm rot="5400000">
          <a:off x="1599082" y="2796384"/>
          <a:ext cx="545956" cy="6551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>
            <a:latin typeface="Arial"/>
            <a:cs typeface="Arial"/>
          </a:endParaRPr>
        </a:p>
      </dsp:txBody>
      <dsp:txXfrm rot="-5400000">
        <a:off x="1675516" y="2850980"/>
        <a:ext cx="393089" cy="382169"/>
      </dsp:txXfrm>
    </dsp:sp>
    <dsp:sp modelId="{D224343A-E16F-F74D-9473-2FF0BF96C1A2}">
      <dsp:nvSpPr>
        <dsp:cNvPr id="0" name=""/>
        <dsp:cNvSpPr/>
      </dsp:nvSpPr>
      <dsp:spPr>
        <a:xfrm>
          <a:off x="0" y="3487928"/>
          <a:ext cx="3744121" cy="4344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>
              <a:latin typeface="Arial"/>
              <a:cs typeface="Arial"/>
            </a:rPr>
            <a:t>Modelling</a:t>
          </a:r>
          <a:endParaRPr lang="en-US" sz="1300" kern="1200" dirty="0">
            <a:latin typeface="Arial"/>
            <a:cs typeface="Arial"/>
          </a:endParaRPr>
        </a:p>
      </dsp:txBody>
      <dsp:txXfrm>
        <a:off x="12723" y="3500651"/>
        <a:ext cx="3718675" cy="4089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A146C2-87DF-154D-89D0-582F34738BCD}">
      <dsp:nvSpPr>
        <dsp:cNvPr id="0" name=""/>
        <dsp:cNvSpPr/>
      </dsp:nvSpPr>
      <dsp:spPr>
        <a:xfrm>
          <a:off x="3253" y="1679791"/>
          <a:ext cx="2270683" cy="1872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Test other methods of normalization to control batch effect</a:t>
          </a:r>
          <a:endParaRPr lang="en-US" sz="1600" kern="1200" dirty="0"/>
        </a:p>
      </dsp:txBody>
      <dsp:txXfrm>
        <a:off x="46352" y="1722890"/>
        <a:ext cx="2184485" cy="1385318"/>
      </dsp:txXfrm>
    </dsp:sp>
    <dsp:sp modelId="{559A6360-9B87-FB4C-A365-9AC6E706C831}">
      <dsp:nvSpPr>
        <dsp:cNvPr id="0" name=""/>
        <dsp:cNvSpPr/>
      </dsp:nvSpPr>
      <dsp:spPr>
        <a:xfrm>
          <a:off x="1302809" y="2210212"/>
          <a:ext cx="2379504" cy="2379504"/>
        </a:xfrm>
        <a:prstGeom prst="leftCircularArrow">
          <a:avLst>
            <a:gd name="adj1" fmla="val 2634"/>
            <a:gd name="adj2" fmla="val 320249"/>
            <a:gd name="adj3" fmla="val 2095760"/>
            <a:gd name="adj4" fmla="val 9024489"/>
            <a:gd name="adj5" fmla="val 3073"/>
          </a:avLst>
        </a:prstGeom>
        <a:gradFill rotWithShape="0">
          <a:gsLst>
            <a:gs pos="0">
              <a:schemeClr val="accent4">
                <a:shade val="9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shade val="9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444E1D6-A0D7-3748-85B9-3C579C76B201}">
      <dsp:nvSpPr>
        <dsp:cNvPr id="0" name=""/>
        <dsp:cNvSpPr/>
      </dsp:nvSpPr>
      <dsp:spPr>
        <a:xfrm>
          <a:off x="507850" y="3151307"/>
          <a:ext cx="2018385" cy="8026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Model improvement</a:t>
          </a:r>
          <a:endParaRPr lang="en-US" sz="2400" kern="1200" dirty="0"/>
        </a:p>
      </dsp:txBody>
      <dsp:txXfrm>
        <a:off x="531359" y="3174816"/>
        <a:ext cx="1971367" cy="755627"/>
      </dsp:txXfrm>
    </dsp:sp>
    <dsp:sp modelId="{3140154D-B181-3147-A227-E3EFE5CE3AA7}">
      <dsp:nvSpPr>
        <dsp:cNvPr id="0" name=""/>
        <dsp:cNvSpPr/>
      </dsp:nvSpPr>
      <dsp:spPr>
        <a:xfrm>
          <a:off x="2824720" y="1679791"/>
          <a:ext cx="2270683" cy="1872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Acquire an independent dataset for each strain that would serve to predict its identity with the model</a:t>
          </a:r>
          <a:endParaRPr lang="en-US" sz="1600" kern="1200" dirty="0"/>
        </a:p>
      </dsp:txBody>
      <dsp:txXfrm>
        <a:off x="2867819" y="2124213"/>
        <a:ext cx="2184485" cy="1385318"/>
      </dsp:txXfrm>
    </dsp:sp>
    <dsp:sp modelId="{A4A4FDC5-0E3B-9D47-A135-982CD8DA9562}">
      <dsp:nvSpPr>
        <dsp:cNvPr id="0" name=""/>
        <dsp:cNvSpPr/>
      </dsp:nvSpPr>
      <dsp:spPr>
        <a:xfrm>
          <a:off x="4105354" y="569272"/>
          <a:ext cx="2669647" cy="2669647"/>
        </a:xfrm>
        <a:prstGeom prst="circularArrow">
          <a:avLst>
            <a:gd name="adj1" fmla="val 2348"/>
            <a:gd name="adj2" fmla="val 283556"/>
            <a:gd name="adj3" fmla="val 19540933"/>
            <a:gd name="adj4" fmla="val 12575511"/>
            <a:gd name="adj5" fmla="val 2739"/>
          </a:avLst>
        </a:prstGeom>
        <a:gradFill rotWithShape="0">
          <a:gsLst>
            <a:gs pos="0">
              <a:schemeClr val="accent4">
                <a:shade val="90000"/>
                <a:hueOff val="-217566"/>
                <a:satOff val="-5929"/>
                <a:lumOff val="32051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shade val="90000"/>
                <a:hueOff val="-217566"/>
                <a:satOff val="-5929"/>
                <a:lumOff val="32051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A783FDD-20A4-094E-9DDF-76894250860F}">
      <dsp:nvSpPr>
        <dsp:cNvPr id="0" name=""/>
        <dsp:cNvSpPr/>
      </dsp:nvSpPr>
      <dsp:spPr>
        <a:xfrm>
          <a:off x="3329316" y="1278468"/>
          <a:ext cx="2018385" cy="8026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0000"/>
                <a:tint val="100000"/>
                <a:shade val="100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000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Model validation</a:t>
          </a:r>
          <a:endParaRPr lang="en-US" sz="2400" kern="1200" dirty="0"/>
        </a:p>
      </dsp:txBody>
      <dsp:txXfrm>
        <a:off x="3352825" y="1301977"/>
        <a:ext cx="1971367" cy="755627"/>
      </dsp:txXfrm>
    </dsp:sp>
    <dsp:sp modelId="{D3AE3FC7-7FB0-1B42-8C7A-4CCD4D933E74}">
      <dsp:nvSpPr>
        <dsp:cNvPr id="0" name=""/>
        <dsp:cNvSpPr/>
      </dsp:nvSpPr>
      <dsp:spPr>
        <a:xfrm>
          <a:off x="5646187" y="1679791"/>
          <a:ext cx="2270683" cy="1872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Manuscript preparation</a:t>
          </a:r>
          <a:endParaRPr lang="en-US" sz="1600" kern="1200" dirty="0"/>
        </a:p>
      </dsp:txBody>
      <dsp:txXfrm>
        <a:off x="5689286" y="1722890"/>
        <a:ext cx="2184485" cy="1385318"/>
      </dsp:txXfrm>
    </dsp:sp>
    <dsp:sp modelId="{61FA67E4-F01E-9244-B632-1772C3CABD5C}">
      <dsp:nvSpPr>
        <dsp:cNvPr id="0" name=""/>
        <dsp:cNvSpPr/>
      </dsp:nvSpPr>
      <dsp:spPr>
        <a:xfrm>
          <a:off x="6150783" y="3151307"/>
          <a:ext cx="2018385" cy="8026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tint val="100000"/>
                <a:shade val="100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Publication?</a:t>
          </a:r>
          <a:endParaRPr lang="en-US" sz="2400" kern="1200" dirty="0"/>
        </a:p>
      </dsp:txBody>
      <dsp:txXfrm>
        <a:off x="6174292" y="3174816"/>
        <a:ext cx="1971367" cy="755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E3C0FD-9634-5B47-9A86-4182D88C732C}" type="datetimeFigureOut">
              <a:rPr lang="en-US" smtClean="0"/>
              <a:t>14/09/2016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29C2B1-71DD-144F-A18F-35D8DA15B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887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just remind</a:t>
            </a:r>
            <a:r>
              <a:rPr lang="en-US" baseline="0" dirty="0" smtClean="0"/>
              <a:t> about the background of the project and carbohydrate binding profiles has been already used for strain discrimination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29C2B1-71DD-144F-A18F-35D8DA15BF6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988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Introduce the biological problem:</a:t>
            </a:r>
            <a:r>
              <a:rPr lang="en-US" baseline="0" dirty="0" smtClean="0"/>
              <a:t> we have resistant and susceptible strains of Plasmodium and we want to see if we can use the carbohydrate binding profiles to discriminate them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29C2B1-71DD-144F-A18F-35D8DA15BF6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765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Introduce the biological problem:</a:t>
            </a:r>
            <a:r>
              <a:rPr lang="en-US" baseline="0" dirty="0" smtClean="0"/>
              <a:t> we have resistant and susceptible strains of Plasmodium and we want to see if we can use the carbohydrate binding profiles to discriminate them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29C2B1-71DD-144F-A18F-35D8DA15BF6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765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Introduce the biological problem:</a:t>
            </a:r>
            <a:r>
              <a:rPr lang="en-US" baseline="0" dirty="0" smtClean="0"/>
              <a:t> we have resistant and susceptible strains of Plasmodium and we want to see if we can use the carbohydrate binding profiles to discriminate them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29C2B1-71DD-144F-A18F-35D8DA15BF6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765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identified a better </a:t>
            </a:r>
            <a:r>
              <a:rPr lang="en-US" dirty="0" err="1" smtClean="0"/>
              <a:t>fluorophore</a:t>
            </a:r>
            <a:r>
              <a:rPr lang="en-US" dirty="0" smtClean="0"/>
              <a:t> that takes into account parasitaemia oscillations</a:t>
            </a:r>
            <a:r>
              <a:rPr lang="en-US" baseline="0" dirty="0" smtClean="0"/>
              <a:t> and we came up with the steps to minimize random effects.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29C2B1-71DD-144F-A18F-35D8DA15BF6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388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identified a better </a:t>
            </a:r>
            <a:r>
              <a:rPr lang="en-US" dirty="0" err="1" smtClean="0"/>
              <a:t>fluorophore</a:t>
            </a:r>
            <a:r>
              <a:rPr lang="en-US" dirty="0" smtClean="0"/>
              <a:t> that takes into account parasitaemia oscillations</a:t>
            </a:r>
            <a:r>
              <a:rPr lang="en-US" baseline="0" dirty="0" smtClean="0"/>
              <a:t> and we came up with the steps to minimize random effects.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29C2B1-71DD-144F-A18F-35D8DA15BF6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388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identified a better </a:t>
            </a:r>
            <a:r>
              <a:rPr lang="en-US" dirty="0" err="1" smtClean="0"/>
              <a:t>fluorophore</a:t>
            </a:r>
            <a:r>
              <a:rPr lang="en-US" dirty="0" smtClean="0"/>
              <a:t> that takes into account parasitaemia oscillations</a:t>
            </a:r>
            <a:r>
              <a:rPr lang="en-US" baseline="0" dirty="0" smtClean="0"/>
              <a:t> and we came up with the steps to minimize random effects.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29C2B1-71DD-144F-A18F-35D8DA15BF6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388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identified a better </a:t>
            </a:r>
            <a:r>
              <a:rPr lang="en-US" dirty="0" err="1" smtClean="0"/>
              <a:t>fluorophore</a:t>
            </a:r>
            <a:r>
              <a:rPr lang="en-US" dirty="0" smtClean="0"/>
              <a:t> that takes into account parasitaemia oscillations</a:t>
            </a:r>
            <a:r>
              <a:rPr lang="en-US" baseline="0" dirty="0" smtClean="0"/>
              <a:t> and we came up with the steps to minimize random effects.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29C2B1-71DD-144F-A18F-35D8DA15BF6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3889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Brief mention on future 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29C2B1-71DD-144F-A18F-35D8DA15BF6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988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92DE-6A13-724B-8CB2-909AE0328C01}" type="datetimeFigureOut">
              <a:rPr lang="en-US" smtClean="0"/>
              <a:t>14/09/2016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0DFEB-22F4-C941-B91D-E9ECE39BD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778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92DE-6A13-724B-8CB2-909AE0328C01}" type="datetimeFigureOut">
              <a:rPr lang="en-US" smtClean="0"/>
              <a:t>14/09/2016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0DFEB-22F4-C941-B91D-E9ECE39BD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984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92DE-6A13-724B-8CB2-909AE0328C01}" type="datetimeFigureOut">
              <a:rPr lang="en-US" smtClean="0"/>
              <a:t>14/09/2016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0DFEB-22F4-C941-B91D-E9ECE39BD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92DE-6A13-724B-8CB2-909AE0328C01}" type="datetimeFigureOut">
              <a:rPr lang="en-US" smtClean="0"/>
              <a:t>14/09/2016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0DFEB-22F4-C941-B91D-E9ECE39BD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983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92DE-6A13-724B-8CB2-909AE0328C01}" type="datetimeFigureOut">
              <a:rPr lang="en-US" smtClean="0"/>
              <a:t>14/09/2016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0DFEB-22F4-C941-B91D-E9ECE39BD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487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92DE-6A13-724B-8CB2-909AE0328C01}" type="datetimeFigureOut">
              <a:rPr lang="en-US" smtClean="0"/>
              <a:t>14/09/2016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0DFEB-22F4-C941-B91D-E9ECE39BD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202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92DE-6A13-724B-8CB2-909AE0328C01}" type="datetimeFigureOut">
              <a:rPr lang="en-US" smtClean="0"/>
              <a:t>14/09/2016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0DFEB-22F4-C941-B91D-E9ECE39BD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454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92DE-6A13-724B-8CB2-909AE0328C01}" type="datetimeFigureOut">
              <a:rPr lang="en-US" smtClean="0"/>
              <a:t>14/09/2016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0DFEB-22F4-C941-B91D-E9ECE39BD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885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92DE-6A13-724B-8CB2-909AE0328C01}" type="datetimeFigureOut">
              <a:rPr lang="en-US" smtClean="0"/>
              <a:t>14/09/2016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0DFEB-22F4-C941-B91D-E9ECE39BD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08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92DE-6A13-724B-8CB2-909AE0328C01}" type="datetimeFigureOut">
              <a:rPr lang="en-US" smtClean="0"/>
              <a:t>14/09/2016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0DFEB-22F4-C941-B91D-E9ECE39BD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66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92DE-6A13-724B-8CB2-909AE0328C01}" type="datetimeFigureOut">
              <a:rPr lang="en-US" smtClean="0"/>
              <a:t>14/09/2016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0DFEB-22F4-C941-B91D-E9ECE39BD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343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892DE-6A13-724B-8CB2-909AE0328C01}" type="datetimeFigureOut">
              <a:rPr lang="en-US" smtClean="0"/>
              <a:t>14/09/2016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0DFEB-22F4-C941-B91D-E9ECE39BD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303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24.tiff"/><Relationship Id="rId5" Type="http://schemas.openxmlformats.org/officeDocument/2006/relationships/image" Target="../media/image25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diagramData" Target="../diagrams/data2.xml"/><Relationship Id="rId5" Type="http://schemas.openxmlformats.org/officeDocument/2006/relationships/diagramLayout" Target="../diagrams/layout2.xml"/><Relationship Id="rId6" Type="http://schemas.openxmlformats.org/officeDocument/2006/relationships/diagramQuickStyle" Target="../diagrams/quickStyle2.xml"/><Relationship Id="rId7" Type="http://schemas.openxmlformats.org/officeDocument/2006/relationships/diagramColors" Target="../diagrams/colors2.xml"/><Relationship Id="rId8" Type="http://schemas.microsoft.com/office/2007/relationships/diagramDrawing" Target="../diagrams/drawing2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jpeg"/><Relationship Id="rId20" Type="http://schemas.openxmlformats.org/officeDocument/2006/relationships/image" Target="../media/image43.jpg"/><Relationship Id="rId21" Type="http://schemas.openxmlformats.org/officeDocument/2006/relationships/image" Target="../media/image44.jpg"/><Relationship Id="rId22" Type="http://schemas.openxmlformats.org/officeDocument/2006/relationships/image" Target="../media/image45.jpeg"/><Relationship Id="rId23" Type="http://schemas.openxmlformats.org/officeDocument/2006/relationships/image" Target="../media/image46.jpeg"/><Relationship Id="rId24" Type="http://schemas.openxmlformats.org/officeDocument/2006/relationships/image" Target="../media/image47.jpg"/><Relationship Id="rId25" Type="http://schemas.openxmlformats.org/officeDocument/2006/relationships/image" Target="../media/image48.png"/><Relationship Id="rId26" Type="http://schemas.openxmlformats.org/officeDocument/2006/relationships/image" Target="../media/image49.png"/><Relationship Id="rId10" Type="http://schemas.openxmlformats.org/officeDocument/2006/relationships/image" Target="../media/image33.png"/><Relationship Id="rId11" Type="http://schemas.openxmlformats.org/officeDocument/2006/relationships/image" Target="../media/image34.png"/><Relationship Id="rId12" Type="http://schemas.openxmlformats.org/officeDocument/2006/relationships/image" Target="../media/image35.png"/><Relationship Id="rId13" Type="http://schemas.openxmlformats.org/officeDocument/2006/relationships/image" Target="../media/image36.png"/><Relationship Id="rId14" Type="http://schemas.openxmlformats.org/officeDocument/2006/relationships/image" Target="../media/image37.png"/><Relationship Id="rId15" Type="http://schemas.openxmlformats.org/officeDocument/2006/relationships/image" Target="../media/image38.png"/><Relationship Id="rId16" Type="http://schemas.openxmlformats.org/officeDocument/2006/relationships/image" Target="../media/image39.jpeg"/><Relationship Id="rId17" Type="http://schemas.openxmlformats.org/officeDocument/2006/relationships/image" Target="../media/image40.jpg"/><Relationship Id="rId18" Type="http://schemas.openxmlformats.org/officeDocument/2006/relationships/image" Target="../media/image41.jpg"/><Relationship Id="rId19" Type="http://schemas.openxmlformats.org/officeDocument/2006/relationships/image" Target="../media/image42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26.jpe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7.emf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emf"/><Relationship Id="rId1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14.emf"/><Relationship Id="rId5" Type="http://schemas.openxmlformats.org/officeDocument/2006/relationships/image" Target="../media/image1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7.emf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4" Type="http://schemas.openxmlformats.org/officeDocument/2006/relationships/image" Target="../media/image19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3.jp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encrypted-tbn2.gstatic.com/images?q=tbn:ANd9GcTdPkmEmar2OBdnauknNHDqtdNU8FAlkkVjrMEOgUHxHRYkvGs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5236" y="3870924"/>
            <a:ext cx="508491" cy="508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954"/>
          <a:stretch/>
        </p:blipFill>
        <p:spPr>
          <a:xfrm>
            <a:off x="0" y="4274185"/>
            <a:ext cx="9169400" cy="25838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-2540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i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Identification of resistant microorganisms via carbohydrate binding profiles</a:t>
            </a:r>
            <a:endParaRPr lang="en-US" sz="3200" b="1" i="1" dirty="0" smtClean="0">
              <a:solidFill>
                <a:schemeClr val="accent4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30303" y="3517650"/>
            <a:ext cx="51018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100" dirty="0" smtClean="0">
                <a:solidFill>
                  <a:schemeClr val="accent4"/>
                </a:solidFill>
                <a:latin typeface="Arial"/>
                <a:cs typeface="Arial"/>
              </a:rPr>
              <a:t>www.warwick.ac.uk/go/gibsongroup </a:t>
            </a:r>
            <a:endParaRPr lang="en-GB" sz="2100" dirty="0">
              <a:solidFill>
                <a:schemeClr val="accent4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518796"/>
            <a:ext cx="40335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100" dirty="0" err="1" smtClean="0">
                <a:solidFill>
                  <a:schemeClr val="accent4"/>
                </a:solidFill>
                <a:latin typeface="Arial"/>
                <a:cs typeface="Arial"/>
              </a:rPr>
              <a:t>e.caamano@warwick.ac.uk</a:t>
            </a:r>
            <a:r>
              <a:rPr lang="en-GB" sz="2100" dirty="0" smtClean="0">
                <a:solidFill>
                  <a:schemeClr val="accent4"/>
                </a:solidFill>
                <a:latin typeface="Arial"/>
                <a:cs typeface="Arial"/>
              </a:rPr>
              <a:t> </a:t>
            </a:r>
            <a:endParaRPr lang="en-GB" sz="2100" dirty="0">
              <a:solidFill>
                <a:schemeClr val="accent4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802228"/>
            <a:ext cx="9144000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700" dirty="0" smtClean="0">
                <a:solidFill>
                  <a:schemeClr val="accent4"/>
                </a:solidFill>
                <a:latin typeface="Arial"/>
                <a:cs typeface="Arial"/>
              </a:rPr>
              <a:t>Eva Caamaño Gutiérrez</a:t>
            </a:r>
            <a:r>
              <a:rPr lang="en-GB" sz="2700" baseline="30000" dirty="0" smtClean="0">
                <a:solidFill>
                  <a:schemeClr val="accent4"/>
                </a:solidFill>
                <a:latin typeface="Arial"/>
                <a:cs typeface="Arial"/>
              </a:rPr>
              <a:t>1,3</a:t>
            </a:r>
            <a:r>
              <a:rPr lang="en-GB" sz="2700" dirty="0" smtClean="0">
                <a:solidFill>
                  <a:schemeClr val="accent4"/>
                </a:solidFill>
                <a:latin typeface="Arial"/>
                <a:cs typeface="Arial"/>
              </a:rPr>
              <a:t>,Giancarlo Biagini</a:t>
            </a:r>
            <a:r>
              <a:rPr lang="en-GB" sz="2700" baseline="30000" dirty="0" smtClean="0">
                <a:solidFill>
                  <a:schemeClr val="accent4"/>
                </a:solidFill>
                <a:latin typeface="Arial"/>
                <a:cs typeface="Arial"/>
              </a:rPr>
              <a:t>3</a:t>
            </a:r>
            <a:r>
              <a:rPr lang="en-GB" sz="2700" dirty="0" smtClean="0">
                <a:solidFill>
                  <a:schemeClr val="accent4"/>
                </a:solidFill>
                <a:latin typeface="Arial"/>
                <a:cs typeface="Arial"/>
              </a:rPr>
              <a:t>, Matthew I. Gibson</a:t>
            </a:r>
            <a:r>
              <a:rPr lang="en-GB" sz="2700" baseline="30000" dirty="0" smtClean="0">
                <a:solidFill>
                  <a:schemeClr val="accent4"/>
                </a:solidFill>
                <a:latin typeface="Arial"/>
                <a:cs typeface="Arial"/>
              </a:rPr>
              <a:t>1,2</a:t>
            </a:r>
            <a:endParaRPr lang="en-GB" sz="2700" dirty="0" smtClean="0">
              <a:solidFill>
                <a:schemeClr val="accent4"/>
              </a:solidFill>
              <a:latin typeface="Arial"/>
              <a:cs typeface="Arial"/>
            </a:endParaRPr>
          </a:p>
          <a:p>
            <a:pPr algn="ctr"/>
            <a:r>
              <a:rPr lang="en-GB" sz="1900" baseline="30000" dirty="0" smtClean="0">
                <a:solidFill>
                  <a:schemeClr val="accent4"/>
                </a:solidFill>
                <a:latin typeface="Arial"/>
                <a:cs typeface="Arial"/>
              </a:rPr>
              <a:t>1</a:t>
            </a:r>
            <a:r>
              <a:rPr lang="en-GB" sz="1900" dirty="0" smtClean="0">
                <a:solidFill>
                  <a:schemeClr val="accent4"/>
                </a:solidFill>
                <a:latin typeface="Arial"/>
                <a:cs typeface="Arial"/>
              </a:rPr>
              <a:t>Department of Chemistry, University of Warwick, UK</a:t>
            </a:r>
          </a:p>
          <a:p>
            <a:pPr algn="ctr"/>
            <a:r>
              <a:rPr lang="en-GB" sz="1900" baseline="30000" dirty="0">
                <a:solidFill>
                  <a:schemeClr val="accent4"/>
                </a:solidFill>
                <a:latin typeface="Arial"/>
                <a:cs typeface="Arial"/>
              </a:rPr>
              <a:t>2</a:t>
            </a:r>
            <a:r>
              <a:rPr lang="en-GB" sz="1900" dirty="0" smtClean="0">
                <a:solidFill>
                  <a:schemeClr val="accent4"/>
                </a:solidFill>
                <a:latin typeface="Arial"/>
                <a:cs typeface="Arial"/>
              </a:rPr>
              <a:t>Medical School, University of Warwick, UK</a:t>
            </a:r>
          </a:p>
          <a:p>
            <a:pPr algn="ctr"/>
            <a:r>
              <a:rPr lang="en-GB" sz="1900" baseline="30000" dirty="0" smtClean="0">
                <a:solidFill>
                  <a:schemeClr val="accent4"/>
                </a:solidFill>
                <a:latin typeface="Arial"/>
                <a:cs typeface="Arial"/>
              </a:rPr>
              <a:t>3</a:t>
            </a:r>
            <a:r>
              <a:rPr lang="en-GB" sz="1900" dirty="0" smtClean="0">
                <a:solidFill>
                  <a:schemeClr val="accent4"/>
                </a:solidFill>
                <a:latin typeface="Arial"/>
                <a:cs typeface="Arial"/>
              </a:rPr>
              <a:t>Liverpool School of Tropical Medicine, Liverpool, UK</a:t>
            </a:r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5277953" y="3895108"/>
            <a:ext cx="38660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accent4"/>
                </a:solidFill>
                <a:latin typeface="Arial"/>
                <a:cs typeface="Arial"/>
              </a:rPr>
              <a:t>@</a:t>
            </a:r>
            <a:r>
              <a:rPr lang="en-GB" sz="2000" dirty="0" err="1" smtClean="0">
                <a:solidFill>
                  <a:schemeClr val="accent4"/>
                </a:solidFill>
                <a:latin typeface="Arial"/>
                <a:cs typeface="Arial"/>
              </a:rPr>
              <a:t>LabGibson</a:t>
            </a:r>
            <a:r>
              <a:rPr lang="en-GB" sz="2000" dirty="0" smtClean="0">
                <a:solidFill>
                  <a:schemeClr val="accent4"/>
                </a:solidFill>
                <a:latin typeface="Arial"/>
                <a:cs typeface="Arial"/>
              </a:rPr>
              <a:t> @</a:t>
            </a:r>
            <a:r>
              <a:rPr lang="en-GB" sz="2000" dirty="0" err="1" smtClean="0">
                <a:solidFill>
                  <a:schemeClr val="accent4"/>
                </a:solidFill>
                <a:latin typeface="Arial"/>
                <a:cs typeface="Arial"/>
              </a:rPr>
              <a:t>Eva_Caamano</a:t>
            </a:r>
            <a:endParaRPr lang="en-GB" sz="2000" dirty="0">
              <a:solidFill>
                <a:schemeClr val="accent4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2682" y="6146800"/>
            <a:ext cx="4792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604A7B"/>
                </a:solidFill>
              </a:rPr>
              <a:t>15</a:t>
            </a:r>
            <a:r>
              <a:rPr lang="en-US" baseline="30000" dirty="0" smtClean="0">
                <a:solidFill>
                  <a:srgbClr val="604A7B"/>
                </a:solidFill>
              </a:rPr>
              <a:t>th</a:t>
            </a:r>
            <a:r>
              <a:rPr lang="en-US" dirty="0" smtClean="0">
                <a:solidFill>
                  <a:srgbClr val="604A7B"/>
                </a:solidFill>
              </a:rPr>
              <a:t> September 2016</a:t>
            </a:r>
          </a:p>
          <a:p>
            <a:r>
              <a:rPr lang="en-US" dirty="0" smtClean="0">
                <a:solidFill>
                  <a:srgbClr val="604A7B"/>
                </a:solidFill>
              </a:rPr>
              <a:t>Liverpool School of Tropical Medicine</a:t>
            </a:r>
            <a:endParaRPr lang="en-US" dirty="0">
              <a:solidFill>
                <a:srgbClr val="604A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002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96" y="40101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 smtClean="0">
                <a:latin typeface="Arial"/>
                <a:cs typeface="Arial"/>
              </a:rPr>
              <a:t>Independent replicates increase variance but discrimination is still possible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0" y="6519446"/>
            <a:ext cx="75517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latin typeface="Arial"/>
                <a:cs typeface="Arial"/>
              </a:rPr>
              <a:t>Confidential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96" y="1429680"/>
            <a:ext cx="4335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Strain reclassification can be achieved at 70%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845731" y="1288496"/>
            <a:ext cx="4335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Resistance phenotype can be discriminated with 73% accuracy</a:t>
            </a:r>
            <a:endParaRPr lang="en-US" dirty="0"/>
          </a:p>
        </p:txBody>
      </p:sp>
      <p:pic>
        <p:nvPicPr>
          <p:cNvPr id="4" name="Picture 3" descr="StrainModel_scaled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59" y="2076011"/>
            <a:ext cx="4131734" cy="2922062"/>
          </a:xfrm>
          <a:prstGeom prst="rect">
            <a:avLst/>
          </a:prstGeom>
        </p:spPr>
      </p:pic>
      <p:pic>
        <p:nvPicPr>
          <p:cNvPr id="6" name="Picture 5" descr="resistAllData_4PCs.tif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1"/>
          <a:stretch/>
        </p:blipFill>
        <p:spPr>
          <a:xfrm>
            <a:off x="4343393" y="2076011"/>
            <a:ext cx="4738045" cy="292206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8043" y="5314730"/>
            <a:ext cx="8560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With only 10 simple mono and disaccharides we are able to gain some insight into the nature of the strains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196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1340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 smtClean="0">
                <a:latin typeface="Arial"/>
                <a:cs typeface="Arial"/>
              </a:rPr>
              <a:t>Future work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92276004"/>
              </p:ext>
            </p:extLst>
          </p:nvPr>
        </p:nvGraphicFramePr>
        <p:xfrm>
          <a:off x="646737" y="752528"/>
          <a:ext cx="8172423" cy="5232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7487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5531" y="-21050"/>
            <a:ext cx="7182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 smtClean="0">
                <a:latin typeface="Arial"/>
                <a:cs typeface="Arial"/>
              </a:rPr>
              <a:t>Acknowledgements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44000" cy="722962"/>
          </a:xfrm>
          <a:prstGeom prst="rect">
            <a:avLst/>
          </a:prstGeom>
        </p:spPr>
      </p:pic>
      <p:pic>
        <p:nvPicPr>
          <p:cNvPr id="31" name="Picture 30" descr="Logo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41704" y="5387510"/>
            <a:ext cx="2911318" cy="639752"/>
          </a:xfrm>
          <a:prstGeom prst="rect">
            <a:avLst/>
          </a:prstGeom>
        </p:spPr>
      </p:pic>
      <p:sp>
        <p:nvSpPr>
          <p:cNvPr id="8" name="AutoShape 8" descr="http://www2.warwick.ac.uk/fac/sci/chemistry/research/gibson/gibsongroup/intranet/nanomaterials_meeting_2015/rsc-logo.jpg"/>
          <p:cNvSpPr>
            <a:spLocks noChangeAspect="1" noChangeArrowheads="1"/>
          </p:cNvSpPr>
          <p:nvPr/>
        </p:nvSpPr>
        <p:spPr bwMode="auto">
          <a:xfrm>
            <a:off x="155575" y="-1211263"/>
            <a:ext cx="3810000" cy="253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" name="TextBox 31"/>
          <p:cNvSpPr txBox="1"/>
          <p:nvPr/>
        </p:nvSpPr>
        <p:spPr>
          <a:xfrm>
            <a:off x="535808" y="3791526"/>
            <a:ext cx="31719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Prof. </a:t>
            </a:r>
            <a:r>
              <a:rPr lang="en-US" dirty="0">
                <a:latin typeface="Arial"/>
                <a:cs typeface="Arial"/>
              </a:rPr>
              <a:t>Matthew I. </a:t>
            </a:r>
            <a:r>
              <a:rPr lang="en-US" dirty="0" smtClean="0">
                <a:latin typeface="Arial"/>
                <a:cs typeface="Arial"/>
              </a:rPr>
              <a:t>Gibson</a:t>
            </a:r>
          </a:p>
          <a:p>
            <a:r>
              <a:rPr lang="en-US" dirty="0" smtClean="0">
                <a:latin typeface="Arial"/>
                <a:cs typeface="Arial"/>
              </a:rPr>
              <a:t>Dr. </a:t>
            </a:r>
            <a:r>
              <a:rPr lang="en-US" dirty="0" err="1" smtClean="0">
                <a:latin typeface="Arial"/>
                <a:cs typeface="Arial"/>
              </a:rPr>
              <a:t>Lucienne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Otten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smtClean="0">
                <a:latin typeface="Arial"/>
                <a:cs typeface="Arial"/>
              </a:rPr>
              <a:t>Dr. Sarah-Jane Richards</a:t>
            </a:r>
          </a:p>
          <a:p>
            <a:r>
              <a:rPr lang="en-US" dirty="0" smtClean="0">
                <a:latin typeface="Arial"/>
                <a:cs typeface="Arial"/>
              </a:rPr>
              <a:t>Benjamin </a:t>
            </a:r>
            <a:r>
              <a:rPr lang="en-US" dirty="0" err="1" smtClean="0">
                <a:latin typeface="Arial"/>
                <a:cs typeface="Arial"/>
              </a:rPr>
              <a:t>Martyn</a:t>
            </a:r>
            <a:endParaRPr lang="en-US" dirty="0" smtClean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  <a:p>
            <a:r>
              <a:rPr lang="en-US" dirty="0" smtClean="0">
                <a:latin typeface="Arial"/>
                <a:cs typeface="Arial"/>
              </a:rPr>
              <a:t>Prof. Giancarlo </a:t>
            </a:r>
            <a:r>
              <a:rPr lang="en-US" dirty="0" err="1" smtClean="0">
                <a:latin typeface="Arial"/>
                <a:cs typeface="Arial"/>
              </a:rPr>
              <a:t>Biagini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Matthew </a:t>
            </a:r>
            <a:r>
              <a:rPr lang="en-US" dirty="0" err="1">
                <a:latin typeface="Arial"/>
                <a:cs typeface="Arial"/>
              </a:rPr>
              <a:t>Phanchana</a:t>
            </a:r>
            <a:endParaRPr lang="en-US" dirty="0">
              <a:latin typeface="Arial"/>
              <a:cs typeface="Arial"/>
            </a:endParaRPr>
          </a:p>
          <a:p>
            <a:endParaRPr lang="en-US" dirty="0" smtClean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144" y="3722764"/>
            <a:ext cx="1173877" cy="8415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3881" y="4684228"/>
            <a:ext cx="1660607" cy="661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1704" y="3640958"/>
            <a:ext cx="1390426" cy="9233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5098" y="4661117"/>
            <a:ext cx="1751655" cy="661475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163298" y="828057"/>
            <a:ext cx="7922538" cy="2177393"/>
            <a:chOff x="148042" y="648144"/>
            <a:chExt cx="8504980" cy="2581468"/>
          </a:xfrm>
        </p:grpSpPr>
        <p:grpSp>
          <p:nvGrpSpPr>
            <p:cNvPr id="9" name="Group 8"/>
            <p:cNvGrpSpPr/>
            <p:nvPr/>
          </p:nvGrpSpPr>
          <p:grpSpPr>
            <a:xfrm>
              <a:off x="148042" y="648144"/>
              <a:ext cx="8504980" cy="2581468"/>
              <a:chOff x="861118" y="430476"/>
              <a:chExt cx="7341034" cy="2518277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1660553" y="510142"/>
                <a:ext cx="6477014" cy="2341755"/>
                <a:chOff x="1728132" y="531666"/>
                <a:chExt cx="5560433" cy="1807806"/>
              </a:xfrm>
            </p:grpSpPr>
            <p:pic>
              <p:nvPicPr>
                <p:cNvPr id="17" name="Picture 16" descr="BenMartyn.jpg"/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81813" y="531666"/>
                  <a:ext cx="683482" cy="864000"/>
                </a:xfrm>
                <a:prstGeom prst="rect">
                  <a:avLst/>
                </a:prstGeom>
              </p:spPr>
            </p:pic>
            <p:pic>
              <p:nvPicPr>
                <p:cNvPr id="18" name="Picture 17" descr="GLDavis.JPG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28132" y="1475472"/>
                  <a:ext cx="603000" cy="864000"/>
                </a:xfrm>
                <a:prstGeom prst="rect">
                  <a:avLst/>
                </a:prstGeom>
              </p:spPr>
            </p:pic>
            <p:pic>
              <p:nvPicPr>
                <p:cNvPr id="20" name="Picture 19"/>
                <p:cNvPicPr>
                  <a:picLocks noChangeAspect="1"/>
                </p:cNvPicPr>
                <p:nvPr/>
              </p:nvPicPr>
              <p:blipFill rotWithShape="1">
                <a:blip r:embed="rId10"/>
                <a:srcRect l="26242" t="17548" r="31260" b="33965"/>
                <a:stretch/>
              </p:blipFill>
              <p:spPr>
                <a:xfrm>
                  <a:off x="3825788" y="1475472"/>
                  <a:ext cx="572489" cy="859604"/>
                </a:xfrm>
                <a:prstGeom prst="rect">
                  <a:avLst/>
                </a:prstGeom>
              </p:spPr>
            </p:pic>
            <p:pic>
              <p:nvPicPr>
                <p:cNvPr id="21" name="Picture 20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490453" y="1475472"/>
                  <a:ext cx="633201" cy="860004"/>
                </a:xfrm>
                <a:prstGeom prst="rect">
                  <a:avLst/>
                </a:prstGeom>
              </p:spPr>
            </p:pic>
            <p:pic>
              <p:nvPicPr>
                <p:cNvPr id="22" name="Picture 21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146508" y="541507"/>
                  <a:ext cx="587928" cy="863999"/>
                </a:xfrm>
                <a:prstGeom prst="rect">
                  <a:avLst/>
                </a:prstGeom>
              </p:spPr>
            </p:pic>
            <p:pic>
              <p:nvPicPr>
                <p:cNvPr id="25" name="Picture 24"/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490453" y="552473"/>
                  <a:ext cx="633201" cy="864001"/>
                </a:xfrm>
                <a:prstGeom prst="rect">
                  <a:avLst/>
                </a:prstGeom>
              </p:spPr>
            </p:pic>
            <p:pic>
              <p:nvPicPr>
                <p:cNvPr id="27" name="Picture 26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694320" y="551475"/>
                  <a:ext cx="594245" cy="864999"/>
                </a:xfrm>
                <a:prstGeom prst="rect">
                  <a:avLst/>
                </a:prstGeom>
              </p:spPr>
            </p:pic>
            <p:pic>
              <p:nvPicPr>
                <p:cNvPr id="28" name="Picture 27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823784" y="552473"/>
                  <a:ext cx="574492" cy="864000"/>
                </a:xfrm>
                <a:prstGeom prst="rect">
                  <a:avLst/>
                </a:prstGeom>
              </p:spPr>
            </p:pic>
          </p:grpSp>
          <p:sp>
            <p:nvSpPr>
              <p:cNvPr id="11" name="Rectangle 10"/>
              <p:cNvSpPr/>
              <p:nvPr/>
            </p:nvSpPr>
            <p:spPr>
              <a:xfrm>
                <a:off x="861118" y="430476"/>
                <a:ext cx="7341034" cy="2518277"/>
              </a:xfrm>
              <a:prstGeom prst="rect">
                <a:avLst/>
              </a:prstGeom>
              <a:noFill/>
              <a:ln w="381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024" name="Picture 1023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3383" y="777378"/>
              <a:ext cx="887771" cy="1127334"/>
            </a:xfrm>
            <a:prstGeom prst="rect">
              <a:avLst/>
            </a:prstGeom>
          </p:spPr>
        </p:pic>
        <p:pic>
          <p:nvPicPr>
            <p:cNvPr id="1027" name="Picture 1026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4863" y="729809"/>
              <a:ext cx="813766" cy="1147274"/>
            </a:xfrm>
            <a:prstGeom prst="rect">
              <a:avLst/>
            </a:prstGeom>
          </p:spPr>
        </p:pic>
        <p:pic>
          <p:nvPicPr>
            <p:cNvPr id="1028" name="Picture 1027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6391" y="1983052"/>
              <a:ext cx="922379" cy="1147938"/>
            </a:xfrm>
            <a:prstGeom prst="rect">
              <a:avLst/>
            </a:prstGeom>
          </p:spPr>
        </p:pic>
        <p:pic>
          <p:nvPicPr>
            <p:cNvPr id="1029" name="Picture 1028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3109" y="1983053"/>
              <a:ext cx="799615" cy="1147273"/>
            </a:xfrm>
            <a:prstGeom prst="rect">
              <a:avLst/>
            </a:prstGeom>
          </p:spPr>
        </p:pic>
        <p:pic>
          <p:nvPicPr>
            <p:cNvPr id="1030" name="Picture 1029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1704" y="1983053"/>
              <a:ext cx="869450" cy="1138920"/>
            </a:xfrm>
            <a:prstGeom prst="rect">
              <a:avLst/>
            </a:prstGeom>
          </p:spPr>
        </p:pic>
        <p:pic>
          <p:nvPicPr>
            <p:cNvPr id="1031" name="Picture 1030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1695" y="1983052"/>
              <a:ext cx="916788" cy="1138921"/>
            </a:xfrm>
            <a:prstGeom prst="rect">
              <a:avLst/>
            </a:prstGeom>
          </p:spPr>
        </p:pic>
        <p:pic>
          <p:nvPicPr>
            <p:cNvPr id="1032" name="Picture 1031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2786" y="1983052"/>
              <a:ext cx="895411" cy="1138921"/>
            </a:xfrm>
            <a:prstGeom prst="rect">
              <a:avLst/>
            </a:prstGeom>
          </p:spPr>
        </p:pic>
        <p:pic>
          <p:nvPicPr>
            <p:cNvPr id="1033" name="Picture 1032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022" y="729809"/>
              <a:ext cx="774827" cy="1147273"/>
            </a:xfrm>
            <a:prstGeom prst="rect">
              <a:avLst/>
            </a:prstGeom>
          </p:spPr>
        </p:pic>
        <p:pic>
          <p:nvPicPr>
            <p:cNvPr id="1034" name="Picture 1033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021" y="1983053"/>
              <a:ext cx="774827" cy="1147937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5"/>
            <a:srcRect b="17886"/>
            <a:stretch/>
          </p:blipFill>
          <p:spPr>
            <a:xfrm>
              <a:off x="6720556" y="777378"/>
              <a:ext cx="867114" cy="1127334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6634" y="1249025"/>
            <a:ext cx="970859" cy="11650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6034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0634" y="843464"/>
            <a:ext cx="4387754" cy="5196520"/>
          </a:xfrm>
          <a:prstGeom prst="rect">
            <a:avLst/>
          </a:prstGeom>
          <a:noFill/>
          <a:ln w="2857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1340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 smtClean="0">
                <a:latin typeface="Arial"/>
                <a:cs typeface="Arial"/>
              </a:rPr>
              <a:t>Exploiting pathogen’s glycan adhesion for detection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634" y="853159"/>
            <a:ext cx="4387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/>
                <a:cs typeface="Arial"/>
              </a:rPr>
              <a:t>Carbohydrates play a crucial role in infection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91448" y="853159"/>
            <a:ext cx="4532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/>
                <a:cs typeface="Arial"/>
              </a:rPr>
              <a:t>Carbohydrate microarrays coupled with statistical modeling has been used to discriminate between bacteria strains</a:t>
            </a:r>
            <a:endParaRPr lang="en-US" b="1" dirty="0">
              <a:latin typeface="Arial"/>
              <a:cs typeface="Arial"/>
            </a:endParaRPr>
          </a:p>
        </p:txBody>
      </p:sp>
      <p:pic>
        <p:nvPicPr>
          <p:cNvPr id="20" name="Picture 19" descr="carbohydrates_Lu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41" y="1499490"/>
            <a:ext cx="4116940" cy="3408827"/>
          </a:xfrm>
          <a:prstGeom prst="rect">
            <a:avLst/>
          </a:prstGeom>
          <a:ln>
            <a:solidFill>
              <a:srgbClr val="8064A2"/>
            </a:solidFill>
          </a:ln>
        </p:spPr>
      </p:pic>
      <p:sp>
        <p:nvSpPr>
          <p:cNvPr id="22" name="Rectangle 21"/>
          <p:cNvSpPr/>
          <p:nvPr/>
        </p:nvSpPr>
        <p:spPr>
          <a:xfrm>
            <a:off x="4649612" y="843464"/>
            <a:ext cx="4387754" cy="5196520"/>
          </a:xfrm>
          <a:prstGeom prst="rect">
            <a:avLst/>
          </a:prstGeom>
          <a:noFill/>
          <a:ln w="2857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5942" y="1850690"/>
            <a:ext cx="4023016" cy="1571645"/>
          </a:xfrm>
          <a:prstGeom prst="rect">
            <a:avLst/>
          </a:prstGeom>
        </p:spPr>
      </p:pic>
      <p:pic>
        <p:nvPicPr>
          <p:cNvPr id="27" name="Picture 26" descr="bacteriaLDA_Lu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901" y="3394254"/>
            <a:ext cx="2613484" cy="2610586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21009" y="5019288"/>
            <a:ext cx="43877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/>
                <a:cs typeface="Arial"/>
              </a:rPr>
              <a:t>Carbohydrate </a:t>
            </a:r>
            <a:r>
              <a:rPr lang="en-US" smtClean="0">
                <a:latin typeface="Arial"/>
                <a:cs typeface="Arial"/>
              </a:rPr>
              <a:t>modifications have been </a:t>
            </a:r>
            <a:r>
              <a:rPr lang="en-US" dirty="0" smtClean="0">
                <a:latin typeface="Arial"/>
                <a:cs typeface="Arial"/>
              </a:rPr>
              <a:t>linked to resistant phenotypes in several diseases.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6519446"/>
            <a:ext cx="63494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Arial"/>
                <a:cs typeface="Arial"/>
              </a:rPr>
              <a:t>Otten</a:t>
            </a:r>
            <a:r>
              <a:rPr lang="en-US" sz="1400" dirty="0">
                <a:latin typeface="Arial"/>
                <a:cs typeface="Arial"/>
              </a:rPr>
              <a:t>, L., </a:t>
            </a:r>
            <a:r>
              <a:rPr lang="en-US" sz="1400" dirty="0" err="1">
                <a:latin typeface="Arial"/>
                <a:cs typeface="Arial"/>
              </a:rPr>
              <a:t>Fullam</a:t>
            </a:r>
            <a:r>
              <a:rPr lang="en-US" sz="1400" dirty="0">
                <a:latin typeface="Arial"/>
                <a:cs typeface="Arial"/>
              </a:rPr>
              <a:t>, E., Gibson, M.I. </a:t>
            </a:r>
            <a:r>
              <a:rPr lang="en-US" sz="1400" i="1" dirty="0">
                <a:latin typeface="Arial"/>
                <a:cs typeface="Arial"/>
              </a:rPr>
              <a:t>Mol. </a:t>
            </a:r>
            <a:r>
              <a:rPr lang="en-US" sz="1400" i="1" dirty="0" err="1">
                <a:latin typeface="Arial"/>
                <a:cs typeface="Arial"/>
              </a:rPr>
              <a:t>Biosyst</a:t>
            </a:r>
            <a:r>
              <a:rPr lang="en-US" sz="1400" i="1" dirty="0">
                <a:latin typeface="Arial"/>
                <a:cs typeface="Arial"/>
              </a:rPr>
              <a:t>.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smtClean="0">
                <a:latin typeface="Arial"/>
                <a:cs typeface="Arial"/>
              </a:rPr>
              <a:t>(2016)</a:t>
            </a:r>
          </a:p>
        </p:txBody>
      </p:sp>
    </p:spTree>
    <p:extLst>
      <p:ext uri="{BB962C8B-B14F-4D97-AF65-F5344CB8AC3E}">
        <p14:creationId xmlns:p14="http://schemas.microsoft.com/office/powerpoint/2010/main" val="2719101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728" y="-31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 smtClean="0">
                <a:latin typeface="Arial"/>
                <a:cs typeface="Arial"/>
              </a:rPr>
              <a:t>Experimental set-up</a:t>
            </a:r>
          </a:p>
        </p:txBody>
      </p:sp>
      <p:sp>
        <p:nvSpPr>
          <p:cNvPr id="90" name="Right Arrow Callout 89"/>
          <p:cNvSpPr/>
          <p:nvPr/>
        </p:nvSpPr>
        <p:spPr>
          <a:xfrm>
            <a:off x="5252957" y="860154"/>
            <a:ext cx="681879" cy="2259253"/>
          </a:xfrm>
          <a:prstGeom prst="rightArrowCallou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5" name="Group 224"/>
          <p:cNvGrpSpPr/>
          <p:nvPr/>
        </p:nvGrpSpPr>
        <p:grpSpPr>
          <a:xfrm>
            <a:off x="154927" y="860154"/>
            <a:ext cx="8394783" cy="2259253"/>
            <a:chOff x="378370" y="1372696"/>
            <a:chExt cx="8394783" cy="2259253"/>
          </a:xfrm>
        </p:grpSpPr>
        <p:grpSp>
          <p:nvGrpSpPr>
            <p:cNvPr id="87" name="Group 86"/>
            <p:cNvGrpSpPr/>
            <p:nvPr/>
          </p:nvGrpSpPr>
          <p:grpSpPr>
            <a:xfrm>
              <a:off x="418370" y="1449742"/>
              <a:ext cx="4979186" cy="1952259"/>
              <a:chOff x="840974" y="2117194"/>
              <a:chExt cx="4979186" cy="1952259"/>
            </a:xfrm>
          </p:grpSpPr>
          <p:pic>
            <p:nvPicPr>
              <p:cNvPr id="141" name="Picture 140"/>
              <p:cNvPicPr>
                <a:picLocks noChangeAspect="1"/>
              </p:cNvPicPr>
              <p:nvPr/>
            </p:nvPicPr>
            <p:blipFill rotWithShape="1">
              <a:blip r:embed="rId4"/>
              <a:srcRect l="44345" t="72874" r="42029" b="11684"/>
              <a:stretch/>
            </p:blipFill>
            <p:spPr>
              <a:xfrm>
                <a:off x="840974" y="2849281"/>
                <a:ext cx="370010" cy="370027"/>
              </a:xfrm>
              <a:prstGeom prst="ellipse">
                <a:avLst/>
              </a:prstGeom>
              <a:ln w="3175" cap="rnd" cmpd="sng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  <p:grpSp>
            <p:nvGrpSpPr>
              <p:cNvPr id="142" name="Group 141"/>
              <p:cNvGrpSpPr/>
              <p:nvPr/>
            </p:nvGrpSpPr>
            <p:grpSpPr>
              <a:xfrm>
                <a:off x="4225883" y="2902747"/>
                <a:ext cx="199711" cy="429263"/>
                <a:chOff x="1465041" y="4440324"/>
                <a:chExt cx="272405" cy="620046"/>
              </a:xfrm>
            </p:grpSpPr>
            <p:cxnSp>
              <p:nvCxnSpPr>
                <p:cNvPr id="220" name="Straight Connector 219"/>
                <p:cNvCxnSpPr/>
                <p:nvPr/>
              </p:nvCxnSpPr>
              <p:spPr>
                <a:xfrm>
                  <a:off x="1465041" y="4630338"/>
                  <a:ext cx="0" cy="410030"/>
                </a:xfrm>
                <a:prstGeom prst="line">
                  <a:avLst/>
                </a:prstGeom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1" name="Straight Connector 220"/>
                <p:cNvCxnSpPr/>
                <p:nvPr/>
              </p:nvCxnSpPr>
              <p:spPr>
                <a:xfrm>
                  <a:off x="1529835" y="4440324"/>
                  <a:ext cx="0" cy="600044"/>
                </a:xfrm>
                <a:prstGeom prst="line">
                  <a:avLst/>
                </a:prstGeom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" name="Straight Connector 221"/>
                <p:cNvCxnSpPr/>
                <p:nvPr/>
              </p:nvCxnSpPr>
              <p:spPr>
                <a:xfrm>
                  <a:off x="1602233" y="4630338"/>
                  <a:ext cx="0" cy="410030"/>
                </a:xfrm>
                <a:prstGeom prst="line">
                  <a:avLst/>
                </a:prstGeom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" name="Straight Connector 222"/>
                <p:cNvCxnSpPr/>
                <p:nvPr/>
              </p:nvCxnSpPr>
              <p:spPr>
                <a:xfrm>
                  <a:off x="1677443" y="4477938"/>
                  <a:ext cx="0" cy="562430"/>
                </a:xfrm>
                <a:prstGeom prst="line">
                  <a:avLst/>
                </a:prstGeom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" name="Straight Connector 223"/>
                <p:cNvCxnSpPr/>
                <p:nvPr/>
              </p:nvCxnSpPr>
              <p:spPr>
                <a:xfrm>
                  <a:off x="1737446" y="4750347"/>
                  <a:ext cx="0" cy="310023"/>
                </a:xfrm>
                <a:prstGeom prst="line">
                  <a:avLst/>
                </a:prstGeom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3" name="Group 142"/>
              <p:cNvGrpSpPr/>
              <p:nvPr/>
            </p:nvGrpSpPr>
            <p:grpSpPr>
              <a:xfrm>
                <a:off x="3649471" y="2679539"/>
                <a:ext cx="199711" cy="650817"/>
                <a:chOff x="1465041" y="4120301"/>
                <a:chExt cx="272405" cy="940069"/>
              </a:xfrm>
            </p:grpSpPr>
            <p:cxnSp>
              <p:nvCxnSpPr>
                <p:cNvPr id="215" name="Straight Connector 214"/>
                <p:cNvCxnSpPr/>
                <p:nvPr/>
              </p:nvCxnSpPr>
              <p:spPr>
                <a:xfrm>
                  <a:off x="1465041" y="4120301"/>
                  <a:ext cx="0" cy="9200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6" name="Straight Connector 215"/>
                <p:cNvCxnSpPr/>
                <p:nvPr/>
              </p:nvCxnSpPr>
              <p:spPr>
                <a:xfrm>
                  <a:off x="1529835" y="4440324"/>
                  <a:ext cx="0" cy="600044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7" name="Straight Connector 216"/>
                <p:cNvCxnSpPr/>
                <p:nvPr/>
              </p:nvCxnSpPr>
              <p:spPr>
                <a:xfrm>
                  <a:off x="1602233" y="4240309"/>
                  <a:ext cx="0" cy="80005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Straight Connector 217"/>
                <p:cNvCxnSpPr/>
                <p:nvPr/>
              </p:nvCxnSpPr>
              <p:spPr>
                <a:xfrm>
                  <a:off x="1677443" y="4477938"/>
                  <a:ext cx="0" cy="56243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Straight Connector 218"/>
                <p:cNvCxnSpPr/>
                <p:nvPr/>
              </p:nvCxnSpPr>
              <p:spPr>
                <a:xfrm>
                  <a:off x="1737446" y="4140303"/>
                  <a:ext cx="0" cy="9200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4" name="Group 143"/>
              <p:cNvGrpSpPr/>
              <p:nvPr/>
            </p:nvGrpSpPr>
            <p:grpSpPr>
              <a:xfrm>
                <a:off x="2997838" y="2693386"/>
                <a:ext cx="199711" cy="636970"/>
                <a:chOff x="1465041" y="4140303"/>
                <a:chExt cx="272405" cy="920067"/>
              </a:xfrm>
            </p:grpSpPr>
            <p:cxnSp>
              <p:nvCxnSpPr>
                <p:cNvPr id="210" name="Straight Connector 209"/>
                <p:cNvCxnSpPr/>
                <p:nvPr/>
              </p:nvCxnSpPr>
              <p:spPr>
                <a:xfrm>
                  <a:off x="1465041" y="4360319"/>
                  <a:ext cx="0" cy="680049"/>
                </a:xfrm>
                <a:prstGeom prst="line">
                  <a:avLst/>
                </a:prstGeom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Straight Connector 210"/>
                <p:cNvCxnSpPr/>
                <p:nvPr/>
              </p:nvCxnSpPr>
              <p:spPr>
                <a:xfrm>
                  <a:off x="1529835" y="4440324"/>
                  <a:ext cx="0" cy="600044"/>
                </a:xfrm>
                <a:prstGeom prst="line">
                  <a:avLst/>
                </a:prstGeom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2" name="Straight Connector 211"/>
                <p:cNvCxnSpPr/>
                <p:nvPr/>
              </p:nvCxnSpPr>
              <p:spPr>
                <a:xfrm>
                  <a:off x="1602233" y="4630338"/>
                  <a:ext cx="0" cy="410030"/>
                </a:xfrm>
                <a:prstGeom prst="line">
                  <a:avLst/>
                </a:prstGeom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3" name="Straight Connector 212"/>
                <p:cNvCxnSpPr/>
                <p:nvPr/>
              </p:nvCxnSpPr>
              <p:spPr>
                <a:xfrm>
                  <a:off x="1677443" y="4477938"/>
                  <a:ext cx="0" cy="562430"/>
                </a:xfrm>
                <a:prstGeom prst="line">
                  <a:avLst/>
                </a:prstGeom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4" name="Straight Connector 213"/>
                <p:cNvCxnSpPr/>
                <p:nvPr/>
              </p:nvCxnSpPr>
              <p:spPr>
                <a:xfrm>
                  <a:off x="1737446" y="4140303"/>
                  <a:ext cx="0" cy="920067"/>
                </a:xfrm>
                <a:prstGeom prst="line">
                  <a:avLst/>
                </a:prstGeom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5" name="Group 144"/>
              <p:cNvGrpSpPr/>
              <p:nvPr/>
            </p:nvGrpSpPr>
            <p:grpSpPr>
              <a:xfrm>
                <a:off x="2473779" y="2845705"/>
                <a:ext cx="199711" cy="484651"/>
                <a:chOff x="1465041" y="4360319"/>
                <a:chExt cx="272405" cy="700051"/>
              </a:xfrm>
            </p:grpSpPr>
            <p:cxnSp>
              <p:nvCxnSpPr>
                <p:cNvPr id="205" name="Straight Connector 204"/>
                <p:cNvCxnSpPr/>
                <p:nvPr/>
              </p:nvCxnSpPr>
              <p:spPr>
                <a:xfrm>
                  <a:off x="1465041" y="4630338"/>
                  <a:ext cx="0" cy="410030"/>
                </a:xfrm>
                <a:prstGeom prst="line">
                  <a:avLst/>
                </a:prstGeom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Straight Connector 205"/>
                <p:cNvCxnSpPr/>
                <p:nvPr/>
              </p:nvCxnSpPr>
              <p:spPr>
                <a:xfrm>
                  <a:off x="1529835" y="4750347"/>
                  <a:ext cx="0" cy="290021"/>
                </a:xfrm>
                <a:prstGeom prst="line">
                  <a:avLst/>
                </a:prstGeom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" name="Straight Connector 206"/>
                <p:cNvCxnSpPr/>
                <p:nvPr/>
              </p:nvCxnSpPr>
              <p:spPr>
                <a:xfrm>
                  <a:off x="1602233" y="4630338"/>
                  <a:ext cx="0" cy="410030"/>
                </a:xfrm>
                <a:prstGeom prst="line">
                  <a:avLst/>
                </a:prstGeom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Straight Connector 207"/>
                <p:cNvCxnSpPr/>
                <p:nvPr/>
              </p:nvCxnSpPr>
              <p:spPr>
                <a:xfrm>
                  <a:off x="1677443" y="4750347"/>
                  <a:ext cx="0" cy="290021"/>
                </a:xfrm>
                <a:prstGeom prst="line">
                  <a:avLst/>
                </a:prstGeom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Straight Connector 208"/>
                <p:cNvCxnSpPr/>
                <p:nvPr/>
              </p:nvCxnSpPr>
              <p:spPr>
                <a:xfrm>
                  <a:off x="1737446" y="4360319"/>
                  <a:ext cx="0" cy="700051"/>
                </a:xfrm>
                <a:prstGeom prst="line">
                  <a:avLst/>
                </a:prstGeom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6" name="Group 145"/>
              <p:cNvGrpSpPr/>
              <p:nvPr/>
            </p:nvGrpSpPr>
            <p:grpSpPr>
              <a:xfrm>
                <a:off x="1396183" y="2901093"/>
                <a:ext cx="199711" cy="429263"/>
                <a:chOff x="1465041" y="4440324"/>
                <a:chExt cx="272405" cy="620046"/>
              </a:xfrm>
            </p:grpSpPr>
            <p:cxnSp>
              <p:nvCxnSpPr>
                <p:cNvPr id="200" name="Straight Connector 199"/>
                <p:cNvCxnSpPr/>
                <p:nvPr/>
              </p:nvCxnSpPr>
              <p:spPr>
                <a:xfrm>
                  <a:off x="1465041" y="4630338"/>
                  <a:ext cx="0" cy="410030"/>
                </a:xfrm>
                <a:prstGeom prst="line">
                  <a:avLst/>
                </a:prstGeom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Straight Connector 200"/>
                <p:cNvCxnSpPr/>
                <p:nvPr/>
              </p:nvCxnSpPr>
              <p:spPr>
                <a:xfrm>
                  <a:off x="1529835" y="4440324"/>
                  <a:ext cx="0" cy="600044"/>
                </a:xfrm>
                <a:prstGeom prst="line">
                  <a:avLst/>
                </a:prstGeom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Straight Connector 201"/>
                <p:cNvCxnSpPr/>
                <p:nvPr/>
              </p:nvCxnSpPr>
              <p:spPr>
                <a:xfrm>
                  <a:off x="1602233" y="4630338"/>
                  <a:ext cx="0" cy="410030"/>
                </a:xfrm>
                <a:prstGeom prst="line">
                  <a:avLst/>
                </a:prstGeom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Straight Connector 202"/>
                <p:cNvCxnSpPr/>
                <p:nvPr/>
              </p:nvCxnSpPr>
              <p:spPr>
                <a:xfrm>
                  <a:off x="1677443" y="4477938"/>
                  <a:ext cx="0" cy="562430"/>
                </a:xfrm>
                <a:prstGeom prst="line">
                  <a:avLst/>
                </a:prstGeom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Straight Connector 203"/>
                <p:cNvCxnSpPr/>
                <p:nvPr/>
              </p:nvCxnSpPr>
              <p:spPr>
                <a:xfrm>
                  <a:off x="1737446" y="4750347"/>
                  <a:ext cx="0" cy="310023"/>
                </a:xfrm>
                <a:prstGeom prst="line">
                  <a:avLst/>
                </a:prstGeom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7" name="Group 146"/>
              <p:cNvGrpSpPr/>
              <p:nvPr/>
            </p:nvGrpSpPr>
            <p:grpSpPr>
              <a:xfrm>
                <a:off x="1920242" y="2679539"/>
                <a:ext cx="199711" cy="650817"/>
                <a:chOff x="1465041" y="4120301"/>
                <a:chExt cx="272405" cy="940069"/>
              </a:xfrm>
            </p:grpSpPr>
            <p:cxnSp>
              <p:nvCxnSpPr>
                <p:cNvPr id="195" name="Straight Connector 194"/>
                <p:cNvCxnSpPr/>
                <p:nvPr/>
              </p:nvCxnSpPr>
              <p:spPr>
                <a:xfrm>
                  <a:off x="1465041" y="4120301"/>
                  <a:ext cx="0" cy="920067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/>
                <p:cNvCxnSpPr/>
                <p:nvPr/>
              </p:nvCxnSpPr>
              <p:spPr>
                <a:xfrm>
                  <a:off x="1529835" y="4440324"/>
                  <a:ext cx="0" cy="600044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Straight Connector 196"/>
                <p:cNvCxnSpPr/>
                <p:nvPr/>
              </p:nvCxnSpPr>
              <p:spPr>
                <a:xfrm>
                  <a:off x="1602233" y="4240309"/>
                  <a:ext cx="0" cy="800059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Straight Connector 197"/>
                <p:cNvCxnSpPr/>
                <p:nvPr/>
              </p:nvCxnSpPr>
              <p:spPr>
                <a:xfrm>
                  <a:off x="1677443" y="4477938"/>
                  <a:ext cx="0" cy="56243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Straight Connector 198"/>
                <p:cNvCxnSpPr/>
                <p:nvPr/>
              </p:nvCxnSpPr>
              <p:spPr>
                <a:xfrm>
                  <a:off x="1737446" y="4140303"/>
                  <a:ext cx="0" cy="920067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48" name="Picture 147"/>
              <p:cNvPicPr/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04" t="27886" r="57672" b="53345"/>
              <a:stretch/>
            </p:blipFill>
            <p:spPr bwMode="auto">
              <a:xfrm>
                <a:off x="2937580" y="2131042"/>
                <a:ext cx="1664277" cy="4984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9" name="Picture 148"/>
              <p:cNvPicPr/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04" t="5989" r="57672" b="73678"/>
              <a:stretch/>
            </p:blipFill>
            <p:spPr bwMode="auto">
              <a:xfrm>
                <a:off x="1210984" y="2117194"/>
                <a:ext cx="1664277" cy="540039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150" name="Straight Connector 149"/>
              <p:cNvCxnSpPr/>
              <p:nvPr/>
            </p:nvCxnSpPr>
            <p:spPr>
              <a:xfrm>
                <a:off x="1269637" y="2600190"/>
                <a:ext cx="0" cy="737090"/>
              </a:xfrm>
              <a:prstGeom prst="line">
                <a:avLst/>
              </a:prstGeom>
              <a:ln w="19050" cmpd="sng"/>
              <a:effectLst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/>
              <p:cNvCxnSpPr/>
              <p:nvPr/>
            </p:nvCxnSpPr>
            <p:spPr>
              <a:xfrm flipH="1">
                <a:off x="1262306" y="3330356"/>
                <a:ext cx="3227515" cy="1654"/>
              </a:xfrm>
              <a:prstGeom prst="line">
                <a:avLst/>
              </a:prstGeom>
              <a:ln w="19050" cmpd="sng"/>
              <a:effectLst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52" name="Picture 151"/>
              <p:cNvPicPr>
                <a:picLocks noChangeAspect="1"/>
              </p:cNvPicPr>
              <p:nvPr/>
            </p:nvPicPr>
            <p:blipFill rotWithShape="1">
              <a:blip r:embed="rId6"/>
              <a:srcRect l="6740" t="17436" r="6722" b="20006"/>
              <a:stretch/>
            </p:blipFill>
            <p:spPr>
              <a:xfrm>
                <a:off x="4774923" y="2845189"/>
                <a:ext cx="955025" cy="517799"/>
              </a:xfrm>
              <a:prstGeom prst="rect">
                <a:avLst/>
              </a:prstGeom>
            </p:spPr>
          </p:pic>
          <p:grpSp>
            <p:nvGrpSpPr>
              <p:cNvPr id="153" name="Group 152"/>
              <p:cNvGrpSpPr/>
              <p:nvPr/>
            </p:nvGrpSpPr>
            <p:grpSpPr>
              <a:xfrm>
                <a:off x="2458363" y="3633266"/>
                <a:ext cx="199711" cy="429263"/>
                <a:chOff x="1465041" y="4440324"/>
                <a:chExt cx="272405" cy="620046"/>
              </a:xfrm>
            </p:grpSpPr>
            <p:cxnSp>
              <p:nvCxnSpPr>
                <p:cNvPr id="190" name="Straight Connector 189"/>
                <p:cNvCxnSpPr/>
                <p:nvPr/>
              </p:nvCxnSpPr>
              <p:spPr>
                <a:xfrm>
                  <a:off x="1465041" y="4630338"/>
                  <a:ext cx="0" cy="410030"/>
                </a:xfrm>
                <a:prstGeom prst="line">
                  <a:avLst/>
                </a:prstGeom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Straight Connector 190"/>
                <p:cNvCxnSpPr/>
                <p:nvPr/>
              </p:nvCxnSpPr>
              <p:spPr>
                <a:xfrm>
                  <a:off x="1529835" y="4440324"/>
                  <a:ext cx="0" cy="600044"/>
                </a:xfrm>
                <a:prstGeom prst="line">
                  <a:avLst/>
                </a:prstGeom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Straight Connector 191"/>
                <p:cNvCxnSpPr/>
                <p:nvPr/>
              </p:nvCxnSpPr>
              <p:spPr>
                <a:xfrm>
                  <a:off x="1602233" y="4630338"/>
                  <a:ext cx="0" cy="410030"/>
                </a:xfrm>
                <a:prstGeom prst="line">
                  <a:avLst/>
                </a:prstGeom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Straight Connector 192"/>
                <p:cNvCxnSpPr/>
                <p:nvPr/>
              </p:nvCxnSpPr>
              <p:spPr>
                <a:xfrm>
                  <a:off x="1677443" y="4477938"/>
                  <a:ext cx="0" cy="562430"/>
                </a:xfrm>
                <a:prstGeom prst="line">
                  <a:avLst/>
                </a:prstGeom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Straight Connector 193"/>
                <p:cNvCxnSpPr/>
                <p:nvPr/>
              </p:nvCxnSpPr>
              <p:spPr>
                <a:xfrm>
                  <a:off x="1737446" y="4750347"/>
                  <a:ext cx="0" cy="310023"/>
                </a:xfrm>
                <a:prstGeom prst="line">
                  <a:avLst/>
                </a:prstGeom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4" name="Group 153"/>
              <p:cNvGrpSpPr/>
              <p:nvPr/>
            </p:nvGrpSpPr>
            <p:grpSpPr>
              <a:xfrm>
                <a:off x="1396183" y="3411712"/>
                <a:ext cx="199711" cy="650817"/>
                <a:chOff x="1465041" y="4120301"/>
                <a:chExt cx="272405" cy="940069"/>
              </a:xfrm>
            </p:grpSpPr>
            <p:cxnSp>
              <p:nvCxnSpPr>
                <p:cNvPr id="185" name="Straight Connector 184"/>
                <p:cNvCxnSpPr/>
                <p:nvPr/>
              </p:nvCxnSpPr>
              <p:spPr>
                <a:xfrm>
                  <a:off x="1465041" y="4120301"/>
                  <a:ext cx="0" cy="920067"/>
                </a:xfrm>
                <a:prstGeom prst="line">
                  <a:avLst/>
                </a:prstGeom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Straight Connector 185"/>
                <p:cNvCxnSpPr/>
                <p:nvPr/>
              </p:nvCxnSpPr>
              <p:spPr>
                <a:xfrm>
                  <a:off x="1529835" y="4440324"/>
                  <a:ext cx="0" cy="600044"/>
                </a:xfrm>
                <a:prstGeom prst="line">
                  <a:avLst/>
                </a:prstGeom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Straight Connector 186"/>
                <p:cNvCxnSpPr/>
                <p:nvPr/>
              </p:nvCxnSpPr>
              <p:spPr>
                <a:xfrm>
                  <a:off x="1602233" y="4240309"/>
                  <a:ext cx="0" cy="800059"/>
                </a:xfrm>
                <a:prstGeom prst="line">
                  <a:avLst/>
                </a:prstGeom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Straight Connector 187"/>
                <p:cNvCxnSpPr/>
                <p:nvPr/>
              </p:nvCxnSpPr>
              <p:spPr>
                <a:xfrm>
                  <a:off x="1677443" y="4477938"/>
                  <a:ext cx="0" cy="562430"/>
                </a:xfrm>
                <a:prstGeom prst="line">
                  <a:avLst/>
                </a:prstGeom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Straight Connector 188"/>
                <p:cNvCxnSpPr/>
                <p:nvPr/>
              </p:nvCxnSpPr>
              <p:spPr>
                <a:xfrm>
                  <a:off x="1737446" y="4140303"/>
                  <a:ext cx="0" cy="920067"/>
                </a:xfrm>
                <a:prstGeom prst="line">
                  <a:avLst/>
                </a:prstGeom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5" name="Group 154"/>
              <p:cNvGrpSpPr/>
              <p:nvPr/>
            </p:nvGrpSpPr>
            <p:grpSpPr>
              <a:xfrm>
                <a:off x="1913411" y="3425559"/>
                <a:ext cx="199711" cy="636970"/>
                <a:chOff x="1465041" y="4140303"/>
                <a:chExt cx="272405" cy="920067"/>
              </a:xfrm>
              <a:effectLst/>
            </p:grpSpPr>
            <p:cxnSp>
              <p:nvCxnSpPr>
                <p:cNvPr id="180" name="Straight Connector 179"/>
                <p:cNvCxnSpPr/>
                <p:nvPr/>
              </p:nvCxnSpPr>
              <p:spPr>
                <a:xfrm>
                  <a:off x="1465041" y="4360319"/>
                  <a:ext cx="0" cy="680049"/>
                </a:xfrm>
                <a:prstGeom prst="line">
                  <a:avLst/>
                </a:prstGeom>
                <a:ln w="28575" cmpd="sng"/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Straight Connector 180"/>
                <p:cNvCxnSpPr/>
                <p:nvPr/>
              </p:nvCxnSpPr>
              <p:spPr>
                <a:xfrm>
                  <a:off x="1529835" y="4440324"/>
                  <a:ext cx="0" cy="600044"/>
                </a:xfrm>
                <a:prstGeom prst="line">
                  <a:avLst/>
                </a:prstGeom>
                <a:ln w="28575" cmpd="sng"/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/>
                <p:cNvCxnSpPr/>
                <p:nvPr/>
              </p:nvCxnSpPr>
              <p:spPr>
                <a:xfrm>
                  <a:off x="1602233" y="4630338"/>
                  <a:ext cx="0" cy="410030"/>
                </a:xfrm>
                <a:prstGeom prst="line">
                  <a:avLst/>
                </a:prstGeom>
                <a:ln w="28575" cmpd="sng"/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/>
                <p:cNvCxnSpPr/>
                <p:nvPr/>
              </p:nvCxnSpPr>
              <p:spPr>
                <a:xfrm>
                  <a:off x="1677443" y="4477938"/>
                  <a:ext cx="0" cy="562430"/>
                </a:xfrm>
                <a:prstGeom prst="line">
                  <a:avLst/>
                </a:prstGeom>
                <a:ln w="28575" cmpd="sng"/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Straight Connector 183"/>
                <p:cNvCxnSpPr/>
                <p:nvPr/>
              </p:nvCxnSpPr>
              <p:spPr>
                <a:xfrm>
                  <a:off x="1737446" y="4140303"/>
                  <a:ext cx="0" cy="920067"/>
                </a:xfrm>
                <a:prstGeom prst="line">
                  <a:avLst/>
                </a:prstGeom>
                <a:ln w="28575" cmpd="sng"/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6" name="Group 155"/>
              <p:cNvGrpSpPr/>
              <p:nvPr/>
            </p:nvGrpSpPr>
            <p:grpSpPr>
              <a:xfrm>
                <a:off x="4173530" y="3577878"/>
                <a:ext cx="199711" cy="484651"/>
                <a:chOff x="1465041" y="4360319"/>
                <a:chExt cx="272405" cy="700051"/>
              </a:xfrm>
            </p:grpSpPr>
            <p:cxnSp>
              <p:nvCxnSpPr>
                <p:cNvPr id="175" name="Straight Connector 174"/>
                <p:cNvCxnSpPr/>
                <p:nvPr/>
              </p:nvCxnSpPr>
              <p:spPr>
                <a:xfrm>
                  <a:off x="1465041" y="4630338"/>
                  <a:ext cx="0" cy="410030"/>
                </a:xfrm>
                <a:prstGeom prst="line">
                  <a:avLst/>
                </a:prstGeom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Straight Connector 175"/>
                <p:cNvCxnSpPr/>
                <p:nvPr/>
              </p:nvCxnSpPr>
              <p:spPr>
                <a:xfrm>
                  <a:off x="1529835" y="4750347"/>
                  <a:ext cx="0" cy="290021"/>
                </a:xfrm>
                <a:prstGeom prst="line">
                  <a:avLst/>
                </a:prstGeom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Straight Connector 176"/>
                <p:cNvCxnSpPr/>
                <p:nvPr/>
              </p:nvCxnSpPr>
              <p:spPr>
                <a:xfrm>
                  <a:off x="1602233" y="4630338"/>
                  <a:ext cx="0" cy="410030"/>
                </a:xfrm>
                <a:prstGeom prst="line">
                  <a:avLst/>
                </a:prstGeom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Straight Connector 177"/>
                <p:cNvCxnSpPr/>
                <p:nvPr/>
              </p:nvCxnSpPr>
              <p:spPr>
                <a:xfrm>
                  <a:off x="1677443" y="4750347"/>
                  <a:ext cx="0" cy="290021"/>
                </a:xfrm>
                <a:prstGeom prst="line">
                  <a:avLst/>
                </a:prstGeom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Straight Connector 178"/>
                <p:cNvCxnSpPr/>
                <p:nvPr/>
              </p:nvCxnSpPr>
              <p:spPr>
                <a:xfrm>
                  <a:off x="1737446" y="4360319"/>
                  <a:ext cx="0" cy="700051"/>
                </a:xfrm>
                <a:prstGeom prst="line">
                  <a:avLst/>
                </a:prstGeom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7" name="Group 156"/>
              <p:cNvGrpSpPr/>
              <p:nvPr/>
            </p:nvGrpSpPr>
            <p:grpSpPr>
              <a:xfrm>
                <a:off x="3654034" y="3640190"/>
                <a:ext cx="199711" cy="429263"/>
                <a:chOff x="1465041" y="4440324"/>
                <a:chExt cx="272405" cy="620046"/>
              </a:xfrm>
            </p:grpSpPr>
            <p:cxnSp>
              <p:nvCxnSpPr>
                <p:cNvPr id="170" name="Straight Connector 169"/>
                <p:cNvCxnSpPr/>
                <p:nvPr/>
              </p:nvCxnSpPr>
              <p:spPr>
                <a:xfrm>
                  <a:off x="1465041" y="4630338"/>
                  <a:ext cx="0" cy="41003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Straight Connector 170"/>
                <p:cNvCxnSpPr/>
                <p:nvPr/>
              </p:nvCxnSpPr>
              <p:spPr>
                <a:xfrm>
                  <a:off x="1529835" y="4440324"/>
                  <a:ext cx="0" cy="600044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Straight Connector 171"/>
                <p:cNvCxnSpPr/>
                <p:nvPr/>
              </p:nvCxnSpPr>
              <p:spPr>
                <a:xfrm>
                  <a:off x="1602233" y="4630338"/>
                  <a:ext cx="0" cy="41003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Straight Connector 172"/>
                <p:cNvCxnSpPr/>
                <p:nvPr/>
              </p:nvCxnSpPr>
              <p:spPr>
                <a:xfrm>
                  <a:off x="1677443" y="4477938"/>
                  <a:ext cx="0" cy="56243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Straight Connector 173"/>
                <p:cNvCxnSpPr/>
                <p:nvPr/>
              </p:nvCxnSpPr>
              <p:spPr>
                <a:xfrm>
                  <a:off x="1737446" y="4750347"/>
                  <a:ext cx="0" cy="310023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8" name="Group 157"/>
              <p:cNvGrpSpPr/>
              <p:nvPr/>
            </p:nvGrpSpPr>
            <p:grpSpPr>
              <a:xfrm>
                <a:off x="2997838" y="3413834"/>
                <a:ext cx="199711" cy="650817"/>
                <a:chOff x="1465041" y="4120301"/>
                <a:chExt cx="272405" cy="940069"/>
              </a:xfrm>
            </p:grpSpPr>
            <p:cxnSp>
              <p:nvCxnSpPr>
                <p:cNvPr id="165" name="Straight Connector 164"/>
                <p:cNvCxnSpPr/>
                <p:nvPr/>
              </p:nvCxnSpPr>
              <p:spPr>
                <a:xfrm>
                  <a:off x="1465041" y="4120301"/>
                  <a:ext cx="0" cy="920067"/>
                </a:xfrm>
                <a:prstGeom prst="line">
                  <a:avLst/>
                </a:prstGeom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Straight Connector 165"/>
                <p:cNvCxnSpPr/>
                <p:nvPr/>
              </p:nvCxnSpPr>
              <p:spPr>
                <a:xfrm>
                  <a:off x="1529835" y="4440324"/>
                  <a:ext cx="0" cy="600044"/>
                </a:xfrm>
                <a:prstGeom prst="line">
                  <a:avLst/>
                </a:prstGeom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Straight Connector 166"/>
                <p:cNvCxnSpPr/>
                <p:nvPr/>
              </p:nvCxnSpPr>
              <p:spPr>
                <a:xfrm>
                  <a:off x="1602233" y="4240309"/>
                  <a:ext cx="0" cy="800059"/>
                </a:xfrm>
                <a:prstGeom prst="line">
                  <a:avLst/>
                </a:prstGeom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Straight Connector 167"/>
                <p:cNvCxnSpPr/>
                <p:nvPr/>
              </p:nvCxnSpPr>
              <p:spPr>
                <a:xfrm>
                  <a:off x="1677443" y="4477938"/>
                  <a:ext cx="0" cy="562430"/>
                </a:xfrm>
                <a:prstGeom prst="line">
                  <a:avLst/>
                </a:prstGeom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Straight Connector 168"/>
                <p:cNvCxnSpPr/>
                <p:nvPr/>
              </p:nvCxnSpPr>
              <p:spPr>
                <a:xfrm>
                  <a:off x="1737446" y="4140303"/>
                  <a:ext cx="0" cy="920067"/>
                </a:xfrm>
                <a:prstGeom prst="line">
                  <a:avLst/>
                </a:prstGeom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59" name="Straight Connector 158"/>
              <p:cNvCxnSpPr/>
              <p:nvPr/>
            </p:nvCxnSpPr>
            <p:spPr>
              <a:xfrm>
                <a:off x="1249723" y="3411712"/>
                <a:ext cx="7331" cy="657741"/>
              </a:xfrm>
              <a:prstGeom prst="line">
                <a:avLst/>
              </a:prstGeom>
              <a:ln w="19050" cmpd="sng"/>
              <a:effectLst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/>
              <p:cNvCxnSpPr/>
              <p:nvPr/>
            </p:nvCxnSpPr>
            <p:spPr>
              <a:xfrm flipH="1">
                <a:off x="1249723" y="4062529"/>
                <a:ext cx="3227515" cy="1654"/>
              </a:xfrm>
              <a:prstGeom prst="line">
                <a:avLst/>
              </a:prstGeom>
              <a:ln w="19050" cmpd="sng"/>
              <a:effectLst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61" name="Picture 160"/>
              <p:cNvPicPr>
                <a:picLocks noChangeAspect="1"/>
              </p:cNvPicPr>
              <p:nvPr/>
            </p:nvPicPr>
            <p:blipFill rotWithShape="1">
              <a:blip r:embed="rId4"/>
              <a:srcRect l="47975" t="39684" r="39504" b="45291"/>
              <a:stretch/>
            </p:blipFill>
            <p:spPr>
              <a:xfrm>
                <a:off x="870975" y="3577878"/>
                <a:ext cx="340009" cy="360027"/>
              </a:xfrm>
              <a:prstGeom prst="ellipse">
                <a:avLst/>
              </a:prstGeom>
              <a:ln w="12700" cap="rnd" cmpd="sng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  <p:sp>
            <p:nvSpPr>
              <p:cNvPr id="162" name="Chevron 161"/>
              <p:cNvSpPr/>
              <p:nvPr/>
            </p:nvSpPr>
            <p:spPr>
              <a:xfrm>
                <a:off x="4489821" y="3032641"/>
                <a:ext cx="285102" cy="186667"/>
              </a:xfrm>
              <a:prstGeom prst="chevron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pic>
            <p:nvPicPr>
              <p:cNvPr id="163" name="Picture 162"/>
              <p:cNvPicPr>
                <a:picLocks noChangeAspect="1"/>
              </p:cNvPicPr>
              <p:nvPr/>
            </p:nvPicPr>
            <p:blipFill rotWithShape="1">
              <a:blip r:embed="rId7"/>
              <a:srcRect b="11343"/>
              <a:stretch/>
            </p:blipFill>
            <p:spPr>
              <a:xfrm>
                <a:off x="4700130" y="3633266"/>
                <a:ext cx="1120030" cy="415415"/>
              </a:xfrm>
              <a:prstGeom prst="rect">
                <a:avLst/>
              </a:prstGeom>
            </p:spPr>
          </p:pic>
          <p:sp>
            <p:nvSpPr>
              <p:cNvPr id="164" name="Chevron 163"/>
              <p:cNvSpPr/>
              <p:nvPr/>
            </p:nvSpPr>
            <p:spPr>
              <a:xfrm>
                <a:off x="4477238" y="3771738"/>
                <a:ext cx="285102" cy="186667"/>
              </a:xfrm>
              <a:prstGeom prst="chevron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8" name="Group 87"/>
            <p:cNvGrpSpPr/>
            <p:nvPr/>
          </p:nvGrpSpPr>
          <p:grpSpPr>
            <a:xfrm>
              <a:off x="6125901" y="1558033"/>
              <a:ext cx="2647252" cy="1987645"/>
              <a:chOff x="5822021" y="2322685"/>
              <a:chExt cx="2647252" cy="1987645"/>
            </a:xfrm>
          </p:grpSpPr>
          <p:pic>
            <p:nvPicPr>
              <p:cNvPr id="139" name="Picture 138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822021" y="2322685"/>
                <a:ext cx="2647252" cy="1987645"/>
              </a:xfrm>
              <a:prstGeom prst="rect">
                <a:avLst/>
              </a:prstGeom>
            </p:spPr>
          </p:pic>
          <p:pic>
            <p:nvPicPr>
              <p:cNvPr id="140" name="Picture 139"/>
              <p:cNvPicPr/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526" t="13977"/>
              <a:stretch/>
            </p:blipFill>
            <p:spPr bwMode="auto">
              <a:xfrm>
                <a:off x="6260172" y="2637231"/>
                <a:ext cx="600016" cy="60036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89" name="Rectangle 88"/>
            <p:cNvSpPr/>
            <p:nvPr/>
          </p:nvSpPr>
          <p:spPr>
            <a:xfrm>
              <a:off x="378370" y="1372696"/>
              <a:ext cx="5065652" cy="225925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5444022" y="1372696"/>
              <a:ext cx="461665" cy="225925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dirty="0" smtClean="0"/>
                <a:t>Build  model</a:t>
              </a:r>
              <a:endParaRPr lang="en-US" dirty="0"/>
            </a:p>
          </p:txBody>
        </p:sp>
      </p:grpSp>
      <p:sp>
        <p:nvSpPr>
          <p:cNvPr id="92" name="TextBox 91"/>
          <p:cNvSpPr txBox="1"/>
          <p:nvPr/>
        </p:nvSpPr>
        <p:spPr>
          <a:xfrm rot="5400000">
            <a:off x="6933795" y="2364165"/>
            <a:ext cx="461665" cy="225925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dirty="0" smtClean="0"/>
              <a:t>Predict unknowns</a:t>
            </a:r>
            <a:endParaRPr lang="en-US" dirty="0"/>
          </a:p>
        </p:txBody>
      </p:sp>
      <p:sp>
        <p:nvSpPr>
          <p:cNvPr id="93" name="Right Arrow Callout 92"/>
          <p:cNvSpPr/>
          <p:nvPr/>
        </p:nvSpPr>
        <p:spPr>
          <a:xfrm rot="16200000">
            <a:off x="6732369" y="1496134"/>
            <a:ext cx="681879" cy="3777179"/>
          </a:xfrm>
          <a:prstGeom prst="rightArrowCallou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4" name="Group 93"/>
          <p:cNvGrpSpPr/>
          <p:nvPr/>
        </p:nvGrpSpPr>
        <p:grpSpPr>
          <a:xfrm>
            <a:off x="5369010" y="3884229"/>
            <a:ext cx="3592888" cy="1694294"/>
            <a:chOff x="2593317" y="4972670"/>
            <a:chExt cx="3592888" cy="1694294"/>
          </a:xfrm>
        </p:grpSpPr>
        <p:grpSp>
          <p:nvGrpSpPr>
            <p:cNvPr id="96" name="Group 95"/>
            <p:cNvGrpSpPr/>
            <p:nvPr/>
          </p:nvGrpSpPr>
          <p:grpSpPr>
            <a:xfrm>
              <a:off x="3801957" y="4972670"/>
              <a:ext cx="213794" cy="827200"/>
              <a:chOff x="1465041" y="4440324"/>
              <a:chExt cx="272405" cy="620046"/>
            </a:xfrm>
          </p:grpSpPr>
          <p:cxnSp>
            <p:nvCxnSpPr>
              <p:cNvPr id="134" name="Straight Connector 133"/>
              <p:cNvCxnSpPr/>
              <p:nvPr/>
            </p:nvCxnSpPr>
            <p:spPr>
              <a:xfrm>
                <a:off x="1465041" y="4630338"/>
                <a:ext cx="0" cy="410030"/>
              </a:xfrm>
              <a:prstGeom prst="line">
                <a:avLst/>
              </a:prstGeom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>
                <a:off x="1529835" y="4440324"/>
                <a:ext cx="0" cy="600044"/>
              </a:xfrm>
              <a:prstGeom prst="line">
                <a:avLst/>
              </a:prstGeom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>
                <a:off x="1602233" y="4630338"/>
                <a:ext cx="0" cy="410030"/>
              </a:xfrm>
              <a:prstGeom prst="line">
                <a:avLst/>
              </a:prstGeom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>
                <a:off x="1677443" y="4477938"/>
                <a:ext cx="0" cy="562430"/>
              </a:xfrm>
              <a:prstGeom prst="line">
                <a:avLst/>
              </a:prstGeom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/>
              <p:cNvCxnSpPr/>
              <p:nvPr/>
            </p:nvCxnSpPr>
            <p:spPr>
              <a:xfrm>
                <a:off x="1737446" y="4750347"/>
                <a:ext cx="0" cy="310023"/>
              </a:xfrm>
              <a:prstGeom prst="line">
                <a:avLst/>
              </a:prstGeom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7" name="Group 96"/>
            <p:cNvGrpSpPr/>
            <p:nvPr/>
          </p:nvGrpSpPr>
          <p:grpSpPr>
            <a:xfrm>
              <a:off x="2739778" y="5585238"/>
              <a:ext cx="155720" cy="214631"/>
              <a:chOff x="1465041" y="4120301"/>
              <a:chExt cx="272405" cy="940069"/>
            </a:xfrm>
          </p:grpSpPr>
          <p:cxnSp>
            <p:nvCxnSpPr>
              <p:cNvPr id="129" name="Straight Connector 128"/>
              <p:cNvCxnSpPr/>
              <p:nvPr/>
            </p:nvCxnSpPr>
            <p:spPr>
              <a:xfrm>
                <a:off x="1465041" y="4120301"/>
                <a:ext cx="0" cy="920067"/>
              </a:xfrm>
              <a:prstGeom prst="line">
                <a:avLst/>
              </a:prstGeom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/>
              <p:cNvCxnSpPr/>
              <p:nvPr/>
            </p:nvCxnSpPr>
            <p:spPr>
              <a:xfrm>
                <a:off x="1529835" y="4440324"/>
                <a:ext cx="0" cy="600044"/>
              </a:xfrm>
              <a:prstGeom prst="line">
                <a:avLst/>
              </a:prstGeom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/>
              <p:cNvCxnSpPr/>
              <p:nvPr/>
            </p:nvCxnSpPr>
            <p:spPr>
              <a:xfrm>
                <a:off x="1602233" y="4240309"/>
                <a:ext cx="0" cy="800059"/>
              </a:xfrm>
              <a:prstGeom prst="line">
                <a:avLst/>
              </a:prstGeom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/>
              <p:nvPr/>
            </p:nvCxnSpPr>
            <p:spPr>
              <a:xfrm>
                <a:off x="1677443" y="4477938"/>
                <a:ext cx="0" cy="562430"/>
              </a:xfrm>
              <a:prstGeom prst="line">
                <a:avLst/>
              </a:prstGeom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>
              <a:xfrm>
                <a:off x="1737446" y="4140303"/>
                <a:ext cx="0" cy="920067"/>
              </a:xfrm>
              <a:prstGeom prst="line">
                <a:avLst/>
              </a:prstGeom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8" name="Group 97"/>
            <p:cNvGrpSpPr/>
            <p:nvPr/>
          </p:nvGrpSpPr>
          <p:grpSpPr>
            <a:xfrm>
              <a:off x="3257005" y="5162899"/>
              <a:ext cx="199711" cy="636970"/>
              <a:chOff x="1465041" y="4140303"/>
              <a:chExt cx="272405" cy="920067"/>
            </a:xfrm>
            <a:effectLst/>
          </p:grpSpPr>
          <p:cxnSp>
            <p:nvCxnSpPr>
              <p:cNvPr id="124" name="Straight Connector 123"/>
              <p:cNvCxnSpPr/>
              <p:nvPr/>
            </p:nvCxnSpPr>
            <p:spPr>
              <a:xfrm>
                <a:off x="1465041" y="4360319"/>
                <a:ext cx="0" cy="680049"/>
              </a:xfrm>
              <a:prstGeom prst="line">
                <a:avLst/>
              </a:prstGeom>
              <a:ln w="28575" cmpd="sng"/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>
              <a:xfrm>
                <a:off x="1529835" y="4440324"/>
                <a:ext cx="0" cy="600044"/>
              </a:xfrm>
              <a:prstGeom prst="line">
                <a:avLst/>
              </a:prstGeom>
              <a:ln w="28575" cmpd="sng"/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/>
              <p:cNvCxnSpPr/>
              <p:nvPr/>
            </p:nvCxnSpPr>
            <p:spPr>
              <a:xfrm>
                <a:off x="1602233" y="4630338"/>
                <a:ext cx="0" cy="410030"/>
              </a:xfrm>
              <a:prstGeom prst="line">
                <a:avLst/>
              </a:prstGeom>
              <a:ln w="28575" cmpd="sng"/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/>
              <p:cNvCxnSpPr/>
              <p:nvPr/>
            </p:nvCxnSpPr>
            <p:spPr>
              <a:xfrm>
                <a:off x="1677443" y="4477938"/>
                <a:ext cx="0" cy="562430"/>
              </a:xfrm>
              <a:prstGeom prst="line">
                <a:avLst/>
              </a:prstGeom>
              <a:ln w="28575" cmpd="sng"/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/>
              <p:cNvCxnSpPr/>
              <p:nvPr/>
            </p:nvCxnSpPr>
            <p:spPr>
              <a:xfrm>
                <a:off x="1737446" y="4140303"/>
                <a:ext cx="0" cy="920067"/>
              </a:xfrm>
              <a:prstGeom prst="line">
                <a:avLst/>
              </a:prstGeom>
              <a:ln w="28575" cmpd="sng"/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Group 98"/>
            <p:cNvGrpSpPr/>
            <p:nvPr/>
          </p:nvGrpSpPr>
          <p:grpSpPr>
            <a:xfrm>
              <a:off x="5517124" y="5315218"/>
              <a:ext cx="199711" cy="484651"/>
              <a:chOff x="1465041" y="4360319"/>
              <a:chExt cx="272405" cy="700051"/>
            </a:xfrm>
          </p:grpSpPr>
          <p:cxnSp>
            <p:nvCxnSpPr>
              <p:cNvPr id="119" name="Straight Connector 118"/>
              <p:cNvCxnSpPr/>
              <p:nvPr/>
            </p:nvCxnSpPr>
            <p:spPr>
              <a:xfrm>
                <a:off x="1465041" y="4630338"/>
                <a:ext cx="0" cy="410030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/>
              <p:cNvCxnSpPr/>
              <p:nvPr/>
            </p:nvCxnSpPr>
            <p:spPr>
              <a:xfrm>
                <a:off x="1529835" y="4750347"/>
                <a:ext cx="0" cy="290021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/>
              <p:cNvCxnSpPr/>
              <p:nvPr/>
            </p:nvCxnSpPr>
            <p:spPr>
              <a:xfrm>
                <a:off x="1602233" y="4630338"/>
                <a:ext cx="0" cy="410030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>
              <a:xfrm>
                <a:off x="1677443" y="4750347"/>
                <a:ext cx="0" cy="290021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>
              <a:xfrm>
                <a:off x="1737446" y="4360319"/>
                <a:ext cx="0" cy="700051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0" name="Group 99"/>
            <p:cNvGrpSpPr/>
            <p:nvPr/>
          </p:nvGrpSpPr>
          <p:grpSpPr>
            <a:xfrm>
              <a:off x="4997629" y="4972670"/>
              <a:ext cx="182150" cy="834123"/>
              <a:chOff x="1465041" y="4440324"/>
              <a:chExt cx="272405" cy="620046"/>
            </a:xfrm>
          </p:grpSpPr>
          <p:cxnSp>
            <p:nvCxnSpPr>
              <p:cNvPr id="114" name="Straight Connector 113"/>
              <p:cNvCxnSpPr/>
              <p:nvPr/>
            </p:nvCxnSpPr>
            <p:spPr>
              <a:xfrm>
                <a:off x="1465041" y="4630338"/>
                <a:ext cx="0" cy="41003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>
                <a:off x="1529835" y="4440324"/>
                <a:ext cx="0" cy="600044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>
                <a:off x="1602233" y="4630338"/>
                <a:ext cx="0" cy="41003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>
              <a:xfrm>
                <a:off x="1677443" y="4477938"/>
                <a:ext cx="0" cy="56243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>
              <a:xfrm>
                <a:off x="1737446" y="4750347"/>
                <a:ext cx="0" cy="310023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Group 100"/>
            <p:cNvGrpSpPr/>
            <p:nvPr/>
          </p:nvGrpSpPr>
          <p:grpSpPr>
            <a:xfrm>
              <a:off x="4341432" y="5502154"/>
              <a:ext cx="199711" cy="299837"/>
              <a:chOff x="1465041" y="4120301"/>
              <a:chExt cx="272405" cy="940069"/>
            </a:xfrm>
          </p:grpSpPr>
          <p:cxnSp>
            <p:nvCxnSpPr>
              <p:cNvPr id="109" name="Straight Connector 108"/>
              <p:cNvCxnSpPr/>
              <p:nvPr/>
            </p:nvCxnSpPr>
            <p:spPr>
              <a:xfrm>
                <a:off x="1465041" y="4120301"/>
                <a:ext cx="0" cy="920067"/>
              </a:xfrm>
              <a:prstGeom prst="line">
                <a:avLst/>
              </a:prstGeom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>
                <a:off x="1529835" y="4440324"/>
                <a:ext cx="0" cy="600044"/>
              </a:xfrm>
              <a:prstGeom prst="line">
                <a:avLst/>
              </a:prstGeom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1602233" y="4240309"/>
                <a:ext cx="0" cy="800059"/>
              </a:xfrm>
              <a:prstGeom prst="line">
                <a:avLst/>
              </a:prstGeom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1677443" y="4477938"/>
                <a:ext cx="0" cy="562430"/>
              </a:xfrm>
              <a:prstGeom prst="line">
                <a:avLst/>
              </a:prstGeom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>
                <a:off x="1737446" y="4140303"/>
                <a:ext cx="0" cy="920067"/>
              </a:xfrm>
              <a:prstGeom prst="line">
                <a:avLst/>
              </a:prstGeom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2" name="Straight Connector 101"/>
            <p:cNvCxnSpPr/>
            <p:nvPr/>
          </p:nvCxnSpPr>
          <p:spPr>
            <a:xfrm>
              <a:off x="2593317" y="5149052"/>
              <a:ext cx="7331" cy="657741"/>
            </a:xfrm>
            <a:prstGeom prst="line">
              <a:avLst/>
            </a:prstGeom>
            <a:ln w="19050" cmpd="sng"/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flipH="1">
              <a:off x="2593317" y="5799869"/>
              <a:ext cx="3227515" cy="1654"/>
            </a:xfrm>
            <a:prstGeom prst="line">
              <a:avLst/>
            </a:prstGeom>
            <a:ln w="19050" cmpd="sng"/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4" name="Chevron 103"/>
            <p:cNvSpPr/>
            <p:nvPr/>
          </p:nvSpPr>
          <p:spPr>
            <a:xfrm rot="5400000">
              <a:off x="3917661" y="5934230"/>
              <a:ext cx="285102" cy="186667"/>
            </a:xfrm>
            <a:prstGeom prst="chevron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5" name="Group 104"/>
            <p:cNvGrpSpPr/>
            <p:nvPr/>
          </p:nvGrpSpPr>
          <p:grpSpPr>
            <a:xfrm>
              <a:off x="5872829" y="5405139"/>
              <a:ext cx="313376" cy="369332"/>
              <a:chOff x="1462797" y="6002187"/>
              <a:chExt cx="313376" cy="369332"/>
            </a:xfrm>
          </p:grpSpPr>
          <p:sp>
            <p:nvSpPr>
              <p:cNvPr id="107" name="Oval 106"/>
              <p:cNvSpPr/>
              <p:nvPr/>
            </p:nvSpPr>
            <p:spPr>
              <a:xfrm>
                <a:off x="1462797" y="6054388"/>
                <a:ext cx="307251" cy="270245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1462797" y="6002187"/>
                <a:ext cx="3133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?</a:t>
                </a:r>
                <a:endParaRPr lang="en-US" dirty="0"/>
              </a:p>
            </p:txBody>
          </p:sp>
        </p:grpSp>
        <p:pic>
          <p:nvPicPr>
            <p:cNvPr id="106" name="Picture 105"/>
            <p:cNvPicPr>
              <a:picLocks noChangeAspect="1"/>
            </p:cNvPicPr>
            <p:nvPr/>
          </p:nvPicPr>
          <p:blipFill rotWithShape="1">
            <a:blip r:embed="rId10"/>
            <a:srcRect b="12890"/>
            <a:stretch/>
          </p:blipFill>
          <p:spPr>
            <a:xfrm>
              <a:off x="3575472" y="6204949"/>
              <a:ext cx="1056147" cy="462015"/>
            </a:xfrm>
            <a:prstGeom prst="rect">
              <a:avLst/>
            </a:prstGeom>
          </p:spPr>
        </p:pic>
      </p:grpSp>
      <p:sp>
        <p:nvSpPr>
          <p:cNvPr id="95" name="Rectangle 94"/>
          <p:cNvSpPr/>
          <p:nvPr/>
        </p:nvSpPr>
        <p:spPr>
          <a:xfrm>
            <a:off x="5174593" y="3760938"/>
            <a:ext cx="3787305" cy="2259253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TextBox 225"/>
          <p:cNvSpPr txBox="1"/>
          <p:nvPr/>
        </p:nvSpPr>
        <p:spPr>
          <a:xfrm>
            <a:off x="440253" y="3808866"/>
            <a:ext cx="391808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Labeled sample is incubated with the sugar coated plates. Then wells are washed and plates are read.</a:t>
            </a:r>
          </a:p>
          <a:p>
            <a:endParaRPr lang="en-US" dirty="0"/>
          </a:p>
          <a:p>
            <a:r>
              <a:rPr lang="en-US" dirty="0" smtClean="0"/>
              <a:t>Need further optimization of labeling techniques and quality controls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497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8035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 smtClean="0">
                <a:latin typeface="Arial"/>
                <a:cs typeface="Arial"/>
              </a:rPr>
              <a:t>We had used carbohydrate binding profiles to discriminate between infected and non-infected samples of Plasmodium falciparum </a:t>
            </a:r>
            <a:r>
              <a:rPr lang="en-GB" sz="2800" b="1" dirty="0" smtClean="0">
                <a:latin typeface="Arial"/>
                <a:cs typeface="Arial"/>
              </a:rPr>
              <a:t>and predicted unknowns</a:t>
            </a:r>
            <a:endParaRPr lang="en-GB" sz="2800" b="1" i="1" dirty="0" smtClean="0">
              <a:latin typeface="Arial"/>
              <a:cs typeface="Arial"/>
            </a:endParaRPr>
          </a:p>
        </p:txBody>
      </p:sp>
      <p:pic>
        <p:nvPicPr>
          <p:cNvPr id="14" name="Picture 1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83" y="2201125"/>
            <a:ext cx="3363595" cy="3150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773" y="1693236"/>
            <a:ext cx="4272315" cy="44051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654288" y="5682664"/>
            <a:ext cx="2450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FITC-labeled cells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6519446"/>
            <a:ext cx="75517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latin typeface="Arial"/>
                <a:cs typeface="Arial"/>
              </a:rPr>
              <a:t>Confidential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7292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8035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 smtClean="0">
                <a:latin typeface="Arial"/>
                <a:cs typeface="Arial"/>
              </a:rPr>
              <a:t>Can we use carbohydrate binding profiles to discriminate between resistant strains of Plasmodium falciparum?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8776" y="1415470"/>
            <a:ext cx="4701658" cy="4148944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769249"/>
              </p:ext>
            </p:extLst>
          </p:nvPr>
        </p:nvGraphicFramePr>
        <p:xfrm>
          <a:off x="4624105" y="3994339"/>
          <a:ext cx="4432648" cy="208797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16324"/>
                <a:gridCol w="2216324"/>
              </a:tblGrid>
              <a:tr h="56397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/>
                          <a:cs typeface="Arial"/>
                        </a:rPr>
                        <a:t>Strain</a:t>
                      </a: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/>
                          <a:cs typeface="Arial"/>
                        </a:rPr>
                        <a:t>Artemisinin-resistance</a:t>
                      </a:r>
                      <a:r>
                        <a:rPr lang="en-US" sz="1400" baseline="0" dirty="0" smtClean="0">
                          <a:latin typeface="Arial"/>
                          <a:cs typeface="Arial"/>
                        </a:rPr>
                        <a:t> related gene</a:t>
                      </a: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</a:tr>
              <a:tr h="28394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/>
                          <a:cs typeface="Arial"/>
                        </a:rPr>
                        <a:t>3D7</a:t>
                      </a: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/>
                          <a:cs typeface="Arial"/>
                        </a:rPr>
                        <a:t>WT</a:t>
                      </a: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</a:tr>
              <a:tr h="28394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/>
                          <a:cs typeface="Arial"/>
                        </a:rPr>
                        <a:t>TH004-004</a:t>
                      </a: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/>
                          <a:cs typeface="Arial"/>
                        </a:rPr>
                        <a:t>WT</a:t>
                      </a: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</a:tr>
              <a:tr h="28394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/>
                          <a:cs typeface="Arial"/>
                        </a:rPr>
                        <a:t>TH004-023</a:t>
                      </a: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/>
                          <a:cs typeface="Arial"/>
                        </a:rPr>
                        <a:t>Mutation</a:t>
                      </a: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</a:tr>
              <a:tr h="28394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/>
                          <a:cs typeface="Arial"/>
                        </a:rPr>
                        <a:t>TH004-036</a:t>
                      </a: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/>
                          <a:cs typeface="Arial"/>
                        </a:rPr>
                        <a:t>Mutation</a:t>
                      </a: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</a:tr>
              <a:tr h="28394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/>
                          <a:cs typeface="Arial"/>
                        </a:rPr>
                        <a:t>TH004-64</a:t>
                      </a: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/>
                          <a:cs typeface="Arial"/>
                        </a:rPr>
                        <a:t>Mutation</a:t>
                      </a:r>
                      <a:endParaRPr lang="en-US" sz="1400" dirty="0">
                        <a:latin typeface="Arial"/>
                        <a:cs typeface="Arial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3424" y="1315470"/>
            <a:ext cx="2763329" cy="25998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/>
          <a:srcRect l="9208" t="6511" r="10606" b="3308"/>
          <a:stretch/>
        </p:blipFill>
        <p:spPr>
          <a:xfrm>
            <a:off x="4217489" y="2019144"/>
            <a:ext cx="1923664" cy="1238372"/>
          </a:xfrm>
          <a:prstGeom prst="ellipse">
            <a:avLst/>
          </a:prstGeom>
          <a:ln w="3175" cap="rnd" cmpd="sng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763598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116"/>
            <a:ext cx="412877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9"/>
          <a:stretch/>
        </p:blipFill>
        <p:spPr bwMode="auto">
          <a:xfrm>
            <a:off x="4850705" y="1306422"/>
            <a:ext cx="3586518" cy="33057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34942" y="4641817"/>
            <a:ext cx="3308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83% accuracy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16200000">
            <a:off x="6989451" y="2518960"/>
            <a:ext cx="3308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100% accuracy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0" y="8035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 smtClean="0">
                <a:latin typeface="Arial"/>
                <a:cs typeface="Arial"/>
              </a:rPr>
              <a:t>Initial results pointed towards a very good separation between strains, specially at the trophozoite stage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03354" y="4985498"/>
            <a:ext cx="38451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How can we know this is not product of random differences such as small oscillations of parasitaemia?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6519446"/>
            <a:ext cx="75517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latin typeface="Arial"/>
                <a:cs typeface="Arial"/>
              </a:rPr>
              <a:t>Confidential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7442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/>
          <p:cNvGrpSpPr/>
          <p:nvPr/>
        </p:nvGrpSpPr>
        <p:grpSpPr>
          <a:xfrm>
            <a:off x="-19172" y="4591152"/>
            <a:ext cx="5298846" cy="1016000"/>
            <a:chOff x="-9922" y="5495515"/>
            <a:chExt cx="5298139" cy="1016000"/>
          </a:xfrm>
        </p:grpSpPr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41917" y="5495515"/>
              <a:ext cx="2146300" cy="1016000"/>
            </a:xfrm>
            <a:prstGeom prst="rect">
              <a:avLst/>
            </a:prstGeom>
          </p:spPr>
        </p:pic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17661" y="5495515"/>
              <a:ext cx="2146300" cy="1016000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9922" y="5495515"/>
              <a:ext cx="2146300" cy="1016000"/>
            </a:xfrm>
            <a:prstGeom prst="rect">
              <a:avLst/>
            </a:prstGeom>
          </p:spPr>
        </p:pic>
      </p:grpSp>
      <p:grpSp>
        <p:nvGrpSpPr>
          <p:cNvPr id="62" name="Group 61"/>
          <p:cNvGrpSpPr/>
          <p:nvPr/>
        </p:nvGrpSpPr>
        <p:grpSpPr>
          <a:xfrm>
            <a:off x="-19172" y="5251552"/>
            <a:ext cx="5298846" cy="1016000"/>
            <a:chOff x="-9922" y="5495515"/>
            <a:chExt cx="5298139" cy="1016000"/>
          </a:xfrm>
        </p:grpSpPr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41917" y="5495515"/>
              <a:ext cx="2146300" cy="1016000"/>
            </a:xfrm>
            <a:prstGeom prst="rect">
              <a:avLst/>
            </a:prstGeom>
          </p:spPr>
        </p:pic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17661" y="5495515"/>
              <a:ext cx="2146300" cy="1016000"/>
            </a:xfrm>
            <a:prstGeom prst="rect">
              <a:avLst/>
            </a:prstGeom>
          </p:spPr>
        </p:pic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9922" y="5495515"/>
              <a:ext cx="2146300" cy="1016000"/>
            </a:xfrm>
            <a:prstGeom prst="rect">
              <a:avLst/>
            </a:prstGeom>
          </p:spPr>
        </p:pic>
      </p:grpSp>
      <p:grpSp>
        <p:nvGrpSpPr>
          <p:cNvPr id="66" name="Group 65"/>
          <p:cNvGrpSpPr/>
          <p:nvPr/>
        </p:nvGrpSpPr>
        <p:grpSpPr>
          <a:xfrm>
            <a:off x="3897187" y="5251552"/>
            <a:ext cx="5298846" cy="1016000"/>
            <a:chOff x="-9922" y="5495515"/>
            <a:chExt cx="5298139" cy="1016000"/>
          </a:xfrm>
        </p:grpSpPr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41917" y="5495515"/>
              <a:ext cx="2146300" cy="1016000"/>
            </a:xfrm>
            <a:prstGeom prst="rect">
              <a:avLst/>
            </a:prstGeom>
          </p:spPr>
        </p:pic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17661" y="5495515"/>
              <a:ext cx="2146300" cy="1016000"/>
            </a:xfrm>
            <a:prstGeom prst="rect">
              <a:avLst/>
            </a:prstGeom>
          </p:spPr>
        </p:pic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9922" y="5495515"/>
              <a:ext cx="2146300" cy="1016000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-16122" y="3868435"/>
            <a:ext cx="5298139" cy="1016000"/>
            <a:chOff x="-9922" y="5495515"/>
            <a:chExt cx="5298139" cy="1016000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41917" y="5495515"/>
              <a:ext cx="2146300" cy="10160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17661" y="5495515"/>
              <a:ext cx="2146300" cy="1016000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9922" y="5495515"/>
              <a:ext cx="2146300" cy="1016000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-13596" y="2929507"/>
            <a:ext cx="5298139" cy="1016000"/>
            <a:chOff x="-9922" y="5495515"/>
            <a:chExt cx="5298139" cy="1016000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41917" y="5495515"/>
              <a:ext cx="2146300" cy="1016000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17661" y="5495515"/>
              <a:ext cx="2146300" cy="1016000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9922" y="5495515"/>
              <a:ext cx="2146300" cy="1016000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-12889" y="1952385"/>
            <a:ext cx="5298139" cy="1016000"/>
            <a:chOff x="-9922" y="5495515"/>
            <a:chExt cx="5298139" cy="1016000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41917" y="5495515"/>
              <a:ext cx="2146300" cy="1016000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17661" y="5495515"/>
              <a:ext cx="2146300" cy="1016000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9922" y="5495515"/>
              <a:ext cx="2146300" cy="1016000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-13596" y="1113936"/>
            <a:ext cx="5298846" cy="1016000"/>
            <a:chOff x="-9922" y="5495515"/>
            <a:chExt cx="5298139" cy="1016000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41917" y="5495515"/>
              <a:ext cx="2146300" cy="1016000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17661" y="5495515"/>
              <a:ext cx="2146300" cy="1016000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9922" y="5495515"/>
              <a:ext cx="2146300" cy="1016000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19172" y="0"/>
            <a:ext cx="9144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latin typeface="Arial"/>
                <a:cs typeface="Arial"/>
              </a:rPr>
              <a:t>Optimising the labelling method we obtained information about parasitaemia levels that can be used to correct differences between batches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3892804" y="1113936"/>
            <a:ext cx="5298846" cy="1016000"/>
            <a:chOff x="-9922" y="5495515"/>
            <a:chExt cx="5298139" cy="1016000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41917" y="5495515"/>
              <a:ext cx="2146300" cy="1016000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17661" y="5495515"/>
              <a:ext cx="2146300" cy="1016000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9922" y="5495515"/>
              <a:ext cx="2146300" cy="1016000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3892804" y="2106420"/>
            <a:ext cx="5298846" cy="1016000"/>
            <a:chOff x="-9922" y="5495515"/>
            <a:chExt cx="5298139" cy="1016000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41917" y="5495515"/>
              <a:ext cx="2146300" cy="1016000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17661" y="5495515"/>
              <a:ext cx="2146300" cy="1016000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9922" y="5495515"/>
              <a:ext cx="2146300" cy="1016000"/>
            </a:xfrm>
            <a:prstGeom prst="rect">
              <a:avLst/>
            </a:prstGeom>
          </p:spPr>
        </p:pic>
      </p:grpSp>
      <p:grpSp>
        <p:nvGrpSpPr>
          <p:cNvPr id="44" name="Group 43"/>
          <p:cNvGrpSpPr/>
          <p:nvPr/>
        </p:nvGrpSpPr>
        <p:grpSpPr>
          <a:xfrm>
            <a:off x="3892804" y="3110662"/>
            <a:ext cx="5298846" cy="1016000"/>
            <a:chOff x="-9922" y="5495515"/>
            <a:chExt cx="5298139" cy="1016000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41917" y="5495515"/>
              <a:ext cx="2146300" cy="1016000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17661" y="5495515"/>
              <a:ext cx="2146300" cy="1016000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9922" y="5495515"/>
              <a:ext cx="2146300" cy="1016000"/>
            </a:xfrm>
            <a:prstGeom prst="rect">
              <a:avLst/>
            </a:prstGeom>
          </p:spPr>
        </p:pic>
      </p:grpSp>
      <p:grpSp>
        <p:nvGrpSpPr>
          <p:cNvPr id="48" name="Group 47"/>
          <p:cNvGrpSpPr/>
          <p:nvPr/>
        </p:nvGrpSpPr>
        <p:grpSpPr>
          <a:xfrm>
            <a:off x="3892804" y="4045826"/>
            <a:ext cx="5298846" cy="1016000"/>
            <a:chOff x="-9922" y="5495515"/>
            <a:chExt cx="5298139" cy="1016000"/>
          </a:xfrm>
        </p:grpSpPr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41917" y="5495515"/>
              <a:ext cx="2146300" cy="1016000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17661" y="5495515"/>
              <a:ext cx="2146300" cy="1016000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9922" y="5495515"/>
              <a:ext cx="2146300" cy="1016000"/>
            </a:xfrm>
            <a:prstGeom prst="rect">
              <a:avLst/>
            </a:prstGeom>
          </p:spPr>
        </p:pic>
      </p:grpSp>
      <p:grpSp>
        <p:nvGrpSpPr>
          <p:cNvPr id="52" name="Group 51"/>
          <p:cNvGrpSpPr/>
          <p:nvPr/>
        </p:nvGrpSpPr>
        <p:grpSpPr>
          <a:xfrm>
            <a:off x="3892804" y="4438752"/>
            <a:ext cx="5298846" cy="1016000"/>
            <a:chOff x="-9922" y="5495515"/>
            <a:chExt cx="5298139" cy="1016000"/>
          </a:xfrm>
        </p:grpSpPr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41917" y="5495515"/>
              <a:ext cx="2146300" cy="1016000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17661" y="5495515"/>
              <a:ext cx="2146300" cy="1016000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9922" y="5495515"/>
              <a:ext cx="2146300" cy="1016000"/>
            </a:xfrm>
            <a:prstGeom prst="rect">
              <a:avLst/>
            </a:prstGeom>
          </p:spPr>
        </p:pic>
      </p:grpSp>
      <p:pic>
        <p:nvPicPr>
          <p:cNvPr id="56" name="Picture 55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21"/>
          <a:stretch/>
        </p:blipFill>
        <p:spPr>
          <a:xfrm>
            <a:off x="5089758" y="1584266"/>
            <a:ext cx="3692290" cy="4340816"/>
          </a:xfrm>
          <a:prstGeom prst="rect">
            <a:avLst/>
          </a:prstGeom>
        </p:spPr>
      </p:pic>
      <p:pic>
        <p:nvPicPr>
          <p:cNvPr id="57" name="Picture 56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0"/>
          <a:stretch/>
        </p:blipFill>
        <p:spPr>
          <a:xfrm>
            <a:off x="451846" y="1584266"/>
            <a:ext cx="3709148" cy="4340816"/>
          </a:xfrm>
          <a:prstGeom prst="rect">
            <a:avLst/>
          </a:prstGeom>
        </p:spPr>
      </p:pic>
      <p:sp>
        <p:nvSpPr>
          <p:cNvPr id="70" name="TextBox 69"/>
          <p:cNvSpPr txBox="1"/>
          <p:nvPr/>
        </p:nvSpPr>
        <p:spPr>
          <a:xfrm>
            <a:off x="0" y="6519446"/>
            <a:ext cx="75517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latin typeface="Arial"/>
                <a:cs typeface="Arial"/>
              </a:rPr>
              <a:t>Confidential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2720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96" y="40101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 smtClean="0">
                <a:latin typeface="Arial"/>
                <a:cs typeface="Arial"/>
              </a:rPr>
              <a:t>Next step in method optimisation involved the implementation of controls to correct </a:t>
            </a:r>
            <a:r>
              <a:rPr lang="en-GB" sz="2800" b="1" i="1" dirty="0" smtClean="0">
                <a:latin typeface="Arial"/>
                <a:cs typeface="Arial"/>
              </a:rPr>
              <a:t>for experimental variation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770447315"/>
              </p:ext>
            </p:extLst>
          </p:nvPr>
        </p:nvGraphicFramePr>
        <p:xfrm>
          <a:off x="2755278" y="1586447"/>
          <a:ext cx="3744121" cy="39232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0" y="6519446"/>
            <a:ext cx="75517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latin typeface="Arial"/>
                <a:cs typeface="Arial"/>
              </a:rPr>
              <a:t>Confidential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8610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92" b="24057"/>
          <a:stretch/>
        </p:blipFill>
        <p:spPr>
          <a:xfrm>
            <a:off x="0" y="6135038"/>
            <a:ext cx="9181728" cy="7229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96" y="40101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 smtClean="0">
                <a:latin typeface="Arial"/>
                <a:cs typeface="Arial"/>
              </a:rPr>
              <a:t>We can reproduce previous results and discriminate between resistant and not resistant strains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0" y="6519446"/>
            <a:ext cx="75517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latin typeface="Arial"/>
                <a:cs typeface="Arial"/>
              </a:rPr>
              <a:t>Confidential</a:t>
            </a:r>
            <a:endParaRPr lang="en-US" sz="16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12216" r="4082"/>
          <a:stretch/>
        </p:blipFill>
        <p:spPr>
          <a:xfrm>
            <a:off x="4343393" y="1916595"/>
            <a:ext cx="4816593" cy="3115937"/>
          </a:xfrm>
          <a:prstGeom prst="rect">
            <a:avLst/>
          </a:prstGeom>
        </p:spPr>
      </p:pic>
      <p:pic>
        <p:nvPicPr>
          <p:cNvPr id="3" name="Picture 2" descr="StrainsTroph1stREp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" y="1810771"/>
            <a:ext cx="4335997" cy="30649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96" y="514441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 smtClean="0">
                <a:latin typeface="Arial"/>
                <a:cs typeface="Arial"/>
              </a:rPr>
              <a:t>What happens when we introduce more variation? Can we reproduce the </a:t>
            </a:r>
            <a:r>
              <a:rPr lang="en-GB" sz="2800" b="1" i="1" dirty="0" smtClean="0">
                <a:latin typeface="Arial"/>
                <a:cs typeface="Arial"/>
              </a:rPr>
              <a:t>results?</a:t>
            </a:r>
            <a:endParaRPr lang="en-GB" sz="2800" b="1" i="1" dirty="0" smtClean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96" y="1288496"/>
            <a:ext cx="4335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Strain reclassification can be achieved at 100%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845731" y="1288496"/>
            <a:ext cx="4335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Resistance phenotype can be discriminated with 85% accuracy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975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1298</TotalTime>
  <Words>685</Words>
  <Application>Microsoft Macintosh PowerPoint</Application>
  <PresentationFormat>On-screen Show (4:3)</PresentationFormat>
  <Paragraphs>94</Paragraphs>
  <Slides>12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Warwick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Gibson</dc:creator>
  <cp:lastModifiedBy>Eva Caamano</cp:lastModifiedBy>
  <cp:revision>84</cp:revision>
  <dcterms:created xsi:type="dcterms:W3CDTF">2015-05-20T15:10:26Z</dcterms:created>
  <dcterms:modified xsi:type="dcterms:W3CDTF">2016-09-14T13:44:36Z</dcterms:modified>
</cp:coreProperties>
</file>