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jpg" ContentType="image/jpeg"/>
  <Default Extension="emf" ContentType="image/x-emf"/>
  <Default Extension="tiff" ContentType="image/tiff"/>
  <Default Extension="rels" ContentType="application/vnd.openxmlformats-package.relationships+xml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embeddings/oleObject3.bin" ContentType="application/vnd.openxmlformats-officedocument.oleObject"/>
  <Override PartName="/ppt/embeddings/oleObject4.bin" ContentType="application/vnd.openxmlformats-officedocument.oleObject"/>
  <Override PartName="/ppt/embeddings/oleObject5.bin" ContentType="application/vnd.openxmlformats-officedocument.oleObject"/>
  <Override PartName="/ppt/notesSlides/notesSlide1.xml" ContentType="application/vnd.openxmlformats-officedocument.presentationml.notesSlide+xml"/>
  <Override PartName="/ppt/embeddings/oleObject6.bin" ContentType="application/vnd.openxmlformats-officedocument.oleObject"/>
  <Override PartName="/ppt/embeddings/oleObject7.bin" ContentType="application/vnd.openxmlformats-officedocument.oleObject"/>
  <Override PartName="/ppt/notesSlides/notesSlide2.xml" ContentType="application/vnd.openxmlformats-officedocument.presentationml.notesSlide+xml"/>
  <Override PartName="/ppt/embeddings/oleObject8.bin" ContentType="application/vnd.openxmlformats-officedocument.oleObject"/>
  <Override PartName="/ppt/embeddings/oleObject9.bin" ContentType="application/vnd.openxmlformats-officedocument.oleObject"/>
  <Override PartName="/ppt/embeddings/oleObject10.bin" ContentType="application/vnd.openxmlformats-officedocument.oleObject"/>
  <Override PartName="/ppt/embeddings/oleObject11.bin" ContentType="application/vnd.openxmlformats-officedocument.oleObject"/>
  <Override PartName="/ppt/embeddings/oleObject12.bin" ContentType="application/vnd.openxmlformats-officedocument.oleObject"/>
  <Override PartName="/ppt/embeddings/oleObject13.bin" ContentType="application/vnd.openxmlformats-officedocument.oleObject"/>
  <Override PartName="/ppt/embeddings/oleObject14.bin" ContentType="application/vnd.openxmlformats-officedocument.oleObject"/>
  <Override PartName="/ppt/embeddings/oleObject15.bin" ContentType="application/vnd.openxmlformats-officedocument.oleObject"/>
  <Override PartName="/ppt/embeddings/oleObject16.bin" ContentType="application/vnd.openxmlformats-officedocument.oleObject"/>
  <Override PartName="/ppt/embeddings/oleObject17.bin" ContentType="application/vnd.openxmlformats-officedocument.oleObject"/>
  <Override PartName="/ppt/embeddings/oleObject18.bin" ContentType="application/vnd.openxmlformats-officedocument.oleObject"/>
  <Override PartName="/ppt/embeddings/oleObject19.bin" ContentType="application/vnd.openxmlformats-officedocument.oleObject"/>
  <Override PartName="/ppt/embeddings/oleObject20.bin" ContentType="application/vnd.openxmlformats-officedocument.oleObject"/>
  <Override PartName="/ppt/embeddings/oleObject21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0"/>
  </p:notesMasterIdLst>
  <p:sldIdLst>
    <p:sldId id="262" r:id="rId2"/>
    <p:sldId id="263" r:id="rId3"/>
    <p:sldId id="275" r:id="rId4"/>
    <p:sldId id="274" r:id="rId5"/>
    <p:sldId id="258" r:id="rId6"/>
    <p:sldId id="257" r:id="rId7"/>
    <p:sldId id="259" r:id="rId8"/>
    <p:sldId id="260" r:id="rId9"/>
    <p:sldId id="264" r:id="rId10"/>
    <p:sldId id="265" r:id="rId11"/>
    <p:sldId id="276" r:id="rId12"/>
    <p:sldId id="267" r:id="rId13"/>
    <p:sldId id="268" r:id="rId14"/>
    <p:sldId id="269" r:id="rId15"/>
    <p:sldId id="270" r:id="rId16"/>
    <p:sldId id="272" r:id="rId17"/>
    <p:sldId id="273" r:id="rId18"/>
    <p:sldId id="271" r:id="rId1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Untitled Section" id="{C1F2B017-9299-744A-ABEA-B29EB9A4E6D4}">
          <p14:sldIdLst>
            <p14:sldId id="262"/>
            <p14:sldId id="263"/>
            <p14:sldId id="275"/>
            <p14:sldId id="274"/>
            <p14:sldId id="258"/>
            <p14:sldId id="257"/>
            <p14:sldId id="259"/>
            <p14:sldId id="260"/>
            <p14:sldId id="264"/>
            <p14:sldId id="265"/>
            <p14:sldId id="276"/>
            <p14:sldId id="267"/>
            <p14:sldId id="268"/>
            <p14:sldId id="269"/>
            <p14:sldId id="270"/>
            <p14:sldId id="272"/>
            <p14:sldId id="273"/>
            <p14:sldId id="271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8" d="100"/>
          <a:sy n="68" d="100"/>
        </p:scale>
        <p:origin x="-202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notesMaster" Target="notesMasters/notesMaster1.xml"/><Relationship Id="rId21" Type="http://schemas.openxmlformats.org/officeDocument/2006/relationships/printerSettings" Target="printerSettings/printerSettings1.bin"/><Relationship Id="rId22" Type="http://schemas.openxmlformats.org/officeDocument/2006/relationships/presProps" Target="presProps.xml"/><Relationship Id="rId23" Type="http://schemas.openxmlformats.org/officeDocument/2006/relationships/viewProps" Target="viewProps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Relationship Id="rId2" Type="http://schemas.openxmlformats.org/officeDocument/2006/relationships/image" Target="../media/image14.emf"/><Relationship Id="rId3" Type="http://schemas.openxmlformats.org/officeDocument/2006/relationships/image" Target="../media/image15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emf"/><Relationship Id="rId2" Type="http://schemas.openxmlformats.org/officeDocument/2006/relationships/image" Target="../media/image21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4.wmf"/><Relationship Id="rId2" Type="http://schemas.openxmlformats.org/officeDocument/2006/relationships/image" Target="../media/image35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3.emf"/><Relationship Id="rId2" Type="http://schemas.openxmlformats.org/officeDocument/2006/relationships/image" Target="../media/image44.e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49.emf"/><Relationship Id="rId4" Type="http://schemas.openxmlformats.org/officeDocument/2006/relationships/image" Target="../media/image50.emf"/><Relationship Id="rId5" Type="http://schemas.openxmlformats.org/officeDocument/2006/relationships/image" Target="../media/image51.emf"/><Relationship Id="rId6" Type="http://schemas.openxmlformats.org/officeDocument/2006/relationships/image" Target="../media/image52.emf"/><Relationship Id="rId7" Type="http://schemas.openxmlformats.org/officeDocument/2006/relationships/image" Target="../media/image53.emf"/><Relationship Id="rId8" Type="http://schemas.openxmlformats.org/officeDocument/2006/relationships/image" Target="../media/image54.emf"/><Relationship Id="rId9" Type="http://schemas.openxmlformats.org/officeDocument/2006/relationships/image" Target="../media/image55.emf"/><Relationship Id="rId10" Type="http://schemas.openxmlformats.org/officeDocument/2006/relationships/image" Target="../media/image56.emf"/><Relationship Id="rId11" Type="http://schemas.openxmlformats.org/officeDocument/2006/relationships/image" Target="../media/image57.emf"/><Relationship Id="rId1" Type="http://schemas.openxmlformats.org/officeDocument/2006/relationships/image" Target="../media/image47.emf"/><Relationship Id="rId2" Type="http://schemas.openxmlformats.org/officeDocument/2006/relationships/image" Target="../media/image48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6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DAD65C-B3D8-9E40-BF04-A4C301BCA1A6}" type="datetimeFigureOut">
              <a:rPr lang="en-US" smtClean="0"/>
              <a:t>12/08/2015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835E3F-E939-2F42-A6F2-58889A2A8A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17394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More</a:t>
            </a:r>
            <a:r>
              <a:rPr lang="en-US" baseline="0" dirty="0" smtClean="0"/>
              <a:t>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974FA9-F185-44A4-976B-2613C1970EB0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1960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974FA9-F185-44A4-976B-2613C1970EB0}" type="slidenum">
              <a:rPr lang="en-GB" smtClean="0"/>
              <a:pPr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61280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70AC0-EC57-5645-BB9A-28669DEC40A0}" type="datetimeFigureOut">
              <a:rPr lang="en-US" smtClean="0"/>
              <a:t>11/08/2015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3FF22-5175-F84F-9CD3-050E44AE15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8646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70AC0-EC57-5645-BB9A-28669DEC40A0}" type="datetimeFigureOut">
              <a:rPr lang="en-US" smtClean="0"/>
              <a:t>11/08/2015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3FF22-5175-F84F-9CD3-050E44AE15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36602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70AC0-EC57-5645-BB9A-28669DEC40A0}" type="datetimeFigureOut">
              <a:rPr lang="en-US" smtClean="0"/>
              <a:t>11/08/2015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3FF22-5175-F84F-9CD3-050E44AE15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48793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70AC0-EC57-5645-BB9A-28669DEC40A0}" type="datetimeFigureOut">
              <a:rPr lang="en-US" smtClean="0"/>
              <a:t>11/08/2015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3FF22-5175-F84F-9CD3-050E44AE15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8498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70AC0-EC57-5645-BB9A-28669DEC40A0}" type="datetimeFigureOut">
              <a:rPr lang="en-US" smtClean="0"/>
              <a:t>11/08/2015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3FF22-5175-F84F-9CD3-050E44AE15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33758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70AC0-EC57-5645-BB9A-28669DEC40A0}" type="datetimeFigureOut">
              <a:rPr lang="en-US" smtClean="0"/>
              <a:t>11/08/2015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3FF22-5175-F84F-9CD3-050E44AE15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70273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70AC0-EC57-5645-BB9A-28669DEC40A0}" type="datetimeFigureOut">
              <a:rPr lang="en-US" smtClean="0"/>
              <a:t>11/08/2015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3FF22-5175-F84F-9CD3-050E44AE15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7024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70AC0-EC57-5645-BB9A-28669DEC40A0}" type="datetimeFigureOut">
              <a:rPr lang="en-US" smtClean="0"/>
              <a:t>11/08/2015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3FF22-5175-F84F-9CD3-050E44AE15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99005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70AC0-EC57-5645-BB9A-28669DEC40A0}" type="datetimeFigureOut">
              <a:rPr lang="en-US" smtClean="0"/>
              <a:t>11/08/2015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3FF22-5175-F84F-9CD3-050E44AE15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68387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70AC0-EC57-5645-BB9A-28669DEC40A0}" type="datetimeFigureOut">
              <a:rPr lang="en-US" smtClean="0"/>
              <a:t>11/08/2015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3FF22-5175-F84F-9CD3-050E44AE15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49502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70AC0-EC57-5645-BB9A-28669DEC40A0}" type="datetimeFigureOut">
              <a:rPr lang="en-US" smtClean="0"/>
              <a:t>11/08/2015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3FF22-5175-F84F-9CD3-050E44AE15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38203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A70AC0-EC57-5645-BB9A-28669DEC40A0}" type="datetimeFigureOut">
              <a:rPr lang="en-US" smtClean="0"/>
              <a:t>11/08/2015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33FF22-5175-F84F-9CD3-050E44AE15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85616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Relationship Id="rId3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4" Type="http://schemas.openxmlformats.org/officeDocument/2006/relationships/image" Target="../media/image34.wmf"/><Relationship Id="rId5" Type="http://schemas.openxmlformats.org/officeDocument/2006/relationships/image" Target="../media/image36.tiff"/><Relationship Id="rId6" Type="http://schemas.openxmlformats.org/officeDocument/2006/relationships/oleObject" Target="../embeddings/oleObject7.bin"/><Relationship Id="rId7" Type="http://schemas.openxmlformats.org/officeDocument/2006/relationships/image" Target="../media/image35.wmf"/><Relationship Id="rId8" Type="http://schemas.openxmlformats.org/officeDocument/2006/relationships/image" Target="../media/image37.png"/><Relationship Id="rId9" Type="http://schemas.openxmlformats.org/officeDocument/2006/relationships/image" Target="../media/image3.jpg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4" Type="http://schemas.openxmlformats.org/officeDocument/2006/relationships/image" Target="../media/image38.tiff"/><Relationship Id="rId5" Type="http://schemas.openxmlformats.org/officeDocument/2006/relationships/image" Target="../media/image39.tiff"/><Relationship Id="rId6" Type="http://schemas.openxmlformats.org/officeDocument/2006/relationships/image" Target="../media/image40.emf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4" Type="http://schemas.openxmlformats.org/officeDocument/2006/relationships/image" Target="../media/image42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4" Type="http://schemas.openxmlformats.org/officeDocument/2006/relationships/image" Target="../media/image43.emf"/><Relationship Id="rId5" Type="http://schemas.openxmlformats.org/officeDocument/2006/relationships/oleObject" Target="../embeddings/oleObject9.bin"/><Relationship Id="rId6" Type="http://schemas.openxmlformats.org/officeDocument/2006/relationships/image" Target="../media/image44.emf"/><Relationship Id="rId7" Type="http://schemas.openxmlformats.org/officeDocument/2006/relationships/image" Target="../media/image45.png"/><Relationship Id="rId8" Type="http://schemas.openxmlformats.org/officeDocument/2006/relationships/image" Target="../media/image46.png"/><Relationship Id="rId9" Type="http://schemas.openxmlformats.org/officeDocument/2006/relationships/image" Target="../media/image3.jpg"/><Relationship Id="rId1" Type="http://schemas.openxmlformats.org/officeDocument/2006/relationships/vmlDrawing" Target="../drawings/vmlDrawing4.vml"/><Relationship Id="rId2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9" Type="http://schemas.openxmlformats.org/officeDocument/2006/relationships/oleObject" Target="../embeddings/oleObject12.bin"/><Relationship Id="rId20" Type="http://schemas.openxmlformats.org/officeDocument/2006/relationships/image" Target="../media/image54.emf"/><Relationship Id="rId21" Type="http://schemas.openxmlformats.org/officeDocument/2006/relationships/oleObject" Target="../embeddings/oleObject18.bin"/><Relationship Id="rId22" Type="http://schemas.openxmlformats.org/officeDocument/2006/relationships/image" Target="../media/image55.emf"/><Relationship Id="rId23" Type="http://schemas.openxmlformats.org/officeDocument/2006/relationships/oleObject" Target="../embeddings/oleObject19.bin"/><Relationship Id="rId24" Type="http://schemas.openxmlformats.org/officeDocument/2006/relationships/image" Target="../media/image56.emf"/><Relationship Id="rId25" Type="http://schemas.openxmlformats.org/officeDocument/2006/relationships/oleObject" Target="../embeddings/oleObject20.bin"/><Relationship Id="rId26" Type="http://schemas.openxmlformats.org/officeDocument/2006/relationships/image" Target="../media/image57.emf"/><Relationship Id="rId27" Type="http://schemas.openxmlformats.org/officeDocument/2006/relationships/image" Target="../media/image60.emf"/><Relationship Id="rId28" Type="http://schemas.openxmlformats.org/officeDocument/2006/relationships/image" Target="../media/image3.jpg"/><Relationship Id="rId10" Type="http://schemas.openxmlformats.org/officeDocument/2006/relationships/image" Target="../media/image49.emf"/><Relationship Id="rId11" Type="http://schemas.openxmlformats.org/officeDocument/2006/relationships/oleObject" Target="../embeddings/oleObject13.bin"/><Relationship Id="rId12" Type="http://schemas.openxmlformats.org/officeDocument/2006/relationships/image" Target="../media/image50.emf"/><Relationship Id="rId13" Type="http://schemas.openxmlformats.org/officeDocument/2006/relationships/oleObject" Target="../embeddings/oleObject14.bin"/><Relationship Id="rId14" Type="http://schemas.openxmlformats.org/officeDocument/2006/relationships/image" Target="../media/image51.emf"/><Relationship Id="rId15" Type="http://schemas.openxmlformats.org/officeDocument/2006/relationships/oleObject" Target="../embeddings/oleObject15.bin"/><Relationship Id="rId16" Type="http://schemas.openxmlformats.org/officeDocument/2006/relationships/image" Target="../media/image52.emf"/><Relationship Id="rId17" Type="http://schemas.openxmlformats.org/officeDocument/2006/relationships/oleObject" Target="../embeddings/oleObject16.bin"/><Relationship Id="rId18" Type="http://schemas.openxmlformats.org/officeDocument/2006/relationships/image" Target="../media/image53.emf"/><Relationship Id="rId19" Type="http://schemas.openxmlformats.org/officeDocument/2006/relationships/oleObject" Target="../embeddings/oleObject17.bin"/><Relationship Id="rId1" Type="http://schemas.openxmlformats.org/officeDocument/2006/relationships/vmlDrawing" Target="../drawings/vmlDrawing5.vml"/><Relationship Id="rId2" Type="http://schemas.openxmlformats.org/officeDocument/2006/relationships/slideLayout" Target="../slideLayouts/slideLayout7.xml"/><Relationship Id="rId3" Type="http://schemas.openxmlformats.org/officeDocument/2006/relationships/image" Target="../media/image58.png"/><Relationship Id="rId4" Type="http://schemas.openxmlformats.org/officeDocument/2006/relationships/image" Target="../media/image59.png"/><Relationship Id="rId5" Type="http://schemas.openxmlformats.org/officeDocument/2006/relationships/oleObject" Target="../embeddings/oleObject10.bin"/><Relationship Id="rId6" Type="http://schemas.openxmlformats.org/officeDocument/2006/relationships/image" Target="../media/image47.emf"/><Relationship Id="rId7" Type="http://schemas.openxmlformats.org/officeDocument/2006/relationships/oleObject" Target="../embeddings/oleObject11.bin"/><Relationship Id="rId8" Type="http://schemas.openxmlformats.org/officeDocument/2006/relationships/image" Target="../media/image48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1.bin"/><Relationship Id="rId4" Type="http://schemas.openxmlformats.org/officeDocument/2006/relationships/image" Target="../media/image61.wmf"/><Relationship Id="rId5" Type="http://schemas.openxmlformats.org/officeDocument/2006/relationships/image" Target="../media/image62.emf"/><Relationship Id="rId6" Type="http://schemas.openxmlformats.org/officeDocument/2006/relationships/image" Target="../media/image63.emf"/><Relationship Id="rId7" Type="http://schemas.openxmlformats.org/officeDocument/2006/relationships/image" Target="../media/image3.jpg"/><Relationship Id="rId1" Type="http://schemas.openxmlformats.org/officeDocument/2006/relationships/vmlDrawing" Target="../drawings/vmlDrawing6.vml"/><Relationship Id="rId2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emf"/><Relationship Id="rId4" Type="http://schemas.openxmlformats.org/officeDocument/2006/relationships/image" Target="../media/image62.emf"/><Relationship Id="rId5" Type="http://schemas.openxmlformats.org/officeDocument/2006/relationships/image" Target="../media/image63.emf"/><Relationship Id="rId6" Type="http://schemas.openxmlformats.org/officeDocument/2006/relationships/image" Target="../media/image27.png"/><Relationship Id="rId7" Type="http://schemas.openxmlformats.org/officeDocument/2006/relationships/image" Target="../media/image28.png"/><Relationship Id="rId8" Type="http://schemas.openxmlformats.org/officeDocument/2006/relationships/image" Target="../media/image42.png"/><Relationship Id="rId9" Type="http://schemas.openxmlformats.org/officeDocument/2006/relationships/image" Target="../media/image65.png"/><Relationship Id="rId10" Type="http://schemas.openxmlformats.org/officeDocument/2006/relationships/image" Target="../media/image66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jpeg"/><Relationship Id="rId4" Type="http://schemas.openxmlformats.org/officeDocument/2006/relationships/image" Target="../media/image3.jpg"/><Relationship Id="rId5" Type="http://schemas.openxmlformats.org/officeDocument/2006/relationships/hyperlink" Target="http://www.google.co.uk/url?sa=i&amp;rct=j&amp;q=&amp;esrc=s&amp;frm=1&amp;source=images&amp;cd=&amp;cad=rja&amp;uact=8&amp;ved=0CAcQjRw&amp;url=http://www.constableandsmith.com/arrestedgels/&amp;ei=7uaHVZaODejV7AbDsZ6IBA&amp;bvm=bv.96339352,d.ZGU&amp;psig=AFQjCNGd10AUx_hHDGvU64h2xeYXTN86fg&amp;ust=1435056229595397" TargetMode="External"/><Relationship Id="rId6" Type="http://schemas.openxmlformats.org/officeDocument/2006/relationships/image" Target="../media/image69.jpeg"/><Relationship Id="rId7" Type="http://schemas.openxmlformats.org/officeDocument/2006/relationships/image" Target="../media/image70.jpe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7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Relationship Id="rId3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1.emf"/><Relationship Id="rId12" Type="http://schemas.openxmlformats.org/officeDocument/2006/relationships/image" Target="../media/image12.tiff"/><Relationship Id="rId1" Type="http://schemas.openxmlformats.org/officeDocument/2006/relationships/tags" Target="../tags/tag1.xml"/><Relationship Id="rId2" Type="http://schemas.openxmlformats.org/officeDocument/2006/relationships/slideLayout" Target="../slideLayouts/slideLayout7.xml"/><Relationship Id="rId3" Type="http://schemas.openxmlformats.org/officeDocument/2006/relationships/image" Target="../media/image3.jpg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6" Type="http://schemas.openxmlformats.org/officeDocument/2006/relationships/image" Target="../media/image6.jpeg"/><Relationship Id="rId7" Type="http://schemas.openxmlformats.org/officeDocument/2006/relationships/image" Target="../media/image7.png"/><Relationship Id="rId8" Type="http://schemas.openxmlformats.org/officeDocument/2006/relationships/image" Target="../media/image8.png"/><Relationship Id="rId9" Type="http://schemas.openxmlformats.org/officeDocument/2006/relationships/image" Target="../media/image9.png"/><Relationship Id="rId10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11" Type="http://schemas.openxmlformats.org/officeDocument/2006/relationships/oleObject" Target="../embeddings/oleObject3.bin"/><Relationship Id="rId12" Type="http://schemas.openxmlformats.org/officeDocument/2006/relationships/image" Target="../media/image15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7.xml"/><Relationship Id="rId3" Type="http://schemas.openxmlformats.org/officeDocument/2006/relationships/image" Target="../media/image3.jpg"/><Relationship Id="rId4" Type="http://schemas.openxmlformats.org/officeDocument/2006/relationships/image" Target="../media/image16.emf"/><Relationship Id="rId5" Type="http://schemas.openxmlformats.org/officeDocument/2006/relationships/image" Target="../media/image17.emf"/><Relationship Id="rId6" Type="http://schemas.openxmlformats.org/officeDocument/2006/relationships/image" Target="../media/image18.png"/><Relationship Id="rId7" Type="http://schemas.openxmlformats.org/officeDocument/2006/relationships/oleObject" Target="../embeddings/oleObject1.bin"/><Relationship Id="rId8" Type="http://schemas.openxmlformats.org/officeDocument/2006/relationships/image" Target="../media/image13.emf"/><Relationship Id="rId9" Type="http://schemas.openxmlformats.org/officeDocument/2006/relationships/oleObject" Target="../embeddings/oleObject2.bin"/><Relationship Id="rId10" Type="http://schemas.openxmlformats.org/officeDocument/2006/relationships/image" Target="../media/image14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jpg"/><Relationship Id="rId3" Type="http://schemas.openxmlformats.org/officeDocument/2006/relationships/image" Target="../media/image1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4" Type="http://schemas.openxmlformats.org/officeDocument/2006/relationships/oleObject" Target="../embeddings/oleObject4.bin"/><Relationship Id="rId5" Type="http://schemas.openxmlformats.org/officeDocument/2006/relationships/image" Target="../media/image20.emf"/><Relationship Id="rId6" Type="http://schemas.openxmlformats.org/officeDocument/2006/relationships/oleObject" Target="../embeddings/oleObject5.bin"/><Relationship Id="rId7" Type="http://schemas.openxmlformats.org/officeDocument/2006/relationships/image" Target="../media/image21.emf"/><Relationship Id="rId8" Type="http://schemas.openxmlformats.org/officeDocument/2006/relationships/image" Target="../media/image22.emf"/><Relationship Id="rId9" Type="http://schemas.openxmlformats.org/officeDocument/2006/relationships/image" Target="../media/image23.e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4" Type="http://schemas.openxmlformats.org/officeDocument/2006/relationships/image" Target="../media/image25.png"/><Relationship Id="rId5" Type="http://schemas.openxmlformats.org/officeDocument/2006/relationships/image" Target="../media/image26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4" Type="http://schemas.openxmlformats.org/officeDocument/2006/relationships/image" Target="../media/image27.png"/><Relationship Id="rId5" Type="http://schemas.openxmlformats.org/officeDocument/2006/relationships/image" Target="../media/image28.png"/><Relationship Id="rId6" Type="http://schemas.openxmlformats.org/officeDocument/2006/relationships/image" Target="../media/image29.emf"/><Relationship Id="rId7" Type="http://schemas.openxmlformats.org/officeDocument/2006/relationships/image" Target="../media/image30.emf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jpg"/><Relationship Id="rId3" Type="http://schemas.openxmlformats.org/officeDocument/2006/relationships/image" Target="../media/image3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emf"/><Relationship Id="rId4" Type="http://schemas.openxmlformats.org/officeDocument/2006/relationships/image" Target="../media/image3.jp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2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51954"/>
          <a:stretch/>
        </p:blipFill>
        <p:spPr>
          <a:xfrm>
            <a:off x="0" y="4274185"/>
            <a:ext cx="9169400" cy="258381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-25400"/>
            <a:ext cx="91440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b="1" i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Tandem post-polymerization modification: </a:t>
            </a:r>
          </a:p>
          <a:p>
            <a:pPr algn="ctr"/>
            <a:r>
              <a:rPr lang="en-GB" sz="3000" b="1" i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Routes to effective glycopolymer inhibitors of bacterial toxins</a:t>
            </a:r>
            <a:endParaRPr lang="en-US" sz="3000" b="1" i="1" dirty="0" smtClean="0">
              <a:solidFill>
                <a:schemeClr val="accent4"/>
              </a:solidFill>
              <a:latin typeface="Arial"/>
              <a:cs typeface="Arial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121821" y="6239390"/>
            <a:ext cx="40073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err="1">
                <a:solidFill>
                  <a:schemeClr val="accent4"/>
                </a:solidFill>
                <a:latin typeface="Arial"/>
                <a:cs typeface="Arial"/>
              </a:rPr>
              <a:t>s</a:t>
            </a:r>
            <a:r>
              <a:rPr lang="en-GB" sz="2400" dirty="0" err="1" smtClean="0">
                <a:solidFill>
                  <a:schemeClr val="accent4"/>
                </a:solidFill>
                <a:latin typeface="Arial"/>
                <a:cs typeface="Arial"/>
              </a:rPr>
              <a:t>-j.richards@warwick.ac.uk</a:t>
            </a:r>
            <a:r>
              <a:rPr lang="en-GB" sz="2400" dirty="0" smtClean="0">
                <a:solidFill>
                  <a:schemeClr val="accent4"/>
                </a:solidFill>
                <a:latin typeface="Arial"/>
                <a:cs typeface="Arial"/>
              </a:rPr>
              <a:t> </a:t>
            </a:r>
            <a:endParaRPr lang="en-GB" sz="2400" dirty="0">
              <a:solidFill>
                <a:schemeClr val="accent4"/>
              </a:solidFill>
              <a:latin typeface="Arial"/>
              <a:cs typeface="Arial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-36640" y="2439983"/>
            <a:ext cx="926882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u="sng" dirty="0" smtClean="0">
                <a:solidFill>
                  <a:schemeClr val="accent4"/>
                </a:solidFill>
                <a:latin typeface="Arial"/>
                <a:cs typeface="Arial"/>
              </a:rPr>
              <a:t>Sarah-Jane Richards</a:t>
            </a:r>
            <a:r>
              <a:rPr lang="en-GB" sz="3200" dirty="0" smtClean="0">
                <a:solidFill>
                  <a:schemeClr val="accent4"/>
                </a:solidFill>
                <a:latin typeface="Arial"/>
                <a:cs typeface="Arial"/>
              </a:rPr>
              <a:t> and Matthew I. Gibson</a:t>
            </a:r>
          </a:p>
          <a:p>
            <a:pPr algn="ctr"/>
            <a:r>
              <a:rPr lang="en-GB" sz="2400" dirty="0" smtClean="0">
                <a:solidFill>
                  <a:schemeClr val="accent4"/>
                </a:solidFill>
                <a:latin typeface="Arial"/>
                <a:cs typeface="Arial"/>
              </a:rPr>
              <a:t>Department of Chemistry, University of Warwick, UK</a:t>
            </a:r>
          </a:p>
        </p:txBody>
      </p:sp>
      <p:sp>
        <p:nvSpPr>
          <p:cNvPr id="9" name="TextBox 12"/>
          <p:cNvSpPr txBox="1">
            <a:spLocks noChangeArrowheads="1"/>
          </p:cNvSpPr>
          <p:nvPr/>
        </p:nvSpPr>
        <p:spPr bwMode="auto">
          <a:xfrm>
            <a:off x="6929593" y="3646488"/>
            <a:ext cx="2754312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2400" dirty="0">
                <a:solidFill>
                  <a:schemeClr val="accent4"/>
                </a:solidFill>
                <a:latin typeface="Arial"/>
                <a:cs typeface="Arial"/>
              </a:rPr>
              <a:t>@</a:t>
            </a:r>
            <a:r>
              <a:rPr lang="en-GB" sz="2400" dirty="0" err="1">
                <a:solidFill>
                  <a:schemeClr val="accent4"/>
                </a:solidFill>
                <a:latin typeface="Arial"/>
                <a:cs typeface="Arial"/>
              </a:rPr>
              <a:t>LabGibson</a:t>
            </a:r>
            <a:endParaRPr lang="en-GB" sz="2400" dirty="0">
              <a:solidFill>
                <a:schemeClr val="accent4"/>
              </a:solidFill>
              <a:latin typeface="Arial"/>
              <a:cs typeface="Arial"/>
            </a:endParaRPr>
          </a:p>
        </p:txBody>
      </p:sp>
      <p:pic>
        <p:nvPicPr>
          <p:cNvPr id="10" name="Picture 2" descr="https://encrypted-tbn2.gstatic.com/images?q=tbn:ANd9GcTdPkmEmar2OBdnauknNHDqtdNU8FAlkkVjrMEOgUHxHRYkvGs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16117" y="3590925"/>
            <a:ext cx="625475" cy="62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112682" y="6146800"/>
            <a:ext cx="39862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604A7B"/>
                </a:solidFill>
              </a:rPr>
              <a:t>250</a:t>
            </a:r>
            <a:r>
              <a:rPr lang="en-US" baseline="30000" dirty="0" smtClean="0">
                <a:solidFill>
                  <a:srgbClr val="604A7B"/>
                </a:solidFill>
              </a:rPr>
              <a:t>th</a:t>
            </a:r>
            <a:r>
              <a:rPr lang="en-US" dirty="0" smtClean="0">
                <a:solidFill>
                  <a:srgbClr val="604A7B"/>
                </a:solidFill>
              </a:rPr>
              <a:t> ACS Meeting</a:t>
            </a:r>
            <a:r>
              <a:rPr lang="en-US" dirty="0" smtClean="0">
                <a:solidFill>
                  <a:srgbClr val="604A7B"/>
                </a:solidFill>
              </a:rPr>
              <a:t> 16/08/</a:t>
            </a:r>
            <a:r>
              <a:rPr lang="en-US" dirty="0" smtClean="0">
                <a:solidFill>
                  <a:srgbClr val="604A7B"/>
                </a:solidFill>
              </a:rPr>
              <a:t>15</a:t>
            </a:r>
          </a:p>
          <a:p>
            <a:r>
              <a:rPr lang="en-US" dirty="0" smtClean="0">
                <a:solidFill>
                  <a:srgbClr val="604A7B"/>
                </a:solidFill>
              </a:rPr>
              <a:t>Boston, MA</a:t>
            </a:r>
            <a:endParaRPr lang="en-US" dirty="0">
              <a:solidFill>
                <a:srgbClr val="604A7B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3718" y="3645198"/>
            <a:ext cx="54896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err="1" smtClean="0">
                <a:solidFill>
                  <a:schemeClr val="accent4"/>
                </a:solidFill>
                <a:latin typeface="Arial"/>
                <a:cs typeface="Arial"/>
              </a:rPr>
              <a:t>www.warwick.ac.uk</a:t>
            </a:r>
            <a:r>
              <a:rPr lang="en-GB" sz="2400" dirty="0" smtClean="0">
                <a:solidFill>
                  <a:schemeClr val="accent4"/>
                </a:solidFill>
                <a:latin typeface="Arial"/>
                <a:cs typeface="Arial"/>
              </a:rPr>
              <a:t>/</a:t>
            </a:r>
            <a:r>
              <a:rPr lang="en-GB" sz="2400" dirty="0" err="1" smtClean="0">
                <a:solidFill>
                  <a:schemeClr val="accent4"/>
                </a:solidFill>
                <a:latin typeface="Arial"/>
                <a:cs typeface="Arial"/>
              </a:rPr>
              <a:t>sarahjane_richards</a:t>
            </a:r>
            <a:endParaRPr lang="en-GB" sz="2400" dirty="0">
              <a:solidFill>
                <a:schemeClr val="accent4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765524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69447835"/>
              </p:ext>
            </p:extLst>
          </p:nvPr>
        </p:nvGraphicFramePr>
        <p:xfrm>
          <a:off x="413644" y="2623114"/>
          <a:ext cx="4162425" cy="2925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3" name="Graph" r:id="rId3" imgW="4162349" imgH="2926080" progId="Origin50.Graph">
                  <p:embed/>
                </p:oleObj>
              </mc:Choice>
              <mc:Fallback>
                <p:oleObj name="Graph" r:id="rId3" imgW="4162349" imgH="2926080" progId="Origin50.Graph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3644" y="2623114"/>
                        <a:ext cx="4162425" cy="29257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" name="Picture 2" descr="Binding Site.tif"/>
          <p:cNvPicPr>
            <a:picLocks noChangeAspect="1"/>
          </p:cNvPicPr>
          <p:nvPr/>
        </p:nvPicPr>
        <p:blipFill>
          <a:blip r:embed="rId5" cstate="print"/>
          <a:srcRect r="57236" b="40321"/>
          <a:stretch>
            <a:fillRect/>
          </a:stretch>
        </p:blipFill>
        <p:spPr>
          <a:xfrm>
            <a:off x="1142976" y="490953"/>
            <a:ext cx="2384566" cy="225153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435616" y="160565"/>
            <a:ext cx="23638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Gill Sans MT" pitchFamily="34" charset="0"/>
              </a:rPr>
              <a:t>Peanut Agglutinin</a:t>
            </a:r>
            <a:endParaRPr lang="en-GB" dirty="0">
              <a:latin typeface="Gill Sans MT" pitchFamily="34" charset="0"/>
            </a:endParaRPr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1282585" y="3276919"/>
            <a:ext cx="99060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>
            <a:off x="2806585" y="3276919"/>
            <a:ext cx="99060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1687997" y="2807780"/>
            <a:ext cx="19004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Gill Sans MT" pitchFamily="34" charset="0"/>
              </a:rPr>
              <a:t>Polymer length</a:t>
            </a:r>
            <a:endParaRPr lang="en-GB" dirty="0">
              <a:latin typeface="Gill Sans MT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58609" y="5321116"/>
            <a:ext cx="1371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smtClean="0">
                <a:latin typeface="Arial" pitchFamily="34" charset="0"/>
                <a:cs typeface="Arial" pitchFamily="34" charset="0"/>
              </a:rPr>
              <a:t>Short Linker</a:t>
            </a:r>
            <a:endParaRPr lang="en-GB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606409" y="5321116"/>
            <a:ext cx="1371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smtClean="0">
                <a:latin typeface="Arial" pitchFamily="34" charset="0"/>
                <a:cs typeface="Arial" pitchFamily="34" charset="0"/>
              </a:rPr>
              <a:t>Long Linker</a:t>
            </a:r>
            <a:endParaRPr lang="en-GB" sz="14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2377809" y="5476493"/>
            <a:ext cx="3048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rot="5400000">
            <a:off x="2425186" y="2886807"/>
            <a:ext cx="4007877" cy="0"/>
          </a:xfrm>
          <a:prstGeom prst="line">
            <a:avLst/>
          </a:prstGeom>
          <a:ln w="285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5814478" y="160565"/>
            <a:ext cx="173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Gill Sans MT" pitchFamily="34" charset="0"/>
              </a:rPr>
              <a:t>Cholera Toxin</a:t>
            </a:r>
            <a:endParaRPr lang="en-GB" dirty="0">
              <a:latin typeface="Gill Sans MT" pitchFamily="34" charset="0"/>
            </a:endParaRPr>
          </a:p>
        </p:txBody>
      </p:sp>
      <p:graphicFrame>
        <p:nvGraphicFramePr>
          <p:cNvPr id="13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205863"/>
              </p:ext>
            </p:extLst>
          </p:nvPr>
        </p:nvGraphicFramePr>
        <p:xfrm>
          <a:off x="4718713" y="2614969"/>
          <a:ext cx="4162425" cy="29257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4" name="Graph" r:id="rId6" imgW="4162349" imgH="2926080" progId="Origin50.Graph">
                  <p:embed/>
                </p:oleObj>
              </mc:Choice>
              <mc:Fallback>
                <p:oleObj name="Graph" r:id="rId6" imgW="4162349" imgH="2926080" progId="Origin50.Graph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18713" y="2614969"/>
                        <a:ext cx="4162425" cy="29257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5496633" y="5315246"/>
            <a:ext cx="1371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smtClean="0">
                <a:latin typeface="Arial" pitchFamily="34" charset="0"/>
                <a:cs typeface="Arial" pitchFamily="34" charset="0"/>
              </a:rPr>
              <a:t>Short Linker</a:t>
            </a:r>
            <a:endParaRPr lang="en-GB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944433" y="5315246"/>
            <a:ext cx="1371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smtClean="0">
                <a:latin typeface="Arial" pitchFamily="34" charset="0"/>
                <a:cs typeface="Arial" pitchFamily="34" charset="0"/>
              </a:rPr>
              <a:t>Long Linker</a:t>
            </a:r>
            <a:endParaRPr lang="en-GB" sz="14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 rot="5400000">
            <a:off x="6715833" y="5470623"/>
            <a:ext cx="3048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Picture 16" descr="Binding Site.tif"/>
          <p:cNvPicPr>
            <a:picLocks noChangeAspect="1"/>
          </p:cNvPicPr>
          <p:nvPr/>
        </p:nvPicPr>
        <p:blipFill>
          <a:blip r:embed="rId5" cstate="print"/>
          <a:srcRect l="40165" b="40136"/>
          <a:stretch>
            <a:fillRect/>
          </a:stretch>
        </p:blipFill>
        <p:spPr>
          <a:xfrm>
            <a:off x="4929190" y="562391"/>
            <a:ext cx="3000364" cy="2031003"/>
          </a:xfrm>
          <a:prstGeom prst="rect">
            <a:avLst/>
          </a:prstGeom>
        </p:spPr>
      </p:pic>
      <p:cxnSp>
        <p:nvCxnSpPr>
          <p:cNvPr id="18" name="Straight Arrow Connector 17"/>
          <p:cNvCxnSpPr/>
          <p:nvPr/>
        </p:nvCxnSpPr>
        <p:spPr>
          <a:xfrm>
            <a:off x="5620605" y="3056161"/>
            <a:ext cx="99060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7144605" y="3056161"/>
            <a:ext cx="99060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5814478" y="2623114"/>
            <a:ext cx="19004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Gill Sans MT" pitchFamily="34" charset="0"/>
              </a:rPr>
              <a:t>Polymer length</a:t>
            </a:r>
            <a:endParaRPr lang="en-GB" dirty="0">
              <a:latin typeface="Gill Sans MT" pitchFamily="34" charset="0"/>
            </a:endParaRPr>
          </a:p>
        </p:txBody>
      </p:sp>
      <p:pic>
        <p:nvPicPr>
          <p:cNvPr id="21" name="Picture 10" descr="D:\gibson\Matts Documents\Warwick\Publications\2012\SJR Cholera tandem Post-Mod\Figures\TOC.tif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931"/>
          <a:stretch>
            <a:fillRect/>
          </a:stretch>
        </p:blipFill>
        <p:spPr bwMode="auto">
          <a:xfrm>
            <a:off x="2463703" y="490953"/>
            <a:ext cx="4256087" cy="4819650"/>
          </a:xfrm>
          <a:prstGeom prst="rect">
            <a:avLst/>
          </a:prstGeom>
          <a:noFill/>
          <a:ln w="38100" cmpd="sng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21"/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92" b="24057"/>
          <a:stretch/>
        </p:blipFill>
        <p:spPr>
          <a:xfrm>
            <a:off x="-19096" y="6135038"/>
            <a:ext cx="9181728" cy="722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26205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/>
      <p:bldP spid="15" grpId="0"/>
      <p:bldP spid="2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92" b="24057"/>
          <a:stretch/>
        </p:blipFill>
        <p:spPr>
          <a:xfrm>
            <a:off x="-19096" y="6135038"/>
            <a:ext cx="9181728" cy="72296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813035" y="-31532"/>
            <a:ext cx="55179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i="1" dirty="0" smtClean="0">
                <a:latin typeface="Franklin Gothic Book" pitchFamily="34" charset="0"/>
              </a:rPr>
              <a:t>Improved Synthesis with Poly(</a:t>
            </a:r>
            <a:r>
              <a:rPr lang="en-GB" sz="2400" b="1" i="1" dirty="0" err="1" smtClean="0">
                <a:latin typeface="Franklin Gothic Book" pitchFamily="34" charset="0"/>
              </a:rPr>
              <a:t>azlactones</a:t>
            </a:r>
            <a:r>
              <a:rPr lang="en-GB" sz="2400" b="1" i="1" dirty="0" smtClean="0">
                <a:latin typeface="Franklin Gothic Book" pitchFamily="34" charset="0"/>
              </a:rPr>
              <a:t>)</a:t>
            </a:r>
            <a:endParaRPr lang="en-GB" sz="2400" b="1" i="1" dirty="0">
              <a:latin typeface="Franklin Gothic Book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00050" y="2580308"/>
            <a:ext cx="45188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GB" sz="1600" dirty="0" smtClean="0">
                <a:latin typeface="Gill Sans MT" pitchFamily="34" charset="0"/>
              </a:rPr>
              <a:t> 100 % Atom efficient</a:t>
            </a:r>
          </a:p>
          <a:p>
            <a:pPr>
              <a:buFont typeface="Arial" pitchFamily="34" charset="0"/>
              <a:buChar char="•"/>
            </a:pPr>
            <a:r>
              <a:rPr lang="en-GB" sz="1600" dirty="0" smtClean="0">
                <a:latin typeface="Gill Sans MT" pitchFamily="34" charset="0"/>
              </a:rPr>
              <a:t> Quantitative conversion with unhindered amines</a:t>
            </a:r>
          </a:p>
        </p:txBody>
      </p:sp>
      <p:pic>
        <p:nvPicPr>
          <p:cNvPr id="6" name="Picture 5" descr="Figure 2.tif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688327" y="3599478"/>
            <a:ext cx="2858021" cy="2204707"/>
          </a:xfrm>
          <a:prstGeom prst="rect">
            <a:avLst/>
          </a:prstGeom>
          <a:ln w="9525">
            <a:solidFill>
              <a:schemeClr val="tx1"/>
            </a:solidFill>
          </a:ln>
        </p:spPr>
      </p:pic>
      <p:pic>
        <p:nvPicPr>
          <p:cNvPr id="7" name="Picture 6" descr="Figure 3.tif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5719667" y="3604958"/>
            <a:ext cx="2678400" cy="2203200"/>
          </a:xfrm>
          <a:prstGeom prst="rect">
            <a:avLst/>
          </a:prstGeom>
          <a:ln w="9525">
            <a:solidFill>
              <a:schemeClr val="tx1"/>
            </a:solidFill>
          </a:ln>
        </p:spPr>
      </p:pic>
      <p:sp>
        <p:nvSpPr>
          <p:cNvPr id="8" name="Rectangle 7"/>
          <p:cNvSpPr/>
          <p:nvPr/>
        </p:nvSpPr>
        <p:spPr>
          <a:xfrm>
            <a:off x="5123793" y="2558415"/>
            <a:ext cx="402020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GB" sz="1600" dirty="0" smtClean="0">
                <a:latin typeface="Gill Sans MT" pitchFamily="34" charset="0"/>
              </a:rPr>
              <a:t> Scalable synthesis of monomer</a:t>
            </a:r>
          </a:p>
          <a:p>
            <a:pPr>
              <a:buFont typeface="Arial" pitchFamily="34" charset="0"/>
              <a:buChar char="•"/>
            </a:pPr>
            <a:r>
              <a:rPr lang="en-GB" sz="1600" dirty="0" smtClean="0">
                <a:latin typeface="Gill Sans MT" pitchFamily="34" charset="0"/>
              </a:rPr>
              <a:t> One-pot, two step synthesis/post- </a:t>
            </a:r>
          </a:p>
          <a:p>
            <a:r>
              <a:rPr lang="en-GB" sz="1600" dirty="0" smtClean="0">
                <a:latin typeface="Gill Sans MT" pitchFamily="34" charset="0"/>
              </a:rPr>
              <a:t>   polymerisation modification possible</a:t>
            </a:r>
            <a:endParaRPr lang="en-GB" sz="1600" dirty="0">
              <a:latin typeface="Gill Sans MT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1923393" y="3464137"/>
            <a:ext cx="5297214" cy="0"/>
          </a:xfrm>
          <a:prstGeom prst="line">
            <a:avLst/>
          </a:prstGeom>
          <a:ln w="285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893111" y="5873837"/>
            <a:ext cx="7318800" cy="338554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>
                <a:latin typeface="Gill Sans MT" pitchFamily="34" charset="0"/>
              </a:rPr>
              <a:t>Jones, M. W., Richards, S-J., </a:t>
            </a:r>
            <a:r>
              <a:rPr lang="en-GB" sz="1600" dirty="0" err="1" smtClean="0">
                <a:latin typeface="Gill Sans MT" pitchFamily="34" charset="0"/>
              </a:rPr>
              <a:t>Haddelton</a:t>
            </a:r>
            <a:r>
              <a:rPr lang="en-GB" sz="1600" dirty="0" smtClean="0">
                <a:latin typeface="Gill Sans MT" pitchFamily="34" charset="0"/>
              </a:rPr>
              <a:t>, D. M., Gibson, M. I.; </a:t>
            </a:r>
            <a:r>
              <a:rPr lang="en-GB" sz="1600" i="1" dirty="0" err="1" smtClean="0">
                <a:latin typeface="Gill Sans MT" pitchFamily="34" charset="0"/>
              </a:rPr>
              <a:t>Polym</a:t>
            </a:r>
            <a:r>
              <a:rPr lang="en-GB" sz="1600" i="1" dirty="0" smtClean="0">
                <a:latin typeface="Gill Sans MT" pitchFamily="34" charset="0"/>
              </a:rPr>
              <a:t>. Chem.</a:t>
            </a:r>
            <a:r>
              <a:rPr lang="en-GB" sz="1600" dirty="0" smtClean="0">
                <a:latin typeface="Gill Sans MT" pitchFamily="34" charset="0"/>
              </a:rPr>
              <a:t>, </a:t>
            </a:r>
            <a:r>
              <a:rPr lang="en-GB" sz="1600" b="1" dirty="0" smtClean="0">
                <a:latin typeface="Gill Sans MT" pitchFamily="34" charset="0"/>
              </a:rPr>
              <a:t>2013</a:t>
            </a:r>
            <a:endParaRPr lang="en-GB" sz="1600" i="1" dirty="0" smtClean="0">
              <a:latin typeface="Gill Sans MT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537698"/>
            <a:ext cx="43506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latin typeface="Gill Sans"/>
                <a:cs typeface="Gill Sans"/>
              </a:rPr>
              <a:t>M.E Buck &amp; D. M Lynn, </a:t>
            </a:r>
            <a:r>
              <a:rPr lang="pl-PL" sz="1600" i="1" dirty="0" err="1">
                <a:latin typeface="Gill Sans"/>
                <a:cs typeface="Gill Sans"/>
              </a:rPr>
              <a:t>Polym</a:t>
            </a:r>
            <a:r>
              <a:rPr lang="pl-PL" sz="1600" i="1" dirty="0">
                <a:latin typeface="Gill Sans"/>
                <a:cs typeface="Gill Sans"/>
              </a:rPr>
              <a:t>. Chem</a:t>
            </a:r>
            <a:r>
              <a:rPr lang="pl-PL" sz="1600" dirty="0">
                <a:latin typeface="Gill Sans"/>
                <a:cs typeface="Gill Sans"/>
              </a:rPr>
              <a:t>., </a:t>
            </a:r>
            <a:r>
              <a:rPr lang="pl-PL" sz="1600" b="1" dirty="0">
                <a:latin typeface="Gill Sans"/>
                <a:cs typeface="Gill Sans"/>
              </a:rPr>
              <a:t>2012</a:t>
            </a:r>
            <a:r>
              <a:rPr lang="pl-PL" sz="1600" dirty="0">
                <a:latin typeface="Gill Sans"/>
                <a:cs typeface="Gill Sans"/>
              </a:rPr>
              <a:t>, 3, 66</a:t>
            </a:r>
            <a:endParaRPr lang="en-GB" sz="1600" dirty="0">
              <a:latin typeface="Gill Sans"/>
              <a:cs typeface="Gill Sans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374897" y="522028"/>
            <a:ext cx="4356100" cy="2009140"/>
          </a:xfrm>
          <a:prstGeom prst="rect">
            <a:avLst/>
          </a:prstGeom>
          <a:ln>
            <a:solidFill>
              <a:srgbClr val="000000"/>
            </a:solidFill>
          </a:ln>
        </p:spPr>
      </p:pic>
    </p:spTree>
    <p:extLst>
      <p:ext uri="{BB962C8B-B14F-4D97-AF65-F5344CB8AC3E}">
        <p14:creationId xmlns:p14="http://schemas.microsoft.com/office/powerpoint/2010/main" val="42898342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92" b="24057"/>
          <a:stretch/>
        </p:blipFill>
        <p:spPr>
          <a:xfrm>
            <a:off x="-19096" y="6135038"/>
            <a:ext cx="9181728" cy="722962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l="-547" t="15794" r="53592" b="20130"/>
          <a:stretch/>
        </p:blipFill>
        <p:spPr>
          <a:xfrm>
            <a:off x="217640" y="969697"/>
            <a:ext cx="3904423" cy="399599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l="48945" t="21042" r="4099" b="19858"/>
          <a:stretch/>
        </p:blipFill>
        <p:spPr>
          <a:xfrm>
            <a:off x="188132" y="980980"/>
            <a:ext cx="4233206" cy="399599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956339" y="-64985"/>
            <a:ext cx="72430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i="1" dirty="0" smtClean="0">
                <a:latin typeface="Franklin Gothic Book" pitchFamily="34" charset="0"/>
              </a:rPr>
              <a:t>Bio-Inspired Glycan-Mimetic, Selective </a:t>
            </a:r>
            <a:r>
              <a:rPr lang="en-GB" sz="2400" b="1" i="1" dirty="0" err="1" smtClean="0">
                <a:latin typeface="Franklin Gothic Book" pitchFamily="34" charset="0"/>
              </a:rPr>
              <a:t>GlycoPolymers</a:t>
            </a:r>
            <a:endParaRPr lang="en-GB" sz="2400" b="1" i="1" dirty="0">
              <a:latin typeface="Franklin Gothic Book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95171" y="4961405"/>
            <a:ext cx="21917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err="1" smtClean="0">
                <a:latin typeface="Gill Sans MT"/>
                <a:cs typeface="Gill Sans MT"/>
              </a:rPr>
              <a:t>Ctx</a:t>
            </a:r>
            <a:r>
              <a:rPr lang="en-US" sz="2000" dirty="0" smtClean="0">
                <a:latin typeface="Gill Sans MT"/>
                <a:cs typeface="Gill Sans MT"/>
              </a:rPr>
              <a:t> with GM-1</a:t>
            </a:r>
          </a:p>
          <a:p>
            <a:pPr algn="ctr"/>
            <a:r>
              <a:rPr lang="en-US" sz="2000" dirty="0" smtClean="0">
                <a:latin typeface="Gill Sans MT"/>
                <a:cs typeface="Gill Sans MT"/>
              </a:rPr>
              <a:t>Crystal Structure</a:t>
            </a:r>
            <a:endParaRPr lang="en-US" sz="2000" dirty="0">
              <a:latin typeface="Gill Sans MT"/>
              <a:cs typeface="Gill Sans MT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4935991" y="994175"/>
            <a:ext cx="4208009" cy="4678124"/>
            <a:chOff x="4935991" y="676717"/>
            <a:chExt cx="4208009" cy="4678124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 rotWithShape="1">
            <a:blip r:embed="rId4"/>
            <a:srcRect l="49581" t="22564" r="4783" b="19652"/>
            <a:stretch/>
          </p:blipFill>
          <p:spPr>
            <a:xfrm>
              <a:off x="4935991" y="676717"/>
              <a:ext cx="4208009" cy="3995998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5884854" y="4646955"/>
              <a:ext cx="2191728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 smtClean="0">
                  <a:latin typeface="Gill Sans MT"/>
                  <a:cs typeface="Gill Sans MT"/>
                </a:rPr>
                <a:t>Polymer Design Concept</a:t>
              </a:r>
              <a:endParaRPr lang="en-US" sz="2000" dirty="0">
                <a:latin typeface="Gill Sans MT"/>
                <a:cs typeface="Gill Sans MT"/>
              </a:endParaRP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0" y="6550223"/>
            <a:ext cx="54244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Gill Sans MT"/>
                <a:cs typeface="Gill Sans MT"/>
              </a:rPr>
              <a:t>Tran </a:t>
            </a:r>
            <a:r>
              <a:rPr lang="en-US" sz="1400" i="1" dirty="0" smtClean="0">
                <a:latin typeface="Gill Sans MT"/>
                <a:cs typeface="Gill Sans MT"/>
              </a:rPr>
              <a:t>et al</a:t>
            </a:r>
            <a:r>
              <a:rPr lang="en-US" sz="1400" dirty="0" smtClean="0">
                <a:latin typeface="Gill Sans MT"/>
                <a:cs typeface="Gill Sans MT"/>
              </a:rPr>
              <a:t>., OBC,</a:t>
            </a:r>
            <a:r>
              <a:rPr lang="en-US" sz="1400" b="1" dirty="0" smtClean="0">
                <a:latin typeface="Gill Sans MT"/>
                <a:cs typeface="Gill Sans MT"/>
              </a:rPr>
              <a:t> 2011</a:t>
            </a:r>
            <a:r>
              <a:rPr lang="en-US" sz="1400" dirty="0" smtClean="0">
                <a:latin typeface="Gill Sans MT"/>
                <a:cs typeface="Gill Sans MT"/>
              </a:rPr>
              <a:t>, 9, 3658</a:t>
            </a:r>
            <a:endParaRPr lang="en-US" sz="1400" dirty="0">
              <a:latin typeface="Gill Sans MT"/>
              <a:cs typeface="Gill Sans MT"/>
            </a:endParaRPr>
          </a:p>
        </p:txBody>
      </p:sp>
    </p:spTree>
    <p:extLst>
      <p:ext uri="{BB962C8B-B14F-4D97-AF65-F5344CB8AC3E}">
        <p14:creationId xmlns:p14="http://schemas.microsoft.com/office/powerpoint/2010/main" val="20894700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2704732" y="1230563"/>
            <a:ext cx="1981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latin typeface="Arial" pitchFamily="34" charset="0"/>
                <a:cs typeface="Arial" pitchFamily="34" charset="0"/>
              </a:rPr>
              <a:t>Variable 2</a:t>
            </a:r>
            <a:r>
              <a:rPr lang="en-GB" sz="1200" baseline="30000" dirty="0" smtClean="0">
                <a:latin typeface="Arial" pitchFamily="34" charset="0"/>
                <a:cs typeface="Arial" pitchFamily="34" charset="0"/>
              </a:rPr>
              <a:t>o</a:t>
            </a:r>
            <a:r>
              <a:rPr lang="en-GB" sz="1200" dirty="0" smtClean="0">
                <a:latin typeface="Arial" pitchFamily="34" charset="0"/>
                <a:cs typeface="Arial" pitchFamily="34" charset="0"/>
              </a:rPr>
              <a:t> binding motif</a:t>
            </a:r>
            <a:endParaRPr lang="en-GB" sz="12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9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20576116"/>
              </p:ext>
            </p:extLst>
          </p:nvPr>
        </p:nvGraphicFramePr>
        <p:xfrm>
          <a:off x="4231332" y="373689"/>
          <a:ext cx="4781935" cy="313014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7" name="CS ChemDraw Drawing" r:id="rId3" imgW="4509135" imgH="2951512" progId="ChemDraw.Document.6.0">
                  <p:embed/>
                </p:oleObj>
              </mc:Choice>
              <mc:Fallback>
                <p:oleObj name="CS ChemDraw Drawing" r:id="rId3" imgW="4509135" imgH="2951512" progId="ChemDraw.Document.6.0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31332" y="373689"/>
                        <a:ext cx="4781935" cy="313014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2" name="Group 21"/>
          <p:cNvGrpSpPr/>
          <p:nvPr/>
        </p:nvGrpSpPr>
        <p:grpSpPr>
          <a:xfrm>
            <a:off x="158382" y="617153"/>
            <a:ext cx="4191000" cy="2218075"/>
            <a:chOff x="158382" y="946433"/>
            <a:chExt cx="4191000" cy="2218075"/>
          </a:xfrm>
        </p:grpSpPr>
        <p:graphicFrame>
          <p:nvGraphicFramePr>
            <p:cNvPr id="3" name="Object 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153172543"/>
                </p:ext>
              </p:extLst>
            </p:nvPr>
          </p:nvGraphicFramePr>
          <p:xfrm>
            <a:off x="1897012" y="946433"/>
            <a:ext cx="765175" cy="3312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178" name="CS ChemDraw Drawing" r:id="rId5" imgW="993124" imgH="429482" progId="ChemDraw.Document.6.0">
                    <p:embed/>
                  </p:oleObj>
                </mc:Choice>
                <mc:Fallback>
                  <p:oleObj name="CS ChemDraw Drawing" r:id="rId5" imgW="993124" imgH="429482" progId="ChemDraw.Document.6.0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897012" y="946433"/>
                          <a:ext cx="765175" cy="33125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blurRad="63500" dist="38099" dir="2700000" algn="ctr" rotWithShape="0">
                                  <a:schemeClr val="bg2">
                                    <a:alpha val="74998"/>
                                  </a:scheme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" name="Freeform 3"/>
            <p:cNvSpPr/>
            <p:nvPr/>
          </p:nvSpPr>
          <p:spPr>
            <a:xfrm>
              <a:off x="2438032" y="1255043"/>
              <a:ext cx="342900" cy="914400"/>
            </a:xfrm>
            <a:custGeom>
              <a:avLst/>
              <a:gdLst>
                <a:gd name="connsiteX0" fmla="*/ 200025 w 342900"/>
                <a:gd name="connsiteY0" fmla="*/ 1234440 h 1234440"/>
                <a:gd name="connsiteX1" fmla="*/ 154305 w 342900"/>
                <a:gd name="connsiteY1" fmla="*/ 1154430 h 1234440"/>
                <a:gd name="connsiteX2" fmla="*/ 28575 w 342900"/>
                <a:gd name="connsiteY2" fmla="*/ 754380 h 1234440"/>
                <a:gd name="connsiteX3" fmla="*/ 325755 w 342900"/>
                <a:gd name="connsiteY3" fmla="*/ 342900 h 1234440"/>
                <a:gd name="connsiteX4" fmla="*/ 131445 w 342900"/>
                <a:gd name="connsiteY4" fmla="*/ 0 h 1234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2900" h="1234440">
                  <a:moveTo>
                    <a:pt x="200025" y="1234440"/>
                  </a:moveTo>
                  <a:cubicBezTo>
                    <a:pt x="191452" y="1234440"/>
                    <a:pt x="182880" y="1234440"/>
                    <a:pt x="154305" y="1154430"/>
                  </a:cubicBezTo>
                  <a:cubicBezTo>
                    <a:pt x="125730" y="1074420"/>
                    <a:pt x="0" y="889635"/>
                    <a:pt x="28575" y="754380"/>
                  </a:cubicBezTo>
                  <a:cubicBezTo>
                    <a:pt x="57150" y="619125"/>
                    <a:pt x="308610" y="468630"/>
                    <a:pt x="325755" y="342900"/>
                  </a:cubicBezTo>
                  <a:cubicBezTo>
                    <a:pt x="342900" y="217170"/>
                    <a:pt x="237172" y="108585"/>
                    <a:pt x="131445" y="0"/>
                  </a:cubicBezTo>
                </a:path>
              </a:pathLst>
            </a:custGeom>
            <a:ln w="57150">
              <a:solidFill>
                <a:schemeClr val="tx1">
                  <a:lumMod val="75000"/>
                  <a:lumOff val="25000"/>
                </a:schemeClr>
              </a:solidFill>
            </a:ln>
            <a:scene3d>
              <a:camera prst="orthographicFront">
                <a:rot lat="21141341" lon="2425949" rev="21212004"/>
              </a:camera>
              <a:lightRig rig="threePt" dir="t"/>
            </a:scene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" name="Freeform 4"/>
            <p:cNvSpPr/>
            <p:nvPr/>
          </p:nvSpPr>
          <p:spPr>
            <a:xfrm>
              <a:off x="1458862" y="2051333"/>
              <a:ext cx="1634490" cy="592455"/>
            </a:xfrm>
            <a:custGeom>
              <a:avLst/>
              <a:gdLst>
                <a:gd name="connsiteX0" fmla="*/ 0 w 1634490"/>
                <a:gd name="connsiteY0" fmla="*/ 407670 h 592455"/>
                <a:gd name="connsiteX1" fmla="*/ 628650 w 1634490"/>
                <a:gd name="connsiteY1" fmla="*/ 533400 h 592455"/>
                <a:gd name="connsiteX2" fmla="*/ 1143000 w 1634490"/>
                <a:gd name="connsiteY2" fmla="*/ 53340 h 592455"/>
                <a:gd name="connsiteX3" fmla="*/ 1634490 w 1634490"/>
                <a:gd name="connsiteY3" fmla="*/ 213360 h 5924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34490" h="592455">
                  <a:moveTo>
                    <a:pt x="0" y="407670"/>
                  </a:moveTo>
                  <a:cubicBezTo>
                    <a:pt x="219075" y="500062"/>
                    <a:pt x="438150" y="592455"/>
                    <a:pt x="628650" y="533400"/>
                  </a:cubicBezTo>
                  <a:cubicBezTo>
                    <a:pt x="819150" y="474345"/>
                    <a:pt x="975360" y="106680"/>
                    <a:pt x="1143000" y="53340"/>
                  </a:cubicBezTo>
                  <a:cubicBezTo>
                    <a:pt x="1310640" y="0"/>
                    <a:pt x="1472565" y="106680"/>
                    <a:pt x="1634490" y="213360"/>
                  </a:cubicBezTo>
                </a:path>
              </a:pathLst>
            </a:custGeom>
            <a:ln w="44450">
              <a:solidFill>
                <a:srgbClr val="FF0000"/>
              </a:solidFill>
            </a:ln>
            <a:scene3d>
              <a:camera prst="orthographicFront">
                <a:rot lat="19799998" lon="0" rev="0"/>
              </a:camera>
              <a:lightRig rig="threePt" dir="t"/>
            </a:scene3d>
            <a:sp3d>
              <a:bevelT/>
              <a:bevelB/>
            </a:sp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" name="Left Bracket 5"/>
            <p:cNvSpPr/>
            <p:nvPr/>
          </p:nvSpPr>
          <p:spPr>
            <a:xfrm>
              <a:off x="1790332" y="2245643"/>
              <a:ext cx="76200" cy="609600"/>
            </a:xfrm>
            <a:prstGeom prst="leftBracket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" name="Right Bracket 6"/>
            <p:cNvSpPr/>
            <p:nvPr/>
          </p:nvSpPr>
          <p:spPr>
            <a:xfrm>
              <a:off x="2933332" y="2093243"/>
              <a:ext cx="76200" cy="609600"/>
            </a:xfrm>
            <a:prstGeom prst="rightBracket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Rounded Rectangle 7"/>
            <p:cNvSpPr/>
            <p:nvPr/>
          </p:nvSpPr>
          <p:spPr>
            <a:xfrm>
              <a:off x="2746642" y="1331243"/>
              <a:ext cx="612140" cy="243840"/>
            </a:xfrm>
            <a:prstGeom prst="roundRect">
              <a:avLst/>
            </a:prstGeom>
            <a:gradFill flip="none" rotWithShape="1">
              <a:gsLst>
                <a:gs pos="0">
                  <a:srgbClr val="00B050">
                    <a:shade val="30000"/>
                    <a:satMod val="115000"/>
                  </a:srgbClr>
                </a:gs>
                <a:gs pos="50000">
                  <a:srgbClr val="00B050">
                    <a:shade val="67500"/>
                    <a:satMod val="115000"/>
                  </a:srgbClr>
                </a:gs>
                <a:gs pos="100000">
                  <a:srgbClr val="00B05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scene3d>
              <a:camera prst="orthographicFront">
                <a:rot lat="20099998" lon="0" rev="0"/>
              </a:camera>
              <a:lightRig rig="threePt" dir="t"/>
            </a:scene3d>
            <a:sp3d>
              <a:bevelT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2520582" y="950243"/>
              <a:ext cx="13716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 smtClean="0">
                  <a:latin typeface="Arial" pitchFamily="34" charset="0"/>
                  <a:cs typeface="Arial" pitchFamily="34" charset="0"/>
                </a:rPr>
                <a:t>Carbohydrate</a:t>
              </a:r>
              <a:endParaRPr lang="en-GB" sz="12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866532" y="2702843"/>
              <a:ext cx="16002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 smtClean="0">
                  <a:latin typeface="Arial" pitchFamily="34" charset="0"/>
                  <a:cs typeface="Arial" pitchFamily="34" charset="0"/>
                </a:rPr>
                <a:t>Fixed multivalent Scaffold</a:t>
              </a:r>
              <a:endParaRPr lang="en-GB" sz="120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2" name="Straight Arrow Connector 11"/>
            <p:cNvCxnSpPr/>
            <p:nvPr/>
          </p:nvCxnSpPr>
          <p:spPr>
            <a:xfrm>
              <a:off x="1072782" y="1407443"/>
              <a:ext cx="838200" cy="0"/>
            </a:xfrm>
            <a:prstGeom prst="straightConnector1">
              <a:avLst/>
            </a:prstGeom>
            <a:ln w="101600" cmpd="dbl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/>
            <p:cNvCxnSpPr/>
            <p:nvPr/>
          </p:nvCxnSpPr>
          <p:spPr>
            <a:xfrm>
              <a:off x="3511182" y="2017043"/>
              <a:ext cx="838200" cy="0"/>
            </a:xfrm>
            <a:prstGeom prst="straightConnector1">
              <a:avLst/>
            </a:prstGeom>
            <a:ln w="101600" cmpd="dbl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>
              <a:off x="2417086" y="1217512"/>
              <a:ext cx="0" cy="934871"/>
            </a:xfrm>
            <a:prstGeom prst="line">
              <a:avLst/>
            </a:prstGeom>
            <a:ln w="28575">
              <a:solidFill>
                <a:schemeClr val="tx1"/>
              </a:solidFill>
              <a:prstDash val="sysDot"/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/>
            <p:cNvSpPr txBox="1"/>
            <p:nvPr/>
          </p:nvSpPr>
          <p:spPr>
            <a:xfrm>
              <a:off x="1086681" y="1712243"/>
              <a:ext cx="143390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 smtClean="0">
                  <a:latin typeface="Arial" pitchFamily="34" charset="0"/>
                  <a:cs typeface="Arial" pitchFamily="34" charset="0"/>
                </a:rPr>
                <a:t>Optimised</a:t>
              </a:r>
            </a:p>
            <a:p>
              <a:pPr algn="ctr"/>
              <a:r>
                <a:rPr lang="en-GB" sz="1200" dirty="0" smtClean="0">
                  <a:latin typeface="Arial" pitchFamily="34" charset="0"/>
                  <a:cs typeface="Arial" pitchFamily="34" charset="0"/>
                </a:rPr>
                <a:t>Linkage Length</a:t>
              </a:r>
            </a:p>
          </p:txBody>
        </p:sp>
        <p:pic>
          <p:nvPicPr>
            <p:cNvPr id="20" name="Picture 19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58382" y="1025845"/>
              <a:ext cx="720521" cy="1295998"/>
            </a:xfrm>
            <a:prstGeom prst="rect">
              <a:avLst/>
            </a:prstGeom>
          </p:spPr>
        </p:pic>
      </p:grpSp>
      <p:sp>
        <p:nvSpPr>
          <p:cNvPr id="21" name="TextBox 20"/>
          <p:cNvSpPr txBox="1"/>
          <p:nvPr/>
        </p:nvSpPr>
        <p:spPr>
          <a:xfrm>
            <a:off x="971127" y="-61991"/>
            <a:ext cx="72274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i="1" dirty="0" smtClean="0">
                <a:latin typeface="Franklin Gothic Book" pitchFamily="34" charset="0"/>
              </a:rPr>
              <a:t>Tandem </a:t>
            </a:r>
            <a:r>
              <a:rPr lang="en-GB" sz="2400" b="1" i="1" dirty="0">
                <a:latin typeface="Franklin Gothic Book" pitchFamily="34" charset="0"/>
              </a:rPr>
              <a:t>P</a:t>
            </a:r>
            <a:r>
              <a:rPr lang="en-GB" sz="2400" b="1" i="1" dirty="0" smtClean="0">
                <a:latin typeface="Franklin Gothic Book" pitchFamily="34" charset="0"/>
              </a:rPr>
              <a:t>ost-Polymerization</a:t>
            </a:r>
            <a:r>
              <a:rPr lang="en-GB" sz="2400" b="1" i="1" baseline="30000" dirty="0" smtClean="0">
                <a:latin typeface="Franklin Gothic Book" pitchFamily="34" charset="0"/>
              </a:rPr>
              <a:t>3</a:t>
            </a:r>
            <a:r>
              <a:rPr lang="en-GB" sz="2400" b="1" i="1" dirty="0" smtClean="0">
                <a:latin typeface="Franklin Gothic Book" pitchFamily="34" charset="0"/>
              </a:rPr>
              <a:t> Modification Strategy</a:t>
            </a:r>
            <a:endParaRPr lang="en-GB" sz="2400" b="1" i="1" dirty="0">
              <a:latin typeface="Franklin Gothic Book" pitchFamily="34" charset="0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50404" y="2300179"/>
            <a:ext cx="7293317" cy="371919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3" name="Picture 22"/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92" b="24057"/>
          <a:stretch/>
        </p:blipFill>
        <p:spPr>
          <a:xfrm>
            <a:off x="-19096" y="6135038"/>
            <a:ext cx="9181728" cy="722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0481198"/>
      </p:ext>
    </p:extLst>
  </p:cSld>
  <p:clrMapOvr>
    <a:masterClrMapping/>
  </p:clrMapOvr>
  <p:transition xmlns:p14="http://schemas.microsoft.com/office/powerpoint/2010/main" spd="slow">
    <p:pull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icture 29"/>
          <p:cNvPicPr>
            <a:picLocks noChangeAspect="1"/>
          </p:cNvPicPr>
          <p:nvPr/>
        </p:nvPicPr>
        <p:blipFill rotWithShape="1">
          <a:blip r:embed="rId3"/>
          <a:srcRect l="4855" t="8235" r="12214" b="6151"/>
          <a:stretch/>
        </p:blipFill>
        <p:spPr>
          <a:xfrm>
            <a:off x="438974" y="3104622"/>
            <a:ext cx="4107549" cy="2979184"/>
          </a:xfrm>
          <a:prstGeom prst="rect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</p:pic>
      <p:pic>
        <p:nvPicPr>
          <p:cNvPr id="31" name="Picture 30"/>
          <p:cNvPicPr>
            <a:picLocks noChangeAspect="1"/>
          </p:cNvPicPr>
          <p:nvPr/>
        </p:nvPicPr>
        <p:blipFill rotWithShape="1">
          <a:blip r:embed="rId4"/>
          <a:srcRect l="5305" t="7790" r="11963" b="5739"/>
          <a:stretch/>
        </p:blipFill>
        <p:spPr>
          <a:xfrm>
            <a:off x="4844400" y="3120300"/>
            <a:ext cx="4057987" cy="2988000"/>
          </a:xfrm>
          <a:prstGeom prst="rect">
            <a:avLst/>
          </a:prstGeom>
          <a:ln>
            <a:solidFill>
              <a:srgbClr val="262626"/>
            </a:solidFill>
          </a:ln>
        </p:spPr>
      </p:pic>
      <p:graphicFrame>
        <p:nvGraphicFramePr>
          <p:cNvPr id="4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2453407"/>
              </p:ext>
            </p:extLst>
          </p:nvPr>
        </p:nvGraphicFramePr>
        <p:xfrm>
          <a:off x="1843953" y="856324"/>
          <a:ext cx="815827" cy="71415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37" name="CS ChemDraw Drawing" r:id="rId5" imgW="522494" imgH="456486" progId="ChemDraw.Document.6.0">
                  <p:embed/>
                </p:oleObj>
              </mc:Choice>
              <mc:Fallback>
                <p:oleObj name="CS ChemDraw Drawing" r:id="rId5" imgW="522494" imgH="456486" progId="ChemDraw.Document.6.0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43953" y="856324"/>
                        <a:ext cx="815827" cy="71415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05617684"/>
              </p:ext>
            </p:extLst>
          </p:nvPr>
        </p:nvGraphicFramePr>
        <p:xfrm>
          <a:off x="7858101" y="599852"/>
          <a:ext cx="1066279" cy="108115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38" name="CS ChemDraw Drawing" r:id="rId7" imgW="682371" imgH="691801" progId="ChemDraw.Document.6.0">
                  <p:embed/>
                </p:oleObj>
              </mc:Choice>
              <mc:Fallback>
                <p:oleObj name="CS ChemDraw Drawing" r:id="rId7" imgW="682371" imgH="691801" progId="ChemDraw.Document.6.0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858101" y="599852"/>
                        <a:ext cx="1066279" cy="108115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1245957"/>
              </p:ext>
            </p:extLst>
          </p:nvPr>
        </p:nvGraphicFramePr>
        <p:xfrm>
          <a:off x="6473857" y="543830"/>
          <a:ext cx="1336570" cy="109355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39" name="CS ChemDraw Drawing" r:id="rId9" imgW="855964" imgH="700373" progId="ChemDraw.Document.6.0">
                  <p:embed/>
                </p:oleObj>
              </mc:Choice>
              <mc:Fallback>
                <p:oleObj name="CS ChemDraw Drawing" r:id="rId9" imgW="855964" imgH="700373" progId="ChemDraw.Document.6.0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73857" y="543830"/>
                        <a:ext cx="1336570" cy="109355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15284074"/>
              </p:ext>
            </p:extLst>
          </p:nvPr>
        </p:nvGraphicFramePr>
        <p:xfrm>
          <a:off x="4173708" y="2068002"/>
          <a:ext cx="833187" cy="3645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40" name="CS ChemDraw Drawing" r:id="rId11" imgW="533210" imgH="232743" progId="ChemDraw.Document.6.0">
                  <p:embed/>
                </p:oleObj>
              </mc:Choice>
              <mc:Fallback>
                <p:oleObj name="CS ChemDraw Drawing" r:id="rId11" imgW="533210" imgH="232743" progId="ChemDraw.Document.6.0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73708" y="2068002"/>
                        <a:ext cx="833187" cy="36452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25309105"/>
              </p:ext>
            </p:extLst>
          </p:nvPr>
        </p:nvGraphicFramePr>
        <p:xfrm>
          <a:off x="3900717" y="829247"/>
          <a:ext cx="1192746" cy="7984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41" name="CS ChemDraw Drawing" r:id="rId13" imgW="762953" imgH="511778" progId="ChemDraw.Document.6.0">
                  <p:embed/>
                </p:oleObj>
              </mc:Choice>
              <mc:Fallback>
                <p:oleObj name="CS ChemDraw Drawing" r:id="rId13" imgW="762953" imgH="511778" progId="ChemDraw.Document.6.0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00717" y="829247"/>
                        <a:ext cx="1192746" cy="79847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7429140"/>
              </p:ext>
            </p:extLst>
          </p:nvPr>
        </p:nvGraphicFramePr>
        <p:xfrm>
          <a:off x="5087387" y="786580"/>
          <a:ext cx="1192746" cy="8455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42" name="CS ChemDraw Drawing" r:id="rId15" imgW="762952" imgH="540925" progId="ChemDraw.Document.6.0">
                  <p:embed/>
                </p:oleObj>
              </mc:Choice>
              <mc:Fallback>
                <p:oleObj name="CS ChemDraw Drawing" r:id="rId15" imgW="762952" imgH="540925" progId="ChemDraw.Document.6.0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87387" y="786580"/>
                        <a:ext cx="1192746" cy="84558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30630317"/>
              </p:ext>
            </p:extLst>
          </p:nvPr>
        </p:nvGraphicFramePr>
        <p:xfrm>
          <a:off x="2795525" y="842370"/>
          <a:ext cx="1135711" cy="7711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43" name="CS ChemDraw Drawing" r:id="rId17" imgW="726519" imgH="493347" progId="ChemDraw.Document.6.0">
                  <p:embed/>
                </p:oleObj>
              </mc:Choice>
              <mc:Fallback>
                <p:oleObj name="CS ChemDraw Drawing" r:id="rId17" imgW="726519" imgH="493347" progId="ChemDraw.Document.6.0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95525" y="842370"/>
                        <a:ext cx="1135711" cy="77119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78739003"/>
              </p:ext>
            </p:extLst>
          </p:nvPr>
        </p:nvGraphicFramePr>
        <p:xfrm>
          <a:off x="6832130" y="2030105"/>
          <a:ext cx="696802" cy="56785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44" name="CS ChemDraw Drawing" r:id="rId19" imgW="446199" imgH="363903" progId="ChemDraw.Document.6.0">
                  <p:embed/>
                </p:oleObj>
              </mc:Choice>
              <mc:Fallback>
                <p:oleObj name="CS ChemDraw Drawing" r:id="rId19" imgW="446199" imgH="363903" progId="ChemDraw.Document.6.0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32130" y="2030105"/>
                        <a:ext cx="696802" cy="56785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15961931"/>
              </p:ext>
            </p:extLst>
          </p:nvPr>
        </p:nvGraphicFramePr>
        <p:xfrm>
          <a:off x="3040911" y="2081905"/>
          <a:ext cx="612491" cy="37691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45" name="CS ChemDraw Drawing" r:id="rId21" imgW="392620" imgH="240459" progId="ChemDraw.Document.6.0">
                  <p:embed/>
                </p:oleObj>
              </mc:Choice>
              <mc:Fallback>
                <p:oleObj name="CS ChemDraw Drawing" r:id="rId21" imgW="392620" imgH="240459" progId="ChemDraw.Document.6.0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0911" y="2081905"/>
                        <a:ext cx="612491" cy="37691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63486750"/>
              </p:ext>
            </p:extLst>
          </p:nvPr>
        </p:nvGraphicFramePr>
        <p:xfrm>
          <a:off x="5396333" y="2059584"/>
          <a:ext cx="691843" cy="6645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46" name="CS ChemDraw Drawing" r:id="rId23" imgW="442770" imgH="424767" progId="ChemDraw.Document.6.0">
                  <p:embed/>
                </p:oleObj>
              </mc:Choice>
              <mc:Fallback>
                <p:oleObj name="CS ChemDraw Drawing" r:id="rId23" imgW="442770" imgH="424767" progId="ChemDraw.Document.6.0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96333" y="2059584"/>
                        <a:ext cx="691843" cy="66456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3016583"/>
              </p:ext>
            </p:extLst>
          </p:nvPr>
        </p:nvGraphicFramePr>
        <p:xfrm>
          <a:off x="2139572" y="2025882"/>
          <a:ext cx="401714" cy="41907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47" name="CS ChemDraw Drawing" r:id="rId25" imgW="257175" imgH="267891" progId="ChemDraw.Document.6.0">
                  <p:embed/>
                </p:oleObj>
              </mc:Choice>
              <mc:Fallback>
                <p:oleObj name="CS ChemDraw Drawing" r:id="rId25" imgW="257175" imgH="267891" progId="ChemDraw.Document.6.0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39572" y="2025882"/>
                        <a:ext cx="401714" cy="41907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TextBox 16"/>
          <p:cNvSpPr txBox="1"/>
          <p:nvPr/>
        </p:nvSpPr>
        <p:spPr>
          <a:xfrm>
            <a:off x="971127" y="-61991"/>
            <a:ext cx="72274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i="1" dirty="0" smtClean="0">
                <a:latin typeface="Franklin Gothic Book" pitchFamily="34" charset="0"/>
              </a:rPr>
              <a:t>Influence of Secondary Binding Motifs</a:t>
            </a:r>
            <a:endParaRPr lang="en-GB" sz="2400" b="1" i="1" dirty="0">
              <a:latin typeface="Franklin Gothic Book" pitchFamily="34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1754777" y="506480"/>
            <a:ext cx="7275559" cy="2259545"/>
          </a:xfrm>
          <a:prstGeom prst="rect">
            <a:avLst/>
          </a:prstGeom>
          <a:noFill/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1744865" y="3011163"/>
            <a:ext cx="22743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Gill Sans MT"/>
                <a:cs typeface="Gill Sans MT"/>
              </a:rPr>
              <a:t>Cholera Toxin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5886820" y="3040320"/>
            <a:ext cx="24652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Gill Sans MT"/>
                <a:cs typeface="Gill Sans MT"/>
              </a:rPr>
              <a:t>Peanut Agglutinin</a:t>
            </a:r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>
          <a:blip r:embed="rId27"/>
          <a:stretch>
            <a:fillRect/>
          </a:stretch>
        </p:blipFill>
        <p:spPr>
          <a:xfrm>
            <a:off x="156776" y="694170"/>
            <a:ext cx="1442346" cy="1923128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 rotWithShape="1">
          <a:blip r:embed="rId2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92" b="24057"/>
          <a:stretch/>
        </p:blipFill>
        <p:spPr>
          <a:xfrm>
            <a:off x="-19096" y="6135038"/>
            <a:ext cx="9181728" cy="722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2296767"/>
      </p:ext>
    </p:extLst>
  </p:cSld>
  <p:clrMapOvr>
    <a:masterClrMapping/>
  </p:clrMapOvr>
  <p:transition xmlns:p14="http://schemas.microsoft.com/office/powerpoint/2010/main" spd="slow">
    <p:pull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48266483"/>
              </p:ext>
            </p:extLst>
          </p:nvPr>
        </p:nvGraphicFramePr>
        <p:xfrm>
          <a:off x="1977934" y="1095960"/>
          <a:ext cx="5316785" cy="3733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1" name="Graph" r:id="rId3" imgW="4131720" imgH="2901600" progId="Origin50.Graph">
                  <p:embed/>
                </p:oleObj>
              </mc:Choice>
              <mc:Fallback>
                <p:oleObj name="Graph" r:id="rId3" imgW="4131720" imgH="29016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977934" y="1095960"/>
                        <a:ext cx="5316785" cy="3733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1"/>
          <p:cNvSpPr/>
          <p:nvPr/>
        </p:nvSpPr>
        <p:spPr>
          <a:xfrm>
            <a:off x="1236711" y="0"/>
            <a:ext cx="667059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2400" b="1" i="1" dirty="0" smtClean="0">
                <a:latin typeface="Franklin Gothic Book" pitchFamily="34" charset="0"/>
              </a:rPr>
              <a:t>Identification of a Cholera Selective </a:t>
            </a:r>
            <a:r>
              <a:rPr lang="en-GB" sz="2400" b="1" i="1" dirty="0" err="1" smtClean="0">
                <a:latin typeface="Franklin Gothic Book" pitchFamily="34" charset="0"/>
              </a:rPr>
              <a:t>Glycopolymer</a:t>
            </a:r>
            <a:endParaRPr lang="en-GB" sz="2400" b="1" i="1" dirty="0">
              <a:latin typeface="Franklin Gothic Book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94446" y="1513407"/>
            <a:ext cx="1610696" cy="2555432"/>
          </a:xfrm>
          <a:prstGeom prst="rect">
            <a:avLst/>
          </a:prstGeom>
        </p:spPr>
      </p:pic>
      <p:grpSp>
        <p:nvGrpSpPr>
          <p:cNvPr id="9" name="Group 8"/>
          <p:cNvGrpSpPr/>
          <p:nvPr/>
        </p:nvGrpSpPr>
        <p:grpSpPr>
          <a:xfrm>
            <a:off x="109657" y="1748606"/>
            <a:ext cx="2476172" cy="2946916"/>
            <a:chOff x="109657" y="1853193"/>
            <a:chExt cx="2476172" cy="2946916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09657" y="1853193"/>
              <a:ext cx="1946456" cy="2451643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180772" y="4153778"/>
              <a:ext cx="24050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err="1" smtClean="0">
                  <a:latin typeface="Gill Sans MT"/>
                  <a:cs typeface="Gill Sans MT"/>
                </a:rPr>
                <a:t>CTx</a:t>
              </a:r>
              <a:r>
                <a:rPr lang="en-US" dirty="0" smtClean="0">
                  <a:latin typeface="Gill Sans MT"/>
                  <a:cs typeface="Gill Sans MT"/>
                </a:rPr>
                <a:t> Selective </a:t>
              </a:r>
              <a:r>
                <a:rPr lang="en-US" dirty="0" err="1" smtClean="0">
                  <a:latin typeface="Gill Sans MT"/>
                  <a:cs typeface="Gill Sans MT"/>
                </a:rPr>
                <a:t>Glycopolymer</a:t>
              </a:r>
              <a:endParaRPr lang="en-US" dirty="0">
                <a:latin typeface="Gill Sans MT"/>
                <a:cs typeface="Gill Sans MT"/>
              </a:endParaRPr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7240769" y="4156961"/>
            <a:ext cx="21042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Gill Sans MT"/>
                <a:cs typeface="Gill Sans MT"/>
              </a:rPr>
              <a:t>Non-Selective </a:t>
            </a:r>
            <a:r>
              <a:rPr lang="en-US" dirty="0" err="1" smtClean="0">
                <a:latin typeface="Gill Sans MT"/>
                <a:cs typeface="Gill Sans MT"/>
              </a:rPr>
              <a:t>Glycopolymer</a:t>
            </a:r>
            <a:endParaRPr lang="en-US" dirty="0">
              <a:latin typeface="Gill Sans MT"/>
              <a:cs typeface="Gill Sans MT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959124" y="1997296"/>
            <a:ext cx="1368594" cy="219456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2975895" y="4233295"/>
            <a:ext cx="1368594" cy="45172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92" b="24057"/>
          <a:stretch/>
        </p:blipFill>
        <p:spPr>
          <a:xfrm>
            <a:off x="-19096" y="6135038"/>
            <a:ext cx="9181728" cy="722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5106056"/>
      </p:ext>
    </p:extLst>
  </p:cSld>
  <p:clrMapOvr>
    <a:masterClrMapping/>
  </p:clrMapOvr>
  <p:transition xmlns:p14="http://schemas.microsoft.com/office/powerpoint/2010/main" spd="slow">
    <p:pull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8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92" b="24057"/>
          <a:stretch/>
        </p:blipFill>
        <p:spPr>
          <a:xfrm>
            <a:off x="0" y="6135038"/>
            <a:ext cx="9181728" cy="722962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0" y="64390"/>
            <a:ext cx="914399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400" i="1" dirty="0" smtClean="0">
                <a:latin typeface="Arial"/>
                <a:cs typeface="Arial"/>
              </a:rPr>
              <a:t>Summary</a:t>
            </a:r>
            <a:endParaRPr lang="en-GB" sz="2400" i="1" dirty="0">
              <a:latin typeface="Arial"/>
              <a:cs typeface="Arial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3753904" y="3464627"/>
            <a:ext cx="5048656" cy="2658926"/>
            <a:chOff x="3753904" y="3464627"/>
            <a:chExt cx="5048656" cy="2658926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3"/>
            <a:srcRect l="2981" t="5454" r="47603" b="7204"/>
            <a:stretch/>
          </p:blipFill>
          <p:spPr>
            <a:xfrm>
              <a:off x="5565876" y="3464627"/>
              <a:ext cx="1754782" cy="2181802"/>
            </a:xfrm>
            <a:prstGeom prst="rect">
              <a:avLst/>
            </a:prstGeom>
            <a:ln w="38100" cmpd="sng">
              <a:noFill/>
            </a:ln>
          </p:spPr>
        </p:pic>
        <p:sp>
          <p:nvSpPr>
            <p:cNvPr id="8" name="TextBox 7"/>
            <p:cNvSpPr txBox="1"/>
            <p:nvPr/>
          </p:nvSpPr>
          <p:spPr>
            <a:xfrm>
              <a:off x="5187951" y="5754221"/>
              <a:ext cx="2894231" cy="369332"/>
            </a:xfrm>
            <a:prstGeom prst="rect">
              <a:avLst/>
            </a:prstGeom>
            <a:solidFill>
              <a:srgbClr val="B3A2C7"/>
            </a:solidFill>
          </p:spPr>
          <p:txBody>
            <a:bodyPr wrap="square" rtlCol="0">
              <a:spAutoFit/>
            </a:bodyPr>
            <a:lstStyle/>
            <a:p>
              <a:r>
                <a:rPr lang="en-GB" i="1" dirty="0" smtClean="0">
                  <a:latin typeface="Arial"/>
                  <a:cs typeface="Arial"/>
                </a:rPr>
                <a:t>Chem. Sci</a:t>
              </a:r>
              <a:r>
                <a:rPr lang="en-GB" dirty="0" smtClean="0">
                  <a:latin typeface="Arial"/>
                  <a:cs typeface="Arial"/>
                </a:rPr>
                <a:t>., </a:t>
              </a:r>
              <a:r>
                <a:rPr lang="en-GB" b="1" dirty="0" smtClean="0">
                  <a:latin typeface="Arial"/>
                  <a:cs typeface="Arial"/>
                </a:rPr>
                <a:t>2014</a:t>
              </a:r>
              <a:r>
                <a:rPr lang="en-GB" dirty="0" smtClean="0">
                  <a:latin typeface="Arial"/>
                  <a:cs typeface="Arial"/>
                </a:rPr>
                <a:t>, 5, 1611 </a:t>
              </a:r>
              <a:endParaRPr lang="en-GB" i="1" dirty="0">
                <a:latin typeface="Arial"/>
                <a:cs typeface="Arial"/>
              </a:endParaRPr>
            </a:p>
          </p:txBody>
        </p:sp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555429" y="3570473"/>
              <a:ext cx="1247131" cy="1978622"/>
            </a:xfrm>
            <a:prstGeom prst="rect">
              <a:avLst/>
            </a:prstGeom>
            <a:ln w="19050" cmpd="sng">
              <a:solidFill>
                <a:schemeClr val="bg1"/>
              </a:solidFill>
            </a:ln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753904" y="3586316"/>
              <a:ext cx="1571998" cy="1979998"/>
            </a:xfrm>
            <a:prstGeom prst="rect">
              <a:avLst/>
            </a:prstGeom>
            <a:solidFill>
              <a:srgbClr val="FFFFFF"/>
            </a:solidFill>
            <a:ln w="19050" cmpd="sng">
              <a:solidFill>
                <a:schemeClr val="tx2">
                  <a:lumMod val="50000"/>
                </a:schemeClr>
              </a:solidFill>
            </a:ln>
          </p:spPr>
        </p:pic>
        <p:cxnSp>
          <p:nvCxnSpPr>
            <p:cNvPr id="11" name="Straight Connector 10"/>
            <p:cNvCxnSpPr/>
            <p:nvPr/>
          </p:nvCxnSpPr>
          <p:spPr>
            <a:xfrm>
              <a:off x="5325902" y="3570473"/>
              <a:ext cx="795088" cy="567567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V="1">
              <a:off x="5325902" y="5151218"/>
              <a:ext cx="795088" cy="39787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4" name="Picture 13"/>
          <p:cNvPicPr>
            <a:picLocks noChangeAspect="1"/>
          </p:cNvPicPr>
          <p:nvPr/>
        </p:nvPicPr>
        <p:blipFill>
          <a:blip r:embed="rId6" cstate="print"/>
          <a:srcRect l="7041"/>
          <a:stretch>
            <a:fillRect/>
          </a:stretch>
        </p:blipFill>
        <p:spPr>
          <a:xfrm>
            <a:off x="200073" y="873361"/>
            <a:ext cx="2344114" cy="2223483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7" cstate="print"/>
          <a:srcRect t="6199" b="8624"/>
          <a:stretch>
            <a:fillRect/>
          </a:stretch>
        </p:blipFill>
        <p:spPr>
          <a:xfrm>
            <a:off x="2885168" y="1046162"/>
            <a:ext cx="1955319" cy="1984470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111527" y="518345"/>
            <a:ext cx="54896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0000"/>
                </a:solidFill>
                <a:latin typeface="Arial"/>
                <a:cs typeface="Arial"/>
              </a:rPr>
              <a:t>Binding Site Accessibility</a:t>
            </a:r>
            <a:endParaRPr lang="en-US" b="1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17" name="Trapezoid 16"/>
          <p:cNvSpPr/>
          <p:nvPr/>
        </p:nvSpPr>
        <p:spPr>
          <a:xfrm rot="16200000">
            <a:off x="1640162" y="1653095"/>
            <a:ext cx="882476" cy="753356"/>
          </a:xfrm>
          <a:prstGeom prst="trapezoid">
            <a:avLst/>
          </a:prstGeom>
          <a:noFill/>
          <a:ln w="5715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/>
              <a:cs typeface="Arial"/>
            </a:endParaRPr>
          </a:p>
        </p:txBody>
      </p:sp>
      <p:sp>
        <p:nvSpPr>
          <p:cNvPr id="18" name="Trapezoid 17"/>
          <p:cNvSpPr/>
          <p:nvPr/>
        </p:nvSpPr>
        <p:spPr>
          <a:xfrm rot="16200000">
            <a:off x="4009088" y="1957065"/>
            <a:ext cx="882476" cy="234978"/>
          </a:xfrm>
          <a:prstGeom prst="trapezoid">
            <a:avLst/>
          </a:prstGeom>
          <a:noFill/>
          <a:ln w="5715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/>
              <a:cs typeface="Arial"/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113232" y="3251478"/>
            <a:ext cx="3012210" cy="2787409"/>
            <a:chOff x="113232" y="3251478"/>
            <a:chExt cx="3012210" cy="2787409"/>
          </a:xfrm>
        </p:grpSpPr>
        <p:sp>
          <p:nvSpPr>
            <p:cNvPr id="20" name="TextBox 19"/>
            <p:cNvSpPr txBox="1"/>
            <p:nvPr/>
          </p:nvSpPr>
          <p:spPr>
            <a:xfrm>
              <a:off x="113232" y="3251478"/>
              <a:ext cx="301221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>
                  <a:solidFill>
                    <a:srgbClr val="000000"/>
                  </a:solidFill>
                  <a:latin typeface="Arial"/>
                  <a:cs typeface="Arial"/>
                </a:rPr>
                <a:t>Allosteric Interactions </a:t>
              </a:r>
              <a:endParaRPr lang="en-US" b="1" dirty="0">
                <a:solidFill>
                  <a:srgbClr val="000000"/>
                </a:solidFill>
                <a:latin typeface="Arial"/>
                <a:cs typeface="Arial"/>
              </a:endParaRPr>
            </a:p>
          </p:txBody>
        </p:sp>
        <p:pic>
          <p:nvPicPr>
            <p:cNvPr id="21" name="Picture 20"/>
            <p:cNvPicPr>
              <a:picLocks noChangeAspect="1"/>
            </p:cNvPicPr>
            <p:nvPr/>
          </p:nvPicPr>
          <p:blipFill rotWithShape="1">
            <a:blip r:embed="rId8"/>
            <a:srcRect l="49581" t="22564" r="4783" b="19652"/>
            <a:stretch/>
          </p:blipFill>
          <p:spPr>
            <a:xfrm>
              <a:off x="312936" y="3698887"/>
              <a:ext cx="2464150" cy="2340000"/>
            </a:xfrm>
            <a:prstGeom prst="rect">
              <a:avLst/>
            </a:prstGeom>
          </p:spPr>
        </p:pic>
      </p:grpSp>
      <p:grpSp>
        <p:nvGrpSpPr>
          <p:cNvPr id="22" name="Group 21"/>
          <p:cNvGrpSpPr/>
          <p:nvPr/>
        </p:nvGrpSpPr>
        <p:grpSpPr>
          <a:xfrm>
            <a:off x="4969253" y="905034"/>
            <a:ext cx="4145886" cy="2052189"/>
            <a:chOff x="4969253" y="905034"/>
            <a:chExt cx="4145886" cy="2052189"/>
          </a:xfrm>
        </p:grpSpPr>
        <p:pic>
          <p:nvPicPr>
            <p:cNvPr id="23" name="Picture 22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7384163" y="1296391"/>
              <a:ext cx="1095935" cy="1065064"/>
            </a:xfrm>
            <a:prstGeom prst="rect">
              <a:avLst/>
            </a:prstGeom>
          </p:spPr>
        </p:pic>
        <p:pic>
          <p:nvPicPr>
            <p:cNvPr id="24" name="Picture 23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5555721" y="1561739"/>
              <a:ext cx="946523" cy="731370"/>
            </a:xfrm>
            <a:prstGeom prst="rect">
              <a:avLst/>
            </a:prstGeom>
          </p:spPr>
        </p:pic>
        <p:sp>
          <p:nvSpPr>
            <p:cNvPr id="25" name="TextBox 24"/>
            <p:cNvSpPr txBox="1"/>
            <p:nvPr/>
          </p:nvSpPr>
          <p:spPr>
            <a:xfrm>
              <a:off x="4969253" y="2587891"/>
              <a:ext cx="4145886" cy="369332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GB" i="1" dirty="0" err="1" smtClean="0">
                  <a:latin typeface="Arial"/>
                  <a:cs typeface="Arial"/>
                </a:rPr>
                <a:t>Angew</a:t>
              </a:r>
              <a:r>
                <a:rPr lang="en-GB" i="1" dirty="0" smtClean="0">
                  <a:latin typeface="Arial"/>
                  <a:cs typeface="Arial"/>
                </a:rPr>
                <a:t>. Chem. Int. Ed</a:t>
              </a:r>
              <a:r>
                <a:rPr lang="en-GB" dirty="0" smtClean="0">
                  <a:latin typeface="Arial"/>
                  <a:cs typeface="Arial"/>
                </a:rPr>
                <a:t>., </a:t>
              </a:r>
              <a:r>
                <a:rPr lang="en-GB" b="1" dirty="0" smtClean="0">
                  <a:latin typeface="Arial"/>
                  <a:cs typeface="Arial"/>
                </a:rPr>
                <a:t>2012</a:t>
              </a:r>
              <a:r>
                <a:rPr lang="en-GB" dirty="0" smtClean="0">
                  <a:latin typeface="Arial"/>
                  <a:cs typeface="Arial"/>
                </a:rPr>
                <a:t>, </a:t>
              </a:r>
              <a:r>
                <a:rPr lang="en-GB" i="1" dirty="0" smtClean="0">
                  <a:latin typeface="Arial"/>
                  <a:cs typeface="Arial"/>
                </a:rPr>
                <a:t>51, 7812</a:t>
              </a:r>
              <a:endParaRPr lang="en-GB" i="1" dirty="0">
                <a:latin typeface="Arial"/>
                <a:cs typeface="Arial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6632540" y="1623817"/>
              <a:ext cx="75723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latin typeface="Arial"/>
                  <a:cs typeface="Arial"/>
                </a:rPr>
                <a:t>&lt;&lt;&lt;</a:t>
              </a:r>
              <a:endParaRPr lang="en-US" sz="2400" dirty="0">
                <a:latin typeface="Arial"/>
                <a:cs typeface="Arial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5768193" y="905034"/>
              <a:ext cx="275179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i="1" dirty="0" smtClean="0">
                  <a:solidFill>
                    <a:srgbClr val="000000"/>
                  </a:solidFill>
                  <a:latin typeface="Arial"/>
                  <a:cs typeface="Arial"/>
                </a:rPr>
                <a:t>Cholera Inhibition Activity</a:t>
              </a:r>
              <a:endParaRPr lang="en-US" i="1" dirty="0">
                <a:solidFill>
                  <a:srgbClr val="000000"/>
                </a:solidFill>
                <a:latin typeface="Arial"/>
                <a:cs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225677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80909" y="6014155"/>
            <a:ext cx="2158889" cy="85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Logos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814940" y="6191926"/>
            <a:ext cx="2597729" cy="570842"/>
          </a:xfrm>
          <a:prstGeom prst="rect">
            <a:avLst/>
          </a:prstGeom>
        </p:spPr>
      </p:pic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132538" y="3397112"/>
            <a:ext cx="2531446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sz="2000" b="1" dirty="0" smtClean="0">
                <a:latin typeface="Gill Sans MT"/>
                <a:cs typeface="Gill Sans MT"/>
              </a:rPr>
              <a:t>Dr Matthew Gibson</a:t>
            </a:r>
          </a:p>
          <a:p>
            <a:endParaRPr lang="en-GB" sz="1600" dirty="0" smtClean="0">
              <a:latin typeface="Gill Sans MT"/>
              <a:cs typeface="Gill Sans MT"/>
            </a:endParaRPr>
          </a:p>
          <a:p>
            <a:endParaRPr lang="en-GB" sz="2000" dirty="0" smtClean="0">
              <a:latin typeface="Gill Sans MT"/>
              <a:cs typeface="Gill Sans MT"/>
            </a:endParaRPr>
          </a:p>
          <a:p>
            <a:r>
              <a:rPr lang="en-GB" sz="2000" dirty="0" smtClean="0">
                <a:latin typeface="Gill Sans MT"/>
                <a:cs typeface="Gill Sans MT"/>
              </a:rPr>
              <a:t>Prof. Dave Haddleton </a:t>
            </a:r>
          </a:p>
          <a:p>
            <a:r>
              <a:rPr lang="en-GB" sz="2000" dirty="0" smtClean="0">
                <a:latin typeface="Gill Sans MT"/>
                <a:cs typeface="Gill Sans MT"/>
              </a:rPr>
              <a:t>Dr Mathew Jones</a:t>
            </a:r>
            <a:endParaRPr lang="en-GB" sz="1600" dirty="0" smtClean="0">
              <a:latin typeface="Gill Sans MT"/>
              <a:cs typeface="Gill Sans M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923297" y="3113175"/>
            <a:ext cx="5295418" cy="2062103"/>
          </a:xfrm>
          <a:prstGeom prst="rect">
            <a:avLst/>
          </a:prstGeom>
          <a:noFill/>
          <a:ln>
            <a:solidFill>
              <a:srgbClr val="660066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latin typeface="Gill Sans MT"/>
                <a:cs typeface="Gill Sans MT"/>
              </a:rPr>
              <a:t>Current Gibson </a:t>
            </a:r>
            <a:r>
              <a:rPr lang="en-US" sz="1600" b="1" dirty="0" smtClean="0">
                <a:latin typeface="Gill Sans MT"/>
                <a:cs typeface="Gill Sans MT"/>
              </a:rPr>
              <a:t>Group Members</a:t>
            </a:r>
          </a:p>
          <a:p>
            <a:pPr algn="ctr"/>
            <a:endParaRPr lang="en-US" sz="1600" b="1" dirty="0" smtClean="0">
              <a:latin typeface="Gill Sans MT"/>
              <a:cs typeface="Gill Sans MT"/>
            </a:endParaRPr>
          </a:p>
          <a:p>
            <a:pPr marL="285750" indent="-285750">
              <a:buFontTx/>
              <a:buChar char="-"/>
            </a:pPr>
            <a:r>
              <a:rPr lang="en-US" sz="1600" dirty="0" smtClean="0">
                <a:latin typeface="Gill Sans MT"/>
                <a:cs typeface="Gill Sans MT"/>
              </a:rPr>
              <a:t>Dr Gemma-Louise Davies		-   Daniel Mitchell   	</a:t>
            </a:r>
            <a:endParaRPr lang="en-US" sz="1600" dirty="0" smtClean="0">
              <a:latin typeface="Gill Sans MT"/>
              <a:cs typeface="Gill Sans MT"/>
            </a:endParaRPr>
          </a:p>
          <a:p>
            <a:pPr marL="285750" indent="-285750">
              <a:buFontTx/>
              <a:buChar char="-"/>
            </a:pPr>
            <a:r>
              <a:rPr lang="en-US" sz="1600" dirty="0" smtClean="0">
                <a:latin typeface="Gill Sans MT"/>
                <a:cs typeface="Gill Sans MT"/>
              </a:rPr>
              <a:t>Dr </a:t>
            </a:r>
            <a:r>
              <a:rPr lang="en-US" sz="1600" dirty="0">
                <a:latin typeface="Gill Sans MT"/>
                <a:cs typeface="Gill Sans MT"/>
              </a:rPr>
              <a:t>Daniel Phillips </a:t>
            </a:r>
            <a:r>
              <a:rPr lang="en-US" sz="1600" dirty="0" smtClean="0">
                <a:latin typeface="Gill Sans MT"/>
                <a:cs typeface="Gill Sans MT"/>
              </a:rPr>
              <a:t>			</a:t>
            </a:r>
            <a:r>
              <a:rPr lang="en-US" sz="1600" dirty="0" smtClean="0">
                <a:latin typeface="Gill Sans MT"/>
                <a:cs typeface="Gill Sans MT"/>
              </a:rPr>
              <a:t>	-   </a:t>
            </a:r>
            <a:r>
              <a:rPr lang="en-US" sz="1600" dirty="0" smtClean="0">
                <a:latin typeface="Gill Sans MT"/>
                <a:cs typeface="Gill Sans MT"/>
              </a:rPr>
              <a:t>Ben </a:t>
            </a:r>
            <a:r>
              <a:rPr lang="en-US" sz="1600" dirty="0" err="1" smtClean="0">
                <a:latin typeface="Gill Sans MT"/>
                <a:cs typeface="Gill Sans MT"/>
              </a:rPr>
              <a:t>Martyn</a:t>
            </a:r>
            <a:endParaRPr lang="en-US" sz="1600" dirty="0" smtClean="0">
              <a:latin typeface="Gill Sans MT"/>
              <a:cs typeface="Gill Sans MT"/>
            </a:endParaRPr>
          </a:p>
          <a:p>
            <a:pPr marL="285750" indent="-285750">
              <a:buFontTx/>
              <a:buChar char="-"/>
            </a:pPr>
            <a:r>
              <a:rPr lang="en-US" sz="1600" dirty="0" smtClean="0">
                <a:latin typeface="Gill Sans MT"/>
                <a:cs typeface="Gill Sans MT"/>
              </a:rPr>
              <a:t>Dr </a:t>
            </a:r>
            <a:r>
              <a:rPr lang="en-US" sz="1600" dirty="0" smtClean="0">
                <a:latin typeface="Gill Sans MT"/>
                <a:cs typeface="Gill Sans MT"/>
              </a:rPr>
              <a:t>Tom </a:t>
            </a:r>
            <a:r>
              <a:rPr lang="en-US" sz="1600" dirty="0" err="1" smtClean="0">
                <a:latin typeface="Gill Sans MT"/>
                <a:cs typeface="Gill Sans MT"/>
              </a:rPr>
              <a:t>Congdon</a:t>
            </a:r>
            <a:r>
              <a:rPr lang="en-US" sz="1600" dirty="0" smtClean="0">
                <a:latin typeface="Gill Sans MT"/>
                <a:cs typeface="Gill Sans MT"/>
              </a:rPr>
              <a:t> 			</a:t>
            </a:r>
            <a:r>
              <a:rPr lang="en-US" sz="1600" dirty="0" smtClean="0">
                <a:latin typeface="Gill Sans MT"/>
                <a:cs typeface="Gill Sans MT"/>
              </a:rPr>
              <a:t>	-   </a:t>
            </a:r>
            <a:r>
              <a:rPr lang="en-US" sz="1600" dirty="0">
                <a:latin typeface="Gill Sans MT"/>
                <a:cs typeface="Gill Sans MT"/>
              </a:rPr>
              <a:t>Lewis </a:t>
            </a:r>
            <a:r>
              <a:rPr lang="en-US" sz="1600" dirty="0" smtClean="0">
                <a:latin typeface="Gill Sans MT"/>
                <a:cs typeface="Gill Sans MT"/>
              </a:rPr>
              <a:t>Blackman</a:t>
            </a:r>
            <a:endParaRPr lang="en-US" sz="1600" dirty="0">
              <a:latin typeface="Gill Sans MT"/>
              <a:cs typeface="Gill Sans MT"/>
            </a:endParaRPr>
          </a:p>
          <a:p>
            <a:pPr marL="285750" indent="-285750">
              <a:buFontTx/>
              <a:buChar char="-"/>
            </a:pPr>
            <a:r>
              <a:rPr lang="en-US" sz="1600" dirty="0" smtClean="0">
                <a:solidFill>
                  <a:srgbClr val="000000"/>
                </a:solidFill>
                <a:latin typeface="Gill Sans MT"/>
                <a:cs typeface="Gill Sans MT"/>
              </a:rPr>
              <a:t>Caroline Biggs </a:t>
            </a:r>
            <a:r>
              <a:rPr lang="en-US" sz="1600" dirty="0" smtClean="0">
                <a:solidFill>
                  <a:srgbClr val="000000"/>
                </a:solidFill>
                <a:latin typeface="Gill Sans MT"/>
                <a:cs typeface="Gill Sans MT"/>
              </a:rPr>
              <a:t>	</a:t>
            </a:r>
            <a:r>
              <a:rPr lang="en-US" sz="1600" dirty="0">
                <a:solidFill>
                  <a:srgbClr val="000000"/>
                </a:solidFill>
                <a:latin typeface="Gill Sans MT"/>
                <a:cs typeface="Gill Sans MT"/>
              </a:rPr>
              <a:t>	</a:t>
            </a:r>
            <a:r>
              <a:rPr lang="en-US" sz="1600" dirty="0" smtClean="0">
                <a:solidFill>
                  <a:srgbClr val="000000"/>
                </a:solidFill>
                <a:latin typeface="Gill Sans MT"/>
                <a:cs typeface="Gill Sans MT"/>
              </a:rPr>
              <a:t>		-   </a:t>
            </a:r>
            <a:r>
              <a:rPr lang="en-US" sz="1600" dirty="0">
                <a:solidFill>
                  <a:srgbClr val="000000"/>
                </a:solidFill>
                <a:latin typeface="Gill Sans MT"/>
                <a:cs typeface="Gill Sans MT"/>
              </a:rPr>
              <a:t>Sang-Ho </a:t>
            </a:r>
            <a:r>
              <a:rPr lang="en-US" sz="1600" dirty="0" smtClean="0">
                <a:solidFill>
                  <a:srgbClr val="000000"/>
                </a:solidFill>
                <a:latin typeface="Gill Sans MT"/>
                <a:cs typeface="Gill Sans MT"/>
              </a:rPr>
              <a:t>Won</a:t>
            </a:r>
          </a:p>
          <a:p>
            <a:pPr marL="285750" indent="-285750">
              <a:buFontTx/>
              <a:buChar char="-"/>
            </a:pPr>
            <a:r>
              <a:rPr lang="en-US" sz="1600" dirty="0" smtClean="0">
                <a:solidFill>
                  <a:srgbClr val="000000"/>
                </a:solidFill>
                <a:latin typeface="Gill Sans MT"/>
                <a:cs typeface="Gill Sans MT"/>
              </a:rPr>
              <a:t>Lucienne </a:t>
            </a:r>
            <a:r>
              <a:rPr lang="en-US" sz="1600" dirty="0">
                <a:solidFill>
                  <a:srgbClr val="000000"/>
                </a:solidFill>
                <a:latin typeface="Gill Sans MT"/>
                <a:cs typeface="Gill Sans MT"/>
              </a:rPr>
              <a:t>Otten</a:t>
            </a:r>
            <a:r>
              <a:rPr lang="en-US" sz="1600" dirty="0">
                <a:latin typeface="Gill Sans MT"/>
                <a:cs typeface="Gill Sans MT"/>
              </a:rPr>
              <a:t>	</a:t>
            </a:r>
            <a:r>
              <a:rPr lang="en-US" sz="1600" dirty="0" smtClean="0">
                <a:latin typeface="Gill Sans MT"/>
                <a:cs typeface="Gill Sans MT"/>
              </a:rPr>
              <a:t>	</a:t>
            </a:r>
            <a:r>
              <a:rPr lang="en-US" sz="1600" dirty="0">
                <a:latin typeface="Gill Sans MT"/>
                <a:cs typeface="Gill Sans MT"/>
              </a:rPr>
              <a:t>	</a:t>
            </a:r>
            <a:r>
              <a:rPr lang="en-US" sz="1600" dirty="0" smtClean="0">
                <a:latin typeface="Gill Sans MT"/>
                <a:cs typeface="Gill Sans MT"/>
              </a:rPr>
              <a:t>	-   </a:t>
            </a:r>
            <a:r>
              <a:rPr lang="en-US" sz="1600" dirty="0">
                <a:latin typeface="Gill Sans MT"/>
                <a:cs typeface="Gill Sans MT"/>
              </a:rPr>
              <a:t>Laura Wilkins</a:t>
            </a:r>
          </a:p>
          <a:p>
            <a:r>
              <a:rPr lang="en-US" sz="1600" dirty="0">
                <a:latin typeface="Gill Sans MT"/>
                <a:cs typeface="Gill Sans MT"/>
              </a:rPr>
              <a:t>				</a:t>
            </a:r>
            <a:endParaRPr lang="en-US" sz="1600" dirty="0" smtClean="0">
              <a:latin typeface="Gill Sans MT"/>
              <a:cs typeface="Gill Sans MT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471" t="78680" r="3891" b="6601"/>
          <a:stretch/>
        </p:blipFill>
        <p:spPr>
          <a:xfrm>
            <a:off x="27295" y="6155468"/>
            <a:ext cx="1877499" cy="607300"/>
          </a:xfrm>
          <a:prstGeom prst="rect">
            <a:avLst/>
          </a:prstGeom>
        </p:spPr>
      </p:pic>
      <p:pic>
        <p:nvPicPr>
          <p:cNvPr id="11" name="Picture 4" descr="http://www.constableandsmith.com/arrestedgels/RSC_LOGO.jpg">
            <a:hlinkClick r:id="rId5"/>
          </p:cNvPr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56" t="7700" r="4526" b="10754"/>
          <a:stretch/>
        </p:blipFill>
        <p:spPr bwMode="auto">
          <a:xfrm>
            <a:off x="7861110" y="5928660"/>
            <a:ext cx="1269242" cy="8341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407" descr="C:\Users\chemist\AppData\Local\Temp\IMG_3110.JP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82" t="36785" r="158" b="31290"/>
          <a:stretch/>
        </p:blipFill>
        <p:spPr bwMode="auto">
          <a:xfrm>
            <a:off x="1569276" y="757712"/>
            <a:ext cx="5854058" cy="2272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455" b="37301"/>
          <a:stretch/>
        </p:blipFill>
        <p:spPr>
          <a:xfrm>
            <a:off x="0" y="5468582"/>
            <a:ext cx="9181728" cy="333037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-42980" y="0"/>
            <a:ext cx="91439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i="1" dirty="0" smtClean="0">
                <a:latin typeface="Arial"/>
                <a:cs typeface="Arial"/>
              </a:rPr>
              <a:t>Acknowledgements</a:t>
            </a:r>
          </a:p>
        </p:txBody>
      </p:sp>
    </p:spTree>
    <p:extLst>
      <p:ext uri="{BB962C8B-B14F-4D97-AF65-F5344CB8AC3E}">
        <p14:creationId xmlns:p14="http://schemas.microsoft.com/office/powerpoint/2010/main" val="41846453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51954"/>
          <a:stretch/>
        </p:blipFill>
        <p:spPr>
          <a:xfrm>
            <a:off x="0" y="4274185"/>
            <a:ext cx="9169400" cy="258381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-25400"/>
            <a:ext cx="91440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b="1" i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Tandem post-polymerization modification: </a:t>
            </a:r>
          </a:p>
          <a:p>
            <a:pPr algn="ctr"/>
            <a:r>
              <a:rPr lang="en-GB" sz="3000" b="1" i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Routes to effective glycopolymer inhibitors of bacterial toxins</a:t>
            </a:r>
            <a:endParaRPr lang="en-US" sz="3000" b="1" i="1" dirty="0" smtClean="0">
              <a:solidFill>
                <a:schemeClr val="accent4"/>
              </a:solidFill>
              <a:latin typeface="Arial"/>
              <a:cs typeface="Arial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121821" y="6239390"/>
            <a:ext cx="40073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err="1">
                <a:solidFill>
                  <a:schemeClr val="accent4"/>
                </a:solidFill>
                <a:latin typeface="Arial"/>
                <a:cs typeface="Arial"/>
              </a:rPr>
              <a:t>s</a:t>
            </a:r>
            <a:r>
              <a:rPr lang="en-GB" sz="2400" dirty="0" err="1" smtClean="0">
                <a:solidFill>
                  <a:schemeClr val="accent4"/>
                </a:solidFill>
                <a:latin typeface="Arial"/>
                <a:cs typeface="Arial"/>
              </a:rPr>
              <a:t>-j.richards@warwick.ac.uk</a:t>
            </a:r>
            <a:r>
              <a:rPr lang="en-GB" sz="2400" dirty="0" smtClean="0">
                <a:solidFill>
                  <a:schemeClr val="accent4"/>
                </a:solidFill>
                <a:latin typeface="Arial"/>
                <a:cs typeface="Arial"/>
              </a:rPr>
              <a:t> </a:t>
            </a:r>
            <a:endParaRPr lang="en-GB" sz="2400" dirty="0">
              <a:solidFill>
                <a:schemeClr val="accent4"/>
              </a:solidFill>
              <a:latin typeface="Arial"/>
              <a:cs typeface="Arial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-36640" y="2439983"/>
            <a:ext cx="926882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u="sng" dirty="0" smtClean="0">
                <a:solidFill>
                  <a:schemeClr val="accent4"/>
                </a:solidFill>
                <a:latin typeface="Arial"/>
                <a:cs typeface="Arial"/>
              </a:rPr>
              <a:t>Sarah-Jane Richards</a:t>
            </a:r>
            <a:r>
              <a:rPr lang="en-GB" sz="3200" dirty="0" smtClean="0">
                <a:solidFill>
                  <a:schemeClr val="accent4"/>
                </a:solidFill>
                <a:latin typeface="Arial"/>
                <a:cs typeface="Arial"/>
              </a:rPr>
              <a:t> and Matthew I. Gibson</a:t>
            </a:r>
          </a:p>
          <a:p>
            <a:pPr algn="ctr"/>
            <a:r>
              <a:rPr lang="en-GB" sz="2400" dirty="0" smtClean="0">
                <a:solidFill>
                  <a:schemeClr val="accent4"/>
                </a:solidFill>
                <a:latin typeface="Arial"/>
                <a:cs typeface="Arial"/>
              </a:rPr>
              <a:t>Department of Chemistry, University of Warwick, UK</a:t>
            </a:r>
          </a:p>
        </p:txBody>
      </p:sp>
      <p:sp>
        <p:nvSpPr>
          <p:cNvPr id="9" name="TextBox 12"/>
          <p:cNvSpPr txBox="1">
            <a:spLocks noChangeArrowheads="1"/>
          </p:cNvSpPr>
          <p:nvPr/>
        </p:nvSpPr>
        <p:spPr bwMode="auto">
          <a:xfrm>
            <a:off x="6929593" y="3646488"/>
            <a:ext cx="2754312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2400" dirty="0">
                <a:solidFill>
                  <a:schemeClr val="accent4"/>
                </a:solidFill>
                <a:latin typeface="Arial"/>
                <a:cs typeface="Arial"/>
              </a:rPr>
              <a:t>@</a:t>
            </a:r>
            <a:r>
              <a:rPr lang="en-GB" sz="2400" dirty="0" err="1">
                <a:solidFill>
                  <a:schemeClr val="accent4"/>
                </a:solidFill>
                <a:latin typeface="Arial"/>
                <a:cs typeface="Arial"/>
              </a:rPr>
              <a:t>LabGibson</a:t>
            </a:r>
            <a:endParaRPr lang="en-GB" sz="2400" dirty="0">
              <a:solidFill>
                <a:schemeClr val="accent4"/>
              </a:solidFill>
              <a:latin typeface="Arial"/>
              <a:cs typeface="Arial"/>
            </a:endParaRPr>
          </a:p>
        </p:txBody>
      </p:sp>
      <p:pic>
        <p:nvPicPr>
          <p:cNvPr id="10" name="Picture 2" descr="https://encrypted-tbn2.gstatic.com/images?q=tbn:ANd9GcTdPkmEmar2OBdnauknNHDqtdNU8FAlkkVjrMEOgUHxHRYkvGs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16117" y="3590925"/>
            <a:ext cx="625475" cy="62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112682" y="6146800"/>
            <a:ext cx="39862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604A7B"/>
                </a:solidFill>
              </a:rPr>
              <a:t>250</a:t>
            </a:r>
            <a:r>
              <a:rPr lang="en-US" baseline="30000" dirty="0" smtClean="0">
                <a:solidFill>
                  <a:srgbClr val="604A7B"/>
                </a:solidFill>
              </a:rPr>
              <a:t>th</a:t>
            </a:r>
            <a:r>
              <a:rPr lang="en-US" dirty="0" smtClean="0">
                <a:solidFill>
                  <a:srgbClr val="604A7B"/>
                </a:solidFill>
              </a:rPr>
              <a:t> ACS Meeting</a:t>
            </a:r>
            <a:r>
              <a:rPr lang="en-US" dirty="0" smtClean="0">
                <a:solidFill>
                  <a:srgbClr val="604A7B"/>
                </a:solidFill>
              </a:rPr>
              <a:t> 16/08/</a:t>
            </a:r>
            <a:r>
              <a:rPr lang="en-US" dirty="0" smtClean="0">
                <a:solidFill>
                  <a:srgbClr val="604A7B"/>
                </a:solidFill>
              </a:rPr>
              <a:t>15</a:t>
            </a:r>
          </a:p>
          <a:p>
            <a:r>
              <a:rPr lang="en-US" dirty="0" smtClean="0">
                <a:solidFill>
                  <a:srgbClr val="604A7B"/>
                </a:solidFill>
              </a:rPr>
              <a:t>Boston, MA</a:t>
            </a:r>
            <a:endParaRPr lang="en-US" dirty="0">
              <a:solidFill>
                <a:srgbClr val="604A7B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3718" y="3645198"/>
            <a:ext cx="54896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err="1" smtClean="0">
                <a:solidFill>
                  <a:schemeClr val="accent4"/>
                </a:solidFill>
                <a:latin typeface="Arial"/>
                <a:cs typeface="Arial"/>
              </a:rPr>
              <a:t>www.warwick.ac.uk</a:t>
            </a:r>
            <a:r>
              <a:rPr lang="en-GB" sz="2400" dirty="0" smtClean="0">
                <a:solidFill>
                  <a:schemeClr val="accent4"/>
                </a:solidFill>
                <a:latin typeface="Arial"/>
                <a:cs typeface="Arial"/>
              </a:rPr>
              <a:t>/</a:t>
            </a:r>
            <a:r>
              <a:rPr lang="en-GB" sz="2400" dirty="0" err="1" smtClean="0">
                <a:solidFill>
                  <a:schemeClr val="accent4"/>
                </a:solidFill>
                <a:latin typeface="Arial"/>
                <a:cs typeface="Arial"/>
              </a:rPr>
              <a:t>sarahjane_richards</a:t>
            </a:r>
            <a:endParaRPr lang="en-GB" sz="2400" dirty="0">
              <a:solidFill>
                <a:schemeClr val="accent4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622235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3478" y="12503"/>
            <a:ext cx="88727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i="1" dirty="0" err="1" smtClean="0">
                <a:latin typeface="Arial"/>
                <a:cs typeface="Arial"/>
              </a:rPr>
              <a:t>Glycans</a:t>
            </a:r>
            <a:r>
              <a:rPr lang="en-GB" sz="2400" i="1" dirty="0" smtClean="0">
                <a:latin typeface="Arial"/>
                <a:cs typeface="Arial"/>
              </a:rPr>
              <a:t> are Crucial Biomarkers</a:t>
            </a:r>
            <a:endParaRPr lang="fr-FR" sz="2400" i="1" dirty="0">
              <a:latin typeface="Arial"/>
              <a:cs typeface="Arial"/>
            </a:endParaRPr>
          </a:p>
        </p:txBody>
      </p:sp>
      <p:pic>
        <p:nvPicPr>
          <p:cNvPr id="41" name="Picture 40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92" b="24057"/>
          <a:stretch/>
        </p:blipFill>
        <p:spPr>
          <a:xfrm>
            <a:off x="0" y="6135038"/>
            <a:ext cx="9181728" cy="722962"/>
          </a:xfrm>
          <a:prstGeom prst="rect">
            <a:avLst/>
          </a:prstGeom>
        </p:spPr>
      </p:pic>
      <p:pic>
        <p:nvPicPr>
          <p:cNvPr id="52" name="Picture 5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05693" y="646339"/>
            <a:ext cx="1968408" cy="1812345"/>
          </a:xfrm>
          <a:prstGeom prst="rect">
            <a:avLst/>
          </a:prstGeom>
          <a:ln w="38100" cmpd="sng">
            <a:solidFill>
              <a:srgbClr val="000000"/>
            </a:solidFill>
          </a:ln>
        </p:spPr>
      </p:pic>
      <p:pic>
        <p:nvPicPr>
          <p:cNvPr id="54" name="Picture 5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68070" y="657949"/>
            <a:ext cx="2630658" cy="2806995"/>
          </a:xfrm>
          <a:prstGeom prst="rect">
            <a:avLst/>
          </a:prstGeom>
          <a:ln w="38100" cmpd="sng">
            <a:solidFill>
              <a:srgbClr val="000000"/>
            </a:solidFill>
          </a:ln>
        </p:spPr>
      </p:pic>
      <p:sp>
        <p:nvSpPr>
          <p:cNvPr id="59" name="TextBox 58"/>
          <p:cNvSpPr txBox="1"/>
          <p:nvPr/>
        </p:nvSpPr>
        <p:spPr>
          <a:xfrm>
            <a:off x="6091015" y="2994384"/>
            <a:ext cx="2517178" cy="461665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sz="1200" i="1" dirty="0" smtClean="0">
                <a:latin typeface="Arial"/>
                <a:cs typeface="Arial"/>
              </a:rPr>
              <a:t>Selection of N-linked mammalian </a:t>
            </a:r>
            <a:r>
              <a:rPr lang="en-US" sz="1200" i="1" dirty="0" err="1" smtClean="0">
                <a:latin typeface="Arial"/>
                <a:cs typeface="Arial"/>
              </a:rPr>
              <a:t>glycans</a:t>
            </a:r>
            <a:r>
              <a:rPr lang="en-US" sz="1200" i="1" dirty="0" smtClean="0">
                <a:latin typeface="Arial"/>
                <a:cs typeface="Arial"/>
              </a:rPr>
              <a:t> d/load from P Stanley Lab</a:t>
            </a:r>
            <a:endParaRPr lang="en-US" sz="1200" i="1" dirty="0">
              <a:latin typeface="Arial"/>
              <a:cs typeface="Arial"/>
            </a:endParaRPr>
          </a:p>
        </p:txBody>
      </p:sp>
      <p:pic>
        <p:nvPicPr>
          <p:cNvPr id="64" name="Grafik 2"/>
          <p:cNvPicPr/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401" t="81922" r="1739"/>
          <a:stretch/>
        </p:blipFill>
        <p:spPr>
          <a:xfrm>
            <a:off x="380332" y="648069"/>
            <a:ext cx="1621257" cy="1454959"/>
          </a:xfrm>
          <a:prstGeom prst="rect">
            <a:avLst/>
          </a:prstGeom>
          <a:ln w="38100" cmpd="sng">
            <a:solidFill>
              <a:srgbClr val="000000"/>
            </a:solidFill>
          </a:ln>
        </p:spPr>
      </p:pic>
      <p:cxnSp>
        <p:nvCxnSpPr>
          <p:cNvPr id="69" name="Straight Connector 68"/>
          <p:cNvCxnSpPr/>
          <p:nvPr/>
        </p:nvCxnSpPr>
        <p:spPr>
          <a:xfrm flipV="1">
            <a:off x="1517018" y="648069"/>
            <a:ext cx="1588675" cy="780864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7" name="Straight Connector 86"/>
          <p:cNvCxnSpPr/>
          <p:nvPr/>
        </p:nvCxnSpPr>
        <p:spPr>
          <a:xfrm>
            <a:off x="1517018" y="1646693"/>
            <a:ext cx="1588675" cy="811991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/>
          <p:cNvCxnSpPr/>
          <p:nvPr/>
        </p:nvCxnSpPr>
        <p:spPr>
          <a:xfrm>
            <a:off x="4087077" y="1709360"/>
            <a:ext cx="1980993" cy="1746689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/>
          <p:cNvCxnSpPr/>
          <p:nvPr/>
        </p:nvCxnSpPr>
        <p:spPr>
          <a:xfrm flipV="1">
            <a:off x="4104143" y="627979"/>
            <a:ext cx="1963927" cy="1018714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3" name="Group 2"/>
          <p:cNvGrpSpPr/>
          <p:nvPr/>
        </p:nvGrpSpPr>
        <p:grpSpPr>
          <a:xfrm>
            <a:off x="577885" y="2789392"/>
            <a:ext cx="5295164" cy="2951941"/>
            <a:chOff x="380331" y="2789392"/>
            <a:chExt cx="5295164" cy="2951941"/>
          </a:xfrm>
        </p:grpSpPr>
        <p:pic>
          <p:nvPicPr>
            <p:cNvPr id="95" name="Picture 94"/>
            <p:cNvPicPr>
              <a:picLocks noChangeAspect="1"/>
            </p:cNvPicPr>
            <p:nvPr/>
          </p:nvPicPr>
          <p:blipFill rotWithShape="1">
            <a:blip r:embed="rId4"/>
            <a:srcRect t="13279" b="12685"/>
            <a:stretch/>
          </p:blipFill>
          <p:spPr>
            <a:xfrm>
              <a:off x="380331" y="4404806"/>
              <a:ext cx="4435317" cy="1336527"/>
            </a:xfrm>
            <a:prstGeom prst="rect">
              <a:avLst/>
            </a:prstGeom>
            <a:ln w="38100" cmpd="sng">
              <a:noFill/>
            </a:ln>
          </p:spPr>
        </p:pic>
        <p:pic>
          <p:nvPicPr>
            <p:cNvPr id="96" name="Picture 95"/>
            <p:cNvPicPr>
              <a:picLocks noChangeAspect="1"/>
            </p:cNvPicPr>
            <p:nvPr/>
          </p:nvPicPr>
          <p:blipFill rotWithShape="1">
            <a:blip r:embed="rId7"/>
            <a:srcRect r="-10963" b="14801"/>
            <a:stretch/>
          </p:blipFill>
          <p:spPr>
            <a:xfrm flipH="1">
              <a:off x="1697704" y="2886970"/>
              <a:ext cx="1578517" cy="1101762"/>
            </a:xfrm>
            <a:prstGeom prst="rect">
              <a:avLst/>
            </a:prstGeom>
          </p:spPr>
        </p:pic>
        <p:pic>
          <p:nvPicPr>
            <p:cNvPr id="97" name="Picture 96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583727" y="2789392"/>
              <a:ext cx="1143319" cy="1143319"/>
            </a:xfrm>
            <a:prstGeom prst="rect">
              <a:avLst/>
            </a:prstGeom>
          </p:spPr>
        </p:pic>
        <p:pic>
          <p:nvPicPr>
            <p:cNvPr id="98" name="Picture 97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3639946" y="2920111"/>
              <a:ext cx="907030" cy="919232"/>
            </a:xfrm>
            <a:prstGeom prst="rect">
              <a:avLst/>
            </a:prstGeom>
          </p:spPr>
        </p:pic>
        <p:pic>
          <p:nvPicPr>
            <p:cNvPr id="100" name="Picture 99"/>
            <p:cNvPicPr>
              <a:picLocks noChangeAspect="1"/>
            </p:cNvPicPr>
            <p:nvPr/>
          </p:nvPicPr>
          <p:blipFill rotWithShape="1">
            <a:blip r:embed="rId10"/>
            <a:srcRect l="50296" r="30813" b="65682"/>
            <a:stretch/>
          </p:blipFill>
          <p:spPr>
            <a:xfrm>
              <a:off x="5227282" y="4556460"/>
              <a:ext cx="448213" cy="626574"/>
            </a:xfrm>
            <a:prstGeom prst="rect">
              <a:avLst/>
            </a:prstGeom>
          </p:spPr>
        </p:pic>
        <p:cxnSp>
          <p:nvCxnSpPr>
            <p:cNvPr id="101" name="Straight Connector 100"/>
            <p:cNvCxnSpPr/>
            <p:nvPr/>
          </p:nvCxnSpPr>
          <p:spPr>
            <a:xfrm flipV="1">
              <a:off x="3994697" y="4530607"/>
              <a:ext cx="1232585" cy="31745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Connector 101"/>
            <p:cNvCxnSpPr/>
            <p:nvPr/>
          </p:nvCxnSpPr>
          <p:spPr>
            <a:xfrm>
              <a:off x="3948220" y="4990444"/>
              <a:ext cx="1363313" cy="28010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7" name="TextBox 106"/>
          <p:cNvSpPr txBox="1"/>
          <p:nvPr/>
        </p:nvSpPr>
        <p:spPr>
          <a:xfrm>
            <a:off x="6423644" y="3696448"/>
            <a:ext cx="245167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 smtClean="0">
                <a:latin typeface="Arial"/>
                <a:cs typeface="Arial"/>
              </a:rPr>
              <a:t>Cholera</a:t>
            </a:r>
          </a:p>
          <a:p>
            <a:pPr algn="ctr"/>
            <a:r>
              <a:rPr lang="en-US" i="1" dirty="0" smtClean="0">
                <a:latin typeface="Arial"/>
                <a:cs typeface="Arial"/>
              </a:rPr>
              <a:t>Ricin</a:t>
            </a:r>
          </a:p>
          <a:p>
            <a:pPr algn="ctr"/>
            <a:r>
              <a:rPr lang="en-US" i="1" dirty="0" smtClean="0">
                <a:latin typeface="Arial"/>
                <a:cs typeface="Arial"/>
              </a:rPr>
              <a:t>Influenza</a:t>
            </a:r>
          </a:p>
          <a:p>
            <a:pPr algn="ctr"/>
            <a:r>
              <a:rPr lang="en-US" i="1" dirty="0" smtClean="0">
                <a:latin typeface="Arial"/>
                <a:cs typeface="Arial"/>
              </a:rPr>
              <a:t>Ebola</a:t>
            </a:r>
          </a:p>
          <a:p>
            <a:pPr algn="ctr"/>
            <a:r>
              <a:rPr lang="en-US" i="1" dirty="0" smtClean="0">
                <a:latin typeface="Arial"/>
                <a:cs typeface="Arial"/>
              </a:rPr>
              <a:t>Shiga Toxins</a:t>
            </a:r>
          </a:p>
          <a:p>
            <a:pPr algn="ctr"/>
            <a:r>
              <a:rPr lang="en-US" i="1" dirty="0" smtClean="0">
                <a:latin typeface="Arial"/>
                <a:cs typeface="Arial"/>
              </a:rPr>
              <a:t>HIV</a:t>
            </a:r>
          </a:p>
          <a:p>
            <a:pPr algn="ctr"/>
            <a:r>
              <a:rPr lang="en-US" i="1" dirty="0" smtClean="0">
                <a:solidFill>
                  <a:srgbClr val="604A7B"/>
                </a:solidFill>
                <a:latin typeface="Arial"/>
                <a:cs typeface="Arial"/>
              </a:rPr>
              <a:t>Non antibiotic solutions to resistance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642835" y="3801605"/>
            <a:ext cx="4628820" cy="2309061"/>
            <a:chOff x="445281" y="3801605"/>
            <a:chExt cx="4628820" cy="2309061"/>
          </a:xfrm>
        </p:grpSpPr>
        <p:sp>
          <p:nvSpPr>
            <p:cNvPr id="103" name="Freeform 102"/>
            <p:cNvSpPr/>
            <p:nvPr/>
          </p:nvSpPr>
          <p:spPr>
            <a:xfrm rot="17740912">
              <a:off x="900647" y="3773124"/>
              <a:ext cx="573206" cy="1012208"/>
            </a:xfrm>
            <a:custGeom>
              <a:avLst/>
              <a:gdLst>
                <a:gd name="connsiteX0" fmla="*/ 0 w 1394346"/>
                <a:gd name="connsiteY0" fmla="*/ 2275 h 1519451"/>
                <a:gd name="connsiteX1" fmla="*/ 532263 w 1394346"/>
                <a:gd name="connsiteY1" fmla="*/ 111457 h 1519451"/>
                <a:gd name="connsiteX2" fmla="*/ 423081 w 1394346"/>
                <a:gd name="connsiteY2" fmla="*/ 671015 h 1519451"/>
                <a:gd name="connsiteX3" fmla="*/ 600502 w 1394346"/>
                <a:gd name="connsiteY3" fmla="*/ 916675 h 1519451"/>
                <a:gd name="connsiteX4" fmla="*/ 1160060 w 1394346"/>
                <a:gd name="connsiteY4" fmla="*/ 903027 h 1519451"/>
                <a:gd name="connsiteX5" fmla="*/ 1378424 w 1394346"/>
                <a:gd name="connsiteY5" fmla="*/ 1039505 h 1519451"/>
                <a:gd name="connsiteX6" fmla="*/ 1255594 w 1394346"/>
                <a:gd name="connsiteY6" fmla="*/ 1285165 h 1519451"/>
                <a:gd name="connsiteX7" fmla="*/ 1187355 w 1394346"/>
                <a:gd name="connsiteY7" fmla="*/ 1489881 h 1519451"/>
                <a:gd name="connsiteX8" fmla="*/ 1378424 w 1394346"/>
                <a:gd name="connsiteY8" fmla="*/ 1462586 h 1519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94346" h="1519451">
                  <a:moveTo>
                    <a:pt x="0" y="2275"/>
                  </a:moveTo>
                  <a:cubicBezTo>
                    <a:pt x="230875" y="1137"/>
                    <a:pt x="461750" y="0"/>
                    <a:pt x="532263" y="111457"/>
                  </a:cubicBezTo>
                  <a:cubicBezTo>
                    <a:pt x="602776" y="222914"/>
                    <a:pt x="411708" y="536812"/>
                    <a:pt x="423081" y="671015"/>
                  </a:cubicBezTo>
                  <a:cubicBezTo>
                    <a:pt x="434454" y="805218"/>
                    <a:pt x="477672" y="878006"/>
                    <a:pt x="600502" y="916675"/>
                  </a:cubicBezTo>
                  <a:cubicBezTo>
                    <a:pt x="723332" y="955344"/>
                    <a:pt x="1030406" y="882555"/>
                    <a:pt x="1160060" y="903027"/>
                  </a:cubicBezTo>
                  <a:cubicBezTo>
                    <a:pt x="1289714" y="923499"/>
                    <a:pt x="1362502" y="975815"/>
                    <a:pt x="1378424" y="1039505"/>
                  </a:cubicBezTo>
                  <a:cubicBezTo>
                    <a:pt x="1394346" y="1103195"/>
                    <a:pt x="1287439" y="1210102"/>
                    <a:pt x="1255594" y="1285165"/>
                  </a:cubicBezTo>
                  <a:cubicBezTo>
                    <a:pt x="1223749" y="1360228"/>
                    <a:pt x="1166883" y="1460311"/>
                    <a:pt x="1187355" y="1489881"/>
                  </a:cubicBezTo>
                  <a:cubicBezTo>
                    <a:pt x="1207827" y="1519451"/>
                    <a:pt x="1293125" y="1491018"/>
                    <a:pt x="1378424" y="1462586"/>
                  </a:cubicBezTo>
                </a:path>
              </a:pathLst>
            </a:custGeom>
            <a:ln w="38100">
              <a:solidFill>
                <a:srgbClr val="FF0000"/>
              </a:solidFill>
            </a:ln>
            <a:scene3d>
              <a:camera prst="orthographicFront">
                <a:rot lat="19499998" lon="0" rev="0"/>
              </a:camera>
              <a:lightRig rig="threePt" dir="t"/>
            </a:scene3d>
            <a:sp3d>
              <a:bevelT/>
              <a:bevelB/>
            </a:sp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08" name="Picture 107"/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2197565" y="3801605"/>
              <a:ext cx="808448" cy="899635"/>
            </a:xfrm>
            <a:prstGeom prst="rect">
              <a:avLst/>
            </a:prstGeom>
          </p:spPr>
        </p:pic>
        <p:pic>
          <p:nvPicPr>
            <p:cNvPr id="109" name="Picture 108" descr="Figure 3.tif"/>
            <p:cNvPicPr>
              <a:picLocks noChangeAspect="1"/>
            </p:cNvPicPr>
            <p:nvPr/>
          </p:nvPicPr>
          <p:blipFill>
            <a:blip r:embed="rId12" cstate="print"/>
            <a:srcRect l="31598" t="13969" r="47116" b="62226"/>
            <a:stretch>
              <a:fillRect/>
            </a:stretch>
          </p:blipFill>
          <p:spPr>
            <a:xfrm>
              <a:off x="3540266" y="3819246"/>
              <a:ext cx="918159" cy="823768"/>
            </a:xfrm>
            <a:prstGeom prst="rect">
              <a:avLst/>
            </a:prstGeom>
          </p:spPr>
        </p:pic>
        <p:sp>
          <p:nvSpPr>
            <p:cNvPr id="15" name="TextBox 14"/>
            <p:cNvSpPr txBox="1"/>
            <p:nvPr/>
          </p:nvSpPr>
          <p:spPr>
            <a:xfrm>
              <a:off x="445281" y="5741334"/>
              <a:ext cx="148574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latin typeface="Arial"/>
                  <a:cs typeface="Arial"/>
                </a:rPr>
                <a:t>Treatment</a:t>
              </a:r>
              <a:endParaRPr lang="en-US" dirty="0">
                <a:latin typeface="Arial"/>
                <a:cs typeface="Arial"/>
              </a:endParaRPr>
            </a:p>
          </p:txBody>
        </p:sp>
        <p:sp>
          <p:nvSpPr>
            <p:cNvPr id="110" name="TextBox 109"/>
            <p:cNvSpPr txBox="1"/>
            <p:nvPr/>
          </p:nvSpPr>
          <p:spPr>
            <a:xfrm>
              <a:off x="1917545" y="5741334"/>
              <a:ext cx="148574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latin typeface="Arial"/>
                  <a:cs typeface="Arial"/>
                </a:rPr>
                <a:t>Diagnosis</a:t>
              </a:r>
              <a:endParaRPr lang="en-US" dirty="0">
                <a:latin typeface="Arial"/>
                <a:cs typeface="Arial"/>
              </a:endParaRPr>
            </a:p>
          </p:txBody>
        </p:sp>
        <p:sp>
          <p:nvSpPr>
            <p:cNvPr id="111" name="TextBox 110"/>
            <p:cNvSpPr txBox="1"/>
            <p:nvPr/>
          </p:nvSpPr>
          <p:spPr>
            <a:xfrm>
              <a:off x="3205346" y="5741334"/>
              <a:ext cx="186875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latin typeface="Arial"/>
                  <a:cs typeface="Arial"/>
                </a:rPr>
                <a:t>Understanding</a:t>
              </a:r>
              <a:endParaRPr lang="en-US" dirty="0">
                <a:latin typeface="Arial"/>
                <a:cs typeface="Arial"/>
              </a:endParaRPr>
            </a:p>
          </p:txBody>
        </p:sp>
      </p:grpSp>
      <p:sp>
        <p:nvSpPr>
          <p:cNvPr id="6" name="Rectangle 5"/>
          <p:cNvSpPr/>
          <p:nvPr/>
        </p:nvSpPr>
        <p:spPr>
          <a:xfrm>
            <a:off x="656447" y="2736899"/>
            <a:ext cx="1472264" cy="2058672"/>
          </a:xfrm>
          <a:prstGeom prst="rect">
            <a:avLst/>
          </a:prstGeom>
          <a:noFill/>
          <a:ln w="38100" cmpd="sng">
            <a:solidFill>
              <a:srgbClr val="66006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634900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7" grpId="0"/>
      <p:bldP spid="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92" b="24057"/>
          <a:stretch/>
        </p:blipFill>
        <p:spPr>
          <a:xfrm>
            <a:off x="0" y="6135038"/>
            <a:ext cx="9181728" cy="72296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15311" y="82869"/>
            <a:ext cx="85133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i="1" dirty="0" smtClean="0">
                <a:latin typeface="Arial"/>
                <a:cs typeface="Arial"/>
              </a:rPr>
              <a:t>Post-Polymerisation Modification</a:t>
            </a:r>
            <a:endParaRPr lang="fr-FR" sz="2400" i="1" dirty="0">
              <a:latin typeface="Arial"/>
              <a:cs typeface="Arial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583" y="6513305"/>
            <a:ext cx="723851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>
                <a:latin typeface="Gill Sans MT"/>
                <a:cs typeface="Gill Sans MT"/>
              </a:rPr>
              <a:t> </a:t>
            </a:r>
            <a:r>
              <a:rPr lang="en-GB" i="1" dirty="0" smtClean="0">
                <a:latin typeface="Gill Sans MT"/>
                <a:cs typeface="Gill Sans MT"/>
              </a:rPr>
              <a:t>J. Pol. Sci. A</a:t>
            </a:r>
            <a:r>
              <a:rPr lang="en-GB" dirty="0" smtClean="0">
                <a:latin typeface="Gill Sans MT"/>
                <a:cs typeface="Gill Sans MT"/>
              </a:rPr>
              <a:t>., </a:t>
            </a:r>
            <a:r>
              <a:rPr lang="en-GB" b="1" dirty="0" smtClean="0">
                <a:latin typeface="Gill Sans MT"/>
                <a:cs typeface="Gill Sans MT"/>
              </a:rPr>
              <a:t>2007</a:t>
            </a:r>
            <a:r>
              <a:rPr lang="en-GB" dirty="0" smtClean="0">
                <a:latin typeface="Gill Sans MT"/>
                <a:cs typeface="Gill Sans MT"/>
              </a:rPr>
              <a:t>, 45, 2059/ </a:t>
            </a:r>
            <a:r>
              <a:rPr lang="en-GB" i="1" dirty="0" smtClean="0">
                <a:latin typeface="Gill Sans MT"/>
                <a:cs typeface="Gill Sans MT"/>
              </a:rPr>
              <a:t>Angew. Chem</a:t>
            </a:r>
            <a:r>
              <a:rPr lang="en-GB" dirty="0" smtClean="0">
                <a:latin typeface="Gill Sans MT"/>
                <a:cs typeface="Gill Sans MT"/>
              </a:rPr>
              <a:t>. </a:t>
            </a:r>
            <a:r>
              <a:rPr lang="en-GB" b="1" dirty="0" smtClean="0">
                <a:latin typeface="Gill Sans MT"/>
                <a:cs typeface="Gill Sans MT"/>
              </a:rPr>
              <a:t>2009</a:t>
            </a:r>
            <a:r>
              <a:rPr lang="en-GB" dirty="0" smtClean="0">
                <a:latin typeface="Gill Sans MT"/>
                <a:cs typeface="Gill Sans MT"/>
              </a:rPr>
              <a:t>, 48, 48</a:t>
            </a:r>
            <a:endParaRPr lang="en-GB" dirty="0">
              <a:latin typeface="Gill Sans MT"/>
              <a:cs typeface="Gill Sans MT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5672935" y="1423049"/>
            <a:ext cx="3025935" cy="2250670"/>
            <a:chOff x="5241386" y="0"/>
            <a:chExt cx="3386347" cy="2381441"/>
          </a:xfrm>
        </p:grpSpPr>
        <p:pic>
          <p:nvPicPr>
            <p:cNvPr id="7" name="Picture 1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241386" y="0"/>
              <a:ext cx="3386347" cy="23814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cxnSp>
          <p:nvCxnSpPr>
            <p:cNvPr id="8" name="Straight Arrow Connector 7"/>
            <p:cNvCxnSpPr/>
            <p:nvPr/>
          </p:nvCxnSpPr>
          <p:spPr>
            <a:xfrm rot="5400000" flipH="1" flipV="1">
              <a:off x="4920018" y="1139588"/>
              <a:ext cx="1719618" cy="13648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Arrow Connector 8"/>
            <p:cNvCxnSpPr/>
            <p:nvPr/>
          </p:nvCxnSpPr>
          <p:spPr>
            <a:xfrm>
              <a:off x="5791200" y="2032000"/>
              <a:ext cx="2406650" cy="1588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TextBox 9"/>
          <p:cNvSpPr txBox="1"/>
          <p:nvPr/>
        </p:nvSpPr>
        <p:spPr>
          <a:xfrm>
            <a:off x="7461391" y="2269299"/>
            <a:ext cx="154113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latin typeface="Gill Sans MT" pitchFamily="34" charset="0"/>
              </a:rPr>
              <a:t>Predicted linear response</a:t>
            </a:r>
            <a:endParaRPr lang="en-GB" sz="1600" dirty="0">
              <a:latin typeface="Gill Sans MT" pitchFamily="34" charset="0"/>
            </a:endParaRPr>
          </a:p>
        </p:txBody>
      </p:sp>
      <p:pic>
        <p:nvPicPr>
          <p:cNvPr id="11" name="Picture 14"/>
          <p:cNvPicPr>
            <a:picLocks noChangeAspect="1" noChangeArrowheads="1"/>
          </p:cNvPicPr>
          <p:nvPr/>
        </p:nvPicPr>
        <p:blipFill>
          <a:blip r:embed="rId5" cstate="print"/>
          <a:srcRect l="17086" r="59766"/>
          <a:stretch>
            <a:fillRect/>
          </a:stretch>
        </p:blipFill>
        <p:spPr bwMode="auto">
          <a:xfrm rot="1715449">
            <a:off x="6229246" y="2238437"/>
            <a:ext cx="405083" cy="4802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11"/>
          <p:cNvPicPr>
            <a:picLocks noChangeAspect="1" noChangeArrowheads="1"/>
          </p:cNvPicPr>
          <p:nvPr/>
        </p:nvPicPr>
        <p:blipFill>
          <a:blip r:embed="rId6" cstate="print"/>
          <a:srcRect l="6623" t="4076" r="7778" b="4212"/>
          <a:stretch>
            <a:fillRect/>
          </a:stretch>
        </p:blipFill>
        <p:spPr bwMode="auto">
          <a:xfrm>
            <a:off x="109475" y="1685347"/>
            <a:ext cx="2289179" cy="1839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3" name="Straight Arrow Connector 12"/>
          <p:cNvCxnSpPr/>
          <p:nvPr/>
        </p:nvCxnSpPr>
        <p:spPr>
          <a:xfrm>
            <a:off x="2398654" y="2707558"/>
            <a:ext cx="642849" cy="1"/>
          </a:xfrm>
          <a:prstGeom prst="straightConnector1">
            <a:avLst/>
          </a:prstGeom>
          <a:ln w="69850" cmpd="dbl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4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17080194"/>
              </p:ext>
            </p:extLst>
          </p:nvPr>
        </p:nvGraphicFramePr>
        <p:xfrm>
          <a:off x="3030529" y="1644784"/>
          <a:ext cx="1138085" cy="100600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98" name="CS ChemDraw Drawing" r:id="rId7" imgW="2105835" imgH="1861947" progId="ChemDraw.Document.6.0">
                  <p:embed/>
                </p:oleObj>
              </mc:Choice>
              <mc:Fallback>
                <p:oleObj name="CS ChemDraw Drawing" r:id="rId7" imgW="2105835" imgH="1861947" progId="ChemDraw.Document.6.0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30529" y="1644784"/>
                        <a:ext cx="1138085" cy="100600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04890433"/>
              </p:ext>
            </p:extLst>
          </p:nvPr>
        </p:nvGraphicFramePr>
        <p:xfrm>
          <a:off x="3030530" y="2750989"/>
          <a:ext cx="1314728" cy="49716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99" name="CS ChemDraw Drawing" r:id="rId9" imgW="2078403" imgH="786098" progId="ChemDraw.Document.6.0">
                  <p:embed/>
                </p:oleObj>
              </mc:Choice>
              <mc:Fallback>
                <p:oleObj name="CS ChemDraw Drawing" r:id="rId9" imgW="2078403" imgH="786098" progId="ChemDraw.Document.6.0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30530" y="2750989"/>
                        <a:ext cx="1314728" cy="49716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49361590"/>
              </p:ext>
            </p:extLst>
          </p:nvPr>
        </p:nvGraphicFramePr>
        <p:xfrm>
          <a:off x="3044177" y="3203303"/>
          <a:ext cx="1313096" cy="42958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00" name="CS ChemDraw Drawing" r:id="rId11" imgW="2396871" imgH="784384" progId="ChemDraw.Document.6.0">
                  <p:embed/>
                </p:oleObj>
              </mc:Choice>
              <mc:Fallback>
                <p:oleObj name="CS ChemDraw Drawing" r:id="rId11" imgW="2396871" imgH="784384" progId="ChemDraw.Document.6.0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4177" y="3203303"/>
                        <a:ext cx="1313096" cy="42958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TextBox 16"/>
          <p:cNvSpPr txBox="1"/>
          <p:nvPr/>
        </p:nvSpPr>
        <p:spPr>
          <a:xfrm>
            <a:off x="320691" y="3682901"/>
            <a:ext cx="41897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latin typeface="Gill Sans MT" pitchFamily="34" charset="0"/>
              </a:rPr>
              <a:t>Structural Biology – Organic Synthesis</a:t>
            </a:r>
            <a:endParaRPr lang="en-GB" sz="2000" dirty="0">
              <a:latin typeface="Gill Sans MT" pitchFamily="34" charset="0"/>
            </a:endParaRPr>
          </a:p>
        </p:txBody>
      </p:sp>
      <p:pic>
        <p:nvPicPr>
          <p:cNvPr id="18" name="Picture 14"/>
          <p:cNvPicPr>
            <a:picLocks noChangeAspect="1" noChangeArrowheads="1"/>
          </p:cNvPicPr>
          <p:nvPr/>
        </p:nvPicPr>
        <p:blipFill>
          <a:blip r:embed="rId5" cstate="print"/>
          <a:srcRect l="15050" r="18206"/>
          <a:stretch>
            <a:fillRect/>
          </a:stretch>
        </p:blipFill>
        <p:spPr bwMode="auto">
          <a:xfrm>
            <a:off x="6342552" y="1735739"/>
            <a:ext cx="996358" cy="3778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9" name="TextBox 18"/>
          <p:cNvSpPr txBox="1"/>
          <p:nvPr/>
        </p:nvSpPr>
        <p:spPr>
          <a:xfrm>
            <a:off x="5068195" y="3595453"/>
            <a:ext cx="377808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 smtClean="0">
                <a:latin typeface="Gill Sans MT" pitchFamily="34" charset="0"/>
              </a:rPr>
              <a:t>Cell Surface </a:t>
            </a:r>
            <a:r>
              <a:rPr lang="en-GB" sz="2000" dirty="0" err="1" smtClean="0">
                <a:latin typeface="Gill Sans MT" pitchFamily="34" charset="0"/>
              </a:rPr>
              <a:t>Glycans</a:t>
            </a:r>
            <a:r>
              <a:rPr lang="en-GB" sz="2000" dirty="0" smtClean="0">
                <a:latin typeface="Gill Sans MT" pitchFamily="34" charset="0"/>
              </a:rPr>
              <a:t> – Materials Science/multivalency</a:t>
            </a:r>
            <a:endParaRPr lang="en-GB" sz="2000" dirty="0">
              <a:latin typeface="Gill Sans MT" pitchFamily="34" charset="0"/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 flipV="1">
            <a:off x="4335378" y="2629397"/>
            <a:ext cx="1096712" cy="21396"/>
          </a:xfrm>
          <a:prstGeom prst="straightConnector1">
            <a:avLst/>
          </a:prstGeom>
          <a:ln w="38100"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31643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92" b="24057"/>
          <a:stretch/>
        </p:blipFill>
        <p:spPr>
          <a:xfrm>
            <a:off x="0" y="6135038"/>
            <a:ext cx="9181728" cy="72296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15311" y="82869"/>
            <a:ext cx="85133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i="1" dirty="0" smtClean="0">
                <a:latin typeface="Arial"/>
                <a:cs typeface="Arial"/>
              </a:rPr>
              <a:t>Post-Polymerisation Modification</a:t>
            </a:r>
            <a:endParaRPr lang="fr-FR" sz="2400" i="1" dirty="0">
              <a:latin typeface="Arial"/>
              <a:cs typeface="Arial"/>
            </a:endParaRPr>
          </a:p>
        </p:txBody>
      </p:sp>
      <p:pic>
        <p:nvPicPr>
          <p:cNvPr id="4" name="Picture 3" descr="Macintosh HD:Users:SarahJane:Desktop:Thesis:figure 1.13:figure 1.13:figure 1.13:Slide1.tiff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3580" y="1482407"/>
            <a:ext cx="5196840" cy="3893185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Rectangle 4"/>
          <p:cNvSpPr/>
          <p:nvPr/>
        </p:nvSpPr>
        <p:spPr>
          <a:xfrm>
            <a:off x="7583" y="6513305"/>
            <a:ext cx="723851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>
                <a:latin typeface="Gill Sans MT"/>
                <a:cs typeface="Gill Sans MT"/>
              </a:rPr>
              <a:t> </a:t>
            </a:r>
            <a:r>
              <a:rPr lang="en-GB" i="1" dirty="0" smtClean="0">
                <a:latin typeface="Gill Sans MT"/>
                <a:cs typeface="Gill Sans MT"/>
              </a:rPr>
              <a:t>J. Pol. Sci. A</a:t>
            </a:r>
            <a:r>
              <a:rPr lang="en-GB" dirty="0" smtClean="0">
                <a:latin typeface="Gill Sans MT"/>
                <a:cs typeface="Gill Sans MT"/>
              </a:rPr>
              <a:t>., </a:t>
            </a:r>
            <a:r>
              <a:rPr lang="en-GB" b="1" dirty="0" smtClean="0">
                <a:latin typeface="Gill Sans MT"/>
                <a:cs typeface="Gill Sans MT"/>
              </a:rPr>
              <a:t>2007</a:t>
            </a:r>
            <a:r>
              <a:rPr lang="en-GB" dirty="0" smtClean="0">
                <a:latin typeface="Gill Sans MT"/>
                <a:cs typeface="Gill Sans MT"/>
              </a:rPr>
              <a:t>, 45, 2059/ </a:t>
            </a:r>
            <a:r>
              <a:rPr lang="en-GB" i="1" dirty="0" smtClean="0">
                <a:latin typeface="Gill Sans MT"/>
                <a:cs typeface="Gill Sans MT"/>
              </a:rPr>
              <a:t>Angew. Chem</a:t>
            </a:r>
            <a:r>
              <a:rPr lang="en-GB" dirty="0" smtClean="0">
                <a:latin typeface="Gill Sans MT"/>
                <a:cs typeface="Gill Sans MT"/>
              </a:rPr>
              <a:t>. </a:t>
            </a:r>
            <a:r>
              <a:rPr lang="en-GB" b="1" dirty="0" smtClean="0">
                <a:latin typeface="Gill Sans MT"/>
                <a:cs typeface="Gill Sans MT"/>
              </a:rPr>
              <a:t>2009</a:t>
            </a:r>
            <a:r>
              <a:rPr lang="en-GB" dirty="0" smtClean="0">
                <a:latin typeface="Gill Sans MT"/>
                <a:cs typeface="Gill Sans MT"/>
              </a:rPr>
              <a:t>, 48, 48</a:t>
            </a:r>
            <a:endParaRPr lang="en-GB" dirty="0">
              <a:latin typeface="Gill Sans MT"/>
              <a:cs typeface="Gill Sans MT"/>
            </a:endParaRPr>
          </a:p>
        </p:txBody>
      </p:sp>
    </p:spTree>
    <p:extLst>
      <p:ext uri="{BB962C8B-B14F-4D97-AF65-F5344CB8AC3E}">
        <p14:creationId xmlns:p14="http://schemas.microsoft.com/office/powerpoint/2010/main" val="16667469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92" b="24057"/>
          <a:stretch/>
        </p:blipFill>
        <p:spPr>
          <a:xfrm>
            <a:off x="0" y="6135038"/>
            <a:ext cx="9181728" cy="72296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15311" y="82869"/>
            <a:ext cx="85133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i="1" dirty="0" smtClean="0">
                <a:latin typeface="Arial"/>
                <a:cs typeface="Arial"/>
              </a:rPr>
              <a:t>Glycopolymers by Post-Polymerisation Modification</a:t>
            </a:r>
            <a:endParaRPr lang="fr-FR" sz="2400" i="1" dirty="0">
              <a:latin typeface="Arial"/>
              <a:cs typeface="Arial"/>
            </a:endParaRP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12688793"/>
              </p:ext>
            </p:extLst>
          </p:nvPr>
        </p:nvGraphicFramePr>
        <p:xfrm>
          <a:off x="458174" y="975233"/>
          <a:ext cx="2820654" cy="13870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9" name="CS ChemDraw Drawing" r:id="rId4" imgW="2595324" imgH="1276874" progId="ChemDraw.Document.6.0">
                  <p:embed/>
                </p:oleObj>
              </mc:Choice>
              <mc:Fallback>
                <p:oleObj name="CS ChemDraw Drawing" r:id="rId4" imgW="2595324" imgH="1276874" progId="ChemDraw.Document.6.0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8174" y="975233"/>
                        <a:ext cx="2820654" cy="1387037"/>
                      </a:xfrm>
                      <a:prstGeom prst="rect">
                        <a:avLst/>
                      </a:prstGeom>
                      <a:noFill/>
                      <a:ln w="28575" cmpd="sng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10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45053085"/>
              </p:ext>
            </p:extLst>
          </p:nvPr>
        </p:nvGraphicFramePr>
        <p:xfrm>
          <a:off x="5510071" y="700426"/>
          <a:ext cx="2584450" cy="1508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0" name="CS ChemDraw Drawing" r:id="rId6" imgW="2584180" imgH="1508331" progId="ChemDraw.Document.6.0">
                  <p:embed/>
                </p:oleObj>
              </mc:Choice>
              <mc:Fallback>
                <p:oleObj name="CS ChemDraw Drawing" r:id="rId6" imgW="2584180" imgH="1508331" progId="ChemDraw.Document.6.0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10071" y="700426"/>
                        <a:ext cx="2584450" cy="1508125"/>
                      </a:xfrm>
                      <a:prstGeom prst="rect">
                        <a:avLst/>
                      </a:prstGeom>
                      <a:noFill/>
                      <a:ln w="28575" cmpd="sng">
                        <a:solidFill>
                          <a:srgbClr val="0000FF"/>
                        </a:solidFill>
                        <a:miter lim="800000"/>
                        <a:headEnd/>
                        <a:tailEnd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Picture 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2091" y="3664173"/>
            <a:ext cx="3213100" cy="2222500"/>
          </a:xfrm>
          <a:prstGeom prst="rect">
            <a:avLst/>
          </a:prstGeom>
          <a:ln w="28575" cmpd="sng">
            <a:solidFill>
              <a:srgbClr val="FF0000"/>
            </a:solidFill>
          </a:ln>
        </p:spPr>
      </p:pic>
      <p:sp>
        <p:nvSpPr>
          <p:cNvPr id="8" name="TextBox 7"/>
          <p:cNvSpPr txBox="1"/>
          <p:nvPr/>
        </p:nvSpPr>
        <p:spPr>
          <a:xfrm>
            <a:off x="5099590" y="2304685"/>
            <a:ext cx="3715487" cy="584776"/>
          </a:xfrm>
          <a:prstGeom prst="rect">
            <a:avLst/>
          </a:prstGeom>
          <a:solidFill>
            <a:srgbClr val="B3A2C7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>
                <a:latin typeface="Calibri"/>
                <a:cs typeface="Calibri"/>
              </a:rPr>
              <a:t>Jones</a:t>
            </a:r>
            <a:r>
              <a:rPr lang="en-GB" sz="1600" i="1" dirty="0" smtClean="0">
                <a:latin typeface="Calibri"/>
                <a:cs typeface="Calibri"/>
              </a:rPr>
              <a:t>, </a:t>
            </a:r>
            <a:r>
              <a:rPr lang="en-GB" sz="1600" dirty="0">
                <a:latin typeface="Calibri"/>
                <a:cs typeface="Calibri"/>
              </a:rPr>
              <a:t>M</a:t>
            </a:r>
            <a:r>
              <a:rPr lang="en-GB" sz="1600" dirty="0" smtClean="0">
                <a:latin typeface="Calibri"/>
                <a:cs typeface="Calibri"/>
              </a:rPr>
              <a:t>. W., </a:t>
            </a:r>
            <a:r>
              <a:rPr lang="en-GB" sz="1600" b="1" u="sng" dirty="0" smtClean="0">
                <a:latin typeface="Calibri"/>
                <a:cs typeface="Calibri"/>
              </a:rPr>
              <a:t>Richards, S-J</a:t>
            </a:r>
            <a:r>
              <a:rPr lang="en-GB" sz="1600" dirty="0" smtClean="0">
                <a:latin typeface="Calibri"/>
                <a:cs typeface="Calibri"/>
              </a:rPr>
              <a:t>., Haddleton, </a:t>
            </a:r>
            <a:r>
              <a:rPr lang="en-GB" sz="1600" dirty="0">
                <a:latin typeface="Calibri"/>
                <a:cs typeface="Calibri"/>
              </a:rPr>
              <a:t>D</a:t>
            </a:r>
            <a:r>
              <a:rPr lang="en-GB" sz="1600" dirty="0" smtClean="0">
                <a:latin typeface="Calibri"/>
                <a:cs typeface="Calibri"/>
              </a:rPr>
              <a:t>. M. Gibson, M. I.;</a:t>
            </a:r>
            <a:r>
              <a:rPr lang="en-GB" sz="1600" i="1" dirty="0" smtClean="0">
                <a:latin typeface="Calibri"/>
                <a:cs typeface="Calibri"/>
              </a:rPr>
              <a:t> </a:t>
            </a:r>
            <a:r>
              <a:rPr lang="en-GB" sz="1600" i="1" dirty="0" err="1" smtClean="0">
                <a:latin typeface="Calibri"/>
                <a:cs typeface="Calibri"/>
              </a:rPr>
              <a:t>Polym</a:t>
            </a:r>
            <a:r>
              <a:rPr lang="en-GB" sz="1600" i="1" dirty="0" smtClean="0">
                <a:latin typeface="Calibri"/>
                <a:cs typeface="Calibri"/>
              </a:rPr>
              <a:t>. Chem.</a:t>
            </a:r>
            <a:r>
              <a:rPr lang="en-GB" sz="1600" dirty="0" smtClean="0">
                <a:latin typeface="Calibri"/>
                <a:cs typeface="Calibri"/>
              </a:rPr>
              <a:t>, </a:t>
            </a:r>
            <a:r>
              <a:rPr lang="en-GB" sz="1600" b="1" dirty="0" smtClean="0">
                <a:latin typeface="Calibri"/>
                <a:cs typeface="Calibri"/>
              </a:rPr>
              <a:t>2013</a:t>
            </a:r>
            <a:r>
              <a:rPr lang="en-GB" sz="1600" dirty="0" smtClean="0">
                <a:latin typeface="Calibri"/>
                <a:cs typeface="Calibri"/>
              </a:rPr>
              <a:t>,</a:t>
            </a:r>
            <a:endParaRPr lang="en-GB" sz="1600" dirty="0">
              <a:latin typeface="Calibri"/>
              <a:cs typeface="Calibri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906780" y="5212476"/>
            <a:ext cx="3906232" cy="830997"/>
          </a:xfrm>
          <a:prstGeom prst="rect">
            <a:avLst/>
          </a:prstGeom>
          <a:solidFill>
            <a:srgbClr val="B3A2C7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cs typeface="Calibri"/>
              </a:rPr>
              <a:t>Jones</a:t>
            </a:r>
            <a:r>
              <a:rPr lang="en-GB" sz="1600" i="1" dirty="0">
                <a:cs typeface="Calibri"/>
              </a:rPr>
              <a:t>, </a:t>
            </a:r>
            <a:r>
              <a:rPr lang="en-GB" sz="1600" dirty="0">
                <a:cs typeface="Calibri"/>
              </a:rPr>
              <a:t>M. W., L. </a:t>
            </a:r>
            <a:r>
              <a:rPr lang="en-GB" sz="1600" dirty="0" err="1">
                <a:cs typeface="Calibri"/>
              </a:rPr>
              <a:t>Otten</a:t>
            </a:r>
            <a:r>
              <a:rPr lang="en-GB" sz="1600" dirty="0">
                <a:cs typeface="Calibri"/>
              </a:rPr>
              <a:t>,  </a:t>
            </a:r>
            <a:r>
              <a:rPr lang="en-GB" sz="1600" b="1" u="sng" dirty="0">
                <a:cs typeface="Calibri"/>
              </a:rPr>
              <a:t>Richards, S-J.</a:t>
            </a:r>
            <a:r>
              <a:rPr lang="en-GB" sz="1600" dirty="0">
                <a:cs typeface="Calibri"/>
              </a:rPr>
              <a:t>, </a:t>
            </a:r>
            <a:r>
              <a:rPr lang="en-GB" sz="1600" dirty="0" err="1">
                <a:cs typeface="Calibri"/>
              </a:rPr>
              <a:t>Lowery</a:t>
            </a:r>
            <a:r>
              <a:rPr lang="en-GB" sz="1600" dirty="0">
                <a:cs typeface="Calibri"/>
              </a:rPr>
              <a:t>, R., Phillips, D. J. Haddleton, D. M. Gibson, M. I.;</a:t>
            </a:r>
            <a:r>
              <a:rPr lang="en-GB" sz="1600" i="1" dirty="0">
                <a:cs typeface="Calibri"/>
              </a:rPr>
              <a:t> Chem. Sci.</a:t>
            </a:r>
            <a:r>
              <a:rPr lang="en-GB" sz="1600" dirty="0">
                <a:cs typeface="Calibri"/>
              </a:rPr>
              <a:t>, </a:t>
            </a:r>
            <a:r>
              <a:rPr lang="en-GB" sz="1600" b="1" dirty="0" smtClean="0">
                <a:cs typeface="Calibri"/>
              </a:rPr>
              <a:t>2014</a:t>
            </a:r>
            <a:endParaRPr lang="en-GB" sz="1600" dirty="0">
              <a:cs typeface="Calibri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69502" y="2629228"/>
            <a:ext cx="4026181" cy="830997"/>
          </a:xfrm>
          <a:prstGeom prst="rect">
            <a:avLst/>
          </a:prstGeom>
          <a:solidFill>
            <a:srgbClr val="B3A2C7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600" b="1" u="sng" dirty="0" smtClean="0"/>
              <a:t>Richards</a:t>
            </a:r>
            <a:r>
              <a:rPr lang="en-GB" sz="1600" b="1" i="1" u="sng" dirty="0" smtClean="0"/>
              <a:t>, </a:t>
            </a:r>
            <a:r>
              <a:rPr lang="en-GB" sz="1600" b="1" u="sng" dirty="0" smtClean="0"/>
              <a:t>S-J</a:t>
            </a:r>
            <a:r>
              <a:rPr lang="en-GB" sz="1600" dirty="0" smtClean="0"/>
              <a:t>., Jones, M. W., </a:t>
            </a:r>
            <a:r>
              <a:rPr lang="en-GB" sz="1600" dirty="0" err="1" smtClean="0"/>
              <a:t>Hunabun</a:t>
            </a:r>
            <a:r>
              <a:rPr lang="en-GB" sz="1600" dirty="0" smtClean="0"/>
              <a:t>, M. I., Haddleton, D. M., Gibson, M. I.;</a:t>
            </a:r>
            <a:r>
              <a:rPr lang="en-GB" sz="1600" i="1" dirty="0" smtClean="0"/>
              <a:t> </a:t>
            </a:r>
            <a:r>
              <a:rPr lang="en-GB" sz="1600" i="1" dirty="0" err="1" smtClean="0"/>
              <a:t>Angew</a:t>
            </a:r>
            <a:r>
              <a:rPr lang="en-GB" sz="1600" i="1" dirty="0" smtClean="0"/>
              <a:t>. Chem.</a:t>
            </a:r>
            <a:r>
              <a:rPr lang="en-GB" sz="1600" dirty="0" smtClean="0"/>
              <a:t>, </a:t>
            </a:r>
            <a:r>
              <a:rPr lang="en-GB" sz="1600" b="1" dirty="0" smtClean="0"/>
              <a:t>2012</a:t>
            </a:r>
            <a:endParaRPr lang="en-GB" sz="1600" i="1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859752" y="3013364"/>
            <a:ext cx="4000500" cy="2108200"/>
          </a:xfrm>
          <a:prstGeom prst="rect">
            <a:avLst/>
          </a:prstGeom>
          <a:ln w="28575">
            <a:solidFill>
              <a:srgbClr val="008000"/>
            </a:solidFill>
          </a:ln>
        </p:spPr>
      </p:pic>
    </p:spTree>
    <p:extLst>
      <p:ext uri="{BB962C8B-B14F-4D97-AF65-F5344CB8AC3E}">
        <p14:creationId xmlns:p14="http://schemas.microsoft.com/office/powerpoint/2010/main" val="31922047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92" b="24057"/>
          <a:stretch/>
        </p:blipFill>
        <p:spPr>
          <a:xfrm>
            <a:off x="0" y="6135038"/>
            <a:ext cx="9181728" cy="72296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563504" y="1645680"/>
            <a:ext cx="1752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latin typeface="Gill Sans MT" pitchFamily="34" charset="0"/>
              </a:rPr>
              <a:t>Carbohydrate binding domain</a:t>
            </a:r>
            <a:endParaRPr lang="en-GB" sz="2000" dirty="0">
              <a:latin typeface="Gill Sans MT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487304" y="655080"/>
            <a:ext cx="2362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latin typeface="Gill Sans MT" pitchFamily="34" charset="0"/>
              </a:rPr>
              <a:t>Enzymatic domain</a:t>
            </a:r>
            <a:endParaRPr lang="en-GB" sz="2000" dirty="0">
              <a:latin typeface="Gill Sans MT" pitchFamily="34" charset="0"/>
            </a:endParaRPr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4697104" y="1985736"/>
            <a:ext cx="914400" cy="1588"/>
          </a:xfrm>
          <a:prstGeom prst="straightConnector1">
            <a:avLst/>
          </a:prstGeom>
          <a:ln w="76200">
            <a:solidFill>
              <a:schemeClr val="tx1">
                <a:lumMod val="65000"/>
                <a:lumOff val="35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6068704" y="1680936"/>
            <a:ext cx="2743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latin typeface="Gill Sans MT" pitchFamily="34" charset="0"/>
              </a:rPr>
              <a:t>Binds to epithelial cells to promote cell uptake</a:t>
            </a:r>
            <a:endParaRPr lang="en-GB" sz="2000" dirty="0">
              <a:latin typeface="Gill Sans MT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68704" y="702004"/>
            <a:ext cx="2743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latin typeface="Gill Sans MT" pitchFamily="34" charset="0"/>
              </a:rPr>
              <a:t>Induces toxic effect</a:t>
            </a:r>
            <a:endParaRPr lang="en-GB" sz="2000" dirty="0">
              <a:latin typeface="Gill Sans MT" pitchFamily="34" charset="0"/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4697104" y="917348"/>
            <a:ext cx="914400" cy="1588"/>
          </a:xfrm>
          <a:prstGeom prst="straightConnector1">
            <a:avLst/>
          </a:prstGeom>
          <a:ln w="76200">
            <a:solidFill>
              <a:schemeClr val="tx1">
                <a:lumMod val="65000"/>
                <a:lumOff val="35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938049" y="3495"/>
            <a:ext cx="726790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400" i="1" dirty="0" smtClean="0">
                <a:latin typeface="Arial"/>
                <a:cs typeface="Arial"/>
              </a:rPr>
              <a:t>Selective Binding of Cholera-Toxin</a:t>
            </a:r>
            <a:endParaRPr lang="en-GB" sz="2400" i="1" dirty="0">
              <a:latin typeface="Arial"/>
              <a:cs typeface="Arial"/>
            </a:endParaRPr>
          </a:p>
        </p:txBody>
      </p:sp>
      <p:pic>
        <p:nvPicPr>
          <p:cNvPr id="11" name="Picture 2" descr="File:GM1 ganglioside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97591" y="3597110"/>
            <a:ext cx="4266299" cy="2042491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6948488" y="4850454"/>
            <a:ext cx="17956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Gill Sans MT" pitchFamily="34" charset="0"/>
              </a:rPr>
              <a:t>GM-1 </a:t>
            </a:r>
            <a:r>
              <a:rPr lang="en-GB" dirty="0" err="1" smtClean="0">
                <a:latin typeface="Gill Sans MT" pitchFamily="34" charset="0"/>
              </a:rPr>
              <a:t>ganglioside</a:t>
            </a:r>
            <a:endParaRPr lang="en-GB" dirty="0">
              <a:latin typeface="Gill Sans MT" pitchFamily="34" charset="0"/>
            </a:endParaRPr>
          </a:p>
        </p:txBody>
      </p:sp>
      <p:sp>
        <p:nvSpPr>
          <p:cNvPr id="13" name="Oval 12"/>
          <p:cNvSpPr/>
          <p:nvPr/>
        </p:nvSpPr>
        <p:spPr>
          <a:xfrm>
            <a:off x="4819433" y="3431086"/>
            <a:ext cx="1078173" cy="79157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/>
          <p:cNvSpPr txBox="1"/>
          <p:nvPr/>
        </p:nvSpPr>
        <p:spPr>
          <a:xfrm>
            <a:off x="5897607" y="3444732"/>
            <a:ext cx="14876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i="1" dirty="0" smtClean="0"/>
              <a:t>β</a:t>
            </a:r>
            <a:r>
              <a:rPr lang="en-GB" i="1" dirty="0" smtClean="0">
                <a:latin typeface="Gill Sans MT" pitchFamily="34" charset="0"/>
              </a:rPr>
              <a:t>-D Galactose</a:t>
            </a:r>
            <a:endParaRPr lang="en-GB" i="1" dirty="0">
              <a:latin typeface="Gill Sans MT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6459" y="3429000"/>
            <a:ext cx="474303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err="1" smtClean="0">
                <a:latin typeface="Gill Sans MT" pitchFamily="34" charset="0"/>
              </a:rPr>
              <a:t>Galectins</a:t>
            </a:r>
            <a:r>
              <a:rPr lang="en-GB" sz="2000" dirty="0" smtClean="0">
                <a:latin typeface="Gill Sans MT" pitchFamily="34" charset="0"/>
              </a:rPr>
              <a:t> – at least 13</a:t>
            </a:r>
          </a:p>
          <a:p>
            <a:endParaRPr lang="en-GB" sz="2000" dirty="0" smtClean="0">
              <a:latin typeface="Gill Sans MT" pitchFamily="34" charset="0"/>
            </a:endParaRPr>
          </a:p>
          <a:p>
            <a:r>
              <a:rPr lang="en-GB" sz="2000" dirty="0" smtClean="0">
                <a:latin typeface="Gill Sans MT" pitchFamily="34" charset="0"/>
              </a:rPr>
              <a:t>Sigma-Aldrich – 8 Galactose-’specific’ </a:t>
            </a:r>
            <a:r>
              <a:rPr lang="en-GB" sz="2000" dirty="0" err="1" smtClean="0">
                <a:latin typeface="Gill Sans MT" pitchFamily="34" charset="0"/>
              </a:rPr>
              <a:t>lectins</a:t>
            </a:r>
            <a:endParaRPr lang="en-GB" sz="2000" dirty="0">
              <a:latin typeface="Gill Sans MT" pitchFamily="34" charset="0"/>
            </a:endParaRPr>
          </a:p>
        </p:txBody>
      </p:sp>
      <p:sp>
        <p:nvSpPr>
          <p:cNvPr id="16" name="Down Arrow 15"/>
          <p:cNvSpPr/>
          <p:nvPr/>
        </p:nvSpPr>
        <p:spPr>
          <a:xfrm>
            <a:off x="7178722" y="2402006"/>
            <a:ext cx="327547" cy="846161"/>
          </a:xfrm>
          <a:prstGeom prst="downArrow">
            <a:avLst/>
          </a:prstGeom>
          <a:gradFill flip="none" rotWithShape="1">
            <a:gsLst>
              <a:gs pos="0">
                <a:srgbClr val="3399FF">
                  <a:tint val="66000"/>
                  <a:satMod val="160000"/>
                </a:srgbClr>
              </a:gs>
              <a:gs pos="50000">
                <a:srgbClr val="3399FF">
                  <a:tint val="44500"/>
                  <a:satMod val="160000"/>
                </a:srgbClr>
              </a:gs>
              <a:gs pos="100000">
                <a:srgbClr val="3399FF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/>
          <p:cNvSpPr txBox="1"/>
          <p:nvPr/>
        </p:nvSpPr>
        <p:spPr>
          <a:xfrm>
            <a:off x="81888" y="4625157"/>
            <a:ext cx="455835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i="1" dirty="0" smtClean="0">
                <a:latin typeface="Gill Sans MT" pitchFamily="34" charset="0"/>
              </a:rPr>
              <a:t>How do we engineer a high-affinity binder for cholera toxin, without total synthesis of complex carbohydrates?</a:t>
            </a:r>
            <a:endParaRPr lang="en-GB" sz="2000" i="1" dirty="0">
              <a:latin typeface="Gill Sans MT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849254" y="2456023"/>
            <a:ext cx="44611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  <a:latin typeface="Gill Sans MT" pitchFamily="34" charset="0"/>
              </a:rPr>
              <a:t>Anti-adhesion therapy does not target bacteria, so less evolutionary stress</a:t>
            </a:r>
            <a:endParaRPr lang="en-GB" dirty="0">
              <a:solidFill>
                <a:srgbClr val="0000FF"/>
              </a:solidFill>
              <a:latin typeface="Gill Sans MT" pitchFamily="34" charset="0"/>
            </a:endParaRPr>
          </a:p>
        </p:txBody>
      </p:sp>
      <p:pic>
        <p:nvPicPr>
          <p:cNvPr id="19" name="Picture 18" descr="cholera_toxin.tga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59" t="19753" r="26407" b="24691"/>
          <a:stretch/>
        </p:blipFill>
        <p:spPr>
          <a:xfrm>
            <a:off x="169333" y="529167"/>
            <a:ext cx="2318455" cy="2624666"/>
          </a:xfrm>
          <a:prstGeom prst="rect">
            <a:avLst/>
          </a:prstGeom>
        </p:spPr>
      </p:pic>
      <p:pic>
        <p:nvPicPr>
          <p:cNvPr id="20" name="Picture 19" descr="subunitB.tga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991" t="26234" r="29912" b="29630"/>
          <a:stretch/>
        </p:blipFill>
        <p:spPr>
          <a:xfrm>
            <a:off x="16459" y="578652"/>
            <a:ext cx="2582335" cy="24455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8007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 animBg="1"/>
      <p:bldP spid="14" grpId="0"/>
      <p:bldP spid="15" grpId="0"/>
      <p:bldP spid="16" grpId="0" animBg="1"/>
      <p:bldP spid="1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92" b="24057"/>
          <a:stretch/>
        </p:blipFill>
        <p:spPr>
          <a:xfrm>
            <a:off x="-19096" y="6135038"/>
            <a:ext cx="9181728" cy="72296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6457302"/>
            <a:ext cx="5842615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latin typeface="Gill Sans MT" pitchFamily="34" charset="0"/>
              </a:rPr>
              <a:t>Kiick </a:t>
            </a:r>
            <a:r>
              <a:rPr lang="en-GB" sz="1600" i="1" dirty="0" smtClean="0">
                <a:latin typeface="Gill Sans MT" pitchFamily="34" charset="0"/>
              </a:rPr>
              <a:t>et al</a:t>
            </a:r>
            <a:r>
              <a:rPr lang="en-GB" sz="1600" dirty="0" smtClean="0">
                <a:latin typeface="Gill Sans MT" pitchFamily="34" charset="0"/>
              </a:rPr>
              <a:t>.; </a:t>
            </a:r>
            <a:r>
              <a:rPr lang="en-GB" sz="1600" i="1" dirty="0" err="1" smtClean="0">
                <a:latin typeface="Gill Sans MT" pitchFamily="34" charset="0"/>
              </a:rPr>
              <a:t>Macromol</a:t>
            </a:r>
            <a:r>
              <a:rPr lang="en-GB" sz="1600" i="1" dirty="0" smtClean="0">
                <a:latin typeface="Gill Sans MT" pitchFamily="34" charset="0"/>
              </a:rPr>
              <a:t>.</a:t>
            </a:r>
            <a:r>
              <a:rPr lang="en-GB" sz="1600" dirty="0" smtClean="0">
                <a:latin typeface="Gill Sans MT" pitchFamily="34" charset="0"/>
              </a:rPr>
              <a:t> </a:t>
            </a:r>
            <a:r>
              <a:rPr lang="en-GB" sz="1600" b="1" dirty="0" smtClean="0">
                <a:latin typeface="Gill Sans MT" pitchFamily="34" charset="0"/>
              </a:rPr>
              <a:t>2007</a:t>
            </a:r>
            <a:r>
              <a:rPr lang="en-GB" sz="1600" dirty="0" smtClean="0">
                <a:latin typeface="Gill Sans MT" pitchFamily="34" charset="0"/>
              </a:rPr>
              <a:t>, 40, 7103 </a:t>
            </a:r>
            <a:r>
              <a:rPr lang="en-GB" sz="1600" dirty="0">
                <a:latin typeface="Gill Sans MT" pitchFamily="34" charset="0"/>
              </a:rPr>
              <a:t>and </a:t>
            </a:r>
            <a:r>
              <a:rPr lang="en-GB" sz="1600" dirty="0" err="1">
                <a:latin typeface="Gill Sans MT" pitchFamily="34" charset="0"/>
              </a:rPr>
              <a:t>Biomac</a:t>
            </a:r>
            <a:r>
              <a:rPr lang="en-GB" sz="1600" dirty="0">
                <a:latin typeface="Gill Sans MT" pitchFamily="34" charset="0"/>
              </a:rPr>
              <a:t>., </a:t>
            </a:r>
            <a:r>
              <a:rPr lang="en-GB" sz="1600" b="1" dirty="0">
                <a:latin typeface="Gill Sans MT" pitchFamily="34" charset="0"/>
              </a:rPr>
              <a:t>2006</a:t>
            </a:r>
            <a:r>
              <a:rPr lang="en-GB" sz="1600" dirty="0">
                <a:latin typeface="Gill Sans MT" pitchFamily="34" charset="0"/>
              </a:rPr>
              <a:t>, 7 483</a:t>
            </a:r>
          </a:p>
          <a:p>
            <a:endParaRPr lang="en-GB" sz="1600" dirty="0" smtClean="0">
              <a:latin typeface="Gill Sans MT" pitchFamily="34" charset="0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4" cstate="print"/>
          <a:srcRect l="7041"/>
          <a:stretch>
            <a:fillRect/>
          </a:stretch>
        </p:blipFill>
        <p:spPr>
          <a:xfrm>
            <a:off x="-19096" y="317961"/>
            <a:ext cx="2809721" cy="2665129"/>
          </a:xfrm>
          <a:prstGeom prst="rect">
            <a:avLst/>
          </a:prstGeom>
        </p:spPr>
      </p:pic>
      <p:grpSp>
        <p:nvGrpSpPr>
          <p:cNvPr id="14" name="Group 13"/>
          <p:cNvGrpSpPr/>
          <p:nvPr/>
        </p:nvGrpSpPr>
        <p:grpSpPr>
          <a:xfrm>
            <a:off x="4517408" y="404664"/>
            <a:ext cx="4826482" cy="2782222"/>
            <a:chOff x="4517409" y="404664"/>
            <a:chExt cx="3911029" cy="1887942"/>
          </a:xfrm>
        </p:grpSpPr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5" cstate="print"/>
            <a:srcRect t="6199" b="8624"/>
            <a:stretch>
              <a:fillRect/>
            </a:stretch>
          </p:blipFill>
          <p:spPr>
            <a:xfrm>
              <a:off x="4517409" y="404664"/>
              <a:ext cx="2221392" cy="1887942"/>
            </a:xfrm>
            <a:prstGeom prst="rect">
              <a:avLst/>
            </a:prstGeom>
          </p:spPr>
        </p:pic>
        <p:sp>
          <p:nvSpPr>
            <p:cNvPr id="16" name="TextBox 15"/>
            <p:cNvSpPr txBox="1"/>
            <p:nvPr/>
          </p:nvSpPr>
          <p:spPr>
            <a:xfrm>
              <a:off x="6181695" y="706561"/>
              <a:ext cx="224674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dirty="0" smtClean="0">
                  <a:latin typeface="Gill Sans MT" pitchFamily="34" charset="0"/>
                </a:rPr>
                <a:t>Peanut Agglutinin</a:t>
              </a:r>
              <a:endParaRPr lang="en-GB" sz="2000" dirty="0">
                <a:latin typeface="Gill Sans MT" pitchFamily="34" charset="0"/>
              </a:endParaRPr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2481398" y="908720"/>
            <a:ext cx="17434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 smtClean="0">
                <a:latin typeface="Gill Sans MT" pitchFamily="34" charset="0"/>
              </a:rPr>
              <a:t>Cholera Toxin</a:t>
            </a:r>
            <a:endParaRPr lang="en-GB" sz="2000" dirty="0">
              <a:latin typeface="Gill Sans MT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13899" y="-33496"/>
            <a:ext cx="88301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i="1" dirty="0" smtClean="0">
                <a:latin typeface="Franklin Gothic Book" pitchFamily="34" charset="0"/>
              </a:rPr>
              <a:t>Glycan Accessibility as a Tool for Lectin </a:t>
            </a:r>
            <a:r>
              <a:rPr lang="en-GB" sz="2400" b="1" i="1" u="sng" dirty="0" smtClean="0">
                <a:latin typeface="Franklin Gothic Book" pitchFamily="34" charset="0"/>
              </a:rPr>
              <a:t>Specificity</a:t>
            </a:r>
            <a:endParaRPr lang="en-GB" sz="2400" b="1" i="1" u="sng" dirty="0">
              <a:latin typeface="Franklin Gothic Book" pitchFamily="34" charset="0"/>
            </a:endParaRPr>
          </a:p>
        </p:txBody>
      </p:sp>
      <p:grpSp>
        <p:nvGrpSpPr>
          <p:cNvPr id="23" name="Group 22"/>
          <p:cNvGrpSpPr/>
          <p:nvPr/>
        </p:nvGrpSpPr>
        <p:grpSpPr>
          <a:xfrm>
            <a:off x="5737409" y="2496224"/>
            <a:ext cx="2571964" cy="3419945"/>
            <a:chOff x="5391690" y="1973192"/>
            <a:chExt cx="3097264" cy="3713101"/>
          </a:xfrm>
        </p:grpSpPr>
        <p:sp>
          <p:nvSpPr>
            <p:cNvPr id="24" name="TextBox 23"/>
            <p:cNvSpPr txBox="1"/>
            <p:nvPr/>
          </p:nvSpPr>
          <p:spPr>
            <a:xfrm>
              <a:off x="7065782" y="5285302"/>
              <a:ext cx="1007820" cy="4009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>
                  <a:latin typeface="Gill Sans MT" pitchFamily="34" charset="0"/>
                </a:rPr>
                <a:t>6.3 Å</a:t>
              </a:r>
              <a:endParaRPr lang="en-GB" dirty="0">
                <a:latin typeface="Gill Sans MT" pitchFamily="34" charset="0"/>
              </a:endParaRPr>
            </a:p>
          </p:txBody>
        </p:sp>
        <p:pic>
          <p:nvPicPr>
            <p:cNvPr id="25" name="Picture 5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5391690" y="2604679"/>
              <a:ext cx="3097264" cy="2475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cxnSp>
          <p:nvCxnSpPr>
            <p:cNvPr id="27" name="Straight Arrow Connector 26"/>
            <p:cNvCxnSpPr/>
            <p:nvPr/>
          </p:nvCxnSpPr>
          <p:spPr>
            <a:xfrm>
              <a:off x="6309320" y="5232659"/>
              <a:ext cx="2067919" cy="3372"/>
            </a:xfrm>
            <a:prstGeom prst="straightConnector1">
              <a:avLst/>
            </a:prstGeom>
            <a:ln w="38100">
              <a:solidFill>
                <a:schemeClr val="tx1">
                  <a:lumMod val="65000"/>
                  <a:lumOff val="35000"/>
                </a:schemeClr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flipH="1">
              <a:off x="5409686" y="2228552"/>
              <a:ext cx="473874" cy="104125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6412188" y="1973192"/>
              <a:ext cx="1948314" cy="87484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Group 29"/>
          <p:cNvGrpSpPr/>
          <p:nvPr/>
        </p:nvGrpSpPr>
        <p:grpSpPr>
          <a:xfrm>
            <a:off x="433294" y="1787510"/>
            <a:ext cx="3674255" cy="4040331"/>
            <a:chOff x="-608776" y="873758"/>
            <a:chExt cx="4654250" cy="4623730"/>
          </a:xfrm>
        </p:grpSpPr>
        <p:sp>
          <p:nvSpPr>
            <p:cNvPr id="32" name="TextBox 31"/>
            <p:cNvSpPr txBox="1"/>
            <p:nvPr/>
          </p:nvSpPr>
          <p:spPr>
            <a:xfrm>
              <a:off x="1400318" y="5074827"/>
              <a:ext cx="1155714" cy="4226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>
                  <a:latin typeface="Gill Sans MT" pitchFamily="34" charset="0"/>
                </a:rPr>
                <a:t>16 Å</a:t>
              </a:r>
              <a:endParaRPr lang="en-GB" dirty="0">
                <a:latin typeface="Gill Sans MT" pitchFamily="34" charset="0"/>
              </a:endParaRPr>
            </a:p>
          </p:txBody>
        </p:sp>
        <p:pic>
          <p:nvPicPr>
            <p:cNvPr id="33" name="Picture 4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-608776" y="2093139"/>
              <a:ext cx="4590011" cy="29074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cxnSp>
          <p:nvCxnSpPr>
            <p:cNvPr id="35" name="Straight Arrow Connector 34"/>
            <p:cNvCxnSpPr/>
            <p:nvPr/>
          </p:nvCxnSpPr>
          <p:spPr>
            <a:xfrm>
              <a:off x="53643" y="5086226"/>
              <a:ext cx="3552397" cy="9100"/>
            </a:xfrm>
            <a:prstGeom prst="straightConnector1">
              <a:avLst/>
            </a:prstGeom>
            <a:ln w="38100">
              <a:solidFill>
                <a:schemeClr val="tx1">
                  <a:lumMod val="65000"/>
                  <a:lumOff val="35000"/>
                </a:schemeClr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flipH="1">
              <a:off x="-419513" y="873758"/>
              <a:ext cx="1347093" cy="151089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>
              <a:off x="2258147" y="927589"/>
              <a:ext cx="1787327" cy="256599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1304011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92" b="24057"/>
          <a:stretch/>
        </p:blipFill>
        <p:spPr>
          <a:xfrm>
            <a:off x="-19096" y="6135038"/>
            <a:ext cx="9181728" cy="722962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480309" y="4082103"/>
            <a:ext cx="302698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Tx/>
              <a:buChar char="-"/>
            </a:pPr>
            <a:r>
              <a:rPr lang="en-GB" sz="2000" dirty="0" smtClean="0">
                <a:latin typeface="Gill Sans MT" pitchFamily="34" charset="0"/>
              </a:rPr>
              <a:t>Easy to make 50 gram scale</a:t>
            </a:r>
          </a:p>
          <a:p>
            <a:pPr marL="342900" indent="-342900">
              <a:buFontTx/>
              <a:buChar char="-"/>
            </a:pPr>
            <a:r>
              <a:rPr lang="en-GB" sz="2000" dirty="0">
                <a:latin typeface="Gill Sans MT" pitchFamily="34" charset="0"/>
              </a:rPr>
              <a:t>1</a:t>
            </a:r>
            <a:r>
              <a:rPr lang="en-GB" sz="2000" dirty="0" smtClean="0">
                <a:latin typeface="Gill Sans MT" pitchFamily="34" charset="0"/>
              </a:rPr>
              <a:t> column/distillation</a:t>
            </a:r>
          </a:p>
          <a:p>
            <a:pPr marL="342900" indent="-342900">
              <a:buFontTx/>
              <a:buChar char="-"/>
            </a:pPr>
            <a:r>
              <a:rPr lang="en-GB" sz="2000" dirty="0" smtClean="0">
                <a:latin typeface="Gill Sans MT" pitchFamily="34" charset="0"/>
              </a:rPr>
              <a:t>Compatible with RAFT/ATRP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643921" y="4082103"/>
            <a:ext cx="302698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Tx/>
              <a:buChar char="-"/>
            </a:pPr>
            <a:r>
              <a:rPr lang="en-GB" sz="2000" dirty="0" smtClean="0">
                <a:latin typeface="Gill Sans MT" pitchFamily="34" charset="0"/>
              </a:rPr>
              <a:t>Quantitative functionalisation with non-hindered amines</a:t>
            </a:r>
          </a:p>
          <a:p>
            <a:pPr marL="342900" indent="-342900">
              <a:buFontTx/>
              <a:buChar char="-"/>
            </a:pPr>
            <a:r>
              <a:rPr lang="en-GB" sz="2000" dirty="0" smtClean="0">
                <a:latin typeface="Gill Sans MT" pitchFamily="34" charset="0"/>
              </a:rPr>
              <a:t>Density control</a:t>
            </a:r>
            <a:endParaRPr lang="en-GB" sz="2000" dirty="0">
              <a:latin typeface="Gill Sans MT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658447" y="4082103"/>
            <a:ext cx="233738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Tx/>
              <a:buChar char="-"/>
            </a:pPr>
            <a:r>
              <a:rPr lang="en-GB" sz="2000" dirty="0" smtClean="0">
                <a:latin typeface="Gill Sans MT" pitchFamily="34" charset="0"/>
              </a:rPr>
              <a:t>Sequentially</a:t>
            </a:r>
          </a:p>
          <a:p>
            <a:r>
              <a:rPr lang="en-GB" sz="2000" dirty="0" smtClean="0">
                <a:latin typeface="Gill Sans MT" pitchFamily="34" charset="0"/>
              </a:rPr>
              <a:t>     modified   </a:t>
            </a:r>
          </a:p>
          <a:p>
            <a:r>
              <a:rPr lang="en-GB" sz="2000" dirty="0">
                <a:latin typeface="Gill Sans MT" pitchFamily="34" charset="0"/>
              </a:rPr>
              <a:t> </a:t>
            </a:r>
            <a:r>
              <a:rPr lang="en-GB" sz="2000" dirty="0" smtClean="0">
                <a:latin typeface="Gill Sans MT" pitchFamily="34" charset="0"/>
              </a:rPr>
              <a:t>    polymer libraries</a:t>
            </a:r>
          </a:p>
          <a:p>
            <a:pPr marL="342900" indent="-342900">
              <a:buFontTx/>
              <a:buChar char="-"/>
            </a:pPr>
            <a:endParaRPr lang="en-GB" sz="2000" dirty="0" smtClean="0">
              <a:latin typeface="Gill Sans MT" pitchFamily="34" charset="0"/>
            </a:endParaRPr>
          </a:p>
          <a:p>
            <a:endParaRPr lang="en-GB" sz="2000" dirty="0" smtClean="0">
              <a:latin typeface="Gill Sans MT" pitchFamily="34" charset="0"/>
            </a:endParaRPr>
          </a:p>
          <a:p>
            <a:endParaRPr lang="en-GB" sz="2000" dirty="0">
              <a:latin typeface="Gill Sans MT" pitchFamily="34" charset="0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 rot="5400000">
            <a:off x="3048147" y="4790068"/>
            <a:ext cx="945931" cy="0"/>
          </a:xfrm>
          <a:prstGeom prst="line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 rot="5400000">
            <a:off x="6006819" y="4784816"/>
            <a:ext cx="945931" cy="0"/>
          </a:xfrm>
          <a:prstGeom prst="line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0" y="6488668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dirty="0" err="1" smtClean="0">
                <a:solidFill>
                  <a:srgbClr val="000000"/>
                </a:solidFill>
                <a:latin typeface="Gill Sans MT" pitchFamily="34" charset="0"/>
              </a:rPr>
              <a:t>Theato</a:t>
            </a:r>
            <a:r>
              <a:rPr lang="en-GB" dirty="0" smtClean="0">
                <a:solidFill>
                  <a:srgbClr val="000000"/>
                </a:solidFill>
                <a:latin typeface="Gill Sans MT" pitchFamily="34" charset="0"/>
              </a:rPr>
              <a:t>, P.;  </a:t>
            </a:r>
            <a:r>
              <a:rPr lang="en-GB" i="1" dirty="0">
                <a:solidFill>
                  <a:srgbClr val="000000"/>
                </a:solidFill>
                <a:latin typeface="Gill Sans MT" pitchFamily="34" charset="0"/>
              </a:rPr>
              <a:t>J. </a:t>
            </a:r>
            <a:r>
              <a:rPr lang="en-GB" i="1" dirty="0" smtClean="0">
                <a:solidFill>
                  <a:srgbClr val="000000"/>
                </a:solidFill>
                <a:latin typeface="Gill Sans MT" pitchFamily="34" charset="0"/>
              </a:rPr>
              <a:t>Pol</a:t>
            </a:r>
            <a:r>
              <a:rPr lang="en-GB" i="1" dirty="0">
                <a:solidFill>
                  <a:srgbClr val="000000"/>
                </a:solidFill>
                <a:latin typeface="Gill Sans MT" pitchFamily="34" charset="0"/>
              </a:rPr>
              <a:t>. Sci. A</a:t>
            </a:r>
            <a:r>
              <a:rPr lang="en-GB" dirty="0">
                <a:solidFill>
                  <a:srgbClr val="000000"/>
                </a:solidFill>
                <a:latin typeface="Gill Sans MT" pitchFamily="34" charset="0"/>
              </a:rPr>
              <a:t>., </a:t>
            </a:r>
            <a:r>
              <a:rPr lang="en-GB" b="1" dirty="0">
                <a:solidFill>
                  <a:srgbClr val="000000"/>
                </a:solidFill>
                <a:latin typeface="Gill Sans MT" pitchFamily="34" charset="0"/>
              </a:rPr>
              <a:t>2008</a:t>
            </a:r>
            <a:r>
              <a:rPr lang="en-GB" dirty="0">
                <a:solidFill>
                  <a:srgbClr val="000000"/>
                </a:solidFill>
                <a:latin typeface="Gill Sans MT" pitchFamily="34" charset="0"/>
              </a:rPr>
              <a:t>, 46, </a:t>
            </a:r>
            <a:r>
              <a:rPr lang="en-GB" dirty="0" smtClean="0">
                <a:solidFill>
                  <a:srgbClr val="000000"/>
                </a:solidFill>
                <a:latin typeface="Gill Sans MT" pitchFamily="34" charset="0"/>
              </a:rPr>
              <a:t>6677</a:t>
            </a:r>
            <a:endParaRPr lang="en-GB" dirty="0">
              <a:solidFill>
                <a:srgbClr val="000000"/>
              </a:solidFill>
              <a:latin typeface="Gill Sans MT" pitchFamily="34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03387" y="364196"/>
            <a:ext cx="5846983" cy="3452504"/>
          </a:xfrm>
          <a:prstGeom prst="rect">
            <a:avLst/>
          </a:prstGeom>
          <a:ln w="28575" cmpd="sng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8766927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D:\gibson\Matts Documents\Warwick\Publications\2012\SJR Cholera tandem Post-Mod\Figures\Figure 1.t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9540" y="3431095"/>
            <a:ext cx="3501108" cy="1906466"/>
          </a:xfrm>
          <a:prstGeom prst="rect">
            <a:avLst/>
          </a:prstGeom>
          <a:noFill/>
        </p:spPr>
      </p:pic>
      <p:sp>
        <p:nvSpPr>
          <p:cNvPr id="3" name="Rectangle 2"/>
          <p:cNvSpPr/>
          <p:nvPr/>
        </p:nvSpPr>
        <p:spPr>
          <a:xfrm>
            <a:off x="938049" y="0"/>
            <a:ext cx="726790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400" b="1" i="1" dirty="0" err="1" smtClean="0">
                <a:latin typeface="Franklin Gothic Book" pitchFamily="34" charset="0"/>
              </a:rPr>
              <a:t>Glycopolymer</a:t>
            </a:r>
            <a:r>
              <a:rPr lang="en-GB" sz="2400" b="1" i="1" dirty="0" smtClean="0">
                <a:latin typeface="Franklin Gothic Book" pitchFamily="34" charset="0"/>
              </a:rPr>
              <a:t> Library</a:t>
            </a:r>
            <a:endParaRPr lang="en-GB" sz="2400" b="1" i="1" dirty="0">
              <a:latin typeface="Franklin Gothic Book" pitchFamily="34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7089925"/>
              </p:ext>
            </p:extLst>
          </p:nvPr>
        </p:nvGraphicFramePr>
        <p:xfrm>
          <a:off x="4684382" y="3526362"/>
          <a:ext cx="4039739" cy="1828800"/>
        </p:xfrm>
        <a:graphic>
          <a:graphicData uri="http://schemas.openxmlformats.org/drawingml/2006/table">
            <a:tbl>
              <a:tblPr/>
              <a:tblGrid>
                <a:gridCol w="952769"/>
                <a:gridCol w="642438"/>
                <a:gridCol w="772196"/>
                <a:gridCol w="771289"/>
                <a:gridCol w="901047"/>
              </a:tblGrid>
              <a:tr h="17422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de-DE" sz="1200" b="1" dirty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Polymer</a:t>
                      </a:r>
                      <a:endParaRPr lang="en-GB" sz="1200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36195" marR="36195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de-DE" sz="1200" b="1" dirty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DP</a:t>
                      </a:r>
                      <a:r>
                        <a:rPr lang="de-DE" sz="1200" b="1" baseline="30000" dirty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[a]</a:t>
                      </a:r>
                      <a:endParaRPr lang="en-GB" sz="1200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36195" marR="36195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de-DE" sz="1200" b="1" dirty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Linker</a:t>
                      </a:r>
                      <a:r>
                        <a:rPr lang="de-DE" sz="1200" b="1" baseline="30000" dirty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[b]</a:t>
                      </a:r>
                      <a:endParaRPr lang="en-GB" sz="1200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36195" marR="36195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de-DE" sz="1200" b="1" dirty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Density</a:t>
                      </a:r>
                      <a:r>
                        <a:rPr lang="de-DE" sz="1200" b="1" baseline="30000" dirty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[c]</a:t>
                      </a:r>
                      <a:endParaRPr lang="en-GB" sz="1200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36195" marR="36195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de-DE" sz="1200" b="1" dirty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M</a:t>
                      </a:r>
                      <a:r>
                        <a:rPr lang="de-DE" sz="1200" b="1" baseline="-25000" dirty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w</a:t>
                      </a:r>
                      <a:r>
                        <a:rPr lang="de-DE" sz="1200" b="1" dirty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/M</a:t>
                      </a:r>
                      <a:r>
                        <a:rPr lang="de-DE" sz="1200" b="1" baseline="-25000" dirty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n</a:t>
                      </a:r>
                      <a:r>
                        <a:rPr lang="de-DE" sz="1200" b="1" baseline="30000" dirty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[d]</a:t>
                      </a:r>
                      <a:endParaRPr lang="en-GB" sz="1200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36195" marR="36195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</a:tr>
              <a:tr h="17422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de-DE" sz="1200" b="1" dirty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GP1</a:t>
                      </a:r>
                      <a:endParaRPr lang="en-GB" sz="1200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36195" marR="36195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de-DE" sz="1200" dirty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18</a:t>
                      </a:r>
                      <a:endParaRPr lang="en-GB" sz="1200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36195" marR="36195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Short</a:t>
                      </a:r>
                      <a:endParaRPr lang="en-GB" sz="1200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36195" marR="36195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de-DE" sz="120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100</a:t>
                      </a:r>
                      <a:endParaRPr lang="en-GB" sz="120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36195" marR="36195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de-DE" sz="120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1.29</a:t>
                      </a:r>
                      <a:endParaRPr lang="en-GB" sz="120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36195" marR="36195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7422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de-DE" sz="1200" b="1" dirty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GP2</a:t>
                      </a:r>
                      <a:endParaRPr lang="en-GB" sz="1200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36195" marR="3619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de-DE" sz="120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33</a:t>
                      </a:r>
                      <a:endParaRPr lang="en-GB" sz="120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36195" marR="3619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Short</a:t>
                      </a:r>
                      <a:endParaRPr lang="en-GB" sz="1200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36195" marR="3619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de-DE" sz="1200" dirty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100</a:t>
                      </a:r>
                      <a:endParaRPr lang="en-GB" sz="1200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36195" marR="3619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de-DE" sz="120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1.27</a:t>
                      </a:r>
                      <a:endParaRPr lang="en-GB" sz="120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36195" marR="3619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422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de-DE" sz="1200" b="1" dirty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GP3</a:t>
                      </a:r>
                      <a:endParaRPr lang="en-GB" sz="1200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36195" marR="3619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de-DE" sz="120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70</a:t>
                      </a:r>
                      <a:endParaRPr lang="en-GB" sz="120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36195" marR="3619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Short</a:t>
                      </a:r>
                      <a:endParaRPr lang="en-GB" sz="1200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36195" marR="3619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de-DE" sz="120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100</a:t>
                      </a:r>
                      <a:endParaRPr lang="en-GB" sz="120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36195" marR="3619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de-DE" sz="120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1.26</a:t>
                      </a:r>
                      <a:endParaRPr lang="en-GB" sz="120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36195" marR="3619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422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de-DE" sz="1200" b="1" dirty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GP4</a:t>
                      </a:r>
                      <a:endParaRPr lang="en-GB" sz="1200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36195" marR="3619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de-DE" sz="1200" dirty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18</a:t>
                      </a:r>
                      <a:endParaRPr lang="en-GB" sz="1200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36195" marR="3619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Long</a:t>
                      </a:r>
                      <a:endParaRPr lang="en-GB" sz="1200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36195" marR="3619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de-DE" sz="120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100</a:t>
                      </a:r>
                      <a:endParaRPr lang="en-GB" sz="120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36195" marR="3619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de-DE" sz="120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1.32</a:t>
                      </a:r>
                      <a:endParaRPr lang="en-GB" sz="120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36195" marR="3619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422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de-DE" sz="1200" b="1" dirty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GP5</a:t>
                      </a:r>
                      <a:endParaRPr lang="en-GB" sz="1200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36195" marR="3619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de-DE" sz="120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33</a:t>
                      </a:r>
                      <a:endParaRPr lang="en-GB" sz="120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36195" marR="3619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Long</a:t>
                      </a:r>
                      <a:endParaRPr lang="en-GB" sz="1200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36195" marR="3619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de-DE" sz="120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100</a:t>
                      </a:r>
                      <a:endParaRPr lang="en-GB" sz="120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36195" marR="3619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de-DE" sz="120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1.28</a:t>
                      </a:r>
                      <a:endParaRPr lang="en-GB" sz="120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36195" marR="3619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422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de-DE" sz="1200" b="1" dirty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GP6</a:t>
                      </a:r>
                      <a:endParaRPr lang="en-GB" sz="1200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36195" marR="3619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de-DE" sz="120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70</a:t>
                      </a:r>
                      <a:endParaRPr lang="en-GB" sz="120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36195" marR="3619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Long</a:t>
                      </a:r>
                      <a:endParaRPr lang="en-GB" sz="1200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36195" marR="3619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de-DE" sz="120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100</a:t>
                      </a:r>
                      <a:endParaRPr lang="en-GB" sz="120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36195" marR="3619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de-DE" sz="120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1.27</a:t>
                      </a:r>
                      <a:endParaRPr lang="en-GB" sz="120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36195" marR="3619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422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de-DE" sz="1200" b="1" dirty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GP7</a:t>
                      </a:r>
                      <a:endParaRPr lang="en-GB" sz="1200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36195" marR="3619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de-DE" sz="120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33</a:t>
                      </a:r>
                      <a:endParaRPr lang="en-GB" sz="120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36195" marR="3619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Long</a:t>
                      </a:r>
                      <a:endParaRPr lang="en-GB" sz="1200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36195" marR="3619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de-DE" sz="120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50</a:t>
                      </a:r>
                      <a:endParaRPr lang="en-GB" sz="120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36195" marR="3619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de-DE" sz="120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1.23</a:t>
                      </a:r>
                      <a:endParaRPr lang="en-GB" sz="120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36195" marR="3619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422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de-DE" sz="1200" b="1" dirty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GP8</a:t>
                      </a:r>
                      <a:endParaRPr lang="en-GB" sz="1200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36195" marR="3619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de-DE" sz="120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33</a:t>
                      </a:r>
                      <a:endParaRPr lang="en-GB" sz="120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36195" marR="3619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Long</a:t>
                      </a:r>
                      <a:endParaRPr lang="en-GB" sz="1200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36195" marR="3619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de-DE" sz="120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25</a:t>
                      </a:r>
                      <a:endParaRPr lang="en-GB" sz="120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36195" marR="3619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de-DE" sz="120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1.21</a:t>
                      </a:r>
                      <a:endParaRPr lang="en-GB" sz="120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36195" marR="3619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422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de-DE" sz="1200" b="1" dirty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GP9</a:t>
                      </a:r>
                      <a:endParaRPr lang="en-GB" sz="1200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36195" marR="3619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de-DE" sz="120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33</a:t>
                      </a:r>
                      <a:endParaRPr lang="en-GB" sz="120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36195" marR="3619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Long</a:t>
                      </a:r>
                      <a:endParaRPr lang="en-GB" sz="1200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36195" marR="3619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de-DE" sz="120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10</a:t>
                      </a:r>
                      <a:endParaRPr lang="en-GB" sz="120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36195" marR="3619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de-DE" sz="1200" dirty="0">
                          <a:latin typeface="Arial" pitchFamily="34" charset="0"/>
                          <a:ea typeface="MS Mincho"/>
                          <a:cs typeface="Arial" pitchFamily="34" charset="0"/>
                        </a:rPr>
                        <a:t>1.20</a:t>
                      </a:r>
                      <a:endParaRPr lang="en-GB" sz="1200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36195" marR="3619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5" name="Picture 7" descr="scheme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775" y="712451"/>
            <a:ext cx="8770938" cy="205263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92" b="24057"/>
          <a:stretch/>
        </p:blipFill>
        <p:spPr>
          <a:xfrm>
            <a:off x="-19096" y="6135038"/>
            <a:ext cx="9181728" cy="722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07331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64.7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3280</TotalTime>
  <Words>808</Words>
  <Application>Microsoft Macintosh PowerPoint</Application>
  <PresentationFormat>On-screen Show (4:3)</PresentationFormat>
  <Paragraphs>177</Paragraphs>
  <Slides>18</Slides>
  <Notes>2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18</vt:i4>
      </vt:variant>
    </vt:vector>
  </HeadingPairs>
  <TitlesOfParts>
    <vt:vector size="21" baseType="lpstr">
      <vt:lpstr>Office Theme</vt:lpstr>
      <vt:lpstr>CS ChemDraw Drawing</vt:lpstr>
      <vt:lpstr>Graph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of Warwick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Sarah-Jane Richards</dc:creator>
  <cp:lastModifiedBy>Sarah-Jane Richards</cp:lastModifiedBy>
  <cp:revision>9</cp:revision>
  <dcterms:created xsi:type="dcterms:W3CDTF">2015-08-11T09:40:08Z</dcterms:created>
  <dcterms:modified xsi:type="dcterms:W3CDTF">2015-08-13T16:20:20Z</dcterms:modified>
</cp:coreProperties>
</file>