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304" r:id="rId2"/>
    <p:sldId id="256" r:id="rId3"/>
    <p:sldId id="310" r:id="rId4"/>
    <p:sldId id="273" r:id="rId5"/>
    <p:sldId id="307" r:id="rId6"/>
    <p:sldId id="274" r:id="rId7"/>
    <p:sldId id="272" r:id="rId8"/>
    <p:sldId id="308" r:id="rId9"/>
    <p:sldId id="277" r:id="rId10"/>
    <p:sldId id="294" r:id="rId11"/>
    <p:sldId id="281" r:id="rId12"/>
    <p:sldId id="303" r:id="rId13"/>
    <p:sldId id="279" r:id="rId14"/>
    <p:sldId id="305" r:id="rId15"/>
    <p:sldId id="280" r:id="rId16"/>
    <p:sldId id="282" r:id="rId17"/>
    <p:sldId id="306" r:id="rId18"/>
    <p:sldId id="296" r:id="rId19"/>
    <p:sldId id="30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30AB"/>
    <a:srgbClr val="4A30E8"/>
    <a:srgbClr val="361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9"/>
    <p:restoredTop sz="94434" autoAdjust="0"/>
  </p:normalViewPr>
  <p:slideViewPr>
    <p:cSldViewPr snapToGrid="0" snapToObjects="1">
      <p:cViewPr>
        <p:scale>
          <a:sx n="75" d="100"/>
          <a:sy n="75" d="100"/>
        </p:scale>
        <p:origin x="-1014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57.wmf"/><Relationship Id="rId4" Type="http://schemas.openxmlformats.org/officeDocument/2006/relationships/image" Target="../media/image5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4" Type="http://schemas.openxmlformats.org/officeDocument/2006/relationships/image" Target="../media/image6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1.emf"/><Relationship Id="rId1" Type="http://schemas.openxmlformats.org/officeDocument/2006/relationships/image" Target="../media/image50.emf"/><Relationship Id="rId4" Type="http://schemas.openxmlformats.org/officeDocument/2006/relationships/image" Target="../media/image5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5AC37-F8D1-416E-A892-2E1F6854E5C6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7A166-111F-4346-A3DD-EDA306AB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28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7A166-111F-4346-A3DD-EDA306AB5A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22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7A166-111F-4346-A3DD-EDA306AB5AD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22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8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8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8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0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5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8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08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6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92DE-6A13-724B-8CB2-909AE0328C0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DFEB-22F4-C941-B91D-E9ECE39BD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3.jp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4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5.emf"/><Relationship Id="rId5" Type="http://schemas.openxmlformats.org/officeDocument/2006/relationships/image" Target="../media/image44.wmf"/><Relationship Id="rId4" Type="http://schemas.openxmlformats.org/officeDocument/2006/relationships/oleObject" Target="../embeddings/oleObject1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6.emf"/><Relationship Id="rId7" Type="http://schemas.openxmlformats.org/officeDocument/2006/relationships/image" Target="../media/image4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emf"/><Relationship Id="rId5" Type="http://schemas.openxmlformats.org/officeDocument/2006/relationships/image" Target="../media/image47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3.jpg"/><Relationship Id="rId7" Type="http://schemas.openxmlformats.org/officeDocument/2006/relationships/image" Target="../media/image5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50.e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5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55.emf"/><Relationship Id="rId3" Type="http://schemas.openxmlformats.org/officeDocument/2006/relationships/image" Target="../media/image3.jpg"/><Relationship Id="rId7" Type="http://schemas.openxmlformats.org/officeDocument/2006/relationships/image" Target="../media/image51.emf"/><Relationship Id="rId12" Type="http://schemas.openxmlformats.org/officeDocument/2006/relationships/image" Target="../media/image5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11" Type="http://schemas.openxmlformats.org/officeDocument/2006/relationships/oleObject" Target="../embeddings/oleObject23.bin"/><Relationship Id="rId5" Type="http://schemas.openxmlformats.org/officeDocument/2006/relationships/image" Target="../media/image50.emf"/><Relationship Id="rId10" Type="http://schemas.openxmlformats.org/officeDocument/2006/relationships/image" Target="../media/image29.png"/><Relationship Id="rId4" Type="http://schemas.openxmlformats.org/officeDocument/2006/relationships/oleObject" Target="../embeddings/oleObject20.bin"/><Relationship Id="rId9" Type="http://schemas.openxmlformats.org/officeDocument/2006/relationships/image" Target="../media/image53.emf"/><Relationship Id="rId14" Type="http://schemas.openxmlformats.org/officeDocument/2006/relationships/image" Target="../media/image56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13" Type="http://schemas.openxmlformats.org/officeDocument/2006/relationships/image" Target="../media/image58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5.bin"/><Relationship Id="rId12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9.png"/><Relationship Id="rId11" Type="http://schemas.openxmlformats.org/officeDocument/2006/relationships/image" Target="../media/image55.emf"/><Relationship Id="rId5" Type="http://schemas.openxmlformats.org/officeDocument/2006/relationships/image" Target="../media/image3.jpg"/><Relationship Id="rId10" Type="http://schemas.openxmlformats.org/officeDocument/2006/relationships/image" Target="../media/image51.e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3.jpg"/><Relationship Id="rId7" Type="http://schemas.openxmlformats.org/officeDocument/2006/relationships/image" Target="../media/image60.emf"/><Relationship Id="rId12" Type="http://schemas.openxmlformats.org/officeDocument/2006/relationships/image" Target="../media/image6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56.emf"/><Relationship Id="rId5" Type="http://schemas.openxmlformats.org/officeDocument/2006/relationships/image" Target="../media/image59.emf"/><Relationship Id="rId10" Type="http://schemas.openxmlformats.org/officeDocument/2006/relationships/image" Target="../media/image63.e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62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image" Target="../media/image47.png"/><Relationship Id="rId18" Type="http://schemas.openxmlformats.org/officeDocument/2006/relationships/image" Target="../media/image62.emf"/><Relationship Id="rId3" Type="http://schemas.openxmlformats.org/officeDocument/2006/relationships/image" Target="../media/image3.jpg"/><Relationship Id="rId21" Type="http://schemas.openxmlformats.org/officeDocument/2006/relationships/image" Target="../media/image64.emf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28.png"/><Relationship Id="rId17" Type="http://schemas.openxmlformats.org/officeDocument/2006/relationships/image" Target="../media/image55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9.png"/><Relationship Id="rId20" Type="http://schemas.openxmlformats.org/officeDocument/2006/relationships/image" Target="../media/image56.emf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5.wmf"/><Relationship Id="rId11" Type="http://schemas.openxmlformats.org/officeDocument/2006/relationships/image" Target="../media/image46.emf"/><Relationship Id="rId5" Type="http://schemas.openxmlformats.org/officeDocument/2006/relationships/oleObject" Target="../embeddings/oleObject30.bin"/><Relationship Id="rId15" Type="http://schemas.openxmlformats.org/officeDocument/2006/relationships/image" Target="../media/image67.wmf"/><Relationship Id="rId10" Type="http://schemas.openxmlformats.org/officeDocument/2006/relationships/image" Target="../media/image54.wmf"/><Relationship Id="rId19" Type="http://schemas.openxmlformats.org/officeDocument/2006/relationships/image" Target="../media/image63.emf"/><Relationship Id="rId4" Type="http://schemas.openxmlformats.org/officeDocument/2006/relationships/image" Target="../media/image25.emf"/><Relationship Id="rId9" Type="http://schemas.openxmlformats.org/officeDocument/2006/relationships/oleObject" Target="../embeddings/oleObject32.bin"/><Relationship Id="rId14" Type="http://schemas.openxmlformats.org/officeDocument/2006/relationships/oleObject" Target="../embeddings/oleObject3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jpg"/><Relationship Id="rId18" Type="http://schemas.openxmlformats.org/officeDocument/2006/relationships/image" Target="../media/image83.jpg"/><Relationship Id="rId26" Type="http://schemas.openxmlformats.org/officeDocument/2006/relationships/image" Target="../media/image91.jpeg"/><Relationship Id="rId3" Type="http://schemas.openxmlformats.org/officeDocument/2006/relationships/image" Target="../media/image68.jpeg"/><Relationship Id="rId21" Type="http://schemas.openxmlformats.org/officeDocument/2006/relationships/image" Target="../media/image86.png"/><Relationship Id="rId7" Type="http://schemas.openxmlformats.org/officeDocument/2006/relationships/image" Target="../media/image72.jpg"/><Relationship Id="rId12" Type="http://schemas.openxmlformats.org/officeDocument/2006/relationships/image" Target="../media/image77.jpg"/><Relationship Id="rId17" Type="http://schemas.openxmlformats.org/officeDocument/2006/relationships/image" Target="../media/image82.jpeg"/><Relationship Id="rId25" Type="http://schemas.openxmlformats.org/officeDocument/2006/relationships/image" Target="../media/image90.png"/><Relationship Id="rId2" Type="http://schemas.openxmlformats.org/officeDocument/2006/relationships/image" Target="../media/image3.jpg"/><Relationship Id="rId16" Type="http://schemas.openxmlformats.org/officeDocument/2006/relationships/image" Target="../media/image81.jpeg"/><Relationship Id="rId20" Type="http://schemas.openxmlformats.org/officeDocument/2006/relationships/image" Target="../media/image8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11" Type="http://schemas.openxmlformats.org/officeDocument/2006/relationships/image" Target="../media/image76.jpg"/><Relationship Id="rId24" Type="http://schemas.openxmlformats.org/officeDocument/2006/relationships/image" Target="../media/image89.png"/><Relationship Id="rId5" Type="http://schemas.openxmlformats.org/officeDocument/2006/relationships/image" Target="../media/image70.jpeg"/><Relationship Id="rId15" Type="http://schemas.openxmlformats.org/officeDocument/2006/relationships/image" Target="../media/image80.jpg"/><Relationship Id="rId23" Type="http://schemas.openxmlformats.org/officeDocument/2006/relationships/image" Target="../media/image88.png"/><Relationship Id="rId10" Type="http://schemas.openxmlformats.org/officeDocument/2006/relationships/image" Target="../media/image75.jpg"/><Relationship Id="rId19" Type="http://schemas.openxmlformats.org/officeDocument/2006/relationships/image" Target="../media/image84.jpg"/><Relationship Id="rId4" Type="http://schemas.openxmlformats.org/officeDocument/2006/relationships/image" Target="../media/image69.jpeg"/><Relationship Id="rId9" Type="http://schemas.openxmlformats.org/officeDocument/2006/relationships/image" Target="../media/image74.jpeg"/><Relationship Id="rId14" Type="http://schemas.openxmlformats.org/officeDocument/2006/relationships/image" Target="../media/image79.jpg"/><Relationship Id="rId22" Type="http://schemas.openxmlformats.org/officeDocument/2006/relationships/image" Target="../media/image8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jp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tiff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8.emf"/><Relationship Id="rId3" Type="http://schemas.openxmlformats.org/officeDocument/2006/relationships/image" Target="../media/image3.jpg"/><Relationship Id="rId7" Type="http://schemas.openxmlformats.org/officeDocument/2006/relationships/image" Target="../media/image15.e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7.emf"/><Relationship Id="rId5" Type="http://schemas.openxmlformats.org/officeDocument/2006/relationships/image" Target="../media/image14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0.t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3.jp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emf"/><Relationship Id="rId5" Type="http://schemas.openxmlformats.org/officeDocument/2006/relationships/image" Target="../media/image22.emf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emf"/><Relationship Id="rId7" Type="http://schemas.openxmlformats.org/officeDocument/2006/relationships/image" Target="../media/image2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10" Type="http://schemas.openxmlformats.org/officeDocument/2006/relationships/image" Target="../media/image32.png"/><Relationship Id="rId4" Type="http://schemas.openxmlformats.org/officeDocument/2006/relationships/image" Target="../media/image26.emf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.jpg"/><Relationship Id="rId7" Type="http://schemas.openxmlformats.org/officeDocument/2006/relationships/image" Target="../media/image34.wmf"/><Relationship Id="rId12" Type="http://schemas.openxmlformats.org/officeDocument/2006/relationships/image" Target="../media/image39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38.jpg"/><Relationship Id="rId5" Type="http://schemas.openxmlformats.org/officeDocument/2006/relationships/image" Target="../media/image33.wmf"/><Relationship Id="rId10" Type="http://schemas.openxmlformats.org/officeDocument/2006/relationships/image" Target="../media/image37.png"/><Relationship Id="rId4" Type="http://schemas.openxmlformats.org/officeDocument/2006/relationships/oleObject" Target="../embeddings/oleObject10.bin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Thermal </a:t>
            </a:r>
            <a:r>
              <a:rPr lang="en-US" sz="28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Hysteresis </a:t>
            </a:r>
            <a:r>
              <a:rPr lang="en-US" sz="2800" b="1" i="1" dirty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in </a:t>
            </a:r>
            <a:r>
              <a:rPr lang="en-US" sz="28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Thermoresponsive Polymers </a:t>
            </a:r>
            <a:r>
              <a:rPr lang="en-US" sz="2800" b="1" i="1" dirty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is </a:t>
            </a:r>
            <a:r>
              <a:rPr lang="en-US" sz="28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Not Related to Thermal Hysteresis </a:t>
            </a:r>
            <a:r>
              <a:rPr lang="en-US" sz="2800" b="1" i="1" dirty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in </a:t>
            </a:r>
            <a:r>
              <a:rPr lang="en-US" sz="28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Thermoresponsive Polymer Micelles</a:t>
            </a:r>
            <a:endParaRPr lang="en-GB" sz="2800" b="1" i="1" dirty="0" smtClean="0">
              <a:solidFill>
                <a:srgbClr val="8064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7705" y="2916658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www.warwick.ac.uk/gibsongroup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734" y="2911122"/>
            <a:ext cx="4430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L.D.Blackman@warwick.ac.uk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10" y="1289354"/>
            <a:ext cx="90313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 smtClean="0">
                <a:solidFill>
                  <a:srgbClr val="8064A2"/>
                </a:solidFill>
                <a:latin typeface="Arial"/>
                <a:cs typeface="Arial"/>
              </a:rPr>
              <a:t>Lewis D. Blackman</a:t>
            </a:r>
            <a:r>
              <a:rPr lang="en-GB" sz="2800" dirty="0" smtClean="0">
                <a:solidFill>
                  <a:srgbClr val="8064A2"/>
                </a:solidFill>
                <a:latin typeface="Arial"/>
                <a:cs typeface="Arial"/>
              </a:rPr>
              <a:t>, </a:t>
            </a:r>
          </a:p>
          <a:p>
            <a:pPr algn="ctr"/>
            <a:r>
              <a:rPr lang="en-GB" sz="2800" dirty="0" smtClean="0">
                <a:solidFill>
                  <a:srgbClr val="8064A2"/>
                </a:solidFill>
                <a:latin typeface="Arial"/>
                <a:cs typeface="Arial"/>
              </a:rPr>
              <a:t>Matthew I. Gibson and Rachel K. O’Reilly</a:t>
            </a:r>
          </a:p>
          <a:p>
            <a:pPr algn="ctr"/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659110" y="3517782"/>
            <a:ext cx="26759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8064A2"/>
                </a:solidFill>
                <a:latin typeface="Arial"/>
                <a:cs typeface="Arial"/>
              </a:rPr>
              <a:t>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LabGibson</a:t>
            </a:r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 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RORgroup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064" y="3555950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7598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Postgraduate Symposium. 01/06/2016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University of Warwick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67705" y="3226274"/>
            <a:ext cx="8948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www.warwick.ac.uk/ror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83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6848" y="-21050"/>
            <a:ext cx="8031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Probing Thermoresponsive Behaviour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562091"/>
              </p:ext>
            </p:extLst>
          </p:nvPr>
        </p:nvGraphicFramePr>
        <p:xfrm>
          <a:off x="-222423" y="764704"/>
          <a:ext cx="5370487" cy="391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" r:id="rId4" imgW="4154760" imgH="2901600" progId="">
                  <p:embed/>
                </p:oleObj>
              </mc:Choice>
              <mc:Fallback>
                <p:oleObj r:id="rId4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22423" y="764704"/>
                        <a:ext cx="5370487" cy="3915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323148"/>
              </p:ext>
            </p:extLst>
          </p:nvPr>
        </p:nvGraphicFramePr>
        <p:xfrm>
          <a:off x="-252536" y="764704"/>
          <a:ext cx="5400601" cy="391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1" r:id="rId6" imgW="4154760" imgH="2901600" progId="">
                  <p:embed/>
                </p:oleObj>
              </mc:Choice>
              <mc:Fallback>
                <p:oleObj r:id="rId6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252536" y="764704"/>
                        <a:ext cx="5400601" cy="39100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60578" y="4869160"/>
            <a:ext cx="5184700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temperature does not change with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</a:t>
            </a:r>
            <a:endParaRPr lang="en-GB" sz="1600" baseline="-25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GB" sz="16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Degree of hysteresis increases with increasing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composition in core forming block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1560" y="2995505"/>
            <a:ext cx="1722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144000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i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baseline="-25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GB" sz="1600" baseline="-25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000" indent="-14400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Cloud point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004048" y="426970"/>
            <a:ext cx="4464496" cy="5760485"/>
            <a:chOff x="5004048" y="426970"/>
            <a:chExt cx="4464496" cy="5760485"/>
          </a:xfrm>
        </p:grpSpPr>
        <p:graphicFrame>
          <p:nvGraphicFramePr>
            <p:cNvPr id="44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9728709"/>
                </p:ext>
              </p:extLst>
            </p:nvPr>
          </p:nvGraphicFramePr>
          <p:xfrm>
            <a:off x="5004048" y="426970"/>
            <a:ext cx="4392488" cy="30681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2" r:id="rId8" imgW="4154760" imgH="2901600" progId="">
                    <p:embed/>
                  </p:oleObj>
                </mc:Choice>
                <mc:Fallback>
                  <p:oleObj r:id="rId8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5004048" y="426970"/>
                          <a:ext cx="4392488" cy="30681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5709282"/>
                </p:ext>
              </p:extLst>
            </p:nvPr>
          </p:nvGraphicFramePr>
          <p:xfrm>
            <a:off x="5004048" y="3068960"/>
            <a:ext cx="4464496" cy="31184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3" r:id="rId10" imgW="4154760" imgH="2901600" progId="">
                    <p:embed/>
                  </p:oleObj>
                </mc:Choice>
                <mc:Fallback>
                  <p:oleObj r:id="rId10" imgW="4154760" imgH="2901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5004048" y="3068960"/>
                          <a:ext cx="4464496" cy="311849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6" name="Straight Arrow Connector 45"/>
            <p:cNvCxnSpPr/>
            <p:nvPr/>
          </p:nvCxnSpPr>
          <p:spPr bwMode="auto">
            <a:xfrm>
              <a:off x="6732240" y="4570378"/>
              <a:ext cx="936104" cy="0"/>
            </a:xfrm>
            <a:prstGeom prst="straightConnector1">
              <a:avLst/>
            </a:prstGeom>
            <a:solidFill>
              <a:srgbClr val="00CC99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stealth"/>
              <a:tailEnd type="stealth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" name="TextBox 46"/>
            <p:cNvSpPr txBox="1"/>
            <p:nvPr/>
          </p:nvSpPr>
          <p:spPr>
            <a:xfrm>
              <a:off x="6660232" y="4273351"/>
              <a:ext cx="102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Hysteresis</a:t>
              </a:r>
            </a:p>
          </p:txBody>
        </p:sp>
      </p:grpSp>
      <p:sp>
        <p:nvSpPr>
          <p:cNvPr id="13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,1210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3553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23081" y="-21050"/>
            <a:ext cx="9921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Origin of Hysteresis in Highly Aggregated Micelles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9861051"/>
              </p:ext>
            </p:extLst>
          </p:nvPr>
        </p:nvGraphicFramePr>
        <p:xfrm>
          <a:off x="-214405" y="2727499"/>
          <a:ext cx="4956771" cy="3462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1" r:id="rId4" imgW="4154760" imgH="2901600" progId="">
                  <p:embed/>
                </p:oleObj>
              </mc:Choice>
              <mc:Fallback>
                <p:oleObj r:id="rId4" imgW="4154760" imgH="29016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14405" y="2727499"/>
                        <a:ext cx="4956771" cy="3462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-35942" y="620811"/>
            <a:ext cx="3658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Known to be a kinetic effect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-35942" y="1020921"/>
            <a:ext cx="4989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Possible Conclusions: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9320" y="140412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Differences in </a:t>
            </a: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intraparticle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chain 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entanglement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160668" y="2112007"/>
            <a:ext cx="42500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1" indent="-342900" eaLnBrk="0" hangingPunct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Differences in core hydration</a:t>
            </a:r>
          </a:p>
        </p:txBody>
      </p:sp>
      <p:pic>
        <p:nvPicPr>
          <p:cNvPr id="26" name="Picture 25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3" r="52276" b="15142"/>
          <a:stretch/>
        </p:blipFill>
        <p:spPr bwMode="auto">
          <a:xfrm>
            <a:off x="5004048" y="387350"/>
            <a:ext cx="3061717" cy="22779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9" t="-5484" r="-429" b="621"/>
          <a:stretch/>
        </p:blipFill>
        <p:spPr bwMode="auto">
          <a:xfrm>
            <a:off x="5092699" y="2859581"/>
            <a:ext cx="3419475" cy="33813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891332" y="3386584"/>
            <a:ext cx="30524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Heated to 40 °C</a:t>
            </a:r>
          </a:p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Cooled and held at 30 °C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,1210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616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07" r="17209"/>
          <a:stretch/>
        </p:blipFill>
        <p:spPr>
          <a:xfrm>
            <a:off x="5889113" y="2310106"/>
            <a:ext cx="2942215" cy="219166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86" r="16577" b="35194"/>
          <a:stretch/>
        </p:blipFill>
        <p:spPr>
          <a:xfrm>
            <a:off x="3008793" y="2236190"/>
            <a:ext cx="3042667" cy="213795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18" b="67383"/>
          <a:stretch/>
        </p:blipFill>
        <p:spPr>
          <a:xfrm>
            <a:off x="61386" y="2236190"/>
            <a:ext cx="3103524" cy="21713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0849" y="832167"/>
            <a:ext cx="115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9827" y="832167"/>
            <a:ext cx="19471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0232" y="843939"/>
            <a:ext cx="1871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60" y="1183045"/>
            <a:ext cx="883079" cy="93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261" y="1401936"/>
            <a:ext cx="471590" cy="50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15374" y="1221442"/>
            <a:ext cx="2117460" cy="934274"/>
            <a:chOff x="515374" y="1221442"/>
            <a:chExt cx="2117460" cy="934274"/>
          </a:xfrm>
        </p:grpSpPr>
        <p:sp>
          <p:nvSpPr>
            <p:cNvPr id="16" name="Freeform 15"/>
            <p:cNvSpPr/>
            <p:nvPr/>
          </p:nvSpPr>
          <p:spPr>
            <a:xfrm rot="18681492" flipH="1">
              <a:off x="221821" y="1514995"/>
              <a:ext cx="767672" cy="18056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rot="1548548" flipH="1">
              <a:off x="1119913" y="1280952"/>
              <a:ext cx="790090" cy="160330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 flipH="1" flipV="1">
              <a:off x="854223" y="1953037"/>
              <a:ext cx="721534" cy="20267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 rot="20297996" flipH="1">
              <a:off x="1698060" y="1672475"/>
              <a:ext cx="934774" cy="195694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40961" y="4581128"/>
            <a:ext cx="8029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Degree of hysteresis is reduced by increasing weight fraction of the corona</a:t>
            </a:r>
          </a:p>
          <a:p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in core hydration, as opposed to corona entanglement, lead to differences in hysteresis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423081" y="-21050"/>
            <a:ext cx="9921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Origin of Hysteresis in Highly Aggregated Micelles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121114" y="752807"/>
            <a:ext cx="8766561" cy="37489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3" r="52276" b="15142"/>
          <a:stretch/>
        </p:blipFill>
        <p:spPr bwMode="auto">
          <a:xfrm>
            <a:off x="121114" y="1543711"/>
            <a:ext cx="3061717" cy="22779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9" t="-5484" r="-429" b="621"/>
          <a:stretch/>
        </p:blipFill>
        <p:spPr bwMode="auto">
          <a:xfrm>
            <a:off x="4670257" y="992005"/>
            <a:ext cx="3419475" cy="3381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559" y="2445397"/>
            <a:ext cx="643036" cy="64303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540" y="2245561"/>
            <a:ext cx="874264" cy="874264"/>
          </a:xfrm>
          <a:prstGeom prst="rect">
            <a:avLst/>
          </a:prstGeom>
        </p:spPr>
      </p:pic>
      <p:sp>
        <p:nvSpPr>
          <p:cNvPr id="27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,1210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128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0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628182" y="2258252"/>
            <a:ext cx="2088233" cy="2148013"/>
            <a:chOff x="2915816" y="547187"/>
            <a:chExt cx="2830581" cy="2911610"/>
          </a:xfrm>
        </p:grpSpPr>
        <p:sp>
          <p:nvSpPr>
            <p:cNvPr id="12" name="Freeform 11"/>
            <p:cNvSpPr/>
            <p:nvPr/>
          </p:nvSpPr>
          <p:spPr>
            <a:xfrm>
              <a:off x="2915816" y="3143552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915816" y="2567490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929311" y="1988853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15816" y="1416976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931356" y="840912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1F497D"/>
                  </a:gs>
                  <a:gs pos="0">
                    <a:srgbClr val="1F497D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99310" y="54718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0.54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96752" y="1132824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99310" y="1718461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0.79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99310" y="230409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0.90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19085" y="282333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51221" y="2250923"/>
            <a:ext cx="2064207" cy="2164377"/>
            <a:chOff x="131528" y="544543"/>
            <a:chExt cx="2798012" cy="2933791"/>
          </a:xfrm>
        </p:grpSpPr>
        <p:sp>
          <p:nvSpPr>
            <p:cNvPr id="39" name="Freeform 38"/>
            <p:cNvSpPr/>
            <p:nvPr/>
          </p:nvSpPr>
          <p:spPr>
            <a:xfrm>
              <a:off x="131528" y="3163089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9"/>
            <p:cNvSpPr/>
            <p:nvPr/>
          </p:nvSpPr>
          <p:spPr>
            <a:xfrm>
              <a:off x="131528" y="2577452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145023" y="1991816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131528" y="1408639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47068" y="832575"/>
              <a:ext cx="2565999" cy="31524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F79646"/>
                  </a:gs>
                  <a:gs pos="0">
                    <a:srgbClr val="F79646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82454" y="544543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0.50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779893" y="113578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0.69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82454" y="1721424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0.76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782454" y="2307061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0.88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02228" y="2892697"/>
              <a:ext cx="1127312" cy="344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442760" y="2236331"/>
            <a:ext cx="2324097" cy="2313128"/>
            <a:chOff x="5481341" y="532316"/>
            <a:chExt cx="2324097" cy="2313128"/>
          </a:xfrm>
        </p:grpSpPr>
        <p:sp>
          <p:nvSpPr>
            <p:cNvPr id="50" name="Freeform 49"/>
            <p:cNvSpPr/>
            <p:nvPr/>
          </p:nvSpPr>
          <p:spPr>
            <a:xfrm>
              <a:off x="5552826" y="2464124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C00000"/>
                  </a:gs>
                  <a:gs pos="85000">
                    <a:srgbClr val="C00000"/>
                  </a:gs>
                  <a:gs pos="76000">
                    <a:srgbClr val="C00000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5552826" y="2032076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5000">
                    <a:srgbClr val="C00000"/>
                  </a:gs>
                  <a:gs pos="80000">
                    <a:srgbClr val="9BBB59"/>
                  </a:gs>
                  <a:gs pos="84000">
                    <a:srgbClr val="C00000"/>
                  </a:gs>
                  <a:gs pos="78000">
                    <a:srgbClr val="B76B50"/>
                  </a:gs>
                  <a:gs pos="73000">
                    <a:srgbClr val="C00000"/>
                  </a:gs>
                  <a:gs pos="69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5562782" y="1600028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0000"/>
                  </a:gs>
                  <a:gs pos="100000">
                    <a:srgbClr val="C00000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52"/>
            <p:cNvSpPr/>
            <p:nvPr/>
          </p:nvSpPr>
          <p:spPr>
            <a:xfrm>
              <a:off x="5552826" y="1169795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9BBB59"/>
                  </a:gs>
                  <a:gs pos="85000">
                    <a:srgbClr val="C00000"/>
                  </a:gs>
                  <a:gs pos="76000">
                    <a:srgbClr val="9BBB59"/>
                  </a:gs>
                  <a:gs pos="66000">
                    <a:srgbClr val="C0504D"/>
                  </a:gs>
                  <a:gs pos="100000">
                    <a:srgbClr val="C0504D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53"/>
            <p:cNvSpPr/>
            <p:nvPr/>
          </p:nvSpPr>
          <p:spPr>
            <a:xfrm>
              <a:off x="5564290" y="744809"/>
              <a:ext cx="1893042" cy="23256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57000">
                    <a:srgbClr val="7030A0"/>
                  </a:gs>
                  <a:gs pos="0">
                    <a:srgbClr val="7030A0"/>
                  </a:gs>
                  <a:gs pos="92500">
                    <a:srgbClr val="9BBB59"/>
                  </a:gs>
                  <a:gs pos="85000">
                    <a:srgbClr val="C0504D"/>
                  </a:gs>
                  <a:gs pos="76000">
                    <a:srgbClr val="9BBB59">
                      <a:lumMod val="95000"/>
                    </a:srgbClr>
                  </a:gs>
                  <a:gs pos="66000">
                    <a:srgbClr val="C00000"/>
                  </a:gs>
                  <a:gs pos="100000">
                    <a:srgbClr val="9BBB59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770781" y="532316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0.46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768892" y="968501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0.68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770780" y="1400549"/>
              <a:ext cx="103465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0.82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770781" y="1832597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0.88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785369" y="2264645"/>
              <a:ext cx="83166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 = 1.00</a:t>
              </a:r>
            </a:p>
          </p:txBody>
        </p:sp>
        <p:sp>
          <p:nvSpPr>
            <p:cNvPr id="60" name="Freeform 59"/>
            <p:cNvSpPr/>
            <p:nvPr/>
          </p:nvSpPr>
          <p:spPr>
            <a:xfrm rot="17285991">
              <a:off x="5785574" y="25612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/>
            <p:nvPr/>
          </p:nvSpPr>
          <p:spPr>
            <a:xfrm rot="17285991">
              <a:off x="5937974" y="27136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rot="17285991">
              <a:off x="6219713" y="2375354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7285991">
              <a:off x="6381158" y="2671305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 rot="22800000">
              <a:off x="6510489" y="246081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/>
            <p:nvPr/>
          </p:nvSpPr>
          <p:spPr>
            <a:xfrm rot="22800000">
              <a:off x="5494709" y="2448223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 rot="17285991">
              <a:off x="5789004" y="2435622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5481341" y="1886809"/>
              <a:ext cx="1154942" cy="519777"/>
              <a:chOff x="5647109" y="2478067"/>
              <a:chExt cx="1154942" cy="519777"/>
            </a:xfrm>
          </p:grpSpPr>
          <p:sp>
            <p:nvSpPr>
              <p:cNvPr id="92" name="Freeform 91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92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93"/>
              <p:cNvSpPr/>
              <p:nvPr/>
            </p:nvSpPr>
            <p:spPr>
              <a:xfrm rot="17285991">
                <a:off x="6372113" y="2485466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94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95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96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97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5511781" y="1504662"/>
              <a:ext cx="1154942" cy="477489"/>
              <a:chOff x="5647109" y="2520355"/>
              <a:chExt cx="1154942" cy="477489"/>
            </a:xfrm>
          </p:grpSpPr>
          <p:sp>
            <p:nvSpPr>
              <p:cNvPr id="85" name="Freeform 84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85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86"/>
              <p:cNvSpPr/>
              <p:nvPr/>
            </p:nvSpPr>
            <p:spPr>
              <a:xfrm rot="17285991">
                <a:off x="6372113" y="2527754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87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88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89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90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5500777" y="1077228"/>
              <a:ext cx="1154942" cy="477489"/>
              <a:chOff x="5647109" y="2520355"/>
              <a:chExt cx="1154942" cy="477489"/>
            </a:xfrm>
          </p:grpSpPr>
          <p:sp>
            <p:nvSpPr>
              <p:cNvPr id="78" name="Freeform 77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78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79"/>
              <p:cNvSpPr/>
              <p:nvPr/>
            </p:nvSpPr>
            <p:spPr>
              <a:xfrm rot="17285991">
                <a:off x="6372113" y="2527754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80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83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5498413" y="641043"/>
              <a:ext cx="1154942" cy="477489"/>
              <a:chOff x="5647109" y="2520355"/>
              <a:chExt cx="1154942" cy="477489"/>
            </a:xfrm>
          </p:grpSpPr>
          <p:sp>
            <p:nvSpPr>
              <p:cNvPr id="71" name="Freeform 70"/>
              <p:cNvSpPr/>
              <p:nvPr/>
            </p:nvSpPr>
            <p:spPr>
              <a:xfrm rot="17285991">
                <a:off x="5937974" y="27136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71"/>
              <p:cNvSpPr/>
              <p:nvPr/>
            </p:nvSpPr>
            <p:spPr>
              <a:xfrm rot="17285991">
                <a:off x="6090374" y="286608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72"/>
              <p:cNvSpPr/>
              <p:nvPr/>
            </p:nvSpPr>
            <p:spPr>
              <a:xfrm rot="17285991">
                <a:off x="6372113" y="2527754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73"/>
              <p:cNvSpPr/>
              <p:nvPr/>
            </p:nvSpPr>
            <p:spPr>
              <a:xfrm rot="17285991">
                <a:off x="6533558" y="2823705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74"/>
              <p:cNvSpPr/>
              <p:nvPr/>
            </p:nvSpPr>
            <p:spPr>
              <a:xfrm rot="22800000">
                <a:off x="6662889" y="2613211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75"/>
              <p:cNvSpPr/>
              <p:nvPr/>
            </p:nvSpPr>
            <p:spPr>
              <a:xfrm rot="22800000">
                <a:off x="5647109" y="2600623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76"/>
              <p:cNvSpPr/>
              <p:nvPr/>
            </p:nvSpPr>
            <p:spPr>
              <a:xfrm rot="17285991">
                <a:off x="5941404" y="2588022"/>
                <a:ext cx="139162" cy="124364"/>
              </a:xfrm>
              <a:custGeom>
                <a:avLst/>
                <a:gdLst>
                  <a:gd name="connsiteX0" fmla="*/ 0 w 301083"/>
                  <a:gd name="connsiteY0" fmla="*/ 45389 h 78879"/>
                  <a:gd name="connsiteX1" fmla="*/ 111512 w 301083"/>
                  <a:gd name="connsiteY1" fmla="*/ 785 h 78879"/>
                  <a:gd name="connsiteX2" fmla="*/ 200722 w 301083"/>
                  <a:gd name="connsiteY2" fmla="*/ 78843 h 78879"/>
                  <a:gd name="connsiteX3" fmla="*/ 301083 w 301083"/>
                  <a:gd name="connsiteY3" fmla="*/ 11936 h 78879"/>
                  <a:gd name="connsiteX4" fmla="*/ 301083 w 301083"/>
                  <a:gd name="connsiteY4" fmla="*/ 11936 h 78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083" h="78879">
                    <a:moveTo>
                      <a:pt x="0" y="45389"/>
                    </a:moveTo>
                    <a:cubicBezTo>
                      <a:pt x="39029" y="20299"/>
                      <a:pt x="78058" y="-4791"/>
                      <a:pt x="111512" y="785"/>
                    </a:cubicBezTo>
                    <a:cubicBezTo>
                      <a:pt x="144966" y="6361"/>
                      <a:pt x="169127" y="76985"/>
                      <a:pt x="200722" y="78843"/>
                    </a:cubicBezTo>
                    <a:cubicBezTo>
                      <a:pt x="232317" y="80701"/>
                      <a:pt x="301083" y="11936"/>
                      <a:pt x="301083" y="11936"/>
                    </a:cubicBezTo>
                    <a:lnTo>
                      <a:pt x="301083" y="11936"/>
                    </a:lnTo>
                  </a:path>
                </a:pathLst>
              </a:custGeom>
              <a:noFill/>
              <a:ln w="25400" cap="flat" cmpd="sng" algn="ctr">
                <a:solidFill>
                  <a:srgbClr val="7030A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150" name="Table 1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713706"/>
              </p:ext>
            </p:extLst>
          </p:nvPr>
        </p:nvGraphicFramePr>
        <p:xfrm>
          <a:off x="189222" y="4672843"/>
          <a:ext cx="1359697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969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Polymer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</a:p>
                    <a:p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i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GB" sz="1200" i="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en-GB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200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bond donor?</a:t>
                      </a:r>
                      <a:endParaRPr lang="en-GB" sz="12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1" name="Table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610612"/>
              </p:ext>
            </p:extLst>
          </p:nvPr>
        </p:nvGraphicFramePr>
        <p:xfrm>
          <a:off x="3300086" y="4686982"/>
          <a:ext cx="2520280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2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6-10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</a:t>
                      </a:r>
                    </a:p>
                    <a:p>
                      <a:pPr algn="ctr"/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2" name="Table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929041"/>
              </p:ext>
            </p:extLst>
          </p:nvPr>
        </p:nvGraphicFramePr>
        <p:xfrm>
          <a:off x="6686324" y="4714690"/>
          <a:ext cx="1584176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11-15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Brush-like </a:t>
                      </a:r>
                    </a:p>
                    <a:p>
                      <a:pPr algn="ctr"/>
                      <a:endParaRPr lang="en-GB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4" name="Object 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826648"/>
              </p:ext>
            </p:extLst>
          </p:nvPr>
        </p:nvGraphicFramePr>
        <p:xfrm>
          <a:off x="684881" y="1262811"/>
          <a:ext cx="2294356" cy="839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2" name="CS ChemDraw Drawing" r:id="rId4" imgW="2957639" imgH="1084784" progId="ChemDraw.Document.6.0">
                  <p:embed/>
                </p:oleObj>
              </mc:Choice>
              <mc:Fallback>
                <p:oleObj name="CS ChemDraw Drawing" r:id="rId4" imgW="2957639" imgH="108478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881" y="1262811"/>
                        <a:ext cx="2294356" cy="839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" name="TextBox 154"/>
          <p:cNvSpPr txBox="1"/>
          <p:nvPr/>
        </p:nvSpPr>
        <p:spPr>
          <a:xfrm>
            <a:off x="1407493" y="825168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endParaRPr lang="en-GB" sz="1400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6" name="Object 1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834495"/>
              </p:ext>
            </p:extLst>
          </p:nvPr>
        </p:nvGraphicFramePr>
        <p:xfrm>
          <a:off x="3349172" y="1200910"/>
          <a:ext cx="2223269" cy="813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3" name="CS ChemDraw Drawing" r:id="rId6" imgW="2959257" imgH="1084514" progId="ChemDraw.Document.6.0">
                  <p:embed/>
                </p:oleObj>
              </mc:Choice>
              <mc:Fallback>
                <p:oleObj name="CS ChemDraw Drawing" r:id="rId6" imgW="2959257" imgH="108451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172" y="1200910"/>
                        <a:ext cx="2223269" cy="8134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7" name="TextBox 156"/>
          <p:cNvSpPr txBox="1"/>
          <p:nvPr/>
        </p:nvSpPr>
        <p:spPr>
          <a:xfrm>
            <a:off x="4070388" y="847191"/>
            <a:ext cx="839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2642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400" dirty="0">
              <a:solidFill>
                <a:srgbClr val="2642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8" name="Object 1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666650"/>
              </p:ext>
            </p:extLst>
          </p:nvPr>
        </p:nvGraphicFramePr>
        <p:xfrm>
          <a:off x="6234113" y="1235075"/>
          <a:ext cx="235426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4" name="CS ChemDraw Drawing" r:id="rId8" imgW="2957639" imgH="1095591" progId="ChemDraw.Document.6.0">
                  <p:embed/>
                </p:oleObj>
              </mc:Choice>
              <mc:Fallback>
                <p:oleObj name="CS ChemDraw Drawing" r:id="rId8" imgW="2957639" imgH="109559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1235075"/>
                        <a:ext cx="2354262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TextBox 158"/>
          <p:cNvSpPr txBox="1"/>
          <p:nvPr/>
        </p:nvSpPr>
        <p:spPr>
          <a:xfrm>
            <a:off x="6936441" y="807145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4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2" name="Table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931333"/>
              </p:ext>
            </p:extLst>
          </p:nvPr>
        </p:nvGraphicFramePr>
        <p:xfrm>
          <a:off x="1402104" y="4682138"/>
          <a:ext cx="680160" cy="1569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1-5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</a:t>
                      </a:r>
                    </a:p>
                    <a:p>
                      <a:pPr algn="ctr"/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3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Gibson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M. I.; O’Reilly, R. K.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in preparation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40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>
            <a:off x="3617344" y="2326339"/>
            <a:ext cx="1893040" cy="232569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63500" cap="flat" cmpd="sng" algn="ctr">
            <a:gradFill>
              <a:gsLst>
                <a:gs pos="57000">
                  <a:srgbClr val="1F497D"/>
                </a:gs>
                <a:gs pos="0">
                  <a:srgbClr val="1F497D"/>
                </a:gs>
                <a:gs pos="92500">
                  <a:srgbClr val="9BBB59"/>
                </a:gs>
                <a:gs pos="85000">
                  <a:srgbClr val="C0504D"/>
                </a:gs>
                <a:gs pos="76000">
                  <a:srgbClr val="9BBB59">
                    <a:lumMod val="95000"/>
                  </a:srgbClr>
                </a:gs>
                <a:gs pos="66000">
                  <a:srgbClr val="C00000"/>
                </a:gs>
                <a:gs pos="100000">
                  <a:srgbClr val="9BBB59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862685" y="2314810"/>
            <a:ext cx="1893042" cy="232569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63500" cap="flat" cmpd="sng" algn="ctr">
            <a:gradFill>
              <a:gsLst>
                <a:gs pos="57000">
                  <a:srgbClr val="F79646"/>
                </a:gs>
                <a:gs pos="0">
                  <a:srgbClr val="F79646"/>
                </a:gs>
                <a:gs pos="92500">
                  <a:srgbClr val="9BBB59"/>
                </a:gs>
                <a:gs pos="85000">
                  <a:srgbClr val="C0504D"/>
                </a:gs>
                <a:gs pos="76000">
                  <a:srgbClr val="9BBB59">
                    <a:lumMod val="95000"/>
                  </a:srgbClr>
                </a:gs>
                <a:gs pos="66000">
                  <a:srgbClr val="C00000"/>
                </a:gs>
                <a:gs pos="100000">
                  <a:srgbClr val="9BBB59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6525709" y="2300218"/>
            <a:ext cx="1893042" cy="232569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63500" cap="flat" cmpd="sng" algn="ctr">
            <a:gradFill>
              <a:gsLst>
                <a:gs pos="57000">
                  <a:srgbClr val="7030A0"/>
                </a:gs>
                <a:gs pos="0">
                  <a:srgbClr val="7030A0"/>
                </a:gs>
                <a:gs pos="92500">
                  <a:srgbClr val="9BBB59"/>
                </a:gs>
                <a:gs pos="85000">
                  <a:srgbClr val="C0504D"/>
                </a:gs>
                <a:gs pos="76000">
                  <a:srgbClr val="9BBB59">
                    <a:lumMod val="95000"/>
                  </a:srgbClr>
                </a:gs>
                <a:gs pos="66000">
                  <a:srgbClr val="C00000"/>
                </a:gs>
                <a:gs pos="100000">
                  <a:srgbClr val="9BBB59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459832" y="2196452"/>
            <a:ext cx="1154942" cy="477489"/>
            <a:chOff x="5647109" y="2520355"/>
            <a:chExt cx="1154942" cy="477489"/>
          </a:xfrm>
        </p:grpSpPr>
        <p:sp>
          <p:nvSpPr>
            <p:cNvPr id="71" name="Freeform 70"/>
            <p:cNvSpPr/>
            <p:nvPr/>
          </p:nvSpPr>
          <p:spPr>
            <a:xfrm rot="17285991">
              <a:off x="5937974" y="27136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71"/>
            <p:cNvSpPr/>
            <p:nvPr/>
          </p:nvSpPr>
          <p:spPr>
            <a:xfrm rot="17285991">
              <a:off x="6090374" y="286608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7285991">
              <a:off x="6372113" y="2527754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7285991">
              <a:off x="6533558" y="2823705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74"/>
            <p:cNvSpPr/>
            <p:nvPr/>
          </p:nvSpPr>
          <p:spPr>
            <a:xfrm rot="22800000">
              <a:off x="6662889" y="2613211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75"/>
            <p:cNvSpPr/>
            <p:nvPr/>
          </p:nvSpPr>
          <p:spPr>
            <a:xfrm rot="22800000">
              <a:off x="5647109" y="2600623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76"/>
            <p:cNvSpPr/>
            <p:nvPr/>
          </p:nvSpPr>
          <p:spPr>
            <a:xfrm rot="17285991">
              <a:off x="5941404" y="2588022"/>
              <a:ext cx="139162" cy="124364"/>
            </a:xfrm>
            <a:custGeom>
              <a:avLst/>
              <a:gdLst>
                <a:gd name="connsiteX0" fmla="*/ 0 w 301083"/>
                <a:gd name="connsiteY0" fmla="*/ 45389 h 78879"/>
                <a:gd name="connsiteX1" fmla="*/ 111512 w 301083"/>
                <a:gd name="connsiteY1" fmla="*/ 785 h 78879"/>
                <a:gd name="connsiteX2" fmla="*/ 200722 w 301083"/>
                <a:gd name="connsiteY2" fmla="*/ 78843 h 78879"/>
                <a:gd name="connsiteX3" fmla="*/ 301083 w 301083"/>
                <a:gd name="connsiteY3" fmla="*/ 11936 h 78879"/>
                <a:gd name="connsiteX4" fmla="*/ 301083 w 301083"/>
                <a:gd name="connsiteY4" fmla="*/ 11936 h 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083" h="78879">
                  <a:moveTo>
                    <a:pt x="0" y="45389"/>
                  </a:moveTo>
                  <a:cubicBezTo>
                    <a:pt x="39029" y="20299"/>
                    <a:pt x="78058" y="-4791"/>
                    <a:pt x="111512" y="785"/>
                  </a:cubicBezTo>
                  <a:cubicBezTo>
                    <a:pt x="144966" y="6361"/>
                    <a:pt x="169127" y="76985"/>
                    <a:pt x="200722" y="78843"/>
                  </a:cubicBezTo>
                  <a:cubicBezTo>
                    <a:pt x="232317" y="80701"/>
                    <a:pt x="301083" y="11936"/>
                    <a:pt x="301083" y="11936"/>
                  </a:cubicBezTo>
                  <a:lnTo>
                    <a:pt x="301083" y="11936"/>
                  </a:lnTo>
                </a:path>
              </a:pathLst>
            </a:custGeom>
            <a:noFill/>
            <a:ln w="25400" cap="flat" cmpd="sng" algn="ctr">
              <a:solidFill>
                <a:srgbClr val="7030A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54" name="Object 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826648"/>
              </p:ext>
            </p:extLst>
          </p:nvPr>
        </p:nvGraphicFramePr>
        <p:xfrm>
          <a:off x="684881" y="1262811"/>
          <a:ext cx="2294356" cy="839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3" name="CS ChemDraw Drawing" r:id="rId4" imgW="2957639" imgH="1084784" progId="ChemDraw.Document.6.0">
                  <p:embed/>
                </p:oleObj>
              </mc:Choice>
              <mc:Fallback>
                <p:oleObj name="CS ChemDraw Drawing" r:id="rId4" imgW="2957639" imgH="108478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881" y="1262811"/>
                        <a:ext cx="2294356" cy="839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" name="TextBox 154"/>
          <p:cNvSpPr txBox="1"/>
          <p:nvPr/>
        </p:nvSpPr>
        <p:spPr>
          <a:xfrm>
            <a:off x="1407493" y="825168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endParaRPr lang="en-GB" sz="1400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6" name="Object 1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971637"/>
              </p:ext>
            </p:extLst>
          </p:nvPr>
        </p:nvGraphicFramePr>
        <p:xfrm>
          <a:off x="3326870" y="1200910"/>
          <a:ext cx="2223269" cy="813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4" name="CS ChemDraw Drawing" r:id="rId6" imgW="2959257" imgH="1084514" progId="ChemDraw.Document.6.0">
                  <p:embed/>
                </p:oleObj>
              </mc:Choice>
              <mc:Fallback>
                <p:oleObj name="CS ChemDraw Drawing" r:id="rId6" imgW="2959257" imgH="108451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6870" y="1200910"/>
                        <a:ext cx="2223269" cy="8134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7" name="TextBox 156"/>
          <p:cNvSpPr txBox="1"/>
          <p:nvPr/>
        </p:nvSpPr>
        <p:spPr>
          <a:xfrm>
            <a:off x="4048086" y="847191"/>
            <a:ext cx="839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2642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400" dirty="0">
              <a:solidFill>
                <a:srgbClr val="2642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8" name="Object 1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313441"/>
              </p:ext>
            </p:extLst>
          </p:nvPr>
        </p:nvGraphicFramePr>
        <p:xfrm>
          <a:off x="6234113" y="1235075"/>
          <a:ext cx="235426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5" name="CS ChemDraw Drawing" r:id="rId8" imgW="2957639" imgH="1095591" progId="ChemDraw.Document.6.0">
                  <p:embed/>
                </p:oleObj>
              </mc:Choice>
              <mc:Fallback>
                <p:oleObj name="CS ChemDraw Drawing" r:id="rId8" imgW="2957639" imgH="109559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4113" y="1235075"/>
                        <a:ext cx="2354262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TextBox 158"/>
          <p:cNvSpPr txBox="1"/>
          <p:nvPr/>
        </p:nvSpPr>
        <p:spPr>
          <a:xfrm>
            <a:off x="6936441" y="807145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4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1569493" y="2689817"/>
            <a:ext cx="436729" cy="723556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7173694" y="2709096"/>
            <a:ext cx="436729" cy="723556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4427836" y="2665637"/>
            <a:ext cx="1" cy="747736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9" name="Picture 2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462" y="3555811"/>
            <a:ext cx="960083" cy="94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4" name="Object 10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7827253"/>
              </p:ext>
            </p:extLst>
          </p:nvPr>
        </p:nvGraphicFramePr>
        <p:xfrm>
          <a:off x="2398673" y="3107135"/>
          <a:ext cx="4217393" cy="29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6" name="Graph" r:id="rId11" imgW="4152900" imgH="2908300" progId="Origin50.Graph">
                  <p:embed/>
                </p:oleObj>
              </mc:Choice>
              <mc:Fallback>
                <p:oleObj name="Graph" r:id="rId11" imgW="4152900" imgH="29083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8673" y="3107135"/>
                        <a:ext cx="4217393" cy="29461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66" y="3462138"/>
            <a:ext cx="1115846" cy="11122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627" y="3462138"/>
            <a:ext cx="1092980" cy="1057493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Gibson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M. I.; O’Reilly, R. K.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in preparation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8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002358"/>
              </p:ext>
            </p:extLst>
          </p:nvPr>
        </p:nvGraphicFramePr>
        <p:xfrm>
          <a:off x="5199754" y="2990892"/>
          <a:ext cx="4482000" cy="3130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1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9754" y="2990892"/>
                        <a:ext cx="4482000" cy="3130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0" name="Picture 2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218" y="1626548"/>
            <a:ext cx="960083" cy="94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6497594"/>
              </p:ext>
            </p:extLst>
          </p:nvPr>
        </p:nvGraphicFramePr>
        <p:xfrm>
          <a:off x="78490" y="802750"/>
          <a:ext cx="229552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2" name="CS ChemDraw Drawing" r:id="rId7" imgW="2957639" imgH="1084784" progId="ChemDraw.Document.6.0">
                  <p:embed/>
                </p:oleObj>
              </mc:Choice>
              <mc:Fallback>
                <p:oleObj name="CS ChemDraw Drawing" r:id="rId7" imgW="2957639" imgH="108478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90" y="802750"/>
                        <a:ext cx="2295525" cy="83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157446"/>
              </p:ext>
            </p:extLst>
          </p:nvPr>
        </p:nvGraphicFramePr>
        <p:xfrm>
          <a:off x="5886902" y="813749"/>
          <a:ext cx="2224088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3" name="CS ChemDraw Drawing" r:id="rId9" imgW="2959257" imgH="1084514" progId="ChemDraw.Document.6.0">
                  <p:embed/>
                </p:oleObj>
              </mc:Choice>
              <mc:Fallback>
                <p:oleObj name="CS ChemDraw Drawing" r:id="rId9" imgW="2959257" imgH="108451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6902" y="813749"/>
                        <a:ext cx="2224088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47663" y="193257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endParaRPr lang="en-GB" sz="1800" dirty="0">
              <a:solidFill>
                <a:srgbClr val="FF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59110" y="1916590"/>
            <a:ext cx="102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2642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800" dirty="0">
              <a:solidFill>
                <a:srgbClr val="26429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50456" y="3023268"/>
            <a:ext cx="23634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But…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Hysteresis can be introduced by the presence of a hydrophobic core 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5359400" y="4470400"/>
            <a:ext cx="3426466" cy="5161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955215" y="1164883"/>
            <a:ext cx="2801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Nearly identical corona blocks with almost identical cloud points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320361" y="2977101"/>
            <a:ext cx="28236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Hydrogen bonding ability plays major role in determining hysteresis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45" y="1659756"/>
            <a:ext cx="1115846" cy="1112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Gibson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M. I.; O’Reilly, R. K.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in preparation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9569278"/>
              </p:ext>
            </p:extLst>
          </p:nvPr>
        </p:nvGraphicFramePr>
        <p:xfrm>
          <a:off x="-349250" y="2990891"/>
          <a:ext cx="4591050" cy="3206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4" name="Graph" r:id="rId12" imgW="4154400" imgH="2901600" progId="Origin50.Graph">
                  <p:embed/>
                </p:oleObj>
              </mc:Choice>
              <mc:Fallback>
                <p:oleObj name="Graph" r:id="rId12" imgW="4154400" imgH="2901600" progId="Origin50.Graph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49250" y="2990891"/>
                        <a:ext cx="4591050" cy="32068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850900" y="3795398"/>
            <a:ext cx="2770852" cy="662302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8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  <p:bldP spid="29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632862" y="5670329"/>
            <a:ext cx="280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101163" y="5662172"/>
            <a:ext cx="280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Heating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26537" y="219507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8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518193"/>
              </p:ext>
            </p:extLst>
          </p:nvPr>
        </p:nvGraphicFramePr>
        <p:xfrm>
          <a:off x="179388" y="992188"/>
          <a:ext cx="235585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1" name="CS ChemDraw Drawing" r:id="rId4" imgW="2957639" imgH="1095591" progId="ChemDraw.Document.6.0">
                  <p:embed/>
                </p:oleObj>
              </mc:Choice>
              <mc:Fallback>
                <p:oleObj name="CS ChemDraw Drawing" r:id="rId4" imgW="2957639" imgH="1095591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992188"/>
                        <a:ext cx="2355850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536899" y="222513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pOEGMA</a:t>
            </a:r>
            <a:endParaRPr lang="en-GB" sz="18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282151"/>
              </p:ext>
            </p:extLst>
          </p:nvPr>
        </p:nvGraphicFramePr>
        <p:xfrm>
          <a:off x="6178550" y="909638"/>
          <a:ext cx="2546350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2" name="CS ChemDraw Drawing" r:id="rId6" imgW="3456108" imgH="1209879" progId="ChemDraw.Document.6.0">
                  <p:embed/>
                </p:oleObj>
              </mc:Choice>
              <mc:Fallback>
                <p:oleObj name="CS ChemDraw Drawing" r:id="rId6" imgW="3456108" imgH="1209879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550" y="909638"/>
                        <a:ext cx="2546350" cy="890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063165" y="1136965"/>
            <a:ext cx="2801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 corona blocks but with different cloud points and side-chain lengths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894461"/>
              </p:ext>
            </p:extLst>
          </p:nvPr>
        </p:nvGraphicFramePr>
        <p:xfrm>
          <a:off x="3657600" y="3080600"/>
          <a:ext cx="5090864" cy="1337310"/>
        </p:xfrm>
        <a:graphic>
          <a:graphicData uri="http://schemas.openxmlformats.org/drawingml/2006/table">
            <a:tbl>
              <a:tblPr/>
              <a:tblGrid>
                <a:gridCol w="1272716"/>
                <a:gridCol w="1272716"/>
                <a:gridCol w="1272716"/>
                <a:gridCol w="1272716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Corona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mol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% </a:t>
                      </a:r>
                      <a:r>
                        <a:rPr lang="en-GB" sz="14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n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BA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Cloud Point/ °C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</a:rPr>
                        <a:t>Hysteresis/ °C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20.3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21.0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77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19.8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0.1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20.5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Irreversible</a:t>
                      </a:r>
                      <a:endParaRPr lang="en-GB" sz="1400" b="0" i="0" u="none" strike="noStrike" dirty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pDEGMA</a:t>
                      </a:r>
                      <a:endParaRPr lang="en-GB" sz="1400" b="0" i="0" u="none" strike="noStrike" dirty="0" smtClean="0">
                        <a:solidFill>
                          <a:srgbClr val="8F45C7"/>
                        </a:solidFill>
                        <a:effectLst/>
                        <a:latin typeface="Franklin Gothic Book" panose="020B05030201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22.1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8F45C7"/>
                          </a:solidFill>
                          <a:effectLst/>
                          <a:latin typeface="Franklin Gothic Book" panose="020B0503020102020204" pitchFamily="34" charset="0"/>
                        </a:rPr>
                        <a:t>Irreversible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516935" y="-21050"/>
            <a:ext cx="808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latin typeface="Arial"/>
                <a:cs typeface="Arial"/>
              </a:rPr>
              <a:t>Investigating Hysteresis Using Other Thermoresponsive Coronas</a:t>
            </a:r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57600" y="2958652"/>
            <a:ext cx="5257800" cy="28574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74" y="3018838"/>
            <a:ext cx="3803328" cy="27510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53" y="3005680"/>
            <a:ext cx="3804852" cy="27510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391" y="3042407"/>
            <a:ext cx="4585335" cy="27510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56" y="1879232"/>
            <a:ext cx="1092980" cy="10574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378" y="1790195"/>
            <a:ext cx="1262187" cy="1229431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479503" y="5816061"/>
            <a:ext cx="42972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13528" y="5824218"/>
            <a:ext cx="42972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53416" y="5685412"/>
            <a:ext cx="280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19391" y="5677255"/>
            <a:ext cx="280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Heating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334082" y="5839301"/>
            <a:ext cx="42972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00057" y="5831144"/>
            <a:ext cx="42972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Gibson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M. I.; O’Reilly, R. K.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in preparation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11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9" grpId="0"/>
      <p:bldP spid="23" grpId="0"/>
      <p:bldP spid="27" grpId="0"/>
      <p:bldP spid="3" grpId="0" animBg="1"/>
      <p:bldP spid="22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1603" y="-7983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Conclusions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4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2665" y="576792"/>
            <a:ext cx="8408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Well defined responsive amphiphilic block copolymers were synthesised by RAFT polymerisation.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2665" y="1122764"/>
            <a:ext cx="8408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Multi-angle DLS and SLS revealed the resulting micelles had a tuneable </a:t>
            </a:r>
            <a:r>
              <a:rPr lang="en-GB" i="1" dirty="0" err="1" smtClean="0"/>
              <a:t>N</a:t>
            </a:r>
            <a:r>
              <a:rPr lang="en-GB" baseline="-25000" dirty="0" err="1" smtClean="0"/>
              <a:t>agg</a:t>
            </a:r>
            <a:r>
              <a:rPr lang="en-GB" dirty="0" smtClean="0"/>
              <a:t>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2665" y="1417962"/>
            <a:ext cx="8408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cloud point transition temperatures were found to be independent of </a:t>
            </a:r>
            <a:r>
              <a:rPr lang="en-GB" i="1" dirty="0" err="1" smtClean="0"/>
              <a:t>N</a:t>
            </a:r>
            <a:r>
              <a:rPr lang="en-GB" baseline="-25000" dirty="0" err="1" smtClean="0"/>
              <a:t>agg</a:t>
            </a:r>
            <a:r>
              <a:rPr lang="en-GB" dirty="0" smtClean="0"/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22665" y="1720388"/>
            <a:ext cx="8736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degree of hysteresis was shown to be dependent on the core block hydrophobicity.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2665" y="2035872"/>
            <a:ext cx="8736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Differences in the hysteresis were a result of differences in micellar core hydration.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2665" y="2360600"/>
            <a:ext cx="918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Both hydrogen bonding ability and core composition played a role in determining hysteresis.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2665" y="2656417"/>
            <a:ext cx="896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Coronas with a brush-like architecture showed irreversible phase transitions at high </a:t>
            </a:r>
            <a:r>
              <a:rPr lang="en-GB" i="1" dirty="0" err="1" smtClean="0"/>
              <a:t>N</a:t>
            </a:r>
            <a:r>
              <a:rPr lang="en-GB" baseline="-25000" dirty="0" err="1" smtClean="0"/>
              <a:t>agg</a:t>
            </a:r>
            <a:r>
              <a:rPr lang="en-GB" dirty="0" smtClean="0"/>
              <a:t>.</a:t>
            </a:r>
          </a:p>
        </p:txBody>
      </p:sp>
      <p:pic>
        <p:nvPicPr>
          <p:cNvPr id="32" name="Picture 3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1" t="2327" r="9358" b="4138"/>
          <a:stretch/>
        </p:blipFill>
        <p:spPr bwMode="auto">
          <a:xfrm>
            <a:off x="178420" y="3921930"/>
            <a:ext cx="2829076" cy="1773381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307046"/>
              </p:ext>
            </p:extLst>
          </p:nvPr>
        </p:nvGraphicFramePr>
        <p:xfrm>
          <a:off x="5655798" y="3392381"/>
          <a:ext cx="3708400" cy="270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8" name="Graph" r:id="rId5" imgW="4155034" imgH="2901696" progId="Origin50.Graph">
                  <p:embed/>
                </p:oleObj>
              </mc:Choice>
              <mc:Fallback>
                <p:oleObj name="Graph" r:id="rId5" imgW="4155034" imgH="2901696" progId="Origin50.Graph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5798" y="3392381"/>
                        <a:ext cx="3708400" cy="270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573367"/>
              </p:ext>
            </p:extLst>
          </p:nvPr>
        </p:nvGraphicFramePr>
        <p:xfrm>
          <a:off x="5648977" y="3389091"/>
          <a:ext cx="3689350" cy="267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9" r:id="rId7" imgW="4155034" imgH="2901696" progId="Origin50.Graph">
                  <p:embed/>
                </p:oleObj>
              </mc:Choice>
              <mc:Fallback>
                <p:oleObj r:id="rId7" imgW="4155034" imgH="2901696" progId="Origin50.Graph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8977" y="3389091"/>
                        <a:ext cx="3689350" cy="26717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6754313"/>
              </p:ext>
            </p:extLst>
          </p:nvPr>
        </p:nvGraphicFramePr>
        <p:xfrm>
          <a:off x="2791173" y="3613532"/>
          <a:ext cx="3533775" cy="246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0" name="Graph" r:id="rId9" imgW="4152900" imgH="2908300" progId="Origin50.Graph">
                  <p:embed/>
                </p:oleObj>
              </mc:Choice>
              <mc:Fallback>
                <p:oleObj name="Graph" r:id="rId9" imgW="4152900" imgH="2908300" progId="Origin50.Graph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1173" y="3613532"/>
                        <a:ext cx="3533775" cy="2468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-591015" y="3025749"/>
            <a:ext cx="10459844" cy="30351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07" r="17209"/>
          <a:stretch/>
        </p:blipFill>
        <p:spPr>
          <a:xfrm>
            <a:off x="6092632" y="4367481"/>
            <a:ext cx="2364959" cy="1761663"/>
          </a:xfrm>
          <a:prstGeom prst="rect">
            <a:avLst/>
          </a:prstGeom>
          <a:effectLst/>
        </p:spPr>
      </p:pic>
      <p:pic>
        <p:nvPicPr>
          <p:cNvPr id="34" name="Picture 33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86" r="16577" b="35194"/>
          <a:stretch/>
        </p:blipFill>
        <p:spPr>
          <a:xfrm>
            <a:off x="3232020" y="4283027"/>
            <a:ext cx="2445703" cy="1718489"/>
          </a:xfrm>
          <a:prstGeom prst="rect">
            <a:avLst/>
          </a:prstGeom>
          <a:effectLst/>
        </p:spPr>
      </p:pic>
      <p:pic>
        <p:nvPicPr>
          <p:cNvPr id="35" name="Picture 34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18" b="67383"/>
          <a:stretch/>
        </p:blipFill>
        <p:spPr>
          <a:xfrm>
            <a:off x="296553" y="4289579"/>
            <a:ext cx="2494620" cy="1745330"/>
          </a:xfrm>
          <a:prstGeom prst="rect">
            <a:avLst/>
          </a:prstGeom>
          <a:effectLst/>
        </p:spPr>
      </p:pic>
      <p:sp>
        <p:nvSpPr>
          <p:cNvPr id="36" name="TextBox 35"/>
          <p:cNvSpPr txBox="1"/>
          <p:nvPr/>
        </p:nvSpPr>
        <p:spPr>
          <a:xfrm>
            <a:off x="679075" y="3144828"/>
            <a:ext cx="1204335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25176" y="3144546"/>
            <a:ext cx="225254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85749" y="3144828"/>
            <a:ext cx="2261667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Picture 2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981" y="3529999"/>
            <a:ext cx="709821" cy="75518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048" y="3662997"/>
            <a:ext cx="379066" cy="40328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Group 40"/>
          <p:cNvGrpSpPr/>
          <p:nvPr/>
        </p:nvGrpSpPr>
        <p:grpSpPr>
          <a:xfrm>
            <a:off x="619894" y="3659356"/>
            <a:ext cx="1326333" cy="585210"/>
            <a:chOff x="515374" y="1221442"/>
            <a:chExt cx="2117460" cy="934274"/>
          </a:xfrm>
          <a:effectLst/>
        </p:grpSpPr>
        <p:sp>
          <p:nvSpPr>
            <p:cNvPr id="42" name="Freeform 41"/>
            <p:cNvSpPr/>
            <p:nvPr/>
          </p:nvSpPr>
          <p:spPr>
            <a:xfrm rot="18681492" flipH="1">
              <a:off x="221821" y="1514995"/>
              <a:ext cx="767672" cy="180565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 rot="1548548" flipH="1">
              <a:off x="1119913" y="1280952"/>
              <a:ext cx="790090" cy="160330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 flipH="1" flipV="1">
              <a:off x="854223" y="1953037"/>
              <a:ext cx="721534" cy="202679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20297996" flipH="1">
              <a:off x="1698060" y="1672475"/>
              <a:ext cx="934774" cy="195694"/>
            </a:xfrm>
            <a:custGeom>
              <a:avLst/>
              <a:gdLst>
                <a:gd name="connsiteX0" fmla="*/ 0 w 3171825"/>
                <a:gd name="connsiteY0" fmla="*/ 323911 h 523997"/>
                <a:gd name="connsiteX1" fmla="*/ 304800 w 3171825"/>
                <a:gd name="connsiteY1" fmla="*/ 9586 h 523997"/>
                <a:gd name="connsiteX2" fmla="*/ 742950 w 3171825"/>
                <a:gd name="connsiteY2" fmla="*/ 485836 h 523997"/>
                <a:gd name="connsiteX3" fmla="*/ 1152525 w 3171825"/>
                <a:gd name="connsiteY3" fmla="*/ 61 h 523997"/>
                <a:gd name="connsiteX4" fmla="*/ 1562100 w 3171825"/>
                <a:gd name="connsiteY4" fmla="*/ 523936 h 523997"/>
                <a:gd name="connsiteX5" fmla="*/ 1990725 w 3171825"/>
                <a:gd name="connsiteY5" fmla="*/ 38161 h 523997"/>
                <a:gd name="connsiteX6" fmla="*/ 2457450 w 3171825"/>
                <a:gd name="connsiteY6" fmla="*/ 504886 h 523997"/>
                <a:gd name="connsiteX7" fmla="*/ 2847975 w 3171825"/>
                <a:gd name="connsiteY7" fmla="*/ 85786 h 523997"/>
                <a:gd name="connsiteX8" fmla="*/ 3171825 w 3171825"/>
                <a:gd name="connsiteY8" fmla="*/ 381061 h 52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71825" h="523997">
                  <a:moveTo>
                    <a:pt x="0" y="323911"/>
                  </a:moveTo>
                  <a:cubicBezTo>
                    <a:pt x="90487" y="153255"/>
                    <a:pt x="180975" y="-17401"/>
                    <a:pt x="304800" y="9586"/>
                  </a:cubicBezTo>
                  <a:cubicBezTo>
                    <a:pt x="428625" y="36573"/>
                    <a:pt x="601663" y="487423"/>
                    <a:pt x="742950" y="485836"/>
                  </a:cubicBezTo>
                  <a:cubicBezTo>
                    <a:pt x="884237" y="484249"/>
                    <a:pt x="1016000" y="-6289"/>
                    <a:pt x="1152525" y="61"/>
                  </a:cubicBezTo>
                  <a:cubicBezTo>
                    <a:pt x="1289050" y="6411"/>
                    <a:pt x="1422400" y="517586"/>
                    <a:pt x="1562100" y="523936"/>
                  </a:cubicBezTo>
                  <a:cubicBezTo>
                    <a:pt x="1701800" y="530286"/>
                    <a:pt x="1841500" y="41336"/>
                    <a:pt x="1990725" y="38161"/>
                  </a:cubicBezTo>
                  <a:cubicBezTo>
                    <a:pt x="2139950" y="34986"/>
                    <a:pt x="2314575" y="496949"/>
                    <a:pt x="2457450" y="504886"/>
                  </a:cubicBezTo>
                  <a:cubicBezTo>
                    <a:pt x="2600325" y="512823"/>
                    <a:pt x="2728913" y="106423"/>
                    <a:pt x="2847975" y="85786"/>
                  </a:cubicBezTo>
                  <a:cubicBezTo>
                    <a:pt x="2967037" y="65149"/>
                    <a:pt x="3069431" y="223105"/>
                    <a:pt x="3171825" y="381061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57000">
                    <a:srgbClr val="264292"/>
                  </a:gs>
                  <a:gs pos="0">
                    <a:srgbClr val="264292"/>
                  </a:gs>
                </a:gsLst>
                <a:lin ang="0" scaled="0"/>
              </a:gra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 h="25400"/>
              <a:bevelB w="254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-591015" y="3038850"/>
            <a:ext cx="10459844" cy="30351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9973900"/>
              </p:ext>
            </p:extLst>
          </p:nvPr>
        </p:nvGraphicFramePr>
        <p:xfrm>
          <a:off x="-246283" y="3577767"/>
          <a:ext cx="3543466" cy="247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1" name="Graph" r:id="rId14" imgW="4152900" imgH="2908300" progId="Origin50.Graph">
                  <p:embed/>
                </p:oleObj>
              </mc:Choice>
              <mc:Fallback>
                <p:oleObj name="Graph" r:id="rId14" imgW="4152900" imgH="29083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46283" y="3577767"/>
                        <a:ext cx="3543466" cy="24748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639048" y="3270433"/>
            <a:ext cx="1787156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pDEAm</a:t>
            </a:r>
            <a:r>
              <a:rPr lang="en-GB" sz="1400" dirty="0" smtClean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vs. </a:t>
            </a:r>
            <a:r>
              <a:rPr lang="en-GB" sz="14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pNIPAM</a:t>
            </a:r>
            <a:endParaRPr lang="en-GB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2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606" y="3070597"/>
            <a:ext cx="592052" cy="5854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5" y="3056738"/>
            <a:ext cx="687810" cy="685604"/>
          </a:xfrm>
          <a:prstGeom prst="rect">
            <a:avLst/>
          </a:prstGeom>
          <a:effectLst/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505" y="3848955"/>
            <a:ext cx="2735608" cy="1977916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2" name="TextBox 51"/>
          <p:cNvSpPr txBox="1"/>
          <p:nvPr/>
        </p:nvSpPr>
        <p:spPr>
          <a:xfrm>
            <a:off x="3577663" y="3270433"/>
            <a:ext cx="942887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8F45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pDEGMA</a:t>
            </a:r>
            <a:endParaRPr lang="en-GB" sz="1400" dirty="0">
              <a:solidFill>
                <a:srgbClr val="8F45C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65009" y="3231790"/>
            <a:ext cx="952505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pOEGMA</a:t>
            </a:r>
            <a:endParaRPr lang="en-GB" sz="14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968" y="3800578"/>
            <a:ext cx="3458032" cy="2074670"/>
          </a:xfrm>
          <a:prstGeom prst="rect">
            <a:avLst/>
          </a:prstGeom>
          <a:effectLst/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100" y="3065436"/>
            <a:ext cx="690632" cy="668208"/>
          </a:xfrm>
          <a:prstGeom prst="rect">
            <a:avLst/>
          </a:prstGeom>
          <a:effectLst/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979" y="3028371"/>
            <a:ext cx="750460" cy="730984"/>
          </a:xfrm>
          <a:prstGeom prst="rect">
            <a:avLst/>
          </a:prstGeom>
          <a:effectLst/>
        </p:spPr>
      </p:pic>
      <p:sp>
        <p:nvSpPr>
          <p:cNvPr id="57" name="Rectangle 56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,1210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316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" grpId="0"/>
      <p:bldP spid="27" grpId="0"/>
      <p:bldP spid="28" grpId="0"/>
      <p:bldP spid="29" grpId="0"/>
      <p:bldP spid="30" grpId="0"/>
      <p:bldP spid="31" grpId="0"/>
      <p:bldP spid="11" grpId="0" animBg="1"/>
      <p:bldP spid="36" grpId="0"/>
      <p:bldP spid="37" grpId="0"/>
      <p:bldP spid="38" grpId="0"/>
      <p:bldP spid="46" grpId="0" animBg="1"/>
      <p:bldP spid="48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5531" y="-21050"/>
            <a:ext cx="7182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prstClr val="black"/>
                </a:solidFill>
                <a:latin typeface="Arial"/>
                <a:cs typeface="Arial"/>
              </a:rPr>
              <a:t>Acknowledgements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31" name="Picture 30" descr="Logo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3061" y="5395598"/>
            <a:ext cx="2911318" cy="63975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90500" y="3235626"/>
            <a:ext cx="177715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Warwick</a:t>
            </a:r>
          </a:p>
          <a:p>
            <a:pPr eaLnBrk="0" hangingPunct="0"/>
            <a:r>
              <a:rPr lang="en-GB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Daniel Wright</a:t>
            </a:r>
          </a:p>
          <a:p>
            <a:pPr eaLnBrk="0" hangingPunct="0"/>
            <a:r>
              <a:rPr lang="en-GB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Mathew Robin</a:t>
            </a:r>
          </a:p>
          <a:p>
            <a:pPr eaLnBrk="0" hangingPunct="0"/>
            <a:r>
              <a:rPr lang="en-GB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Helen 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Willcock</a:t>
            </a:r>
          </a:p>
          <a:p>
            <a:pPr eaLnBrk="0" hangingPunct="0"/>
            <a:r>
              <a:rPr lang="en-GB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raig Bell</a:t>
            </a:r>
          </a:p>
          <a:p>
            <a:pPr eaLnBrk="0" hangingPunct="0"/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Mr. Rod Wesson</a:t>
            </a:r>
          </a:p>
          <a:p>
            <a:pPr eaLnBrk="0" hangingPunct="0"/>
            <a:endParaRPr lang="en-GB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Rachel O’Reilly</a:t>
            </a:r>
          </a:p>
          <a:p>
            <a:pPr eaLnBrk="0" hangingPunct="0"/>
            <a:r>
              <a:rPr lang="en-GB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Matthew 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Gibson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O’Reilly 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</a:p>
          <a:p>
            <a:pPr eaLnBrk="0" hangingPunct="0"/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Gibson Group</a:t>
            </a:r>
          </a:p>
          <a:p>
            <a:pPr eaLnBrk="0" hangingPunct="0"/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Dove Group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Davies Group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792" y="5395598"/>
            <a:ext cx="468618" cy="64585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67" y="5426180"/>
            <a:ext cx="632128" cy="60487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081" y="5438007"/>
            <a:ext cx="581218" cy="581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628" y="5472406"/>
            <a:ext cx="1283636" cy="511315"/>
          </a:xfrm>
          <a:prstGeom prst="rect">
            <a:avLst/>
          </a:prstGeom>
        </p:spPr>
      </p:pic>
      <p:sp>
        <p:nvSpPr>
          <p:cNvPr id="36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b="25613"/>
          <a:stretch/>
        </p:blipFill>
        <p:spPr>
          <a:xfrm>
            <a:off x="3771900" y="3207192"/>
            <a:ext cx="5059516" cy="1840967"/>
          </a:xfrm>
          <a:prstGeom prst="rect">
            <a:avLst/>
          </a:prstGeom>
          <a:ln w="38100">
            <a:solidFill>
              <a:schemeClr val="tx1"/>
            </a:solidFill>
          </a:ln>
          <a:effectLst/>
        </p:spPr>
      </p:pic>
      <p:grpSp>
        <p:nvGrpSpPr>
          <p:cNvPr id="4" name="Group 3"/>
          <p:cNvGrpSpPr/>
          <p:nvPr/>
        </p:nvGrpSpPr>
        <p:grpSpPr>
          <a:xfrm>
            <a:off x="343447" y="597169"/>
            <a:ext cx="8504980" cy="2581468"/>
            <a:chOff x="343447" y="597169"/>
            <a:chExt cx="8504980" cy="2581468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4851" y="682252"/>
              <a:ext cx="887771" cy="1127334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3163" y="706916"/>
              <a:ext cx="916788" cy="1147274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6331" y="668136"/>
              <a:ext cx="813766" cy="1147274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859" y="1921379"/>
              <a:ext cx="922379" cy="1147938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4577" y="1932531"/>
              <a:ext cx="799615" cy="1147273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3172" y="1943682"/>
              <a:ext cx="869450" cy="1138920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3163" y="1943681"/>
              <a:ext cx="916788" cy="1138921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4254" y="1943681"/>
              <a:ext cx="895411" cy="1138921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792" y="690438"/>
              <a:ext cx="774827" cy="1147273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791" y="1921380"/>
              <a:ext cx="774827" cy="1147937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343447" y="597169"/>
              <a:ext cx="8504980" cy="2581468"/>
              <a:chOff x="376900" y="597169"/>
              <a:chExt cx="8504980" cy="2581468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376900" y="597169"/>
                <a:ext cx="8504980" cy="2581468"/>
                <a:chOff x="861118" y="430476"/>
                <a:chExt cx="7341034" cy="2518277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1660553" y="510142"/>
                  <a:ext cx="6477015" cy="2341755"/>
                  <a:chOff x="1728132" y="531666"/>
                  <a:chExt cx="5560433" cy="1807806"/>
                </a:xfrm>
              </p:grpSpPr>
              <p:pic>
                <p:nvPicPr>
                  <p:cNvPr id="66" name="Picture 65" descr="BenMartyn.jpg"/>
                  <p:cNvPicPr>
                    <a:picLocks noChangeAspect="1"/>
                  </p:cNvPicPr>
                  <p:nvPr/>
                </p:nvPicPr>
                <p:blipFill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381813" y="531666"/>
                    <a:ext cx="683482" cy="86400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 descr="GLDavis.JPG"/>
                  <p:cNvPicPr>
                    <a:picLocks noChangeAspect="1"/>
                  </p:cNvPicPr>
                  <p:nvPr/>
                </p:nvPicPr>
                <p:blipFill>
                  <a:blip r:embed="rId2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728132" y="1475472"/>
                    <a:ext cx="603000" cy="864000"/>
                  </a:xfrm>
                  <a:prstGeom prst="rect">
                    <a:avLst/>
                  </a:prstGeom>
                </p:spPr>
              </p:pic>
              <p:pic>
                <p:nvPicPr>
                  <p:cNvPr id="68" name="Picture 67"/>
                  <p:cNvPicPr>
                    <a:picLocks noChangeAspect="1"/>
                  </p:cNvPicPr>
                  <p:nvPr/>
                </p:nvPicPr>
                <p:blipFill rotWithShape="1">
                  <a:blip r:embed="rId21"/>
                  <a:srcRect l="26242" t="17548" r="31260" b="33965"/>
                  <a:stretch/>
                </p:blipFill>
                <p:spPr>
                  <a:xfrm>
                    <a:off x="3825788" y="1475472"/>
                    <a:ext cx="572489" cy="859604"/>
                  </a:xfrm>
                  <a:prstGeom prst="rect">
                    <a:avLst/>
                  </a:prstGeom>
                </p:spPr>
              </p:pic>
              <p:pic>
                <p:nvPicPr>
                  <p:cNvPr id="69" name="Picture 68"/>
                  <p:cNvPicPr>
                    <a:picLocks noChangeAspect="1"/>
                  </p:cNvPicPr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4490453" y="1475472"/>
                    <a:ext cx="633201" cy="860004"/>
                  </a:xfrm>
                  <a:prstGeom prst="rect">
                    <a:avLst/>
                  </a:prstGeom>
                </p:spPr>
              </p:pic>
              <p:pic>
                <p:nvPicPr>
                  <p:cNvPr id="71" name="Picture 70"/>
                  <p:cNvPicPr>
                    <a:picLocks noChangeAspect="1"/>
                  </p:cNvPicPr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4490453" y="552473"/>
                    <a:ext cx="633201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2" name="Picture 71"/>
                  <p:cNvPicPr>
                    <a:picLocks noChangeAspect="1"/>
                  </p:cNvPicPr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6625066" y="551475"/>
                    <a:ext cx="663499" cy="864999"/>
                  </a:xfrm>
                  <a:prstGeom prst="rect">
                    <a:avLst/>
                  </a:prstGeom>
                </p:spPr>
              </p:pic>
              <p:pic>
                <p:nvPicPr>
                  <p:cNvPr id="73" name="Picture 72"/>
                  <p:cNvPicPr>
                    <a:picLocks noChangeAspect="1"/>
                  </p:cNvPicPr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3123914" y="544356"/>
                    <a:ext cx="574492" cy="8640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65" name="Rectangle 64"/>
                <p:cNvSpPr/>
                <p:nvPr/>
              </p:nvSpPr>
              <p:spPr>
                <a:xfrm>
                  <a:off x="861118" y="430476"/>
                  <a:ext cx="7341034" cy="2518277"/>
                </a:xfrm>
                <a:prstGeom prst="rect">
                  <a:avLst/>
                </a:prstGeom>
                <a:noFill/>
                <a:ln w="381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pic>
            <p:nvPicPr>
              <p:cNvPr id="14338" name="Picture 2" descr="http://www2.warwick.ac.uk/fac/sci/chemistry/research/gibson/presentation4.jpg"/>
              <p:cNvPicPr>
                <a:picLocks noChangeAspect="1" noChangeArrowheads="1"/>
              </p:cNvPicPr>
              <p:nvPr/>
            </p:nvPicPr>
            <p:blipFill rotWithShape="1"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178"/>
              <a:stretch/>
            </p:blipFill>
            <p:spPr bwMode="auto">
              <a:xfrm>
                <a:off x="4109980" y="716038"/>
                <a:ext cx="796548" cy="11137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9" name="Rectangle 8"/>
          <p:cNvSpPr/>
          <p:nvPr/>
        </p:nvSpPr>
        <p:spPr>
          <a:xfrm>
            <a:off x="1913934" y="3235626"/>
            <a:ext cx="18960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GB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King’s College London</a:t>
            </a:r>
            <a:endParaRPr lang="en-GB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sz="12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Heather Findlay</a:t>
            </a:r>
          </a:p>
          <a:p>
            <a:pPr eaLnBrk="0" hangingPunct="0"/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Paula 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Booth</a:t>
            </a:r>
          </a:p>
          <a:p>
            <a:pPr eaLnBrk="0" hangingPunct="0"/>
            <a:endParaRPr lang="en-GB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endParaRPr lang="en-GB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endParaRPr lang="en-GB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Malvern Instruments Ltd</a:t>
            </a:r>
            <a:r>
              <a:rPr lang="en-GB" sz="1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0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954"/>
          <a:stretch/>
        </p:blipFill>
        <p:spPr>
          <a:xfrm>
            <a:off x="0" y="4274185"/>
            <a:ext cx="9169400" cy="258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54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Thermal </a:t>
            </a:r>
            <a:r>
              <a:rPr lang="en-US" sz="28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Hysteresis </a:t>
            </a:r>
            <a:r>
              <a:rPr lang="en-US" sz="2800" b="1" i="1" dirty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in </a:t>
            </a:r>
            <a:r>
              <a:rPr lang="en-US" sz="28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Thermoresponsive Polymers </a:t>
            </a:r>
            <a:r>
              <a:rPr lang="en-US" sz="2800" b="1" i="1" dirty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is </a:t>
            </a:r>
            <a:r>
              <a:rPr lang="en-US" sz="28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Not Related to Thermal Hysteresis </a:t>
            </a:r>
            <a:r>
              <a:rPr lang="en-US" sz="2800" b="1" i="1" dirty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in </a:t>
            </a:r>
            <a:r>
              <a:rPr lang="en-US" sz="2800" b="1" i="1" dirty="0" smtClean="0">
                <a:solidFill>
                  <a:srgbClr val="8064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Thermoresponsive Polymer Micelles</a:t>
            </a:r>
            <a:endParaRPr lang="en-GB" sz="2800" b="1" i="1" dirty="0" smtClean="0">
              <a:solidFill>
                <a:srgbClr val="8064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7705" y="2916658"/>
            <a:ext cx="510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www.warwick.ac.uk/gibsongroup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734" y="2911122"/>
            <a:ext cx="4430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L.D.Blackman@warwick.ac.uk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10" y="1289354"/>
            <a:ext cx="90313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 smtClean="0">
                <a:solidFill>
                  <a:srgbClr val="8064A2"/>
                </a:solidFill>
                <a:latin typeface="Arial"/>
                <a:cs typeface="Arial"/>
              </a:rPr>
              <a:t>Lewis D. Blackman</a:t>
            </a:r>
            <a:r>
              <a:rPr lang="en-GB" sz="2800" dirty="0" smtClean="0">
                <a:solidFill>
                  <a:srgbClr val="8064A2"/>
                </a:solidFill>
                <a:latin typeface="Arial"/>
                <a:cs typeface="Arial"/>
              </a:rPr>
              <a:t>, </a:t>
            </a:r>
          </a:p>
          <a:p>
            <a:pPr algn="ctr"/>
            <a:r>
              <a:rPr lang="en-GB" sz="2800" dirty="0" smtClean="0">
                <a:solidFill>
                  <a:srgbClr val="8064A2"/>
                </a:solidFill>
                <a:latin typeface="Arial"/>
                <a:cs typeface="Arial"/>
              </a:rPr>
              <a:t>Matthew I. Gibson and Rachel K. O’Reilly</a:t>
            </a:r>
          </a:p>
          <a:p>
            <a:pPr algn="ctr"/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Department of Chemistry, University of Warwick, UK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659110" y="3517782"/>
            <a:ext cx="26759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8064A2"/>
                </a:solidFill>
                <a:latin typeface="Arial"/>
                <a:cs typeface="Arial"/>
              </a:rPr>
              <a:t>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LabGibson</a:t>
            </a:r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 @</a:t>
            </a:r>
            <a:r>
              <a:rPr lang="en-GB" sz="2000" dirty="0" err="1" smtClean="0">
                <a:solidFill>
                  <a:srgbClr val="8064A2"/>
                </a:solidFill>
                <a:latin typeface="Arial"/>
                <a:cs typeface="Arial"/>
              </a:rPr>
              <a:t>RORgroup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  <p:pic>
        <p:nvPicPr>
          <p:cNvPr id="10" name="Picture 2" descr="https://encrypted-tbn2.gstatic.com/images?q=tbn:ANd9GcTdPkmEmar2OBdnauknNHDqtdNU8FAlkkVjrMEOgUHxHRYkvG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8064" y="3555950"/>
            <a:ext cx="6254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2682" y="6146800"/>
            <a:ext cx="7598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04A7B"/>
                </a:solidFill>
              </a:rPr>
              <a:t>Postgraduate Symposium. 01/06/2016</a:t>
            </a:r>
          </a:p>
          <a:p>
            <a:r>
              <a:rPr lang="en-US" dirty="0" smtClean="0">
                <a:solidFill>
                  <a:srgbClr val="604A7B"/>
                </a:solidFill>
              </a:rPr>
              <a:t>University of Warwick</a:t>
            </a:r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67705" y="3226274"/>
            <a:ext cx="8948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8064A2"/>
                </a:solidFill>
                <a:latin typeface="Arial"/>
                <a:cs typeface="Arial"/>
              </a:rPr>
              <a:t>www.warwick.ac.uk/ror </a:t>
            </a:r>
            <a:endParaRPr lang="en-GB" sz="2000" dirty="0">
              <a:solidFill>
                <a:srgbClr val="8064A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105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4395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PhD Project Overview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3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583"/>
          <a:stretch/>
        </p:blipFill>
        <p:spPr>
          <a:xfrm>
            <a:off x="317500" y="800208"/>
            <a:ext cx="3238500" cy="26287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1" r="33021"/>
          <a:stretch/>
        </p:blipFill>
        <p:spPr>
          <a:xfrm>
            <a:off x="5124822" y="800207"/>
            <a:ext cx="2838078" cy="26287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86" r="-36"/>
          <a:stretch/>
        </p:blipFill>
        <p:spPr>
          <a:xfrm>
            <a:off x="3047814" y="3436340"/>
            <a:ext cx="3086100" cy="262879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24822" y="800208"/>
            <a:ext cx="3104778" cy="26361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081266" y="3428998"/>
            <a:ext cx="3104778" cy="25346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6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4395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Thermoresponsive Polymers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34"/>
          <a:stretch/>
        </p:blipFill>
        <p:spPr bwMode="auto">
          <a:xfrm>
            <a:off x="171029" y="756867"/>
            <a:ext cx="4256477" cy="1733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59468"/>
            <a:ext cx="3039111" cy="31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177" y="770003"/>
            <a:ext cx="3614868" cy="165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78" y="3933056"/>
            <a:ext cx="2910805" cy="214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55" y="2694233"/>
            <a:ext cx="3081049" cy="1264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648332" y="2490302"/>
            <a:ext cx="1939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Cellular Uptake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86205" y="3051880"/>
            <a:ext cx="2037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Controlled Drug Release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75532" y="5053246"/>
            <a:ext cx="2372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 Engineering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3266" y="6464290"/>
            <a:ext cx="7547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Georgiou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T. K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Polymers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1215. Okano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T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Biomacromolecules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2009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1331. </a:t>
            </a:r>
          </a:p>
          <a:p>
            <a:pPr eaLnBrk="0" hangingPunct="0"/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Yang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S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Adv. Mater.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2006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2905. Ding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J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Chem. Soc. Rev.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2008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1473.</a:t>
            </a:r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934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4139" y="-21050"/>
            <a:ext cx="7935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Thermoresponsive Polymers: </a:t>
            </a:r>
            <a:r>
              <a:rPr lang="en-GB" sz="3200" b="1" i="1" dirty="0" err="1" smtClean="0">
                <a:latin typeface="Arial"/>
                <a:cs typeface="Arial"/>
              </a:rPr>
              <a:t>pNIPAM</a:t>
            </a:r>
            <a:endParaRPr lang="en-GB" sz="3200" b="1" i="1" dirty="0" smtClean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4" name="Rounded Rectangle 23"/>
          <p:cNvSpPr/>
          <p:nvPr/>
        </p:nvSpPr>
        <p:spPr bwMode="auto">
          <a:xfrm>
            <a:off x="251520" y="836712"/>
            <a:ext cx="2304256" cy="2254283"/>
          </a:xfrm>
          <a:prstGeom prst="roundRect">
            <a:avLst>
              <a:gd name="adj" fmla="val 9928"/>
            </a:avLst>
          </a:prstGeom>
          <a:noFill/>
          <a:ln w="1905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47786"/>
              </p:ext>
            </p:extLst>
          </p:nvPr>
        </p:nvGraphicFramePr>
        <p:xfrm>
          <a:off x="739279" y="908720"/>
          <a:ext cx="1328737" cy="15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CS ChemDraw Drawing" r:id="rId4" imgW="1328712" imgH="1540312" progId="ChemDraw.Document.6.0">
                  <p:embed/>
                </p:oleObj>
              </mc:Choice>
              <mc:Fallback>
                <p:oleObj name="CS ChemDraw Drawing" r:id="rId4" imgW="1328712" imgH="1540312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279" y="908720"/>
                        <a:ext cx="1328737" cy="153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755576" y="2564904"/>
            <a:ext cx="1032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2000" dirty="0" err="1" smtClean="0">
                <a:solidFill>
                  <a:srgbClr val="3333CC"/>
                </a:solidFill>
                <a:latin typeface="Franklin Gothic Book" pitchFamily="34" charset="0"/>
                <a:cs typeface="+mn-cs"/>
              </a:rPr>
              <a:t>pNIPAM</a:t>
            </a:r>
            <a:endParaRPr lang="en-GB" sz="2000" dirty="0">
              <a:solidFill>
                <a:srgbClr val="3333CC"/>
              </a:solidFill>
              <a:latin typeface="Franklin Gothic Book" pitchFamily="34" charset="0"/>
              <a:cs typeface="+mn-c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-67093" y="3284984"/>
            <a:ext cx="4639093" cy="3452184"/>
            <a:chOff x="-67093" y="3284984"/>
            <a:chExt cx="4639093" cy="345218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093" y="3284984"/>
              <a:ext cx="3259881" cy="2289728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6460169"/>
              <a:ext cx="4572000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Djokpé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E.; Vogt, W. </a:t>
              </a:r>
              <a:r>
                <a:rPr lang="en-US" sz="12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Macromol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. Chem. Phys.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2001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202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750.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666532" y="836712"/>
            <a:ext cx="66511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Exhibits tuneable, sharp transition in a range close to 37 °C </a:t>
            </a:r>
          </a:p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dirty="0">
              <a:solidFill>
                <a:srgbClr val="000000"/>
              </a:solidFill>
              <a:latin typeface="Franklin Gothic Book" pitchFamily="34" charset="0"/>
            </a:endParaRPr>
          </a:p>
          <a:p>
            <a:pPr eaLnBrk="0" hangingPunct="0">
              <a:buClr>
                <a:srgbClr val="00B050"/>
              </a:buClr>
            </a:pPr>
            <a:endParaRPr lang="en-GB" dirty="0" smtClean="0">
              <a:solidFill>
                <a:srgbClr val="000000"/>
              </a:solidFill>
              <a:latin typeface="Franklin Gothic Book" pitchFamily="34" charset="0"/>
            </a:endParaRPr>
          </a:p>
          <a:p>
            <a:pPr eaLnBrk="0" hangingPunct="0">
              <a:buClr>
                <a:srgbClr val="00B050"/>
              </a:buClr>
            </a:pPr>
            <a:endParaRPr lang="en-GB" dirty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67447" y="1484784"/>
            <a:ext cx="5083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Insensitive to other environmental conditions</a:t>
            </a:r>
          </a:p>
          <a:p>
            <a:pPr marL="342900" indent="-342900" eaLnBrk="0" hangingPunct="0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GB" dirty="0">
              <a:solidFill>
                <a:srgbClr val="000000"/>
              </a:solidFill>
              <a:latin typeface="Franklin Gothic Book" pitchFamily="34" charset="0"/>
            </a:endParaRPr>
          </a:p>
          <a:p>
            <a:pPr eaLnBrk="0" hangingPunct="0">
              <a:buClr>
                <a:srgbClr val="00B050"/>
              </a:buClr>
            </a:pPr>
            <a:endParaRPr lang="en-GB" dirty="0" smtClean="0">
              <a:solidFill>
                <a:srgbClr val="000000"/>
              </a:solidFill>
              <a:latin typeface="Franklin Gothic Book" pitchFamily="34" charset="0"/>
            </a:endParaRPr>
          </a:p>
          <a:p>
            <a:pPr eaLnBrk="0" hangingPunct="0">
              <a:buClr>
                <a:srgbClr val="00B050"/>
              </a:buClr>
            </a:pPr>
            <a:endParaRPr lang="en-GB" dirty="0">
              <a:solidFill>
                <a:srgbClr val="000000"/>
              </a:solidFill>
              <a:latin typeface="Franklin Gothic Book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2935" y="3281060"/>
            <a:ext cx="9146935" cy="3634903"/>
            <a:chOff x="-2935" y="3281060"/>
            <a:chExt cx="9146935" cy="3634903"/>
          </a:xfrm>
        </p:grpSpPr>
        <p:sp>
          <p:nvSpPr>
            <p:cNvPr id="35" name="Rectangle 34"/>
            <p:cNvSpPr/>
            <p:nvPr/>
          </p:nvSpPr>
          <p:spPr>
            <a:xfrm>
              <a:off x="-2935" y="6638964"/>
              <a:ext cx="586010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Moughton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, A. O.; Patterson, J. P.; O'Reilly, R. K. </a:t>
              </a:r>
              <a:r>
                <a:rPr lang="en-GB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Chem. </a:t>
              </a:r>
              <a:r>
                <a:rPr lang="en-GB" sz="12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Commun</a:t>
              </a:r>
              <a:r>
                <a:rPr lang="en-GB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2011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GB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47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, 355</a:t>
              </a:r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0785" y="3281060"/>
              <a:ext cx="3083215" cy="2179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36"/>
          <p:cNvGrpSpPr/>
          <p:nvPr/>
        </p:nvGrpSpPr>
        <p:grpSpPr>
          <a:xfrm>
            <a:off x="3000047" y="2132856"/>
            <a:ext cx="3813865" cy="3441856"/>
            <a:chOff x="3000047" y="2132856"/>
            <a:chExt cx="3813865" cy="3441856"/>
          </a:xfrm>
        </p:grpSpPr>
        <p:sp>
          <p:nvSpPr>
            <p:cNvPr id="38" name="TextBox 37"/>
            <p:cNvSpPr txBox="1"/>
            <p:nvPr/>
          </p:nvSpPr>
          <p:spPr>
            <a:xfrm>
              <a:off x="3000047" y="2132856"/>
              <a:ext cx="381386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hangingPunct="0">
                <a:buClr>
                  <a:srgbClr val="00B050"/>
                </a:buClr>
              </a:pPr>
              <a:r>
                <a:rPr lang="en-GB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Slow reversibility in certain systems</a:t>
              </a:r>
            </a:p>
            <a:p>
              <a:pPr marL="342900" indent="-342900" eaLnBrk="0" hangingPunct="0">
                <a:buClr>
                  <a:srgbClr val="00B050"/>
                </a:buClr>
                <a:buFont typeface="Wingdings" panose="05000000000000000000" pitchFamily="2" charset="2"/>
                <a:buChar char="ü"/>
              </a:pPr>
              <a:endParaRPr lang="en-GB" dirty="0" smtClean="0">
                <a:solidFill>
                  <a:srgbClr val="000000"/>
                </a:solidFill>
                <a:latin typeface="Franklin Gothic Book" pitchFamily="34" charset="0"/>
              </a:endParaRPr>
            </a:p>
            <a:p>
              <a:pPr eaLnBrk="0" hangingPunct="0">
                <a:buClr>
                  <a:srgbClr val="00B050"/>
                </a:buClr>
              </a:pPr>
              <a:endParaRPr lang="en-GB" dirty="0" smtClean="0">
                <a:solidFill>
                  <a:srgbClr val="000000"/>
                </a:solidFill>
                <a:latin typeface="Franklin Gothic Book" pitchFamily="34" charset="0"/>
              </a:endParaRPr>
            </a:p>
            <a:p>
              <a:pPr eaLnBrk="0" hangingPunct="0">
                <a:buClr>
                  <a:srgbClr val="00B050"/>
                </a:buClr>
              </a:pPr>
              <a:endParaRPr lang="en-GB" dirty="0">
                <a:solidFill>
                  <a:srgbClr val="000000"/>
                </a:solidFill>
                <a:latin typeface="Franklin Gothic Book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145932" y="3320429"/>
              <a:ext cx="3024336" cy="2254283"/>
              <a:chOff x="3145932" y="3320429"/>
              <a:chExt cx="3024336" cy="2254283"/>
            </a:xfrm>
          </p:grpSpPr>
          <p:pic>
            <p:nvPicPr>
              <p:cNvPr id="40" name="Picture 3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5932" y="3320429"/>
                <a:ext cx="3024336" cy="2254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Rectangle 40"/>
              <p:cNvSpPr/>
              <p:nvPr/>
            </p:nvSpPr>
            <p:spPr bwMode="auto">
              <a:xfrm>
                <a:off x="4539037" y="4005064"/>
                <a:ext cx="144016" cy="64807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 rot="21360324">
                <a:off x="4949719" y="4099109"/>
                <a:ext cx="144016" cy="57516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3" name="Straight Arrow Connector 42"/>
              <p:cNvCxnSpPr/>
              <p:nvPr/>
            </p:nvCxnSpPr>
            <p:spPr bwMode="auto">
              <a:xfrm flipH="1" flipV="1">
                <a:off x="4572000" y="3933056"/>
                <a:ext cx="72009" cy="7920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stealth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Straight Arrow Connector 43"/>
              <p:cNvCxnSpPr/>
              <p:nvPr/>
            </p:nvCxnSpPr>
            <p:spPr bwMode="auto">
              <a:xfrm>
                <a:off x="5021727" y="4094791"/>
                <a:ext cx="54329" cy="63035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stealth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" name="Rectangle 44"/>
              <p:cNvSpPr/>
              <p:nvPr/>
            </p:nvSpPr>
            <p:spPr bwMode="auto">
              <a:xfrm>
                <a:off x="5148064" y="4094791"/>
                <a:ext cx="648072" cy="48633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004048" y="4168682"/>
                <a:ext cx="8531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  <a:latin typeface="Franklin Gothic Book" panose="020B0503020102020204" pitchFamily="34" charset="0"/>
                  </a:rPr>
                  <a:t>Heating</a:t>
                </a:r>
                <a:endParaRPr lang="en-GB" sz="1600" dirty="0">
                  <a:solidFill>
                    <a:srgbClr val="FF0000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808524" y="4171237"/>
                <a:ext cx="8467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F0"/>
                    </a:solidFill>
                    <a:latin typeface="Franklin Gothic Book" panose="020B0503020102020204" pitchFamily="34" charset="0"/>
                  </a:rPr>
                  <a:t>Cooling</a:t>
                </a:r>
                <a:endParaRPr lang="en-GB" sz="1600" dirty="0">
                  <a:solidFill>
                    <a:srgbClr val="00B0F0"/>
                  </a:solidFill>
                  <a:latin typeface="Franklin Gothic Book" panose="020B0503020102020204" pitchFamily="34" charset="0"/>
                </a:endParaRPr>
              </a:p>
            </p:txBody>
          </p:sp>
        </p:grpSp>
      </p:grpSp>
      <p:sp>
        <p:nvSpPr>
          <p:cNvPr id="26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01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728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Low Hysteresis Thermoresponsive Polymers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26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61518" y="707292"/>
            <a:ext cx="1770351" cy="2452989"/>
            <a:chOff x="261518" y="770792"/>
            <a:chExt cx="1770351" cy="2452989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1501389"/>
                </p:ext>
              </p:extLst>
            </p:nvPr>
          </p:nvGraphicFramePr>
          <p:xfrm>
            <a:off x="350419" y="773434"/>
            <a:ext cx="1541180" cy="14220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00" name="CS ChemDraw Drawing" r:id="rId4" imgW="795177" imgH="735708" progId="ChemDraw.Document.6.0">
                    <p:embed/>
                  </p:oleObj>
                </mc:Choice>
                <mc:Fallback>
                  <p:oleObj name="CS ChemDraw Drawing" r:id="rId4" imgW="795177" imgH="735708" progId="ChemDraw.Document.6.0">
                    <p:embed/>
                    <p:pic>
                      <p:nvPicPr>
                        <p:cNvPr id="0" name="Object 1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19" y="773434"/>
                          <a:ext cx="1541180" cy="14220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605575" y="2266696"/>
              <a:ext cx="9505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>
                  <a:solidFill>
                    <a:srgbClr val="FF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pDEAm</a:t>
              </a:r>
              <a:endParaRPr lang="en-GB" sz="1400" dirty="0">
                <a:solidFill>
                  <a:srgbClr val="FF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261518" y="770792"/>
              <a:ext cx="1770351" cy="2452989"/>
            </a:xfrm>
            <a:prstGeom prst="roundRect">
              <a:avLst>
                <a:gd name="adj" fmla="val 9928"/>
              </a:avLst>
            </a:prstGeom>
            <a:noFill/>
            <a:ln w="190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itchFamily="34" charset="0"/>
                <a:cs typeface="+mn-cs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70493" y="2577450"/>
              <a:ext cx="13450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Cloud Point </a:t>
              </a:r>
              <a:r>
                <a:rPr lang="en-GB" dirty="0" smtClean="0">
                  <a:latin typeface="Calibri"/>
                </a:rPr>
                <a:t>≈ 32 °C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195688" y="566739"/>
            <a:ext cx="2010420" cy="2866668"/>
            <a:chOff x="3195688" y="719139"/>
            <a:chExt cx="2010420" cy="2866668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0656998"/>
                </p:ext>
              </p:extLst>
            </p:nvPr>
          </p:nvGraphicFramePr>
          <p:xfrm>
            <a:off x="3554950" y="722657"/>
            <a:ext cx="1291895" cy="16840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01" name="CS ChemDraw Drawing" r:id="rId6" imgW="808934" imgH="1060197" progId="ChemDraw.Document.6.0">
                    <p:embed/>
                  </p:oleObj>
                </mc:Choice>
                <mc:Fallback>
                  <p:oleObj name="CS ChemDraw Drawing" r:id="rId6" imgW="808934" imgH="1060197" progId="ChemDraw.Document.6.0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4950" y="722657"/>
                          <a:ext cx="1291895" cy="16840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3724645" y="2429967"/>
              <a:ext cx="9525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 smtClean="0">
                  <a:solidFill>
                    <a:srgbClr val="00B0F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pOEGMA</a:t>
              </a:r>
              <a:endParaRPr lang="en-GB" sz="1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3195688" y="719139"/>
              <a:ext cx="2010420" cy="2866668"/>
            </a:xfrm>
            <a:prstGeom prst="roundRect">
              <a:avLst>
                <a:gd name="adj" fmla="val 9928"/>
              </a:avLst>
            </a:prstGeom>
            <a:noFill/>
            <a:ln w="1905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itchFamily="34" charset="0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95688" y="2662477"/>
              <a:ext cx="20104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x = 2 - 9</a:t>
              </a:r>
            </a:p>
            <a:p>
              <a:pPr algn="ctr"/>
              <a:r>
                <a:rPr lang="en-GB" dirty="0" smtClean="0"/>
                <a:t>Cloud Point </a:t>
              </a:r>
            </a:p>
            <a:p>
              <a:pPr algn="ctr"/>
              <a:r>
                <a:rPr lang="en-GB" dirty="0" smtClean="0">
                  <a:latin typeface="Calibri"/>
                </a:rPr>
                <a:t>≈ 20 - 95 °C </a:t>
              </a:r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515703" y="618707"/>
            <a:ext cx="1918716" cy="2765100"/>
            <a:chOff x="6515703" y="682207"/>
            <a:chExt cx="1918716" cy="2765100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39710905"/>
                </p:ext>
              </p:extLst>
            </p:nvPr>
          </p:nvGraphicFramePr>
          <p:xfrm>
            <a:off x="6727828" y="744265"/>
            <a:ext cx="1216407" cy="18218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02" name="CS ChemDraw Drawing" r:id="rId8" imgW="702389" imgH="1051011" progId="ChemDraw.Document.6.0">
                    <p:embed/>
                  </p:oleObj>
                </mc:Choice>
                <mc:Fallback>
                  <p:oleObj name="CS ChemDraw Drawing" r:id="rId8" imgW="702389" imgH="1051011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727828" y="744265"/>
                          <a:ext cx="1216407" cy="182185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Rounded Rectangle 13"/>
            <p:cNvSpPr/>
            <p:nvPr/>
          </p:nvSpPr>
          <p:spPr bwMode="auto">
            <a:xfrm>
              <a:off x="6515703" y="682207"/>
              <a:ext cx="1918716" cy="2765099"/>
            </a:xfrm>
            <a:prstGeom prst="roundRect">
              <a:avLst>
                <a:gd name="adj" fmla="val 9928"/>
              </a:avLst>
            </a:prstGeom>
            <a:noFill/>
            <a:ln w="19050" cap="flat" cmpd="sng" algn="ctr">
              <a:solidFill>
                <a:srgbClr val="C030A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itchFamily="34" charset="0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97594" y="2504167"/>
              <a:ext cx="8466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>
                  <a:solidFill>
                    <a:srgbClr val="C030A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pMPA</a:t>
              </a:r>
              <a:endParaRPr lang="en-GB" sz="1400" dirty="0">
                <a:solidFill>
                  <a:srgbClr val="C030A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12245" y="2800976"/>
              <a:ext cx="1525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Cloud Point </a:t>
              </a:r>
            </a:p>
            <a:p>
              <a:pPr algn="ctr"/>
              <a:r>
                <a:rPr lang="en-GB" dirty="0" smtClean="0">
                  <a:latin typeface="Calibri"/>
                </a:rPr>
                <a:t>≈ 50 °C 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61517" y="3578512"/>
            <a:ext cx="4069183" cy="1638261"/>
            <a:chOff x="261517" y="3432463"/>
            <a:chExt cx="4069183" cy="1638261"/>
          </a:xfrm>
        </p:grpSpPr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9684431"/>
                </p:ext>
              </p:extLst>
            </p:nvPr>
          </p:nvGraphicFramePr>
          <p:xfrm>
            <a:off x="390525" y="3559176"/>
            <a:ext cx="3846513" cy="752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03" name="CS ChemDraw Drawing" r:id="rId10" imgW="2849475" imgH="559008" progId="ChemDraw.Document.6.0">
                    <p:embed/>
                  </p:oleObj>
                </mc:Choice>
                <mc:Fallback>
                  <p:oleObj name="CS ChemDraw Drawing" r:id="rId10" imgW="2849475" imgH="559008" progId="ChemDraw.Document.6.0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525" y="3559176"/>
                          <a:ext cx="3846513" cy="752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Rounded Rectangle 17"/>
            <p:cNvSpPr/>
            <p:nvPr/>
          </p:nvSpPr>
          <p:spPr bwMode="auto">
            <a:xfrm>
              <a:off x="261517" y="3432463"/>
              <a:ext cx="4069183" cy="1638261"/>
            </a:xfrm>
            <a:prstGeom prst="roundRect">
              <a:avLst>
                <a:gd name="adj" fmla="val 9928"/>
              </a:avLst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itchFamily="34" charset="0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61983" y="4645264"/>
              <a:ext cx="22682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Cloud Point </a:t>
              </a:r>
              <a:r>
                <a:rPr lang="en-GB" dirty="0" smtClean="0">
                  <a:latin typeface="Calibri"/>
                </a:rPr>
                <a:t>≈ 6 - 80 °C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84289" y="4349234"/>
              <a:ext cx="11084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 smtClean="0">
                  <a:solidFill>
                    <a:srgbClr val="7030A0"/>
                  </a:solidFill>
                </a:rPr>
                <a:t>Polyacetals</a:t>
              </a:r>
              <a:endParaRPr lang="en-US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535209" y="3578512"/>
            <a:ext cx="4337919" cy="2136640"/>
            <a:chOff x="5512142" y="3588703"/>
            <a:chExt cx="4337919" cy="2136640"/>
          </a:xfrm>
        </p:grpSpPr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0216090"/>
                </p:ext>
              </p:extLst>
            </p:nvPr>
          </p:nvGraphicFramePr>
          <p:xfrm>
            <a:off x="5797173" y="3692420"/>
            <a:ext cx="4052888" cy="1235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04" name="CS ChemDraw Drawing" r:id="rId12" imgW="3001875" imgH="917001" progId="ChemDraw.Document.6.0">
                    <p:embed/>
                  </p:oleObj>
                </mc:Choice>
                <mc:Fallback>
                  <p:oleObj name="CS ChemDraw Drawing" r:id="rId12" imgW="3001875" imgH="917001" progId="ChemDraw.Document.6.0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7173" y="3692420"/>
                          <a:ext cx="4052888" cy="12350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ounded Rectangle 21"/>
            <p:cNvSpPr/>
            <p:nvPr/>
          </p:nvSpPr>
          <p:spPr bwMode="auto">
            <a:xfrm>
              <a:off x="5550242" y="3588703"/>
              <a:ext cx="2412658" cy="2136640"/>
            </a:xfrm>
            <a:prstGeom prst="roundRect">
              <a:avLst>
                <a:gd name="adj" fmla="val 9928"/>
              </a:avLst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itchFamily="34" charset="0"/>
                <a:cs typeface="+mn-c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12142" y="5310681"/>
              <a:ext cx="2502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Cloud Point </a:t>
              </a:r>
              <a:r>
                <a:rPr lang="en-GB" dirty="0" smtClean="0">
                  <a:latin typeface="Calibri"/>
                </a:rPr>
                <a:t>≈ 25 - 100 °C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59279" y="4986170"/>
              <a:ext cx="16831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</a:rPr>
                <a:t>Poly(2-oxazoline)s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15862" y="5219284"/>
            <a:ext cx="49634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 hysteresis results from:</a:t>
            </a:r>
          </a:p>
          <a:p>
            <a:r>
              <a:rPr lang="en-GB" dirty="0" smtClean="0"/>
              <a:t>Lack of  polymer-polymer hydrogen bonding ability</a:t>
            </a:r>
          </a:p>
          <a:p>
            <a:r>
              <a:rPr lang="en-GB" dirty="0" smtClean="0"/>
              <a:t>Low glass transition temperatures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6483819"/>
            <a:ext cx="762936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Wu, C.; </a:t>
            </a:r>
            <a:r>
              <a:rPr lang="en-US" sz="1050" i="1" dirty="0"/>
              <a:t>Phys. Chem. Chem. Phys.</a:t>
            </a:r>
            <a:r>
              <a:rPr lang="en-US" sz="1050" dirty="0"/>
              <a:t>, </a:t>
            </a:r>
            <a:r>
              <a:rPr lang="en-US" sz="1050" b="1" dirty="0"/>
              <a:t>2010</a:t>
            </a:r>
            <a:r>
              <a:rPr lang="en-US" sz="1050" dirty="0"/>
              <a:t>, </a:t>
            </a:r>
            <a:r>
              <a:rPr lang="en-US" sz="1050" i="1" dirty="0"/>
              <a:t>12</a:t>
            </a:r>
            <a:r>
              <a:rPr lang="en-US" sz="1050" dirty="0"/>
              <a:t>, </a:t>
            </a:r>
            <a:r>
              <a:rPr lang="en-US" sz="1050" dirty="0" smtClean="0"/>
              <a:t>3188. Lutz</a:t>
            </a:r>
            <a:r>
              <a:rPr lang="en-US" sz="1050" dirty="0"/>
              <a:t>, J.-F</a:t>
            </a:r>
            <a:r>
              <a:rPr lang="en-US" sz="1050" dirty="0" smtClean="0"/>
              <a:t>.; </a:t>
            </a:r>
            <a:r>
              <a:rPr lang="en-US" sz="1050" i="1" dirty="0" smtClean="0"/>
              <a:t>J</a:t>
            </a:r>
            <a:r>
              <a:rPr lang="en-US" sz="1050" i="1" dirty="0"/>
              <a:t>. </a:t>
            </a:r>
            <a:r>
              <a:rPr lang="en-US" sz="1050" i="1" dirty="0" err="1"/>
              <a:t>Polym</a:t>
            </a:r>
            <a:r>
              <a:rPr lang="en-US" sz="1050" i="1" dirty="0"/>
              <a:t>. Sci., Part A: </a:t>
            </a:r>
            <a:r>
              <a:rPr lang="en-US" sz="1050" i="1" dirty="0" err="1"/>
              <a:t>Polym</a:t>
            </a:r>
            <a:r>
              <a:rPr lang="en-US" sz="1050" i="1" dirty="0"/>
              <a:t>. Chem.</a:t>
            </a:r>
            <a:r>
              <a:rPr lang="en-US" sz="1050" dirty="0"/>
              <a:t>, </a:t>
            </a:r>
            <a:r>
              <a:rPr lang="en-US" sz="1050" b="1" dirty="0"/>
              <a:t>2008</a:t>
            </a:r>
            <a:r>
              <a:rPr lang="en-US" sz="1050" dirty="0"/>
              <a:t>, </a:t>
            </a:r>
            <a:r>
              <a:rPr lang="en-US" sz="1050" i="1" dirty="0"/>
              <a:t>46</a:t>
            </a:r>
            <a:r>
              <a:rPr lang="en-US" sz="1050" dirty="0"/>
              <a:t>, </a:t>
            </a:r>
            <a:r>
              <a:rPr lang="en-US" sz="1050" dirty="0" smtClean="0"/>
              <a:t>3459.</a:t>
            </a:r>
            <a:r>
              <a:rPr lang="en-US" sz="1050" dirty="0"/>
              <a:t> </a:t>
            </a:r>
            <a:endParaRPr lang="en-US" sz="1050" dirty="0" smtClean="0"/>
          </a:p>
          <a:p>
            <a:r>
              <a:rPr lang="en-US" sz="1050" dirty="0" smtClean="0"/>
              <a:t>Tanaka</a:t>
            </a:r>
            <a:r>
              <a:rPr lang="en-US" sz="1050" dirty="0"/>
              <a:t>, </a:t>
            </a:r>
            <a:r>
              <a:rPr lang="en-US" sz="1050" dirty="0" smtClean="0"/>
              <a:t> M.; </a:t>
            </a:r>
            <a:r>
              <a:rPr lang="en-US" sz="1050" i="1" dirty="0" smtClean="0"/>
              <a:t>Polymer</a:t>
            </a:r>
            <a:r>
              <a:rPr lang="en-US" sz="1050" dirty="0"/>
              <a:t>, </a:t>
            </a:r>
            <a:r>
              <a:rPr lang="en-US" sz="1050" b="1" dirty="0"/>
              <a:t>2002</a:t>
            </a:r>
            <a:r>
              <a:rPr lang="en-US" sz="1050" dirty="0"/>
              <a:t>, </a:t>
            </a:r>
            <a:r>
              <a:rPr lang="en-US" sz="1050" i="1" dirty="0"/>
              <a:t>43</a:t>
            </a:r>
            <a:r>
              <a:rPr lang="en-US" sz="1050" dirty="0"/>
              <a:t>, </a:t>
            </a:r>
            <a:r>
              <a:rPr lang="en-US" sz="1050" dirty="0" smtClean="0"/>
              <a:t>3825. </a:t>
            </a:r>
            <a:r>
              <a:rPr lang="en-US" sz="1050" dirty="0" err="1" smtClean="0"/>
              <a:t>Koberstein</a:t>
            </a:r>
            <a:r>
              <a:rPr lang="en-US" sz="1050" dirty="0" smtClean="0"/>
              <a:t>, J. T.; </a:t>
            </a:r>
            <a:r>
              <a:rPr lang="en-US" sz="1050" i="1" dirty="0"/>
              <a:t>Macromolecules</a:t>
            </a:r>
            <a:r>
              <a:rPr lang="en-US" sz="1050" dirty="0"/>
              <a:t>, </a:t>
            </a:r>
            <a:r>
              <a:rPr lang="en-US" sz="1050" b="1" dirty="0"/>
              <a:t>2016</a:t>
            </a:r>
            <a:r>
              <a:rPr lang="en-US" sz="1050" dirty="0"/>
              <a:t>,</a:t>
            </a:r>
            <a:r>
              <a:rPr lang="en-US" sz="1050" b="1" i="1" dirty="0"/>
              <a:t> </a:t>
            </a:r>
            <a:r>
              <a:rPr lang="en-US" sz="1050" i="1" dirty="0"/>
              <a:t>49</a:t>
            </a:r>
            <a:r>
              <a:rPr lang="en-US" sz="1050" dirty="0"/>
              <a:t>, </a:t>
            </a:r>
            <a:r>
              <a:rPr lang="en-US" sz="1050" dirty="0" smtClean="0"/>
              <a:t>1858. Schubert, U. S.; </a:t>
            </a:r>
            <a:r>
              <a:rPr lang="en-US" sz="1050" i="1" dirty="0"/>
              <a:t>Chem. </a:t>
            </a:r>
            <a:r>
              <a:rPr lang="en-US" sz="1050" i="1" dirty="0" err="1"/>
              <a:t>Commun</a:t>
            </a:r>
            <a:r>
              <a:rPr lang="en-US" sz="1050" i="1" dirty="0"/>
              <a:t>.</a:t>
            </a:r>
            <a:r>
              <a:rPr lang="en-US" sz="1050" dirty="0"/>
              <a:t>, </a:t>
            </a:r>
            <a:r>
              <a:rPr lang="en-US" sz="1050" b="1" dirty="0"/>
              <a:t>2008</a:t>
            </a:r>
            <a:r>
              <a:rPr lang="en-US" sz="1050" dirty="0"/>
              <a:t>, </a:t>
            </a:r>
            <a:r>
              <a:rPr lang="en-US" sz="1050" dirty="0" smtClean="0"/>
              <a:t>5758.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17174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9803" y="-21050"/>
            <a:ext cx="7478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32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Tuneable</a:t>
            </a:r>
            <a:r>
              <a:rPr lang="en-GB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3200" b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</a:t>
            </a:r>
            <a:r>
              <a:rPr lang="en-GB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Micelles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4577774" y="1611887"/>
            <a:ext cx="2835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Hydrophilic </a:t>
            </a:r>
          </a:p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Corona-Forming Block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eft Brace 13"/>
          <p:cNvSpPr/>
          <p:nvPr/>
        </p:nvSpPr>
        <p:spPr bwMode="auto">
          <a:xfrm rot="5400000" flipH="1">
            <a:off x="2930462" y="569112"/>
            <a:ext cx="418168" cy="1754452"/>
          </a:xfrm>
          <a:prstGeom prst="lef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15" name="Right Brace 14"/>
          <p:cNvSpPr/>
          <p:nvPr/>
        </p:nvSpPr>
        <p:spPr bwMode="auto">
          <a:xfrm rot="16200000" flipH="1">
            <a:off x="5283852" y="-29824"/>
            <a:ext cx="418169" cy="2952328"/>
          </a:xfrm>
          <a:prstGeom prst="righ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itchFamily="34" charset="0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098196" y="1611888"/>
            <a:ext cx="382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GB" sz="18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Hydrophilic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Responsive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Core-Forming Block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088" y="3068960"/>
            <a:ext cx="4184139" cy="2972941"/>
          </a:xfrm>
          <a:prstGeom prst="rect">
            <a:avLst/>
          </a:prstGeom>
        </p:spPr>
      </p:pic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027112"/>
              </p:ext>
            </p:extLst>
          </p:nvPr>
        </p:nvGraphicFramePr>
        <p:xfrm>
          <a:off x="179388" y="3068638"/>
          <a:ext cx="3365500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CS ChemDraw Drawing" r:id="rId5" imgW="4897839" imgH="2909058" progId="ChemDraw.Document.6.0">
                  <p:embed/>
                </p:oleObj>
              </mc:Choice>
              <mc:Fallback>
                <p:oleObj name="CS ChemDraw Drawing" r:id="rId5" imgW="4897839" imgH="290905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9388" y="3068638"/>
                        <a:ext cx="3365500" cy="200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5095342"/>
            <a:ext cx="3704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DMAEMA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DEAEMA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en-GB" sz="16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DMAEMA</a:t>
            </a:r>
            <a:endParaRPr lang="en-GB" sz="16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652549" y="3617533"/>
            <a:ext cx="806265" cy="816789"/>
            <a:chOff x="6665631" y="3938275"/>
            <a:chExt cx="806265" cy="81678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582339">
              <a:off x="6946453" y="4207187"/>
              <a:ext cx="507388" cy="13636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323611">
              <a:off x="6883177" y="4123786"/>
              <a:ext cx="507388" cy="13636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869917">
              <a:off x="6786761" y="4136547"/>
              <a:ext cx="507388" cy="13636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363809">
              <a:off x="6680657" y="4147860"/>
              <a:ext cx="507388" cy="13636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008844">
              <a:off x="6697453" y="4408103"/>
              <a:ext cx="507388" cy="13636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821378">
              <a:off x="6920283" y="4433187"/>
              <a:ext cx="507388" cy="136366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120888">
              <a:off x="6790418" y="4412816"/>
              <a:ext cx="507388" cy="13636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78545">
              <a:off x="6964508" y="4289456"/>
              <a:ext cx="507388" cy="136366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218013">
              <a:off x="6665631" y="4328185"/>
              <a:ext cx="507388" cy="136366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937373">
              <a:off x="6665632" y="4249703"/>
              <a:ext cx="507388" cy="136366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6714225" y="4778916"/>
            <a:ext cx="699983" cy="601491"/>
            <a:chOff x="7473613" y="4778916"/>
            <a:chExt cx="699983" cy="601491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315987">
              <a:off x="7783721" y="5058530"/>
              <a:ext cx="507388" cy="136366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537907">
              <a:off x="7288102" y="4964427"/>
              <a:ext cx="507388" cy="136366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778545">
              <a:off x="7605731" y="4846282"/>
              <a:ext cx="507388" cy="13636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970134">
              <a:off x="7666208" y="5058530"/>
              <a:ext cx="507388" cy="136366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/>
        </p:nvGrpSpPr>
        <p:grpSpPr>
          <a:xfrm>
            <a:off x="4604700" y="2660565"/>
            <a:ext cx="818283" cy="827758"/>
            <a:chOff x="5364088" y="2660565"/>
            <a:chExt cx="818283" cy="827758"/>
          </a:xfrm>
        </p:grpSpPr>
        <p:grpSp>
          <p:nvGrpSpPr>
            <p:cNvPr id="39" name="Group 38"/>
            <p:cNvGrpSpPr/>
            <p:nvPr/>
          </p:nvGrpSpPr>
          <p:grpSpPr>
            <a:xfrm>
              <a:off x="5364088" y="2660565"/>
              <a:ext cx="806265" cy="816789"/>
              <a:chOff x="6665631" y="3938275"/>
              <a:chExt cx="806265" cy="816789"/>
            </a:xfrm>
          </p:grpSpPr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  <p:grpSp>
          <p:nvGrpSpPr>
            <p:cNvPr id="40" name="Group 39"/>
            <p:cNvGrpSpPr/>
            <p:nvPr/>
          </p:nvGrpSpPr>
          <p:grpSpPr>
            <a:xfrm rot="1302125">
              <a:off x="5368494" y="2671534"/>
              <a:ext cx="806265" cy="816789"/>
              <a:chOff x="6665631" y="3938275"/>
              <a:chExt cx="806265" cy="816789"/>
            </a:xfrm>
          </p:grpSpPr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  <p:grpSp>
          <p:nvGrpSpPr>
            <p:cNvPr id="41" name="Group 40"/>
            <p:cNvGrpSpPr/>
            <p:nvPr/>
          </p:nvGrpSpPr>
          <p:grpSpPr>
            <a:xfrm rot="2120279">
              <a:off x="5376106" y="2667957"/>
              <a:ext cx="806265" cy="816789"/>
              <a:chOff x="6665631" y="3938275"/>
              <a:chExt cx="806265" cy="816789"/>
            </a:xfrm>
          </p:grpSpPr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582339">
                <a:off x="6946453" y="4207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323611">
                <a:off x="6883177" y="412378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869917">
                <a:off x="6786761" y="413654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363809">
                <a:off x="6680657" y="4147860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7008844">
                <a:off x="6697453" y="4408103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821378">
                <a:off x="6920283" y="4433187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120888">
                <a:off x="6790418" y="441281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778545">
                <a:off x="6964508" y="4289456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9218013">
                <a:off x="6665631" y="4328185"/>
                <a:ext cx="507388" cy="136366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1937373">
                <a:off x="6665632" y="4249703"/>
                <a:ext cx="507388" cy="136366"/>
              </a:xfrm>
              <a:prstGeom prst="rect">
                <a:avLst/>
              </a:prstGeom>
            </p:spPr>
          </p:pic>
        </p:grpSp>
      </p:grpSp>
      <p:sp>
        <p:nvSpPr>
          <p:cNvPr id="72" name="TextBox 71"/>
          <p:cNvSpPr txBox="1"/>
          <p:nvPr/>
        </p:nvSpPr>
        <p:spPr>
          <a:xfrm>
            <a:off x="0" y="6451268"/>
            <a:ext cx="760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Wright, D. B.; Patterson, J. P.; Pitto-Barry, A.;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Cotanda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P.;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Chassenieux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C.; Colombani, O.; O'Reilly, R. K.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Polym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. Chem.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2761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910158" y="2476549"/>
            <a:ext cx="3488044" cy="830997"/>
            <a:chOff x="5662140" y="2588424"/>
            <a:chExt cx="3488044" cy="830997"/>
          </a:xfrm>
        </p:grpSpPr>
        <p:sp>
          <p:nvSpPr>
            <p:cNvPr id="73" name="Rounded Rectangle 72"/>
            <p:cNvSpPr/>
            <p:nvPr/>
          </p:nvSpPr>
          <p:spPr bwMode="auto">
            <a:xfrm>
              <a:off x="5690697" y="2623782"/>
              <a:ext cx="3097703" cy="752212"/>
            </a:xfrm>
            <a:prstGeom prst="roundRect">
              <a:avLst>
                <a:gd name="adj" fmla="val 5208"/>
              </a:avLst>
            </a:prstGeom>
            <a:noFill/>
            <a:ln w="19050" cap="flat" cmpd="sng" algn="ctr">
              <a:solidFill>
                <a:srgbClr val="33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itchFamily="34" charset="0"/>
                <a:cs typeface="+mn-cs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662140" y="2588424"/>
              <a:ext cx="34880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hangingPunct="0"/>
              <a:r>
                <a:rPr lang="en-GB" sz="16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What is the effect of </a:t>
              </a:r>
              <a:r>
                <a:rPr lang="en-GB" sz="1600" i="1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GB" sz="1600" baseline="-25000" dirty="0" err="1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agg</a:t>
              </a:r>
              <a:r>
                <a:rPr lang="en-GB" sz="16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on the thermoresponsive behaviour of a corona block?</a:t>
              </a:r>
              <a:endParaRPr lang="en-GB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6" name="Freeform 75"/>
          <p:cNvSpPr/>
          <p:nvPr/>
        </p:nvSpPr>
        <p:spPr>
          <a:xfrm flipH="1">
            <a:off x="2288580" y="908721"/>
            <a:ext cx="4608512" cy="328532"/>
          </a:xfrm>
          <a:custGeom>
            <a:avLst/>
            <a:gdLst>
              <a:gd name="connsiteX0" fmla="*/ 0 w 3171825"/>
              <a:gd name="connsiteY0" fmla="*/ 323911 h 523997"/>
              <a:gd name="connsiteX1" fmla="*/ 304800 w 3171825"/>
              <a:gd name="connsiteY1" fmla="*/ 9586 h 523997"/>
              <a:gd name="connsiteX2" fmla="*/ 742950 w 3171825"/>
              <a:gd name="connsiteY2" fmla="*/ 485836 h 523997"/>
              <a:gd name="connsiteX3" fmla="*/ 1152525 w 3171825"/>
              <a:gd name="connsiteY3" fmla="*/ 61 h 523997"/>
              <a:gd name="connsiteX4" fmla="*/ 1562100 w 3171825"/>
              <a:gd name="connsiteY4" fmla="*/ 523936 h 523997"/>
              <a:gd name="connsiteX5" fmla="*/ 1990725 w 3171825"/>
              <a:gd name="connsiteY5" fmla="*/ 38161 h 523997"/>
              <a:gd name="connsiteX6" fmla="*/ 2457450 w 3171825"/>
              <a:gd name="connsiteY6" fmla="*/ 504886 h 523997"/>
              <a:gd name="connsiteX7" fmla="*/ 2847975 w 3171825"/>
              <a:gd name="connsiteY7" fmla="*/ 85786 h 523997"/>
              <a:gd name="connsiteX8" fmla="*/ 3171825 w 3171825"/>
              <a:gd name="connsiteY8" fmla="*/ 381061 h 52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71825" h="523997">
                <a:moveTo>
                  <a:pt x="0" y="323911"/>
                </a:moveTo>
                <a:cubicBezTo>
                  <a:pt x="90487" y="153255"/>
                  <a:pt x="180975" y="-17401"/>
                  <a:pt x="304800" y="9586"/>
                </a:cubicBezTo>
                <a:cubicBezTo>
                  <a:pt x="428625" y="36573"/>
                  <a:pt x="601663" y="487423"/>
                  <a:pt x="742950" y="485836"/>
                </a:cubicBezTo>
                <a:cubicBezTo>
                  <a:pt x="884237" y="484249"/>
                  <a:pt x="1016000" y="-6289"/>
                  <a:pt x="1152525" y="61"/>
                </a:cubicBezTo>
                <a:cubicBezTo>
                  <a:pt x="1289050" y="6411"/>
                  <a:pt x="1422400" y="517586"/>
                  <a:pt x="1562100" y="523936"/>
                </a:cubicBezTo>
                <a:cubicBezTo>
                  <a:pt x="1701800" y="530286"/>
                  <a:pt x="1841500" y="41336"/>
                  <a:pt x="1990725" y="38161"/>
                </a:cubicBezTo>
                <a:cubicBezTo>
                  <a:pt x="2139950" y="34986"/>
                  <a:pt x="2314575" y="496949"/>
                  <a:pt x="2457450" y="504886"/>
                </a:cubicBezTo>
                <a:cubicBezTo>
                  <a:pt x="2600325" y="512823"/>
                  <a:pt x="2728913" y="106423"/>
                  <a:pt x="2847975" y="85786"/>
                </a:cubicBezTo>
                <a:cubicBezTo>
                  <a:pt x="2967037" y="65149"/>
                  <a:pt x="3069431" y="223105"/>
                  <a:pt x="3171825" y="381061"/>
                </a:cubicBezTo>
              </a:path>
            </a:pathLst>
          </a:custGeom>
          <a:noFill/>
          <a:ln w="101600" cap="flat" cmpd="sng" algn="ctr">
            <a:gradFill>
              <a:gsLst>
                <a:gs pos="57000">
                  <a:srgbClr val="3333CC"/>
                </a:gs>
                <a:gs pos="0">
                  <a:srgbClr val="3333CC"/>
                </a:gs>
                <a:gs pos="92500">
                  <a:srgbClr val="3333CC"/>
                </a:gs>
                <a:gs pos="85000">
                  <a:srgbClr val="FF0000"/>
                </a:gs>
                <a:gs pos="76000">
                  <a:srgbClr val="3333CC"/>
                </a:gs>
                <a:gs pos="66000">
                  <a:srgbClr val="FF0000"/>
                </a:gs>
                <a:gs pos="100000">
                  <a:srgbClr val="FF0000"/>
                </a:gs>
              </a:gsLst>
              <a:lin ang="0" scaled="0"/>
            </a:gradFill>
            <a:prstDash val="solid"/>
          </a:ln>
          <a:effectLst/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75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52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7920" y="-21050"/>
            <a:ext cx="7478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latin typeface="Arial"/>
                <a:cs typeface="Arial"/>
              </a:rPr>
              <a:t>Diblock Copolymer Synthesis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flipH="1">
            <a:off x="2414036" y="505064"/>
            <a:ext cx="2835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Responsive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Corona-Forming Block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eft Brace 13"/>
          <p:cNvSpPr/>
          <p:nvPr/>
        </p:nvSpPr>
        <p:spPr bwMode="auto">
          <a:xfrm rot="16200000" flipH="1">
            <a:off x="1795339" y="759844"/>
            <a:ext cx="525243" cy="1818408"/>
          </a:xfrm>
          <a:prstGeom prst="lef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defRPr/>
            </a:pPr>
            <a:endParaRPr lang="en-GB" sz="1400" kern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ight Brace 14"/>
          <p:cNvSpPr/>
          <p:nvPr/>
        </p:nvSpPr>
        <p:spPr bwMode="auto">
          <a:xfrm rot="5400000" flipH="1">
            <a:off x="3319142" y="1397334"/>
            <a:ext cx="465083" cy="1039558"/>
          </a:xfrm>
          <a:prstGeom prst="righ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defRPr/>
            </a:pPr>
            <a:endParaRPr lang="en-GB" sz="1600" kern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-9042" y="778284"/>
            <a:ext cx="331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 </a:t>
            </a:r>
            <a:r>
              <a:rPr lang="en-GB" sz="1600" dirty="0" smtClean="0">
                <a:solidFill>
                  <a:srgbClr val="02AE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Hydrophilic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Hydrophobic</a:t>
            </a:r>
            <a:r>
              <a:rPr lang="en-GB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Core-Forming Block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7702048"/>
              </p:ext>
            </p:extLst>
          </p:nvPr>
        </p:nvGraphicFramePr>
        <p:xfrm>
          <a:off x="21752" y="1886613"/>
          <a:ext cx="4072416" cy="1871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" name="CS ChemDraw Drawing" r:id="rId4" imgW="5203988" imgH="2392199" progId="ChemDraw.Document.6.0">
                  <p:embed/>
                </p:oleObj>
              </mc:Choice>
              <mc:Fallback>
                <p:oleObj name="CS ChemDraw Drawing" r:id="rId4" imgW="5203988" imgH="2392199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752" y="1886613"/>
                        <a:ext cx="4072416" cy="1871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809366" y="3626328"/>
            <a:ext cx="3479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p(</a:t>
            </a:r>
            <a:r>
              <a:rPr lang="en-GB" sz="2000" dirty="0" smtClean="0">
                <a:solidFill>
                  <a:srgbClr val="02AE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DMA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2000" baseline="-25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NIPAM</a:t>
            </a:r>
            <a:r>
              <a:rPr lang="en-GB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,1210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180" y="3454574"/>
            <a:ext cx="4607637" cy="2761678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617399"/>
              </p:ext>
            </p:extLst>
          </p:nvPr>
        </p:nvGraphicFramePr>
        <p:xfrm>
          <a:off x="4497180" y="1118371"/>
          <a:ext cx="4447144" cy="2475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CS ChemDraw Drawing" r:id="rId7" imgW="4468152" imgH="2492707" progId="ChemDraw.Document.6.0">
                  <p:embed/>
                </p:oleObj>
              </mc:Choice>
              <mc:Fallback>
                <p:oleObj name="CS ChemDraw Drawing" r:id="rId7" imgW="4468152" imgH="2492707" progId="ChemDraw.Document.6.0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180" y="1118371"/>
                        <a:ext cx="4447144" cy="24758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894365"/>
              </p:ext>
            </p:extLst>
          </p:nvPr>
        </p:nvGraphicFramePr>
        <p:xfrm>
          <a:off x="246427" y="4097681"/>
          <a:ext cx="3960440" cy="1974719"/>
        </p:xfrm>
        <a:graphic>
          <a:graphicData uri="http://schemas.openxmlformats.org/drawingml/2006/table">
            <a:tbl>
              <a:tblPr firstRow="1" firstCol="1" bandRow="1"/>
              <a:tblGrid>
                <a:gridCol w="762363"/>
                <a:gridCol w="894075"/>
                <a:gridCol w="602294"/>
                <a:gridCol w="667309"/>
                <a:gridCol w="563976"/>
                <a:gridCol w="470423"/>
              </a:tblGrid>
              <a:tr h="593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Polymer</a:t>
                      </a:r>
                      <a:endParaRPr lang="en-GB" sz="1100" b="1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i="1" dirty="0" err="1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</a:t>
                      </a:r>
                      <a:r>
                        <a:rPr lang="en-GB" sz="1100" b="1" dirty="0" err="1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BA</a:t>
                      </a: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:</a:t>
                      </a:r>
                      <a:r>
                        <a:rPr lang="en-GB" sz="1100" b="1" dirty="0" err="1">
                          <a:solidFill>
                            <a:srgbClr val="02AE0A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DMA</a:t>
                      </a:r>
                      <a:endParaRPr lang="en-GB" sz="1100" b="1" dirty="0">
                        <a:solidFill>
                          <a:srgbClr val="02AE0A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Feed Ratio</a:t>
                      </a:r>
                      <a:endParaRPr lang="en-GB" sz="1100" b="1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DP </a:t>
                      </a:r>
                      <a:r>
                        <a:rPr lang="en-GB" sz="1100" b="1" i="1" dirty="0" err="1" smtClean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</a:t>
                      </a:r>
                      <a:r>
                        <a:rPr lang="en-GB" sz="1100" b="1" dirty="0" err="1" smtClean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BA</a:t>
                      </a: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DP </a:t>
                      </a:r>
                      <a:r>
                        <a:rPr lang="en-GB" sz="1100" b="1" dirty="0" smtClean="0">
                          <a:solidFill>
                            <a:srgbClr val="02AE0A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DMA</a:t>
                      </a:r>
                      <a:endParaRPr lang="en-GB" sz="1100" b="1" dirty="0">
                        <a:solidFill>
                          <a:srgbClr val="02AE0A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Mol</a:t>
                      </a: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 % </a:t>
                      </a:r>
                      <a:r>
                        <a:rPr lang="en-GB" sz="1100" b="1" i="1" dirty="0" err="1" smtClean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</a:t>
                      </a:r>
                      <a:r>
                        <a:rPr lang="en-GB" sz="1100" b="1" dirty="0" err="1" smtClean="0">
                          <a:solidFill>
                            <a:srgbClr val="FF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BA</a:t>
                      </a: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i="1" dirty="0" smtClean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Ð</a:t>
                      </a:r>
                      <a:endParaRPr lang="en-GB" sz="1100" b="1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MCTA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1.07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1:1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20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17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54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1.10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2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7:3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26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11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70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3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4:1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27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7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79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4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9:1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37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4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90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1.11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0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5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1:0</a:t>
                      </a:r>
                      <a:endParaRPr lang="en-GB" sz="110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40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N/A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100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Franklin Gothic Book" panose="020B0503020102020204" pitchFamily="34" charset="0"/>
                          <a:ea typeface="Times New Roman"/>
                          <a:cs typeface="Times"/>
                        </a:rPr>
                        <a:t>1.11</a:t>
                      </a:r>
                      <a:endParaRPr lang="en-GB" sz="1100" dirty="0">
                        <a:effectLst/>
                        <a:latin typeface="Franklin Gothic Book" panose="020B05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Rounded Rectangle 21"/>
          <p:cNvSpPr/>
          <p:nvPr/>
        </p:nvSpPr>
        <p:spPr bwMode="auto">
          <a:xfrm>
            <a:off x="1900866" y="4169689"/>
            <a:ext cx="576064" cy="1944216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550684" y="4169689"/>
            <a:ext cx="576064" cy="1944216"/>
          </a:xfrm>
          <a:prstGeom prst="roundRect">
            <a:avLst/>
          </a:prstGeom>
          <a:noFill/>
          <a:ln w="9525" cap="flat" cmpd="sng" algn="ctr">
            <a:solidFill>
              <a:srgbClr val="02AE0A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Connector 7"/>
          <p:cNvCxnSpPr>
            <a:stCxn id="15" idx="1"/>
          </p:cNvCxnSpPr>
          <p:nvPr/>
        </p:nvCxnSpPr>
        <p:spPr>
          <a:xfrm flipH="1" flipV="1">
            <a:off x="3551683" y="1118371"/>
            <a:ext cx="1" cy="566201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15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16" grpId="0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7920" y="-21050"/>
            <a:ext cx="7478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err="1" smtClean="0">
                <a:latin typeface="Arial"/>
                <a:cs typeface="Arial"/>
              </a:rPr>
              <a:t>Tunable</a:t>
            </a:r>
            <a:r>
              <a:rPr lang="en-GB" sz="2800" b="1" i="1" dirty="0" smtClean="0">
                <a:latin typeface="Arial"/>
                <a:cs typeface="Arial"/>
              </a:rPr>
              <a:t> </a:t>
            </a:r>
            <a:r>
              <a:rPr lang="en-GB" sz="2800" b="1" i="1" dirty="0" err="1" smtClean="0">
                <a:latin typeface="Arial"/>
                <a:cs typeface="Arial"/>
              </a:rPr>
              <a:t>N</a:t>
            </a:r>
            <a:r>
              <a:rPr lang="en-GB" sz="2800" b="1" baseline="-25000" dirty="0" err="1" smtClean="0">
                <a:latin typeface="Arial"/>
                <a:cs typeface="Arial"/>
              </a:rPr>
              <a:t>agg</a:t>
            </a:r>
            <a:r>
              <a:rPr lang="en-GB" sz="2800" b="1" i="1" dirty="0" smtClean="0">
                <a:latin typeface="Arial"/>
                <a:cs typeface="Arial"/>
              </a:rPr>
              <a:t> Micelle Preparation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45" t="2327" r="9358" b="4138"/>
          <a:stretch/>
        </p:blipFill>
        <p:spPr bwMode="auto">
          <a:xfrm>
            <a:off x="149389" y="495827"/>
            <a:ext cx="4112006" cy="24803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,1210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930349" y="2101616"/>
            <a:ext cx="4140845" cy="3293678"/>
            <a:chOff x="4700378" y="2764393"/>
            <a:chExt cx="4140845" cy="329367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70" t="-1666" r="-4277" b="-3423"/>
            <a:stretch/>
          </p:blipFill>
          <p:spPr>
            <a:xfrm>
              <a:off x="5508104" y="2764393"/>
              <a:ext cx="3333119" cy="3293678"/>
            </a:xfrm>
            <a:prstGeom prst="ellipse">
              <a:avLst/>
            </a:prstGeom>
            <a:solidFill>
              <a:schemeClr val="bg1"/>
            </a:solidFill>
          </p:spPr>
        </p:pic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6156176" y="3140968"/>
              <a:ext cx="1018487" cy="122599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Oval 18"/>
            <p:cNvSpPr/>
            <p:nvPr/>
          </p:nvSpPr>
          <p:spPr bwMode="auto">
            <a:xfrm>
              <a:off x="5618222" y="2764393"/>
              <a:ext cx="3112879" cy="3112879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7" name="Straight Connector 26"/>
            <p:cNvCxnSpPr>
              <a:endCxn id="28" idx="3"/>
            </p:cNvCxnSpPr>
            <p:nvPr/>
          </p:nvCxnSpPr>
          <p:spPr bwMode="auto">
            <a:xfrm flipH="1">
              <a:off x="5220072" y="3501008"/>
              <a:ext cx="1152129" cy="25295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" name="TextBox 27"/>
            <p:cNvSpPr txBox="1"/>
            <p:nvPr/>
          </p:nvSpPr>
          <p:spPr>
            <a:xfrm>
              <a:off x="4700378" y="3523131"/>
              <a:ext cx="5196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latin typeface="Franklin Gothic Book" panose="020B0503020102020204" pitchFamily="34" charset="0"/>
                </a:rPr>
                <a:t>R</a:t>
              </a:r>
              <a:r>
                <a:rPr lang="en-GB" baseline="-25000" dirty="0" smtClean="0">
                  <a:latin typeface="Franklin Gothic Book" panose="020B0503020102020204" pitchFamily="34" charset="0"/>
                </a:rPr>
                <a:t>H</a:t>
              </a:r>
              <a:endParaRPr lang="en-GB" i="1" dirty="0">
                <a:latin typeface="Franklin Gothic Book" panose="020B05030201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775390" y="2007239"/>
            <a:ext cx="4412659" cy="3457768"/>
            <a:chOff x="2267744" y="908720"/>
            <a:chExt cx="4412659" cy="3457768"/>
          </a:xfrm>
        </p:grpSpPr>
        <p:sp>
          <p:nvSpPr>
            <p:cNvPr id="30" name="Rectangle 29"/>
            <p:cNvSpPr/>
            <p:nvPr/>
          </p:nvSpPr>
          <p:spPr bwMode="auto">
            <a:xfrm>
              <a:off x="2267744" y="908720"/>
              <a:ext cx="4412659" cy="345776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376589" y="982159"/>
              <a:ext cx="4197215" cy="3327080"/>
              <a:chOff x="4644008" y="2791112"/>
              <a:chExt cx="4197215" cy="332708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5508104" y="2791112"/>
                <a:ext cx="3333119" cy="3327080"/>
                <a:chOff x="5508104" y="2764393"/>
                <a:chExt cx="3333119" cy="3327080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5508104" y="2764393"/>
                  <a:ext cx="3333119" cy="3327080"/>
                  <a:chOff x="3677281" y="3544663"/>
                  <a:chExt cx="3333119" cy="3327080"/>
                </a:xfrm>
              </p:grpSpPr>
              <p:pic>
                <p:nvPicPr>
                  <p:cNvPr id="38" name="Picture 37"/>
                  <p:cNvPicPr>
                    <a:picLocks noChangeAspect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-4270" t="-1666" r="-4277" b="-3423"/>
                  <a:stretch/>
                </p:blipFill>
                <p:spPr>
                  <a:xfrm>
                    <a:off x="3677281" y="3578065"/>
                    <a:ext cx="3333119" cy="3293678"/>
                  </a:xfrm>
                  <a:prstGeom prst="ellipse">
                    <a:avLst/>
                  </a:prstGeom>
                </p:spPr>
              </p:pic>
              <p:sp>
                <p:nvSpPr>
                  <p:cNvPr id="39" name="Donut 38"/>
                  <p:cNvSpPr/>
                  <p:nvPr/>
                </p:nvSpPr>
                <p:spPr bwMode="auto">
                  <a:xfrm>
                    <a:off x="3728112" y="3544663"/>
                    <a:ext cx="3231455" cy="3205135"/>
                  </a:xfrm>
                  <a:prstGeom prst="donut">
                    <a:avLst>
                      <a:gd name="adj" fmla="val 37155"/>
                    </a:avLst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36" name="Oval 35"/>
                <p:cNvSpPr/>
                <p:nvPr/>
              </p:nvSpPr>
              <p:spPr bwMode="auto">
                <a:xfrm>
                  <a:off x="6732240" y="3933056"/>
                  <a:ext cx="864096" cy="85357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37" name="Straight Arrow Connector 36"/>
                <p:cNvCxnSpPr>
                  <a:endCxn id="36" idx="3"/>
                </p:cNvCxnSpPr>
                <p:nvPr/>
              </p:nvCxnSpPr>
              <p:spPr bwMode="auto">
                <a:xfrm flipH="1">
                  <a:off x="6858784" y="4366961"/>
                  <a:ext cx="305505" cy="294668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3" name="Straight Connector 32"/>
              <p:cNvCxnSpPr>
                <a:endCxn id="34" idx="3"/>
              </p:cNvCxnSpPr>
              <p:nvPr/>
            </p:nvCxnSpPr>
            <p:spPr bwMode="auto">
              <a:xfrm flipH="1">
                <a:off x="5402549" y="4514295"/>
                <a:ext cx="1547972" cy="50317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TextBox 33"/>
              <p:cNvSpPr txBox="1"/>
              <p:nvPr/>
            </p:nvSpPr>
            <p:spPr>
              <a:xfrm>
                <a:off x="4644008" y="4786632"/>
                <a:ext cx="7585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 err="1" smtClean="0">
                    <a:latin typeface="Franklin Gothic Book" panose="020B0503020102020204" pitchFamily="34" charset="0"/>
                  </a:rPr>
                  <a:t>R</a:t>
                </a:r>
                <a:r>
                  <a:rPr lang="en-GB" baseline="-25000" dirty="0" err="1" smtClean="0">
                    <a:latin typeface="Franklin Gothic Book" panose="020B0503020102020204" pitchFamily="34" charset="0"/>
                  </a:rPr>
                  <a:t>core</a:t>
                </a:r>
                <a:endParaRPr lang="en-GB" baseline="-25000" dirty="0">
                  <a:latin typeface="Franklin Gothic Book" panose="020B0503020102020204" pitchFamily="34" charset="0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4884209" y="2030034"/>
            <a:ext cx="4401996" cy="3601092"/>
            <a:chOff x="7442812" y="-2332332"/>
            <a:chExt cx="4401996" cy="3601092"/>
          </a:xfrm>
        </p:grpSpPr>
        <p:sp>
          <p:nvSpPr>
            <p:cNvPr id="41" name="Rectangle 40"/>
            <p:cNvSpPr/>
            <p:nvPr/>
          </p:nvSpPr>
          <p:spPr bwMode="auto">
            <a:xfrm>
              <a:off x="7442812" y="-2332332"/>
              <a:ext cx="4401996" cy="360109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7970316" y="-2238863"/>
              <a:ext cx="3662800" cy="3293678"/>
              <a:chOff x="5178423" y="2797795"/>
              <a:chExt cx="3662800" cy="3293678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5508104" y="2797795"/>
                <a:ext cx="3333119" cy="3293678"/>
                <a:chOff x="8164112" y="3319340"/>
                <a:chExt cx="3333119" cy="3293678"/>
              </a:xfrm>
            </p:grpSpPr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4270" t="-1666" r="-4277" b="-3423"/>
                <a:stretch/>
              </p:blipFill>
              <p:spPr>
                <a:xfrm>
                  <a:off x="8164112" y="3319340"/>
                  <a:ext cx="3333119" cy="3293678"/>
                </a:xfrm>
                <a:prstGeom prst="ellipse">
                  <a:avLst/>
                </a:prstGeom>
              </p:spPr>
            </p:pic>
            <p:sp>
              <p:nvSpPr>
                <p:cNvPr id="50" name="Oval 49"/>
                <p:cNvSpPr/>
                <p:nvPr/>
              </p:nvSpPr>
              <p:spPr bwMode="auto">
                <a:xfrm>
                  <a:off x="9398624" y="4443425"/>
                  <a:ext cx="864096" cy="8640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cxnSp>
            <p:nvCxnSpPr>
              <p:cNvPr id="44" name="Straight Arrow Connector 43"/>
              <p:cNvCxnSpPr>
                <a:endCxn id="45" idx="3"/>
              </p:cNvCxnSpPr>
              <p:nvPr/>
            </p:nvCxnSpPr>
            <p:spPr bwMode="auto">
              <a:xfrm flipH="1">
                <a:off x="6074095" y="4689363"/>
                <a:ext cx="812840" cy="772148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arrow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5" name="Oval 44"/>
              <p:cNvSpPr/>
              <p:nvPr/>
            </p:nvSpPr>
            <p:spPr bwMode="auto">
              <a:xfrm>
                <a:off x="5618224" y="2804503"/>
                <a:ext cx="3112879" cy="3112879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 bwMode="auto">
              <a:xfrm>
                <a:off x="6742616" y="3932400"/>
                <a:ext cx="864096" cy="853576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7" name="Straight Connector 46"/>
              <p:cNvCxnSpPr/>
              <p:nvPr/>
            </p:nvCxnSpPr>
            <p:spPr bwMode="auto">
              <a:xfrm flipH="1">
                <a:off x="5614903" y="5075437"/>
                <a:ext cx="864115" cy="34134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8" name="TextBox 47"/>
              <p:cNvSpPr txBox="1"/>
              <p:nvPr/>
            </p:nvSpPr>
            <p:spPr>
              <a:xfrm>
                <a:off x="5178423" y="5334219"/>
                <a:ext cx="9744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i="1" dirty="0" err="1" smtClean="0">
                    <a:latin typeface="Franklin Gothic Book" panose="020B0503020102020204" pitchFamily="34" charset="0"/>
                  </a:rPr>
                  <a:t>R</a:t>
                </a:r>
                <a:r>
                  <a:rPr lang="en-GB" baseline="-25000" dirty="0" err="1" smtClean="0">
                    <a:latin typeface="Franklin Gothic Book" panose="020B0503020102020204" pitchFamily="34" charset="0"/>
                  </a:rPr>
                  <a:t>corona</a:t>
                </a:r>
                <a:endParaRPr lang="en-GB" i="1" dirty="0">
                  <a:latin typeface="Franklin Gothic Book" panose="020B0503020102020204" pitchFamily="34" charset="0"/>
                </a:endParaRP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4775390" y="2114080"/>
            <a:ext cx="4284763" cy="3904069"/>
            <a:chOff x="4572000" y="850692"/>
            <a:chExt cx="4284763" cy="3904069"/>
          </a:xfrm>
        </p:grpSpPr>
        <p:grpSp>
          <p:nvGrpSpPr>
            <p:cNvPr id="52" name="Group 51"/>
            <p:cNvGrpSpPr/>
            <p:nvPr/>
          </p:nvGrpSpPr>
          <p:grpSpPr>
            <a:xfrm>
              <a:off x="4572000" y="850692"/>
              <a:ext cx="4284763" cy="3442404"/>
              <a:chOff x="4572000" y="850692"/>
              <a:chExt cx="4284763" cy="3442404"/>
            </a:xfrm>
          </p:grpSpPr>
          <p:sp>
            <p:nvSpPr>
              <p:cNvPr id="54" name="Rectangle 53"/>
              <p:cNvSpPr/>
              <p:nvPr/>
            </p:nvSpPr>
            <p:spPr bwMode="auto">
              <a:xfrm>
                <a:off x="4572000" y="850692"/>
                <a:ext cx="4244971" cy="327851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5523644" y="850692"/>
                <a:ext cx="3333119" cy="3293678"/>
                <a:chOff x="5508104" y="2797795"/>
                <a:chExt cx="3333119" cy="3293678"/>
              </a:xfrm>
              <a:noFill/>
            </p:grpSpPr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4270" t="-1666" r="-4277" b="-3423"/>
                <a:stretch/>
              </p:blipFill>
              <p:spPr>
                <a:xfrm>
                  <a:off x="5508104" y="2797795"/>
                  <a:ext cx="3333119" cy="3293678"/>
                </a:xfrm>
                <a:prstGeom prst="ellipse">
                  <a:avLst/>
                </a:prstGeom>
                <a:solidFill>
                  <a:schemeClr val="bg1"/>
                </a:solidFill>
              </p:spPr>
            </p:pic>
            <p:sp>
              <p:nvSpPr>
                <p:cNvPr id="67" name="Oval 66"/>
                <p:cNvSpPr/>
                <p:nvPr/>
              </p:nvSpPr>
              <p:spPr bwMode="auto">
                <a:xfrm>
                  <a:off x="5618224" y="2804503"/>
                  <a:ext cx="3112879" cy="3112879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cxnSp>
            <p:nvCxnSpPr>
              <p:cNvPr id="56" name="Straight Connector 55"/>
              <p:cNvCxnSpPr/>
              <p:nvPr/>
            </p:nvCxnSpPr>
            <p:spPr bwMode="auto">
              <a:xfrm flipV="1">
                <a:off x="7452320" y="3356993"/>
                <a:ext cx="0" cy="93610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Straight Connector 56"/>
              <p:cNvCxnSpPr/>
              <p:nvPr/>
            </p:nvCxnSpPr>
            <p:spPr bwMode="auto">
              <a:xfrm flipV="1">
                <a:off x="7452320" y="3138175"/>
                <a:ext cx="510580" cy="115492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Straight Connector 57"/>
              <p:cNvCxnSpPr/>
              <p:nvPr/>
            </p:nvCxnSpPr>
            <p:spPr bwMode="auto">
              <a:xfrm flipH="1" flipV="1">
                <a:off x="6758157" y="3645024"/>
                <a:ext cx="694163" cy="64807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Straight Connector 58"/>
              <p:cNvCxnSpPr/>
              <p:nvPr/>
            </p:nvCxnSpPr>
            <p:spPr bwMode="auto">
              <a:xfrm flipV="1">
                <a:off x="7452320" y="2724367"/>
                <a:ext cx="936104" cy="156872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Straight Connector 59"/>
              <p:cNvCxnSpPr/>
              <p:nvPr/>
            </p:nvCxnSpPr>
            <p:spPr bwMode="auto">
              <a:xfrm flipV="1">
                <a:off x="7452320" y="1840263"/>
                <a:ext cx="720080" cy="245283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Straight Connector 60"/>
              <p:cNvCxnSpPr/>
              <p:nvPr/>
            </p:nvCxnSpPr>
            <p:spPr bwMode="auto">
              <a:xfrm flipV="1">
                <a:off x="7452320" y="1412776"/>
                <a:ext cx="255290" cy="28803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" name="Straight Connector 61"/>
              <p:cNvCxnSpPr/>
              <p:nvPr/>
            </p:nvCxnSpPr>
            <p:spPr bwMode="auto">
              <a:xfrm flipH="1" flipV="1">
                <a:off x="7038117" y="1840262"/>
                <a:ext cx="414203" cy="245283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" name="Straight Connector 62"/>
              <p:cNvCxnSpPr/>
              <p:nvPr/>
            </p:nvCxnSpPr>
            <p:spPr bwMode="auto">
              <a:xfrm flipH="1" flipV="1">
                <a:off x="6692000" y="2429699"/>
                <a:ext cx="760320" cy="1863397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" name="Straight Connector 63"/>
              <p:cNvCxnSpPr/>
              <p:nvPr/>
            </p:nvCxnSpPr>
            <p:spPr bwMode="auto">
              <a:xfrm flipH="1" flipV="1">
                <a:off x="7105238" y="3749285"/>
                <a:ext cx="347082" cy="54381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Straight Connector 64"/>
              <p:cNvCxnSpPr/>
              <p:nvPr/>
            </p:nvCxnSpPr>
            <p:spPr bwMode="auto">
              <a:xfrm flipH="1" flipV="1">
                <a:off x="6398782" y="2996952"/>
                <a:ext cx="1053538" cy="129614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3" name="TextBox 52"/>
            <p:cNvSpPr txBox="1"/>
            <p:nvPr/>
          </p:nvSpPr>
          <p:spPr>
            <a:xfrm>
              <a:off x="7190205" y="4293096"/>
              <a:ext cx="6976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err="1" smtClean="0">
                  <a:latin typeface="Franklin Gothic Book" panose="020B0503020102020204" pitchFamily="34" charset="0"/>
                </a:rPr>
                <a:t>N</a:t>
              </a:r>
              <a:r>
                <a:rPr lang="en-GB" baseline="-25000" dirty="0" err="1" smtClean="0">
                  <a:latin typeface="Franklin Gothic Book" panose="020B0503020102020204" pitchFamily="34" charset="0"/>
                </a:rPr>
                <a:t>agg</a:t>
              </a:r>
              <a:endParaRPr lang="en-GB" i="1" dirty="0">
                <a:latin typeface="Franklin Gothic Book" panose="020B0503020102020204" pitchFamily="34" charset="0"/>
              </a:endParaRPr>
            </a:p>
          </p:txBody>
        </p:sp>
      </p:grp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7" y="3274725"/>
            <a:ext cx="3871472" cy="280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291" y="2976225"/>
            <a:ext cx="561142" cy="5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681" y="3381054"/>
            <a:ext cx="567861" cy="561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382" y="4238494"/>
            <a:ext cx="550772" cy="54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22" y="4742488"/>
            <a:ext cx="546343" cy="540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112" y="3836277"/>
            <a:ext cx="544527" cy="52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4497180" y="1422400"/>
            <a:ext cx="1240895" cy="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895943" y="965200"/>
            <a:ext cx="25152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Angle DLS and SLS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95923" y="508527"/>
            <a:ext cx="2265472" cy="24803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8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7792" y="-21050"/>
            <a:ext cx="7908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 smtClean="0">
                <a:latin typeface="Arial"/>
                <a:cs typeface="Arial"/>
              </a:rPr>
              <a:t>Probing Thermoresponsive Behaviour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24057"/>
          <a:stretch/>
        </p:blipFill>
        <p:spPr>
          <a:xfrm>
            <a:off x="0" y="6135038"/>
            <a:ext cx="9181728" cy="722962"/>
          </a:xfrm>
          <a:prstGeom prst="rect">
            <a:avLst/>
          </a:prstGeom>
        </p:spPr>
      </p:pic>
      <p:graphicFrame>
        <p:nvGraphicFramePr>
          <p:cNvPr id="82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169757"/>
              </p:ext>
            </p:extLst>
          </p:nvPr>
        </p:nvGraphicFramePr>
        <p:xfrm>
          <a:off x="960639" y="1042125"/>
          <a:ext cx="7233508" cy="5025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4" name="Graph" r:id="rId4" imgW="4154760" imgH="2901600" progId="Origin50.Graph">
                  <p:embed/>
                </p:oleObj>
              </mc:Choice>
              <mc:Fallback>
                <p:oleObj name="Graph" r:id="rId4" imgW="41547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60639" y="1042125"/>
                        <a:ext cx="7233508" cy="5025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Rectangle 82"/>
          <p:cNvSpPr/>
          <p:nvPr/>
        </p:nvSpPr>
        <p:spPr bwMode="auto">
          <a:xfrm>
            <a:off x="1155875" y="1293980"/>
            <a:ext cx="7128792" cy="462774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2000" kern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4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115429"/>
              </p:ext>
            </p:extLst>
          </p:nvPr>
        </p:nvGraphicFramePr>
        <p:xfrm>
          <a:off x="963728" y="1031139"/>
          <a:ext cx="7227329" cy="5049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3728" y="1031139"/>
                        <a:ext cx="7227329" cy="5049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Rectangle 2"/>
          <p:cNvSpPr>
            <a:spLocks noChangeArrowheads="1"/>
          </p:cNvSpPr>
          <p:nvPr/>
        </p:nvSpPr>
        <p:spPr bwMode="auto">
          <a:xfrm>
            <a:off x="-611560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tangle 2"/>
          <p:cNvSpPr>
            <a:spLocks noChangeArrowheads="1"/>
          </p:cNvSpPr>
          <p:nvPr/>
        </p:nvSpPr>
        <p:spPr bwMode="auto">
          <a:xfrm>
            <a:off x="-611560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tangle 2"/>
          <p:cNvSpPr>
            <a:spLocks noChangeArrowheads="1"/>
          </p:cNvSpPr>
          <p:nvPr/>
        </p:nvSpPr>
        <p:spPr bwMode="auto">
          <a:xfrm>
            <a:off x="-611560" y="-20005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2"/>
          <p:cNvSpPr>
            <a:spLocks noChangeArrowheads="1"/>
          </p:cNvSpPr>
          <p:nvPr/>
        </p:nvSpPr>
        <p:spPr bwMode="auto">
          <a:xfrm flipV="1">
            <a:off x="60578" y="114347"/>
            <a:ext cx="104996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20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596974" y="2899965"/>
            <a:ext cx="1619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99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Phase System</a:t>
            </a:r>
            <a:endParaRPr lang="en-GB" sz="2000" dirty="0">
              <a:solidFill>
                <a:srgbClr val="99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5908647" y="4067868"/>
            <a:ext cx="1089864" cy="842313"/>
            <a:chOff x="3303534" y="3774415"/>
            <a:chExt cx="949146" cy="721114"/>
          </a:xfrm>
        </p:grpSpPr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534" y="3774415"/>
              <a:ext cx="416863" cy="440576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1018" y="3861713"/>
              <a:ext cx="416863" cy="440576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675" y="3967655"/>
              <a:ext cx="416863" cy="440576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8443" y="4054953"/>
              <a:ext cx="416863" cy="440576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418" y="4014113"/>
              <a:ext cx="416863" cy="440576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4197" y="3834665"/>
              <a:ext cx="416863" cy="440576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817" y="4054953"/>
              <a:ext cx="416863" cy="440576"/>
            </a:xfrm>
            <a:prstGeom prst="rect">
              <a:avLst/>
            </a:prstGeom>
          </p:spPr>
        </p:pic>
      </p:grpSp>
      <p:grpSp>
        <p:nvGrpSpPr>
          <p:cNvPr id="101" name="Group 100"/>
          <p:cNvGrpSpPr/>
          <p:nvPr/>
        </p:nvGrpSpPr>
        <p:grpSpPr>
          <a:xfrm>
            <a:off x="3377693" y="628651"/>
            <a:ext cx="3307304" cy="4600549"/>
            <a:chOff x="2254651" y="1017892"/>
            <a:chExt cx="2880282" cy="3938583"/>
          </a:xfrm>
        </p:grpSpPr>
        <p:cxnSp>
          <p:nvCxnSpPr>
            <p:cNvPr id="102" name="Straight Connector 101"/>
            <p:cNvCxnSpPr/>
            <p:nvPr/>
          </p:nvCxnSpPr>
          <p:spPr bwMode="auto">
            <a:xfrm>
              <a:off x="4131262" y="1533939"/>
              <a:ext cx="0" cy="3422536"/>
            </a:xfrm>
            <a:prstGeom prst="line">
              <a:avLst/>
            </a:prstGeom>
            <a:solidFill>
              <a:srgbClr val="00CC99"/>
            </a:solidFill>
            <a:ln w="25400" cap="flat" cmpd="sng" algn="ctr">
              <a:solidFill>
                <a:srgbClr val="9900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3" name="Group 102"/>
            <p:cNvGrpSpPr/>
            <p:nvPr/>
          </p:nvGrpSpPr>
          <p:grpSpPr>
            <a:xfrm>
              <a:off x="2254651" y="1017892"/>
              <a:ext cx="2880282" cy="2457367"/>
              <a:chOff x="2254651" y="1017892"/>
              <a:chExt cx="2880282" cy="2457367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3127590" y="1017892"/>
                <a:ext cx="2007343" cy="500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kern="0" dirty="0" smtClean="0">
                    <a:solidFill>
                      <a:srgbClr val="99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Macroscopic Precipitation</a:t>
                </a:r>
              </a:p>
            </p:txBody>
          </p:sp>
          <p:cxnSp>
            <p:nvCxnSpPr>
              <p:cNvPr id="105" name="Straight Connector 104"/>
              <p:cNvCxnSpPr/>
              <p:nvPr/>
            </p:nvCxnSpPr>
            <p:spPr bwMode="auto">
              <a:xfrm flipH="1">
                <a:off x="3228115" y="3354696"/>
                <a:ext cx="873776" cy="0"/>
              </a:xfrm>
              <a:prstGeom prst="line">
                <a:avLst/>
              </a:prstGeom>
              <a:solidFill>
                <a:srgbClr val="00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6" name="TextBox 105"/>
              <p:cNvSpPr txBox="1"/>
              <p:nvPr/>
            </p:nvSpPr>
            <p:spPr>
              <a:xfrm>
                <a:off x="2254651" y="3185419"/>
                <a:ext cx="1082203" cy="2898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kern="0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Cloud Point</a:t>
                </a:r>
              </a:p>
            </p:txBody>
          </p:sp>
        </p:grpSp>
      </p:grpSp>
      <p:cxnSp>
        <p:nvCxnSpPr>
          <p:cNvPr id="107" name="Straight Connector 106"/>
          <p:cNvCxnSpPr/>
          <p:nvPr/>
        </p:nvCxnSpPr>
        <p:spPr bwMode="auto">
          <a:xfrm flipV="1">
            <a:off x="5410990" y="1400708"/>
            <a:ext cx="721612" cy="239272"/>
          </a:xfrm>
          <a:prstGeom prst="line">
            <a:avLst/>
          </a:prstGeom>
          <a:solidFill>
            <a:srgbClr val="00CC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6072049" y="1231431"/>
            <a:ext cx="412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6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GB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621691" y="3815895"/>
            <a:ext cx="1849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99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Phase System</a:t>
            </a:r>
            <a:endParaRPr lang="en-GB" sz="2000" dirty="0">
              <a:solidFill>
                <a:srgbClr val="99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860" y="3939251"/>
            <a:ext cx="684973" cy="713618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215" y="3160479"/>
            <a:ext cx="712962" cy="742777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432" y="4395557"/>
            <a:ext cx="712962" cy="742777"/>
          </a:xfrm>
          <a:prstGeom prst="rect">
            <a:avLst/>
          </a:prstGeom>
        </p:spPr>
      </p:pic>
      <p:sp>
        <p:nvSpPr>
          <p:cNvPr id="32" name="Slide Number Placeholder 1"/>
          <p:cNvSpPr txBox="1">
            <a:spLocks/>
          </p:cNvSpPr>
          <p:nvPr/>
        </p:nvSpPr>
        <p:spPr bwMode="auto">
          <a:xfrm>
            <a:off x="7010400" y="6510374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905FB9-4446-4DFD-ACDE-BCBB94B2C00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80"/>
          <a:stretch/>
        </p:blipFill>
        <p:spPr>
          <a:xfrm>
            <a:off x="296724" y="777041"/>
            <a:ext cx="1546776" cy="13595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59"/>
          <a:stretch/>
        </p:blipFill>
        <p:spPr>
          <a:xfrm>
            <a:off x="7973345" y="4339835"/>
            <a:ext cx="1221599" cy="1103361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-9042" y="6510374"/>
            <a:ext cx="72615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Blackman, L. D.; Wright, D. B.; Robin, M. P.; Gibson, M. I.; O’Reilly, R. K. </a:t>
            </a:r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ACS Macro </a:t>
            </a:r>
            <a:r>
              <a:rPr lang="en-GB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,1210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828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92" grpId="0"/>
      <p:bldP spid="10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6630</TotalTime>
  <Words>1371</Words>
  <Application>Microsoft Office PowerPoint</Application>
  <PresentationFormat>On-screen Show (4:3)</PresentationFormat>
  <Paragraphs>292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Office Theme</vt:lpstr>
      <vt:lpstr>CS ChemDraw Drawing</vt:lpstr>
      <vt:lpstr>Graph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Gibson</dc:creator>
  <cp:lastModifiedBy>Blackman, Lewis</cp:lastModifiedBy>
  <cp:revision>148</cp:revision>
  <dcterms:created xsi:type="dcterms:W3CDTF">2015-05-20T15:10:26Z</dcterms:created>
  <dcterms:modified xsi:type="dcterms:W3CDTF">2016-05-31T17:09:22Z</dcterms:modified>
</cp:coreProperties>
</file>