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56" r:id="rId3"/>
    <p:sldId id="273" r:id="rId4"/>
    <p:sldId id="274" r:id="rId5"/>
    <p:sldId id="272" r:id="rId6"/>
    <p:sldId id="277" r:id="rId7"/>
    <p:sldId id="294" r:id="rId8"/>
    <p:sldId id="281" r:id="rId9"/>
    <p:sldId id="279" r:id="rId10"/>
    <p:sldId id="280" r:id="rId11"/>
    <p:sldId id="282" r:id="rId12"/>
    <p:sldId id="284" r:id="rId13"/>
    <p:sldId id="296" r:id="rId14"/>
    <p:sldId id="297" r:id="rId15"/>
    <p:sldId id="298" r:id="rId16"/>
    <p:sldId id="29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/>
    <p:restoredTop sz="94434" autoAdjust="0"/>
  </p:normalViewPr>
  <p:slideViewPr>
    <p:cSldViewPr snapToGrid="0" snapToObjects="1">
      <p:cViewPr varScale="1">
        <p:scale>
          <a:sx n="91" d="100"/>
          <a:sy n="91" d="100"/>
        </p:scale>
        <p:origin x="-108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emf"/><Relationship Id="rId4" Type="http://schemas.openxmlformats.org/officeDocument/2006/relationships/image" Target="../media/image4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5AC37-F8D1-416E-A892-2E1F6854E5C6}" type="datetimeFigureOut">
              <a:rPr lang="en-GB" smtClean="0"/>
              <a:t>05/01/2016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7A166-111F-4346-A3DD-EDA306AB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28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7A166-111F-4346-A3DD-EDA306AB5A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22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3.jpg"/><Relationship Id="rId7" Type="http://schemas.openxmlformats.org/officeDocument/2006/relationships/image" Target="../media/image4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0.png"/><Relationship Id="rId11" Type="http://schemas.openxmlformats.org/officeDocument/2006/relationships/image" Target="../media/image38.emf"/><Relationship Id="rId5" Type="http://schemas.openxmlformats.org/officeDocument/2006/relationships/image" Target="../media/image41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3.jpg"/><Relationship Id="rId7" Type="http://schemas.openxmlformats.org/officeDocument/2006/relationships/image" Target="../media/image4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9.emf"/><Relationship Id="rId11" Type="http://schemas.openxmlformats.org/officeDocument/2006/relationships/image" Target="../media/image46.e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45.emf"/><Relationship Id="rId4" Type="http://schemas.openxmlformats.org/officeDocument/2006/relationships/image" Target="../media/image43.emf"/><Relationship Id="rId9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3.jpg"/><Relationship Id="rId7" Type="http://schemas.openxmlformats.org/officeDocument/2006/relationships/image" Target="../media/image48.wmf"/><Relationship Id="rId12" Type="http://schemas.openxmlformats.org/officeDocument/2006/relationships/image" Target="../media/image4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50.wmf"/><Relationship Id="rId5" Type="http://schemas.openxmlformats.org/officeDocument/2006/relationships/image" Target="../media/image47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4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jpg"/><Relationship Id="rId18" Type="http://schemas.openxmlformats.org/officeDocument/2006/relationships/image" Target="../media/image66.jpg"/><Relationship Id="rId26" Type="http://schemas.openxmlformats.org/officeDocument/2006/relationships/image" Target="../media/image74.jpg"/><Relationship Id="rId3" Type="http://schemas.openxmlformats.org/officeDocument/2006/relationships/image" Target="../media/image51.jpeg"/><Relationship Id="rId21" Type="http://schemas.openxmlformats.org/officeDocument/2006/relationships/image" Target="../media/image69.jpg"/><Relationship Id="rId7" Type="http://schemas.openxmlformats.org/officeDocument/2006/relationships/image" Target="../media/image55.png"/><Relationship Id="rId12" Type="http://schemas.openxmlformats.org/officeDocument/2006/relationships/image" Target="../media/image60.jpeg"/><Relationship Id="rId17" Type="http://schemas.openxmlformats.org/officeDocument/2006/relationships/image" Target="../media/image65.jpg"/><Relationship Id="rId25" Type="http://schemas.openxmlformats.org/officeDocument/2006/relationships/image" Target="../media/image73.png"/><Relationship Id="rId2" Type="http://schemas.openxmlformats.org/officeDocument/2006/relationships/image" Target="../media/image3.jpg"/><Relationship Id="rId16" Type="http://schemas.openxmlformats.org/officeDocument/2006/relationships/image" Target="../media/image64.jpg"/><Relationship Id="rId20" Type="http://schemas.openxmlformats.org/officeDocument/2006/relationships/image" Target="../media/image6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24" Type="http://schemas.openxmlformats.org/officeDocument/2006/relationships/image" Target="../media/image72.jpeg"/><Relationship Id="rId5" Type="http://schemas.openxmlformats.org/officeDocument/2006/relationships/image" Target="../media/image53.jpeg"/><Relationship Id="rId15" Type="http://schemas.openxmlformats.org/officeDocument/2006/relationships/image" Target="../media/image63.jpg"/><Relationship Id="rId23" Type="http://schemas.openxmlformats.org/officeDocument/2006/relationships/image" Target="../media/image71.jpeg"/><Relationship Id="rId10" Type="http://schemas.openxmlformats.org/officeDocument/2006/relationships/image" Target="../media/image58.png"/><Relationship Id="rId19" Type="http://schemas.openxmlformats.org/officeDocument/2006/relationships/image" Target="../media/image67.jpeg"/><Relationship Id="rId4" Type="http://schemas.openxmlformats.org/officeDocument/2006/relationships/image" Target="../media/image52.jpg"/><Relationship Id="rId9" Type="http://schemas.openxmlformats.org/officeDocument/2006/relationships/image" Target="../media/image57.png"/><Relationship Id="rId14" Type="http://schemas.openxmlformats.org/officeDocument/2006/relationships/image" Target="../media/image62.jpg"/><Relationship Id="rId22" Type="http://schemas.openxmlformats.org/officeDocument/2006/relationships/image" Target="../media/image7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13" Type="http://schemas.openxmlformats.org/officeDocument/2006/relationships/image" Target="../media/image85.png"/><Relationship Id="rId18" Type="http://schemas.openxmlformats.org/officeDocument/2006/relationships/image" Target="../media/image87.emf"/><Relationship Id="rId3" Type="http://schemas.openxmlformats.org/officeDocument/2006/relationships/image" Target="../media/image3.jpg"/><Relationship Id="rId7" Type="http://schemas.openxmlformats.org/officeDocument/2006/relationships/image" Target="../media/image81.emf"/><Relationship Id="rId12" Type="http://schemas.openxmlformats.org/officeDocument/2006/relationships/image" Target="../media/image78.wmf"/><Relationship Id="rId17" Type="http://schemas.openxmlformats.org/officeDocument/2006/relationships/image" Target="../media/image26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86.e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0.emf"/><Relationship Id="rId11" Type="http://schemas.openxmlformats.org/officeDocument/2006/relationships/oleObject" Target="../embeddings/oleObject25.bin"/><Relationship Id="rId5" Type="http://schemas.openxmlformats.org/officeDocument/2006/relationships/image" Target="../media/image77.wmf"/><Relationship Id="rId15" Type="http://schemas.openxmlformats.org/officeDocument/2006/relationships/image" Target="../media/image79.wmf"/><Relationship Id="rId10" Type="http://schemas.openxmlformats.org/officeDocument/2006/relationships/image" Target="../media/image84.png"/><Relationship Id="rId4" Type="http://schemas.openxmlformats.org/officeDocument/2006/relationships/oleObject" Target="../embeddings/oleObject24.bin"/><Relationship Id="rId9" Type="http://schemas.openxmlformats.org/officeDocument/2006/relationships/image" Target="../media/image83.png"/><Relationship Id="rId14" Type="http://schemas.openxmlformats.org/officeDocument/2006/relationships/oleObject" Target="../embeddings/oleObject2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jp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tiff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t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emf"/><Relationship Id="rId7" Type="http://schemas.openxmlformats.org/officeDocument/2006/relationships/image" Target="../media/image20.png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emf"/><Relationship Id="rId10" Type="http://schemas.openxmlformats.org/officeDocument/2006/relationships/image" Target="../media/image16.emf"/><Relationship Id="rId4" Type="http://schemas.openxmlformats.org/officeDocument/2006/relationships/image" Target="../media/image3.jpg"/><Relationship Id="rId9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3.jp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4.wmf"/><Relationship Id="rId10" Type="http://schemas.openxmlformats.org/officeDocument/2006/relationships/image" Target="../media/image28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3.jpg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3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.jpg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emf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3.jpg"/><Relationship Id="rId7" Type="http://schemas.openxmlformats.org/officeDocument/2006/relationships/image" Target="../media/image38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40.emf"/><Relationship Id="rId5" Type="http://schemas.openxmlformats.org/officeDocument/2006/relationships/image" Target="../media/image37.e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3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Investigating Hysteresis in Thermoresponsive Assemblies </a:t>
            </a:r>
            <a:endParaRPr lang="en-US" sz="36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0303" y="2916658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734" y="2911122"/>
            <a:ext cx="4430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L.D.Blackman@warwick.ac.uk 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5120" y="1289354"/>
            <a:ext cx="7273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Lewis D. Blackman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, Matthew I. Gibson and Rachel K. O’Reilly</a:t>
            </a:r>
          </a:p>
          <a:p>
            <a:pPr algn="ctr"/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659110" y="3517782"/>
            <a:ext cx="26759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0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 @</a:t>
            </a:r>
            <a:r>
              <a:rPr lang="en-GB" sz="2000" dirty="0" err="1" smtClean="0">
                <a:solidFill>
                  <a:schemeClr val="accent4"/>
                </a:solidFill>
                <a:latin typeface="Arial"/>
                <a:cs typeface="Arial"/>
              </a:rPr>
              <a:t>RORgroup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064" y="3555950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7598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RSC Biomaterials Chemistry Meeting. 08/01/2016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University of Birmingham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6701" y="3230731"/>
            <a:ext cx="8948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www2.warwick.ac.uk/fac/sci/chemistry/research/oreilly/oreillygroup</a:t>
            </a:r>
            <a:r>
              <a:rPr lang="en-GB" sz="2000" dirty="0">
                <a:solidFill>
                  <a:schemeClr val="accent4"/>
                </a:solidFill>
                <a:latin typeface="Arial"/>
                <a:cs typeface="Arial"/>
              </a:rPr>
              <a:t>/ </a:t>
            </a:r>
          </a:p>
        </p:txBody>
      </p:sp>
    </p:spTree>
    <p:extLst>
      <p:ext uri="{BB962C8B-B14F-4D97-AF65-F5344CB8AC3E}">
        <p14:creationId xmlns:p14="http://schemas.microsoft.com/office/powerpoint/2010/main" val="205104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602700"/>
              </p:ext>
            </p:extLst>
          </p:nvPr>
        </p:nvGraphicFramePr>
        <p:xfrm>
          <a:off x="323528" y="2616816"/>
          <a:ext cx="4958357" cy="34634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2616816"/>
                        <a:ext cx="4958357" cy="34634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218" y="1626548"/>
            <a:ext cx="960083" cy="94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42536"/>
            <a:ext cx="1101494" cy="1102229"/>
          </a:xfrm>
          <a:prstGeom prst="rect">
            <a:avLst/>
          </a:prstGeom>
        </p:spPr>
      </p:pic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497594"/>
              </p:ext>
            </p:extLst>
          </p:nvPr>
        </p:nvGraphicFramePr>
        <p:xfrm>
          <a:off x="78490" y="802750"/>
          <a:ext cx="229552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CS ChemDraw Drawing" r:id="rId8" imgW="2957639" imgH="1084784" progId="ChemDraw.Document.6.0">
                  <p:embed/>
                </p:oleObj>
              </mc:Choice>
              <mc:Fallback>
                <p:oleObj name="CS ChemDraw Drawing" r:id="rId8" imgW="2957639" imgH="108478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90" y="802750"/>
                        <a:ext cx="2295525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157446"/>
              </p:ext>
            </p:extLst>
          </p:nvPr>
        </p:nvGraphicFramePr>
        <p:xfrm>
          <a:off x="5886902" y="813749"/>
          <a:ext cx="2224088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CS ChemDraw Drawing" r:id="rId10" imgW="2959257" imgH="1084514" progId="ChemDraw.Document.6.0">
                  <p:embed/>
                </p:oleObj>
              </mc:Choice>
              <mc:Fallback>
                <p:oleObj name="CS ChemDraw Drawing" r:id="rId10" imgW="2959257" imgH="108451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6902" y="813749"/>
                        <a:ext cx="2224088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47663" y="193257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endParaRPr lang="en-GB" sz="1800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59110" y="1916590"/>
            <a:ext cx="102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2642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800" dirty="0">
              <a:solidFill>
                <a:srgbClr val="2642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36096" y="4531772"/>
            <a:ext cx="3168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But…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Hysteresis can be introduced by hydrophobic core 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4355976" y="4869160"/>
            <a:ext cx="1080121" cy="4110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955215" y="1164883"/>
            <a:ext cx="2801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Nearly identical corona blocks with almost identical cloud points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82547" y="3293438"/>
            <a:ext cx="30693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Hydrogen bonding ability plays major role in determining hysteresis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</p:spTree>
    <p:extLst>
      <p:ext uri="{BB962C8B-B14F-4D97-AF65-F5344CB8AC3E}">
        <p14:creationId xmlns:p14="http://schemas.microsoft.com/office/powerpoint/2010/main" val="313828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11" y="1929053"/>
            <a:ext cx="1080119" cy="10452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26537" y="219507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8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942410"/>
              </p:ext>
            </p:extLst>
          </p:nvPr>
        </p:nvGraphicFramePr>
        <p:xfrm>
          <a:off x="179388" y="992949"/>
          <a:ext cx="2357437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CS ChemDraw Drawing" r:id="rId5" imgW="2959257" imgH="1095321" progId="ChemDraw.Document.6.0">
                  <p:embed/>
                </p:oleObj>
              </mc:Choice>
              <mc:Fallback>
                <p:oleObj name="CS ChemDraw Drawing" r:id="rId5" imgW="2959257" imgH="109532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992949"/>
                        <a:ext cx="2357437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889" y="1800760"/>
            <a:ext cx="1250748" cy="121807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536899" y="222513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pOEGMA</a:t>
            </a:r>
            <a:endParaRPr lang="en-GB" sz="18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4884920"/>
              </p:ext>
            </p:extLst>
          </p:nvPr>
        </p:nvGraphicFramePr>
        <p:xfrm>
          <a:off x="6184975" y="910173"/>
          <a:ext cx="2533650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CS ChemDraw Drawing" r:id="rId8" imgW="3436148" imgH="1209609" progId="ChemDraw.Document.6.0">
                  <p:embed/>
                </p:oleObj>
              </mc:Choice>
              <mc:Fallback>
                <p:oleObj name="CS ChemDraw Drawing" r:id="rId8" imgW="3436148" imgH="1209609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4975" y="910173"/>
                        <a:ext cx="2533650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063165" y="1136965"/>
            <a:ext cx="2801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 corona blocks but with different cloud points and side-chain lengths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894461"/>
              </p:ext>
            </p:extLst>
          </p:nvPr>
        </p:nvGraphicFramePr>
        <p:xfrm>
          <a:off x="3657600" y="3080600"/>
          <a:ext cx="5090864" cy="2451735"/>
        </p:xfrm>
        <a:graphic>
          <a:graphicData uri="http://schemas.openxmlformats.org/drawingml/2006/table">
            <a:tbl>
              <a:tblPr/>
              <a:tblGrid>
                <a:gridCol w="1272716"/>
                <a:gridCol w="1272716"/>
                <a:gridCol w="1272716"/>
                <a:gridCol w="1272716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Corona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mol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GB" sz="14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Cloud Point/ °C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Hysteresis/ °C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20.3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21.0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77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19.8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0.1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Irreversible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22.1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Irreversible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86865"/>
              </p:ext>
            </p:extLst>
          </p:nvPr>
        </p:nvGraphicFramePr>
        <p:xfrm>
          <a:off x="3674176" y="4482070"/>
          <a:ext cx="5090864" cy="1114425"/>
        </p:xfrm>
        <a:graphic>
          <a:graphicData uri="http://schemas.openxmlformats.org/drawingml/2006/table">
            <a:tbl>
              <a:tblPr/>
              <a:tblGrid>
                <a:gridCol w="1272716"/>
                <a:gridCol w="1272716"/>
                <a:gridCol w="1272716"/>
                <a:gridCol w="1272716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pOEGMA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50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~72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pOEGMA</a:t>
                      </a:r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70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~72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pOEGMA</a:t>
                      </a:r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80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~72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pOEGMA</a:t>
                      </a:r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90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~72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pOEGMA</a:t>
                      </a:r>
                      <a:endParaRPr lang="en-GB" sz="1400" b="0" i="0" u="none" strike="noStrike" dirty="0" smtClean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~72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Franklin Gothic Book" panose="020B0503020102020204" pitchFamily="34" charset="0"/>
                        </a:rPr>
                        <a:t>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1778"/>
            <a:ext cx="3814745" cy="276167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" y="3009173"/>
            <a:ext cx="3814745" cy="276167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2" name="TextBox 31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</p:spTree>
    <p:extLst>
      <p:ext uri="{BB962C8B-B14F-4D97-AF65-F5344CB8AC3E}">
        <p14:creationId xmlns:p14="http://schemas.microsoft.com/office/powerpoint/2010/main" val="264411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1603" y="-7983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Conclusions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79388" y="1513504"/>
            <a:ext cx="8736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degree of hysteresis increased as a function of core hydrophobicity.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79388" y="522807"/>
            <a:ext cx="6494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Well-defined polymers were synthesised by RAFT polymerisation.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79388" y="1161956"/>
            <a:ext cx="8736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transition temperatures were found to be independent of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core hydrophobicity.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79388" y="1865094"/>
            <a:ext cx="8736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hydrogen bonding character of the corona played a role in determining the reversibility of the transition.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9388" y="810840"/>
            <a:ext cx="8440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LLS determined the resultant micelles had </a:t>
            </a:r>
            <a:r>
              <a:rPr lang="en-GB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tunable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</a:t>
            </a:r>
            <a:r>
              <a:rPr lang="en-GB" sz="16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tuning the core composition.</a:t>
            </a:r>
          </a:p>
        </p:txBody>
      </p:sp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7481697"/>
              </p:ext>
            </p:extLst>
          </p:nvPr>
        </p:nvGraphicFramePr>
        <p:xfrm>
          <a:off x="-180528" y="3548152"/>
          <a:ext cx="3533775" cy="246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8" name="Graph" r:id="rId4" imgW="4152900" imgH="2908300" progId="Origin50.Graph">
                  <p:embed/>
                </p:oleObj>
              </mc:Choice>
              <mc:Fallback>
                <p:oleObj name="Graph" r:id="rId4" imgW="4152900" imgH="29083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0528" y="3548152"/>
                        <a:ext cx="3533775" cy="2468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79416"/>
              </p:ext>
            </p:extLst>
          </p:nvPr>
        </p:nvGraphicFramePr>
        <p:xfrm>
          <a:off x="5184080" y="3391371"/>
          <a:ext cx="3708400" cy="270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9" name="Graph" r:id="rId6" imgW="4155034" imgH="2901696" progId="Origin50.Graph">
                  <p:embed/>
                </p:oleObj>
              </mc:Choice>
              <mc:Fallback>
                <p:oleObj name="Graph" r:id="rId6" imgW="4155034" imgH="290169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4080" y="3391371"/>
                        <a:ext cx="3708400" cy="270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215416"/>
              </p:ext>
            </p:extLst>
          </p:nvPr>
        </p:nvGraphicFramePr>
        <p:xfrm>
          <a:off x="5191983" y="3319363"/>
          <a:ext cx="3689350" cy="267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0" r:id="rId8" imgW="4155034" imgH="2901696" progId="Origin50.Graph">
                  <p:embed/>
                </p:oleObj>
              </mc:Choice>
              <mc:Fallback>
                <p:oleObj r:id="rId8" imgW="4155034" imgH="290169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983" y="3319363"/>
                        <a:ext cx="3689350" cy="26717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1" name="Group 80"/>
          <p:cNvGrpSpPr/>
          <p:nvPr/>
        </p:nvGrpSpPr>
        <p:grpSpPr>
          <a:xfrm>
            <a:off x="-25114" y="3355558"/>
            <a:ext cx="9145016" cy="2665412"/>
            <a:chOff x="472108" y="673153"/>
            <a:chExt cx="9145016" cy="2665412"/>
          </a:xfrm>
        </p:grpSpPr>
        <p:sp>
          <p:nvSpPr>
            <p:cNvPr id="82" name="Rectangle 81"/>
            <p:cNvSpPr/>
            <p:nvPr/>
          </p:nvSpPr>
          <p:spPr bwMode="auto">
            <a:xfrm>
              <a:off x="472108" y="908720"/>
              <a:ext cx="9145016" cy="240707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83" name="Object 8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8676958"/>
                </p:ext>
              </p:extLst>
            </p:nvPr>
          </p:nvGraphicFramePr>
          <p:xfrm>
            <a:off x="634979" y="673153"/>
            <a:ext cx="3816350" cy="2665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1" name="Graph" r:id="rId10" imgW="4152900" imgH="2908300" progId="Origin50.Graph">
                    <p:embed/>
                  </p:oleObj>
                </mc:Choice>
                <mc:Fallback>
                  <p:oleObj name="Graph" r:id="rId10" imgW="4152900" imgH="2908300" progId="Origin50.Grap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4979" y="673153"/>
                          <a:ext cx="3816350" cy="2665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4" name="TextBox 83"/>
          <p:cNvSpPr txBox="1"/>
          <p:nvPr/>
        </p:nvSpPr>
        <p:spPr>
          <a:xfrm>
            <a:off x="179388" y="2466715"/>
            <a:ext cx="8736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Brush-like </a:t>
            </a:r>
            <a:r>
              <a:rPr lang="en-GB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coronas with highly hydrophobic cores showed irreversible phase behaviour</a:t>
            </a:r>
          </a:p>
          <a:p>
            <a:pPr lvl="1" eaLnBrk="0" hangingPunct="0"/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995" y="3713712"/>
            <a:ext cx="3095499" cy="224098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6" name="TextBox 85"/>
          <p:cNvSpPr txBox="1"/>
          <p:nvPr/>
        </p:nvSpPr>
        <p:spPr>
          <a:xfrm>
            <a:off x="1040073" y="3008857"/>
            <a:ext cx="8736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Interchain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entanglement?	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181788" y="3036155"/>
            <a:ext cx="4962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Moderate hydrophilicity of </a:t>
            </a:r>
            <a:r>
              <a:rPr lang="en-GB" sz="16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pDEGMA</a:t>
            </a: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?	</a:t>
            </a:r>
            <a:endParaRPr lang="en-GB" sz="16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027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8" grpId="0"/>
      <p:bldP spid="59" grpId="0"/>
      <p:bldP spid="60" grpId="0"/>
      <p:bldP spid="84" grpId="0"/>
      <p:bldP spid="86" grpId="0"/>
      <p:bldP spid="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5531" y="-21050"/>
            <a:ext cx="7182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prstClr val="black"/>
                </a:solidFill>
                <a:latin typeface="Arial"/>
                <a:cs typeface="Arial"/>
              </a:rPr>
              <a:t>Acknowledgements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1" name="Picture 30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3061" y="5395598"/>
            <a:ext cx="2911318" cy="639752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319510" y="553018"/>
            <a:ext cx="8504980" cy="2581468"/>
            <a:chOff x="861118" y="430476"/>
            <a:chExt cx="7341034" cy="2518277"/>
          </a:xfrm>
        </p:grpSpPr>
        <p:grpSp>
          <p:nvGrpSpPr>
            <p:cNvPr id="64" name="Group 63"/>
            <p:cNvGrpSpPr/>
            <p:nvPr/>
          </p:nvGrpSpPr>
          <p:grpSpPr>
            <a:xfrm>
              <a:off x="1660553" y="510142"/>
              <a:ext cx="6477015" cy="2341755"/>
              <a:chOff x="1728132" y="531666"/>
              <a:chExt cx="5560433" cy="1807806"/>
            </a:xfrm>
          </p:grpSpPr>
          <p:pic>
            <p:nvPicPr>
              <p:cNvPr id="66" name="Picture 65" descr="BenMartyn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81813" y="531666"/>
                <a:ext cx="683482" cy="864000"/>
              </a:xfrm>
              <a:prstGeom prst="rect">
                <a:avLst/>
              </a:prstGeom>
            </p:spPr>
          </p:pic>
          <p:pic>
            <p:nvPicPr>
              <p:cNvPr id="67" name="Picture 66" descr="GLDavis.JP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28132" y="1475472"/>
                <a:ext cx="603000" cy="864000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 rotWithShape="1">
              <a:blip r:embed="rId6"/>
              <a:srcRect l="26242" t="17548" r="31260" b="33965"/>
              <a:stretch/>
            </p:blipFill>
            <p:spPr>
              <a:xfrm>
                <a:off x="3825788" y="1475472"/>
                <a:ext cx="572489" cy="859604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90453" y="1475472"/>
                <a:ext cx="633201" cy="860004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46508" y="541507"/>
                <a:ext cx="587928" cy="863999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490453" y="552473"/>
                <a:ext cx="633201" cy="864001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25066" y="551475"/>
                <a:ext cx="663499" cy="864999"/>
              </a:xfrm>
              <a:prstGeom prst="rect">
                <a:avLst/>
              </a:prstGeom>
            </p:spPr>
          </p:pic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23784" y="552473"/>
                <a:ext cx="574492" cy="864000"/>
              </a:xfrm>
              <a:prstGeom prst="rect">
                <a:avLst/>
              </a:prstGeom>
            </p:spPr>
          </p:pic>
        </p:grpSp>
        <p:sp>
          <p:nvSpPr>
            <p:cNvPr id="65" name="Rectangle 64"/>
            <p:cNvSpPr/>
            <p:nvPr/>
          </p:nvSpPr>
          <p:spPr>
            <a:xfrm>
              <a:off x="861118" y="430476"/>
              <a:ext cx="7341034" cy="2518277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54" name="Picture 5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851" y="682252"/>
            <a:ext cx="887771" cy="112733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63" y="662312"/>
            <a:ext cx="916788" cy="1147274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31" y="634683"/>
            <a:ext cx="813766" cy="1147274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59" y="1887926"/>
            <a:ext cx="922379" cy="1147938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577" y="1887927"/>
            <a:ext cx="799615" cy="1147273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172" y="1887927"/>
            <a:ext cx="869450" cy="113892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63" y="1887926"/>
            <a:ext cx="916788" cy="1138921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254" y="1887926"/>
            <a:ext cx="895411" cy="1138921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90" y="634683"/>
            <a:ext cx="774827" cy="1147273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89" y="1887927"/>
            <a:ext cx="774827" cy="114793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274088" y="3134486"/>
            <a:ext cx="5560291" cy="2188372"/>
            <a:chOff x="3260440" y="3134486"/>
            <a:chExt cx="5560291" cy="2188372"/>
          </a:xfrm>
        </p:grpSpPr>
        <p:pic>
          <p:nvPicPr>
            <p:cNvPr id="74" name="Picture 73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613"/>
            <a:stretch/>
          </p:blipFill>
          <p:spPr>
            <a:xfrm>
              <a:off x="3335672" y="3203608"/>
              <a:ext cx="5389121" cy="207307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3260440" y="3134486"/>
              <a:ext cx="5560291" cy="218837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68436" y="3294450"/>
            <a:ext cx="272382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Malvern Instruments Ltd.</a:t>
            </a:r>
          </a:p>
          <a:p>
            <a:pPr eaLnBrk="0" hangingPunct="0"/>
            <a:endParaRPr lang="en-GB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Daniel Wright</a:t>
            </a:r>
          </a:p>
          <a:p>
            <a:pPr eaLnBrk="0" hangingPunct="0"/>
            <a:r>
              <a:rPr lang="en-GB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Mathew Robin</a:t>
            </a:r>
          </a:p>
          <a:p>
            <a:pPr eaLnBrk="0" hangingPunct="0"/>
            <a:r>
              <a:rPr lang="en-GB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Rachel O’Reilly</a:t>
            </a:r>
          </a:p>
          <a:p>
            <a:pPr eaLnBrk="0" hangingPunct="0"/>
            <a:r>
              <a:rPr lang="en-GB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Matthew Gibson</a:t>
            </a:r>
          </a:p>
          <a:p>
            <a:pPr eaLnBrk="0" hangingPunct="0"/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O’Reilly Group</a:t>
            </a:r>
          </a:p>
          <a:p>
            <a:pPr eaLnBrk="0" hangingPunct="0"/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Gibson 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endParaRPr lang="en-GB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792" y="5395598"/>
            <a:ext cx="468618" cy="64585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67" y="5426180"/>
            <a:ext cx="632128" cy="60487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081" y="5438007"/>
            <a:ext cx="581218" cy="581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628" y="5472406"/>
            <a:ext cx="1283636" cy="51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0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Investigating Hysteresis in Thermoresponsive Assemblies </a:t>
            </a:r>
            <a:endParaRPr lang="en-US" sz="3600" b="1" i="1" dirty="0" smtClean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0303" y="2916658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www.warwick.ac.uk/go/gibsongroup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734" y="2911122"/>
            <a:ext cx="4430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L.D.Blackman@warwick.ac.uk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5120" y="1289354"/>
            <a:ext cx="7273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rgbClr val="8064A2"/>
                </a:solidFill>
                <a:latin typeface="Arial"/>
                <a:cs typeface="Arial"/>
              </a:rPr>
              <a:t>Lewis D. Blackman</a:t>
            </a:r>
            <a:r>
              <a:rPr lang="en-GB" sz="3200" dirty="0" smtClean="0">
                <a:solidFill>
                  <a:srgbClr val="8064A2"/>
                </a:solidFill>
                <a:latin typeface="Arial"/>
                <a:cs typeface="Arial"/>
              </a:rPr>
              <a:t>, Matthew I. Gibson and Rachel K. O’Reilly</a:t>
            </a:r>
          </a:p>
          <a:p>
            <a:pPr algn="ctr"/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659110" y="3517782"/>
            <a:ext cx="26759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8064A2"/>
                </a:solidFill>
                <a:latin typeface="Arial"/>
                <a:cs typeface="Arial"/>
              </a:rPr>
              <a:t>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LabGibson</a:t>
            </a:r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 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RORgroup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064" y="3555950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7598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RSC Biomaterials Chemistry Meeting. 08/01/2016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University of Birmingham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6701" y="3230731"/>
            <a:ext cx="8948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www2.warwick.ac.uk/fac/sci/chemistry/research/oreilly/oreillygroup</a:t>
            </a:r>
            <a:r>
              <a:rPr lang="en-GB" sz="2000" dirty="0">
                <a:solidFill>
                  <a:srgbClr val="8064A2"/>
                </a:solidFill>
                <a:latin typeface="Arial"/>
                <a:cs typeface="Arial"/>
              </a:rPr>
              <a:t>/ </a:t>
            </a:r>
          </a:p>
        </p:txBody>
      </p:sp>
    </p:spTree>
    <p:extLst>
      <p:ext uri="{BB962C8B-B14F-4D97-AF65-F5344CB8AC3E}">
        <p14:creationId xmlns:p14="http://schemas.microsoft.com/office/powerpoint/2010/main" val="3921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07" r="17209"/>
          <a:stretch/>
        </p:blipFill>
        <p:spPr>
          <a:xfrm>
            <a:off x="5889113" y="2310106"/>
            <a:ext cx="2942215" cy="219166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86" r="16577" b="35194"/>
          <a:stretch/>
        </p:blipFill>
        <p:spPr>
          <a:xfrm>
            <a:off x="3008793" y="2236190"/>
            <a:ext cx="3042667" cy="213795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18" b="67383"/>
          <a:stretch/>
        </p:blipFill>
        <p:spPr>
          <a:xfrm>
            <a:off x="61386" y="2236190"/>
            <a:ext cx="3103524" cy="21713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0849" y="832167"/>
            <a:ext cx="115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9827" y="832167"/>
            <a:ext cx="1947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0232" y="843939"/>
            <a:ext cx="1871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60" y="1183045"/>
            <a:ext cx="883079" cy="93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261" y="1401936"/>
            <a:ext cx="471590" cy="50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15374" y="1221442"/>
            <a:ext cx="2117460" cy="934274"/>
            <a:chOff x="515374" y="1221442"/>
            <a:chExt cx="2117460" cy="934274"/>
          </a:xfrm>
        </p:grpSpPr>
        <p:sp>
          <p:nvSpPr>
            <p:cNvPr id="16" name="Freeform 15"/>
            <p:cNvSpPr/>
            <p:nvPr/>
          </p:nvSpPr>
          <p:spPr>
            <a:xfrm rot="18681492" flipH="1">
              <a:off x="221821" y="1514995"/>
              <a:ext cx="767672" cy="18056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rot="1548548" flipH="1">
              <a:off x="1119913" y="1280952"/>
              <a:ext cx="790090" cy="160330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 flipH="1" flipV="1">
              <a:off x="854223" y="1953037"/>
              <a:ext cx="721534" cy="20267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 rot="20297996" flipH="1">
              <a:off x="1698060" y="1672475"/>
              <a:ext cx="934774" cy="195694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40961" y="4581128"/>
            <a:ext cx="8029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Degree of hysteresis is reduced by increasing weight fraction of the corona</a:t>
            </a:r>
          </a:p>
          <a:p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in core hydration, as opposed to corona entanglement, lead to differences in hysteresis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423081" y="-21050"/>
            <a:ext cx="9921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Origin of Hysteresis in Highly Aggregated Micelles</a:t>
            </a:r>
          </a:p>
        </p:txBody>
      </p:sp>
    </p:spTree>
    <p:extLst>
      <p:ext uri="{BB962C8B-B14F-4D97-AF65-F5344CB8AC3E}">
        <p14:creationId xmlns:p14="http://schemas.microsoft.com/office/powerpoint/2010/main" val="294991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-423081" y="-21050"/>
            <a:ext cx="9921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Coronal Chain Collapse in the Single Phase Region</a:t>
            </a:r>
            <a:endParaRPr lang="en-GB" sz="2800" b="1" i="1" dirty="0" smtClean="0">
              <a:latin typeface="Arial"/>
              <a:cs typeface="Arial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42387" y="473592"/>
            <a:ext cx="9606839" cy="4977920"/>
            <a:chOff x="42387" y="473592"/>
            <a:chExt cx="9606839" cy="4977920"/>
          </a:xfrm>
        </p:grpSpPr>
        <p:graphicFrame>
          <p:nvGraphicFramePr>
            <p:cNvPr id="88" name="Object 8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22892327"/>
                </p:ext>
              </p:extLst>
            </p:nvPr>
          </p:nvGraphicFramePr>
          <p:xfrm>
            <a:off x="4716016" y="473592"/>
            <a:ext cx="4933210" cy="33154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9" r:id="rId4" imgW="4154760" imgH="2901600" progId="">
                    <p:embed/>
                  </p:oleObj>
                </mc:Choice>
                <mc:Fallback>
                  <p:oleObj r:id="rId4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716016" y="473592"/>
                          <a:ext cx="4933210" cy="33154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9" name="Group 88"/>
            <p:cNvGrpSpPr/>
            <p:nvPr/>
          </p:nvGrpSpPr>
          <p:grpSpPr>
            <a:xfrm>
              <a:off x="42387" y="3029413"/>
              <a:ext cx="3103315" cy="2422099"/>
              <a:chOff x="4621197" y="2764393"/>
              <a:chExt cx="4220026" cy="3293678"/>
            </a:xfrm>
          </p:grpSpPr>
          <p:pic>
            <p:nvPicPr>
              <p:cNvPr id="90" name="Picture 89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4270" t="-1666" r="-4277" b="-3423"/>
              <a:stretch/>
            </p:blipFill>
            <p:spPr>
              <a:xfrm>
                <a:off x="5508104" y="2764393"/>
                <a:ext cx="3333119" cy="3293678"/>
              </a:xfrm>
              <a:prstGeom prst="ellipse">
                <a:avLst/>
              </a:prstGeom>
              <a:solidFill>
                <a:srgbClr val="FFFFFF"/>
              </a:solidFill>
            </p:spPr>
          </p:pic>
          <p:cxnSp>
            <p:nvCxnSpPr>
              <p:cNvPr id="91" name="Straight Arrow Connector 90"/>
              <p:cNvCxnSpPr/>
              <p:nvPr/>
            </p:nvCxnSpPr>
            <p:spPr bwMode="auto">
              <a:xfrm flipH="1" flipV="1">
                <a:off x="6156176" y="3140968"/>
                <a:ext cx="1018487" cy="1225993"/>
              </a:xfrm>
              <a:prstGeom prst="straightConnector1">
                <a:avLst/>
              </a:prstGeom>
              <a:solidFill>
                <a:srgbClr val="00CC99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2" name="Oval 91"/>
              <p:cNvSpPr/>
              <p:nvPr/>
            </p:nvSpPr>
            <p:spPr bwMode="auto">
              <a:xfrm>
                <a:off x="5618222" y="2764393"/>
                <a:ext cx="3112879" cy="3112879"/>
              </a:xfrm>
              <a:prstGeom prst="ellips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Arial" charset="0"/>
                </a:endParaRPr>
              </a:p>
            </p:txBody>
          </p:sp>
          <p:cxnSp>
            <p:nvCxnSpPr>
              <p:cNvPr id="93" name="Straight Connector 92"/>
              <p:cNvCxnSpPr>
                <a:endCxn id="94" idx="3"/>
              </p:cNvCxnSpPr>
              <p:nvPr/>
            </p:nvCxnSpPr>
            <p:spPr bwMode="auto">
              <a:xfrm flipH="1">
                <a:off x="5140892" y="3416190"/>
                <a:ext cx="1152130" cy="252956"/>
              </a:xfrm>
              <a:prstGeom prst="line">
                <a:avLst/>
              </a:prstGeom>
              <a:solidFill>
                <a:srgbClr val="00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4" name="TextBox 93"/>
              <p:cNvSpPr txBox="1"/>
              <p:nvPr/>
            </p:nvSpPr>
            <p:spPr>
              <a:xfrm>
                <a:off x="4621197" y="3438312"/>
                <a:ext cx="519695" cy="461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cs typeface="Arial" charset="0"/>
                  </a:rPr>
                  <a:t>R</a:t>
                </a:r>
                <a:r>
                  <a:rPr kumimoji="0" lang="en-GB" sz="24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cs typeface="Arial" charset="0"/>
                  </a:rPr>
                  <a:t>H</a:t>
                </a:r>
                <a:endParaRPr kumimoji="0" lang="en-GB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anose="020B0503020102020204" pitchFamily="34" charset="0"/>
                  <a:cs typeface="Arial" charset="0"/>
                </a:endParaRPr>
              </a:p>
            </p:txBody>
          </p:sp>
        </p:grpSp>
      </p:grpSp>
      <p:sp>
        <p:nvSpPr>
          <p:cNvPr id="9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  <a:latin typeface="Franklin Gothic Book" pitchFamily="34" charset="0"/>
              <a:cs typeface="Arial" charset="0"/>
            </a:endParaRPr>
          </a:p>
        </p:txBody>
      </p:sp>
      <p:sp>
        <p:nvSpPr>
          <p:cNvPr id="96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  <a:latin typeface="Franklin Gothic Book" pitchFamily="34" charset="0"/>
              <a:cs typeface="Arial" charset="0"/>
            </a:endParaRPr>
          </a:p>
        </p:txBody>
      </p:sp>
      <p:sp>
        <p:nvSpPr>
          <p:cNvPr id="98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  <a:latin typeface="Franklin Gothic Book" pitchFamily="34" charset="0"/>
              <a:cs typeface="Arial" charset="0"/>
            </a:endParaRPr>
          </a:p>
        </p:txBody>
      </p:sp>
      <p:sp>
        <p:nvSpPr>
          <p:cNvPr id="99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  <a:latin typeface="Franklin Gothic Book" pitchFamily="34" charset="0"/>
              <a:cs typeface="Arial" charset="0"/>
            </a:endParaRPr>
          </a:p>
        </p:txBody>
      </p:sp>
      <p:sp>
        <p:nvSpPr>
          <p:cNvPr id="10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  <a:latin typeface="Franklin Gothic Book" pitchFamily="34" charset="0"/>
              <a:cs typeface="Arial" charset="0"/>
            </a:endParaRPr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17" y="934117"/>
            <a:ext cx="1223713" cy="2044161"/>
          </a:xfrm>
          <a:prstGeom prst="rect">
            <a:avLst/>
          </a:prstGeom>
        </p:spPr>
      </p:pic>
      <p:grpSp>
        <p:nvGrpSpPr>
          <p:cNvPr id="102" name="Group 101"/>
          <p:cNvGrpSpPr/>
          <p:nvPr/>
        </p:nvGrpSpPr>
        <p:grpSpPr>
          <a:xfrm>
            <a:off x="1210284" y="836712"/>
            <a:ext cx="2182190" cy="1872208"/>
            <a:chOff x="1210284" y="1944478"/>
            <a:chExt cx="2182190" cy="1872208"/>
          </a:xfrm>
        </p:grpSpPr>
        <p:cxnSp>
          <p:nvCxnSpPr>
            <p:cNvPr id="103" name="Straight Arrow Connector 102"/>
            <p:cNvCxnSpPr/>
            <p:nvPr/>
          </p:nvCxnSpPr>
          <p:spPr bwMode="auto">
            <a:xfrm>
              <a:off x="1948014" y="2304518"/>
              <a:ext cx="1441375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4" name="Straight Arrow Connector 103"/>
            <p:cNvCxnSpPr/>
            <p:nvPr/>
          </p:nvCxnSpPr>
          <p:spPr bwMode="auto">
            <a:xfrm>
              <a:off x="1230412" y="2808574"/>
              <a:ext cx="1441375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5" name="Straight Arrow Connector 104"/>
            <p:cNvCxnSpPr/>
            <p:nvPr/>
          </p:nvCxnSpPr>
          <p:spPr bwMode="auto">
            <a:xfrm>
              <a:off x="1951099" y="3240622"/>
              <a:ext cx="1441375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6" name="Straight Arrow Connector 105"/>
            <p:cNvCxnSpPr/>
            <p:nvPr/>
          </p:nvCxnSpPr>
          <p:spPr bwMode="auto">
            <a:xfrm>
              <a:off x="1210284" y="3816686"/>
              <a:ext cx="1441375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7" name="TextBox 106"/>
            <p:cNvSpPr txBox="1"/>
            <p:nvPr/>
          </p:nvSpPr>
          <p:spPr>
            <a:xfrm>
              <a:off x="2315462" y="1944478"/>
              <a:ext cx="69762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914400" eaLnBrk="0" hangingPunct="0">
                <a:defRPr/>
              </a:pPr>
              <a:r>
                <a:rPr lang="en-GB" sz="2000" kern="0" dirty="0" smtClean="0">
                  <a:solidFill>
                    <a:srgbClr val="FF0000"/>
                  </a:solidFill>
                  <a:latin typeface="Franklin Gothic Book" pitchFamily="34" charset="0"/>
                  <a:cs typeface="Arial" charset="0"/>
                </a:rPr>
                <a:t>Heat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3030277" y="972896"/>
            <a:ext cx="1158890" cy="1952048"/>
            <a:chOff x="3030277" y="972896"/>
            <a:chExt cx="1158890" cy="1952048"/>
          </a:xfrm>
        </p:grpSpPr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0517" y="972896"/>
              <a:ext cx="438650" cy="447711"/>
            </a:xfrm>
            <a:prstGeom prst="rect">
              <a:avLst/>
            </a:prstGeom>
          </p:spPr>
        </p:pic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0277" y="1440236"/>
              <a:ext cx="478368" cy="468832"/>
            </a:xfrm>
            <a:prstGeom prst="rect">
              <a:avLst/>
            </a:prstGeom>
          </p:spPr>
        </p:pic>
        <p:pic>
          <p:nvPicPr>
            <p:cNvPr id="111" name="Picture 1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1712" y="1956547"/>
              <a:ext cx="457455" cy="444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" name="Picture 2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277" y="2492896"/>
              <a:ext cx="436902" cy="43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3" name="Group 112"/>
          <p:cNvGrpSpPr/>
          <p:nvPr/>
        </p:nvGrpSpPr>
        <p:grpSpPr>
          <a:xfrm>
            <a:off x="9440" y="477007"/>
            <a:ext cx="9210113" cy="5002757"/>
            <a:chOff x="9440" y="477007"/>
            <a:chExt cx="9210113" cy="5002757"/>
          </a:xfrm>
        </p:grpSpPr>
        <p:grpSp>
          <p:nvGrpSpPr>
            <p:cNvPr id="114" name="Group 113"/>
            <p:cNvGrpSpPr/>
            <p:nvPr/>
          </p:nvGrpSpPr>
          <p:grpSpPr>
            <a:xfrm>
              <a:off x="4251258" y="477007"/>
              <a:ext cx="4968295" cy="3498806"/>
              <a:chOff x="4251258" y="477007"/>
              <a:chExt cx="4968295" cy="3498806"/>
            </a:xfrm>
          </p:grpSpPr>
          <p:sp>
            <p:nvSpPr>
              <p:cNvPr id="126" name="Rectangle 125"/>
              <p:cNvSpPr/>
              <p:nvPr/>
            </p:nvSpPr>
            <p:spPr bwMode="auto">
              <a:xfrm>
                <a:off x="4539033" y="825309"/>
                <a:ext cx="4680520" cy="3150504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itchFamily="34" charset="0"/>
                  <a:cs typeface="Arial" charset="0"/>
                </a:endParaRPr>
              </a:p>
            </p:txBody>
          </p:sp>
          <p:graphicFrame>
            <p:nvGraphicFramePr>
              <p:cNvPr id="127" name="Object 1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85192855"/>
                  </p:ext>
                </p:extLst>
              </p:nvPr>
            </p:nvGraphicFramePr>
            <p:xfrm>
              <a:off x="4251258" y="477007"/>
              <a:ext cx="4868836" cy="31342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70" r:id="rId11" imgW="4154760" imgH="2901600" progId="">
                      <p:embed/>
                    </p:oleObj>
                  </mc:Choice>
                  <mc:Fallback>
                    <p:oleObj r:id="rId11" imgW="4154760" imgH="2901600" progId="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4251258" y="477007"/>
                            <a:ext cx="4868836" cy="3134244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15" name="Group 114"/>
            <p:cNvGrpSpPr/>
            <p:nvPr/>
          </p:nvGrpSpPr>
          <p:grpSpPr>
            <a:xfrm>
              <a:off x="9440" y="3000043"/>
              <a:ext cx="3164516" cy="2479721"/>
              <a:chOff x="2267744" y="908720"/>
              <a:chExt cx="4412659" cy="3457768"/>
            </a:xfrm>
          </p:grpSpPr>
          <p:sp>
            <p:nvSpPr>
              <p:cNvPr id="116" name="Rectangle 115"/>
              <p:cNvSpPr/>
              <p:nvPr/>
            </p:nvSpPr>
            <p:spPr bwMode="auto">
              <a:xfrm>
                <a:off x="2267744" y="908720"/>
                <a:ext cx="4412659" cy="3457768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Arial" charset="0"/>
                </a:endParaRPr>
              </a:p>
            </p:txBody>
          </p:sp>
          <p:grpSp>
            <p:nvGrpSpPr>
              <p:cNvPr id="117" name="Group 116"/>
              <p:cNvGrpSpPr/>
              <p:nvPr/>
            </p:nvGrpSpPr>
            <p:grpSpPr>
              <a:xfrm>
                <a:off x="2376589" y="982159"/>
                <a:ext cx="4197215" cy="3327080"/>
                <a:chOff x="4644008" y="2791112"/>
                <a:chExt cx="4197215" cy="3327080"/>
              </a:xfrm>
            </p:grpSpPr>
            <p:grpSp>
              <p:nvGrpSpPr>
                <p:cNvPr id="118" name="Group 117"/>
                <p:cNvGrpSpPr/>
                <p:nvPr/>
              </p:nvGrpSpPr>
              <p:grpSpPr>
                <a:xfrm>
                  <a:off x="5508104" y="2791112"/>
                  <a:ext cx="3333119" cy="3327080"/>
                  <a:chOff x="5508104" y="2764393"/>
                  <a:chExt cx="3333119" cy="3327080"/>
                </a:xfrm>
              </p:grpSpPr>
              <p:grpSp>
                <p:nvGrpSpPr>
                  <p:cNvPr id="121" name="Group 120"/>
                  <p:cNvGrpSpPr/>
                  <p:nvPr/>
                </p:nvGrpSpPr>
                <p:grpSpPr>
                  <a:xfrm>
                    <a:off x="5508104" y="2764393"/>
                    <a:ext cx="3333119" cy="3327080"/>
                    <a:chOff x="3677281" y="3544663"/>
                    <a:chExt cx="3333119" cy="3327080"/>
                  </a:xfrm>
                </p:grpSpPr>
                <p:pic>
                  <p:nvPicPr>
                    <p:cNvPr id="124" name="Picture 123"/>
                    <p:cNvPicPr>
                      <a:picLocks noChangeAspect="1"/>
                    </p:cNvPicPr>
                    <p:nvPr/>
                  </p:nvPicPr>
                  <p:blipFill rotWithShape="1"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-4270" t="-1666" r="-4277" b="-3423"/>
                    <a:stretch/>
                  </p:blipFill>
                  <p:spPr>
                    <a:xfrm>
                      <a:off x="3677281" y="3578065"/>
                      <a:ext cx="3333119" cy="3293678"/>
                    </a:xfrm>
                    <a:prstGeom prst="ellipse">
                      <a:avLst/>
                    </a:prstGeom>
                  </p:spPr>
                </p:pic>
                <p:sp>
                  <p:nvSpPr>
                    <p:cNvPr id="125" name="Donut 124"/>
                    <p:cNvSpPr/>
                    <p:nvPr/>
                  </p:nvSpPr>
                  <p:spPr bwMode="auto">
                    <a:xfrm>
                      <a:off x="3728112" y="3544663"/>
                      <a:ext cx="3231455" cy="3205135"/>
                    </a:xfrm>
                    <a:prstGeom prst="donut">
                      <a:avLst>
                        <a:gd name="adj" fmla="val 37155"/>
                      </a:avLst>
                    </a:prstGeom>
                    <a:solidFill>
                      <a:srgbClr val="FFFFFF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Arial" charset="0"/>
                      </a:endParaRPr>
                    </a:p>
                  </p:txBody>
                </p:sp>
              </p:grpSp>
              <p:sp>
                <p:nvSpPr>
                  <p:cNvPr id="122" name="Oval 121"/>
                  <p:cNvSpPr/>
                  <p:nvPr/>
                </p:nvSpPr>
                <p:spPr bwMode="auto">
                  <a:xfrm>
                    <a:off x="6732240" y="3933056"/>
                    <a:ext cx="864096" cy="853576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cs typeface="Arial" charset="0"/>
                    </a:endParaRPr>
                  </a:p>
                </p:txBody>
              </p:sp>
              <p:cxnSp>
                <p:nvCxnSpPr>
                  <p:cNvPr id="123" name="Straight Arrow Connector 122"/>
                  <p:cNvCxnSpPr>
                    <a:endCxn id="122" idx="3"/>
                  </p:cNvCxnSpPr>
                  <p:nvPr/>
                </p:nvCxnSpPr>
                <p:spPr bwMode="auto">
                  <a:xfrm flipH="1">
                    <a:off x="6858784" y="4366961"/>
                    <a:ext cx="305505" cy="294668"/>
                  </a:xfrm>
                  <a:prstGeom prst="straightConnector1">
                    <a:avLst/>
                  </a:prstGeom>
                  <a:solidFill>
                    <a:srgbClr val="00CC99"/>
                  </a:solidFill>
                  <a:ln w="19050" cap="flat" cmpd="sng" algn="ctr">
                    <a:solidFill>
                      <a:srgbClr val="000000"/>
                    </a:solidFill>
                    <a:prstDash val="solid"/>
                    <a:round/>
                    <a:headEnd type="arrow"/>
                    <a:tailEnd type="arrow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119" name="Straight Connector 118"/>
                <p:cNvCxnSpPr>
                  <a:endCxn id="120" idx="3"/>
                </p:cNvCxnSpPr>
                <p:nvPr/>
              </p:nvCxnSpPr>
              <p:spPr bwMode="auto">
                <a:xfrm flipH="1">
                  <a:off x="5402549" y="4514295"/>
                  <a:ext cx="1547972" cy="503170"/>
                </a:xfrm>
                <a:prstGeom prst="line">
                  <a:avLst/>
                </a:prstGeom>
                <a:solidFill>
                  <a:srgbClr val="00CC99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20" name="TextBox 119"/>
                <p:cNvSpPr txBox="1"/>
                <p:nvPr/>
              </p:nvSpPr>
              <p:spPr>
                <a:xfrm>
                  <a:off x="4644008" y="4786632"/>
                  <a:ext cx="75854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400" b="0" i="1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cs typeface="Arial" charset="0"/>
                    </a:rPr>
                    <a:t>R</a:t>
                  </a:r>
                  <a:r>
                    <a:rPr kumimoji="0" lang="en-GB" sz="2400" b="0" i="0" u="none" strike="noStrike" kern="0" cap="none" spc="0" normalizeH="0" baseline="-25000" noProof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cs typeface="Arial" charset="0"/>
                    </a:rPr>
                    <a:t>core</a:t>
                  </a:r>
                  <a:endParaRPr kumimoji="0" lang="en-GB" sz="24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28" name="Group 127"/>
          <p:cNvGrpSpPr/>
          <p:nvPr/>
        </p:nvGrpSpPr>
        <p:grpSpPr>
          <a:xfrm>
            <a:off x="-249349" y="3011799"/>
            <a:ext cx="3498077" cy="2914210"/>
            <a:chOff x="6968071" y="-2332332"/>
            <a:chExt cx="4876737" cy="4062758"/>
          </a:xfrm>
        </p:grpSpPr>
        <p:sp>
          <p:nvSpPr>
            <p:cNvPr id="129" name="Rectangle 128"/>
            <p:cNvSpPr/>
            <p:nvPr/>
          </p:nvSpPr>
          <p:spPr bwMode="auto">
            <a:xfrm>
              <a:off x="6968071" y="-2332332"/>
              <a:ext cx="4876737" cy="360109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Arial" charset="0"/>
              </a:endParaRPr>
            </a:p>
          </p:txBody>
        </p:sp>
        <p:grpSp>
          <p:nvGrpSpPr>
            <p:cNvPr id="130" name="Group 129"/>
            <p:cNvGrpSpPr/>
            <p:nvPr/>
          </p:nvGrpSpPr>
          <p:grpSpPr>
            <a:xfrm>
              <a:off x="7713974" y="-2238863"/>
              <a:ext cx="3919142" cy="3969289"/>
              <a:chOff x="4922081" y="2797795"/>
              <a:chExt cx="3919142" cy="3969289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5508104" y="2797795"/>
                <a:ext cx="3333119" cy="3293678"/>
                <a:chOff x="8164112" y="3319340"/>
                <a:chExt cx="3333119" cy="3293678"/>
              </a:xfrm>
            </p:grpSpPr>
            <p:pic>
              <p:nvPicPr>
                <p:cNvPr id="137" name="Picture 136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4270" t="-1666" r="-4277" b="-3423"/>
                <a:stretch/>
              </p:blipFill>
              <p:spPr>
                <a:xfrm>
                  <a:off x="8164112" y="3319340"/>
                  <a:ext cx="3333119" cy="3293678"/>
                </a:xfrm>
                <a:prstGeom prst="ellipse">
                  <a:avLst/>
                </a:prstGeom>
              </p:spPr>
            </p:pic>
            <p:sp>
              <p:nvSpPr>
                <p:cNvPr id="138" name="Oval 137"/>
                <p:cNvSpPr/>
                <p:nvPr/>
              </p:nvSpPr>
              <p:spPr bwMode="auto">
                <a:xfrm>
                  <a:off x="9398624" y="4443425"/>
                  <a:ext cx="864096" cy="864096"/>
                </a:xfrm>
                <a:prstGeom prst="ellipse">
                  <a:avLst/>
                </a:prstGeom>
                <a:solidFill>
                  <a:srgbClr val="FFFFFF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cs typeface="Arial" charset="0"/>
                  </a:endParaRPr>
                </a:p>
              </p:txBody>
            </p:sp>
          </p:grpSp>
          <p:cxnSp>
            <p:nvCxnSpPr>
              <p:cNvPr id="132" name="Straight Arrow Connector 131"/>
              <p:cNvCxnSpPr>
                <a:endCxn id="133" idx="3"/>
              </p:cNvCxnSpPr>
              <p:nvPr/>
            </p:nvCxnSpPr>
            <p:spPr bwMode="auto">
              <a:xfrm flipH="1">
                <a:off x="6074095" y="4689363"/>
                <a:ext cx="812840" cy="772148"/>
              </a:xfrm>
              <a:prstGeom prst="straightConnector1">
                <a:avLst/>
              </a:prstGeom>
              <a:solidFill>
                <a:srgbClr val="00CC99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3" name="Oval 132"/>
              <p:cNvSpPr/>
              <p:nvPr/>
            </p:nvSpPr>
            <p:spPr bwMode="auto">
              <a:xfrm>
                <a:off x="5618224" y="2804503"/>
                <a:ext cx="3112879" cy="3112879"/>
              </a:xfrm>
              <a:prstGeom prst="ellips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 bwMode="auto">
              <a:xfrm>
                <a:off x="6742616" y="3932400"/>
                <a:ext cx="864096" cy="853576"/>
              </a:xfrm>
              <a:prstGeom prst="ellips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Arial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 bwMode="auto">
              <a:xfrm flipH="1">
                <a:off x="5618223" y="5075437"/>
                <a:ext cx="860795" cy="1553833"/>
              </a:xfrm>
              <a:prstGeom prst="line">
                <a:avLst/>
              </a:prstGeom>
              <a:solidFill>
                <a:srgbClr val="00CC99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6" name="TextBox 135"/>
              <p:cNvSpPr txBox="1"/>
              <p:nvPr/>
            </p:nvSpPr>
            <p:spPr>
              <a:xfrm>
                <a:off x="4922081" y="6305418"/>
                <a:ext cx="974434" cy="461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1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cs typeface="Arial" charset="0"/>
                  </a:rPr>
                  <a:t>R</a:t>
                </a:r>
                <a:r>
                  <a:rPr kumimoji="0" lang="en-GB" sz="2400" b="0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cs typeface="Arial" charset="0"/>
                  </a:rPr>
                  <a:t>corona</a:t>
                </a:r>
                <a:endParaRPr kumimoji="0" lang="en-GB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anose="020B0503020102020204" pitchFamily="34" charset="0"/>
                  <a:cs typeface="Arial" charset="0"/>
                </a:endParaRPr>
              </a:p>
            </p:txBody>
          </p:sp>
        </p:grpSp>
      </p:grpSp>
      <p:grpSp>
        <p:nvGrpSpPr>
          <p:cNvPr id="139" name="Group 138"/>
          <p:cNvGrpSpPr/>
          <p:nvPr/>
        </p:nvGrpSpPr>
        <p:grpSpPr>
          <a:xfrm>
            <a:off x="209063" y="2535660"/>
            <a:ext cx="4684597" cy="3276648"/>
            <a:chOff x="209063" y="2535660"/>
            <a:chExt cx="4684597" cy="3276648"/>
          </a:xfrm>
        </p:grpSpPr>
        <p:sp>
          <p:nvSpPr>
            <p:cNvPr id="140" name="TextBox 139"/>
            <p:cNvSpPr txBox="1"/>
            <p:nvPr/>
          </p:nvSpPr>
          <p:spPr>
            <a:xfrm>
              <a:off x="3467179" y="2907892"/>
              <a:ext cx="14264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anose="020B0503020102020204" pitchFamily="34" charset="0"/>
                  <a:cs typeface="Arial" charset="0"/>
                </a:rPr>
                <a:t>L</a:t>
              </a:r>
              <a:r>
                <a:rPr kumimoji="0" lang="en-GB" sz="24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anose="020B0503020102020204" pitchFamily="34" charset="0"/>
                  <a:cs typeface="Arial" charset="0"/>
                </a:rPr>
                <a:t>max</a:t>
              </a:r>
              <a:r>
                <a:rPr kumimoji="0" lang="en-GB" sz="24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anose="020B0503020102020204" pitchFamily="34" charset="0"/>
                  <a:cs typeface="Arial" charset="0"/>
                </a:rPr>
                <a:t>,</a:t>
              </a:r>
              <a:r>
                <a:rPr kumimoji="0" lang="en-GB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anose="020B0503020102020204" pitchFamily="34" charset="0"/>
                  <a:cs typeface="Arial" charset="0"/>
                </a:rPr>
                <a:t> </a:t>
              </a:r>
              <a:r>
                <a:rPr kumimoji="0" lang="en-GB" sz="24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anose="020B0503020102020204" pitchFamily="34" charset="0"/>
                  <a:cs typeface="Arial" charset="0"/>
                </a:rPr>
                <a:t>corona</a:t>
              </a:r>
              <a:endParaRPr kumimoji="0" lang="en-GB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cs typeface="Arial" charset="0"/>
              </a:endParaRPr>
            </a:p>
          </p:txBody>
        </p:sp>
        <p:sp>
          <p:nvSpPr>
            <p:cNvPr id="141" name="Freeform 140"/>
            <p:cNvSpPr/>
            <p:nvPr/>
          </p:nvSpPr>
          <p:spPr bwMode="auto">
            <a:xfrm rot="20405535">
              <a:off x="2185896" y="3762982"/>
              <a:ext cx="1360957" cy="203821"/>
            </a:xfrm>
            <a:custGeom>
              <a:avLst/>
              <a:gdLst>
                <a:gd name="connsiteX0" fmla="*/ 0 w 1956390"/>
                <a:gd name="connsiteY0" fmla="*/ 107586 h 182031"/>
                <a:gd name="connsiteX1" fmla="*/ 287079 w 1956390"/>
                <a:gd name="connsiteY1" fmla="*/ 1260 h 182031"/>
                <a:gd name="connsiteX2" fmla="*/ 616688 w 1956390"/>
                <a:gd name="connsiteY2" fmla="*/ 171381 h 182031"/>
                <a:gd name="connsiteX3" fmla="*/ 978195 w 1956390"/>
                <a:gd name="connsiteY3" fmla="*/ 33158 h 182031"/>
                <a:gd name="connsiteX4" fmla="*/ 1307804 w 1956390"/>
                <a:gd name="connsiteY4" fmla="*/ 182014 h 182031"/>
                <a:gd name="connsiteX5" fmla="*/ 1701209 w 1956390"/>
                <a:gd name="connsiteY5" fmla="*/ 43791 h 182031"/>
                <a:gd name="connsiteX6" fmla="*/ 1956390 w 1956390"/>
                <a:gd name="connsiteY6" fmla="*/ 150116 h 182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6390" h="182031">
                  <a:moveTo>
                    <a:pt x="0" y="107586"/>
                  </a:moveTo>
                  <a:cubicBezTo>
                    <a:pt x="92149" y="49107"/>
                    <a:pt x="184298" y="-9372"/>
                    <a:pt x="287079" y="1260"/>
                  </a:cubicBezTo>
                  <a:cubicBezTo>
                    <a:pt x="389860" y="11892"/>
                    <a:pt x="501502" y="166065"/>
                    <a:pt x="616688" y="171381"/>
                  </a:cubicBezTo>
                  <a:cubicBezTo>
                    <a:pt x="731874" y="176697"/>
                    <a:pt x="863009" y="31386"/>
                    <a:pt x="978195" y="33158"/>
                  </a:cubicBezTo>
                  <a:cubicBezTo>
                    <a:pt x="1093381" y="34930"/>
                    <a:pt x="1187302" y="180242"/>
                    <a:pt x="1307804" y="182014"/>
                  </a:cubicBezTo>
                  <a:cubicBezTo>
                    <a:pt x="1428306" y="183786"/>
                    <a:pt x="1593111" y="49107"/>
                    <a:pt x="1701209" y="43791"/>
                  </a:cubicBezTo>
                  <a:cubicBezTo>
                    <a:pt x="1809307" y="38475"/>
                    <a:pt x="1882848" y="94295"/>
                    <a:pt x="1956390" y="150116"/>
                  </a:cubicBezTo>
                </a:path>
              </a:pathLst>
            </a:custGeom>
            <a:noFill/>
            <a:ln w="50800" cap="flat" cmpd="sng" algn="ctr">
              <a:solidFill>
                <a:srgbClr val="264292">
                  <a:alpha val="6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270000" h="12700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42" name="Oval 141"/>
            <p:cNvSpPr/>
            <p:nvPr/>
          </p:nvSpPr>
          <p:spPr bwMode="auto">
            <a:xfrm>
              <a:off x="209063" y="2535660"/>
              <a:ext cx="3422170" cy="3276648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Arial" charset="0"/>
              </a:endParaRPr>
            </a:p>
          </p:txBody>
        </p:sp>
        <p:cxnSp>
          <p:nvCxnSpPr>
            <p:cNvPr id="143" name="Straight Arrow Connector 142"/>
            <p:cNvCxnSpPr/>
            <p:nvPr/>
          </p:nvCxnSpPr>
          <p:spPr bwMode="auto">
            <a:xfrm flipH="1">
              <a:off x="2268422" y="3864496"/>
              <a:ext cx="1362812" cy="302740"/>
            </a:xfrm>
            <a:prstGeom prst="straightConnector1">
              <a:avLst/>
            </a:prstGeom>
            <a:solidFill>
              <a:srgbClr val="00CC99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4" name="Straight Connector 143"/>
            <p:cNvCxnSpPr/>
            <p:nvPr/>
          </p:nvCxnSpPr>
          <p:spPr bwMode="auto">
            <a:xfrm flipH="1">
              <a:off x="3275856" y="3369557"/>
              <a:ext cx="474661" cy="545651"/>
            </a:xfrm>
            <a:prstGeom prst="line">
              <a:avLst/>
            </a:prstGeom>
            <a:solidFill>
              <a:srgbClr val="00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45" name="Picture 14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167236"/>
            <a:ext cx="811627" cy="831224"/>
          </a:xfrm>
          <a:prstGeom prst="rect">
            <a:avLst/>
          </a:prstGeom>
        </p:spPr>
      </p:pic>
      <p:graphicFrame>
        <p:nvGraphicFramePr>
          <p:cNvPr id="146" name="Object 1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280924"/>
              </p:ext>
            </p:extLst>
          </p:nvPr>
        </p:nvGraphicFramePr>
        <p:xfrm>
          <a:off x="4327819" y="2960388"/>
          <a:ext cx="4608512" cy="296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r:id="rId14" imgW="4154760" imgH="2901600" progId="">
                  <p:embed/>
                </p:oleObj>
              </mc:Choice>
              <mc:Fallback>
                <p:oleObj r:id="rId14" imgW="4154760" imgH="2901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7819" y="2960388"/>
                        <a:ext cx="4608512" cy="296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7" name="TextBox 146"/>
          <p:cNvSpPr txBox="1"/>
          <p:nvPr/>
        </p:nvSpPr>
        <p:spPr>
          <a:xfrm>
            <a:off x="7258695" y="3726477"/>
            <a:ext cx="163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Coronal Chain Collapse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8" name="Picture 14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707" y="4671292"/>
            <a:ext cx="528368" cy="532613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937598"/>
            <a:ext cx="416863" cy="440576"/>
          </a:xfrm>
          <a:prstGeom prst="rect">
            <a:avLst/>
          </a:prstGeom>
        </p:spPr>
      </p:pic>
      <p:cxnSp>
        <p:nvCxnSpPr>
          <p:cNvPr id="150" name="Straight Arrow Connector 149"/>
          <p:cNvCxnSpPr/>
          <p:nvPr/>
        </p:nvCxnSpPr>
        <p:spPr>
          <a:xfrm>
            <a:off x="6300192" y="3519164"/>
            <a:ext cx="1152128" cy="792088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stealth"/>
          </a:ln>
          <a:effectLst/>
        </p:spPr>
      </p:cxnSp>
      <p:pic>
        <p:nvPicPr>
          <p:cNvPr id="151" name="Picture 15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859" y="5316519"/>
            <a:ext cx="2047160" cy="75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7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4395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Thermoresponsive Polymers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34"/>
          <a:stretch/>
        </p:blipFill>
        <p:spPr bwMode="auto">
          <a:xfrm>
            <a:off x="171029" y="756867"/>
            <a:ext cx="4256477" cy="173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59468"/>
            <a:ext cx="3039111" cy="31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177" y="770003"/>
            <a:ext cx="3614868" cy="165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78" y="3933056"/>
            <a:ext cx="2910805" cy="214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55" y="2694233"/>
            <a:ext cx="3081049" cy="1264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648332" y="2490302"/>
            <a:ext cx="1939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Cellular Uptake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86205" y="3051880"/>
            <a:ext cx="2037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Controlled Drug Release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75532" y="5053246"/>
            <a:ext cx="2372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 Engineering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3266" y="6464290"/>
            <a:ext cx="7547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Georgiou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T.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Polymers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1215. Okano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T.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Biomacromolecules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2009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1331. </a:t>
            </a:r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Yang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S.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Adv. Mater.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2006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2905.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Ding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J.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Chem. Soc. Rev.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2008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1473.</a:t>
            </a:r>
          </a:p>
        </p:txBody>
      </p:sp>
    </p:spTree>
    <p:extLst>
      <p:ext uri="{BB962C8B-B14F-4D97-AF65-F5344CB8AC3E}">
        <p14:creationId xmlns:p14="http://schemas.microsoft.com/office/powerpoint/2010/main" val="107266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4139" y="-21050"/>
            <a:ext cx="7935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Thermoresponsive Polymers: </a:t>
            </a:r>
            <a:r>
              <a:rPr lang="en-GB" sz="3200" b="1" i="1" dirty="0" err="1" smtClean="0">
                <a:latin typeface="Arial"/>
                <a:cs typeface="Arial"/>
              </a:rPr>
              <a:t>pNIPAM</a:t>
            </a:r>
            <a:endParaRPr lang="en-GB" sz="3200" b="1" i="1" dirty="0" smtClean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4" name="Rounded Rectangle 23"/>
          <p:cNvSpPr/>
          <p:nvPr/>
        </p:nvSpPr>
        <p:spPr bwMode="auto">
          <a:xfrm>
            <a:off x="251520" y="836712"/>
            <a:ext cx="2304256" cy="2254283"/>
          </a:xfrm>
          <a:prstGeom prst="roundRect">
            <a:avLst>
              <a:gd name="adj" fmla="val 9928"/>
            </a:avLst>
          </a:prstGeom>
          <a:noFill/>
          <a:ln w="190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47786"/>
              </p:ext>
            </p:extLst>
          </p:nvPr>
        </p:nvGraphicFramePr>
        <p:xfrm>
          <a:off x="739279" y="908720"/>
          <a:ext cx="1328737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CS ChemDraw Drawing" r:id="rId4" imgW="1328712" imgH="1540312" progId="ChemDraw.Document.6.0">
                  <p:embed/>
                </p:oleObj>
              </mc:Choice>
              <mc:Fallback>
                <p:oleObj name="CS ChemDraw Drawing" r:id="rId4" imgW="1328712" imgH="154031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279" y="908720"/>
                        <a:ext cx="1328737" cy="153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755576" y="2564904"/>
            <a:ext cx="1032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err="1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pNIPAM</a:t>
            </a:r>
            <a:endParaRPr lang="en-GB" sz="2000" dirty="0">
              <a:solidFill>
                <a:srgbClr val="3333CC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-67093" y="3284984"/>
            <a:ext cx="4639093" cy="3452184"/>
            <a:chOff x="-67093" y="3284984"/>
            <a:chExt cx="4639093" cy="345218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093" y="3284984"/>
              <a:ext cx="3259881" cy="2289728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6460169"/>
              <a:ext cx="4572000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Djokpé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E.; Vogt, W. </a:t>
              </a:r>
              <a:r>
                <a:rPr lang="en-US" sz="12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Macromol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. Chem. Phys.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2001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202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750.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933232" y="836712"/>
            <a:ext cx="628409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Exhibits sharp transition close to body temperature</a:t>
            </a:r>
          </a:p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34147" y="1484784"/>
            <a:ext cx="5588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Insensitive to other environmental conditions</a:t>
            </a:r>
          </a:p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2935" y="3281060"/>
            <a:ext cx="9146935" cy="3634903"/>
            <a:chOff x="-2935" y="3281060"/>
            <a:chExt cx="9146935" cy="3634903"/>
          </a:xfrm>
        </p:grpSpPr>
        <p:sp>
          <p:nvSpPr>
            <p:cNvPr id="35" name="Rectangle 34"/>
            <p:cNvSpPr/>
            <p:nvPr/>
          </p:nvSpPr>
          <p:spPr>
            <a:xfrm>
              <a:off x="-2935" y="6638964"/>
              <a:ext cx="586010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Moughton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, A. O.; Patterson, J. P.; O'Reilly, R. K. </a:t>
              </a:r>
              <a:r>
                <a:rPr lang="en-GB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Chem. </a:t>
              </a:r>
              <a:r>
                <a:rPr lang="en-GB" sz="12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Commun</a:t>
              </a:r>
              <a:r>
                <a:rPr lang="en-GB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2011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GB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47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, 355</a:t>
              </a:r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0785" y="3281060"/>
              <a:ext cx="3083215" cy="2179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36"/>
          <p:cNvGrpSpPr/>
          <p:nvPr/>
        </p:nvGrpSpPr>
        <p:grpSpPr>
          <a:xfrm>
            <a:off x="3145932" y="2132856"/>
            <a:ext cx="4338636" cy="3441856"/>
            <a:chOff x="3145932" y="2132856"/>
            <a:chExt cx="4338636" cy="3441856"/>
          </a:xfrm>
        </p:grpSpPr>
        <p:sp>
          <p:nvSpPr>
            <p:cNvPr id="38" name="TextBox 37"/>
            <p:cNvSpPr txBox="1"/>
            <p:nvPr/>
          </p:nvSpPr>
          <p:spPr>
            <a:xfrm>
              <a:off x="3266747" y="2132856"/>
              <a:ext cx="421782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hangingPunct="0">
                <a:buClr>
                  <a:srgbClr val="00B050"/>
                </a:buClr>
              </a:pPr>
              <a:r>
                <a:rPr lang="en-GB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Slow reversibility in certain systems</a:t>
              </a:r>
            </a:p>
            <a:p>
              <a:pPr marL="342900" indent="-342900" eaLnBrk="0" hangingPunct="0">
                <a:buClr>
                  <a:srgbClr val="00B050"/>
                </a:buClr>
                <a:buFont typeface="Wingdings" panose="05000000000000000000" pitchFamily="2" charset="2"/>
                <a:buChar char="ü"/>
              </a:pPr>
              <a:endPara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  <a:p>
              <a:pPr eaLnBrk="0" hangingPunct="0">
                <a:buClr>
                  <a:srgbClr val="00B050"/>
                </a:buClr>
              </a:pPr>
              <a:endPara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  <a:p>
              <a:pPr eaLnBrk="0" hangingPunct="0">
                <a:buClr>
                  <a:srgbClr val="00B050"/>
                </a:buClr>
              </a:pPr>
              <a:endParaRPr lang="en-GB" sz="2000" dirty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145932" y="3320429"/>
              <a:ext cx="3024336" cy="2254283"/>
              <a:chOff x="3145932" y="3320429"/>
              <a:chExt cx="3024336" cy="2254283"/>
            </a:xfrm>
          </p:grpSpPr>
          <p:pic>
            <p:nvPicPr>
              <p:cNvPr id="40" name="Picture 3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5932" y="3320429"/>
                <a:ext cx="3024336" cy="2254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Rectangle 40"/>
              <p:cNvSpPr/>
              <p:nvPr/>
            </p:nvSpPr>
            <p:spPr bwMode="auto">
              <a:xfrm>
                <a:off x="4539037" y="4005064"/>
                <a:ext cx="144016" cy="64807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 rot="21360324">
                <a:off x="4949719" y="4099109"/>
                <a:ext cx="144016" cy="5751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3" name="Straight Arrow Connector 42"/>
              <p:cNvCxnSpPr/>
              <p:nvPr/>
            </p:nvCxnSpPr>
            <p:spPr bwMode="auto">
              <a:xfrm flipH="1" flipV="1">
                <a:off x="4572000" y="3933056"/>
                <a:ext cx="72009" cy="7920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stealth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Straight Arrow Connector 43"/>
              <p:cNvCxnSpPr/>
              <p:nvPr/>
            </p:nvCxnSpPr>
            <p:spPr bwMode="auto">
              <a:xfrm>
                <a:off x="5021727" y="4094791"/>
                <a:ext cx="54329" cy="63035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stealth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" name="Rectangle 44"/>
              <p:cNvSpPr/>
              <p:nvPr/>
            </p:nvSpPr>
            <p:spPr bwMode="auto">
              <a:xfrm>
                <a:off x="5148064" y="4094791"/>
                <a:ext cx="648072" cy="48633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004048" y="4168682"/>
                <a:ext cx="8531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Heating</a:t>
                </a:r>
                <a:endParaRPr lang="en-GB" sz="1600" dirty="0">
                  <a:solidFill>
                    <a:srgbClr val="FF0000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808524" y="4171237"/>
                <a:ext cx="8467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F0"/>
                    </a:solidFill>
                    <a:latin typeface="Franklin Gothic Book" panose="020B0503020102020204" pitchFamily="34" charset="0"/>
                  </a:rPr>
                  <a:t>Cooling</a:t>
                </a:r>
                <a:endParaRPr lang="en-GB" sz="1600" dirty="0">
                  <a:solidFill>
                    <a:srgbClr val="00B0F0"/>
                  </a:solidFill>
                  <a:latin typeface="Franklin Gothic Book" panose="020B0503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301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9803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3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Tunable</a:t>
            </a:r>
            <a:r>
              <a:rPr lang="en-GB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3200" b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</a:t>
            </a:r>
            <a:r>
              <a:rPr lang="en-GB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Micelles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3980874" y="1611887"/>
            <a:ext cx="2835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Hydrophilic </a:t>
            </a:r>
          </a:p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Corona-Forming Block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eft Brace 13"/>
          <p:cNvSpPr/>
          <p:nvPr/>
        </p:nvSpPr>
        <p:spPr bwMode="auto">
          <a:xfrm rot="5400000" flipH="1">
            <a:off x="2333562" y="569112"/>
            <a:ext cx="418168" cy="1754452"/>
          </a:xfrm>
          <a:prstGeom prst="lef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15" name="Right Brace 14"/>
          <p:cNvSpPr/>
          <p:nvPr/>
        </p:nvSpPr>
        <p:spPr bwMode="auto">
          <a:xfrm rot="16200000" flipH="1">
            <a:off x="4686952" y="-29824"/>
            <a:ext cx="418169" cy="2952328"/>
          </a:xfrm>
          <a:prstGeom prst="righ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501296" y="1611888"/>
            <a:ext cx="382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GB" sz="18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Hydrophilic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Responsive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Core-Forming Block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068960"/>
            <a:ext cx="4184139" cy="2972941"/>
          </a:xfrm>
          <a:prstGeom prst="rect">
            <a:avLst/>
          </a:prstGeom>
        </p:spPr>
      </p:pic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027112"/>
              </p:ext>
            </p:extLst>
          </p:nvPr>
        </p:nvGraphicFramePr>
        <p:xfrm>
          <a:off x="179388" y="3068638"/>
          <a:ext cx="3365500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CS ChemDraw Drawing" r:id="rId5" imgW="4897839" imgH="2909058" progId="ChemDraw.Document.6.0">
                  <p:embed/>
                </p:oleObj>
              </mc:Choice>
              <mc:Fallback>
                <p:oleObj name="CS ChemDraw Drawing" r:id="rId5" imgW="4897839" imgH="290905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9388" y="3068638"/>
                        <a:ext cx="3365500" cy="200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5095342"/>
            <a:ext cx="3704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DMAEMA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DEAEMA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en-GB" sz="16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DMAEMA</a:t>
            </a:r>
            <a:endParaRPr lang="en-GB" sz="16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449349" y="3617533"/>
            <a:ext cx="806265" cy="816789"/>
            <a:chOff x="6665631" y="3938275"/>
            <a:chExt cx="806265" cy="81678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582339">
              <a:off x="6946453" y="4207187"/>
              <a:ext cx="507388" cy="13636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323611">
              <a:off x="6883177" y="4123786"/>
              <a:ext cx="507388" cy="13636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869917">
              <a:off x="6786761" y="4136547"/>
              <a:ext cx="507388" cy="13636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363809">
              <a:off x="6680657" y="4147860"/>
              <a:ext cx="507388" cy="13636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008844">
              <a:off x="6697453" y="4408103"/>
              <a:ext cx="507388" cy="13636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21378">
              <a:off x="6920283" y="4433187"/>
              <a:ext cx="507388" cy="13636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120888">
              <a:off x="6790418" y="4412816"/>
              <a:ext cx="507388" cy="13636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78545">
              <a:off x="6964508" y="4289456"/>
              <a:ext cx="507388" cy="136366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218013">
              <a:off x="6665631" y="4328185"/>
              <a:ext cx="507388" cy="136366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937373">
              <a:off x="6665632" y="4249703"/>
              <a:ext cx="507388" cy="136366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6511025" y="4778916"/>
            <a:ext cx="699983" cy="601491"/>
            <a:chOff x="7473613" y="4778916"/>
            <a:chExt cx="699983" cy="601491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315987">
              <a:off x="7783721" y="5058530"/>
              <a:ext cx="507388" cy="136366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537907">
              <a:off x="7288102" y="4964427"/>
              <a:ext cx="507388" cy="136366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78545">
              <a:off x="7605731" y="4846282"/>
              <a:ext cx="507388" cy="13636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970134">
              <a:off x="7666208" y="5058530"/>
              <a:ext cx="507388" cy="136366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4401500" y="2660565"/>
            <a:ext cx="818283" cy="827758"/>
            <a:chOff x="5364088" y="2660565"/>
            <a:chExt cx="818283" cy="827758"/>
          </a:xfrm>
        </p:grpSpPr>
        <p:grpSp>
          <p:nvGrpSpPr>
            <p:cNvPr id="39" name="Group 38"/>
            <p:cNvGrpSpPr/>
            <p:nvPr/>
          </p:nvGrpSpPr>
          <p:grpSpPr>
            <a:xfrm>
              <a:off x="5364088" y="2660565"/>
              <a:ext cx="806265" cy="816789"/>
              <a:chOff x="6665631" y="3938275"/>
              <a:chExt cx="806265" cy="816789"/>
            </a:xfrm>
          </p:grpSpPr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 rot="1302125">
              <a:off x="5368494" y="2671534"/>
              <a:ext cx="806265" cy="816789"/>
              <a:chOff x="6665631" y="3938275"/>
              <a:chExt cx="806265" cy="816789"/>
            </a:xfrm>
          </p:grpSpPr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  <p:grpSp>
          <p:nvGrpSpPr>
            <p:cNvPr id="41" name="Group 40"/>
            <p:cNvGrpSpPr/>
            <p:nvPr/>
          </p:nvGrpSpPr>
          <p:grpSpPr>
            <a:xfrm rot="2120279">
              <a:off x="5376106" y="2667957"/>
              <a:ext cx="806265" cy="816789"/>
              <a:chOff x="6665631" y="3938275"/>
              <a:chExt cx="806265" cy="816789"/>
            </a:xfrm>
          </p:grpSpPr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</p:grpSp>
      <p:sp>
        <p:nvSpPr>
          <p:cNvPr id="72" name="TextBox 71"/>
          <p:cNvSpPr txBox="1"/>
          <p:nvPr/>
        </p:nvSpPr>
        <p:spPr>
          <a:xfrm>
            <a:off x="0" y="6484721"/>
            <a:ext cx="6070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Wright, D. B.; Patterson, J. P.; Pitto-Barry, A.;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Cotanda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P.;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Chassenieux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C.; Colombani, O.; O'Reilly, R. K.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Polym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. Chem.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2761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662140" y="2588424"/>
            <a:ext cx="3488044" cy="1015663"/>
            <a:chOff x="5662140" y="2588424"/>
            <a:chExt cx="3488044" cy="1015663"/>
          </a:xfrm>
        </p:grpSpPr>
        <p:sp>
          <p:nvSpPr>
            <p:cNvPr id="73" name="Rounded Rectangle 72"/>
            <p:cNvSpPr/>
            <p:nvPr/>
          </p:nvSpPr>
          <p:spPr bwMode="auto">
            <a:xfrm>
              <a:off x="5690697" y="2623781"/>
              <a:ext cx="3334050" cy="899935"/>
            </a:xfrm>
            <a:prstGeom prst="roundRect">
              <a:avLst>
                <a:gd name="adj" fmla="val 5208"/>
              </a:avLst>
            </a:prstGeom>
            <a:noFill/>
            <a:ln w="190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itchFamily="34" charset="0"/>
                <a:cs typeface="+mn-cs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662140" y="2588424"/>
              <a:ext cx="348804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hangingPunct="0"/>
              <a:r>
                <a:rPr lang="en-GB" sz="2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What is the effect of </a:t>
              </a:r>
              <a:r>
                <a:rPr lang="en-GB" sz="2000" i="1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GB" sz="2000" baseline="-25000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agg</a:t>
              </a:r>
              <a:r>
                <a:rPr lang="en-GB" sz="2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on the thermoresponsive behaviour of a corona block?</a:t>
              </a:r>
              <a:endPara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6" name="Freeform 75"/>
          <p:cNvSpPr/>
          <p:nvPr/>
        </p:nvSpPr>
        <p:spPr>
          <a:xfrm flipH="1">
            <a:off x="1691680" y="908721"/>
            <a:ext cx="4608512" cy="328532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101600" cap="flat" cmpd="sng" algn="ctr">
            <a:gradFill>
              <a:gsLst>
                <a:gs pos="57000">
                  <a:srgbClr val="3333CC"/>
                </a:gs>
                <a:gs pos="0">
                  <a:srgbClr val="3333CC"/>
                </a:gs>
                <a:gs pos="92500">
                  <a:srgbClr val="3333CC"/>
                </a:gs>
                <a:gs pos="85000">
                  <a:srgbClr val="FF0000"/>
                </a:gs>
                <a:gs pos="76000">
                  <a:srgbClr val="3333CC"/>
                </a:gs>
                <a:gs pos="66000">
                  <a:srgbClr val="FF0000"/>
                </a:gs>
                <a:gs pos="100000">
                  <a:srgbClr val="FF0000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52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094" y="3332092"/>
            <a:ext cx="3871472" cy="280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7920" y="-21050"/>
            <a:ext cx="74785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Diblock Copolymer Design and Micelle Preparation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45" t="2327" r="9358" b="4138"/>
          <a:stretch/>
        </p:blipFill>
        <p:spPr bwMode="auto">
          <a:xfrm>
            <a:off x="4882034" y="733096"/>
            <a:ext cx="4112006" cy="24803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198" y="3033592"/>
            <a:ext cx="561142" cy="5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588" y="3438421"/>
            <a:ext cx="567861" cy="56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289" y="4295861"/>
            <a:ext cx="550772" cy="54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 flipH="1">
            <a:off x="2396784" y="1957558"/>
            <a:ext cx="2835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Responsive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Corona-Forming Block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eft Brace 13"/>
          <p:cNvSpPr/>
          <p:nvPr/>
        </p:nvSpPr>
        <p:spPr bwMode="auto">
          <a:xfrm rot="16200000" flipH="1">
            <a:off x="1795339" y="1680762"/>
            <a:ext cx="525243" cy="1818408"/>
          </a:xfrm>
          <a:prstGeom prst="lef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defRPr/>
            </a:pPr>
            <a:endParaRPr lang="en-GB" sz="1400" kern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ight Brace 14"/>
          <p:cNvSpPr/>
          <p:nvPr/>
        </p:nvSpPr>
        <p:spPr bwMode="auto">
          <a:xfrm rot="5400000" flipH="1">
            <a:off x="3319142" y="2318252"/>
            <a:ext cx="465083" cy="1039558"/>
          </a:xfrm>
          <a:prstGeom prst="righ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defRPr/>
            </a:pPr>
            <a:endParaRPr lang="en-GB" sz="1600" kern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402480" y="1031481"/>
            <a:ext cx="331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GB" sz="1600" dirty="0" smtClean="0">
                <a:solidFill>
                  <a:srgbClr val="02AE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Hydrophilic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Hydrophobic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Core-Forming Block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466253"/>
              </p:ext>
            </p:extLst>
          </p:nvPr>
        </p:nvGraphicFramePr>
        <p:xfrm>
          <a:off x="21752" y="2807531"/>
          <a:ext cx="4072416" cy="1871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CS ChemDraw Drawing" r:id="rId9" imgW="5203988" imgH="2392199" progId="ChemDraw.Document.6.0">
                  <p:embed/>
                </p:oleObj>
              </mc:Choice>
              <mc:Fallback>
                <p:oleObj name="CS ChemDraw Drawing" r:id="rId9" imgW="5203988" imgH="239219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752" y="2807531"/>
                        <a:ext cx="4072416" cy="1871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809366" y="4599800"/>
            <a:ext cx="3479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</a:t>
            </a:r>
            <a:r>
              <a:rPr lang="en-GB" sz="2000" dirty="0" smtClean="0">
                <a:solidFill>
                  <a:srgbClr val="02AE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DMA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20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NIPAM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 flipV="1">
            <a:off x="2057960" y="1742376"/>
            <a:ext cx="1" cy="711089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029" y="4799855"/>
            <a:ext cx="546343" cy="540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019" y="3893644"/>
            <a:ext cx="544527" cy="52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15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7792" y="-21050"/>
            <a:ext cx="7908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Probing Thermoresponsive Behaviour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82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169757"/>
              </p:ext>
            </p:extLst>
          </p:nvPr>
        </p:nvGraphicFramePr>
        <p:xfrm>
          <a:off x="960639" y="1042125"/>
          <a:ext cx="7233508" cy="5025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60639" y="1042125"/>
                        <a:ext cx="7233508" cy="5025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Rectangle 82"/>
          <p:cNvSpPr/>
          <p:nvPr/>
        </p:nvSpPr>
        <p:spPr bwMode="auto">
          <a:xfrm>
            <a:off x="1155875" y="1293980"/>
            <a:ext cx="7128792" cy="462774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2000" kern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115429"/>
              </p:ext>
            </p:extLst>
          </p:nvPr>
        </p:nvGraphicFramePr>
        <p:xfrm>
          <a:off x="963728" y="1031139"/>
          <a:ext cx="7227329" cy="5049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728" y="1031139"/>
                        <a:ext cx="7227329" cy="5049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Rectangle 2"/>
          <p:cNvSpPr>
            <a:spLocks noChangeArrowheads="1"/>
          </p:cNvSpPr>
          <p:nvPr/>
        </p:nvSpPr>
        <p:spPr bwMode="auto">
          <a:xfrm>
            <a:off x="-611560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2"/>
          <p:cNvSpPr>
            <a:spLocks noChangeArrowheads="1"/>
          </p:cNvSpPr>
          <p:nvPr/>
        </p:nvSpPr>
        <p:spPr bwMode="auto">
          <a:xfrm>
            <a:off x="-611560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2"/>
          <p:cNvSpPr>
            <a:spLocks noChangeArrowheads="1"/>
          </p:cNvSpPr>
          <p:nvPr/>
        </p:nvSpPr>
        <p:spPr bwMode="auto">
          <a:xfrm>
            <a:off x="-611560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2"/>
          <p:cNvSpPr>
            <a:spLocks noChangeArrowheads="1"/>
          </p:cNvSpPr>
          <p:nvPr/>
        </p:nvSpPr>
        <p:spPr bwMode="auto">
          <a:xfrm flipV="1">
            <a:off x="60578" y="114347"/>
            <a:ext cx="104996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596974" y="2899965"/>
            <a:ext cx="1619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99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Phase System</a:t>
            </a:r>
            <a:endParaRPr lang="en-GB" sz="2000" dirty="0">
              <a:solidFill>
                <a:srgbClr val="99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5908647" y="4067868"/>
            <a:ext cx="1089864" cy="842313"/>
            <a:chOff x="3303534" y="3774415"/>
            <a:chExt cx="949146" cy="721114"/>
          </a:xfrm>
        </p:grpSpPr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534" y="3774415"/>
              <a:ext cx="416863" cy="440576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1018" y="3861713"/>
              <a:ext cx="416863" cy="440576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675" y="3967655"/>
              <a:ext cx="416863" cy="440576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8443" y="4054953"/>
              <a:ext cx="416863" cy="440576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418" y="4014113"/>
              <a:ext cx="416863" cy="440576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4197" y="3834665"/>
              <a:ext cx="416863" cy="440576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817" y="4054953"/>
              <a:ext cx="416863" cy="440576"/>
            </a:xfrm>
            <a:prstGeom prst="rect">
              <a:avLst/>
            </a:prstGeom>
          </p:spPr>
        </p:pic>
      </p:grpSp>
      <p:grpSp>
        <p:nvGrpSpPr>
          <p:cNvPr id="101" name="Group 100"/>
          <p:cNvGrpSpPr/>
          <p:nvPr/>
        </p:nvGrpSpPr>
        <p:grpSpPr>
          <a:xfrm>
            <a:off x="3377693" y="628651"/>
            <a:ext cx="3307304" cy="4600549"/>
            <a:chOff x="2254651" y="1017892"/>
            <a:chExt cx="2880282" cy="3938583"/>
          </a:xfrm>
        </p:grpSpPr>
        <p:cxnSp>
          <p:nvCxnSpPr>
            <p:cNvPr id="102" name="Straight Connector 101"/>
            <p:cNvCxnSpPr/>
            <p:nvPr/>
          </p:nvCxnSpPr>
          <p:spPr bwMode="auto">
            <a:xfrm>
              <a:off x="4131262" y="1533939"/>
              <a:ext cx="0" cy="3422536"/>
            </a:xfrm>
            <a:prstGeom prst="line">
              <a:avLst/>
            </a:prstGeom>
            <a:solidFill>
              <a:srgbClr val="00CC99"/>
            </a:solidFill>
            <a:ln w="25400" cap="flat" cmpd="sng" algn="ctr">
              <a:solidFill>
                <a:srgbClr val="99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3" name="Group 102"/>
            <p:cNvGrpSpPr/>
            <p:nvPr/>
          </p:nvGrpSpPr>
          <p:grpSpPr>
            <a:xfrm>
              <a:off x="2254651" y="1017892"/>
              <a:ext cx="2880282" cy="2457367"/>
              <a:chOff x="2254651" y="1017892"/>
              <a:chExt cx="2880282" cy="2457367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3127590" y="1017892"/>
                <a:ext cx="2007343" cy="500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kern="0" dirty="0" smtClean="0">
                    <a:solidFill>
                      <a:srgbClr val="99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Macroscopic Precipitation</a:t>
                </a:r>
              </a:p>
            </p:txBody>
          </p:sp>
          <p:cxnSp>
            <p:nvCxnSpPr>
              <p:cNvPr id="105" name="Straight Connector 104"/>
              <p:cNvCxnSpPr/>
              <p:nvPr/>
            </p:nvCxnSpPr>
            <p:spPr bwMode="auto">
              <a:xfrm flipH="1">
                <a:off x="3228115" y="3354696"/>
                <a:ext cx="873776" cy="0"/>
              </a:xfrm>
              <a:prstGeom prst="line">
                <a:avLst/>
              </a:prstGeom>
              <a:solidFill>
                <a:srgbClr val="00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6" name="TextBox 105"/>
              <p:cNvSpPr txBox="1"/>
              <p:nvPr/>
            </p:nvSpPr>
            <p:spPr>
              <a:xfrm>
                <a:off x="2254651" y="3185419"/>
                <a:ext cx="1082203" cy="2898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kern="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Cloud Point</a:t>
                </a:r>
              </a:p>
            </p:txBody>
          </p:sp>
        </p:grpSp>
      </p:grpSp>
      <p:cxnSp>
        <p:nvCxnSpPr>
          <p:cNvPr id="107" name="Straight Connector 106"/>
          <p:cNvCxnSpPr/>
          <p:nvPr/>
        </p:nvCxnSpPr>
        <p:spPr bwMode="auto">
          <a:xfrm flipV="1">
            <a:off x="5410990" y="1400708"/>
            <a:ext cx="721612" cy="239272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6072049" y="1231431"/>
            <a:ext cx="412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6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GB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621691" y="3815895"/>
            <a:ext cx="1849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99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Phase System</a:t>
            </a:r>
            <a:endParaRPr lang="en-GB" sz="2000" dirty="0">
              <a:solidFill>
                <a:srgbClr val="99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860" y="3939251"/>
            <a:ext cx="684973" cy="713618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215" y="3160479"/>
            <a:ext cx="712962" cy="742777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32" y="4395557"/>
            <a:ext cx="712962" cy="74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8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92" grpId="0"/>
      <p:bldP spid="10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6848" y="-21050"/>
            <a:ext cx="8031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Probing Thermoresponsive Behaviour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562091"/>
              </p:ext>
            </p:extLst>
          </p:nvPr>
        </p:nvGraphicFramePr>
        <p:xfrm>
          <a:off x="-222423" y="764704"/>
          <a:ext cx="5370487" cy="391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r:id="rId4" imgW="4154760" imgH="2901600" progId="">
                  <p:embed/>
                </p:oleObj>
              </mc:Choice>
              <mc:Fallback>
                <p:oleObj r:id="rId4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22423" y="764704"/>
                        <a:ext cx="5370487" cy="3915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323148"/>
              </p:ext>
            </p:extLst>
          </p:nvPr>
        </p:nvGraphicFramePr>
        <p:xfrm>
          <a:off x="-252536" y="764704"/>
          <a:ext cx="5400601" cy="391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r:id="rId6" imgW="4154760" imgH="2901600" progId="">
                  <p:embed/>
                </p:oleObj>
              </mc:Choice>
              <mc:Fallback>
                <p:oleObj r:id="rId6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252536" y="764704"/>
                        <a:ext cx="5400601" cy="39100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60578" y="4869160"/>
            <a:ext cx="5184700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temperature does not change with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</a:t>
            </a:r>
            <a:endParaRPr lang="en-GB" sz="1600" baseline="-25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GB" sz="16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Degree of hysteresis increases with increasing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composition in core forming block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1560" y="2995505"/>
            <a:ext cx="1722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1440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GB" sz="1600" baseline="-25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indent="-14400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Cloud point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004048" y="426970"/>
            <a:ext cx="4464496" cy="5760485"/>
            <a:chOff x="5004048" y="426970"/>
            <a:chExt cx="4464496" cy="5760485"/>
          </a:xfrm>
        </p:grpSpPr>
        <p:graphicFrame>
          <p:nvGraphicFramePr>
            <p:cNvPr id="44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9728709"/>
                </p:ext>
              </p:extLst>
            </p:nvPr>
          </p:nvGraphicFramePr>
          <p:xfrm>
            <a:off x="5004048" y="426970"/>
            <a:ext cx="4392488" cy="30681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0" r:id="rId8" imgW="4154760" imgH="2901600" progId="">
                    <p:embed/>
                  </p:oleObj>
                </mc:Choice>
                <mc:Fallback>
                  <p:oleObj r:id="rId8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004048" y="426970"/>
                          <a:ext cx="4392488" cy="30681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5709282"/>
                </p:ext>
              </p:extLst>
            </p:nvPr>
          </p:nvGraphicFramePr>
          <p:xfrm>
            <a:off x="5004048" y="3068960"/>
            <a:ext cx="4464496" cy="31184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1" r:id="rId10" imgW="4154760" imgH="2901600" progId="">
                    <p:embed/>
                  </p:oleObj>
                </mc:Choice>
                <mc:Fallback>
                  <p:oleObj r:id="rId10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5004048" y="3068960"/>
                          <a:ext cx="4464496" cy="311849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6" name="Straight Arrow Connector 45"/>
            <p:cNvCxnSpPr/>
            <p:nvPr/>
          </p:nvCxnSpPr>
          <p:spPr bwMode="auto">
            <a:xfrm>
              <a:off x="6732240" y="4570378"/>
              <a:ext cx="936104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stealth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" name="TextBox 46"/>
            <p:cNvSpPr txBox="1"/>
            <p:nvPr/>
          </p:nvSpPr>
          <p:spPr>
            <a:xfrm>
              <a:off x="6660232" y="4273351"/>
              <a:ext cx="102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Hysteresis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553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23081" y="-21050"/>
            <a:ext cx="9921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Origin of Hysteresis in Highly Aggregated Micelles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017221"/>
              </p:ext>
            </p:extLst>
          </p:nvPr>
        </p:nvGraphicFramePr>
        <p:xfrm>
          <a:off x="153895" y="2625899"/>
          <a:ext cx="4956771" cy="3462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r:id="rId4" imgW="4154760" imgH="2901600" progId="">
                  <p:embed/>
                </p:oleObj>
              </mc:Choice>
              <mc:Fallback>
                <p:oleObj r:id="rId4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3895" y="2625899"/>
                        <a:ext cx="4956771" cy="3462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4858" y="836711"/>
            <a:ext cx="3658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Known to be a kinetic effect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858" y="1236821"/>
            <a:ext cx="4989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Possible Conclusions: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08520" y="162002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Differences in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intraparticle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chain 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entanglement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09868" y="2327907"/>
            <a:ext cx="42500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Differences in core hydration</a:t>
            </a:r>
          </a:p>
        </p:txBody>
      </p:sp>
      <p:pic>
        <p:nvPicPr>
          <p:cNvPr id="26" name="Picture 25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3" r="52276" b="15142"/>
          <a:stretch/>
        </p:blipFill>
        <p:spPr bwMode="auto">
          <a:xfrm>
            <a:off x="5004048" y="692150"/>
            <a:ext cx="3061717" cy="22779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9" t="-5484" r="-429" b="621"/>
          <a:stretch/>
        </p:blipFill>
        <p:spPr bwMode="auto">
          <a:xfrm>
            <a:off x="5092699" y="2732581"/>
            <a:ext cx="3419475" cy="33813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259632" y="3284984"/>
            <a:ext cx="2981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Heated to 40°C</a:t>
            </a: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Cooled and held at 30°C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617" y="1509614"/>
            <a:ext cx="643036" cy="6430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003" y="4540644"/>
            <a:ext cx="874264" cy="87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16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251181" y="2258252"/>
            <a:ext cx="2088233" cy="2160240"/>
            <a:chOff x="2915816" y="547187"/>
            <a:chExt cx="2830581" cy="2928184"/>
          </a:xfrm>
        </p:grpSpPr>
        <p:sp>
          <p:nvSpPr>
            <p:cNvPr id="12" name="Freeform 11"/>
            <p:cNvSpPr/>
            <p:nvPr/>
          </p:nvSpPr>
          <p:spPr>
            <a:xfrm>
              <a:off x="2915816" y="3143552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915816" y="2567490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929311" y="1988853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15816" y="1416976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931356" y="840912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99310" y="54718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0.54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96752" y="1132824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99310" y="1718461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0.79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99310" y="230409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0.90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19085" y="282333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  <p:cxnSp>
          <p:nvCxnSpPr>
            <p:cNvPr id="22" name="Straight Connector 21"/>
            <p:cNvCxnSpPr>
              <a:stCxn id="16" idx="0"/>
              <a:endCxn id="16" idx="2"/>
            </p:cNvCxnSpPr>
            <p:nvPr/>
          </p:nvCxnSpPr>
          <p:spPr>
            <a:xfrm>
              <a:off x="2931356" y="1035782"/>
              <a:ext cx="601045" cy="9741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>
            <a:xfrm flipV="1">
              <a:off x="4020957" y="949538"/>
              <a:ext cx="388102" cy="48996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>
            <a:xfrm>
              <a:off x="3231878" y="852121"/>
              <a:ext cx="429039" cy="18366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5" name="Straight Connector 24"/>
            <p:cNvCxnSpPr>
              <a:endCxn id="15" idx="3"/>
            </p:cNvCxnSpPr>
            <p:nvPr/>
          </p:nvCxnSpPr>
          <p:spPr>
            <a:xfrm flipV="1">
              <a:off x="3231878" y="1417013"/>
              <a:ext cx="616328" cy="4160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>
            <a:xfrm>
              <a:off x="3629363" y="1623594"/>
              <a:ext cx="569452" cy="8141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>
            <a:xfrm>
              <a:off x="3878355" y="2005033"/>
              <a:ext cx="569452" cy="8141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8" name="Straight Connector 27"/>
            <p:cNvCxnSpPr>
              <a:endCxn id="14" idx="2"/>
            </p:cNvCxnSpPr>
            <p:nvPr/>
          </p:nvCxnSpPr>
          <p:spPr>
            <a:xfrm>
              <a:off x="2970590" y="2146474"/>
              <a:ext cx="559766" cy="13466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>
            <a:xfrm flipV="1">
              <a:off x="3372885" y="2063597"/>
              <a:ext cx="413965" cy="8287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>
            <a:xfrm>
              <a:off x="3902803" y="2620001"/>
              <a:ext cx="406186" cy="146949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>
            <a:xfrm>
              <a:off x="3161671" y="2612061"/>
              <a:ext cx="569452" cy="8141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>
            <a:xfrm>
              <a:off x="3609740" y="3393958"/>
              <a:ext cx="569452" cy="8141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>
            <a:xfrm>
              <a:off x="3197273" y="3202995"/>
              <a:ext cx="533850" cy="4070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189222" y="2223215"/>
            <a:ext cx="2064207" cy="2164377"/>
            <a:chOff x="131528" y="544543"/>
            <a:chExt cx="2798012" cy="2933791"/>
          </a:xfrm>
        </p:grpSpPr>
        <p:sp>
          <p:nvSpPr>
            <p:cNvPr id="39" name="Freeform 38"/>
            <p:cNvSpPr/>
            <p:nvPr/>
          </p:nvSpPr>
          <p:spPr>
            <a:xfrm>
              <a:off x="131528" y="3163089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9"/>
            <p:cNvSpPr/>
            <p:nvPr/>
          </p:nvSpPr>
          <p:spPr>
            <a:xfrm>
              <a:off x="131528" y="2577452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145023" y="1991816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131528" y="1408639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47068" y="832575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82454" y="544543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0.50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779893" y="113578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0.69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82454" y="1721424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0.76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782454" y="2307061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0.88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02228" y="289269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404597" y="2264039"/>
            <a:ext cx="2324097" cy="2313128"/>
            <a:chOff x="5481341" y="532316"/>
            <a:chExt cx="2324097" cy="2313128"/>
          </a:xfrm>
        </p:grpSpPr>
        <p:sp>
          <p:nvSpPr>
            <p:cNvPr id="50" name="Freeform 49"/>
            <p:cNvSpPr/>
            <p:nvPr/>
          </p:nvSpPr>
          <p:spPr>
            <a:xfrm>
              <a:off x="5552826" y="2464124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5552826" y="2032076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5562782" y="1600028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52"/>
            <p:cNvSpPr/>
            <p:nvPr/>
          </p:nvSpPr>
          <p:spPr>
            <a:xfrm>
              <a:off x="5552826" y="1169795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53"/>
            <p:cNvSpPr/>
            <p:nvPr/>
          </p:nvSpPr>
          <p:spPr>
            <a:xfrm>
              <a:off x="5564290" y="744809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770781" y="532316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0.46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768892" y="968501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0.68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770780" y="1400549"/>
              <a:ext cx="10346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0.82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770781" y="1832597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0.88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785369" y="2264645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  <p:sp>
          <p:nvSpPr>
            <p:cNvPr id="60" name="Freeform 59"/>
            <p:cNvSpPr/>
            <p:nvPr/>
          </p:nvSpPr>
          <p:spPr>
            <a:xfrm rot="17285991">
              <a:off x="5785574" y="25612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/>
            <p:nvPr/>
          </p:nvSpPr>
          <p:spPr>
            <a:xfrm rot="17285991">
              <a:off x="5937974" y="27136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rot="17285991">
              <a:off x="6219713" y="2375354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7285991">
              <a:off x="6381158" y="2671305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 rot="22800000">
              <a:off x="6510489" y="246081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/>
            <p:nvPr/>
          </p:nvSpPr>
          <p:spPr>
            <a:xfrm rot="22800000">
              <a:off x="5494709" y="2448223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 rot="17285991">
              <a:off x="5789004" y="2435622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5481341" y="1886809"/>
              <a:ext cx="1154942" cy="519777"/>
              <a:chOff x="5647109" y="2478067"/>
              <a:chExt cx="1154942" cy="519777"/>
            </a:xfrm>
          </p:grpSpPr>
          <p:sp>
            <p:nvSpPr>
              <p:cNvPr id="92" name="Freeform 91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92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93"/>
              <p:cNvSpPr/>
              <p:nvPr/>
            </p:nvSpPr>
            <p:spPr>
              <a:xfrm rot="17285991">
                <a:off x="6372113" y="2485466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94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95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96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97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5511781" y="1504662"/>
              <a:ext cx="1154942" cy="477489"/>
              <a:chOff x="5647109" y="2520355"/>
              <a:chExt cx="1154942" cy="477489"/>
            </a:xfrm>
          </p:grpSpPr>
          <p:sp>
            <p:nvSpPr>
              <p:cNvPr id="85" name="Freeform 84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85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86"/>
              <p:cNvSpPr/>
              <p:nvPr/>
            </p:nvSpPr>
            <p:spPr>
              <a:xfrm rot="17285991">
                <a:off x="6372113" y="2527754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87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88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89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90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5500777" y="1077228"/>
              <a:ext cx="1154942" cy="477489"/>
              <a:chOff x="5647109" y="2520355"/>
              <a:chExt cx="1154942" cy="477489"/>
            </a:xfrm>
          </p:grpSpPr>
          <p:sp>
            <p:nvSpPr>
              <p:cNvPr id="78" name="Freeform 77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78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79"/>
              <p:cNvSpPr/>
              <p:nvPr/>
            </p:nvSpPr>
            <p:spPr>
              <a:xfrm rot="17285991">
                <a:off x="6372113" y="2527754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80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83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5498413" y="641043"/>
              <a:ext cx="1154942" cy="477489"/>
              <a:chOff x="5647109" y="2520355"/>
              <a:chExt cx="1154942" cy="477489"/>
            </a:xfrm>
          </p:grpSpPr>
          <p:sp>
            <p:nvSpPr>
              <p:cNvPr id="71" name="Freeform 70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71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72"/>
              <p:cNvSpPr/>
              <p:nvPr/>
            </p:nvSpPr>
            <p:spPr>
              <a:xfrm rot="17285991">
                <a:off x="6372113" y="2527754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73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74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75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76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98"/>
          <p:cNvGrpSpPr/>
          <p:nvPr/>
        </p:nvGrpSpPr>
        <p:grpSpPr>
          <a:xfrm>
            <a:off x="6908023" y="2133725"/>
            <a:ext cx="1877157" cy="2527259"/>
            <a:chOff x="6133978" y="228642"/>
            <a:chExt cx="2292989" cy="3087103"/>
          </a:xfrm>
        </p:grpSpPr>
        <p:sp>
          <p:nvSpPr>
            <p:cNvPr id="100" name="Freeform 99"/>
            <p:cNvSpPr/>
            <p:nvPr/>
          </p:nvSpPr>
          <p:spPr>
            <a:xfrm>
              <a:off x="6362760" y="1140878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4BACC6"/>
                  </a:gs>
                  <a:gs pos="0">
                    <a:srgbClr val="4BACC6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595303" y="228642"/>
              <a:ext cx="831664" cy="31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0.50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7578826" y="862753"/>
              <a:ext cx="831664" cy="31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0.70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595303" y="1403468"/>
              <a:ext cx="831664" cy="31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0.80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580715" y="2008003"/>
              <a:ext cx="831664" cy="31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0.90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7595303" y="2612871"/>
              <a:ext cx="831664" cy="31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6149680" y="260648"/>
              <a:ext cx="1332461" cy="704437"/>
              <a:chOff x="5488442" y="2390043"/>
              <a:chExt cx="1332461" cy="704437"/>
            </a:xfrm>
          </p:grpSpPr>
          <p:sp>
            <p:nvSpPr>
              <p:cNvPr id="143" name="Freeform 142"/>
              <p:cNvSpPr/>
              <p:nvPr/>
            </p:nvSpPr>
            <p:spPr>
              <a:xfrm rot="17285991">
                <a:off x="5794079" y="2789997"/>
                <a:ext cx="331265" cy="142559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43"/>
              <p:cNvSpPr/>
              <p:nvPr/>
            </p:nvSpPr>
            <p:spPr>
              <a:xfrm rot="17285991">
                <a:off x="6029300" y="2910372"/>
                <a:ext cx="237189" cy="13102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 rot="17285991">
                <a:off x="6314229" y="2476081"/>
                <a:ext cx="268297" cy="9622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45"/>
              <p:cNvSpPr/>
              <p:nvPr/>
            </p:nvSpPr>
            <p:spPr>
              <a:xfrm rot="17285991">
                <a:off x="6464137" y="2874049"/>
                <a:ext cx="242879" cy="12131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46"/>
              <p:cNvSpPr/>
              <p:nvPr/>
            </p:nvSpPr>
            <p:spPr>
              <a:xfrm rot="1200000">
                <a:off x="6573556" y="2595501"/>
                <a:ext cx="247347" cy="179363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47"/>
              <p:cNvSpPr/>
              <p:nvPr/>
            </p:nvSpPr>
            <p:spPr>
              <a:xfrm rot="1200000">
                <a:off x="5488442" y="2547811"/>
                <a:ext cx="344209" cy="10659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48"/>
              <p:cNvSpPr/>
              <p:nvPr/>
            </p:nvSpPr>
            <p:spPr>
              <a:xfrm rot="17285991">
                <a:off x="5918735" y="2520374"/>
                <a:ext cx="255111" cy="160755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7" name="Freeform 106"/>
            <p:cNvSpPr/>
            <p:nvPr/>
          </p:nvSpPr>
          <p:spPr>
            <a:xfrm>
              <a:off x="6374224" y="494726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4BACC6"/>
                  </a:gs>
                  <a:gs pos="0">
                    <a:srgbClr val="4BACC6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6149643" y="887812"/>
              <a:ext cx="1332461" cy="747988"/>
              <a:chOff x="5488442" y="2346492"/>
              <a:chExt cx="1332461" cy="747988"/>
            </a:xfrm>
          </p:grpSpPr>
          <p:sp>
            <p:nvSpPr>
              <p:cNvPr id="136" name="Freeform 135"/>
              <p:cNvSpPr/>
              <p:nvPr/>
            </p:nvSpPr>
            <p:spPr>
              <a:xfrm rot="17285991">
                <a:off x="5794079" y="2789997"/>
                <a:ext cx="331265" cy="142559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36"/>
              <p:cNvSpPr/>
              <p:nvPr/>
            </p:nvSpPr>
            <p:spPr>
              <a:xfrm rot="17285991">
                <a:off x="6029300" y="2910372"/>
                <a:ext cx="237189" cy="13102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37"/>
              <p:cNvSpPr/>
              <p:nvPr/>
            </p:nvSpPr>
            <p:spPr>
              <a:xfrm rot="17285991">
                <a:off x="6314229" y="2432530"/>
                <a:ext cx="268298" cy="9622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38"/>
              <p:cNvSpPr/>
              <p:nvPr/>
            </p:nvSpPr>
            <p:spPr>
              <a:xfrm rot="17285991">
                <a:off x="6464137" y="2874049"/>
                <a:ext cx="242879" cy="12131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39"/>
              <p:cNvSpPr/>
              <p:nvPr/>
            </p:nvSpPr>
            <p:spPr>
              <a:xfrm rot="1200000">
                <a:off x="6573556" y="2595501"/>
                <a:ext cx="247347" cy="179363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40"/>
              <p:cNvSpPr/>
              <p:nvPr/>
            </p:nvSpPr>
            <p:spPr>
              <a:xfrm rot="1200000">
                <a:off x="5488442" y="2547811"/>
                <a:ext cx="344209" cy="10659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41"/>
              <p:cNvSpPr/>
              <p:nvPr/>
            </p:nvSpPr>
            <p:spPr>
              <a:xfrm rot="17285991">
                <a:off x="5918735" y="2520374"/>
                <a:ext cx="255111" cy="160755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6141829" y="1462000"/>
              <a:ext cx="1332461" cy="713929"/>
              <a:chOff x="5488442" y="2380551"/>
              <a:chExt cx="1332461" cy="713929"/>
            </a:xfrm>
          </p:grpSpPr>
          <p:sp>
            <p:nvSpPr>
              <p:cNvPr id="129" name="Freeform 128"/>
              <p:cNvSpPr/>
              <p:nvPr/>
            </p:nvSpPr>
            <p:spPr>
              <a:xfrm rot="17285991">
                <a:off x="5794079" y="2789997"/>
                <a:ext cx="331265" cy="142559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29"/>
              <p:cNvSpPr/>
              <p:nvPr/>
            </p:nvSpPr>
            <p:spPr>
              <a:xfrm rot="17285991">
                <a:off x="6029300" y="2910372"/>
                <a:ext cx="237189" cy="13102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30"/>
              <p:cNvSpPr/>
              <p:nvPr/>
            </p:nvSpPr>
            <p:spPr>
              <a:xfrm rot="15560248">
                <a:off x="6249978" y="2466589"/>
                <a:ext cx="268297" cy="9622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31"/>
              <p:cNvSpPr/>
              <p:nvPr/>
            </p:nvSpPr>
            <p:spPr>
              <a:xfrm rot="17285991">
                <a:off x="6464137" y="2874049"/>
                <a:ext cx="242879" cy="12131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32"/>
              <p:cNvSpPr/>
              <p:nvPr/>
            </p:nvSpPr>
            <p:spPr>
              <a:xfrm rot="1200000">
                <a:off x="6573556" y="2595501"/>
                <a:ext cx="247347" cy="179363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33"/>
              <p:cNvSpPr/>
              <p:nvPr/>
            </p:nvSpPr>
            <p:spPr>
              <a:xfrm rot="1200000">
                <a:off x="5488442" y="2547811"/>
                <a:ext cx="344209" cy="10659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34"/>
              <p:cNvSpPr/>
              <p:nvPr/>
            </p:nvSpPr>
            <p:spPr>
              <a:xfrm rot="15358751">
                <a:off x="5879113" y="2571106"/>
                <a:ext cx="255111" cy="7907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6133978" y="2051326"/>
              <a:ext cx="1332461" cy="704437"/>
              <a:chOff x="5488442" y="2390043"/>
              <a:chExt cx="1332461" cy="704437"/>
            </a:xfrm>
          </p:grpSpPr>
          <p:sp>
            <p:nvSpPr>
              <p:cNvPr id="122" name="Freeform 121"/>
              <p:cNvSpPr/>
              <p:nvPr/>
            </p:nvSpPr>
            <p:spPr>
              <a:xfrm rot="17285991">
                <a:off x="5794079" y="2789997"/>
                <a:ext cx="331265" cy="142559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22"/>
              <p:cNvSpPr/>
              <p:nvPr/>
            </p:nvSpPr>
            <p:spPr>
              <a:xfrm rot="17285991">
                <a:off x="6029300" y="2910372"/>
                <a:ext cx="237189" cy="13102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23"/>
              <p:cNvSpPr/>
              <p:nvPr/>
            </p:nvSpPr>
            <p:spPr>
              <a:xfrm rot="17285991">
                <a:off x="6314229" y="2476081"/>
                <a:ext cx="268297" cy="9622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24"/>
              <p:cNvSpPr/>
              <p:nvPr/>
            </p:nvSpPr>
            <p:spPr>
              <a:xfrm rot="17285991">
                <a:off x="6464137" y="2874049"/>
                <a:ext cx="242879" cy="12131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25"/>
              <p:cNvSpPr/>
              <p:nvPr/>
            </p:nvSpPr>
            <p:spPr>
              <a:xfrm rot="1200000">
                <a:off x="6573556" y="2595501"/>
                <a:ext cx="247347" cy="179363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26"/>
              <p:cNvSpPr/>
              <p:nvPr/>
            </p:nvSpPr>
            <p:spPr>
              <a:xfrm rot="1200000">
                <a:off x="5488442" y="2547811"/>
                <a:ext cx="344209" cy="10659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27"/>
              <p:cNvSpPr/>
              <p:nvPr/>
            </p:nvSpPr>
            <p:spPr>
              <a:xfrm rot="17285991">
                <a:off x="5918735" y="2520374"/>
                <a:ext cx="255111" cy="160755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6133978" y="2611308"/>
              <a:ext cx="1332461" cy="704437"/>
              <a:chOff x="5488442" y="2390043"/>
              <a:chExt cx="1332461" cy="704437"/>
            </a:xfrm>
          </p:grpSpPr>
          <p:sp>
            <p:nvSpPr>
              <p:cNvPr id="115" name="Freeform 114"/>
              <p:cNvSpPr/>
              <p:nvPr/>
            </p:nvSpPr>
            <p:spPr>
              <a:xfrm rot="17285991">
                <a:off x="5794079" y="2789997"/>
                <a:ext cx="331265" cy="142559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15"/>
              <p:cNvSpPr/>
              <p:nvPr/>
            </p:nvSpPr>
            <p:spPr>
              <a:xfrm rot="17285991">
                <a:off x="6029300" y="2910372"/>
                <a:ext cx="237189" cy="13102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16"/>
              <p:cNvSpPr/>
              <p:nvPr/>
            </p:nvSpPr>
            <p:spPr>
              <a:xfrm rot="16200000">
                <a:off x="6285652" y="2476081"/>
                <a:ext cx="268297" cy="9622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 rot="17285991">
                <a:off x="6464137" y="2874049"/>
                <a:ext cx="242879" cy="121311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18"/>
              <p:cNvSpPr/>
              <p:nvPr/>
            </p:nvSpPr>
            <p:spPr>
              <a:xfrm rot="1200000">
                <a:off x="6573556" y="2595501"/>
                <a:ext cx="247347" cy="179363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19"/>
              <p:cNvSpPr/>
              <p:nvPr/>
            </p:nvSpPr>
            <p:spPr>
              <a:xfrm rot="1200000">
                <a:off x="5488442" y="2547811"/>
                <a:ext cx="344209" cy="106598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20"/>
              <p:cNvSpPr/>
              <p:nvPr/>
            </p:nvSpPr>
            <p:spPr>
              <a:xfrm rot="17285991">
                <a:off x="5850172" y="2490259"/>
                <a:ext cx="255111" cy="160755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4BACC6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2" name="Freeform 111"/>
            <p:cNvSpPr/>
            <p:nvPr/>
          </p:nvSpPr>
          <p:spPr>
            <a:xfrm>
              <a:off x="6362760" y="2857976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4BACC6"/>
                  </a:gs>
                  <a:gs pos="0">
                    <a:srgbClr val="4BACC6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6362760" y="2281912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4BACC6"/>
                  </a:gs>
                  <a:gs pos="0">
                    <a:srgbClr val="4BACC6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13"/>
            <p:cNvSpPr/>
            <p:nvPr/>
          </p:nvSpPr>
          <p:spPr>
            <a:xfrm>
              <a:off x="6372716" y="1705848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4BACC6"/>
                  </a:gs>
                  <a:gs pos="0">
                    <a:srgbClr val="4BACC6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50" name="Table 1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095731"/>
              </p:ext>
            </p:extLst>
          </p:nvPr>
        </p:nvGraphicFramePr>
        <p:xfrm>
          <a:off x="189222" y="4672843"/>
          <a:ext cx="1359697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969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Polymer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GB" sz="1200" i="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n-GB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200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bond donor?</a:t>
                      </a:r>
                      <a:endParaRPr lang="en-GB" sz="12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1" name="Table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423559"/>
              </p:ext>
            </p:extLst>
          </p:nvPr>
        </p:nvGraphicFramePr>
        <p:xfrm>
          <a:off x="1976722" y="4686982"/>
          <a:ext cx="2520280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2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6-10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</a:t>
                      </a:r>
                    </a:p>
                    <a:p>
                      <a:pPr algn="ctr"/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2" name="Table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458919"/>
              </p:ext>
            </p:extLst>
          </p:nvPr>
        </p:nvGraphicFramePr>
        <p:xfrm>
          <a:off x="4649262" y="4705380"/>
          <a:ext cx="1584176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Brush-like </a:t>
                      </a:r>
                    </a:p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(short side arm)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3" name="Table 1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83354"/>
              </p:ext>
            </p:extLst>
          </p:nvPr>
        </p:nvGraphicFramePr>
        <p:xfrm>
          <a:off x="6551713" y="4672843"/>
          <a:ext cx="2592287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9228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Brush-like</a:t>
                      </a:r>
                    </a:p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(long side arm)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4" name="Object 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672734"/>
              </p:ext>
            </p:extLst>
          </p:nvPr>
        </p:nvGraphicFramePr>
        <p:xfrm>
          <a:off x="22882" y="1235103"/>
          <a:ext cx="2294356" cy="839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0" name="CS ChemDraw Drawing" r:id="rId4" imgW="2957639" imgH="1084784" progId="ChemDraw.Document.6.0">
                  <p:embed/>
                </p:oleObj>
              </mc:Choice>
              <mc:Fallback>
                <p:oleObj name="CS ChemDraw Drawing" r:id="rId4" imgW="2957639" imgH="108478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82" y="1235103"/>
                        <a:ext cx="2294356" cy="839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" name="TextBox 154"/>
          <p:cNvSpPr txBox="1"/>
          <p:nvPr/>
        </p:nvSpPr>
        <p:spPr>
          <a:xfrm>
            <a:off x="745494" y="797460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endParaRPr lang="en-GB" sz="1400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6" name="Object 1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153098"/>
              </p:ext>
            </p:extLst>
          </p:nvPr>
        </p:nvGraphicFramePr>
        <p:xfrm>
          <a:off x="1972171" y="1588822"/>
          <a:ext cx="2223269" cy="813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name="CS ChemDraw Drawing" r:id="rId6" imgW="2959257" imgH="1084514" progId="ChemDraw.Document.6.0">
                  <p:embed/>
                </p:oleObj>
              </mc:Choice>
              <mc:Fallback>
                <p:oleObj name="CS ChemDraw Drawing" r:id="rId6" imgW="2959257" imgH="108451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2171" y="1588822"/>
                        <a:ext cx="2223269" cy="8134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7" name="TextBox 156"/>
          <p:cNvSpPr txBox="1"/>
          <p:nvPr/>
        </p:nvSpPr>
        <p:spPr>
          <a:xfrm>
            <a:off x="2693387" y="1235103"/>
            <a:ext cx="839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2642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400" dirty="0">
              <a:solidFill>
                <a:srgbClr val="2642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8" name="Object 1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669520"/>
              </p:ext>
            </p:extLst>
          </p:nvPr>
        </p:nvGraphicFramePr>
        <p:xfrm>
          <a:off x="4195430" y="1235103"/>
          <a:ext cx="2357129" cy="873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2" name="CS ChemDraw Drawing" r:id="rId8" imgW="2959257" imgH="1095321" progId="ChemDraw.Document.6.0">
                  <p:embed/>
                </p:oleObj>
              </mc:Choice>
              <mc:Fallback>
                <p:oleObj name="CS ChemDraw Drawing" r:id="rId8" imgW="2959257" imgH="109532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5430" y="1235103"/>
                        <a:ext cx="2357129" cy="873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TextBox 158"/>
          <p:cNvSpPr txBox="1"/>
          <p:nvPr/>
        </p:nvSpPr>
        <p:spPr>
          <a:xfrm>
            <a:off x="4898278" y="807145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4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0" name="Object 1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9204490"/>
              </p:ext>
            </p:extLst>
          </p:nvPr>
        </p:nvGraphicFramePr>
        <p:xfrm>
          <a:off x="6565519" y="1173828"/>
          <a:ext cx="2533529" cy="891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CS ChemDraw Drawing" r:id="rId10" imgW="3436148" imgH="1209609" progId="ChemDraw.Document.6.0">
                  <p:embed/>
                </p:oleObj>
              </mc:Choice>
              <mc:Fallback>
                <p:oleObj name="CS ChemDraw Drawing" r:id="rId10" imgW="3436148" imgH="1209609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5519" y="1173828"/>
                        <a:ext cx="2533529" cy="891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" name="TextBox 160"/>
          <p:cNvSpPr txBox="1"/>
          <p:nvPr/>
        </p:nvSpPr>
        <p:spPr>
          <a:xfrm>
            <a:off x="7380362" y="807146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pOEGMA</a:t>
            </a:r>
            <a:endParaRPr lang="en-GB" sz="14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2" name="Table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931333"/>
              </p:ext>
            </p:extLst>
          </p:nvPr>
        </p:nvGraphicFramePr>
        <p:xfrm>
          <a:off x="1402104" y="4682138"/>
          <a:ext cx="680160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</a:t>
                      </a:r>
                    </a:p>
                    <a:p>
                      <a:pPr algn="ctr"/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40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9" grpId="0"/>
      <p:bldP spid="16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774</Words>
  <Application>Microsoft Office PowerPoint</Application>
  <PresentationFormat>On-screen Show (4:3)</PresentationFormat>
  <Paragraphs>206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Office Theme</vt:lpstr>
      <vt:lpstr>CS ChemDraw Drawing</vt:lpstr>
      <vt:lpstr>Graph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Blackman, Lewis</cp:lastModifiedBy>
  <cp:revision>85</cp:revision>
  <dcterms:created xsi:type="dcterms:W3CDTF">2015-05-20T15:10:26Z</dcterms:created>
  <dcterms:modified xsi:type="dcterms:W3CDTF">2016-01-05T12:06:01Z</dcterms:modified>
</cp:coreProperties>
</file>