
<file path=[Content_Types].xml><?xml version="1.0" encoding="utf-8"?>
<Types xmlns="http://schemas.openxmlformats.org/package/2006/content-types">
  <Default Extension="jpg" ContentType="image/jpeg"/>
  <Default Extension="emf" ContentType="image/x-emf"/>
  <Default Extension="jpeg" ContentType="image/jpeg"/>
  <Default Extension="xml" ContentType="application/xml"/>
  <Default Extension="vml" ContentType="application/vnd.openxmlformats-officedocument.vmlDrawing"/>
  <Default Extension="bin" ContentType="application/vnd.openxmlformats-officedocument.presentationml.printerSettings"/>
  <Default Extension="wdp" ContentType="image/vnd.ms-photo"/>
  <Default Extension="png" ContentType="image/png"/>
  <Default Extension="wmf" ContentType="image/x-wmf"/>
  <Default Extension="tif" ContentType="image/tiff"/>
  <Default Extension="rels" ContentType="application/vnd.openxmlformats-package.relationships+xml"/>
  <Default Extension="mov" ContentType="video/unknown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1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notesSlides/notesSlide2.xml" ContentType="application/vnd.openxmlformats-officedocument.presentationml.notesSlide+xml"/>
  <Override PartName="/ppt/embeddings/oleObject11.bin" ContentType="application/vnd.openxmlformats-officedocument.oleObject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012" r:id="rId2"/>
    <p:sldId id="1013" r:id="rId3"/>
    <p:sldId id="1014" r:id="rId4"/>
    <p:sldId id="1015" r:id="rId5"/>
    <p:sldId id="1016" r:id="rId6"/>
    <p:sldId id="1017" r:id="rId7"/>
    <p:sldId id="1018" r:id="rId8"/>
    <p:sldId id="997" r:id="rId9"/>
    <p:sldId id="956" r:id="rId10"/>
    <p:sldId id="925" r:id="rId11"/>
    <p:sldId id="868" r:id="rId12"/>
    <p:sldId id="986" r:id="rId13"/>
    <p:sldId id="927" r:id="rId14"/>
    <p:sldId id="991" r:id="rId15"/>
    <p:sldId id="992" r:id="rId16"/>
    <p:sldId id="1019" r:id="rId17"/>
    <p:sldId id="1003" r:id="rId1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64">
          <p15:clr>
            <a:srgbClr val="A4A3A4"/>
          </p15:clr>
        </p15:guide>
        <p15:guide id="2" pos="290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tt Gibson" initials="" lastIdx="2" clrIdx="0"/>
  <p:cmAuthor id="1" name="Matthew Gibson" initials="I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00FF00"/>
    <a:srgbClr val="3399FF"/>
    <a:srgbClr val="66CCFF"/>
    <a:srgbClr val="FF0000"/>
    <a:srgbClr val="B2BA03"/>
    <a:srgbClr val="99FFCC"/>
    <a:srgbClr val="FA8160"/>
    <a:srgbClr val="FF00FF"/>
    <a:srgbClr val="43B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87" autoAdjust="0"/>
    <p:restoredTop sz="91969" autoAdjust="0"/>
  </p:normalViewPr>
  <p:slideViewPr>
    <p:cSldViewPr snapToGrid="0">
      <p:cViewPr varScale="1">
        <p:scale>
          <a:sx n="79" d="100"/>
          <a:sy n="79" d="100"/>
        </p:scale>
        <p:origin x="-1104" y="-104"/>
      </p:cViewPr>
      <p:guideLst>
        <p:guide orient="horz" pos="2464"/>
        <p:guide pos="29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 snapToGrid="0">
      <p:cViewPr varScale="1">
        <p:scale>
          <a:sx n="36" d="100"/>
          <a:sy n="36" d="100"/>
        </p:scale>
        <p:origin x="-223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Relationship Id="rId2" Type="http://schemas.openxmlformats.org/officeDocument/2006/relationships/image" Target="../media/image20.wmf"/><Relationship Id="rId3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Relationship Id="rId2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4" Type="http://schemas.openxmlformats.org/officeDocument/2006/relationships/image" Target="../media/image55.wmf"/><Relationship Id="rId5" Type="http://schemas.openxmlformats.org/officeDocument/2006/relationships/image" Target="../media/image56.wmf"/><Relationship Id="rId1" Type="http://schemas.openxmlformats.org/officeDocument/2006/relationships/image" Target="../media/image52.wmf"/><Relationship Id="rId2" Type="http://schemas.openxmlformats.org/officeDocument/2006/relationships/image" Target="../media/image5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AED1B-C0A8-44D8-AE08-10558B5D1890}" type="datetimeFigureOut">
              <a:rPr lang="fr-FR" smtClean="0"/>
              <a:pPr/>
              <a:t>12/12/16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B9182-60D8-43D6-9E3A-185B4A99089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480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B974FA9-F185-44A4-976B-2613C1970E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561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74FA9-F185-44A4-976B-2613C1970EB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363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Second is bacteria identification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74FA9-F185-44A4-976B-2613C1970EB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8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74FA9-F185-44A4-976B-2613C1970EB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980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2BD5BB-85A9-48FC-BCE4-D208C966485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5940D-62BE-4F0C-91EB-644F547314D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E9B9D-1F93-4590-9B6B-55D46359A6E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1538B0E-0201-4342-805D-574F0FE8867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CE338FF-36C2-4406-9AC9-1DD5C4A4AB8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17D3FBF-FC5A-46AD-B95D-824DA99176F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A30AE-0EAE-4FF7-8578-8E423A3F550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BBBFB-8682-45E4-A664-BD3394574A3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82D80-AF26-4ED9-B45B-CF757292D26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03A7E0-DEE9-47B9-A0BC-F45C47106DE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51F4B-4C8C-487A-BE6B-7E666DA782C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28657-B37B-4CA6-ACBB-66B0AA847E4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E877DF-CC75-4581-872F-AE0D710C7AE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22080F-22E8-4C25-8453-1CEF85FAE12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677F50A-8329-4121-A508-54C283FDD3AD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6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3.jpg"/><Relationship Id="rId5" Type="http://schemas.openxmlformats.org/officeDocument/2006/relationships/image" Target="../media/image47.emf"/><Relationship Id="rId6" Type="http://schemas.openxmlformats.org/officeDocument/2006/relationships/image" Target="../media/image48.emf"/><Relationship Id="rId7" Type="http://schemas.openxmlformats.org/officeDocument/2006/relationships/image" Target="../media/image49.jpeg"/><Relationship Id="rId8" Type="http://schemas.openxmlformats.org/officeDocument/2006/relationships/image" Target="../media/image50.emf"/><Relationship Id="rId9" Type="http://schemas.openxmlformats.org/officeDocument/2006/relationships/image" Target="../media/image51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9" Type="http://schemas.microsoft.com/office/2007/relationships/hdphoto" Target="../media/hdphoto1.wdp"/><Relationship Id="rId20" Type="http://schemas.openxmlformats.org/officeDocument/2006/relationships/oleObject" Target="../embeddings/oleObject10.bin"/><Relationship Id="rId21" Type="http://schemas.openxmlformats.org/officeDocument/2006/relationships/image" Target="../media/image56.wmf"/><Relationship Id="rId10" Type="http://schemas.openxmlformats.org/officeDocument/2006/relationships/image" Target="../media/image11.emf"/><Relationship Id="rId11" Type="http://schemas.openxmlformats.org/officeDocument/2006/relationships/image" Target="../media/image58.png"/><Relationship Id="rId12" Type="http://schemas.openxmlformats.org/officeDocument/2006/relationships/oleObject" Target="../embeddings/oleObject6.bin"/><Relationship Id="rId13" Type="http://schemas.openxmlformats.org/officeDocument/2006/relationships/image" Target="../media/image52.wmf"/><Relationship Id="rId14" Type="http://schemas.openxmlformats.org/officeDocument/2006/relationships/oleObject" Target="../embeddings/oleObject7.bin"/><Relationship Id="rId15" Type="http://schemas.openxmlformats.org/officeDocument/2006/relationships/image" Target="../media/image53.wmf"/><Relationship Id="rId16" Type="http://schemas.openxmlformats.org/officeDocument/2006/relationships/oleObject" Target="../embeddings/oleObject8.bin"/><Relationship Id="rId17" Type="http://schemas.openxmlformats.org/officeDocument/2006/relationships/image" Target="../media/image54.wmf"/><Relationship Id="rId18" Type="http://schemas.openxmlformats.org/officeDocument/2006/relationships/oleObject" Target="../embeddings/oleObject9.bin"/><Relationship Id="rId19" Type="http://schemas.openxmlformats.org/officeDocument/2006/relationships/image" Target="../media/image55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3.jpg"/><Relationship Id="rId4" Type="http://schemas.openxmlformats.org/officeDocument/2006/relationships/image" Target="../media/image57.jpeg"/><Relationship Id="rId5" Type="http://schemas.microsoft.com/office/2007/relationships/hdphoto" Target="../media/hdphoto8.wdp"/><Relationship Id="rId6" Type="http://schemas.openxmlformats.org/officeDocument/2006/relationships/image" Target="../media/image17.emf"/><Relationship Id="rId7" Type="http://schemas.openxmlformats.org/officeDocument/2006/relationships/image" Target="../media/image16.png"/><Relationship Id="rId8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3.jpg"/><Relationship Id="rId5" Type="http://schemas.openxmlformats.org/officeDocument/2006/relationships/oleObject" Target="../embeddings/oleObject11.bin"/><Relationship Id="rId6" Type="http://schemas.openxmlformats.org/officeDocument/2006/relationships/image" Target="../media/image59.wmf"/><Relationship Id="rId7" Type="http://schemas.openxmlformats.org/officeDocument/2006/relationships/image" Target="../media/image60.tif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4" Type="http://schemas.microsoft.com/office/2007/relationships/hdphoto" Target="../media/hdphoto9.wdp"/><Relationship Id="rId5" Type="http://schemas.openxmlformats.org/officeDocument/2006/relationships/image" Target="../media/image62.tif"/><Relationship Id="rId6" Type="http://schemas.openxmlformats.org/officeDocument/2006/relationships/image" Target="../media/image63.jpeg"/><Relationship Id="rId7" Type="http://schemas.microsoft.com/office/2007/relationships/hdphoto" Target="../media/hdphoto10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0.jpeg"/><Relationship Id="rId12" Type="http://schemas.openxmlformats.org/officeDocument/2006/relationships/image" Target="../media/image71.png"/><Relationship Id="rId13" Type="http://schemas.openxmlformats.org/officeDocument/2006/relationships/image" Target="../media/image72.png"/><Relationship Id="rId14" Type="http://schemas.openxmlformats.org/officeDocument/2006/relationships/image" Target="../media/image73.emf"/><Relationship Id="rId15" Type="http://schemas.openxmlformats.org/officeDocument/2006/relationships/image" Target="../media/image74.jpeg"/><Relationship Id="rId16" Type="http://schemas.openxmlformats.org/officeDocument/2006/relationships/image" Target="../media/image75.tiff"/><Relationship Id="rId17" Type="http://schemas.openxmlformats.org/officeDocument/2006/relationships/image" Target="../media/image76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emf"/><Relationship Id="rId7" Type="http://schemas.openxmlformats.org/officeDocument/2006/relationships/image" Target="../media/image68.emf"/><Relationship Id="rId8" Type="http://schemas.openxmlformats.org/officeDocument/2006/relationships/image" Target="../media/image3.jpg"/><Relationship Id="rId9" Type="http://schemas.openxmlformats.org/officeDocument/2006/relationships/image" Target="../media/image2.jpeg"/><Relationship Id="rId10" Type="http://schemas.openxmlformats.org/officeDocument/2006/relationships/image" Target="../media/image6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4" Type="http://schemas.openxmlformats.org/officeDocument/2006/relationships/image" Target="../media/image78.emf"/><Relationship Id="rId5" Type="http://schemas.openxmlformats.org/officeDocument/2006/relationships/image" Target="../media/image79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emf"/><Relationship Id="rId12" Type="http://schemas.openxmlformats.org/officeDocument/2006/relationships/image" Target="../media/image12.tiff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jpe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emf"/><Relationship Id="rId12" Type="http://schemas.microsoft.com/office/2007/relationships/hdphoto" Target="../media/hdphoto5.wdp"/><Relationship Id="rId13" Type="http://schemas.microsoft.com/office/2007/relationships/hdphoto" Target="../media/hdphoto6.wdp"/><Relationship Id="rId14" Type="http://schemas.openxmlformats.org/officeDocument/2006/relationships/image" Target="../media/image11.emf"/><Relationship Id="rId15" Type="http://schemas.openxmlformats.org/officeDocument/2006/relationships/image" Target="../media/image18.jpeg"/><Relationship Id="rId16" Type="http://schemas.microsoft.com/office/2007/relationships/hdphoto" Target="../media/hdphoto7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microsoft.com/office/2007/relationships/hdphoto" Target="../media/hdphoto1.wdp"/><Relationship Id="rId8" Type="http://schemas.microsoft.com/office/2007/relationships/hdphoto" Target="../media/hdphoto2.wdp"/><Relationship Id="rId9" Type="http://schemas.microsoft.com/office/2007/relationships/hdphoto" Target="../media/hdphoto3.wdp"/><Relationship Id="rId10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wmf"/><Relationship Id="rId12" Type="http://schemas.openxmlformats.org/officeDocument/2006/relationships/oleObject" Target="../embeddings/oleObject3.bin"/><Relationship Id="rId13" Type="http://schemas.openxmlformats.org/officeDocument/2006/relationships/image" Target="../media/image21.wmf"/><Relationship Id="rId14" Type="http://schemas.openxmlformats.org/officeDocument/2006/relationships/image" Target="../media/image24.png"/><Relationship Id="rId15" Type="http://schemas.openxmlformats.org/officeDocument/2006/relationships/image" Target="../media/image18.jpeg"/><Relationship Id="rId16" Type="http://schemas.microsoft.com/office/2007/relationships/hdphoto" Target="../media/hdphoto7.wdp"/><Relationship Id="rId1" Type="http://schemas.openxmlformats.org/officeDocument/2006/relationships/vmlDrawing" Target="../drawings/vmlDrawing1.vml"/><Relationship Id="rId2" Type="http://schemas.microsoft.com/office/2007/relationships/media" Target="../media/media1.mov"/><Relationship Id="rId3" Type="http://schemas.openxmlformats.org/officeDocument/2006/relationships/video" Target="../media/media1.mov"/><Relationship Id="rId4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6" Type="http://schemas.openxmlformats.org/officeDocument/2006/relationships/image" Target="../media/image22.emf"/><Relationship Id="rId7" Type="http://schemas.openxmlformats.org/officeDocument/2006/relationships/image" Target="../media/image23.emf"/><Relationship Id="rId8" Type="http://schemas.openxmlformats.org/officeDocument/2006/relationships/oleObject" Target="../embeddings/oleObject1.bin"/><Relationship Id="rId9" Type="http://schemas.openxmlformats.org/officeDocument/2006/relationships/image" Target="../media/image19.wmf"/><Relationship Id="rId10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oleObject" Target="../embeddings/oleObject4.bin"/><Relationship Id="rId5" Type="http://schemas.openxmlformats.org/officeDocument/2006/relationships/image" Target="../media/image25.wmf"/><Relationship Id="rId6" Type="http://schemas.openxmlformats.org/officeDocument/2006/relationships/image" Target="../media/image27.emf"/><Relationship Id="rId7" Type="http://schemas.openxmlformats.org/officeDocument/2006/relationships/image" Target="../media/image28.emf"/><Relationship Id="rId8" Type="http://schemas.openxmlformats.org/officeDocument/2006/relationships/oleObject" Target="../embeddings/oleObject5.bin"/><Relationship Id="rId9" Type="http://schemas.openxmlformats.org/officeDocument/2006/relationships/image" Target="../media/image26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"/><Relationship Id="rId4" Type="http://schemas.openxmlformats.org/officeDocument/2006/relationships/image" Target="../media/image32.tif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jpg"/><Relationship Id="rId5" Type="http://schemas.openxmlformats.org/officeDocument/2006/relationships/image" Target="../media/image34.emf"/><Relationship Id="rId6" Type="http://schemas.openxmlformats.org/officeDocument/2006/relationships/image" Target="../media/image35.emf"/><Relationship Id="rId7" Type="http://schemas.openxmlformats.org/officeDocument/2006/relationships/image" Target="../media/image36.emf"/><Relationship Id="rId8" Type="http://schemas.openxmlformats.org/officeDocument/2006/relationships/image" Target="../media/image37.emf"/><Relationship Id="rId9" Type="http://schemas.openxmlformats.org/officeDocument/2006/relationships/image" Target="../media/image38.png"/><Relationship Id="rId10" Type="http://schemas.openxmlformats.org/officeDocument/2006/relationships/image" Target="../media/image39.emf"/><Relationship Id="rId1" Type="http://schemas.microsoft.com/office/2007/relationships/media" Target="../media/media2.mov"/><Relationship Id="rId2" Type="http://schemas.openxmlformats.org/officeDocument/2006/relationships/video" Target="../media/media2.mo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954"/>
          <a:stretch/>
        </p:blipFill>
        <p:spPr>
          <a:xfrm>
            <a:off x="0" y="4274185"/>
            <a:ext cx="9169400" cy="25838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400" y="57476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 smtClean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Glycosylated gold nanoparticle biosensors</a:t>
            </a:r>
            <a:endParaRPr lang="en-US" sz="3000" b="1" i="1" dirty="0" smtClean="0">
              <a:solidFill>
                <a:srgbClr val="2D2D8A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98003" y="6259232"/>
            <a:ext cx="4007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2D2D8A"/>
                </a:solidFill>
                <a:latin typeface="Arial"/>
                <a:cs typeface="Arial"/>
              </a:rPr>
              <a:t>s.richards.1@warwick.ac.uk </a:t>
            </a:r>
            <a:endParaRPr lang="en-GB" sz="2400" dirty="0">
              <a:solidFill>
                <a:srgbClr val="2D2D8A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99424" y="2224846"/>
            <a:ext cx="9268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u="sng" dirty="0" smtClean="0">
                <a:solidFill>
                  <a:srgbClr val="2D2D8A"/>
                </a:solidFill>
                <a:latin typeface="Arial"/>
                <a:cs typeface="Arial"/>
              </a:rPr>
              <a:t>Dr Sarah-Jane Richards</a:t>
            </a:r>
            <a:r>
              <a:rPr lang="en-GB" sz="3000" dirty="0" smtClean="0">
                <a:solidFill>
                  <a:srgbClr val="2D2D8A"/>
                </a:solidFill>
                <a:latin typeface="Arial"/>
                <a:cs typeface="Arial"/>
              </a:rPr>
              <a:t> and </a:t>
            </a:r>
            <a:r>
              <a:rPr lang="en-GB" sz="3000" dirty="0" err="1" smtClean="0">
                <a:solidFill>
                  <a:srgbClr val="2D2D8A"/>
                </a:solidFill>
                <a:latin typeface="Arial"/>
                <a:cs typeface="Arial"/>
              </a:rPr>
              <a:t>Prof.</a:t>
            </a:r>
            <a:r>
              <a:rPr lang="en-GB" sz="3000" dirty="0" smtClean="0">
                <a:solidFill>
                  <a:srgbClr val="2D2D8A"/>
                </a:solidFill>
                <a:latin typeface="Arial"/>
                <a:cs typeface="Arial"/>
              </a:rPr>
              <a:t> Matthew I. Gibson</a:t>
            </a:r>
          </a:p>
          <a:p>
            <a:pPr algn="ctr"/>
            <a:r>
              <a:rPr lang="en-GB" sz="2400" dirty="0" smtClean="0">
                <a:solidFill>
                  <a:srgbClr val="2D2D8A"/>
                </a:solidFill>
                <a:latin typeface="Arial"/>
                <a:cs typeface="Arial"/>
              </a:rPr>
              <a:t>Department of Chemistry, University of Warwick, UK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6929593" y="3395808"/>
            <a:ext cx="2754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solidFill>
                  <a:srgbClr val="2D2D8A"/>
                </a:solidFill>
                <a:latin typeface="Arial"/>
                <a:cs typeface="Arial"/>
              </a:rPr>
              <a:t>@</a:t>
            </a:r>
            <a:r>
              <a:rPr lang="en-GB" sz="2400" dirty="0" err="1" smtClean="0">
                <a:solidFill>
                  <a:srgbClr val="2D2D8A"/>
                </a:solidFill>
                <a:latin typeface="Arial"/>
                <a:cs typeface="Arial"/>
              </a:rPr>
              <a:t>LabGibson</a:t>
            </a:r>
            <a:endParaRPr lang="en-GB" sz="2400" dirty="0" smtClean="0">
              <a:solidFill>
                <a:srgbClr val="2D2D8A"/>
              </a:solidFill>
              <a:latin typeface="Arial"/>
              <a:cs typeface="Arial"/>
            </a:endParaRPr>
          </a:p>
          <a:p>
            <a:r>
              <a:rPr lang="en-GB" sz="2400" dirty="0" smtClean="0">
                <a:solidFill>
                  <a:srgbClr val="2D2D8A"/>
                </a:solidFill>
                <a:latin typeface="Arial"/>
                <a:cs typeface="Arial"/>
              </a:rPr>
              <a:t>@</a:t>
            </a:r>
            <a:r>
              <a:rPr lang="en-GB" sz="2400" dirty="0" err="1" smtClean="0">
                <a:solidFill>
                  <a:srgbClr val="2D2D8A"/>
                </a:solidFill>
                <a:latin typeface="Arial"/>
                <a:cs typeface="Arial"/>
              </a:rPr>
              <a:t>RichardsSJ</a:t>
            </a:r>
            <a:endParaRPr lang="en-GB" sz="2400" dirty="0">
              <a:solidFill>
                <a:srgbClr val="2D2D8A"/>
              </a:solidFill>
              <a:latin typeface="Arial"/>
              <a:cs typeface="Arial"/>
            </a:endParaRPr>
          </a:p>
        </p:txBody>
      </p:sp>
      <p:pic>
        <p:nvPicPr>
          <p:cNvPr id="10" name="Picture 2" descr="https://encrypted-tbn2.gstatic.com/images?q=tbn:ANd9GcTdPkmEmar2OBdnauknNHDqtdNU8FAlkkVjrMEOgUHxHRYkvGs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6117" y="3524077"/>
            <a:ext cx="6254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12682" y="6146800"/>
            <a:ext cx="398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2D2D8A"/>
                </a:solidFill>
              </a:rPr>
              <a:t>Nano</a:t>
            </a:r>
            <a:r>
              <a:rPr lang="en-US" dirty="0" err="1" smtClean="0">
                <a:solidFill>
                  <a:srgbClr val="2D2D8A"/>
                </a:solidFill>
              </a:rPr>
              <a:t>Symposium</a:t>
            </a:r>
            <a:r>
              <a:rPr lang="en-US" dirty="0" smtClean="0">
                <a:solidFill>
                  <a:srgbClr val="2D2D8A"/>
                </a:solidFill>
              </a:rPr>
              <a:t> 13/</a:t>
            </a:r>
            <a:r>
              <a:rPr lang="en-US" dirty="0" smtClean="0">
                <a:solidFill>
                  <a:srgbClr val="2D2D8A"/>
                </a:solidFill>
              </a:rPr>
              <a:t>12</a:t>
            </a:r>
            <a:r>
              <a:rPr lang="en-US" dirty="0" smtClean="0">
                <a:solidFill>
                  <a:srgbClr val="2D2D8A"/>
                </a:solidFill>
              </a:rPr>
              <a:t>/</a:t>
            </a:r>
            <a:r>
              <a:rPr lang="en-US" dirty="0" smtClean="0">
                <a:solidFill>
                  <a:srgbClr val="2D2D8A"/>
                </a:solidFill>
              </a:rPr>
              <a:t>16</a:t>
            </a:r>
          </a:p>
          <a:p>
            <a:r>
              <a:rPr lang="en-US" dirty="0" smtClean="0">
                <a:solidFill>
                  <a:srgbClr val="2D2D8A"/>
                </a:solidFill>
              </a:rPr>
              <a:t>University of </a:t>
            </a:r>
            <a:r>
              <a:rPr lang="en-US" dirty="0" smtClean="0">
                <a:solidFill>
                  <a:srgbClr val="2D2D8A"/>
                </a:solidFill>
              </a:rPr>
              <a:t>Birmingham</a:t>
            </a:r>
            <a:endParaRPr lang="en-US" dirty="0">
              <a:solidFill>
                <a:srgbClr val="2D2D8A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717" y="3645198"/>
            <a:ext cx="5783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solidFill>
                  <a:srgbClr val="2D2D8A"/>
                </a:solidFill>
                <a:latin typeface="Arial"/>
                <a:cs typeface="Arial"/>
              </a:rPr>
              <a:t>www.warwick.ac.uk</a:t>
            </a:r>
            <a:r>
              <a:rPr lang="en-GB" sz="2400" dirty="0" smtClean="0">
                <a:solidFill>
                  <a:srgbClr val="2D2D8A"/>
                </a:solidFill>
                <a:latin typeface="Arial"/>
                <a:cs typeface="Arial"/>
              </a:rPr>
              <a:t>/</a:t>
            </a:r>
            <a:r>
              <a:rPr lang="en-GB" sz="2400" dirty="0" err="1" smtClean="0">
                <a:solidFill>
                  <a:srgbClr val="2D2D8A"/>
                </a:solidFill>
                <a:latin typeface="Arial"/>
                <a:cs typeface="Arial"/>
              </a:rPr>
              <a:t>sarahjane_richards</a:t>
            </a:r>
            <a:endParaRPr lang="en-GB" sz="2400" dirty="0">
              <a:solidFill>
                <a:srgbClr val="2D2D8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6523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/>
          <a:srcRect t="54688" r="49714"/>
          <a:stretch/>
        </p:blipFill>
        <p:spPr>
          <a:xfrm>
            <a:off x="1694256" y="764498"/>
            <a:ext cx="1083983" cy="1662352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03154" y="2265604"/>
            <a:ext cx="1611358" cy="2971975"/>
            <a:chOff x="403154" y="2340554"/>
            <a:chExt cx="1611358" cy="2971975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4"/>
            <a:srcRect r="46662" b="55210"/>
            <a:stretch/>
          </p:blipFill>
          <p:spPr>
            <a:xfrm>
              <a:off x="565431" y="3669294"/>
              <a:ext cx="1149778" cy="1643235"/>
            </a:xfrm>
            <a:prstGeom prst="rect">
              <a:avLst/>
            </a:prstGeom>
          </p:spPr>
        </p:pic>
        <p:cxnSp>
          <p:nvCxnSpPr>
            <p:cNvPr id="40" name="Straight Arrow Connector 39"/>
            <p:cNvCxnSpPr/>
            <p:nvPr/>
          </p:nvCxnSpPr>
          <p:spPr>
            <a:xfrm flipH="1">
              <a:off x="1048190" y="2340554"/>
              <a:ext cx="966322" cy="1186709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403154" y="2638526"/>
              <a:ext cx="10078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Cholera</a:t>
              </a:r>
              <a:endParaRPr lang="en-US" dirty="0"/>
            </a:p>
          </p:txBody>
        </p:sp>
      </p:grpSp>
      <p:cxnSp>
        <p:nvCxnSpPr>
          <p:cNvPr id="48" name="Straight Connector 47"/>
          <p:cNvCxnSpPr/>
          <p:nvPr/>
        </p:nvCxnSpPr>
        <p:spPr>
          <a:xfrm>
            <a:off x="4346894" y="892527"/>
            <a:ext cx="60473" cy="4313334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99698" y="2236602"/>
            <a:ext cx="4058707" cy="3543406"/>
            <a:chOff x="99698" y="2311552"/>
            <a:chExt cx="4058707" cy="354340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5"/>
            <a:srcRect r="44464" b="55210"/>
            <a:stretch/>
          </p:blipFill>
          <p:spPr>
            <a:xfrm>
              <a:off x="2894854" y="3669294"/>
              <a:ext cx="1197139" cy="1643236"/>
            </a:xfrm>
            <a:prstGeom prst="rect">
              <a:avLst/>
            </a:prstGeom>
          </p:spPr>
        </p:pic>
        <p:cxnSp>
          <p:nvCxnSpPr>
            <p:cNvPr id="41" name="Straight Arrow Connector 40"/>
            <p:cNvCxnSpPr/>
            <p:nvPr/>
          </p:nvCxnSpPr>
          <p:spPr>
            <a:xfrm>
              <a:off x="2388650" y="2311552"/>
              <a:ext cx="1058301" cy="1195555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3034943" y="2618684"/>
              <a:ext cx="10078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Ricin</a:t>
              </a:r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9698" y="5208627"/>
              <a:ext cx="40587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Can ‘never’ have a perfect, single channel glyco-sensor</a:t>
              </a:r>
              <a:endParaRPr lang="en-US" i="1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74" y="1043910"/>
            <a:ext cx="1553680" cy="77273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431190" y="993306"/>
            <a:ext cx="624887" cy="3426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826462" y="1537511"/>
            <a:ext cx="1229615" cy="403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77230" y="23127"/>
            <a:ext cx="811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Single vs Multi Channel Sensors</a:t>
            </a:r>
            <a:endParaRPr lang="en-GB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529321" y="1224360"/>
            <a:ext cx="4451350" cy="4210050"/>
            <a:chOff x="4626596" y="1224360"/>
            <a:chExt cx="4451350" cy="4210050"/>
          </a:xfrm>
        </p:grpSpPr>
        <p:grpSp>
          <p:nvGrpSpPr>
            <p:cNvPr id="26" name="Group 3"/>
            <p:cNvGrpSpPr>
              <a:grpSpLocks/>
            </p:cNvGrpSpPr>
            <p:nvPr/>
          </p:nvGrpSpPr>
          <p:grpSpPr bwMode="auto">
            <a:xfrm>
              <a:off x="4626596" y="1289448"/>
              <a:ext cx="635000" cy="493712"/>
              <a:chOff x="0" y="0"/>
              <a:chExt cx="399" cy="310"/>
            </a:xfrm>
          </p:grpSpPr>
          <p:sp>
            <p:nvSpPr>
              <p:cNvPr id="232" name="Oval 1"/>
              <p:cNvSpPr>
                <a:spLocks/>
              </p:cNvSpPr>
              <p:nvPr/>
            </p:nvSpPr>
            <p:spPr bwMode="auto">
              <a:xfrm>
                <a:off x="0" y="0"/>
                <a:ext cx="337" cy="310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3" name="AutoShape 2"/>
              <p:cNvSpPr>
                <a:spLocks/>
              </p:cNvSpPr>
              <p:nvPr/>
            </p:nvSpPr>
            <p:spPr bwMode="auto">
              <a:xfrm rot="-5406415">
                <a:off x="201" y="54"/>
                <a:ext cx="189" cy="206"/>
              </a:xfrm>
              <a:custGeom>
                <a:avLst/>
                <a:gdLst>
                  <a:gd name="T0" fmla="*/ -4 w 21600"/>
                  <a:gd name="T1" fmla="*/ 21598 h 21598"/>
                  <a:gd name="T2" fmla="*/ 21596 w 21600"/>
                  <a:gd name="T3" fmla="*/ 21595 h 21598"/>
                  <a:gd name="T4" fmla="*/ 10800 w 21600"/>
                  <a:gd name="T5" fmla="*/ -2 h 21598"/>
                  <a:gd name="T6" fmla="*/ -4 w 21600"/>
                  <a:gd name="T7" fmla="*/ 21598 h 21598"/>
                  <a:gd name="T8" fmla="*/ -4 w 21600"/>
                  <a:gd name="T9" fmla="*/ 21598 h 21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00" h="21598">
                    <a:moveTo>
                      <a:pt x="-4" y="21598"/>
                    </a:moveTo>
                    <a:lnTo>
                      <a:pt x="21596" y="21595"/>
                    </a:lnTo>
                    <a:lnTo>
                      <a:pt x="10800" y="-2"/>
                    </a:lnTo>
                    <a:lnTo>
                      <a:pt x="-4" y="21598"/>
                    </a:lnTo>
                    <a:close/>
                    <a:moveTo>
                      <a:pt x="-4" y="21598"/>
                    </a:moveTo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33" name="Group 6"/>
            <p:cNvGrpSpPr>
              <a:grpSpLocks/>
            </p:cNvGrpSpPr>
            <p:nvPr/>
          </p:nvGrpSpPr>
          <p:grpSpPr bwMode="auto">
            <a:xfrm>
              <a:off x="4626596" y="1943498"/>
              <a:ext cx="635000" cy="493712"/>
              <a:chOff x="0" y="0"/>
              <a:chExt cx="399" cy="310"/>
            </a:xfrm>
          </p:grpSpPr>
          <p:sp>
            <p:nvSpPr>
              <p:cNvPr id="230" name="Oval 4"/>
              <p:cNvSpPr>
                <a:spLocks/>
              </p:cNvSpPr>
              <p:nvPr/>
            </p:nvSpPr>
            <p:spPr bwMode="auto">
              <a:xfrm>
                <a:off x="0" y="0"/>
                <a:ext cx="337" cy="310"/>
              </a:xfrm>
              <a:prstGeom prst="ellipse">
                <a:avLst/>
              </a:prstGeom>
              <a:solidFill>
                <a:srgbClr val="354FA2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1" name="AutoShape 5"/>
              <p:cNvSpPr>
                <a:spLocks/>
              </p:cNvSpPr>
              <p:nvPr/>
            </p:nvSpPr>
            <p:spPr bwMode="auto">
              <a:xfrm rot="-5406415">
                <a:off x="201" y="54"/>
                <a:ext cx="189" cy="206"/>
              </a:xfrm>
              <a:custGeom>
                <a:avLst/>
                <a:gdLst>
                  <a:gd name="T0" fmla="*/ -4 w 21600"/>
                  <a:gd name="T1" fmla="*/ 21598 h 21598"/>
                  <a:gd name="T2" fmla="*/ 21596 w 21600"/>
                  <a:gd name="T3" fmla="*/ 21595 h 21598"/>
                  <a:gd name="T4" fmla="*/ 10800 w 21600"/>
                  <a:gd name="T5" fmla="*/ -2 h 21598"/>
                  <a:gd name="T6" fmla="*/ -4 w 21600"/>
                  <a:gd name="T7" fmla="*/ 21598 h 21598"/>
                  <a:gd name="T8" fmla="*/ -4 w 21600"/>
                  <a:gd name="T9" fmla="*/ 21598 h 21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00" h="21598">
                    <a:moveTo>
                      <a:pt x="-4" y="21598"/>
                    </a:moveTo>
                    <a:lnTo>
                      <a:pt x="21596" y="21595"/>
                    </a:lnTo>
                    <a:lnTo>
                      <a:pt x="10800" y="-2"/>
                    </a:lnTo>
                    <a:lnTo>
                      <a:pt x="-4" y="21598"/>
                    </a:lnTo>
                    <a:close/>
                    <a:moveTo>
                      <a:pt x="-4" y="21598"/>
                    </a:moveTo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37" name="Group 9"/>
            <p:cNvGrpSpPr>
              <a:grpSpLocks/>
            </p:cNvGrpSpPr>
            <p:nvPr/>
          </p:nvGrpSpPr>
          <p:grpSpPr bwMode="auto">
            <a:xfrm>
              <a:off x="4626596" y="2524523"/>
              <a:ext cx="635000" cy="493712"/>
              <a:chOff x="0" y="0"/>
              <a:chExt cx="399" cy="310"/>
            </a:xfrm>
          </p:grpSpPr>
          <p:sp>
            <p:nvSpPr>
              <p:cNvPr id="228" name="Oval 7"/>
              <p:cNvSpPr>
                <a:spLocks/>
              </p:cNvSpPr>
              <p:nvPr/>
            </p:nvSpPr>
            <p:spPr bwMode="auto">
              <a:xfrm>
                <a:off x="0" y="0"/>
                <a:ext cx="337" cy="310"/>
              </a:xfrm>
              <a:prstGeom prst="ellipse">
                <a:avLst/>
              </a:prstGeom>
              <a:solidFill>
                <a:srgbClr val="0D0D0D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9" name="AutoShape 8"/>
              <p:cNvSpPr>
                <a:spLocks/>
              </p:cNvSpPr>
              <p:nvPr/>
            </p:nvSpPr>
            <p:spPr bwMode="auto">
              <a:xfrm rot="-5406415">
                <a:off x="201" y="54"/>
                <a:ext cx="189" cy="206"/>
              </a:xfrm>
              <a:custGeom>
                <a:avLst/>
                <a:gdLst>
                  <a:gd name="T0" fmla="*/ -4 w 21600"/>
                  <a:gd name="T1" fmla="*/ 21598 h 21598"/>
                  <a:gd name="T2" fmla="*/ 21596 w 21600"/>
                  <a:gd name="T3" fmla="*/ 21595 h 21598"/>
                  <a:gd name="T4" fmla="*/ 10800 w 21600"/>
                  <a:gd name="T5" fmla="*/ -2 h 21598"/>
                  <a:gd name="T6" fmla="*/ -4 w 21600"/>
                  <a:gd name="T7" fmla="*/ 21598 h 21598"/>
                  <a:gd name="T8" fmla="*/ -4 w 21600"/>
                  <a:gd name="T9" fmla="*/ 21598 h 21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00" h="21598">
                    <a:moveTo>
                      <a:pt x="-4" y="21598"/>
                    </a:moveTo>
                    <a:lnTo>
                      <a:pt x="21596" y="21595"/>
                    </a:lnTo>
                    <a:lnTo>
                      <a:pt x="10800" y="-2"/>
                    </a:lnTo>
                    <a:lnTo>
                      <a:pt x="-4" y="21598"/>
                    </a:lnTo>
                    <a:close/>
                    <a:moveTo>
                      <a:pt x="-4" y="21598"/>
                    </a:moveTo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38" name="Group 12"/>
            <p:cNvGrpSpPr>
              <a:grpSpLocks/>
            </p:cNvGrpSpPr>
            <p:nvPr/>
          </p:nvGrpSpPr>
          <p:grpSpPr bwMode="auto">
            <a:xfrm>
              <a:off x="4626596" y="3105548"/>
              <a:ext cx="635000" cy="493712"/>
              <a:chOff x="0" y="0"/>
              <a:chExt cx="399" cy="310"/>
            </a:xfrm>
          </p:grpSpPr>
          <p:sp>
            <p:nvSpPr>
              <p:cNvPr id="226" name="Oval 10"/>
              <p:cNvSpPr>
                <a:spLocks/>
              </p:cNvSpPr>
              <p:nvPr/>
            </p:nvSpPr>
            <p:spPr bwMode="auto">
              <a:xfrm>
                <a:off x="0" y="0"/>
                <a:ext cx="337" cy="310"/>
              </a:xfrm>
              <a:prstGeom prst="ellipse">
                <a:avLst/>
              </a:prstGeom>
              <a:solidFill>
                <a:srgbClr val="4847FD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7" name="AutoShape 11"/>
              <p:cNvSpPr>
                <a:spLocks/>
              </p:cNvSpPr>
              <p:nvPr/>
            </p:nvSpPr>
            <p:spPr bwMode="auto">
              <a:xfrm rot="-5406415">
                <a:off x="201" y="54"/>
                <a:ext cx="189" cy="206"/>
              </a:xfrm>
              <a:custGeom>
                <a:avLst/>
                <a:gdLst>
                  <a:gd name="T0" fmla="*/ -4 w 21600"/>
                  <a:gd name="T1" fmla="*/ 21598 h 21598"/>
                  <a:gd name="T2" fmla="*/ 21596 w 21600"/>
                  <a:gd name="T3" fmla="*/ 21595 h 21598"/>
                  <a:gd name="T4" fmla="*/ 10800 w 21600"/>
                  <a:gd name="T5" fmla="*/ -2 h 21598"/>
                  <a:gd name="T6" fmla="*/ -4 w 21600"/>
                  <a:gd name="T7" fmla="*/ 21598 h 21598"/>
                  <a:gd name="T8" fmla="*/ -4 w 21600"/>
                  <a:gd name="T9" fmla="*/ 21598 h 21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00" h="21598">
                    <a:moveTo>
                      <a:pt x="-4" y="21598"/>
                    </a:moveTo>
                    <a:lnTo>
                      <a:pt x="21596" y="21595"/>
                    </a:lnTo>
                    <a:lnTo>
                      <a:pt x="10800" y="-2"/>
                    </a:lnTo>
                    <a:lnTo>
                      <a:pt x="-4" y="21598"/>
                    </a:lnTo>
                    <a:close/>
                    <a:moveTo>
                      <a:pt x="-4" y="21598"/>
                    </a:moveTo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39" name="Group 15"/>
            <p:cNvGrpSpPr>
              <a:grpSpLocks/>
            </p:cNvGrpSpPr>
            <p:nvPr/>
          </p:nvGrpSpPr>
          <p:grpSpPr bwMode="auto">
            <a:xfrm>
              <a:off x="4626596" y="3686573"/>
              <a:ext cx="635000" cy="493712"/>
              <a:chOff x="0" y="0"/>
              <a:chExt cx="399" cy="310"/>
            </a:xfrm>
          </p:grpSpPr>
          <p:sp>
            <p:nvSpPr>
              <p:cNvPr id="224" name="Oval 13"/>
              <p:cNvSpPr>
                <a:spLocks/>
              </p:cNvSpPr>
              <p:nvPr/>
            </p:nvSpPr>
            <p:spPr bwMode="auto">
              <a:xfrm>
                <a:off x="0" y="0"/>
                <a:ext cx="337" cy="310"/>
              </a:xfrm>
              <a:prstGeom prst="ellipse">
                <a:avLst/>
              </a:prstGeom>
              <a:solidFill>
                <a:srgbClr val="1D730C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" name="AutoShape 14"/>
              <p:cNvSpPr>
                <a:spLocks/>
              </p:cNvSpPr>
              <p:nvPr/>
            </p:nvSpPr>
            <p:spPr bwMode="auto">
              <a:xfrm rot="-5406415">
                <a:off x="201" y="54"/>
                <a:ext cx="189" cy="206"/>
              </a:xfrm>
              <a:custGeom>
                <a:avLst/>
                <a:gdLst>
                  <a:gd name="T0" fmla="*/ -4 w 21600"/>
                  <a:gd name="T1" fmla="*/ 21598 h 21598"/>
                  <a:gd name="T2" fmla="*/ 21596 w 21600"/>
                  <a:gd name="T3" fmla="*/ 21595 h 21598"/>
                  <a:gd name="T4" fmla="*/ 10800 w 21600"/>
                  <a:gd name="T5" fmla="*/ -2 h 21598"/>
                  <a:gd name="T6" fmla="*/ -4 w 21600"/>
                  <a:gd name="T7" fmla="*/ 21598 h 21598"/>
                  <a:gd name="T8" fmla="*/ -4 w 21600"/>
                  <a:gd name="T9" fmla="*/ 21598 h 21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00" h="21598">
                    <a:moveTo>
                      <a:pt x="-4" y="21598"/>
                    </a:moveTo>
                    <a:lnTo>
                      <a:pt x="21596" y="21595"/>
                    </a:lnTo>
                    <a:lnTo>
                      <a:pt x="10800" y="-2"/>
                    </a:lnTo>
                    <a:lnTo>
                      <a:pt x="-4" y="21598"/>
                    </a:lnTo>
                    <a:close/>
                    <a:moveTo>
                      <a:pt x="-4" y="21598"/>
                    </a:moveTo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42" name="Group 18"/>
            <p:cNvGrpSpPr>
              <a:grpSpLocks/>
            </p:cNvGrpSpPr>
            <p:nvPr/>
          </p:nvGrpSpPr>
          <p:grpSpPr bwMode="auto">
            <a:xfrm>
              <a:off x="4626596" y="4267598"/>
              <a:ext cx="635000" cy="493712"/>
              <a:chOff x="0" y="0"/>
              <a:chExt cx="399" cy="310"/>
            </a:xfrm>
          </p:grpSpPr>
          <p:sp>
            <p:nvSpPr>
              <p:cNvPr id="222" name="Oval 16"/>
              <p:cNvSpPr>
                <a:spLocks/>
              </p:cNvSpPr>
              <p:nvPr/>
            </p:nvSpPr>
            <p:spPr bwMode="auto">
              <a:xfrm>
                <a:off x="0" y="0"/>
                <a:ext cx="337" cy="310"/>
              </a:xfrm>
              <a:prstGeom prst="ellipse">
                <a:avLst/>
              </a:prstGeom>
              <a:solidFill>
                <a:srgbClr val="F446FC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3" name="AutoShape 17"/>
              <p:cNvSpPr>
                <a:spLocks/>
              </p:cNvSpPr>
              <p:nvPr/>
            </p:nvSpPr>
            <p:spPr bwMode="auto">
              <a:xfrm rot="-5406415">
                <a:off x="201" y="54"/>
                <a:ext cx="189" cy="206"/>
              </a:xfrm>
              <a:custGeom>
                <a:avLst/>
                <a:gdLst>
                  <a:gd name="T0" fmla="*/ -4 w 21600"/>
                  <a:gd name="T1" fmla="*/ 21598 h 21598"/>
                  <a:gd name="T2" fmla="*/ 21596 w 21600"/>
                  <a:gd name="T3" fmla="*/ 21595 h 21598"/>
                  <a:gd name="T4" fmla="*/ 10800 w 21600"/>
                  <a:gd name="T5" fmla="*/ -2 h 21598"/>
                  <a:gd name="T6" fmla="*/ -4 w 21600"/>
                  <a:gd name="T7" fmla="*/ 21598 h 21598"/>
                  <a:gd name="T8" fmla="*/ -4 w 21600"/>
                  <a:gd name="T9" fmla="*/ 21598 h 21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00" h="21598">
                    <a:moveTo>
                      <a:pt x="-4" y="21598"/>
                    </a:moveTo>
                    <a:lnTo>
                      <a:pt x="21596" y="21595"/>
                    </a:lnTo>
                    <a:lnTo>
                      <a:pt x="10800" y="-2"/>
                    </a:lnTo>
                    <a:lnTo>
                      <a:pt x="-4" y="21598"/>
                    </a:lnTo>
                    <a:close/>
                    <a:moveTo>
                      <a:pt x="-4" y="21598"/>
                    </a:moveTo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43" name="Group 44"/>
            <p:cNvGrpSpPr>
              <a:grpSpLocks/>
            </p:cNvGrpSpPr>
            <p:nvPr/>
          </p:nvGrpSpPr>
          <p:grpSpPr bwMode="auto">
            <a:xfrm>
              <a:off x="8469933" y="4897835"/>
              <a:ext cx="534988" cy="514350"/>
              <a:chOff x="0" y="0"/>
              <a:chExt cx="337" cy="324"/>
            </a:xfrm>
          </p:grpSpPr>
          <p:sp>
            <p:nvSpPr>
              <p:cNvPr id="197" name="Oval 19"/>
              <p:cNvSpPr>
                <a:spLocks/>
              </p:cNvSpPr>
              <p:nvPr/>
            </p:nvSpPr>
            <p:spPr bwMode="auto">
              <a:xfrm>
                <a:off x="88" y="83"/>
                <a:ext cx="163" cy="158"/>
              </a:xfrm>
              <a:prstGeom prst="ellipse">
                <a:avLst/>
              </a:prstGeom>
              <a:gradFill rotWithShape="0">
                <a:gsLst>
                  <a:gs pos="0">
                    <a:srgbClr val="FEFDFE"/>
                  </a:gs>
                  <a:gs pos="100000">
                    <a:srgbClr val="FB2D7B"/>
                  </a:gs>
                </a:gsLst>
                <a:path path="rect">
                  <a:fillToRect l="38965" t="37347" r="61035" b="62653"/>
                </a:path>
              </a:gradFill>
              <a:ln w="25400">
                <a:solidFill>
                  <a:srgbClr val="FC478B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198" name="Group 22"/>
              <p:cNvGrpSpPr>
                <a:grpSpLocks/>
              </p:cNvGrpSpPr>
              <p:nvPr/>
            </p:nvGrpSpPr>
            <p:grpSpPr bwMode="auto">
              <a:xfrm>
                <a:off x="144" y="0"/>
                <a:ext cx="45" cy="81"/>
                <a:chOff x="0" y="0"/>
                <a:chExt cx="45" cy="81"/>
              </a:xfrm>
            </p:grpSpPr>
            <p:sp>
              <p:nvSpPr>
                <p:cNvPr id="220" name="AutoShape 20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7" cy="44"/>
                </a:xfrm>
                <a:custGeom>
                  <a:avLst/>
                  <a:gdLst>
                    <a:gd name="T0" fmla="*/ 0 w 21598"/>
                    <a:gd name="T1" fmla="*/ 0 h 21562"/>
                    <a:gd name="T2" fmla="*/ 21598 w 21598"/>
                    <a:gd name="T3" fmla="*/ -38 h 21562"/>
                    <a:gd name="T4" fmla="*/ 21596 w 21598"/>
                    <a:gd name="T5" fmla="*/ 21524 h 21562"/>
                    <a:gd name="T6" fmla="*/ -2 w 21598"/>
                    <a:gd name="T7" fmla="*/ 21562 h 21562"/>
                    <a:gd name="T8" fmla="*/ 0 w 21598"/>
                    <a:gd name="T9" fmla="*/ 0 h 21562"/>
                    <a:gd name="T10" fmla="*/ 0 w 21598"/>
                    <a:gd name="T11" fmla="*/ 0 h 21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2">
                      <a:moveTo>
                        <a:pt x="0" y="0"/>
                      </a:moveTo>
                      <a:lnTo>
                        <a:pt x="21598" y="-38"/>
                      </a:lnTo>
                      <a:lnTo>
                        <a:pt x="21596" y="21524"/>
                      </a:lnTo>
                      <a:lnTo>
                        <a:pt x="-2" y="21562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30C731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21" name="AutoShape 21"/>
                <p:cNvSpPr>
                  <a:spLocks/>
                </p:cNvSpPr>
                <p:nvPr/>
              </p:nvSpPr>
              <p:spPr bwMode="auto">
                <a:xfrm rot="-63792">
                  <a:off x="18" y="37"/>
                  <a:ext cx="9" cy="44"/>
                </a:xfrm>
                <a:custGeom>
                  <a:avLst/>
                  <a:gdLst>
                    <a:gd name="T0" fmla="*/ 6828 w 9576"/>
                    <a:gd name="T1" fmla="*/ 21601 h 21599"/>
                    <a:gd name="T2" fmla="*/ 6322 w 9576"/>
                    <a:gd name="T3" fmla="*/ 17137 h 21599"/>
                    <a:gd name="T4" fmla="*/ 4818 w 9576"/>
                    <a:gd name="T5" fmla="*/ 12097 h 21599"/>
                    <a:gd name="T6" fmla="*/ 4811 w 9576"/>
                    <a:gd name="T7" fmla="*/ 6913 h 21599"/>
                    <a:gd name="T8" fmla="*/ 2805 w 9576"/>
                    <a:gd name="T9" fmla="*/ 1 h 215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6" h="21599">
                      <a:moveTo>
                        <a:pt x="6828" y="21601"/>
                      </a:moveTo>
                      <a:cubicBezTo>
                        <a:pt x="6828" y="21601"/>
                        <a:pt x="-1837" y="20454"/>
                        <a:pt x="6322" y="17137"/>
                      </a:cubicBezTo>
                      <a:cubicBezTo>
                        <a:pt x="14482" y="13820"/>
                        <a:pt x="4818" y="12097"/>
                        <a:pt x="4818" y="12097"/>
                      </a:cubicBezTo>
                      <a:cubicBezTo>
                        <a:pt x="4818" y="12097"/>
                        <a:pt x="-5989" y="9954"/>
                        <a:pt x="4811" y="6913"/>
                      </a:cubicBezTo>
                      <a:cubicBezTo>
                        <a:pt x="15611" y="3872"/>
                        <a:pt x="2805" y="1"/>
                        <a:pt x="2805" y="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99" name="Group 25"/>
              <p:cNvGrpSpPr>
                <a:grpSpLocks/>
              </p:cNvGrpSpPr>
              <p:nvPr/>
            </p:nvGrpSpPr>
            <p:grpSpPr bwMode="auto">
              <a:xfrm rot="10800000" flipH="1">
                <a:off x="143" y="242"/>
                <a:ext cx="45" cy="82"/>
                <a:chOff x="0" y="0"/>
                <a:chExt cx="45" cy="81"/>
              </a:xfrm>
            </p:grpSpPr>
            <p:sp>
              <p:nvSpPr>
                <p:cNvPr id="218" name="AutoShape 23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7" cy="44"/>
                </a:xfrm>
                <a:custGeom>
                  <a:avLst/>
                  <a:gdLst>
                    <a:gd name="T0" fmla="*/ 0 w 21598"/>
                    <a:gd name="T1" fmla="*/ 0 h 21562"/>
                    <a:gd name="T2" fmla="*/ 21598 w 21598"/>
                    <a:gd name="T3" fmla="*/ -38 h 21562"/>
                    <a:gd name="T4" fmla="*/ 21596 w 21598"/>
                    <a:gd name="T5" fmla="*/ 21524 h 21562"/>
                    <a:gd name="T6" fmla="*/ -2 w 21598"/>
                    <a:gd name="T7" fmla="*/ 21562 h 21562"/>
                    <a:gd name="T8" fmla="*/ 0 w 21598"/>
                    <a:gd name="T9" fmla="*/ 0 h 21562"/>
                    <a:gd name="T10" fmla="*/ 0 w 21598"/>
                    <a:gd name="T11" fmla="*/ 0 h 21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2">
                      <a:moveTo>
                        <a:pt x="0" y="0"/>
                      </a:moveTo>
                      <a:lnTo>
                        <a:pt x="21598" y="-38"/>
                      </a:lnTo>
                      <a:lnTo>
                        <a:pt x="21596" y="21524"/>
                      </a:lnTo>
                      <a:lnTo>
                        <a:pt x="-2" y="21562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30C731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19" name="AutoShape 24"/>
                <p:cNvSpPr>
                  <a:spLocks/>
                </p:cNvSpPr>
                <p:nvPr/>
              </p:nvSpPr>
              <p:spPr bwMode="auto">
                <a:xfrm rot="-63792">
                  <a:off x="18" y="37"/>
                  <a:ext cx="9" cy="44"/>
                </a:xfrm>
                <a:custGeom>
                  <a:avLst/>
                  <a:gdLst>
                    <a:gd name="T0" fmla="*/ 6828 w 9576"/>
                    <a:gd name="T1" fmla="*/ 21601 h 21599"/>
                    <a:gd name="T2" fmla="*/ 6322 w 9576"/>
                    <a:gd name="T3" fmla="*/ 17137 h 21599"/>
                    <a:gd name="T4" fmla="*/ 4818 w 9576"/>
                    <a:gd name="T5" fmla="*/ 12097 h 21599"/>
                    <a:gd name="T6" fmla="*/ 4811 w 9576"/>
                    <a:gd name="T7" fmla="*/ 6913 h 21599"/>
                    <a:gd name="T8" fmla="*/ 2805 w 9576"/>
                    <a:gd name="T9" fmla="*/ 1 h 215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6" h="21599">
                      <a:moveTo>
                        <a:pt x="6828" y="21601"/>
                      </a:moveTo>
                      <a:cubicBezTo>
                        <a:pt x="6828" y="21601"/>
                        <a:pt x="-1837" y="20454"/>
                        <a:pt x="6322" y="17137"/>
                      </a:cubicBezTo>
                      <a:cubicBezTo>
                        <a:pt x="14482" y="13820"/>
                        <a:pt x="4818" y="12097"/>
                        <a:pt x="4818" y="12097"/>
                      </a:cubicBezTo>
                      <a:cubicBezTo>
                        <a:pt x="4818" y="12097"/>
                        <a:pt x="-5989" y="9954"/>
                        <a:pt x="4811" y="6913"/>
                      </a:cubicBezTo>
                      <a:cubicBezTo>
                        <a:pt x="15611" y="3872"/>
                        <a:pt x="2805" y="1"/>
                        <a:pt x="2805" y="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200" name="Group 28"/>
              <p:cNvGrpSpPr>
                <a:grpSpLocks/>
              </p:cNvGrpSpPr>
              <p:nvPr/>
            </p:nvGrpSpPr>
            <p:grpSpPr bwMode="auto">
              <a:xfrm rot="5400000" flipH="1">
                <a:off x="273" y="119"/>
                <a:ext cx="43" cy="85"/>
                <a:chOff x="0" y="0"/>
                <a:chExt cx="43" cy="84"/>
              </a:xfrm>
            </p:grpSpPr>
            <p:sp>
              <p:nvSpPr>
                <p:cNvPr id="216" name="AutoShape 26"/>
                <p:cNvSpPr>
                  <a:spLocks/>
                </p:cNvSpPr>
                <p:nvPr/>
              </p:nvSpPr>
              <p:spPr bwMode="auto">
                <a:xfrm rot="-5408953">
                  <a:off x="2" y="-2"/>
                  <a:ext cx="39" cy="43"/>
                </a:xfrm>
                <a:custGeom>
                  <a:avLst/>
                  <a:gdLst>
                    <a:gd name="T0" fmla="*/ 0 w 21598"/>
                    <a:gd name="T1" fmla="*/ 0 h 21565"/>
                    <a:gd name="T2" fmla="*/ 21598 w 21598"/>
                    <a:gd name="T3" fmla="*/ -35 h 21565"/>
                    <a:gd name="T4" fmla="*/ 21600 w 21598"/>
                    <a:gd name="T5" fmla="*/ 21530 h 21565"/>
                    <a:gd name="T6" fmla="*/ 2 w 21598"/>
                    <a:gd name="T7" fmla="*/ 21565 h 21565"/>
                    <a:gd name="T8" fmla="*/ 0 w 21598"/>
                    <a:gd name="T9" fmla="*/ 0 h 21565"/>
                    <a:gd name="T10" fmla="*/ 0 w 21598"/>
                    <a:gd name="T11" fmla="*/ 0 h 215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5">
                      <a:moveTo>
                        <a:pt x="0" y="0"/>
                      </a:moveTo>
                      <a:lnTo>
                        <a:pt x="21598" y="-35"/>
                      </a:lnTo>
                      <a:lnTo>
                        <a:pt x="21600" y="21530"/>
                      </a:lnTo>
                      <a:lnTo>
                        <a:pt x="2" y="21565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30C731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17" name="AutoShape 27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6"/>
                </a:xfrm>
                <a:custGeom>
                  <a:avLst/>
                  <a:gdLst>
                    <a:gd name="T0" fmla="*/ 6764 w 9569"/>
                    <a:gd name="T1" fmla="*/ 21599 h 21601"/>
                    <a:gd name="T2" fmla="*/ 6271 w 9569"/>
                    <a:gd name="T3" fmla="*/ 17135 h 21601"/>
                    <a:gd name="T4" fmla="*/ 4782 w 9569"/>
                    <a:gd name="T5" fmla="*/ 12095 h 21601"/>
                    <a:gd name="T6" fmla="*/ 4789 w 9569"/>
                    <a:gd name="T7" fmla="*/ 6911 h 21601"/>
                    <a:gd name="T8" fmla="*/ 2803 w 9569"/>
                    <a:gd name="T9" fmla="*/ -1 h 216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9" h="21601">
                      <a:moveTo>
                        <a:pt x="6764" y="21599"/>
                      </a:moveTo>
                      <a:cubicBezTo>
                        <a:pt x="6764" y="21599"/>
                        <a:pt x="-1890" y="20457"/>
                        <a:pt x="6271" y="17135"/>
                      </a:cubicBezTo>
                      <a:cubicBezTo>
                        <a:pt x="14433" y="13813"/>
                        <a:pt x="4782" y="12095"/>
                        <a:pt x="4782" y="12095"/>
                      </a:cubicBezTo>
                      <a:cubicBezTo>
                        <a:pt x="4782" y="12095"/>
                        <a:pt x="-6011" y="9958"/>
                        <a:pt x="4789" y="6911"/>
                      </a:cubicBezTo>
                      <a:cubicBezTo>
                        <a:pt x="15589" y="3863"/>
                        <a:pt x="2803" y="-1"/>
                        <a:pt x="2803" y="-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201" name="Group 31"/>
              <p:cNvGrpSpPr>
                <a:grpSpLocks/>
              </p:cNvGrpSpPr>
              <p:nvPr/>
            </p:nvGrpSpPr>
            <p:grpSpPr bwMode="auto">
              <a:xfrm rot="-5400000">
                <a:off x="20" y="121"/>
                <a:ext cx="43" cy="83"/>
                <a:chOff x="0" y="0"/>
                <a:chExt cx="43" cy="84"/>
              </a:xfrm>
            </p:grpSpPr>
            <p:sp>
              <p:nvSpPr>
                <p:cNvPr id="214" name="AutoShape 29"/>
                <p:cNvSpPr>
                  <a:spLocks/>
                </p:cNvSpPr>
                <p:nvPr/>
              </p:nvSpPr>
              <p:spPr bwMode="auto">
                <a:xfrm rot="-5408953">
                  <a:off x="2" y="-2"/>
                  <a:ext cx="39" cy="43"/>
                </a:xfrm>
                <a:custGeom>
                  <a:avLst/>
                  <a:gdLst>
                    <a:gd name="T0" fmla="*/ 0 w 21598"/>
                    <a:gd name="T1" fmla="*/ 0 h 21565"/>
                    <a:gd name="T2" fmla="*/ 21598 w 21598"/>
                    <a:gd name="T3" fmla="*/ -35 h 21565"/>
                    <a:gd name="T4" fmla="*/ 21600 w 21598"/>
                    <a:gd name="T5" fmla="*/ 21530 h 21565"/>
                    <a:gd name="T6" fmla="*/ 2 w 21598"/>
                    <a:gd name="T7" fmla="*/ 21565 h 21565"/>
                    <a:gd name="T8" fmla="*/ 0 w 21598"/>
                    <a:gd name="T9" fmla="*/ 0 h 21565"/>
                    <a:gd name="T10" fmla="*/ 0 w 21598"/>
                    <a:gd name="T11" fmla="*/ 0 h 215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5">
                      <a:moveTo>
                        <a:pt x="0" y="0"/>
                      </a:moveTo>
                      <a:lnTo>
                        <a:pt x="21598" y="-35"/>
                      </a:lnTo>
                      <a:lnTo>
                        <a:pt x="21600" y="21530"/>
                      </a:lnTo>
                      <a:lnTo>
                        <a:pt x="2" y="21565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30C731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15" name="AutoShape 30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6"/>
                </a:xfrm>
                <a:custGeom>
                  <a:avLst/>
                  <a:gdLst>
                    <a:gd name="T0" fmla="*/ 6764 w 9569"/>
                    <a:gd name="T1" fmla="*/ 21599 h 21601"/>
                    <a:gd name="T2" fmla="*/ 6271 w 9569"/>
                    <a:gd name="T3" fmla="*/ 17135 h 21601"/>
                    <a:gd name="T4" fmla="*/ 4782 w 9569"/>
                    <a:gd name="T5" fmla="*/ 12095 h 21601"/>
                    <a:gd name="T6" fmla="*/ 4789 w 9569"/>
                    <a:gd name="T7" fmla="*/ 6911 h 21601"/>
                    <a:gd name="T8" fmla="*/ 2803 w 9569"/>
                    <a:gd name="T9" fmla="*/ -1 h 216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9" h="21601">
                      <a:moveTo>
                        <a:pt x="6764" y="21599"/>
                      </a:moveTo>
                      <a:cubicBezTo>
                        <a:pt x="6764" y="21599"/>
                        <a:pt x="-1890" y="20457"/>
                        <a:pt x="6271" y="17135"/>
                      </a:cubicBezTo>
                      <a:cubicBezTo>
                        <a:pt x="14433" y="13813"/>
                        <a:pt x="4782" y="12095"/>
                        <a:pt x="4782" y="12095"/>
                      </a:cubicBezTo>
                      <a:cubicBezTo>
                        <a:pt x="4782" y="12095"/>
                        <a:pt x="-6011" y="9958"/>
                        <a:pt x="4789" y="6911"/>
                      </a:cubicBezTo>
                      <a:cubicBezTo>
                        <a:pt x="15589" y="3863"/>
                        <a:pt x="2803" y="-1"/>
                        <a:pt x="2803" y="-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202" name="Group 34"/>
              <p:cNvGrpSpPr>
                <a:grpSpLocks/>
              </p:cNvGrpSpPr>
              <p:nvPr/>
            </p:nvGrpSpPr>
            <p:grpSpPr bwMode="auto">
              <a:xfrm rot="3039020" flipH="1">
                <a:off x="233" y="35"/>
                <a:ext cx="45" cy="83"/>
                <a:chOff x="0" y="0"/>
                <a:chExt cx="44" cy="83"/>
              </a:xfrm>
            </p:grpSpPr>
            <p:sp>
              <p:nvSpPr>
                <p:cNvPr id="212" name="AutoShape 32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4"/>
                    <a:gd name="T2" fmla="*/ 21600 w 21600"/>
                    <a:gd name="T3" fmla="*/ -37 h 21564"/>
                    <a:gd name="T4" fmla="*/ 21600 w 21600"/>
                    <a:gd name="T5" fmla="*/ 21527 h 21564"/>
                    <a:gd name="T6" fmla="*/ 0 w 21600"/>
                    <a:gd name="T7" fmla="*/ 21563 h 21564"/>
                    <a:gd name="T8" fmla="*/ 0 w 21600"/>
                    <a:gd name="T9" fmla="*/ 0 h 21564"/>
                    <a:gd name="T10" fmla="*/ 0 w 21600"/>
                    <a:gd name="T11" fmla="*/ 0 h 21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4">
                      <a:moveTo>
                        <a:pt x="0" y="0"/>
                      </a:moveTo>
                      <a:lnTo>
                        <a:pt x="21600" y="-37"/>
                      </a:lnTo>
                      <a:lnTo>
                        <a:pt x="21600" y="21527"/>
                      </a:lnTo>
                      <a:lnTo>
                        <a:pt x="0" y="21563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30C731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13" name="AutoShape 33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5"/>
                </a:xfrm>
                <a:custGeom>
                  <a:avLst/>
                  <a:gdLst>
                    <a:gd name="T0" fmla="*/ 6790 w 9572"/>
                    <a:gd name="T1" fmla="*/ 21600 h 21600"/>
                    <a:gd name="T2" fmla="*/ 6292 w 9572"/>
                    <a:gd name="T3" fmla="*/ 17136 h 21600"/>
                    <a:gd name="T4" fmla="*/ 4797 w 9572"/>
                    <a:gd name="T5" fmla="*/ 12096 h 21600"/>
                    <a:gd name="T6" fmla="*/ 4798 w 9572"/>
                    <a:gd name="T7" fmla="*/ 6912 h 21600"/>
                    <a:gd name="T8" fmla="*/ 2804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0" y="21600"/>
                      </a:moveTo>
                      <a:cubicBezTo>
                        <a:pt x="6790" y="21600"/>
                        <a:pt x="-1868" y="20456"/>
                        <a:pt x="6292" y="17136"/>
                      </a:cubicBezTo>
                      <a:cubicBezTo>
                        <a:pt x="14453" y="13816"/>
                        <a:pt x="4797" y="12096"/>
                        <a:pt x="4797" y="12096"/>
                      </a:cubicBezTo>
                      <a:cubicBezTo>
                        <a:pt x="4797" y="12096"/>
                        <a:pt x="-6002" y="9957"/>
                        <a:pt x="4798" y="6912"/>
                      </a:cubicBezTo>
                      <a:cubicBezTo>
                        <a:pt x="15598" y="3867"/>
                        <a:pt x="2804" y="0"/>
                        <a:pt x="2804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203" name="Group 37"/>
              <p:cNvGrpSpPr>
                <a:grpSpLocks/>
              </p:cNvGrpSpPr>
              <p:nvPr/>
            </p:nvGrpSpPr>
            <p:grpSpPr bwMode="auto">
              <a:xfrm rot="-7760979">
                <a:off x="54" y="202"/>
                <a:ext cx="44" cy="84"/>
                <a:chOff x="0" y="0"/>
                <a:chExt cx="44" cy="83"/>
              </a:xfrm>
            </p:grpSpPr>
            <p:sp>
              <p:nvSpPr>
                <p:cNvPr id="210" name="AutoShape 35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4"/>
                    <a:gd name="T2" fmla="*/ 21600 w 21600"/>
                    <a:gd name="T3" fmla="*/ -37 h 21564"/>
                    <a:gd name="T4" fmla="*/ 21600 w 21600"/>
                    <a:gd name="T5" fmla="*/ 21527 h 21564"/>
                    <a:gd name="T6" fmla="*/ 0 w 21600"/>
                    <a:gd name="T7" fmla="*/ 21563 h 21564"/>
                    <a:gd name="T8" fmla="*/ 0 w 21600"/>
                    <a:gd name="T9" fmla="*/ 0 h 21564"/>
                    <a:gd name="T10" fmla="*/ 0 w 21600"/>
                    <a:gd name="T11" fmla="*/ 0 h 21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4">
                      <a:moveTo>
                        <a:pt x="0" y="0"/>
                      </a:moveTo>
                      <a:lnTo>
                        <a:pt x="21600" y="-37"/>
                      </a:lnTo>
                      <a:lnTo>
                        <a:pt x="21600" y="21527"/>
                      </a:lnTo>
                      <a:lnTo>
                        <a:pt x="0" y="21563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30C731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11" name="AutoShape 36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5"/>
                </a:xfrm>
                <a:custGeom>
                  <a:avLst/>
                  <a:gdLst>
                    <a:gd name="T0" fmla="*/ 6790 w 9572"/>
                    <a:gd name="T1" fmla="*/ 21600 h 21600"/>
                    <a:gd name="T2" fmla="*/ 6292 w 9572"/>
                    <a:gd name="T3" fmla="*/ 17136 h 21600"/>
                    <a:gd name="T4" fmla="*/ 4797 w 9572"/>
                    <a:gd name="T5" fmla="*/ 12096 h 21600"/>
                    <a:gd name="T6" fmla="*/ 4798 w 9572"/>
                    <a:gd name="T7" fmla="*/ 6912 h 21600"/>
                    <a:gd name="T8" fmla="*/ 2804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0" y="21600"/>
                      </a:moveTo>
                      <a:cubicBezTo>
                        <a:pt x="6790" y="21600"/>
                        <a:pt x="-1868" y="20456"/>
                        <a:pt x="6292" y="17136"/>
                      </a:cubicBezTo>
                      <a:cubicBezTo>
                        <a:pt x="14453" y="13816"/>
                        <a:pt x="4797" y="12096"/>
                        <a:pt x="4797" y="12096"/>
                      </a:cubicBezTo>
                      <a:cubicBezTo>
                        <a:pt x="4797" y="12096"/>
                        <a:pt x="-6002" y="9957"/>
                        <a:pt x="4798" y="6912"/>
                      </a:cubicBezTo>
                      <a:cubicBezTo>
                        <a:pt x="15598" y="3867"/>
                        <a:pt x="2804" y="0"/>
                        <a:pt x="2804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204" name="Group 40"/>
              <p:cNvGrpSpPr>
                <a:grpSpLocks/>
              </p:cNvGrpSpPr>
              <p:nvPr/>
            </p:nvGrpSpPr>
            <p:grpSpPr bwMode="auto">
              <a:xfrm rot="7845068" flipH="1">
                <a:off x="239" y="202"/>
                <a:ext cx="44" cy="84"/>
                <a:chOff x="0" y="0"/>
                <a:chExt cx="44" cy="83"/>
              </a:xfrm>
            </p:grpSpPr>
            <p:sp>
              <p:nvSpPr>
                <p:cNvPr id="208" name="AutoShape 38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3"/>
                    <a:gd name="T2" fmla="*/ 21600 w 21600"/>
                    <a:gd name="T3" fmla="*/ -37 h 21563"/>
                    <a:gd name="T4" fmla="*/ 21600 w 21600"/>
                    <a:gd name="T5" fmla="*/ 21526 h 21563"/>
                    <a:gd name="T6" fmla="*/ 0 w 21600"/>
                    <a:gd name="T7" fmla="*/ 21563 h 21563"/>
                    <a:gd name="T8" fmla="*/ 0 w 21600"/>
                    <a:gd name="T9" fmla="*/ 0 h 21563"/>
                    <a:gd name="T10" fmla="*/ 0 w 21600"/>
                    <a:gd name="T11" fmla="*/ 0 h 215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3">
                      <a:moveTo>
                        <a:pt x="0" y="0"/>
                      </a:moveTo>
                      <a:lnTo>
                        <a:pt x="21600" y="-37"/>
                      </a:lnTo>
                      <a:lnTo>
                        <a:pt x="21600" y="21526"/>
                      </a:lnTo>
                      <a:lnTo>
                        <a:pt x="0" y="21563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30C731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09" name="AutoShape 39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4"/>
                </a:xfrm>
                <a:custGeom>
                  <a:avLst/>
                  <a:gdLst>
                    <a:gd name="T0" fmla="*/ 6791 w 9572"/>
                    <a:gd name="T1" fmla="*/ 21600 h 21600"/>
                    <a:gd name="T2" fmla="*/ 6293 w 9572"/>
                    <a:gd name="T3" fmla="*/ 17136 h 21600"/>
                    <a:gd name="T4" fmla="*/ 4797 w 9572"/>
                    <a:gd name="T5" fmla="*/ 12096 h 21600"/>
                    <a:gd name="T6" fmla="*/ 4798 w 9572"/>
                    <a:gd name="T7" fmla="*/ 6912 h 21600"/>
                    <a:gd name="T8" fmla="*/ 2803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1" y="21600"/>
                      </a:moveTo>
                      <a:cubicBezTo>
                        <a:pt x="6791" y="21600"/>
                        <a:pt x="-1868" y="20456"/>
                        <a:pt x="6293" y="17136"/>
                      </a:cubicBezTo>
                      <a:cubicBezTo>
                        <a:pt x="14454" y="13816"/>
                        <a:pt x="4797" y="12096"/>
                        <a:pt x="4797" y="12096"/>
                      </a:cubicBezTo>
                      <a:cubicBezTo>
                        <a:pt x="4797" y="12096"/>
                        <a:pt x="-6002" y="9957"/>
                        <a:pt x="4798" y="6912"/>
                      </a:cubicBezTo>
                      <a:cubicBezTo>
                        <a:pt x="15598" y="3867"/>
                        <a:pt x="2803" y="0"/>
                        <a:pt x="2803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205" name="Group 43"/>
              <p:cNvGrpSpPr>
                <a:grpSpLocks/>
              </p:cNvGrpSpPr>
              <p:nvPr/>
            </p:nvGrpSpPr>
            <p:grpSpPr bwMode="auto">
              <a:xfrm rot="-3075657">
                <a:off x="56" y="37"/>
                <a:ext cx="44" cy="83"/>
                <a:chOff x="0" y="0"/>
                <a:chExt cx="44" cy="83"/>
              </a:xfrm>
            </p:grpSpPr>
            <p:sp>
              <p:nvSpPr>
                <p:cNvPr id="206" name="AutoShape 41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4"/>
                    <a:gd name="T2" fmla="*/ 21600 w 21600"/>
                    <a:gd name="T3" fmla="*/ -36 h 21564"/>
                    <a:gd name="T4" fmla="*/ 21600 w 21600"/>
                    <a:gd name="T5" fmla="*/ 21528 h 21564"/>
                    <a:gd name="T6" fmla="*/ 0 w 21600"/>
                    <a:gd name="T7" fmla="*/ 21564 h 21564"/>
                    <a:gd name="T8" fmla="*/ 0 w 21600"/>
                    <a:gd name="T9" fmla="*/ 0 h 21564"/>
                    <a:gd name="T10" fmla="*/ 0 w 21600"/>
                    <a:gd name="T11" fmla="*/ 0 h 21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4">
                      <a:moveTo>
                        <a:pt x="0" y="0"/>
                      </a:moveTo>
                      <a:lnTo>
                        <a:pt x="21600" y="-36"/>
                      </a:lnTo>
                      <a:lnTo>
                        <a:pt x="21600" y="21528"/>
                      </a:lnTo>
                      <a:lnTo>
                        <a:pt x="0" y="21564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30C731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07" name="AutoShape 42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5"/>
                </a:xfrm>
                <a:custGeom>
                  <a:avLst/>
                  <a:gdLst>
                    <a:gd name="T0" fmla="*/ 6790 w 9572"/>
                    <a:gd name="T1" fmla="*/ 21600 h 21600"/>
                    <a:gd name="T2" fmla="*/ 6292 w 9572"/>
                    <a:gd name="T3" fmla="*/ 17136 h 21600"/>
                    <a:gd name="T4" fmla="*/ 4796 w 9572"/>
                    <a:gd name="T5" fmla="*/ 12096 h 21600"/>
                    <a:gd name="T6" fmla="*/ 4798 w 9572"/>
                    <a:gd name="T7" fmla="*/ 6912 h 21600"/>
                    <a:gd name="T8" fmla="*/ 2804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0" y="21600"/>
                      </a:moveTo>
                      <a:cubicBezTo>
                        <a:pt x="6790" y="21600"/>
                        <a:pt x="-1869" y="20456"/>
                        <a:pt x="6292" y="17136"/>
                      </a:cubicBezTo>
                      <a:cubicBezTo>
                        <a:pt x="14453" y="13816"/>
                        <a:pt x="4796" y="12096"/>
                        <a:pt x="4796" y="12096"/>
                      </a:cubicBezTo>
                      <a:cubicBezTo>
                        <a:pt x="4796" y="12096"/>
                        <a:pt x="-6002" y="9957"/>
                        <a:pt x="4798" y="6912"/>
                      </a:cubicBezTo>
                      <a:cubicBezTo>
                        <a:pt x="15598" y="3867"/>
                        <a:pt x="2804" y="0"/>
                        <a:pt x="2804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4" name="Group 82"/>
            <p:cNvGrpSpPr>
              <a:grpSpLocks/>
            </p:cNvGrpSpPr>
            <p:nvPr/>
          </p:nvGrpSpPr>
          <p:grpSpPr bwMode="auto">
            <a:xfrm>
              <a:off x="5169521" y="1224360"/>
              <a:ext cx="3908425" cy="3646488"/>
              <a:chOff x="0" y="0"/>
              <a:chExt cx="2461" cy="2297"/>
            </a:xfrm>
          </p:grpSpPr>
          <p:sp>
            <p:nvSpPr>
              <p:cNvPr id="160" name="Rectangle 45"/>
              <p:cNvSpPr>
                <a:spLocks/>
              </p:cNvSpPr>
              <p:nvPr/>
            </p:nvSpPr>
            <p:spPr bwMode="auto">
              <a:xfrm>
                <a:off x="0" y="0"/>
                <a:ext cx="2461" cy="2297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1" name="Oval 46"/>
              <p:cNvSpPr>
                <a:spLocks/>
              </p:cNvSpPr>
              <p:nvPr/>
            </p:nvSpPr>
            <p:spPr bwMode="auto">
              <a:xfrm>
                <a:off x="66" y="1916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2" name="Oval 47"/>
              <p:cNvSpPr>
                <a:spLocks/>
              </p:cNvSpPr>
              <p:nvPr/>
            </p:nvSpPr>
            <p:spPr bwMode="auto">
              <a:xfrm>
                <a:off x="463" y="1917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3" name="Oval 48"/>
              <p:cNvSpPr>
                <a:spLocks/>
              </p:cNvSpPr>
              <p:nvPr/>
            </p:nvSpPr>
            <p:spPr bwMode="auto">
              <a:xfrm>
                <a:off x="860" y="1917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" name="Oval 49"/>
              <p:cNvSpPr>
                <a:spLocks/>
              </p:cNvSpPr>
              <p:nvPr/>
            </p:nvSpPr>
            <p:spPr bwMode="auto">
              <a:xfrm>
                <a:off x="1258" y="1917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5" name="Oval 50"/>
              <p:cNvSpPr>
                <a:spLocks/>
              </p:cNvSpPr>
              <p:nvPr/>
            </p:nvSpPr>
            <p:spPr bwMode="auto">
              <a:xfrm>
                <a:off x="1655" y="1917"/>
                <a:ext cx="338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6" name="Oval 51"/>
              <p:cNvSpPr>
                <a:spLocks/>
              </p:cNvSpPr>
              <p:nvPr/>
            </p:nvSpPr>
            <p:spPr bwMode="auto">
              <a:xfrm>
                <a:off x="2053" y="1917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7" name="Oval 52"/>
              <p:cNvSpPr>
                <a:spLocks/>
              </p:cNvSpPr>
              <p:nvPr/>
            </p:nvSpPr>
            <p:spPr bwMode="auto">
              <a:xfrm>
                <a:off x="65" y="1551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8" name="Oval 53"/>
              <p:cNvSpPr>
                <a:spLocks/>
              </p:cNvSpPr>
              <p:nvPr/>
            </p:nvSpPr>
            <p:spPr bwMode="auto">
              <a:xfrm>
                <a:off x="463" y="1551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9" name="Oval 54"/>
              <p:cNvSpPr>
                <a:spLocks/>
              </p:cNvSpPr>
              <p:nvPr/>
            </p:nvSpPr>
            <p:spPr bwMode="auto">
              <a:xfrm>
                <a:off x="860" y="1551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0" name="Oval 55"/>
              <p:cNvSpPr>
                <a:spLocks/>
              </p:cNvSpPr>
              <p:nvPr/>
            </p:nvSpPr>
            <p:spPr bwMode="auto">
              <a:xfrm>
                <a:off x="1258" y="1551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1" name="Oval 56"/>
              <p:cNvSpPr>
                <a:spLocks/>
              </p:cNvSpPr>
              <p:nvPr/>
            </p:nvSpPr>
            <p:spPr bwMode="auto">
              <a:xfrm>
                <a:off x="1655" y="1551"/>
                <a:ext cx="338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2" name="Oval 57"/>
              <p:cNvSpPr>
                <a:spLocks/>
              </p:cNvSpPr>
              <p:nvPr/>
            </p:nvSpPr>
            <p:spPr bwMode="auto">
              <a:xfrm>
                <a:off x="2053" y="1551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3" name="Oval 58"/>
              <p:cNvSpPr>
                <a:spLocks/>
              </p:cNvSpPr>
              <p:nvPr/>
            </p:nvSpPr>
            <p:spPr bwMode="auto">
              <a:xfrm>
                <a:off x="65" y="1185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" name="Oval 59"/>
              <p:cNvSpPr>
                <a:spLocks/>
              </p:cNvSpPr>
              <p:nvPr/>
            </p:nvSpPr>
            <p:spPr bwMode="auto">
              <a:xfrm>
                <a:off x="463" y="1185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5" name="Oval 60"/>
              <p:cNvSpPr>
                <a:spLocks/>
              </p:cNvSpPr>
              <p:nvPr/>
            </p:nvSpPr>
            <p:spPr bwMode="auto">
              <a:xfrm>
                <a:off x="860" y="1185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6" name="Oval 61"/>
              <p:cNvSpPr>
                <a:spLocks/>
              </p:cNvSpPr>
              <p:nvPr/>
            </p:nvSpPr>
            <p:spPr bwMode="auto">
              <a:xfrm>
                <a:off x="1258" y="1185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7" name="Oval 62"/>
              <p:cNvSpPr>
                <a:spLocks/>
              </p:cNvSpPr>
              <p:nvPr/>
            </p:nvSpPr>
            <p:spPr bwMode="auto">
              <a:xfrm>
                <a:off x="1655" y="1185"/>
                <a:ext cx="338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8" name="Oval 63"/>
              <p:cNvSpPr>
                <a:spLocks/>
              </p:cNvSpPr>
              <p:nvPr/>
            </p:nvSpPr>
            <p:spPr bwMode="auto">
              <a:xfrm>
                <a:off x="2053" y="1185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9" name="Oval 64"/>
              <p:cNvSpPr>
                <a:spLocks/>
              </p:cNvSpPr>
              <p:nvPr/>
            </p:nvSpPr>
            <p:spPr bwMode="auto">
              <a:xfrm>
                <a:off x="65" y="819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0" name="Oval 65"/>
              <p:cNvSpPr>
                <a:spLocks/>
              </p:cNvSpPr>
              <p:nvPr/>
            </p:nvSpPr>
            <p:spPr bwMode="auto">
              <a:xfrm>
                <a:off x="463" y="819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1" name="Oval 66"/>
              <p:cNvSpPr>
                <a:spLocks/>
              </p:cNvSpPr>
              <p:nvPr/>
            </p:nvSpPr>
            <p:spPr bwMode="auto">
              <a:xfrm>
                <a:off x="860" y="819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2" name="Oval 67"/>
              <p:cNvSpPr>
                <a:spLocks/>
              </p:cNvSpPr>
              <p:nvPr/>
            </p:nvSpPr>
            <p:spPr bwMode="auto">
              <a:xfrm>
                <a:off x="1258" y="819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3" name="Oval 68"/>
              <p:cNvSpPr>
                <a:spLocks/>
              </p:cNvSpPr>
              <p:nvPr/>
            </p:nvSpPr>
            <p:spPr bwMode="auto">
              <a:xfrm>
                <a:off x="1655" y="819"/>
                <a:ext cx="338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4" name="Oval 69"/>
              <p:cNvSpPr>
                <a:spLocks/>
              </p:cNvSpPr>
              <p:nvPr/>
            </p:nvSpPr>
            <p:spPr bwMode="auto">
              <a:xfrm>
                <a:off x="2053" y="819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5" name="Oval 70"/>
              <p:cNvSpPr>
                <a:spLocks/>
              </p:cNvSpPr>
              <p:nvPr/>
            </p:nvSpPr>
            <p:spPr bwMode="auto">
              <a:xfrm>
                <a:off x="65" y="453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6" name="Oval 71"/>
              <p:cNvSpPr>
                <a:spLocks/>
              </p:cNvSpPr>
              <p:nvPr/>
            </p:nvSpPr>
            <p:spPr bwMode="auto">
              <a:xfrm>
                <a:off x="463" y="453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7" name="Oval 72"/>
              <p:cNvSpPr>
                <a:spLocks/>
              </p:cNvSpPr>
              <p:nvPr/>
            </p:nvSpPr>
            <p:spPr bwMode="auto">
              <a:xfrm>
                <a:off x="860" y="453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8" name="Oval 73"/>
              <p:cNvSpPr>
                <a:spLocks/>
              </p:cNvSpPr>
              <p:nvPr/>
            </p:nvSpPr>
            <p:spPr bwMode="auto">
              <a:xfrm>
                <a:off x="1258" y="453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9" name="Oval 74"/>
              <p:cNvSpPr>
                <a:spLocks/>
              </p:cNvSpPr>
              <p:nvPr/>
            </p:nvSpPr>
            <p:spPr bwMode="auto">
              <a:xfrm>
                <a:off x="1655" y="453"/>
                <a:ext cx="338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90" name="Oval 75"/>
              <p:cNvSpPr>
                <a:spLocks/>
              </p:cNvSpPr>
              <p:nvPr/>
            </p:nvSpPr>
            <p:spPr bwMode="auto">
              <a:xfrm>
                <a:off x="2053" y="453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91" name="Oval 76"/>
              <p:cNvSpPr>
                <a:spLocks/>
              </p:cNvSpPr>
              <p:nvPr/>
            </p:nvSpPr>
            <p:spPr bwMode="auto">
              <a:xfrm>
                <a:off x="65" y="41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92" name="Oval 77"/>
              <p:cNvSpPr>
                <a:spLocks/>
              </p:cNvSpPr>
              <p:nvPr/>
            </p:nvSpPr>
            <p:spPr bwMode="auto">
              <a:xfrm>
                <a:off x="463" y="41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93" name="Oval 78"/>
              <p:cNvSpPr>
                <a:spLocks/>
              </p:cNvSpPr>
              <p:nvPr/>
            </p:nvSpPr>
            <p:spPr bwMode="auto">
              <a:xfrm>
                <a:off x="860" y="41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94" name="Oval 79"/>
              <p:cNvSpPr>
                <a:spLocks/>
              </p:cNvSpPr>
              <p:nvPr/>
            </p:nvSpPr>
            <p:spPr bwMode="auto">
              <a:xfrm>
                <a:off x="1258" y="41"/>
                <a:ext cx="337" cy="311"/>
              </a:xfrm>
              <a:prstGeom prst="ellipse">
                <a:avLst/>
              </a:prstGeom>
              <a:solidFill>
                <a:srgbClr val="BAB8F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95" name="Oval 80"/>
              <p:cNvSpPr>
                <a:spLocks/>
              </p:cNvSpPr>
              <p:nvPr/>
            </p:nvSpPr>
            <p:spPr bwMode="auto">
              <a:xfrm>
                <a:off x="1655" y="41"/>
                <a:ext cx="338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96" name="Oval 81"/>
              <p:cNvSpPr>
                <a:spLocks/>
              </p:cNvSpPr>
              <p:nvPr/>
            </p:nvSpPr>
            <p:spPr bwMode="auto">
              <a:xfrm>
                <a:off x="2053" y="41"/>
                <a:ext cx="337" cy="311"/>
              </a:xfrm>
              <a:prstGeom prst="ellipse">
                <a:avLst/>
              </a:prstGeom>
              <a:solidFill>
                <a:srgbClr val="FB347E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47" name="Group 108"/>
            <p:cNvGrpSpPr>
              <a:grpSpLocks/>
            </p:cNvGrpSpPr>
            <p:nvPr/>
          </p:nvGrpSpPr>
          <p:grpSpPr bwMode="auto">
            <a:xfrm>
              <a:off x="7798421" y="4901010"/>
              <a:ext cx="534987" cy="514350"/>
              <a:chOff x="0" y="0"/>
              <a:chExt cx="337" cy="324"/>
            </a:xfrm>
          </p:grpSpPr>
          <p:sp>
            <p:nvSpPr>
              <p:cNvPr id="135" name="Oval 83"/>
              <p:cNvSpPr>
                <a:spLocks/>
              </p:cNvSpPr>
              <p:nvPr/>
            </p:nvSpPr>
            <p:spPr bwMode="auto">
              <a:xfrm>
                <a:off x="88" y="83"/>
                <a:ext cx="163" cy="158"/>
              </a:xfrm>
              <a:prstGeom prst="ellipse">
                <a:avLst/>
              </a:prstGeom>
              <a:gradFill rotWithShape="0">
                <a:gsLst>
                  <a:gs pos="0">
                    <a:srgbClr val="FEFDFE"/>
                  </a:gs>
                  <a:gs pos="100000">
                    <a:srgbClr val="FB2D7B"/>
                  </a:gs>
                </a:gsLst>
                <a:path path="rect">
                  <a:fillToRect l="38965" t="37347" r="61035" b="62653"/>
                </a:path>
              </a:gradFill>
              <a:ln w="25400">
                <a:solidFill>
                  <a:srgbClr val="FC478B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136" name="Group 86"/>
              <p:cNvGrpSpPr>
                <a:grpSpLocks/>
              </p:cNvGrpSpPr>
              <p:nvPr/>
            </p:nvGrpSpPr>
            <p:grpSpPr bwMode="auto">
              <a:xfrm>
                <a:off x="144" y="0"/>
                <a:ext cx="45" cy="81"/>
                <a:chOff x="0" y="0"/>
                <a:chExt cx="45" cy="81"/>
              </a:xfrm>
            </p:grpSpPr>
            <p:sp>
              <p:nvSpPr>
                <p:cNvPr id="158" name="AutoShape 84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7" cy="44"/>
                </a:xfrm>
                <a:custGeom>
                  <a:avLst/>
                  <a:gdLst>
                    <a:gd name="T0" fmla="*/ 0 w 21598"/>
                    <a:gd name="T1" fmla="*/ 0 h 21562"/>
                    <a:gd name="T2" fmla="*/ 21598 w 21598"/>
                    <a:gd name="T3" fmla="*/ -38 h 21562"/>
                    <a:gd name="T4" fmla="*/ 21596 w 21598"/>
                    <a:gd name="T5" fmla="*/ 21524 h 21562"/>
                    <a:gd name="T6" fmla="*/ -2 w 21598"/>
                    <a:gd name="T7" fmla="*/ 21562 h 21562"/>
                    <a:gd name="T8" fmla="*/ 0 w 21598"/>
                    <a:gd name="T9" fmla="*/ 0 h 21562"/>
                    <a:gd name="T10" fmla="*/ 0 w 21598"/>
                    <a:gd name="T11" fmla="*/ 0 h 21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2">
                      <a:moveTo>
                        <a:pt x="0" y="0"/>
                      </a:moveTo>
                      <a:lnTo>
                        <a:pt x="21598" y="-38"/>
                      </a:lnTo>
                      <a:lnTo>
                        <a:pt x="21596" y="21524"/>
                      </a:lnTo>
                      <a:lnTo>
                        <a:pt x="-2" y="21562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EF412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59" name="AutoShape 85"/>
                <p:cNvSpPr>
                  <a:spLocks/>
                </p:cNvSpPr>
                <p:nvPr/>
              </p:nvSpPr>
              <p:spPr bwMode="auto">
                <a:xfrm rot="-63792">
                  <a:off x="18" y="37"/>
                  <a:ext cx="9" cy="44"/>
                </a:xfrm>
                <a:custGeom>
                  <a:avLst/>
                  <a:gdLst>
                    <a:gd name="T0" fmla="*/ 6828 w 9576"/>
                    <a:gd name="T1" fmla="*/ 21601 h 21599"/>
                    <a:gd name="T2" fmla="*/ 6322 w 9576"/>
                    <a:gd name="T3" fmla="*/ 17137 h 21599"/>
                    <a:gd name="T4" fmla="*/ 4818 w 9576"/>
                    <a:gd name="T5" fmla="*/ 12097 h 21599"/>
                    <a:gd name="T6" fmla="*/ 4811 w 9576"/>
                    <a:gd name="T7" fmla="*/ 6913 h 21599"/>
                    <a:gd name="T8" fmla="*/ 2805 w 9576"/>
                    <a:gd name="T9" fmla="*/ 1 h 215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6" h="21599">
                      <a:moveTo>
                        <a:pt x="6828" y="21601"/>
                      </a:moveTo>
                      <a:cubicBezTo>
                        <a:pt x="6828" y="21601"/>
                        <a:pt x="-1837" y="20454"/>
                        <a:pt x="6322" y="17137"/>
                      </a:cubicBezTo>
                      <a:cubicBezTo>
                        <a:pt x="14482" y="13820"/>
                        <a:pt x="4818" y="12097"/>
                        <a:pt x="4818" y="12097"/>
                      </a:cubicBezTo>
                      <a:cubicBezTo>
                        <a:pt x="4818" y="12097"/>
                        <a:pt x="-5989" y="9954"/>
                        <a:pt x="4811" y="6913"/>
                      </a:cubicBezTo>
                      <a:cubicBezTo>
                        <a:pt x="15611" y="3872"/>
                        <a:pt x="2805" y="1"/>
                        <a:pt x="2805" y="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89"/>
              <p:cNvGrpSpPr>
                <a:grpSpLocks/>
              </p:cNvGrpSpPr>
              <p:nvPr/>
            </p:nvGrpSpPr>
            <p:grpSpPr bwMode="auto">
              <a:xfrm rot="10800000" flipH="1">
                <a:off x="143" y="242"/>
                <a:ext cx="45" cy="82"/>
                <a:chOff x="0" y="0"/>
                <a:chExt cx="45" cy="81"/>
              </a:xfrm>
            </p:grpSpPr>
            <p:sp>
              <p:nvSpPr>
                <p:cNvPr id="156" name="AutoShape 87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7" cy="44"/>
                </a:xfrm>
                <a:custGeom>
                  <a:avLst/>
                  <a:gdLst>
                    <a:gd name="T0" fmla="*/ 0 w 21598"/>
                    <a:gd name="T1" fmla="*/ 0 h 21562"/>
                    <a:gd name="T2" fmla="*/ 21598 w 21598"/>
                    <a:gd name="T3" fmla="*/ -38 h 21562"/>
                    <a:gd name="T4" fmla="*/ 21596 w 21598"/>
                    <a:gd name="T5" fmla="*/ 21524 h 21562"/>
                    <a:gd name="T6" fmla="*/ -2 w 21598"/>
                    <a:gd name="T7" fmla="*/ 21562 h 21562"/>
                    <a:gd name="T8" fmla="*/ 0 w 21598"/>
                    <a:gd name="T9" fmla="*/ 0 h 21562"/>
                    <a:gd name="T10" fmla="*/ 0 w 21598"/>
                    <a:gd name="T11" fmla="*/ 0 h 21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2">
                      <a:moveTo>
                        <a:pt x="0" y="0"/>
                      </a:moveTo>
                      <a:lnTo>
                        <a:pt x="21598" y="-38"/>
                      </a:lnTo>
                      <a:lnTo>
                        <a:pt x="21596" y="21524"/>
                      </a:lnTo>
                      <a:lnTo>
                        <a:pt x="-2" y="21562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EF412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57" name="AutoShape 88"/>
                <p:cNvSpPr>
                  <a:spLocks/>
                </p:cNvSpPr>
                <p:nvPr/>
              </p:nvSpPr>
              <p:spPr bwMode="auto">
                <a:xfrm rot="-63792">
                  <a:off x="18" y="37"/>
                  <a:ext cx="9" cy="44"/>
                </a:xfrm>
                <a:custGeom>
                  <a:avLst/>
                  <a:gdLst>
                    <a:gd name="T0" fmla="*/ 6828 w 9576"/>
                    <a:gd name="T1" fmla="*/ 21601 h 21599"/>
                    <a:gd name="T2" fmla="*/ 6322 w 9576"/>
                    <a:gd name="T3" fmla="*/ 17137 h 21599"/>
                    <a:gd name="T4" fmla="*/ 4818 w 9576"/>
                    <a:gd name="T5" fmla="*/ 12097 h 21599"/>
                    <a:gd name="T6" fmla="*/ 4811 w 9576"/>
                    <a:gd name="T7" fmla="*/ 6913 h 21599"/>
                    <a:gd name="T8" fmla="*/ 2805 w 9576"/>
                    <a:gd name="T9" fmla="*/ 1 h 215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6" h="21599">
                      <a:moveTo>
                        <a:pt x="6828" y="21601"/>
                      </a:moveTo>
                      <a:cubicBezTo>
                        <a:pt x="6828" y="21601"/>
                        <a:pt x="-1837" y="20454"/>
                        <a:pt x="6322" y="17137"/>
                      </a:cubicBezTo>
                      <a:cubicBezTo>
                        <a:pt x="14482" y="13820"/>
                        <a:pt x="4818" y="12097"/>
                        <a:pt x="4818" y="12097"/>
                      </a:cubicBezTo>
                      <a:cubicBezTo>
                        <a:pt x="4818" y="12097"/>
                        <a:pt x="-5989" y="9954"/>
                        <a:pt x="4811" y="6913"/>
                      </a:cubicBezTo>
                      <a:cubicBezTo>
                        <a:pt x="15611" y="3872"/>
                        <a:pt x="2805" y="1"/>
                        <a:pt x="2805" y="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38" name="Group 92"/>
              <p:cNvGrpSpPr>
                <a:grpSpLocks/>
              </p:cNvGrpSpPr>
              <p:nvPr/>
            </p:nvGrpSpPr>
            <p:grpSpPr bwMode="auto">
              <a:xfrm rot="5400000" flipH="1">
                <a:off x="273" y="119"/>
                <a:ext cx="43" cy="85"/>
                <a:chOff x="0" y="0"/>
                <a:chExt cx="43" cy="84"/>
              </a:xfrm>
            </p:grpSpPr>
            <p:sp>
              <p:nvSpPr>
                <p:cNvPr id="154" name="AutoShape 90"/>
                <p:cNvSpPr>
                  <a:spLocks/>
                </p:cNvSpPr>
                <p:nvPr/>
              </p:nvSpPr>
              <p:spPr bwMode="auto">
                <a:xfrm rot="-5408953">
                  <a:off x="2" y="-2"/>
                  <a:ext cx="39" cy="43"/>
                </a:xfrm>
                <a:custGeom>
                  <a:avLst/>
                  <a:gdLst>
                    <a:gd name="T0" fmla="*/ 0 w 21598"/>
                    <a:gd name="T1" fmla="*/ 0 h 21565"/>
                    <a:gd name="T2" fmla="*/ 21598 w 21598"/>
                    <a:gd name="T3" fmla="*/ -35 h 21565"/>
                    <a:gd name="T4" fmla="*/ 21600 w 21598"/>
                    <a:gd name="T5" fmla="*/ 21530 h 21565"/>
                    <a:gd name="T6" fmla="*/ 2 w 21598"/>
                    <a:gd name="T7" fmla="*/ 21565 h 21565"/>
                    <a:gd name="T8" fmla="*/ 0 w 21598"/>
                    <a:gd name="T9" fmla="*/ 0 h 21565"/>
                    <a:gd name="T10" fmla="*/ 0 w 21598"/>
                    <a:gd name="T11" fmla="*/ 0 h 215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5">
                      <a:moveTo>
                        <a:pt x="0" y="0"/>
                      </a:moveTo>
                      <a:lnTo>
                        <a:pt x="21598" y="-35"/>
                      </a:lnTo>
                      <a:lnTo>
                        <a:pt x="21600" y="21530"/>
                      </a:lnTo>
                      <a:lnTo>
                        <a:pt x="2" y="21565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EF412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55" name="AutoShape 91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6"/>
                </a:xfrm>
                <a:custGeom>
                  <a:avLst/>
                  <a:gdLst>
                    <a:gd name="T0" fmla="*/ 6764 w 9569"/>
                    <a:gd name="T1" fmla="*/ 21599 h 21601"/>
                    <a:gd name="T2" fmla="*/ 6271 w 9569"/>
                    <a:gd name="T3" fmla="*/ 17135 h 21601"/>
                    <a:gd name="T4" fmla="*/ 4782 w 9569"/>
                    <a:gd name="T5" fmla="*/ 12095 h 21601"/>
                    <a:gd name="T6" fmla="*/ 4789 w 9569"/>
                    <a:gd name="T7" fmla="*/ 6911 h 21601"/>
                    <a:gd name="T8" fmla="*/ 2803 w 9569"/>
                    <a:gd name="T9" fmla="*/ -1 h 216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9" h="21601">
                      <a:moveTo>
                        <a:pt x="6764" y="21599"/>
                      </a:moveTo>
                      <a:cubicBezTo>
                        <a:pt x="6764" y="21599"/>
                        <a:pt x="-1890" y="20457"/>
                        <a:pt x="6271" y="17135"/>
                      </a:cubicBezTo>
                      <a:cubicBezTo>
                        <a:pt x="14433" y="13813"/>
                        <a:pt x="4782" y="12095"/>
                        <a:pt x="4782" y="12095"/>
                      </a:cubicBezTo>
                      <a:cubicBezTo>
                        <a:pt x="4782" y="12095"/>
                        <a:pt x="-6011" y="9958"/>
                        <a:pt x="4789" y="6911"/>
                      </a:cubicBezTo>
                      <a:cubicBezTo>
                        <a:pt x="15589" y="3863"/>
                        <a:pt x="2803" y="-1"/>
                        <a:pt x="2803" y="-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39" name="Group 95"/>
              <p:cNvGrpSpPr>
                <a:grpSpLocks/>
              </p:cNvGrpSpPr>
              <p:nvPr/>
            </p:nvGrpSpPr>
            <p:grpSpPr bwMode="auto">
              <a:xfrm rot="-5400000">
                <a:off x="20" y="121"/>
                <a:ext cx="43" cy="83"/>
                <a:chOff x="0" y="0"/>
                <a:chExt cx="43" cy="84"/>
              </a:xfrm>
            </p:grpSpPr>
            <p:sp>
              <p:nvSpPr>
                <p:cNvPr id="152" name="AutoShape 93"/>
                <p:cNvSpPr>
                  <a:spLocks/>
                </p:cNvSpPr>
                <p:nvPr/>
              </p:nvSpPr>
              <p:spPr bwMode="auto">
                <a:xfrm rot="-5408953">
                  <a:off x="2" y="-2"/>
                  <a:ext cx="39" cy="43"/>
                </a:xfrm>
                <a:custGeom>
                  <a:avLst/>
                  <a:gdLst>
                    <a:gd name="T0" fmla="*/ 0 w 21598"/>
                    <a:gd name="T1" fmla="*/ 0 h 21565"/>
                    <a:gd name="T2" fmla="*/ 21598 w 21598"/>
                    <a:gd name="T3" fmla="*/ -35 h 21565"/>
                    <a:gd name="T4" fmla="*/ 21600 w 21598"/>
                    <a:gd name="T5" fmla="*/ 21530 h 21565"/>
                    <a:gd name="T6" fmla="*/ 2 w 21598"/>
                    <a:gd name="T7" fmla="*/ 21565 h 21565"/>
                    <a:gd name="T8" fmla="*/ 0 w 21598"/>
                    <a:gd name="T9" fmla="*/ 0 h 21565"/>
                    <a:gd name="T10" fmla="*/ 0 w 21598"/>
                    <a:gd name="T11" fmla="*/ 0 h 215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5">
                      <a:moveTo>
                        <a:pt x="0" y="0"/>
                      </a:moveTo>
                      <a:lnTo>
                        <a:pt x="21598" y="-35"/>
                      </a:lnTo>
                      <a:lnTo>
                        <a:pt x="21600" y="21530"/>
                      </a:lnTo>
                      <a:lnTo>
                        <a:pt x="2" y="21565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EF412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53" name="AutoShape 94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6"/>
                </a:xfrm>
                <a:custGeom>
                  <a:avLst/>
                  <a:gdLst>
                    <a:gd name="T0" fmla="*/ 6764 w 9569"/>
                    <a:gd name="T1" fmla="*/ 21599 h 21601"/>
                    <a:gd name="T2" fmla="*/ 6271 w 9569"/>
                    <a:gd name="T3" fmla="*/ 17135 h 21601"/>
                    <a:gd name="T4" fmla="*/ 4782 w 9569"/>
                    <a:gd name="T5" fmla="*/ 12095 h 21601"/>
                    <a:gd name="T6" fmla="*/ 4789 w 9569"/>
                    <a:gd name="T7" fmla="*/ 6911 h 21601"/>
                    <a:gd name="T8" fmla="*/ 2803 w 9569"/>
                    <a:gd name="T9" fmla="*/ -1 h 216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9" h="21601">
                      <a:moveTo>
                        <a:pt x="6764" y="21599"/>
                      </a:moveTo>
                      <a:cubicBezTo>
                        <a:pt x="6764" y="21599"/>
                        <a:pt x="-1890" y="20457"/>
                        <a:pt x="6271" y="17135"/>
                      </a:cubicBezTo>
                      <a:cubicBezTo>
                        <a:pt x="14433" y="13813"/>
                        <a:pt x="4782" y="12095"/>
                        <a:pt x="4782" y="12095"/>
                      </a:cubicBezTo>
                      <a:cubicBezTo>
                        <a:pt x="4782" y="12095"/>
                        <a:pt x="-6011" y="9958"/>
                        <a:pt x="4789" y="6911"/>
                      </a:cubicBezTo>
                      <a:cubicBezTo>
                        <a:pt x="15589" y="3863"/>
                        <a:pt x="2803" y="-1"/>
                        <a:pt x="2803" y="-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40" name="Group 98"/>
              <p:cNvGrpSpPr>
                <a:grpSpLocks/>
              </p:cNvGrpSpPr>
              <p:nvPr/>
            </p:nvGrpSpPr>
            <p:grpSpPr bwMode="auto">
              <a:xfrm rot="3039020" flipH="1">
                <a:off x="233" y="35"/>
                <a:ext cx="45" cy="83"/>
                <a:chOff x="0" y="0"/>
                <a:chExt cx="44" cy="83"/>
              </a:xfrm>
            </p:grpSpPr>
            <p:sp>
              <p:nvSpPr>
                <p:cNvPr id="150" name="AutoShape 96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4"/>
                    <a:gd name="T2" fmla="*/ 21600 w 21600"/>
                    <a:gd name="T3" fmla="*/ -37 h 21564"/>
                    <a:gd name="T4" fmla="*/ 21600 w 21600"/>
                    <a:gd name="T5" fmla="*/ 21527 h 21564"/>
                    <a:gd name="T6" fmla="*/ 0 w 21600"/>
                    <a:gd name="T7" fmla="*/ 21563 h 21564"/>
                    <a:gd name="T8" fmla="*/ 0 w 21600"/>
                    <a:gd name="T9" fmla="*/ 0 h 21564"/>
                    <a:gd name="T10" fmla="*/ 0 w 21600"/>
                    <a:gd name="T11" fmla="*/ 0 h 21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4">
                      <a:moveTo>
                        <a:pt x="0" y="0"/>
                      </a:moveTo>
                      <a:lnTo>
                        <a:pt x="21600" y="-37"/>
                      </a:lnTo>
                      <a:lnTo>
                        <a:pt x="21600" y="21527"/>
                      </a:lnTo>
                      <a:lnTo>
                        <a:pt x="0" y="21563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EF412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51" name="AutoShape 97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5"/>
                </a:xfrm>
                <a:custGeom>
                  <a:avLst/>
                  <a:gdLst>
                    <a:gd name="T0" fmla="*/ 6790 w 9572"/>
                    <a:gd name="T1" fmla="*/ 21600 h 21600"/>
                    <a:gd name="T2" fmla="*/ 6292 w 9572"/>
                    <a:gd name="T3" fmla="*/ 17136 h 21600"/>
                    <a:gd name="T4" fmla="*/ 4797 w 9572"/>
                    <a:gd name="T5" fmla="*/ 12096 h 21600"/>
                    <a:gd name="T6" fmla="*/ 4798 w 9572"/>
                    <a:gd name="T7" fmla="*/ 6912 h 21600"/>
                    <a:gd name="T8" fmla="*/ 2804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0" y="21600"/>
                      </a:moveTo>
                      <a:cubicBezTo>
                        <a:pt x="6790" y="21600"/>
                        <a:pt x="-1868" y="20456"/>
                        <a:pt x="6292" y="17136"/>
                      </a:cubicBezTo>
                      <a:cubicBezTo>
                        <a:pt x="14453" y="13816"/>
                        <a:pt x="4797" y="12096"/>
                        <a:pt x="4797" y="12096"/>
                      </a:cubicBezTo>
                      <a:cubicBezTo>
                        <a:pt x="4797" y="12096"/>
                        <a:pt x="-6002" y="9957"/>
                        <a:pt x="4798" y="6912"/>
                      </a:cubicBezTo>
                      <a:cubicBezTo>
                        <a:pt x="15598" y="3867"/>
                        <a:pt x="2804" y="0"/>
                        <a:pt x="2804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01"/>
              <p:cNvGrpSpPr>
                <a:grpSpLocks/>
              </p:cNvGrpSpPr>
              <p:nvPr/>
            </p:nvGrpSpPr>
            <p:grpSpPr bwMode="auto">
              <a:xfrm rot="-7760979">
                <a:off x="54" y="202"/>
                <a:ext cx="44" cy="84"/>
                <a:chOff x="0" y="0"/>
                <a:chExt cx="44" cy="83"/>
              </a:xfrm>
            </p:grpSpPr>
            <p:sp>
              <p:nvSpPr>
                <p:cNvPr id="148" name="AutoShape 99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4"/>
                    <a:gd name="T2" fmla="*/ 21600 w 21600"/>
                    <a:gd name="T3" fmla="*/ -37 h 21564"/>
                    <a:gd name="T4" fmla="*/ 21600 w 21600"/>
                    <a:gd name="T5" fmla="*/ 21527 h 21564"/>
                    <a:gd name="T6" fmla="*/ 0 w 21600"/>
                    <a:gd name="T7" fmla="*/ 21563 h 21564"/>
                    <a:gd name="T8" fmla="*/ 0 w 21600"/>
                    <a:gd name="T9" fmla="*/ 0 h 21564"/>
                    <a:gd name="T10" fmla="*/ 0 w 21600"/>
                    <a:gd name="T11" fmla="*/ 0 h 21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4">
                      <a:moveTo>
                        <a:pt x="0" y="0"/>
                      </a:moveTo>
                      <a:lnTo>
                        <a:pt x="21600" y="-37"/>
                      </a:lnTo>
                      <a:lnTo>
                        <a:pt x="21600" y="21527"/>
                      </a:lnTo>
                      <a:lnTo>
                        <a:pt x="0" y="21563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EF412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49" name="AutoShape 100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5"/>
                </a:xfrm>
                <a:custGeom>
                  <a:avLst/>
                  <a:gdLst>
                    <a:gd name="T0" fmla="*/ 6790 w 9572"/>
                    <a:gd name="T1" fmla="*/ 21600 h 21600"/>
                    <a:gd name="T2" fmla="*/ 6292 w 9572"/>
                    <a:gd name="T3" fmla="*/ 17136 h 21600"/>
                    <a:gd name="T4" fmla="*/ 4797 w 9572"/>
                    <a:gd name="T5" fmla="*/ 12096 h 21600"/>
                    <a:gd name="T6" fmla="*/ 4798 w 9572"/>
                    <a:gd name="T7" fmla="*/ 6912 h 21600"/>
                    <a:gd name="T8" fmla="*/ 2804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0" y="21600"/>
                      </a:moveTo>
                      <a:cubicBezTo>
                        <a:pt x="6790" y="21600"/>
                        <a:pt x="-1868" y="20456"/>
                        <a:pt x="6292" y="17136"/>
                      </a:cubicBezTo>
                      <a:cubicBezTo>
                        <a:pt x="14453" y="13816"/>
                        <a:pt x="4797" y="12096"/>
                        <a:pt x="4797" y="12096"/>
                      </a:cubicBezTo>
                      <a:cubicBezTo>
                        <a:pt x="4797" y="12096"/>
                        <a:pt x="-6002" y="9957"/>
                        <a:pt x="4798" y="6912"/>
                      </a:cubicBezTo>
                      <a:cubicBezTo>
                        <a:pt x="15598" y="3867"/>
                        <a:pt x="2804" y="0"/>
                        <a:pt x="2804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04"/>
              <p:cNvGrpSpPr>
                <a:grpSpLocks/>
              </p:cNvGrpSpPr>
              <p:nvPr/>
            </p:nvGrpSpPr>
            <p:grpSpPr bwMode="auto">
              <a:xfrm rot="7845068" flipH="1">
                <a:off x="239" y="202"/>
                <a:ext cx="44" cy="84"/>
                <a:chOff x="0" y="0"/>
                <a:chExt cx="44" cy="83"/>
              </a:xfrm>
            </p:grpSpPr>
            <p:sp>
              <p:nvSpPr>
                <p:cNvPr id="146" name="AutoShape 102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3"/>
                    <a:gd name="T2" fmla="*/ 21600 w 21600"/>
                    <a:gd name="T3" fmla="*/ -37 h 21563"/>
                    <a:gd name="T4" fmla="*/ 21600 w 21600"/>
                    <a:gd name="T5" fmla="*/ 21526 h 21563"/>
                    <a:gd name="T6" fmla="*/ 0 w 21600"/>
                    <a:gd name="T7" fmla="*/ 21563 h 21563"/>
                    <a:gd name="T8" fmla="*/ 0 w 21600"/>
                    <a:gd name="T9" fmla="*/ 0 h 21563"/>
                    <a:gd name="T10" fmla="*/ 0 w 21600"/>
                    <a:gd name="T11" fmla="*/ 0 h 215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3">
                      <a:moveTo>
                        <a:pt x="0" y="0"/>
                      </a:moveTo>
                      <a:lnTo>
                        <a:pt x="21600" y="-37"/>
                      </a:lnTo>
                      <a:lnTo>
                        <a:pt x="21600" y="21526"/>
                      </a:lnTo>
                      <a:lnTo>
                        <a:pt x="0" y="21563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EF412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47" name="AutoShape 103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4"/>
                </a:xfrm>
                <a:custGeom>
                  <a:avLst/>
                  <a:gdLst>
                    <a:gd name="T0" fmla="*/ 6791 w 9572"/>
                    <a:gd name="T1" fmla="*/ 21600 h 21600"/>
                    <a:gd name="T2" fmla="*/ 6293 w 9572"/>
                    <a:gd name="T3" fmla="*/ 17136 h 21600"/>
                    <a:gd name="T4" fmla="*/ 4797 w 9572"/>
                    <a:gd name="T5" fmla="*/ 12096 h 21600"/>
                    <a:gd name="T6" fmla="*/ 4798 w 9572"/>
                    <a:gd name="T7" fmla="*/ 6912 h 21600"/>
                    <a:gd name="T8" fmla="*/ 2803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1" y="21600"/>
                      </a:moveTo>
                      <a:cubicBezTo>
                        <a:pt x="6791" y="21600"/>
                        <a:pt x="-1868" y="20456"/>
                        <a:pt x="6293" y="17136"/>
                      </a:cubicBezTo>
                      <a:cubicBezTo>
                        <a:pt x="14454" y="13816"/>
                        <a:pt x="4797" y="12096"/>
                        <a:pt x="4797" y="12096"/>
                      </a:cubicBezTo>
                      <a:cubicBezTo>
                        <a:pt x="4797" y="12096"/>
                        <a:pt x="-6002" y="9957"/>
                        <a:pt x="4798" y="6912"/>
                      </a:cubicBezTo>
                      <a:cubicBezTo>
                        <a:pt x="15598" y="3867"/>
                        <a:pt x="2803" y="0"/>
                        <a:pt x="2803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43" name="Group 107"/>
              <p:cNvGrpSpPr>
                <a:grpSpLocks/>
              </p:cNvGrpSpPr>
              <p:nvPr/>
            </p:nvGrpSpPr>
            <p:grpSpPr bwMode="auto">
              <a:xfrm rot="-3075657">
                <a:off x="56" y="37"/>
                <a:ext cx="44" cy="83"/>
                <a:chOff x="0" y="0"/>
                <a:chExt cx="44" cy="83"/>
              </a:xfrm>
            </p:grpSpPr>
            <p:sp>
              <p:nvSpPr>
                <p:cNvPr id="144" name="AutoShape 105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4"/>
                    <a:gd name="T2" fmla="*/ 21600 w 21600"/>
                    <a:gd name="T3" fmla="*/ -36 h 21564"/>
                    <a:gd name="T4" fmla="*/ 21600 w 21600"/>
                    <a:gd name="T5" fmla="*/ 21528 h 21564"/>
                    <a:gd name="T6" fmla="*/ 0 w 21600"/>
                    <a:gd name="T7" fmla="*/ 21564 h 21564"/>
                    <a:gd name="T8" fmla="*/ 0 w 21600"/>
                    <a:gd name="T9" fmla="*/ 0 h 21564"/>
                    <a:gd name="T10" fmla="*/ 0 w 21600"/>
                    <a:gd name="T11" fmla="*/ 0 h 21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4">
                      <a:moveTo>
                        <a:pt x="0" y="0"/>
                      </a:moveTo>
                      <a:lnTo>
                        <a:pt x="21600" y="-36"/>
                      </a:lnTo>
                      <a:lnTo>
                        <a:pt x="21600" y="21528"/>
                      </a:lnTo>
                      <a:lnTo>
                        <a:pt x="0" y="21564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EF412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45" name="AutoShape 106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5"/>
                </a:xfrm>
                <a:custGeom>
                  <a:avLst/>
                  <a:gdLst>
                    <a:gd name="T0" fmla="*/ 6790 w 9572"/>
                    <a:gd name="T1" fmla="*/ 21600 h 21600"/>
                    <a:gd name="T2" fmla="*/ 6292 w 9572"/>
                    <a:gd name="T3" fmla="*/ 17136 h 21600"/>
                    <a:gd name="T4" fmla="*/ 4796 w 9572"/>
                    <a:gd name="T5" fmla="*/ 12096 h 21600"/>
                    <a:gd name="T6" fmla="*/ 4798 w 9572"/>
                    <a:gd name="T7" fmla="*/ 6912 h 21600"/>
                    <a:gd name="T8" fmla="*/ 2804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0" y="21600"/>
                      </a:moveTo>
                      <a:cubicBezTo>
                        <a:pt x="6790" y="21600"/>
                        <a:pt x="-1869" y="20456"/>
                        <a:pt x="6292" y="17136"/>
                      </a:cubicBezTo>
                      <a:cubicBezTo>
                        <a:pt x="14453" y="13816"/>
                        <a:pt x="4796" y="12096"/>
                        <a:pt x="4796" y="12096"/>
                      </a:cubicBezTo>
                      <a:cubicBezTo>
                        <a:pt x="4796" y="12096"/>
                        <a:pt x="-6002" y="9957"/>
                        <a:pt x="4798" y="6912"/>
                      </a:cubicBezTo>
                      <a:cubicBezTo>
                        <a:pt x="15598" y="3867"/>
                        <a:pt x="2804" y="0"/>
                        <a:pt x="2804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0" name="Group 134"/>
            <p:cNvGrpSpPr>
              <a:grpSpLocks/>
            </p:cNvGrpSpPr>
            <p:nvPr/>
          </p:nvGrpSpPr>
          <p:grpSpPr bwMode="auto">
            <a:xfrm>
              <a:off x="7168183" y="4901010"/>
              <a:ext cx="534988" cy="514350"/>
              <a:chOff x="0" y="0"/>
              <a:chExt cx="337" cy="324"/>
            </a:xfrm>
          </p:grpSpPr>
          <p:sp>
            <p:nvSpPr>
              <p:cNvPr id="110" name="Oval 109"/>
              <p:cNvSpPr>
                <a:spLocks/>
              </p:cNvSpPr>
              <p:nvPr/>
            </p:nvSpPr>
            <p:spPr bwMode="auto">
              <a:xfrm>
                <a:off x="88" y="83"/>
                <a:ext cx="163" cy="158"/>
              </a:xfrm>
              <a:prstGeom prst="ellipse">
                <a:avLst/>
              </a:prstGeom>
              <a:gradFill rotWithShape="0">
                <a:gsLst>
                  <a:gs pos="0">
                    <a:srgbClr val="FEFDFE"/>
                  </a:gs>
                  <a:gs pos="100000">
                    <a:srgbClr val="FB2D7B"/>
                  </a:gs>
                </a:gsLst>
                <a:path path="rect">
                  <a:fillToRect l="38965" t="37347" r="61035" b="62653"/>
                </a:path>
              </a:gradFill>
              <a:ln w="25400">
                <a:solidFill>
                  <a:srgbClr val="FC478B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111" name="Group 112"/>
              <p:cNvGrpSpPr>
                <a:grpSpLocks/>
              </p:cNvGrpSpPr>
              <p:nvPr/>
            </p:nvGrpSpPr>
            <p:grpSpPr bwMode="auto">
              <a:xfrm>
                <a:off x="144" y="0"/>
                <a:ext cx="45" cy="81"/>
                <a:chOff x="0" y="0"/>
                <a:chExt cx="45" cy="81"/>
              </a:xfrm>
            </p:grpSpPr>
            <p:sp>
              <p:nvSpPr>
                <p:cNvPr id="133" name="AutoShape 110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7" cy="44"/>
                </a:xfrm>
                <a:custGeom>
                  <a:avLst/>
                  <a:gdLst>
                    <a:gd name="T0" fmla="*/ 0 w 21598"/>
                    <a:gd name="T1" fmla="*/ 0 h 21562"/>
                    <a:gd name="T2" fmla="*/ 21598 w 21598"/>
                    <a:gd name="T3" fmla="*/ -38 h 21562"/>
                    <a:gd name="T4" fmla="*/ 21596 w 21598"/>
                    <a:gd name="T5" fmla="*/ 21524 h 21562"/>
                    <a:gd name="T6" fmla="*/ -2 w 21598"/>
                    <a:gd name="T7" fmla="*/ 21562 h 21562"/>
                    <a:gd name="T8" fmla="*/ 0 w 21598"/>
                    <a:gd name="T9" fmla="*/ 0 h 21562"/>
                    <a:gd name="T10" fmla="*/ 0 w 21598"/>
                    <a:gd name="T11" fmla="*/ 0 h 21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2">
                      <a:moveTo>
                        <a:pt x="0" y="0"/>
                      </a:moveTo>
                      <a:lnTo>
                        <a:pt x="21598" y="-38"/>
                      </a:lnTo>
                      <a:lnTo>
                        <a:pt x="21596" y="21524"/>
                      </a:lnTo>
                      <a:lnTo>
                        <a:pt x="-2" y="21562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103BF9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34" name="AutoShape 111"/>
                <p:cNvSpPr>
                  <a:spLocks/>
                </p:cNvSpPr>
                <p:nvPr/>
              </p:nvSpPr>
              <p:spPr bwMode="auto">
                <a:xfrm rot="-63792">
                  <a:off x="18" y="37"/>
                  <a:ext cx="9" cy="44"/>
                </a:xfrm>
                <a:custGeom>
                  <a:avLst/>
                  <a:gdLst>
                    <a:gd name="T0" fmla="*/ 6828 w 9576"/>
                    <a:gd name="T1" fmla="*/ 21601 h 21599"/>
                    <a:gd name="T2" fmla="*/ 6322 w 9576"/>
                    <a:gd name="T3" fmla="*/ 17137 h 21599"/>
                    <a:gd name="T4" fmla="*/ 4818 w 9576"/>
                    <a:gd name="T5" fmla="*/ 12097 h 21599"/>
                    <a:gd name="T6" fmla="*/ 4811 w 9576"/>
                    <a:gd name="T7" fmla="*/ 6913 h 21599"/>
                    <a:gd name="T8" fmla="*/ 2805 w 9576"/>
                    <a:gd name="T9" fmla="*/ 1 h 215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6" h="21599">
                      <a:moveTo>
                        <a:pt x="6828" y="21601"/>
                      </a:moveTo>
                      <a:cubicBezTo>
                        <a:pt x="6828" y="21601"/>
                        <a:pt x="-1837" y="20454"/>
                        <a:pt x="6322" y="17137"/>
                      </a:cubicBezTo>
                      <a:cubicBezTo>
                        <a:pt x="14482" y="13820"/>
                        <a:pt x="4818" y="12097"/>
                        <a:pt x="4818" y="12097"/>
                      </a:cubicBezTo>
                      <a:cubicBezTo>
                        <a:pt x="4818" y="12097"/>
                        <a:pt x="-5989" y="9954"/>
                        <a:pt x="4811" y="6913"/>
                      </a:cubicBezTo>
                      <a:cubicBezTo>
                        <a:pt x="15611" y="3872"/>
                        <a:pt x="2805" y="1"/>
                        <a:pt x="2805" y="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12" name="Group 115"/>
              <p:cNvGrpSpPr>
                <a:grpSpLocks/>
              </p:cNvGrpSpPr>
              <p:nvPr/>
            </p:nvGrpSpPr>
            <p:grpSpPr bwMode="auto">
              <a:xfrm rot="10800000" flipH="1">
                <a:off x="143" y="242"/>
                <a:ext cx="45" cy="82"/>
                <a:chOff x="0" y="0"/>
                <a:chExt cx="45" cy="81"/>
              </a:xfrm>
            </p:grpSpPr>
            <p:sp>
              <p:nvSpPr>
                <p:cNvPr id="131" name="AutoShape 113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7" cy="44"/>
                </a:xfrm>
                <a:custGeom>
                  <a:avLst/>
                  <a:gdLst>
                    <a:gd name="T0" fmla="*/ 0 w 21598"/>
                    <a:gd name="T1" fmla="*/ 0 h 21562"/>
                    <a:gd name="T2" fmla="*/ 21598 w 21598"/>
                    <a:gd name="T3" fmla="*/ -38 h 21562"/>
                    <a:gd name="T4" fmla="*/ 21596 w 21598"/>
                    <a:gd name="T5" fmla="*/ 21524 h 21562"/>
                    <a:gd name="T6" fmla="*/ -2 w 21598"/>
                    <a:gd name="T7" fmla="*/ 21562 h 21562"/>
                    <a:gd name="T8" fmla="*/ 0 w 21598"/>
                    <a:gd name="T9" fmla="*/ 0 h 21562"/>
                    <a:gd name="T10" fmla="*/ 0 w 21598"/>
                    <a:gd name="T11" fmla="*/ 0 h 215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2">
                      <a:moveTo>
                        <a:pt x="0" y="0"/>
                      </a:moveTo>
                      <a:lnTo>
                        <a:pt x="21598" y="-38"/>
                      </a:lnTo>
                      <a:lnTo>
                        <a:pt x="21596" y="21524"/>
                      </a:lnTo>
                      <a:lnTo>
                        <a:pt x="-2" y="21562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103BF9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32" name="AutoShape 114"/>
                <p:cNvSpPr>
                  <a:spLocks/>
                </p:cNvSpPr>
                <p:nvPr/>
              </p:nvSpPr>
              <p:spPr bwMode="auto">
                <a:xfrm rot="-63792">
                  <a:off x="18" y="37"/>
                  <a:ext cx="9" cy="44"/>
                </a:xfrm>
                <a:custGeom>
                  <a:avLst/>
                  <a:gdLst>
                    <a:gd name="T0" fmla="*/ 6828 w 9576"/>
                    <a:gd name="T1" fmla="*/ 21601 h 21599"/>
                    <a:gd name="T2" fmla="*/ 6322 w 9576"/>
                    <a:gd name="T3" fmla="*/ 17137 h 21599"/>
                    <a:gd name="T4" fmla="*/ 4818 w 9576"/>
                    <a:gd name="T5" fmla="*/ 12097 h 21599"/>
                    <a:gd name="T6" fmla="*/ 4811 w 9576"/>
                    <a:gd name="T7" fmla="*/ 6913 h 21599"/>
                    <a:gd name="T8" fmla="*/ 2805 w 9576"/>
                    <a:gd name="T9" fmla="*/ 1 h 215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6" h="21599">
                      <a:moveTo>
                        <a:pt x="6828" y="21601"/>
                      </a:moveTo>
                      <a:cubicBezTo>
                        <a:pt x="6828" y="21601"/>
                        <a:pt x="-1837" y="20454"/>
                        <a:pt x="6322" y="17137"/>
                      </a:cubicBezTo>
                      <a:cubicBezTo>
                        <a:pt x="14482" y="13820"/>
                        <a:pt x="4818" y="12097"/>
                        <a:pt x="4818" y="12097"/>
                      </a:cubicBezTo>
                      <a:cubicBezTo>
                        <a:pt x="4818" y="12097"/>
                        <a:pt x="-5989" y="9954"/>
                        <a:pt x="4811" y="6913"/>
                      </a:cubicBezTo>
                      <a:cubicBezTo>
                        <a:pt x="15611" y="3872"/>
                        <a:pt x="2805" y="1"/>
                        <a:pt x="2805" y="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13" name="Group 118"/>
              <p:cNvGrpSpPr>
                <a:grpSpLocks/>
              </p:cNvGrpSpPr>
              <p:nvPr/>
            </p:nvGrpSpPr>
            <p:grpSpPr bwMode="auto">
              <a:xfrm rot="5400000" flipH="1">
                <a:off x="273" y="119"/>
                <a:ext cx="43" cy="85"/>
                <a:chOff x="0" y="0"/>
                <a:chExt cx="43" cy="84"/>
              </a:xfrm>
            </p:grpSpPr>
            <p:sp>
              <p:nvSpPr>
                <p:cNvPr id="129" name="AutoShape 116"/>
                <p:cNvSpPr>
                  <a:spLocks/>
                </p:cNvSpPr>
                <p:nvPr/>
              </p:nvSpPr>
              <p:spPr bwMode="auto">
                <a:xfrm rot="-5408953">
                  <a:off x="2" y="-2"/>
                  <a:ext cx="39" cy="43"/>
                </a:xfrm>
                <a:custGeom>
                  <a:avLst/>
                  <a:gdLst>
                    <a:gd name="T0" fmla="*/ 0 w 21598"/>
                    <a:gd name="T1" fmla="*/ 0 h 21565"/>
                    <a:gd name="T2" fmla="*/ 21598 w 21598"/>
                    <a:gd name="T3" fmla="*/ -35 h 21565"/>
                    <a:gd name="T4" fmla="*/ 21600 w 21598"/>
                    <a:gd name="T5" fmla="*/ 21530 h 21565"/>
                    <a:gd name="T6" fmla="*/ 2 w 21598"/>
                    <a:gd name="T7" fmla="*/ 21565 h 21565"/>
                    <a:gd name="T8" fmla="*/ 0 w 21598"/>
                    <a:gd name="T9" fmla="*/ 0 h 21565"/>
                    <a:gd name="T10" fmla="*/ 0 w 21598"/>
                    <a:gd name="T11" fmla="*/ 0 h 215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5">
                      <a:moveTo>
                        <a:pt x="0" y="0"/>
                      </a:moveTo>
                      <a:lnTo>
                        <a:pt x="21598" y="-35"/>
                      </a:lnTo>
                      <a:lnTo>
                        <a:pt x="21600" y="21530"/>
                      </a:lnTo>
                      <a:lnTo>
                        <a:pt x="2" y="21565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103BF9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30" name="AutoShape 117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6"/>
                </a:xfrm>
                <a:custGeom>
                  <a:avLst/>
                  <a:gdLst>
                    <a:gd name="T0" fmla="*/ 6764 w 9569"/>
                    <a:gd name="T1" fmla="*/ 21599 h 21601"/>
                    <a:gd name="T2" fmla="*/ 6271 w 9569"/>
                    <a:gd name="T3" fmla="*/ 17135 h 21601"/>
                    <a:gd name="T4" fmla="*/ 4782 w 9569"/>
                    <a:gd name="T5" fmla="*/ 12095 h 21601"/>
                    <a:gd name="T6" fmla="*/ 4789 w 9569"/>
                    <a:gd name="T7" fmla="*/ 6911 h 21601"/>
                    <a:gd name="T8" fmla="*/ 2803 w 9569"/>
                    <a:gd name="T9" fmla="*/ -1 h 216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9" h="21601">
                      <a:moveTo>
                        <a:pt x="6764" y="21599"/>
                      </a:moveTo>
                      <a:cubicBezTo>
                        <a:pt x="6764" y="21599"/>
                        <a:pt x="-1890" y="20457"/>
                        <a:pt x="6271" y="17135"/>
                      </a:cubicBezTo>
                      <a:cubicBezTo>
                        <a:pt x="14433" y="13813"/>
                        <a:pt x="4782" y="12095"/>
                        <a:pt x="4782" y="12095"/>
                      </a:cubicBezTo>
                      <a:cubicBezTo>
                        <a:pt x="4782" y="12095"/>
                        <a:pt x="-6011" y="9958"/>
                        <a:pt x="4789" y="6911"/>
                      </a:cubicBezTo>
                      <a:cubicBezTo>
                        <a:pt x="15589" y="3863"/>
                        <a:pt x="2803" y="-1"/>
                        <a:pt x="2803" y="-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14" name="Group 121"/>
              <p:cNvGrpSpPr>
                <a:grpSpLocks/>
              </p:cNvGrpSpPr>
              <p:nvPr/>
            </p:nvGrpSpPr>
            <p:grpSpPr bwMode="auto">
              <a:xfrm rot="-5400000">
                <a:off x="20" y="121"/>
                <a:ext cx="43" cy="83"/>
                <a:chOff x="0" y="0"/>
                <a:chExt cx="43" cy="84"/>
              </a:xfrm>
            </p:grpSpPr>
            <p:sp>
              <p:nvSpPr>
                <p:cNvPr id="127" name="AutoShape 119"/>
                <p:cNvSpPr>
                  <a:spLocks/>
                </p:cNvSpPr>
                <p:nvPr/>
              </p:nvSpPr>
              <p:spPr bwMode="auto">
                <a:xfrm rot="-5408953">
                  <a:off x="2" y="-2"/>
                  <a:ext cx="39" cy="43"/>
                </a:xfrm>
                <a:custGeom>
                  <a:avLst/>
                  <a:gdLst>
                    <a:gd name="T0" fmla="*/ 0 w 21598"/>
                    <a:gd name="T1" fmla="*/ 0 h 21565"/>
                    <a:gd name="T2" fmla="*/ 21598 w 21598"/>
                    <a:gd name="T3" fmla="*/ -35 h 21565"/>
                    <a:gd name="T4" fmla="*/ 21600 w 21598"/>
                    <a:gd name="T5" fmla="*/ 21530 h 21565"/>
                    <a:gd name="T6" fmla="*/ 2 w 21598"/>
                    <a:gd name="T7" fmla="*/ 21565 h 21565"/>
                    <a:gd name="T8" fmla="*/ 0 w 21598"/>
                    <a:gd name="T9" fmla="*/ 0 h 21565"/>
                    <a:gd name="T10" fmla="*/ 0 w 21598"/>
                    <a:gd name="T11" fmla="*/ 0 h 215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8" h="21565">
                      <a:moveTo>
                        <a:pt x="0" y="0"/>
                      </a:moveTo>
                      <a:lnTo>
                        <a:pt x="21598" y="-35"/>
                      </a:lnTo>
                      <a:lnTo>
                        <a:pt x="21600" y="21530"/>
                      </a:lnTo>
                      <a:lnTo>
                        <a:pt x="2" y="21565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103BF9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28" name="AutoShape 120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6"/>
                </a:xfrm>
                <a:custGeom>
                  <a:avLst/>
                  <a:gdLst>
                    <a:gd name="T0" fmla="*/ 6764 w 9569"/>
                    <a:gd name="T1" fmla="*/ 21599 h 21601"/>
                    <a:gd name="T2" fmla="*/ 6271 w 9569"/>
                    <a:gd name="T3" fmla="*/ 17135 h 21601"/>
                    <a:gd name="T4" fmla="*/ 4782 w 9569"/>
                    <a:gd name="T5" fmla="*/ 12095 h 21601"/>
                    <a:gd name="T6" fmla="*/ 4789 w 9569"/>
                    <a:gd name="T7" fmla="*/ 6911 h 21601"/>
                    <a:gd name="T8" fmla="*/ 2803 w 9569"/>
                    <a:gd name="T9" fmla="*/ -1 h 216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9" h="21601">
                      <a:moveTo>
                        <a:pt x="6764" y="21599"/>
                      </a:moveTo>
                      <a:cubicBezTo>
                        <a:pt x="6764" y="21599"/>
                        <a:pt x="-1890" y="20457"/>
                        <a:pt x="6271" y="17135"/>
                      </a:cubicBezTo>
                      <a:cubicBezTo>
                        <a:pt x="14433" y="13813"/>
                        <a:pt x="4782" y="12095"/>
                        <a:pt x="4782" y="12095"/>
                      </a:cubicBezTo>
                      <a:cubicBezTo>
                        <a:pt x="4782" y="12095"/>
                        <a:pt x="-6011" y="9958"/>
                        <a:pt x="4789" y="6911"/>
                      </a:cubicBezTo>
                      <a:cubicBezTo>
                        <a:pt x="15589" y="3863"/>
                        <a:pt x="2803" y="-1"/>
                        <a:pt x="2803" y="-1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15" name="Group 124"/>
              <p:cNvGrpSpPr>
                <a:grpSpLocks/>
              </p:cNvGrpSpPr>
              <p:nvPr/>
            </p:nvGrpSpPr>
            <p:grpSpPr bwMode="auto">
              <a:xfrm rot="3039020" flipH="1">
                <a:off x="233" y="35"/>
                <a:ext cx="45" cy="83"/>
                <a:chOff x="0" y="0"/>
                <a:chExt cx="44" cy="83"/>
              </a:xfrm>
            </p:grpSpPr>
            <p:sp>
              <p:nvSpPr>
                <p:cNvPr id="125" name="AutoShape 122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4"/>
                    <a:gd name="T2" fmla="*/ 21600 w 21600"/>
                    <a:gd name="T3" fmla="*/ -37 h 21564"/>
                    <a:gd name="T4" fmla="*/ 21600 w 21600"/>
                    <a:gd name="T5" fmla="*/ 21527 h 21564"/>
                    <a:gd name="T6" fmla="*/ 0 w 21600"/>
                    <a:gd name="T7" fmla="*/ 21563 h 21564"/>
                    <a:gd name="T8" fmla="*/ 0 w 21600"/>
                    <a:gd name="T9" fmla="*/ 0 h 21564"/>
                    <a:gd name="T10" fmla="*/ 0 w 21600"/>
                    <a:gd name="T11" fmla="*/ 0 h 21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4">
                      <a:moveTo>
                        <a:pt x="0" y="0"/>
                      </a:moveTo>
                      <a:lnTo>
                        <a:pt x="21600" y="-37"/>
                      </a:lnTo>
                      <a:lnTo>
                        <a:pt x="21600" y="21527"/>
                      </a:lnTo>
                      <a:lnTo>
                        <a:pt x="0" y="21563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103BF9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26" name="AutoShape 123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5"/>
                </a:xfrm>
                <a:custGeom>
                  <a:avLst/>
                  <a:gdLst>
                    <a:gd name="T0" fmla="*/ 6790 w 9572"/>
                    <a:gd name="T1" fmla="*/ 21600 h 21600"/>
                    <a:gd name="T2" fmla="*/ 6292 w 9572"/>
                    <a:gd name="T3" fmla="*/ 17136 h 21600"/>
                    <a:gd name="T4" fmla="*/ 4797 w 9572"/>
                    <a:gd name="T5" fmla="*/ 12096 h 21600"/>
                    <a:gd name="T6" fmla="*/ 4798 w 9572"/>
                    <a:gd name="T7" fmla="*/ 6912 h 21600"/>
                    <a:gd name="T8" fmla="*/ 2804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0" y="21600"/>
                      </a:moveTo>
                      <a:cubicBezTo>
                        <a:pt x="6790" y="21600"/>
                        <a:pt x="-1868" y="20456"/>
                        <a:pt x="6292" y="17136"/>
                      </a:cubicBezTo>
                      <a:cubicBezTo>
                        <a:pt x="14453" y="13816"/>
                        <a:pt x="4797" y="12096"/>
                        <a:pt x="4797" y="12096"/>
                      </a:cubicBezTo>
                      <a:cubicBezTo>
                        <a:pt x="4797" y="12096"/>
                        <a:pt x="-6002" y="9957"/>
                        <a:pt x="4798" y="6912"/>
                      </a:cubicBezTo>
                      <a:cubicBezTo>
                        <a:pt x="15598" y="3867"/>
                        <a:pt x="2804" y="0"/>
                        <a:pt x="2804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16" name="Group 127"/>
              <p:cNvGrpSpPr>
                <a:grpSpLocks/>
              </p:cNvGrpSpPr>
              <p:nvPr/>
            </p:nvGrpSpPr>
            <p:grpSpPr bwMode="auto">
              <a:xfrm rot="-7760979">
                <a:off x="54" y="202"/>
                <a:ext cx="44" cy="84"/>
                <a:chOff x="0" y="0"/>
                <a:chExt cx="44" cy="83"/>
              </a:xfrm>
            </p:grpSpPr>
            <p:sp>
              <p:nvSpPr>
                <p:cNvPr id="123" name="AutoShape 125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4"/>
                    <a:gd name="T2" fmla="*/ 21600 w 21600"/>
                    <a:gd name="T3" fmla="*/ -37 h 21564"/>
                    <a:gd name="T4" fmla="*/ 21600 w 21600"/>
                    <a:gd name="T5" fmla="*/ 21527 h 21564"/>
                    <a:gd name="T6" fmla="*/ 0 w 21600"/>
                    <a:gd name="T7" fmla="*/ 21563 h 21564"/>
                    <a:gd name="T8" fmla="*/ 0 w 21600"/>
                    <a:gd name="T9" fmla="*/ 0 h 21564"/>
                    <a:gd name="T10" fmla="*/ 0 w 21600"/>
                    <a:gd name="T11" fmla="*/ 0 h 21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4">
                      <a:moveTo>
                        <a:pt x="0" y="0"/>
                      </a:moveTo>
                      <a:lnTo>
                        <a:pt x="21600" y="-37"/>
                      </a:lnTo>
                      <a:lnTo>
                        <a:pt x="21600" y="21527"/>
                      </a:lnTo>
                      <a:lnTo>
                        <a:pt x="0" y="21563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103BF9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24" name="AutoShape 126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5"/>
                </a:xfrm>
                <a:custGeom>
                  <a:avLst/>
                  <a:gdLst>
                    <a:gd name="T0" fmla="*/ 6790 w 9572"/>
                    <a:gd name="T1" fmla="*/ 21600 h 21600"/>
                    <a:gd name="T2" fmla="*/ 6292 w 9572"/>
                    <a:gd name="T3" fmla="*/ 17136 h 21600"/>
                    <a:gd name="T4" fmla="*/ 4797 w 9572"/>
                    <a:gd name="T5" fmla="*/ 12096 h 21600"/>
                    <a:gd name="T6" fmla="*/ 4798 w 9572"/>
                    <a:gd name="T7" fmla="*/ 6912 h 21600"/>
                    <a:gd name="T8" fmla="*/ 2804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0" y="21600"/>
                      </a:moveTo>
                      <a:cubicBezTo>
                        <a:pt x="6790" y="21600"/>
                        <a:pt x="-1868" y="20456"/>
                        <a:pt x="6292" y="17136"/>
                      </a:cubicBezTo>
                      <a:cubicBezTo>
                        <a:pt x="14453" y="13816"/>
                        <a:pt x="4797" y="12096"/>
                        <a:pt x="4797" y="12096"/>
                      </a:cubicBezTo>
                      <a:cubicBezTo>
                        <a:pt x="4797" y="12096"/>
                        <a:pt x="-6002" y="9957"/>
                        <a:pt x="4798" y="6912"/>
                      </a:cubicBezTo>
                      <a:cubicBezTo>
                        <a:pt x="15598" y="3867"/>
                        <a:pt x="2804" y="0"/>
                        <a:pt x="2804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17" name="Group 130"/>
              <p:cNvGrpSpPr>
                <a:grpSpLocks/>
              </p:cNvGrpSpPr>
              <p:nvPr/>
            </p:nvGrpSpPr>
            <p:grpSpPr bwMode="auto">
              <a:xfrm rot="7845068" flipH="1">
                <a:off x="239" y="202"/>
                <a:ext cx="44" cy="84"/>
                <a:chOff x="0" y="0"/>
                <a:chExt cx="44" cy="83"/>
              </a:xfrm>
            </p:grpSpPr>
            <p:sp>
              <p:nvSpPr>
                <p:cNvPr id="121" name="AutoShape 128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3"/>
                    <a:gd name="T2" fmla="*/ 21600 w 21600"/>
                    <a:gd name="T3" fmla="*/ -37 h 21563"/>
                    <a:gd name="T4" fmla="*/ 21600 w 21600"/>
                    <a:gd name="T5" fmla="*/ 21526 h 21563"/>
                    <a:gd name="T6" fmla="*/ 0 w 21600"/>
                    <a:gd name="T7" fmla="*/ 21563 h 21563"/>
                    <a:gd name="T8" fmla="*/ 0 w 21600"/>
                    <a:gd name="T9" fmla="*/ 0 h 21563"/>
                    <a:gd name="T10" fmla="*/ 0 w 21600"/>
                    <a:gd name="T11" fmla="*/ 0 h 215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3">
                      <a:moveTo>
                        <a:pt x="0" y="0"/>
                      </a:moveTo>
                      <a:lnTo>
                        <a:pt x="21600" y="-37"/>
                      </a:lnTo>
                      <a:lnTo>
                        <a:pt x="21600" y="21526"/>
                      </a:lnTo>
                      <a:lnTo>
                        <a:pt x="0" y="21563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103BF9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22" name="AutoShape 129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4"/>
                </a:xfrm>
                <a:custGeom>
                  <a:avLst/>
                  <a:gdLst>
                    <a:gd name="T0" fmla="*/ 6791 w 9572"/>
                    <a:gd name="T1" fmla="*/ 21600 h 21600"/>
                    <a:gd name="T2" fmla="*/ 6293 w 9572"/>
                    <a:gd name="T3" fmla="*/ 17136 h 21600"/>
                    <a:gd name="T4" fmla="*/ 4797 w 9572"/>
                    <a:gd name="T5" fmla="*/ 12096 h 21600"/>
                    <a:gd name="T6" fmla="*/ 4798 w 9572"/>
                    <a:gd name="T7" fmla="*/ 6912 h 21600"/>
                    <a:gd name="T8" fmla="*/ 2803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1" y="21600"/>
                      </a:moveTo>
                      <a:cubicBezTo>
                        <a:pt x="6791" y="21600"/>
                        <a:pt x="-1868" y="20456"/>
                        <a:pt x="6293" y="17136"/>
                      </a:cubicBezTo>
                      <a:cubicBezTo>
                        <a:pt x="14454" y="13816"/>
                        <a:pt x="4797" y="12096"/>
                        <a:pt x="4797" y="12096"/>
                      </a:cubicBezTo>
                      <a:cubicBezTo>
                        <a:pt x="4797" y="12096"/>
                        <a:pt x="-6002" y="9957"/>
                        <a:pt x="4798" y="6912"/>
                      </a:cubicBezTo>
                      <a:cubicBezTo>
                        <a:pt x="15598" y="3867"/>
                        <a:pt x="2803" y="0"/>
                        <a:pt x="2803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118" name="Group 133"/>
              <p:cNvGrpSpPr>
                <a:grpSpLocks/>
              </p:cNvGrpSpPr>
              <p:nvPr/>
            </p:nvGrpSpPr>
            <p:grpSpPr bwMode="auto">
              <a:xfrm rot="-3075657">
                <a:off x="56" y="37"/>
                <a:ext cx="44" cy="83"/>
                <a:chOff x="0" y="0"/>
                <a:chExt cx="44" cy="83"/>
              </a:xfrm>
            </p:grpSpPr>
            <p:sp>
              <p:nvSpPr>
                <p:cNvPr id="119" name="AutoShape 131"/>
                <p:cNvSpPr>
                  <a:spLocks/>
                </p:cNvSpPr>
                <p:nvPr/>
              </p:nvSpPr>
              <p:spPr bwMode="auto">
                <a:xfrm rot="-5408953">
                  <a:off x="3" y="-3"/>
                  <a:ext cx="38" cy="44"/>
                </a:xfrm>
                <a:custGeom>
                  <a:avLst/>
                  <a:gdLst>
                    <a:gd name="T0" fmla="*/ 0 w 21600"/>
                    <a:gd name="T1" fmla="*/ 0 h 21564"/>
                    <a:gd name="T2" fmla="*/ 21600 w 21600"/>
                    <a:gd name="T3" fmla="*/ -36 h 21564"/>
                    <a:gd name="T4" fmla="*/ 21600 w 21600"/>
                    <a:gd name="T5" fmla="*/ 21528 h 21564"/>
                    <a:gd name="T6" fmla="*/ 0 w 21600"/>
                    <a:gd name="T7" fmla="*/ 21564 h 21564"/>
                    <a:gd name="T8" fmla="*/ 0 w 21600"/>
                    <a:gd name="T9" fmla="*/ 0 h 21564"/>
                    <a:gd name="T10" fmla="*/ 0 w 21600"/>
                    <a:gd name="T11" fmla="*/ 0 h 21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600" h="21564">
                      <a:moveTo>
                        <a:pt x="0" y="0"/>
                      </a:moveTo>
                      <a:lnTo>
                        <a:pt x="21600" y="-36"/>
                      </a:lnTo>
                      <a:lnTo>
                        <a:pt x="21600" y="21528"/>
                      </a:lnTo>
                      <a:lnTo>
                        <a:pt x="0" y="21564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103BF9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20" name="AutoShape 132"/>
                <p:cNvSpPr>
                  <a:spLocks/>
                </p:cNvSpPr>
                <p:nvPr/>
              </p:nvSpPr>
              <p:spPr bwMode="auto">
                <a:xfrm rot="-63792">
                  <a:off x="17" y="38"/>
                  <a:ext cx="9" cy="45"/>
                </a:xfrm>
                <a:custGeom>
                  <a:avLst/>
                  <a:gdLst>
                    <a:gd name="T0" fmla="*/ 6790 w 9572"/>
                    <a:gd name="T1" fmla="*/ 21600 h 21600"/>
                    <a:gd name="T2" fmla="*/ 6292 w 9572"/>
                    <a:gd name="T3" fmla="*/ 17136 h 21600"/>
                    <a:gd name="T4" fmla="*/ 4796 w 9572"/>
                    <a:gd name="T5" fmla="*/ 12096 h 21600"/>
                    <a:gd name="T6" fmla="*/ 4798 w 9572"/>
                    <a:gd name="T7" fmla="*/ 6912 h 21600"/>
                    <a:gd name="T8" fmla="*/ 2804 w 9572"/>
                    <a:gd name="T9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72" h="21600">
                      <a:moveTo>
                        <a:pt x="6790" y="21600"/>
                      </a:moveTo>
                      <a:cubicBezTo>
                        <a:pt x="6790" y="21600"/>
                        <a:pt x="-1869" y="20456"/>
                        <a:pt x="6292" y="17136"/>
                      </a:cubicBezTo>
                      <a:cubicBezTo>
                        <a:pt x="14453" y="13816"/>
                        <a:pt x="4796" y="12096"/>
                        <a:pt x="4796" y="12096"/>
                      </a:cubicBezTo>
                      <a:cubicBezTo>
                        <a:pt x="4796" y="12096"/>
                        <a:pt x="-6002" y="9957"/>
                        <a:pt x="4798" y="6912"/>
                      </a:cubicBezTo>
                      <a:cubicBezTo>
                        <a:pt x="15598" y="3867"/>
                        <a:pt x="2804" y="0"/>
                        <a:pt x="2804" y="0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" name="Group 153"/>
            <p:cNvGrpSpPr>
              <a:grpSpLocks/>
            </p:cNvGrpSpPr>
            <p:nvPr/>
          </p:nvGrpSpPr>
          <p:grpSpPr bwMode="auto">
            <a:xfrm>
              <a:off x="6503021" y="4878785"/>
              <a:ext cx="603250" cy="554038"/>
              <a:chOff x="0" y="0"/>
              <a:chExt cx="379" cy="349"/>
            </a:xfrm>
          </p:grpSpPr>
          <p:grpSp>
            <p:nvGrpSpPr>
              <p:cNvPr id="92" name="Group 144"/>
              <p:cNvGrpSpPr>
                <a:grpSpLocks/>
              </p:cNvGrpSpPr>
              <p:nvPr/>
            </p:nvGrpSpPr>
            <p:grpSpPr bwMode="auto">
              <a:xfrm>
                <a:off x="56" y="53"/>
                <a:ext cx="268" cy="246"/>
                <a:chOff x="0" y="0"/>
                <a:chExt cx="267" cy="245"/>
              </a:xfrm>
            </p:grpSpPr>
            <p:sp>
              <p:nvSpPr>
                <p:cNvPr id="101" name="Oval 135"/>
                <p:cNvSpPr>
                  <a:spLocks/>
                </p:cNvSpPr>
                <p:nvPr/>
              </p:nvSpPr>
              <p:spPr bwMode="auto">
                <a:xfrm>
                  <a:off x="50" y="45"/>
                  <a:ext cx="168" cy="15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EFDFE"/>
                    </a:gs>
                    <a:gs pos="100000">
                      <a:srgbClr val="FB2D7B"/>
                    </a:gs>
                  </a:gsLst>
                  <a:path path="rect">
                    <a:fillToRect l="38965" t="37347" r="61035" b="62653"/>
                  </a:path>
                </a:gradFill>
                <a:ln w="25400">
                  <a:solidFill>
                    <a:srgbClr val="FC478B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1pPr>
                  <a:lvl2pPr marL="742950" indent="-28575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2pPr>
                  <a:lvl3pPr marL="1143000" indent="-22860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3pPr>
                  <a:lvl4pPr marL="1600200" indent="-22860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4pPr>
                  <a:lvl5pPr marL="2057400" indent="-22860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" name="AutoShape 136"/>
                <p:cNvSpPr>
                  <a:spLocks/>
                </p:cNvSpPr>
                <p:nvPr/>
              </p:nvSpPr>
              <p:spPr bwMode="auto">
                <a:xfrm rot="-63792">
                  <a:off x="127" y="0"/>
                  <a:ext cx="9" cy="43"/>
                </a:xfrm>
                <a:custGeom>
                  <a:avLst/>
                  <a:gdLst>
                    <a:gd name="T0" fmla="*/ 6868 w 9581"/>
                    <a:gd name="T1" fmla="*/ 21602 h 21597"/>
                    <a:gd name="T2" fmla="*/ 6355 w 9581"/>
                    <a:gd name="T3" fmla="*/ 17138 h 21597"/>
                    <a:gd name="T4" fmla="*/ 4841 w 9581"/>
                    <a:gd name="T5" fmla="*/ 12098 h 21597"/>
                    <a:gd name="T6" fmla="*/ 4825 w 9581"/>
                    <a:gd name="T7" fmla="*/ 6914 h 21597"/>
                    <a:gd name="T8" fmla="*/ 2806 w 9581"/>
                    <a:gd name="T9" fmla="*/ 2 h 215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81" h="21597">
                      <a:moveTo>
                        <a:pt x="6868" y="21602"/>
                      </a:moveTo>
                      <a:cubicBezTo>
                        <a:pt x="6868" y="21602"/>
                        <a:pt x="-1803" y="20452"/>
                        <a:pt x="6355" y="17138"/>
                      </a:cubicBezTo>
                      <a:cubicBezTo>
                        <a:pt x="14512" y="13825"/>
                        <a:pt x="4841" y="12098"/>
                        <a:pt x="4841" y="12098"/>
                      </a:cubicBezTo>
                      <a:cubicBezTo>
                        <a:pt x="4841" y="12098"/>
                        <a:pt x="-5975" y="9951"/>
                        <a:pt x="4825" y="6914"/>
                      </a:cubicBezTo>
                      <a:cubicBezTo>
                        <a:pt x="15625" y="3878"/>
                        <a:pt x="2806" y="2"/>
                        <a:pt x="2806" y="2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03" name="AutoShape 137"/>
                <p:cNvSpPr>
                  <a:spLocks/>
                </p:cNvSpPr>
                <p:nvPr/>
              </p:nvSpPr>
              <p:spPr bwMode="auto">
                <a:xfrm rot="63792">
                  <a:off x="126" y="202"/>
                  <a:ext cx="10" cy="43"/>
                </a:xfrm>
                <a:custGeom>
                  <a:avLst/>
                  <a:gdLst>
                    <a:gd name="T0" fmla="*/ 6802 w 9581"/>
                    <a:gd name="T1" fmla="*/ -5 h 21597"/>
                    <a:gd name="T2" fmla="*/ 6289 w 9581"/>
                    <a:gd name="T3" fmla="*/ 4459 h 21597"/>
                    <a:gd name="T4" fmla="*/ 4775 w 9581"/>
                    <a:gd name="T5" fmla="*/ 9499 h 21597"/>
                    <a:gd name="T6" fmla="*/ 4759 w 9581"/>
                    <a:gd name="T7" fmla="*/ 14683 h 21597"/>
                    <a:gd name="T8" fmla="*/ 2740 w 9581"/>
                    <a:gd name="T9" fmla="*/ 21595 h 215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81" h="21597">
                      <a:moveTo>
                        <a:pt x="6802" y="-5"/>
                      </a:moveTo>
                      <a:cubicBezTo>
                        <a:pt x="6802" y="-5"/>
                        <a:pt x="-1869" y="1145"/>
                        <a:pt x="6289" y="4459"/>
                      </a:cubicBezTo>
                      <a:cubicBezTo>
                        <a:pt x="14446" y="7772"/>
                        <a:pt x="4775" y="9499"/>
                        <a:pt x="4775" y="9499"/>
                      </a:cubicBezTo>
                      <a:cubicBezTo>
                        <a:pt x="4775" y="9499"/>
                        <a:pt x="-6041" y="11646"/>
                        <a:pt x="4759" y="14683"/>
                      </a:cubicBezTo>
                      <a:cubicBezTo>
                        <a:pt x="15559" y="17719"/>
                        <a:pt x="2740" y="21595"/>
                        <a:pt x="2740" y="21595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04" name="AutoShape 138"/>
                <p:cNvSpPr>
                  <a:spLocks/>
                </p:cNvSpPr>
                <p:nvPr/>
              </p:nvSpPr>
              <p:spPr bwMode="auto">
                <a:xfrm rot="-5337376">
                  <a:off x="239" y="99"/>
                  <a:ext cx="9" cy="47"/>
                </a:xfrm>
                <a:custGeom>
                  <a:avLst/>
                  <a:gdLst>
                    <a:gd name="T0" fmla="*/ 6790 w 9564"/>
                    <a:gd name="T1" fmla="*/ 4 h 21602"/>
                    <a:gd name="T2" fmla="*/ 6306 w 9564"/>
                    <a:gd name="T3" fmla="*/ 4468 h 21602"/>
                    <a:gd name="T4" fmla="*/ 4826 w 9564"/>
                    <a:gd name="T5" fmla="*/ 9508 h 21602"/>
                    <a:gd name="T6" fmla="*/ 4843 w 9564"/>
                    <a:gd name="T7" fmla="*/ 14692 h 21602"/>
                    <a:gd name="T8" fmla="*/ 2871 w 9564"/>
                    <a:gd name="T9" fmla="*/ 21604 h 216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4" h="21602">
                      <a:moveTo>
                        <a:pt x="6790" y="4"/>
                      </a:moveTo>
                      <a:cubicBezTo>
                        <a:pt x="6790" y="4"/>
                        <a:pt x="-1858" y="1144"/>
                        <a:pt x="6306" y="4468"/>
                      </a:cubicBezTo>
                      <a:cubicBezTo>
                        <a:pt x="14470" y="7793"/>
                        <a:pt x="4826" y="9508"/>
                        <a:pt x="4826" y="9508"/>
                      </a:cubicBezTo>
                      <a:cubicBezTo>
                        <a:pt x="4826" y="9508"/>
                        <a:pt x="-5957" y="11641"/>
                        <a:pt x="4843" y="14692"/>
                      </a:cubicBezTo>
                      <a:cubicBezTo>
                        <a:pt x="15643" y="17744"/>
                        <a:pt x="2871" y="21604"/>
                        <a:pt x="2871" y="21604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05" name="AutoShape 139"/>
                <p:cNvSpPr>
                  <a:spLocks/>
                </p:cNvSpPr>
                <p:nvPr/>
              </p:nvSpPr>
              <p:spPr bwMode="auto">
                <a:xfrm rot="-5464961">
                  <a:off x="19" y="100"/>
                  <a:ext cx="8" cy="46"/>
                </a:xfrm>
                <a:custGeom>
                  <a:avLst/>
                  <a:gdLst>
                    <a:gd name="T0" fmla="*/ 6718 w 9564"/>
                    <a:gd name="T1" fmla="*/ 21598 h 21603"/>
                    <a:gd name="T2" fmla="*/ 6235 w 9564"/>
                    <a:gd name="T3" fmla="*/ 17134 h 21603"/>
                    <a:gd name="T4" fmla="*/ 4756 w 9564"/>
                    <a:gd name="T5" fmla="*/ 12094 h 21603"/>
                    <a:gd name="T6" fmla="*/ 4773 w 9564"/>
                    <a:gd name="T7" fmla="*/ 6910 h 21603"/>
                    <a:gd name="T8" fmla="*/ 2802 w 9564"/>
                    <a:gd name="T9" fmla="*/ -2 h 216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4" h="21603">
                      <a:moveTo>
                        <a:pt x="6718" y="21598"/>
                      </a:moveTo>
                      <a:cubicBezTo>
                        <a:pt x="6718" y="21598"/>
                        <a:pt x="-1929" y="20459"/>
                        <a:pt x="6235" y="17134"/>
                      </a:cubicBezTo>
                      <a:cubicBezTo>
                        <a:pt x="14399" y="13809"/>
                        <a:pt x="4756" y="12094"/>
                        <a:pt x="4756" y="12094"/>
                      </a:cubicBezTo>
                      <a:cubicBezTo>
                        <a:pt x="4756" y="12094"/>
                        <a:pt x="-6027" y="9961"/>
                        <a:pt x="4773" y="6910"/>
                      </a:cubicBezTo>
                      <a:cubicBezTo>
                        <a:pt x="15573" y="3858"/>
                        <a:pt x="2802" y="-2"/>
                        <a:pt x="2802" y="-2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06" name="AutoShape 140"/>
                <p:cNvSpPr>
                  <a:spLocks/>
                </p:cNvSpPr>
                <p:nvPr/>
              </p:nvSpPr>
              <p:spPr bwMode="auto">
                <a:xfrm rot="-7707856">
                  <a:off x="202" y="26"/>
                  <a:ext cx="9" cy="46"/>
                </a:xfrm>
                <a:custGeom>
                  <a:avLst/>
                  <a:gdLst>
                    <a:gd name="T0" fmla="*/ 6960 w 9803"/>
                    <a:gd name="T1" fmla="*/ -113 h 21534"/>
                    <a:gd name="T2" fmla="*/ 6067 w 9803"/>
                    <a:gd name="T3" fmla="*/ 4346 h 21534"/>
                    <a:gd name="T4" fmla="*/ 4103 w 9803"/>
                    <a:gd name="T5" fmla="*/ 9395 h 21534"/>
                    <a:gd name="T6" fmla="*/ 3660 w 9803"/>
                    <a:gd name="T7" fmla="*/ 14563 h 21534"/>
                    <a:gd name="T8" fmla="*/ 1025 w 9803"/>
                    <a:gd name="T9" fmla="*/ 21487 h 21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03" h="21534">
                      <a:moveTo>
                        <a:pt x="6960" y="-113"/>
                      </a:moveTo>
                      <a:cubicBezTo>
                        <a:pt x="6960" y="-113"/>
                        <a:pt x="-2006" y="1172"/>
                        <a:pt x="6067" y="4346"/>
                      </a:cubicBezTo>
                      <a:cubicBezTo>
                        <a:pt x="14141" y="7519"/>
                        <a:pt x="4103" y="9395"/>
                        <a:pt x="4103" y="9395"/>
                      </a:cubicBezTo>
                      <a:cubicBezTo>
                        <a:pt x="4103" y="9395"/>
                        <a:pt x="-7140" y="11708"/>
                        <a:pt x="3660" y="14563"/>
                      </a:cubicBezTo>
                      <a:cubicBezTo>
                        <a:pt x="14460" y="17418"/>
                        <a:pt x="1025" y="21487"/>
                        <a:pt x="1025" y="21487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07" name="AutoShape 141"/>
                <p:cNvSpPr>
                  <a:spLocks/>
                </p:cNvSpPr>
                <p:nvPr/>
              </p:nvSpPr>
              <p:spPr bwMode="auto">
                <a:xfrm rot="-7835440">
                  <a:off x="48" y="168"/>
                  <a:ext cx="9" cy="46"/>
                </a:xfrm>
                <a:custGeom>
                  <a:avLst/>
                  <a:gdLst>
                    <a:gd name="T0" fmla="*/ 4856 w 9350"/>
                    <a:gd name="T1" fmla="*/ 21552 h 21668"/>
                    <a:gd name="T2" fmla="*/ 4737 w 9350"/>
                    <a:gd name="T3" fmla="*/ 17082 h 21668"/>
                    <a:gd name="T4" fmla="*/ 3690 w 9350"/>
                    <a:gd name="T5" fmla="*/ 12052 h 21668"/>
                    <a:gd name="T6" fmla="*/ 4118 w 9350"/>
                    <a:gd name="T7" fmla="*/ 6852 h 21668"/>
                    <a:gd name="T8" fmla="*/ 2738 w 9350"/>
                    <a:gd name="T9" fmla="*/ -48 h 21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50" h="21668">
                      <a:moveTo>
                        <a:pt x="4856" y="21552"/>
                      </a:moveTo>
                      <a:cubicBezTo>
                        <a:pt x="4856" y="21552"/>
                        <a:pt x="-3507" y="20551"/>
                        <a:pt x="4737" y="17082"/>
                      </a:cubicBezTo>
                      <a:cubicBezTo>
                        <a:pt x="12982" y="13614"/>
                        <a:pt x="3690" y="12052"/>
                        <a:pt x="3690" y="12052"/>
                      </a:cubicBezTo>
                      <a:cubicBezTo>
                        <a:pt x="3690" y="12052"/>
                        <a:pt x="-6682" y="10090"/>
                        <a:pt x="4118" y="6852"/>
                      </a:cubicBezTo>
                      <a:cubicBezTo>
                        <a:pt x="14918" y="3614"/>
                        <a:pt x="2738" y="-48"/>
                        <a:pt x="2738" y="-48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08" name="AutoShape 142"/>
                <p:cNvSpPr>
                  <a:spLocks/>
                </p:cNvSpPr>
                <p:nvPr/>
              </p:nvSpPr>
              <p:spPr bwMode="auto">
                <a:xfrm rot="-2883069">
                  <a:off x="207" y="169"/>
                  <a:ext cx="9" cy="46"/>
                </a:xfrm>
                <a:custGeom>
                  <a:avLst/>
                  <a:gdLst>
                    <a:gd name="T0" fmla="*/ 6637 w 9349"/>
                    <a:gd name="T1" fmla="*/ 117 h 21669"/>
                    <a:gd name="T2" fmla="*/ 6519 w 9349"/>
                    <a:gd name="T3" fmla="*/ 4587 h 21669"/>
                    <a:gd name="T4" fmla="*/ 5475 w 9349"/>
                    <a:gd name="T5" fmla="*/ 9617 h 21669"/>
                    <a:gd name="T6" fmla="*/ 5904 w 9349"/>
                    <a:gd name="T7" fmla="*/ 14817 h 21669"/>
                    <a:gd name="T8" fmla="*/ 4527 w 9349"/>
                    <a:gd name="T9" fmla="*/ 21717 h 216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49" h="21669">
                      <a:moveTo>
                        <a:pt x="6637" y="117"/>
                      </a:moveTo>
                      <a:cubicBezTo>
                        <a:pt x="6637" y="117"/>
                        <a:pt x="-1725" y="1117"/>
                        <a:pt x="6519" y="4587"/>
                      </a:cubicBezTo>
                      <a:cubicBezTo>
                        <a:pt x="14764" y="8057"/>
                        <a:pt x="5475" y="9617"/>
                        <a:pt x="5475" y="9617"/>
                      </a:cubicBezTo>
                      <a:cubicBezTo>
                        <a:pt x="5475" y="9617"/>
                        <a:pt x="-4896" y="11578"/>
                        <a:pt x="5904" y="14817"/>
                      </a:cubicBezTo>
                      <a:cubicBezTo>
                        <a:pt x="16704" y="18057"/>
                        <a:pt x="4527" y="21717"/>
                        <a:pt x="4527" y="21717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109" name="AutoShape 143"/>
                <p:cNvSpPr>
                  <a:spLocks/>
                </p:cNvSpPr>
                <p:nvPr/>
              </p:nvSpPr>
              <p:spPr bwMode="auto">
                <a:xfrm rot="-3127736">
                  <a:off x="50" y="31"/>
                  <a:ext cx="9" cy="46"/>
                </a:xfrm>
                <a:custGeom>
                  <a:avLst/>
                  <a:gdLst>
                    <a:gd name="T0" fmla="*/ 8797 w 9802"/>
                    <a:gd name="T1" fmla="*/ 21646 h 21534"/>
                    <a:gd name="T2" fmla="*/ 7906 w 9802"/>
                    <a:gd name="T3" fmla="*/ 17187 h 21534"/>
                    <a:gd name="T4" fmla="*/ 5944 w 9802"/>
                    <a:gd name="T5" fmla="*/ 12138 h 21534"/>
                    <a:gd name="T6" fmla="*/ 5503 w 9802"/>
                    <a:gd name="T7" fmla="*/ 6970 h 21534"/>
                    <a:gd name="T8" fmla="*/ 2871 w 9802"/>
                    <a:gd name="T9" fmla="*/ 46 h 21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02" h="21534">
                      <a:moveTo>
                        <a:pt x="8797" y="21646"/>
                      </a:moveTo>
                      <a:cubicBezTo>
                        <a:pt x="8797" y="21646"/>
                        <a:pt x="-168" y="20361"/>
                        <a:pt x="7906" y="17187"/>
                      </a:cubicBezTo>
                      <a:cubicBezTo>
                        <a:pt x="15980" y="14013"/>
                        <a:pt x="5944" y="12138"/>
                        <a:pt x="5944" y="12138"/>
                      </a:cubicBezTo>
                      <a:cubicBezTo>
                        <a:pt x="5944" y="12138"/>
                        <a:pt x="-5297" y="9826"/>
                        <a:pt x="5503" y="6970"/>
                      </a:cubicBezTo>
                      <a:cubicBezTo>
                        <a:pt x="16303" y="4114"/>
                        <a:pt x="2871" y="46"/>
                        <a:pt x="2871" y="46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sp>
            <p:nvSpPr>
              <p:cNvPr id="93" name="Oval 145"/>
              <p:cNvSpPr>
                <a:spLocks/>
              </p:cNvSpPr>
              <p:nvPr/>
            </p:nvSpPr>
            <p:spPr bwMode="auto">
              <a:xfrm>
                <a:off x="160" y="0"/>
                <a:ext cx="55" cy="51"/>
              </a:xfrm>
              <a:prstGeom prst="ellipse">
                <a:avLst/>
              </a:prstGeom>
              <a:solidFill>
                <a:srgbClr val="30C73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4" name="Oval 146"/>
              <p:cNvSpPr>
                <a:spLocks/>
              </p:cNvSpPr>
              <p:nvPr/>
            </p:nvSpPr>
            <p:spPr bwMode="auto">
              <a:xfrm>
                <a:off x="278" y="50"/>
                <a:ext cx="56" cy="52"/>
              </a:xfrm>
              <a:prstGeom prst="ellipse">
                <a:avLst/>
              </a:prstGeom>
              <a:solidFill>
                <a:srgbClr val="30C73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5" name="Oval 147"/>
              <p:cNvSpPr>
                <a:spLocks/>
              </p:cNvSpPr>
              <p:nvPr/>
            </p:nvSpPr>
            <p:spPr bwMode="auto">
              <a:xfrm>
                <a:off x="324" y="148"/>
                <a:ext cx="55" cy="52"/>
              </a:xfrm>
              <a:prstGeom prst="ellipse">
                <a:avLst/>
              </a:prstGeom>
              <a:solidFill>
                <a:srgbClr val="30C73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6" name="Oval 148"/>
              <p:cNvSpPr>
                <a:spLocks/>
              </p:cNvSpPr>
              <p:nvPr/>
            </p:nvSpPr>
            <p:spPr bwMode="auto">
              <a:xfrm>
                <a:off x="282" y="246"/>
                <a:ext cx="55" cy="52"/>
              </a:xfrm>
              <a:prstGeom prst="ellipse">
                <a:avLst/>
              </a:prstGeom>
              <a:solidFill>
                <a:srgbClr val="30C73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7" name="Oval 149"/>
              <p:cNvSpPr>
                <a:spLocks/>
              </p:cNvSpPr>
              <p:nvPr/>
            </p:nvSpPr>
            <p:spPr bwMode="auto">
              <a:xfrm>
                <a:off x="159" y="298"/>
                <a:ext cx="56" cy="51"/>
              </a:xfrm>
              <a:prstGeom prst="ellipse">
                <a:avLst/>
              </a:prstGeom>
              <a:solidFill>
                <a:srgbClr val="30C73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8" name="Oval 150"/>
              <p:cNvSpPr>
                <a:spLocks/>
              </p:cNvSpPr>
              <p:nvPr/>
            </p:nvSpPr>
            <p:spPr bwMode="auto">
              <a:xfrm>
                <a:off x="40" y="246"/>
                <a:ext cx="56" cy="52"/>
              </a:xfrm>
              <a:prstGeom prst="ellipse">
                <a:avLst/>
              </a:prstGeom>
              <a:solidFill>
                <a:srgbClr val="30C73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9" name="Oval 151"/>
              <p:cNvSpPr>
                <a:spLocks/>
              </p:cNvSpPr>
              <p:nvPr/>
            </p:nvSpPr>
            <p:spPr bwMode="auto">
              <a:xfrm>
                <a:off x="0" y="148"/>
                <a:ext cx="55" cy="52"/>
              </a:xfrm>
              <a:prstGeom prst="ellipse">
                <a:avLst/>
              </a:prstGeom>
              <a:solidFill>
                <a:srgbClr val="30C73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0" name="Oval 152"/>
              <p:cNvSpPr>
                <a:spLocks/>
              </p:cNvSpPr>
              <p:nvPr/>
            </p:nvSpPr>
            <p:spPr bwMode="auto">
              <a:xfrm>
                <a:off x="55" y="50"/>
                <a:ext cx="56" cy="52"/>
              </a:xfrm>
              <a:prstGeom prst="ellipse">
                <a:avLst/>
              </a:prstGeom>
              <a:solidFill>
                <a:srgbClr val="30C73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52" name="Group 172"/>
            <p:cNvGrpSpPr>
              <a:grpSpLocks/>
            </p:cNvGrpSpPr>
            <p:nvPr/>
          </p:nvGrpSpPr>
          <p:grpSpPr bwMode="auto">
            <a:xfrm>
              <a:off x="5872783" y="4878785"/>
              <a:ext cx="603250" cy="555625"/>
              <a:chOff x="0" y="0"/>
              <a:chExt cx="379" cy="349"/>
            </a:xfrm>
          </p:grpSpPr>
          <p:grpSp>
            <p:nvGrpSpPr>
              <p:cNvPr id="74" name="Group 163"/>
              <p:cNvGrpSpPr>
                <a:grpSpLocks/>
              </p:cNvGrpSpPr>
              <p:nvPr/>
            </p:nvGrpSpPr>
            <p:grpSpPr bwMode="auto">
              <a:xfrm>
                <a:off x="56" y="53"/>
                <a:ext cx="268" cy="246"/>
                <a:chOff x="0" y="0"/>
                <a:chExt cx="267" cy="245"/>
              </a:xfrm>
            </p:grpSpPr>
            <p:sp>
              <p:nvSpPr>
                <p:cNvPr id="83" name="Oval 154"/>
                <p:cNvSpPr>
                  <a:spLocks/>
                </p:cNvSpPr>
                <p:nvPr/>
              </p:nvSpPr>
              <p:spPr bwMode="auto">
                <a:xfrm>
                  <a:off x="50" y="45"/>
                  <a:ext cx="168" cy="15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EFDFE"/>
                    </a:gs>
                    <a:gs pos="100000">
                      <a:srgbClr val="FB2D7B"/>
                    </a:gs>
                  </a:gsLst>
                  <a:path path="rect">
                    <a:fillToRect l="38965" t="37347" r="61035" b="62653"/>
                  </a:path>
                </a:gradFill>
                <a:ln w="25400">
                  <a:solidFill>
                    <a:srgbClr val="FC478B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1pPr>
                  <a:lvl2pPr marL="742950" indent="-28575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2pPr>
                  <a:lvl3pPr marL="1143000" indent="-22860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3pPr>
                  <a:lvl4pPr marL="1600200" indent="-22860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4pPr>
                  <a:lvl5pPr marL="2057400" indent="-22860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84" name="AutoShape 155"/>
                <p:cNvSpPr>
                  <a:spLocks/>
                </p:cNvSpPr>
                <p:nvPr/>
              </p:nvSpPr>
              <p:spPr bwMode="auto">
                <a:xfrm rot="-63792">
                  <a:off x="127" y="0"/>
                  <a:ext cx="9" cy="43"/>
                </a:xfrm>
                <a:custGeom>
                  <a:avLst/>
                  <a:gdLst>
                    <a:gd name="T0" fmla="*/ 6868 w 9581"/>
                    <a:gd name="T1" fmla="*/ 21602 h 21597"/>
                    <a:gd name="T2" fmla="*/ 6355 w 9581"/>
                    <a:gd name="T3" fmla="*/ 17138 h 21597"/>
                    <a:gd name="T4" fmla="*/ 4841 w 9581"/>
                    <a:gd name="T5" fmla="*/ 12098 h 21597"/>
                    <a:gd name="T6" fmla="*/ 4825 w 9581"/>
                    <a:gd name="T7" fmla="*/ 6914 h 21597"/>
                    <a:gd name="T8" fmla="*/ 2806 w 9581"/>
                    <a:gd name="T9" fmla="*/ 2 h 215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81" h="21597">
                      <a:moveTo>
                        <a:pt x="6868" y="21602"/>
                      </a:moveTo>
                      <a:cubicBezTo>
                        <a:pt x="6868" y="21602"/>
                        <a:pt x="-1803" y="20452"/>
                        <a:pt x="6355" y="17138"/>
                      </a:cubicBezTo>
                      <a:cubicBezTo>
                        <a:pt x="14512" y="13825"/>
                        <a:pt x="4841" y="12098"/>
                        <a:pt x="4841" y="12098"/>
                      </a:cubicBezTo>
                      <a:cubicBezTo>
                        <a:pt x="4841" y="12098"/>
                        <a:pt x="-5975" y="9951"/>
                        <a:pt x="4825" y="6914"/>
                      </a:cubicBezTo>
                      <a:cubicBezTo>
                        <a:pt x="15625" y="3878"/>
                        <a:pt x="2806" y="2"/>
                        <a:pt x="2806" y="2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85" name="AutoShape 156"/>
                <p:cNvSpPr>
                  <a:spLocks/>
                </p:cNvSpPr>
                <p:nvPr/>
              </p:nvSpPr>
              <p:spPr bwMode="auto">
                <a:xfrm rot="63792">
                  <a:off x="126" y="202"/>
                  <a:ext cx="10" cy="43"/>
                </a:xfrm>
                <a:custGeom>
                  <a:avLst/>
                  <a:gdLst>
                    <a:gd name="T0" fmla="*/ 6802 w 9581"/>
                    <a:gd name="T1" fmla="*/ -5 h 21597"/>
                    <a:gd name="T2" fmla="*/ 6289 w 9581"/>
                    <a:gd name="T3" fmla="*/ 4459 h 21597"/>
                    <a:gd name="T4" fmla="*/ 4775 w 9581"/>
                    <a:gd name="T5" fmla="*/ 9499 h 21597"/>
                    <a:gd name="T6" fmla="*/ 4759 w 9581"/>
                    <a:gd name="T7" fmla="*/ 14683 h 21597"/>
                    <a:gd name="T8" fmla="*/ 2740 w 9581"/>
                    <a:gd name="T9" fmla="*/ 21595 h 215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81" h="21597">
                      <a:moveTo>
                        <a:pt x="6802" y="-5"/>
                      </a:moveTo>
                      <a:cubicBezTo>
                        <a:pt x="6802" y="-5"/>
                        <a:pt x="-1869" y="1145"/>
                        <a:pt x="6289" y="4459"/>
                      </a:cubicBezTo>
                      <a:cubicBezTo>
                        <a:pt x="14446" y="7772"/>
                        <a:pt x="4775" y="9499"/>
                        <a:pt x="4775" y="9499"/>
                      </a:cubicBezTo>
                      <a:cubicBezTo>
                        <a:pt x="4775" y="9499"/>
                        <a:pt x="-6041" y="11646"/>
                        <a:pt x="4759" y="14683"/>
                      </a:cubicBezTo>
                      <a:cubicBezTo>
                        <a:pt x="15559" y="17719"/>
                        <a:pt x="2740" y="21595"/>
                        <a:pt x="2740" y="21595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86" name="AutoShape 157"/>
                <p:cNvSpPr>
                  <a:spLocks/>
                </p:cNvSpPr>
                <p:nvPr/>
              </p:nvSpPr>
              <p:spPr bwMode="auto">
                <a:xfrm rot="-5337376">
                  <a:off x="239" y="99"/>
                  <a:ext cx="9" cy="47"/>
                </a:xfrm>
                <a:custGeom>
                  <a:avLst/>
                  <a:gdLst>
                    <a:gd name="T0" fmla="*/ 6790 w 9564"/>
                    <a:gd name="T1" fmla="*/ 4 h 21602"/>
                    <a:gd name="T2" fmla="*/ 6306 w 9564"/>
                    <a:gd name="T3" fmla="*/ 4468 h 21602"/>
                    <a:gd name="T4" fmla="*/ 4826 w 9564"/>
                    <a:gd name="T5" fmla="*/ 9508 h 21602"/>
                    <a:gd name="T6" fmla="*/ 4843 w 9564"/>
                    <a:gd name="T7" fmla="*/ 14692 h 21602"/>
                    <a:gd name="T8" fmla="*/ 2871 w 9564"/>
                    <a:gd name="T9" fmla="*/ 21604 h 216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4" h="21602">
                      <a:moveTo>
                        <a:pt x="6790" y="4"/>
                      </a:moveTo>
                      <a:cubicBezTo>
                        <a:pt x="6790" y="4"/>
                        <a:pt x="-1858" y="1144"/>
                        <a:pt x="6306" y="4468"/>
                      </a:cubicBezTo>
                      <a:cubicBezTo>
                        <a:pt x="14470" y="7793"/>
                        <a:pt x="4826" y="9508"/>
                        <a:pt x="4826" y="9508"/>
                      </a:cubicBezTo>
                      <a:cubicBezTo>
                        <a:pt x="4826" y="9508"/>
                        <a:pt x="-5957" y="11641"/>
                        <a:pt x="4843" y="14692"/>
                      </a:cubicBezTo>
                      <a:cubicBezTo>
                        <a:pt x="15643" y="17744"/>
                        <a:pt x="2871" y="21604"/>
                        <a:pt x="2871" y="21604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87" name="AutoShape 158"/>
                <p:cNvSpPr>
                  <a:spLocks/>
                </p:cNvSpPr>
                <p:nvPr/>
              </p:nvSpPr>
              <p:spPr bwMode="auto">
                <a:xfrm rot="-5464961">
                  <a:off x="19" y="100"/>
                  <a:ext cx="8" cy="46"/>
                </a:xfrm>
                <a:custGeom>
                  <a:avLst/>
                  <a:gdLst>
                    <a:gd name="T0" fmla="*/ 6718 w 9564"/>
                    <a:gd name="T1" fmla="*/ 21598 h 21603"/>
                    <a:gd name="T2" fmla="*/ 6235 w 9564"/>
                    <a:gd name="T3" fmla="*/ 17134 h 21603"/>
                    <a:gd name="T4" fmla="*/ 4756 w 9564"/>
                    <a:gd name="T5" fmla="*/ 12094 h 21603"/>
                    <a:gd name="T6" fmla="*/ 4773 w 9564"/>
                    <a:gd name="T7" fmla="*/ 6910 h 21603"/>
                    <a:gd name="T8" fmla="*/ 2802 w 9564"/>
                    <a:gd name="T9" fmla="*/ -2 h 216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4" h="21603">
                      <a:moveTo>
                        <a:pt x="6718" y="21598"/>
                      </a:moveTo>
                      <a:cubicBezTo>
                        <a:pt x="6718" y="21598"/>
                        <a:pt x="-1929" y="20459"/>
                        <a:pt x="6235" y="17134"/>
                      </a:cubicBezTo>
                      <a:cubicBezTo>
                        <a:pt x="14399" y="13809"/>
                        <a:pt x="4756" y="12094"/>
                        <a:pt x="4756" y="12094"/>
                      </a:cubicBezTo>
                      <a:cubicBezTo>
                        <a:pt x="4756" y="12094"/>
                        <a:pt x="-6027" y="9961"/>
                        <a:pt x="4773" y="6910"/>
                      </a:cubicBezTo>
                      <a:cubicBezTo>
                        <a:pt x="15573" y="3858"/>
                        <a:pt x="2802" y="-2"/>
                        <a:pt x="2802" y="-2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88" name="AutoShape 159"/>
                <p:cNvSpPr>
                  <a:spLocks/>
                </p:cNvSpPr>
                <p:nvPr/>
              </p:nvSpPr>
              <p:spPr bwMode="auto">
                <a:xfrm rot="-7707856">
                  <a:off x="202" y="26"/>
                  <a:ext cx="9" cy="46"/>
                </a:xfrm>
                <a:custGeom>
                  <a:avLst/>
                  <a:gdLst>
                    <a:gd name="T0" fmla="*/ 6960 w 9803"/>
                    <a:gd name="T1" fmla="*/ -113 h 21534"/>
                    <a:gd name="T2" fmla="*/ 6067 w 9803"/>
                    <a:gd name="T3" fmla="*/ 4346 h 21534"/>
                    <a:gd name="T4" fmla="*/ 4103 w 9803"/>
                    <a:gd name="T5" fmla="*/ 9395 h 21534"/>
                    <a:gd name="T6" fmla="*/ 3660 w 9803"/>
                    <a:gd name="T7" fmla="*/ 14563 h 21534"/>
                    <a:gd name="T8" fmla="*/ 1025 w 9803"/>
                    <a:gd name="T9" fmla="*/ 21487 h 21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03" h="21534">
                      <a:moveTo>
                        <a:pt x="6960" y="-113"/>
                      </a:moveTo>
                      <a:cubicBezTo>
                        <a:pt x="6960" y="-113"/>
                        <a:pt x="-2006" y="1172"/>
                        <a:pt x="6067" y="4346"/>
                      </a:cubicBezTo>
                      <a:cubicBezTo>
                        <a:pt x="14141" y="7519"/>
                        <a:pt x="4103" y="9395"/>
                        <a:pt x="4103" y="9395"/>
                      </a:cubicBezTo>
                      <a:cubicBezTo>
                        <a:pt x="4103" y="9395"/>
                        <a:pt x="-7140" y="11708"/>
                        <a:pt x="3660" y="14563"/>
                      </a:cubicBezTo>
                      <a:cubicBezTo>
                        <a:pt x="14460" y="17418"/>
                        <a:pt x="1025" y="21487"/>
                        <a:pt x="1025" y="21487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89" name="AutoShape 160"/>
                <p:cNvSpPr>
                  <a:spLocks/>
                </p:cNvSpPr>
                <p:nvPr/>
              </p:nvSpPr>
              <p:spPr bwMode="auto">
                <a:xfrm rot="-7835440">
                  <a:off x="48" y="168"/>
                  <a:ext cx="9" cy="46"/>
                </a:xfrm>
                <a:custGeom>
                  <a:avLst/>
                  <a:gdLst>
                    <a:gd name="T0" fmla="*/ 4856 w 9350"/>
                    <a:gd name="T1" fmla="*/ 21552 h 21668"/>
                    <a:gd name="T2" fmla="*/ 4737 w 9350"/>
                    <a:gd name="T3" fmla="*/ 17082 h 21668"/>
                    <a:gd name="T4" fmla="*/ 3690 w 9350"/>
                    <a:gd name="T5" fmla="*/ 12052 h 21668"/>
                    <a:gd name="T6" fmla="*/ 4118 w 9350"/>
                    <a:gd name="T7" fmla="*/ 6852 h 21668"/>
                    <a:gd name="T8" fmla="*/ 2738 w 9350"/>
                    <a:gd name="T9" fmla="*/ -48 h 21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50" h="21668">
                      <a:moveTo>
                        <a:pt x="4856" y="21552"/>
                      </a:moveTo>
                      <a:cubicBezTo>
                        <a:pt x="4856" y="21552"/>
                        <a:pt x="-3507" y="20551"/>
                        <a:pt x="4737" y="17082"/>
                      </a:cubicBezTo>
                      <a:cubicBezTo>
                        <a:pt x="12982" y="13614"/>
                        <a:pt x="3690" y="12052"/>
                        <a:pt x="3690" y="12052"/>
                      </a:cubicBezTo>
                      <a:cubicBezTo>
                        <a:pt x="3690" y="12052"/>
                        <a:pt x="-6682" y="10090"/>
                        <a:pt x="4118" y="6852"/>
                      </a:cubicBezTo>
                      <a:cubicBezTo>
                        <a:pt x="14918" y="3614"/>
                        <a:pt x="2738" y="-48"/>
                        <a:pt x="2738" y="-48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90" name="AutoShape 161"/>
                <p:cNvSpPr>
                  <a:spLocks/>
                </p:cNvSpPr>
                <p:nvPr/>
              </p:nvSpPr>
              <p:spPr bwMode="auto">
                <a:xfrm rot="-2883069">
                  <a:off x="207" y="169"/>
                  <a:ext cx="9" cy="46"/>
                </a:xfrm>
                <a:custGeom>
                  <a:avLst/>
                  <a:gdLst>
                    <a:gd name="T0" fmla="*/ 6637 w 9349"/>
                    <a:gd name="T1" fmla="*/ 117 h 21669"/>
                    <a:gd name="T2" fmla="*/ 6519 w 9349"/>
                    <a:gd name="T3" fmla="*/ 4587 h 21669"/>
                    <a:gd name="T4" fmla="*/ 5475 w 9349"/>
                    <a:gd name="T5" fmla="*/ 9617 h 21669"/>
                    <a:gd name="T6" fmla="*/ 5904 w 9349"/>
                    <a:gd name="T7" fmla="*/ 14817 h 21669"/>
                    <a:gd name="T8" fmla="*/ 4527 w 9349"/>
                    <a:gd name="T9" fmla="*/ 21717 h 216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49" h="21669">
                      <a:moveTo>
                        <a:pt x="6637" y="117"/>
                      </a:moveTo>
                      <a:cubicBezTo>
                        <a:pt x="6637" y="117"/>
                        <a:pt x="-1725" y="1117"/>
                        <a:pt x="6519" y="4587"/>
                      </a:cubicBezTo>
                      <a:cubicBezTo>
                        <a:pt x="14764" y="8057"/>
                        <a:pt x="5475" y="9617"/>
                        <a:pt x="5475" y="9617"/>
                      </a:cubicBezTo>
                      <a:cubicBezTo>
                        <a:pt x="5475" y="9617"/>
                        <a:pt x="-4896" y="11578"/>
                        <a:pt x="5904" y="14817"/>
                      </a:cubicBezTo>
                      <a:cubicBezTo>
                        <a:pt x="16704" y="18057"/>
                        <a:pt x="4527" y="21717"/>
                        <a:pt x="4527" y="21717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91" name="AutoShape 162"/>
                <p:cNvSpPr>
                  <a:spLocks/>
                </p:cNvSpPr>
                <p:nvPr/>
              </p:nvSpPr>
              <p:spPr bwMode="auto">
                <a:xfrm rot="-3127736">
                  <a:off x="50" y="31"/>
                  <a:ext cx="9" cy="46"/>
                </a:xfrm>
                <a:custGeom>
                  <a:avLst/>
                  <a:gdLst>
                    <a:gd name="T0" fmla="*/ 8797 w 9802"/>
                    <a:gd name="T1" fmla="*/ 21646 h 21534"/>
                    <a:gd name="T2" fmla="*/ 7906 w 9802"/>
                    <a:gd name="T3" fmla="*/ 17187 h 21534"/>
                    <a:gd name="T4" fmla="*/ 5944 w 9802"/>
                    <a:gd name="T5" fmla="*/ 12138 h 21534"/>
                    <a:gd name="T6" fmla="*/ 5503 w 9802"/>
                    <a:gd name="T7" fmla="*/ 6970 h 21534"/>
                    <a:gd name="T8" fmla="*/ 2871 w 9802"/>
                    <a:gd name="T9" fmla="*/ 46 h 21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02" h="21534">
                      <a:moveTo>
                        <a:pt x="8797" y="21646"/>
                      </a:moveTo>
                      <a:cubicBezTo>
                        <a:pt x="8797" y="21646"/>
                        <a:pt x="-168" y="20361"/>
                        <a:pt x="7906" y="17187"/>
                      </a:cubicBezTo>
                      <a:cubicBezTo>
                        <a:pt x="15980" y="14013"/>
                        <a:pt x="5944" y="12138"/>
                        <a:pt x="5944" y="12138"/>
                      </a:cubicBezTo>
                      <a:cubicBezTo>
                        <a:pt x="5944" y="12138"/>
                        <a:pt x="-5297" y="9826"/>
                        <a:pt x="5503" y="6970"/>
                      </a:cubicBezTo>
                      <a:cubicBezTo>
                        <a:pt x="16303" y="4114"/>
                        <a:pt x="2871" y="46"/>
                        <a:pt x="2871" y="46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sp>
            <p:nvSpPr>
              <p:cNvPr id="75" name="Oval 164"/>
              <p:cNvSpPr>
                <a:spLocks/>
              </p:cNvSpPr>
              <p:nvPr/>
            </p:nvSpPr>
            <p:spPr bwMode="auto">
              <a:xfrm>
                <a:off x="160" y="0"/>
                <a:ext cx="55" cy="51"/>
              </a:xfrm>
              <a:prstGeom prst="ellipse">
                <a:avLst/>
              </a:prstGeom>
              <a:solidFill>
                <a:srgbClr val="FEF412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6" name="Oval 165"/>
              <p:cNvSpPr>
                <a:spLocks/>
              </p:cNvSpPr>
              <p:nvPr/>
            </p:nvSpPr>
            <p:spPr bwMode="auto">
              <a:xfrm>
                <a:off x="278" y="50"/>
                <a:ext cx="56" cy="52"/>
              </a:xfrm>
              <a:prstGeom prst="ellipse">
                <a:avLst/>
              </a:prstGeom>
              <a:solidFill>
                <a:srgbClr val="FEF412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7" name="Oval 166"/>
              <p:cNvSpPr>
                <a:spLocks/>
              </p:cNvSpPr>
              <p:nvPr/>
            </p:nvSpPr>
            <p:spPr bwMode="auto">
              <a:xfrm>
                <a:off x="324" y="148"/>
                <a:ext cx="55" cy="52"/>
              </a:xfrm>
              <a:prstGeom prst="ellipse">
                <a:avLst/>
              </a:prstGeom>
              <a:solidFill>
                <a:srgbClr val="FEF412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8" name="Oval 167"/>
              <p:cNvSpPr>
                <a:spLocks/>
              </p:cNvSpPr>
              <p:nvPr/>
            </p:nvSpPr>
            <p:spPr bwMode="auto">
              <a:xfrm>
                <a:off x="282" y="246"/>
                <a:ext cx="55" cy="52"/>
              </a:xfrm>
              <a:prstGeom prst="ellipse">
                <a:avLst/>
              </a:prstGeom>
              <a:solidFill>
                <a:srgbClr val="FEF412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9" name="Oval 168"/>
              <p:cNvSpPr>
                <a:spLocks/>
              </p:cNvSpPr>
              <p:nvPr/>
            </p:nvSpPr>
            <p:spPr bwMode="auto">
              <a:xfrm>
                <a:off x="159" y="298"/>
                <a:ext cx="56" cy="51"/>
              </a:xfrm>
              <a:prstGeom prst="ellipse">
                <a:avLst/>
              </a:prstGeom>
              <a:solidFill>
                <a:srgbClr val="FEF412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80" name="Oval 169"/>
              <p:cNvSpPr>
                <a:spLocks/>
              </p:cNvSpPr>
              <p:nvPr/>
            </p:nvSpPr>
            <p:spPr bwMode="auto">
              <a:xfrm>
                <a:off x="40" y="246"/>
                <a:ext cx="56" cy="52"/>
              </a:xfrm>
              <a:prstGeom prst="ellipse">
                <a:avLst/>
              </a:prstGeom>
              <a:solidFill>
                <a:srgbClr val="FEF412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81" name="Oval 170"/>
              <p:cNvSpPr>
                <a:spLocks/>
              </p:cNvSpPr>
              <p:nvPr/>
            </p:nvSpPr>
            <p:spPr bwMode="auto">
              <a:xfrm>
                <a:off x="0" y="148"/>
                <a:ext cx="55" cy="52"/>
              </a:xfrm>
              <a:prstGeom prst="ellipse">
                <a:avLst/>
              </a:prstGeom>
              <a:solidFill>
                <a:srgbClr val="FEF412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82" name="Oval 171"/>
              <p:cNvSpPr>
                <a:spLocks/>
              </p:cNvSpPr>
              <p:nvPr/>
            </p:nvSpPr>
            <p:spPr bwMode="auto">
              <a:xfrm>
                <a:off x="55" y="50"/>
                <a:ext cx="56" cy="52"/>
              </a:xfrm>
              <a:prstGeom prst="ellipse">
                <a:avLst/>
              </a:prstGeom>
              <a:solidFill>
                <a:srgbClr val="FEF412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55" name="Group 191"/>
            <p:cNvGrpSpPr>
              <a:grpSpLocks/>
            </p:cNvGrpSpPr>
            <p:nvPr/>
          </p:nvGrpSpPr>
          <p:grpSpPr bwMode="auto">
            <a:xfrm>
              <a:off x="5242546" y="4878785"/>
              <a:ext cx="603250" cy="555625"/>
              <a:chOff x="0" y="0"/>
              <a:chExt cx="379" cy="349"/>
            </a:xfrm>
          </p:grpSpPr>
          <p:grpSp>
            <p:nvGrpSpPr>
              <p:cNvPr id="56" name="Group 182"/>
              <p:cNvGrpSpPr>
                <a:grpSpLocks/>
              </p:cNvGrpSpPr>
              <p:nvPr/>
            </p:nvGrpSpPr>
            <p:grpSpPr bwMode="auto">
              <a:xfrm>
                <a:off x="56" y="53"/>
                <a:ext cx="268" cy="246"/>
                <a:chOff x="0" y="0"/>
                <a:chExt cx="267" cy="245"/>
              </a:xfrm>
            </p:grpSpPr>
            <p:sp>
              <p:nvSpPr>
                <p:cNvPr id="65" name="Oval 173"/>
                <p:cNvSpPr>
                  <a:spLocks/>
                </p:cNvSpPr>
                <p:nvPr/>
              </p:nvSpPr>
              <p:spPr bwMode="auto">
                <a:xfrm>
                  <a:off x="50" y="45"/>
                  <a:ext cx="168" cy="15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EFDFE"/>
                    </a:gs>
                    <a:gs pos="100000">
                      <a:srgbClr val="FB2D7B"/>
                    </a:gs>
                  </a:gsLst>
                  <a:path path="rect">
                    <a:fillToRect l="38965" t="37347" r="61035" b="62653"/>
                  </a:path>
                </a:gradFill>
                <a:ln w="25400">
                  <a:solidFill>
                    <a:srgbClr val="FC478B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1pPr>
                  <a:lvl2pPr marL="742950" indent="-28575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2pPr>
                  <a:lvl3pPr marL="1143000" indent="-22860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3pPr>
                  <a:lvl4pPr marL="1600200" indent="-22860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4pPr>
                  <a:lvl5pPr marL="2057400" indent="-228600" eaLnBrk="0" hangingPunct="0"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200">
                      <a:solidFill>
                        <a:srgbClr val="000000"/>
                      </a:solidFill>
                      <a:latin typeface="Gill Sans" charset="0"/>
                      <a:ea typeface="ヒラギノ角ゴ ProN W3" charset="-128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66" name="AutoShape 174"/>
                <p:cNvSpPr>
                  <a:spLocks/>
                </p:cNvSpPr>
                <p:nvPr/>
              </p:nvSpPr>
              <p:spPr bwMode="auto">
                <a:xfrm rot="-63792">
                  <a:off x="127" y="0"/>
                  <a:ext cx="9" cy="43"/>
                </a:xfrm>
                <a:custGeom>
                  <a:avLst/>
                  <a:gdLst>
                    <a:gd name="T0" fmla="*/ 6868 w 9581"/>
                    <a:gd name="T1" fmla="*/ 21602 h 21597"/>
                    <a:gd name="T2" fmla="*/ 6355 w 9581"/>
                    <a:gd name="T3" fmla="*/ 17138 h 21597"/>
                    <a:gd name="T4" fmla="*/ 4841 w 9581"/>
                    <a:gd name="T5" fmla="*/ 12098 h 21597"/>
                    <a:gd name="T6" fmla="*/ 4825 w 9581"/>
                    <a:gd name="T7" fmla="*/ 6914 h 21597"/>
                    <a:gd name="T8" fmla="*/ 2806 w 9581"/>
                    <a:gd name="T9" fmla="*/ 2 h 215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81" h="21597">
                      <a:moveTo>
                        <a:pt x="6868" y="21602"/>
                      </a:moveTo>
                      <a:cubicBezTo>
                        <a:pt x="6868" y="21602"/>
                        <a:pt x="-1803" y="20452"/>
                        <a:pt x="6355" y="17138"/>
                      </a:cubicBezTo>
                      <a:cubicBezTo>
                        <a:pt x="14512" y="13825"/>
                        <a:pt x="4841" y="12098"/>
                        <a:pt x="4841" y="12098"/>
                      </a:cubicBezTo>
                      <a:cubicBezTo>
                        <a:pt x="4841" y="12098"/>
                        <a:pt x="-5975" y="9951"/>
                        <a:pt x="4825" y="6914"/>
                      </a:cubicBezTo>
                      <a:cubicBezTo>
                        <a:pt x="15625" y="3878"/>
                        <a:pt x="2806" y="2"/>
                        <a:pt x="2806" y="2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7" name="AutoShape 175"/>
                <p:cNvSpPr>
                  <a:spLocks/>
                </p:cNvSpPr>
                <p:nvPr/>
              </p:nvSpPr>
              <p:spPr bwMode="auto">
                <a:xfrm rot="63792">
                  <a:off x="126" y="202"/>
                  <a:ext cx="10" cy="43"/>
                </a:xfrm>
                <a:custGeom>
                  <a:avLst/>
                  <a:gdLst>
                    <a:gd name="T0" fmla="*/ 6802 w 9581"/>
                    <a:gd name="T1" fmla="*/ -5 h 21597"/>
                    <a:gd name="T2" fmla="*/ 6289 w 9581"/>
                    <a:gd name="T3" fmla="*/ 4459 h 21597"/>
                    <a:gd name="T4" fmla="*/ 4775 w 9581"/>
                    <a:gd name="T5" fmla="*/ 9499 h 21597"/>
                    <a:gd name="T6" fmla="*/ 4759 w 9581"/>
                    <a:gd name="T7" fmla="*/ 14683 h 21597"/>
                    <a:gd name="T8" fmla="*/ 2740 w 9581"/>
                    <a:gd name="T9" fmla="*/ 21595 h 215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81" h="21597">
                      <a:moveTo>
                        <a:pt x="6802" y="-5"/>
                      </a:moveTo>
                      <a:cubicBezTo>
                        <a:pt x="6802" y="-5"/>
                        <a:pt x="-1869" y="1145"/>
                        <a:pt x="6289" y="4459"/>
                      </a:cubicBezTo>
                      <a:cubicBezTo>
                        <a:pt x="14446" y="7772"/>
                        <a:pt x="4775" y="9499"/>
                        <a:pt x="4775" y="9499"/>
                      </a:cubicBezTo>
                      <a:cubicBezTo>
                        <a:pt x="4775" y="9499"/>
                        <a:pt x="-6041" y="11646"/>
                        <a:pt x="4759" y="14683"/>
                      </a:cubicBezTo>
                      <a:cubicBezTo>
                        <a:pt x="15559" y="17719"/>
                        <a:pt x="2740" y="21595"/>
                        <a:pt x="2740" y="21595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8" name="AutoShape 176"/>
                <p:cNvSpPr>
                  <a:spLocks/>
                </p:cNvSpPr>
                <p:nvPr/>
              </p:nvSpPr>
              <p:spPr bwMode="auto">
                <a:xfrm rot="-5337376">
                  <a:off x="239" y="99"/>
                  <a:ext cx="9" cy="47"/>
                </a:xfrm>
                <a:custGeom>
                  <a:avLst/>
                  <a:gdLst>
                    <a:gd name="T0" fmla="*/ 6790 w 9564"/>
                    <a:gd name="T1" fmla="*/ 4 h 21602"/>
                    <a:gd name="T2" fmla="*/ 6306 w 9564"/>
                    <a:gd name="T3" fmla="*/ 4468 h 21602"/>
                    <a:gd name="T4" fmla="*/ 4826 w 9564"/>
                    <a:gd name="T5" fmla="*/ 9508 h 21602"/>
                    <a:gd name="T6" fmla="*/ 4843 w 9564"/>
                    <a:gd name="T7" fmla="*/ 14692 h 21602"/>
                    <a:gd name="T8" fmla="*/ 2871 w 9564"/>
                    <a:gd name="T9" fmla="*/ 21604 h 216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4" h="21602">
                      <a:moveTo>
                        <a:pt x="6790" y="4"/>
                      </a:moveTo>
                      <a:cubicBezTo>
                        <a:pt x="6790" y="4"/>
                        <a:pt x="-1858" y="1144"/>
                        <a:pt x="6306" y="4468"/>
                      </a:cubicBezTo>
                      <a:cubicBezTo>
                        <a:pt x="14470" y="7793"/>
                        <a:pt x="4826" y="9508"/>
                        <a:pt x="4826" y="9508"/>
                      </a:cubicBezTo>
                      <a:cubicBezTo>
                        <a:pt x="4826" y="9508"/>
                        <a:pt x="-5957" y="11641"/>
                        <a:pt x="4843" y="14692"/>
                      </a:cubicBezTo>
                      <a:cubicBezTo>
                        <a:pt x="15643" y="17744"/>
                        <a:pt x="2871" y="21604"/>
                        <a:pt x="2871" y="21604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9" name="AutoShape 177"/>
                <p:cNvSpPr>
                  <a:spLocks/>
                </p:cNvSpPr>
                <p:nvPr/>
              </p:nvSpPr>
              <p:spPr bwMode="auto">
                <a:xfrm rot="-5464961">
                  <a:off x="19" y="100"/>
                  <a:ext cx="8" cy="46"/>
                </a:xfrm>
                <a:custGeom>
                  <a:avLst/>
                  <a:gdLst>
                    <a:gd name="T0" fmla="*/ 6718 w 9564"/>
                    <a:gd name="T1" fmla="*/ 21598 h 21603"/>
                    <a:gd name="T2" fmla="*/ 6235 w 9564"/>
                    <a:gd name="T3" fmla="*/ 17134 h 21603"/>
                    <a:gd name="T4" fmla="*/ 4756 w 9564"/>
                    <a:gd name="T5" fmla="*/ 12094 h 21603"/>
                    <a:gd name="T6" fmla="*/ 4773 w 9564"/>
                    <a:gd name="T7" fmla="*/ 6910 h 21603"/>
                    <a:gd name="T8" fmla="*/ 2802 w 9564"/>
                    <a:gd name="T9" fmla="*/ -2 h 216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64" h="21603">
                      <a:moveTo>
                        <a:pt x="6718" y="21598"/>
                      </a:moveTo>
                      <a:cubicBezTo>
                        <a:pt x="6718" y="21598"/>
                        <a:pt x="-1929" y="20459"/>
                        <a:pt x="6235" y="17134"/>
                      </a:cubicBezTo>
                      <a:cubicBezTo>
                        <a:pt x="14399" y="13809"/>
                        <a:pt x="4756" y="12094"/>
                        <a:pt x="4756" y="12094"/>
                      </a:cubicBezTo>
                      <a:cubicBezTo>
                        <a:pt x="4756" y="12094"/>
                        <a:pt x="-6027" y="9961"/>
                        <a:pt x="4773" y="6910"/>
                      </a:cubicBezTo>
                      <a:cubicBezTo>
                        <a:pt x="15573" y="3858"/>
                        <a:pt x="2802" y="-2"/>
                        <a:pt x="2802" y="-2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0" name="AutoShape 178"/>
                <p:cNvSpPr>
                  <a:spLocks/>
                </p:cNvSpPr>
                <p:nvPr/>
              </p:nvSpPr>
              <p:spPr bwMode="auto">
                <a:xfrm rot="-7707856">
                  <a:off x="202" y="26"/>
                  <a:ext cx="9" cy="46"/>
                </a:xfrm>
                <a:custGeom>
                  <a:avLst/>
                  <a:gdLst>
                    <a:gd name="T0" fmla="*/ 6960 w 9803"/>
                    <a:gd name="T1" fmla="*/ -113 h 21534"/>
                    <a:gd name="T2" fmla="*/ 6067 w 9803"/>
                    <a:gd name="T3" fmla="*/ 4346 h 21534"/>
                    <a:gd name="T4" fmla="*/ 4103 w 9803"/>
                    <a:gd name="T5" fmla="*/ 9395 h 21534"/>
                    <a:gd name="T6" fmla="*/ 3660 w 9803"/>
                    <a:gd name="T7" fmla="*/ 14563 h 21534"/>
                    <a:gd name="T8" fmla="*/ 1025 w 9803"/>
                    <a:gd name="T9" fmla="*/ 21487 h 21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03" h="21534">
                      <a:moveTo>
                        <a:pt x="6960" y="-113"/>
                      </a:moveTo>
                      <a:cubicBezTo>
                        <a:pt x="6960" y="-113"/>
                        <a:pt x="-2006" y="1172"/>
                        <a:pt x="6067" y="4346"/>
                      </a:cubicBezTo>
                      <a:cubicBezTo>
                        <a:pt x="14141" y="7519"/>
                        <a:pt x="4103" y="9395"/>
                        <a:pt x="4103" y="9395"/>
                      </a:cubicBezTo>
                      <a:cubicBezTo>
                        <a:pt x="4103" y="9395"/>
                        <a:pt x="-7140" y="11708"/>
                        <a:pt x="3660" y="14563"/>
                      </a:cubicBezTo>
                      <a:cubicBezTo>
                        <a:pt x="14460" y="17418"/>
                        <a:pt x="1025" y="21487"/>
                        <a:pt x="1025" y="21487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1" name="AutoShape 179"/>
                <p:cNvSpPr>
                  <a:spLocks/>
                </p:cNvSpPr>
                <p:nvPr/>
              </p:nvSpPr>
              <p:spPr bwMode="auto">
                <a:xfrm rot="-7835440">
                  <a:off x="48" y="168"/>
                  <a:ext cx="9" cy="46"/>
                </a:xfrm>
                <a:custGeom>
                  <a:avLst/>
                  <a:gdLst>
                    <a:gd name="T0" fmla="*/ 4856 w 9350"/>
                    <a:gd name="T1" fmla="*/ 21552 h 21668"/>
                    <a:gd name="T2" fmla="*/ 4737 w 9350"/>
                    <a:gd name="T3" fmla="*/ 17082 h 21668"/>
                    <a:gd name="T4" fmla="*/ 3690 w 9350"/>
                    <a:gd name="T5" fmla="*/ 12052 h 21668"/>
                    <a:gd name="T6" fmla="*/ 4118 w 9350"/>
                    <a:gd name="T7" fmla="*/ 6852 h 21668"/>
                    <a:gd name="T8" fmla="*/ 2738 w 9350"/>
                    <a:gd name="T9" fmla="*/ -48 h 21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50" h="21668">
                      <a:moveTo>
                        <a:pt x="4856" y="21552"/>
                      </a:moveTo>
                      <a:cubicBezTo>
                        <a:pt x="4856" y="21552"/>
                        <a:pt x="-3507" y="20551"/>
                        <a:pt x="4737" y="17082"/>
                      </a:cubicBezTo>
                      <a:cubicBezTo>
                        <a:pt x="12982" y="13614"/>
                        <a:pt x="3690" y="12052"/>
                        <a:pt x="3690" y="12052"/>
                      </a:cubicBezTo>
                      <a:cubicBezTo>
                        <a:pt x="3690" y="12052"/>
                        <a:pt x="-6682" y="10090"/>
                        <a:pt x="4118" y="6852"/>
                      </a:cubicBezTo>
                      <a:cubicBezTo>
                        <a:pt x="14918" y="3614"/>
                        <a:pt x="2738" y="-48"/>
                        <a:pt x="2738" y="-48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2" name="AutoShape 180"/>
                <p:cNvSpPr>
                  <a:spLocks/>
                </p:cNvSpPr>
                <p:nvPr/>
              </p:nvSpPr>
              <p:spPr bwMode="auto">
                <a:xfrm rot="-2883069">
                  <a:off x="207" y="169"/>
                  <a:ext cx="9" cy="46"/>
                </a:xfrm>
                <a:custGeom>
                  <a:avLst/>
                  <a:gdLst>
                    <a:gd name="T0" fmla="*/ 6637 w 9349"/>
                    <a:gd name="T1" fmla="*/ 117 h 21669"/>
                    <a:gd name="T2" fmla="*/ 6519 w 9349"/>
                    <a:gd name="T3" fmla="*/ 4587 h 21669"/>
                    <a:gd name="T4" fmla="*/ 5475 w 9349"/>
                    <a:gd name="T5" fmla="*/ 9617 h 21669"/>
                    <a:gd name="T6" fmla="*/ 5904 w 9349"/>
                    <a:gd name="T7" fmla="*/ 14817 h 21669"/>
                    <a:gd name="T8" fmla="*/ 4527 w 9349"/>
                    <a:gd name="T9" fmla="*/ 21717 h 216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49" h="21669">
                      <a:moveTo>
                        <a:pt x="6637" y="117"/>
                      </a:moveTo>
                      <a:cubicBezTo>
                        <a:pt x="6637" y="117"/>
                        <a:pt x="-1725" y="1117"/>
                        <a:pt x="6519" y="4587"/>
                      </a:cubicBezTo>
                      <a:cubicBezTo>
                        <a:pt x="14764" y="8057"/>
                        <a:pt x="5475" y="9617"/>
                        <a:pt x="5475" y="9617"/>
                      </a:cubicBezTo>
                      <a:cubicBezTo>
                        <a:pt x="5475" y="9617"/>
                        <a:pt x="-4896" y="11578"/>
                        <a:pt x="5904" y="14817"/>
                      </a:cubicBezTo>
                      <a:cubicBezTo>
                        <a:pt x="16704" y="18057"/>
                        <a:pt x="4527" y="21717"/>
                        <a:pt x="4527" y="21717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3" name="AutoShape 181"/>
                <p:cNvSpPr>
                  <a:spLocks/>
                </p:cNvSpPr>
                <p:nvPr/>
              </p:nvSpPr>
              <p:spPr bwMode="auto">
                <a:xfrm rot="-3127736">
                  <a:off x="50" y="31"/>
                  <a:ext cx="9" cy="46"/>
                </a:xfrm>
                <a:custGeom>
                  <a:avLst/>
                  <a:gdLst>
                    <a:gd name="T0" fmla="*/ 8797 w 9802"/>
                    <a:gd name="T1" fmla="*/ 21646 h 21534"/>
                    <a:gd name="T2" fmla="*/ 7906 w 9802"/>
                    <a:gd name="T3" fmla="*/ 17187 h 21534"/>
                    <a:gd name="T4" fmla="*/ 5944 w 9802"/>
                    <a:gd name="T5" fmla="*/ 12138 h 21534"/>
                    <a:gd name="T6" fmla="*/ 5503 w 9802"/>
                    <a:gd name="T7" fmla="*/ 6970 h 21534"/>
                    <a:gd name="T8" fmla="*/ 2871 w 9802"/>
                    <a:gd name="T9" fmla="*/ 46 h 21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02" h="21534">
                      <a:moveTo>
                        <a:pt x="8797" y="21646"/>
                      </a:moveTo>
                      <a:cubicBezTo>
                        <a:pt x="8797" y="21646"/>
                        <a:pt x="-168" y="20361"/>
                        <a:pt x="7906" y="17187"/>
                      </a:cubicBezTo>
                      <a:cubicBezTo>
                        <a:pt x="15980" y="14013"/>
                        <a:pt x="5944" y="12138"/>
                        <a:pt x="5944" y="12138"/>
                      </a:cubicBezTo>
                      <a:cubicBezTo>
                        <a:pt x="5944" y="12138"/>
                        <a:pt x="-5297" y="9826"/>
                        <a:pt x="5503" y="6970"/>
                      </a:cubicBezTo>
                      <a:cubicBezTo>
                        <a:pt x="16303" y="4114"/>
                        <a:pt x="2871" y="46"/>
                        <a:pt x="2871" y="46"/>
                      </a:cubicBezTo>
                    </a:path>
                  </a:pathLst>
                </a:cu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sp>
            <p:nvSpPr>
              <p:cNvPr id="57" name="Oval 183"/>
              <p:cNvSpPr>
                <a:spLocks/>
              </p:cNvSpPr>
              <p:nvPr/>
            </p:nvSpPr>
            <p:spPr bwMode="auto">
              <a:xfrm>
                <a:off x="160" y="0"/>
                <a:ext cx="55" cy="51"/>
              </a:xfrm>
              <a:prstGeom prst="ellipse">
                <a:avLst/>
              </a:prstGeom>
              <a:solidFill>
                <a:srgbClr val="103BF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58" name="Oval 184"/>
              <p:cNvSpPr>
                <a:spLocks/>
              </p:cNvSpPr>
              <p:nvPr/>
            </p:nvSpPr>
            <p:spPr bwMode="auto">
              <a:xfrm>
                <a:off x="278" y="50"/>
                <a:ext cx="56" cy="52"/>
              </a:xfrm>
              <a:prstGeom prst="ellipse">
                <a:avLst/>
              </a:prstGeom>
              <a:solidFill>
                <a:srgbClr val="103BF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59" name="Oval 185"/>
              <p:cNvSpPr>
                <a:spLocks/>
              </p:cNvSpPr>
              <p:nvPr/>
            </p:nvSpPr>
            <p:spPr bwMode="auto">
              <a:xfrm>
                <a:off x="324" y="148"/>
                <a:ext cx="55" cy="52"/>
              </a:xfrm>
              <a:prstGeom prst="ellipse">
                <a:avLst/>
              </a:prstGeom>
              <a:solidFill>
                <a:srgbClr val="103BF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0" name="Oval 186"/>
              <p:cNvSpPr>
                <a:spLocks/>
              </p:cNvSpPr>
              <p:nvPr/>
            </p:nvSpPr>
            <p:spPr bwMode="auto">
              <a:xfrm>
                <a:off x="282" y="246"/>
                <a:ext cx="55" cy="52"/>
              </a:xfrm>
              <a:prstGeom prst="ellipse">
                <a:avLst/>
              </a:prstGeom>
              <a:solidFill>
                <a:srgbClr val="103BF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1" name="Oval 187"/>
              <p:cNvSpPr>
                <a:spLocks/>
              </p:cNvSpPr>
              <p:nvPr/>
            </p:nvSpPr>
            <p:spPr bwMode="auto">
              <a:xfrm>
                <a:off x="159" y="298"/>
                <a:ext cx="56" cy="51"/>
              </a:xfrm>
              <a:prstGeom prst="ellipse">
                <a:avLst/>
              </a:prstGeom>
              <a:solidFill>
                <a:srgbClr val="103BF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2" name="Oval 188"/>
              <p:cNvSpPr>
                <a:spLocks/>
              </p:cNvSpPr>
              <p:nvPr/>
            </p:nvSpPr>
            <p:spPr bwMode="auto">
              <a:xfrm>
                <a:off x="40" y="246"/>
                <a:ext cx="56" cy="52"/>
              </a:xfrm>
              <a:prstGeom prst="ellipse">
                <a:avLst/>
              </a:prstGeom>
              <a:solidFill>
                <a:srgbClr val="103BF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3" name="Oval 189"/>
              <p:cNvSpPr>
                <a:spLocks/>
              </p:cNvSpPr>
              <p:nvPr/>
            </p:nvSpPr>
            <p:spPr bwMode="auto">
              <a:xfrm>
                <a:off x="0" y="148"/>
                <a:ext cx="55" cy="52"/>
              </a:xfrm>
              <a:prstGeom prst="ellipse">
                <a:avLst/>
              </a:prstGeom>
              <a:solidFill>
                <a:srgbClr val="103BF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4" name="Oval 190"/>
              <p:cNvSpPr>
                <a:spLocks/>
              </p:cNvSpPr>
              <p:nvPr/>
            </p:nvSpPr>
            <p:spPr bwMode="auto">
              <a:xfrm>
                <a:off x="55" y="50"/>
                <a:ext cx="56" cy="52"/>
              </a:xfrm>
              <a:prstGeom prst="ellipse">
                <a:avLst/>
              </a:prstGeom>
              <a:solidFill>
                <a:srgbClr val="103BF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234" name="Rectangle 233"/>
          <p:cNvSpPr/>
          <p:nvPr/>
        </p:nvSpPr>
        <p:spPr>
          <a:xfrm>
            <a:off x="5775509" y="967477"/>
            <a:ext cx="3406220" cy="4919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7"/>
          <p:cNvSpPr>
            <a:spLocks/>
          </p:cNvSpPr>
          <p:nvPr/>
        </p:nvSpPr>
        <p:spPr bwMode="auto">
          <a:xfrm>
            <a:off x="3113894" y="2041965"/>
            <a:ext cx="536328" cy="493712"/>
          </a:xfrm>
          <a:prstGeom prst="ellipse">
            <a:avLst/>
          </a:prstGeom>
          <a:solidFill>
            <a:srgbClr val="0D0D0D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7" name="AutoShape 8"/>
          <p:cNvSpPr>
            <a:spLocks/>
          </p:cNvSpPr>
          <p:nvPr/>
        </p:nvSpPr>
        <p:spPr bwMode="auto">
          <a:xfrm rot="16193585">
            <a:off x="3433673" y="2128084"/>
            <a:ext cx="301005" cy="327845"/>
          </a:xfrm>
          <a:custGeom>
            <a:avLst/>
            <a:gdLst>
              <a:gd name="T0" fmla="*/ -4 w 21600"/>
              <a:gd name="T1" fmla="*/ 21598 h 21598"/>
              <a:gd name="T2" fmla="*/ 21596 w 21600"/>
              <a:gd name="T3" fmla="*/ 21595 h 21598"/>
              <a:gd name="T4" fmla="*/ 10800 w 21600"/>
              <a:gd name="T5" fmla="*/ -2 h 21598"/>
              <a:gd name="T6" fmla="*/ -4 w 21600"/>
              <a:gd name="T7" fmla="*/ 21598 h 21598"/>
              <a:gd name="T8" fmla="*/ -4 w 21600"/>
              <a:gd name="T9" fmla="*/ 21598 h 21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00" h="21598">
                <a:moveTo>
                  <a:pt x="-4" y="21598"/>
                </a:moveTo>
                <a:lnTo>
                  <a:pt x="21596" y="21595"/>
                </a:lnTo>
                <a:lnTo>
                  <a:pt x="10800" y="-2"/>
                </a:lnTo>
                <a:lnTo>
                  <a:pt x="-4" y="21598"/>
                </a:lnTo>
                <a:close/>
                <a:moveTo>
                  <a:pt x="-4" y="21598"/>
                </a:moveTo>
              </a:path>
            </a:pathLst>
          </a:custGeom>
          <a:solidFill>
            <a:srgbClr val="FFFFFF"/>
          </a:solidFill>
          <a:ln w="25400" cap="flat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8" name="Oval 13"/>
          <p:cNvSpPr>
            <a:spLocks/>
          </p:cNvSpPr>
          <p:nvPr/>
        </p:nvSpPr>
        <p:spPr bwMode="auto">
          <a:xfrm>
            <a:off x="633156" y="2053163"/>
            <a:ext cx="536328" cy="493712"/>
          </a:xfrm>
          <a:prstGeom prst="ellipse">
            <a:avLst/>
          </a:prstGeom>
          <a:solidFill>
            <a:srgbClr val="1D730C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" name="AutoShape 14"/>
          <p:cNvSpPr>
            <a:spLocks/>
          </p:cNvSpPr>
          <p:nvPr/>
        </p:nvSpPr>
        <p:spPr bwMode="auto">
          <a:xfrm rot="16193585">
            <a:off x="952935" y="2139282"/>
            <a:ext cx="301005" cy="327845"/>
          </a:xfrm>
          <a:custGeom>
            <a:avLst/>
            <a:gdLst>
              <a:gd name="T0" fmla="*/ -4 w 21600"/>
              <a:gd name="T1" fmla="*/ 21598 h 21598"/>
              <a:gd name="T2" fmla="*/ 21596 w 21600"/>
              <a:gd name="T3" fmla="*/ 21595 h 21598"/>
              <a:gd name="T4" fmla="*/ 10800 w 21600"/>
              <a:gd name="T5" fmla="*/ -2 h 21598"/>
              <a:gd name="T6" fmla="*/ -4 w 21600"/>
              <a:gd name="T7" fmla="*/ 21598 h 21598"/>
              <a:gd name="T8" fmla="*/ -4 w 21600"/>
              <a:gd name="T9" fmla="*/ 21598 h 21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00" h="21598">
                <a:moveTo>
                  <a:pt x="-4" y="21598"/>
                </a:moveTo>
                <a:lnTo>
                  <a:pt x="21596" y="21595"/>
                </a:lnTo>
                <a:lnTo>
                  <a:pt x="10800" y="-2"/>
                </a:lnTo>
                <a:lnTo>
                  <a:pt x="-4" y="21598"/>
                </a:lnTo>
                <a:close/>
                <a:moveTo>
                  <a:pt x="-4" y="21598"/>
                </a:moveTo>
              </a:path>
            </a:pathLst>
          </a:custGeom>
          <a:solidFill>
            <a:srgbClr val="FFFFFF"/>
          </a:solidFill>
          <a:ln w="25400" cap="flat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4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 animBg="1"/>
      <p:bldP spid="234" grpId="1" animBg="1"/>
      <p:bldP spid="236" grpId="0" animBg="1"/>
      <p:bldP spid="237" grpId="0" animBg="1"/>
      <p:bldP spid="238" grpId="0" animBg="1"/>
      <p:bldP spid="2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82" y="693321"/>
            <a:ext cx="2324100" cy="1447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2194" y="-41260"/>
            <a:ext cx="811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Combinatorial Glyco-</a:t>
            </a:r>
            <a:r>
              <a:rPr lang="en-GB" sz="2400" i="1" dirty="0" err="1" smtClean="0">
                <a:solidFill>
                  <a:srgbClr val="000000"/>
                </a:solidFill>
                <a:latin typeface="Arial"/>
                <a:cs typeface="Arial"/>
              </a:rPr>
              <a:t>AuNP</a:t>
            </a:r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 Polymer Libraries</a:t>
            </a:r>
            <a:endParaRPr lang="en-GB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15196"/>
            <a:ext cx="9181728" cy="7229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5894" y="786821"/>
            <a:ext cx="3784600" cy="1231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136" y="904532"/>
            <a:ext cx="1803400" cy="118110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6818636" y="937859"/>
            <a:ext cx="537064" cy="504056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>
            <a:bevelT w="1041400" h="1041400"/>
            <a:bevelB w="1041400" h="10414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788346" y="1644295"/>
            <a:ext cx="1108670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012585" y="1644295"/>
            <a:ext cx="1108670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225204" y="1694932"/>
            <a:ext cx="537064" cy="504056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>
            <a:bevelT w="1041400" h="1041400"/>
            <a:bevelB w="1041400" h="10414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82374" y="878380"/>
            <a:ext cx="524098" cy="5845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48819" y="1704766"/>
            <a:ext cx="92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H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pic>
        <p:nvPicPr>
          <p:cNvPr id="75" name="그림 2"/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98" y="2602097"/>
            <a:ext cx="2765918" cy="2340000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8"/>
          <a:srcRect l="5555" t="4484" r="52813" b="48492"/>
          <a:stretch/>
        </p:blipFill>
        <p:spPr>
          <a:xfrm>
            <a:off x="6159597" y="2602097"/>
            <a:ext cx="2865569" cy="2340000"/>
          </a:xfrm>
          <a:prstGeom prst="rect">
            <a:avLst/>
          </a:prstGeom>
          <a:solidFill>
            <a:srgbClr val="FFFFFF"/>
          </a:solidFill>
          <a:ln w="38100" cmpd="sng">
            <a:solidFill>
              <a:srgbClr val="00000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2996444" y="2107433"/>
            <a:ext cx="277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mtClean="0"/>
              <a:t>Reducing sugar capture</a:t>
            </a:r>
            <a:endParaRPr lang="en-US" i="1"/>
          </a:p>
        </p:txBody>
      </p:sp>
      <p:sp>
        <p:nvSpPr>
          <p:cNvPr id="14" name="TextBox 13"/>
          <p:cNvSpPr txBox="1"/>
          <p:nvPr/>
        </p:nvSpPr>
        <p:spPr>
          <a:xfrm>
            <a:off x="500064" y="5046556"/>
            <a:ext cx="2397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Transmission Electron Microscopy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140822" y="5046556"/>
            <a:ext cx="2882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Dynamic </a:t>
            </a:r>
            <a:r>
              <a:rPr lang="en-US" smtClean="0"/>
              <a:t>Light Scattering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173005" y="5046556"/>
            <a:ext cx="2882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X-Ray </a:t>
            </a:r>
            <a:r>
              <a:rPr lang="en-US" smtClean="0"/>
              <a:t>Photo-electron Spectroscopy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/>
          <a:srcRect l="5977" t="3739" r="10970"/>
          <a:stretch/>
        </p:blipFill>
        <p:spPr>
          <a:xfrm>
            <a:off x="3084303" y="2602097"/>
            <a:ext cx="2888007" cy="2340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7855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2194" y="-41260"/>
            <a:ext cx="811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Combinatorial Glyco-</a:t>
            </a:r>
            <a:r>
              <a:rPr lang="en-GB" sz="2400" i="1" dirty="0" err="1" smtClean="0">
                <a:solidFill>
                  <a:srgbClr val="000000"/>
                </a:solidFill>
                <a:latin typeface="Arial"/>
                <a:cs typeface="Arial"/>
              </a:rPr>
              <a:t>AuNP</a:t>
            </a:r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 Polymer Libraries</a:t>
            </a:r>
            <a:endParaRPr lang="en-GB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1000"/>
                    </a14:imgEffect>
                    <a14:imgEffect>
                      <a14:colorTemperature colorTemp="4870"/>
                    </a14:imgEffect>
                    <a14:imgEffect>
                      <a14:saturation sat="317000"/>
                    </a14:imgEffect>
                    <a14:imgEffect>
                      <a14:brightnessContrast bright="35000"/>
                    </a14:imgEffect>
                  </a14:imgLayer>
                </a14:imgProps>
              </a:ext>
            </a:extLst>
          </a:blip>
          <a:srcRect l="13282" t="5249" r="9373" b="3048"/>
          <a:stretch/>
        </p:blipFill>
        <p:spPr>
          <a:xfrm>
            <a:off x="2917349" y="453241"/>
            <a:ext cx="3387891" cy="29655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1000"/>
                    </a14:imgEffect>
                    <a14:imgEffect>
                      <a14:colorTemperature colorTemp="4870"/>
                    </a14:imgEffect>
                    <a14:imgEffect>
                      <a14:saturation sat="317000"/>
                    </a14:imgEffect>
                    <a14:imgEffect>
                      <a14:brightnessContrast bright="35000"/>
                    </a14:imgEffect>
                  </a14:imgLayer>
                </a14:imgProps>
              </a:ext>
            </a:extLst>
          </a:blip>
          <a:srcRect l="81677" t="5249" r="2389" b="72511"/>
          <a:stretch/>
        </p:blipFill>
        <p:spPr>
          <a:xfrm>
            <a:off x="7158950" y="452156"/>
            <a:ext cx="1640125" cy="169011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1000"/>
                    </a14:imgEffect>
                    <a14:imgEffect>
                      <a14:colorTemperature colorTemp="4870"/>
                    </a14:imgEffect>
                    <a14:imgEffect>
                      <a14:saturation sat="317000"/>
                    </a14:imgEffect>
                    <a14:imgEffect>
                      <a14:brightnessContrast bright="35000"/>
                    </a14:imgEffect>
                  </a14:imgLayer>
                </a14:imgProps>
              </a:ext>
            </a:extLst>
          </a:blip>
          <a:srcRect l="4880" t="75141" r="79335" b="3604"/>
          <a:stretch/>
        </p:blipFill>
        <p:spPr>
          <a:xfrm>
            <a:off x="402624" y="1696296"/>
            <a:ext cx="1730467" cy="172015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3" name="Straight Connector 2"/>
          <p:cNvCxnSpPr/>
          <p:nvPr/>
        </p:nvCxnSpPr>
        <p:spPr>
          <a:xfrm>
            <a:off x="6236016" y="436198"/>
            <a:ext cx="12946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7561913" y="2328745"/>
            <a:ext cx="936104" cy="1278718"/>
            <a:chOff x="8018369" y="661986"/>
            <a:chExt cx="936104" cy="127871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74576" y="661986"/>
              <a:ext cx="347849" cy="35132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18369" y="1022026"/>
              <a:ext cx="347849" cy="35132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50417" y="1373353"/>
              <a:ext cx="347849" cy="35132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06624" y="1052588"/>
              <a:ext cx="347849" cy="35132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4616" y="661986"/>
              <a:ext cx="347849" cy="351327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898713">
              <a:off x="8356139" y="922524"/>
              <a:ext cx="280470" cy="421749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3009282">
              <a:off x="8129890" y="1261243"/>
              <a:ext cx="280470" cy="421749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02568" y="1589377"/>
              <a:ext cx="347849" cy="351327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395665" y="545694"/>
            <a:ext cx="1540101" cy="1030515"/>
            <a:chOff x="2638253" y="2609295"/>
            <a:chExt cx="1540101" cy="103051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832508">
              <a:off x="2943796" y="2713540"/>
              <a:ext cx="293320" cy="441071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16866544">
              <a:off x="3811159" y="3272614"/>
              <a:ext cx="293320" cy="441071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35969" y="2609295"/>
              <a:ext cx="376740" cy="380507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38253" y="3132356"/>
              <a:ext cx="376740" cy="380507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09699" y="3158554"/>
              <a:ext cx="376740" cy="380507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01729" y="2975263"/>
              <a:ext cx="376740" cy="380507"/>
            </a:xfrm>
            <a:prstGeom prst="rect">
              <a:avLst/>
            </a:prstGeom>
          </p:spPr>
        </p:pic>
      </p:grpSp>
      <p:pic>
        <p:nvPicPr>
          <p:cNvPr id="35" name="Picture 2" descr="E:\AuNP paper 3\curves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2230" r="59593" b="41992"/>
          <a:stretch/>
        </p:blipFill>
        <p:spPr bwMode="auto">
          <a:xfrm>
            <a:off x="848421" y="3849010"/>
            <a:ext cx="1252995" cy="179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ight Arrow 35"/>
          <p:cNvSpPr/>
          <p:nvPr/>
        </p:nvSpPr>
        <p:spPr>
          <a:xfrm>
            <a:off x="2231002" y="4671384"/>
            <a:ext cx="580531" cy="1282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3" name="Straight Connector 52"/>
          <p:cNvCxnSpPr/>
          <p:nvPr/>
        </p:nvCxnSpPr>
        <p:spPr>
          <a:xfrm>
            <a:off x="1610877" y="3689685"/>
            <a:ext cx="5922246" cy="160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36838" y="5730530"/>
            <a:ext cx="1892869" cy="380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Plate-Reader</a:t>
            </a:r>
            <a:endParaRPr lang="en-US" i="1" dirty="0"/>
          </a:p>
        </p:txBody>
      </p:sp>
      <p:grpSp>
        <p:nvGrpSpPr>
          <p:cNvPr id="59" name="Group 58"/>
          <p:cNvGrpSpPr/>
          <p:nvPr/>
        </p:nvGrpSpPr>
        <p:grpSpPr>
          <a:xfrm>
            <a:off x="2936492" y="3833236"/>
            <a:ext cx="2736305" cy="2278087"/>
            <a:chOff x="2936492" y="3833236"/>
            <a:chExt cx="2736305" cy="2278087"/>
          </a:xfrm>
        </p:grpSpPr>
        <p:graphicFrame>
          <p:nvGraphicFramePr>
            <p:cNvPr id="37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49812775"/>
                </p:ext>
              </p:extLst>
            </p:nvPr>
          </p:nvGraphicFramePr>
          <p:xfrm>
            <a:off x="4170042" y="4770630"/>
            <a:ext cx="1502755" cy="1050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22" name="Graph" r:id="rId12" imgW="4154760" imgH="2901600" progId="Origin50.Graph">
                    <p:embed/>
                  </p:oleObj>
                </mc:Choice>
                <mc:Fallback>
                  <p:oleObj name="Graph" r:id="rId12" imgW="4154760" imgH="2901600" progId="Origin50.Grap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0042" y="4770630"/>
                          <a:ext cx="1502755" cy="10503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" name="Object 3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95655443"/>
                </p:ext>
              </p:extLst>
            </p:nvPr>
          </p:nvGraphicFramePr>
          <p:xfrm>
            <a:off x="2936492" y="4747558"/>
            <a:ext cx="1521581" cy="10629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23" name="Graph" r:id="rId14" imgW="4154760" imgH="2901600" progId="Origin50.Graph">
                    <p:embed/>
                  </p:oleObj>
                </mc:Choice>
                <mc:Fallback>
                  <p:oleObj name="Graph" r:id="rId14" imgW="4154760" imgH="2901600" progId="Origin50.Grap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6492" y="4747558"/>
                          <a:ext cx="1521581" cy="10629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7752961"/>
                </p:ext>
              </p:extLst>
            </p:nvPr>
          </p:nvGraphicFramePr>
          <p:xfrm>
            <a:off x="4170043" y="3863825"/>
            <a:ext cx="1466750" cy="10244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24" name="Graph" r:id="rId16" imgW="4154760" imgH="2901600" progId="Origin50.Graph">
                    <p:embed/>
                  </p:oleObj>
                </mc:Choice>
                <mc:Fallback>
                  <p:oleObj name="Graph" r:id="rId16" imgW="4154760" imgH="2901600" progId="Origin50.Grap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0043" y="3863825"/>
                          <a:ext cx="1466750" cy="10244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" name="Object 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9912608"/>
                </p:ext>
              </p:extLst>
            </p:nvPr>
          </p:nvGraphicFramePr>
          <p:xfrm>
            <a:off x="2936492" y="3833236"/>
            <a:ext cx="1510107" cy="10550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25" name="Graph" r:id="rId18" imgW="4154760" imgH="2901600" progId="Origin50.Graph">
                    <p:embed/>
                  </p:oleObj>
                </mc:Choice>
                <mc:Fallback>
                  <p:oleObj name="Graph" r:id="rId18" imgW="4154760" imgH="2901600" progId="Origin50.Grap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6492" y="3833236"/>
                          <a:ext cx="1510107" cy="10550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Box 40"/>
            <p:cNvSpPr txBox="1"/>
            <p:nvPr/>
          </p:nvSpPr>
          <p:spPr>
            <a:xfrm>
              <a:off x="2936492" y="3922388"/>
              <a:ext cx="216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GB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08501" y="4799613"/>
              <a:ext cx="216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GB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196633" y="3887753"/>
              <a:ext cx="216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196632" y="4799613"/>
              <a:ext cx="216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404287" y="5730530"/>
              <a:ext cx="1892869" cy="380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UV-Vis Traces</a:t>
              </a:r>
              <a:endParaRPr lang="en-US" i="1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636794" y="4145575"/>
            <a:ext cx="2825676" cy="1954287"/>
            <a:chOff x="5636794" y="4145575"/>
            <a:chExt cx="2825676" cy="1954287"/>
          </a:xfrm>
        </p:grpSpPr>
        <p:graphicFrame>
          <p:nvGraphicFramePr>
            <p:cNvPr id="46" name="Object 4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22332886"/>
                </p:ext>
              </p:extLst>
            </p:nvPr>
          </p:nvGraphicFramePr>
          <p:xfrm>
            <a:off x="5986158" y="4145575"/>
            <a:ext cx="1957968" cy="1368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26" name="Graph" r:id="rId20" imgW="4154760" imgH="2901600" progId="Origin50.Graph">
                    <p:embed/>
                  </p:oleObj>
                </mc:Choice>
                <mc:Fallback>
                  <p:oleObj name="Graph" r:id="rId20" imgW="4154760" imgH="2901600" progId="Origin50.Grap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86158" y="4145575"/>
                          <a:ext cx="1957968" cy="13681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" name="Right Arrow 46"/>
            <p:cNvSpPr/>
            <p:nvPr/>
          </p:nvSpPr>
          <p:spPr>
            <a:xfrm>
              <a:off x="5636794" y="4646291"/>
              <a:ext cx="601394" cy="13199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714351" y="4991442"/>
              <a:ext cx="216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GB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714351" y="4452784"/>
              <a:ext cx="216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GB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714350" y="4175785"/>
              <a:ext cx="216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714351" y="4751849"/>
              <a:ext cx="216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033743" y="5730530"/>
              <a:ext cx="24287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Dose-response curve</a:t>
              </a:r>
              <a:endParaRPr lang="en-US" i="1" dirty="0"/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6330843" y="1269908"/>
            <a:ext cx="833528" cy="9127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903241" y="3426049"/>
            <a:ext cx="12946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136990" y="1640573"/>
            <a:ext cx="760512" cy="10182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-73299" y="6504038"/>
            <a:ext cx="7777606" cy="523220"/>
          </a:xfrm>
          <a:prstGeom prst="rect">
            <a:avLst/>
          </a:prstGeom>
          <a:solidFill>
            <a:srgbClr val="B3A2C7"/>
          </a:solidFill>
        </p:spPr>
        <p:txBody>
          <a:bodyPr wrap="square" rtlCol="0">
            <a:spAutoFit/>
          </a:bodyPr>
          <a:lstStyle/>
          <a:p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Richards</a:t>
            </a:r>
            <a:r>
              <a:rPr lang="en-GB" sz="1400" b="1" i="1" u="sng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S-J.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Otten, L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., 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Gibson, M. I.; </a:t>
            </a:r>
            <a:r>
              <a:rPr lang="en-GB" sz="1400" i="1" dirty="0" smtClean="0">
                <a:latin typeface="Arial" charset="0"/>
                <a:ea typeface="Arial" charset="0"/>
                <a:cs typeface="Arial" charset="0"/>
              </a:rPr>
              <a:t>J. Mater Chem. B., </a:t>
            </a:r>
            <a:r>
              <a:rPr lang="en-GB" sz="1400" b="1" dirty="0" smtClean="0">
                <a:latin typeface="Arial" charset="0"/>
                <a:ea typeface="Arial" charset="0"/>
                <a:cs typeface="Arial" charset="0"/>
              </a:rPr>
              <a:t>2016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4, 3046-3053</a:t>
            </a:r>
            <a:endParaRPr lang="en-GB" sz="1400" i="1" dirty="0" smtClean="0">
              <a:latin typeface="Arial" charset="0"/>
              <a:ea typeface="Arial" charset="0"/>
              <a:cs typeface="Arial" charset="0"/>
            </a:endParaRPr>
          </a:p>
          <a:p>
            <a:endParaRPr lang="en-GB" sz="1400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192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3947" y="12503"/>
            <a:ext cx="8176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Decoding the Barcode to Identify </a:t>
            </a:r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Toxins</a:t>
            </a:r>
            <a:endParaRPr lang="fr-FR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552722"/>
              </p:ext>
            </p:extLst>
          </p:nvPr>
        </p:nvGraphicFramePr>
        <p:xfrm>
          <a:off x="243180" y="1792675"/>
          <a:ext cx="4194715" cy="293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763" name="Graph" r:id="rId5" imgW="4154760" imgH="2901600" progId="Origin50.Graph">
                  <p:embed/>
                </p:oleObj>
              </mc:Choice>
              <mc:Fallback>
                <p:oleObj name="Graph" r:id="rId5" imgW="41547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3180" y="1792675"/>
                        <a:ext cx="4194715" cy="2930050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0" t="22061" r="4077" b="29099"/>
          <a:stretch/>
        </p:blipFill>
        <p:spPr bwMode="auto">
          <a:xfrm>
            <a:off x="4735960" y="1792675"/>
            <a:ext cx="4167407" cy="2930050"/>
          </a:xfrm>
          <a:prstGeom prst="rect">
            <a:avLst/>
          </a:prstGeom>
          <a:ln w="38100" cmpd="sng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26616" y="5608885"/>
            <a:ext cx="5782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6 channels to distinguish between 6 lectin inputs</a:t>
            </a:r>
            <a:endParaRPr lang="en-US" sz="2000" i="1" dirty="0"/>
          </a:p>
        </p:txBody>
      </p:sp>
      <p:grpSp>
        <p:nvGrpSpPr>
          <p:cNvPr id="5" name="Group 4"/>
          <p:cNvGrpSpPr/>
          <p:nvPr/>
        </p:nvGrpSpPr>
        <p:grpSpPr>
          <a:xfrm>
            <a:off x="2650488" y="1154530"/>
            <a:ext cx="3894693" cy="568683"/>
            <a:chOff x="2650488" y="618796"/>
            <a:chExt cx="3894693" cy="568683"/>
          </a:xfrm>
        </p:grpSpPr>
        <p:sp>
          <p:nvSpPr>
            <p:cNvPr id="2" name="Curved Down Arrow 1"/>
            <p:cNvSpPr/>
            <p:nvPr/>
          </p:nvSpPr>
          <p:spPr>
            <a:xfrm>
              <a:off x="2650488" y="618796"/>
              <a:ext cx="3894693" cy="488981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015916" y="818147"/>
              <a:ext cx="33046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Linear </a:t>
              </a:r>
              <a:r>
                <a:rPr lang="en-US" i="1" dirty="0" smtClean="0"/>
                <a:t>Discriminant </a:t>
              </a:r>
              <a:r>
                <a:rPr lang="en-US" i="1" dirty="0" smtClean="0"/>
                <a:t>Analysis</a:t>
              </a:r>
              <a:endParaRPr lang="en-US" i="1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-73299" y="6504038"/>
            <a:ext cx="7777606" cy="523220"/>
          </a:xfrm>
          <a:prstGeom prst="rect">
            <a:avLst/>
          </a:prstGeom>
          <a:solidFill>
            <a:srgbClr val="B3A2C7"/>
          </a:solidFill>
        </p:spPr>
        <p:txBody>
          <a:bodyPr wrap="square" rtlCol="0">
            <a:spAutoFit/>
          </a:bodyPr>
          <a:lstStyle/>
          <a:p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Richards</a:t>
            </a:r>
            <a:r>
              <a:rPr lang="en-GB" sz="1400" b="1" i="1" u="sng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S-J.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Otten, L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., 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Gibson, M. I.; </a:t>
            </a:r>
            <a:r>
              <a:rPr lang="en-GB" sz="1400" i="1" dirty="0" smtClean="0">
                <a:latin typeface="Arial" charset="0"/>
                <a:ea typeface="Arial" charset="0"/>
                <a:cs typeface="Arial" charset="0"/>
              </a:rPr>
              <a:t>J. Mater Chem. B., </a:t>
            </a:r>
            <a:r>
              <a:rPr lang="en-GB" sz="1400" b="1" dirty="0" smtClean="0">
                <a:latin typeface="Arial" charset="0"/>
                <a:ea typeface="Arial" charset="0"/>
                <a:cs typeface="Arial" charset="0"/>
              </a:rPr>
              <a:t>2016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4, 3046-3053</a:t>
            </a:r>
            <a:endParaRPr lang="en-GB" sz="1400" i="1" dirty="0" smtClean="0">
              <a:latin typeface="Arial" charset="0"/>
              <a:ea typeface="Arial" charset="0"/>
              <a:cs typeface="Arial" charset="0"/>
            </a:endParaRPr>
          </a:p>
          <a:p>
            <a:endParaRPr lang="en-GB" sz="1400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085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3631" y="12503"/>
            <a:ext cx="8176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Low Cost Approach using a Mobile Phone?</a:t>
            </a:r>
            <a:endParaRPr lang="fr-FR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380411" y="1187300"/>
            <a:ext cx="6468445" cy="3311815"/>
            <a:chOff x="2380411" y="810302"/>
            <a:chExt cx="6468445" cy="3311815"/>
          </a:xfrm>
        </p:grpSpPr>
        <p:pic>
          <p:nvPicPr>
            <p:cNvPr id="8" name="Picture 7" descr="WGA_processed.jp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5000" contrast="-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56" t="7522" r="7871" b="5783"/>
            <a:stretch/>
          </p:blipFill>
          <p:spPr>
            <a:xfrm>
              <a:off x="3166558" y="810302"/>
              <a:ext cx="2144530" cy="2448000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</p:pic>
        <p:cxnSp>
          <p:nvCxnSpPr>
            <p:cNvPr id="9" name="Straight Arrow Connector 8"/>
            <p:cNvCxnSpPr/>
            <p:nvPr/>
          </p:nvCxnSpPr>
          <p:spPr>
            <a:xfrm>
              <a:off x="2380411" y="2027686"/>
              <a:ext cx="786147" cy="0"/>
            </a:xfrm>
            <a:prstGeom prst="straightConnector1">
              <a:avLst/>
            </a:prstGeom>
            <a:ln w="76200" cmpd="sng">
              <a:solidFill>
                <a:srgbClr val="00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97"/>
            <a:stretch/>
          </p:blipFill>
          <p:spPr>
            <a:xfrm>
              <a:off x="5827329" y="810302"/>
              <a:ext cx="3021527" cy="2448000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3208922" y="3472392"/>
              <a:ext cx="23918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Red/Blue </a:t>
              </a:r>
              <a:r>
                <a:rPr lang="en-US" smtClean="0"/>
                <a:t>Channel separation</a:t>
              </a:r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860206" y="3475786"/>
              <a:ext cx="23918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Comparison verses UV/Vis</a:t>
              </a:r>
              <a:endParaRPr lang="en-US" dirty="0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5079665" y="2034302"/>
              <a:ext cx="786147" cy="0"/>
            </a:xfrm>
            <a:prstGeom prst="straightConnector1">
              <a:avLst/>
            </a:prstGeom>
            <a:ln w="76200" cmpd="sng">
              <a:solidFill>
                <a:srgbClr val="00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192505" y="1187300"/>
            <a:ext cx="2391854" cy="3008083"/>
            <a:chOff x="192505" y="810302"/>
            <a:chExt cx="2391854" cy="3008083"/>
          </a:xfrm>
        </p:grpSpPr>
        <p:pic>
          <p:nvPicPr>
            <p:cNvPr id="7" name="Picture 6" descr="WGA.jpg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5000" contrast="-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510" t="5457" r="7724" b="7116"/>
            <a:stretch/>
          </p:blipFill>
          <p:spPr>
            <a:xfrm>
              <a:off x="326844" y="810302"/>
              <a:ext cx="2069854" cy="2448000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</p:pic>
        <p:sp>
          <p:nvSpPr>
            <p:cNvPr id="14" name="TextBox 13"/>
            <p:cNvSpPr txBox="1"/>
            <p:nvPr/>
          </p:nvSpPr>
          <p:spPr>
            <a:xfrm>
              <a:off x="192505" y="3449053"/>
              <a:ext cx="2391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Mobile Phone Image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-73299" y="6504038"/>
            <a:ext cx="7777606" cy="523220"/>
          </a:xfrm>
          <a:prstGeom prst="rect">
            <a:avLst/>
          </a:prstGeom>
          <a:solidFill>
            <a:srgbClr val="B3A2C7"/>
          </a:solidFill>
        </p:spPr>
        <p:txBody>
          <a:bodyPr wrap="square" rtlCol="0">
            <a:spAutoFit/>
          </a:bodyPr>
          <a:lstStyle/>
          <a:p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Richards</a:t>
            </a:r>
            <a:r>
              <a:rPr lang="en-GB" sz="1400" b="1" i="1" u="sng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S-J.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Otten, L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., 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Gibson, M. I.; </a:t>
            </a:r>
            <a:r>
              <a:rPr lang="en-GB" sz="1400" i="1" dirty="0" smtClean="0">
                <a:latin typeface="Arial" charset="0"/>
                <a:ea typeface="Arial" charset="0"/>
                <a:cs typeface="Arial" charset="0"/>
              </a:rPr>
              <a:t>J. Mater Chem. B., </a:t>
            </a:r>
            <a:r>
              <a:rPr lang="en-GB" sz="1400" b="1" dirty="0" smtClean="0">
                <a:latin typeface="Arial" charset="0"/>
                <a:ea typeface="Arial" charset="0"/>
                <a:cs typeface="Arial" charset="0"/>
              </a:rPr>
              <a:t>2016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4, 3046-3053</a:t>
            </a:r>
            <a:endParaRPr lang="en-GB" sz="1400" i="1" dirty="0" smtClean="0">
              <a:latin typeface="Arial" charset="0"/>
              <a:ea typeface="Arial" charset="0"/>
              <a:cs typeface="Arial" charset="0"/>
            </a:endParaRPr>
          </a:p>
          <a:p>
            <a:endParaRPr lang="en-GB" sz="1400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38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460" y="4394400"/>
            <a:ext cx="1805549" cy="7277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27334" y="1958824"/>
            <a:ext cx="224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i="1" dirty="0" smtClean="0">
                <a:solidFill>
                  <a:srgbClr val="333399"/>
                </a:solidFill>
                <a:latin typeface="Arial"/>
                <a:cs typeface="Arial"/>
              </a:rPr>
              <a:t>Masters Students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 smtClean="0">
                <a:solidFill>
                  <a:srgbClr val="333399"/>
                </a:solidFill>
                <a:latin typeface="Arial"/>
                <a:cs typeface="Arial"/>
              </a:rPr>
              <a:t> Nick Vail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en-GB" sz="1400" i="1" dirty="0" err="1" smtClean="0">
                <a:solidFill>
                  <a:srgbClr val="333399"/>
                </a:solidFill>
                <a:latin typeface="Arial"/>
                <a:cs typeface="Arial"/>
              </a:rPr>
              <a:t>Peiwen</a:t>
            </a:r>
            <a:r>
              <a:rPr lang="en-GB" sz="1400" i="1" dirty="0" smtClean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en-GB" sz="1400" i="1" dirty="0" err="1" smtClean="0">
                <a:solidFill>
                  <a:srgbClr val="333399"/>
                </a:solidFill>
                <a:latin typeface="Arial"/>
                <a:cs typeface="Arial"/>
              </a:rPr>
              <a:t>Seng</a:t>
            </a:r>
            <a:endParaRPr lang="en-GB" sz="1400" i="1" dirty="0" smtClean="0">
              <a:solidFill>
                <a:srgbClr val="333399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27334" y="417485"/>
            <a:ext cx="232860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b="1" i="1" dirty="0" smtClean="0">
                <a:solidFill>
                  <a:schemeClr val="accent6"/>
                </a:solidFill>
                <a:latin typeface="Arial"/>
                <a:cs typeface="Arial"/>
              </a:rPr>
              <a:t>Post-</a:t>
            </a:r>
            <a:r>
              <a:rPr lang="en-GB" sz="1400" b="1" i="1" dirty="0" smtClean="0">
                <a:solidFill>
                  <a:schemeClr val="accent6"/>
                </a:solidFill>
                <a:latin typeface="Arial"/>
                <a:cs typeface="Arial"/>
              </a:rPr>
              <a:t>docs</a:t>
            </a:r>
            <a:endParaRPr lang="en-GB" sz="1400" i="1" dirty="0" smtClean="0">
              <a:solidFill>
                <a:schemeClr val="accent6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Dr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Caroline Biggs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Dr Collette Guy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Dr </a:t>
            </a:r>
            <a:r>
              <a:rPr lang="en-GB" sz="1400" i="1" dirty="0" err="1" smtClean="0">
                <a:solidFill>
                  <a:schemeClr val="accent6"/>
                </a:solidFill>
                <a:latin typeface="Arial"/>
                <a:cs typeface="Arial"/>
              </a:rPr>
              <a:t>Lucienne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GB" sz="1400" i="1" dirty="0" err="1" smtClean="0">
                <a:solidFill>
                  <a:schemeClr val="accent6"/>
                </a:solidFill>
                <a:latin typeface="Arial"/>
                <a:cs typeface="Arial"/>
              </a:rPr>
              <a:t>Otten</a:t>
            </a:r>
            <a:endParaRPr lang="en-GB" sz="1400" i="1" dirty="0" smtClean="0">
              <a:solidFill>
                <a:schemeClr val="accent6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Dr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Muhammad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Hasan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Dr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Kathryn </a:t>
            </a:r>
            <a:r>
              <a:rPr lang="en-GB" sz="1400" i="1" dirty="0" smtClean="0">
                <a:solidFill>
                  <a:schemeClr val="accent6"/>
                </a:solidFill>
                <a:latin typeface="Arial"/>
                <a:cs typeface="Arial"/>
              </a:rPr>
              <a:t>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7203516" y="401335"/>
            <a:ext cx="21648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i="1" dirty="0" smtClean="0">
                <a:solidFill>
                  <a:srgbClr val="333399"/>
                </a:solidFill>
                <a:latin typeface="Arial"/>
                <a:cs typeface="Arial"/>
              </a:rPr>
              <a:t>PhD </a:t>
            </a:r>
            <a:r>
              <a:rPr lang="en-GB" sz="1400" b="1" i="1" dirty="0" smtClean="0">
                <a:solidFill>
                  <a:srgbClr val="333399"/>
                </a:solidFill>
                <a:latin typeface="Arial"/>
                <a:cs typeface="Arial"/>
              </a:rPr>
              <a:t>Students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 Sang </a:t>
            </a:r>
            <a:r>
              <a:rPr lang="en-GB" sz="1400" i="1" dirty="0" err="1">
                <a:solidFill>
                  <a:srgbClr val="2D2D8A"/>
                </a:solidFill>
                <a:latin typeface="Arial"/>
                <a:cs typeface="Arial"/>
              </a:rPr>
              <a:t>Ho</a:t>
            </a: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Won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Lewis Blackman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 Benjamin </a:t>
            </a:r>
            <a:r>
              <a:rPr lang="en-GB" sz="1400" i="1" dirty="0" err="1" smtClean="0">
                <a:solidFill>
                  <a:srgbClr val="2D2D8A"/>
                </a:solidFill>
                <a:latin typeface="Arial"/>
                <a:cs typeface="Arial"/>
              </a:rPr>
              <a:t>Martyn</a:t>
            </a:r>
            <a:endParaRPr lang="en-GB" sz="1400" i="1" dirty="0" smtClean="0">
              <a:solidFill>
                <a:srgbClr val="2D2D8A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Joseph Healey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Nick </a:t>
            </a:r>
            <a:r>
              <a:rPr lang="en-GB" sz="1400" i="1" dirty="0" err="1" smtClean="0">
                <a:solidFill>
                  <a:srgbClr val="2D2D8A"/>
                </a:solidFill>
                <a:latin typeface="Arial"/>
                <a:cs typeface="Arial"/>
              </a:rPr>
              <a:t>Alcaraz</a:t>
            </a:r>
            <a:endParaRPr lang="en-GB" sz="1400" i="1" dirty="0" smtClean="0">
              <a:solidFill>
                <a:srgbClr val="2D2D8A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Julia </a:t>
            </a:r>
            <a:r>
              <a:rPr lang="en-GB" sz="1400" i="1" dirty="0" err="1" smtClean="0">
                <a:solidFill>
                  <a:srgbClr val="2D2D8A"/>
                </a:solidFill>
                <a:latin typeface="Arial"/>
                <a:cs typeface="Arial"/>
              </a:rPr>
              <a:t>Lipecki</a:t>
            </a:r>
            <a:endParaRPr lang="en-GB" sz="1400" i="1" dirty="0" smtClean="0">
              <a:solidFill>
                <a:srgbClr val="2D2D8A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 Chris Stubbs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Ben Graham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 Trisha Bailey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Laura Wilkins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 Maria </a:t>
            </a:r>
            <a:r>
              <a:rPr lang="en-GB" sz="1400" i="1" dirty="0" err="1" smtClean="0">
                <a:solidFill>
                  <a:srgbClr val="2D2D8A"/>
                </a:solidFill>
                <a:latin typeface="Arial"/>
                <a:cs typeface="Arial"/>
              </a:rPr>
              <a:t>Gyprioti</a:t>
            </a:r>
            <a:endParaRPr lang="en-GB" sz="1400" i="1" dirty="0" smtClean="0">
              <a:solidFill>
                <a:srgbClr val="2D2D8A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err="1">
                <a:solidFill>
                  <a:srgbClr val="2D2D8A"/>
                </a:solidFill>
                <a:latin typeface="Arial"/>
                <a:cs typeface="Arial"/>
              </a:rPr>
              <a:t>Vinko</a:t>
            </a: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err="1">
                <a:solidFill>
                  <a:srgbClr val="2D2D8A"/>
                </a:solidFill>
                <a:latin typeface="Arial"/>
                <a:cs typeface="Arial"/>
              </a:rPr>
              <a:t>Varas</a:t>
            </a:r>
            <a:endParaRPr lang="en-GB" sz="1400" i="1" dirty="0">
              <a:solidFill>
                <a:srgbClr val="2D2D8A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err="1">
                <a:solidFill>
                  <a:srgbClr val="2D2D8A"/>
                </a:solidFill>
                <a:latin typeface="Arial"/>
                <a:cs typeface="Arial"/>
              </a:rPr>
              <a:t>Gabriell</a:t>
            </a: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err="1" smtClean="0">
                <a:solidFill>
                  <a:srgbClr val="2D2D8A"/>
                </a:solidFill>
                <a:latin typeface="Arial"/>
                <a:cs typeface="Arial"/>
              </a:rPr>
              <a:t>Erni-Cassolla</a:t>
            </a:r>
            <a:endParaRPr lang="en-GB" sz="1400" i="1" dirty="0" smtClean="0">
              <a:solidFill>
                <a:srgbClr val="2D2D8A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Robyn Wright</a:t>
            </a:r>
          </a:p>
          <a:p>
            <a:pPr>
              <a:buFont typeface="Arial" pitchFamily="34" charset="0"/>
              <a:buChar char="•"/>
            </a:pPr>
            <a:r>
              <a:rPr lang="en-GB" sz="1400" i="1" dirty="0">
                <a:solidFill>
                  <a:srgbClr val="2D2D8A"/>
                </a:solidFill>
                <a:latin typeface="Arial"/>
                <a:cs typeface="Arial"/>
              </a:rPr>
              <a:t> </a:t>
            </a:r>
            <a:r>
              <a:rPr lang="en-GB" sz="1400" i="1" dirty="0" smtClean="0">
                <a:solidFill>
                  <a:srgbClr val="2D2D8A"/>
                </a:solidFill>
                <a:latin typeface="Arial"/>
                <a:cs typeface="Arial"/>
              </a:rPr>
              <a:t>Iain </a:t>
            </a:r>
            <a:r>
              <a:rPr lang="en-GB" sz="1400" i="1" dirty="0" err="1" smtClean="0">
                <a:solidFill>
                  <a:srgbClr val="2D2D8A"/>
                </a:solidFill>
                <a:latin typeface="Arial"/>
                <a:cs typeface="Arial"/>
              </a:rPr>
              <a:t>Galpin</a:t>
            </a:r>
            <a:endParaRPr lang="en-GB" sz="1400" i="1" dirty="0">
              <a:solidFill>
                <a:srgbClr val="2D2D8A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3478" y="12503"/>
            <a:ext cx="8872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Acknowledgements</a:t>
            </a:r>
            <a:endParaRPr lang="fr-FR" sz="2400" i="1" dirty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246" y="3612124"/>
            <a:ext cx="1415108" cy="8279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010" y="3679839"/>
            <a:ext cx="1792203" cy="17149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1628" y="3523052"/>
            <a:ext cx="1708674" cy="100799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938" y="5591860"/>
            <a:ext cx="1868017" cy="39936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-22216" y="6444251"/>
            <a:ext cx="5101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4"/>
                </a:solidFill>
                <a:latin typeface="Arial"/>
                <a:cs typeface="Arial"/>
              </a:rPr>
              <a:t>www.warwick.ac.uk/go/gibsongroup </a:t>
            </a:r>
            <a:endParaRPr lang="en-GB" sz="2000" dirty="0">
              <a:solidFill>
                <a:schemeClr val="accent4"/>
              </a:solidFill>
              <a:latin typeface="Arial"/>
              <a:cs typeface="Arial"/>
            </a:endParaRPr>
          </a:p>
        </p:txBody>
      </p:sp>
      <p:sp>
        <p:nvSpPr>
          <p:cNvPr id="20" name="TextBox 12"/>
          <p:cNvSpPr txBox="1">
            <a:spLocks noChangeArrowheads="1"/>
          </p:cNvSpPr>
          <p:nvPr/>
        </p:nvSpPr>
        <p:spPr bwMode="auto">
          <a:xfrm>
            <a:off x="5487003" y="6447892"/>
            <a:ext cx="18689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4"/>
                </a:solidFill>
                <a:latin typeface="Arial"/>
                <a:cs typeface="Arial"/>
              </a:rPr>
              <a:t>@</a:t>
            </a:r>
            <a:r>
              <a:rPr lang="en-GB" sz="2000" dirty="0" err="1">
                <a:solidFill>
                  <a:schemeClr val="accent4"/>
                </a:solidFill>
                <a:latin typeface="Arial"/>
                <a:cs typeface="Arial"/>
              </a:rPr>
              <a:t>LabGibson</a:t>
            </a:r>
            <a:endParaRPr lang="en-GB" sz="2000" dirty="0">
              <a:solidFill>
                <a:schemeClr val="accent4"/>
              </a:solidFill>
              <a:latin typeface="Arial"/>
              <a:cs typeface="Arial"/>
            </a:endParaRPr>
          </a:p>
        </p:txBody>
      </p:sp>
      <p:pic>
        <p:nvPicPr>
          <p:cNvPr id="21" name="Picture 2" descr="https://encrypted-tbn2.gstatic.com/images?q=tbn:ANd9GcTdPkmEmar2OBdnauknNHDqtdNU8FAlkkVjrMEOgUHxHRYkvGs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27588" y="6521961"/>
            <a:ext cx="359997" cy="359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 descr="https://encrypted-tbn3.gstatic.com/images?q=tbn:ANd9GcQJ_Z_Xq-8AlTPMEMB_NBblf6-QndEjmCBF0acSrFvLpeGCcwe6YQ"/>
          <p:cNvPicPr>
            <a:picLocks noChangeAspect="1" noChangeArrowheads="1"/>
          </p:cNvPicPr>
          <p:nvPr/>
        </p:nvPicPr>
        <p:blipFill>
          <a:blip r:embed="rId10" cstate="print"/>
          <a:srcRect t="14047" b="14123"/>
          <a:stretch>
            <a:fillRect/>
          </a:stretch>
        </p:blipFill>
        <p:spPr bwMode="auto">
          <a:xfrm>
            <a:off x="6394613" y="4659834"/>
            <a:ext cx="1539989" cy="549609"/>
          </a:xfrm>
          <a:prstGeom prst="rect">
            <a:avLst/>
          </a:prstGeom>
          <a:noFill/>
        </p:spPr>
      </p:pic>
      <p:pic>
        <p:nvPicPr>
          <p:cNvPr id="24" name="Picture 23" descr="Logos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34128" y="5138491"/>
            <a:ext cx="4455779" cy="10015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22098" y="4160866"/>
            <a:ext cx="816662" cy="4046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1194" y="4598892"/>
            <a:ext cx="222241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Noreen Murray Philanthropy Award</a:t>
            </a:r>
            <a:endParaRPr lang="en-US" sz="1400" dirty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7063" y="5334439"/>
            <a:ext cx="1689370" cy="75083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4"/>
          <a:srcRect l="25859" t="51406" r="39241" b="36572"/>
          <a:stretch/>
        </p:blipFill>
        <p:spPr>
          <a:xfrm>
            <a:off x="6442555" y="4276236"/>
            <a:ext cx="1444104" cy="2885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3" b="3226"/>
          <a:stretch/>
        </p:blipFill>
        <p:spPr>
          <a:xfrm>
            <a:off x="160054" y="506402"/>
            <a:ext cx="4847076" cy="28075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16"/>
          <a:srcRect t="21077" b="27758"/>
          <a:stretch/>
        </p:blipFill>
        <p:spPr>
          <a:xfrm>
            <a:off x="7904443" y="4596376"/>
            <a:ext cx="1184408" cy="6059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61927" y="4993739"/>
            <a:ext cx="1598895" cy="30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81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954"/>
          <a:stretch/>
        </p:blipFill>
        <p:spPr>
          <a:xfrm>
            <a:off x="0" y="4274185"/>
            <a:ext cx="9169400" cy="25838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400" y="57476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 smtClean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Glycosylated gold nanoparticle biosensors</a:t>
            </a:r>
            <a:endParaRPr lang="en-US" sz="3000" b="1" i="1" dirty="0" smtClean="0">
              <a:solidFill>
                <a:srgbClr val="2D2D8A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98003" y="6259232"/>
            <a:ext cx="4007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2D2D8A"/>
                </a:solidFill>
                <a:latin typeface="Arial"/>
                <a:cs typeface="Arial"/>
              </a:rPr>
              <a:t>s.richards.1@warwick.ac.uk </a:t>
            </a:r>
            <a:endParaRPr lang="en-GB" sz="2400" dirty="0">
              <a:solidFill>
                <a:srgbClr val="2D2D8A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99424" y="2224846"/>
            <a:ext cx="9268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u="sng" dirty="0" smtClean="0">
                <a:solidFill>
                  <a:srgbClr val="2D2D8A"/>
                </a:solidFill>
                <a:latin typeface="Arial"/>
                <a:cs typeface="Arial"/>
              </a:rPr>
              <a:t>Dr Sarah-Jane Richards</a:t>
            </a:r>
            <a:r>
              <a:rPr lang="en-GB" sz="3000" dirty="0" smtClean="0">
                <a:solidFill>
                  <a:srgbClr val="2D2D8A"/>
                </a:solidFill>
                <a:latin typeface="Arial"/>
                <a:cs typeface="Arial"/>
              </a:rPr>
              <a:t> and </a:t>
            </a:r>
            <a:r>
              <a:rPr lang="en-GB" sz="3000" dirty="0" err="1" smtClean="0">
                <a:solidFill>
                  <a:srgbClr val="2D2D8A"/>
                </a:solidFill>
                <a:latin typeface="Arial"/>
                <a:cs typeface="Arial"/>
              </a:rPr>
              <a:t>Prof.</a:t>
            </a:r>
            <a:r>
              <a:rPr lang="en-GB" sz="3000" dirty="0" smtClean="0">
                <a:solidFill>
                  <a:srgbClr val="2D2D8A"/>
                </a:solidFill>
                <a:latin typeface="Arial"/>
                <a:cs typeface="Arial"/>
              </a:rPr>
              <a:t> Matthew I. Gibson</a:t>
            </a:r>
          </a:p>
          <a:p>
            <a:pPr algn="ctr"/>
            <a:r>
              <a:rPr lang="en-GB" sz="2400" dirty="0" smtClean="0">
                <a:solidFill>
                  <a:srgbClr val="2D2D8A"/>
                </a:solidFill>
                <a:latin typeface="Arial"/>
                <a:cs typeface="Arial"/>
              </a:rPr>
              <a:t>Department of Chemistry, University of Warwick, UK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6929593" y="3395808"/>
            <a:ext cx="2754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solidFill>
                  <a:srgbClr val="2D2D8A"/>
                </a:solidFill>
                <a:latin typeface="Arial"/>
                <a:cs typeface="Arial"/>
              </a:rPr>
              <a:t>@</a:t>
            </a:r>
            <a:r>
              <a:rPr lang="en-GB" sz="2400" dirty="0" err="1" smtClean="0">
                <a:solidFill>
                  <a:srgbClr val="2D2D8A"/>
                </a:solidFill>
                <a:latin typeface="Arial"/>
                <a:cs typeface="Arial"/>
              </a:rPr>
              <a:t>LabGibson</a:t>
            </a:r>
            <a:endParaRPr lang="en-GB" sz="2400" dirty="0" smtClean="0">
              <a:solidFill>
                <a:srgbClr val="2D2D8A"/>
              </a:solidFill>
              <a:latin typeface="Arial"/>
              <a:cs typeface="Arial"/>
            </a:endParaRPr>
          </a:p>
          <a:p>
            <a:r>
              <a:rPr lang="en-GB" sz="2400" dirty="0" smtClean="0">
                <a:solidFill>
                  <a:srgbClr val="2D2D8A"/>
                </a:solidFill>
                <a:latin typeface="Arial"/>
                <a:cs typeface="Arial"/>
              </a:rPr>
              <a:t>@</a:t>
            </a:r>
            <a:r>
              <a:rPr lang="en-GB" sz="2400" dirty="0" err="1" smtClean="0">
                <a:solidFill>
                  <a:srgbClr val="2D2D8A"/>
                </a:solidFill>
                <a:latin typeface="Arial"/>
                <a:cs typeface="Arial"/>
              </a:rPr>
              <a:t>RichardsSJ</a:t>
            </a:r>
            <a:endParaRPr lang="en-GB" sz="2400" dirty="0">
              <a:solidFill>
                <a:srgbClr val="2D2D8A"/>
              </a:solidFill>
              <a:latin typeface="Arial"/>
              <a:cs typeface="Arial"/>
            </a:endParaRPr>
          </a:p>
        </p:txBody>
      </p:sp>
      <p:pic>
        <p:nvPicPr>
          <p:cNvPr id="10" name="Picture 2" descr="https://encrypted-tbn2.gstatic.com/images?q=tbn:ANd9GcTdPkmEmar2OBdnauknNHDqtdNU8FAlkkVjrMEOgUHxHRYkvGs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6117" y="3524077"/>
            <a:ext cx="6254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12682" y="6146800"/>
            <a:ext cx="398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2D2D8A"/>
                </a:solidFill>
              </a:rPr>
              <a:t>Nano</a:t>
            </a:r>
            <a:r>
              <a:rPr lang="en-US" dirty="0" err="1" smtClean="0">
                <a:solidFill>
                  <a:srgbClr val="2D2D8A"/>
                </a:solidFill>
              </a:rPr>
              <a:t>Symposium</a:t>
            </a:r>
            <a:r>
              <a:rPr lang="en-US" dirty="0" smtClean="0">
                <a:solidFill>
                  <a:srgbClr val="2D2D8A"/>
                </a:solidFill>
              </a:rPr>
              <a:t> 13/</a:t>
            </a:r>
            <a:r>
              <a:rPr lang="en-US" dirty="0" smtClean="0">
                <a:solidFill>
                  <a:srgbClr val="2D2D8A"/>
                </a:solidFill>
              </a:rPr>
              <a:t>12</a:t>
            </a:r>
            <a:r>
              <a:rPr lang="en-US" dirty="0" smtClean="0">
                <a:solidFill>
                  <a:srgbClr val="2D2D8A"/>
                </a:solidFill>
              </a:rPr>
              <a:t>/</a:t>
            </a:r>
            <a:r>
              <a:rPr lang="en-US" dirty="0" smtClean="0">
                <a:solidFill>
                  <a:srgbClr val="2D2D8A"/>
                </a:solidFill>
              </a:rPr>
              <a:t>16</a:t>
            </a:r>
          </a:p>
          <a:p>
            <a:r>
              <a:rPr lang="en-US" dirty="0" smtClean="0">
                <a:solidFill>
                  <a:srgbClr val="2D2D8A"/>
                </a:solidFill>
              </a:rPr>
              <a:t>University of </a:t>
            </a:r>
            <a:r>
              <a:rPr lang="en-US" dirty="0" smtClean="0">
                <a:solidFill>
                  <a:srgbClr val="2D2D8A"/>
                </a:solidFill>
              </a:rPr>
              <a:t>Birmingham</a:t>
            </a:r>
            <a:endParaRPr lang="en-US" dirty="0">
              <a:solidFill>
                <a:srgbClr val="2D2D8A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717" y="3645198"/>
            <a:ext cx="5783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solidFill>
                  <a:srgbClr val="2D2D8A"/>
                </a:solidFill>
                <a:latin typeface="Arial"/>
                <a:cs typeface="Arial"/>
              </a:rPr>
              <a:t>www.warwick.ac.uk</a:t>
            </a:r>
            <a:r>
              <a:rPr lang="en-GB" sz="2400" dirty="0" smtClean="0">
                <a:solidFill>
                  <a:srgbClr val="2D2D8A"/>
                </a:solidFill>
                <a:latin typeface="Arial"/>
                <a:cs typeface="Arial"/>
              </a:rPr>
              <a:t>/</a:t>
            </a:r>
            <a:r>
              <a:rPr lang="en-GB" sz="2400" dirty="0" err="1" smtClean="0">
                <a:solidFill>
                  <a:srgbClr val="2D2D8A"/>
                </a:solidFill>
                <a:latin typeface="Arial"/>
                <a:cs typeface="Arial"/>
              </a:rPr>
              <a:t>sarahjane_richards</a:t>
            </a:r>
            <a:endParaRPr lang="en-GB" sz="2400" dirty="0">
              <a:solidFill>
                <a:srgbClr val="2D2D8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4692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947" y="12503"/>
            <a:ext cx="8176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One more thing</a:t>
            </a:r>
            <a:r>
              <a:rPr lang="mr-IN" sz="2400" i="1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…</a:t>
            </a:r>
            <a:r>
              <a:rPr lang="en-GB" sz="2400" i="1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 Measurement </a:t>
            </a:r>
            <a:r>
              <a:rPr lang="en-GB" sz="2400" i="1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in </a:t>
            </a:r>
            <a:r>
              <a:rPr lang="en-GB" sz="2400" i="1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(‘real</a:t>
            </a:r>
            <a:r>
              <a:rPr lang="en-GB" sz="2400" i="1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’) Complex Media</a:t>
            </a:r>
            <a:endParaRPr lang="fr-FR" sz="2400" i="1" dirty="0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62"/>
          <a:stretch/>
        </p:blipFill>
        <p:spPr bwMode="auto">
          <a:xfrm>
            <a:off x="705853" y="442084"/>
            <a:ext cx="7974832" cy="18682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6229" r="32982" b="6003"/>
          <a:stretch/>
        </p:blipFill>
        <p:spPr>
          <a:xfrm>
            <a:off x="173411" y="2640204"/>
            <a:ext cx="3875931" cy="3384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1060" y="2304459"/>
            <a:ext cx="1916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‘Binding’ </a:t>
            </a:r>
            <a:r>
              <a:rPr lang="en-US" dirty="0" err="1" smtClean="0"/>
              <a:t>AuNP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915406" y="2312312"/>
            <a:ext cx="2308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‘Non-</a:t>
            </a:r>
            <a:r>
              <a:rPr lang="en-US" dirty="0" err="1" smtClean="0"/>
              <a:t>binding’AuNP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t="14218" r="5294" b="1194"/>
          <a:stretch/>
        </p:blipFill>
        <p:spPr>
          <a:xfrm>
            <a:off x="4346740" y="3152237"/>
            <a:ext cx="3478282" cy="2021306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4318150" y="5488694"/>
            <a:ext cx="1652337" cy="160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46740" y="5567401"/>
            <a:ext cx="27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Background removal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25022" y="3152237"/>
            <a:ext cx="1073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Positive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825022" y="4072493"/>
            <a:ext cx="13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Negative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318150" y="3015916"/>
            <a:ext cx="4580316" cy="22779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206643" y="5817263"/>
            <a:ext cx="1975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smtClean="0"/>
              <a:t>Unpublished results</a:t>
            </a:r>
            <a:endParaRPr lang="en-US" sz="1400" i="1"/>
          </a:p>
        </p:txBody>
      </p:sp>
      <p:sp>
        <p:nvSpPr>
          <p:cNvPr id="8" name="Rectangle 7"/>
          <p:cNvSpPr/>
          <p:nvPr/>
        </p:nvSpPr>
        <p:spPr>
          <a:xfrm>
            <a:off x="2261937" y="493832"/>
            <a:ext cx="1283368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502634" y="484000"/>
            <a:ext cx="1283368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40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/>
      <p:bldP spid="17" grpId="0"/>
      <p:bldP spid="18" grpId="0" animBg="1"/>
      <p:bldP spid="8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478" y="12503"/>
            <a:ext cx="8872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err="1" smtClean="0">
                <a:solidFill>
                  <a:srgbClr val="000000"/>
                </a:solidFill>
                <a:latin typeface="Arial"/>
                <a:cs typeface="Arial"/>
              </a:rPr>
              <a:t>Glycans</a:t>
            </a:r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 are Crucial Biomarkers</a:t>
            </a:r>
            <a:endParaRPr lang="fr-FR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693" y="646339"/>
            <a:ext cx="1968408" cy="1812345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8070" y="657949"/>
            <a:ext cx="2630658" cy="2806995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sp>
        <p:nvSpPr>
          <p:cNvPr id="59" name="TextBox 58"/>
          <p:cNvSpPr txBox="1"/>
          <p:nvPr/>
        </p:nvSpPr>
        <p:spPr>
          <a:xfrm>
            <a:off x="6091015" y="2994384"/>
            <a:ext cx="251717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latin typeface="Arial"/>
                <a:cs typeface="Arial"/>
              </a:rPr>
              <a:t>Selection of N-linked mammalian </a:t>
            </a:r>
            <a:r>
              <a:rPr lang="en-US" sz="1200" i="1" dirty="0" err="1" smtClean="0">
                <a:latin typeface="Arial"/>
                <a:cs typeface="Arial"/>
              </a:rPr>
              <a:t>glycans</a:t>
            </a:r>
            <a:r>
              <a:rPr lang="en-US" sz="1200" i="1" dirty="0" smtClean="0">
                <a:latin typeface="Arial"/>
                <a:cs typeface="Arial"/>
              </a:rPr>
              <a:t> d/load from P Stanley Lab</a:t>
            </a:r>
            <a:endParaRPr lang="en-US" sz="1200" i="1" dirty="0">
              <a:latin typeface="Arial"/>
              <a:cs typeface="Arial"/>
            </a:endParaRPr>
          </a:p>
        </p:txBody>
      </p:sp>
      <p:pic>
        <p:nvPicPr>
          <p:cNvPr id="64" name="Grafik 2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1" t="81922" r="1739"/>
          <a:stretch/>
        </p:blipFill>
        <p:spPr>
          <a:xfrm>
            <a:off x="380332" y="648069"/>
            <a:ext cx="1621257" cy="1454959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cxnSp>
        <p:nvCxnSpPr>
          <p:cNvPr id="69" name="Straight Connector 68"/>
          <p:cNvCxnSpPr/>
          <p:nvPr/>
        </p:nvCxnSpPr>
        <p:spPr>
          <a:xfrm flipV="1">
            <a:off x="1517018" y="648069"/>
            <a:ext cx="1588675" cy="78086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517018" y="1646693"/>
            <a:ext cx="1588675" cy="81199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4087077" y="1709360"/>
            <a:ext cx="1980993" cy="174668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4104143" y="627979"/>
            <a:ext cx="1963927" cy="1018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577885" y="2789392"/>
            <a:ext cx="5295164" cy="2951941"/>
            <a:chOff x="380331" y="2789392"/>
            <a:chExt cx="5295164" cy="2951941"/>
          </a:xfrm>
        </p:grpSpPr>
        <p:pic>
          <p:nvPicPr>
            <p:cNvPr id="95" name="Picture 94"/>
            <p:cNvPicPr>
              <a:picLocks noChangeAspect="1"/>
            </p:cNvPicPr>
            <p:nvPr/>
          </p:nvPicPr>
          <p:blipFill rotWithShape="1">
            <a:blip r:embed="rId4"/>
            <a:srcRect t="13279" b="12685"/>
            <a:stretch/>
          </p:blipFill>
          <p:spPr>
            <a:xfrm>
              <a:off x="380331" y="4404806"/>
              <a:ext cx="4435317" cy="1336527"/>
            </a:xfrm>
            <a:prstGeom prst="rect">
              <a:avLst/>
            </a:prstGeom>
            <a:ln w="38100" cmpd="sng">
              <a:noFill/>
            </a:ln>
          </p:spPr>
        </p:pic>
        <p:pic>
          <p:nvPicPr>
            <p:cNvPr id="96" name="Picture 95"/>
            <p:cNvPicPr>
              <a:picLocks noChangeAspect="1"/>
            </p:cNvPicPr>
            <p:nvPr/>
          </p:nvPicPr>
          <p:blipFill rotWithShape="1">
            <a:blip r:embed="rId7"/>
            <a:srcRect r="-10963" b="14801"/>
            <a:stretch/>
          </p:blipFill>
          <p:spPr>
            <a:xfrm flipH="1">
              <a:off x="1697704" y="2886970"/>
              <a:ext cx="1578517" cy="1101762"/>
            </a:xfrm>
            <a:prstGeom prst="rect">
              <a:avLst/>
            </a:prstGeom>
          </p:spPr>
        </p:pic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3727" y="2789392"/>
              <a:ext cx="1143319" cy="1143319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39946" y="2920111"/>
              <a:ext cx="907030" cy="919232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10"/>
            <a:srcRect l="50296" r="30813" b="65682"/>
            <a:stretch/>
          </p:blipFill>
          <p:spPr>
            <a:xfrm>
              <a:off x="5227282" y="4556460"/>
              <a:ext cx="448213" cy="626574"/>
            </a:xfrm>
            <a:prstGeom prst="rect">
              <a:avLst/>
            </a:prstGeom>
          </p:spPr>
        </p:pic>
        <p:cxnSp>
          <p:nvCxnSpPr>
            <p:cNvPr id="101" name="Straight Connector 100"/>
            <p:cNvCxnSpPr/>
            <p:nvPr/>
          </p:nvCxnSpPr>
          <p:spPr>
            <a:xfrm flipV="1">
              <a:off x="3994697" y="4530607"/>
              <a:ext cx="1232585" cy="31745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3948220" y="4990444"/>
              <a:ext cx="1363313" cy="28010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TextBox 106"/>
          <p:cNvSpPr txBox="1"/>
          <p:nvPr/>
        </p:nvSpPr>
        <p:spPr>
          <a:xfrm>
            <a:off x="6423644" y="3886026"/>
            <a:ext cx="245167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Arial"/>
                <a:cs typeface="Arial"/>
              </a:rPr>
              <a:t>Cholera</a:t>
            </a:r>
          </a:p>
          <a:p>
            <a:pPr algn="ctr"/>
            <a:r>
              <a:rPr lang="en-US" i="1" dirty="0" smtClean="0">
                <a:latin typeface="Arial"/>
                <a:cs typeface="Arial"/>
              </a:rPr>
              <a:t>Ricin</a:t>
            </a:r>
          </a:p>
          <a:p>
            <a:pPr algn="ctr"/>
            <a:r>
              <a:rPr lang="en-US" i="1" dirty="0" smtClean="0">
                <a:latin typeface="Arial"/>
                <a:cs typeface="Arial"/>
              </a:rPr>
              <a:t>Influenza</a:t>
            </a:r>
          </a:p>
          <a:p>
            <a:pPr algn="ctr"/>
            <a:r>
              <a:rPr lang="en-US" i="1" dirty="0" smtClean="0">
                <a:latin typeface="Arial"/>
                <a:cs typeface="Arial"/>
              </a:rPr>
              <a:t>Ebola</a:t>
            </a:r>
          </a:p>
          <a:p>
            <a:pPr algn="ctr"/>
            <a:r>
              <a:rPr lang="en-US" i="1" dirty="0" smtClean="0">
                <a:latin typeface="Arial"/>
                <a:cs typeface="Arial"/>
              </a:rPr>
              <a:t>Shiga Toxins</a:t>
            </a:r>
          </a:p>
          <a:p>
            <a:pPr algn="ctr"/>
            <a:r>
              <a:rPr lang="en-US" i="1" dirty="0" smtClean="0">
                <a:latin typeface="Arial"/>
                <a:cs typeface="Arial"/>
              </a:rPr>
              <a:t>HIV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42835" y="3801605"/>
            <a:ext cx="4628820" cy="2309061"/>
            <a:chOff x="445281" y="3801605"/>
            <a:chExt cx="4628820" cy="2309061"/>
          </a:xfrm>
        </p:grpSpPr>
        <p:sp>
          <p:nvSpPr>
            <p:cNvPr id="103" name="Freeform 102"/>
            <p:cNvSpPr/>
            <p:nvPr/>
          </p:nvSpPr>
          <p:spPr>
            <a:xfrm rot="17740912">
              <a:off x="900647" y="3773124"/>
              <a:ext cx="573206" cy="1012208"/>
            </a:xfrm>
            <a:custGeom>
              <a:avLst/>
              <a:gdLst>
                <a:gd name="connsiteX0" fmla="*/ 0 w 1394346"/>
                <a:gd name="connsiteY0" fmla="*/ 2275 h 1519451"/>
                <a:gd name="connsiteX1" fmla="*/ 532263 w 1394346"/>
                <a:gd name="connsiteY1" fmla="*/ 111457 h 1519451"/>
                <a:gd name="connsiteX2" fmla="*/ 423081 w 1394346"/>
                <a:gd name="connsiteY2" fmla="*/ 671015 h 1519451"/>
                <a:gd name="connsiteX3" fmla="*/ 600502 w 1394346"/>
                <a:gd name="connsiteY3" fmla="*/ 916675 h 1519451"/>
                <a:gd name="connsiteX4" fmla="*/ 1160060 w 1394346"/>
                <a:gd name="connsiteY4" fmla="*/ 903027 h 1519451"/>
                <a:gd name="connsiteX5" fmla="*/ 1378424 w 1394346"/>
                <a:gd name="connsiteY5" fmla="*/ 1039505 h 1519451"/>
                <a:gd name="connsiteX6" fmla="*/ 1255594 w 1394346"/>
                <a:gd name="connsiteY6" fmla="*/ 1285165 h 1519451"/>
                <a:gd name="connsiteX7" fmla="*/ 1187355 w 1394346"/>
                <a:gd name="connsiteY7" fmla="*/ 1489881 h 1519451"/>
                <a:gd name="connsiteX8" fmla="*/ 1378424 w 1394346"/>
                <a:gd name="connsiteY8" fmla="*/ 1462586 h 15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4346" h="1519451">
                  <a:moveTo>
                    <a:pt x="0" y="2275"/>
                  </a:moveTo>
                  <a:cubicBezTo>
                    <a:pt x="230875" y="1137"/>
                    <a:pt x="461750" y="0"/>
                    <a:pt x="532263" y="111457"/>
                  </a:cubicBezTo>
                  <a:cubicBezTo>
                    <a:pt x="602776" y="222914"/>
                    <a:pt x="411708" y="536812"/>
                    <a:pt x="423081" y="671015"/>
                  </a:cubicBezTo>
                  <a:cubicBezTo>
                    <a:pt x="434454" y="805218"/>
                    <a:pt x="477672" y="878006"/>
                    <a:pt x="600502" y="916675"/>
                  </a:cubicBezTo>
                  <a:cubicBezTo>
                    <a:pt x="723332" y="955344"/>
                    <a:pt x="1030406" y="882555"/>
                    <a:pt x="1160060" y="903027"/>
                  </a:cubicBezTo>
                  <a:cubicBezTo>
                    <a:pt x="1289714" y="923499"/>
                    <a:pt x="1362502" y="975815"/>
                    <a:pt x="1378424" y="1039505"/>
                  </a:cubicBezTo>
                  <a:cubicBezTo>
                    <a:pt x="1394346" y="1103195"/>
                    <a:pt x="1287439" y="1210102"/>
                    <a:pt x="1255594" y="1285165"/>
                  </a:cubicBezTo>
                  <a:cubicBezTo>
                    <a:pt x="1223749" y="1360228"/>
                    <a:pt x="1166883" y="1460311"/>
                    <a:pt x="1187355" y="1489881"/>
                  </a:cubicBezTo>
                  <a:cubicBezTo>
                    <a:pt x="1207827" y="1519451"/>
                    <a:pt x="1293125" y="1491018"/>
                    <a:pt x="1378424" y="1462586"/>
                  </a:cubicBezTo>
                </a:path>
              </a:pathLst>
            </a:custGeom>
            <a:ln w="38100">
              <a:solidFill>
                <a:srgbClr val="FF0000"/>
              </a:solidFill>
            </a:ln>
            <a:scene3d>
              <a:camera prst="orthographicFront">
                <a:rot lat="19499998" lon="0" rev="0"/>
              </a:camera>
              <a:lightRig rig="threePt" dir="t"/>
            </a:scene3d>
            <a:sp3d>
              <a:bevelT/>
              <a:bevelB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8" name="Picture 10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197565" y="3801605"/>
              <a:ext cx="808448" cy="899635"/>
            </a:xfrm>
            <a:prstGeom prst="rect">
              <a:avLst/>
            </a:prstGeom>
          </p:spPr>
        </p:pic>
        <p:pic>
          <p:nvPicPr>
            <p:cNvPr id="109" name="Picture 108" descr="Figure 3.tif"/>
            <p:cNvPicPr>
              <a:picLocks noChangeAspect="1"/>
            </p:cNvPicPr>
            <p:nvPr/>
          </p:nvPicPr>
          <p:blipFill>
            <a:blip r:embed="rId12" cstate="print"/>
            <a:srcRect l="31598" t="13969" r="47116" b="62226"/>
            <a:stretch>
              <a:fillRect/>
            </a:stretch>
          </p:blipFill>
          <p:spPr>
            <a:xfrm>
              <a:off x="3540266" y="3819246"/>
              <a:ext cx="918159" cy="823768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45281" y="5741334"/>
              <a:ext cx="14857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Treatment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917545" y="5741334"/>
              <a:ext cx="14857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Diagnosis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3205346" y="5741334"/>
              <a:ext cx="1868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Understanding</a:t>
              </a:r>
              <a:endParaRPr lang="en-US" dirty="0">
                <a:latin typeface="Arial"/>
                <a:cs typeface="Arial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080352" y="2789392"/>
            <a:ext cx="1472264" cy="2058672"/>
          </a:xfrm>
          <a:prstGeom prst="rect">
            <a:avLst/>
          </a:prstGeom>
          <a:noFill/>
          <a:ln w="38100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788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pic>
        <p:nvPicPr>
          <p:cNvPr id="3" name="Picture 2" descr="SJR-3-86-B_SBA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61"/>
          <a:stretch>
            <a:fillRect/>
          </a:stretch>
        </p:blipFill>
        <p:spPr bwMode="auto">
          <a:xfrm>
            <a:off x="4607885" y="670352"/>
            <a:ext cx="3443406" cy="257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JR-3-86-F_SBA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36"/>
          <a:stretch>
            <a:fillRect/>
          </a:stretch>
        </p:blipFill>
        <p:spPr bwMode="auto">
          <a:xfrm>
            <a:off x="4607885" y="746183"/>
            <a:ext cx="3268663" cy="2590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16" descr="gol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78" y="-106760"/>
            <a:ext cx="4113497" cy="3700269"/>
          </a:xfrm>
          <a:prstGeom prst="rect">
            <a:avLst/>
          </a:prstGeom>
        </p:spPr>
      </p:pic>
      <p:sp>
        <p:nvSpPr>
          <p:cNvPr id="118" name="TextBox 117"/>
          <p:cNvSpPr txBox="1"/>
          <p:nvPr/>
        </p:nvSpPr>
        <p:spPr>
          <a:xfrm>
            <a:off x="123478" y="12503"/>
            <a:ext cx="8872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latin typeface="Arial"/>
                <a:cs typeface="Arial"/>
              </a:rPr>
              <a:t>Label-Free Biosensing</a:t>
            </a:r>
            <a:endParaRPr lang="fr-FR" sz="2400" i="1" dirty="0">
              <a:latin typeface="Arial"/>
              <a:cs typeface="Arial"/>
            </a:endParaRPr>
          </a:p>
        </p:txBody>
      </p:sp>
      <p:cxnSp>
        <p:nvCxnSpPr>
          <p:cNvPr id="121" name="Straight Arrow Connector 120"/>
          <p:cNvCxnSpPr/>
          <p:nvPr/>
        </p:nvCxnSpPr>
        <p:spPr>
          <a:xfrm rot="16200000" flipV="1">
            <a:off x="7424273" y="1839423"/>
            <a:ext cx="1219658" cy="29169"/>
          </a:xfrm>
          <a:prstGeom prst="straightConnector1">
            <a:avLst/>
          </a:prstGeom>
          <a:ln w="57150" cmpd="sng"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264741" y="3661717"/>
            <a:ext cx="2074448" cy="2088771"/>
            <a:chOff x="6264741" y="3661717"/>
            <a:chExt cx="2074448" cy="2088771"/>
          </a:xfrm>
        </p:grpSpPr>
        <p:pic>
          <p:nvPicPr>
            <p:cNvPr id="129" name="Picture 128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4605572">
              <a:off x="7606603" y="3932755"/>
              <a:ext cx="489315" cy="810678"/>
            </a:xfrm>
            <a:prstGeom prst="rect">
              <a:avLst/>
            </a:prstGeom>
          </p:spPr>
        </p:pic>
        <p:pic>
          <p:nvPicPr>
            <p:cNvPr id="130" name="Picture 129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6366001">
              <a:off x="6944814" y="3654799"/>
              <a:ext cx="484288" cy="802350"/>
            </a:xfrm>
            <a:prstGeom prst="rect">
              <a:avLst/>
            </a:prstGeom>
          </p:spPr>
        </p:pic>
        <p:pic>
          <p:nvPicPr>
            <p:cNvPr id="131" name="Picture 130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15455328">
              <a:off x="6422392" y="4709633"/>
              <a:ext cx="480084" cy="795385"/>
            </a:xfrm>
            <a:prstGeom prst="rect">
              <a:avLst/>
            </a:prstGeom>
          </p:spPr>
        </p:pic>
        <p:pic>
          <p:nvPicPr>
            <p:cNvPr id="132" name="Picture 13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17032508">
              <a:off x="7241922" y="5056355"/>
              <a:ext cx="508913" cy="843148"/>
            </a:xfrm>
            <a:prstGeom prst="rect">
              <a:avLst/>
            </a:prstGeom>
          </p:spPr>
        </p:pic>
        <p:pic>
          <p:nvPicPr>
            <p:cNvPr id="133" name="Picture 13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6200000">
              <a:off x="6514493" y="5121491"/>
              <a:ext cx="595418" cy="662576"/>
            </a:xfrm>
            <a:prstGeom prst="rect">
              <a:avLst/>
            </a:prstGeom>
          </p:spPr>
        </p:pic>
        <p:pic>
          <p:nvPicPr>
            <p:cNvPr id="134" name="Picture 13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6200000">
              <a:off x="6980483" y="4790340"/>
              <a:ext cx="595418" cy="662576"/>
            </a:xfrm>
            <a:prstGeom prst="rect">
              <a:avLst/>
            </a:prstGeom>
          </p:spPr>
        </p:pic>
        <p:pic>
          <p:nvPicPr>
            <p:cNvPr id="135" name="Picture 13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6200000">
              <a:off x="7564250" y="4922800"/>
              <a:ext cx="595418" cy="662576"/>
            </a:xfrm>
            <a:prstGeom prst="rect">
              <a:avLst/>
            </a:prstGeom>
          </p:spPr>
        </p:pic>
        <p:pic>
          <p:nvPicPr>
            <p:cNvPr id="136" name="Picture 13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6200000">
              <a:off x="7710192" y="4260497"/>
              <a:ext cx="595418" cy="662576"/>
            </a:xfrm>
            <a:prstGeom prst="rect">
              <a:avLst/>
            </a:prstGeom>
          </p:spPr>
        </p:pic>
        <p:pic>
          <p:nvPicPr>
            <p:cNvPr id="137" name="Picture 13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6200000">
              <a:off x="7491280" y="3628138"/>
              <a:ext cx="595418" cy="662576"/>
            </a:xfrm>
            <a:prstGeom prst="rect">
              <a:avLst/>
            </a:prstGeom>
          </p:spPr>
        </p:pic>
        <p:pic>
          <p:nvPicPr>
            <p:cNvPr id="138" name="Picture 13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6200000">
              <a:off x="7053454" y="4194267"/>
              <a:ext cx="595418" cy="662576"/>
            </a:xfrm>
            <a:prstGeom prst="rect">
              <a:avLst/>
            </a:prstGeom>
          </p:spPr>
        </p:pic>
        <p:pic>
          <p:nvPicPr>
            <p:cNvPr id="139" name="Picture 13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6200000">
              <a:off x="6396716" y="4459188"/>
              <a:ext cx="595418" cy="662576"/>
            </a:xfrm>
            <a:prstGeom prst="rect">
              <a:avLst/>
            </a:prstGeom>
          </p:spPr>
        </p:pic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6200000">
              <a:off x="6396716" y="3863115"/>
              <a:ext cx="595418" cy="662576"/>
            </a:xfrm>
            <a:prstGeom prst="rect">
              <a:avLst/>
            </a:prstGeom>
          </p:spPr>
        </p:pic>
        <p:pic>
          <p:nvPicPr>
            <p:cNvPr id="141" name="Picture 140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17032508">
              <a:off x="7523868" y="4503340"/>
              <a:ext cx="466155" cy="772307"/>
            </a:xfrm>
            <a:prstGeom prst="rect">
              <a:avLst/>
            </a:prstGeom>
          </p:spPr>
        </p:pic>
        <p:pic>
          <p:nvPicPr>
            <p:cNvPr id="142" name="Picture 14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8669375">
              <a:off x="6772351" y="4314873"/>
              <a:ext cx="442987" cy="604596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768087" y="3575969"/>
            <a:ext cx="2362647" cy="2071369"/>
            <a:chOff x="768087" y="3575969"/>
            <a:chExt cx="2362647" cy="2071369"/>
          </a:xfrm>
        </p:grpSpPr>
        <p:pic>
          <p:nvPicPr>
            <p:cNvPr id="145" name="Picture 14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6200000">
              <a:off x="815976" y="4928428"/>
              <a:ext cx="680531" cy="757289"/>
            </a:xfrm>
            <a:prstGeom prst="rect">
              <a:avLst/>
            </a:prstGeom>
          </p:spPr>
        </p:pic>
        <p:pic>
          <p:nvPicPr>
            <p:cNvPr id="146" name="Picture 14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6200000">
              <a:off x="806466" y="3537590"/>
              <a:ext cx="680531" cy="757289"/>
            </a:xfrm>
            <a:prstGeom prst="rect">
              <a:avLst/>
            </a:prstGeom>
          </p:spPr>
        </p:pic>
        <p:pic>
          <p:nvPicPr>
            <p:cNvPr id="147" name="Picture 14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6200000">
              <a:off x="1755087" y="4001203"/>
              <a:ext cx="680531" cy="757289"/>
            </a:xfrm>
            <a:prstGeom prst="rect">
              <a:avLst/>
            </a:prstGeom>
          </p:spPr>
        </p:pic>
        <p:pic>
          <p:nvPicPr>
            <p:cNvPr id="148" name="Picture 147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6200000">
              <a:off x="2411824" y="4928427"/>
              <a:ext cx="680531" cy="757289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3686721" y="3941697"/>
            <a:ext cx="1572444" cy="714253"/>
            <a:chOff x="3686721" y="3941697"/>
            <a:chExt cx="1572444" cy="714253"/>
          </a:xfrm>
        </p:grpSpPr>
        <p:cxnSp>
          <p:nvCxnSpPr>
            <p:cNvPr id="128" name="Straight Arrow Connector 127"/>
            <p:cNvCxnSpPr/>
            <p:nvPr/>
          </p:nvCxnSpPr>
          <p:spPr>
            <a:xfrm flipV="1">
              <a:off x="3686721" y="4643102"/>
              <a:ext cx="1572444" cy="12848"/>
            </a:xfrm>
            <a:prstGeom prst="straightConnector1">
              <a:avLst/>
            </a:prstGeom>
            <a:ln w="57150" cmpd="sng">
              <a:solidFill>
                <a:srgbClr val="00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200" l="18200" r="816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15886" r="17612"/>
            <a:stretch/>
          </p:blipFill>
          <p:spPr>
            <a:xfrm rot="16200000">
              <a:off x="4155170" y="3767708"/>
              <a:ext cx="529843" cy="877822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09" t="47916" r="49637" b="44307"/>
          <a:stretch/>
        </p:blipFill>
        <p:spPr>
          <a:xfrm flipV="1">
            <a:off x="8274940" y="2147733"/>
            <a:ext cx="601763" cy="561246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49" t="46609" r="67515" b="44663"/>
          <a:stretch/>
        </p:blipFill>
        <p:spPr>
          <a:xfrm flipV="1">
            <a:off x="8253488" y="972347"/>
            <a:ext cx="621891" cy="57857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41705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716952" y="1182204"/>
            <a:ext cx="537064" cy="504056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>
            <a:bevelT w="1041400" h="1041400"/>
            <a:bevelB w="1041400" h="10414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50" y="894172"/>
            <a:ext cx="2754306" cy="1008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3030" y="1047068"/>
            <a:ext cx="733922" cy="495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4221009" y="1407107"/>
            <a:ext cx="733922" cy="4951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678698">
            <a:off x="3770498" y="600342"/>
            <a:ext cx="733922" cy="4951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478698">
            <a:off x="3482466" y="1752470"/>
            <a:ext cx="733922" cy="495176"/>
          </a:xfrm>
          <a:prstGeom prst="rect">
            <a:avLst/>
          </a:prstGeom>
        </p:spPr>
      </p:pic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979644"/>
              </p:ext>
            </p:extLst>
          </p:nvPr>
        </p:nvGraphicFramePr>
        <p:xfrm>
          <a:off x="4747846" y="3117738"/>
          <a:ext cx="4154488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212" name="Graph" r:id="rId8" imgW="4154760" imgH="2901600" progId="Origin50.Graph">
                  <p:embed/>
                </p:oleObj>
              </mc:Choice>
              <mc:Fallback>
                <p:oleObj name="Graph" r:id="rId8" imgW="41547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47846" y="3117738"/>
                        <a:ext cx="4154488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867531"/>
              </p:ext>
            </p:extLst>
          </p:nvPr>
        </p:nvGraphicFramePr>
        <p:xfrm>
          <a:off x="4801893" y="514921"/>
          <a:ext cx="41544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213" name="Graph" r:id="rId10" imgW="4154760" imgH="2901600" progId="Origin50.Graph">
                  <p:embed/>
                </p:oleObj>
              </mc:Choice>
              <mc:Fallback>
                <p:oleObj name="Graph" r:id="rId10" imgW="41547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801893" y="514921"/>
                        <a:ext cx="41544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296433"/>
              </p:ext>
            </p:extLst>
          </p:nvPr>
        </p:nvGraphicFramePr>
        <p:xfrm>
          <a:off x="615185" y="3122097"/>
          <a:ext cx="4132263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214" name="Graph" r:id="rId12" imgW="4131720" imgH="2901600" progId="Origin50.Graph">
                  <p:embed/>
                </p:oleObj>
              </mc:Choice>
              <mc:Fallback>
                <p:oleObj name="Graph" r:id="rId12" imgW="413172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15185" y="3122097"/>
                        <a:ext cx="4132263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Straight Arrow Connector 13"/>
          <p:cNvCxnSpPr/>
          <p:nvPr/>
        </p:nvCxnSpPr>
        <p:spPr>
          <a:xfrm>
            <a:off x="6456195" y="1205712"/>
            <a:ext cx="0" cy="72008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7973381" y="1812617"/>
            <a:ext cx="0" cy="89636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03800" y="566067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[Con A]</a:t>
            </a:r>
            <a:endParaRPr lang="en-GB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7229942" y="4236000"/>
            <a:ext cx="792088" cy="0"/>
          </a:xfrm>
          <a:prstGeom prst="straightConnector1">
            <a:avLst/>
          </a:prstGeom>
          <a:ln w="38100">
            <a:solidFill>
              <a:srgbClr val="111CF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643249" y="4019976"/>
            <a:ext cx="717249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3478" y="12503"/>
            <a:ext cx="8872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latin typeface="Arial"/>
                <a:cs typeface="Arial"/>
              </a:rPr>
              <a:t>Glycosylated Gold </a:t>
            </a:r>
            <a:r>
              <a:rPr lang="en-GB" sz="2400" i="1" dirty="0">
                <a:latin typeface="Arial"/>
                <a:cs typeface="Arial"/>
              </a:rPr>
              <a:t>N</a:t>
            </a:r>
            <a:r>
              <a:rPr lang="en-GB" sz="2400" i="1" dirty="0" smtClean="0">
                <a:latin typeface="Arial"/>
                <a:cs typeface="Arial"/>
              </a:rPr>
              <a:t>anoparticles</a:t>
            </a:r>
            <a:endParaRPr lang="fr-FR" sz="2400" i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98964" y="6519446"/>
            <a:ext cx="7637164" cy="523220"/>
          </a:xfrm>
          <a:prstGeom prst="rect">
            <a:avLst/>
          </a:prstGeom>
          <a:solidFill>
            <a:srgbClr val="B3A2C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Richards</a:t>
            </a:r>
            <a:r>
              <a:rPr lang="en-GB" sz="1400" b="1" i="1" u="sng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S-J.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</a:t>
            </a:r>
            <a:r>
              <a:rPr lang="en-GB" sz="14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sz="1400" dirty="0" err="1" smtClean="0">
                <a:latin typeface="Arial" charset="0"/>
                <a:ea typeface="Arial" charset="0"/>
                <a:cs typeface="Arial" charset="0"/>
              </a:rPr>
              <a:t>Fullam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E., </a:t>
            </a:r>
            <a:r>
              <a:rPr lang="en-GB" sz="1400" dirty="0" err="1" smtClean="0">
                <a:latin typeface="Arial" charset="0"/>
                <a:ea typeface="Arial" charset="0"/>
                <a:cs typeface="Arial" charset="0"/>
              </a:rPr>
              <a:t>Besra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G. S. Gibson, M. I.;</a:t>
            </a:r>
            <a:r>
              <a:rPr lang="en-GB" sz="1400" i="1" dirty="0" smtClean="0">
                <a:latin typeface="Arial" charset="0"/>
                <a:ea typeface="Arial" charset="0"/>
                <a:cs typeface="Arial" charset="0"/>
              </a:rPr>
              <a:t> J. Mater. Chem. B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b="1" dirty="0" smtClean="0">
                <a:latin typeface="Arial" charset="0"/>
                <a:ea typeface="Arial" charset="0"/>
                <a:cs typeface="Arial" charset="0"/>
              </a:rPr>
              <a:t>2014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dirty="0"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GB" sz="1400" i="1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1490-1498</a:t>
            </a:r>
          </a:p>
          <a:p>
            <a:pPr algn="ctr"/>
            <a:endParaRPr lang="en-GB" sz="1400" i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3" name="modified_AuNPS.mov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85853" y="1979195"/>
            <a:ext cx="1797177" cy="97347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2872020" y="2447375"/>
            <a:ext cx="3251250" cy="1938992"/>
          </a:xfrm>
          <a:prstGeom prst="rect">
            <a:avLst/>
          </a:prstGeom>
          <a:solidFill>
            <a:srgbClr val="FFFFFF"/>
          </a:solidFill>
          <a:ln w="28575" cmpd="sng">
            <a:solidFill>
              <a:srgbClr val="66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Gill Sans"/>
                <a:cs typeface="Gill Sans"/>
              </a:rPr>
              <a:t>Colour Change </a:t>
            </a:r>
            <a:r>
              <a:rPr lang="en-US" sz="3000" dirty="0" smtClean="0">
                <a:latin typeface="Gill Sans"/>
                <a:ea typeface="Wingdings"/>
                <a:cs typeface="Gill Sans"/>
                <a:sym typeface="Wingdings"/>
              </a:rPr>
              <a:t></a:t>
            </a:r>
          </a:p>
          <a:p>
            <a:pPr algn="ctr"/>
            <a:r>
              <a:rPr lang="en-US" sz="3000" dirty="0" smtClean="0">
                <a:latin typeface="Gill Sans"/>
                <a:cs typeface="Gill Sans"/>
              </a:rPr>
              <a:t>Fast </a:t>
            </a:r>
            <a:r>
              <a:rPr lang="en-US" sz="3000" dirty="0" smtClean="0">
                <a:latin typeface="Gill Sans"/>
                <a:ea typeface="Wingdings"/>
                <a:cs typeface="Gill Sans"/>
                <a:sym typeface="Wingdings"/>
              </a:rPr>
              <a:t></a:t>
            </a:r>
            <a:endParaRPr lang="en-US" sz="3000" dirty="0">
              <a:latin typeface="Gill Sans"/>
              <a:cs typeface="Gill Sans"/>
              <a:sym typeface="Wingdings"/>
            </a:endParaRPr>
          </a:p>
          <a:p>
            <a:pPr algn="ctr"/>
            <a:r>
              <a:rPr lang="en-US" sz="3000" dirty="0" smtClean="0">
                <a:latin typeface="Gill Sans"/>
                <a:cs typeface="Gill Sans"/>
                <a:sym typeface="Wingdings"/>
              </a:rPr>
              <a:t>Specific </a:t>
            </a:r>
            <a:r>
              <a:rPr lang="en-US" sz="3000" dirty="0" smtClean="0">
                <a:latin typeface="Gill Sans"/>
                <a:ea typeface="Wingdings"/>
                <a:cs typeface="Gill Sans"/>
                <a:sym typeface="Wingdings"/>
              </a:rPr>
              <a:t></a:t>
            </a:r>
            <a:endParaRPr lang="en-US" sz="3000" dirty="0">
              <a:latin typeface="Gill Sans"/>
              <a:cs typeface="Gill Sans"/>
              <a:sym typeface="Wingdings"/>
            </a:endParaRPr>
          </a:p>
          <a:p>
            <a:pPr algn="ctr"/>
            <a:r>
              <a:rPr lang="en-US" sz="3000" dirty="0" smtClean="0">
                <a:latin typeface="Gill Sans"/>
                <a:cs typeface="Gill Sans"/>
                <a:sym typeface="Wingdings"/>
              </a:rPr>
              <a:t>Saline Stability </a:t>
            </a:r>
            <a:r>
              <a:rPr lang="en-US" sz="3000" dirty="0" smtClean="0">
                <a:latin typeface="Gill Sans"/>
                <a:ea typeface="Wingdings"/>
                <a:cs typeface="Gill Sans"/>
                <a:sym typeface="Wingdings"/>
              </a:rPr>
              <a:t></a:t>
            </a:r>
            <a:r>
              <a:rPr lang="en-US" sz="3000" dirty="0" smtClean="0">
                <a:latin typeface="Gill Sans"/>
                <a:cs typeface="Gill Sans"/>
                <a:sym typeface="Wingdings"/>
              </a:rPr>
              <a:t> </a:t>
            </a:r>
            <a:endParaRPr lang="en-US" sz="3000" dirty="0">
              <a:latin typeface="Gill Sans"/>
              <a:cs typeface="Gill San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09" t="47916" r="49637" b="44307"/>
          <a:stretch/>
        </p:blipFill>
        <p:spPr>
          <a:xfrm flipV="1">
            <a:off x="8483458" y="2147733"/>
            <a:ext cx="601763" cy="561246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49" t="46609" r="67515" b="44663"/>
          <a:stretch/>
        </p:blipFill>
        <p:spPr>
          <a:xfrm flipV="1">
            <a:off x="8462006" y="972347"/>
            <a:ext cx="621891" cy="57857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90231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16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22989"/>
              </p:ext>
            </p:extLst>
          </p:nvPr>
        </p:nvGraphicFramePr>
        <p:xfrm>
          <a:off x="679192" y="3036071"/>
          <a:ext cx="41544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222" name="Graph" r:id="rId4" imgW="4154760" imgH="2901600" progId="Origin50.Graph">
                  <p:embed/>
                </p:oleObj>
              </mc:Choice>
              <mc:Fallback>
                <p:oleObj name="Graph" r:id="rId4" imgW="41547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9192" y="3036071"/>
                        <a:ext cx="4154487" cy="2901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915816" y="969668"/>
            <a:ext cx="434975" cy="303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9648" tIns="14823" rIns="29648" bIns="14823"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114803" y="1698172"/>
            <a:ext cx="1215669" cy="0"/>
          </a:xfrm>
          <a:prstGeom prst="straightConnector1">
            <a:avLst/>
          </a:prstGeom>
          <a:ln w="317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5428733" y="912840"/>
            <a:ext cx="383617" cy="360040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>
            <a:bevelT w="1041400" h="1041400"/>
            <a:bevelB w="1041400" h="10414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943993" y="1780738"/>
            <a:ext cx="1146115" cy="287659"/>
            <a:chOff x="5940152" y="4974497"/>
            <a:chExt cx="1146115" cy="287659"/>
          </a:xfrm>
        </p:grpSpPr>
        <p:sp>
          <p:nvSpPr>
            <p:cNvPr id="10" name="Freeform 9"/>
            <p:cNvSpPr/>
            <p:nvPr/>
          </p:nvSpPr>
          <p:spPr>
            <a:xfrm>
              <a:off x="5940152" y="5085184"/>
              <a:ext cx="546630" cy="176972"/>
            </a:xfrm>
            <a:custGeom>
              <a:avLst/>
              <a:gdLst>
                <a:gd name="connsiteX0" fmla="*/ 0 w 546630"/>
                <a:gd name="connsiteY0" fmla="*/ 0 h 176972"/>
                <a:gd name="connsiteX1" fmla="*/ 144696 w 546630"/>
                <a:gd name="connsiteY1" fmla="*/ 176825 h 176972"/>
                <a:gd name="connsiteX2" fmla="*/ 241160 w 546630"/>
                <a:gd name="connsiteY2" fmla="*/ 32150 h 176972"/>
                <a:gd name="connsiteX3" fmla="*/ 418011 w 546630"/>
                <a:gd name="connsiteY3" fmla="*/ 128600 h 176972"/>
                <a:gd name="connsiteX4" fmla="*/ 546630 w 546630"/>
                <a:gd name="connsiteY4" fmla="*/ 16075 h 17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630" h="176972">
                  <a:moveTo>
                    <a:pt x="0" y="0"/>
                  </a:moveTo>
                  <a:cubicBezTo>
                    <a:pt x="52251" y="85733"/>
                    <a:pt x="104503" y="171467"/>
                    <a:pt x="144696" y="176825"/>
                  </a:cubicBezTo>
                  <a:cubicBezTo>
                    <a:pt x="184889" y="182183"/>
                    <a:pt x="195608" y="40188"/>
                    <a:pt x="241160" y="32150"/>
                  </a:cubicBezTo>
                  <a:cubicBezTo>
                    <a:pt x="286713" y="24113"/>
                    <a:pt x="367099" y="131279"/>
                    <a:pt x="418011" y="128600"/>
                  </a:cubicBezTo>
                  <a:cubicBezTo>
                    <a:pt x="468923" y="125921"/>
                    <a:pt x="546630" y="16075"/>
                    <a:pt x="546630" y="16075"/>
                  </a:cubicBezTo>
                </a:path>
              </a:pathLst>
            </a:cu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851020">
              <a:off x="6468590" y="4974497"/>
              <a:ext cx="617677" cy="264719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 rot="11187287">
            <a:off x="6444361" y="1772241"/>
            <a:ext cx="1146115" cy="287659"/>
            <a:chOff x="5940152" y="4974497"/>
            <a:chExt cx="1146115" cy="287659"/>
          </a:xfrm>
        </p:grpSpPr>
        <p:sp>
          <p:nvSpPr>
            <p:cNvPr id="13" name="Freeform 12"/>
            <p:cNvSpPr/>
            <p:nvPr/>
          </p:nvSpPr>
          <p:spPr>
            <a:xfrm>
              <a:off x="5940152" y="5085184"/>
              <a:ext cx="546630" cy="176972"/>
            </a:xfrm>
            <a:custGeom>
              <a:avLst/>
              <a:gdLst>
                <a:gd name="connsiteX0" fmla="*/ 0 w 546630"/>
                <a:gd name="connsiteY0" fmla="*/ 0 h 176972"/>
                <a:gd name="connsiteX1" fmla="*/ 144696 w 546630"/>
                <a:gd name="connsiteY1" fmla="*/ 176825 h 176972"/>
                <a:gd name="connsiteX2" fmla="*/ 241160 w 546630"/>
                <a:gd name="connsiteY2" fmla="*/ 32150 h 176972"/>
                <a:gd name="connsiteX3" fmla="*/ 418011 w 546630"/>
                <a:gd name="connsiteY3" fmla="*/ 128600 h 176972"/>
                <a:gd name="connsiteX4" fmla="*/ 546630 w 546630"/>
                <a:gd name="connsiteY4" fmla="*/ 16075 h 17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630" h="176972">
                  <a:moveTo>
                    <a:pt x="0" y="0"/>
                  </a:moveTo>
                  <a:cubicBezTo>
                    <a:pt x="52251" y="85733"/>
                    <a:pt x="104503" y="171467"/>
                    <a:pt x="144696" y="176825"/>
                  </a:cubicBezTo>
                  <a:cubicBezTo>
                    <a:pt x="184889" y="182183"/>
                    <a:pt x="195608" y="40188"/>
                    <a:pt x="241160" y="32150"/>
                  </a:cubicBezTo>
                  <a:cubicBezTo>
                    <a:pt x="286713" y="24113"/>
                    <a:pt x="367099" y="131279"/>
                    <a:pt x="418011" y="128600"/>
                  </a:cubicBezTo>
                  <a:cubicBezTo>
                    <a:pt x="468923" y="125921"/>
                    <a:pt x="546630" y="16075"/>
                    <a:pt x="546630" y="16075"/>
                  </a:cubicBezTo>
                </a:path>
              </a:pathLst>
            </a:cu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851020">
              <a:off x="6468590" y="4974497"/>
              <a:ext cx="617677" cy="264719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 rot="4922078">
            <a:off x="7304757" y="2368384"/>
            <a:ext cx="1146115" cy="287659"/>
            <a:chOff x="5940152" y="4974497"/>
            <a:chExt cx="1146115" cy="287659"/>
          </a:xfrm>
        </p:grpSpPr>
        <p:sp>
          <p:nvSpPr>
            <p:cNvPr id="16" name="Freeform 15"/>
            <p:cNvSpPr/>
            <p:nvPr/>
          </p:nvSpPr>
          <p:spPr>
            <a:xfrm>
              <a:off x="5940152" y="5085184"/>
              <a:ext cx="546630" cy="176972"/>
            </a:xfrm>
            <a:custGeom>
              <a:avLst/>
              <a:gdLst>
                <a:gd name="connsiteX0" fmla="*/ 0 w 546630"/>
                <a:gd name="connsiteY0" fmla="*/ 0 h 176972"/>
                <a:gd name="connsiteX1" fmla="*/ 144696 w 546630"/>
                <a:gd name="connsiteY1" fmla="*/ 176825 h 176972"/>
                <a:gd name="connsiteX2" fmla="*/ 241160 w 546630"/>
                <a:gd name="connsiteY2" fmla="*/ 32150 h 176972"/>
                <a:gd name="connsiteX3" fmla="*/ 418011 w 546630"/>
                <a:gd name="connsiteY3" fmla="*/ 128600 h 176972"/>
                <a:gd name="connsiteX4" fmla="*/ 546630 w 546630"/>
                <a:gd name="connsiteY4" fmla="*/ 16075 h 17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630" h="176972">
                  <a:moveTo>
                    <a:pt x="0" y="0"/>
                  </a:moveTo>
                  <a:cubicBezTo>
                    <a:pt x="52251" y="85733"/>
                    <a:pt x="104503" y="171467"/>
                    <a:pt x="144696" y="176825"/>
                  </a:cubicBezTo>
                  <a:cubicBezTo>
                    <a:pt x="184889" y="182183"/>
                    <a:pt x="195608" y="40188"/>
                    <a:pt x="241160" y="32150"/>
                  </a:cubicBezTo>
                  <a:cubicBezTo>
                    <a:pt x="286713" y="24113"/>
                    <a:pt x="367099" y="131279"/>
                    <a:pt x="418011" y="128600"/>
                  </a:cubicBezTo>
                  <a:cubicBezTo>
                    <a:pt x="468923" y="125921"/>
                    <a:pt x="546630" y="16075"/>
                    <a:pt x="546630" y="16075"/>
                  </a:cubicBezTo>
                </a:path>
              </a:pathLst>
            </a:cu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851020">
              <a:off x="6468590" y="4974497"/>
              <a:ext cx="617677" cy="264719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 rot="16109365">
            <a:off x="7169782" y="1133439"/>
            <a:ext cx="1146115" cy="287659"/>
            <a:chOff x="5940152" y="4974497"/>
            <a:chExt cx="1146115" cy="287659"/>
          </a:xfrm>
        </p:grpSpPr>
        <p:sp>
          <p:nvSpPr>
            <p:cNvPr id="19" name="Freeform 18"/>
            <p:cNvSpPr/>
            <p:nvPr/>
          </p:nvSpPr>
          <p:spPr>
            <a:xfrm>
              <a:off x="5940152" y="5085184"/>
              <a:ext cx="546630" cy="176972"/>
            </a:xfrm>
            <a:custGeom>
              <a:avLst/>
              <a:gdLst>
                <a:gd name="connsiteX0" fmla="*/ 0 w 546630"/>
                <a:gd name="connsiteY0" fmla="*/ 0 h 176972"/>
                <a:gd name="connsiteX1" fmla="*/ 144696 w 546630"/>
                <a:gd name="connsiteY1" fmla="*/ 176825 h 176972"/>
                <a:gd name="connsiteX2" fmla="*/ 241160 w 546630"/>
                <a:gd name="connsiteY2" fmla="*/ 32150 h 176972"/>
                <a:gd name="connsiteX3" fmla="*/ 418011 w 546630"/>
                <a:gd name="connsiteY3" fmla="*/ 128600 h 176972"/>
                <a:gd name="connsiteX4" fmla="*/ 546630 w 546630"/>
                <a:gd name="connsiteY4" fmla="*/ 16075 h 17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630" h="176972">
                  <a:moveTo>
                    <a:pt x="0" y="0"/>
                  </a:moveTo>
                  <a:cubicBezTo>
                    <a:pt x="52251" y="85733"/>
                    <a:pt x="104503" y="171467"/>
                    <a:pt x="144696" y="176825"/>
                  </a:cubicBezTo>
                  <a:cubicBezTo>
                    <a:pt x="184889" y="182183"/>
                    <a:pt x="195608" y="40188"/>
                    <a:pt x="241160" y="32150"/>
                  </a:cubicBezTo>
                  <a:cubicBezTo>
                    <a:pt x="286713" y="24113"/>
                    <a:pt x="367099" y="131279"/>
                    <a:pt x="418011" y="128600"/>
                  </a:cubicBezTo>
                  <a:cubicBezTo>
                    <a:pt x="468923" y="125921"/>
                    <a:pt x="546630" y="16075"/>
                    <a:pt x="546630" y="16075"/>
                  </a:cubicBezTo>
                </a:path>
              </a:pathLst>
            </a:cu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851020">
              <a:off x="6468590" y="4974497"/>
              <a:ext cx="617677" cy="264719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 rot="18543059">
            <a:off x="7627640" y="1236446"/>
            <a:ext cx="1146115" cy="287659"/>
            <a:chOff x="5940152" y="4974497"/>
            <a:chExt cx="1146115" cy="287659"/>
          </a:xfrm>
        </p:grpSpPr>
        <p:sp>
          <p:nvSpPr>
            <p:cNvPr id="22" name="Freeform 21"/>
            <p:cNvSpPr/>
            <p:nvPr/>
          </p:nvSpPr>
          <p:spPr>
            <a:xfrm>
              <a:off x="5940152" y="5085184"/>
              <a:ext cx="546630" cy="176972"/>
            </a:xfrm>
            <a:custGeom>
              <a:avLst/>
              <a:gdLst>
                <a:gd name="connsiteX0" fmla="*/ 0 w 546630"/>
                <a:gd name="connsiteY0" fmla="*/ 0 h 176972"/>
                <a:gd name="connsiteX1" fmla="*/ 144696 w 546630"/>
                <a:gd name="connsiteY1" fmla="*/ 176825 h 176972"/>
                <a:gd name="connsiteX2" fmla="*/ 241160 w 546630"/>
                <a:gd name="connsiteY2" fmla="*/ 32150 h 176972"/>
                <a:gd name="connsiteX3" fmla="*/ 418011 w 546630"/>
                <a:gd name="connsiteY3" fmla="*/ 128600 h 176972"/>
                <a:gd name="connsiteX4" fmla="*/ 546630 w 546630"/>
                <a:gd name="connsiteY4" fmla="*/ 16075 h 17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630" h="176972">
                  <a:moveTo>
                    <a:pt x="0" y="0"/>
                  </a:moveTo>
                  <a:cubicBezTo>
                    <a:pt x="52251" y="85733"/>
                    <a:pt x="104503" y="171467"/>
                    <a:pt x="144696" y="176825"/>
                  </a:cubicBezTo>
                  <a:cubicBezTo>
                    <a:pt x="184889" y="182183"/>
                    <a:pt x="195608" y="40188"/>
                    <a:pt x="241160" y="32150"/>
                  </a:cubicBezTo>
                  <a:cubicBezTo>
                    <a:pt x="286713" y="24113"/>
                    <a:pt x="367099" y="131279"/>
                    <a:pt x="418011" y="128600"/>
                  </a:cubicBezTo>
                  <a:cubicBezTo>
                    <a:pt x="468923" y="125921"/>
                    <a:pt x="546630" y="16075"/>
                    <a:pt x="546630" y="16075"/>
                  </a:cubicBezTo>
                </a:path>
              </a:pathLst>
            </a:cu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851020">
              <a:off x="6468590" y="4974497"/>
              <a:ext cx="617677" cy="264719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 rot="8130346">
            <a:off x="6656375" y="2357149"/>
            <a:ext cx="1146115" cy="287659"/>
            <a:chOff x="5940152" y="4974497"/>
            <a:chExt cx="1146115" cy="287659"/>
          </a:xfrm>
        </p:grpSpPr>
        <p:sp>
          <p:nvSpPr>
            <p:cNvPr id="25" name="Freeform 24"/>
            <p:cNvSpPr/>
            <p:nvPr/>
          </p:nvSpPr>
          <p:spPr>
            <a:xfrm>
              <a:off x="5940152" y="5085184"/>
              <a:ext cx="546630" cy="176972"/>
            </a:xfrm>
            <a:custGeom>
              <a:avLst/>
              <a:gdLst>
                <a:gd name="connsiteX0" fmla="*/ 0 w 546630"/>
                <a:gd name="connsiteY0" fmla="*/ 0 h 176972"/>
                <a:gd name="connsiteX1" fmla="*/ 144696 w 546630"/>
                <a:gd name="connsiteY1" fmla="*/ 176825 h 176972"/>
                <a:gd name="connsiteX2" fmla="*/ 241160 w 546630"/>
                <a:gd name="connsiteY2" fmla="*/ 32150 h 176972"/>
                <a:gd name="connsiteX3" fmla="*/ 418011 w 546630"/>
                <a:gd name="connsiteY3" fmla="*/ 128600 h 176972"/>
                <a:gd name="connsiteX4" fmla="*/ 546630 w 546630"/>
                <a:gd name="connsiteY4" fmla="*/ 16075 h 17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630" h="176972">
                  <a:moveTo>
                    <a:pt x="0" y="0"/>
                  </a:moveTo>
                  <a:cubicBezTo>
                    <a:pt x="52251" y="85733"/>
                    <a:pt x="104503" y="171467"/>
                    <a:pt x="144696" y="176825"/>
                  </a:cubicBezTo>
                  <a:cubicBezTo>
                    <a:pt x="184889" y="182183"/>
                    <a:pt x="195608" y="40188"/>
                    <a:pt x="241160" y="32150"/>
                  </a:cubicBezTo>
                  <a:cubicBezTo>
                    <a:pt x="286713" y="24113"/>
                    <a:pt x="367099" y="131279"/>
                    <a:pt x="418011" y="128600"/>
                  </a:cubicBezTo>
                  <a:cubicBezTo>
                    <a:pt x="468923" y="125921"/>
                    <a:pt x="546630" y="16075"/>
                    <a:pt x="546630" y="16075"/>
                  </a:cubicBezTo>
                </a:path>
              </a:pathLst>
            </a:cu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851020">
              <a:off x="6468590" y="4974497"/>
              <a:ext cx="617677" cy="264719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 rot="2378558">
            <a:off x="7759958" y="2257288"/>
            <a:ext cx="1146115" cy="287659"/>
            <a:chOff x="5940152" y="4974497"/>
            <a:chExt cx="1146115" cy="287659"/>
          </a:xfrm>
        </p:grpSpPr>
        <p:sp>
          <p:nvSpPr>
            <p:cNvPr id="28" name="Freeform 27"/>
            <p:cNvSpPr/>
            <p:nvPr/>
          </p:nvSpPr>
          <p:spPr>
            <a:xfrm>
              <a:off x="5940152" y="5085184"/>
              <a:ext cx="546630" cy="176972"/>
            </a:xfrm>
            <a:custGeom>
              <a:avLst/>
              <a:gdLst>
                <a:gd name="connsiteX0" fmla="*/ 0 w 546630"/>
                <a:gd name="connsiteY0" fmla="*/ 0 h 176972"/>
                <a:gd name="connsiteX1" fmla="*/ 144696 w 546630"/>
                <a:gd name="connsiteY1" fmla="*/ 176825 h 176972"/>
                <a:gd name="connsiteX2" fmla="*/ 241160 w 546630"/>
                <a:gd name="connsiteY2" fmla="*/ 32150 h 176972"/>
                <a:gd name="connsiteX3" fmla="*/ 418011 w 546630"/>
                <a:gd name="connsiteY3" fmla="*/ 128600 h 176972"/>
                <a:gd name="connsiteX4" fmla="*/ 546630 w 546630"/>
                <a:gd name="connsiteY4" fmla="*/ 16075 h 17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630" h="176972">
                  <a:moveTo>
                    <a:pt x="0" y="0"/>
                  </a:moveTo>
                  <a:cubicBezTo>
                    <a:pt x="52251" y="85733"/>
                    <a:pt x="104503" y="171467"/>
                    <a:pt x="144696" y="176825"/>
                  </a:cubicBezTo>
                  <a:cubicBezTo>
                    <a:pt x="184889" y="182183"/>
                    <a:pt x="195608" y="40188"/>
                    <a:pt x="241160" y="32150"/>
                  </a:cubicBezTo>
                  <a:cubicBezTo>
                    <a:pt x="286713" y="24113"/>
                    <a:pt x="367099" y="131279"/>
                    <a:pt x="418011" y="128600"/>
                  </a:cubicBezTo>
                  <a:cubicBezTo>
                    <a:pt x="468923" y="125921"/>
                    <a:pt x="546630" y="16075"/>
                    <a:pt x="546630" y="16075"/>
                  </a:cubicBezTo>
                </a:path>
              </a:pathLst>
            </a:cu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851020">
              <a:off x="6468590" y="4974497"/>
              <a:ext cx="617677" cy="264719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 rot="13565845">
            <a:off x="6575801" y="1141433"/>
            <a:ext cx="1146115" cy="287659"/>
            <a:chOff x="5940152" y="4974497"/>
            <a:chExt cx="1146115" cy="287659"/>
          </a:xfrm>
        </p:grpSpPr>
        <p:sp>
          <p:nvSpPr>
            <p:cNvPr id="31" name="Freeform 30"/>
            <p:cNvSpPr/>
            <p:nvPr/>
          </p:nvSpPr>
          <p:spPr>
            <a:xfrm>
              <a:off x="5940152" y="5085184"/>
              <a:ext cx="546630" cy="176972"/>
            </a:xfrm>
            <a:custGeom>
              <a:avLst/>
              <a:gdLst>
                <a:gd name="connsiteX0" fmla="*/ 0 w 546630"/>
                <a:gd name="connsiteY0" fmla="*/ 0 h 176972"/>
                <a:gd name="connsiteX1" fmla="*/ 144696 w 546630"/>
                <a:gd name="connsiteY1" fmla="*/ 176825 h 176972"/>
                <a:gd name="connsiteX2" fmla="*/ 241160 w 546630"/>
                <a:gd name="connsiteY2" fmla="*/ 32150 h 176972"/>
                <a:gd name="connsiteX3" fmla="*/ 418011 w 546630"/>
                <a:gd name="connsiteY3" fmla="*/ 128600 h 176972"/>
                <a:gd name="connsiteX4" fmla="*/ 546630 w 546630"/>
                <a:gd name="connsiteY4" fmla="*/ 16075 h 17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630" h="176972">
                  <a:moveTo>
                    <a:pt x="0" y="0"/>
                  </a:moveTo>
                  <a:cubicBezTo>
                    <a:pt x="52251" y="85733"/>
                    <a:pt x="104503" y="171467"/>
                    <a:pt x="144696" y="176825"/>
                  </a:cubicBezTo>
                  <a:cubicBezTo>
                    <a:pt x="184889" y="182183"/>
                    <a:pt x="195608" y="40188"/>
                    <a:pt x="241160" y="32150"/>
                  </a:cubicBezTo>
                  <a:cubicBezTo>
                    <a:pt x="286713" y="24113"/>
                    <a:pt x="367099" y="131279"/>
                    <a:pt x="418011" y="128600"/>
                  </a:cubicBezTo>
                  <a:cubicBezTo>
                    <a:pt x="468923" y="125921"/>
                    <a:pt x="546630" y="16075"/>
                    <a:pt x="546630" y="16075"/>
                  </a:cubicBezTo>
                </a:path>
              </a:pathLst>
            </a:cu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851020">
              <a:off x="6468590" y="4974497"/>
              <a:ext cx="617677" cy="264719"/>
            </a:xfrm>
            <a:prstGeom prst="rect">
              <a:avLst/>
            </a:prstGeom>
          </p:spPr>
        </p:pic>
      </p:grpSp>
      <p:sp>
        <p:nvSpPr>
          <p:cNvPr id="33" name="Oval 32"/>
          <p:cNvSpPr/>
          <p:nvPr/>
        </p:nvSpPr>
        <p:spPr>
          <a:xfrm>
            <a:off x="7457101" y="1636722"/>
            <a:ext cx="613787" cy="576064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>
            <a:bevelT w="1041400" h="1041400"/>
            <a:bevelB w="1041400" h="10414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5373551" y="142457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40 nm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5373551" y="1341533"/>
            <a:ext cx="504056" cy="0"/>
          </a:xfrm>
          <a:prstGeom prst="straightConnector1">
            <a:avLst/>
          </a:prstGeom>
          <a:ln w="19050" cmpd="sng"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94" y="648183"/>
            <a:ext cx="5689600" cy="2044700"/>
          </a:xfrm>
          <a:prstGeom prst="rect">
            <a:avLst/>
          </a:prstGeom>
        </p:spPr>
      </p:pic>
      <p:cxnSp>
        <p:nvCxnSpPr>
          <p:cNvPr id="37" name="Straight Arrow Connector 36"/>
          <p:cNvCxnSpPr/>
          <p:nvPr/>
        </p:nvCxnSpPr>
        <p:spPr>
          <a:xfrm>
            <a:off x="2266497" y="3766966"/>
            <a:ext cx="0" cy="72008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3504043" y="4306426"/>
            <a:ext cx="0" cy="82435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24137" y="2476476"/>
            <a:ext cx="9578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n = 68</a:t>
            </a:r>
            <a:endParaRPr lang="en-US" sz="1200" dirty="0"/>
          </a:p>
        </p:txBody>
      </p:sp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1830116"/>
              </p:ext>
            </p:extLst>
          </p:nvPr>
        </p:nvGraphicFramePr>
        <p:xfrm>
          <a:off x="4660766" y="3028188"/>
          <a:ext cx="4154488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223" name="Graph" r:id="rId8" imgW="4154760" imgH="2901600" progId="Origin50.Graph">
                  <p:embed/>
                </p:oleObj>
              </mc:Choice>
              <mc:Fallback>
                <p:oleObj name="Graph" r:id="rId8" imgW="41547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60766" y="3028188"/>
                        <a:ext cx="4154488" cy="29019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154073" y="2863955"/>
            <a:ext cx="2895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/>
              <a:t>Con A induced aggregation</a:t>
            </a:r>
            <a:endParaRPr lang="en-GB" sz="1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6908485" y="3170927"/>
            <a:ext cx="21937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PEG functionalised</a:t>
            </a:r>
            <a:endParaRPr lang="en-US" sz="1500" dirty="0"/>
          </a:p>
        </p:txBody>
      </p:sp>
      <p:sp>
        <p:nvSpPr>
          <p:cNvPr id="46" name="TextBox 45"/>
          <p:cNvSpPr txBox="1"/>
          <p:nvPr/>
        </p:nvSpPr>
        <p:spPr>
          <a:xfrm>
            <a:off x="4733659" y="3174078"/>
            <a:ext cx="21937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Directly functionalised</a:t>
            </a:r>
            <a:endParaRPr lang="en-US" sz="1500" dirty="0"/>
          </a:p>
        </p:txBody>
      </p:sp>
      <p:sp>
        <p:nvSpPr>
          <p:cNvPr id="48" name="TextBox 47"/>
          <p:cNvSpPr txBox="1"/>
          <p:nvPr/>
        </p:nvSpPr>
        <p:spPr>
          <a:xfrm>
            <a:off x="-98964" y="6519446"/>
            <a:ext cx="7637164" cy="523220"/>
          </a:xfrm>
          <a:prstGeom prst="rect">
            <a:avLst/>
          </a:prstGeom>
          <a:solidFill>
            <a:srgbClr val="B3A2C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Richards</a:t>
            </a:r>
            <a:r>
              <a:rPr lang="en-GB" sz="1400" b="1" i="1" u="sng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S-J.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</a:t>
            </a:r>
            <a:r>
              <a:rPr lang="en-GB" sz="14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sz="1400" dirty="0" err="1" smtClean="0">
                <a:latin typeface="Arial" charset="0"/>
                <a:ea typeface="Arial" charset="0"/>
                <a:cs typeface="Arial" charset="0"/>
              </a:rPr>
              <a:t>Fullam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E., </a:t>
            </a:r>
            <a:r>
              <a:rPr lang="en-GB" sz="1400" dirty="0" err="1" smtClean="0">
                <a:latin typeface="Arial" charset="0"/>
                <a:ea typeface="Arial" charset="0"/>
                <a:cs typeface="Arial" charset="0"/>
              </a:rPr>
              <a:t>Besra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G. S. Gibson, M. I.;</a:t>
            </a:r>
            <a:r>
              <a:rPr lang="en-GB" sz="1400" i="1" dirty="0" smtClean="0">
                <a:latin typeface="Arial" charset="0"/>
                <a:ea typeface="Arial" charset="0"/>
                <a:cs typeface="Arial" charset="0"/>
              </a:rPr>
              <a:t> J. Mater. Chem. B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b="1" dirty="0" smtClean="0">
                <a:latin typeface="Arial" charset="0"/>
                <a:ea typeface="Arial" charset="0"/>
                <a:cs typeface="Arial" charset="0"/>
              </a:rPr>
              <a:t>2014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dirty="0"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GB" sz="1400" i="1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1490-1498</a:t>
            </a:r>
          </a:p>
          <a:p>
            <a:pPr algn="ctr"/>
            <a:endParaRPr lang="en-GB" sz="1400" i="1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V="1">
            <a:off x="8005355" y="3493035"/>
            <a:ext cx="0" cy="1327249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 rot="16200000">
            <a:off x="6947666" y="4009122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Arial" pitchFamily="34" charset="0"/>
                <a:cs typeface="Arial" pitchFamily="34" charset="0"/>
              </a:rPr>
              <a:t>[ConA] 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58494" y="2310616"/>
            <a:ext cx="3668835" cy="1938992"/>
          </a:xfrm>
          <a:prstGeom prst="rect">
            <a:avLst/>
          </a:prstGeom>
          <a:solidFill>
            <a:srgbClr val="FFFFFF"/>
          </a:solidFill>
          <a:ln w="28575" cmpd="sng">
            <a:solidFill>
              <a:srgbClr val="66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Gill Sans"/>
                <a:cs typeface="Gill Sans"/>
              </a:rPr>
              <a:t>Colour Change </a:t>
            </a:r>
            <a:r>
              <a:rPr lang="en-US" sz="3000" dirty="0" smtClean="0">
                <a:latin typeface="Gill Sans"/>
                <a:ea typeface="Wingdings"/>
                <a:cs typeface="Gill Sans"/>
                <a:sym typeface="Wingdings"/>
              </a:rPr>
              <a:t></a:t>
            </a:r>
            <a:endParaRPr lang="en-US" sz="3000" dirty="0" smtClean="0">
              <a:latin typeface="Gill Sans"/>
              <a:ea typeface="Wingdings"/>
              <a:cs typeface="Gill Sans"/>
              <a:sym typeface="Wingdings"/>
            </a:endParaRPr>
          </a:p>
          <a:p>
            <a:pPr algn="ctr"/>
            <a:r>
              <a:rPr lang="en-US" sz="3000" dirty="0" smtClean="0">
                <a:latin typeface="Gill Sans"/>
                <a:cs typeface="Gill Sans"/>
              </a:rPr>
              <a:t>Fast </a:t>
            </a:r>
            <a:r>
              <a:rPr lang="en-US" sz="3000" dirty="0" smtClean="0">
                <a:latin typeface="Wingdings"/>
                <a:ea typeface="Wingdings"/>
                <a:cs typeface="Wingdings"/>
                <a:sym typeface="Wingdings"/>
              </a:rPr>
              <a:t></a:t>
            </a:r>
            <a:endParaRPr lang="en-US" sz="3000" dirty="0">
              <a:latin typeface="Gill Sans"/>
              <a:cs typeface="Gill Sans"/>
              <a:sym typeface="Wingdings"/>
            </a:endParaRPr>
          </a:p>
          <a:p>
            <a:pPr algn="ctr"/>
            <a:r>
              <a:rPr lang="en-US" sz="3000" dirty="0" smtClean="0">
                <a:latin typeface="Gill Sans"/>
                <a:cs typeface="Gill Sans"/>
                <a:sym typeface="Wingdings"/>
              </a:rPr>
              <a:t>Specific </a:t>
            </a:r>
            <a:r>
              <a:rPr lang="en-US" sz="3000" dirty="0" smtClean="0">
                <a:latin typeface="Gill Sans"/>
                <a:ea typeface="Wingdings"/>
                <a:cs typeface="Gill Sans"/>
                <a:sym typeface="Wingdings"/>
              </a:rPr>
              <a:t></a:t>
            </a:r>
            <a:endParaRPr lang="en-US" sz="3000" dirty="0">
              <a:latin typeface="Gill Sans"/>
              <a:cs typeface="Gill Sans"/>
              <a:sym typeface="Wingdings"/>
            </a:endParaRPr>
          </a:p>
          <a:p>
            <a:pPr algn="ctr"/>
            <a:r>
              <a:rPr lang="en-US" sz="3000" dirty="0" smtClean="0">
                <a:latin typeface="Gill Sans"/>
                <a:cs typeface="Gill Sans"/>
                <a:sym typeface="Wingdings"/>
              </a:rPr>
              <a:t>Saline Stability </a:t>
            </a:r>
            <a:r>
              <a:rPr lang="en-US" sz="3000" dirty="0">
                <a:latin typeface="Gill Sans"/>
                <a:ea typeface="Wingdings"/>
                <a:cs typeface="Gill Sans"/>
                <a:sym typeface="Wingdings"/>
              </a:rPr>
              <a:t></a:t>
            </a:r>
            <a:r>
              <a:rPr lang="en-US" sz="3000" dirty="0" smtClean="0">
                <a:latin typeface="Gill Sans"/>
                <a:cs typeface="Gill Sans"/>
                <a:sym typeface="Wingdings"/>
              </a:rPr>
              <a:t>  </a:t>
            </a:r>
            <a:endParaRPr lang="en-US" sz="3000" dirty="0">
              <a:latin typeface="Gill Sans"/>
              <a:cs typeface="Gill San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23478" y="12503"/>
            <a:ext cx="8872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i="1" dirty="0" smtClean="0">
                <a:latin typeface="Arial"/>
                <a:cs typeface="Arial"/>
              </a:rPr>
              <a:t>PEG-</a:t>
            </a:r>
            <a:r>
              <a:rPr lang="fr-FR" sz="2400" i="1" dirty="0" err="1" smtClean="0">
                <a:latin typeface="Arial"/>
                <a:cs typeface="Arial"/>
              </a:rPr>
              <a:t>Stabilised</a:t>
            </a:r>
            <a:r>
              <a:rPr lang="fr-FR" sz="2400" i="1" dirty="0" smtClean="0">
                <a:latin typeface="Arial"/>
                <a:cs typeface="Arial"/>
              </a:rPr>
              <a:t> </a:t>
            </a:r>
            <a:r>
              <a:rPr lang="fr-FR" sz="2400" i="1" dirty="0" smtClean="0">
                <a:latin typeface="Arial"/>
                <a:cs typeface="Arial"/>
              </a:rPr>
              <a:t>AuNPs</a:t>
            </a:r>
            <a:endParaRPr lang="fr-FR" sz="24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7302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6" grpId="0"/>
      <p:bldP spid="50" grpId="0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236" y="2281916"/>
            <a:ext cx="5463364" cy="2689656"/>
          </a:xfrm>
          <a:prstGeom prst="rect">
            <a:avLst/>
          </a:prstGeom>
          <a:ln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932" y="1704753"/>
            <a:ext cx="5475917" cy="322790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23478" y="12503"/>
            <a:ext cx="8872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i="1" dirty="0" smtClean="0">
                <a:latin typeface="Arial"/>
                <a:cs typeface="Arial"/>
              </a:rPr>
              <a:t>Optimisation of </a:t>
            </a:r>
            <a:r>
              <a:rPr lang="fr-FR" sz="2400" i="1" dirty="0" err="1" smtClean="0">
                <a:latin typeface="Arial"/>
                <a:cs typeface="Arial"/>
              </a:rPr>
              <a:t>polymer</a:t>
            </a:r>
            <a:r>
              <a:rPr lang="fr-FR" sz="2400" i="1" dirty="0" smtClean="0">
                <a:latin typeface="Arial"/>
                <a:cs typeface="Arial"/>
              </a:rPr>
              <a:t> </a:t>
            </a:r>
            <a:r>
              <a:rPr lang="fr-FR" sz="2400" i="1" dirty="0" err="1" smtClean="0">
                <a:latin typeface="Arial"/>
                <a:cs typeface="Arial"/>
              </a:rPr>
              <a:t>coating</a:t>
            </a:r>
            <a:endParaRPr lang="fr-FR" sz="2400" i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34844" y="1451744"/>
            <a:ext cx="2331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Masked thiol for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/>
                <a:cs typeface="Arial"/>
              </a:rPr>
              <a:t>immobilisation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on to AuNP</a:t>
            </a:r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77486" y="3921645"/>
            <a:ext cx="2722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367009"/>
                </a:solidFill>
                <a:latin typeface="Arial"/>
                <a:cs typeface="Arial"/>
              </a:rPr>
              <a:t>Sugar for lectin recognition</a:t>
            </a:r>
            <a:endParaRPr lang="en-US" sz="2000" dirty="0">
              <a:solidFill>
                <a:srgbClr val="367009"/>
              </a:solidFill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7486" y="3913394"/>
            <a:ext cx="2722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Arial"/>
                <a:cs typeface="Arial"/>
              </a:rPr>
              <a:t>Sugar conjugation site</a:t>
            </a:r>
            <a:endParaRPr lang="en-US" sz="200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34838" y="1445979"/>
            <a:ext cx="2331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hiol for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/>
                <a:cs typeface="Arial"/>
              </a:rPr>
              <a:t>immobilisation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on to AuNP</a:t>
            </a:r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23010" y="1288143"/>
            <a:ext cx="7546956" cy="4336143"/>
          </a:xfrm>
          <a:prstGeom prst="rect">
            <a:avLst/>
          </a:prstGeom>
          <a:noFill/>
          <a:ln w="28575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-1" y="6348394"/>
            <a:ext cx="7626485" cy="523220"/>
          </a:xfrm>
          <a:prstGeom prst="rect">
            <a:avLst/>
          </a:prstGeom>
          <a:solidFill>
            <a:srgbClr val="B3A2C7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1400" b="1" u="sng" dirty="0" smtClean="0">
                <a:latin typeface="Arial" charset="0"/>
                <a:ea typeface="Arial" charset="0"/>
                <a:cs typeface="Arial" charset="0"/>
              </a:rPr>
              <a:t>Richards, S-J.</a:t>
            </a:r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, Biggs, C. I, </a:t>
            </a:r>
            <a:r>
              <a:rPr lang="en-US" sz="1400" dirty="0">
                <a:latin typeface="Arial" charset="0"/>
                <a:ea typeface="Arial" charset="0"/>
                <a:cs typeface="Arial" charset="0"/>
              </a:rPr>
              <a:t>Gibson</a:t>
            </a:r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, M. I., </a:t>
            </a:r>
            <a:r>
              <a:rPr lang="en-US" sz="1400" i="1" dirty="0">
                <a:latin typeface="Arial" charset="0"/>
                <a:ea typeface="Arial" charset="0"/>
                <a:cs typeface="Arial" charset="0"/>
              </a:rPr>
              <a:t>Methods in Molecular Biology; </a:t>
            </a:r>
            <a:r>
              <a:rPr lang="en-US" sz="1400" i="1" dirty="0" smtClean="0">
                <a:latin typeface="Arial" charset="0"/>
                <a:ea typeface="Arial" charset="0"/>
                <a:cs typeface="Arial" charset="0"/>
              </a:rPr>
              <a:t>Macro-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Glycoligands</a:t>
            </a:r>
            <a:r>
              <a:rPr lang="en-US" sz="1400" i="1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400" b="1" dirty="0">
                <a:latin typeface="Arial" charset="0"/>
                <a:ea typeface="Arial" charset="0"/>
                <a:cs typeface="Arial" charset="0"/>
              </a:rPr>
              <a:t>2016</a:t>
            </a:r>
            <a:r>
              <a:rPr lang="en-US" sz="1400" dirty="0">
                <a:latin typeface="Arial" charset="0"/>
                <a:ea typeface="Arial" charset="0"/>
                <a:cs typeface="Arial" charset="0"/>
              </a:rPr>
              <a:t>,</a:t>
            </a:r>
            <a:r>
              <a:rPr lang="en-US" sz="14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latin typeface="Arial" charset="0"/>
                <a:ea typeface="Arial" charset="0"/>
                <a:cs typeface="Arial" charset="0"/>
              </a:rPr>
              <a:t>Series </a:t>
            </a:r>
            <a:r>
              <a:rPr lang="en-US" sz="1400" dirty="0" err="1">
                <a:latin typeface="Arial" charset="0"/>
                <a:ea typeface="Arial" charset="0"/>
                <a:cs typeface="Arial" charset="0"/>
              </a:rPr>
              <a:t>Vol</a:t>
            </a:r>
            <a:r>
              <a:rPr lang="en-US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1367</a:t>
            </a:r>
            <a:endParaRPr lang="en-GB" sz="1400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452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pic>
        <p:nvPicPr>
          <p:cNvPr id="4" name="Picture 3" descr="SJR-3-54-saline stabilty.t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" t="978"/>
          <a:stretch/>
        </p:blipFill>
        <p:spPr>
          <a:xfrm>
            <a:off x="379986" y="1185329"/>
            <a:ext cx="3121082" cy="2252800"/>
          </a:xfrm>
          <a:prstGeom prst="rect">
            <a:avLst/>
          </a:prstGeom>
        </p:spPr>
      </p:pic>
      <p:pic>
        <p:nvPicPr>
          <p:cNvPr id="5" name="Picture 4" descr="man_conA.ti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9394"/>
          <a:stretch/>
        </p:blipFill>
        <p:spPr>
          <a:xfrm>
            <a:off x="450360" y="3886090"/>
            <a:ext cx="2996815" cy="21980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1700" y="3510163"/>
            <a:ext cx="312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Speed of colour change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0360" y="798773"/>
            <a:ext cx="2895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Saline stability</a:t>
            </a:r>
            <a:endParaRPr lang="en-GB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" r="52209"/>
          <a:stretch/>
        </p:blipFill>
        <p:spPr>
          <a:xfrm>
            <a:off x="4409969" y="1293989"/>
            <a:ext cx="4241260" cy="215757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9" r="1676"/>
          <a:stretch/>
        </p:blipFill>
        <p:spPr>
          <a:xfrm>
            <a:off x="4402474" y="3522293"/>
            <a:ext cx="4248755" cy="215757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22" name="TextBox 21"/>
          <p:cNvSpPr txBox="1"/>
          <p:nvPr/>
        </p:nvSpPr>
        <p:spPr>
          <a:xfrm>
            <a:off x="4372565" y="792217"/>
            <a:ext cx="1532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DP10</a:t>
            </a:r>
            <a:endParaRPr lang="en-GB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904829" y="792216"/>
            <a:ext cx="1539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DP20</a:t>
            </a:r>
            <a:endParaRPr lang="en-GB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444587" y="786922"/>
            <a:ext cx="1176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DP75</a:t>
            </a:r>
            <a:endParaRPr lang="en-GB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893605" y="2318979"/>
            <a:ext cx="3668835" cy="1938992"/>
          </a:xfrm>
          <a:prstGeom prst="rect">
            <a:avLst/>
          </a:prstGeom>
          <a:solidFill>
            <a:srgbClr val="FFFFFF"/>
          </a:solidFill>
          <a:ln w="38100" cmpd="sng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Gill Sans"/>
                <a:cs typeface="Gill Sans"/>
              </a:rPr>
              <a:t>Colour Change </a:t>
            </a:r>
            <a:r>
              <a:rPr lang="en-US" sz="3000" dirty="0">
                <a:latin typeface="Gill Sans"/>
                <a:ea typeface="Wingdings"/>
                <a:cs typeface="Gill Sans"/>
                <a:sym typeface="Wingdings"/>
              </a:rPr>
              <a:t></a:t>
            </a:r>
            <a:r>
              <a:rPr lang="en-US" sz="3000" dirty="0" smtClean="0">
                <a:latin typeface="Gill Sans"/>
                <a:cs typeface="Gill Sans"/>
              </a:rPr>
              <a:t> </a:t>
            </a:r>
            <a:endParaRPr lang="en-US" sz="3000" dirty="0" smtClean="0">
              <a:latin typeface="Gill Sans"/>
              <a:ea typeface="Wingdings"/>
              <a:cs typeface="Gill Sans"/>
              <a:sym typeface="Wingdings"/>
            </a:endParaRPr>
          </a:p>
          <a:p>
            <a:pPr algn="ctr"/>
            <a:r>
              <a:rPr lang="en-US" sz="3000" dirty="0" smtClean="0">
                <a:latin typeface="Gill Sans"/>
                <a:cs typeface="Gill Sans"/>
              </a:rPr>
              <a:t>Fast </a:t>
            </a:r>
            <a:r>
              <a:rPr lang="en-US" sz="3000" dirty="0">
                <a:latin typeface="Gill Sans"/>
                <a:ea typeface="Wingdings"/>
                <a:cs typeface="Gill Sans"/>
                <a:sym typeface="Wingdings"/>
              </a:rPr>
              <a:t></a:t>
            </a:r>
            <a:endParaRPr lang="en-US" sz="3000" dirty="0">
              <a:latin typeface="Gill Sans"/>
              <a:cs typeface="Gill Sans"/>
              <a:sym typeface="Wingdings"/>
            </a:endParaRPr>
          </a:p>
          <a:p>
            <a:pPr algn="ctr"/>
            <a:r>
              <a:rPr lang="en-US" sz="3000" dirty="0" smtClean="0">
                <a:latin typeface="Gill Sans"/>
                <a:cs typeface="Gill Sans"/>
                <a:sym typeface="Wingdings"/>
              </a:rPr>
              <a:t>Specific </a:t>
            </a:r>
            <a:r>
              <a:rPr lang="en-US" sz="3000" dirty="0" smtClean="0">
                <a:latin typeface="Gill Sans"/>
                <a:ea typeface="Wingdings"/>
                <a:cs typeface="Gill Sans"/>
                <a:sym typeface="Wingdings"/>
              </a:rPr>
              <a:t></a:t>
            </a:r>
            <a:endParaRPr lang="en-US" sz="3000" dirty="0">
              <a:latin typeface="Gill Sans"/>
              <a:cs typeface="Gill Sans"/>
              <a:sym typeface="Wingdings"/>
            </a:endParaRPr>
          </a:p>
          <a:p>
            <a:pPr algn="ctr"/>
            <a:r>
              <a:rPr lang="en-US" sz="3000" dirty="0" smtClean="0">
                <a:latin typeface="Gill Sans"/>
                <a:cs typeface="Gill Sans"/>
                <a:sym typeface="Wingdings"/>
              </a:rPr>
              <a:t>Saline Stability </a:t>
            </a:r>
            <a:r>
              <a:rPr lang="en-US" sz="3000" dirty="0">
                <a:latin typeface="Gill Sans"/>
                <a:ea typeface="Wingdings"/>
                <a:cs typeface="Gill Sans"/>
                <a:sym typeface="Wingdings"/>
              </a:rPr>
              <a:t></a:t>
            </a:r>
            <a:r>
              <a:rPr lang="en-US" sz="3000" dirty="0" smtClean="0">
                <a:latin typeface="Gill Sans"/>
                <a:cs typeface="Gill Sans"/>
                <a:sym typeface="Wingdings"/>
              </a:rPr>
              <a:t>  </a:t>
            </a:r>
            <a:endParaRPr lang="en-US" sz="3000" dirty="0">
              <a:latin typeface="Gill Sans"/>
              <a:cs typeface="Gill San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6535941"/>
            <a:ext cx="6614194" cy="523220"/>
          </a:xfrm>
          <a:prstGeom prst="rect">
            <a:avLst/>
          </a:prstGeom>
          <a:solidFill>
            <a:srgbClr val="B3A2C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 smtClean="0">
                <a:latin typeface="Arial"/>
                <a:cs typeface="Arial"/>
              </a:rPr>
              <a:t>Richards</a:t>
            </a:r>
            <a:r>
              <a:rPr lang="en-GB" sz="1400" b="1" i="1" u="sng" dirty="0" smtClean="0">
                <a:latin typeface="Arial"/>
                <a:cs typeface="Arial"/>
              </a:rPr>
              <a:t>, </a:t>
            </a:r>
            <a:r>
              <a:rPr lang="en-GB" sz="1400" b="1" u="sng" dirty="0" smtClean="0">
                <a:latin typeface="Arial"/>
                <a:cs typeface="Arial"/>
              </a:rPr>
              <a:t>S-J </a:t>
            </a:r>
            <a:r>
              <a:rPr lang="en-GB" sz="1400" dirty="0" smtClean="0">
                <a:latin typeface="Arial"/>
                <a:cs typeface="Arial"/>
              </a:rPr>
              <a:t>and Gibson, M. I.;</a:t>
            </a:r>
            <a:r>
              <a:rPr lang="en-GB" sz="1400" i="1" dirty="0" smtClean="0">
                <a:latin typeface="Arial"/>
                <a:cs typeface="Arial"/>
              </a:rPr>
              <a:t> Macro </a:t>
            </a:r>
            <a:r>
              <a:rPr lang="en-GB" sz="1400" i="1" dirty="0" err="1" smtClean="0">
                <a:latin typeface="Arial"/>
                <a:cs typeface="Arial"/>
              </a:rPr>
              <a:t>Lett</a:t>
            </a:r>
            <a:r>
              <a:rPr lang="en-GB" sz="1400" i="1" dirty="0" smtClean="0">
                <a:latin typeface="Arial"/>
                <a:cs typeface="Arial"/>
              </a:rPr>
              <a:t>.</a:t>
            </a:r>
            <a:r>
              <a:rPr lang="en-GB" sz="1400" dirty="0" smtClean="0">
                <a:latin typeface="Arial"/>
                <a:cs typeface="Arial"/>
              </a:rPr>
              <a:t>, </a:t>
            </a:r>
            <a:r>
              <a:rPr lang="en-GB" sz="1400" b="1" dirty="0" smtClean="0">
                <a:latin typeface="Arial"/>
                <a:cs typeface="Arial"/>
              </a:rPr>
              <a:t>2014</a:t>
            </a:r>
            <a:r>
              <a:rPr lang="en-GB" sz="1400" dirty="0" smtClean="0">
                <a:latin typeface="Arial"/>
                <a:cs typeface="Arial"/>
              </a:rPr>
              <a:t>, </a:t>
            </a:r>
            <a:r>
              <a:rPr lang="en-GB" sz="1400" dirty="0">
                <a:latin typeface="Arial"/>
                <a:cs typeface="Arial"/>
              </a:rPr>
              <a:t>2</a:t>
            </a:r>
            <a:r>
              <a:rPr lang="en-GB" sz="1400" i="1" dirty="0" smtClean="0">
                <a:latin typeface="Arial"/>
                <a:cs typeface="Arial"/>
              </a:rPr>
              <a:t>, </a:t>
            </a:r>
            <a:r>
              <a:rPr lang="en-GB" sz="1400" dirty="0" smtClean="0">
                <a:latin typeface="Arial"/>
                <a:cs typeface="Arial"/>
              </a:rPr>
              <a:t>1490-1498, 1, 1004-1008</a:t>
            </a:r>
          </a:p>
          <a:p>
            <a:pPr algn="ctr"/>
            <a:endParaRPr lang="en-GB" sz="1400" i="1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72565" y="5716732"/>
            <a:ext cx="1532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Too short</a:t>
            </a:r>
            <a:endParaRPr lang="en-GB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904829" y="5716731"/>
            <a:ext cx="1539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‘Just right’</a:t>
            </a:r>
            <a:endParaRPr lang="en-GB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444587" y="5711437"/>
            <a:ext cx="1176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Too long</a:t>
            </a:r>
            <a:endParaRPr lang="en-GB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4167" y="0"/>
            <a:ext cx="9073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Finding the ‘Goldilocks’ Zone for Optimised Responses</a:t>
            </a:r>
            <a:endParaRPr lang="en-GB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2437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23" grpId="0"/>
      <p:bldP spid="24" grpId="0"/>
      <p:bldP spid="25" grpId="0" animBg="1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45298" y="0"/>
            <a:ext cx="8503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Demonstration of Improved Performance</a:t>
            </a:r>
            <a:endParaRPr lang="en-GB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t="6619" r="8413"/>
          <a:stretch/>
        </p:blipFill>
        <p:spPr>
          <a:xfrm>
            <a:off x="670374" y="585188"/>
            <a:ext cx="3221020" cy="230394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/>
          <a:srcRect t="6619" r="5828"/>
          <a:stretch/>
        </p:blipFill>
        <p:spPr>
          <a:xfrm>
            <a:off x="4977840" y="585129"/>
            <a:ext cx="3322199" cy="2304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4" y="3402749"/>
            <a:ext cx="3304421" cy="2304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7840" y="3393863"/>
            <a:ext cx="3304421" cy="2304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37" name="Straight Arrow Connector 36"/>
          <p:cNvCxnSpPr/>
          <p:nvPr/>
        </p:nvCxnSpPr>
        <p:spPr>
          <a:xfrm>
            <a:off x="2144367" y="1017078"/>
            <a:ext cx="0" cy="72008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3769438" y="1288977"/>
            <a:ext cx="0" cy="89636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52514" y="919645"/>
            <a:ext cx="79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[SBA]</a:t>
            </a:r>
            <a:endParaRPr lang="en-US"/>
          </a:p>
        </p:txBody>
      </p:sp>
      <p:cxnSp>
        <p:nvCxnSpPr>
          <p:cNvPr id="41" name="Straight Arrow Connector 40"/>
          <p:cNvCxnSpPr/>
          <p:nvPr/>
        </p:nvCxnSpPr>
        <p:spPr>
          <a:xfrm flipH="1" flipV="1">
            <a:off x="8093559" y="888063"/>
            <a:ext cx="7564" cy="159980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601102" y="520073"/>
            <a:ext cx="79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[SBA]</a:t>
            </a:r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475009" y="5725562"/>
            <a:ext cx="3839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Dynamic </a:t>
            </a:r>
            <a:r>
              <a:rPr lang="en-US" i="1" smtClean="0"/>
              <a:t>Light Scattering</a:t>
            </a:r>
            <a:endParaRPr lang="en-US" i="1"/>
          </a:p>
        </p:txBody>
      </p:sp>
      <p:sp>
        <p:nvSpPr>
          <p:cNvPr id="46" name="TextBox 45"/>
          <p:cNvSpPr txBox="1"/>
          <p:nvPr/>
        </p:nvSpPr>
        <p:spPr>
          <a:xfrm>
            <a:off x="5615873" y="5697863"/>
            <a:ext cx="2079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Specificity test</a:t>
            </a:r>
            <a:endParaRPr lang="en-US" i="1" dirty="0"/>
          </a:p>
        </p:txBody>
      </p:sp>
      <p:sp>
        <p:nvSpPr>
          <p:cNvPr id="2" name="TextBox 1"/>
          <p:cNvSpPr txBox="1"/>
          <p:nvPr/>
        </p:nvSpPr>
        <p:spPr>
          <a:xfrm>
            <a:off x="878758" y="2882250"/>
            <a:ext cx="3032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UV-</a:t>
            </a:r>
            <a:r>
              <a:rPr lang="en-US" dirty="0" smtClean="0"/>
              <a:t>Vis Titration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249908" y="2882250"/>
            <a:ext cx="3032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Kinetics</a:t>
            </a:r>
            <a:endParaRPr lang="en-US" dirty="0"/>
          </a:p>
        </p:txBody>
      </p:sp>
      <p:pic>
        <p:nvPicPr>
          <p:cNvPr id="48" name="AuNPResponse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lum bright="2000" contrast="62000"/>
          </a:blip>
          <a:stretch>
            <a:fillRect/>
          </a:stretch>
        </p:blipFill>
        <p:spPr>
          <a:xfrm>
            <a:off x="0" y="496058"/>
            <a:ext cx="9067578" cy="522165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34015" y="1034644"/>
            <a:ext cx="9100293" cy="1901140"/>
            <a:chOff x="34015" y="1034644"/>
            <a:chExt cx="9100293" cy="19011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10"/>
            <a:srcRect l="10133" t="19956" r="55965"/>
            <a:stretch/>
          </p:blipFill>
          <p:spPr>
            <a:xfrm>
              <a:off x="34015" y="1062702"/>
              <a:ext cx="2188489" cy="1873082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10"/>
            <a:srcRect l="56451" t="19956" r="9034"/>
            <a:stretch/>
          </p:blipFill>
          <p:spPr>
            <a:xfrm>
              <a:off x="6906288" y="1034644"/>
              <a:ext cx="2228020" cy="1873082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sp>
        <p:nvSpPr>
          <p:cNvPr id="26" name="TextBox 25"/>
          <p:cNvSpPr txBox="1"/>
          <p:nvPr/>
        </p:nvSpPr>
        <p:spPr>
          <a:xfrm>
            <a:off x="-23172" y="6504038"/>
            <a:ext cx="7358423" cy="523220"/>
          </a:xfrm>
          <a:prstGeom prst="rect">
            <a:avLst/>
          </a:prstGeom>
          <a:solidFill>
            <a:srgbClr val="B3A2C7"/>
          </a:solidFill>
        </p:spPr>
        <p:txBody>
          <a:bodyPr wrap="square" rtlCol="0">
            <a:spAutoFit/>
          </a:bodyPr>
          <a:lstStyle/>
          <a:p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Richards</a:t>
            </a:r>
            <a:r>
              <a:rPr lang="en-GB" sz="1400" b="1" i="1" u="sng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1400" b="1" u="sng" dirty="0" smtClean="0">
                <a:latin typeface="Arial" charset="0"/>
                <a:ea typeface="Arial" charset="0"/>
                <a:cs typeface="Arial" charset="0"/>
              </a:rPr>
              <a:t>S-J.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Gibson, M. I. </a:t>
            </a:r>
            <a:r>
              <a:rPr lang="en-GB" sz="1400" i="1" dirty="0" smtClean="0">
                <a:latin typeface="Arial" charset="0"/>
                <a:ea typeface="Arial" charset="0"/>
                <a:cs typeface="Arial" charset="0"/>
              </a:rPr>
              <a:t>ACS Macro </a:t>
            </a:r>
            <a:r>
              <a:rPr lang="en-GB" sz="1400" i="1" dirty="0" err="1" smtClean="0">
                <a:latin typeface="Arial" charset="0"/>
                <a:ea typeface="Arial" charset="0"/>
                <a:cs typeface="Arial" charset="0"/>
              </a:rPr>
              <a:t>Lett</a:t>
            </a:r>
            <a:r>
              <a:rPr lang="en-GB" sz="1400" i="1" dirty="0" smtClean="0">
                <a:latin typeface="Arial" charset="0"/>
                <a:ea typeface="Arial" charset="0"/>
                <a:cs typeface="Arial" charset="0"/>
              </a:rPr>
              <a:t>.., </a:t>
            </a:r>
            <a:r>
              <a:rPr lang="en-GB" sz="1400" b="1" dirty="0" smtClean="0">
                <a:latin typeface="Arial" charset="0"/>
                <a:ea typeface="Arial" charset="0"/>
                <a:cs typeface="Arial" charset="0"/>
              </a:rPr>
              <a:t>2014</a:t>
            </a:r>
            <a:r>
              <a:rPr lang="en-GB" sz="1400" dirty="0" smtClean="0">
                <a:latin typeface="Arial" charset="0"/>
                <a:ea typeface="Arial" charset="0"/>
                <a:cs typeface="Arial" charset="0"/>
              </a:rPr>
              <a:t>, 3, 1004-1008</a:t>
            </a:r>
          </a:p>
          <a:p>
            <a:endParaRPr lang="en-GB" sz="1400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886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207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8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2194" y="-41260"/>
            <a:ext cx="811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Towards a </a:t>
            </a:r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‘Real</a:t>
            </a:r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’ </a:t>
            </a:r>
            <a:r>
              <a:rPr lang="en-GB" sz="2400" i="1" dirty="0" err="1" smtClean="0">
                <a:solidFill>
                  <a:srgbClr val="000000"/>
                </a:solidFill>
                <a:latin typeface="Arial"/>
                <a:cs typeface="Arial"/>
              </a:rPr>
              <a:t>Colourimetric</a:t>
            </a:r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2400" i="1" dirty="0" smtClean="0">
                <a:solidFill>
                  <a:srgbClr val="000000"/>
                </a:solidFill>
                <a:latin typeface="Arial"/>
                <a:cs typeface="Arial"/>
              </a:rPr>
              <a:t>Sensor</a:t>
            </a:r>
            <a:endParaRPr lang="en-GB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295" y="811796"/>
            <a:ext cx="2503303" cy="275168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2687" y="879518"/>
            <a:ext cx="2190976" cy="273976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566404" y="1225225"/>
            <a:ext cx="1995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/>
                <a:cs typeface="Arial"/>
              </a:rPr>
              <a:t>Enzymatic domain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82240" y="2507302"/>
            <a:ext cx="2453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/>
                <a:cs typeface="Arial"/>
              </a:rPr>
              <a:t>Carbohydrate binding domain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5241" y="478422"/>
            <a:ext cx="178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</a:rPr>
              <a:t>Cholera Toxin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629658" y="510345"/>
            <a:ext cx="113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Ricin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37283" y="3524838"/>
            <a:ext cx="9292455" cy="2456119"/>
            <a:chOff x="337283" y="3524838"/>
            <a:chExt cx="9292455" cy="2456119"/>
          </a:xfrm>
        </p:grpSpPr>
        <p:sp>
          <p:nvSpPr>
            <p:cNvPr id="38" name="TextBox 37"/>
            <p:cNvSpPr txBox="1"/>
            <p:nvPr/>
          </p:nvSpPr>
          <p:spPr>
            <a:xfrm>
              <a:off x="868750" y="3580306"/>
              <a:ext cx="30743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3-5 million cases a year</a:t>
              </a:r>
            </a:p>
            <a:p>
              <a:pPr algn="ctr"/>
              <a:r>
                <a:rPr lang="en-US" sz="16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100-120,000 deaths</a:t>
              </a:r>
              <a:endParaRPr lang="en-US" sz="16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558028" y="3524838"/>
              <a:ext cx="28197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smtClean="0">
                  <a:solidFill>
                    <a:srgbClr val="FF0000"/>
                  </a:solidFill>
                  <a:latin typeface="Arial"/>
                  <a:cs typeface="Arial"/>
                </a:rPr>
                <a:t>~1.8 </a:t>
              </a:r>
              <a:r>
                <a:rPr lang="en-US" sz="16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mg to </a:t>
              </a:r>
              <a:r>
                <a:rPr lang="en-US" sz="1600" i="1" smtClean="0">
                  <a:solidFill>
                    <a:srgbClr val="FF0000"/>
                  </a:solidFill>
                  <a:latin typeface="Arial"/>
                  <a:cs typeface="Arial"/>
                </a:rPr>
                <a:t>kill 1 person</a:t>
              </a:r>
              <a:endParaRPr lang="en-US" sz="1600" i="1" dirty="0" smtClean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45113" y="4411297"/>
              <a:ext cx="226226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Arial"/>
                  <a:cs typeface="Arial"/>
                </a:rPr>
                <a:t>Vomiting</a:t>
              </a:r>
            </a:p>
            <a:p>
              <a:r>
                <a:rPr lang="en-US" sz="1600" b="1" dirty="0" smtClean="0">
                  <a:latin typeface="Arial"/>
                  <a:cs typeface="Arial"/>
                </a:rPr>
                <a:t>Diarrhea</a:t>
              </a:r>
            </a:p>
            <a:p>
              <a:r>
                <a:rPr lang="en-US" sz="1600" b="1" dirty="0" smtClean="0">
                  <a:latin typeface="Arial"/>
                  <a:cs typeface="Arial"/>
                </a:rPr>
                <a:t>Dehydration</a:t>
              </a:r>
            </a:p>
            <a:p>
              <a:r>
                <a:rPr lang="en-US" sz="1600" b="1" dirty="0" smtClean="0">
                  <a:latin typeface="Arial"/>
                  <a:cs typeface="Arial"/>
                </a:rPr>
                <a:t>Drop in blood pressure</a:t>
              </a:r>
            </a:p>
            <a:p>
              <a:r>
                <a:rPr lang="en-US" sz="1600" b="1" dirty="0" smtClean="0">
                  <a:latin typeface="Arial"/>
                  <a:cs typeface="Arial"/>
                </a:rPr>
                <a:t>Clinical shock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37283" y="4394203"/>
              <a:ext cx="188963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Arial"/>
                  <a:cs typeface="Arial"/>
                </a:rPr>
                <a:t>Vomiting</a:t>
              </a:r>
            </a:p>
            <a:p>
              <a:r>
                <a:rPr lang="en-US" sz="1600" b="1" dirty="0" smtClean="0">
                  <a:latin typeface="Arial"/>
                  <a:cs typeface="Arial"/>
                </a:rPr>
                <a:t>Diarrhea</a:t>
              </a:r>
            </a:p>
            <a:p>
              <a:r>
                <a:rPr lang="en-US" sz="1600" b="1" dirty="0" smtClean="0">
                  <a:latin typeface="Arial"/>
                  <a:cs typeface="Arial"/>
                </a:rPr>
                <a:t>Dehydration</a:t>
              </a:r>
            </a:p>
            <a:p>
              <a:r>
                <a:rPr lang="en-US" sz="1600" b="1" dirty="0" smtClean="0">
                  <a:latin typeface="Arial"/>
                  <a:cs typeface="Arial"/>
                </a:rPr>
                <a:t>Drop in blood pressure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136974" y="4394203"/>
              <a:ext cx="240929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>
                  <a:latin typeface="Arial"/>
                  <a:cs typeface="Arial"/>
                </a:rPr>
                <a:t>Clinical shock</a:t>
              </a:r>
            </a:p>
            <a:p>
              <a:r>
                <a:rPr lang="en-US" sz="1600" dirty="0">
                  <a:latin typeface="Arial"/>
                  <a:cs typeface="Arial"/>
                </a:rPr>
                <a:t>Stomach cramps</a:t>
              </a:r>
            </a:p>
            <a:p>
              <a:r>
                <a:rPr lang="en-US" sz="1600" b="1" dirty="0">
                  <a:latin typeface="Arial"/>
                  <a:cs typeface="Arial"/>
                </a:rPr>
                <a:t>Death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958727" y="4411297"/>
              <a:ext cx="2671011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latin typeface="Arial"/>
                  <a:cs typeface="Arial"/>
                </a:rPr>
                <a:t>Seizures</a:t>
              </a:r>
            </a:p>
            <a:p>
              <a:r>
                <a:rPr lang="en-US" sz="1600" dirty="0">
                  <a:latin typeface="Arial"/>
                  <a:cs typeface="Arial"/>
                </a:rPr>
                <a:t>Hematuria</a:t>
              </a:r>
            </a:p>
            <a:p>
              <a:r>
                <a:rPr lang="en-US" sz="1600" dirty="0">
                  <a:latin typeface="Arial"/>
                  <a:cs typeface="Arial"/>
                </a:rPr>
                <a:t>Multiple organ failure</a:t>
              </a:r>
            </a:p>
            <a:p>
              <a:r>
                <a:rPr lang="en-US" sz="1600" b="1" dirty="0">
                  <a:latin typeface="Arial"/>
                  <a:cs typeface="Arial"/>
                </a:rPr>
                <a:t>Death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717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.7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32675</TotalTime>
  <Words>816</Words>
  <Application>Microsoft Macintosh PowerPoint</Application>
  <PresentationFormat>On-screen Show (4:3)</PresentationFormat>
  <Paragraphs>173</Paragraphs>
  <Slides>17</Slides>
  <Notes>3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Default Design</vt:lpstr>
      <vt:lpstr>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Sarah-Jane Richards</cp:lastModifiedBy>
  <cp:revision>2417</cp:revision>
  <dcterms:created xsi:type="dcterms:W3CDTF">2008-08-15T10:12:28Z</dcterms:created>
  <dcterms:modified xsi:type="dcterms:W3CDTF">2016-12-13T08:30:22Z</dcterms:modified>
</cp:coreProperties>
</file>