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vml" ContentType="application/vnd.openxmlformats-officedocument.vmlDrawing"/>
  <Default Extension="tif" ContentType="image/tiff"/>
  <Default Extension="wdp" ContentType="image/vnd.ms-photo"/>
  <Default Extension="bin" ContentType="application/vnd.openxmlformats-officedocument.presentationml.printerSettings"/>
  <Default Extension="wmf" ContentType="image/x-wmf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92" r:id="rId3"/>
    <p:sldId id="283" r:id="rId4"/>
    <p:sldId id="284" r:id="rId5"/>
    <p:sldId id="286" r:id="rId6"/>
    <p:sldId id="297" r:id="rId7"/>
    <p:sldId id="300" r:id="rId8"/>
    <p:sldId id="287" r:id="rId9"/>
    <p:sldId id="303" r:id="rId10"/>
    <p:sldId id="306" r:id="rId11"/>
    <p:sldId id="288" r:id="rId12"/>
    <p:sldId id="289" r:id="rId13"/>
    <p:sldId id="302" r:id="rId14"/>
    <p:sldId id="272" r:id="rId15"/>
    <p:sldId id="295" r:id="rId16"/>
    <p:sldId id="290" r:id="rId17"/>
    <p:sldId id="308" r:id="rId18"/>
    <p:sldId id="30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1ED7"/>
    <a:srgbClr val="A10F97"/>
    <a:srgbClr val="FF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89" autoAdjust="0"/>
    <p:restoredTop sz="93692"/>
  </p:normalViewPr>
  <p:slideViewPr>
    <p:cSldViewPr snapToGrid="0" snapToObjects="1">
      <p:cViewPr varScale="1">
        <p:scale>
          <a:sx n="58" d="100"/>
          <a:sy n="58" d="100"/>
        </p:scale>
        <p:origin x="-18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Relationship Id="rId2" Type="http://schemas.openxmlformats.org/officeDocument/2006/relationships/image" Target="../media/image49.wmf"/><Relationship Id="rId3" Type="http://schemas.openxmlformats.org/officeDocument/2006/relationships/image" Target="../media/image5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4" Type="http://schemas.openxmlformats.org/officeDocument/2006/relationships/image" Target="../media/image56.wmf"/><Relationship Id="rId1" Type="http://schemas.openxmlformats.org/officeDocument/2006/relationships/image" Target="../media/image53.wmf"/><Relationship Id="rId2" Type="http://schemas.openxmlformats.org/officeDocument/2006/relationships/image" Target="../media/image5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Relationship Id="rId2" Type="http://schemas.openxmlformats.org/officeDocument/2006/relationships/image" Target="../media/image5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50A0-709E-324E-9C89-D2CAAC900493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60241-157A-304C-A6C0-61EC1912D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2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structure!!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0241-157A-304C-A6C0-61EC1912D6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77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14/07/16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1.bin"/><Relationship Id="rId5" Type="http://schemas.openxmlformats.org/officeDocument/2006/relationships/image" Target="../media/image51.wmf"/><Relationship Id="rId6" Type="http://schemas.openxmlformats.org/officeDocument/2006/relationships/image" Target="../media/image5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2.bin"/><Relationship Id="rId5" Type="http://schemas.openxmlformats.org/officeDocument/2006/relationships/image" Target="../media/image53.wmf"/><Relationship Id="rId6" Type="http://schemas.openxmlformats.org/officeDocument/2006/relationships/oleObject" Target="../embeddings/oleObject13.bin"/><Relationship Id="rId7" Type="http://schemas.openxmlformats.org/officeDocument/2006/relationships/image" Target="../media/image54.wmf"/><Relationship Id="rId8" Type="http://schemas.openxmlformats.org/officeDocument/2006/relationships/oleObject" Target="../embeddings/oleObject14.bin"/><Relationship Id="rId9" Type="http://schemas.openxmlformats.org/officeDocument/2006/relationships/image" Target="../media/image55.wmf"/><Relationship Id="rId10" Type="http://schemas.openxmlformats.org/officeDocument/2006/relationships/oleObject" Target="../embeddings/oleObject15.bin"/><Relationship Id="rId11" Type="http://schemas.openxmlformats.org/officeDocument/2006/relationships/image" Target="../media/image56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16.bin"/><Relationship Id="rId5" Type="http://schemas.openxmlformats.org/officeDocument/2006/relationships/image" Target="../media/image57.emf"/><Relationship Id="rId6" Type="http://schemas.openxmlformats.org/officeDocument/2006/relationships/oleObject" Target="../embeddings/oleObject17.bin"/><Relationship Id="rId7" Type="http://schemas.openxmlformats.org/officeDocument/2006/relationships/image" Target="../media/image58.emf"/><Relationship Id="rId8" Type="http://schemas.openxmlformats.org/officeDocument/2006/relationships/image" Target="../media/image59.ti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60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64.jpeg"/><Relationship Id="rId5" Type="http://schemas.microsoft.com/office/2007/relationships/hdphoto" Target="../media/hdphoto7.wdp"/><Relationship Id="rId6" Type="http://schemas.openxmlformats.org/officeDocument/2006/relationships/image" Target="../media/image65.jpeg"/><Relationship Id="rId7" Type="http://schemas.microsoft.com/office/2007/relationships/hdphoto" Target="../media/hdphoto8.wdp"/><Relationship Id="rId8" Type="http://schemas.openxmlformats.org/officeDocument/2006/relationships/oleObject" Target="../embeddings/oleObject18.bin"/><Relationship Id="rId9" Type="http://schemas.openxmlformats.org/officeDocument/2006/relationships/image" Target="../media/image63.wmf"/><Relationship Id="rId10" Type="http://schemas.openxmlformats.org/officeDocument/2006/relationships/image" Target="../media/image66.png"/><Relationship Id="rId11" Type="http://schemas.openxmlformats.org/officeDocument/2006/relationships/image" Target="../media/image67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59.tif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3.png"/><Relationship Id="rId20" Type="http://schemas.openxmlformats.org/officeDocument/2006/relationships/image" Target="../media/image84.png"/><Relationship Id="rId21" Type="http://schemas.openxmlformats.org/officeDocument/2006/relationships/image" Target="../media/image85.png"/><Relationship Id="rId22" Type="http://schemas.openxmlformats.org/officeDocument/2006/relationships/image" Target="../media/image86.png"/><Relationship Id="rId23" Type="http://schemas.openxmlformats.org/officeDocument/2006/relationships/image" Target="../media/image87.png"/><Relationship Id="rId24" Type="http://schemas.openxmlformats.org/officeDocument/2006/relationships/image" Target="../media/image88.jpeg"/><Relationship Id="rId25" Type="http://schemas.openxmlformats.org/officeDocument/2006/relationships/image" Target="../media/image89.jpg"/><Relationship Id="rId26" Type="http://schemas.openxmlformats.org/officeDocument/2006/relationships/image" Target="../media/image90.jpg"/><Relationship Id="rId27" Type="http://schemas.openxmlformats.org/officeDocument/2006/relationships/image" Target="../media/image91.jpg"/><Relationship Id="rId28" Type="http://schemas.openxmlformats.org/officeDocument/2006/relationships/image" Target="../media/image92.jpg"/><Relationship Id="rId29" Type="http://schemas.openxmlformats.org/officeDocument/2006/relationships/image" Target="../media/image93.jpg"/><Relationship Id="rId30" Type="http://schemas.openxmlformats.org/officeDocument/2006/relationships/image" Target="../media/image94.jpeg"/><Relationship Id="rId31" Type="http://schemas.openxmlformats.org/officeDocument/2006/relationships/image" Target="../media/image95.png"/><Relationship Id="rId10" Type="http://schemas.openxmlformats.org/officeDocument/2006/relationships/image" Target="../media/image74.jpeg"/><Relationship Id="rId11" Type="http://schemas.openxmlformats.org/officeDocument/2006/relationships/image" Target="../media/image75.jpeg"/><Relationship Id="rId12" Type="http://schemas.openxmlformats.org/officeDocument/2006/relationships/image" Target="../media/image76.png"/><Relationship Id="rId13" Type="http://schemas.openxmlformats.org/officeDocument/2006/relationships/image" Target="../media/image77.png"/><Relationship Id="rId14" Type="http://schemas.openxmlformats.org/officeDocument/2006/relationships/image" Target="../media/image78.emf"/><Relationship Id="rId15" Type="http://schemas.openxmlformats.org/officeDocument/2006/relationships/image" Target="../media/image79.jpeg"/><Relationship Id="rId16" Type="http://schemas.openxmlformats.org/officeDocument/2006/relationships/image" Target="../media/image80.jpg"/><Relationship Id="rId17" Type="http://schemas.openxmlformats.org/officeDocument/2006/relationships/image" Target="../media/image81.jpeg"/><Relationship Id="rId18" Type="http://schemas.openxmlformats.org/officeDocument/2006/relationships/image" Target="../media/image82.png"/><Relationship Id="rId19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emf"/><Relationship Id="rId6" Type="http://schemas.openxmlformats.org/officeDocument/2006/relationships/image" Target="../media/image72.emf"/><Relationship Id="rId7" Type="http://schemas.openxmlformats.org/officeDocument/2006/relationships/image" Target="../media/image3.jpg"/><Relationship Id="rId8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hdphoto" Target="../media/hdphoto4.wdp"/><Relationship Id="rId12" Type="http://schemas.openxmlformats.org/officeDocument/2006/relationships/image" Target="../media/image18.emf"/><Relationship Id="rId13" Type="http://schemas.microsoft.com/office/2007/relationships/hdphoto" Target="../media/hdphoto5.wdp"/><Relationship Id="rId14" Type="http://schemas.microsoft.com/office/2007/relationships/hdphoto" Target="../media/hdphoto6.wdp"/><Relationship Id="rId15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microsoft.com/office/2007/relationships/hdphoto" Target="../media/hdphoto1.wdp"/><Relationship Id="rId9" Type="http://schemas.microsoft.com/office/2007/relationships/hdphoto" Target="../media/hdphoto2.wdp"/><Relationship Id="rId10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4.w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emf"/><Relationship Id="rId12" Type="http://schemas.openxmlformats.org/officeDocument/2006/relationships/image" Target="../media/image39.emf"/><Relationship Id="rId13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8" Type="http://schemas.openxmlformats.org/officeDocument/2006/relationships/image" Target="../media/image35.emf"/><Relationship Id="rId9" Type="http://schemas.openxmlformats.org/officeDocument/2006/relationships/image" Target="../media/image36.emf"/><Relationship Id="rId10" Type="http://schemas.openxmlformats.org/officeDocument/2006/relationships/image" Target="../media/image37.e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.bin"/><Relationship Id="rId12" Type="http://schemas.openxmlformats.org/officeDocument/2006/relationships/image" Target="../media/image4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6.bin"/><Relationship Id="rId4" Type="http://schemas.openxmlformats.org/officeDocument/2006/relationships/image" Target="../media/image41.emf"/><Relationship Id="rId5" Type="http://schemas.openxmlformats.org/officeDocument/2006/relationships/image" Target="../media/image3.jpg"/><Relationship Id="rId6" Type="http://schemas.openxmlformats.org/officeDocument/2006/relationships/image" Target="../media/image43.png"/><Relationship Id="rId7" Type="http://schemas.openxmlformats.org/officeDocument/2006/relationships/image" Target="../media/image44.tif"/><Relationship Id="rId8" Type="http://schemas.openxmlformats.org/officeDocument/2006/relationships/image" Target="../media/image45.tif"/><Relationship Id="rId9" Type="http://schemas.openxmlformats.org/officeDocument/2006/relationships/image" Target="../media/image46.tif"/><Relationship Id="rId10" Type="http://schemas.openxmlformats.org/officeDocument/2006/relationships/image" Target="../media/image4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jpg"/><Relationship Id="rId5" Type="http://schemas.openxmlformats.org/officeDocument/2006/relationships/oleObject" Target="../embeddings/oleObject8.bin"/><Relationship Id="rId6" Type="http://schemas.openxmlformats.org/officeDocument/2006/relationships/image" Target="../media/image48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49.w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5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05700" y="6239132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419300"/>
            <a:ext cx="2754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RichardsSJ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Warwick Polymers 2016 </a:t>
            </a:r>
          </a:p>
          <a:p>
            <a:r>
              <a:rPr lang="en-US" dirty="0">
                <a:solidFill>
                  <a:srgbClr val="604A7B"/>
                </a:solidFill>
              </a:rPr>
              <a:t>Warwick, UK 14/07/16</a:t>
            </a:r>
          </a:p>
          <a:p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045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457613"/>
              </p:ext>
            </p:extLst>
          </p:nvPr>
        </p:nvGraphicFramePr>
        <p:xfrm>
          <a:off x="466615" y="1227606"/>
          <a:ext cx="5078413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Graph" r:id="rId4" imgW="4131720" imgH="2901600" progId="Origin50.Graph">
                  <p:embed/>
                </p:oleObj>
              </mc:Choice>
              <mc:Fallback>
                <p:oleObj name="Graph" r:id="rId4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6615" y="1227606"/>
                        <a:ext cx="5078413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r>
              <a:rPr lang="fr-FR" sz="2400" i="1" dirty="0" smtClean="0">
                <a:latin typeface="Arial"/>
                <a:cs typeface="Arial"/>
              </a:rPr>
              <a:t> characterisation</a:t>
            </a:r>
            <a:endParaRPr lang="fr-FR" sz="2400" i="1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08652" y="1368697"/>
            <a:ext cx="2709710" cy="2441220"/>
            <a:chOff x="6008652" y="1852021"/>
            <a:chExt cx="2709710" cy="244122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08653" y="1852021"/>
              <a:ext cx="2709709" cy="244122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6008653" y="1852021"/>
              <a:ext cx="79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PVP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08652" y="3294172"/>
              <a:ext cx="1354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POEGMA</a:t>
              </a:r>
              <a:endParaRPr lang="en-US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123478" y="5658976"/>
            <a:ext cx="78115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Ieong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N.S,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Biggs, C.I., Walker, M., Gibson, M.I</a:t>
            </a:r>
            <a:r>
              <a:rPr lang="en-US" sz="1400" dirty="0"/>
              <a:t>., </a:t>
            </a:r>
            <a:r>
              <a:rPr lang="en-US" sz="1400" i="1" dirty="0"/>
              <a:t>In Preparation</a:t>
            </a:r>
          </a:p>
        </p:txBody>
      </p:sp>
    </p:spTree>
    <p:extLst>
      <p:ext uri="{BB962C8B-B14F-4D97-AF65-F5344CB8AC3E}">
        <p14:creationId xmlns:p14="http://schemas.microsoft.com/office/powerpoint/2010/main" val="2893408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868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Soy bean agglutinin induced aggregation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28023" y="80352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Rapid colour change (&lt; 5 </a:t>
            </a:r>
            <a:r>
              <a:rPr lang="en-GB" sz="1400" b="1" dirty="0" err="1" smtClean="0"/>
              <a:t>mins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476" y="3511067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Highly specific change</a:t>
            </a:r>
            <a:endParaRPr lang="en-GB" sz="1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450344"/>
              </p:ext>
            </p:extLst>
          </p:nvPr>
        </p:nvGraphicFramePr>
        <p:xfrm>
          <a:off x="4957508" y="1090003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" name="Graph" r:id="rId4" imgW="4132800" imgH="2901600" progId="Origin50.Graph">
                  <p:embed/>
                </p:oleObj>
              </mc:Choice>
              <mc:Fallback>
                <p:oleObj name="Graph" r:id="rId4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57508" y="1090003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785549"/>
              </p:ext>
            </p:extLst>
          </p:nvPr>
        </p:nvGraphicFramePr>
        <p:xfrm>
          <a:off x="709036" y="1182117"/>
          <a:ext cx="3130538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8" name="Graph" r:id="rId6" imgW="4132800" imgH="2901600" progId="Origin50.Graph">
                  <p:embed/>
                </p:oleObj>
              </mc:Choice>
              <mc:Fallback>
                <p:oleObj name="Graph" r:id="rId6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9036" y="1182117"/>
                        <a:ext cx="3130538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47334"/>
              </p:ext>
            </p:extLst>
          </p:nvPr>
        </p:nvGraphicFramePr>
        <p:xfrm>
          <a:off x="4728023" y="3713336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9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28023" y="3713336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191501" y="1975687"/>
            <a:ext cx="0" cy="84331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4686" y="2058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875397" y="1641753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468672"/>
              </p:ext>
            </p:extLst>
          </p:nvPr>
        </p:nvGraphicFramePr>
        <p:xfrm>
          <a:off x="709036" y="3818844"/>
          <a:ext cx="3147374" cy="219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" name="Graph" r:id="rId10" imgW="4154760" imgH="2901600" progId="Origin50.Graph">
                  <p:embed/>
                </p:oleObj>
              </mc:Choice>
              <mc:Fallback>
                <p:oleObj name="Graph" r:id="rId10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9036" y="3818844"/>
                        <a:ext cx="3147374" cy="219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6182" y="20691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</a:t>
            </a:r>
            <a:r>
              <a:rPr lang="en-GB" dirty="0" smtClean="0"/>
              <a:t>SBA]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28023" y="3481816"/>
            <a:ext cx="389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Aggregation behaviour confirmed by DLS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3605" y="2318979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</a:rPr>
              <a:t> 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Lectin </a:t>
            </a:r>
            <a:r>
              <a:rPr lang="fr-FR" sz="2400" i="1" dirty="0" err="1" smtClean="0">
                <a:latin typeface="Arial"/>
                <a:cs typeface="Arial"/>
              </a:rPr>
              <a:t>Specificity</a:t>
            </a:r>
            <a:r>
              <a:rPr lang="fr-FR" sz="2400" i="1" dirty="0" smtClean="0">
                <a:latin typeface="Arial"/>
                <a:cs typeface="Arial"/>
              </a:rPr>
              <a:t> and Speed of </a:t>
            </a:r>
            <a:r>
              <a:rPr lang="fr-FR" sz="2400" i="1" dirty="0" err="1" smtClean="0">
                <a:latin typeface="Arial"/>
                <a:cs typeface="Arial"/>
              </a:rPr>
              <a:t>Readout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55" y="6504038"/>
            <a:ext cx="5738792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Gibson, M. I.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ACS Macro Lett.,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3, 1004-1008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931481"/>
              </p:ext>
            </p:extLst>
          </p:nvPr>
        </p:nvGraphicFramePr>
        <p:xfrm>
          <a:off x="0" y="736600"/>
          <a:ext cx="6553200" cy="142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CS ChemDraw Drawing" r:id="rId4" imgW="6552885" imgH="1427760" progId="ChemDraw.Document.6.0">
                  <p:embed/>
                </p:oleObj>
              </mc:Choice>
              <mc:Fallback>
                <p:oleObj name="CS ChemDraw Drawing" r:id="rId4" imgW="6552885" imgH="1427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736600"/>
                        <a:ext cx="6553200" cy="1427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300705"/>
              </p:ext>
            </p:extLst>
          </p:nvPr>
        </p:nvGraphicFramePr>
        <p:xfrm>
          <a:off x="6590303" y="958850"/>
          <a:ext cx="2592388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4" name="CS ChemDraw Drawing" r:id="rId6" imgW="2591926" imgH="1154790" progId="ChemDraw.Document.6.0">
                  <p:embed/>
                </p:oleObj>
              </mc:Choice>
              <mc:Fallback>
                <p:oleObj name="CS ChemDraw Drawing" r:id="rId6" imgW="2591926" imgH="115479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90303" y="958850"/>
                        <a:ext cx="2592388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6684972" y="1030399"/>
            <a:ext cx="223780" cy="193572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21877" y="838191"/>
            <a:ext cx="1992923" cy="1357379"/>
          </a:xfrm>
          <a:prstGeom prst="rect">
            <a:avLst/>
          </a:prstGeom>
          <a:noFill/>
          <a:ln w="19050">
            <a:solidFill>
              <a:srgbClr val="F61ED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67200" y="582847"/>
            <a:ext cx="2848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err="1" smtClean="0"/>
              <a:t>Underivatised</a:t>
            </a:r>
            <a:r>
              <a:rPr lang="en-GB" sz="1400" b="1" dirty="0" smtClean="0"/>
              <a:t> reducing sugars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7102845" y="1102065"/>
            <a:ext cx="369420" cy="312795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231989"/>
            <a:ext cx="8104558" cy="35465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504038"/>
            <a:ext cx="69482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Towards High-throughput sensing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High-throughput data collection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315"/>
            <a:ext cx="9181728" cy="5002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73299" y="6504038"/>
            <a:ext cx="7021563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04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74" y="1237355"/>
            <a:ext cx="8582204" cy="36640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23" r="4633" b="4202"/>
          <a:stretch/>
        </p:blipFill>
        <p:spPr>
          <a:xfrm>
            <a:off x="5337948" y="1426931"/>
            <a:ext cx="3449906" cy="2829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11927" y="5396540"/>
            <a:ext cx="7191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Otten, L. O. and Gibson, M. I. </a:t>
            </a:r>
            <a:r>
              <a:rPr lang="en-US" i="1" dirty="0" smtClean="0"/>
              <a:t>RSC </a:t>
            </a:r>
            <a:r>
              <a:rPr lang="en-US" i="1" dirty="0"/>
              <a:t>Adv</a:t>
            </a:r>
            <a:r>
              <a:rPr lang="en-US" dirty="0"/>
              <a:t>., </a:t>
            </a:r>
            <a:r>
              <a:rPr lang="en-US" b="1" dirty="0"/>
              <a:t>2015</a:t>
            </a:r>
            <a:r>
              <a:rPr lang="en-US" dirty="0"/>
              <a:t>,5, 53911-53914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Lectin Screening and Discrimination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73299" y="6504038"/>
            <a:ext cx="7021563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225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14" name="Picture 13" descr="WGA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510" t="5457" r="7724" b="7116"/>
          <a:stretch/>
        </p:blipFill>
        <p:spPr>
          <a:xfrm>
            <a:off x="259150" y="3396349"/>
            <a:ext cx="2201335" cy="26035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5" name="Picture 14" descr="WGA_processed.jpg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5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56" t="7522" r="7871" b="5783"/>
          <a:stretch/>
        </p:blipFill>
        <p:spPr>
          <a:xfrm>
            <a:off x="2897272" y="3396349"/>
            <a:ext cx="2270931" cy="25922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226491"/>
              </p:ext>
            </p:extLst>
          </p:nvPr>
        </p:nvGraphicFramePr>
        <p:xfrm>
          <a:off x="5168203" y="3086687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68203" y="3086687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707" y="612365"/>
            <a:ext cx="3340100" cy="2222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4978" y="1204170"/>
            <a:ext cx="1055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Arial"/>
                <a:cs typeface="Arial"/>
              </a:rPr>
              <a:t>vs</a:t>
            </a:r>
            <a:endParaRPr lang="en-US" sz="2400" b="1" dirty="0"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8203" y="612365"/>
            <a:ext cx="3644900" cy="2235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138103" y="2834865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£10,000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5763" y="2828710"/>
            <a:ext cx="2210230" cy="38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£50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Low-Cost, Low-Resource Detection</a:t>
            </a:r>
            <a:endParaRPr lang="en-GB" sz="2400" i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73299" y="6504038"/>
            <a:ext cx="7021563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Otten, L. O., Gibson, M. I.;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J. Mater Chem. B.,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4, 3046-3053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09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3" y="2439660"/>
            <a:ext cx="8104558" cy="35465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4571" y="798286"/>
            <a:ext cx="7940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Polymer coating essential for saline stability and optical readout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Vast conjugation space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High-throughput and low resource detection possible</a:t>
            </a:r>
          </a:p>
        </p:txBody>
      </p:sp>
    </p:spTree>
    <p:extLst>
      <p:ext uri="{BB962C8B-B14F-4D97-AF65-F5344CB8AC3E}">
        <p14:creationId xmlns:p14="http://schemas.microsoft.com/office/powerpoint/2010/main" val="145924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" descr="http://www2.warwick.ac.uk/fac/sci/chemistry/research/gibson/gibsongroup/intranet/nanomaterials_meeting_2015/rsc-logo.jpg"/>
          <p:cNvSpPr>
            <a:spLocks noChangeAspect="1" noChangeArrowheads="1"/>
          </p:cNvSpPr>
          <p:nvPr/>
        </p:nvSpPr>
        <p:spPr bwMode="auto">
          <a:xfrm>
            <a:off x="303617" y="-1211263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460" y="4475211"/>
            <a:ext cx="1965053" cy="791999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916819" y="1877207"/>
            <a:ext cx="2248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Undergrad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Lizzie Eyre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Josh Parkin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894027" y="664276"/>
            <a:ext cx="232860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Post-docs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Dr Caroline Biggs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Dr Collette Guy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Eva Caamano-Gutierrez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Dr Lucienne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Otten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141143" y="555524"/>
            <a:ext cx="21292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PhD Students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Sang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Ho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Won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Lewis Blackman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FF0000"/>
                </a:solidFill>
                <a:latin typeface="Arial"/>
                <a:cs typeface="Arial"/>
              </a:rPr>
              <a:t> Benjamin </a:t>
            </a:r>
            <a:r>
              <a:rPr lang="en-GB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Martyn</a:t>
            </a:r>
            <a:endParaRPr lang="en-GB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Joseph Healey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Nick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Alcaraz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Julia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Lipecki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Chris Stubbs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Ben Graham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Trishia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Bailey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Laura Wilkins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Maria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Gyprioti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Vinko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Varas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Gabriell</a:t>
            </a: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Erni-Cassolla</a:t>
            </a: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endParaRPr lang="en-GB" sz="1400" i="1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Acknowledgements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246" y="3612124"/>
            <a:ext cx="1415108" cy="82799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98" y="3771279"/>
            <a:ext cx="1792203" cy="171492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1628" y="3523052"/>
            <a:ext cx="1708674" cy="100799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938" y="5591860"/>
            <a:ext cx="1868017" cy="39936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-22216" y="6444251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www.warwick.ac.uk/go/gibsongroup 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5487003" y="6447892"/>
            <a:ext cx="18689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@</a:t>
            </a:r>
            <a:r>
              <a:rPr lang="en-GB" sz="2000" dirty="0" err="1">
                <a:solidFill>
                  <a:srgbClr val="000000"/>
                </a:solidFill>
                <a:latin typeface="Arial"/>
                <a:cs typeface="Arial"/>
              </a:rPr>
              <a:t>LabGibson</a:t>
            </a:r>
            <a:endParaRPr lang="en-GB" sz="2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5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27588" y="6521961"/>
            <a:ext cx="359997" cy="35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03" y="3709045"/>
            <a:ext cx="1775533" cy="5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https://encrypted-tbn3.gstatic.com/images?q=tbn:ANd9GcQJ_Z_Xq-8AlTPMEMB_NBblf6-QndEjmCBF0acSrFvLpeGCcwe6YQ"/>
          <p:cNvPicPr>
            <a:picLocks noChangeAspect="1" noChangeArrowheads="1"/>
          </p:cNvPicPr>
          <p:nvPr/>
        </p:nvPicPr>
        <p:blipFill>
          <a:blip r:embed="rId10" cstate="print"/>
          <a:srcRect t="14047" b="14123"/>
          <a:stretch>
            <a:fillRect/>
          </a:stretch>
        </p:blipFill>
        <p:spPr bwMode="auto">
          <a:xfrm>
            <a:off x="6394613" y="4659834"/>
            <a:ext cx="1539989" cy="549609"/>
          </a:xfrm>
          <a:prstGeom prst="rect">
            <a:avLst/>
          </a:prstGeom>
          <a:noFill/>
        </p:spPr>
      </p:pic>
      <p:pic>
        <p:nvPicPr>
          <p:cNvPr id="48" name="Picture 47" descr="Logos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34128" y="5138491"/>
            <a:ext cx="4455779" cy="1001578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05838" y="3224611"/>
            <a:ext cx="1909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Funders £$€</a:t>
            </a:r>
            <a:endParaRPr lang="en-US" sz="2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95632" y="4752822"/>
            <a:ext cx="816662" cy="404685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4111194" y="4598892"/>
            <a:ext cx="222241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Noreen Murray Philanthropy Award</a:t>
            </a:r>
            <a:endParaRPr lang="en-US" sz="1400" dirty="0">
              <a:solidFill>
                <a:schemeClr val="accent4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61927" y="5297863"/>
            <a:ext cx="1689370" cy="75083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4"/>
          <a:srcRect l="25859" t="51406" r="39241" b="36572"/>
          <a:stretch/>
        </p:blipFill>
        <p:spPr>
          <a:xfrm>
            <a:off x="7033643" y="4348867"/>
            <a:ext cx="1444104" cy="288539"/>
          </a:xfrm>
          <a:prstGeom prst="rect">
            <a:avLst/>
          </a:prstGeom>
        </p:spPr>
      </p:pic>
      <p:pic>
        <p:nvPicPr>
          <p:cNvPr id="54" name="Picture 53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868" y="2865417"/>
            <a:ext cx="865586" cy="1083272"/>
          </a:xfrm>
          <a:prstGeom prst="rect">
            <a:avLst/>
          </a:prstGeom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80278" y="563696"/>
            <a:ext cx="4795240" cy="2080144"/>
            <a:chOff x="241517" y="143872"/>
            <a:chExt cx="5165991" cy="2240975"/>
          </a:xfrm>
        </p:grpSpPr>
        <p:grpSp>
          <p:nvGrpSpPr>
            <p:cNvPr id="3" name="Group 2"/>
            <p:cNvGrpSpPr/>
            <p:nvPr/>
          </p:nvGrpSpPr>
          <p:grpSpPr>
            <a:xfrm>
              <a:off x="241517" y="648144"/>
              <a:ext cx="5165991" cy="1736703"/>
              <a:chOff x="241517" y="648144"/>
              <a:chExt cx="5165991" cy="1736703"/>
            </a:xfrm>
          </p:grpSpPr>
          <p:grpSp>
            <p:nvGrpSpPr>
              <p:cNvPr id="2" name="Group 1"/>
              <p:cNvGrpSpPr>
                <a:grpSpLocks noChangeAspect="1"/>
              </p:cNvGrpSpPr>
              <p:nvPr/>
            </p:nvGrpSpPr>
            <p:grpSpPr>
              <a:xfrm>
                <a:off x="241517" y="648144"/>
                <a:ext cx="5165991" cy="1736703"/>
                <a:chOff x="1122236" y="648144"/>
                <a:chExt cx="7678828" cy="2581468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1122236" y="648144"/>
                  <a:ext cx="7678828" cy="2581468"/>
                  <a:chOff x="1568332" y="430476"/>
                  <a:chExt cx="6633820" cy="2518277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1660553" y="510142"/>
                    <a:ext cx="6477015" cy="2341755"/>
                    <a:chOff x="1728132" y="531666"/>
                    <a:chExt cx="5560435" cy="1807806"/>
                  </a:xfrm>
                </p:grpSpPr>
                <p:pic>
                  <p:nvPicPr>
                    <p:cNvPr id="17" name="Picture 16" descr="BenMartyn.jpg"/>
                    <p:cNvPicPr>
                      <a:picLocks noChangeAspect="1"/>
                    </p:cNvPicPr>
                    <p:nvPr/>
                  </p:nvPicPr>
                  <p:blipFill>
                    <a:blip r:embed="rId1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423361" y="531666"/>
                      <a:ext cx="620217" cy="86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8" name="Picture 17" descr="GLDavis.JPG"/>
                    <p:cNvPicPr>
                      <a:picLocks noChangeAspect="1"/>
                    </p:cNvPicPr>
                    <p:nvPr/>
                  </p:nvPicPr>
                  <p:blipFill>
                    <a:blip r:embed="rId1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728132" y="1475472"/>
                      <a:ext cx="603000" cy="864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0" name="Picture 19"/>
                    <p:cNvPicPr>
                      <a:picLocks noChangeAspect="1"/>
                    </p:cNvPicPr>
                    <p:nvPr/>
                  </p:nvPicPr>
                  <p:blipFill rotWithShape="1">
                    <a:blip r:embed="rId18"/>
                    <a:srcRect l="26242" t="17548" r="31260" b="33965"/>
                    <a:stretch/>
                  </p:blipFill>
                  <p:spPr>
                    <a:xfrm>
                      <a:off x="3870616" y="1475472"/>
                      <a:ext cx="527661" cy="85960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1" name="Picture 20"/>
                    <p:cNvPicPr>
                      <a:picLocks noChangeAspect="1"/>
                    </p:cNvPicPr>
                    <p:nvPr/>
                  </p:nvPicPr>
                  <p:blipFill>
                    <a:blip r:embed="rId19"/>
                    <a:stretch>
                      <a:fillRect/>
                    </a:stretch>
                  </p:blipFill>
                  <p:spPr>
                    <a:xfrm>
                      <a:off x="4490453" y="1475472"/>
                      <a:ext cx="633201" cy="86000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2" name="Picture 21"/>
                    <p:cNvPicPr>
                      <a:picLocks noChangeAspect="1"/>
                    </p:cNvPicPr>
                    <p:nvPr/>
                  </p:nvPicPr>
                  <p:blipFill>
                    <a:blip r:embed="rId20"/>
                    <a:stretch>
                      <a:fillRect/>
                    </a:stretch>
                  </p:blipFill>
                  <p:spPr>
                    <a:xfrm>
                      <a:off x="3146508" y="541507"/>
                      <a:ext cx="587928" cy="86399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5" name="Picture 24"/>
                    <p:cNvPicPr>
                      <a:picLocks noChangeAspect="1"/>
                    </p:cNvPicPr>
                    <p:nvPr/>
                  </p:nvPicPr>
                  <p:blipFill>
                    <a:blip r:embed="rId21"/>
                    <a:stretch>
                      <a:fillRect/>
                    </a:stretch>
                  </p:blipFill>
                  <p:spPr>
                    <a:xfrm>
                      <a:off x="4490453" y="552473"/>
                      <a:ext cx="696274" cy="86400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" name="Picture 26"/>
                    <p:cNvPicPr>
                      <a:picLocks noChangeAspect="1"/>
                    </p:cNvPicPr>
                    <p:nvPr/>
                  </p:nvPicPr>
                  <p:blipFill>
                    <a:blip r:embed="rId22"/>
                    <a:stretch>
                      <a:fillRect/>
                    </a:stretch>
                  </p:blipFill>
                  <p:spPr>
                    <a:xfrm>
                      <a:off x="6690821" y="552473"/>
                      <a:ext cx="597746" cy="86499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8" name="Picture 27"/>
                    <p:cNvPicPr>
                      <a:picLocks noChangeAspect="1"/>
                    </p:cNvPicPr>
                    <p:nvPr/>
                  </p:nvPicPr>
                  <p:blipFill>
                    <a:blip r:embed="rId23"/>
                    <a:stretch>
                      <a:fillRect/>
                    </a:stretch>
                  </p:blipFill>
                  <p:spPr>
                    <a:xfrm>
                      <a:off x="3823784" y="552473"/>
                      <a:ext cx="574492" cy="864000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1" name="Rectangle 10"/>
                  <p:cNvSpPr/>
                  <p:nvPr/>
                </p:nvSpPr>
                <p:spPr>
                  <a:xfrm>
                    <a:off x="1568332" y="430476"/>
                    <a:ext cx="6633820" cy="2518277"/>
                  </a:xfrm>
                  <a:prstGeom prst="rect">
                    <a:avLst/>
                  </a:prstGeom>
                  <a:noFill/>
                  <a:ln w="38100" cmpd="sng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pic>
              <p:nvPicPr>
                <p:cNvPr id="1024" name="Picture 1023"/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1966" y="777378"/>
                  <a:ext cx="887771" cy="1127334"/>
                </a:xfrm>
                <a:prstGeom prst="rect">
                  <a:avLst/>
                </a:prstGeom>
              </p:spPr>
            </p:pic>
            <p:pic>
              <p:nvPicPr>
                <p:cNvPr id="1027" name="Picture 1026"/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2905" y="729809"/>
                  <a:ext cx="803133" cy="1147274"/>
                </a:xfrm>
                <a:prstGeom prst="rect">
                  <a:avLst/>
                </a:prstGeom>
              </p:spPr>
            </p:pic>
            <p:pic>
              <p:nvPicPr>
                <p:cNvPr id="1028" name="Picture 1027"/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04433" y="1983052"/>
                  <a:ext cx="922379" cy="1147938"/>
                </a:xfrm>
                <a:prstGeom prst="rect">
                  <a:avLst/>
                </a:prstGeom>
              </p:spPr>
            </p:pic>
            <p:pic>
              <p:nvPicPr>
                <p:cNvPr id="1029" name="Picture 1028"/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51151" y="1983053"/>
                  <a:ext cx="799615" cy="1147273"/>
                </a:xfrm>
                <a:prstGeom prst="rect">
                  <a:avLst/>
                </a:prstGeom>
              </p:spPr>
            </p:pic>
            <p:pic>
              <p:nvPicPr>
                <p:cNvPr id="1030" name="Picture 1029"/>
                <p:cNvPicPr>
                  <a:picLocks noChangeAspect="1"/>
                </p:cNvPicPr>
                <p:nvPr/>
              </p:nvPicPr>
              <p:blipFill>
                <a:blip r:embed="rId2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1966" y="1983053"/>
                  <a:ext cx="714725" cy="1138920"/>
                </a:xfrm>
                <a:prstGeom prst="rect">
                  <a:avLst/>
                </a:prstGeom>
              </p:spPr>
            </p:pic>
            <p:pic>
              <p:nvPicPr>
                <p:cNvPr id="1031" name="Picture 1030"/>
                <p:cNvPicPr>
                  <a:picLocks noChangeAspect="1"/>
                </p:cNvPicPr>
                <p:nvPr/>
              </p:nvPicPr>
              <p:blipFill>
                <a:blip r:embed="rId2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52042" y="1983052"/>
                  <a:ext cx="1004483" cy="1138921"/>
                </a:xfrm>
                <a:prstGeom prst="rect">
                  <a:avLst/>
                </a:prstGeom>
              </p:spPr>
            </p:pic>
            <p:pic>
              <p:nvPicPr>
                <p:cNvPr id="1032" name="Picture 1031"/>
                <p:cNvPicPr>
                  <a:picLocks noChangeAspect="1"/>
                </p:cNvPicPr>
                <p:nvPr/>
              </p:nvPicPr>
              <p:blipFill>
                <a:blip r:embed="rId3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30828" y="1983052"/>
                  <a:ext cx="895411" cy="1138921"/>
                </a:xfrm>
                <a:prstGeom prst="rect">
                  <a:avLst/>
                </a:prstGeom>
              </p:spPr>
            </p:pic>
          </p:grpSp>
          <p:pic>
            <p:nvPicPr>
              <p:cNvPr id="56" name="Picture 55" descr="Acknowledgements.png"/>
              <p:cNvPicPr>
                <a:picLocks noChangeAspect="1"/>
              </p:cNvPicPr>
              <p:nvPr/>
            </p:nvPicPr>
            <p:blipFill rotWithShape="1"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594" t="17747" r="12290" b="45308"/>
              <a:stretch/>
            </p:blipFill>
            <p:spPr>
              <a:xfrm>
                <a:off x="4162388" y="703235"/>
                <a:ext cx="609665" cy="804637"/>
              </a:xfrm>
              <a:prstGeom prst="rect">
                <a:avLst/>
              </a:prstGeom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1439368" y="143872"/>
              <a:ext cx="2668638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Arial"/>
                  <a:cs typeface="Arial"/>
                </a:rPr>
                <a:t>Gibson Group, </a:t>
              </a:r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2016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1839655" y="2959934"/>
            <a:ext cx="2248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err="1" smtClean="0">
                <a:solidFill>
                  <a:srgbClr val="333399"/>
                </a:solidFill>
                <a:latin typeface="Arial"/>
                <a:cs typeface="Arial"/>
              </a:rPr>
              <a:t>Prof.</a:t>
            </a:r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 Matthew Gibson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769765" y="2838628"/>
            <a:ext cx="26026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 smtClean="0">
                <a:solidFill>
                  <a:srgbClr val="333399"/>
                </a:solidFill>
                <a:latin typeface="Arial"/>
                <a:cs typeface="Arial"/>
              </a:rPr>
              <a:t>Collaborators</a:t>
            </a:r>
          </a:p>
          <a:p>
            <a:pPr>
              <a:buFont typeface="Arial" pitchFamily="34" charset="0"/>
              <a:buChar char="•"/>
            </a:pP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Dr Liz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Fuilam</a:t>
            </a:r>
            <a:endParaRPr lang="en-GB" sz="1400" i="1" dirty="0" smtClean="0">
              <a:solidFill>
                <a:srgbClr val="333399"/>
              </a:solidFill>
              <a:latin typeface="Arial"/>
              <a:cs typeface="Arial"/>
            </a:endParaRPr>
          </a:p>
          <a:p>
            <a:pPr>
              <a:buFont typeface="Arial" pitchFamily="34" charset="0"/>
              <a:buChar char="•"/>
            </a:pPr>
            <a:r>
              <a:rPr lang="en-GB" sz="1400" i="1" dirty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Prof.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Del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Besra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(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uni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lang="en-GB" sz="1400" i="1" dirty="0" err="1" smtClean="0">
                <a:solidFill>
                  <a:srgbClr val="333399"/>
                </a:solidFill>
                <a:latin typeface="Arial"/>
                <a:cs typeface="Arial"/>
              </a:rPr>
              <a:t>B’ha</a:t>
            </a:r>
            <a:r>
              <a:rPr lang="en-GB" sz="1400" i="1" dirty="0" err="1">
                <a:solidFill>
                  <a:srgbClr val="333399"/>
                </a:solidFill>
                <a:latin typeface="Arial"/>
                <a:cs typeface="Arial"/>
              </a:rPr>
              <a:t>m</a:t>
            </a:r>
            <a:r>
              <a:rPr lang="en-GB" sz="1400" i="1" dirty="0" smtClean="0">
                <a:solidFill>
                  <a:srgbClr val="333399"/>
                </a:solidFill>
                <a:latin typeface="Arial"/>
                <a:cs typeface="Arial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7417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Glycosylated gold nanoparticle biosensors: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Label-free and high-throughput evaluation of glycan</a:t>
            </a:r>
            <a:r>
              <a:rPr lang="en-GB" sz="3000" b="1" i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-</a:t>
            </a:r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lectin interactions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6141" y="6239132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419300"/>
            <a:ext cx="2754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RichardsSJ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Warwick Polymers 2016 14/07/16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Warwick, UK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7" y="3645198"/>
            <a:ext cx="5783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01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288325" y="3730710"/>
            <a:ext cx="998580" cy="1026141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40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SJR-3-86-B_SBA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"/>
          <a:stretch>
            <a:fillRect/>
          </a:stretch>
        </p:blipFill>
        <p:spPr bwMode="auto">
          <a:xfrm>
            <a:off x="261632" y="3468118"/>
            <a:ext cx="3443406" cy="257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5" t="42191" r="43922" b="46638"/>
          <a:stretch>
            <a:fillRect/>
          </a:stretch>
        </p:blipFill>
        <p:spPr bwMode="auto">
          <a:xfrm>
            <a:off x="3971737" y="4823843"/>
            <a:ext cx="604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reen shot 2012-11-20 at 13.56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2" t="40877" r="75291" b="47296"/>
          <a:stretch>
            <a:fillRect/>
          </a:stretch>
        </p:blipFill>
        <p:spPr bwMode="auto">
          <a:xfrm>
            <a:off x="3976500" y="3695131"/>
            <a:ext cx="60007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JR-3-86-F_SBA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6"/>
          <a:stretch>
            <a:fillRect/>
          </a:stretch>
        </p:blipFill>
        <p:spPr bwMode="auto">
          <a:xfrm>
            <a:off x="261632" y="3468118"/>
            <a:ext cx="3268663" cy="25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116" descr="gol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8" y="-106760"/>
            <a:ext cx="4113497" cy="3700269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Label-Free Biosensing</a:t>
            </a:r>
            <a:endParaRPr lang="fr-FR" sz="2400" i="1" dirty="0">
              <a:latin typeface="Arial"/>
              <a:cs typeface="Arial"/>
            </a:endParaRPr>
          </a:p>
        </p:txBody>
      </p:sp>
      <p:cxnSp>
        <p:nvCxnSpPr>
          <p:cNvPr id="121" name="Straight Arrow Connector 120"/>
          <p:cNvCxnSpPr/>
          <p:nvPr/>
        </p:nvCxnSpPr>
        <p:spPr>
          <a:xfrm rot="16200000" flipV="1">
            <a:off x="3078020" y="4637189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V="1">
            <a:off x="6019345" y="3059262"/>
            <a:ext cx="1219658" cy="29169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4605572">
            <a:off x="6911997" y="619088"/>
            <a:ext cx="489315" cy="810678"/>
          </a:xfrm>
          <a:prstGeom prst="rect">
            <a:avLst/>
          </a:prstGeom>
        </p:spPr>
      </p:pic>
      <p:pic>
        <p:nvPicPr>
          <p:cNvPr id="130" name="Picture 12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6366001">
            <a:off x="6250208" y="341132"/>
            <a:ext cx="484288" cy="802350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5455328">
            <a:off x="5727786" y="1395966"/>
            <a:ext cx="480084" cy="795385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547316" y="1742688"/>
            <a:ext cx="508913" cy="8431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819887" y="1807824"/>
            <a:ext cx="595418" cy="662576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285877" y="1476673"/>
            <a:ext cx="595418" cy="662576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869644" y="1609133"/>
            <a:ext cx="595418" cy="662576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7015586" y="946830"/>
            <a:ext cx="595418" cy="662576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796674" y="314471"/>
            <a:ext cx="595418" cy="662576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358848" y="880600"/>
            <a:ext cx="595418" cy="662576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1145521"/>
            <a:ext cx="595418" cy="662576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5702110" y="549448"/>
            <a:ext cx="595418" cy="662576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829262" y="1189673"/>
            <a:ext cx="466155" cy="772307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8669375">
            <a:off x="6077745" y="1001206"/>
            <a:ext cx="442987" cy="604596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7032508">
            <a:off x="6108974" y="4325593"/>
            <a:ext cx="529843" cy="877822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1200" l="18200" r="816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5886" r="17612"/>
          <a:stretch/>
        </p:blipFill>
        <p:spPr>
          <a:xfrm rot="11466544">
            <a:off x="6770106" y="5005445"/>
            <a:ext cx="583767" cy="796735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36218" y="5126851"/>
            <a:ext cx="680531" cy="757289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5926708" y="3736013"/>
            <a:ext cx="680531" cy="757289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6875329" y="4199626"/>
            <a:ext cx="680531" cy="757289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7532066" y="5126850"/>
            <a:ext cx="680531" cy="75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16952" y="1740993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0" y="1452961"/>
            <a:ext cx="2754306" cy="1008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3030" y="1605857"/>
            <a:ext cx="733922" cy="495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21009" y="1965896"/>
            <a:ext cx="733922" cy="4951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78698">
            <a:off x="3770498" y="1159131"/>
            <a:ext cx="733922" cy="495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478698">
            <a:off x="3482466" y="2311259"/>
            <a:ext cx="733922" cy="495176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32445"/>
              </p:ext>
            </p:extLst>
          </p:nvPr>
        </p:nvGraphicFramePr>
        <p:xfrm>
          <a:off x="4747846" y="3083872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7846" y="3083872"/>
                        <a:ext cx="4154488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902142"/>
              </p:ext>
            </p:extLst>
          </p:nvPr>
        </p:nvGraphicFramePr>
        <p:xfrm>
          <a:off x="4801893" y="51492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01893" y="514921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196247"/>
              </p:ext>
            </p:extLst>
          </p:nvPr>
        </p:nvGraphicFramePr>
        <p:xfrm>
          <a:off x="615185" y="30374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4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5185" y="30374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456195" y="1205712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973381" y="1812617"/>
            <a:ext cx="0" cy="89636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88143" y="208269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[Con A]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229942" y="4236000"/>
            <a:ext cx="792088" cy="0"/>
          </a:xfrm>
          <a:prstGeom prst="straightConnector1">
            <a:avLst/>
          </a:prstGeom>
          <a:ln w="38100">
            <a:solidFill>
              <a:srgbClr val="111CFB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43249" y="4019976"/>
            <a:ext cx="717249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72020" y="2447375"/>
            <a:ext cx="3251250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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Glycosylated Gold </a:t>
            </a:r>
            <a:r>
              <a:rPr lang="en-GB" sz="2400" i="1" dirty="0">
                <a:latin typeface="Arial"/>
                <a:cs typeface="Arial"/>
              </a:rPr>
              <a:t>N</a:t>
            </a:r>
            <a:r>
              <a:rPr lang="en-GB" sz="2400" i="1" dirty="0" smtClean="0">
                <a:latin typeface="Arial"/>
                <a:cs typeface="Arial"/>
              </a:rPr>
              <a:t>anoparticles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39" y="6532509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83601"/>
              </p:ext>
            </p:extLst>
          </p:nvPr>
        </p:nvGraphicFramePr>
        <p:xfrm>
          <a:off x="679192" y="3036071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9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192" y="3036071"/>
                        <a:ext cx="4154487" cy="2901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15816" y="969668"/>
            <a:ext cx="434975" cy="30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648" tIns="14823" rIns="29648" bIns="1482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14803" y="1698172"/>
            <a:ext cx="1215669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428733" y="912840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943993" y="1780738"/>
            <a:ext cx="1146115" cy="287659"/>
            <a:chOff x="5940152" y="4974497"/>
            <a:chExt cx="1146115" cy="287659"/>
          </a:xfrm>
        </p:grpSpPr>
        <p:sp>
          <p:nvSpPr>
            <p:cNvPr id="10" name="Freeform 9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 rot="11187287">
            <a:off x="6444361" y="1772241"/>
            <a:ext cx="1146115" cy="287659"/>
            <a:chOff x="5940152" y="4974497"/>
            <a:chExt cx="1146115" cy="287659"/>
          </a:xfrm>
        </p:grpSpPr>
        <p:sp>
          <p:nvSpPr>
            <p:cNvPr id="13" name="Freeform 12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 rot="4922078">
            <a:off x="7304757" y="2368384"/>
            <a:ext cx="1146115" cy="287659"/>
            <a:chOff x="5940152" y="4974497"/>
            <a:chExt cx="1146115" cy="287659"/>
          </a:xfrm>
        </p:grpSpPr>
        <p:sp>
          <p:nvSpPr>
            <p:cNvPr id="16" name="Freeform 15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 rot="16109365">
            <a:off x="7169782" y="1133439"/>
            <a:ext cx="1146115" cy="287659"/>
            <a:chOff x="5940152" y="4974497"/>
            <a:chExt cx="1146115" cy="287659"/>
          </a:xfrm>
        </p:grpSpPr>
        <p:sp>
          <p:nvSpPr>
            <p:cNvPr id="19" name="Freeform 18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 rot="18543059">
            <a:off x="7627640" y="1236446"/>
            <a:ext cx="1146115" cy="287659"/>
            <a:chOff x="5940152" y="4974497"/>
            <a:chExt cx="1146115" cy="287659"/>
          </a:xfrm>
        </p:grpSpPr>
        <p:sp>
          <p:nvSpPr>
            <p:cNvPr id="22" name="Freeform 21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 rot="8130346">
            <a:off x="6656375" y="2357149"/>
            <a:ext cx="1146115" cy="287659"/>
            <a:chOff x="5940152" y="4974497"/>
            <a:chExt cx="1146115" cy="287659"/>
          </a:xfrm>
        </p:grpSpPr>
        <p:sp>
          <p:nvSpPr>
            <p:cNvPr id="25" name="Freeform 24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 rot="2378558">
            <a:off x="7759958" y="2257288"/>
            <a:ext cx="1146115" cy="287659"/>
            <a:chOff x="5940152" y="4974497"/>
            <a:chExt cx="1146115" cy="287659"/>
          </a:xfrm>
        </p:grpSpPr>
        <p:sp>
          <p:nvSpPr>
            <p:cNvPr id="28" name="Freeform 27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 rot="13565845">
            <a:off x="6575801" y="1141433"/>
            <a:ext cx="1146115" cy="287659"/>
            <a:chOff x="5940152" y="4974497"/>
            <a:chExt cx="1146115" cy="287659"/>
          </a:xfrm>
        </p:grpSpPr>
        <p:sp>
          <p:nvSpPr>
            <p:cNvPr id="31" name="Freeform 30"/>
            <p:cNvSpPr/>
            <p:nvPr/>
          </p:nvSpPr>
          <p:spPr>
            <a:xfrm>
              <a:off x="5940152" y="5085184"/>
              <a:ext cx="546630" cy="176972"/>
            </a:xfrm>
            <a:custGeom>
              <a:avLst/>
              <a:gdLst>
                <a:gd name="connsiteX0" fmla="*/ 0 w 546630"/>
                <a:gd name="connsiteY0" fmla="*/ 0 h 176972"/>
                <a:gd name="connsiteX1" fmla="*/ 144696 w 546630"/>
                <a:gd name="connsiteY1" fmla="*/ 176825 h 176972"/>
                <a:gd name="connsiteX2" fmla="*/ 241160 w 546630"/>
                <a:gd name="connsiteY2" fmla="*/ 32150 h 176972"/>
                <a:gd name="connsiteX3" fmla="*/ 418011 w 546630"/>
                <a:gd name="connsiteY3" fmla="*/ 128600 h 176972"/>
                <a:gd name="connsiteX4" fmla="*/ 546630 w 546630"/>
                <a:gd name="connsiteY4" fmla="*/ 16075 h 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30" h="176972">
                  <a:moveTo>
                    <a:pt x="0" y="0"/>
                  </a:moveTo>
                  <a:cubicBezTo>
                    <a:pt x="52251" y="85733"/>
                    <a:pt x="104503" y="171467"/>
                    <a:pt x="144696" y="176825"/>
                  </a:cubicBezTo>
                  <a:cubicBezTo>
                    <a:pt x="184889" y="182183"/>
                    <a:pt x="195608" y="40188"/>
                    <a:pt x="241160" y="32150"/>
                  </a:cubicBezTo>
                  <a:cubicBezTo>
                    <a:pt x="286713" y="24113"/>
                    <a:pt x="367099" y="131279"/>
                    <a:pt x="418011" y="128600"/>
                  </a:cubicBezTo>
                  <a:cubicBezTo>
                    <a:pt x="468923" y="125921"/>
                    <a:pt x="546630" y="16075"/>
                    <a:pt x="546630" y="16075"/>
                  </a:cubicBezTo>
                </a:path>
              </a:pathLst>
            </a:custGeom>
            <a:ln w="381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9851020">
              <a:off x="6468590" y="4974497"/>
              <a:ext cx="617677" cy="264719"/>
            </a:xfrm>
            <a:prstGeom prst="rect">
              <a:avLst/>
            </a:prstGeom>
          </p:spPr>
        </p:pic>
      </p:grpSp>
      <p:sp>
        <p:nvSpPr>
          <p:cNvPr id="33" name="Oval 32"/>
          <p:cNvSpPr/>
          <p:nvPr/>
        </p:nvSpPr>
        <p:spPr>
          <a:xfrm>
            <a:off x="7457101" y="1636722"/>
            <a:ext cx="613787" cy="576064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373551" y="142457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373551" y="1341533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94" y="648183"/>
            <a:ext cx="5689600" cy="204470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2266497" y="3766966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504043" y="4306426"/>
            <a:ext cx="0" cy="82435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24137" y="2476476"/>
            <a:ext cx="957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 = 68</a:t>
            </a:r>
            <a:endParaRPr lang="en-US" sz="1200" dirty="0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188874"/>
              </p:ext>
            </p:extLst>
          </p:nvPr>
        </p:nvGraphicFramePr>
        <p:xfrm>
          <a:off x="4660766" y="3028188"/>
          <a:ext cx="4154488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0" name="Graph" r:id="rId8" imgW="4154760" imgH="2901600" progId="Origin50.Graph">
                  <p:embed/>
                </p:oleObj>
              </mc:Choice>
              <mc:Fallback>
                <p:oleObj name="Graph" r:id="rId8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60766" y="3028188"/>
                        <a:ext cx="4154488" cy="2901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54073" y="2863955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Con A induced aggregation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908485" y="3170927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PEG functionalised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5358007" y="3396592"/>
            <a:ext cx="2193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/>
              <a:t>Directly functionalised</a:t>
            </a:r>
            <a:endParaRPr lang="en-US" sz="1500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8005355" y="3493035"/>
            <a:ext cx="0" cy="132724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6947666" y="400912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[Con A] 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58494" y="2310616"/>
            <a:ext cx="3668835" cy="19389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Gill Sans"/>
                <a:cs typeface="Gill Sans"/>
              </a:rPr>
              <a:t>Colour Change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 smtClean="0">
              <a:latin typeface="Gill Sans"/>
              <a:ea typeface="Wingding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</a:rPr>
              <a:t>Fast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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Specific </a:t>
            </a:r>
            <a:r>
              <a:rPr lang="en-US" sz="3000" dirty="0" smtClean="0">
                <a:latin typeface="Gill Sans"/>
                <a:ea typeface="Wingdings"/>
                <a:cs typeface="Gill Sans"/>
                <a:sym typeface="Wingdings"/>
              </a:rPr>
              <a:t></a:t>
            </a:r>
            <a:endParaRPr lang="en-US" sz="3000" dirty="0">
              <a:latin typeface="Gill Sans"/>
              <a:cs typeface="Gill Sans"/>
              <a:sym typeface="Wingdings"/>
            </a:endParaRPr>
          </a:p>
          <a:p>
            <a:pPr algn="ctr"/>
            <a:r>
              <a:rPr lang="en-US" sz="3000" dirty="0" smtClean="0">
                <a:latin typeface="Gill Sans"/>
                <a:cs typeface="Gill Sans"/>
                <a:sym typeface="Wingdings"/>
              </a:rPr>
              <a:t>Saline Stability </a:t>
            </a:r>
            <a:r>
              <a:rPr lang="en-US" sz="3000" dirty="0">
                <a:latin typeface="Gill Sans"/>
                <a:ea typeface="Wingdings"/>
                <a:cs typeface="Gill Sans"/>
                <a:sym typeface="Wingdings"/>
              </a:rPr>
              <a:t></a:t>
            </a:r>
            <a:r>
              <a:rPr lang="en-US" sz="3000" dirty="0" smtClean="0">
                <a:latin typeface="Gill Sans"/>
                <a:cs typeface="Gill Sans"/>
                <a:sym typeface="Wingdings"/>
              </a:rPr>
              <a:t>  </a:t>
            </a:r>
            <a:endParaRPr lang="en-US" sz="3000" dirty="0">
              <a:latin typeface="Gill Sans"/>
              <a:cs typeface="Gill San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PEG-</a:t>
            </a:r>
            <a:r>
              <a:rPr lang="fr-FR" sz="2400" i="1" dirty="0" err="1">
                <a:latin typeface="Arial"/>
                <a:cs typeface="Arial"/>
              </a:rPr>
              <a:t>S</a:t>
            </a:r>
            <a:r>
              <a:rPr lang="fr-FR" sz="2400" i="1" dirty="0" err="1" smtClean="0">
                <a:latin typeface="Arial"/>
                <a:cs typeface="Arial"/>
              </a:rPr>
              <a:t>tabilized</a:t>
            </a:r>
            <a:r>
              <a:rPr lang="fr-FR" sz="2400" i="1" dirty="0" smtClean="0">
                <a:latin typeface="Arial"/>
                <a:cs typeface="Arial"/>
              </a:rPr>
              <a:t> AuNPs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39" y="6532509"/>
            <a:ext cx="7637164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Fullam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E.,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Besra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G. S. Gibson, M. I.;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 J. Mater. Chem. B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1490-1498</a:t>
            </a:r>
          </a:p>
          <a:p>
            <a:pPr algn="ctr"/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50" grpId="0"/>
      <p:bldP spid="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179" y="2085978"/>
            <a:ext cx="5463364" cy="2689656"/>
          </a:xfrm>
          <a:prstGeom prst="rect">
            <a:avLst/>
          </a:prstGeom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4875" y="1508815"/>
            <a:ext cx="5475917" cy="322790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0787" y="1255806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Masked thiol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36716" y="3725707"/>
            <a:ext cx="2722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for lectin recognition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36716" y="3717456"/>
            <a:ext cx="2722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Arial"/>
                <a:cs typeface="Arial"/>
              </a:rPr>
              <a:t>Sugar conjugation site</a:t>
            </a:r>
            <a:endParaRPr 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0787" y="1266116"/>
            <a:ext cx="2331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hiol for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immobilization on to AuNP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0657" y="1092205"/>
            <a:ext cx="8109857" cy="4336143"/>
          </a:xfrm>
          <a:prstGeom prst="rect">
            <a:avLst/>
          </a:prstGeom>
          <a:noFill/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6348394"/>
            <a:ext cx="586214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81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54493"/>
            <a:ext cx="9181728" cy="722962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2470183" y="1881804"/>
            <a:ext cx="887191" cy="92398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477328" y="1947368"/>
            <a:ext cx="727529" cy="87203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5718627" y="3483429"/>
            <a:ext cx="1086758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477327" y="4038600"/>
            <a:ext cx="727530" cy="80221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173515" y="3319533"/>
            <a:ext cx="1183859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470183" y="4038600"/>
            <a:ext cx="890816" cy="71758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567" y="1902802"/>
            <a:ext cx="914400" cy="4699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956" y="4138385"/>
            <a:ext cx="914400" cy="4699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345" y="2031262"/>
            <a:ext cx="1066800" cy="3048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627" y="3065239"/>
            <a:ext cx="1066800" cy="3048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138" y="4217306"/>
            <a:ext cx="1511300" cy="2921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628" y="2865666"/>
            <a:ext cx="1092200" cy="29210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356" y="459404"/>
            <a:ext cx="2413000" cy="14224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72" y="2805793"/>
            <a:ext cx="2082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3146" y="474168"/>
            <a:ext cx="2908300" cy="14732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3528" y="2841809"/>
            <a:ext cx="22479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79990" y="4840811"/>
            <a:ext cx="2336800" cy="1143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07234" y="4792466"/>
            <a:ext cx="2197100" cy="1270000"/>
          </a:xfrm>
          <a:prstGeom prst="rect">
            <a:avLst/>
          </a:prstGeom>
          <a:ln w="19050" cmpd="sng">
            <a:solidFill>
              <a:srgbClr val="660066"/>
            </a:solidFill>
          </a:ln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59244" y="2819400"/>
            <a:ext cx="2374900" cy="1219200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136" name="TextBox 135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Conjugation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V</a:t>
            </a:r>
            <a:r>
              <a:rPr lang="fr-FR" sz="2400" i="1" dirty="0" err="1" smtClean="0">
                <a:latin typeface="Arial"/>
                <a:cs typeface="Arial"/>
              </a:rPr>
              <a:t>ersatility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0" y="6348394"/>
            <a:ext cx="7498438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1400" b="1" u="sng" dirty="0">
                <a:latin typeface="Arial" charset="0"/>
                <a:ea typeface="Arial" charset="0"/>
                <a:cs typeface="Arial" charset="0"/>
              </a:rPr>
              <a:t>S-J. Richards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 C. I. Biggs, M. I, 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Macro-</a:t>
            </a:r>
            <a:r>
              <a:rPr lang="en-US" sz="1400" i="1" dirty="0" err="1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0" y="6348394"/>
            <a:ext cx="5862146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400" b="1" u="sng" dirty="0" smtClean="0">
                <a:latin typeface="Arial" charset="0"/>
                <a:ea typeface="Arial" charset="0"/>
                <a:cs typeface="Arial" charset="0"/>
              </a:rPr>
              <a:t>Richards, S-J.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Biggs, C. I,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Gibson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, M. I., 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Methods in Molecular Biology; </a:t>
            </a:r>
            <a:r>
              <a:rPr lang="en-US" sz="1400" i="1" dirty="0" smtClean="0">
                <a:latin typeface="Arial" charset="0"/>
                <a:ea typeface="Arial" charset="0"/>
                <a:cs typeface="Arial" charset="0"/>
              </a:rPr>
              <a:t>Macro-</a:t>
            </a:r>
            <a:r>
              <a:rPr lang="en-US" sz="1400" i="1" dirty="0" err="1" smtClean="0">
                <a:latin typeface="Arial" charset="0"/>
                <a:ea typeface="Arial" charset="0"/>
                <a:cs typeface="Arial" charset="0"/>
              </a:rPr>
              <a:t>Glycoligands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Series 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Vol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1367</a:t>
            </a:r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8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506498"/>
              </p:ext>
            </p:extLst>
          </p:nvPr>
        </p:nvGraphicFramePr>
        <p:xfrm>
          <a:off x="2733266" y="1069483"/>
          <a:ext cx="4111625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" name="CS ChemDraw Drawing" r:id="rId3" imgW="4111153" imgH="1324080" progId="ChemDraw.Document.6.0">
                  <p:embed/>
                </p:oleObj>
              </mc:Choice>
              <mc:Fallback>
                <p:oleObj name="CS ChemDraw Drawing" r:id="rId3" imgW="4111153" imgH="13240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3266" y="1069483"/>
                        <a:ext cx="4111625" cy="132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smtClean="0">
                <a:latin typeface="Arial"/>
                <a:cs typeface="Arial"/>
              </a:rPr>
              <a:t>Optimisation of </a:t>
            </a:r>
            <a:r>
              <a:rPr lang="fr-FR" sz="2400" i="1" dirty="0" err="1">
                <a:latin typeface="Arial"/>
                <a:cs typeface="Arial"/>
              </a:rPr>
              <a:t>P</a:t>
            </a:r>
            <a:r>
              <a:rPr lang="fr-FR" sz="2400" i="1" dirty="0" err="1" smtClean="0">
                <a:latin typeface="Arial"/>
                <a:cs typeface="Arial"/>
              </a:rPr>
              <a:t>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>
                <a:latin typeface="Arial"/>
                <a:cs typeface="Arial"/>
              </a:rPr>
              <a:t>C</a:t>
            </a:r>
            <a:r>
              <a:rPr lang="fr-FR" sz="2400" i="1" dirty="0" err="1" smtClean="0">
                <a:latin typeface="Arial"/>
                <a:cs typeface="Arial"/>
              </a:rPr>
              <a:t>oating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" name="Picture 2" descr="KINGSTON:SJ:GPC:GPC.t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8" y="3227324"/>
            <a:ext cx="3495615" cy="240755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4" name="Picture 3" descr="SJR-3-54-saline stabilty.ti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t="978"/>
          <a:stretch/>
        </p:blipFill>
        <p:spPr>
          <a:xfrm>
            <a:off x="3222556" y="3306092"/>
            <a:ext cx="3121082" cy="2252800"/>
          </a:xfrm>
          <a:prstGeom prst="rect">
            <a:avLst/>
          </a:prstGeom>
        </p:spPr>
      </p:pic>
      <p:pic>
        <p:nvPicPr>
          <p:cNvPr id="5" name="Picture 4" descr="man_conA.ti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7" r="9394"/>
          <a:stretch/>
        </p:blipFill>
        <p:spPr>
          <a:xfrm>
            <a:off x="6155425" y="3360797"/>
            <a:ext cx="2996815" cy="2198095"/>
          </a:xfrm>
          <a:prstGeom prst="rect">
            <a:avLst/>
          </a:prstGeom>
        </p:spPr>
      </p:pic>
      <p:pic>
        <p:nvPicPr>
          <p:cNvPr id="6" name="Picture 5" descr="ConA.ti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6" r="9748"/>
          <a:stretch/>
        </p:blipFill>
        <p:spPr>
          <a:xfrm>
            <a:off x="6147185" y="3306092"/>
            <a:ext cx="2996815" cy="2244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478" y="2919547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Size Exclusion Chromatographs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72449" y="2923881"/>
            <a:ext cx="2733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Kinetics of colour change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3023" y="921821"/>
            <a:ext cx="2413000" cy="1435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42924" y="2923881"/>
            <a:ext cx="2895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Saline stability</a:t>
            </a:r>
            <a:endParaRPr lang="en-GB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955" y="6504038"/>
            <a:ext cx="5738792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S-J.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Gibson, M. I.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ACS Macro Lett.,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2014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3, 1004-1008</a:t>
            </a: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8506900" y="1315006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47814"/>
              </p:ext>
            </p:extLst>
          </p:nvPr>
        </p:nvGraphicFramePr>
        <p:xfrm>
          <a:off x="6795102" y="1240418"/>
          <a:ext cx="1763713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CS ChemDraw Drawing" r:id="rId11" imgW="1764238" imgH="1157760" progId="ChemDraw.Document.6.0">
                  <p:embed/>
                </p:oleObj>
              </mc:Choice>
              <mc:Fallback>
                <p:oleObj name="CS ChemDraw Drawing" r:id="rId11" imgW="1764238" imgH="1157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95102" y="1240418"/>
                        <a:ext cx="1763713" cy="115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Oval 24"/>
          <p:cNvSpPr/>
          <p:nvPr/>
        </p:nvSpPr>
        <p:spPr>
          <a:xfrm>
            <a:off x="6094936" y="873651"/>
            <a:ext cx="383617" cy="360040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039754" y="1385385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6</a:t>
            </a:r>
            <a:r>
              <a:rPr lang="en-US" sz="1200" dirty="0" smtClean="0">
                <a:latin typeface="Arial"/>
                <a:cs typeface="Arial"/>
              </a:rPr>
              <a:t>0 nm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039754" y="1302344"/>
            <a:ext cx="50405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01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517571" y="113248"/>
            <a:ext cx="616407" cy="50405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i="1" dirty="0" err="1" smtClean="0">
                <a:latin typeface="Arial"/>
                <a:cs typeface="Arial"/>
              </a:rPr>
              <a:t>Polymer</a:t>
            </a:r>
            <a:r>
              <a:rPr lang="fr-FR" sz="2400" i="1" dirty="0" smtClean="0">
                <a:latin typeface="Arial"/>
                <a:cs typeface="Arial"/>
              </a:rPr>
              <a:t> </a:t>
            </a:r>
            <a:r>
              <a:rPr lang="fr-FR" sz="2400" i="1" dirty="0" err="1" smtClean="0">
                <a:latin typeface="Arial"/>
                <a:cs typeface="Arial"/>
              </a:rPr>
              <a:t>coating</a:t>
            </a:r>
            <a:r>
              <a:rPr lang="fr-FR" sz="2400" i="1" dirty="0" smtClean="0">
                <a:latin typeface="Arial"/>
                <a:cs typeface="Arial"/>
              </a:rPr>
              <a:t> characterisation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6525160" y="490304"/>
            <a:ext cx="418169" cy="127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286271"/>
              </p:ext>
            </p:extLst>
          </p:nvPr>
        </p:nvGraphicFramePr>
        <p:xfrm>
          <a:off x="-50190" y="1744055"/>
          <a:ext cx="4834675" cy="369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0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50190" y="1744055"/>
                        <a:ext cx="4834675" cy="36994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343175"/>
              </p:ext>
            </p:extLst>
          </p:nvPr>
        </p:nvGraphicFramePr>
        <p:xfrm>
          <a:off x="4667649" y="1744055"/>
          <a:ext cx="4834675" cy="369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1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67649" y="1744055"/>
                        <a:ext cx="4834675" cy="36994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078" y="6530164"/>
            <a:ext cx="7158287" cy="523220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Otten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L., D. </a:t>
            </a:r>
            <a:r>
              <a:rPr lang="en-GB" sz="1400" dirty="0" err="1" smtClean="0">
                <a:latin typeface="Arial" charset="0"/>
                <a:ea typeface="Arial" charset="0"/>
                <a:cs typeface="Arial" charset="0"/>
              </a:rPr>
              <a:t>Vlachou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Richards</a:t>
            </a:r>
            <a:r>
              <a:rPr lang="en-GB" sz="1400" b="1" i="1" u="sng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1400" b="1" u="sng" dirty="0">
                <a:latin typeface="Arial" charset="0"/>
                <a:ea typeface="Arial" charset="0"/>
                <a:cs typeface="Arial" charset="0"/>
              </a:rPr>
              <a:t>S-J</a:t>
            </a:r>
            <a:r>
              <a:rPr lang="en-GB" sz="1400" b="1" u="sng" dirty="0" smtClean="0">
                <a:latin typeface="Arial" charset="0"/>
                <a:ea typeface="Arial" charset="0"/>
                <a:cs typeface="Arial" charset="0"/>
              </a:rPr>
              <a:t>.*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M.I. Gibson, </a:t>
            </a:r>
            <a:r>
              <a:rPr lang="en-GB" sz="1400" i="1" dirty="0" smtClean="0">
                <a:latin typeface="Arial" charset="0"/>
                <a:ea typeface="Arial" charset="0"/>
                <a:cs typeface="Arial" charset="0"/>
              </a:rPr>
              <a:t>Analyst., </a:t>
            </a:r>
            <a:r>
              <a:rPr lang="en-GB" sz="1400" b="1" dirty="0" smtClean="0">
                <a:latin typeface="Arial" charset="0"/>
                <a:ea typeface="Arial" charset="0"/>
                <a:cs typeface="Arial" charset="0"/>
              </a:rPr>
              <a:t>2016</a:t>
            </a:r>
            <a:r>
              <a:rPr lang="en-GB" sz="1400" dirty="0" smtClean="0">
                <a:latin typeface="Arial" charset="0"/>
                <a:ea typeface="Arial" charset="0"/>
                <a:cs typeface="Arial" charset="0"/>
              </a:rPr>
              <a:t>, 141, 4305-4312</a:t>
            </a:r>
            <a:endParaRPr lang="en-GB" sz="1400" i="1" dirty="0" smtClean="0">
              <a:latin typeface="Arial" charset="0"/>
              <a:ea typeface="Arial" charset="0"/>
              <a:cs typeface="Arial" charset="0"/>
            </a:endParaRPr>
          </a:p>
          <a:p>
            <a:endParaRPr lang="en-GB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347512" y="941308"/>
            <a:ext cx="537064" cy="50405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1041400" h="1041400"/>
            <a:bevelB w="1041400" h="10414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44208"/>
              </p:ext>
            </p:extLst>
          </p:nvPr>
        </p:nvGraphicFramePr>
        <p:xfrm>
          <a:off x="3635375" y="842963"/>
          <a:ext cx="1765300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2" name="CS ChemDraw Drawing" r:id="rId9" imgW="1765859" imgH="1157760" progId="ChemDraw.Document.6.0">
                  <p:embed/>
                </p:oleObj>
              </mc:Choice>
              <mc:Fallback>
                <p:oleObj name="CS ChemDraw Drawing" r:id="rId9" imgW="1765859" imgH="11577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35375" y="842963"/>
                        <a:ext cx="1765300" cy="115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295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25802</TotalTime>
  <Words>888</Words>
  <Application>Microsoft Macintosh PowerPoint</Application>
  <PresentationFormat>On-screen Show (4:3)</PresentationFormat>
  <Paragraphs>136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Graph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Sarah-Jane Richards</cp:lastModifiedBy>
  <cp:revision>88</cp:revision>
  <dcterms:created xsi:type="dcterms:W3CDTF">2015-05-20T15:10:26Z</dcterms:created>
  <dcterms:modified xsi:type="dcterms:W3CDTF">2016-07-14T08:24:07Z</dcterms:modified>
</cp:coreProperties>
</file>