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png" ContentType="image/png"/>
  <Default Extension="vml" ContentType="application/vnd.openxmlformats-officedocument.vmlDrawing"/>
  <Default Extension="wdp" ContentType="image/vnd.ms-photo"/>
  <Default Extension="tif" ContentType="image/tiff"/>
  <Default Extension="bin" ContentType="application/vnd.openxmlformats-officedocument.presentationml.printerSettings"/>
  <Default Extension="wmf" ContentType="image/x-wm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30275213" cy="42811700"/>
  <p:notesSz cx="7102475" cy="10233025"/>
  <p:defaultTextStyle>
    <a:defPPr>
      <a:defRPr lang="en-US"/>
    </a:defPPr>
    <a:lvl1pPr marL="0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020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038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058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078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096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8116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6135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4154" algn="l" defTabSz="417603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6201" autoAdjust="0"/>
    <p:restoredTop sz="99730" autoAdjust="0"/>
  </p:normalViewPr>
  <p:slideViewPr>
    <p:cSldViewPr>
      <p:cViewPr>
        <p:scale>
          <a:sx n="37" d="100"/>
          <a:sy n="37" d="100"/>
        </p:scale>
        <p:origin x="-96" y="8360"/>
      </p:cViewPr>
      <p:guideLst>
        <p:guide orient="horz" pos="13484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wmf"/><Relationship Id="rId5" Type="http://schemas.openxmlformats.org/officeDocument/2006/relationships/image" Target="../media/image5.wmf"/><Relationship Id="rId6" Type="http://schemas.openxmlformats.org/officeDocument/2006/relationships/image" Target="../media/image6.wmf"/><Relationship Id="rId7" Type="http://schemas.openxmlformats.org/officeDocument/2006/relationships/image" Target="../media/image7.wmf"/><Relationship Id="rId8" Type="http://schemas.openxmlformats.org/officeDocument/2006/relationships/image" Target="../media/image8.wmf"/><Relationship Id="rId9" Type="http://schemas.openxmlformats.org/officeDocument/2006/relationships/image" Target="../media/image9.wmf"/><Relationship Id="rId1" Type="http://schemas.openxmlformats.org/officeDocument/2006/relationships/image" Target="../media/image1.emf"/><Relationship Id="rId2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9380"/>
            <a:ext cx="25733931" cy="91767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3" y="24259963"/>
            <a:ext cx="21192649" cy="109407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8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6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4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31" y="1714456"/>
            <a:ext cx="6811923" cy="365286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59" y="1714456"/>
            <a:ext cx="19931183" cy="3652868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3" y="27510485"/>
            <a:ext cx="25733931" cy="8502880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7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802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038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264058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4pPr>
            <a:lvl5pPr marL="8352078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5pPr>
            <a:lvl6pPr marL="10440096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6pPr>
            <a:lvl7pPr marL="12528116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7pPr>
            <a:lvl8pPr marL="14616135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8pPr>
            <a:lvl9pPr marL="16704154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2" y="9989400"/>
            <a:ext cx="13371551" cy="28253743"/>
          </a:xfrm>
        </p:spPr>
        <p:txBody>
          <a:bodyPr/>
          <a:lstStyle>
            <a:lvl1pPr>
              <a:defRPr sz="12700"/>
            </a:lvl1pPr>
            <a:lvl2pPr>
              <a:defRPr sz="110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1" y="9989400"/>
            <a:ext cx="13371551" cy="28253743"/>
          </a:xfrm>
        </p:spPr>
        <p:txBody>
          <a:bodyPr/>
          <a:lstStyle>
            <a:lvl1pPr>
              <a:defRPr sz="12700"/>
            </a:lvl1pPr>
            <a:lvl2pPr>
              <a:defRPr sz="110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2" y="9583087"/>
            <a:ext cx="13376810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020" indent="0">
              <a:buNone/>
              <a:defRPr sz="9200" b="1"/>
            </a:lvl2pPr>
            <a:lvl3pPr marL="4176038" indent="0">
              <a:buNone/>
              <a:defRPr sz="8200" b="1"/>
            </a:lvl3pPr>
            <a:lvl4pPr marL="6264058" indent="0">
              <a:buNone/>
              <a:defRPr sz="7200" b="1"/>
            </a:lvl4pPr>
            <a:lvl5pPr marL="8352078" indent="0">
              <a:buNone/>
              <a:defRPr sz="7200" b="1"/>
            </a:lvl5pPr>
            <a:lvl6pPr marL="10440096" indent="0">
              <a:buNone/>
              <a:defRPr sz="7200" b="1"/>
            </a:lvl6pPr>
            <a:lvl7pPr marL="12528116" indent="0">
              <a:buNone/>
              <a:defRPr sz="7200" b="1"/>
            </a:lvl7pPr>
            <a:lvl8pPr marL="14616135" indent="0">
              <a:buNone/>
              <a:defRPr sz="7200" b="1"/>
            </a:lvl8pPr>
            <a:lvl9pPr marL="16704154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2" y="13576860"/>
            <a:ext cx="13376810" cy="24666281"/>
          </a:xfrm>
        </p:spPr>
        <p:txBody>
          <a:bodyPr/>
          <a:lstStyle>
            <a:lvl1pPr>
              <a:defRPr sz="11000"/>
            </a:lvl1pPr>
            <a:lvl2pPr>
              <a:defRPr sz="92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0" y="9583087"/>
            <a:ext cx="13382064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020" indent="0">
              <a:buNone/>
              <a:defRPr sz="9200" b="1"/>
            </a:lvl2pPr>
            <a:lvl3pPr marL="4176038" indent="0">
              <a:buNone/>
              <a:defRPr sz="8200" b="1"/>
            </a:lvl3pPr>
            <a:lvl4pPr marL="6264058" indent="0">
              <a:buNone/>
              <a:defRPr sz="7200" b="1"/>
            </a:lvl4pPr>
            <a:lvl5pPr marL="8352078" indent="0">
              <a:buNone/>
              <a:defRPr sz="7200" b="1"/>
            </a:lvl5pPr>
            <a:lvl6pPr marL="10440096" indent="0">
              <a:buNone/>
              <a:defRPr sz="7200" b="1"/>
            </a:lvl6pPr>
            <a:lvl7pPr marL="12528116" indent="0">
              <a:buNone/>
              <a:defRPr sz="7200" b="1"/>
            </a:lvl7pPr>
            <a:lvl8pPr marL="14616135" indent="0">
              <a:buNone/>
              <a:defRPr sz="7200" b="1"/>
            </a:lvl8pPr>
            <a:lvl9pPr marL="16704154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0" y="13576860"/>
            <a:ext cx="13382064" cy="24666281"/>
          </a:xfrm>
        </p:spPr>
        <p:txBody>
          <a:bodyPr/>
          <a:lstStyle>
            <a:lvl1pPr>
              <a:defRPr sz="11000"/>
            </a:lvl1pPr>
            <a:lvl2pPr>
              <a:defRPr sz="92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3" y="1704541"/>
            <a:ext cx="9960337" cy="7254205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70" y="1704543"/>
            <a:ext cx="16924685" cy="3653860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10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3" y="8958749"/>
            <a:ext cx="9960337" cy="29284395"/>
          </a:xfrm>
        </p:spPr>
        <p:txBody>
          <a:bodyPr/>
          <a:lstStyle>
            <a:lvl1pPr marL="0" indent="0">
              <a:buNone/>
              <a:defRPr sz="6500"/>
            </a:lvl1pPr>
            <a:lvl2pPr marL="2088020" indent="0">
              <a:buNone/>
              <a:defRPr sz="5500"/>
            </a:lvl2pPr>
            <a:lvl3pPr marL="4176038" indent="0">
              <a:buNone/>
              <a:defRPr sz="4500"/>
            </a:lvl3pPr>
            <a:lvl4pPr marL="6264058" indent="0">
              <a:buNone/>
              <a:defRPr sz="4100"/>
            </a:lvl4pPr>
            <a:lvl5pPr marL="8352078" indent="0">
              <a:buNone/>
              <a:defRPr sz="4100"/>
            </a:lvl5pPr>
            <a:lvl6pPr marL="10440096" indent="0">
              <a:buNone/>
              <a:defRPr sz="4100"/>
            </a:lvl6pPr>
            <a:lvl7pPr marL="12528116" indent="0">
              <a:buNone/>
              <a:defRPr sz="4100"/>
            </a:lvl7pPr>
            <a:lvl8pPr marL="14616135" indent="0">
              <a:buNone/>
              <a:defRPr sz="4100"/>
            </a:lvl8pPr>
            <a:lvl9pPr marL="16704154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4" y="29968191"/>
            <a:ext cx="18165128" cy="3537915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4" y="3825306"/>
            <a:ext cx="18165128" cy="25687020"/>
          </a:xfrm>
        </p:spPr>
        <p:txBody>
          <a:bodyPr/>
          <a:lstStyle>
            <a:lvl1pPr marL="0" indent="0">
              <a:buNone/>
              <a:defRPr sz="14600"/>
            </a:lvl1pPr>
            <a:lvl2pPr marL="2088020" indent="0">
              <a:buNone/>
              <a:defRPr sz="12700"/>
            </a:lvl2pPr>
            <a:lvl3pPr marL="4176038" indent="0">
              <a:buNone/>
              <a:defRPr sz="11000"/>
            </a:lvl3pPr>
            <a:lvl4pPr marL="6264058" indent="0">
              <a:buNone/>
              <a:defRPr sz="9200"/>
            </a:lvl4pPr>
            <a:lvl5pPr marL="8352078" indent="0">
              <a:buNone/>
              <a:defRPr sz="9200"/>
            </a:lvl5pPr>
            <a:lvl6pPr marL="10440096" indent="0">
              <a:buNone/>
              <a:defRPr sz="9200"/>
            </a:lvl6pPr>
            <a:lvl7pPr marL="12528116" indent="0">
              <a:buNone/>
              <a:defRPr sz="9200"/>
            </a:lvl7pPr>
            <a:lvl8pPr marL="14616135" indent="0">
              <a:buNone/>
              <a:defRPr sz="9200"/>
            </a:lvl8pPr>
            <a:lvl9pPr marL="16704154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7"/>
          </a:xfrm>
        </p:spPr>
        <p:txBody>
          <a:bodyPr/>
          <a:lstStyle>
            <a:lvl1pPr marL="0" indent="0">
              <a:buNone/>
              <a:defRPr sz="6500"/>
            </a:lvl1pPr>
            <a:lvl2pPr marL="2088020" indent="0">
              <a:buNone/>
              <a:defRPr sz="5500"/>
            </a:lvl2pPr>
            <a:lvl3pPr marL="4176038" indent="0">
              <a:buNone/>
              <a:defRPr sz="4500"/>
            </a:lvl3pPr>
            <a:lvl4pPr marL="6264058" indent="0">
              <a:buNone/>
              <a:defRPr sz="4100"/>
            </a:lvl4pPr>
            <a:lvl5pPr marL="8352078" indent="0">
              <a:buNone/>
              <a:defRPr sz="4100"/>
            </a:lvl5pPr>
            <a:lvl6pPr marL="10440096" indent="0">
              <a:buNone/>
              <a:defRPr sz="4100"/>
            </a:lvl6pPr>
            <a:lvl7pPr marL="12528116" indent="0">
              <a:buNone/>
              <a:defRPr sz="4100"/>
            </a:lvl7pPr>
            <a:lvl8pPr marL="14616135" indent="0">
              <a:buNone/>
              <a:defRPr sz="4100"/>
            </a:lvl8pPr>
            <a:lvl9pPr marL="16704154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2" y="1714454"/>
            <a:ext cx="27247692" cy="7135284"/>
          </a:xfrm>
          <a:prstGeom prst="rect">
            <a:avLst/>
          </a:prstGeom>
        </p:spPr>
        <p:txBody>
          <a:bodyPr vert="horz" lIns="417604" tIns="208801" rIns="417604" bIns="20880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2" y="9989400"/>
            <a:ext cx="27247692" cy="28253743"/>
          </a:xfrm>
          <a:prstGeom prst="rect">
            <a:avLst/>
          </a:prstGeom>
        </p:spPr>
        <p:txBody>
          <a:bodyPr vert="horz" lIns="417604" tIns="208801" rIns="417604" bIns="20880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3" y="39680106"/>
            <a:ext cx="7064216" cy="2279326"/>
          </a:xfrm>
          <a:prstGeom prst="rect">
            <a:avLst/>
          </a:prstGeom>
        </p:spPr>
        <p:txBody>
          <a:bodyPr vert="horz" lIns="417604" tIns="208801" rIns="417604" bIns="208801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26/05/2015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2" y="39680106"/>
            <a:ext cx="9587151" cy="2279326"/>
          </a:xfrm>
          <a:prstGeom prst="rect">
            <a:avLst/>
          </a:prstGeom>
        </p:spPr>
        <p:txBody>
          <a:bodyPr vert="horz" lIns="417604" tIns="208801" rIns="417604" bIns="208801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9" y="39680106"/>
            <a:ext cx="7064216" cy="2279326"/>
          </a:xfrm>
          <a:prstGeom prst="rect">
            <a:avLst/>
          </a:prstGeom>
        </p:spPr>
        <p:txBody>
          <a:bodyPr vert="horz" lIns="417604" tIns="208801" rIns="417604" bIns="208801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038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016" indent="-1566016" algn="l" defTabSz="4176038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032" indent="-1305012" algn="l" defTabSz="4176038" rtl="0" eaLnBrk="1" latinLnBrk="0" hangingPunct="1">
        <a:spcBef>
          <a:spcPct val="20000"/>
        </a:spcBef>
        <a:buFont typeface="Arial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048" indent="-1044010" algn="l" defTabSz="4176038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068" indent="-1044010" algn="l" defTabSz="4176038" rtl="0" eaLnBrk="1" latinLnBrk="0" hangingPunct="1">
        <a:spcBef>
          <a:spcPct val="20000"/>
        </a:spcBef>
        <a:buFont typeface="Arial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086" indent="-1044010" algn="l" defTabSz="4176038" rtl="0" eaLnBrk="1" latinLnBrk="0" hangingPunct="1">
        <a:spcBef>
          <a:spcPct val="20000"/>
        </a:spcBef>
        <a:buFont typeface="Arial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106" indent="-1044010" algn="l" defTabSz="4176038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2126" indent="-1044010" algn="l" defTabSz="4176038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0145" indent="-1044010" algn="l" defTabSz="4176038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8164" indent="-1044010" algn="l" defTabSz="4176038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020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038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058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078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096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8116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6135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4154" algn="l" defTabSz="417603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6" Type="http://schemas.openxmlformats.org/officeDocument/2006/relationships/image" Target="../media/image30.jpeg"/><Relationship Id="rId47" Type="http://schemas.openxmlformats.org/officeDocument/2006/relationships/image" Target="../media/image31.jpeg"/><Relationship Id="rId48" Type="http://schemas.openxmlformats.org/officeDocument/2006/relationships/image" Target="../media/image32.jpeg"/><Relationship Id="rId20" Type="http://schemas.openxmlformats.org/officeDocument/2006/relationships/image" Target="../media/image3.wmf"/><Relationship Id="rId21" Type="http://schemas.openxmlformats.org/officeDocument/2006/relationships/oleObject" Target="../embeddings/oleObject4.bin"/><Relationship Id="rId22" Type="http://schemas.openxmlformats.org/officeDocument/2006/relationships/image" Target="../media/image4.wmf"/><Relationship Id="rId23" Type="http://schemas.openxmlformats.org/officeDocument/2006/relationships/image" Target="../media/image19.emf"/><Relationship Id="rId24" Type="http://schemas.openxmlformats.org/officeDocument/2006/relationships/image" Target="../media/image20.emf"/><Relationship Id="rId25" Type="http://schemas.openxmlformats.org/officeDocument/2006/relationships/oleObject" Target="../embeddings/oleObject5.bin"/><Relationship Id="rId26" Type="http://schemas.openxmlformats.org/officeDocument/2006/relationships/image" Target="../media/image5.wmf"/><Relationship Id="rId27" Type="http://schemas.openxmlformats.org/officeDocument/2006/relationships/oleObject" Target="../embeddings/oleObject6.bin"/><Relationship Id="rId28" Type="http://schemas.openxmlformats.org/officeDocument/2006/relationships/image" Target="../media/image6.wmf"/><Relationship Id="rId29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10.jpg"/><Relationship Id="rId4" Type="http://schemas.openxmlformats.org/officeDocument/2006/relationships/hyperlink" Target="mailto:m.i.gibson@warwick.ac.uk" TargetMode="External"/><Relationship Id="rId5" Type="http://schemas.openxmlformats.org/officeDocument/2006/relationships/image" Target="../media/image11.png"/><Relationship Id="rId30" Type="http://schemas.openxmlformats.org/officeDocument/2006/relationships/image" Target="../media/image7.wmf"/><Relationship Id="rId31" Type="http://schemas.openxmlformats.org/officeDocument/2006/relationships/image" Target="../media/image21.jpeg"/><Relationship Id="rId32" Type="http://schemas.openxmlformats.org/officeDocument/2006/relationships/image" Target="../media/image22.png"/><Relationship Id="rId9" Type="http://schemas.microsoft.com/office/2007/relationships/hdphoto" Target="../media/hdphoto2.wdp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microsoft.com/office/2007/relationships/hdphoto" Target="../media/hdphoto1.wdp"/><Relationship Id="rId33" Type="http://schemas.openxmlformats.org/officeDocument/2006/relationships/image" Target="../media/image23.png"/><Relationship Id="rId34" Type="http://schemas.openxmlformats.org/officeDocument/2006/relationships/image" Target="../media/image24.jpeg"/><Relationship Id="rId35" Type="http://schemas.openxmlformats.org/officeDocument/2006/relationships/image" Target="../media/image25.jpeg"/><Relationship Id="rId36" Type="http://schemas.openxmlformats.org/officeDocument/2006/relationships/image" Target="../media/image26.jpeg"/><Relationship Id="rId10" Type="http://schemas.openxmlformats.org/officeDocument/2006/relationships/image" Target="../media/image14.emf"/><Relationship Id="rId11" Type="http://schemas.openxmlformats.org/officeDocument/2006/relationships/image" Target="../media/image15.emf"/><Relationship Id="rId12" Type="http://schemas.openxmlformats.org/officeDocument/2006/relationships/image" Target="../media/image16.tif"/><Relationship Id="rId13" Type="http://schemas.openxmlformats.org/officeDocument/2006/relationships/image" Target="../media/image17.tif"/><Relationship Id="rId14" Type="http://schemas.openxmlformats.org/officeDocument/2006/relationships/oleObject" Target="../embeddings/oleObject1.bin"/><Relationship Id="rId15" Type="http://schemas.openxmlformats.org/officeDocument/2006/relationships/image" Target="../media/image1.emf"/><Relationship Id="rId16" Type="http://schemas.openxmlformats.org/officeDocument/2006/relationships/image" Target="../media/image18.tiff"/><Relationship Id="rId17" Type="http://schemas.openxmlformats.org/officeDocument/2006/relationships/oleObject" Target="../embeddings/oleObject2.bin"/><Relationship Id="rId18" Type="http://schemas.openxmlformats.org/officeDocument/2006/relationships/image" Target="../media/image2.wmf"/><Relationship Id="rId19" Type="http://schemas.openxmlformats.org/officeDocument/2006/relationships/oleObject" Target="../embeddings/oleObject3.bin"/><Relationship Id="rId37" Type="http://schemas.openxmlformats.org/officeDocument/2006/relationships/image" Target="../media/image27.png"/><Relationship Id="rId38" Type="http://schemas.openxmlformats.org/officeDocument/2006/relationships/oleObject" Target="../embeddings/oleObject8.bin"/><Relationship Id="rId39" Type="http://schemas.openxmlformats.org/officeDocument/2006/relationships/image" Target="../media/image8.wmf"/><Relationship Id="rId40" Type="http://schemas.openxmlformats.org/officeDocument/2006/relationships/oleObject" Target="../embeddings/oleObject9.bin"/><Relationship Id="rId41" Type="http://schemas.openxmlformats.org/officeDocument/2006/relationships/image" Target="../media/image9.wmf"/><Relationship Id="rId42" Type="http://schemas.openxmlformats.org/officeDocument/2006/relationships/image" Target="../media/image28.jpeg"/><Relationship Id="rId43" Type="http://schemas.microsoft.com/office/2007/relationships/hdphoto" Target="../media/hdphoto3.wdp"/><Relationship Id="rId44" Type="http://schemas.openxmlformats.org/officeDocument/2006/relationships/image" Target="../media/image29.jpeg"/><Relationship Id="rId45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6601"/>
          <a:stretch/>
        </p:blipFill>
        <p:spPr>
          <a:xfrm>
            <a:off x="0" y="38462103"/>
            <a:ext cx="31394400" cy="4349597"/>
          </a:xfrm>
          <a:prstGeom prst="rect">
            <a:avLst/>
          </a:prstGeom>
        </p:spPr>
      </p:pic>
      <p:sp>
        <p:nvSpPr>
          <p:cNvPr id="182" name="TextBox 181"/>
          <p:cNvSpPr txBox="1"/>
          <p:nvPr/>
        </p:nvSpPr>
        <p:spPr>
          <a:xfrm>
            <a:off x="0" y="39922450"/>
            <a:ext cx="5841206" cy="725795"/>
          </a:xfrm>
          <a:prstGeom prst="rect">
            <a:avLst/>
          </a:prstGeom>
          <a:noFill/>
        </p:spPr>
        <p:txBody>
          <a:bodyPr wrap="square" lIns="109178" tIns="54588" rIns="109178" bIns="54588" rtlCol="0">
            <a:spAutoFit/>
          </a:bodyPr>
          <a:lstStyle/>
          <a:p>
            <a:r>
              <a:rPr lang="en-GB" sz="4000" i="1" dirty="0">
                <a:latin typeface="Arial"/>
                <a:cs typeface="Arial"/>
              </a:rPr>
              <a:t>Background References</a:t>
            </a:r>
            <a:endParaRPr lang="en-US" sz="4000" i="1" baseline="30000" dirty="0">
              <a:latin typeface="Arial"/>
              <a:cs typeface="Arial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6984206" y="39958655"/>
            <a:ext cx="10686424" cy="725795"/>
          </a:xfrm>
          <a:prstGeom prst="rect">
            <a:avLst/>
          </a:prstGeom>
          <a:noFill/>
        </p:spPr>
        <p:txBody>
          <a:bodyPr wrap="square" lIns="109178" tIns="54588" rIns="109178" bIns="54588" rtlCol="0">
            <a:spAutoFit/>
          </a:bodyPr>
          <a:lstStyle/>
          <a:p>
            <a:r>
              <a:rPr lang="en-GB" sz="4000" i="1" dirty="0">
                <a:latin typeface="Arial"/>
                <a:cs typeface="Arial"/>
              </a:rPr>
              <a:t>Acknowledgements</a:t>
            </a:r>
            <a:endParaRPr lang="en-US" sz="4000" i="1" baseline="30000" dirty="0">
              <a:latin typeface="Arial"/>
              <a:cs typeface="Arial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341585" y="4275782"/>
            <a:ext cx="29592043" cy="9049847"/>
          </a:xfrm>
          <a:prstGeom prst="rect">
            <a:avLst/>
          </a:prstGeom>
          <a:noFill/>
          <a:ln w="57150" cmpd="sng"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42" tIns="64671" rIns="129342" bIns="64671" rtlCol="0" anchor="ctr"/>
          <a:lstStyle/>
          <a:p>
            <a:pPr algn="ctr"/>
            <a:endParaRPr lang="en-GB" sz="4000">
              <a:latin typeface="Arial"/>
              <a:cs typeface="Arial"/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467432" y="13543515"/>
            <a:ext cx="14269276" cy="12281935"/>
          </a:xfrm>
          <a:prstGeom prst="roundRect">
            <a:avLst/>
          </a:prstGeom>
          <a:noFill/>
          <a:ln w="57150" cmpd="sng"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42" tIns="64671" rIns="129342" bIns="64671" rtlCol="0" anchor="ctr"/>
          <a:lstStyle/>
          <a:p>
            <a:pPr algn="ctr"/>
            <a:endParaRPr lang="en-GB" sz="4000">
              <a:latin typeface="Arial"/>
              <a:cs typeface="Arial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15430636" y="13543515"/>
            <a:ext cx="14269276" cy="12281935"/>
          </a:xfrm>
          <a:prstGeom prst="roundRect">
            <a:avLst/>
          </a:prstGeom>
          <a:noFill/>
          <a:ln w="57150" cmpd="sng"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42" tIns="64671" rIns="129342" bIns="64671" rtlCol="0" anchor="ctr"/>
          <a:lstStyle/>
          <a:p>
            <a:pPr algn="ctr"/>
            <a:endParaRPr lang="en-GB" sz="4000">
              <a:latin typeface="Arial"/>
              <a:cs typeface="Arial"/>
            </a:endParaRPr>
          </a:p>
        </p:txBody>
      </p:sp>
      <p:sp>
        <p:nvSpPr>
          <p:cNvPr id="108" name="Rounded Rectangle 107"/>
          <p:cNvSpPr/>
          <p:nvPr/>
        </p:nvSpPr>
        <p:spPr>
          <a:xfrm>
            <a:off x="467432" y="26244357"/>
            <a:ext cx="14269276" cy="11849293"/>
          </a:xfrm>
          <a:prstGeom prst="roundRect">
            <a:avLst/>
          </a:prstGeom>
          <a:noFill/>
          <a:ln w="57150" cmpd="sng"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42" tIns="64671" rIns="129342" bIns="64671" rtlCol="0" anchor="ctr"/>
          <a:lstStyle/>
          <a:p>
            <a:pPr algn="ctr"/>
            <a:endParaRPr lang="en-GB" sz="4000">
              <a:latin typeface="Arial"/>
              <a:cs typeface="Arial"/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15430636" y="26244357"/>
            <a:ext cx="14269276" cy="11849293"/>
          </a:xfrm>
          <a:prstGeom prst="roundRect">
            <a:avLst/>
          </a:prstGeom>
          <a:noFill/>
          <a:ln w="57150" cmpd="sng"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42" tIns="64671" rIns="129342" bIns="64671" rtlCol="0" anchor="ctr"/>
          <a:lstStyle/>
          <a:p>
            <a:pPr algn="ctr"/>
            <a:endParaRPr lang="en-GB" sz="4000">
              <a:latin typeface="Arial"/>
              <a:cs typeface="Arial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17006" y="180093"/>
            <a:ext cx="25603200" cy="956557"/>
          </a:xfrm>
          <a:prstGeom prst="rect">
            <a:avLst/>
          </a:prstGeom>
          <a:noFill/>
        </p:spPr>
        <p:txBody>
          <a:bodyPr wrap="square" lIns="109106" tIns="54553" rIns="109106" bIns="54553" rtlCol="0">
            <a:spAutoFit/>
          </a:bodyPr>
          <a:lstStyle/>
          <a:p>
            <a:pPr algn="ctr"/>
            <a:r>
              <a:rPr lang="en-US" sz="5500" b="1" dirty="0">
                <a:latin typeface="Arial"/>
                <a:cs typeface="Arial"/>
              </a:rPr>
              <a:t>Glycosylated </a:t>
            </a:r>
            <a:r>
              <a:rPr lang="en-US" sz="5500" b="1" dirty="0" smtClean="0">
                <a:latin typeface="Arial"/>
                <a:cs typeface="Arial"/>
              </a:rPr>
              <a:t>nanomaterials</a:t>
            </a:r>
            <a:r>
              <a:rPr lang="en-US" sz="5500" b="1" dirty="0">
                <a:latin typeface="Arial"/>
                <a:cs typeface="Arial"/>
              </a:rPr>
              <a:t>: </a:t>
            </a:r>
            <a:r>
              <a:rPr lang="en-US" sz="5500" b="1" dirty="0" smtClean="0">
                <a:latin typeface="Arial"/>
                <a:cs typeface="Arial"/>
              </a:rPr>
              <a:t>Detection of </a:t>
            </a:r>
            <a:r>
              <a:rPr lang="en-US" sz="5500" b="1" dirty="0">
                <a:latin typeface="Arial"/>
                <a:cs typeface="Arial"/>
              </a:rPr>
              <a:t>pathogenic bacteria and toxins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3860006" y="1323837"/>
            <a:ext cx="23164800" cy="802669"/>
          </a:xfrm>
          <a:prstGeom prst="rect">
            <a:avLst/>
          </a:prstGeom>
          <a:noFill/>
        </p:spPr>
        <p:txBody>
          <a:bodyPr wrap="square" lIns="109106" tIns="54553" rIns="109106" bIns="54553" rtlCol="0">
            <a:spAutoFit/>
          </a:bodyPr>
          <a:lstStyle/>
          <a:p>
            <a:pPr algn="ctr"/>
            <a:r>
              <a:rPr lang="en-US" sz="4500" b="1" u="sng" dirty="0">
                <a:latin typeface="Arial"/>
                <a:cs typeface="Arial"/>
              </a:rPr>
              <a:t>Sarah-Jane </a:t>
            </a:r>
            <a:r>
              <a:rPr lang="en-US" sz="4500" b="1" u="sng" dirty="0" smtClean="0">
                <a:latin typeface="Arial"/>
                <a:cs typeface="Arial"/>
              </a:rPr>
              <a:t>Richards</a:t>
            </a:r>
            <a:r>
              <a:rPr lang="en-US" sz="4500" dirty="0" smtClean="0">
                <a:latin typeface="Arial"/>
                <a:cs typeface="Arial"/>
              </a:rPr>
              <a:t>, </a:t>
            </a:r>
            <a:r>
              <a:rPr lang="en-US" sz="4500" dirty="0">
                <a:latin typeface="Arial"/>
                <a:cs typeface="Arial"/>
              </a:rPr>
              <a:t>Elizabeth Fullam, Gurdyal Besra and Matthew I. Gibson 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250406" y="2432050"/>
            <a:ext cx="8022706" cy="725725"/>
          </a:xfrm>
          <a:prstGeom prst="rect">
            <a:avLst/>
          </a:prstGeom>
          <a:noFill/>
        </p:spPr>
        <p:txBody>
          <a:bodyPr wrap="square" lIns="109106" tIns="54553" rIns="109106" bIns="54553" rtlCol="0">
            <a:spAutoFit/>
          </a:bodyPr>
          <a:lstStyle/>
          <a:p>
            <a:pPr algn="just"/>
            <a:r>
              <a:rPr lang="en-GB" sz="4000" dirty="0">
                <a:latin typeface="Arial"/>
                <a:cs typeface="Arial"/>
                <a:hlinkClick r:id="rId4"/>
              </a:rPr>
              <a:t>S-J.Richards@warwick.ac.uk</a:t>
            </a:r>
            <a:endParaRPr lang="en-GB" sz="4000" dirty="0">
              <a:latin typeface="Arial"/>
              <a:cs typeface="Arial"/>
            </a:endParaRPr>
          </a:p>
        </p:txBody>
      </p:sp>
      <p:pic>
        <p:nvPicPr>
          <p:cNvPr id="136" name="Picture 135" descr="Screen shot 2012-04-25 at 14.18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560" y="135996"/>
            <a:ext cx="2265246" cy="3170162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45" y="0"/>
            <a:ext cx="3253813" cy="3249804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14680406" y="2432050"/>
            <a:ext cx="10571157" cy="725725"/>
          </a:xfrm>
          <a:prstGeom prst="rect">
            <a:avLst/>
          </a:prstGeom>
          <a:noFill/>
        </p:spPr>
        <p:txBody>
          <a:bodyPr wrap="square" lIns="109106" tIns="54553" rIns="109106" bIns="54553" rtlCol="0">
            <a:spAutoFit/>
          </a:bodyPr>
          <a:lstStyle/>
          <a:p>
            <a:pPr algn="just"/>
            <a:r>
              <a:rPr lang="en-GB" sz="4000" u="sng" dirty="0">
                <a:solidFill>
                  <a:srgbClr val="0000FF"/>
                </a:solidFill>
                <a:latin typeface="Arial"/>
                <a:cs typeface="Arial"/>
              </a:rPr>
              <a:t>www2.warwick.ac.uk/go/</a:t>
            </a:r>
            <a:r>
              <a:rPr lang="en-GB" sz="4000" u="sng" dirty="0" err="1" smtClean="0">
                <a:solidFill>
                  <a:srgbClr val="0000FF"/>
                </a:solidFill>
                <a:latin typeface="Arial"/>
                <a:cs typeface="Arial"/>
              </a:rPr>
              <a:t>gibsongroup</a:t>
            </a:r>
            <a:endParaRPr lang="en-GB" sz="4000" u="sng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527006" y="25231787"/>
            <a:ext cx="17678400" cy="715286"/>
          </a:xfrm>
          <a:prstGeom prst="rect">
            <a:avLst/>
          </a:prstGeom>
          <a:ln w="57150" cmpd="sng">
            <a:solidFill>
              <a:schemeClr val="tx2"/>
            </a:solidFill>
          </a:ln>
          <a:effectLst>
            <a:outerShdw blurRad="50800" dist="38100" dir="2700000" algn="tl" rotWithShape="0">
              <a:schemeClr val="tx2">
                <a:alpha val="43000"/>
              </a:scheme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9256" tIns="64624" rIns="129256" bIns="64624" rtlCol="0">
            <a:spAutoFit/>
          </a:bodyPr>
          <a:lstStyle/>
          <a:p>
            <a:pPr algn="ctr"/>
            <a:r>
              <a:rPr lang="en-GB" sz="3800" b="1" dirty="0">
                <a:latin typeface="Arial"/>
                <a:cs typeface="Arial"/>
              </a:rPr>
              <a:t>Richards, S-J.</a:t>
            </a:r>
            <a:r>
              <a:rPr lang="en-GB" sz="3800" dirty="0">
                <a:latin typeface="Arial"/>
                <a:cs typeface="Arial"/>
              </a:rPr>
              <a:t>; Fullam, L. C.; Besra, G. S.; Gibson M. I., </a:t>
            </a:r>
            <a:r>
              <a:rPr lang="en-GB" sz="3800" i="1" dirty="0">
                <a:latin typeface="Arial"/>
                <a:cs typeface="Arial"/>
              </a:rPr>
              <a:t>J. Mater. Chem.,</a:t>
            </a:r>
            <a:r>
              <a:rPr lang="en-GB" sz="3800" dirty="0">
                <a:latin typeface="Arial"/>
                <a:cs typeface="Arial"/>
              </a:rPr>
              <a:t> </a:t>
            </a:r>
            <a:r>
              <a:rPr lang="en-GB" sz="3800" b="1" dirty="0">
                <a:latin typeface="Arial"/>
                <a:cs typeface="Arial"/>
              </a:rPr>
              <a:t>2014</a:t>
            </a:r>
          </a:p>
        </p:txBody>
      </p:sp>
      <p:pic>
        <p:nvPicPr>
          <p:cNvPr id="185" name="Picture 18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1200" l="18200" r="816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5886" r="17612"/>
          <a:stretch/>
        </p:blipFill>
        <p:spPr>
          <a:xfrm rot="832508">
            <a:off x="16928401" y="7646342"/>
            <a:ext cx="1111533" cy="1671434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1200" l="18200" r="816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5886" r="17612"/>
          <a:stretch/>
        </p:blipFill>
        <p:spPr>
          <a:xfrm rot="16866544">
            <a:off x="16162715" y="9694110"/>
            <a:ext cx="1111533" cy="1671433"/>
          </a:xfrm>
          <a:prstGeom prst="rect">
            <a:avLst/>
          </a:prstGeom>
        </p:spPr>
      </p:pic>
      <p:pic>
        <p:nvPicPr>
          <p:cNvPr id="187" name="Picture 18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28406" y="6242050"/>
            <a:ext cx="1427652" cy="1441927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61406" y="7766050"/>
            <a:ext cx="1427652" cy="1441927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414206" y="8985250"/>
            <a:ext cx="1427652" cy="1441927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71006" y="6013450"/>
            <a:ext cx="1427652" cy="1441927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05206" y="9442450"/>
            <a:ext cx="1571964" cy="1587681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57606" y="7994650"/>
            <a:ext cx="1571964" cy="1587681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233606" y="5556250"/>
            <a:ext cx="1571964" cy="1587681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161250">
            <a:off x="22246881" y="6714910"/>
            <a:ext cx="1571964" cy="1587681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319206" y="7232650"/>
            <a:ext cx="1571964" cy="1587681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1200" l="18200" r="816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5886" r="17612"/>
          <a:stretch/>
        </p:blipFill>
        <p:spPr>
          <a:xfrm rot="898713">
            <a:off x="21968741" y="8722198"/>
            <a:ext cx="1137591" cy="1710621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1200" l="18200" r="816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5886" r="17612"/>
          <a:stretch/>
        </p:blipFill>
        <p:spPr>
          <a:xfrm rot="21353127">
            <a:off x="21446158" y="7042817"/>
            <a:ext cx="1142313" cy="1717720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76406" y="8604250"/>
            <a:ext cx="1571964" cy="1587681"/>
          </a:xfrm>
          <a:prstGeom prst="rect">
            <a:avLst/>
          </a:prstGeom>
        </p:spPr>
      </p:pic>
      <p:cxnSp>
        <p:nvCxnSpPr>
          <p:cNvPr id="199" name="Straight Connector 198"/>
          <p:cNvCxnSpPr/>
          <p:nvPr/>
        </p:nvCxnSpPr>
        <p:spPr>
          <a:xfrm>
            <a:off x="17042606" y="5480050"/>
            <a:ext cx="2962338" cy="1068987"/>
          </a:xfrm>
          <a:prstGeom prst="line">
            <a:avLst/>
          </a:prstGeom>
          <a:ln>
            <a:solidFill>
              <a:srgbClr val="E45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 flipV="1">
            <a:off x="15137606" y="5480050"/>
            <a:ext cx="1219200" cy="990601"/>
          </a:xfrm>
          <a:prstGeom prst="line">
            <a:avLst/>
          </a:prstGeom>
          <a:ln>
            <a:solidFill>
              <a:srgbClr val="E45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22376606" y="5327650"/>
            <a:ext cx="1963723" cy="16768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H="1">
            <a:off x="20395406" y="5480050"/>
            <a:ext cx="1039266" cy="2286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/>
          <p:cNvSpPr txBox="1"/>
          <p:nvPr/>
        </p:nvSpPr>
        <p:spPr>
          <a:xfrm>
            <a:off x="15290006" y="11423650"/>
            <a:ext cx="4485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D15383"/>
                </a:solidFill>
                <a:latin typeface="Arial"/>
                <a:cs typeface="Arial"/>
              </a:rPr>
              <a:t>Incorrect glycan = no interaction</a:t>
            </a:r>
            <a:endParaRPr lang="en-US" sz="4000" b="1" dirty="0">
              <a:solidFill>
                <a:srgbClr val="D15383"/>
              </a:solidFill>
              <a:latin typeface="Arial"/>
              <a:cs typeface="Arial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20319206" y="11423650"/>
            <a:ext cx="48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5C8DD1"/>
                </a:solidFill>
                <a:latin typeface="Arial"/>
                <a:cs typeface="Arial"/>
              </a:rPr>
              <a:t>C</a:t>
            </a:r>
            <a:r>
              <a:rPr lang="en-US" sz="4000" b="1" dirty="0" smtClean="0">
                <a:solidFill>
                  <a:srgbClr val="5C8DD1"/>
                </a:solidFill>
                <a:latin typeface="Arial"/>
                <a:cs typeface="Arial"/>
              </a:rPr>
              <a:t>orrect glycan = interaction</a:t>
            </a:r>
            <a:endParaRPr lang="en-US" sz="4000" b="1" dirty="0">
              <a:solidFill>
                <a:srgbClr val="5C8DD1"/>
              </a:solidFill>
              <a:latin typeface="Arial"/>
              <a:cs typeface="Arial"/>
            </a:endParaRPr>
          </a:p>
        </p:txBody>
      </p:sp>
      <p:pic>
        <p:nvPicPr>
          <p:cNvPr id="209" name="Picture 208" descr="SJR-3-54-saline stabilty.tif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"/>
          <a:stretch/>
        </p:blipFill>
        <p:spPr>
          <a:xfrm>
            <a:off x="8051006" y="29086765"/>
            <a:ext cx="5864682" cy="4053885"/>
          </a:xfrm>
          <a:prstGeom prst="rect">
            <a:avLst/>
          </a:prstGeom>
        </p:spPr>
      </p:pic>
      <p:pic>
        <p:nvPicPr>
          <p:cNvPr id="211" name="Picture 210" descr="ConA.ti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9" r="9748"/>
          <a:stretch/>
        </p:blipFill>
        <p:spPr>
          <a:xfrm>
            <a:off x="829475" y="32759650"/>
            <a:ext cx="5392731" cy="3891672"/>
          </a:xfrm>
          <a:prstGeom prst="rect">
            <a:avLst/>
          </a:prstGeom>
        </p:spPr>
      </p:pic>
      <p:graphicFrame>
        <p:nvGraphicFramePr>
          <p:cNvPr id="212" name="Object 2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326511"/>
              </p:ext>
            </p:extLst>
          </p:nvPr>
        </p:nvGraphicFramePr>
        <p:xfrm>
          <a:off x="964406" y="26358850"/>
          <a:ext cx="12954000" cy="2745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4" name="CS ChemDraw Drawing" r:id="rId14" imgW="6665679" imgH="1412516" progId="ChemDraw.Document.6.0">
                  <p:embed/>
                </p:oleObj>
              </mc:Choice>
              <mc:Fallback>
                <p:oleObj name="CS ChemDraw Drawing" r:id="rId14" imgW="6665679" imgH="14125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64406" y="26358850"/>
                        <a:ext cx="12954000" cy="27456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 descr="Slide2.tiff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34"/>
          <a:stretch/>
        </p:blipFill>
        <p:spPr>
          <a:xfrm>
            <a:off x="6755606" y="33175004"/>
            <a:ext cx="7620000" cy="2632646"/>
          </a:xfrm>
          <a:prstGeom prst="rect">
            <a:avLst/>
          </a:prstGeom>
        </p:spPr>
      </p:pic>
      <p:graphicFrame>
        <p:nvGraphicFramePr>
          <p:cNvPr id="214" name="Object 2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915803"/>
              </p:ext>
            </p:extLst>
          </p:nvPr>
        </p:nvGraphicFramePr>
        <p:xfrm>
          <a:off x="22376606" y="27654250"/>
          <a:ext cx="6510349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5" name="Graph" r:id="rId17" imgW="4132800" imgH="2901600" progId="Origin50.Graph">
                  <p:embed/>
                </p:oleObj>
              </mc:Choice>
              <mc:Fallback>
                <p:oleObj name="Graph" r:id="rId17" imgW="413280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2376606" y="27654250"/>
                        <a:ext cx="6510349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" name="Object 2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7180720"/>
              </p:ext>
            </p:extLst>
          </p:nvPr>
        </p:nvGraphicFramePr>
        <p:xfrm>
          <a:off x="15671006" y="27654250"/>
          <a:ext cx="6510349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6" name="Graph" r:id="rId19" imgW="4132800" imgH="2901600" progId="Origin50.Graph">
                  <p:embed/>
                </p:oleObj>
              </mc:Choice>
              <mc:Fallback>
                <p:oleObj name="Graph" r:id="rId19" imgW="413280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671006" y="27654250"/>
                        <a:ext cx="6510349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" name="Object 2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525253"/>
              </p:ext>
            </p:extLst>
          </p:nvPr>
        </p:nvGraphicFramePr>
        <p:xfrm>
          <a:off x="15594806" y="32607250"/>
          <a:ext cx="6545361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7" name="Graph" r:id="rId21" imgW="4154760" imgH="2901600" progId="Origin50.Graph">
                  <p:embed/>
                </p:oleObj>
              </mc:Choice>
              <mc:Fallback>
                <p:oleObj name="Graph" r:id="rId21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594806" y="32607250"/>
                        <a:ext cx="6545361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" name="TextBox 222"/>
          <p:cNvSpPr txBox="1"/>
          <p:nvPr/>
        </p:nvSpPr>
        <p:spPr>
          <a:xfrm>
            <a:off x="21690806" y="36198634"/>
            <a:ext cx="7086600" cy="1361616"/>
          </a:xfrm>
          <a:prstGeom prst="rect">
            <a:avLst/>
          </a:prstGeom>
          <a:noFill/>
          <a:ln w="57150" cmpd="sng">
            <a:solidFill>
              <a:srgbClr val="1F497D"/>
            </a:solidFill>
          </a:ln>
        </p:spPr>
        <p:txBody>
          <a:bodyPr wrap="square" lIns="129256" tIns="64624" rIns="129256" bIns="64624" rtlCol="0"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Colour change </a:t>
            </a:r>
            <a:r>
              <a:rPr lang="en-US" sz="4000" dirty="0">
                <a:latin typeface="Arial"/>
                <a:ea typeface="Wingdings"/>
                <a:cs typeface="Arial"/>
                <a:sym typeface="Wingdings"/>
              </a:rPr>
              <a:t> </a:t>
            </a:r>
            <a:r>
              <a:rPr lang="en-US" sz="4000" dirty="0">
                <a:latin typeface="Arial"/>
                <a:cs typeface="Arial"/>
              </a:rPr>
              <a:t>Specific </a:t>
            </a:r>
            <a:r>
              <a:rPr lang="en-US" sz="4000" dirty="0">
                <a:latin typeface="Arial"/>
                <a:ea typeface="Wingdings"/>
                <a:cs typeface="Arial"/>
                <a:sym typeface="Wingdings"/>
              </a:rPr>
              <a:t> </a:t>
            </a:r>
            <a:endParaRPr lang="en-US" sz="4000" dirty="0" smtClean="0">
              <a:latin typeface="Arial"/>
              <a:ea typeface="Wingdings"/>
              <a:cs typeface="Arial"/>
              <a:sym typeface="Wingdings"/>
            </a:endParaRPr>
          </a:p>
          <a:p>
            <a:pPr algn="ctr"/>
            <a:r>
              <a:rPr lang="en-US" sz="4000" dirty="0" smtClean="0">
                <a:latin typeface="Arial"/>
                <a:cs typeface="Arial"/>
                <a:sym typeface="Wingdings"/>
              </a:rPr>
              <a:t>Fast </a:t>
            </a:r>
            <a:r>
              <a:rPr lang="en-US" sz="4000" dirty="0" smtClean="0">
                <a:latin typeface="Arial"/>
                <a:ea typeface="Wingdings"/>
                <a:cs typeface="Arial"/>
                <a:sym typeface="Wingdings"/>
              </a:rPr>
              <a:t> </a:t>
            </a:r>
            <a:r>
              <a:rPr lang="en-US" sz="4000" dirty="0" smtClean="0">
                <a:latin typeface="Arial"/>
                <a:cs typeface="Arial"/>
                <a:sym typeface="Wingdings"/>
              </a:rPr>
              <a:t>Saline </a:t>
            </a:r>
            <a:r>
              <a:rPr lang="en-US" sz="4000" dirty="0">
                <a:latin typeface="Arial"/>
                <a:cs typeface="Arial"/>
                <a:sym typeface="Wingdings"/>
              </a:rPr>
              <a:t>Stable </a:t>
            </a:r>
            <a:r>
              <a:rPr lang="en-US" sz="4000" dirty="0">
                <a:latin typeface="Arial"/>
                <a:ea typeface="Wingdings"/>
                <a:cs typeface="Arial"/>
                <a:sym typeface="Wingdings"/>
              </a:rPr>
              <a:t>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10337006" y="27120850"/>
            <a:ext cx="841864" cy="838200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Arial"/>
              <a:cs typeface="Arial"/>
            </a:endParaRPr>
          </a:p>
        </p:txBody>
      </p:sp>
      <p:sp>
        <p:nvSpPr>
          <p:cNvPr id="225" name="Oval 224"/>
          <p:cNvSpPr/>
          <p:nvPr/>
        </p:nvSpPr>
        <p:spPr>
          <a:xfrm>
            <a:off x="9342742" y="26816050"/>
            <a:ext cx="460864" cy="533400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Arial"/>
              <a:cs typeface="Arial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8432006" y="37530764"/>
            <a:ext cx="12954000" cy="715286"/>
          </a:xfrm>
          <a:prstGeom prst="rect">
            <a:avLst/>
          </a:prstGeom>
          <a:ln w="57150" cmpd="sng">
            <a:solidFill>
              <a:schemeClr val="tx2"/>
            </a:solidFill>
          </a:ln>
          <a:effectLst>
            <a:outerShdw blurRad="50800" dist="38100" dir="2700000" algn="tl" rotWithShape="0">
              <a:schemeClr val="tx2">
                <a:alpha val="43000"/>
              </a:scheme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9256" tIns="64624" rIns="129256" bIns="64624" rtlCol="0">
            <a:spAutoFit/>
          </a:bodyPr>
          <a:lstStyle/>
          <a:p>
            <a:pPr algn="ctr"/>
            <a:r>
              <a:rPr lang="en-GB" sz="3800" b="1" dirty="0">
                <a:latin typeface="Arial"/>
                <a:cs typeface="Arial"/>
              </a:rPr>
              <a:t>Richards, S-J.</a:t>
            </a:r>
            <a:r>
              <a:rPr lang="en-GB" sz="3800" dirty="0">
                <a:latin typeface="Arial"/>
                <a:cs typeface="Arial"/>
              </a:rPr>
              <a:t>; </a:t>
            </a:r>
            <a:r>
              <a:rPr lang="en-GB" sz="3800" dirty="0" smtClean="0">
                <a:latin typeface="Arial"/>
                <a:cs typeface="Arial"/>
              </a:rPr>
              <a:t>and </a:t>
            </a:r>
            <a:r>
              <a:rPr lang="en-GB" sz="3800" dirty="0">
                <a:latin typeface="Arial"/>
                <a:cs typeface="Arial"/>
              </a:rPr>
              <a:t>Gibson M. I., </a:t>
            </a:r>
            <a:r>
              <a:rPr lang="en-GB" sz="3800" i="1" dirty="0" smtClean="0">
                <a:latin typeface="Arial"/>
                <a:cs typeface="Arial"/>
              </a:rPr>
              <a:t>ACS Macro </a:t>
            </a:r>
            <a:r>
              <a:rPr lang="en-GB" sz="3800" i="1" dirty="0" err="1" smtClean="0">
                <a:latin typeface="Arial"/>
                <a:cs typeface="Arial"/>
              </a:rPr>
              <a:t>Lett</a:t>
            </a:r>
            <a:r>
              <a:rPr lang="en-GB" sz="3800" i="1" dirty="0" smtClean="0">
                <a:latin typeface="Arial"/>
                <a:cs typeface="Arial"/>
              </a:rPr>
              <a:t>.</a:t>
            </a:r>
            <a:r>
              <a:rPr lang="en-GB" sz="3800" i="1" dirty="0">
                <a:latin typeface="Arial"/>
                <a:cs typeface="Arial"/>
              </a:rPr>
              <a:t>,</a:t>
            </a:r>
            <a:r>
              <a:rPr lang="en-GB" sz="3800" dirty="0">
                <a:latin typeface="Arial"/>
                <a:cs typeface="Arial"/>
              </a:rPr>
              <a:t> </a:t>
            </a:r>
            <a:r>
              <a:rPr lang="en-GB" sz="3800" b="1" dirty="0">
                <a:latin typeface="Arial"/>
                <a:cs typeface="Arial"/>
              </a:rPr>
              <a:t>2014</a:t>
            </a:r>
          </a:p>
        </p:txBody>
      </p:sp>
      <p:sp>
        <p:nvSpPr>
          <p:cNvPr id="228" name="Oval 227"/>
          <p:cNvSpPr/>
          <p:nvPr/>
        </p:nvSpPr>
        <p:spPr>
          <a:xfrm>
            <a:off x="5307806" y="16910050"/>
            <a:ext cx="896406" cy="913257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41400" h="1041400"/>
            <a:bevelB w="1041400" h="10414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Arial"/>
              <a:cs typeface="Arial"/>
            </a:endParaRPr>
          </a:p>
        </p:txBody>
      </p:sp>
      <p:pic>
        <p:nvPicPr>
          <p:cNvPr id="229" name="Picture 2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07206" y="16224250"/>
            <a:ext cx="3962400" cy="1450290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88606" y="16774882"/>
            <a:ext cx="1329732" cy="897168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10800000">
            <a:off x="6187874" y="16986250"/>
            <a:ext cx="1329732" cy="897168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5678698">
            <a:off x="5361187" y="15838656"/>
            <a:ext cx="1329732" cy="897168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16478698">
            <a:off x="4686693" y="17998676"/>
            <a:ext cx="1329732" cy="897168"/>
          </a:xfrm>
          <a:prstGeom prst="rect">
            <a:avLst/>
          </a:prstGeom>
        </p:spPr>
      </p:pic>
      <p:graphicFrame>
        <p:nvGraphicFramePr>
          <p:cNvPr id="234" name="Object 2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369894"/>
              </p:ext>
            </p:extLst>
          </p:nvPr>
        </p:nvGraphicFramePr>
        <p:xfrm>
          <a:off x="7212806" y="19500850"/>
          <a:ext cx="7527169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8" name="Graph" r:id="rId25" imgW="4154760" imgH="2901600" progId="Origin50.Graph">
                  <p:embed/>
                </p:oleObj>
              </mc:Choice>
              <mc:Fallback>
                <p:oleObj name="Graph" r:id="rId25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7212806" y="19500850"/>
                        <a:ext cx="7527169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" name="Object 2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011390"/>
              </p:ext>
            </p:extLst>
          </p:nvPr>
        </p:nvGraphicFramePr>
        <p:xfrm>
          <a:off x="7289006" y="14624050"/>
          <a:ext cx="7527167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" name="Graph" r:id="rId27" imgW="4154760" imgH="2901600" progId="Origin50.Graph">
                  <p:embed/>
                </p:oleObj>
              </mc:Choice>
              <mc:Fallback>
                <p:oleObj name="Graph" r:id="rId27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7289006" y="14624050"/>
                        <a:ext cx="7527167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" name="Object 2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115849"/>
              </p:ext>
            </p:extLst>
          </p:nvPr>
        </p:nvGraphicFramePr>
        <p:xfrm>
          <a:off x="735806" y="19500850"/>
          <a:ext cx="7486901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" name="Graph" r:id="rId29" imgW="4131720" imgH="2901600" progId="Origin50.Graph">
                  <p:embed/>
                </p:oleObj>
              </mc:Choice>
              <mc:Fallback>
                <p:oleObj name="Graph" r:id="rId29" imgW="413172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735806" y="19500850"/>
                        <a:ext cx="7486901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7" name="Straight Arrow Connector 236"/>
          <p:cNvCxnSpPr/>
          <p:nvPr/>
        </p:nvCxnSpPr>
        <p:spPr>
          <a:xfrm>
            <a:off x="10337006" y="15995650"/>
            <a:ext cx="0" cy="130465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/>
          <p:cNvCxnSpPr/>
          <p:nvPr/>
        </p:nvCxnSpPr>
        <p:spPr>
          <a:xfrm flipV="1">
            <a:off x="13156406" y="17291050"/>
            <a:ext cx="0" cy="16764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/>
          <p:cNvSpPr txBox="1"/>
          <p:nvPr/>
        </p:nvSpPr>
        <p:spPr>
          <a:xfrm>
            <a:off x="7386302" y="17163175"/>
            <a:ext cx="1562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000" dirty="0">
              <a:latin typeface="Arial"/>
              <a:cs typeface="Arial"/>
            </a:endParaRPr>
          </a:p>
        </p:txBody>
      </p:sp>
      <p:cxnSp>
        <p:nvCxnSpPr>
          <p:cNvPr id="240" name="Straight Arrow Connector 239"/>
          <p:cNvCxnSpPr/>
          <p:nvPr/>
        </p:nvCxnSpPr>
        <p:spPr>
          <a:xfrm>
            <a:off x="11937206" y="21786850"/>
            <a:ext cx="1322063" cy="0"/>
          </a:xfrm>
          <a:prstGeom prst="straightConnector1">
            <a:avLst/>
          </a:prstGeom>
          <a:ln w="38100">
            <a:solidFill>
              <a:srgbClr val="111CF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/>
          <p:nvPr/>
        </p:nvCxnSpPr>
        <p:spPr>
          <a:xfrm flipH="1" flipV="1">
            <a:off x="8736806" y="21558250"/>
            <a:ext cx="1307853" cy="1577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TextBox 241"/>
          <p:cNvSpPr txBox="1"/>
          <p:nvPr/>
        </p:nvSpPr>
        <p:spPr>
          <a:xfrm>
            <a:off x="1726406" y="24530050"/>
            <a:ext cx="6477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Size dependant aggregation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7974806" y="13709650"/>
            <a:ext cx="7315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Lectin (Con A) induced aggregation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9803606" y="22506166"/>
            <a:ext cx="3962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Kinetics</a:t>
            </a:r>
            <a:r>
              <a:rPr lang="en-GB" sz="3800" dirty="0" smtClean="0">
                <a:latin typeface="Arial"/>
                <a:cs typeface="Arial"/>
              </a:rPr>
              <a:t> </a:t>
            </a:r>
            <a:r>
              <a:rPr lang="en-GB" sz="3800" b="1" dirty="0" smtClean="0">
                <a:latin typeface="Arial"/>
                <a:cs typeface="Arial"/>
              </a:rPr>
              <a:t>of</a:t>
            </a:r>
            <a:r>
              <a:rPr lang="en-GB" sz="3800" dirty="0" smtClean="0">
                <a:latin typeface="Arial"/>
                <a:cs typeface="Arial"/>
              </a:rPr>
              <a:t> </a:t>
            </a:r>
            <a:r>
              <a:rPr lang="en-GB" sz="3800" b="1" dirty="0" smtClean="0">
                <a:latin typeface="Arial"/>
                <a:cs typeface="Arial"/>
              </a:rPr>
              <a:t>colour</a:t>
            </a:r>
            <a:r>
              <a:rPr lang="en-GB" sz="3800" dirty="0" smtClean="0">
                <a:latin typeface="Arial"/>
                <a:cs typeface="Arial"/>
              </a:rPr>
              <a:t> </a:t>
            </a:r>
            <a:r>
              <a:rPr lang="en-GB" sz="3800" b="1" dirty="0" smtClean="0">
                <a:latin typeface="Arial"/>
                <a:cs typeface="Arial"/>
              </a:rPr>
              <a:t>change</a:t>
            </a:r>
            <a:endParaRPr lang="en-GB" sz="3800" b="1" dirty="0">
              <a:latin typeface="Arial"/>
              <a:cs typeface="Arial"/>
            </a:endParaRPr>
          </a:p>
        </p:txBody>
      </p:sp>
      <p:pic>
        <p:nvPicPr>
          <p:cNvPr id="256" name="Picture 255" descr="Logos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9328606" y="41370250"/>
            <a:ext cx="5170139" cy="1124596"/>
          </a:xfrm>
          <a:prstGeom prst="rect">
            <a:avLst/>
          </a:prstGeom>
        </p:spPr>
      </p:pic>
      <p:pic>
        <p:nvPicPr>
          <p:cNvPr id="257" name="Picture 3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20928806" y="39992632"/>
            <a:ext cx="1143000" cy="130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8" name="Picture 257" descr="Screen shot 2012-04-25 at 14.21.21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5419" y="39922450"/>
            <a:ext cx="2480987" cy="1301063"/>
          </a:xfrm>
          <a:prstGeom prst="rect">
            <a:avLst/>
          </a:prstGeom>
        </p:spPr>
      </p:pic>
      <p:pic>
        <p:nvPicPr>
          <p:cNvPr id="259" name="Picture 258" descr="grp_materials high res.jpg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1822" y="39974877"/>
            <a:ext cx="1264584" cy="1471573"/>
          </a:xfrm>
          <a:prstGeom prst="rect">
            <a:avLst/>
          </a:prstGeom>
        </p:spPr>
      </p:pic>
      <p:grpSp>
        <p:nvGrpSpPr>
          <p:cNvPr id="260" name="Group 259"/>
          <p:cNvGrpSpPr/>
          <p:nvPr/>
        </p:nvGrpSpPr>
        <p:grpSpPr>
          <a:xfrm>
            <a:off x="11861006" y="39998650"/>
            <a:ext cx="7543800" cy="2307416"/>
            <a:chOff x="539552" y="2405150"/>
            <a:chExt cx="8064896" cy="2536018"/>
          </a:xfrm>
        </p:grpSpPr>
        <p:pic>
          <p:nvPicPr>
            <p:cNvPr id="261" name="Picture 4" descr="Matt Gibson"/>
            <p:cNvPicPr>
              <a:picLocks noChangeAspect="1" noChangeArrowheads="1"/>
            </p:cNvPicPr>
            <p:nvPr/>
          </p:nvPicPr>
          <p:blipFill>
            <a:blip r:embed="rId35" cstate="print"/>
            <a:srcRect/>
            <a:stretch>
              <a:fillRect/>
            </a:stretch>
          </p:blipFill>
          <p:spPr bwMode="auto">
            <a:xfrm>
              <a:off x="539552" y="2948382"/>
              <a:ext cx="1080120" cy="1488730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</p:pic>
        <p:grpSp>
          <p:nvGrpSpPr>
            <p:cNvPr id="262" name="Group 261"/>
            <p:cNvGrpSpPr/>
            <p:nvPr/>
          </p:nvGrpSpPr>
          <p:grpSpPr>
            <a:xfrm>
              <a:off x="1755305" y="2405150"/>
              <a:ext cx="6849143" cy="2536018"/>
              <a:chOff x="467544" y="2477158"/>
              <a:chExt cx="6849143" cy="2536018"/>
            </a:xfrm>
          </p:grpSpPr>
          <p:pic>
            <p:nvPicPr>
              <p:cNvPr id="263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r="79130"/>
              <a:stretch>
                <a:fillRect/>
              </a:stretch>
            </p:blipFill>
            <p:spPr bwMode="auto">
              <a:xfrm>
                <a:off x="467544" y="2477158"/>
                <a:ext cx="1728192" cy="2536018"/>
              </a:xfrm>
              <a:prstGeom prst="rect">
                <a:avLst/>
              </a:prstGeom>
              <a:noFill/>
            </p:spPr>
          </p:pic>
          <p:pic>
            <p:nvPicPr>
              <p:cNvPr id="264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l="40870" r="6087"/>
              <a:stretch>
                <a:fillRect/>
              </a:stretch>
            </p:blipFill>
            <p:spPr bwMode="auto">
              <a:xfrm>
                <a:off x="2627784" y="2477158"/>
                <a:ext cx="4392488" cy="2536018"/>
              </a:xfrm>
              <a:prstGeom prst="rect">
                <a:avLst/>
              </a:prstGeom>
              <a:noFill/>
            </p:spPr>
          </p:pic>
          <p:sp>
            <p:nvSpPr>
              <p:cNvPr id="265" name="Rectangle 264"/>
              <p:cNvSpPr/>
              <p:nvPr/>
            </p:nvSpPr>
            <p:spPr>
              <a:xfrm>
                <a:off x="683568" y="3717032"/>
                <a:ext cx="792088" cy="10801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0">
                  <a:latin typeface="Arial"/>
                  <a:cs typeface="Arial"/>
                </a:endParaRPr>
              </a:p>
            </p:txBody>
          </p:sp>
          <p:pic>
            <p:nvPicPr>
              <p:cNvPr id="266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l="23377" t="5348" r="67927" b="54900"/>
              <a:stretch>
                <a:fillRect/>
              </a:stretch>
            </p:blipFill>
            <p:spPr bwMode="auto">
              <a:xfrm>
                <a:off x="755576" y="3717032"/>
                <a:ext cx="648072" cy="1008112"/>
              </a:xfrm>
              <a:prstGeom prst="rect">
                <a:avLst/>
              </a:prstGeom>
              <a:noFill/>
            </p:spPr>
          </p:pic>
          <p:pic>
            <p:nvPicPr>
              <p:cNvPr id="267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l="66855"/>
              <a:stretch>
                <a:fillRect/>
              </a:stretch>
            </p:blipFill>
            <p:spPr bwMode="auto">
              <a:xfrm>
                <a:off x="4572000" y="2477158"/>
                <a:ext cx="2744687" cy="2536018"/>
              </a:xfrm>
              <a:prstGeom prst="rect">
                <a:avLst/>
              </a:prstGeom>
              <a:noFill/>
            </p:spPr>
          </p:pic>
          <p:pic>
            <p:nvPicPr>
              <p:cNvPr id="268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l="33913" r="47927"/>
              <a:stretch>
                <a:fillRect/>
              </a:stretch>
            </p:blipFill>
            <p:spPr bwMode="auto">
              <a:xfrm>
                <a:off x="2195736" y="2477158"/>
                <a:ext cx="1503784" cy="2536018"/>
              </a:xfrm>
              <a:prstGeom prst="rect">
                <a:avLst/>
              </a:prstGeom>
              <a:noFill/>
            </p:spPr>
          </p:pic>
          <p:sp>
            <p:nvSpPr>
              <p:cNvPr id="269" name="Rectangle 268"/>
              <p:cNvSpPr/>
              <p:nvPr/>
            </p:nvSpPr>
            <p:spPr>
              <a:xfrm>
                <a:off x="1475656" y="3717032"/>
                <a:ext cx="720080" cy="10801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0">
                  <a:latin typeface="Arial"/>
                  <a:cs typeface="Arial"/>
                </a:endParaRPr>
              </a:p>
            </p:txBody>
          </p:sp>
          <p:pic>
            <p:nvPicPr>
              <p:cNvPr id="270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l="12942" t="51399" r="79231" b="8849"/>
              <a:stretch>
                <a:fillRect/>
              </a:stretch>
            </p:blipFill>
            <p:spPr bwMode="auto">
              <a:xfrm>
                <a:off x="1475656" y="3789040"/>
                <a:ext cx="648072" cy="1008112"/>
              </a:xfrm>
              <a:prstGeom prst="rect">
                <a:avLst/>
              </a:prstGeom>
              <a:noFill/>
            </p:spPr>
          </p:pic>
          <p:sp>
            <p:nvSpPr>
              <p:cNvPr id="271" name="Rectangle 270"/>
              <p:cNvSpPr/>
              <p:nvPr/>
            </p:nvSpPr>
            <p:spPr>
              <a:xfrm>
                <a:off x="1386000" y="2628000"/>
                <a:ext cx="792088" cy="102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0">
                  <a:latin typeface="Arial"/>
                  <a:cs typeface="Arial"/>
                </a:endParaRPr>
              </a:p>
            </p:txBody>
          </p:sp>
          <p:pic>
            <p:nvPicPr>
              <p:cNvPr id="272" name="Picture 2" descr="http://www2.warwick.ac.uk/fac/sci/chemistry/research/gibson/gibsongroup/gibson_talk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 l="13812" t="5969" r="79130" b="57119"/>
              <a:stretch>
                <a:fillRect/>
              </a:stretch>
            </p:blipFill>
            <p:spPr bwMode="auto">
              <a:xfrm>
                <a:off x="1475656" y="2636912"/>
                <a:ext cx="648072" cy="1008112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273" name="TextBox 272"/>
          <p:cNvSpPr txBox="1"/>
          <p:nvPr/>
        </p:nvSpPr>
        <p:spPr>
          <a:xfrm>
            <a:off x="1116806" y="13785850"/>
            <a:ext cx="620970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Synthesis of Directly glycosylated 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274" name="TextBox 273"/>
          <p:cNvSpPr txBox="1"/>
          <p:nvPr/>
        </p:nvSpPr>
        <p:spPr>
          <a:xfrm>
            <a:off x="1116806" y="36493450"/>
            <a:ext cx="6248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Size dependant kinetics</a:t>
            </a:r>
            <a:r>
              <a:rPr lang="en-GB" sz="3800" dirty="0" smtClean="0">
                <a:latin typeface="Arial"/>
                <a:cs typeface="Arial"/>
              </a:rPr>
              <a:t> </a:t>
            </a:r>
            <a:r>
              <a:rPr lang="en-GB" sz="3800" b="1" dirty="0" smtClean="0">
                <a:latin typeface="Arial"/>
                <a:cs typeface="Arial"/>
              </a:rPr>
              <a:t>of</a:t>
            </a:r>
            <a:r>
              <a:rPr lang="en-GB" sz="3800" dirty="0" smtClean="0">
                <a:latin typeface="Arial"/>
                <a:cs typeface="Arial"/>
              </a:rPr>
              <a:t> </a:t>
            </a:r>
            <a:r>
              <a:rPr lang="en-GB" sz="3800" b="1" dirty="0" smtClean="0">
                <a:latin typeface="Arial"/>
                <a:cs typeface="Arial"/>
              </a:rPr>
              <a:t>colour</a:t>
            </a:r>
            <a:r>
              <a:rPr lang="en-GB" sz="3800" dirty="0" smtClean="0">
                <a:latin typeface="Arial"/>
                <a:cs typeface="Arial"/>
              </a:rPr>
              <a:t> </a:t>
            </a:r>
            <a:r>
              <a:rPr lang="en-GB" sz="3800" b="1" dirty="0" smtClean="0">
                <a:latin typeface="Arial"/>
                <a:cs typeface="Arial"/>
              </a:rPr>
              <a:t>change</a:t>
            </a:r>
            <a:endParaRPr lang="en-GB" sz="3800" b="1" dirty="0">
              <a:latin typeface="Arial"/>
              <a:cs typeface="Arial"/>
            </a:endParaRPr>
          </a:p>
        </p:txBody>
      </p:sp>
      <p:pic>
        <p:nvPicPr>
          <p:cNvPr id="276" name="Picture 275" descr="Macintosh HD:Users:SarahJane:Desktop:Thesis:figure 1.1:Slide1.tiff"/>
          <p:cNvPicPr/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33"/>
          <a:stretch/>
        </p:blipFill>
        <p:spPr bwMode="auto">
          <a:xfrm>
            <a:off x="431006" y="4641850"/>
            <a:ext cx="6705600" cy="84651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7" name="TextBox 276"/>
          <p:cNvSpPr txBox="1"/>
          <p:nvPr/>
        </p:nvSpPr>
        <p:spPr>
          <a:xfrm>
            <a:off x="6831806" y="5251450"/>
            <a:ext cx="8001000" cy="8402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/>
                <a:cs typeface="Arial"/>
              </a:rPr>
              <a:t>The identiﬁcation </a:t>
            </a:r>
            <a:r>
              <a:rPr lang="en-US" sz="3600" b="1" dirty="0" smtClean="0">
                <a:latin typeface="Arial"/>
                <a:cs typeface="Arial"/>
              </a:rPr>
              <a:t>of </a:t>
            </a:r>
            <a:r>
              <a:rPr lang="en-US" sz="3600" b="1" dirty="0">
                <a:latin typeface="Arial"/>
                <a:cs typeface="Arial"/>
              </a:rPr>
              <a:t>bacterial infections remains a major healthcare challenge, especially to ensure appropriate application of a limited spectrum of antibiotics.</a:t>
            </a:r>
          </a:p>
          <a:p>
            <a:pPr algn="just"/>
            <a:endParaRPr lang="en-GB" sz="3600" b="1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3600" b="1" dirty="0" smtClean="0">
                <a:latin typeface="Arial"/>
                <a:cs typeface="Arial"/>
              </a:rPr>
              <a:t>Protein-carbohydrate interactions mediate a multitude of biological processes.</a:t>
            </a:r>
          </a:p>
          <a:p>
            <a:pPr algn="just"/>
            <a:endParaRPr lang="en-GB" sz="3600" b="1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3600" b="1" dirty="0" smtClean="0">
                <a:latin typeface="Arial"/>
                <a:cs typeface="Arial"/>
              </a:rPr>
              <a:t>The proteins responsible for these interactions are termed lectins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3600" b="1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3600" b="1" dirty="0" smtClean="0">
              <a:latin typeface="Arial"/>
              <a:cs typeface="Arial"/>
            </a:endParaRPr>
          </a:p>
          <a:p>
            <a:pPr algn="just"/>
            <a:endParaRPr lang="en-GB" sz="3600" b="1" dirty="0">
              <a:latin typeface="Arial"/>
              <a:cs typeface="Arial"/>
            </a:endParaRPr>
          </a:p>
        </p:txBody>
      </p:sp>
      <p:sp>
        <p:nvSpPr>
          <p:cNvPr id="278" name="TextBox 277"/>
          <p:cNvSpPr txBox="1"/>
          <p:nvPr/>
        </p:nvSpPr>
        <p:spPr>
          <a:xfrm>
            <a:off x="24357806" y="5260243"/>
            <a:ext cx="5410200" cy="8440479"/>
          </a:xfrm>
          <a:prstGeom prst="rect">
            <a:avLst/>
          </a:prstGeom>
          <a:noFill/>
        </p:spPr>
        <p:txBody>
          <a:bodyPr wrap="square" lIns="129256" tIns="64624" rIns="129256" bIns="64624" rtlCol="0">
            <a:spAutoFit/>
          </a:bodyPr>
          <a:lstStyle/>
          <a:p>
            <a:pPr marL="571500" indent="-571500" algn="just">
              <a:buFont typeface="Arial"/>
              <a:buChar char="•"/>
            </a:pPr>
            <a:r>
              <a:rPr lang="en-US" sz="3600" b="1" dirty="0" smtClean="0">
                <a:latin typeface="Arial"/>
                <a:cs typeface="Arial"/>
              </a:rPr>
              <a:t>Goldnanoparticles (AuNPs) </a:t>
            </a:r>
            <a:r>
              <a:rPr lang="en-US" sz="3600" b="1" dirty="0">
                <a:latin typeface="Arial"/>
                <a:cs typeface="Arial"/>
              </a:rPr>
              <a:t>have interesting optical properties. Red in solution </a:t>
            </a:r>
            <a:r>
              <a:rPr lang="en-US" sz="3600" b="1" dirty="0">
                <a:latin typeface="Arial"/>
                <a:cs typeface="Arial"/>
                <a:sym typeface="Wingdings"/>
              </a:rPr>
              <a:t></a:t>
            </a:r>
            <a:r>
              <a:rPr lang="en-US" sz="3600" b="1" dirty="0">
                <a:latin typeface="Arial"/>
                <a:cs typeface="Arial"/>
              </a:rPr>
              <a:t> blue upon aggregation</a:t>
            </a:r>
            <a:r>
              <a:rPr lang="en-US" sz="3600" b="1" dirty="0" smtClean="0">
                <a:latin typeface="Arial"/>
                <a:cs typeface="Arial"/>
              </a:rPr>
              <a:t>.</a:t>
            </a:r>
          </a:p>
          <a:p>
            <a:pPr marL="571500" indent="-571500" algn="just">
              <a:buFont typeface="Arial"/>
              <a:buChar char="•"/>
            </a:pPr>
            <a:endParaRPr lang="en-US" sz="3600" b="1" dirty="0">
              <a:latin typeface="Arial"/>
              <a:cs typeface="Arial"/>
            </a:endParaRPr>
          </a:p>
          <a:p>
            <a:pPr marL="571500" indent="-571500" algn="just">
              <a:buFont typeface="Arial"/>
              <a:buChar char="•"/>
            </a:pPr>
            <a:r>
              <a:rPr lang="en-US" sz="3600" b="1" dirty="0" smtClean="0">
                <a:latin typeface="Arial"/>
                <a:cs typeface="Arial"/>
              </a:rPr>
              <a:t>Glycosylated AuNPs (glycoAuNPs) could be used to detect bacteria and lectins. </a:t>
            </a:r>
          </a:p>
          <a:p>
            <a:pPr marL="571500" indent="-571500" algn="just">
              <a:buFont typeface="Arial"/>
              <a:buChar char="•"/>
            </a:pPr>
            <a:endParaRPr lang="en-US" sz="3600" b="1" dirty="0">
              <a:latin typeface="Arial"/>
              <a:cs typeface="Arial"/>
            </a:endParaRPr>
          </a:p>
          <a:p>
            <a:pPr algn="just"/>
            <a:r>
              <a:rPr lang="en-US" sz="3600" b="1" dirty="0" smtClean="0">
                <a:latin typeface="Arial"/>
                <a:cs typeface="Arial"/>
              </a:rPr>
              <a:t> </a:t>
            </a:r>
          </a:p>
          <a:p>
            <a:pPr algn="just"/>
            <a:endParaRPr lang="en-US" sz="3600" b="1" dirty="0">
              <a:latin typeface="Arial"/>
              <a:cs typeface="Arial"/>
            </a:endParaRPr>
          </a:p>
          <a:p>
            <a:pPr algn="just"/>
            <a:r>
              <a:rPr lang="en-US" sz="3600" b="1" dirty="0" smtClean="0">
                <a:latin typeface="Arial"/>
                <a:cs typeface="Arial"/>
              </a:rPr>
              <a:t> </a:t>
            </a:r>
            <a:endParaRPr lang="en-US" sz="3600" b="1" dirty="0">
              <a:latin typeface="Arial"/>
              <a:cs typeface="Arial"/>
            </a:endParaRPr>
          </a:p>
        </p:txBody>
      </p:sp>
      <p:graphicFrame>
        <p:nvGraphicFramePr>
          <p:cNvPr id="281" name="Object 2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744918"/>
              </p:ext>
            </p:extLst>
          </p:nvPr>
        </p:nvGraphicFramePr>
        <p:xfrm>
          <a:off x="15975806" y="14776450"/>
          <a:ext cx="6808639" cy="4755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" name="Graph" r:id="rId38" imgW="4154760" imgH="2901600" progId="Origin50.Graph">
                  <p:embed/>
                </p:oleObj>
              </mc:Choice>
              <mc:Fallback>
                <p:oleObj name="Graph" r:id="rId38" imgW="41547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975806" y="14776450"/>
                        <a:ext cx="6808639" cy="4755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2" name="Straight Arrow Connector 281"/>
          <p:cNvCxnSpPr/>
          <p:nvPr/>
        </p:nvCxnSpPr>
        <p:spPr>
          <a:xfrm>
            <a:off x="18759438" y="15843250"/>
            <a:ext cx="0" cy="1135219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/>
          <p:cNvCxnSpPr/>
          <p:nvPr/>
        </p:nvCxnSpPr>
        <p:spPr>
          <a:xfrm flipH="1" flipV="1">
            <a:off x="20664438" y="16757650"/>
            <a:ext cx="35768" cy="148149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6" name="Object 28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408291"/>
              </p:ext>
            </p:extLst>
          </p:nvPr>
        </p:nvGraphicFramePr>
        <p:xfrm>
          <a:off x="22833806" y="14928850"/>
          <a:ext cx="6772215" cy="4755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2" name="Graph" r:id="rId40" imgW="4131720" imgH="2901600" progId="Origin50.Graph">
                  <p:embed/>
                </p:oleObj>
              </mc:Choice>
              <mc:Fallback>
                <p:oleObj name="Graph" r:id="rId40" imgW="413172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22833806" y="14928850"/>
                        <a:ext cx="6772215" cy="4755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" name="Picture 286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08" t="63399" r="43311" b="27136"/>
          <a:stretch/>
        </p:blipFill>
        <p:spPr>
          <a:xfrm flipV="1">
            <a:off x="18033206" y="21177250"/>
            <a:ext cx="6564855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288" name="Picture 287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13" t="46609" r="43311" b="43120"/>
          <a:stretch/>
        </p:blipFill>
        <p:spPr>
          <a:xfrm flipV="1">
            <a:off x="18033206" y="22443694"/>
            <a:ext cx="6553200" cy="11719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289" name="TextBox 288"/>
          <p:cNvSpPr txBox="1"/>
          <p:nvPr/>
        </p:nvSpPr>
        <p:spPr>
          <a:xfrm>
            <a:off x="14070806" y="21024850"/>
            <a:ext cx="52597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800" b="1" dirty="0" smtClean="0">
                <a:latin typeface="Arial"/>
                <a:cs typeface="Arial"/>
              </a:rPr>
              <a:t>TOP10</a:t>
            </a:r>
          </a:p>
          <a:p>
            <a:pPr algn="ctr"/>
            <a:r>
              <a:rPr lang="en-GB" sz="3800" b="1" dirty="0" smtClean="0">
                <a:latin typeface="Arial"/>
                <a:cs typeface="Arial"/>
              </a:rPr>
              <a:t>- </a:t>
            </a:r>
            <a:r>
              <a:rPr lang="en-GB" sz="3800" b="1" dirty="0" err="1" smtClean="0">
                <a:latin typeface="Arial"/>
                <a:cs typeface="Arial"/>
              </a:rPr>
              <a:t>FimH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13766006" y="22320250"/>
            <a:ext cx="5791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800" b="1" dirty="0" smtClean="0">
                <a:latin typeface="Arial"/>
                <a:cs typeface="Arial"/>
              </a:rPr>
              <a:t>K-12</a:t>
            </a:r>
          </a:p>
          <a:p>
            <a:pPr algn="ctr"/>
            <a:r>
              <a:rPr lang="en-GB" sz="3800" b="1" dirty="0" smtClean="0">
                <a:latin typeface="Arial"/>
                <a:cs typeface="Arial"/>
              </a:rPr>
              <a:t>+ </a:t>
            </a:r>
            <a:r>
              <a:rPr lang="en-GB" sz="3800" b="1" dirty="0" err="1" smtClean="0">
                <a:latin typeface="Arial"/>
                <a:cs typeface="Arial"/>
              </a:rPr>
              <a:t>FimH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19176206" y="1500505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/>
                <a:cs typeface="Arial"/>
              </a:rPr>
              <a:t>[</a:t>
            </a:r>
            <a:r>
              <a:rPr lang="en-US" sz="4000" b="1" dirty="0" err="1" smtClean="0">
                <a:latin typeface="Arial"/>
                <a:cs typeface="Arial"/>
              </a:rPr>
              <a:t>FimH</a:t>
            </a:r>
            <a:r>
              <a:rPr lang="en-US" sz="4000" b="1" dirty="0" smtClean="0">
                <a:latin typeface="Arial"/>
                <a:cs typeface="Arial"/>
              </a:rPr>
              <a:t>+ bacteria]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293" name="TextBox 292"/>
          <p:cNvSpPr txBox="1"/>
          <p:nvPr/>
        </p:nvSpPr>
        <p:spPr>
          <a:xfrm>
            <a:off x="17423606" y="24072850"/>
            <a:ext cx="381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Arial"/>
                <a:cs typeface="Arial"/>
              </a:rPr>
              <a:t>OD 0.25</a:t>
            </a:r>
            <a:endParaRPr lang="en-US" sz="3800" dirty="0">
              <a:latin typeface="Arial"/>
              <a:cs typeface="Arial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22833806" y="24072850"/>
            <a:ext cx="48521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Arial"/>
                <a:cs typeface="Arial"/>
              </a:rPr>
              <a:t>OD 0.005</a:t>
            </a:r>
            <a:endParaRPr lang="en-US" sz="3800" dirty="0">
              <a:latin typeface="Arial"/>
              <a:cs typeface="Arial"/>
            </a:endParaRPr>
          </a:p>
        </p:txBody>
      </p:sp>
      <p:cxnSp>
        <p:nvCxnSpPr>
          <p:cNvPr id="295" name="Straight Connector 294"/>
          <p:cNvCxnSpPr/>
          <p:nvPr/>
        </p:nvCxnSpPr>
        <p:spPr>
          <a:xfrm>
            <a:off x="24205406" y="23615650"/>
            <a:ext cx="0" cy="340566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/>
          <p:cNvCxnSpPr/>
          <p:nvPr/>
        </p:nvCxnSpPr>
        <p:spPr>
          <a:xfrm>
            <a:off x="18490406" y="23615650"/>
            <a:ext cx="0" cy="340566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/>
          <p:cNvCxnSpPr/>
          <p:nvPr/>
        </p:nvCxnSpPr>
        <p:spPr>
          <a:xfrm flipV="1">
            <a:off x="20700206" y="23996650"/>
            <a:ext cx="1058076" cy="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20243006" y="24072850"/>
            <a:ext cx="412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/>
                <a:cs typeface="Arial"/>
              </a:rPr>
              <a:t>[</a:t>
            </a:r>
            <a:r>
              <a:rPr lang="en-US" sz="3800" dirty="0" smtClean="0">
                <a:latin typeface="Arial"/>
                <a:cs typeface="Arial"/>
              </a:rPr>
              <a:t>Bacteria</a:t>
            </a:r>
            <a:r>
              <a:rPr lang="en-US" sz="4000" dirty="0" smtClean="0">
                <a:latin typeface="Arial"/>
                <a:cs typeface="Arial"/>
              </a:rPr>
              <a:t>]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17957006" y="13785850"/>
            <a:ext cx="9677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Bacteria induced aggregation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17728406" y="19729450"/>
            <a:ext cx="7553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Bacteria induced colour change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301" name="TextBox 300"/>
          <p:cNvSpPr txBox="1"/>
          <p:nvPr/>
        </p:nvSpPr>
        <p:spPr>
          <a:xfrm>
            <a:off x="25043606" y="21177250"/>
            <a:ext cx="4419600" cy="2554545"/>
          </a:xfrm>
          <a:prstGeom prst="rect">
            <a:avLst/>
          </a:prstGeom>
          <a:solidFill>
            <a:srgbClr val="FFFFFF"/>
          </a:solidFill>
          <a:ln w="57150" cmpd="sng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/>
                <a:cs typeface="Arial"/>
              </a:rPr>
              <a:t>Colour Change </a:t>
            </a:r>
            <a:r>
              <a:rPr lang="en-US" sz="4000" dirty="0" smtClean="0">
                <a:latin typeface="Arial"/>
                <a:ea typeface="Wingdings"/>
                <a:cs typeface="Arial"/>
                <a:sym typeface="Wingdings"/>
              </a:rPr>
              <a:t></a:t>
            </a:r>
          </a:p>
          <a:p>
            <a:pPr algn="ctr"/>
            <a:r>
              <a:rPr lang="en-US" sz="4000" dirty="0" smtClean="0">
                <a:latin typeface="Arial"/>
                <a:cs typeface="Arial"/>
              </a:rPr>
              <a:t>Fast </a:t>
            </a:r>
            <a:r>
              <a:rPr lang="en-US" sz="4000" dirty="0" smtClean="0">
                <a:latin typeface="Arial"/>
                <a:ea typeface="Wingdings"/>
                <a:cs typeface="Arial"/>
                <a:sym typeface="Wingdings"/>
              </a:rPr>
              <a:t></a:t>
            </a:r>
            <a:endParaRPr lang="en-US" sz="4000" dirty="0">
              <a:latin typeface="Arial"/>
              <a:cs typeface="Arial"/>
              <a:sym typeface="Wingdings"/>
            </a:endParaRPr>
          </a:p>
          <a:p>
            <a:pPr algn="ctr"/>
            <a:r>
              <a:rPr lang="en-US" sz="4000" dirty="0" smtClean="0">
                <a:latin typeface="Arial"/>
                <a:cs typeface="Arial"/>
                <a:sym typeface="Wingdings"/>
              </a:rPr>
              <a:t>Specific </a:t>
            </a:r>
            <a:r>
              <a:rPr lang="en-US" sz="4000" dirty="0" smtClean="0">
                <a:latin typeface="Arial"/>
                <a:ea typeface="Wingdings"/>
                <a:cs typeface="Arial"/>
                <a:sym typeface="Wingdings"/>
              </a:rPr>
              <a:t></a:t>
            </a:r>
            <a:endParaRPr lang="en-US" sz="4000" dirty="0">
              <a:latin typeface="Arial"/>
              <a:cs typeface="Arial"/>
              <a:sym typeface="Wingdings"/>
            </a:endParaRPr>
          </a:p>
          <a:p>
            <a:pPr algn="ctr"/>
            <a:r>
              <a:rPr lang="en-US" sz="4000" dirty="0" smtClean="0">
                <a:latin typeface="Arial"/>
                <a:cs typeface="Arial"/>
                <a:sym typeface="Wingdings"/>
              </a:rPr>
              <a:t>Saline Stability </a:t>
            </a:r>
            <a:r>
              <a:rPr lang="en-US" sz="4000" dirty="0" smtClean="0">
                <a:latin typeface="Arial"/>
                <a:ea typeface="Wingdings"/>
                <a:cs typeface="Arial"/>
                <a:sym typeface="Wingdings"/>
              </a:rPr>
              <a:t></a:t>
            </a:r>
            <a:r>
              <a:rPr lang="en-US" sz="4000" dirty="0" smtClean="0">
                <a:latin typeface="Arial"/>
                <a:cs typeface="Arial"/>
                <a:sym typeface="Wingdings"/>
              </a:rPr>
              <a:t> 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303" name="TextBox 302"/>
          <p:cNvSpPr txBox="1"/>
          <p:nvPr/>
        </p:nvSpPr>
        <p:spPr>
          <a:xfrm>
            <a:off x="659606" y="29514840"/>
            <a:ext cx="76962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RAFT derived glycopolymers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DP15, 20, 25, 50 and 75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800" b="1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DP 10 and 15 not saline stable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800" b="1" dirty="0" smtClean="0">
              <a:latin typeface="Arial"/>
              <a:cs typeface="Arial"/>
            </a:endParaRPr>
          </a:p>
        </p:txBody>
      </p:sp>
      <p:sp>
        <p:nvSpPr>
          <p:cNvPr id="304" name="TextBox 303"/>
          <p:cNvSpPr txBox="1"/>
          <p:nvPr/>
        </p:nvSpPr>
        <p:spPr>
          <a:xfrm>
            <a:off x="7289006" y="35960050"/>
            <a:ext cx="7086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Optimised for saline stability and speed of readout  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306" name="TextBox 305"/>
          <p:cNvSpPr txBox="1"/>
          <p:nvPr/>
        </p:nvSpPr>
        <p:spPr>
          <a:xfrm>
            <a:off x="16356806" y="26816050"/>
            <a:ext cx="6477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Lectin Selectivity </a:t>
            </a:r>
            <a:endParaRPr lang="en-GB" sz="3800" b="1" dirty="0">
              <a:latin typeface="Arial"/>
              <a:cs typeface="Arial"/>
            </a:endParaRPr>
          </a:p>
        </p:txBody>
      </p:sp>
      <p:sp>
        <p:nvSpPr>
          <p:cNvPr id="307" name="TextBox 306"/>
          <p:cNvSpPr txBox="1"/>
          <p:nvPr/>
        </p:nvSpPr>
        <p:spPr>
          <a:xfrm>
            <a:off x="22681406" y="31774288"/>
            <a:ext cx="6934200" cy="418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800" b="1" dirty="0" smtClean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Highly lectin specific</a:t>
            </a:r>
            <a:endParaRPr lang="en-GB" sz="3800" b="1" dirty="0">
              <a:latin typeface="Arial"/>
              <a:cs typeface="Arial"/>
            </a:endParaRPr>
          </a:p>
          <a:p>
            <a:endParaRPr lang="en-GB" sz="3800" b="1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Gal particles aggregate at low SBA concentration whereas Man particles do not </a:t>
            </a:r>
          </a:p>
        </p:txBody>
      </p:sp>
      <p:pic>
        <p:nvPicPr>
          <p:cNvPr id="114" name="Picture 113"/>
          <p:cNvPicPr>
            <a:picLocks noChangeAspect="1"/>
          </p:cNvPicPr>
          <p:nvPr/>
        </p:nvPicPr>
        <p:blipFill rotWithShape="1">
          <a:blip r:embed="rId4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710" b="17199"/>
          <a:stretch/>
        </p:blipFill>
        <p:spPr>
          <a:xfrm>
            <a:off x="0" y="3498850"/>
            <a:ext cx="30359311" cy="609600"/>
          </a:xfrm>
          <a:prstGeom prst="rect">
            <a:avLst/>
          </a:prstGeom>
        </p:spPr>
      </p:pic>
      <p:pic>
        <p:nvPicPr>
          <p:cNvPr id="115" name="Picture 2" descr="https://encrypted-tbn2.gstatic.com/images?q=tbn:ANd9GcTdPkmEmar2OBdnauknNHDqtdNU8FAlkkVjrMEOgUHxHRYkvGsr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10032206" y="220345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" name="TextBox 116"/>
          <p:cNvSpPr txBox="1"/>
          <p:nvPr/>
        </p:nvSpPr>
        <p:spPr>
          <a:xfrm>
            <a:off x="10870406" y="2432050"/>
            <a:ext cx="10571157" cy="725725"/>
          </a:xfrm>
          <a:prstGeom prst="rect">
            <a:avLst/>
          </a:prstGeom>
          <a:noFill/>
        </p:spPr>
        <p:txBody>
          <a:bodyPr wrap="square" lIns="109106" tIns="54553" rIns="109106" bIns="54553" rtlCol="0">
            <a:spAutoFit/>
          </a:bodyPr>
          <a:lstStyle/>
          <a:p>
            <a:pPr algn="just"/>
            <a:r>
              <a:rPr lang="en-GB" sz="4000" u="sng" dirty="0" smtClean="0">
                <a:solidFill>
                  <a:srgbClr val="0000FF"/>
                </a:solidFill>
                <a:latin typeface="Arial"/>
                <a:cs typeface="Arial"/>
              </a:rPr>
              <a:t>@</a:t>
            </a:r>
            <a:r>
              <a:rPr lang="en-GB" sz="4000" u="sng" dirty="0" err="1" smtClean="0">
                <a:solidFill>
                  <a:srgbClr val="0000FF"/>
                </a:solidFill>
                <a:latin typeface="Arial"/>
                <a:cs typeface="Arial"/>
              </a:rPr>
              <a:t>RichardsSJ</a:t>
            </a:r>
            <a:endParaRPr lang="en-GB" sz="4000" u="sng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118" name="Picture 2" descr="https://encrypted-tbn2.gstatic.com/images?q=tbn:ANd9GcTdPkmEmar2OBdnauknNHDqtdNU8FAlkkVjrMEOgUHxHRYkvGsr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23291006" y="227965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" name="TextBox 118"/>
          <p:cNvSpPr txBox="1"/>
          <p:nvPr/>
        </p:nvSpPr>
        <p:spPr>
          <a:xfrm>
            <a:off x="24226049" y="2508250"/>
            <a:ext cx="10571157" cy="725725"/>
          </a:xfrm>
          <a:prstGeom prst="rect">
            <a:avLst/>
          </a:prstGeom>
          <a:noFill/>
        </p:spPr>
        <p:txBody>
          <a:bodyPr wrap="square" lIns="109106" tIns="54553" rIns="109106" bIns="54553" rtlCol="0">
            <a:spAutoFit/>
          </a:bodyPr>
          <a:lstStyle/>
          <a:p>
            <a:pPr algn="just"/>
            <a:r>
              <a:rPr lang="en-GB" sz="4000" u="sng" dirty="0" smtClean="0">
                <a:solidFill>
                  <a:srgbClr val="0000FF"/>
                </a:solidFill>
                <a:latin typeface="Arial"/>
                <a:cs typeface="Arial"/>
              </a:rPr>
              <a:t>@</a:t>
            </a:r>
            <a:r>
              <a:rPr lang="en-GB" sz="4000" u="sng" dirty="0" err="1" smtClean="0">
                <a:solidFill>
                  <a:srgbClr val="0000FF"/>
                </a:solidFill>
                <a:latin typeface="Arial"/>
                <a:cs typeface="Arial"/>
              </a:rPr>
              <a:t>LabGibson</a:t>
            </a:r>
            <a:endParaRPr lang="en-GB" sz="4000" u="sng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3062406" y="26968450"/>
            <a:ext cx="6477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800" b="1" dirty="0" smtClean="0">
                <a:latin typeface="Arial"/>
                <a:cs typeface="Arial"/>
              </a:rPr>
              <a:t>Ultra-fast kinetics</a:t>
            </a:r>
            <a:endParaRPr lang="en-GB" sz="3800" b="1" dirty="0">
              <a:latin typeface="Arial"/>
              <a:cs typeface="Arial"/>
            </a:endParaRPr>
          </a:p>
        </p:txBody>
      </p:sp>
      <p:pic>
        <p:nvPicPr>
          <p:cNvPr id="125" name="Picture 124"/>
          <p:cNvPicPr>
            <a:picLocks noChangeAspect="1"/>
          </p:cNvPicPr>
          <p:nvPr/>
        </p:nvPicPr>
        <p:blipFill rotWithShape="1">
          <a:blip r:embed="rId4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710" b="17199"/>
          <a:stretch/>
        </p:blipFill>
        <p:spPr>
          <a:xfrm flipV="1">
            <a:off x="-57905" y="42291000"/>
            <a:ext cx="30359311" cy="603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26194" y="4060825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smtClean="0">
                <a:latin typeface="Arial"/>
                <a:cs typeface="Arial"/>
              </a:rPr>
              <a:t>C. R. </a:t>
            </a:r>
            <a:r>
              <a:rPr lang="en-US" sz="2000" dirty="0" err="1" smtClean="0">
                <a:latin typeface="Arial"/>
                <a:cs typeface="Arial"/>
              </a:rPr>
              <a:t>Bertozzi</a:t>
            </a:r>
            <a:r>
              <a:rPr lang="en-US" sz="2000" dirty="0" smtClean="0">
                <a:latin typeface="Arial"/>
                <a:cs typeface="Arial"/>
              </a:rPr>
              <a:t>, L. L. </a:t>
            </a:r>
            <a:r>
              <a:rPr lang="en-US" sz="2000" dirty="0" err="1" smtClean="0">
                <a:latin typeface="Arial"/>
                <a:cs typeface="Arial"/>
              </a:rPr>
              <a:t>Kiessling</a:t>
            </a:r>
            <a:r>
              <a:rPr lang="en-US" sz="2000" dirty="0" smtClean="0">
                <a:latin typeface="Arial"/>
                <a:cs typeface="Arial"/>
              </a:rPr>
              <a:t>, </a:t>
            </a:r>
            <a:r>
              <a:rPr lang="en-US" sz="2000" i="1" dirty="0" smtClean="0">
                <a:latin typeface="Arial"/>
                <a:cs typeface="Arial"/>
              </a:rPr>
              <a:t>Science</a:t>
            </a:r>
            <a:r>
              <a:rPr lang="en-US" sz="2000" dirty="0" smtClean="0">
                <a:latin typeface="Arial"/>
                <a:cs typeface="Arial"/>
              </a:rPr>
              <a:t>, </a:t>
            </a:r>
            <a:r>
              <a:rPr lang="en-US" sz="2000" b="1" dirty="0" smtClean="0">
                <a:latin typeface="Arial"/>
                <a:cs typeface="Arial"/>
              </a:rPr>
              <a:t>2001</a:t>
            </a:r>
            <a:r>
              <a:rPr lang="en-US" sz="2000" dirty="0" smtClean="0">
                <a:latin typeface="Arial"/>
                <a:cs typeface="Arial"/>
              </a:rPr>
              <a:t>, 291, 2357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Arial"/>
                <a:cs typeface="Arial"/>
              </a:rPr>
              <a:t>M. </a:t>
            </a:r>
            <a:r>
              <a:rPr lang="en-US" sz="2000" dirty="0" err="1" smtClean="0">
                <a:latin typeface="Arial"/>
                <a:cs typeface="Arial"/>
              </a:rPr>
              <a:t>Ambrosi</a:t>
            </a:r>
            <a:r>
              <a:rPr lang="en-US" sz="2000" dirty="0" smtClean="0">
                <a:latin typeface="Arial"/>
                <a:cs typeface="Arial"/>
              </a:rPr>
              <a:t>, N. R. Cameron, B. G. Davis, </a:t>
            </a:r>
            <a:r>
              <a:rPr lang="en-US" sz="2000" i="1" dirty="0" smtClean="0">
                <a:latin typeface="Arial"/>
                <a:cs typeface="Arial"/>
              </a:rPr>
              <a:t>Org. </a:t>
            </a:r>
            <a:r>
              <a:rPr lang="en-US" sz="2000" i="1" dirty="0" err="1" smtClean="0">
                <a:latin typeface="Arial"/>
                <a:cs typeface="Arial"/>
              </a:rPr>
              <a:t>Biomol</a:t>
            </a:r>
            <a:r>
              <a:rPr lang="en-US" sz="2000" i="1" dirty="0" smtClean="0">
                <a:latin typeface="Arial"/>
                <a:cs typeface="Arial"/>
              </a:rPr>
              <a:t>. Chem.</a:t>
            </a:r>
            <a:r>
              <a:rPr lang="en-US" sz="2000" dirty="0" smtClean="0">
                <a:latin typeface="Arial"/>
                <a:cs typeface="Arial"/>
              </a:rPr>
              <a:t>, </a:t>
            </a:r>
            <a:r>
              <a:rPr lang="en-US" sz="2000" b="1" dirty="0" smtClean="0">
                <a:latin typeface="Arial"/>
                <a:cs typeface="Arial"/>
              </a:rPr>
              <a:t>2005</a:t>
            </a:r>
            <a:r>
              <a:rPr lang="en-US" sz="2000" dirty="0" smtClean="0">
                <a:latin typeface="Arial"/>
                <a:cs typeface="Arial"/>
              </a:rPr>
              <a:t>, 3, 1593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Arial"/>
                <a:cs typeface="Arial"/>
              </a:rPr>
              <a:t>C. C. Lin, Y. C. Chen, C. Y. Yang, G. F. Chen, Y. C. Chen, Y. C. Wu, C. C. Chen, </a:t>
            </a:r>
            <a:r>
              <a:rPr lang="en-US" sz="2000" i="1" dirty="0" err="1" smtClean="0">
                <a:latin typeface="Arial"/>
                <a:cs typeface="Arial"/>
              </a:rPr>
              <a:t>Chem</a:t>
            </a:r>
            <a:r>
              <a:rPr lang="en-US" sz="2000" i="1" dirty="0" smtClean="0">
                <a:latin typeface="Arial"/>
                <a:cs typeface="Arial"/>
              </a:rPr>
              <a:t>, </a:t>
            </a:r>
            <a:r>
              <a:rPr lang="en-US" sz="2000" i="1" dirty="0" err="1" smtClean="0">
                <a:latin typeface="Arial"/>
                <a:cs typeface="Arial"/>
              </a:rPr>
              <a:t>Commun</a:t>
            </a:r>
            <a:r>
              <a:rPr lang="en-US" sz="2000" dirty="0" smtClean="0">
                <a:latin typeface="Arial"/>
                <a:cs typeface="Arial"/>
              </a:rPr>
              <a:t>, 20</a:t>
            </a:r>
            <a:r>
              <a:rPr lang="en-US" sz="2000" b="1" dirty="0" smtClean="0">
                <a:latin typeface="Arial"/>
                <a:cs typeface="Arial"/>
              </a:rPr>
              <a:t>03</a:t>
            </a:r>
            <a:r>
              <a:rPr lang="en-US" sz="2000" dirty="0" smtClean="0">
                <a:latin typeface="Arial"/>
                <a:cs typeface="Arial"/>
              </a:rPr>
              <a:t>, 2920.</a:t>
            </a:r>
          </a:p>
          <a:p>
            <a:endParaRPr lang="en-US" sz="2000" dirty="0">
              <a:latin typeface="Arial"/>
              <a:cs typeface="Arial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7136606" y="40760650"/>
            <a:ext cx="7086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Dr Matthew Gibson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Gibson Group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Prof. Gurdyal Besra (</a:t>
            </a:r>
            <a:r>
              <a:rPr lang="en-US" sz="2000" dirty="0" err="1" smtClean="0">
                <a:latin typeface="Arial"/>
                <a:cs typeface="Arial"/>
              </a:rPr>
              <a:t>B’ham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Dr Elizabeth Fullam </a:t>
            </a:r>
          </a:p>
          <a:p>
            <a:endParaRPr lang="en-US" sz="2000" dirty="0">
              <a:latin typeface="Arial"/>
              <a:cs typeface="Arial"/>
            </a:endParaRPr>
          </a:p>
        </p:txBody>
      </p:sp>
      <p:pic>
        <p:nvPicPr>
          <p:cNvPr id="207" name="Picture 206"/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4" t="47466" r="37907" b="43733"/>
          <a:stretch/>
        </p:blipFill>
        <p:spPr>
          <a:xfrm rot="10800000">
            <a:off x="15137606" y="4413250"/>
            <a:ext cx="8482418" cy="11322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22844</TotalTime>
  <Words>414</Words>
  <Application>Microsoft Macintosh PowerPoint</Application>
  <PresentationFormat>Custom</PresentationFormat>
  <Paragraphs>64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Office Theme</vt:lpstr>
      <vt:lpstr>CS ChemDraw Drawing</vt:lpstr>
      <vt:lpstr>Graph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Sarah-Jane Richards</cp:lastModifiedBy>
  <cp:revision>362</cp:revision>
  <dcterms:created xsi:type="dcterms:W3CDTF">2006-08-16T00:00:00Z</dcterms:created>
  <dcterms:modified xsi:type="dcterms:W3CDTF">2015-05-26T12:11:48Z</dcterms:modified>
</cp:coreProperties>
</file>