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0275213" cy="21383625"/>
  <p:notesSz cx="9926638" cy="6797675"/>
  <p:defaultTextStyle>
    <a:defPPr>
      <a:defRPr lang="en-US"/>
    </a:defPPr>
    <a:lvl1pPr marL="0" algn="l" defTabSz="2951866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75933" algn="l" defTabSz="2951866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51866" algn="l" defTabSz="2951866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27799" algn="l" defTabSz="2951866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03732" algn="l" defTabSz="2951866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79665" algn="l" defTabSz="2951866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55598" algn="l" defTabSz="2951866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31531" algn="l" defTabSz="2951866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07464" algn="l" defTabSz="2951866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BBDB"/>
    <a:srgbClr val="85A7D1"/>
    <a:srgbClr val="9C9ED0"/>
    <a:srgbClr val="3333FF"/>
    <a:srgbClr val="0000CC"/>
    <a:srgbClr val="76908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28" d="100"/>
          <a:sy n="28" d="100"/>
        </p:scale>
        <p:origin x="-900" y="-96"/>
      </p:cViewPr>
      <p:guideLst>
        <p:guide orient="horz" pos="6735"/>
        <p:guide pos="9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Relationship Id="rId9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6642785"/>
            <a:ext cx="25733931" cy="45836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2" y="12117388"/>
            <a:ext cx="21192649" cy="54647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7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51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7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037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79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55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31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07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D8E38-DBBE-4745-90F1-FE6F816C0D8D}" type="datetimeFigureOut">
              <a:rPr lang="en-US" smtClean="0"/>
              <a:pPr/>
              <a:t>7/14/2010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AD45-EAA6-4756-8E44-F501158F48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D8E38-DBBE-4745-90F1-FE6F816C0D8D}" type="datetimeFigureOut">
              <a:rPr lang="en-US" smtClean="0"/>
              <a:pPr/>
              <a:t>7/14/2010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AD45-EAA6-4756-8E44-F501158F48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949529" y="856338"/>
            <a:ext cx="6811923" cy="182453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13761" y="856338"/>
            <a:ext cx="19931182" cy="182453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D8E38-DBBE-4745-90F1-FE6F816C0D8D}" type="datetimeFigureOut">
              <a:rPr lang="en-US" smtClean="0"/>
              <a:pPr/>
              <a:t>7/14/2010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AD45-EAA6-4756-8E44-F501158F48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D8E38-DBBE-4745-90F1-FE6F816C0D8D}" type="datetimeFigureOut">
              <a:rPr lang="en-US" smtClean="0"/>
              <a:pPr/>
              <a:t>7/14/2010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AD45-EAA6-4756-8E44-F501158F48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13740960"/>
            <a:ext cx="25733931" cy="4247026"/>
          </a:xfrm>
        </p:spPr>
        <p:txBody>
          <a:bodyPr anchor="t"/>
          <a:lstStyle>
            <a:lvl1pPr algn="l">
              <a:defRPr sz="129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9063294"/>
            <a:ext cx="25733931" cy="4677666"/>
          </a:xfrm>
        </p:spPr>
        <p:txBody>
          <a:bodyPr anchor="b"/>
          <a:lstStyle>
            <a:lvl1pPr marL="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1pPr>
            <a:lvl2pPr marL="147593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51866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 marL="4427799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903732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79665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55598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33153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80746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D8E38-DBBE-4745-90F1-FE6F816C0D8D}" type="datetimeFigureOut">
              <a:rPr lang="en-US" smtClean="0"/>
              <a:pPr/>
              <a:t>7/14/2010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AD45-EAA6-4756-8E44-F501158F48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3761" y="4989514"/>
            <a:ext cx="13371552" cy="14112204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89900" y="4989514"/>
            <a:ext cx="13371552" cy="14112204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D8E38-DBBE-4745-90F1-FE6F816C0D8D}" type="datetimeFigureOut">
              <a:rPr lang="en-US" smtClean="0"/>
              <a:pPr/>
              <a:t>7/14/2010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AD45-EAA6-4756-8E44-F501158F48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4786568"/>
            <a:ext cx="13376810" cy="1994813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5933" indent="0">
              <a:buNone/>
              <a:defRPr sz="6500" b="1"/>
            </a:lvl2pPr>
            <a:lvl3pPr marL="2951866" indent="0">
              <a:buNone/>
              <a:defRPr sz="5800" b="1"/>
            </a:lvl3pPr>
            <a:lvl4pPr marL="4427799" indent="0">
              <a:buNone/>
              <a:defRPr sz="5200" b="1"/>
            </a:lvl4pPr>
            <a:lvl5pPr marL="5903732" indent="0">
              <a:buNone/>
              <a:defRPr sz="5200" b="1"/>
            </a:lvl5pPr>
            <a:lvl6pPr marL="7379665" indent="0">
              <a:buNone/>
              <a:defRPr sz="5200" b="1"/>
            </a:lvl6pPr>
            <a:lvl7pPr marL="8855598" indent="0">
              <a:buNone/>
              <a:defRPr sz="5200" b="1"/>
            </a:lvl7pPr>
            <a:lvl8pPr marL="10331531" indent="0">
              <a:buNone/>
              <a:defRPr sz="5200" b="1"/>
            </a:lvl8pPr>
            <a:lvl9pPr marL="11807464" indent="0">
              <a:buNone/>
              <a:defRPr sz="5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6781381"/>
            <a:ext cx="13376810" cy="12320336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4786568"/>
            <a:ext cx="13382065" cy="1994813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5933" indent="0">
              <a:buNone/>
              <a:defRPr sz="6500" b="1"/>
            </a:lvl2pPr>
            <a:lvl3pPr marL="2951866" indent="0">
              <a:buNone/>
              <a:defRPr sz="5800" b="1"/>
            </a:lvl3pPr>
            <a:lvl4pPr marL="4427799" indent="0">
              <a:buNone/>
              <a:defRPr sz="5200" b="1"/>
            </a:lvl4pPr>
            <a:lvl5pPr marL="5903732" indent="0">
              <a:buNone/>
              <a:defRPr sz="5200" b="1"/>
            </a:lvl5pPr>
            <a:lvl6pPr marL="7379665" indent="0">
              <a:buNone/>
              <a:defRPr sz="5200" b="1"/>
            </a:lvl6pPr>
            <a:lvl7pPr marL="8855598" indent="0">
              <a:buNone/>
              <a:defRPr sz="5200" b="1"/>
            </a:lvl7pPr>
            <a:lvl8pPr marL="10331531" indent="0">
              <a:buNone/>
              <a:defRPr sz="5200" b="1"/>
            </a:lvl8pPr>
            <a:lvl9pPr marL="11807464" indent="0">
              <a:buNone/>
              <a:defRPr sz="5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6781381"/>
            <a:ext cx="13382065" cy="12320336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D8E38-DBBE-4745-90F1-FE6F816C0D8D}" type="datetimeFigureOut">
              <a:rPr lang="en-US" smtClean="0"/>
              <a:pPr/>
              <a:t>7/14/2010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AD45-EAA6-4756-8E44-F501158F48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D8E38-DBBE-4745-90F1-FE6F816C0D8D}" type="datetimeFigureOut">
              <a:rPr lang="en-US" smtClean="0"/>
              <a:pPr/>
              <a:t>7/14/2010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AD45-EAA6-4756-8E44-F501158F48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D8E38-DBBE-4745-90F1-FE6F816C0D8D}" type="datetimeFigureOut">
              <a:rPr lang="en-US" smtClean="0"/>
              <a:pPr/>
              <a:t>7/14/2010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AD45-EAA6-4756-8E44-F501158F48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3" y="851385"/>
            <a:ext cx="9960336" cy="3623336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851386"/>
            <a:ext cx="16924685" cy="18250332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3" y="4474723"/>
            <a:ext cx="9960336" cy="14626995"/>
          </a:xfrm>
        </p:spPr>
        <p:txBody>
          <a:bodyPr/>
          <a:lstStyle>
            <a:lvl1pPr marL="0" indent="0">
              <a:buNone/>
              <a:defRPr sz="4500"/>
            </a:lvl1pPr>
            <a:lvl2pPr marL="1475933" indent="0">
              <a:buNone/>
              <a:defRPr sz="3900"/>
            </a:lvl2pPr>
            <a:lvl3pPr marL="2951866" indent="0">
              <a:buNone/>
              <a:defRPr sz="3200"/>
            </a:lvl3pPr>
            <a:lvl4pPr marL="4427799" indent="0">
              <a:buNone/>
              <a:defRPr sz="2900"/>
            </a:lvl4pPr>
            <a:lvl5pPr marL="5903732" indent="0">
              <a:buNone/>
              <a:defRPr sz="2900"/>
            </a:lvl5pPr>
            <a:lvl6pPr marL="7379665" indent="0">
              <a:buNone/>
              <a:defRPr sz="2900"/>
            </a:lvl6pPr>
            <a:lvl7pPr marL="8855598" indent="0">
              <a:buNone/>
              <a:defRPr sz="2900"/>
            </a:lvl7pPr>
            <a:lvl8pPr marL="10331531" indent="0">
              <a:buNone/>
              <a:defRPr sz="2900"/>
            </a:lvl8pPr>
            <a:lvl9pPr marL="11807464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D8E38-DBBE-4745-90F1-FE6F816C0D8D}" type="datetimeFigureOut">
              <a:rPr lang="en-US" smtClean="0"/>
              <a:pPr/>
              <a:t>7/14/2010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AD45-EAA6-4756-8E44-F501158F48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14968537"/>
            <a:ext cx="18165128" cy="1767121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1910666"/>
            <a:ext cx="18165128" cy="12830175"/>
          </a:xfrm>
        </p:spPr>
        <p:txBody>
          <a:bodyPr/>
          <a:lstStyle>
            <a:lvl1pPr marL="0" indent="0">
              <a:buNone/>
              <a:defRPr sz="10300"/>
            </a:lvl1pPr>
            <a:lvl2pPr marL="1475933" indent="0">
              <a:buNone/>
              <a:defRPr sz="9000"/>
            </a:lvl2pPr>
            <a:lvl3pPr marL="2951866" indent="0">
              <a:buNone/>
              <a:defRPr sz="7700"/>
            </a:lvl3pPr>
            <a:lvl4pPr marL="4427799" indent="0">
              <a:buNone/>
              <a:defRPr sz="6500"/>
            </a:lvl4pPr>
            <a:lvl5pPr marL="5903732" indent="0">
              <a:buNone/>
              <a:defRPr sz="6500"/>
            </a:lvl5pPr>
            <a:lvl6pPr marL="7379665" indent="0">
              <a:buNone/>
              <a:defRPr sz="6500"/>
            </a:lvl6pPr>
            <a:lvl7pPr marL="8855598" indent="0">
              <a:buNone/>
              <a:defRPr sz="6500"/>
            </a:lvl7pPr>
            <a:lvl8pPr marL="10331531" indent="0">
              <a:buNone/>
              <a:defRPr sz="6500"/>
            </a:lvl8pPr>
            <a:lvl9pPr marL="11807464" indent="0">
              <a:buNone/>
              <a:defRPr sz="6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16735658"/>
            <a:ext cx="18165128" cy="2509604"/>
          </a:xfrm>
        </p:spPr>
        <p:txBody>
          <a:bodyPr/>
          <a:lstStyle>
            <a:lvl1pPr marL="0" indent="0">
              <a:buNone/>
              <a:defRPr sz="4500"/>
            </a:lvl1pPr>
            <a:lvl2pPr marL="1475933" indent="0">
              <a:buNone/>
              <a:defRPr sz="3900"/>
            </a:lvl2pPr>
            <a:lvl3pPr marL="2951866" indent="0">
              <a:buNone/>
              <a:defRPr sz="3200"/>
            </a:lvl3pPr>
            <a:lvl4pPr marL="4427799" indent="0">
              <a:buNone/>
              <a:defRPr sz="2900"/>
            </a:lvl4pPr>
            <a:lvl5pPr marL="5903732" indent="0">
              <a:buNone/>
              <a:defRPr sz="2900"/>
            </a:lvl5pPr>
            <a:lvl6pPr marL="7379665" indent="0">
              <a:buNone/>
              <a:defRPr sz="2900"/>
            </a:lvl6pPr>
            <a:lvl7pPr marL="8855598" indent="0">
              <a:buNone/>
              <a:defRPr sz="2900"/>
            </a:lvl7pPr>
            <a:lvl8pPr marL="10331531" indent="0">
              <a:buNone/>
              <a:defRPr sz="2900"/>
            </a:lvl8pPr>
            <a:lvl9pPr marL="11807464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D8E38-DBBE-4745-90F1-FE6F816C0D8D}" type="datetimeFigureOut">
              <a:rPr lang="en-US" smtClean="0"/>
              <a:pPr/>
              <a:t>7/14/2010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AD45-EAA6-4756-8E44-F501158F48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3761" y="856336"/>
            <a:ext cx="27247692" cy="3563938"/>
          </a:xfrm>
          <a:prstGeom prst="rect">
            <a:avLst/>
          </a:prstGeom>
        </p:spPr>
        <p:txBody>
          <a:bodyPr vert="horz" lIns="295187" tIns="147593" rIns="295187" bIns="14759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4989514"/>
            <a:ext cx="27247692" cy="14112204"/>
          </a:xfrm>
          <a:prstGeom prst="rect">
            <a:avLst/>
          </a:prstGeom>
        </p:spPr>
        <p:txBody>
          <a:bodyPr vert="horz" lIns="295187" tIns="147593" rIns="295187" bIns="14759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3761" y="19819454"/>
            <a:ext cx="7064216" cy="1138480"/>
          </a:xfrm>
          <a:prstGeom prst="rect">
            <a:avLst/>
          </a:prstGeom>
        </p:spPr>
        <p:txBody>
          <a:bodyPr vert="horz" lIns="295187" tIns="147593" rIns="295187" bIns="147593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D8E38-DBBE-4745-90F1-FE6F816C0D8D}" type="datetimeFigureOut">
              <a:rPr lang="en-US" smtClean="0"/>
              <a:pPr/>
              <a:t>7/14/2010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44031" y="19819454"/>
            <a:ext cx="9587151" cy="1138480"/>
          </a:xfrm>
          <a:prstGeom prst="rect">
            <a:avLst/>
          </a:prstGeom>
        </p:spPr>
        <p:txBody>
          <a:bodyPr vert="horz" lIns="295187" tIns="147593" rIns="295187" bIns="147593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97236" y="19819454"/>
            <a:ext cx="7064216" cy="1138480"/>
          </a:xfrm>
          <a:prstGeom prst="rect">
            <a:avLst/>
          </a:prstGeom>
        </p:spPr>
        <p:txBody>
          <a:bodyPr vert="horz" lIns="295187" tIns="147593" rIns="295187" bIns="147593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DAD45-EAA6-4756-8E44-F501158F481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51866" rtl="0" eaLnBrk="1" latinLnBrk="0" hangingPunct="1">
        <a:spcBef>
          <a:spcPct val="0"/>
        </a:spcBef>
        <a:buNone/>
        <a:defRPr sz="1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6950" indent="-1106950" algn="l" defTabSz="2951866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98391" indent="-922458" algn="l" defTabSz="2951866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89833" indent="-737967" algn="l" defTabSz="2951866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65766" indent="-737967" algn="l" defTabSz="2951866" rtl="0" eaLnBrk="1" latinLnBrk="0" hangingPunct="1">
        <a:spcBef>
          <a:spcPct val="20000"/>
        </a:spcBef>
        <a:buFont typeface="Arial" pitchFamily="34" charset="0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641699" indent="-737967" algn="l" defTabSz="2951866" rtl="0" eaLnBrk="1" latinLnBrk="0" hangingPunct="1">
        <a:spcBef>
          <a:spcPct val="20000"/>
        </a:spcBef>
        <a:buFont typeface="Arial" pitchFamily="34" charset="0"/>
        <a:buChar char="»"/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117632" indent="-737967" algn="l" defTabSz="2951866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593565" indent="-737967" algn="l" defTabSz="2951866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069498" indent="-737967" algn="l" defTabSz="2951866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5431" indent="-737967" algn="l" defTabSz="2951866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5186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5933" algn="l" defTabSz="295186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51866" algn="l" defTabSz="295186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27799" algn="l" defTabSz="295186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03732" algn="l" defTabSz="295186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79665" algn="l" defTabSz="295186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55598" algn="l" defTabSz="295186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1531" algn="l" defTabSz="295186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07464" algn="l" defTabSz="295186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ounded Rectangle 71"/>
          <p:cNvSpPr/>
          <p:nvPr/>
        </p:nvSpPr>
        <p:spPr>
          <a:xfrm>
            <a:off x="-1007382" y="1619186"/>
            <a:ext cx="9572692" cy="3500462"/>
          </a:xfrm>
          <a:prstGeom prst="roundRect">
            <a:avLst/>
          </a:prstGeom>
          <a:solidFill>
            <a:srgbClr val="A1BBD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ounded Rectangle 70"/>
          <p:cNvSpPr/>
          <p:nvPr/>
        </p:nvSpPr>
        <p:spPr>
          <a:xfrm>
            <a:off x="21281274" y="1762062"/>
            <a:ext cx="10644262" cy="21359962"/>
          </a:xfrm>
          <a:prstGeom prst="roundRect">
            <a:avLst/>
          </a:prstGeom>
          <a:solidFill>
            <a:srgbClr val="A1BBD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ounded Rectangle 69"/>
          <p:cNvSpPr/>
          <p:nvPr/>
        </p:nvSpPr>
        <p:spPr>
          <a:xfrm>
            <a:off x="-1864638" y="5191086"/>
            <a:ext cx="10429948" cy="20407381"/>
          </a:xfrm>
          <a:prstGeom prst="roundRect">
            <a:avLst/>
          </a:prstGeom>
          <a:solidFill>
            <a:srgbClr val="A1BBD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/>
          <p:cNvSpPr txBox="1"/>
          <p:nvPr/>
        </p:nvSpPr>
        <p:spPr>
          <a:xfrm>
            <a:off x="25067488" y="2476442"/>
            <a:ext cx="4643471" cy="39703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TW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Partial agonist at nicotinic acetyl </a:t>
            </a:r>
            <a:r>
              <a:rPr lang="en-US" altLang="zh-TW" sz="36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choline</a:t>
            </a:r>
            <a:r>
              <a:rPr lang="en-US" altLang="zh-TW" sz="36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zh-TW" sz="36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Receptors.</a:t>
            </a:r>
            <a:r>
              <a:rPr lang="en-US" altLang="zh-TW" sz="3600" baseline="300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en-US" altLang="zh-TW" sz="3600" baseline="3000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en-US" altLang="zh-TW" sz="3600" baseline="300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TW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Therapeutic use in:  smoking cessation and </a:t>
            </a:r>
            <a:r>
              <a:rPr lang="en-US" altLang="zh-TW" sz="36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neurodegenerational</a:t>
            </a:r>
            <a:r>
              <a:rPr lang="en-US" altLang="zh-TW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diseases</a:t>
            </a:r>
            <a:r>
              <a:rPr lang="en-US" altLang="zh-TW" sz="36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en-US" altLang="zh-TW" sz="3600" baseline="300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49" name="Text Box 1"/>
          <p:cNvSpPr txBox="1">
            <a:spLocks noChangeArrowheads="1"/>
          </p:cNvSpPr>
          <p:nvPr/>
        </p:nvSpPr>
        <p:spPr bwMode="auto">
          <a:xfrm>
            <a:off x="3136022" y="-851443"/>
            <a:ext cx="24041463" cy="2483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95187" tIns="147593" rIns="295187" bIns="147593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52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4500" b="1" dirty="0">
                <a:latin typeface="Arial" pitchFamily="34" charset="0"/>
                <a:ea typeface="Calibri" pitchFamily="34" charset="0"/>
                <a:cs typeface="Arial" pitchFamily="34" charset="0"/>
              </a:rPr>
              <a:t>Asymmetric Synthesis of the </a:t>
            </a:r>
            <a:r>
              <a:rPr lang="en-GB" sz="4500" b="1" dirty="0" err="1">
                <a:latin typeface="Arial" pitchFamily="34" charset="0"/>
                <a:ea typeface="Calibri" pitchFamily="34" charset="0"/>
                <a:cs typeface="Arial" pitchFamily="34" charset="0"/>
              </a:rPr>
              <a:t>Lupin</a:t>
            </a:r>
            <a:r>
              <a:rPr lang="en-GB" sz="4500" b="1" dirty="0">
                <a:latin typeface="Arial" pitchFamily="34" charset="0"/>
                <a:ea typeface="Calibri" pitchFamily="34" charset="0"/>
                <a:cs typeface="Arial" pitchFamily="34" charset="0"/>
              </a:rPr>
              <a:t> Alkaloids:</a:t>
            </a:r>
            <a:br>
              <a:rPr lang="en-GB" sz="45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GB" sz="4500" b="1" dirty="0">
                <a:latin typeface="Arial" pitchFamily="34" charset="0"/>
                <a:ea typeface="Calibri" pitchFamily="34" charset="0"/>
                <a:cs typeface="Arial" pitchFamily="34" charset="0"/>
              </a:rPr>
              <a:t>(-)-Cytisine, (-)-Sparteine, (+)-Anagyrine, and (+)-</a:t>
            </a:r>
            <a:r>
              <a:rPr lang="en-GB" sz="45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Thermopsine</a:t>
            </a:r>
            <a:endParaRPr lang="en-GB" sz="4500" dirty="0">
              <a:latin typeface="Arial" pitchFamily="34" charset="0"/>
            </a:endParaRP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8845084" y="14406588"/>
            <a:ext cx="6435398" cy="6969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95187" tIns="147593" rIns="295187" bIns="147593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36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36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Results - Hydrogenation</a:t>
            </a:r>
            <a:endParaRPr lang="en-GB" sz="3600" dirty="0"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This successful reduction was highly enantioselective with 94.5 % </a:t>
            </a:r>
            <a:r>
              <a:rPr lang="en-GB" sz="3600" i="1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ee</a:t>
            </a:r>
            <a:r>
              <a:rPr lang="en-GB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and 89 % conversion under optimised conditions.</a:t>
            </a:r>
            <a:endParaRPr lang="en-GB" sz="3600" dirty="0"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6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Some </a:t>
            </a:r>
            <a:r>
              <a:rPr lang="en-GB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over reduction of the pyridone ring was observed (~11 % conv.) </a:t>
            </a:r>
            <a:r>
              <a:rPr lang="en-GB" sz="36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ee</a:t>
            </a:r>
            <a:r>
              <a:rPr lang="en-GB" sz="36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’s</a:t>
            </a:r>
            <a:r>
              <a:rPr lang="en-GB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were determined by HPLC</a:t>
            </a:r>
            <a:endParaRPr lang="en-GB" sz="3600" dirty="0">
              <a:latin typeface="Arial" pitchFamily="34" charset="0"/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14923292" y="15299070"/>
            <a:ext cx="6357982" cy="5108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95187" tIns="147593" rIns="295187" bIns="147593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Future Work - Completion of the Synthesis</a:t>
            </a:r>
            <a:endParaRPr lang="en-GB" sz="3600" dirty="0"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From compound </a:t>
            </a:r>
            <a:r>
              <a:rPr lang="en-GB" sz="3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7</a:t>
            </a:r>
            <a:r>
              <a:rPr lang="en-GB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completion </a:t>
            </a:r>
            <a:r>
              <a:rPr lang="en-GB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of the synthesis is known.</a:t>
            </a:r>
            <a:r>
              <a:rPr lang="en-GB" sz="3600" baseline="30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en-GB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en-GB" sz="36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This </a:t>
            </a:r>
            <a:r>
              <a:rPr lang="en-GB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compound could potentially be reached by the </a:t>
            </a:r>
            <a:r>
              <a:rPr lang="en-GB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regioselective </a:t>
            </a:r>
            <a:r>
              <a:rPr lang="en-GB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reduction of imide </a:t>
            </a:r>
            <a:r>
              <a:rPr lang="en-GB" sz="36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r>
              <a:rPr lang="en-GB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en-GB" sz="3600" dirty="0">
              <a:latin typeface="Arial" pitchFamily="34" charset="0"/>
            </a:endParaRP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21421448" y="17478422"/>
            <a:ext cx="10932716" cy="146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95187" tIns="147593" rIns="295187" bIns="147593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36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36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References:</a:t>
            </a:r>
            <a:endParaRPr lang="en-GB" dirty="0">
              <a:latin typeface="Arial" pitchFamily="34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55419" y="1559145"/>
            <a:ext cx="11910353" cy="5989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95187" tIns="147593" rIns="295187" bIns="147593" numCol="1" anchor="t" anchorCtr="0" compatLnSpc="1">
            <a:prstTxWarp prst="textNoShape">
              <a:avLst/>
            </a:prstTxWarp>
          </a:bodyPr>
          <a:lstStyle/>
          <a:p>
            <a:pPr indent="147593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3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PhD </a:t>
            </a:r>
            <a:r>
              <a:rPr lang="en-GB" sz="36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AIMS</a:t>
            </a:r>
            <a:endParaRPr lang="en-GB" sz="3600" dirty="0"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To </a:t>
            </a:r>
            <a:r>
              <a:rPr lang="en-GB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complete the asymmetric synthesis of: </a:t>
            </a:r>
            <a:endParaRPr lang="en-GB" sz="3600" dirty="0"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36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(-)-cytisine</a:t>
            </a:r>
            <a:r>
              <a:rPr lang="en-GB" sz="3600" dirty="0">
                <a:latin typeface="Calibri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n-GB" sz="36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(-)-sparteine</a:t>
            </a:r>
            <a:r>
              <a:rPr lang="en-GB" sz="3600" dirty="0">
                <a:latin typeface="Calibri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n-GB" sz="36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(+)-anagyrine</a:t>
            </a:r>
            <a:r>
              <a:rPr lang="en-GB" sz="3600" dirty="0">
                <a:latin typeface="Calibri" pitchFamily="34" charset="0"/>
                <a:ea typeface="Calibri" pitchFamily="34" charset="0"/>
                <a:cs typeface="Arial" pitchFamily="34" charset="0"/>
              </a:rPr>
              <a:t>, </a:t>
            </a:r>
            <a:endParaRPr lang="en-GB" sz="3600" dirty="0"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3600" dirty="0">
                <a:latin typeface="Calibri" pitchFamily="34" charset="0"/>
                <a:ea typeface="Calibri" pitchFamily="34" charset="0"/>
                <a:cs typeface="Arial" pitchFamily="34" charset="0"/>
              </a:rPr>
              <a:t>and  </a:t>
            </a:r>
            <a:r>
              <a:rPr lang="en-GB" sz="36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(+)-thermopsine</a:t>
            </a:r>
            <a:endParaRPr lang="en-GB" sz="3600" dirty="0"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sz="36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To </a:t>
            </a:r>
            <a:r>
              <a:rPr lang="en-GB" sz="3600" dirty="0">
                <a:latin typeface="Calibri" pitchFamily="34" charset="0"/>
                <a:ea typeface="Calibri" pitchFamily="34" charset="0"/>
                <a:cs typeface="Arial" pitchFamily="34" charset="0"/>
              </a:rPr>
              <a:t>Synthesise desirable cytisine </a:t>
            </a:r>
            <a:endParaRPr lang="en-GB" sz="3600" dirty="0"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3600" dirty="0">
                <a:latin typeface="Calibri" pitchFamily="34" charset="0"/>
                <a:ea typeface="Calibri" pitchFamily="34" charset="0"/>
                <a:cs typeface="Arial" pitchFamily="34" charset="0"/>
              </a:rPr>
              <a:t>derivatives for pharmaceutical research</a:t>
            </a:r>
            <a:endParaRPr lang="en-GB" sz="3600" dirty="0">
              <a:latin typeface="Arial" pitchFamily="34" charset="0"/>
            </a:endParaRP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21074209" y="18764306"/>
            <a:ext cx="9494005" cy="319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95187" tIns="147593" rIns="295187" bIns="147593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600" dirty="0">
                <a:latin typeface="Calibri" pitchFamily="34" charset="0"/>
                <a:ea typeface="Times New Roman" pitchFamily="18" charset="0"/>
              </a:rPr>
              <a:t>1. Burk, M. F.; Gross, J. P. </a:t>
            </a:r>
            <a:r>
              <a:rPr lang="en-GB" sz="2600" i="1" dirty="0">
                <a:latin typeface="Calibri" pitchFamily="34" charset="0"/>
                <a:ea typeface="Times New Roman" pitchFamily="18" charset="0"/>
              </a:rPr>
              <a:t>J. Am. Chem. Soc., </a:t>
            </a:r>
            <a:r>
              <a:rPr lang="en-GB" sz="2600" b="1" dirty="0">
                <a:latin typeface="Calibri" pitchFamily="34" charset="0"/>
                <a:ea typeface="Times New Roman" pitchFamily="18" charset="0"/>
              </a:rPr>
              <a:t>1995</a:t>
            </a:r>
            <a:endParaRPr lang="en-GB" sz="2600" dirty="0"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600" dirty="0">
                <a:latin typeface="Calibri" pitchFamily="34" charset="0"/>
                <a:ea typeface="Times New Roman" pitchFamily="18" charset="0"/>
              </a:rPr>
              <a:t>2. Heller, D.; </a:t>
            </a:r>
            <a:r>
              <a:rPr lang="en-GB" sz="2600" dirty="0" err="1">
                <a:latin typeface="Calibri" pitchFamily="34" charset="0"/>
                <a:ea typeface="Times New Roman" pitchFamily="18" charset="0"/>
              </a:rPr>
              <a:t>Holz</a:t>
            </a:r>
            <a:r>
              <a:rPr lang="en-GB" sz="2600" dirty="0">
                <a:latin typeface="Calibri" pitchFamily="34" charset="0"/>
                <a:ea typeface="Times New Roman" pitchFamily="18" charset="0"/>
              </a:rPr>
              <a:t>, J.</a:t>
            </a:r>
            <a:r>
              <a:rPr lang="en-GB" sz="2600" i="1" dirty="0">
                <a:latin typeface="Calibri" pitchFamily="34" charset="0"/>
                <a:ea typeface="Times New Roman" pitchFamily="18" charset="0"/>
              </a:rPr>
              <a:t> J. Org. Chem</a:t>
            </a:r>
            <a:r>
              <a:rPr lang="en-GB" sz="2600" dirty="0">
                <a:latin typeface="Calibri" pitchFamily="34" charset="0"/>
                <a:ea typeface="Times New Roman" pitchFamily="18" charset="0"/>
              </a:rPr>
              <a:t>.</a:t>
            </a:r>
            <a:r>
              <a:rPr lang="en-GB" sz="2600" b="1" dirty="0">
                <a:latin typeface="Calibri" pitchFamily="34" charset="0"/>
                <a:ea typeface="Times New Roman" pitchFamily="18" charset="0"/>
              </a:rPr>
              <a:t> 2001</a:t>
            </a:r>
            <a:r>
              <a:rPr lang="en-GB" sz="2600" dirty="0">
                <a:latin typeface="Calibri" pitchFamily="34" charset="0"/>
                <a:ea typeface="Times New Roman" pitchFamily="18" charset="0"/>
              </a:rPr>
              <a:t>, </a:t>
            </a:r>
            <a:r>
              <a:rPr lang="en-GB" sz="2600" i="1" dirty="0">
                <a:latin typeface="Calibri" pitchFamily="34" charset="0"/>
                <a:ea typeface="Times New Roman" pitchFamily="18" charset="0"/>
              </a:rPr>
              <a:t>66</a:t>
            </a:r>
            <a:r>
              <a:rPr lang="en-GB" sz="2600" dirty="0">
                <a:latin typeface="Calibri" pitchFamily="34" charset="0"/>
                <a:ea typeface="Times New Roman" pitchFamily="18" charset="0"/>
              </a:rPr>
              <a:t>, 6816</a:t>
            </a:r>
            <a:endParaRPr lang="en-GB" sz="2600" dirty="0"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600" dirty="0">
                <a:latin typeface="Calibri" pitchFamily="34" charset="0"/>
                <a:ea typeface="Times New Roman" pitchFamily="18" charset="0"/>
              </a:rPr>
              <a:t>3. Stead, D.; O’Brien, P.;  Sanderson, A. J. </a:t>
            </a:r>
            <a:r>
              <a:rPr lang="en-GB" sz="2600" i="1" dirty="0">
                <a:latin typeface="Calibri" pitchFamily="34" charset="0"/>
                <a:ea typeface="Times New Roman" pitchFamily="18" charset="0"/>
              </a:rPr>
              <a:t>Organic Letters,</a:t>
            </a:r>
            <a:r>
              <a:rPr lang="en-GB" sz="2600" dirty="0">
                <a:latin typeface="Calibri" pitchFamily="34" charset="0"/>
                <a:ea typeface="Times New Roman" pitchFamily="18" charset="0"/>
              </a:rPr>
              <a:t> </a:t>
            </a:r>
            <a:r>
              <a:rPr lang="en-GB" sz="2600" b="1" dirty="0">
                <a:latin typeface="Calibri" pitchFamily="34" charset="0"/>
                <a:ea typeface="Times New Roman" pitchFamily="18" charset="0"/>
              </a:rPr>
              <a:t>2005</a:t>
            </a:r>
            <a:r>
              <a:rPr lang="en-GB" sz="2600" dirty="0">
                <a:latin typeface="Calibri" pitchFamily="34" charset="0"/>
                <a:ea typeface="Times New Roman" pitchFamily="18" charset="0"/>
              </a:rPr>
              <a:t>, </a:t>
            </a:r>
            <a:r>
              <a:rPr lang="en-GB" sz="2600" i="1" dirty="0">
                <a:latin typeface="Calibri" pitchFamily="34" charset="0"/>
                <a:ea typeface="Times New Roman" pitchFamily="18" charset="0"/>
              </a:rPr>
              <a:t>7</a:t>
            </a:r>
            <a:r>
              <a:rPr lang="en-GB" sz="2600" dirty="0">
                <a:latin typeface="Calibri" pitchFamily="34" charset="0"/>
                <a:ea typeface="Times New Roman" pitchFamily="18" charset="0"/>
              </a:rPr>
              <a:t>,  4459</a:t>
            </a:r>
            <a:endParaRPr lang="en-GB" sz="2600" dirty="0"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6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4. Gallagher, T.; Gray, D. </a:t>
            </a:r>
            <a:r>
              <a:rPr lang="en-GB" sz="2600" i="1" dirty="0" err="1">
                <a:latin typeface="Calibri" pitchFamily="34" charset="0"/>
                <a:ea typeface="Times New Roman" pitchFamily="18" charset="0"/>
                <a:cs typeface="Arial" pitchFamily="34" charset="0"/>
              </a:rPr>
              <a:t>Angew</a:t>
            </a:r>
            <a:r>
              <a:rPr lang="en-GB" sz="2600" i="1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. Chem. Int. Ed., </a:t>
            </a:r>
            <a:r>
              <a:rPr lang="en-GB" sz="2600" b="1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2006</a:t>
            </a:r>
            <a:r>
              <a:rPr lang="en-GB" sz="2600" b="1" i="1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lang="en-GB" sz="2600" b="1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2600" i="1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45</a:t>
            </a:r>
            <a:r>
              <a:rPr lang="en-GB" sz="26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,  2419</a:t>
            </a:r>
            <a:endParaRPr lang="en-GB" sz="2600" dirty="0"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dirty="0">
              <a:latin typeface="Arial" pitchFamily="34" charset="0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7164373" y="1547748"/>
            <a:ext cx="15831413" cy="91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95187" tIns="147593" rIns="295187" bIns="147593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u="sng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Alexander Bisset</a:t>
            </a:r>
            <a:r>
              <a:rPr lang="en-US" sz="3600" b="1" u="sng" baseline="30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lang="en-US" sz="36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 Martin Wills</a:t>
            </a:r>
            <a:r>
              <a:rPr lang="en-US" sz="3600" b="1" baseline="30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lang="en-US" sz="36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n-GB" sz="36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Teyrnon</a:t>
            </a:r>
            <a:r>
              <a:rPr lang="en-GB" sz="36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Jones</a:t>
            </a:r>
            <a:r>
              <a:rPr lang="en-GB" sz="3600" b="1" baseline="30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2</a:t>
            </a:r>
            <a:endParaRPr lang="en-GB" sz="3600" dirty="0" smtClean="0">
              <a:latin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i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University </a:t>
            </a:r>
            <a:r>
              <a:rPr lang="en-US" sz="3600" i="1" dirty="0">
                <a:latin typeface="Arial" pitchFamily="34" charset="0"/>
                <a:ea typeface="Calibri" pitchFamily="34" charset="0"/>
                <a:cs typeface="Arial" pitchFamily="34" charset="0"/>
              </a:rPr>
              <a:t>of Warwick; 2) AstraZeneca R&amp;D, </a:t>
            </a:r>
            <a:r>
              <a:rPr lang="en-US" sz="3600" i="1" dirty="0" err="1">
                <a:latin typeface="Arial" pitchFamily="34" charset="0"/>
                <a:ea typeface="Calibri" pitchFamily="34" charset="0"/>
                <a:cs typeface="Arial" pitchFamily="34" charset="0"/>
              </a:rPr>
              <a:t>Charnwood</a:t>
            </a:r>
            <a:r>
              <a:rPr lang="en-US" sz="3600" i="1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lang="en-GB" sz="3600" dirty="0"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dirty="0">
              <a:latin typeface="Arial" pitchFamily="34" charset="0"/>
            </a:endParaRPr>
          </a:p>
        </p:txBody>
      </p:sp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0" y="-712788"/>
            <a:ext cx="596204" cy="1190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295187" tIns="147593" rIns="295187" bIns="147593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084" name="Rectangle 36"/>
          <p:cNvSpPr>
            <a:spLocks noChangeArrowheads="1"/>
          </p:cNvSpPr>
          <p:nvPr/>
        </p:nvSpPr>
        <p:spPr bwMode="auto">
          <a:xfrm>
            <a:off x="0" y="1425575"/>
            <a:ext cx="6558028" cy="1498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295187" tIns="147593" rIns="295187" bIns="147593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TW" sz="3900" dirty="0"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3900" dirty="0">
                <a:latin typeface="Arial" pitchFamily="34" charset="0"/>
              </a:rPr>
              <a:t>		</a:t>
            </a:r>
            <a:endParaRPr lang="en-US" altLang="zh-TW" dirty="0">
              <a:latin typeface="Arial" pitchFamily="34" charset="0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349940" y="5197888"/>
            <a:ext cx="8407681" cy="15923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95187" tIns="147593" rIns="295187" bIns="147593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TW" sz="36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Background - </a:t>
            </a:r>
            <a:r>
              <a:rPr lang="en-US" altLang="zh-TW" sz="3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Asymmetric </a:t>
            </a:r>
            <a:r>
              <a:rPr lang="en-US" altLang="zh-TW" sz="36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Alkene Hydrogenation</a:t>
            </a:r>
            <a:endParaRPr lang="en-US" altLang="zh-TW" sz="3600" dirty="0"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TW" sz="3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TW" sz="3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TW" sz="3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TW" sz="3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TW" sz="3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Hydrogenation of N-</a:t>
            </a:r>
            <a:r>
              <a:rPr lang="en-US" altLang="zh-TW" sz="36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acylamino</a:t>
            </a:r>
            <a:r>
              <a:rPr lang="en-US" altLang="zh-TW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zh-TW" sz="36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acrylates</a:t>
            </a:r>
            <a:r>
              <a:rPr lang="en-US" altLang="zh-TW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lang="en-US" altLang="zh-TW" sz="36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altLang="zh-TW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) is highly selective with catalysts such as [</a:t>
            </a:r>
            <a:r>
              <a:rPr lang="en-US" altLang="zh-TW" sz="36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Rh</a:t>
            </a:r>
            <a:r>
              <a:rPr lang="en-US" altLang="zh-TW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en-US" altLang="zh-TW" sz="36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DuPHOS</a:t>
            </a:r>
            <a:r>
              <a:rPr lang="en-US" altLang="zh-TW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)COD]BF</a:t>
            </a:r>
            <a:r>
              <a:rPr lang="en-US" altLang="zh-TW" sz="3600" baseline="-30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en-US" altLang="zh-TW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lang="en-US" altLang="zh-TW" sz="36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altLang="zh-TW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en-US" altLang="zh-TW" sz="3600" baseline="30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altLang="zh-TW" sz="36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TW" sz="3600" b="1" dirty="0">
              <a:latin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TW" sz="3600" b="1" dirty="0">
              <a:latin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TW" sz="3600" b="1" dirty="0">
              <a:latin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TW" sz="3600" b="1" dirty="0">
              <a:latin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TW" sz="3600" dirty="0"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Mechanistically, hydrogenation is likely to proceed through the co-ordination mode </a:t>
            </a:r>
            <a:r>
              <a:rPr lang="en-US" altLang="zh-TW" sz="36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en-US" altLang="zh-TW" sz="3600" b="1" baseline="30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lang="en-US" altLang="zh-TW" sz="3600" dirty="0"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TW" sz="3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TW" sz="3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TW" sz="3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TW" sz="36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TW" sz="3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TW" sz="36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This </a:t>
            </a:r>
            <a:r>
              <a:rPr lang="en-US" altLang="zh-TW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gave the precedent for the hydrogenation of </a:t>
            </a:r>
            <a:r>
              <a:rPr lang="en-US" altLang="zh-TW" sz="3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5 </a:t>
            </a:r>
            <a:r>
              <a:rPr lang="en-US" altLang="zh-TW" sz="36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en-US" altLang="zh-TW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a potential (-)-cytisine </a:t>
            </a:r>
            <a:r>
              <a:rPr lang="en-US" altLang="zh-TW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precursor, which could potentially  be reduced in the same way (</a:t>
            </a:r>
            <a:r>
              <a:rPr lang="en-US" altLang="zh-TW" sz="3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en-US" altLang="zh-TW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).</a:t>
            </a:r>
            <a:endParaRPr lang="en-US" altLang="zh-TW" sz="3600" dirty="0"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TW" dirty="0">
              <a:latin typeface="Arial" pitchFamily="34" charset="0"/>
            </a:endParaRPr>
          </a:p>
        </p:txBody>
      </p:sp>
      <p:graphicFrame>
        <p:nvGraphicFramePr>
          <p:cNvPr id="2063" name="Object 15"/>
          <p:cNvGraphicFramePr>
            <a:graphicFrameLocks noChangeAspect="1"/>
          </p:cNvGraphicFramePr>
          <p:nvPr/>
        </p:nvGraphicFramePr>
        <p:xfrm>
          <a:off x="2401680" y="11120440"/>
          <a:ext cx="4306242" cy="2502520"/>
        </p:xfrm>
        <a:graphic>
          <a:graphicData uri="http://schemas.openxmlformats.org/presentationml/2006/ole">
            <p:oleObj spid="_x0000_s2063" name="CS ChemDraw Drawing" r:id="rId3" imgW="1309036" imgH="808522" progId="ChemDraw.Document.6.0">
              <p:embed/>
            </p:oleObj>
          </a:graphicData>
        </a:graphic>
      </p:graphicFrame>
      <p:graphicFrame>
        <p:nvGraphicFramePr>
          <p:cNvPr id="2062" name="Object 14"/>
          <p:cNvGraphicFramePr>
            <a:graphicFrameLocks noChangeAspect="1"/>
          </p:cNvGraphicFramePr>
          <p:nvPr/>
        </p:nvGraphicFramePr>
        <p:xfrm>
          <a:off x="1278634" y="15247450"/>
          <a:ext cx="2792329" cy="3231104"/>
        </p:xfrm>
        <a:graphic>
          <a:graphicData uri="http://schemas.openxmlformats.org/presentationml/2006/ole">
            <p:oleObj spid="_x0000_s2062" name="CS ChemDraw Drawing" r:id="rId4" imgW="856648" imgH="1039528" progId="ChemDraw.Document.6.0">
              <p:embed/>
            </p:oleObj>
          </a:graphicData>
        </a:graphic>
      </p:graphicFrame>
      <p:graphicFrame>
        <p:nvGraphicFramePr>
          <p:cNvPr id="2061" name="Object 13"/>
          <p:cNvGraphicFramePr>
            <a:graphicFrameLocks noChangeAspect="1"/>
          </p:cNvGraphicFramePr>
          <p:nvPr/>
        </p:nvGraphicFramePr>
        <p:xfrm>
          <a:off x="4707658" y="15120968"/>
          <a:ext cx="2994183" cy="3326136"/>
        </p:xfrm>
        <a:graphic>
          <a:graphicData uri="http://schemas.openxmlformats.org/presentationml/2006/ole">
            <p:oleObj spid="_x0000_s2061" name="CS ChemDraw Drawing" r:id="rId5" imgW="914400" imgH="1078029" progId="ChemDraw.Document.6.0">
              <p:embed/>
            </p:oleObj>
          </a:graphicData>
        </a:graphic>
      </p:graphicFrame>
      <p:graphicFrame>
        <p:nvGraphicFramePr>
          <p:cNvPr id="2085" name="Object 37"/>
          <p:cNvGraphicFramePr>
            <a:graphicFrameLocks noChangeAspect="1"/>
          </p:cNvGraphicFramePr>
          <p:nvPr/>
        </p:nvGraphicFramePr>
        <p:xfrm>
          <a:off x="399457" y="6691284"/>
          <a:ext cx="8094415" cy="2252212"/>
        </p:xfrm>
        <a:graphic>
          <a:graphicData uri="http://schemas.openxmlformats.org/presentationml/2006/ole">
            <p:oleObj spid="_x0000_s2085" name="CS ChemDraw Drawing" r:id="rId6" imgW="2444191" imgH="722015" progId="ChemDraw.Document.6.0">
              <p:embed/>
            </p:oleObj>
          </a:graphicData>
        </a:graphic>
      </p:graphicFrame>
      <p:grpSp>
        <p:nvGrpSpPr>
          <p:cNvPr id="50" name="Group 49"/>
          <p:cNvGrpSpPr/>
          <p:nvPr/>
        </p:nvGrpSpPr>
        <p:grpSpPr>
          <a:xfrm>
            <a:off x="22209968" y="2547880"/>
            <a:ext cx="3195717" cy="2582869"/>
            <a:chOff x="12160608" y="3405136"/>
            <a:chExt cx="3195717" cy="2582869"/>
          </a:xfrm>
        </p:grpSpPr>
        <p:graphicFrame>
          <p:nvGraphicFramePr>
            <p:cNvPr id="2055" name="Object 7"/>
            <p:cNvGraphicFramePr>
              <a:graphicFrameLocks noChangeAspect="1"/>
            </p:cNvGraphicFramePr>
            <p:nvPr/>
          </p:nvGraphicFramePr>
          <p:xfrm>
            <a:off x="12494400" y="4190954"/>
            <a:ext cx="2391010" cy="1797051"/>
          </p:xfrm>
          <a:graphic>
            <a:graphicData uri="http://schemas.openxmlformats.org/presentationml/2006/ole">
              <p:oleObj spid="_x0000_s2055" name="CS ChemDraw Drawing" r:id="rId7" imgW="731520" imgH="577516" progId="ChemDraw.Document.6.0">
                <p:embed/>
              </p:oleObj>
            </a:graphicData>
          </a:graphic>
        </p:graphicFrame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12160608" y="3405136"/>
              <a:ext cx="3195717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600" b="1" dirty="0">
                  <a:latin typeface="Arial" pitchFamily="34" charset="0"/>
                  <a:ea typeface="Calibri" pitchFamily="34" charset="0"/>
                  <a:cs typeface="Arial" pitchFamily="34" charset="0"/>
                </a:rPr>
                <a:t>(-)-cytisine</a:t>
              </a:r>
              <a:endParaRPr lang="en-US" sz="3600" dirty="0">
                <a:latin typeface="Arial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1781340" y="6000521"/>
            <a:ext cx="5871081" cy="3405407"/>
            <a:chOff x="21781340" y="5972759"/>
            <a:chExt cx="5871081" cy="3405407"/>
          </a:xfrm>
        </p:grpSpPr>
        <p:graphicFrame>
          <p:nvGraphicFramePr>
            <p:cNvPr id="2058" name="Object 10"/>
            <p:cNvGraphicFramePr>
              <a:graphicFrameLocks noChangeAspect="1"/>
            </p:cNvGraphicFramePr>
            <p:nvPr/>
          </p:nvGraphicFramePr>
          <p:xfrm>
            <a:off x="22037884" y="6457369"/>
            <a:ext cx="5084625" cy="2920797"/>
          </p:xfrm>
          <a:graphic>
            <a:graphicData uri="http://schemas.openxmlformats.org/presentationml/2006/ole">
              <p:oleObj spid="_x0000_s2058" name="CS ChemDraw Drawing" r:id="rId8" imgW="1533525" imgH="942975" progId="ChemDraw.Document.6.0">
                <p:embed/>
              </p:oleObj>
            </a:graphicData>
          </a:graphic>
        </p:graphicFrame>
        <p:sp>
          <p:nvSpPr>
            <p:cNvPr id="2057" name="Text Box 9"/>
            <p:cNvSpPr txBox="1">
              <a:spLocks noChangeArrowheads="1"/>
            </p:cNvSpPr>
            <p:nvPr/>
          </p:nvSpPr>
          <p:spPr bwMode="auto">
            <a:xfrm>
              <a:off x="21781340" y="5972759"/>
              <a:ext cx="5871081" cy="647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600" b="1" dirty="0">
                  <a:latin typeface="Arial" pitchFamily="34" charset="0"/>
                  <a:ea typeface="Calibri" pitchFamily="34" charset="0"/>
                  <a:cs typeface="Arial" pitchFamily="34" charset="0"/>
                </a:rPr>
                <a:t>(-)-sparteine</a:t>
              </a:r>
              <a:endParaRPr lang="en-US" sz="3600" dirty="0">
                <a:latin typeface="Arial" pitchFamily="34" charset="0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25819286" y="10055913"/>
            <a:ext cx="3963110" cy="2136097"/>
            <a:chOff x="25819286" y="9770161"/>
            <a:chExt cx="3963110" cy="2136097"/>
          </a:xfrm>
        </p:grpSpPr>
        <p:graphicFrame>
          <p:nvGraphicFramePr>
            <p:cNvPr id="2067" name="Object 19"/>
            <p:cNvGraphicFramePr>
              <a:graphicFrameLocks noChangeAspect="1"/>
            </p:cNvGraphicFramePr>
            <p:nvPr/>
          </p:nvGraphicFramePr>
          <p:xfrm>
            <a:off x="25954023" y="9770161"/>
            <a:ext cx="3027521" cy="1762169"/>
          </p:xfrm>
          <a:graphic>
            <a:graphicData uri="http://schemas.openxmlformats.org/presentationml/2006/ole">
              <p:oleObj spid="_x0000_s2067" name="CS ChemDraw Drawing" r:id="rId9" imgW="924025" imgH="567891" progId="ChemDraw.Document.6.0">
                <p:embed/>
              </p:oleObj>
            </a:graphicData>
          </a:graphic>
        </p:graphicFrame>
        <p:sp>
          <p:nvSpPr>
            <p:cNvPr id="2068" name="Text Box 20"/>
            <p:cNvSpPr txBox="1">
              <a:spLocks noChangeArrowheads="1"/>
            </p:cNvSpPr>
            <p:nvPr/>
          </p:nvSpPr>
          <p:spPr bwMode="auto">
            <a:xfrm>
              <a:off x="25819286" y="10955875"/>
              <a:ext cx="3963110" cy="950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3900" b="1" dirty="0">
                <a:latin typeface="Arial" pitchFamily="34" charset="0"/>
                <a:ea typeface="Calibri" pitchFamily="34" charset="0"/>
                <a:cs typeface="Arial" pitchFamily="34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3600" b="1" dirty="0">
                  <a:latin typeface="Arial" pitchFamily="34" charset="0"/>
                  <a:ea typeface="Calibri" pitchFamily="34" charset="0"/>
                  <a:cs typeface="Arial" pitchFamily="34" charset="0"/>
                </a:rPr>
                <a:t>(+)-anagyrine</a:t>
              </a:r>
              <a:endParaRPr lang="en-GB" sz="3600" dirty="0">
                <a:latin typeface="Arial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21900257" y="8905862"/>
            <a:ext cx="4667429" cy="4275632"/>
            <a:chOff x="18352316" y="12049134"/>
            <a:chExt cx="4667429" cy="4275632"/>
          </a:xfrm>
        </p:grpSpPr>
        <p:graphicFrame>
          <p:nvGraphicFramePr>
            <p:cNvPr id="2070" name="Object 22"/>
            <p:cNvGraphicFramePr>
              <a:graphicFrameLocks noChangeAspect="1"/>
            </p:cNvGraphicFramePr>
            <p:nvPr/>
          </p:nvGraphicFramePr>
          <p:xfrm>
            <a:off x="19209572" y="13335018"/>
            <a:ext cx="2391530" cy="2989748"/>
          </p:xfrm>
          <a:graphic>
            <a:graphicData uri="http://schemas.openxmlformats.org/presentationml/2006/ole">
              <p:oleObj spid="_x0000_s2070" name="CS ChemDraw Drawing" r:id="rId10" imgW="731520" imgH="972152" progId="ChemDraw.Document.6.0">
                <p:embed/>
              </p:oleObj>
            </a:graphicData>
          </a:graphic>
        </p:graphicFrame>
        <p:sp>
          <p:nvSpPr>
            <p:cNvPr id="2069" name="Text Box 21"/>
            <p:cNvSpPr txBox="1">
              <a:spLocks noChangeArrowheads="1"/>
            </p:cNvSpPr>
            <p:nvPr/>
          </p:nvSpPr>
          <p:spPr bwMode="auto">
            <a:xfrm>
              <a:off x="18352316" y="12049134"/>
              <a:ext cx="4667429" cy="111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3900" b="1" dirty="0">
                <a:latin typeface="Arial" pitchFamily="34" charset="0"/>
                <a:ea typeface="Calibri" pitchFamily="34" charset="0"/>
                <a:cs typeface="Arial" pitchFamily="34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3600" b="1" dirty="0">
                  <a:latin typeface="Arial" pitchFamily="34" charset="0"/>
                  <a:ea typeface="Calibri" pitchFamily="34" charset="0"/>
                  <a:cs typeface="Arial" pitchFamily="34" charset="0"/>
                </a:rPr>
                <a:t>(+)-thermopsine</a:t>
              </a:r>
              <a:endParaRPr lang="en-GB" sz="3600" dirty="0">
                <a:latin typeface="Arial" pitchFamily="34" charset="0"/>
              </a:endParaRPr>
            </a:p>
          </p:txBody>
        </p:sp>
      </p:grp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2710034" y="1062780"/>
            <a:ext cx="6948582" cy="985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95187" tIns="147593" rIns="295187" bIns="147593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39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3600" b="1" dirty="0">
                <a:latin typeface="Arial" pitchFamily="34" charset="0"/>
                <a:ea typeface="Calibri" pitchFamily="34" charset="0"/>
                <a:cs typeface="Arial" pitchFamily="34" charset="0"/>
              </a:rPr>
              <a:t>Grounds</a:t>
            </a:r>
            <a:r>
              <a:rPr lang="en-GB" sz="3900" b="1" dirty="0">
                <a:latin typeface="Arial" pitchFamily="34" charset="0"/>
                <a:ea typeface="Calibri" pitchFamily="34" charset="0"/>
                <a:cs typeface="Arial" pitchFamily="34" charset="0"/>
              </a:rPr>
              <a:t> for Synthesis</a:t>
            </a:r>
            <a:endParaRPr lang="en-GB" dirty="0">
              <a:latin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6710562" y="8191482"/>
            <a:ext cx="38576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TW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Used in catalysis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TW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as a </a:t>
            </a:r>
            <a:r>
              <a:rPr lang="en-US" altLang="zh-TW" sz="36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c</a:t>
            </a:r>
            <a:r>
              <a:rPr lang="en-US" altLang="zh-TW" sz="36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hiral</a:t>
            </a:r>
            <a:r>
              <a:rPr lang="en-US" altLang="zh-TW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TW" sz="36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bidentate</a:t>
            </a:r>
            <a:r>
              <a:rPr lang="en-US" altLang="zh-TW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zh-TW" sz="36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ligand</a:t>
            </a:r>
            <a:r>
              <a:rPr lang="en-US" altLang="zh-TW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zh-TW" sz="3600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lang="en-US" altLang="zh-TW" sz="3600" baseline="30000" dirty="0"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1781340" y="14616100"/>
            <a:ext cx="835099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TW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Although asymmetric syntheses of the alkaloids exist, none have proceeded via asymmetric hydrogenation.</a:t>
            </a:r>
            <a:r>
              <a:rPr lang="en-US" altLang="zh-TW" sz="36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just"/>
            <a:r>
              <a:rPr lang="en-US" altLang="zh-TW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 preliminary  study by Akira Shiibashi showed the hydrogenation of </a:t>
            </a:r>
            <a:r>
              <a:rPr lang="en-US" altLang="zh-TW" sz="3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5 </a:t>
            </a:r>
            <a:r>
              <a:rPr lang="en-US" altLang="zh-TW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successful  with high </a:t>
            </a:r>
            <a:r>
              <a:rPr lang="en-US" altLang="zh-TW" sz="36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ee</a:t>
            </a:r>
            <a:r>
              <a:rPr lang="en-US" altLang="zh-TW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en-GB" sz="3600" dirty="0"/>
          </a:p>
        </p:txBody>
      </p:sp>
      <p:sp>
        <p:nvSpPr>
          <p:cNvPr id="59" name="TextBox 58"/>
          <p:cNvSpPr txBox="1"/>
          <p:nvPr/>
        </p:nvSpPr>
        <p:spPr>
          <a:xfrm>
            <a:off x="21781340" y="13134821"/>
            <a:ext cx="82795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TW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Some therapeutic uses</a:t>
            </a:r>
            <a:r>
              <a:rPr lang="en-US" altLang="zh-TW" sz="36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en-US" altLang="zh-TW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Used as precursors in the synthesis of (-)-sparteine analogues.</a:t>
            </a:r>
            <a:r>
              <a:rPr lang="en-US" altLang="zh-TW" sz="3600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lang="en-US" altLang="zh-TW" sz="3600" baseline="300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2095" name="Object 47"/>
          <p:cNvGraphicFramePr>
            <a:graphicFrameLocks noChangeAspect="1"/>
          </p:cNvGraphicFramePr>
          <p:nvPr/>
        </p:nvGraphicFramePr>
        <p:xfrm>
          <a:off x="8708186" y="3285296"/>
          <a:ext cx="12534690" cy="11049854"/>
        </p:xfrm>
        <a:graphic>
          <a:graphicData uri="http://schemas.openxmlformats.org/presentationml/2006/ole">
            <p:oleObj spid="_x0000_s2095" name="CS ChemDraw Drawing" r:id="rId11" imgW="4489247" imgH="3957561" progId="ChemDraw.Document.6.0">
              <p:embed/>
            </p:oleObj>
          </a:graphicData>
        </a:graphic>
      </p:graphicFrame>
      <p:sp>
        <p:nvSpPr>
          <p:cNvPr id="67" name="Rectangle 66"/>
          <p:cNvSpPr/>
          <p:nvPr/>
        </p:nvSpPr>
        <p:spPr>
          <a:xfrm>
            <a:off x="8708186" y="2976508"/>
            <a:ext cx="12430212" cy="11287204"/>
          </a:xfrm>
          <a:prstGeom prst="rect">
            <a:avLst/>
          </a:prstGeom>
          <a:solidFill>
            <a:srgbClr val="3333FF">
              <a:alpha val="23137"/>
            </a:srgbClr>
          </a:solidFill>
          <a:ln>
            <a:solidFill>
              <a:srgbClr val="0000CC">
                <a:alpha val="34902"/>
              </a:srgb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367</Words>
  <Application>Microsoft Office PowerPoint</Application>
  <PresentationFormat>Custom</PresentationFormat>
  <Paragraphs>62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CS ChemDraw Drawing</vt:lpstr>
      <vt:lpstr>Slide 1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msriaq</dc:creator>
  <cp:lastModifiedBy>msriaq</cp:lastModifiedBy>
  <cp:revision>16</cp:revision>
  <dcterms:created xsi:type="dcterms:W3CDTF">2010-06-14T08:52:30Z</dcterms:created>
  <dcterms:modified xsi:type="dcterms:W3CDTF">2010-07-14T16:11:07Z</dcterms:modified>
</cp:coreProperties>
</file>