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18.xml" ContentType="application/vnd.openxmlformats-officedocument.presentationml.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diagrams/data1.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3"/>
  </p:notesMasterIdLst>
  <p:sldIdLst>
    <p:sldId id="256" r:id="rId2"/>
    <p:sldId id="354" r:id="rId3"/>
    <p:sldId id="355" r:id="rId4"/>
    <p:sldId id="356" r:id="rId5"/>
    <p:sldId id="357" r:id="rId6"/>
    <p:sldId id="358" r:id="rId7"/>
    <p:sldId id="359" r:id="rId8"/>
    <p:sldId id="360" r:id="rId9"/>
    <p:sldId id="361" r:id="rId10"/>
    <p:sldId id="362" r:id="rId11"/>
    <p:sldId id="363" r:id="rId12"/>
    <p:sldId id="364" r:id="rId13"/>
    <p:sldId id="365" r:id="rId14"/>
    <p:sldId id="366" r:id="rId15"/>
    <p:sldId id="367" r:id="rId16"/>
    <p:sldId id="387" r:id="rId17"/>
    <p:sldId id="388" r:id="rId18"/>
    <p:sldId id="389" r:id="rId19"/>
    <p:sldId id="267" r:id="rId20"/>
    <p:sldId id="271" r:id="rId21"/>
    <p:sldId id="257" r:id="rId22"/>
    <p:sldId id="268" r:id="rId23"/>
    <p:sldId id="272" r:id="rId24"/>
    <p:sldId id="259" r:id="rId25"/>
    <p:sldId id="283" r:id="rId26"/>
    <p:sldId id="260" r:id="rId27"/>
    <p:sldId id="273" r:id="rId28"/>
    <p:sldId id="274" r:id="rId29"/>
    <p:sldId id="261" r:id="rId30"/>
    <p:sldId id="275" r:id="rId31"/>
    <p:sldId id="262" r:id="rId32"/>
    <p:sldId id="276" r:id="rId33"/>
    <p:sldId id="284" r:id="rId34"/>
    <p:sldId id="263" r:id="rId35"/>
    <p:sldId id="277" r:id="rId36"/>
    <p:sldId id="278" r:id="rId37"/>
    <p:sldId id="264" r:id="rId38"/>
    <p:sldId id="279" r:id="rId39"/>
    <p:sldId id="282" r:id="rId40"/>
    <p:sldId id="265" r:id="rId41"/>
    <p:sldId id="266" r:id="rId42"/>
    <p:sldId id="280" r:id="rId43"/>
    <p:sldId id="281" r:id="rId44"/>
    <p:sldId id="309" r:id="rId45"/>
    <p:sldId id="287" r:id="rId46"/>
    <p:sldId id="288" r:id="rId47"/>
    <p:sldId id="289" r:id="rId48"/>
    <p:sldId id="290" r:id="rId49"/>
    <p:sldId id="293" r:id="rId50"/>
    <p:sldId id="294" r:id="rId51"/>
    <p:sldId id="295" r:id="rId52"/>
    <p:sldId id="386" r:id="rId53"/>
    <p:sldId id="296" r:id="rId54"/>
    <p:sldId id="297" r:id="rId55"/>
    <p:sldId id="298" r:id="rId56"/>
    <p:sldId id="299" r:id="rId57"/>
    <p:sldId id="300" r:id="rId58"/>
    <p:sldId id="301" r:id="rId59"/>
    <p:sldId id="305" r:id="rId60"/>
    <p:sldId id="306" r:id="rId61"/>
    <p:sldId id="307" r:id="rId62"/>
    <p:sldId id="308" r:id="rId63"/>
    <p:sldId id="310" r:id="rId64"/>
    <p:sldId id="311" r:id="rId65"/>
    <p:sldId id="312" r:id="rId66"/>
    <p:sldId id="313" r:id="rId67"/>
    <p:sldId id="314" r:id="rId68"/>
    <p:sldId id="315" r:id="rId69"/>
    <p:sldId id="316" r:id="rId70"/>
    <p:sldId id="317" r:id="rId71"/>
    <p:sldId id="318" r:id="rId72"/>
    <p:sldId id="319" r:id="rId73"/>
    <p:sldId id="320" r:id="rId74"/>
    <p:sldId id="321" r:id="rId75"/>
    <p:sldId id="322" r:id="rId76"/>
    <p:sldId id="323" r:id="rId77"/>
    <p:sldId id="324" r:id="rId78"/>
    <p:sldId id="325" r:id="rId79"/>
    <p:sldId id="326" r:id="rId80"/>
    <p:sldId id="342" r:id="rId81"/>
    <p:sldId id="343" r:id="rId82"/>
    <p:sldId id="344" r:id="rId83"/>
    <p:sldId id="345" r:id="rId84"/>
    <p:sldId id="346" r:id="rId85"/>
    <p:sldId id="347" r:id="rId86"/>
    <p:sldId id="348" r:id="rId87"/>
    <p:sldId id="349" r:id="rId88"/>
    <p:sldId id="350" r:id="rId89"/>
    <p:sldId id="353" r:id="rId90"/>
    <p:sldId id="327" r:id="rId91"/>
    <p:sldId id="328" r:id="rId92"/>
    <p:sldId id="329" r:id="rId93"/>
    <p:sldId id="330" r:id="rId94"/>
    <p:sldId id="331" r:id="rId95"/>
    <p:sldId id="332" r:id="rId96"/>
    <p:sldId id="333" r:id="rId97"/>
    <p:sldId id="334" r:id="rId98"/>
    <p:sldId id="335" r:id="rId99"/>
    <p:sldId id="336" r:id="rId100"/>
    <p:sldId id="337" r:id="rId101"/>
    <p:sldId id="338" r:id="rId102"/>
    <p:sldId id="339" r:id="rId103"/>
    <p:sldId id="340" r:id="rId104"/>
    <p:sldId id="368" r:id="rId105"/>
    <p:sldId id="369" r:id="rId106"/>
    <p:sldId id="370" r:id="rId107"/>
    <p:sldId id="371" r:id="rId108"/>
    <p:sldId id="372" r:id="rId109"/>
    <p:sldId id="373" r:id="rId110"/>
    <p:sldId id="374" r:id="rId111"/>
    <p:sldId id="375" r:id="rId112"/>
    <p:sldId id="376" r:id="rId113"/>
    <p:sldId id="377" r:id="rId114"/>
    <p:sldId id="378" r:id="rId115"/>
    <p:sldId id="379" r:id="rId116"/>
    <p:sldId id="380" r:id="rId117"/>
    <p:sldId id="381" r:id="rId118"/>
    <p:sldId id="382" r:id="rId119"/>
    <p:sldId id="383" r:id="rId120"/>
    <p:sldId id="384" r:id="rId121"/>
    <p:sldId id="385" r:id="rId122"/>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9D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8" autoAdjust="0"/>
  </p:normalViewPr>
  <p:slideViewPr>
    <p:cSldViewPr>
      <p:cViewPr varScale="1">
        <p:scale>
          <a:sx n="107" d="100"/>
          <a:sy n="107" d="100"/>
        </p:scale>
        <p:origin x="-90" y="-1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84F9A9-AF83-4BDF-9366-F5B90C381C85}" type="doc">
      <dgm:prSet loTypeId="urn:microsoft.com/office/officeart/2005/8/layout/cycle7" loCatId="cycle" qsTypeId="urn:microsoft.com/office/officeart/2005/8/quickstyle/simple5" qsCatId="simple" csTypeId="urn:microsoft.com/office/officeart/2005/8/colors/accent0_2" csCatId="mainScheme" phldr="1"/>
      <dgm:spPr/>
      <dgm:t>
        <a:bodyPr/>
        <a:lstStyle/>
        <a:p>
          <a:endParaRPr lang="en-GB"/>
        </a:p>
      </dgm:t>
    </dgm:pt>
    <dgm:pt modelId="{C69B2FCA-A659-49D4-9BA9-DF18D1FC55E5}">
      <dgm:prSet phldrT="[Text]"/>
      <dgm:spPr/>
      <dgm:t>
        <a:bodyPr/>
        <a:lstStyle/>
        <a:p>
          <a:r>
            <a:rPr lang="en-GB" dirty="0" smtClean="0"/>
            <a:t>A451</a:t>
          </a:r>
        </a:p>
        <a:p>
          <a:r>
            <a:rPr lang="en-GB" dirty="0" smtClean="0"/>
            <a:t>Computer Systems and Programming</a:t>
          </a:r>
          <a:endParaRPr lang="en-GB" dirty="0"/>
        </a:p>
      </dgm:t>
    </dgm:pt>
    <dgm:pt modelId="{62B4D23F-96DA-42C8-9B73-33BA83782C5D}" type="parTrans" cxnId="{52E64C84-D635-4D8F-B4B3-9455597AA55E}">
      <dgm:prSet/>
      <dgm:spPr/>
      <dgm:t>
        <a:bodyPr/>
        <a:lstStyle/>
        <a:p>
          <a:endParaRPr lang="en-GB"/>
        </a:p>
      </dgm:t>
    </dgm:pt>
    <dgm:pt modelId="{7EA5A8AB-7AF3-4846-BECF-4BE6FEAB7759}" type="sibTrans" cxnId="{52E64C84-D635-4D8F-B4B3-9455597AA55E}">
      <dgm:prSet/>
      <dgm:spPr/>
      <dgm:t>
        <a:bodyPr/>
        <a:lstStyle/>
        <a:p>
          <a:endParaRPr lang="en-GB"/>
        </a:p>
      </dgm:t>
    </dgm:pt>
    <dgm:pt modelId="{D9B44D23-A65F-4880-8C25-FD07AE3E02C1}">
      <dgm:prSet phldrT="[Text]"/>
      <dgm:spPr/>
      <dgm:t>
        <a:bodyPr/>
        <a:lstStyle/>
        <a:p>
          <a:r>
            <a:rPr lang="en-GB" dirty="0" smtClean="0"/>
            <a:t>A453</a:t>
          </a:r>
        </a:p>
        <a:p>
          <a:r>
            <a:rPr lang="en-GB" dirty="0" smtClean="0"/>
            <a:t>Programming  Tasks</a:t>
          </a:r>
          <a:endParaRPr lang="en-GB" dirty="0"/>
        </a:p>
      </dgm:t>
    </dgm:pt>
    <dgm:pt modelId="{E56D5A62-26CF-4277-8A0C-D1B30C81CF1F}" type="parTrans" cxnId="{8C1355C8-FACC-4C49-ADE5-A0818134F1A1}">
      <dgm:prSet/>
      <dgm:spPr/>
      <dgm:t>
        <a:bodyPr/>
        <a:lstStyle/>
        <a:p>
          <a:endParaRPr lang="en-GB"/>
        </a:p>
      </dgm:t>
    </dgm:pt>
    <dgm:pt modelId="{C1C38141-3B59-4359-86C9-FE43762F975F}" type="sibTrans" cxnId="{8C1355C8-FACC-4C49-ADE5-A0818134F1A1}">
      <dgm:prSet/>
      <dgm:spPr/>
      <dgm:t>
        <a:bodyPr/>
        <a:lstStyle/>
        <a:p>
          <a:endParaRPr lang="en-GB"/>
        </a:p>
      </dgm:t>
    </dgm:pt>
    <dgm:pt modelId="{03F9425C-5AB4-4D79-AD63-D814BCE8C6CE}">
      <dgm:prSet phldrT="[Text]"/>
      <dgm:spPr/>
      <dgm:t>
        <a:bodyPr/>
        <a:lstStyle/>
        <a:p>
          <a:r>
            <a:rPr lang="en-GB" dirty="0" smtClean="0"/>
            <a:t>A452</a:t>
          </a:r>
        </a:p>
        <a:p>
          <a:r>
            <a:rPr lang="en-GB" dirty="0" smtClean="0"/>
            <a:t>Practical Investigation</a:t>
          </a:r>
          <a:endParaRPr lang="en-GB" dirty="0"/>
        </a:p>
      </dgm:t>
    </dgm:pt>
    <dgm:pt modelId="{B8CD67C2-97D8-4346-92F5-7769D8AE6723}" type="parTrans" cxnId="{D2B5E4B7-BE2E-40EA-8DE5-C7BBE6AC3BFF}">
      <dgm:prSet/>
      <dgm:spPr/>
      <dgm:t>
        <a:bodyPr/>
        <a:lstStyle/>
        <a:p>
          <a:endParaRPr lang="en-GB"/>
        </a:p>
      </dgm:t>
    </dgm:pt>
    <dgm:pt modelId="{B22B4B01-7256-4397-8D62-84AA5ECE2AD2}" type="sibTrans" cxnId="{D2B5E4B7-BE2E-40EA-8DE5-C7BBE6AC3BFF}">
      <dgm:prSet/>
      <dgm:spPr/>
      <dgm:t>
        <a:bodyPr/>
        <a:lstStyle/>
        <a:p>
          <a:endParaRPr lang="en-GB"/>
        </a:p>
      </dgm:t>
    </dgm:pt>
    <dgm:pt modelId="{FBDDA06F-9667-48DE-B58D-46419761FBD2}" type="pres">
      <dgm:prSet presAssocID="{1384F9A9-AF83-4BDF-9366-F5B90C381C85}" presName="Name0" presStyleCnt="0">
        <dgm:presLayoutVars>
          <dgm:dir/>
          <dgm:resizeHandles val="exact"/>
        </dgm:presLayoutVars>
      </dgm:prSet>
      <dgm:spPr/>
      <dgm:t>
        <a:bodyPr/>
        <a:lstStyle/>
        <a:p>
          <a:endParaRPr lang="en-GB"/>
        </a:p>
      </dgm:t>
    </dgm:pt>
    <dgm:pt modelId="{61843829-047E-4270-8C9A-3CE86B4CD58C}" type="pres">
      <dgm:prSet presAssocID="{C69B2FCA-A659-49D4-9BA9-DF18D1FC55E5}" presName="node" presStyleLbl="node1" presStyleIdx="0" presStyleCnt="3" custRadScaleRad="92348" custRadScaleInc="346">
        <dgm:presLayoutVars>
          <dgm:bulletEnabled val="1"/>
        </dgm:presLayoutVars>
      </dgm:prSet>
      <dgm:spPr/>
      <dgm:t>
        <a:bodyPr/>
        <a:lstStyle/>
        <a:p>
          <a:endParaRPr lang="en-GB"/>
        </a:p>
      </dgm:t>
    </dgm:pt>
    <dgm:pt modelId="{59BF5ECC-ADCE-456B-A723-6D5BBD61B275}" type="pres">
      <dgm:prSet presAssocID="{7EA5A8AB-7AF3-4846-BECF-4BE6FEAB7759}" presName="sibTrans" presStyleLbl="sibTrans2D1" presStyleIdx="0" presStyleCnt="3"/>
      <dgm:spPr/>
      <dgm:t>
        <a:bodyPr/>
        <a:lstStyle/>
        <a:p>
          <a:endParaRPr lang="en-GB"/>
        </a:p>
      </dgm:t>
    </dgm:pt>
    <dgm:pt modelId="{B1861F40-8E1E-41FB-83DD-64EAA8955671}" type="pres">
      <dgm:prSet presAssocID="{7EA5A8AB-7AF3-4846-BECF-4BE6FEAB7759}" presName="connectorText" presStyleLbl="sibTrans2D1" presStyleIdx="0" presStyleCnt="3"/>
      <dgm:spPr/>
      <dgm:t>
        <a:bodyPr/>
        <a:lstStyle/>
        <a:p>
          <a:endParaRPr lang="en-GB"/>
        </a:p>
      </dgm:t>
    </dgm:pt>
    <dgm:pt modelId="{3CE2A6ED-88B2-4BEC-B7E7-DF2483D126C7}" type="pres">
      <dgm:prSet presAssocID="{D9B44D23-A65F-4880-8C25-FD07AE3E02C1}" presName="node" presStyleLbl="node1" presStyleIdx="1" presStyleCnt="3" custRadScaleRad="98939" custRadScaleInc="-7227">
        <dgm:presLayoutVars>
          <dgm:bulletEnabled val="1"/>
        </dgm:presLayoutVars>
      </dgm:prSet>
      <dgm:spPr/>
      <dgm:t>
        <a:bodyPr/>
        <a:lstStyle/>
        <a:p>
          <a:endParaRPr lang="en-GB"/>
        </a:p>
      </dgm:t>
    </dgm:pt>
    <dgm:pt modelId="{BB765E49-6B6E-4013-8876-F631A19FC693}" type="pres">
      <dgm:prSet presAssocID="{C1C38141-3B59-4359-86C9-FE43762F975F}" presName="sibTrans" presStyleLbl="sibTrans2D1" presStyleIdx="1" presStyleCnt="3"/>
      <dgm:spPr/>
      <dgm:t>
        <a:bodyPr/>
        <a:lstStyle/>
        <a:p>
          <a:endParaRPr lang="en-GB"/>
        </a:p>
      </dgm:t>
    </dgm:pt>
    <dgm:pt modelId="{17C47AA5-674F-4EC9-9344-FFB6F75076CE}" type="pres">
      <dgm:prSet presAssocID="{C1C38141-3B59-4359-86C9-FE43762F975F}" presName="connectorText" presStyleLbl="sibTrans2D1" presStyleIdx="1" presStyleCnt="3"/>
      <dgm:spPr/>
      <dgm:t>
        <a:bodyPr/>
        <a:lstStyle/>
        <a:p>
          <a:endParaRPr lang="en-GB"/>
        </a:p>
      </dgm:t>
    </dgm:pt>
    <dgm:pt modelId="{85699392-2ECF-400B-8709-FCEF7798FFE0}" type="pres">
      <dgm:prSet presAssocID="{03F9425C-5AB4-4D79-AD63-D814BCE8C6CE}" presName="node" presStyleLbl="node1" presStyleIdx="2" presStyleCnt="3" custRadScaleRad="94874" custRadScaleInc="5251">
        <dgm:presLayoutVars>
          <dgm:bulletEnabled val="1"/>
        </dgm:presLayoutVars>
      </dgm:prSet>
      <dgm:spPr/>
      <dgm:t>
        <a:bodyPr/>
        <a:lstStyle/>
        <a:p>
          <a:endParaRPr lang="en-GB"/>
        </a:p>
      </dgm:t>
    </dgm:pt>
    <dgm:pt modelId="{DAB3FF01-CE1D-4E57-932F-3A845F8945B0}" type="pres">
      <dgm:prSet presAssocID="{B22B4B01-7256-4397-8D62-84AA5ECE2AD2}" presName="sibTrans" presStyleLbl="sibTrans2D1" presStyleIdx="2" presStyleCnt="3"/>
      <dgm:spPr/>
      <dgm:t>
        <a:bodyPr/>
        <a:lstStyle/>
        <a:p>
          <a:endParaRPr lang="en-GB"/>
        </a:p>
      </dgm:t>
    </dgm:pt>
    <dgm:pt modelId="{73EF45C6-2070-4875-9C13-EC87C8047E62}" type="pres">
      <dgm:prSet presAssocID="{B22B4B01-7256-4397-8D62-84AA5ECE2AD2}" presName="connectorText" presStyleLbl="sibTrans2D1" presStyleIdx="2" presStyleCnt="3"/>
      <dgm:spPr/>
      <dgm:t>
        <a:bodyPr/>
        <a:lstStyle/>
        <a:p>
          <a:endParaRPr lang="en-GB"/>
        </a:p>
      </dgm:t>
    </dgm:pt>
  </dgm:ptLst>
  <dgm:cxnLst>
    <dgm:cxn modelId="{D2B5E4B7-BE2E-40EA-8DE5-C7BBE6AC3BFF}" srcId="{1384F9A9-AF83-4BDF-9366-F5B90C381C85}" destId="{03F9425C-5AB4-4D79-AD63-D814BCE8C6CE}" srcOrd="2" destOrd="0" parTransId="{B8CD67C2-97D8-4346-92F5-7769D8AE6723}" sibTransId="{B22B4B01-7256-4397-8D62-84AA5ECE2AD2}"/>
    <dgm:cxn modelId="{E772FAF5-440E-43F1-8ACE-A73E1B7D128F}" type="presOf" srcId="{C69B2FCA-A659-49D4-9BA9-DF18D1FC55E5}" destId="{61843829-047E-4270-8C9A-3CE86B4CD58C}" srcOrd="0" destOrd="0" presId="urn:microsoft.com/office/officeart/2005/8/layout/cycle7"/>
    <dgm:cxn modelId="{CD00BCD3-F07C-4F50-9046-07C3D7B36D38}" type="presOf" srcId="{C1C38141-3B59-4359-86C9-FE43762F975F}" destId="{17C47AA5-674F-4EC9-9344-FFB6F75076CE}" srcOrd="1" destOrd="0" presId="urn:microsoft.com/office/officeart/2005/8/layout/cycle7"/>
    <dgm:cxn modelId="{0DDD073F-6267-491D-B781-50E9CC6518CB}" type="presOf" srcId="{1384F9A9-AF83-4BDF-9366-F5B90C381C85}" destId="{FBDDA06F-9667-48DE-B58D-46419761FBD2}" srcOrd="0" destOrd="0" presId="urn:microsoft.com/office/officeart/2005/8/layout/cycle7"/>
    <dgm:cxn modelId="{D414013C-279C-4B37-920D-BB62BD8B8772}" type="presOf" srcId="{B22B4B01-7256-4397-8D62-84AA5ECE2AD2}" destId="{73EF45C6-2070-4875-9C13-EC87C8047E62}" srcOrd="1" destOrd="0" presId="urn:microsoft.com/office/officeart/2005/8/layout/cycle7"/>
    <dgm:cxn modelId="{2A12721D-1140-46AE-B118-919C79530D20}" type="presOf" srcId="{D9B44D23-A65F-4880-8C25-FD07AE3E02C1}" destId="{3CE2A6ED-88B2-4BEC-B7E7-DF2483D126C7}" srcOrd="0" destOrd="0" presId="urn:microsoft.com/office/officeart/2005/8/layout/cycle7"/>
    <dgm:cxn modelId="{8C1355C8-FACC-4C49-ADE5-A0818134F1A1}" srcId="{1384F9A9-AF83-4BDF-9366-F5B90C381C85}" destId="{D9B44D23-A65F-4880-8C25-FD07AE3E02C1}" srcOrd="1" destOrd="0" parTransId="{E56D5A62-26CF-4277-8A0C-D1B30C81CF1F}" sibTransId="{C1C38141-3B59-4359-86C9-FE43762F975F}"/>
    <dgm:cxn modelId="{0EA30BB7-147F-4E9C-B9F0-AF940E66E04C}" type="presOf" srcId="{03F9425C-5AB4-4D79-AD63-D814BCE8C6CE}" destId="{85699392-2ECF-400B-8709-FCEF7798FFE0}" srcOrd="0" destOrd="0" presId="urn:microsoft.com/office/officeart/2005/8/layout/cycle7"/>
    <dgm:cxn modelId="{39B37EA8-2311-4CC7-A03A-BA09801CDB50}" type="presOf" srcId="{C1C38141-3B59-4359-86C9-FE43762F975F}" destId="{BB765E49-6B6E-4013-8876-F631A19FC693}" srcOrd="0" destOrd="0" presId="urn:microsoft.com/office/officeart/2005/8/layout/cycle7"/>
    <dgm:cxn modelId="{6EB34130-1F76-4F19-818B-BB2B65BEB82A}" type="presOf" srcId="{B22B4B01-7256-4397-8D62-84AA5ECE2AD2}" destId="{DAB3FF01-CE1D-4E57-932F-3A845F8945B0}" srcOrd="0" destOrd="0" presId="urn:microsoft.com/office/officeart/2005/8/layout/cycle7"/>
    <dgm:cxn modelId="{13D45A59-9B51-475E-8E19-A01AB323205A}" type="presOf" srcId="{7EA5A8AB-7AF3-4846-BECF-4BE6FEAB7759}" destId="{B1861F40-8E1E-41FB-83DD-64EAA8955671}" srcOrd="1" destOrd="0" presId="urn:microsoft.com/office/officeart/2005/8/layout/cycle7"/>
    <dgm:cxn modelId="{52E64C84-D635-4D8F-B4B3-9455597AA55E}" srcId="{1384F9A9-AF83-4BDF-9366-F5B90C381C85}" destId="{C69B2FCA-A659-49D4-9BA9-DF18D1FC55E5}" srcOrd="0" destOrd="0" parTransId="{62B4D23F-96DA-42C8-9B73-33BA83782C5D}" sibTransId="{7EA5A8AB-7AF3-4846-BECF-4BE6FEAB7759}"/>
    <dgm:cxn modelId="{59431973-6EF0-4FE8-9D83-84C4550C707D}" type="presOf" srcId="{7EA5A8AB-7AF3-4846-BECF-4BE6FEAB7759}" destId="{59BF5ECC-ADCE-456B-A723-6D5BBD61B275}" srcOrd="0" destOrd="0" presId="urn:microsoft.com/office/officeart/2005/8/layout/cycle7"/>
    <dgm:cxn modelId="{8DF5B769-73F5-45BB-9D39-E36252BC9113}" type="presParOf" srcId="{FBDDA06F-9667-48DE-B58D-46419761FBD2}" destId="{61843829-047E-4270-8C9A-3CE86B4CD58C}" srcOrd="0" destOrd="0" presId="urn:microsoft.com/office/officeart/2005/8/layout/cycle7"/>
    <dgm:cxn modelId="{1EAF83C1-6ACA-463F-BCAE-3260A6E0161C}" type="presParOf" srcId="{FBDDA06F-9667-48DE-B58D-46419761FBD2}" destId="{59BF5ECC-ADCE-456B-A723-6D5BBD61B275}" srcOrd="1" destOrd="0" presId="urn:microsoft.com/office/officeart/2005/8/layout/cycle7"/>
    <dgm:cxn modelId="{EEE06646-C781-4C48-9C88-BA4DF48D57E0}" type="presParOf" srcId="{59BF5ECC-ADCE-456B-A723-6D5BBD61B275}" destId="{B1861F40-8E1E-41FB-83DD-64EAA8955671}" srcOrd="0" destOrd="0" presId="urn:microsoft.com/office/officeart/2005/8/layout/cycle7"/>
    <dgm:cxn modelId="{DD7EF97F-0BF8-407C-A795-49FA05CC12C3}" type="presParOf" srcId="{FBDDA06F-9667-48DE-B58D-46419761FBD2}" destId="{3CE2A6ED-88B2-4BEC-B7E7-DF2483D126C7}" srcOrd="2" destOrd="0" presId="urn:microsoft.com/office/officeart/2005/8/layout/cycle7"/>
    <dgm:cxn modelId="{606B6A26-3273-4F14-B6E2-8DF55F24380A}" type="presParOf" srcId="{FBDDA06F-9667-48DE-B58D-46419761FBD2}" destId="{BB765E49-6B6E-4013-8876-F631A19FC693}" srcOrd="3" destOrd="0" presId="urn:microsoft.com/office/officeart/2005/8/layout/cycle7"/>
    <dgm:cxn modelId="{7DD26AD0-08D7-4740-9D66-DF26964385B2}" type="presParOf" srcId="{BB765E49-6B6E-4013-8876-F631A19FC693}" destId="{17C47AA5-674F-4EC9-9344-FFB6F75076CE}" srcOrd="0" destOrd="0" presId="urn:microsoft.com/office/officeart/2005/8/layout/cycle7"/>
    <dgm:cxn modelId="{DB43BFE0-419D-472C-93A5-532D26EBD84C}" type="presParOf" srcId="{FBDDA06F-9667-48DE-B58D-46419761FBD2}" destId="{85699392-2ECF-400B-8709-FCEF7798FFE0}" srcOrd="4" destOrd="0" presId="urn:microsoft.com/office/officeart/2005/8/layout/cycle7"/>
    <dgm:cxn modelId="{0FE7AFB9-4739-4410-B17E-CBC9D3D41C39}" type="presParOf" srcId="{FBDDA06F-9667-48DE-B58D-46419761FBD2}" destId="{DAB3FF01-CE1D-4E57-932F-3A845F8945B0}" srcOrd="5" destOrd="0" presId="urn:microsoft.com/office/officeart/2005/8/layout/cycle7"/>
    <dgm:cxn modelId="{F3D84E4D-80E1-4902-9DF1-E41F19825D33}" type="presParOf" srcId="{DAB3FF01-CE1D-4E57-932F-3A845F8945B0}" destId="{73EF45C6-2070-4875-9C13-EC87C8047E62}" srcOrd="0" destOrd="0" presId="urn:microsoft.com/office/officeart/2005/8/layout/cycle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E333F41-C6C7-490E-9D0A-421D460E1A85}"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p:spPr>
        <p:txBody>
          <a:bodyPr/>
          <a:lstStyle/>
          <a:p>
            <a:fld id="{4B28FE4E-704C-41DF-BAD9-BF95D5F2B18E}" type="slidenum">
              <a:rPr lang="en-GB" smtClean="0"/>
              <a:pPr/>
              <a:t>1</a:t>
            </a:fld>
            <a:endParaRPr lang="en-GB" smtClean="0"/>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p:spPr>
        <p:txBody>
          <a:bodyPr/>
          <a:lstStyle/>
          <a:p>
            <a:pPr eaLnBrk="1" hangingPunct="1"/>
            <a:r>
              <a:rPr lang="en-GB" smtClean="0"/>
              <a:t>Please ensure the course title is shown on this slide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p:spPr>
        <p:txBody>
          <a:bodyPr/>
          <a:lstStyle/>
          <a:p>
            <a:fld id="{0AFE512E-DAA9-476E-B71D-0776AA745A4B}" type="slidenum">
              <a:rPr lang="en-GB" smtClean="0"/>
              <a:pPr/>
              <a:t>21</a:t>
            </a:fld>
            <a:endParaRPr lang="en-GB" smtClean="0"/>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eaLnBrk="1" hangingPunct="1"/>
            <a:r>
              <a:rPr lang="en-GB" smtClean="0"/>
              <a:t>You may wish to cover venue housekeeping (where the toilets are, where lunch will be served etc) and trainer introduction/s on this slide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a:ln/>
        </p:spPr>
      </p:sp>
      <p:sp>
        <p:nvSpPr>
          <p:cNvPr id="47106" name="Notes Placeholder 2"/>
          <p:cNvSpPr>
            <a:spLocks noGrp="1"/>
          </p:cNvSpPr>
          <p:nvPr>
            <p:ph type="body" idx="1"/>
          </p:nvPr>
        </p:nvSpPr>
        <p:spPr>
          <a:noFill/>
          <a:ln/>
        </p:spPr>
        <p:txBody>
          <a:bodyPr/>
          <a:lstStyle/>
          <a:p>
            <a:r>
              <a:rPr lang="en-GB" smtClean="0"/>
              <a:t>Show how units are related. A452 helps bring some of A451 to life as well as equipping students with practical skills. A453 contains some content (esp. Knowledge) which is best tested in exam conditions.</a:t>
            </a:r>
          </a:p>
        </p:txBody>
      </p:sp>
      <p:sp>
        <p:nvSpPr>
          <p:cNvPr id="47107" name="Slide Number Placeholder 3"/>
          <p:cNvSpPr>
            <a:spLocks noGrp="1"/>
          </p:cNvSpPr>
          <p:nvPr>
            <p:ph type="sldNum" sz="quarter" idx="5"/>
          </p:nvPr>
        </p:nvSpPr>
        <p:spPr>
          <a:noFill/>
        </p:spPr>
        <p:txBody>
          <a:bodyPr/>
          <a:lstStyle/>
          <a:p>
            <a:fld id="{538689F1-0A56-455A-BC55-5F61048AFB0A}" type="slidenum">
              <a:rPr lang="en-GB" smtClean="0"/>
              <a:pPr/>
              <a:t>22</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10"/>
          <p:cNvSpPr>
            <a:spLocks noGrp="1" noChangeArrowheads="1"/>
          </p:cNvSpPr>
          <p:nvPr>
            <p:ph type="sldNum" sz="quarter" idx="5"/>
          </p:nvPr>
        </p:nvSpPr>
        <p:spPr>
          <a:noFill/>
        </p:spPr>
        <p:txBody>
          <a:bodyPr/>
          <a:lstStyle/>
          <a:p>
            <a:fld id="{BF4F21AA-EE77-4C22-90DE-2D7115CBF06F}" type="slidenum">
              <a:rPr lang="en-GB" smtClean="0"/>
              <a:pPr/>
              <a:t>44</a:t>
            </a:fld>
            <a:endParaRPr lang="en-GB" smtClean="0"/>
          </a:p>
        </p:txBody>
      </p:sp>
      <p:sp>
        <p:nvSpPr>
          <p:cNvPr id="70659"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855DBEC8-5F28-4282-AA16-46085968ABB8}" type="slidenum">
              <a:rPr lang="en-GB" sz="1200">
                <a:solidFill>
                  <a:srgbClr val="000000"/>
                </a:solidFill>
                <a:ea typeface="DejaVu Sans"/>
                <a:cs typeface="DejaVu Sans"/>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44</a:t>
            </a:fld>
            <a:endParaRPr lang="en-GB" sz="1200">
              <a:solidFill>
                <a:srgbClr val="000000"/>
              </a:solidFill>
              <a:ea typeface="DejaVu Sans"/>
              <a:cs typeface="DejaVu Sans"/>
            </a:endParaRPr>
          </a:p>
        </p:txBody>
      </p:sp>
      <p:sp>
        <p:nvSpPr>
          <p:cNvPr id="70660" name="Rectangle 2"/>
          <p:cNvSpPr>
            <a:spLocks noGrp="1" noRot="1" noChangeAspect="1" noChangeArrowheads="1" noTextEdit="1"/>
          </p:cNvSpPr>
          <p:nvPr>
            <p:ph type="sldImg"/>
          </p:nvPr>
        </p:nvSpPr>
        <p:spPr>
          <a:solidFill>
            <a:srgbClr val="FFFFFF"/>
          </a:solidFill>
          <a:ln/>
        </p:spPr>
      </p:sp>
      <p:sp>
        <p:nvSpPr>
          <p:cNvPr id="70661" name="Text Box 3"/>
          <p:cNvSpPr>
            <a:spLocks noGrp="1" noChangeArrowheads="1"/>
          </p:cNvSpPr>
          <p:nvPr>
            <p:ph type="body" idx="1"/>
          </p:nvPr>
        </p:nvSpPr>
        <p:spPr>
          <a:noFill/>
          <a:ln/>
        </p:spPr>
        <p:txBody>
          <a:bodyPr/>
          <a:lstStyle/>
          <a:p>
            <a:pPr eaLnBrk="1" hangingPunct="1">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ea typeface="DejaVu Sans"/>
                <a:cs typeface="DejaVu Sans"/>
              </a:rPr>
              <a:t>Please ensure the course title is shown on this slide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a:ln/>
        </p:spPr>
      </p:sp>
      <p:sp>
        <p:nvSpPr>
          <p:cNvPr id="74754" name="Notes Placeholder 2"/>
          <p:cNvSpPr>
            <a:spLocks noGrp="1"/>
          </p:cNvSpPr>
          <p:nvPr>
            <p:ph type="body" idx="1"/>
          </p:nvPr>
        </p:nvSpPr>
        <p:spPr>
          <a:noFill/>
          <a:ln/>
        </p:spPr>
        <p:txBody>
          <a:bodyPr/>
          <a:lstStyle/>
          <a:p>
            <a:pPr eaLnBrk="1" hangingPunct="1"/>
            <a:r>
              <a:rPr lang="en-GB" smtClean="0"/>
              <a:t>Time for discussion! Refer to guide to controlled assessment in the pack.</a:t>
            </a:r>
          </a:p>
          <a:p>
            <a:pPr eaLnBrk="1" hangingPunct="1"/>
            <a:r>
              <a:rPr lang="en-GB" smtClean="0"/>
              <a:t>Strategies for delivery:</a:t>
            </a:r>
          </a:p>
          <a:p>
            <a:pPr eaLnBrk="1" hangingPunct="1"/>
            <a:endParaRPr lang="en-GB" smtClean="0"/>
          </a:p>
          <a:p>
            <a:pPr eaLnBrk="1" hangingPunct="1"/>
            <a:r>
              <a:rPr lang="en-GB" smtClean="0"/>
              <a:t>Research in groups of 3 or 4</a:t>
            </a:r>
          </a:p>
          <a:p>
            <a:pPr eaLnBrk="1" hangingPunct="1"/>
            <a:r>
              <a:rPr lang="en-GB" smtClean="0"/>
              <a:t>Task taking individually, no guidance, no templates.</a:t>
            </a:r>
          </a:p>
          <a:p>
            <a:pPr eaLnBrk="1" hangingPunct="1"/>
            <a:r>
              <a:rPr lang="en-GB" smtClean="0"/>
              <a:t>Evidence: list expected evidence.</a:t>
            </a:r>
          </a:p>
        </p:txBody>
      </p:sp>
      <p:sp>
        <p:nvSpPr>
          <p:cNvPr id="74755" name="Slide Number Placeholder 3"/>
          <p:cNvSpPr>
            <a:spLocks noGrp="1"/>
          </p:cNvSpPr>
          <p:nvPr>
            <p:ph type="sldNum" sz="quarter" idx="5"/>
          </p:nvPr>
        </p:nvSpPr>
        <p:spPr>
          <a:noFill/>
        </p:spPr>
        <p:txBody>
          <a:bodyPr/>
          <a:lstStyle/>
          <a:p>
            <a:fld id="{ED735620-AB80-42BE-AFEF-A2F88E6C892D}" type="slidenum">
              <a:rPr lang="en-GB" smtClean="0"/>
              <a:pPr/>
              <a:t>47</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10"/>
          <p:cNvSpPr>
            <a:spLocks noGrp="1" noChangeArrowheads="1"/>
          </p:cNvSpPr>
          <p:nvPr>
            <p:ph type="sldNum" sz="quarter" idx="5"/>
          </p:nvPr>
        </p:nvSpPr>
        <p:spPr>
          <a:noFill/>
        </p:spPr>
        <p:txBody>
          <a:bodyPr/>
          <a:lstStyle/>
          <a:p>
            <a:fld id="{7131F3B2-939B-445A-A2E7-ED13566E5921}" type="slidenum">
              <a:rPr lang="en-GB" smtClean="0"/>
              <a:pPr/>
              <a:t>49</a:t>
            </a:fld>
            <a:endParaRPr lang="en-GB" smtClean="0"/>
          </a:p>
        </p:txBody>
      </p:sp>
      <p:sp>
        <p:nvSpPr>
          <p:cNvPr id="77827"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8D1F26AB-C1DB-40AB-9F7D-DAB8797A253A}" type="slidenum">
              <a:rPr lang="en-GB" sz="1200">
                <a:solidFill>
                  <a:srgbClr val="000000"/>
                </a:solidFill>
                <a:ea typeface="DejaVu Sans"/>
                <a:cs typeface="DejaVu Sans"/>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49</a:t>
            </a:fld>
            <a:endParaRPr lang="en-GB" sz="1200">
              <a:solidFill>
                <a:srgbClr val="000000"/>
              </a:solidFill>
              <a:ea typeface="DejaVu Sans"/>
              <a:cs typeface="DejaVu Sans"/>
            </a:endParaRPr>
          </a:p>
        </p:txBody>
      </p:sp>
      <p:sp>
        <p:nvSpPr>
          <p:cNvPr id="77828" name="Rectangle 2"/>
          <p:cNvSpPr>
            <a:spLocks noGrp="1" noRot="1" noChangeAspect="1" noChangeArrowheads="1" noTextEdit="1"/>
          </p:cNvSpPr>
          <p:nvPr>
            <p:ph type="sldImg"/>
          </p:nvPr>
        </p:nvSpPr>
        <p:spPr>
          <a:solidFill>
            <a:srgbClr val="FFFFFF"/>
          </a:solidFill>
          <a:ln/>
        </p:spPr>
      </p:sp>
      <p:sp>
        <p:nvSpPr>
          <p:cNvPr id="77829" name="Text Box 3"/>
          <p:cNvSpPr>
            <a:spLocks noGrp="1" noChangeArrowheads="1"/>
          </p:cNvSpPr>
          <p:nvPr>
            <p:ph type="body" idx="1"/>
          </p:nvPr>
        </p:nvSpPr>
        <p:spPr>
          <a:noFill/>
          <a:ln/>
        </p:spPr>
        <p:txBody>
          <a:bodyPr/>
          <a:lstStyle/>
          <a:p>
            <a:pPr eaLnBrk="1" hangingPunct="1">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ea typeface="DejaVu Sans"/>
                <a:cs typeface="DejaVu Sans"/>
              </a:rPr>
              <a:t>You may wish to cover venue housekeeping (where the toilets are, where lunch will be served etc) and trainer introduction/s on this slide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10"/>
          <p:cNvSpPr>
            <a:spLocks noGrp="1" noChangeArrowheads="1"/>
          </p:cNvSpPr>
          <p:nvPr>
            <p:ph type="sldNum" sz="quarter" idx="5"/>
          </p:nvPr>
        </p:nvSpPr>
        <p:spPr>
          <a:noFill/>
        </p:spPr>
        <p:txBody>
          <a:bodyPr/>
          <a:lstStyle/>
          <a:p>
            <a:fld id="{AC39B5AE-C6DF-40CD-8E86-C85F26F2D04C}" type="slidenum">
              <a:rPr lang="en-GB" smtClean="0"/>
              <a:pPr/>
              <a:t>50</a:t>
            </a:fld>
            <a:endParaRPr lang="en-GB" smtClean="0"/>
          </a:p>
        </p:txBody>
      </p:sp>
      <p:sp>
        <p:nvSpPr>
          <p:cNvPr id="79875"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4412F4D3-5EFD-4D42-9C93-50FDB7A78A5F}" type="slidenum">
              <a:rPr lang="en-GB" sz="1200">
                <a:solidFill>
                  <a:srgbClr val="000000"/>
                </a:solidFill>
                <a:ea typeface="DejaVu Sans"/>
                <a:cs typeface="DejaVu Sans"/>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50</a:t>
            </a:fld>
            <a:endParaRPr lang="en-GB" sz="1200">
              <a:solidFill>
                <a:srgbClr val="000000"/>
              </a:solidFill>
              <a:ea typeface="DejaVu Sans"/>
              <a:cs typeface="DejaVu Sans"/>
            </a:endParaRPr>
          </a:p>
        </p:txBody>
      </p:sp>
      <p:sp>
        <p:nvSpPr>
          <p:cNvPr id="79876" name="Rectangle 2"/>
          <p:cNvSpPr>
            <a:spLocks noGrp="1" noRot="1" noChangeAspect="1" noChangeArrowheads="1" noTextEdit="1"/>
          </p:cNvSpPr>
          <p:nvPr>
            <p:ph type="sldImg"/>
          </p:nvPr>
        </p:nvSpPr>
        <p:spPr>
          <a:solidFill>
            <a:srgbClr val="FFFFFF"/>
          </a:solidFill>
          <a:ln/>
        </p:spPr>
      </p:sp>
      <p:sp>
        <p:nvSpPr>
          <p:cNvPr id="79877" name="Text Box 3"/>
          <p:cNvSpPr>
            <a:spLocks noGrp="1" noChangeArrowheads="1"/>
          </p:cNvSpPr>
          <p:nvPr>
            <p:ph type="body" idx="1"/>
          </p:nvPr>
        </p:nvSpPr>
        <p:spPr>
          <a:noFill/>
          <a:ln/>
        </p:spPr>
        <p:txBody>
          <a:bodyPr/>
          <a:lstStyle/>
          <a:p>
            <a:pPr eaLnBrk="1" hangingPunct="1">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ea typeface="DejaVu Sans"/>
                <a:cs typeface="DejaVu Sans"/>
              </a:rPr>
              <a:t>You may wish to cover venue housekeeping (where the toilets are, where lunch will be served etc) and trainer introduction/s on this slide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10"/>
          <p:cNvSpPr>
            <a:spLocks noGrp="1" noChangeArrowheads="1"/>
          </p:cNvSpPr>
          <p:nvPr>
            <p:ph type="sldNum" sz="quarter" idx="5"/>
          </p:nvPr>
        </p:nvSpPr>
        <p:spPr>
          <a:noFill/>
        </p:spPr>
        <p:txBody>
          <a:bodyPr/>
          <a:lstStyle/>
          <a:p>
            <a:fld id="{2284A46A-E881-4A6F-96C8-2333F1768A9C}" type="slidenum">
              <a:rPr lang="en-GB" smtClean="0"/>
              <a:pPr/>
              <a:t>51</a:t>
            </a:fld>
            <a:endParaRPr lang="en-GB" smtClean="0"/>
          </a:p>
        </p:txBody>
      </p:sp>
      <p:sp>
        <p:nvSpPr>
          <p:cNvPr id="81923" name="Rectangle 1"/>
          <p:cNvSpPr>
            <a:spLocks noGrp="1" noRot="1" noChangeAspect="1" noChangeArrowheads="1" noTextEdit="1"/>
          </p:cNvSpPr>
          <p:nvPr>
            <p:ph type="sldImg"/>
          </p:nvPr>
        </p:nvSpPr>
        <p:spPr>
          <a:solidFill>
            <a:srgbClr val="FFFFFF"/>
          </a:solidFill>
          <a:ln/>
        </p:spPr>
      </p:sp>
      <p:sp>
        <p:nvSpPr>
          <p:cNvPr id="81924" name="Rectangle 2"/>
          <p:cNvSpPr>
            <a:spLocks noGrp="1" noChangeArrowheads="1"/>
          </p:cNvSpPr>
          <p:nvPr>
            <p:ph type="body" idx="1"/>
          </p:nvPr>
        </p:nvSpPr>
        <p:spPr>
          <a:xfrm>
            <a:off x="685800" y="4343400"/>
            <a:ext cx="5481638" cy="4203700"/>
          </a:xfrm>
          <a:noFill/>
          <a:ln/>
        </p:spPr>
        <p:txBody>
          <a:bodyPr wrap="none" anchor="ct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Rectangle 10"/>
          <p:cNvSpPr>
            <a:spLocks noGrp="1" noChangeArrowheads="1"/>
          </p:cNvSpPr>
          <p:nvPr>
            <p:ph type="sldNum" sz="quarter" idx="5"/>
          </p:nvPr>
        </p:nvSpPr>
        <p:spPr>
          <a:noFill/>
        </p:spPr>
        <p:txBody>
          <a:bodyPr/>
          <a:lstStyle/>
          <a:p>
            <a:fld id="{D9529511-0CFC-484D-8501-A957203D2E38}" type="slidenum">
              <a:rPr lang="en-GB" smtClean="0"/>
              <a:pPr/>
              <a:t>52</a:t>
            </a:fld>
            <a:endParaRPr lang="en-GB" smtClean="0"/>
          </a:p>
        </p:txBody>
      </p:sp>
      <p:sp>
        <p:nvSpPr>
          <p:cNvPr id="83971" name="Rectangle 1"/>
          <p:cNvSpPr>
            <a:spLocks noGrp="1" noRot="1" noChangeAspect="1" noChangeArrowheads="1" noTextEdit="1"/>
          </p:cNvSpPr>
          <p:nvPr>
            <p:ph type="sldImg"/>
          </p:nvPr>
        </p:nvSpPr>
        <p:spPr>
          <a:solidFill>
            <a:srgbClr val="FFFFFF"/>
          </a:solidFill>
          <a:ln/>
        </p:spPr>
      </p:sp>
      <p:sp>
        <p:nvSpPr>
          <p:cNvPr id="83972" name="Rectangle 2"/>
          <p:cNvSpPr>
            <a:spLocks noGrp="1" noChangeArrowheads="1"/>
          </p:cNvSpPr>
          <p:nvPr>
            <p:ph type="body" idx="1"/>
          </p:nvPr>
        </p:nvSpPr>
        <p:spPr>
          <a:xfrm>
            <a:off x="685800" y="4343400"/>
            <a:ext cx="5481638" cy="4203700"/>
          </a:xfrm>
          <a:noFill/>
          <a:ln/>
        </p:spPr>
        <p:txBody>
          <a:bodyPr wrap="none" anchor="ct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10"/>
          <p:cNvSpPr>
            <a:spLocks noGrp="1" noChangeArrowheads="1"/>
          </p:cNvSpPr>
          <p:nvPr>
            <p:ph type="sldNum" sz="quarter" idx="5"/>
          </p:nvPr>
        </p:nvSpPr>
        <p:spPr>
          <a:noFill/>
        </p:spPr>
        <p:txBody>
          <a:bodyPr/>
          <a:lstStyle/>
          <a:p>
            <a:fld id="{D258F502-E905-413E-8552-97A94FC9C500}" type="slidenum">
              <a:rPr lang="en-GB" smtClean="0"/>
              <a:pPr/>
              <a:t>53</a:t>
            </a:fld>
            <a:endParaRPr lang="en-GB" smtClean="0"/>
          </a:p>
        </p:txBody>
      </p:sp>
      <p:sp>
        <p:nvSpPr>
          <p:cNvPr id="86019" name="Rectangle 1"/>
          <p:cNvSpPr>
            <a:spLocks noGrp="1" noRot="1" noChangeAspect="1" noChangeArrowheads="1" noTextEdit="1"/>
          </p:cNvSpPr>
          <p:nvPr>
            <p:ph type="sldImg"/>
          </p:nvPr>
        </p:nvSpPr>
        <p:spPr>
          <a:solidFill>
            <a:srgbClr val="FFFFFF"/>
          </a:solidFill>
          <a:ln/>
        </p:spPr>
      </p:sp>
      <p:sp>
        <p:nvSpPr>
          <p:cNvPr id="86020" name="Rectangle 2"/>
          <p:cNvSpPr>
            <a:spLocks noGrp="1" noChangeArrowheads="1"/>
          </p:cNvSpPr>
          <p:nvPr>
            <p:ph type="body" idx="1"/>
          </p:nvPr>
        </p:nvSpPr>
        <p:spPr>
          <a:xfrm>
            <a:off x="685800" y="4343400"/>
            <a:ext cx="5481638" cy="4203700"/>
          </a:xfrm>
          <a:noFill/>
          <a:ln/>
        </p:spPr>
        <p:txBody>
          <a:bodyPr wrap="none" anchor="ct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Rectangle 10"/>
          <p:cNvSpPr>
            <a:spLocks noGrp="1" noChangeArrowheads="1"/>
          </p:cNvSpPr>
          <p:nvPr>
            <p:ph type="sldNum" sz="quarter" idx="5"/>
          </p:nvPr>
        </p:nvSpPr>
        <p:spPr>
          <a:noFill/>
        </p:spPr>
        <p:txBody>
          <a:bodyPr/>
          <a:lstStyle/>
          <a:p>
            <a:fld id="{F44C4513-B30C-440A-887F-0007006C494F}" type="slidenum">
              <a:rPr lang="en-GB" smtClean="0"/>
              <a:pPr/>
              <a:t>54</a:t>
            </a:fld>
            <a:endParaRPr lang="en-GB" smtClean="0"/>
          </a:p>
        </p:txBody>
      </p:sp>
      <p:sp>
        <p:nvSpPr>
          <p:cNvPr id="88067" name="Rectangle 1"/>
          <p:cNvSpPr>
            <a:spLocks noGrp="1" noRot="1" noChangeAspect="1" noChangeArrowheads="1" noTextEdit="1"/>
          </p:cNvSpPr>
          <p:nvPr>
            <p:ph type="sldImg"/>
          </p:nvPr>
        </p:nvSpPr>
        <p:spPr>
          <a:solidFill>
            <a:srgbClr val="FFFFFF"/>
          </a:solidFill>
          <a:ln/>
        </p:spPr>
      </p:sp>
      <p:sp>
        <p:nvSpPr>
          <p:cNvPr id="88068" name="Rectangle 2"/>
          <p:cNvSpPr>
            <a:spLocks noGrp="1" noChangeArrowheads="1"/>
          </p:cNvSpPr>
          <p:nvPr>
            <p:ph type="body" idx="1"/>
          </p:nvPr>
        </p:nvSpPr>
        <p:spPr>
          <a:xfrm>
            <a:off x="685800" y="4343400"/>
            <a:ext cx="5481638" cy="4203700"/>
          </a:xfrm>
          <a:noFill/>
          <a:ln/>
        </p:spPr>
        <p:txBody>
          <a:bodyPr wrap="none" anchor="ct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2D713A55-999A-4173-BADB-B7D7808439C0}" type="slidenum">
              <a:rPr lang="en-GB" smtClean="0"/>
              <a:pPr/>
              <a:t>2</a:t>
            </a:fld>
            <a:endParaRPr lang="en-GB"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10"/>
          <p:cNvSpPr>
            <a:spLocks noGrp="1" noChangeArrowheads="1"/>
          </p:cNvSpPr>
          <p:nvPr>
            <p:ph type="sldNum" sz="quarter" idx="5"/>
          </p:nvPr>
        </p:nvSpPr>
        <p:spPr>
          <a:noFill/>
        </p:spPr>
        <p:txBody>
          <a:bodyPr/>
          <a:lstStyle/>
          <a:p>
            <a:fld id="{EF5FBC72-8CCF-4A64-BA6B-6EBEF194D36C}" type="slidenum">
              <a:rPr lang="en-GB" smtClean="0"/>
              <a:pPr/>
              <a:t>56</a:t>
            </a:fld>
            <a:endParaRPr lang="en-GB" smtClean="0"/>
          </a:p>
        </p:txBody>
      </p:sp>
      <p:sp>
        <p:nvSpPr>
          <p:cNvPr id="91139" name="Rectangle 1"/>
          <p:cNvSpPr>
            <a:spLocks noGrp="1" noRot="1" noChangeAspect="1" noChangeArrowheads="1" noTextEdit="1"/>
          </p:cNvSpPr>
          <p:nvPr>
            <p:ph type="sldImg"/>
          </p:nvPr>
        </p:nvSpPr>
        <p:spPr>
          <a:solidFill>
            <a:srgbClr val="FFFFFF"/>
          </a:solidFill>
          <a:ln/>
        </p:spPr>
      </p:sp>
      <p:sp>
        <p:nvSpPr>
          <p:cNvPr id="91140" name="Rectangle 2"/>
          <p:cNvSpPr>
            <a:spLocks noGrp="1" noChangeArrowheads="1"/>
          </p:cNvSpPr>
          <p:nvPr>
            <p:ph type="body" idx="1"/>
          </p:nvPr>
        </p:nvSpPr>
        <p:spPr>
          <a:xfrm>
            <a:off x="685800" y="4343400"/>
            <a:ext cx="5481638" cy="4203700"/>
          </a:xfrm>
          <a:noFill/>
          <a:ln/>
        </p:spPr>
        <p:txBody>
          <a:bodyPr wrap="none" anchor="ct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6" name="Rectangle 10"/>
          <p:cNvSpPr>
            <a:spLocks noGrp="1" noChangeArrowheads="1"/>
          </p:cNvSpPr>
          <p:nvPr>
            <p:ph type="sldNum" sz="quarter" idx="5"/>
          </p:nvPr>
        </p:nvSpPr>
        <p:spPr>
          <a:noFill/>
        </p:spPr>
        <p:txBody>
          <a:bodyPr/>
          <a:lstStyle/>
          <a:p>
            <a:fld id="{146E0528-BD9D-4785-9DB5-B92ED54F4CA6}" type="slidenum">
              <a:rPr lang="en-GB" smtClean="0"/>
              <a:pPr/>
              <a:t>57</a:t>
            </a:fld>
            <a:endParaRPr lang="en-GB" smtClean="0"/>
          </a:p>
        </p:txBody>
      </p:sp>
      <p:sp>
        <p:nvSpPr>
          <p:cNvPr id="93187" name="Rectangle 1"/>
          <p:cNvSpPr>
            <a:spLocks noGrp="1" noRot="1" noChangeAspect="1" noChangeArrowheads="1" noTextEdit="1"/>
          </p:cNvSpPr>
          <p:nvPr>
            <p:ph type="sldImg"/>
          </p:nvPr>
        </p:nvSpPr>
        <p:spPr>
          <a:solidFill>
            <a:srgbClr val="FFFFFF"/>
          </a:solidFill>
          <a:ln/>
        </p:spPr>
      </p:sp>
      <p:sp>
        <p:nvSpPr>
          <p:cNvPr id="93188" name="Rectangle 2"/>
          <p:cNvSpPr>
            <a:spLocks noGrp="1" noChangeArrowheads="1"/>
          </p:cNvSpPr>
          <p:nvPr>
            <p:ph type="body" idx="1"/>
          </p:nvPr>
        </p:nvSpPr>
        <p:spPr>
          <a:xfrm>
            <a:off x="685800" y="4343400"/>
            <a:ext cx="5481638" cy="4203700"/>
          </a:xfrm>
          <a:noFill/>
          <a:ln/>
        </p:spPr>
        <p:txBody>
          <a:bodyPr wrap="none" anchor="ct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0"/>
          <p:cNvSpPr>
            <a:spLocks noGrp="1" noChangeArrowheads="1"/>
          </p:cNvSpPr>
          <p:nvPr>
            <p:ph type="sldNum" sz="quarter" idx="5"/>
          </p:nvPr>
        </p:nvSpPr>
        <p:spPr>
          <a:noFill/>
        </p:spPr>
        <p:txBody>
          <a:bodyPr/>
          <a:lstStyle/>
          <a:p>
            <a:fld id="{C72EEAA5-BE4C-4CD6-BE50-1E035EBA9C92}" type="slidenum">
              <a:rPr lang="en-GB" smtClean="0"/>
              <a:pPr/>
              <a:t>58</a:t>
            </a:fld>
            <a:endParaRPr lang="en-GB" smtClean="0"/>
          </a:p>
        </p:txBody>
      </p:sp>
      <p:sp>
        <p:nvSpPr>
          <p:cNvPr id="95235" name="Rectangle 1"/>
          <p:cNvSpPr>
            <a:spLocks noGrp="1" noRot="1" noChangeAspect="1" noChangeArrowheads="1" noTextEdit="1"/>
          </p:cNvSpPr>
          <p:nvPr>
            <p:ph type="sldImg"/>
          </p:nvPr>
        </p:nvSpPr>
        <p:spPr>
          <a:solidFill>
            <a:srgbClr val="FFFFFF"/>
          </a:solidFill>
          <a:ln/>
        </p:spPr>
      </p:sp>
      <p:sp>
        <p:nvSpPr>
          <p:cNvPr id="95236" name="Rectangle 2"/>
          <p:cNvSpPr>
            <a:spLocks noGrp="1" noChangeArrowheads="1"/>
          </p:cNvSpPr>
          <p:nvPr>
            <p:ph type="body" idx="1"/>
          </p:nvPr>
        </p:nvSpPr>
        <p:spPr>
          <a:xfrm>
            <a:off x="685800" y="4343400"/>
            <a:ext cx="5481638" cy="4203700"/>
          </a:xfrm>
          <a:noFill/>
          <a:ln/>
        </p:spPr>
        <p:txBody>
          <a:bodyPr wrap="none" anchor="ct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282" name="Rectangle 10"/>
          <p:cNvSpPr>
            <a:spLocks noGrp="1" noChangeArrowheads="1"/>
          </p:cNvSpPr>
          <p:nvPr>
            <p:ph type="sldNum" sz="quarter" idx="5"/>
          </p:nvPr>
        </p:nvSpPr>
        <p:spPr>
          <a:noFill/>
        </p:spPr>
        <p:txBody>
          <a:bodyPr/>
          <a:lstStyle/>
          <a:p>
            <a:fld id="{7894C2B1-4A97-49A8-98E0-1C3FC16ACB4E}" type="slidenum">
              <a:rPr lang="en-GB" smtClean="0"/>
              <a:pPr/>
              <a:t>59</a:t>
            </a:fld>
            <a:endParaRPr lang="en-GB" smtClean="0"/>
          </a:p>
        </p:txBody>
      </p:sp>
      <p:sp>
        <p:nvSpPr>
          <p:cNvPr id="97283" name="Rectangle 1"/>
          <p:cNvSpPr>
            <a:spLocks noGrp="1" noRot="1" noChangeAspect="1" noChangeArrowheads="1" noTextEdit="1"/>
          </p:cNvSpPr>
          <p:nvPr>
            <p:ph type="sldImg"/>
          </p:nvPr>
        </p:nvSpPr>
        <p:spPr>
          <a:solidFill>
            <a:srgbClr val="FFFFFF"/>
          </a:solidFill>
          <a:ln/>
        </p:spPr>
      </p:sp>
      <p:sp>
        <p:nvSpPr>
          <p:cNvPr id="97284" name="Rectangle 2"/>
          <p:cNvSpPr>
            <a:spLocks noGrp="1" noChangeArrowheads="1"/>
          </p:cNvSpPr>
          <p:nvPr>
            <p:ph type="body" idx="1"/>
          </p:nvPr>
        </p:nvSpPr>
        <p:spPr>
          <a:xfrm>
            <a:off x="685800" y="4343400"/>
            <a:ext cx="5481638" cy="4203700"/>
          </a:xfrm>
          <a:noFill/>
          <a:ln/>
        </p:spPr>
        <p:txBody>
          <a:bodyPr wrap="none" anchor="ct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10"/>
          <p:cNvSpPr>
            <a:spLocks noGrp="1" noChangeArrowheads="1"/>
          </p:cNvSpPr>
          <p:nvPr>
            <p:ph type="sldNum" sz="quarter" idx="5"/>
          </p:nvPr>
        </p:nvSpPr>
        <p:spPr>
          <a:noFill/>
        </p:spPr>
        <p:txBody>
          <a:bodyPr/>
          <a:lstStyle/>
          <a:p>
            <a:fld id="{440AC6EF-4E45-496E-8FF5-10B54FCA4520}" type="slidenum">
              <a:rPr lang="en-GB" smtClean="0"/>
              <a:pPr/>
              <a:t>61</a:t>
            </a:fld>
            <a:endParaRPr lang="en-GB" smtClean="0"/>
          </a:p>
        </p:txBody>
      </p:sp>
      <p:sp>
        <p:nvSpPr>
          <p:cNvPr id="100355" name="Rectangle 1"/>
          <p:cNvSpPr>
            <a:spLocks noGrp="1" noRot="1" noChangeAspect="1" noChangeArrowheads="1" noTextEdit="1"/>
          </p:cNvSpPr>
          <p:nvPr>
            <p:ph type="sldImg"/>
          </p:nvPr>
        </p:nvSpPr>
        <p:spPr>
          <a:solidFill>
            <a:srgbClr val="FFFFFF"/>
          </a:solidFill>
          <a:ln/>
        </p:spPr>
      </p:sp>
      <p:sp>
        <p:nvSpPr>
          <p:cNvPr id="100356" name="Rectangle 2"/>
          <p:cNvSpPr>
            <a:spLocks noGrp="1" noChangeArrowheads="1"/>
          </p:cNvSpPr>
          <p:nvPr>
            <p:ph type="body" idx="1"/>
          </p:nvPr>
        </p:nvSpPr>
        <p:spPr>
          <a:xfrm>
            <a:off x="685800" y="4343400"/>
            <a:ext cx="5481638" cy="4203700"/>
          </a:xfrm>
          <a:noFill/>
          <a:ln/>
        </p:spPr>
        <p:txBody>
          <a:bodyPr wrap="none" anchor="ct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02" name="Rectangle 10"/>
          <p:cNvSpPr>
            <a:spLocks noGrp="1" noChangeArrowheads="1"/>
          </p:cNvSpPr>
          <p:nvPr>
            <p:ph type="sldNum" sz="quarter" idx="5"/>
          </p:nvPr>
        </p:nvSpPr>
        <p:spPr>
          <a:noFill/>
        </p:spPr>
        <p:txBody>
          <a:bodyPr/>
          <a:lstStyle/>
          <a:p>
            <a:fld id="{3A6E6750-7B3D-40D4-A830-65371B0EB98D}" type="slidenum">
              <a:rPr lang="en-GB" smtClean="0"/>
              <a:pPr/>
              <a:t>62</a:t>
            </a:fld>
            <a:endParaRPr lang="en-GB" smtClean="0"/>
          </a:p>
        </p:txBody>
      </p:sp>
      <p:sp>
        <p:nvSpPr>
          <p:cNvPr id="102403" name="Rectangle 1"/>
          <p:cNvSpPr>
            <a:spLocks noGrp="1" noRot="1" noChangeAspect="1" noChangeArrowheads="1" noTextEdit="1"/>
          </p:cNvSpPr>
          <p:nvPr>
            <p:ph type="sldImg"/>
          </p:nvPr>
        </p:nvSpPr>
        <p:spPr>
          <a:solidFill>
            <a:srgbClr val="FFFFFF"/>
          </a:solidFill>
          <a:ln/>
        </p:spPr>
      </p:sp>
      <p:sp>
        <p:nvSpPr>
          <p:cNvPr id="102404" name="Rectangle 2"/>
          <p:cNvSpPr>
            <a:spLocks noGrp="1" noChangeArrowheads="1"/>
          </p:cNvSpPr>
          <p:nvPr>
            <p:ph type="body" idx="1"/>
          </p:nvPr>
        </p:nvSpPr>
        <p:spPr>
          <a:xfrm>
            <a:off x="685800" y="4343400"/>
            <a:ext cx="5481638" cy="4203700"/>
          </a:xfrm>
          <a:noFill/>
          <a:ln/>
        </p:spPr>
        <p:txBody>
          <a:bodyPr wrap="none" anchor="ct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7"/>
          <p:cNvSpPr>
            <a:spLocks noGrp="1" noChangeArrowheads="1"/>
          </p:cNvSpPr>
          <p:nvPr>
            <p:ph type="sldNum" sz="quarter" idx="5"/>
          </p:nvPr>
        </p:nvSpPr>
        <p:spPr>
          <a:noFill/>
        </p:spPr>
        <p:txBody>
          <a:bodyPr/>
          <a:lstStyle/>
          <a:p>
            <a:fld id="{F7A82E72-7F68-4886-9295-B596A0E8F7BE}" type="slidenum">
              <a:rPr lang="en-GB" smtClean="0"/>
              <a:pPr/>
              <a:t>80</a:t>
            </a:fld>
            <a:endParaRPr lang="en-GB" smtClean="0"/>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p:spPr>
        <p:txBody>
          <a:bodyPr/>
          <a:lstStyle/>
          <a:p>
            <a:pPr eaLnBrk="1" hangingPunct="1"/>
            <a:r>
              <a:rPr lang="en-GB" smtClean="0"/>
              <a:t>Please ensure the course title is shown on this slide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7"/>
          <p:cNvSpPr>
            <a:spLocks noGrp="1" noChangeArrowheads="1"/>
          </p:cNvSpPr>
          <p:nvPr>
            <p:ph type="sldNum" sz="quarter" idx="5"/>
          </p:nvPr>
        </p:nvSpPr>
        <p:spPr>
          <a:noFill/>
        </p:spPr>
        <p:txBody>
          <a:bodyPr/>
          <a:lstStyle/>
          <a:p>
            <a:fld id="{73B21715-C545-4AB1-9D06-FF01E494A4F5}" type="slidenum">
              <a:rPr lang="en-GB" smtClean="0"/>
              <a:pPr/>
              <a:t>81</a:t>
            </a:fld>
            <a:endParaRPr lang="en-GB" smtClean="0"/>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p:spPr>
        <p:txBody>
          <a:bodyPr/>
          <a:lstStyle/>
          <a:p>
            <a:pPr eaLnBrk="1" hangingPunct="1"/>
            <a:r>
              <a:rPr lang="en-GB" smtClean="0"/>
              <a:t>You may wish to cover venue housekeeping (where the toilets are, where lunch will be served etc) and trainer introduction/s on this slide</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0530" name="Rectangle 10"/>
          <p:cNvSpPr>
            <a:spLocks noGrp="1" noChangeArrowheads="1"/>
          </p:cNvSpPr>
          <p:nvPr>
            <p:ph type="sldNum" sz="quarter" idx="5"/>
          </p:nvPr>
        </p:nvSpPr>
        <p:spPr>
          <a:noFill/>
        </p:spPr>
        <p:txBody>
          <a:bodyPr/>
          <a:lstStyle/>
          <a:p>
            <a:fld id="{CD83C7C9-72E2-41E0-AA29-9AD40FFDA57A}" type="slidenum">
              <a:rPr lang="en-GB" smtClean="0"/>
              <a:pPr/>
              <a:t>106</a:t>
            </a:fld>
            <a:endParaRPr lang="en-GB" smtClean="0"/>
          </a:p>
        </p:txBody>
      </p:sp>
      <p:sp>
        <p:nvSpPr>
          <p:cNvPr id="150531" name="Rectangle 1"/>
          <p:cNvSpPr>
            <a:spLocks noGrp="1" noRot="1" noChangeAspect="1" noChangeArrowheads="1" noTextEdit="1"/>
          </p:cNvSpPr>
          <p:nvPr>
            <p:ph type="sldImg"/>
          </p:nvPr>
        </p:nvSpPr>
        <p:spPr>
          <a:solidFill>
            <a:srgbClr val="FFFFFF"/>
          </a:solidFill>
          <a:ln/>
        </p:spPr>
      </p:sp>
      <p:sp>
        <p:nvSpPr>
          <p:cNvPr id="150532" name="Rectangle 2"/>
          <p:cNvSpPr>
            <a:spLocks noGrp="1" noChangeArrowheads="1"/>
          </p:cNvSpPr>
          <p:nvPr>
            <p:ph type="body" idx="1"/>
          </p:nvPr>
        </p:nvSpPr>
        <p:spPr>
          <a:xfrm>
            <a:off x="685800" y="4343400"/>
            <a:ext cx="5481638" cy="4203700"/>
          </a:xfrm>
          <a:noFill/>
          <a:ln/>
        </p:spPr>
        <p:txBody>
          <a:bodyPr wrap="none" anchor="ct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Slide Image Placeholder 1"/>
          <p:cNvSpPr>
            <a:spLocks noGrp="1" noRot="1" noChangeAspect="1" noTextEdit="1"/>
          </p:cNvSpPr>
          <p:nvPr>
            <p:ph type="sldImg"/>
          </p:nvPr>
        </p:nvSpPr>
        <p:spPr>
          <a:ln/>
        </p:spPr>
      </p:sp>
      <p:sp>
        <p:nvSpPr>
          <p:cNvPr id="152578" name="Notes Placeholder 2"/>
          <p:cNvSpPr>
            <a:spLocks noGrp="1"/>
          </p:cNvSpPr>
          <p:nvPr>
            <p:ph type="body" idx="1"/>
          </p:nvPr>
        </p:nvSpPr>
        <p:spPr>
          <a:noFill/>
          <a:ln/>
        </p:spPr>
        <p:txBody>
          <a:bodyPr/>
          <a:lstStyle/>
          <a:p>
            <a:endParaRPr lang="en-US" smtClean="0"/>
          </a:p>
        </p:txBody>
      </p:sp>
      <p:sp>
        <p:nvSpPr>
          <p:cNvPr id="152579" name="Slide Number Placeholder 3"/>
          <p:cNvSpPr>
            <a:spLocks noGrp="1"/>
          </p:cNvSpPr>
          <p:nvPr>
            <p:ph type="sldNum" sz="quarter" idx="5"/>
          </p:nvPr>
        </p:nvSpPr>
        <p:spPr>
          <a:noFill/>
        </p:spPr>
        <p:txBody>
          <a:bodyPr/>
          <a:lstStyle/>
          <a:p>
            <a:fld id="{943AD96D-B8AA-4ECD-9F81-B093FB6C9D6B}" type="slidenum">
              <a:rPr lang="en-GB" smtClean="0"/>
              <a:pPr/>
              <a:t>107</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1CA58A91-716E-4CA6-A8D6-FEABA548E228}" type="slidenum">
              <a:rPr lang="en-GB" smtClean="0"/>
              <a:pPr/>
              <a:t>3</a:t>
            </a:fld>
            <a:endParaRPr lang="en-GB"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Slide Image Placeholder 1"/>
          <p:cNvSpPr>
            <a:spLocks noGrp="1" noRot="1" noChangeAspect="1" noTextEdit="1"/>
          </p:cNvSpPr>
          <p:nvPr>
            <p:ph type="sldImg"/>
          </p:nvPr>
        </p:nvSpPr>
        <p:spPr>
          <a:ln/>
        </p:spPr>
      </p:sp>
      <p:sp>
        <p:nvSpPr>
          <p:cNvPr id="154626" name="Notes Placeholder 2"/>
          <p:cNvSpPr>
            <a:spLocks noGrp="1"/>
          </p:cNvSpPr>
          <p:nvPr>
            <p:ph type="body" idx="1"/>
          </p:nvPr>
        </p:nvSpPr>
        <p:spPr>
          <a:noFill/>
          <a:ln/>
        </p:spPr>
        <p:txBody>
          <a:bodyPr/>
          <a:lstStyle/>
          <a:p>
            <a:endParaRPr lang="en-US" smtClean="0"/>
          </a:p>
        </p:txBody>
      </p:sp>
      <p:sp>
        <p:nvSpPr>
          <p:cNvPr id="154627" name="Slide Number Placeholder 3"/>
          <p:cNvSpPr>
            <a:spLocks noGrp="1"/>
          </p:cNvSpPr>
          <p:nvPr>
            <p:ph type="sldNum" sz="quarter" idx="5"/>
          </p:nvPr>
        </p:nvSpPr>
        <p:spPr>
          <a:noFill/>
        </p:spPr>
        <p:txBody>
          <a:bodyPr/>
          <a:lstStyle/>
          <a:p>
            <a:fld id="{3C7CC397-9C0A-491C-BB58-84A8F360F539}" type="slidenum">
              <a:rPr lang="en-GB" smtClean="0"/>
              <a:pPr/>
              <a:t>108</a:t>
            </a:fld>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Slide Image Placeholder 1"/>
          <p:cNvSpPr>
            <a:spLocks noGrp="1" noRot="1" noChangeAspect="1" noTextEdit="1"/>
          </p:cNvSpPr>
          <p:nvPr>
            <p:ph type="sldImg"/>
          </p:nvPr>
        </p:nvSpPr>
        <p:spPr>
          <a:ln/>
        </p:spPr>
      </p:sp>
      <p:sp>
        <p:nvSpPr>
          <p:cNvPr id="156674" name="Notes Placeholder 2"/>
          <p:cNvSpPr>
            <a:spLocks noGrp="1"/>
          </p:cNvSpPr>
          <p:nvPr>
            <p:ph type="body" idx="1"/>
          </p:nvPr>
        </p:nvSpPr>
        <p:spPr>
          <a:noFill/>
          <a:ln/>
        </p:spPr>
        <p:txBody>
          <a:bodyPr/>
          <a:lstStyle/>
          <a:p>
            <a:endParaRPr lang="en-US" smtClean="0"/>
          </a:p>
        </p:txBody>
      </p:sp>
      <p:sp>
        <p:nvSpPr>
          <p:cNvPr id="156675" name="Slide Number Placeholder 3"/>
          <p:cNvSpPr>
            <a:spLocks noGrp="1"/>
          </p:cNvSpPr>
          <p:nvPr>
            <p:ph type="sldNum" sz="quarter" idx="5"/>
          </p:nvPr>
        </p:nvSpPr>
        <p:spPr>
          <a:noFill/>
        </p:spPr>
        <p:txBody>
          <a:bodyPr/>
          <a:lstStyle/>
          <a:p>
            <a:fld id="{943E4EE3-8D0D-4113-BE33-2E6AAFD74E0F}" type="slidenum">
              <a:rPr lang="en-GB" smtClean="0"/>
              <a:pPr/>
              <a:t>109</a:t>
            </a:fld>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Slide Image Placeholder 1"/>
          <p:cNvSpPr>
            <a:spLocks noGrp="1" noRot="1" noChangeAspect="1" noTextEdit="1"/>
          </p:cNvSpPr>
          <p:nvPr>
            <p:ph type="sldImg"/>
          </p:nvPr>
        </p:nvSpPr>
        <p:spPr>
          <a:ln/>
        </p:spPr>
      </p:sp>
      <p:sp>
        <p:nvSpPr>
          <p:cNvPr id="158722" name="Notes Placeholder 2"/>
          <p:cNvSpPr>
            <a:spLocks noGrp="1"/>
          </p:cNvSpPr>
          <p:nvPr>
            <p:ph type="body" idx="1"/>
          </p:nvPr>
        </p:nvSpPr>
        <p:spPr>
          <a:noFill/>
          <a:ln/>
        </p:spPr>
        <p:txBody>
          <a:bodyPr/>
          <a:lstStyle/>
          <a:p>
            <a:endParaRPr lang="en-US" smtClean="0"/>
          </a:p>
        </p:txBody>
      </p:sp>
      <p:sp>
        <p:nvSpPr>
          <p:cNvPr id="158723" name="Slide Number Placeholder 3"/>
          <p:cNvSpPr>
            <a:spLocks noGrp="1"/>
          </p:cNvSpPr>
          <p:nvPr>
            <p:ph type="sldNum" sz="quarter" idx="5"/>
          </p:nvPr>
        </p:nvSpPr>
        <p:spPr>
          <a:noFill/>
        </p:spPr>
        <p:txBody>
          <a:bodyPr/>
          <a:lstStyle/>
          <a:p>
            <a:fld id="{FAB991A4-19A5-43A2-95D4-96ACD9CEA76A}" type="slidenum">
              <a:rPr lang="en-GB" smtClean="0"/>
              <a:pPr/>
              <a:t>110</a:t>
            </a:fld>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Slide Image Placeholder 1"/>
          <p:cNvSpPr>
            <a:spLocks noGrp="1" noRot="1" noChangeAspect="1" noTextEdit="1"/>
          </p:cNvSpPr>
          <p:nvPr>
            <p:ph type="sldImg"/>
          </p:nvPr>
        </p:nvSpPr>
        <p:spPr>
          <a:ln/>
        </p:spPr>
      </p:sp>
      <p:sp>
        <p:nvSpPr>
          <p:cNvPr id="160770" name="Notes Placeholder 2"/>
          <p:cNvSpPr>
            <a:spLocks noGrp="1"/>
          </p:cNvSpPr>
          <p:nvPr>
            <p:ph type="body" idx="1"/>
          </p:nvPr>
        </p:nvSpPr>
        <p:spPr>
          <a:noFill/>
          <a:ln/>
        </p:spPr>
        <p:txBody>
          <a:bodyPr/>
          <a:lstStyle/>
          <a:p>
            <a:endParaRPr lang="en-US" smtClean="0"/>
          </a:p>
        </p:txBody>
      </p:sp>
      <p:sp>
        <p:nvSpPr>
          <p:cNvPr id="160771" name="Slide Number Placeholder 3"/>
          <p:cNvSpPr>
            <a:spLocks noGrp="1"/>
          </p:cNvSpPr>
          <p:nvPr>
            <p:ph type="sldNum" sz="quarter" idx="5"/>
          </p:nvPr>
        </p:nvSpPr>
        <p:spPr>
          <a:noFill/>
        </p:spPr>
        <p:txBody>
          <a:bodyPr/>
          <a:lstStyle/>
          <a:p>
            <a:fld id="{DF474B10-6DAF-48DC-BC0C-F8970F1B3204}" type="slidenum">
              <a:rPr lang="en-GB" smtClean="0"/>
              <a:pPr/>
              <a:t>111</a:t>
            </a:fld>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Slide Image Placeholder 1"/>
          <p:cNvSpPr>
            <a:spLocks noGrp="1" noRot="1" noChangeAspect="1" noTextEdit="1"/>
          </p:cNvSpPr>
          <p:nvPr>
            <p:ph type="sldImg"/>
          </p:nvPr>
        </p:nvSpPr>
        <p:spPr>
          <a:ln/>
        </p:spPr>
      </p:sp>
      <p:sp>
        <p:nvSpPr>
          <p:cNvPr id="162818" name="Notes Placeholder 2"/>
          <p:cNvSpPr>
            <a:spLocks noGrp="1"/>
          </p:cNvSpPr>
          <p:nvPr>
            <p:ph type="body" idx="1"/>
          </p:nvPr>
        </p:nvSpPr>
        <p:spPr>
          <a:noFill/>
          <a:ln/>
        </p:spPr>
        <p:txBody>
          <a:bodyPr/>
          <a:lstStyle/>
          <a:p>
            <a:endParaRPr lang="en-US" smtClean="0"/>
          </a:p>
        </p:txBody>
      </p:sp>
      <p:sp>
        <p:nvSpPr>
          <p:cNvPr id="162819" name="Slide Number Placeholder 3"/>
          <p:cNvSpPr>
            <a:spLocks noGrp="1"/>
          </p:cNvSpPr>
          <p:nvPr>
            <p:ph type="sldNum" sz="quarter" idx="5"/>
          </p:nvPr>
        </p:nvSpPr>
        <p:spPr>
          <a:noFill/>
        </p:spPr>
        <p:txBody>
          <a:bodyPr/>
          <a:lstStyle/>
          <a:p>
            <a:fld id="{83BD7A48-7855-4EFC-97E2-0491866742B6}" type="slidenum">
              <a:rPr lang="en-GB" smtClean="0"/>
              <a:pPr/>
              <a:t>112</a:t>
            </a:fld>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Slide Image Placeholder 1"/>
          <p:cNvSpPr>
            <a:spLocks noGrp="1" noRot="1" noChangeAspect="1" noTextEdit="1"/>
          </p:cNvSpPr>
          <p:nvPr>
            <p:ph type="sldImg"/>
          </p:nvPr>
        </p:nvSpPr>
        <p:spPr>
          <a:ln/>
        </p:spPr>
      </p:sp>
      <p:sp>
        <p:nvSpPr>
          <p:cNvPr id="164866" name="Notes Placeholder 2"/>
          <p:cNvSpPr>
            <a:spLocks noGrp="1"/>
          </p:cNvSpPr>
          <p:nvPr>
            <p:ph type="body" idx="1"/>
          </p:nvPr>
        </p:nvSpPr>
        <p:spPr>
          <a:noFill/>
          <a:ln/>
        </p:spPr>
        <p:txBody>
          <a:bodyPr/>
          <a:lstStyle/>
          <a:p>
            <a:endParaRPr lang="en-US" smtClean="0"/>
          </a:p>
        </p:txBody>
      </p:sp>
      <p:sp>
        <p:nvSpPr>
          <p:cNvPr id="164867" name="Slide Number Placeholder 3"/>
          <p:cNvSpPr>
            <a:spLocks noGrp="1"/>
          </p:cNvSpPr>
          <p:nvPr>
            <p:ph type="sldNum" sz="quarter" idx="5"/>
          </p:nvPr>
        </p:nvSpPr>
        <p:spPr>
          <a:noFill/>
        </p:spPr>
        <p:txBody>
          <a:bodyPr/>
          <a:lstStyle/>
          <a:p>
            <a:fld id="{673B41C8-D2CE-47C9-AD42-2ADEC1DD12BA}" type="slidenum">
              <a:rPr lang="en-GB" smtClean="0"/>
              <a:pPr/>
              <a:t>113</a:t>
            </a:fld>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Slide Image Placeholder 1"/>
          <p:cNvSpPr>
            <a:spLocks noGrp="1" noRot="1" noChangeAspect="1" noTextEdit="1"/>
          </p:cNvSpPr>
          <p:nvPr>
            <p:ph type="sldImg"/>
          </p:nvPr>
        </p:nvSpPr>
        <p:spPr>
          <a:ln/>
        </p:spPr>
      </p:sp>
      <p:sp>
        <p:nvSpPr>
          <p:cNvPr id="166914" name="Notes Placeholder 2"/>
          <p:cNvSpPr>
            <a:spLocks noGrp="1"/>
          </p:cNvSpPr>
          <p:nvPr>
            <p:ph type="body" idx="1"/>
          </p:nvPr>
        </p:nvSpPr>
        <p:spPr>
          <a:noFill/>
          <a:ln/>
        </p:spPr>
        <p:txBody>
          <a:bodyPr/>
          <a:lstStyle/>
          <a:p>
            <a:endParaRPr lang="en-US" smtClean="0"/>
          </a:p>
        </p:txBody>
      </p:sp>
      <p:sp>
        <p:nvSpPr>
          <p:cNvPr id="166915" name="Slide Number Placeholder 3"/>
          <p:cNvSpPr>
            <a:spLocks noGrp="1"/>
          </p:cNvSpPr>
          <p:nvPr>
            <p:ph type="sldNum" sz="quarter" idx="5"/>
          </p:nvPr>
        </p:nvSpPr>
        <p:spPr>
          <a:noFill/>
        </p:spPr>
        <p:txBody>
          <a:bodyPr/>
          <a:lstStyle/>
          <a:p>
            <a:fld id="{11A08925-93DB-43F1-9662-B198C26B5E28}" type="slidenum">
              <a:rPr lang="en-GB" smtClean="0"/>
              <a:pPr/>
              <a:t>114</a:t>
            </a:fld>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Slide Image Placeholder 1"/>
          <p:cNvSpPr>
            <a:spLocks noGrp="1" noRot="1" noChangeAspect="1" noTextEdit="1"/>
          </p:cNvSpPr>
          <p:nvPr>
            <p:ph type="sldImg"/>
          </p:nvPr>
        </p:nvSpPr>
        <p:spPr>
          <a:ln/>
        </p:spPr>
      </p:sp>
      <p:sp>
        <p:nvSpPr>
          <p:cNvPr id="168962" name="Notes Placeholder 2"/>
          <p:cNvSpPr>
            <a:spLocks noGrp="1"/>
          </p:cNvSpPr>
          <p:nvPr>
            <p:ph type="body" idx="1"/>
          </p:nvPr>
        </p:nvSpPr>
        <p:spPr>
          <a:noFill/>
          <a:ln/>
        </p:spPr>
        <p:txBody>
          <a:bodyPr/>
          <a:lstStyle/>
          <a:p>
            <a:endParaRPr lang="en-US" smtClean="0"/>
          </a:p>
        </p:txBody>
      </p:sp>
      <p:sp>
        <p:nvSpPr>
          <p:cNvPr id="168963" name="Slide Number Placeholder 3"/>
          <p:cNvSpPr>
            <a:spLocks noGrp="1"/>
          </p:cNvSpPr>
          <p:nvPr>
            <p:ph type="sldNum" sz="quarter" idx="5"/>
          </p:nvPr>
        </p:nvSpPr>
        <p:spPr>
          <a:noFill/>
        </p:spPr>
        <p:txBody>
          <a:bodyPr/>
          <a:lstStyle/>
          <a:p>
            <a:fld id="{B073D285-6EA1-452D-8427-20DC3674E85A}" type="slidenum">
              <a:rPr lang="en-GB" smtClean="0"/>
              <a:pPr/>
              <a:t>115</a:t>
            </a:fld>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Slide Image Placeholder 1"/>
          <p:cNvSpPr>
            <a:spLocks noGrp="1" noRot="1" noChangeAspect="1" noTextEdit="1"/>
          </p:cNvSpPr>
          <p:nvPr>
            <p:ph type="sldImg"/>
          </p:nvPr>
        </p:nvSpPr>
        <p:spPr>
          <a:ln/>
        </p:spPr>
      </p:sp>
      <p:sp>
        <p:nvSpPr>
          <p:cNvPr id="171010" name="Notes Placeholder 2"/>
          <p:cNvSpPr>
            <a:spLocks noGrp="1"/>
          </p:cNvSpPr>
          <p:nvPr>
            <p:ph type="body" idx="1"/>
          </p:nvPr>
        </p:nvSpPr>
        <p:spPr>
          <a:noFill/>
          <a:ln/>
        </p:spPr>
        <p:txBody>
          <a:bodyPr/>
          <a:lstStyle/>
          <a:p>
            <a:endParaRPr lang="en-US" smtClean="0"/>
          </a:p>
        </p:txBody>
      </p:sp>
      <p:sp>
        <p:nvSpPr>
          <p:cNvPr id="171011" name="Slide Number Placeholder 3"/>
          <p:cNvSpPr>
            <a:spLocks noGrp="1"/>
          </p:cNvSpPr>
          <p:nvPr>
            <p:ph type="sldNum" sz="quarter" idx="5"/>
          </p:nvPr>
        </p:nvSpPr>
        <p:spPr>
          <a:noFill/>
        </p:spPr>
        <p:txBody>
          <a:bodyPr/>
          <a:lstStyle/>
          <a:p>
            <a:fld id="{5120963F-3C21-4348-8B2C-B91C79CFC17B}" type="slidenum">
              <a:rPr lang="en-GB" smtClean="0"/>
              <a:pPr/>
              <a:t>116</a:t>
            </a:fld>
            <a:endParaRPr lang="en-GB"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Slide Image Placeholder 1"/>
          <p:cNvSpPr>
            <a:spLocks noGrp="1" noRot="1" noChangeAspect="1" noTextEdit="1"/>
          </p:cNvSpPr>
          <p:nvPr>
            <p:ph type="sldImg"/>
          </p:nvPr>
        </p:nvSpPr>
        <p:spPr>
          <a:ln/>
        </p:spPr>
      </p:sp>
      <p:sp>
        <p:nvSpPr>
          <p:cNvPr id="173058" name="Notes Placeholder 2"/>
          <p:cNvSpPr>
            <a:spLocks noGrp="1"/>
          </p:cNvSpPr>
          <p:nvPr>
            <p:ph type="body" idx="1"/>
          </p:nvPr>
        </p:nvSpPr>
        <p:spPr>
          <a:noFill/>
          <a:ln/>
        </p:spPr>
        <p:txBody>
          <a:bodyPr/>
          <a:lstStyle/>
          <a:p>
            <a:endParaRPr lang="en-US" smtClean="0"/>
          </a:p>
        </p:txBody>
      </p:sp>
      <p:sp>
        <p:nvSpPr>
          <p:cNvPr id="173059" name="Slide Number Placeholder 3"/>
          <p:cNvSpPr>
            <a:spLocks noGrp="1"/>
          </p:cNvSpPr>
          <p:nvPr>
            <p:ph type="sldNum" sz="quarter" idx="5"/>
          </p:nvPr>
        </p:nvSpPr>
        <p:spPr>
          <a:noFill/>
        </p:spPr>
        <p:txBody>
          <a:bodyPr/>
          <a:lstStyle/>
          <a:p>
            <a:fld id="{F01348AA-8C8F-4D31-8E3F-80E7F6FE6583}" type="slidenum">
              <a:rPr lang="en-GB" smtClean="0"/>
              <a:pPr/>
              <a:t>117</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endParaRPr lang="en-US" smtClean="0"/>
          </a:p>
        </p:txBody>
      </p:sp>
      <p:sp>
        <p:nvSpPr>
          <p:cNvPr id="21507" name="Slide Number Placeholder 3"/>
          <p:cNvSpPr>
            <a:spLocks noGrp="1"/>
          </p:cNvSpPr>
          <p:nvPr>
            <p:ph type="sldNum" sz="quarter" idx="5"/>
          </p:nvPr>
        </p:nvSpPr>
        <p:spPr>
          <a:noFill/>
        </p:spPr>
        <p:txBody>
          <a:bodyPr/>
          <a:lstStyle/>
          <a:p>
            <a:fld id="{2B8B3D01-33CA-451A-85E2-3566246CE008}" type="slidenum">
              <a:rPr lang="en-GB" smtClean="0"/>
              <a:pPr/>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BDD381DE-217B-42C2-8FBD-458EC0AD6203}" type="slidenum">
              <a:rPr lang="en-GB" smtClean="0"/>
              <a:pPr/>
              <a:t>5</a:t>
            </a:fld>
            <a:endParaRPr lang="en-GB" smtClean="0"/>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p:spPr>
        <p:txBody>
          <a:bodyPr/>
          <a:lstStyle/>
          <a:p>
            <a:endParaRPr lang="en-US" smtClean="0"/>
          </a:p>
        </p:txBody>
      </p:sp>
      <p:sp>
        <p:nvSpPr>
          <p:cNvPr id="33795" name="Slide Number Placeholder 3"/>
          <p:cNvSpPr>
            <a:spLocks noGrp="1"/>
          </p:cNvSpPr>
          <p:nvPr>
            <p:ph type="sldNum" sz="quarter" idx="5"/>
          </p:nvPr>
        </p:nvSpPr>
        <p:spPr>
          <a:noFill/>
        </p:spPr>
        <p:txBody>
          <a:bodyPr/>
          <a:lstStyle/>
          <a:p>
            <a:fld id="{17BFDF85-D6AE-4D84-9C43-3A151284084E}" type="slidenum">
              <a:rPr lang="en-GB" smtClean="0"/>
              <a:pPr/>
              <a:t>14</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p:spPr>
        <p:txBody>
          <a:bodyPr/>
          <a:lstStyle/>
          <a:p>
            <a:endParaRPr lang="en-US" smtClean="0"/>
          </a:p>
        </p:txBody>
      </p:sp>
      <p:sp>
        <p:nvSpPr>
          <p:cNvPr id="35843" name="Slide Number Placeholder 3"/>
          <p:cNvSpPr>
            <a:spLocks noGrp="1"/>
          </p:cNvSpPr>
          <p:nvPr>
            <p:ph type="sldNum" sz="quarter" idx="5"/>
          </p:nvPr>
        </p:nvSpPr>
        <p:spPr>
          <a:noFill/>
        </p:spPr>
        <p:txBody>
          <a:bodyPr/>
          <a:lstStyle/>
          <a:p>
            <a:fld id="{AC67FFDB-FA37-430E-A9E3-D9D1425DF9DB}" type="slidenum">
              <a:rPr lang="en-GB" smtClean="0"/>
              <a:pPr/>
              <a:t>15</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a:ln/>
        </p:spPr>
      </p:sp>
      <p:sp>
        <p:nvSpPr>
          <p:cNvPr id="40962" name="Notes Placeholder 2"/>
          <p:cNvSpPr>
            <a:spLocks noGrp="1"/>
          </p:cNvSpPr>
          <p:nvPr>
            <p:ph type="body" idx="1"/>
          </p:nvPr>
        </p:nvSpPr>
        <p:spPr>
          <a:noFill/>
          <a:ln/>
        </p:spPr>
        <p:txBody>
          <a:bodyPr/>
          <a:lstStyle/>
          <a:p>
            <a:r>
              <a:rPr lang="en-GB" smtClean="0"/>
              <a:t>Emphasise that this is not really a “modular” course in the sense that each module has its own content, but that the different skills, knowledge and understanding of the same content is assessed in different ways.</a:t>
            </a:r>
          </a:p>
        </p:txBody>
      </p:sp>
      <p:sp>
        <p:nvSpPr>
          <p:cNvPr id="40963" name="Slide Number Placeholder 3"/>
          <p:cNvSpPr>
            <a:spLocks noGrp="1"/>
          </p:cNvSpPr>
          <p:nvPr>
            <p:ph type="sldNum" sz="quarter" idx="5"/>
          </p:nvPr>
        </p:nvSpPr>
        <p:spPr>
          <a:noFill/>
        </p:spPr>
        <p:txBody>
          <a:bodyPr/>
          <a:lstStyle/>
          <a:p>
            <a:fld id="{061B615B-4EEC-4B5F-A46E-A4110938C00B}" type="slidenum">
              <a:rPr lang="en-GB" smtClean="0"/>
              <a:pPr/>
              <a:t>19</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2BAEE729-6BC7-4C11-AF3F-FC9A2FE3FFA8}" type="slidenum">
              <a:rPr lang="en-GB" smtClean="0"/>
              <a:pPr/>
              <a:t>20</a:t>
            </a:fld>
            <a:endParaRPr lang="en-GB" smtClean="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r>
              <a:rPr lang="en-GB" smtClean="0"/>
              <a:t>Please ensure the course title is shown on this slide</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00063" y="1773238"/>
            <a:ext cx="8134350" cy="1811337"/>
          </a:xfrm>
        </p:spPr>
        <p:txBody>
          <a:bodyPr anchor="b"/>
          <a:lstStyle>
            <a:lvl1pPr>
              <a:defRPr sz="6400"/>
            </a:lvl1pPr>
          </a:lstStyle>
          <a:p>
            <a:r>
              <a:rPr lang="en-GB"/>
              <a:t>Click to edit Master title style</a:t>
            </a:r>
          </a:p>
        </p:txBody>
      </p:sp>
      <p:sp>
        <p:nvSpPr>
          <p:cNvPr id="3075" name="Rectangle 3"/>
          <p:cNvSpPr>
            <a:spLocks noGrp="1" noChangeArrowheads="1"/>
          </p:cNvSpPr>
          <p:nvPr>
            <p:ph type="subTitle" idx="1"/>
          </p:nvPr>
        </p:nvSpPr>
        <p:spPr>
          <a:xfrm>
            <a:off x="500063" y="3789363"/>
            <a:ext cx="8134350" cy="838200"/>
          </a:xfrm>
        </p:spPr>
        <p:txBody>
          <a:bodyPr/>
          <a:lstStyle>
            <a:lvl1pPr marL="0" indent="0">
              <a:buFontTx/>
              <a:buNone/>
              <a:defRPr sz="4400">
                <a:solidFill>
                  <a:schemeClr val="bg1"/>
                </a:solidFill>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0825" y="1862138"/>
            <a:ext cx="2033588" cy="4622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00063" y="1862138"/>
            <a:ext cx="5948362" cy="4622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00063" y="2851150"/>
            <a:ext cx="3990975"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3438" y="2851150"/>
            <a:ext cx="3990975"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0063" y="1862138"/>
            <a:ext cx="8134350" cy="7032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500063" y="2851150"/>
            <a:ext cx="8134350" cy="36337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xStyles>
    <p:titleStyle>
      <a:lvl1pPr algn="l" rtl="0" eaLnBrk="0" fontAlgn="base" hangingPunct="0">
        <a:spcBef>
          <a:spcPct val="0"/>
        </a:spcBef>
        <a:spcAft>
          <a:spcPct val="0"/>
        </a:spcAft>
        <a:defRPr sz="4400">
          <a:solidFill>
            <a:srgbClr val="E89D00"/>
          </a:solidFill>
          <a:latin typeface="+mj-lt"/>
          <a:ea typeface="+mj-ea"/>
          <a:cs typeface="+mj-cs"/>
        </a:defRPr>
      </a:lvl1pPr>
      <a:lvl2pPr algn="l" rtl="0" eaLnBrk="0" fontAlgn="base" hangingPunct="0">
        <a:spcBef>
          <a:spcPct val="0"/>
        </a:spcBef>
        <a:spcAft>
          <a:spcPct val="0"/>
        </a:spcAft>
        <a:defRPr sz="4400">
          <a:solidFill>
            <a:srgbClr val="E89D00"/>
          </a:solidFill>
          <a:latin typeface="Arial" charset="0"/>
        </a:defRPr>
      </a:lvl2pPr>
      <a:lvl3pPr algn="l" rtl="0" eaLnBrk="0" fontAlgn="base" hangingPunct="0">
        <a:spcBef>
          <a:spcPct val="0"/>
        </a:spcBef>
        <a:spcAft>
          <a:spcPct val="0"/>
        </a:spcAft>
        <a:defRPr sz="4400">
          <a:solidFill>
            <a:srgbClr val="E89D00"/>
          </a:solidFill>
          <a:latin typeface="Arial" charset="0"/>
        </a:defRPr>
      </a:lvl3pPr>
      <a:lvl4pPr algn="l" rtl="0" eaLnBrk="0" fontAlgn="base" hangingPunct="0">
        <a:spcBef>
          <a:spcPct val="0"/>
        </a:spcBef>
        <a:spcAft>
          <a:spcPct val="0"/>
        </a:spcAft>
        <a:defRPr sz="4400">
          <a:solidFill>
            <a:srgbClr val="E89D00"/>
          </a:solidFill>
          <a:latin typeface="Arial" charset="0"/>
        </a:defRPr>
      </a:lvl4pPr>
      <a:lvl5pPr algn="l" rtl="0" eaLnBrk="0" fontAlgn="base" hangingPunct="0">
        <a:spcBef>
          <a:spcPct val="0"/>
        </a:spcBef>
        <a:spcAft>
          <a:spcPct val="0"/>
        </a:spcAft>
        <a:defRPr sz="4400">
          <a:solidFill>
            <a:srgbClr val="E89D00"/>
          </a:solidFill>
          <a:latin typeface="Arial" charset="0"/>
        </a:defRPr>
      </a:lvl5pPr>
      <a:lvl6pPr marL="457200" algn="l" rtl="0" fontAlgn="base">
        <a:spcBef>
          <a:spcPct val="0"/>
        </a:spcBef>
        <a:spcAft>
          <a:spcPct val="0"/>
        </a:spcAft>
        <a:defRPr sz="4400">
          <a:solidFill>
            <a:srgbClr val="E89D00"/>
          </a:solidFill>
          <a:latin typeface="Arial" charset="0"/>
        </a:defRPr>
      </a:lvl6pPr>
      <a:lvl7pPr marL="914400" algn="l" rtl="0" fontAlgn="base">
        <a:spcBef>
          <a:spcPct val="0"/>
        </a:spcBef>
        <a:spcAft>
          <a:spcPct val="0"/>
        </a:spcAft>
        <a:defRPr sz="4400">
          <a:solidFill>
            <a:srgbClr val="E89D00"/>
          </a:solidFill>
          <a:latin typeface="Arial" charset="0"/>
        </a:defRPr>
      </a:lvl7pPr>
      <a:lvl8pPr marL="1371600" algn="l" rtl="0" fontAlgn="base">
        <a:spcBef>
          <a:spcPct val="0"/>
        </a:spcBef>
        <a:spcAft>
          <a:spcPct val="0"/>
        </a:spcAft>
        <a:defRPr sz="4400">
          <a:solidFill>
            <a:srgbClr val="E89D00"/>
          </a:solidFill>
          <a:latin typeface="Arial" charset="0"/>
        </a:defRPr>
      </a:lvl8pPr>
      <a:lvl9pPr marL="1828800" algn="l" rtl="0" fontAlgn="base">
        <a:spcBef>
          <a:spcPct val="0"/>
        </a:spcBef>
        <a:spcAft>
          <a:spcPct val="0"/>
        </a:spcAft>
        <a:defRPr sz="4400">
          <a:solidFill>
            <a:srgbClr val="E89D00"/>
          </a:solidFill>
          <a:latin typeface="Arial" charset="0"/>
        </a:defRPr>
      </a:lvl9pPr>
    </p:titleStyle>
    <p:bodyStyle>
      <a:lvl1pPr marL="196850" indent="-196850" algn="l" rtl="0" eaLnBrk="0" fontAlgn="base" hangingPunct="0">
        <a:spcBef>
          <a:spcPct val="20000"/>
        </a:spcBef>
        <a:spcAft>
          <a:spcPct val="0"/>
        </a:spcAft>
        <a:buChar char="•"/>
        <a:defRPr sz="3000">
          <a:solidFill>
            <a:schemeClr val="tx1"/>
          </a:solidFill>
          <a:latin typeface="+mn-lt"/>
          <a:ea typeface="+mn-ea"/>
          <a:cs typeface="+mn-cs"/>
        </a:defRPr>
      </a:lvl1pPr>
      <a:lvl2pPr marL="457200" indent="-258763" algn="l" rtl="0" eaLnBrk="0" fontAlgn="base" hangingPunct="0">
        <a:spcBef>
          <a:spcPct val="20000"/>
        </a:spcBef>
        <a:spcAft>
          <a:spcPct val="0"/>
        </a:spcAft>
        <a:buChar char="–"/>
        <a:defRPr sz="2500">
          <a:solidFill>
            <a:schemeClr val="tx1"/>
          </a:solidFill>
          <a:latin typeface="+mn-lt"/>
        </a:defRPr>
      </a:lvl2pPr>
      <a:lvl3pPr marL="706438" indent="-247650" algn="l" rtl="0" eaLnBrk="0" fontAlgn="base" hangingPunct="0">
        <a:spcBef>
          <a:spcPct val="20000"/>
        </a:spcBef>
        <a:spcAft>
          <a:spcPct val="0"/>
        </a:spcAft>
        <a:buChar char="•"/>
        <a:defRPr sz="2200">
          <a:solidFill>
            <a:schemeClr val="tx1"/>
          </a:solidFill>
          <a:latin typeface="+mn-lt"/>
        </a:defRPr>
      </a:lvl3pPr>
      <a:lvl4pPr marL="893763" indent="-185738" algn="l" rtl="0" eaLnBrk="0" fontAlgn="base" hangingPunct="0">
        <a:spcBef>
          <a:spcPct val="20000"/>
        </a:spcBef>
        <a:spcAft>
          <a:spcPct val="0"/>
        </a:spcAft>
        <a:buChar char="–"/>
        <a:defRPr sz="2000">
          <a:solidFill>
            <a:schemeClr val="tx1"/>
          </a:solidFill>
          <a:latin typeface="+mn-lt"/>
        </a:defRPr>
      </a:lvl4pPr>
      <a:lvl5pPr marL="1101725" indent="-206375" algn="l" rtl="0" eaLnBrk="0" fontAlgn="base" hangingPunct="0">
        <a:spcBef>
          <a:spcPct val="20000"/>
        </a:spcBef>
        <a:spcAft>
          <a:spcPct val="0"/>
        </a:spcAft>
        <a:buChar char="»"/>
        <a:defRPr sz="1600">
          <a:solidFill>
            <a:schemeClr val="tx1"/>
          </a:solidFill>
          <a:latin typeface="+mn-lt"/>
        </a:defRPr>
      </a:lvl5pPr>
      <a:lvl6pPr marL="1558925" indent="-206375" algn="l" rtl="0" fontAlgn="base">
        <a:spcBef>
          <a:spcPct val="20000"/>
        </a:spcBef>
        <a:spcAft>
          <a:spcPct val="0"/>
        </a:spcAft>
        <a:buChar char="»"/>
        <a:defRPr sz="1600">
          <a:solidFill>
            <a:schemeClr val="tx1"/>
          </a:solidFill>
          <a:latin typeface="+mn-lt"/>
        </a:defRPr>
      </a:lvl6pPr>
      <a:lvl7pPr marL="2016125" indent="-206375" algn="l" rtl="0" fontAlgn="base">
        <a:spcBef>
          <a:spcPct val="20000"/>
        </a:spcBef>
        <a:spcAft>
          <a:spcPct val="0"/>
        </a:spcAft>
        <a:buChar char="»"/>
        <a:defRPr sz="1600">
          <a:solidFill>
            <a:schemeClr val="tx1"/>
          </a:solidFill>
          <a:latin typeface="+mn-lt"/>
        </a:defRPr>
      </a:lvl7pPr>
      <a:lvl8pPr marL="2473325" indent="-206375" algn="l" rtl="0" fontAlgn="base">
        <a:spcBef>
          <a:spcPct val="20000"/>
        </a:spcBef>
        <a:spcAft>
          <a:spcPct val="0"/>
        </a:spcAft>
        <a:buChar char="»"/>
        <a:defRPr sz="1600">
          <a:solidFill>
            <a:schemeClr val="tx1"/>
          </a:solidFill>
          <a:latin typeface="+mn-lt"/>
        </a:defRPr>
      </a:lvl8pPr>
      <a:lvl9pPr marL="2930525" indent="-206375"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hyperlink" Target="http://www.computingatschool.org.uk/index.php?id=cacfs"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hyperlink" Target="mailto:general.qualifications@ocr.org.uk" TargetMode="External"/><Relationship Id="rId2" Type="http://schemas.openxmlformats.org/officeDocument/2006/relationships/hyperlink" Target="http://www.ocr.org.uk/" TargetMode="External"/><Relationship Id="rId1" Type="http://schemas.openxmlformats.org/officeDocument/2006/relationships/slideLayout" Target="../slideLayouts/slideLayout2.xml"/><Relationship Id="rId4" Type="http://schemas.openxmlformats.org/officeDocument/2006/relationships/hyperlink" Target="mailto:vocational.qualifications@ocr.org.uk" TargetMode="External"/></Relationships>
</file>

<file path=ppt/slides/_rels/slide119.xml.rels><?xml version="1.0" encoding="UTF-8" standalone="yes"?>
<Relationships xmlns="http://schemas.openxmlformats.org/package/2006/relationships"><Relationship Id="rId2" Type="http://schemas.openxmlformats.org/officeDocument/2006/relationships/hyperlink" Target="http://www.ocr.org.uk/"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9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p:txBody>
          <a:bodyPr/>
          <a:lstStyle/>
          <a:p>
            <a:pPr eaLnBrk="1" hangingPunct="1"/>
            <a:r>
              <a:rPr lang="en-US" smtClean="0"/>
              <a:t>GCSE Computing</a:t>
            </a:r>
          </a:p>
        </p:txBody>
      </p:sp>
      <p:sp>
        <p:nvSpPr>
          <p:cNvPr id="14338" name="Rectangle 3"/>
          <p:cNvSpPr>
            <a:spLocks noGrp="1" noChangeArrowheads="1"/>
          </p:cNvSpPr>
          <p:nvPr>
            <p:ph type="subTitle" idx="1"/>
          </p:nvPr>
        </p:nvSpPr>
        <p:spPr/>
        <p:txBody>
          <a:bodyPr/>
          <a:lstStyle/>
          <a:p>
            <a:pPr eaLnBrk="1" hangingPunct="1"/>
            <a:r>
              <a:rPr lang="en-US" smtClean="0"/>
              <a:t>University of Warwick</a:t>
            </a:r>
          </a:p>
          <a:p>
            <a:pPr eaLnBrk="1" hangingPunct="1"/>
            <a:r>
              <a:rPr lang="en-US" smtClean="0"/>
              <a:t>19 April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r>
              <a:rPr lang="en-GB" smtClean="0"/>
              <a:t>Michael Gove</a:t>
            </a:r>
          </a:p>
        </p:txBody>
      </p:sp>
      <p:sp>
        <p:nvSpPr>
          <p:cNvPr id="28674" name="Rectangle 3"/>
          <p:cNvSpPr>
            <a:spLocks noGrp="1" noChangeArrowheads="1"/>
          </p:cNvSpPr>
          <p:nvPr>
            <p:ph type="body" idx="1"/>
          </p:nvPr>
        </p:nvSpPr>
        <p:spPr>
          <a:xfrm>
            <a:off x="468313" y="2852738"/>
            <a:ext cx="8134350" cy="3633787"/>
          </a:xfrm>
        </p:spPr>
        <p:txBody>
          <a:bodyPr/>
          <a:lstStyle/>
          <a:p>
            <a:pPr eaLnBrk="1" hangingPunct="1">
              <a:lnSpc>
                <a:spcPct val="90000"/>
              </a:lnSpc>
              <a:buFontTx/>
              <a:buNone/>
            </a:pPr>
            <a:endParaRPr lang="en-GB" sz="2400" i="1" smtClean="0"/>
          </a:p>
          <a:p>
            <a:pPr>
              <a:buFontTx/>
              <a:buNone/>
            </a:pPr>
            <a:r>
              <a:rPr lang="en-GB" sz="2400" i="1" smtClean="0"/>
              <a:t> </a:t>
            </a:r>
            <a:r>
              <a:rPr lang="en-GB" sz="2000" i="1" smtClean="0"/>
              <a:t> Submissions to the National Curriculum Review Call for Evidence from organisations including the British Computer Society, Computing at School, eSkills UK, Naace and the Royal Society, all called the current National Curriculum for ICT unsatisfactory.</a:t>
            </a:r>
          </a:p>
          <a:p>
            <a:pPr>
              <a:buFontTx/>
              <a:buNone/>
            </a:pPr>
            <a:r>
              <a:rPr lang="en-GB" sz="2000" i="1" smtClean="0"/>
              <a:t> </a:t>
            </a:r>
          </a:p>
          <a:p>
            <a:pPr>
              <a:buFontTx/>
              <a:buNone/>
            </a:pPr>
            <a:r>
              <a:rPr lang="en-GB" sz="2000" i="1" smtClean="0"/>
              <a:t>   They’re worried that it doesn’t stretch pupils enough or allow enough opportunities for innovation and experimentation – and they’re telling me the curriculum has to change radically.</a:t>
            </a:r>
          </a:p>
          <a:p>
            <a:pPr>
              <a:buFontTx/>
              <a:buNone/>
            </a:pPr>
            <a:endParaRPr lang="en-GB" sz="2400" i="1" smtClean="0"/>
          </a:p>
          <a:p>
            <a:pPr eaLnBrk="1" hangingPunct="1">
              <a:lnSpc>
                <a:spcPct val="90000"/>
              </a:lnSpc>
              <a:buFontTx/>
              <a:buNone/>
            </a:pPr>
            <a:endParaRPr lang="en-GB" sz="2400" i="1" smtClean="0"/>
          </a:p>
          <a:p>
            <a:pPr eaLnBrk="1" hangingPunct="1">
              <a:lnSpc>
                <a:spcPct val="90000"/>
              </a:lnSpc>
              <a:buFontTx/>
              <a:buNone/>
            </a:pPr>
            <a:r>
              <a:rPr lang="en-GB" sz="2400" smtClean="0"/>
              <a:t>  </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TextBox 1"/>
          <p:cNvSpPr txBox="1">
            <a:spLocks noChangeArrowheads="1"/>
          </p:cNvSpPr>
          <p:nvPr/>
        </p:nvSpPr>
        <p:spPr bwMode="auto">
          <a:xfrm>
            <a:off x="611188" y="1628775"/>
            <a:ext cx="7993062" cy="2308225"/>
          </a:xfrm>
          <a:prstGeom prst="rect">
            <a:avLst/>
          </a:prstGeom>
          <a:noFill/>
          <a:ln w="9525">
            <a:noFill/>
            <a:miter lim="800000"/>
            <a:headEnd/>
            <a:tailEnd/>
          </a:ln>
        </p:spPr>
        <p:txBody>
          <a:bodyPr>
            <a:spAutoFit/>
          </a:bodyPr>
          <a:lstStyle/>
          <a:p>
            <a:r>
              <a:rPr lang="en-GB"/>
              <a:t>Other issues from testing and end user testing:</a:t>
            </a:r>
          </a:p>
          <a:p>
            <a:endParaRPr lang="en-GB"/>
          </a:p>
          <a:p>
            <a:r>
              <a:rPr lang="en-GB"/>
              <a:t>The whole point of a password is for security, the password is displayed when typed in, this is a problem.</a:t>
            </a:r>
          </a:p>
          <a:p>
            <a:endParaRPr lang="en-GB"/>
          </a:p>
          <a:p>
            <a:r>
              <a:rPr lang="en-GB"/>
              <a:t>The code should be modified to display * characters instead of the input values.</a:t>
            </a:r>
          </a:p>
          <a:p>
            <a:endParaRPr lang="en-GB"/>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TextBox 1"/>
          <p:cNvSpPr txBox="1">
            <a:spLocks noChangeArrowheads="1"/>
          </p:cNvSpPr>
          <p:nvPr/>
        </p:nvSpPr>
        <p:spPr bwMode="auto">
          <a:xfrm>
            <a:off x="395288" y="1412875"/>
            <a:ext cx="8137525" cy="5324475"/>
          </a:xfrm>
          <a:prstGeom prst="rect">
            <a:avLst/>
          </a:prstGeom>
          <a:noFill/>
          <a:ln w="9525">
            <a:noFill/>
            <a:miter lim="800000"/>
            <a:headEnd/>
            <a:tailEnd/>
          </a:ln>
        </p:spPr>
        <p:txBody>
          <a:bodyPr>
            <a:spAutoFit/>
          </a:bodyPr>
          <a:lstStyle/>
          <a:p>
            <a:r>
              <a:rPr lang="en-GB" sz="1700"/>
              <a:t>Using ASCII values to check the case etc works extremely well and this could be extended to reject non alphanumeric characters by examining the password after input for characters out of range returning the user to the input screen with a suitable error message.</a:t>
            </a:r>
          </a:p>
          <a:p>
            <a:endParaRPr lang="en-GB" sz="1700"/>
          </a:p>
          <a:p>
            <a:r>
              <a:rPr lang="en-GB" sz="1700"/>
              <a:t>From the test data provided it is clear that the code segment identifies the basic requirements:</a:t>
            </a:r>
          </a:p>
          <a:p>
            <a:r>
              <a:rPr lang="en-GB" sz="1700"/>
              <a:t>6-12 characters</a:t>
            </a:r>
          </a:p>
          <a:p>
            <a:r>
              <a:rPr lang="en-GB" sz="1700"/>
              <a:t>Upper, lower and numeric cases effectively and, through the use of flags can identify weak, medium or strong passwords.</a:t>
            </a:r>
          </a:p>
          <a:p>
            <a:endParaRPr lang="en-GB" sz="1700"/>
          </a:p>
          <a:p>
            <a:r>
              <a:rPr lang="en-GB" sz="1700"/>
              <a:t>Also from the testing it can be seen that the system also accepts spaces and special characters since, though does not flag any value to these.  The code should be modified accordingly to reject these.</a:t>
            </a:r>
          </a:p>
          <a:p>
            <a:endParaRPr lang="en-GB" sz="1700"/>
          </a:p>
          <a:p>
            <a:r>
              <a:rPr lang="en-GB" sz="1700"/>
              <a:t>The testing also suggests that the password input should be masked if it is to be of any real value, such a modification can easily be completed by overwriting the input area with * characters.</a:t>
            </a:r>
          </a:p>
          <a:p>
            <a:r>
              <a:rPr lang="en-GB" sz="1700"/>
              <a:t>This code is functional and could be used as a module in a larger program if suitably modified as identified in the test section.</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Content Placeholder 5"/>
          <p:cNvSpPr>
            <a:spLocks noGrp="1"/>
          </p:cNvSpPr>
          <p:nvPr>
            <p:ph idx="1"/>
          </p:nvPr>
        </p:nvSpPr>
        <p:spPr>
          <a:xfrm>
            <a:off x="468313" y="1562100"/>
            <a:ext cx="8229600" cy="5295900"/>
          </a:xfrm>
        </p:spPr>
        <p:txBody>
          <a:bodyPr/>
          <a:lstStyle/>
          <a:p>
            <a:pPr eaLnBrk="1" hangingPunct="1"/>
            <a:r>
              <a:rPr lang="en-GB" sz="2400" smtClean="0"/>
              <a:t>Now the system works, if there is time available, candidates can add any of the extra items identified in the design and test stages such as </a:t>
            </a:r>
          </a:p>
          <a:p>
            <a:r>
              <a:rPr lang="en-GB" sz="2400" smtClean="0"/>
              <a:t>Possible improvements:</a:t>
            </a:r>
          </a:p>
          <a:p>
            <a:pPr lvl="1">
              <a:buFont typeface="Arial" charset="0"/>
              <a:buChar char="•"/>
            </a:pPr>
            <a:r>
              <a:rPr lang="en-GB" sz="1900" smtClean="0"/>
              <a:t>Check data on entry for character types.</a:t>
            </a:r>
          </a:p>
          <a:p>
            <a:pPr lvl="1">
              <a:buFont typeface="Arial" charset="0"/>
              <a:buChar char="•"/>
            </a:pPr>
            <a:r>
              <a:rPr lang="en-GB" sz="1900" smtClean="0"/>
              <a:t>Check data on entry for invalid characters.</a:t>
            </a:r>
          </a:p>
          <a:p>
            <a:pPr lvl="1" eaLnBrk="1" hangingPunct="1">
              <a:buFont typeface="Arial" charset="0"/>
              <a:buChar char="•"/>
            </a:pPr>
            <a:r>
              <a:rPr lang="en-GB" sz="1900" smtClean="0"/>
              <a:t>blanking the password on entry by replacing the characters with *’s</a:t>
            </a:r>
          </a:p>
          <a:p>
            <a:pPr lvl="1" eaLnBrk="1" hangingPunct="1">
              <a:buFont typeface="Arial" charset="0"/>
              <a:buChar char="•"/>
            </a:pPr>
            <a:r>
              <a:rPr lang="en-GB" sz="1900" smtClean="0"/>
              <a:t>providing a more interesting or ‘friendly’ interface</a:t>
            </a:r>
          </a:p>
          <a:p>
            <a:pPr eaLnBrk="1" hangingPunct="1"/>
            <a:endParaRPr lang="en-GB" sz="2400" smtClean="0"/>
          </a:p>
          <a:p>
            <a:pPr eaLnBrk="1" hangingPunct="1"/>
            <a:r>
              <a:rPr lang="en-GB" sz="2400" smtClean="0"/>
              <a:t>However  we are primarily looking for the basic functionality of the system and  efficient use of the coding techniques.</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Title 1"/>
          <p:cNvSpPr>
            <a:spLocks noGrp="1"/>
          </p:cNvSpPr>
          <p:nvPr>
            <p:ph type="title"/>
          </p:nvPr>
        </p:nvSpPr>
        <p:spPr>
          <a:xfrm>
            <a:off x="468313" y="1700213"/>
            <a:ext cx="8134350" cy="703262"/>
          </a:xfrm>
        </p:spPr>
        <p:txBody>
          <a:bodyPr/>
          <a:lstStyle/>
          <a:p>
            <a:pPr eaLnBrk="1" hangingPunct="1"/>
            <a:r>
              <a:rPr lang="en-GB" smtClean="0"/>
              <a:t>The Report</a:t>
            </a:r>
          </a:p>
        </p:txBody>
      </p:sp>
      <p:sp>
        <p:nvSpPr>
          <p:cNvPr id="146434" name="Content Placeholder 2"/>
          <p:cNvSpPr>
            <a:spLocks noGrp="1"/>
          </p:cNvSpPr>
          <p:nvPr>
            <p:ph idx="1"/>
          </p:nvPr>
        </p:nvSpPr>
        <p:spPr>
          <a:xfrm>
            <a:off x="468313" y="2708275"/>
            <a:ext cx="8134350" cy="3960813"/>
          </a:xfrm>
        </p:spPr>
        <p:txBody>
          <a:bodyPr/>
          <a:lstStyle/>
          <a:p>
            <a:pPr eaLnBrk="1" hangingPunct="1"/>
            <a:r>
              <a:rPr lang="en-GB" smtClean="0"/>
              <a:t>The report is the collection of evidence for the process from the initial designs through development and testing to evaluation.</a:t>
            </a:r>
          </a:p>
          <a:p>
            <a:pPr eaLnBrk="1" hangingPunct="1"/>
            <a:r>
              <a:rPr lang="en-GB" smtClean="0"/>
              <a:t>It can be in any suitable form but must provide evidence of the process, not just the final product.</a:t>
            </a:r>
          </a:p>
          <a:p>
            <a:pPr eaLnBrk="1" hangingPunct="1"/>
            <a:r>
              <a:rPr lang="en-GB" smtClean="0"/>
              <a:t>A copy of the final working solution will be welcome, preferably as an executable.</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noChangeArrowheads="1"/>
          </p:cNvSpPr>
          <p:nvPr>
            <p:ph type="title"/>
          </p:nvPr>
        </p:nvSpPr>
        <p:spPr/>
        <p:txBody>
          <a:bodyPr/>
          <a:lstStyle/>
          <a:p>
            <a:pPr algn="ctr"/>
            <a:r>
              <a:rPr lang="en-GB" smtClean="0"/>
              <a:t>Unit A453</a:t>
            </a:r>
          </a:p>
        </p:txBody>
      </p:sp>
      <p:sp>
        <p:nvSpPr>
          <p:cNvPr id="147458" name="Rectangle 3"/>
          <p:cNvSpPr>
            <a:spLocks noGrp="1" noChangeArrowheads="1"/>
          </p:cNvSpPr>
          <p:nvPr>
            <p:ph type="body" idx="1"/>
          </p:nvPr>
        </p:nvSpPr>
        <p:spPr/>
        <p:txBody>
          <a:bodyPr/>
          <a:lstStyle/>
          <a:p>
            <a:pPr eaLnBrk="1" hangingPunct="1"/>
            <a:r>
              <a:rPr lang="en-GB" smtClean="0"/>
              <a:t>While there is a ‘report’, the nature of this report is flexible,</a:t>
            </a:r>
          </a:p>
          <a:p>
            <a:pPr lvl="1" eaLnBrk="1" hangingPunct="1"/>
            <a:r>
              <a:rPr lang="en-GB" smtClean="0"/>
              <a:t>Students may submit video, printed output, screen shots, presentations, annotated code, other</a:t>
            </a:r>
          </a:p>
          <a:p>
            <a:pPr lvl="1" eaLnBrk="1" hangingPunct="1"/>
            <a:r>
              <a:rPr lang="en-GB" smtClean="0"/>
              <a:t>Evidence that supports your teacher assessment is what we require.</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Grp="1" noChangeArrowheads="1"/>
          </p:cNvSpPr>
          <p:nvPr>
            <p:ph type="title"/>
          </p:nvPr>
        </p:nvSpPr>
        <p:spPr/>
        <p:txBody>
          <a:bodyPr/>
          <a:lstStyle/>
          <a:p>
            <a:pPr algn="ctr"/>
            <a:r>
              <a:rPr lang="en-GB" smtClean="0"/>
              <a:t>Unit A453</a:t>
            </a:r>
          </a:p>
        </p:txBody>
      </p:sp>
      <p:sp>
        <p:nvSpPr>
          <p:cNvPr id="148482" name="Rectangle 3"/>
          <p:cNvSpPr>
            <a:spLocks noGrp="1" noChangeArrowheads="1"/>
          </p:cNvSpPr>
          <p:nvPr>
            <p:ph type="body" idx="1"/>
          </p:nvPr>
        </p:nvSpPr>
        <p:spPr/>
        <p:txBody>
          <a:bodyPr/>
          <a:lstStyle/>
          <a:p>
            <a:pPr eaLnBrk="1" hangingPunct="1">
              <a:buFontTx/>
              <a:buNone/>
            </a:pPr>
            <a:r>
              <a:rPr lang="en-GB" smtClean="0"/>
              <a:t>Encouraging results so far</a:t>
            </a:r>
          </a:p>
          <a:p>
            <a:pPr eaLnBrk="1" hangingPunct="1"/>
            <a:r>
              <a:rPr lang="en-GB" smtClean="0"/>
              <a:t>Wide variety of approaches seen</a:t>
            </a:r>
          </a:p>
          <a:p>
            <a:pPr lvl="1" eaLnBrk="1" hangingPunct="1"/>
            <a:r>
              <a:rPr lang="en-GB" smtClean="0"/>
              <a:t>C++, VB, Python, JavaScript and mixtures</a:t>
            </a:r>
          </a:p>
          <a:p>
            <a:pPr lvl="1" eaLnBrk="1" hangingPunct="1"/>
            <a:r>
              <a:rPr lang="en-GB" smtClean="0"/>
              <a:t>Some well designed algorithms</a:t>
            </a:r>
          </a:p>
          <a:p>
            <a:pPr lvl="1" eaLnBrk="1" hangingPunct="1"/>
            <a:r>
              <a:rPr lang="en-GB" smtClean="0"/>
              <a:t>Presented in various ways </a:t>
            </a:r>
          </a:p>
          <a:p>
            <a:pPr lvl="1" eaLnBrk="1" hangingPunct="1"/>
            <a:r>
              <a:rPr lang="en-GB" smtClean="0"/>
              <a:t>Marking has been realistic</a:t>
            </a:r>
          </a:p>
          <a:p>
            <a:pPr eaLnBrk="1" hangingPunct="1"/>
            <a:endParaRPr lang="en-GB" smtClean="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1"/>
          <p:cNvSpPr>
            <a:spLocks noGrp="1" noChangeArrowheads="1"/>
          </p:cNvSpPr>
          <p:nvPr>
            <p:ph type="title" idx="4294967295"/>
          </p:nvPr>
        </p:nvSpPr>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Units A452 and 453</a:t>
            </a:r>
          </a:p>
        </p:txBody>
      </p:sp>
      <p:sp>
        <p:nvSpPr>
          <p:cNvPr id="149506" name="Rectangle 2"/>
          <p:cNvSpPr>
            <a:spLocks noGrp="1" noChangeArrowheads="1"/>
          </p:cNvSpPr>
          <p:nvPr>
            <p:ph type="body" idx="4294967295"/>
          </p:nvPr>
        </p:nvSpPr>
        <p:spPr/>
        <p:txBody>
          <a:bodyPr/>
          <a:lstStyle/>
          <a:p>
            <a:pPr marL="190500" indent="-190500">
              <a:lnSpc>
                <a:spcPct val="90000"/>
              </a:lnSpc>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We are encouraging students (and schools) to submit work through the coursework repository.</a:t>
            </a:r>
          </a:p>
          <a:p>
            <a:pPr marL="190500" indent="-190500">
              <a:lnSpc>
                <a:spcPct val="90000"/>
              </a:lnSpc>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We are happy to take ‘reports’ in any suitable format we can use without having to own any specific software;</a:t>
            </a:r>
          </a:p>
          <a:p>
            <a:pPr marL="450850" lvl="1">
              <a:lnSpc>
                <a:spcPct val="90000"/>
              </a:lnSpc>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Video, Multi-media presentations, Web Sites, others?</a:t>
            </a:r>
          </a:p>
          <a:p>
            <a:pPr marL="450850" lvl="1">
              <a:lnSpc>
                <a:spcPct val="90000"/>
              </a:lnSpc>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OH and word processed documents are fine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Title 1"/>
          <p:cNvSpPr>
            <a:spLocks noGrp="1"/>
          </p:cNvSpPr>
          <p:nvPr>
            <p:ph type="title"/>
          </p:nvPr>
        </p:nvSpPr>
        <p:spPr/>
        <p:txBody>
          <a:bodyPr/>
          <a:lstStyle/>
          <a:p>
            <a:r>
              <a:rPr lang="en-GB" smtClean="0"/>
              <a:t>Concerns / FAQ</a:t>
            </a:r>
          </a:p>
        </p:txBody>
      </p:sp>
      <p:sp>
        <p:nvSpPr>
          <p:cNvPr id="151554" name="Content Placeholder 4"/>
          <p:cNvSpPr>
            <a:spLocks noGrp="1"/>
          </p:cNvSpPr>
          <p:nvPr>
            <p:ph idx="1"/>
          </p:nvPr>
        </p:nvSpPr>
        <p:spPr>
          <a:xfrm>
            <a:off x="500063" y="2636838"/>
            <a:ext cx="8134350" cy="3633787"/>
          </a:xfrm>
        </p:spPr>
        <p:txBody>
          <a:bodyPr/>
          <a:lstStyle/>
          <a:p>
            <a:pPr lvl="1">
              <a:buFont typeface="Arial" charset="0"/>
              <a:buChar char="•"/>
            </a:pPr>
            <a:r>
              <a:rPr lang="en-GB" smtClean="0"/>
              <a:t>Is it harder than ICT?</a:t>
            </a:r>
          </a:p>
          <a:p>
            <a:pPr lvl="1">
              <a:buFont typeface="Arial" charset="0"/>
              <a:buChar char="•"/>
            </a:pPr>
            <a:r>
              <a:rPr lang="en-GB" smtClean="0"/>
              <a:t>How do we present Controlled Assessment work?</a:t>
            </a:r>
          </a:p>
          <a:p>
            <a:pPr lvl="1">
              <a:buFont typeface="Arial" charset="0"/>
              <a:buChar char="•"/>
            </a:pPr>
            <a:r>
              <a:rPr lang="en-GB" smtClean="0"/>
              <a:t>How do we mark it?</a:t>
            </a:r>
          </a:p>
          <a:p>
            <a:pPr lvl="1">
              <a:buFont typeface="Arial" charset="0"/>
              <a:buChar char="•"/>
            </a:pPr>
            <a:r>
              <a:rPr lang="en-GB" smtClean="0"/>
              <a:t>What support / books are there?</a:t>
            </a:r>
          </a:p>
          <a:p>
            <a:pPr lvl="1">
              <a:buFont typeface="Arial" charset="0"/>
              <a:buChar char="•"/>
            </a:pPr>
            <a:r>
              <a:rPr lang="en-GB" smtClean="0"/>
              <a:t>Implications for KS3</a:t>
            </a:r>
          </a:p>
          <a:p>
            <a:pPr lvl="1">
              <a:buFont typeface="Arial" charset="0"/>
              <a:buChar char="•"/>
            </a:pPr>
            <a:r>
              <a:rPr lang="en-GB" smtClean="0"/>
              <a:t>Implications for ICT</a:t>
            </a:r>
          </a:p>
          <a:p>
            <a:pPr lvl="1">
              <a:buFont typeface="Arial" charset="0"/>
              <a:buChar char="•"/>
            </a:pPr>
            <a:r>
              <a:rPr lang="en-GB" smtClean="0"/>
              <a:t>Implications for A level</a:t>
            </a:r>
          </a:p>
          <a:p>
            <a:pPr lvl="1">
              <a:buFontTx/>
              <a:buNone/>
            </a:pPr>
            <a:endParaRPr lang="en-GB" smtClean="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Title 1"/>
          <p:cNvSpPr>
            <a:spLocks noGrp="1"/>
          </p:cNvSpPr>
          <p:nvPr>
            <p:ph type="title"/>
          </p:nvPr>
        </p:nvSpPr>
        <p:spPr/>
        <p:txBody>
          <a:bodyPr/>
          <a:lstStyle/>
          <a:p>
            <a:r>
              <a:rPr lang="en-GB" smtClean="0"/>
              <a:t>Concerns / FAQ</a:t>
            </a:r>
          </a:p>
        </p:txBody>
      </p:sp>
      <p:sp>
        <p:nvSpPr>
          <p:cNvPr id="153602" name="Content Placeholder 4"/>
          <p:cNvSpPr>
            <a:spLocks noGrp="1"/>
          </p:cNvSpPr>
          <p:nvPr>
            <p:ph idx="1"/>
          </p:nvPr>
        </p:nvSpPr>
        <p:spPr>
          <a:xfrm>
            <a:off x="500063" y="2636838"/>
            <a:ext cx="8134350" cy="3633787"/>
          </a:xfrm>
        </p:spPr>
        <p:txBody>
          <a:bodyPr/>
          <a:lstStyle/>
          <a:p>
            <a:pPr lvl="1">
              <a:buFontTx/>
              <a:buNone/>
            </a:pPr>
            <a:r>
              <a:rPr lang="en-GB" i="1" smtClean="0"/>
              <a:t>Is it harder than ICT?</a:t>
            </a:r>
          </a:p>
          <a:p>
            <a:pPr lvl="1">
              <a:buFontTx/>
              <a:buNone/>
            </a:pPr>
            <a:r>
              <a:rPr lang="en-GB" smtClean="0"/>
              <a:t>	</a:t>
            </a:r>
            <a:r>
              <a:rPr lang="en-GB" sz="2400" smtClean="0"/>
              <a:t>No – it might be more challenging!</a:t>
            </a:r>
          </a:p>
          <a:p>
            <a:pPr lvl="1">
              <a:buFontTx/>
              <a:buNone/>
            </a:pPr>
            <a:r>
              <a:rPr lang="en-GB" sz="2400" smtClean="0"/>
              <a:t>	Much evidence that the candidates enjoy it</a:t>
            </a:r>
          </a:p>
          <a:p>
            <a:pPr lvl="1">
              <a:buFontTx/>
              <a:buNone/>
            </a:pPr>
            <a:r>
              <a:rPr lang="en-GB" sz="2400" smtClean="0"/>
              <a:t>	We expect good results</a:t>
            </a:r>
          </a:p>
          <a:p>
            <a:pPr lvl="1">
              <a:buFontTx/>
              <a:buNone/>
            </a:pPr>
            <a:r>
              <a:rPr lang="en-GB" sz="2400" smtClean="0"/>
              <a:t>	The requirements are clear cut</a:t>
            </a:r>
          </a:p>
          <a:p>
            <a:pPr lvl="1">
              <a:buFontTx/>
              <a:buNone/>
            </a:pPr>
            <a:r>
              <a:rPr lang="en-GB" sz="2400" smtClean="0"/>
              <a:t>	Well prepared students should be able to hit the bull’s eye</a:t>
            </a:r>
          </a:p>
          <a:p>
            <a:pPr lvl="1">
              <a:buFontTx/>
              <a:buNone/>
            </a:pPr>
            <a:r>
              <a:rPr lang="en-GB" sz="2400" smtClean="0"/>
              <a:t>	So far, much work of a high standard has been presented</a:t>
            </a:r>
          </a:p>
          <a:p>
            <a:pPr lvl="1">
              <a:buFontTx/>
              <a:buNone/>
            </a:pPr>
            <a:endParaRPr lang="en-GB" smtClean="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Title 1"/>
          <p:cNvSpPr>
            <a:spLocks noGrp="1"/>
          </p:cNvSpPr>
          <p:nvPr>
            <p:ph type="title"/>
          </p:nvPr>
        </p:nvSpPr>
        <p:spPr/>
        <p:txBody>
          <a:bodyPr/>
          <a:lstStyle/>
          <a:p>
            <a:r>
              <a:rPr lang="en-GB" smtClean="0"/>
              <a:t>Concerns / FAQ</a:t>
            </a:r>
          </a:p>
        </p:txBody>
      </p:sp>
      <p:sp>
        <p:nvSpPr>
          <p:cNvPr id="155650" name="Content Placeholder 4"/>
          <p:cNvSpPr>
            <a:spLocks noGrp="1"/>
          </p:cNvSpPr>
          <p:nvPr>
            <p:ph idx="1"/>
          </p:nvPr>
        </p:nvSpPr>
        <p:spPr>
          <a:xfrm>
            <a:off x="500063" y="2636838"/>
            <a:ext cx="8134350" cy="3633787"/>
          </a:xfrm>
        </p:spPr>
        <p:txBody>
          <a:bodyPr/>
          <a:lstStyle/>
          <a:p>
            <a:pPr lvl="1">
              <a:buFontTx/>
              <a:buNone/>
            </a:pPr>
            <a:r>
              <a:rPr lang="en-GB" i="1" smtClean="0"/>
              <a:t>How do we present Controlled Assessment work?</a:t>
            </a:r>
          </a:p>
          <a:p>
            <a:pPr lvl="1">
              <a:buFontTx/>
              <a:buNone/>
            </a:pPr>
            <a:r>
              <a:rPr lang="en-GB" smtClean="0"/>
              <a:t>	Any way that demonstrates the achievements of the students</a:t>
            </a:r>
          </a:p>
          <a:p>
            <a:pPr lvl="1">
              <a:buFontTx/>
              <a:buNone/>
            </a:pPr>
            <a:r>
              <a:rPr lang="en-GB" smtClean="0"/>
              <a:t>	No need for vast amounts of reports</a:t>
            </a:r>
          </a:p>
          <a:p>
            <a:pPr lvl="1">
              <a:buFontTx/>
              <a:buNone/>
            </a:pPr>
            <a:r>
              <a:rPr lang="en-GB" smtClean="0"/>
              <a:t>	But needs to be presented in a logical manner</a:t>
            </a:r>
          </a:p>
          <a:p>
            <a:pPr lvl="1">
              <a:buFontTx/>
              <a:buNone/>
            </a:pPr>
            <a:r>
              <a:rPr lang="en-GB" smtClean="0"/>
              <a:t>	Ideally use repository </a:t>
            </a:r>
          </a:p>
          <a:p>
            <a:pPr lvl="1">
              <a:buFontTx/>
              <a:buNone/>
            </a:pPr>
            <a:endParaRPr lang="en-GB"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GB" smtClean="0"/>
              <a:t>Michael Gove</a:t>
            </a:r>
          </a:p>
        </p:txBody>
      </p:sp>
      <p:sp>
        <p:nvSpPr>
          <p:cNvPr id="29698" name="Rectangle 3"/>
          <p:cNvSpPr>
            <a:spLocks noGrp="1" noChangeArrowheads="1"/>
          </p:cNvSpPr>
          <p:nvPr>
            <p:ph type="body" idx="1"/>
          </p:nvPr>
        </p:nvSpPr>
        <p:spPr>
          <a:xfrm>
            <a:off x="468313" y="2852738"/>
            <a:ext cx="8134350" cy="3633787"/>
          </a:xfrm>
        </p:spPr>
        <p:txBody>
          <a:bodyPr/>
          <a:lstStyle/>
          <a:p>
            <a:pPr eaLnBrk="1" hangingPunct="1">
              <a:lnSpc>
                <a:spcPct val="90000"/>
              </a:lnSpc>
              <a:buFontTx/>
              <a:buNone/>
            </a:pPr>
            <a:endParaRPr lang="en-GB" sz="2400" i="1" smtClean="0"/>
          </a:p>
          <a:p>
            <a:pPr>
              <a:buFontTx/>
              <a:buNone/>
            </a:pPr>
            <a:r>
              <a:rPr lang="en-GB" sz="2400" i="1" smtClean="0"/>
              <a:t>  </a:t>
            </a:r>
            <a:r>
              <a:rPr lang="en-GB" sz="2000" i="1" smtClean="0"/>
              <a:t>Technology in schools will no longer be micromanaged by Whitehall. By withdrawing the Programme of Study, we’re giving schools and teachers freedom over what and how to teach; revolutionising ICT as we know it.</a:t>
            </a:r>
          </a:p>
          <a:p>
            <a:pPr>
              <a:buFontTx/>
              <a:buNone/>
            </a:pPr>
            <a:r>
              <a:rPr lang="en-GB" sz="2000" i="1" smtClean="0"/>
              <a:t> </a:t>
            </a:r>
          </a:p>
          <a:p>
            <a:pPr>
              <a:buFontTx/>
              <a:buNone/>
            </a:pPr>
            <a:r>
              <a:rPr lang="en-GB" sz="2000" i="1" smtClean="0"/>
              <a:t>   Let me stress - ICT will remain compulsory at all key stages, and will still be taught at every stage of the curriculum. The existing Programme of Study will remain on the web for reference.</a:t>
            </a:r>
          </a:p>
          <a:p>
            <a:pPr>
              <a:buFontTx/>
              <a:buNone/>
            </a:pPr>
            <a:endParaRPr lang="en-GB" sz="2400" i="1" smtClean="0"/>
          </a:p>
          <a:p>
            <a:pPr eaLnBrk="1" hangingPunct="1">
              <a:lnSpc>
                <a:spcPct val="90000"/>
              </a:lnSpc>
              <a:buFontTx/>
              <a:buNone/>
            </a:pPr>
            <a:endParaRPr lang="en-GB" sz="2400" i="1" smtClean="0"/>
          </a:p>
          <a:p>
            <a:pPr eaLnBrk="1" hangingPunct="1">
              <a:lnSpc>
                <a:spcPct val="90000"/>
              </a:lnSpc>
              <a:buFontTx/>
              <a:buNone/>
            </a:pPr>
            <a:r>
              <a:rPr lang="en-GB" sz="2400" smtClean="0"/>
              <a:t>  </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Title 1"/>
          <p:cNvSpPr>
            <a:spLocks noGrp="1"/>
          </p:cNvSpPr>
          <p:nvPr>
            <p:ph type="title"/>
          </p:nvPr>
        </p:nvSpPr>
        <p:spPr/>
        <p:txBody>
          <a:bodyPr/>
          <a:lstStyle/>
          <a:p>
            <a:r>
              <a:rPr lang="en-GB" smtClean="0"/>
              <a:t>Concerns / FAQ</a:t>
            </a:r>
          </a:p>
        </p:txBody>
      </p:sp>
      <p:sp>
        <p:nvSpPr>
          <p:cNvPr id="157698" name="Content Placeholder 4"/>
          <p:cNvSpPr>
            <a:spLocks noGrp="1"/>
          </p:cNvSpPr>
          <p:nvPr>
            <p:ph idx="1"/>
          </p:nvPr>
        </p:nvSpPr>
        <p:spPr>
          <a:xfrm>
            <a:off x="500063" y="2636838"/>
            <a:ext cx="8134350" cy="3633787"/>
          </a:xfrm>
        </p:spPr>
        <p:txBody>
          <a:bodyPr/>
          <a:lstStyle/>
          <a:p>
            <a:pPr lvl="1">
              <a:buFontTx/>
              <a:buNone/>
            </a:pPr>
            <a:r>
              <a:rPr lang="en-GB" i="1" smtClean="0"/>
              <a:t>How do we mark it?</a:t>
            </a:r>
          </a:p>
          <a:p>
            <a:pPr lvl="1">
              <a:buFontTx/>
              <a:buNone/>
            </a:pPr>
            <a:r>
              <a:rPr lang="en-GB" smtClean="0"/>
              <a:t>	Use the mark bands</a:t>
            </a:r>
          </a:p>
          <a:p>
            <a:pPr lvl="1">
              <a:buFontTx/>
              <a:buNone/>
            </a:pPr>
            <a:r>
              <a:rPr lang="en-GB" smtClean="0"/>
              <a:t>	Best fit</a:t>
            </a:r>
          </a:p>
          <a:p>
            <a:pPr lvl="1">
              <a:buFontTx/>
              <a:buNone/>
            </a:pPr>
            <a:r>
              <a:rPr lang="en-GB" smtClean="0"/>
              <a:t>	Quite easy to assign work to a band</a:t>
            </a:r>
          </a:p>
          <a:p>
            <a:pPr lvl="1">
              <a:buFontTx/>
              <a:buNone/>
            </a:pPr>
            <a:r>
              <a:rPr lang="en-GB" smtClean="0"/>
              <a:t>	Overall judgement for all the tasks</a:t>
            </a:r>
          </a:p>
          <a:p>
            <a:pPr lvl="1">
              <a:buFontTx/>
              <a:buNone/>
            </a:pPr>
            <a:r>
              <a:rPr lang="en-GB" smtClean="0"/>
              <a:t>	Need to complete all the tasks for highest marks</a:t>
            </a:r>
          </a:p>
          <a:p>
            <a:pPr lvl="1">
              <a:buFontTx/>
              <a:buNone/>
            </a:pPr>
            <a:r>
              <a:rPr lang="en-GB" smtClean="0"/>
              <a:t>	Very few adjustments made so far</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Title 1"/>
          <p:cNvSpPr>
            <a:spLocks noGrp="1"/>
          </p:cNvSpPr>
          <p:nvPr>
            <p:ph type="title"/>
          </p:nvPr>
        </p:nvSpPr>
        <p:spPr/>
        <p:txBody>
          <a:bodyPr/>
          <a:lstStyle/>
          <a:p>
            <a:r>
              <a:rPr lang="en-GB" smtClean="0"/>
              <a:t>Concerns / FAQ</a:t>
            </a:r>
          </a:p>
        </p:txBody>
      </p:sp>
      <p:sp>
        <p:nvSpPr>
          <p:cNvPr id="159746" name="Content Placeholder 4"/>
          <p:cNvSpPr>
            <a:spLocks noGrp="1"/>
          </p:cNvSpPr>
          <p:nvPr>
            <p:ph idx="1"/>
          </p:nvPr>
        </p:nvSpPr>
        <p:spPr>
          <a:xfrm>
            <a:off x="500063" y="2636838"/>
            <a:ext cx="8134350" cy="3633787"/>
          </a:xfrm>
        </p:spPr>
        <p:txBody>
          <a:bodyPr/>
          <a:lstStyle/>
          <a:p>
            <a:pPr lvl="1">
              <a:buFontTx/>
              <a:buNone/>
            </a:pPr>
            <a:r>
              <a:rPr lang="en-GB" i="1" smtClean="0"/>
              <a:t>What support / books are there?</a:t>
            </a:r>
          </a:p>
          <a:p>
            <a:pPr lvl="1">
              <a:buFontTx/>
              <a:buNone/>
            </a:pPr>
            <a:r>
              <a:rPr lang="en-GB" smtClean="0"/>
              <a:t>	Hodder DL (under review)</a:t>
            </a:r>
          </a:p>
          <a:p>
            <a:pPr lvl="1">
              <a:buFontTx/>
              <a:buNone/>
            </a:pPr>
            <a:r>
              <a:rPr lang="en-GB" smtClean="0"/>
              <a:t>	New Hodder book</a:t>
            </a:r>
          </a:p>
          <a:p>
            <a:pPr lvl="1">
              <a:buFontTx/>
              <a:buNone/>
            </a:pPr>
            <a:r>
              <a:rPr lang="en-GB" smtClean="0"/>
              <a:t>	Lulu book</a:t>
            </a:r>
          </a:p>
          <a:p>
            <a:pPr lvl="1">
              <a:buFontTx/>
              <a:buNone/>
            </a:pPr>
            <a:r>
              <a:rPr lang="en-GB" smtClean="0"/>
              <a:t>	Many web sites</a:t>
            </a:r>
          </a:p>
          <a:p>
            <a:pPr lvl="1">
              <a:buFontTx/>
              <a:buNone/>
            </a:pPr>
            <a:r>
              <a:rPr lang="en-GB" smtClean="0"/>
              <a:t>	The web!</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Title 1"/>
          <p:cNvSpPr>
            <a:spLocks noGrp="1"/>
          </p:cNvSpPr>
          <p:nvPr>
            <p:ph type="title"/>
          </p:nvPr>
        </p:nvSpPr>
        <p:spPr/>
        <p:txBody>
          <a:bodyPr/>
          <a:lstStyle/>
          <a:p>
            <a:r>
              <a:rPr lang="en-GB" smtClean="0"/>
              <a:t>Concerns / FAQ</a:t>
            </a:r>
          </a:p>
        </p:txBody>
      </p:sp>
      <p:sp>
        <p:nvSpPr>
          <p:cNvPr id="161794" name="Content Placeholder 4"/>
          <p:cNvSpPr>
            <a:spLocks noGrp="1"/>
          </p:cNvSpPr>
          <p:nvPr>
            <p:ph idx="1"/>
          </p:nvPr>
        </p:nvSpPr>
        <p:spPr>
          <a:xfrm>
            <a:off x="500063" y="2636838"/>
            <a:ext cx="8134350" cy="3633787"/>
          </a:xfrm>
        </p:spPr>
        <p:txBody>
          <a:bodyPr/>
          <a:lstStyle/>
          <a:p>
            <a:pPr lvl="1">
              <a:buFontTx/>
              <a:buNone/>
            </a:pPr>
            <a:r>
              <a:rPr lang="en-GB" smtClean="0"/>
              <a:t>Implications for KS3</a:t>
            </a:r>
          </a:p>
          <a:p>
            <a:pPr lvl="1">
              <a:buFontTx/>
              <a:buNone/>
            </a:pPr>
            <a:r>
              <a:rPr lang="en-GB" smtClean="0"/>
              <a:t>	 </a:t>
            </a:r>
            <a:r>
              <a:rPr lang="en-GB" i="1" smtClean="0"/>
              <a:t>We’re not going to tell you what to do</a:t>
            </a:r>
            <a:r>
              <a:rPr lang="en-GB" smtClean="0"/>
              <a:t> – Michael Gove</a:t>
            </a:r>
          </a:p>
          <a:p>
            <a:pPr lvl="1">
              <a:buFontTx/>
              <a:buNone/>
            </a:pPr>
            <a:endParaRPr lang="en-GB" smtClean="0"/>
          </a:p>
          <a:p>
            <a:pPr lvl="1"/>
            <a:r>
              <a:rPr lang="en-GB" smtClean="0"/>
              <a:t>Scope for innovation</a:t>
            </a:r>
          </a:p>
          <a:p>
            <a:pPr lvl="1"/>
            <a:r>
              <a:rPr lang="en-GB" smtClean="0"/>
              <a:t>Computational thinking must be the way forward</a:t>
            </a:r>
          </a:p>
          <a:p>
            <a:pPr lvl="1"/>
            <a:r>
              <a:rPr lang="en-GB" smtClean="0"/>
              <a:t>	algorithms</a:t>
            </a:r>
          </a:p>
          <a:p>
            <a:pPr lvl="1"/>
            <a:r>
              <a:rPr lang="en-GB" smtClean="0"/>
              <a:t>	programming</a:t>
            </a:r>
          </a:p>
          <a:p>
            <a:pPr lvl="1"/>
            <a:r>
              <a:rPr lang="en-GB" smtClean="0"/>
              <a:t>Any exposure to these is essential and beneficial</a:t>
            </a:r>
          </a:p>
          <a:p>
            <a:pPr lvl="1">
              <a:buFontTx/>
              <a:buNone/>
            </a:pPr>
            <a:endParaRPr lang="en-GB" smtClean="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Title 1"/>
          <p:cNvSpPr>
            <a:spLocks noGrp="1"/>
          </p:cNvSpPr>
          <p:nvPr>
            <p:ph type="title"/>
          </p:nvPr>
        </p:nvSpPr>
        <p:spPr/>
        <p:txBody>
          <a:bodyPr/>
          <a:lstStyle/>
          <a:p>
            <a:r>
              <a:rPr lang="en-GB" smtClean="0"/>
              <a:t>Concerns / FAQ</a:t>
            </a:r>
          </a:p>
        </p:txBody>
      </p:sp>
      <p:sp>
        <p:nvSpPr>
          <p:cNvPr id="163842" name="Content Placeholder 4"/>
          <p:cNvSpPr>
            <a:spLocks noGrp="1"/>
          </p:cNvSpPr>
          <p:nvPr>
            <p:ph idx="1"/>
          </p:nvPr>
        </p:nvSpPr>
        <p:spPr>
          <a:xfrm>
            <a:off x="500063" y="2636838"/>
            <a:ext cx="8134350" cy="3633787"/>
          </a:xfrm>
        </p:spPr>
        <p:txBody>
          <a:bodyPr/>
          <a:lstStyle/>
          <a:p>
            <a:pPr lvl="1">
              <a:buFontTx/>
              <a:buNone/>
            </a:pPr>
            <a:r>
              <a:rPr lang="en-GB" smtClean="0"/>
              <a:t>Implications for KS3</a:t>
            </a:r>
          </a:p>
          <a:p>
            <a:pPr lvl="1">
              <a:buFontTx/>
              <a:buNone/>
            </a:pPr>
            <a:r>
              <a:rPr lang="en-GB" smtClean="0"/>
              <a:t>	Possible approaches</a:t>
            </a:r>
          </a:p>
          <a:p>
            <a:pPr lvl="1">
              <a:buFontTx/>
              <a:buNone/>
            </a:pPr>
            <a:r>
              <a:rPr lang="en-GB" sz="2400" smtClean="0">
                <a:hlinkClick r:id="rId3"/>
              </a:rPr>
              <a:t>http://www.computingatschool.org.uk/index.php?id=cacfs</a:t>
            </a:r>
            <a:endParaRPr lang="en-GB" sz="2400" smtClean="0"/>
          </a:p>
          <a:p>
            <a:pPr lvl="1">
              <a:buFontTx/>
              <a:buNone/>
            </a:pPr>
            <a:r>
              <a:rPr lang="en-GB" smtClean="0"/>
              <a:t>Cambridge Nationals Unit 8 – programming</a:t>
            </a:r>
            <a:endParaRPr lang="en-GB" i="1" smtClean="0"/>
          </a:p>
          <a:p>
            <a:pPr lvl="1">
              <a:buFontTx/>
              <a:buNone/>
            </a:pPr>
            <a:r>
              <a:rPr lang="en-GB" i="1" smtClean="0"/>
              <a:t>www.cambridgenationals.org.uk</a:t>
            </a:r>
          </a:p>
          <a:p>
            <a:pPr lvl="1">
              <a:buFontTx/>
              <a:buNone/>
            </a:pPr>
            <a:r>
              <a:rPr lang="en-GB" smtClean="0"/>
              <a:t>But - GCSE assumes no prior knowledge</a:t>
            </a:r>
          </a:p>
          <a:p>
            <a:pPr lvl="1">
              <a:buFontTx/>
              <a:buNone/>
            </a:pPr>
            <a:endParaRPr lang="en-GB" smtClean="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Title 1"/>
          <p:cNvSpPr>
            <a:spLocks noGrp="1"/>
          </p:cNvSpPr>
          <p:nvPr>
            <p:ph type="title"/>
          </p:nvPr>
        </p:nvSpPr>
        <p:spPr/>
        <p:txBody>
          <a:bodyPr/>
          <a:lstStyle/>
          <a:p>
            <a:r>
              <a:rPr lang="en-GB" smtClean="0"/>
              <a:t>Concerns / FAQ</a:t>
            </a:r>
          </a:p>
        </p:txBody>
      </p:sp>
      <p:sp>
        <p:nvSpPr>
          <p:cNvPr id="165890" name="Content Placeholder 4"/>
          <p:cNvSpPr>
            <a:spLocks noGrp="1"/>
          </p:cNvSpPr>
          <p:nvPr>
            <p:ph idx="1"/>
          </p:nvPr>
        </p:nvSpPr>
        <p:spPr>
          <a:xfrm>
            <a:off x="500063" y="2636838"/>
            <a:ext cx="8134350" cy="3633787"/>
          </a:xfrm>
        </p:spPr>
        <p:txBody>
          <a:bodyPr/>
          <a:lstStyle/>
          <a:p>
            <a:pPr lvl="1">
              <a:buFontTx/>
              <a:buNone/>
            </a:pPr>
            <a:r>
              <a:rPr lang="en-GB" smtClean="0"/>
              <a:t>Implications for ICT</a:t>
            </a:r>
          </a:p>
          <a:p>
            <a:pPr lvl="1">
              <a:buFontTx/>
              <a:buNone/>
            </a:pPr>
            <a:r>
              <a:rPr lang="en-GB" smtClean="0"/>
              <a:t>	Expect changes to ICT in the medium to long term</a:t>
            </a:r>
          </a:p>
          <a:p>
            <a:pPr lvl="1">
              <a:buFontTx/>
              <a:buNone/>
            </a:pPr>
            <a:r>
              <a:rPr lang="en-GB" smtClean="0"/>
              <a:t>	View of ICT will need to change</a:t>
            </a:r>
          </a:p>
          <a:p>
            <a:pPr lvl="1">
              <a:buFontTx/>
              <a:buNone/>
            </a:pPr>
            <a:r>
              <a:rPr lang="en-GB" smtClean="0"/>
              <a:t>	?????</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Title 1"/>
          <p:cNvSpPr>
            <a:spLocks noGrp="1"/>
          </p:cNvSpPr>
          <p:nvPr>
            <p:ph type="title"/>
          </p:nvPr>
        </p:nvSpPr>
        <p:spPr/>
        <p:txBody>
          <a:bodyPr/>
          <a:lstStyle/>
          <a:p>
            <a:r>
              <a:rPr lang="en-GB" smtClean="0"/>
              <a:t>Concerns / FAQ</a:t>
            </a:r>
          </a:p>
        </p:txBody>
      </p:sp>
      <p:sp>
        <p:nvSpPr>
          <p:cNvPr id="167938" name="Content Placeholder 4"/>
          <p:cNvSpPr>
            <a:spLocks noGrp="1"/>
          </p:cNvSpPr>
          <p:nvPr>
            <p:ph idx="1"/>
          </p:nvPr>
        </p:nvSpPr>
        <p:spPr>
          <a:xfrm>
            <a:off x="500063" y="2636838"/>
            <a:ext cx="8134350" cy="3633787"/>
          </a:xfrm>
        </p:spPr>
        <p:txBody>
          <a:bodyPr/>
          <a:lstStyle/>
          <a:p>
            <a:pPr lvl="1">
              <a:buFontTx/>
              <a:buNone/>
            </a:pPr>
            <a:r>
              <a:rPr lang="en-GB" smtClean="0"/>
              <a:t>Implications for A level</a:t>
            </a:r>
          </a:p>
          <a:p>
            <a:pPr lvl="1">
              <a:buFontTx/>
              <a:buNone/>
            </a:pPr>
            <a:r>
              <a:rPr lang="en-GB" smtClean="0"/>
              <a:t>	Expect changes here, too</a:t>
            </a:r>
          </a:p>
          <a:p>
            <a:pPr lvl="1">
              <a:buFontTx/>
              <a:buNone/>
            </a:pPr>
            <a:endParaRPr lang="en-GB" smtClean="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Title 1"/>
          <p:cNvSpPr>
            <a:spLocks noGrp="1"/>
          </p:cNvSpPr>
          <p:nvPr>
            <p:ph type="title"/>
          </p:nvPr>
        </p:nvSpPr>
        <p:spPr/>
        <p:txBody>
          <a:bodyPr/>
          <a:lstStyle/>
          <a:p>
            <a:r>
              <a:rPr lang="en-GB" smtClean="0"/>
              <a:t>From the message boards</a:t>
            </a:r>
          </a:p>
        </p:txBody>
      </p:sp>
      <p:sp>
        <p:nvSpPr>
          <p:cNvPr id="31" name="Content Placeholder 4"/>
          <p:cNvSpPr>
            <a:spLocks noGrp="1"/>
          </p:cNvSpPr>
          <p:nvPr>
            <p:ph idx="1"/>
          </p:nvPr>
        </p:nvSpPr>
        <p:spPr>
          <a:xfrm>
            <a:off x="500063" y="2636838"/>
            <a:ext cx="8134350" cy="3633787"/>
          </a:xfrm>
        </p:spPr>
        <p:txBody>
          <a:bodyPr/>
          <a:lstStyle/>
          <a:p>
            <a:pPr>
              <a:buFontTx/>
              <a:buNone/>
              <a:defRPr/>
            </a:pPr>
            <a:endParaRPr lang="en-GB" sz="2400" i="1" dirty="0" smtClean="0"/>
          </a:p>
          <a:p>
            <a:pPr indent="0">
              <a:buFontTx/>
              <a:buNone/>
              <a:defRPr/>
            </a:pPr>
            <a:r>
              <a:rPr lang="en-GB" sz="2400" i="1" dirty="0" smtClean="0"/>
              <a:t>We started the OCR Computing course last September with a single group of 28 students (other classes still doing Nationals and the rebranded Cambridge version next September).</a:t>
            </a:r>
          </a:p>
          <a:p>
            <a:pPr indent="0">
              <a:buFontTx/>
              <a:buNone/>
              <a:defRPr/>
            </a:pPr>
            <a:r>
              <a:rPr lang="en-GB" sz="2400" i="1" dirty="0" smtClean="0"/>
              <a:t>The kids absolutely love it and are doing really well.</a:t>
            </a:r>
          </a:p>
          <a:p>
            <a:pPr>
              <a:buFontTx/>
              <a:buNone/>
              <a:defRPr/>
            </a:pPr>
            <a:endParaRPr lang="en-GB" sz="2400" i="1" dirty="0" smtClean="0"/>
          </a:p>
          <a:p>
            <a:pPr lvl="1">
              <a:buFontTx/>
              <a:buNone/>
              <a:defRPr/>
            </a:pPr>
            <a:endParaRPr lang="en-GB" dirty="0" smtClean="0"/>
          </a:p>
          <a:p>
            <a:pPr lvl="1">
              <a:buFontTx/>
              <a:buNone/>
              <a:defRPr/>
            </a:pPr>
            <a:endParaRPr lang="en-GB"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Title 1"/>
          <p:cNvSpPr>
            <a:spLocks noGrp="1"/>
          </p:cNvSpPr>
          <p:nvPr>
            <p:ph type="title"/>
          </p:nvPr>
        </p:nvSpPr>
        <p:spPr/>
        <p:txBody>
          <a:bodyPr/>
          <a:lstStyle/>
          <a:p>
            <a:r>
              <a:rPr lang="en-GB" smtClean="0"/>
              <a:t>From the message boards</a:t>
            </a:r>
          </a:p>
        </p:txBody>
      </p:sp>
      <p:sp>
        <p:nvSpPr>
          <p:cNvPr id="31" name="Content Placeholder 4"/>
          <p:cNvSpPr>
            <a:spLocks noGrp="1"/>
          </p:cNvSpPr>
          <p:nvPr>
            <p:ph idx="1"/>
          </p:nvPr>
        </p:nvSpPr>
        <p:spPr>
          <a:xfrm>
            <a:off x="500063" y="2636838"/>
            <a:ext cx="8134350" cy="3633787"/>
          </a:xfrm>
        </p:spPr>
        <p:txBody>
          <a:bodyPr/>
          <a:lstStyle/>
          <a:p>
            <a:pPr>
              <a:buFontTx/>
              <a:buNone/>
              <a:defRPr/>
            </a:pPr>
            <a:endParaRPr lang="en-GB" sz="2400" i="1" dirty="0" smtClean="0"/>
          </a:p>
          <a:p>
            <a:pPr indent="0">
              <a:buFontTx/>
              <a:buNone/>
              <a:defRPr/>
            </a:pPr>
            <a:r>
              <a:rPr lang="en-GB" sz="2400" i="1" dirty="0" smtClean="0"/>
              <a:t>In any school I know, where kids are given the choice, Computing wins hands-down.  Might be the 'newness'.  Might be the fact more teachers enjoy Computing more.  Might be the fact Computing can get you a job...</a:t>
            </a:r>
          </a:p>
          <a:p>
            <a:pPr lvl="1">
              <a:buFontTx/>
              <a:buNone/>
              <a:defRPr/>
            </a:pPr>
            <a:endParaRPr lang="en-GB" dirty="0" smtClean="0"/>
          </a:p>
          <a:p>
            <a:pPr lvl="1">
              <a:buFontTx/>
              <a:buNone/>
              <a:defRPr/>
            </a:pPr>
            <a:endParaRPr lang="en-GB"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2"/>
          <p:cNvSpPr>
            <a:spLocks noGrp="1" noChangeArrowheads="1"/>
          </p:cNvSpPr>
          <p:nvPr>
            <p:ph type="title"/>
          </p:nvPr>
        </p:nvSpPr>
        <p:spPr/>
        <p:txBody>
          <a:bodyPr/>
          <a:lstStyle/>
          <a:p>
            <a:r>
              <a:rPr lang="en-GB" smtClean="0"/>
              <a:t>OCR support</a:t>
            </a:r>
          </a:p>
        </p:txBody>
      </p:sp>
      <p:sp>
        <p:nvSpPr>
          <p:cNvPr id="174082" name="Rectangle 3"/>
          <p:cNvSpPr>
            <a:spLocks noGrp="1" noChangeArrowheads="1"/>
          </p:cNvSpPr>
          <p:nvPr>
            <p:ph type="body" idx="1"/>
          </p:nvPr>
        </p:nvSpPr>
        <p:spPr/>
        <p:txBody>
          <a:bodyPr/>
          <a:lstStyle/>
          <a:p>
            <a:pPr eaLnBrk="1" hangingPunct="1">
              <a:lnSpc>
                <a:spcPct val="90000"/>
              </a:lnSpc>
              <a:buFontTx/>
              <a:buNone/>
            </a:pPr>
            <a:r>
              <a:rPr lang="en-GB" smtClean="0"/>
              <a:t>OCR Website – </a:t>
            </a:r>
            <a:r>
              <a:rPr lang="en-GB" smtClean="0">
                <a:hlinkClick r:id="rId2"/>
              </a:rPr>
              <a:t>www.ocr.org.uk</a:t>
            </a:r>
            <a:endParaRPr lang="en-GB" smtClean="0"/>
          </a:p>
          <a:p>
            <a:pPr eaLnBrk="1" hangingPunct="1">
              <a:lnSpc>
                <a:spcPct val="90000"/>
              </a:lnSpc>
              <a:buFontTx/>
              <a:buNone/>
            </a:pPr>
            <a:endParaRPr lang="en-GB" sz="2400" smtClean="0"/>
          </a:p>
          <a:p>
            <a:pPr eaLnBrk="1" hangingPunct="1">
              <a:lnSpc>
                <a:spcPct val="90000"/>
              </a:lnSpc>
              <a:buFontTx/>
              <a:buNone/>
            </a:pPr>
            <a:r>
              <a:rPr lang="en-GB" sz="2400" smtClean="0"/>
              <a:t>Customer Contact Centre (General) </a:t>
            </a:r>
          </a:p>
          <a:p>
            <a:pPr eaLnBrk="1" hangingPunct="1">
              <a:lnSpc>
                <a:spcPct val="90000"/>
              </a:lnSpc>
              <a:buFontTx/>
              <a:buNone/>
            </a:pPr>
            <a:r>
              <a:rPr lang="en-GB" sz="2400" smtClean="0"/>
              <a:t>Tel: 01223 553998 		Fax: 01223 552627</a:t>
            </a:r>
          </a:p>
          <a:p>
            <a:pPr eaLnBrk="1" hangingPunct="1">
              <a:lnSpc>
                <a:spcPct val="90000"/>
              </a:lnSpc>
              <a:buFontTx/>
              <a:buNone/>
            </a:pPr>
            <a:r>
              <a:rPr lang="en-GB" sz="2400" smtClean="0"/>
              <a:t>Email: </a:t>
            </a:r>
            <a:r>
              <a:rPr lang="en-GB" sz="2400" smtClean="0">
                <a:hlinkClick r:id="rId3"/>
              </a:rPr>
              <a:t>general.qualifications@ocr.org.uk</a:t>
            </a:r>
            <a:endParaRPr lang="en-GB" sz="2400" smtClean="0"/>
          </a:p>
          <a:p>
            <a:pPr eaLnBrk="1" hangingPunct="1">
              <a:lnSpc>
                <a:spcPct val="90000"/>
              </a:lnSpc>
              <a:buFontTx/>
              <a:buNone/>
            </a:pPr>
            <a:endParaRPr lang="en-GB" sz="2400" smtClean="0"/>
          </a:p>
          <a:p>
            <a:pPr eaLnBrk="1" hangingPunct="1">
              <a:lnSpc>
                <a:spcPct val="90000"/>
              </a:lnSpc>
              <a:buFontTx/>
              <a:buNone/>
            </a:pPr>
            <a:r>
              <a:rPr lang="en-GB" sz="2400" smtClean="0"/>
              <a:t>Customer Contact Centre (Vocational) </a:t>
            </a:r>
          </a:p>
          <a:p>
            <a:pPr eaLnBrk="1" hangingPunct="1">
              <a:lnSpc>
                <a:spcPct val="90000"/>
              </a:lnSpc>
              <a:buFontTx/>
              <a:buNone/>
            </a:pPr>
            <a:r>
              <a:rPr lang="en-GB" sz="2400" smtClean="0"/>
              <a:t>Tel: 024 7685 1509		Fax: 024 7642 1944 </a:t>
            </a:r>
          </a:p>
          <a:p>
            <a:pPr eaLnBrk="1" hangingPunct="1">
              <a:lnSpc>
                <a:spcPct val="90000"/>
              </a:lnSpc>
              <a:buFontTx/>
              <a:buNone/>
            </a:pPr>
            <a:r>
              <a:rPr lang="en-GB" sz="2400" smtClean="0"/>
              <a:t>Email: </a:t>
            </a:r>
            <a:r>
              <a:rPr lang="en-GB" sz="2400" smtClean="0">
                <a:hlinkClick r:id="rId4"/>
              </a:rPr>
              <a:t>vocational.qualifications@ocr.org.uk</a:t>
            </a:r>
            <a:endParaRPr lang="en-GB" sz="2400" smtClean="0"/>
          </a:p>
          <a:p>
            <a:pPr>
              <a:lnSpc>
                <a:spcPct val="90000"/>
              </a:lnSpc>
            </a:pPr>
            <a:endParaRPr lang="en-GB" smtClean="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2"/>
          <p:cNvSpPr>
            <a:spLocks noGrp="1" noChangeArrowheads="1"/>
          </p:cNvSpPr>
          <p:nvPr>
            <p:ph type="title"/>
          </p:nvPr>
        </p:nvSpPr>
        <p:spPr/>
        <p:txBody>
          <a:bodyPr/>
          <a:lstStyle/>
          <a:p>
            <a:r>
              <a:rPr lang="en-GB" smtClean="0"/>
              <a:t>Support and Resources</a:t>
            </a:r>
          </a:p>
        </p:txBody>
      </p:sp>
      <p:sp>
        <p:nvSpPr>
          <p:cNvPr id="175106" name="Rectangle 3"/>
          <p:cNvSpPr>
            <a:spLocks noGrp="1" noChangeArrowheads="1"/>
          </p:cNvSpPr>
          <p:nvPr>
            <p:ph type="body" idx="1"/>
          </p:nvPr>
        </p:nvSpPr>
        <p:spPr/>
        <p:txBody>
          <a:bodyPr/>
          <a:lstStyle/>
          <a:p>
            <a:pPr eaLnBrk="1" hangingPunct="1">
              <a:buFontTx/>
              <a:buNone/>
            </a:pPr>
            <a:r>
              <a:rPr lang="en-GB" smtClean="0"/>
              <a:t>From  </a:t>
            </a:r>
            <a:r>
              <a:rPr lang="en-GB" smtClean="0">
                <a:hlinkClick r:id="rId2"/>
              </a:rPr>
              <a:t>www.ocr.org.uk</a:t>
            </a:r>
            <a:endParaRPr lang="en-GB" smtClean="0"/>
          </a:p>
          <a:p>
            <a:pPr lvl="1" eaLnBrk="1" hangingPunct="1"/>
            <a:r>
              <a:rPr lang="en-GB" smtClean="0"/>
              <a:t>Schemes of work </a:t>
            </a:r>
          </a:p>
          <a:p>
            <a:pPr lvl="1" eaLnBrk="1" hangingPunct="1"/>
            <a:r>
              <a:rPr lang="en-GB" smtClean="0"/>
              <a:t>Sample lessons</a:t>
            </a:r>
          </a:p>
          <a:p>
            <a:pPr lvl="1" eaLnBrk="1" hangingPunct="1"/>
            <a:r>
              <a:rPr lang="en-GB" smtClean="0"/>
              <a:t>Specimen assessment material</a:t>
            </a:r>
          </a:p>
          <a:p>
            <a:pPr lvl="1" eaLnBrk="1" hangingPunct="1"/>
            <a:r>
              <a:rPr lang="en-GB" smtClean="0"/>
              <a:t>Specification</a:t>
            </a:r>
          </a:p>
          <a:p>
            <a:pPr lvl="1" eaLnBrk="1" hangingPunct="1"/>
            <a:r>
              <a:rPr lang="en-GB" smtClean="0"/>
              <a:t>E-communities</a:t>
            </a:r>
          </a:p>
          <a:p>
            <a:endParaRPr lang="en-GB"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GB" smtClean="0"/>
              <a:t>Michael Gove</a:t>
            </a:r>
          </a:p>
        </p:txBody>
      </p:sp>
      <p:sp>
        <p:nvSpPr>
          <p:cNvPr id="30722" name="Rectangle 3"/>
          <p:cNvSpPr>
            <a:spLocks noGrp="1" noChangeArrowheads="1"/>
          </p:cNvSpPr>
          <p:nvPr>
            <p:ph type="body" idx="1"/>
          </p:nvPr>
        </p:nvSpPr>
        <p:spPr>
          <a:xfrm>
            <a:off x="468313" y="2852738"/>
            <a:ext cx="8134350" cy="3633787"/>
          </a:xfrm>
        </p:spPr>
        <p:txBody>
          <a:bodyPr/>
          <a:lstStyle/>
          <a:p>
            <a:pPr eaLnBrk="1" hangingPunct="1">
              <a:lnSpc>
                <a:spcPct val="90000"/>
              </a:lnSpc>
              <a:buFontTx/>
              <a:buNone/>
            </a:pPr>
            <a:endParaRPr lang="en-GB" sz="2400" i="1" smtClean="0"/>
          </a:p>
          <a:p>
            <a:pPr>
              <a:buFontTx/>
              <a:buNone/>
            </a:pPr>
            <a:r>
              <a:rPr lang="en-GB" sz="2400" i="1" smtClean="0"/>
              <a:t>  The new Computer Science courses will reflect what you all know: that Computer Science is a rigorous, fascinating and intellectually challenging subject.</a:t>
            </a:r>
          </a:p>
          <a:p>
            <a:pPr>
              <a:buFontTx/>
              <a:buNone/>
            </a:pPr>
            <a:endParaRPr lang="en-GB" sz="2400" i="1" smtClean="0"/>
          </a:p>
          <a:p>
            <a:pPr eaLnBrk="1" hangingPunct="1">
              <a:lnSpc>
                <a:spcPct val="90000"/>
              </a:lnSpc>
              <a:buFontTx/>
              <a:buNone/>
            </a:pPr>
            <a:endParaRPr lang="en-GB" sz="2400" i="1" smtClean="0"/>
          </a:p>
          <a:p>
            <a:pPr eaLnBrk="1" hangingPunct="1">
              <a:lnSpc>
                <a:spcPct val="90000"/>
              </a:lnSpc>
              <a:buFontTx/>
              <a:buNone/>
            </a:pPr>
            <a:r>
              <a:rPr lang="en-GB" sz="2400" smtClean="0"/>
              <a:t>  </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2"/>
          <p:cNvSpPr>
            <a:spLocks noGrp="1" noChangeArrowheads="1"/>
          </p:cNvSpPr>
          <p:nvPr>
            <p:ph type="title"/>
          </p:nvPr>
        </p:nvSpPr>
        <p:spPr/>
        <p:txBody>
          <a:bodyPr/>
          <a:lstStyle/>
          <a:p>
            <a:r>
              <a:rPr lang="en-GB" smtClean="0"/>
              <a:t>Support available</a:t>
            </a:r>
          </a:p>
        </p:txBody>
      </p:sp>
      <p:sp>
        <p:nvSpPr>
          <p:cNvPr id="176130" name="Rectangle 3"/>
          <p:cNvSpPr>
            <a:spLocks noGrp="1" noChangeArrowheads="1"/>
          </p:cNvSpPr>
          <p:nvPr>
            <p:ph type="body" idx="1"/>
          </p:nvPr>
        </p:nvSpPr>
        <p:spPr/>
        <p:txBody>
          <a:bodyPr/>
          <a:lstStyle/>
          <a:p>
            <a:pPr eaLnBrk="1" hangingPunct="1"/>
            <a:r>
              <a:rPr lang="en-GB" sz="2800" smtClean="0"/>
              <a:t>INSET courses</a:t>
            </a:r>
          </a:p>
          <a:p>
            <a:pPr eaLnBrk="1" hangingPunct="1"/>
            <a:r>
              <a:rPr lang="en-GB" sz="2800" smtClean="0"/>
              <a:t>Access to the Qualifications Manager and Senior Assessors for consultation</a:t>
            </a:r>
          </a:p>
          <a:p>
            <a:pPr eaLnBrk="1" hangingPunct="1"/>
            <a:r>
              <a:rPr lang="en-GB" sz="2800" smtClean="0"/>
              <a:t>Coursework consultancy</a:t>
            </a:r>
          </a:p>
          <a:p>
            <a:pPr eaLnBrk="1" hangingPunct="1"/>
            <a:r>
              <a:rPr lang="en-GB" sz="2800" smtClean="0"/>
              <a:t>“Communities” </a:t>
            </a:r>
          </a:p>
          <a:p>
            <a:pPr lvl="1" eaLnBrk="1" hangingPunct="1"/>
            <a:r>
              <a:rPr lang="en-GB" sz="2900" smtClean="0">
                <a:solidFill>
                  <a:srgbClr val="07103E"/>
                </a:solidFill>
              </a:rPr>
              <a:t>email self help groups</a:t>
            </a:r>
          </a:p>
          <a:p>
            <a:endParaRPr lang="en-GB" smtClean="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2"/>
          <p:cNvSpPr>
            <a:spLocks noGrp="1" noChangeArrowheads="1"/>
          </p:cNvSpPr>
          <p:nvPr>
            <p:ph type="title"/>
          </p:nvPr>
        </p:nvSpPr>
        <p:spPr/>
        <p:txBody>
          <a:bodyPr/>
          <a:lstStyle/>
          <a:p>
            <a:r>
              <a:rPr lang="en-GB" smtClean="0"/>
              <a:t>OCR Discussion List</a:t>
            </a:r>
          </a:p>
        </p:txBody>
      </p:sp>
      <p:sp>
        <p:nvSpPr>
          <p:cNvPr id="177154" name="Rectangle 3"/>
          <p:cNvSpPr>
            <a:spLocks noGrp="1" noChangeArrowheads="1"/>
          </p:cNvSpPr>
          <p:nvPr>
            <p:ph type="body" idx="1"/>
          </p:nvPr>
        </p:nvSpPr>
        <p:spPr/>
        <p:txBody>
          <a:bodyPr/>
          <a:lstStyle/>
          <a:p>
            <a:pPr eaLnBrk="1" hangingPunct="1">
              <a:lnSpc>
                <a:spcPct val="90000"/>
              </a:lnSpc>
            </a:pPr>
            <a:r>
              <a:rPr lang="en-GB" sz="2400" smtClean="0"/>
              <a:t>There is an official OCR discussion list for the GCSE Computing:</a:t>
            </a:r>
            <a:br>
              <a:rPr lang="en-GB" sz="2400" smtClean="0"/>
            </a:br>
            <a:endParaRPr lang="en-GB" sz="2400" smtClean="0"/>
          </a:p>
          <a:p>
            <a:pPr lvl="1" eaLnBrk="1" hangingPunct="1">
              <a:lnSpc>
                <a:spcPct val="90000"/>
              </a:lnSpc>
            </a:pPr>
            <a:r>
              <a:rPr lang="en-GB" smtClean="0"/>
              <a:t>http://community.ocr.org.uk/community/gcse_computing/home</a:t>
            </a:r>
            <a:endParaRPr lang="en-GB" sz="2400" smtClean="0"/>
          </a:p>
          <a:p>
            <a:pPr lvl="1" eaLnBrk="1" hangingPunct="1">
              <a:lnSpc>
                <a:spcPct val="90000"/>
              </a:lnSpc>
              <a:buFontTx/>
              <a:buNone/>
            </a:pPr>
            <a:endParaRPr lang="en-GB" sz="2400" smtClean="0">
              <a:solidFill>
                <a:srgbClr val="07103E"/>
              </a:solidFill>
            </a:endParaRPr>
          </a:p>
          <a:p>
            <a:pPr lvl="1" eaLnBrk="1" hangingPunct="1">
              <a:lnSpc>
                <a:spcPct val="90000"/>
              </a:lnSpc>
            </a:pPr>
            <a:r>
              <a:rPr lang="en-GB" sz="2400" smtClean="0"/>
              <a:t>Has webspace with documents / papers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GB" smtClean="0"/>
              <a:t>Michael Gove</a:t>
            </a:r>
          </a:p>
        </p:txBody>
      </p:sp>
      <p:sp>
        <p:nvSpPr>
          <p:cNvPr id="31746" name="Rectangle 3"/>
          <p:cNvSpPr>
            <a:spLocks noGrp="1" noChangeArrowheads="1"/>
          </p:cNvSpPr>
          <p:nvPr>
            <p:ph type="body" idx="1"/>
          </p:nvPr>
        </p:nvSpPr>
        <p:spPr>
          <a:xfrm>
            <a:off x="468313" y="2852738"/>
            <a:ext cx="8134350" cy="3633787"/>
          </a:xfrm>
        </p:spPr>
        <p:txBody>
          <a:bodyPr/>
          <a:lstStyle/>
          <a:p>
            <a:pPr eaLnBrk="1" hangingPunct="1">
              <a:lnSpc>
                <a:spcPct val="90000"/>
              </a:lnSpc>
              <a:buFontTx/>
              <a:buNone/>
            </a:pPr>
            <a:endParaRPr lang="en-GB" sz="2400" i="1" smtClean="0"/>
          </a:p>
          <a:p>
            <a:pPr>
              <a:buFontTx/>
              <a:buNone/>
            </a:pPr>
            <a:r>
              <a:rPr lang="en-GB" sz="2400" i="1" smtClean="0"/>
              <a:t> I am pleased that OCR is pioneering work in this field</a:t>
            </a:r>
          </a:p>
          <a:p>
            <a:pPr eaLnBrk="1" hangingPunct="1">
              <a:lnSpc>
                <a:spcPct val="90000"/>
              </a:lnSpc>
              <a:buFontTx/>
              <a:buNone/>
            </a:pPr>
            <a:endParaRPr lang="en-GB" sz="2400" i="1" smtClean="0"/>
          </a:p>
          <a:p>
            <a:pPr eaLnBrk="1" hangingPunct="1">
              <a:lnSpc>
                <a:spcPct val="90000"/>
              </a:lnSpc>
              <a:buFontTx/>
              <a:buNone/>
            </a:pPr>
            <a:r>
              <a:rPr lang="en-GB" sz="2400" smtClean="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GB" smtClean="0"/>
              <a:t>Early days of OCR GCSE</a:t>
            </a:r>
          </a:p>
        </p:txBody>
      </p:sp>
      <p:sp>
        <p:nvSpPr>
          <p:cNvPr id="32770" name="Content Placeholder 4"/>
          <p:cNvSpPr>
            <a:spLocks noGrp="1"/>
          </p:cNvSpPr>
          <p:nvPr>
            <p:ph idx="1"/>
          </p:nvPr>
        </p:nvSpPr>
        <p:spPr/>
        <p:txBody>
          <a:bodyPr/>
          <a:lstStyle/>
          <a:p>
            <a:r>
              <a:rPr lang="en-GB" smtClean="0"/>
              <a:t>Dates from about 2005</a:t>
            </a:r>
          </a:p>
          <a:p>
            <a:r>
              <a:rPr lang="en-GB" smtClean="0"/>
              <a:t>Meeting of interested parties</a:t>
            </a:r>
          </a:p>
          <a:p>
            <a:r>
              <a:rPr lang="en-GB" smtClean="0"/>
              <a:t>Ideas for a specification</a:t>
            </a:r>
          </a:p>
          <a:p>
            <a:r>
              <a:rPr lang="en-GB" smtClean="0"/>
              <a:t>Followed by involvement of others</a:t>
            </a:r>
          </a:p>
          <a:p>
            <a:pPr lvl="1"/>
            <a:r>
              <a:rPr lang="en-GB" sz="2000" smtClean="0"/>
              <a:t>Industry</a:t>
            </a:r>
          </a:p>
          <a:p>
            <a:pPr lvl="1"/>
            <a:r>
              <a:rPr lang="en-GB" sz="2000" smtClean="0"/>
              <a:t>Academia</a:t>
            </a:r>
          </a:p>
          <a:p>
            <a:pPr lvl="1"/>
            <a:r>
              <a:rPr lang="en-GB" sz="2000" smtClean="0"/>
              <a:t>Teachers</a:t>
            </a:r>
          </a:p>
          <a:p>
            <a:pPr lvl="1"/>
            <a:r>
              <a:rPr lang="en-GB" sz="2000" smtClean="0"/>
              <a:t>Examiners</a:t>
            </a:r>
          </a:p>
          <a:p>
            <a:pPr lvl="1">
              <a:buFontTx/>
              <a:buNone/>
            </a:pPr>
            <a:endParaRPr lang="en-GB"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GB" smtClean="0"/>
              <a:t>The specification</a:t>
            </a:r>
          </a:p>
        </p:txBody>
      </p:sp>
      <p:sp>
        <p:nvSpPr>
          <p:cNvPr id="34818" name="Content Placeholder 4"/>
          <p:cNvSpPr>
            <a:spLocks noGrp="1"/>
          </p:cNvSpPr>
          <p:nvPr>
            <p:ph idx="1"/>
          </p:nvPr>
        </p:nvSpPr>
        <p:spPr>
          <a:xfrm>
            <a:off x="500063" y="2636838"/>
            <a:ext cx="8134350" cy="3960812"/>
          </a:xfrm>
        </p:spPr>
        <p:txBody>
          <a:bodyPr/>
          <a:lstStyle/>
          <a:p>
            <a:pPr lvl="1">
              <a:buFont typeface="Arial" charset="0"/>
              <a:buChar char="•"/>
            </a:pPr>
            <a:r>
              <a:rPr lang="en-GB" smtClean="0"/>
              <a:t>Computational thinking at its core</a:t>
            </a:r>
          </a:p>
          <a:p>
            <a:pPr lvl="1">
              <a:buFont typeface="Arial" charset="0"/>
              <a:buChar char="•"/>
            </a:pPr>
            <a:r>
              <a:rPr lang="en-GB" smtClean="0"/>
              <a:t>Plus technical background</a:t>
            </a:r>
          </a:p>
          <a:p>
            <a:pPr lvl="1">
              <a:buFont typeface="Arial" charset="0"/>
              <a:buChar char="•"/>
            </a:pPr>
            <a:r>
              <a:rPr lang="en-GB" smtClean="0"/>
              <a:t>Strong links to the real world</a:t>
            </a:r>
          </a:p>
          <a:p>
            <a:pPr lvl="2"/>
            <a:r>
              <a:rPr lang="en-GB" smtClean="0"/>
              <a:t>Flexibility built in through A452/3</a:t>
            </a:r>
          </a:p>
          <a:p>
            <a:pPr lvl="1">
              <a:buFont typeface="Arial" charset="0"/>
              <a:buChar char="•"/>
            </a:pPr>
            <a:r>
              <a:rPr lang="en-GB" smtClean="0"/>
              <a:t>Practical angle</a:t>
            </a:r>
          </a:p>
          <a:p>
            <a:pPr lvl="2"/>
            <a:r>
              <a:rPr lang="en-GB" smtClean="0"/>
              <a:t>Programming – language not specified</a:t>
            </a:r>
          </a:p>
          <a:p>
            <a:pPr lvl="2"/>
            <a:r>
              <a:rPr lang="en-GB" smtClean="0"/>
              <a:t>Problem decomposition</a:t>
            </a:r>
          </a:p>
          <a:p>
            <a:pPr lvl="2"/>
            <a:r>
              <a:rPr lang="en-GB" smtClean="0"/>
              <a:t>Controlled assessment</a:t>
            </a:r>
          </a:p>
          <a:p>
            <a:pPr lvl="3">
              <a:buFont typeface="Arial" charset="0"/>
              <a:buChar char="•"/>
            </a:pPr>
            <a:r>
              <a:rPr lang="en-GB" smtClean="0"/>
              <a:t>assessment is different approach from previous specifications</a:t>
            </a:r>
          </a:p>
          <a:p>
            <a:pPr lvl="1">
              <a:buFontTx/>
              <a:buNone/>
            </a:pPr>
            <a:endParaRPr lang="en-GB"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pPr algn="ctr"/>
            <a:r>
              <a:rPr lang="en-GB" smtClean="0"/>
              <a:t>The philosophy - specification</a:t>
            </a:r>
          </a:p>
        </p:txBody>
      </p:sp>
      <p:sp>
        <p:nvSpPr>
          <p:cNvPr id="36866" name="Rectangle 3"/>
          <p:cNvSpPr>
            <a:spLocks noGrp="1" noChangeArrowheads="1"/>
          </p:cNvSpPr>
          <p:nvPr>
            <p:ph type="body" idx="1"/>
          </p:nvPr>
        </p:nvSpPr>
        <p:spPr/>
        <p:txBody>
          <a:bodyPr/>
          <a:lstStyle/>
          <a:p>
            <a:pPr eaLnBrk="1" hangingPunct="1"/>
            <a:r>
              <a:rPr lang="en-GB" sz="2800" smtClean="0"/>
              <a:t>computational thinking</a:t>
            </a:r>
          </a:p>
          <a:p>
            <a:pPr eaLnBrk="1" hangingPunct="1"/>
            <a:r>
              <a:rPr lang="en-GB" sz="2800" smtClean="0"/>
              <a:t>based on fundamental principles that have been around since the 40s and 50s</a:t>
            </a:r>
          </a:p>
          <a:p>
            <a:pPr eaLnBrk="1" hangingPunct="1"/>
            <a:r>
              <a:rPr lang="en-GB" sz="2800" smtClean="0"/>
              <a:t>connected to contemporary computing</a:t>
            </a:r>
          </a:p>
          <a:p>
            <a:pPr eaLnBrk="1" hangingPunct="1"/>
            <a:r>
              <a:rPr lang="en-GB" sz="2800" smtClean="0"/>
              <a:t>programming</a:t>
            </a:r>
          </a:p>
          <a:p>
            <a:pPr eaLnBrk="1" hangingPunct="1"/>
            <a:r>
              <a:rPr lang="en-GB" sz="2800" smtClean="0"/>
              <a:t>problem solving</a:t>
            </a:r>
          </a:p>
          <a:p>
            <a:pPr eaLnBrk="1" hangingPunct="1"/>
            <a:r>
              <a:rPr lang="en-GB" sz="2800" smtClean="0"/>
              <a:t>fun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pPr algn="ctr"/>
            <a:r>
              <a:rPr lang="en-GB" smtClean="0"/>
              <a:t>The philosophy - specification</a:t>
            </a:r>
          </a:p>
        </p:txBody>
      </p:sp>
      <p:sp>
        <p:nvSpPr>
          <p:cNvPr id="37890" name="Rectangle 3"/>
          <p:cNvSpPr>
            <a:spLocks noGrp="1" noChangeArrowheads="1"/>
          </p:cNvSpPr>
          <p:nvPr>
            <p:ph type="body" idx="1"/>
          </p:nvPr>
        </p:nvSpPr>
        <p:spPr/>
        <p:txBody>
          <a:bodyPr/>
          <a:lstStyle/>
          <a:p>
            <a:pPr eaLnBrk="1" hangingPunct="1"/>
            <a:r>
              <a:rPr lang="en-GB" sz="2800" smtClean="0"/>
              <a:t>algorithms</a:t>
            </a:r>
          </a:p>
          <a:p>
            <a:pPr eaLnBrk="1" hangingPunct="1"/>
            <a:r>
              <a:rPr lang="en-GB" sz="2800" smtClean="0"/>
              <a:t>machines</a:t>
            </a:r>
          </a:p>
          <a:p>
            <a:pPr eaLnBrk="1" hangingPunct="1"/>
            <a:r>
              <a:rPr lang="en-GB" sz="2800" smtClean="0"/>
              <a:t>real life</a:t>
            </a:r>
          </a:p>
          <a:p>
            <a:pPr eaLnBrk="1" hangingPunct="1"/>
            <a:endParaRPr lang="en-GB" sz="28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pPr algn="ctr"/>
            <a:r>
              <a:rPr lang="en-GB" smtClean="0"/>
              <a:t>The philosophy - assessment</a:t>
            </a:r>
          </a:p>
        </p:txBody>
      </p:sp>
      <p:sp>
        <p:nvSpPr>
          <p:cNvPr id="38914" name="Rectangle 3"/>
          <p:cNvSpPr>
            <a:spLocks noGrp="1" noChangeArrowheads="1"/>
          </p:cNvSpPr>
          <p:nvPr>
            <p:ph type="body" idx="1"/>
          </p:nvPr>
        </p:nvSpPr>
        <p:spPr/>
        <p:txBody>
          <a:bodyPr/>
          <a:lstStyle/>
          <a:p>
            <a:pPr eaLnBrk="1" hangingPunct="1"/>
            <a:r>
              <a:rPr lang="en-GB" sz="2800" smtClean="0"/>
              <a:t>NOT box ticking</a:t>
            </a:r>
          </a:p>
          <a:p>
            <a:pPr eaLnBrk="1" hangingPunct="1"/>
            <a:r>
              <a:rPr lang="en-GB" sz="2800" smtClean="0"/>
              <a:t>NOT marking by weight</a:t>
            </a:r>
          </a:p>
          <a:p>
            <a:pPr eaLnBrk="1" hangingPunct="1"/>
            <a:r>
              <a:rPr lang="en-GB" sz="2800" smtClean="0"/>
              <a:t>reward creativity</a:t>
            </a:r>
          </a:p>
          <a:p>
            <a:pPr lvl="1" eaLnBrk="1" hangingPunct="1"/>
            <a:r>
              <a:rPr lang="en-GB" sz="2300" smtClean="0"/>
              <a:t>originality</a:t>
            </a:r>
          </a:p>
          <a:p>
            <a:pPr lvl="1" eaLnBrk="1" hangingPunct="1"/>
            <a:r>
              <a:rPr lang="en-GB" sz="2300" smtClean="0"/>
              <a:t>problem solving</a:t>
            </a:r>
          </a:p>
          <a:p>
            <a:pPr lvl="1" eaLnBrk="1" hangingPunct="1"/>
            <a:r>
              <a:rPr lang="en-GB" sz="2300" smtClean="0"/>
              <a:t>knowledge</a:t>
            </a:r>
          </a:p>
          <a:p>
            <a:pPr lvl="1" eaLnBrk="1" hangingPunct="1"/>
            <a:r>
              <a:rPr lang="en-GB" sz="2300" smtClean="0"/>
              <a:t>communication skills</a:t>
            </a:r>
          </a:p>
          <a:p>
            <a:pPr lvl="1" eaLnBrk="1" hangingPunct="1"/>
            <a:r>
              <a:rPr lang="en-GB" sz="2300" smtClean="0"/>
              <a:t>cleverness</a:t>
            </a:r>
          </a:p>
          <a:p>
            <a:pPr eaLnBrk="1" hangingPunct="1"/>
            <a:endParaRPr lang="en-GB" sz="28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GB" smtClean="0"/>
              <a:t>Three complementary units</a:t>
            </a:r>
          </a:p>
        </p:txBody>
      </p:sp>
      <p:graphicFrame>
        <p:nvGraphicFramePr>
          <p:cNvPr id="4" name="Content Placeholder 3"/>
          <p:cNvGraphicFramePr>
            <a:graphicFrameLocks noGrp="1"/>
          </p:cNvGraphicFramePr>
          <p:nvPr>
            <p:ph idx="1"/>
          </p:nvPr>
        </p:nvGraphicFramePr>
        <p:xfrm>
          <a:off x="539552" y="2636912"/>
          <a:ext cx="8134350" cy="37760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en-US" smtClean="0"/>
              <a:t>GCSE Computing</a:t>
            </a:r>
          </a:p>
        </p:txBody>
      </p:sp>
      <p:sp>
        <p:nvSpPr>
          <p:cNvPr id="16386" name="Rectangle 3"/>
          <p:cNvSpPr>
            <a:spLocks noGrp="1" noChangeArrowheads="1"/>
          </p:cNvSpPr>
          <p:nvPr>
            <p:ph type="body" idx="1"/>
          </p:nvPr>
        </p:nvSpPr>
        <p:spPr/>
        <p:txBody>
          <a:bodyPr/>
          <a:lstStyle/>
          <a:p>
            <a:pPr eaLnBrk="1" hangingPunct="1"/>
            <a:r>
              <a:rPr lang="en-GB" smtClean="0"/>
              <a:t>first teaching began September 2010 </a:t>
            </a:r>
          </a:p>
          <a:p>
            <a:pPr eaLnBrk="1" hangingPunct="1"/>
            <a:endParaRPr lang="en-GB" smtClean="0"/>
          </a:p>
          <a:p>
            <a:pPr lvl="1" eaLnBrk="1" hangingPunct="1"/>
            <a:r>
              <a:rPr lang="en-GB" smtClean="0"/>
              <a:t>Sean O’Byrne – Chief Examiner and Principal Moderator for A452</a:t>
            </a:r>
          </a:p>
          <a:p>
            <a:pPr lvl="1" eaLnBrk="1" hangingPunct="1"/>
            <a:r>
              <a:rPr lang="en-GB" smtClean="0"/>
              <a:t>Karen Reid – Qualifications Manager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ctrTitle"/>
          </p:nvPr>
        </p:nvSpPr>
        <p:spPr/>
        <p:txBody>
          <a:bodyPr/>
          <a:lstStyle/>
          <a:p>
            <a:pPr eaLnBrk="1" hangingPunct="1"/>
            <a:r>
              <a:rPr lang="en-US" smtClean="0"/>
              <a:t>Unit A451</a:t>
            </a:r>
          </a:p>
        </p:txBody>
      </p:sp>
      <p:sp>
        <p:nvSpPr>
          <p:cNvPr id="41986" name="Rectangle 3"/>
          <p:cNvSpPr>
            <a:spLocks noGrp="1" noChangeArrowheads="1"/>
          </p:cNvSpPr>
          <p:nvPr>
            <p:ph type="subTitle" idx="1"/>
          </p:nvPr>
        </p:nvSpPr>
        <p:spPr/>
        <p:txBody>
          <a:bodyPr/>
          <a:lstStyle/>
          <a:p>
            <a:pPr eaLnBrk="1" hangingPunct="1"/>
            <a:r>
              <a:rPr lang="en-US" smtClean="0"/>
              <a:t>Computer Systems and Programming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pPr eaLnBrk="1" hangingPunct="1"/>
            <a:r>
              <a:rPr lang="en-US" smtClean="0"/>
              <a:t>Unit A451 - Overview</a:t>
            </a:r>
          </a:p>
        </p:txBody>
      </p:sp>
      <p:sp>
        <p:nvSpPr>
          <p:cNvPr id="44034" name="Rectangle 3"/>
          <p:cNvSpPr>
            <a:spLocks noGrp="1" noChangeArrowheads="1"/>
          </p:cNvSpPr>
          <p:nvPr>
            <p:ph type="body" idx="1"/>
          </p:nvPr>
        </p:nvSpPr>
        <p:spPr/>
        <p:txBody>
          <a:bodyPr/>
          <a:lstStyle/>
          <a:p>
            <a:pPr eaLnBrk="1" hangingPunct="1"/>
            <a:r>
              <a:rPr lang="en-US" smtClean="0"/>
              <a:t>Assesses the fundamental concepts that candidates need to know, understand and apply</a:t>
            </a:r>
          </a:p>
          <a:p>
            <a:pPr eaLnBrk="1" hangingPunct="1"/>
            <a:r>
              <a:rPr lang="en-US" smtClean="0"/>
              <a:t>90 minute exam worth 80 marks. (40% of the qualification)</a:t>
            </a:r>
          </a:p>
          <a:p>
            <a:pPr eaLnBrk="1" hangingPunct="1"/>
            <a:r>
              <a:rPr lang="en-US" smtClean="0"/>
              <a:t>Available in January and June (linear from 2014)</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GB" smtClean="0"/>
              <a:t>A451 - Content</a:t>
            </a:r>
          </a:p>
        </p:txBody>
      </p:sp>
      <p:sp>
        <p:nvSpPr>
          <p:cNvPr id="46082" name="Content Placeholder 2"/>
          <p:cNvSpPr>
            <a:spLocks noGrp="1"/>
          </p:cNvSpPr>
          <p:nvPr>
            <p:ph idx="1"/>
          </p:nvPr>
        </p:nvSpPr>
        <p:spPr>
          <a:xfrm>
            <a:off x="500063" y="2851150"/>
            <a:ext cx="4143375" cy="3633788"/>
          </a:xfrm>
        </p:spPr>
        <p:txBody>
          <a:bodyPr/>
          <a:lstStyle/>
          <a:p>
            <a:r>
              <a:rPr lang="en-GB" smtClean="0"/>
              <a:t>Computer systems</a:t>
            </a:r>
          </a:p>
          <a:p>
            <a:r>
              <a:rPr lang="en-GB" smtClean="0"/>
              <a:t>Computing hardware</a:t>
            </a:r>
          </a:p>
          <a:p>
            <a:r>
              <a:rPr lang="en-GB" smtClean="0"/>
              <a:t>Software</a:t>
            </a:r>
          </a:p>
          <a:p>
            <a:r>
              <a:rPr lang="en-GB" smtClean="0"/>
              <a:t>Data representation</a:t>
            </a:r>
          </a:p>
          <a:p>
            <a:r>
              <a:rPr lang="en-GB" smtClean="0"/>
              <a:t>Databases</a:t>
            </a:r>
          </a:p>
          <a:p>
            <a:r>
              <a:rPr lang="en-GB" smtClean="0"/>
              <a:t>Networks</a:t>
            </a:r>
          </a:p>
          <a:p>
            <a:r>
              <a:rPr lang="en-GB" smtClean="0"/>
              <a:t>Programming</a:t>
            </a:r>
          </a:p>
          <a:p>
            <a:endParaRPr lang="en-GB" smtClean="0"/>
          </a:p>
        </p:txBody>
      </p:sp>
      <p:sp>
        <p:nvSpPr>
          <p:cNvPr id="4" name="Right Brace 3"/>
          <p:cNvSpPr/>
          <p:nvPr/>
        </p:nvSpPr>
        <p:spPr>
          <a:xfrm>
            <a:off x="4214813" y="3071813"/>
            <a:ext cx="857250" cy="2786062"/>
          </a:xfrm>
          <a:prstGeom prst="rightBrace">
            <a:avLst>
              <a:gd name="adj1" fmla="val 8333"/>
              <a:gd name="adj2" fmla="val 51588"/>
            </a:avLst>
          </a:prstGeom>
        </p:spPr>
        <p:style>
          <a:lnRef idx="1">
            <a:schemeClr val="dk1"/>
          </a:lnRef>
          <a:fillRef idx="0">
            <a:schemeClr val="dk1"/>
          </a:fillRef>
          <a:effectRef idx="0">
            <a:schemeClr val="dk1"/>
          </a:effectRef>
          <a:fontRef idx="minor">
            <a:schemeClr val="tx1"/>
          </a:fontRef>
        </p:style>
        <p:txBody>
          <a:bodyPr anchor="ctr"/>
          <a:lstStyle/>
          <a:p>
            <a:pPr algn="ctr">
              <a:defRPr/>
            </a:pPr>
            <a:endParaRPr lang="en-GB"/>
          </a:p>
        </p:txBody>
      </p:sp>
      <p:sp>
        <p:nvSpPr>
          <p:cNvPr id="5" name="Content Placeholder 2"/>
          <p:cNvSpPr txBox="1">
            <a:spLocks/>
          </p:cNvSpPr>
          <p:nvPr/>
        </p:nvSpPr>
        <p:spPr bwMode="auto">
          <a:xfrm>
            <a:off x="5214938" y="3357563"/>
            <a:ext cx="3714750" cy="2286000"/>
          </a:xfrm>
          <a:prstGeom prst="rect">
            <a:avLst/>
          </a:prstGeom>
          <a:noFill/>
          <a:ln w="9525">
            <a:noFill/>
            <a:miter lim="800000"/>
            <a:headEnd/>
            <a:tailEnd/>
          </a:ln>
        </p:spPr>
        <p:txBody>
          <a:bodyPr lIns="0" tIns="0" rIns="0" bIns="0"/>
          <a:lstStyle/>
          <a:p>
            <a:pPr marL="196850" indent="-196850" eaLnBrk="0" hangingPunct="0">
              <a:spcBef>
                <a:spcPct val="20000"/>
              </a:spcBef>
              <a:defRPr/>
            </a:pPr>
            <a:r>
              <a:rPr lang="en-GB" sz="3000" kern="0" dirty="0">
                <a:latin typeface="+mn-lt"/>
              </a:rPr>
              <a:t>These form the basis or starting point for the practical investigation in A452.</a:t>
            </a:r>
          </a:p>
        </p:txBody>
      </p:sp>
      <p:cxnSp>
        <p:nvCxnSpPr>
          <p:cNvPr id="7" name="Straight Arrow Connector 6"/>
          <p:cNvCxnSpPr/>
          <p:nvPr/>
        </p:nvCxnSpPr>
        <p:spPr>
          <a:xfrm>
            <a:off x="4214813" y="6357938"/>
            <a:ext cx="642937"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8" name="Content Placeholder 2"/>
          <p:cNvSpPr txBox="1">
            <a:spLocks/>
          </p:cNvSpPr>
          <p:nvPr/>
        </p:nvSpPr>
        <p:spPr bwMode="auto">
          <a:xfrm>
            <a:off x="5000625" y="6143625"/>
            <a:ext cx="4143375" cy="571500"/>
          </a:xfrm>
          <a:prstGeom prst="rect">
            <a:avLst/>
          </a:prstGeom>
          <a:noFill/>
          <a:ln w="9525">
            <a:noFill/>
            <a:miter lim="800000"/>
            <a:headEnd/>
            <a:tailEnd/>
          </a:ln>
        </p:spPr>
        <p:txBody>
          <a:bodyPr lIns="0" tIns="0" rIns="0" bIns="0"/>
          <a:lstStyle/>
          <a:p>
            <a:pPr marL="196850" indent="-196850" eaLnBrk="0" hangingPunct="0">
              <a:spcBef>
                <a:spcPct val="20000"/>
              </a:spcBef>
              <a:defRPr/>
            </a:pPr>
            <a:r>
              <a:rPr lang="en-GB" sz="3000" kern="0" dirty="0">
                <a:latin typeface="+mn-lt"/>
              </a:rPr>
              <a:t>Learnt alongside A453</a:t>
            </a:r>
          </a:p>
          <a:p>
            <a:pPr marL="196850" indent="-196850" eaLnBrk="0" hangingPunct="0">
              <a:spcBef>
                <a:spcPct val="20000"/>
              </a:spcBef>
              <a:buFontTx/>
              <a:buChar char="•"/>
              <a:defRPr/>
            </a:pPr>
            <a:endParaRPr lang="en-GB" sz="3000" kern="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Rounded Rectangle 20"/>
          <p:cNvSpPr/>
          <p:nvPr/>
        </p:nvSpPr>
        <p:spPr>
          <a:xfrm>
            <a:off x="0" y="0"/>
            <a:ext cx="9144000" cy="685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 name="TextBox 3"/>
          <p:cNvSpPr txBox="1"/>
          <p:nvPr/>
        </p:nvSpPr>
        <p:spPr>
          <a:xfrm>
            <a:off x="395288" y="404813"/>
            <a:ext cx="3671887" cy="338137"/>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defRPr/>
            </a:pPr>
            <a:r>
              <a:rPr lang="en-GB" sz="1600" dirty="0">
                <a:solidFill>
                  <a:schemeClr val="tx1"/>
                </a:solidFill>
              </a:rPr>
              <a:t>Fundamentals of computer systems</a:t>
            </a:r>
          </a:p>
        </p:txBody>
      </p:sp>
      <p:sp>
        <p:nvSpPr>
          <p:cNvPr id="5" name="TextBox 4"/>
          <p:cNvSpPr txBox="1"/>
          <p:nvPr/>
        </p:nvSpPr>
        <p:spPr>
          <a:xfrm>
            <a:off x="2483768" y="1052736"/>
            <a:ext cx="6408712" cy="2062103"/>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a:buFont typeface="Arial" pitchFamily="34" charset="0"/>
              <a:buChar char="•"/>
              <a:defRPr/>
            </a:pPr>
            <a:r>
              <a:rPr lang="en-GB" sz="1600" dirty="0">
                <a:solidFill>
                  <a:schemeClr val="tx1"/>
                </a:solidFill>
              </a:rPr>
              <a:t>Define a computer system</a:t>
            </a:r>
          </a:p>
          <a:p>
            <a:pPr>
              <a:buFont typeface="Arial" pitchFamily="34" charset="0"/>
              <a:buChar char="•"/>
              <a:defRPr/>
            </a:pPr>
            <a:r>
              <a:rPr lang="en-GB" sz="1600" dirty="0">
                <a:solidFill>
                  <a:schemeClr val="tx1"/>
                </a:solidFill>
              </a:rPr>
              <a:t>Describe the importance of computer systems in the modern world</a:t>
            </a:r>
          </a:p>
          <a:p>
            <a:pPr>
              <a:buFont typeface="Arial" pitchFamily="34" charset="0"/>
              <a:buChar char="•"/>
              <a:defRPr/>
            </a:pPr>
            <a:r>
              <a:rPr lang="en-GB" sz="1600" dirty="0">
                <a:solidFill>
                  <a:schemeClr val="tx1"/>
                </a:solidFill>
              </a:rPr>
              <a:t>Explain the need for reliability in computer systems</a:t>
            </a:r>
          </a:p>
          <a:p>
            <a:pPr>
              <a:buFont typeface="Arial" pitchFamily="34" charset="0"/>
              <a:buChar char="•"/>
              <a:defRPr/>
            </a:pPr>
            <a:r>
              <a:rPr lang="en-GB" sz="1600" dirty="0">
                <a:solidFill>
                  <a:schemeClr val="tx1"/>
                </a:solidFill>
              </a:rPr>
              <a:t>Explain the need for adherence to suitable professional standards in the development, use and maintenance of computer systems</a:t>
            </a:r>
          </a:p>
          <a:p>
            <a:pPr>
              <a:buFont typeface="Arial" pitchFamily="34" charset="0"/>
              <a:buChar char="•"/>
              <a:defRPr/>
            </a:pPr>
            <a:r>
              <a:rPr lang="en-GB" sz="1600" dirty="0">
                <a:solidFill>
                  <a:schemeClr val="tx1"/>
                </a:solidFill>
              </a:rPr>
              <a:t>Explain the importance of ethical, environmental and legal  considerations when creating computer systems .</a:t>
            </a:r>
            <a:r>
              <a:rPr lang="en-GB" sz="1600" dirty="0">
                <a:solidFill>
                  <a:schemeClr val="tx1"/>
                </a:solidFill>
              </a:rPr>
              <a:t> </a:t>
            </a:r>
            <a:r>
              <a:rPr lang="en-GB" sz="1600" dirty="0">
                <a:solidFill>
                  <a:schemeClr val="tx1"/>
                </a:solidFill>
              </a:rPr>
              <a:t> </a:t>
            </a:r>
          </a:p>
          <a:p>
            <a:pPr>
              <a:defRPr/>
            </a:pPr>
            <a:endParaRPr lang="en-GB" sz="1600" dirty="0">
              <a:solidFill>
                <a:schemeClr val="tx1"/>
              </a:solidFill>
            </a:endParaRPr>
          </a:p>
        </p:txBody>
      </p:sp>
      <p:sp>
        <p:nvSpPr>
          <p:cNvPr id="6" name="TextBox 5"/>
          <p:cNvSpPr txBox="1"/>
          <p:nvPr/>
        </p:nvSpPr>
        <p:spPr>
          <a:xfrm>
            <a:off x="395288" y="1285875"/>
            <a:ext cx="2339975" cy="338138"/>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defRPr/>
            </a:pPr>
            <a:r>
              <a:rPr lang="en-GB" sz="1600" dirty="0">
                <a:solidFill>
                  <a:schemeClr val="tx1"/>
                </a:solidFill>
              </a:rPr>
              <a:t>Computing Hardware </a:t>
            </a:r>
          </a:p>
        </p:txBody>
      </p:sp>
      <p:sp>
        <p:nvSpPr>
          <p:cNvPr id="7" name="TextBox 6"/>
          <p:cNvSpPr txBox="1"/>
          <p:nvPr/>
        </p:nvSpPr>
        <p:spPr>
          <a:xfrm>
            <a:off x="2483768" y="1052736"/>
            <a:ext cx="5904656" cy="2800767"/>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a:buFont typeface="Arial" pitchFamily="34" charset="0"/>
              <a:buChar char="•"/>
              <a:defRPr/>
            </a:pPr>
            <a:r>
              <a:rPr lang="en-GB" sz="1600" dirty="0">
                <a:solidFill>
                  <a:schemeClr val="tx1"/>
                </a:solidFill>
              </a:rPr>
              <a:t>CPU: </a:t>
            </a:r>
          </a:p>
          <a:p>
            <a:pPr lvl="1">
              <a:buFont typeface="Arial" pitchFamily="34" charset="0"/>
              <a:buChar char="•"/>
              <a:defRPr/>
            </a:pPr>
            <a:r>
              <a:rPr lang="en-GB" sz="1600" dirty="0">
                <a:solidFill>
                  <a:schemeClr val="tx1"/>
                </a:solidFill>
              </a:rPr>
              <a:t>Purpose and function, Fetch Execute</a:t>
            </a:r>
          </a:p>
          <a:p>
            <a:pPr lvl="1">
              <a:buFont typeface="Arial" pitchFamily="34" charset="0"/>
              <a:buChar char="•"/>
              <a:defRPr/>
            </a:pPr>
            <a:r>
              <a:rPr lang="en-GB" sz="1600" dirty="0">
                <a:solidFill>
                  <a:schemeClr val="tx1"/>
                </a:solidFill>
              </a:rPr>
              <a:t>Characteristics, clock speed, cache, number of cores</a:t>
            </a:r>
          </a:p>
          <a:p>
            <a:pPr>
              <a:buFont typeface="Arial" pitchFamily="34" charset="0"/>
              <a:buChar char="•"/>
              <a:defRPr/>
            </a:pPr>
            <a:r>
              <a:rPr lang="en-GB" sz="1600" dirty="0">
                <a:solidFill>
                  <a:schemeClr val="tx1"/>
                </a:solidFill>
              </a:rPr>
              <a:t>Binary Logic:</a:t>
            </a:r>
          </a:p>
          <a:p>
            <a:pPr lvl="1">
              <a:buFont typeface="Arial" pitchFamily="34" charset="0"/>
              <a:buChar char="•"/>
              <a:defRPr/>
            </a:pPr>
            <a:r>
              <a:rPr lang="en-GB" sz="1600" dirty="0">
                <a:solidFill>
                  <a:schemeClr val="tx1"/>
                </a:solidFill>
              </a:rPr>
              <a:t>Why data is in binary</a:t>
            </a:r>
          </a:p>
          <a:p>
            <a:pPr lvl="1">
              <a:buFont typeface="Arial" pitchFamily="34" charset="0"/>
              <a:buChar char="•"/>
              <a:defRPr/>
            </a:pPr>
            <a:r>
              <a:rPr lang="en-GB" sz="1600" dirty="0">
                <a:solidFill>
                  <a:schemeClr val="tx1"/>
                </a:solidFill>
              </a:rPr>
              <a:t>Simple logic diagrams (AND, NOT and OR)</a:t>
            </a:r>
          </a:p>
          <a:p>
            <a:pPr lvl="1">
              <a:buFont typeface="Arial" pitchFamily="34" charset="0"/>
              <a:buChar char="•"/>
              <a:defRPr/>
            </a:pPr>
            <a:r>
              <a:rPr lang="en-GB" sz="1600" dirty="0">
                <a:solidFill>
                  <a:schemeClr val="tx1"/>
                </a:solidFill>
              </a:rPr>
              <a:t>Truth tables</a:t>
            </a:r>
          </a:p>
          <a:p>
            <a:pPr>
              <a:buFont typeface="Arial" pitchFamily="34" charset="0"/>
              <a:buChar char="•"/>
              <a:defRPr/>
            </a:pPr>
            <a:r>
              <a:rPr lang="en-GB" sz="1600" dirty="0">
                <a:solidFill>
                  <a:schemeClr val="tx1"/>
                </a:solidFill>
              </a:rPr>
              <a:t>Memory:</a:t>
            </a:r>
          </a:p>
          <a:p>
            <a:pPr lvl="1">
              <a:buFont typeface="Arial" pitchFamily="34" charset="0"/>
              <a:buChar char="•"/>
              <a:defRPr/>
            </a:pPr>
            <a:r>
              <a:rPr lang="en-GB" sz="1600" dirty="0">
                <a:solidFill>
                  <a:schemeClr val="tx1"/>
                </a:solidFill>
              </a:rPr>
              <a:t>RAM and ROM</a:t>
            </a:r>
          </a:p>
          <a:p>
            <a:pPr lvl="1">
              <a:buFont typeface="Arial" pitchFamily="34" charset="0"/>
              <a:buChar char="•"/>
              <a:defRPr/>
            </a:pPr>
            <a:r>
              <a:rPr lang="en-GB" sz="1600" dirty="0">
                <a:solidFill>
                  <a:schemeClr val="tx1"/>
                </a:solidFill>
              </a:rPr>
              <a:t>Virtual Memory</a:t>
            </a:r>
          </a:p>
          <a:p>
            <a:pPr lvl="1">
              <a:buFont typeface="Arial" pitchFamily="34" charset="0"/>
              <a:buChar char="•"/>
              <a:defRPr/>
            </a:pPr>
            <a:r>
              <a:rPr lang="en-GB" sz="1600" dirty="0">
                <a:solidFill>
                  <a:schemeClr val="tx1"/>
                </a:solidFill>
              </a:rPr>
              <a:t>Cache, Flash and changes in the technology</a:t>
            </a:r>
            <a:endParaRPr lang="en-GB" sz="1600" dirty="0">
              <a:solidFill>
                <a:schemeClr val="tx1"/>
              </a:solidFill>
            </a:endParaRPr>
          </a:p>
        </p:txBody>
      </p:sp>
      <p:sp>
        <p:nvSpPr>
          <p:cNvPr id="9" name="TextBox 8"/>
          <p:cNvSpPr txBox="1"/>
          <p:nvPr/>
        </p:nvSpPr>
        <p:spPr>
          <a:xfrm>
            <a:off x="395288" y="2165350"/>
            <a:ext cx="2232025" cy="339725"/>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defRPr/>
            </a:pPr>
            <a:r>
              <a:rPr lang="en-GB" sz="1600" dirty="0">
                <a:solidFill>
                  <a:schemeClr val="tx1"/>
                </a:solidFill>
              </a:rPr>
              <a:t>Software</a:t>
            </a:r>
            <a:endParaRPr lang="en-GB" sz="1600" dirty="0">
              <a:solidFill>
                <a:schemeClr val="tx1"/>
              </a:solidFill>
            </a:endParaRPr>
          </a:p>
        </p:txBody>
      </p:sp>
      <p:sp>
        <p:nvSpPr>
          <p:cNvPr id="10" name="TextBox 9"/>
          <p:cNvSpPr txBox="1"/>
          <p:nvPr/>
        </p:nvSpPr>
        <p:spPr>
          <a:xfrm>
            <a:off x="2339752" y="2132856"/>
            <a:ext cx="6552728" cy="2554545"/>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a:defRPr/>
            </a:pPr>
            <a:r>
              <a:rPr lang="en-GB" sz="1600" dirty="0">
                <a:solidFill>
                  <a:schemeClr val="tx1"/>
                </a:solidFill>
              </a:rPr>
              <a:t>Operating System:</a:t>
            </a:r>
          </a:p>
          <a:p>
            <a:pPr>
              <a:defRPr/>
            </a:pPr>
            <a:r>
              <a:rPr lang="en-GB" sz="1600" dirty="0">
                <a:solidFill>
                  <a:schemeClr val="tx1"/>
                </a:solidFill>
              </a:rPr>
              <a:t>	</a:t>
            </a:r>
            <a:r>
              <a:rPr lang="en-GB" sz="1600" dirty="0">
                <a:solidFill>
                  <a:schemeClr val="tx1"/>
                </a:solidFill>
              </a:rPr>
              <a:t>User Interface</a:t>
            </a:r>
          </a:p>
          <a:p>
            <a:pPr>
              <a:defRPr/>
            </a:pPr>
            <a:r>
              <a:rPr lang="en-GB" sz="1600" dirty="0">
                <a:solidFill>
                  <a:schemeClr val="tx1"/>
                </a:solidFill>
              </a:rPr>
              <a:t>	</a:t>
            </a:r>
            <a:r>
              <a:rPr lang="en-GB" sz="1600" dirty="0">
                <a:solidFill>
                  <a:schemeClr val="tx1"/>
                </a:solidFill>
              </a:rPr>
              <a:t>memory and peripheral management</a:t>
            </a:r>
          </a:p>
          <a:p>
            <a:pPr>
              <a:defRPr/>
            </a:pPr>
            <a:r>
              <a:rPr lang="en-GB" sz="1600" dirty="0">
                <a:solidFill>
                  <a:schemeClr val="tx1"/>
                </a:solidFill>
              </a:rPr>
              <a:t>	Multi-tasking</a:t>
            </a:r>
          </a:p>
          <a:p>
            <a:pPr>
              <a:defRPr/>
            </a:pPr>
            <a:r>
              <a:rPr lang="en-GB" sz="1600" dirty="0">
                <a:solidFill>
                  <a:schemeClr val="tx1"/>
                </a:solidFill>
              </a:rPr>
              <a:t>	Security</a:t>
            </a:r>
          </a:p>
          <a:p>
            <a:pPr>
              <a:defRPr/>
            </a:pPr>
            <a:r>
              <a:rPr lang="en-GB" sz="1600" dirty="0">
                <a:solidFill>
                  <a:schemeClr val="tx1"/>
                </a:solidFill>
              </a:rPr>
              <a:t>Common utility programs</a:t>
            </a:r>
          </a:p>
          <a:p>
            <a:pPr>
              <a:defRPr/>
            </a:pPr>
            <a:r>
              <a:rPr lang="en-GB" sz="1600" dirty="0">
                <a:solidFill>
                  <a:schemeClr val="tx1"/>
                </a:solidFill>
              </a:rPr>
              <a:t>	</a:t>
            </a:r>
            <a:r>
              <a:rPr lang="en-GB" sz="1600" dirty="0">
                <a:solidFill>
                  <a:schemeClr val="tx1"/>
                </a:solidFill>
              </a:rPr>
              <a:t>Security</a:t>
            </a:r>
          </a:p>
          <a:p>
            <a:pPr>
              <a:defRPr/>
            </a:pPr>
            <a:r>
              <a:rPr lang="en-GB" sz="1600" dirty="0">
                <a:solidFill>
                  <a:schemeClr val="tx1"/>
                </a:solidFill>
              </a:rPr>
              <a:t>	Disk organisation</a:t>
            </a:r>
          </a:p>
          <a:p>
            <a:pPr>
              <a:defRPr/>
            </a:pPr>
            <a:r>
              <a:rPr lang="en-GB" sz="1600" dirty="0">
                <a:solidFill>
                  <a:schemeClr val="tx1"/>
                </a:solidFill>
              </a:rPr>
              <a:t>	System maintenance</a:t>
            </a:r>
          </a:p>
          <a:p>
            <a:pPr>
              <a:defRPr/>
            </a:pPr>
            <a:r>
              <a:rPr lang="en-GB" sz="1600" dirty="0">
                <a:solidFill>
                  <a:schemeClr val="tx1"/>
                </a:solidFill>
              </a:rPr>
              <a:t>Custom,, off the shelf, open source and proprietary</a:t>
            </a:r>
            <a:endParaRPr lang="en-GB" sz="1600" dirty="0">
              <a:solidFill>
                <a:schemeClr val="tx1"/>
              </a:solidFill>
            </a:endParaRPr>
          </a:p>
        </p:txBody>
      </p:sp>
      <p:sp>
        <p:nvSpPr>
          <p:cNvPr id="11" name="TextBox 10"/>
          <p:cNvSpPr txBox="1"/>
          <p:nvPr/>
        </p:nvSpPr>
        <p:spPr>
          <a:xfrm>
            <a:off x="395288" y="3046413"/>
            <a:ext cx="2771775" cy="585787"/>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defRPr/>
            </a:pPr>
            <a:r>
              <a:rPr lang="en-GB" sz="1600" dirty="0">
                <a:solidFill>
                  <a:schemeClr val="tx1"/>
                </a:solidFill>
              </a:rPr>
              <a:t>Representation of data </a:t>
            </a:r>
            <a:endParaRPr lang="en-GB" sz="1600" dirty="0">
              <a:solidFill>
                <a:schemeClr val="tx1"/>
              </a:solidFill>
            </a:endParaRPr>
          </a:p>
          <a:p>
            <a:pPr>
              <a:defRPr/>
            </a:pPr>
            <a:r>
              <a:rPr lang="en-GB" sz="1600" dirty="0">
                <a:solidFill>
                  <a:schemeClr val="tx1"/>
                </a:solidFill>
              </a:rPr>
              <a:t>in </a:t>
            </a:r>
            <a:r>
              <a:rPr lang="en-GB" sz="1600" dirty="0">
                <a:solidFill>
                  <a:schemeClr val="tx1"/>
                </a:solidFill>
              </a:rPr>
              <a:t>computer </a:t>
            </a:r>
            <a:r>
              <a:rPr lang="en-GB" sz="1600" dirty="0">
                <a:solidFill>
                  <a:schemeClr val="tx1"/>
                </a:solidFill>
              </a:rPr>
              <a:t>systems</a:t>
            </a:r>
            <a:endParaRPr lang="en-GB" sz="1600" dirty="0">
              <a:solidFill>
                <a:schemeClr val="tx1"/>
              </a:solidFill>
            </a:endParaRPr>
          </a:p>
        </p:txBody>
      </p:sp>
      <p:sp>
        <p:nvSpPr>
          <p:cNvPr id="12" name="TextBox 11"/>
          <p:cNvSpPr txBox="1"/>
          <p:nvPr/>
        </p:nvSpPr>
        <p:spPr>
          <a:xfrm>
            <a:off x="2411760" y="1772816"/>
            <a:ext cx="6192688" cy="2062103"/>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a:buFont typeface="Arial" pitchFamily="34" charset="0"/>
              <a:buChar char="•"/>
              <a:defRPr/>
            </a:pPr>
            <a:r>
              <a:rPr lang="en-GB" sz="1600" dirty="0">
                <a:solidFill>
                  <a:schemeClr val="tx1"/>
                </a:solidFill>
              </a:rPr>
              <a:t>Units: (bit, nibble, byte, kilobyte etc)</a:t>
            </a:r>
          </a:p>
          <a:p>
            <a:pPr>
              <a:buFont typeface="Arial" pitchFamily="34" charset="0"/>
              <a:buChar char="•"/>
              <a:defRPr/>
            </a:pPr>
            <a:r>
              <a:rPr lang="en-GB" sz="1600" dirty="0">
                <a:solidFill>
                  <a:schemeClr val="tx1"/>
                </a:solidFill>
              </a:rPr>
              <a:t>Number (8bit binary integers / convert to denary, hex etc)</a:t>
            </a:r>
          </a:p>
          <a:p>
            <a:pPr>
              <a:buFont typeface="Arial" pitchFamily="34" charset="0"/>
              <a:buChar char="•"/>
              <a:defRPr/>
            </a:pPr>
            <a:r>
              <a:rPr lang="en-GB" sz="1600" dirty="0">
                <a:solidFill>
                  <a:schemeClr val="tx1"/>
                </a:solidFill>
              </a:rPr>
              <a:t>Character (binary codes used to represent characters)</a:t>
            </a:r>
          </a:p>
          <a:p>
            <a:pPr>
              <a:buFont typeface="Arial" pitchFamily="34" charset="0"/>
              <a:buChar char="•"/>
              <a:defRPr/>
            </a:pPr>
            <a:r>
              <a:rPr lang="en-GB" sz="1600" dirty="0">
                <a:solidFill>
                  <a:schemeClr val="tx1"/>
                </a:solidFill>
              </a:rPr>
              <a:t>Images (images as pixels in binary, metadata, colour depth and resolution)</a:t>
            </a:r>
          </a:p>
          <a:p>
            <a:pPr>
              <a:buFont typeface="Arial" pitchFamily="34" charset="0"/>
              <a:buChar char="•"/>
              <a:defRPr/>
            </a:pPr>
            <a:r>
              <a:rPr lang="en-GB" sz="1600" dirty="0">
                <a:solidFill>
                  <a:schemeClr val="tx1"/>
                </a:solidFill>
              </a:rPr>
              <a:t>Sound (digital sampling, and effect of sample rates)</a:t>
            </a:r>
          </a:p>
          <a:p>
            <a:pPr>
              <a:buFont typeface="Arial" pitchFamily="34" charset="0"/>
              <a:buChar char="•"/>
              <a:defRPr/>
            </a:pPr>
            <a:r>
              <a:rPr lang="en-GB" sz="1600" dirty="0">
                <a:solidFill>
                  <a:schemeClr val="tx1"/>
                </a:solidFill>
              </a:rPr>
              <a:t>Instructions (Instructions  coded as bit patterns and how the computer can distinguish)</a:t>
            </a:r>
            <a:endParaRPr lang="en-GB" sz="1600" dirty="0">
              <a:solidFill>
                <a:schemeClr val="tx1"/>
              </a:solidFill>
            </a:endParaRPr>
          </a:p>
        </p:txBody>
      </p:sp>
      <p:sp>
        <p:nvSpPr>
          <p:cNvPr id="22" name="TextBox 21"/>
          <p:cNvSpPr txBox="1"/>
          <p:nvPr/>
        </p:nvSpPr>
        <p:spPr>
          <a:xfrm>
            <a:off x="395288" y="4203700"/>
            <a:ext cx="1655762" cy="339725"/>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defRPr/>
            </a:pPr>
            <a:r>
              <a:rPr lang="en-GB" sz="1600" dirty="0">
                <a:solidFill>
                  <a:schemeClr val="tx1"/>
                </a:solidFill>
              </a:rPr>
              <a:t>Databases</a:t>
            </a:r>
            <a:endParaRPr lang="en-GB" sz="1600" dirty="0">
              <a:solidFill>
                <a:schemeClr val="tx1"/>
              </a:solidFill>
            </a:endParaRPr>
          </a:p>
        </p:txBody>
      </p:sp>
      <p:sp>
        <p:nvSpPr>
          <p:cNvPr id="23" name="TextBox 22"/>
          <p:cNvSpPr txBox="1"/>
          <p:nvPr/>
        </p:nvSpPr>
        <p:spPr>
          <a:xfrm>
            <a:off x="2339752" y="3861048"/>
            <a:ext cx="6408712" cy="1815882"/>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a:buFont typeface="Arial" pitchFamily="34" charset="0"/>
              <a:buChar char="•"/>
              <a:defRPr/>
            </a:pPr>
            <a:r>
              <a:rPr lang="en-GB" sz="1600" dirty="0">
                <a:solidFill>
                  <a:schemeClr val="tx1"/>
                </a:solidFill>
              </a:rPr>
              <a:t>Describe a database and the use of databases</a:t>
            </a:r>
          </a:p>
          <a:p>
            <a:pPr>
              <a:buFont typeface="Arial" pitchFamily="34" charset="0"/>
              <a:buChar char="•"/>
              <a:defRPr/>
            </a:pPr>
            <a:r>
              <a:rPr lang="en-GB" sz="1600" dirty="0">
                <a:solidFill>
                  <a:schemeClr val="tx1"/>
                </a:solidFill>
              </a:rPr>
              <a:t>Data base Management systems</a:t>
            </a:r>
          </a:p>
          <a:p>
            <a:pPr>
              <a:buFont typeface="Arial" pitchFamily="34" charset="0"/>
              <a:buChar char="•"/>
              <a:defRPr/>
            </a:pPr>
            <a:r>
              <a:rPr lang="en-GB" sz="1600" dirty="0">
                <a:solidFill>
                  <a:schemeClr val="tx1"/>
                </a:solidFill>
              </a:rPr>
              <a:t>Relational features</a:t>
            </a:r>
          </a:p>
          <a:p>
            <a:pPr>
              <a:buFont typeface="Arial" pitchFamily="34" charset="0"/>
              <a:buChar char="•"/>
              <a:defRPr/>
            </a:pPr>
            <a:r>
              <a:rPr lang="en-GB" sz="1600" dirty="0">
                <a:solidFill>
                  <a:schemeClr val="tx1"/>
                </a:solidFill>
              </a:rPr>
              <a:t>	</a:t>
            </a:r>
            <a:r>
              <a:rPr lang="en-GB" sz="1600" dirty="0">
                <a:solidFill>
                  <a:schemeClr val="tx1"/>
                </a:solidFill>
              </a:rPr>
              <a:t>Entities and tables</a:t>
            </a:r>
          </a:p>
          <a:p>
            <a:pPr>
              <a:buFont typeface="Arial" pitchFamily="34" charset="0"/>
              <a:buChar char="•"/>
              <a:defRPr/>
            </a:pPr>
            <a:r>
              <a:rPr lang="en-GB" sz="1600" dirty="0">
                <a:solidFill>
                  <a:schemeClr val="tx1"/>
                </a:solidFill>
              </a:rPr>
              <a:t>	</a:t>
            </a:r>
            <a:r>
              <a:rPr lang="en-GB" sz="1600" dirty="0">
                <a:solidFill>
                  <a:schemeClr val="tx1"/>
                </a:solidFill>
              </a:rPr>
              <a:t>Components such as tables, forms, queries etc</a:t>
            </a:r>
          </a:p>
          <a:p>
            <a:pPr>
              <a:buFont typeface="Arial" pitchFamily="34" charset="0"/>
              <a:buChar char="•"/>
              <a:defRPr/>
            </a:pPr>
            <a:r>
              <a:rPr lang="en-GB" sz="1600" dirty="0">
                <a:solidFill>
                  <a:schemeClr val="tx1"/>
                </a:solidFill>
              </a:rPr>
              <a:t>	</a:t>
            </a:r>
            <a:r>
              <a:rPr lang="en-GB" sz="1600" dirty="0">
                <a:solidFill>
                  <a:schemeClr val="tx1"/>
                </a:solidFill>
              </a:rPr>
              <a:t>Use of logical operators in queries</a:t>
            </a:r>
          </a:p>
          <a:p>
            <a:pPr>
              <a:buFont typeface="Arial" pitchFamily="34" charset="0"/>
              <a:buChar char="•"/>
              <a:defRPr/>
            </a:pPr>
            <a:r>
              <a:rPr lang="en-GB" sz="1600" dirty="0">
                <a:solidFill>
                  <a:schemeClr val="tx1"/>
                </a:solidFill>
              </a:rPr>
              <a:t>	</a:t>
            </a:r>
            <a:r>
              <a:rPr lang="en-GB" sz="1600" dirty="0">
                <a:solidFill>
                  <a:schemeClr val="tx1"/>
                </a:solidFill>
              </a:rPr>
              <a:t>key fields to connect tables</a:t>
            </a:r>
            <a:endParaRPr lang="en-GB" sz="1600" dirty="0">
              <a:solidFill>
                <a:schemeClr val="tx1"/>
              </a:solidFill>
            </a:endParaRPr>
          </a:p>
        </p:txBody>
      </p:sp>
      <p:sp>
        <p:nvSpPr>
          <p:cNvPr id="24" name="TextBox 23"/>
          <p:cNvSpPr txBox="1"/>
          <p:nvPr/>
        </p:nvSpPr>
        <p:spPr>
          <a:xfrm>
            <a:off x="395288" y="5084763"/>
            <a:ext cx="3600450" cy="339725"/>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defRPr/>
            </a:pPr>
            <a:r>
              <a:rPr lang="en-GB" sz="1600" dirty="0">
                <a:solidFill>
                  <a:schemeClr val="tx1"/>
                </a:solidFill>
              </a:rPr>
              <a:t>Communications and networking</a:t>
            </a:r>
            <a:endParaRPr lang="en-GB" sz="1600" dirty="0">
              <a:solidFill>
                <a:schemeClr val="tx1"/>
              </a:solidFill>
            </a:endParaRPr>
          </a:p>
        </p:txBody>
      </p:sp>
      <p:sp>
        <p:nvSpPr>
          <p:cNvPr id="25" name="TextBox 24"/>
          <p:cNvSpPr txBox="1"/>
          <p:nvPr/>
        </p:nvSpPr>
        <p:spPr>
          <a:xfrm>
            <a:off x="1619672" y="1700808"/>
            <a:ext cx="6732240" cy="3293209"/>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a:defRPr/>
            </a:pPr>
            <a:r>
              <a:rPr lang="en-GB" sz="1600" dirty="0">
                <a:solidFill>
                  <a:schemeClr val="tx1"/>
                </a:solidFill>
              </a:rPr>
              <a:t>Networks:</a:t>
            </a:r>
          </a:p>
          <a:p>
            <a:pPr>
              <a:defRPr/>
            </a:pPr>
            <a:r>
              <a:rPr lang="en-GB" sz="1600" dirty="0">
                <a:solidFill>
                  <a:schemeClr val="tx1"/>
                </a:solidFill>
              </a:rPr>
              <a:t>	</a:t>
            </a:r>
            <a:r>
              <a:rPr lang="en-GB" sz="1600" dirty="0">
                <a:solidFill>
                  <a:schemeClr val="tx1"/>
                </a:solidFill>
              </a:rPr>
              <a:t>Advantages of stand alone</a:t>
            </a:r>
          </a:p>
          <a:p>
            <a:pPr>
              <a:defRPr/>
            </a:pPr>
            <a:r>
              <a:rPr lang="en-GB" sz="1600" dirty="0">
                <a:solidFill>
                  <a:schemeClr val="tx1"/>
                </a:solidFill>
              </a:rPr>
              <a:t>	</a:t>
            </a:r>
            <a:r>
              <a:rPr lang="en-GB" sz="1600" dirty="0">
                <a:solidFill>
                  <a:schemeClr val="tx1"/>
                </a:solidFill>
              </a:rPr>
              <a:t>Hardware</a:t>
            </a:r>
          </a:p>
          <a:p>
            <a:pPr>
              <a:defRPr/>
            </a:pPr>
            <a:r>
              <a:rPr lang="en-GB" sz="1600" dirty="0">
                <a:solidFill>
                  <a:schemeClr val="tx1"/>
                </a:solidFill>
              </a:rPr>
              <a:t>	</a:t>
            </a:r>
            <a:r>
              <a:rPr lang="en-GB" sz="1600" dirty="0">
                <a:solidFill>
                  <a:schemeClr val="tx1"/>
                </a:solidFill>
              </a:rPr>
              <a:t>Roles in client server and peer to peer</a:t>
            </a:r>
          </a:p>
          <a:p>
            <a:pPr>
              <a:defRPr/>
            </a:pPr>
            <a:r>
              <a:rPr lang="en-GB" sz="1600" dirty="0">
                <a:solidFill>
                  <a:schemeClr val="tx1"/>
                </a:solidFill>
              </a:rPr>
              <a:t>	</a:t>
            </a:r>
            <a:r>
              <a:rPr lang="en-GB" sz="1600" dirty="0">
                <a:solidFill>
                  <a:schemeClr val="tx1"/>
                </a:solidFill>
              </a:rPr>
              <a:t>Ring, Bus and Star</a:t>
            </a:r>
          </a:p>
          <a:p>
            <a:pPr>
              <a:defRPr/>
            </a:pPr>
            <a:r>
              <a:rPr lang="en-GB" sz="1600" dirty="0">
                <a:solidFill>
                  <a:schemeClr val="tx1"/>
                </a:solidFill>
              </a:rPr>
              <a:t>	</a:t>
            </a:r>
            <a:r>
              <a:rPr lang="en-GB" sz="1600" dirty="0">
                <a:solidFill>
                  <a:schemeClr val="tx1"/>
                </a:solidFill>
              </a:rPr>
              <a:t>LAN / WAN</a:t>
            </a:r>
          </a:p>
          <a:p>
            <a:pPr>
              <a:defRPr/>
            </a:pPr>
            <a:r>
              <a:rPr lang="en-GB" sz="1600" dirty="0">
                <a:solidFill>
                  <a:schemeClr val="tx1"/>
                </a:solidFill>
              </a:rPr>
              <a:t>	</a:t>
            </a:r>
            <a:r>
              <a:rPr lang="en-GB" sz="1600" dirty="0">
                <a:solidFill>
                  <a:schemeClr val="tx1"/>
                </a:solidFill>
              </a:rPr>
              <a:t>Addressing (MAC and IP / packets and protocols)</a:t>
            </a:r>
          </a:p>
          <a:p>
            <a:pPr>
              <a:defRPr/>
            </a:pPr>
            <a:r>
              <a:rPr lang="en-GB" sz="1600" dirty="0">
                <a:solidFill>
                  <a:schemeClr val="tx1"/>
                </a:solidFill>
              </a:rPr>
              <a:t>	</a:t>
            </a:r>
            <a:r>
              <a:rPr lang="en-GB" sz="1600" dirty="0">
                <a:solidFill>
                  <a:schemeClr val="tx1"/>
                </a:solidFill>
              </a:rPr>
              <a:t>Use of network policies </a:t>
            </a:r>
            <a:r>
              <a:rPr lang="en-GB" sz="1600" dirty="0" err="1">
                <a:solidFill>
                  <a:schemeClr val="tx1"/>
                </a:solidFill>
              </a:rPr>
              <a:t>eg</a:t>
            </a:r>
            <a:r>
              <a:rPr lang="en-GB" sz="1600" dirty="0">
                <a:solidFill>
                  <a:schemeClr val="tx1"/>
                </a:solidFill>
              </a:rPr>
              <a:t> failover, security etc</a:t>
            </a:r>
          </a:p>
          <a:p>
            <a:pPr>
              <a:defRPr/>
            </a:pPr>
            <a:r>
              <a:rPr lang="en-GB" sz="1600" dirty="0">
                <a:solidFill>
                  <a:schemeClr val="tx1"/>
                </a:solidFill>
              </a:rPr>
              <a:t>The Internet</a:t>
            </a:r>
          </a:p>
          <a:p>
            <a:pPr>
              <a:defRPr/>
            </a:pPr>
            <a:r>
              <a:rPr lang="en-GB" sz="1600" dirty="0">
                <a:solidFill>
                  <a:schemeClr val="tx1"/>
                </a:solidFill>
              </a:rPr>
              <a:t>	</a:t>
            </a:r>
            <a:r>
              <a:rPr lang="en-GB" sz="1600" dirty="0">
                <a:solidFill>
                  <a:schemeClr val="tx1"/>
                </a:solidFill>
              </a:rPr>
              <a:t>Hardware</a:t>
            </a:r>
          </a:p>
          <a:p>
            <a:pPr>
              <a:defRPr/>
            </a:pPr>
            <a:r>
              <a:rPr lang="en-GB" sz="1600" dirty="0">
                <a:solidFill>
                  <a:schemeClr val="tx1"/>
                </a:solidFill>
              </a:rPr>
              <a:t>	</a:t>
            </a:r>
            <a:r>
              <a:rPr lang="en-GB" sz="1600" dirty="0">
                <a:solidFill>
                  <a:schemeClr val="tx1"/>
                </a:solidFill>
              </a:rPr>
              <a:t>IP addressing, DNS</a:t>
            </a:r>
          </a:p>
          <a:p>
            <a:pPr>
              <a:defRPr/>
            </a:pPr>
            <a:r>
              <a:rPr lang="en-GB" sz="1600" dirty="0">
                <a:solidFill>
                  <a:schemeClr val="tx1"/>
                </a:solidFill>
              </a:rPr>
              <a:t>	</a:t>
            </a:r>
            <a:r>
              <a:rPr lang="en-GB" sz="1600" dirty="0">
                <a:solidFill>
                  <a:schemeClr val="tx1"/>
                </a:solidFill>
              </a:rPr>
              <a:t>HTML and standard file formats such as JPG, MP3 etc</a:t>
            </a:r>
          </a:p>
          <a:p>
            <a:pPr>
              <a:defRPr/>
            </a:pPr>
            <a:r>
              <a:rPr lang="en-GB" sz="1600" dirty="0">
                <a:solidFill>
                  <a:schemeClr val="tx1"/>
                </a:solidFill>
              </a:rPr>
              <a:t>	</a:t>
            </a:r>
            <a:r>
              <a:rPr lang="en-GB" sz="1600" dirty="0">
                <a:solidFill>
                  <a:schemeClr val="tx1"/>
                </a:solidFill>
              </a:rPr>
              <a:t>Compression, </a:t>
            </a:r>
            <a:r>
              <a:rPr lang="en-GB" sz="1600" dirty="0" err="1">
                <a:solidFill>
                  <a:schemeClr val="tx1"/>
                </a:solidFill>
              </a:rPr>
              <a:t>lossy</a:t>
            </a:r>
            <a:r>
              <a:rPr lang="en-GB" sz="1600" dirty="0">
                <a:solidFill>
                  <a:schemeClr val="tx1"/>
                </a:solidFill>
              </a:rPr>
              <a:t> and lossless</a:t>
            </a:r>
            <a:endParaRPr lang="en-GB" sz="1600" dirty="0">
              <a:solidFill>
                <a:schemeClr val="tx1"/>
              </a:solidFill>
            </a:endParaRPr>
          </a:p>
        </p:txBody>
      </p:sp>
      <p:sp>
        <p:nvSpPr>
          <p:cNvPr id="26" name="TextBox 25"/>
          <p:cNvSpPr txBox="1"/>
          <p:nvPr/>
        </p:nvSpPr>
        <p:spPr>
          <a:xfrm>
            <a:off x="4139952" y="548680"/>
            <a:ext cx="4860032" cy="5509200"/>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p>
            <a:pPr>
              <a:defRPr/>
            </a:pPr>
            <a:r>
              <a:rPr lang="en-GB" sz="1600" dirty="0"/>
              <a:t>Programming</a:t>
            </a:r>
          </a:p>
          <a:p>
            <a:pPr>
              <a:defRPr/>
            </a:pPr>
            <a:endParaRPr lang="en-GB" sz="1600" dirty="0"/>
          </a:p>
          <a:p>
            <a:pPr>
              <a:defRPr/>
            </a:pPr>
            <a:r>
              <a:rPr lang="en-GB" sz="1600" dirty="0"/>
              <a:t>Algorithms</a:t>
            </a:r>
          </a:p>
          <a:p>
            <a:pPr>
              <a:defRPr/>
            </a:pPr>
            <a:r>
              <a:rPr lang="en-GB" sz="1600" dirty="0"/>
              <a:t>	</a:t>
            </a:r>
            <a:r>
              <a:rPr lang="en-GB" sz="1600" dirty="0"/>
              <a:t>Understand them</a:t>
            </a:r>
          </a:p>
          <a:p>
            <a:pPr>
              <a:defRPr/>
            </a:pPr>
            <a:r>
              <a:rPr lang="en-GB" sz="1600" dirty="0"/>
              <a:t>	</a:t>
            </a:r>
            <a:r>
              <a:rPr lang="en-GB" sz="1600" dirty="0"/>
              <a:t>produce them</a:t>
            </a:r>
          </a:p>
          <a:p>
            <a:pPr>
              <a:defRPr/>
            </a:pPr>
            <a:r>
              <a:rPr lang="en-GB" sz="1600" dirty="0"/>
              <a:t>Programming Languages</a:t>
            </a:r>
          </a:p>
          <a:p>
            <a:pPr>
              <a:defRPr/>
            </a:pPr>
            <a:r>
              <a:rPr lang="en-GB" sz="1600" dirty="0"/>
              <a:t>	</a:t>
            </a:r>
            <a:r>
              <a:rPr lang="en-GB" sz="1600" dirty="0"/>
              <a:t>High and Low</a:t>
            </a:r>
          </a:p>
          <a:p>
            <a:pPr>
              <a:defRPr/>
            </a:pPr>
            <a:r>
              <a:rPr lang="en-GB" sz="1600" dirty="0"/>
              <a:t>	</a:t>
            </a:r>
            <a:r>
              <a:rPr lang="en-GB" sz="1600" dirty="0"/>
              <a:t>translators</a:t>
            </a:r>
          </a:p>
          <a:p>
            <a:pPr>
              <a:defRPr/>
            </a:pPr>
            <a:r>
              <a:rPr lang="en-GB" sz="1600" dirty="0"/>
              <a:t>	</a:t>
            </a:r>
            <a:r>
              <a:rPr lang="en-GB" sz="1600" dirty="0"/>
              <a:t>Assemblers, compilers and interpreters</a:t>
            </a:r>
          </a:p>
          <a:p>
            <a:pPr>
              <a:defRPr/>
            </a:pPr>
            <a:r>
              <a:rPr lang="en-GB" sz="1600" dirty="0"/>
              <a:t>	</a:t>
            </a:r>
            <a:r>
              <a:rPr lang="en-GB" sz="1600" dirty="0"/>
              <a:t>Common tools and facilities</a:t>
            </a:r>
          </a:p>
          <a:p>
            <a:pPr>
              <a:defRPr/>
            </a:pPr>
            <a:r>
              <a:rPr lang="en-GB" sz="1600" dirty="0"/>
              <a:t>Control flow: </a:t>
            </a:r>
          </a:p>
          <a:p>
            <a:pPr>
              <a:defRPr/>
            </a:pPr>
            <a:r>
              <a:rPr lang="en-GB" sz="1600" dirty="0"/>
              <a:t>	</a:t>
            </a:r>
            <a:r>
              <a:rPr lang="en-GB" sz="1600" dirty="0"/>
              <a:t>Sequence</a:t>
            </a:r>
          </a:p>
          <a:p>
            <a:pPr>
              <a:defRPr/>
            </a:pPr>
            <a:r>
              <a:rPr lang="en-GB" sz="1600" dirty="0"/>
              <a:t>	</a:t>
            </a:r>
            <a:r>
              <a:rPr lang="en-GB" sz="1600" dirty="0"/>
              <a:t>Selection</a:t>
            </a:r>
          </a:p>
          <a:p>
            <a:pPr>
              <a:defRPr/>
            </a:pPr>
            <a:r>
              <a:rPr lang="en-GB" sz="1600" dirty="0"/>
              <a:t>	</a:t>
            </a:r>
            <a:r>
              <a:rPr lang="en-GB" sz="1600" dirty="0"/>
              <a:t>Iteration</a:t>
            </a:r>
          </a:p>
          <a:p>
            <a:pPr>
              <a:defRPr/>
            </a:pPr>
            <a:r>
              <a:rPr lang="en-GB" sz="1600" dirty="0"/>
              <a:t>Handling data</a:t>
            </a:r>
          </a:p>
          <a:p>
            <a:pPr>
              <a:defRPr/>
            </a:pPr>
            <a:r>
              <a:rPr lang="en-GB" sz="1600" dirty="0"/>
              <a:t>	</a:t>
            </a:r>
            <a:r>
              <a:rPr lang="en-GB" sz="1600" dirty="0"/>
              <a:t>Variables and constant</a:t>
            </a:r>
          </a:p>
          <a:p>
            <a:pPr>
              <a:defRPr/>
            </a:pPr>
            <a:r>
              <a:rPr lang="en-GB" sz="1600" dirty="0"/>
              <a:t>	</a:t>
            </a:r>
            <a:r>
              <a:rPr lang="en-GB" sz="1600" dirty="0"/>
              <a:t>Major data types</a:t>
            </a:r>
          </a:p>
          <a:p>
            <a:pPr>
              <a:defRPr/>
            </a:pPr>
            <a:r>
              <a:rPr lang="en-GB" sz="1600" dirty="0"/>
              <a:t>	</a:t>
            </a:r>
            <a:r>
              <a:rPr lang="en-GB" sz="1600" dirty="0"/>
              <a:t>Arrays (1 D)</a:t>
            </a:r>
          </a:p>
          <a:p>
            <a:pPr>
              <a:defRPr/>
            </a:pPr>
            <a:r>
              <a:rPr lang="en-GB" sz="1600" dirty="0"/>
              <a:t>Testing</a:t>
            </a:r>
          </a:p>
          <a:p>
            <a:pPr>
              <a:defRPr/>
            </a:pPr>
            <a:r>
              <a:rPr lang="en-GB" sz="1600" dirty="0"/>
              <a:t>	</a:t>
            </a:r>
            <a:r>
              <a:rPr lang="en-GB" sz="1600" dirty="0"/>
              <a:t>Types of error</a:t>
            </a:r>
          </a:p>
          <a:p>
            <a:pPr>
              <a:defRPr/>
            </a:pPr>
            <a:r>
              <a:rPr lang="en-GB" sz="1600" dirty="0"/>
              <a:t>	</a:t>
            </a:r>
            <a:r>
              <a:rPr lang="en-GB" sz="1600" dirty="0"/>
              <a:t>Select and justify test data</a:t>
            </a:r>
          </a:p>
          <a:p>
            <a:pPr>
              <a:defRPr/>
            </a:pPr>
            <a:endParaRPr lang="en-GB"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5"/>
                                        </p:tgtEl>
                                        <p:attrNameLst>
                                          <p:attrName>ppt_x</p:attrName>
                                        </p:attrNameLst>
                                      </p:cBhvr>
                                      <p:tavLst>
                                        <p:tav tm="0">
                                          <p:val>
                                            <p:strVal val="ppt_x"/>
                                          </p:val>
                                        </p:tav>
                                        <p:tav tm="100000">
                                          <p:val>
                                            <p:strVal val="ppt_x"/>
                                          </p:val>
                                        </p:tav>
                                      </p:tavLst>
                                    </p:anim>
                                    <p:anim calcmode="lin" valueType="num">
                                      <p:cBhvr additive="base">
                                        <p:cTn id="17" dur="500"/>
                                        <p:tgtEl>
                                          <p:spTgt spid="5"/>
                                        </p:tgtEl>
                                        <p:attrNameLst>
                                          <p:attrName>ppt_y</p:attrName>
                                        </p:attrNameLst>
                                      </p:cBhvr>
                                      <p:tavLst>
                                        <p:tav tm="0">
                                          <p:val>
                                            <p:strVal val="ppt_y"/>
                                          </p:val>
                                        </p:tav>
                                        <p:tav tm="100000">
                                          <p:val>
                                            <p:strVal val="1+ppt_h/2"/>
                                          </p:val>
                                        </p:tav>
                                      </p:tavLst>
                                    </p:anim>
                                    <p:set>
                                      <p:cBhvr>
                                        <p:cTn id="18" dur="1" fill="hold">
                                          <p:stCondLst>
                                            <p:cond delay="499"/>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nodeType="clickEffect">
                                  <p:stCondLst>
                                    <p:cond delay="0"/>
                                  </p:stCondLst>
                                  <p:childTnLst>
                                    <p:anim calcmode="lin" valueType="num">
                                      <p:cBhvr additive="base">
                                        <p:cTn id="32" dur="500"/>
                                        <p:tgtEl>
                                          <p:spTgt spid="7"/>
                                        </p:tgtEl>
                                        <p:attrNameLst>
                                          <p:attrName>ppt_x</p:attrName>
                                        </p:attrNameLst>
                                      </p:cBhvr>
                                      <p:tavLst>
                                        <p:tav tm="0">
                                          <p:val>
                                            <p:strVal val="ppt_x"/>
                                          </p:val>
                                        </p:tav>
                                        <p:tav tm="100000">
                                          <p:val>
                                            <p:strVal val="ppt_x"/>
                                          </p:val>
                                        </p:tav>
                                      </p:tavLst>
                                    </p:anim>
                                    <p:anim calcmode="lin" valueType="num">
                                      <p:cBhvr additive="base">
                                        <p:cTn id="33" dur="500"/>
                                        <p:tgtEl>
                                          <p:spTgt spid="7"/>
                                        </p:tgtEl>
                                        <p:attrNameLst>
                                          <p:attrName>ppt_y</p:attrName>
                                        </p:attrNameLst>
                                      </p:cBhvr>
                                      <p:tavLst>
                                        <p:tav tm="0">
                                          <p:val>
                                            <p:strVal val="ppt_y"/>
                                          </p:val>
                                        </p:tav>
                                        <p:tav tm="100000">
                                          <p:val>
                                            <p:strVal val="1+ppt_h/2"/>
                                          </p:val>
                                        </p:tav>
                                      </p:tavLst>
                                    </p:anim>
                                    <p:set>
                                      <p:cBhvr>
                                        <p:cTn id="34" dur="1" fill="hold">
                                          <p:stCondLst>
                                            <p:cond delay="499"/>
                                          </p:stCondLst>
                                        </p:cTn>
                                        <p:tgtEl>
                                          <p:spTgt spid="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nodeType="clickEffect">
                                  <p:stCondLst>
                                    <p:cond delay="0"/>
                                  </p:stCondLst>
                                  <p:childTnLst>
                                    <p:anim calcmode="lin" valueType="num">
                                      <p:cBhvr additive="base">
                                        <p:cTn id="48" dur="500"/>
                                        <p:tgtEl>
                                          <p:spTgt spid="10"/>
                                        </p:tgtEl>
                                        <p:attrNameLst>
                                          <p:attrName>ppt_x</p:attrName>
                                        </p:attrNameLst>
                                      </p:cBhvr>
                                      <p:tavLst>
                                        <p:tav tm="0">
                                          <p:val>
                                            <p:strVal val="ppt_x"/>
                                          </p:val>
                                        </p:tav>
                                        <p:tav tm="100000">
                                          <p:val>
                                            <p:strVal val="ppt_x"/>
                                          </p:val>
                                        </p:tav>
                                      </p:tavLst>
                                    </p:anim>
                                    <p:anim calcmode="lin" valueType="num">
                                      <p:cBhvr additive="base">
                                        <p:cTn id="49" dur="500"/>
                                        <p:tgtEl>
                                          <p:spTgt spid="10"/>
                                        </p:tgtEl>
                                        <p:attrNameLst>
                                          <p:attrName>ppt_y</p:attrName>
                                        </p:attrNameLst>
                                      </p:cBhvr>
                                      <p:tavLst>
                                        <p:tav tm="0">
                                          <p:val>
                                            <p:strVal val="ppt_y"/>
                                          </p:val>
                                        </p:tav>
                                        <p:tav tm="100000">
                                          <p:val>
                                            <p:strVal val="1+ppt_h/2"/>
                                          </p:val>
                                        </p:tav>
                                      </p:tavLst>
                                    </p:anim>
                                    <p:set>
                                      <p:cBhvr>
                                        <p:cTn id="50" dur="1" fill="hold">
                                          <p:stCondLst>
                                            <p:cond delay="499"/>
                                          </p:stCondLst>
                                        </p:cTn>
                                        <p:tgtEl>
                                          <p:spTgt spid="10"/>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nodeType="click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1+#ppt_w/2"/>
                                          </p:val>
                                        </p:tav>
                                        <p:tav tm="100000">
                                          <p:val>
                                            <p:strVal val="#ppt_x"/>
                                          </p:val>
                                        </p:tav>
                                      </p:tavLst>
                                    </p:anim>
                                    <p:anim calcmode="lin" valueType="num">
                                      <p:cBhvr additive="base">
                                        <p:cTn id="6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xit" presetSubtype="4" fill="hold" nodeType="clickEffect">
                                  <p:stCondLst>
                                    <p:cond delay="0"/>
                                  </p:stCondLst>
                                  <p:childTnLst>
                                    <p:anim calcmode="lin" valueType="num">
                                      <p:cBhvr additive="base">
                                        <p:cTn id="64" dur="500"/>
                                        <p:tgtEl>
                                          <p:spTgt spid="12"/>
                                        </p:tgtEl>
                                        <p:attrNameLst>
                                          <p:attrName>ppt_x</p:attrName>
                                        </p:attrNameLst>
                                      </p:cBhvr>
                                      <p:tavLst>
                                        <p:tav tm="0">
                                          <p:val>
                                            <p:strVal val="ppt_x"/>
                                          </p:val>
                                        </p:tav>
                                        <p:tav tm="100000">
                                          <p:val>
                                            <p:strVal val="ppt_x"/>
                                          </p:val>
                                        </p:tav>
                                      </p:tavLst>
                                    </p:anim>
                                    <p:anim calcmode="lin" valueType="num">
                                      <p:cBhvr additive="base">
                                        <p:cTn id="65" dur="500"/>
                                        <p:tgtEl>
                                          <p:spTgt spid="12"/>
                                        </p:tgtEl>
                                        <p:attrNameLst>
                                          <p:attrName>ppt_y</p:attrName>
                                        </p:attrNameLst>
                                      </p:cBhvr>
                                      <p:tavLst>
                                        <p:tav tm="0">
                                          <p:val>
                                            <p:strVal val="ppt_y"/>
                                          </p:val>
                                        </p:tav>
                                        <p:tav tm="100000">
                                          <p:val>
                                            <p:strVal val="1+ppt_h/2"/>
                                          </p:val>
                                        </p:tav>
                                      </p:tavLst>
                                    </p:anim>
                                    <p:set>
                                      <p:cBhvr>
                                        <p:cTn id="66" dur="1" fill="hold">
                                          <p:stCondLst>
                                            <p:cond delay="499"/>
                                          </p:stCondLst>
                                        </p:cTn>
                                        <p:tgtEl>
                                          <p:spTgt spid="12"/>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nodeType="click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additive="base">
                                        <p:cTn id="75" dur="500" fill="hold"/>
                                        <p:tgtEl>
                                          <p:spTgt spid="23"/>
                                        </p:tgtEl>
                                        <p:attrNameLst>
                                          <p:attrName>ppt_x</p:attrName>
                                        </p:attrNameLst>
                                      </p:cBhvr>
                                      <p:tavLst>
                                        <p:tav tm="0">
                                          <p:val>
                                            <p:strVal val="1+#ppt_w/2"/>
                                          </p:val>
                                        </p:tav>
                                        <p:tav tm="100000">
                                          <p:val>
                                            <p:strVal val="#ppt_x"/>
                                          </p:val>
                                        </p:tav>
                                      </p:tavLst>
                                    </p:anim>
                                    <p:anim calcmode="lin" valueType="num">
                                      <p:cBhvr additive="base">
                                        <p:cTn id="76"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xit" presetSubtype="4" fill="hold" nodeType="clickEffect">
                                  <p:stCondLst>
                                    <p:cond delay="0"/>
                                  </p:stCondLst>
                                  <p:childTnLst>
                                    <p:anim calcmode="lin" valueType="num">
                                      <p:cBhvr additive="base">
                                        <p:cTn id="80" dur="500"/>
                                        <p:tgtEl>
                                          <p:spTgt spid="23"/>
                                        </p:tgtEl>
                                        <p:attrNameLst>
                                          <p:attrName>ppt_x</p:attrName>
                                        </p:attrNameLst>
                                      </p:cBhvr>
                                      <p:tavLst>
                                        <p:tav tm="0">
                                          <p:val>
                                            <p:strVal val="ppt_x"/>
                                          </p:val>
                                        </p:tav>
                                        <p:tav tm="100000">
                                          <p:val>
                                            <p:strVal val="ppt_x"/>
                                          </p:val>
                                        </p:tav>
                                      </p:tavLst>
                                    </p:anim>
                                    <p:anim calcmode="lin" valueType="num">
                                      <p:cBhvr additive="base">
                                        <p:cTn id="81" dur="500"/>
                                        <p:tgtEl>
                                          <p:spTgt spid="23"/>
                                        </p:tgtEl>
                                        <p:attrNameLst>
                                          <p:attrName>ppt_y</p:attrName>
                                        </p:attrNameLst>
                                      </p:cBhvr>
                                      <p:tavLst>
                                        <p:tav tm="0">
                                          <p:val>
                                            <p:strVal val="ppt_y"/>
                                          </p:val>
                                        </p:tav>
                                        <p:tav tm="100000">
                                          <p:val>
                                            <p:strVal val="1+ppt_h/2"/>
                                          </p:val>
                                        </p:tav>
                                      </p:tavLst>
                                    </p:anim>
                                    <p:set>
                                      <p:cBhvr>
                                        <p:cTn id="82" dur="1" fill="hold">
                                          <p:stCondLst>
                                            <p:cond delay="499"/>
                                          </p:stCondLst>
                                        </p:cTn>
                                        <p:tgtEl>
                                          <p:spTgt spid="23"/>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nodeType="click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additive="base">
                                        <p:cTn id="91" dur="500" fill="hold"/>
                                        <p:tgtEl>
                                          <p:spTgt spid="25"/>
                                        </p:tgtEl>
                                        <p:attrNameLst>
                                          <p:attrName>ppt_x</p:attrName>
                                        </p:attrNameLst>
                                      </p:cBhvr>
                                      <p:tavLst>
                                        <p:tav tm="0">
                                          <p:val>
                                            <p:strVal val="1+#ppt_w/2"/>
                                          </p:val>
                                        </p:tav>
                                        <p:tav tm="100000">
                                          <p:val>
                                            <p:strVal val="#ppt_x"/>
                                          </p:val>
                                        </p:tav>
                                      </p:tavLst>
                                    </p:anim>
                                    <p:anim calcmode="lin" valueType="num">
                                      <p:cBhvr additive="base">
                                        <p:cTn id="92"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xit" presetSubtype="4" fill="hold" nodeType="clickEffect">
                                  <p:stCondLst>
                                    <p:cond delay="0"/>
                                  </p:stCondLst>
                                  <p:childTnLst>
                                    <p:anim calcmode="lin" valueType="num">
                                      <p:cBhvr additive="base">
                                        <p:cTn id="96" dur="500"/>
                                        <p:tgtEl>
                                          <p:spTgt spid="25"/>
                                        </p:tgtEl>
                                        <p:attrNameLst>
                                          <p:attrName>ppt_x</p:attrName>
                                        </p:attrNameLst>
                                      </p:cBhvr>
                                      <p:tavLst>
                                        <p:tav tm="0">
                                          <p:val>
                                            <p:strVal val="ppt_x"/>
                                          </p:val>
                                        </p:tav>
                                        <p:tav tm="100000">
                                          <p:val>
                                            <p:strVal val="ppt_x"/>
                                          </p:val>
                                        </p:tav>
                                      </p:tavLst>
                                    </p:anim>
                                    <p:anim calcmode="lin" valueType="num">
                                      <p:cBhvr additive="base">
                                        <p:cTn id="97" dur="500"/>
                                        <p:tgtEl>
                                          <p:spTgt spid="25"/>
                                        </p:tgtEl>
                                        <p:attrNameLst>
                                          <p:attrName>ppt_y</p:attrName>
                                        </p:attrNameLst>
                                      </p:cBhvr>
                                      <p:tavLst>
                                        <p:tav tm="0">
                                          <p:val>
                                            <p:strVal val="ppt_y"/>
                                          </p:val>
                                        </p:tav>
                                        <p:tav tm="100000">
                                          <p:val>
                                            <p:strVal val="1+ppt_h/2"/>
                                          </p:val>
                                        </p:tav>
                                      </p:tavLst>
                                    </p:anim>
                                    <p:set>
                                      <p:cBhvr>
                                        <p:cTn id="98" dur="1" fill="hold">
                                          <p:stCondLst>
                                            <p:cond delay="499"/>
                                          </p:stCondLst>
                                        </p:cTn>
                                        <p:tgtEl>
                                          <p:spTgt spid="25"/>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2" presetClass="entr" presetSubtype="1" fill="hold" nodeType="clickEffect">
                                  <p:stCondLst>
                                    <p:cond delay="0"/>
                                  </p:stCondLst>
                                  <p:childTnLst>
                                    <p:set>
                                      <p:cBhvr>
                                        <p:cTn id="102" dur="1" fill="hold">
                                          <p:stCondLst>
                                            <p:cond delay="0"/>
                                          </p:stCondLst>
                                        </p:cTn>
                                        <p:tgtEl>
                                          <p:spTgt spid="26"/>
                                        </p:tgtEl>
                                        <p:attrNameLst>
                                          <p:attrName>style.visibility</p:attrName>
                                        </p:attrNameLst>
                                      </p:cBhvr>
                                      <p:to>
                                        <p:strVal val="visible"/>
                                      </p:to>
                                    </p:set>
                                    <p:anim calcmode="lin" valueType="num">
                                      <p:cBhvr additive="base">
                                        <p:cTn id="103" dur="2000" fill="hold"/>
                                        <p:tgtEl>
                                          <p:spTgt spid="26"/>
                                        </p:tgtEl>
                                        <p:attrNameLst>
                                          <p:attrName>ppt_x</p:attrName>
                                        </p:attrNameLst>
                                      </p:cBhvr>
                                      <p:tavLst>
                                        <p:tav tm="0">
                                          <p:val>
                                            <p:strVal val="#ppt_x"/>
                                          </p:val>
                                        </p:tav>
                                        <p:tav tm="100000">
                                          <p:val>
                                            <p:strVal val="#ppt_x"/>
                                          </p:val>
                                        </p:tav>
                                      </p:tavLst>
                                    </p:anim>
                                    <p:anim calcmode="lin" valueType="num">
                                      <p:cBhvr additive="base">
                                        <p:cTn id="104" dur="20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P spid="11" grpId="0" animBg="1"/>
      <p:bldP spid="22" grpId="0" animBg="1"/>
      <p:bldP spid="2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smtClean="0"/>
              <a:t>Computer Systems</a:t>
            </a:r>
          </a:p>
        </p:txBody>
      </p:sp>
      <p:sp>
        <p:nvSpPr>
          <p:cNvPr id="49154" name="Content Placeholder 2"/>
          <p:cNvSpPr>
            <a:spLocks noGrp="1"/>
          </p:cNvSpPr>
          <p:nvPr>
            <p:ph idx="1"/>
          </p:nvPr>
        </p:nvSpPr>
        <p:spPr/>
        <p:txBody>
          <a:bodyPr/>
          <a:lstStyle/>
          <a:p>
            <a:r>
              <a:rPr lang="en-GB" smtClean="0"/>
              <a:t>General introduction to the concept of a computer system</a:t>
            </a:r>
          </a:p>
          <a:p>
            <a:r>
              <a:rPr lang="en-GB" smtClean="0"/>
              <a:t>Goes beyond the standard personal computer (e.g. mobile phones, satellite set-top boxes)</a:t>
            </a:r>
          </a:p>
          <a:p>
            <a:r>
              <a:rPr lang="en-GB" smtClean="0"/>
              <a:t>Includes ethical considerations when creating systems and the need for standards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Content Placeholder 2"/>
          <p:cNvSpPr>
            <a:spLocks noGrp="1"/>
          </p:cNvSpPr>
          <p:nvPr>
            <p:ph idx="1"/>
          </p:nvPr>
        </p:nvSpPr>
        <p:spPr>
          <a:xfrm>
            <a:off x="539750" y="2924175"/>
            <a:ext cx="8134350" cy="3633788"/>
          </a:xfrm>
        </p:spPr>
        <p:txBody>
          <a:bodyPr/>
          <a:lstStyle/>
          <a:p>
            <a:r>
              <a:rPr lang="en-GB" sz="2400" smtClean="0"/>
              <a:t>A large company with 200 employees uses a local area network (LAN) which includes all the computers in its head office.</a:t>
            </a:r>
          </a:p>
          <a:p>
            <a:r>
              <a:rPr lang="en-GB" sz="2400" smtClean="0"/>
              <a:t>Describe the security measures and network policies which can be used to safeguard the security and privacy of the company’s data on the network.</a:t>
            </a:r>
          </a:p>
          <a:p>
            <a:endParaRPr lang="en-GB" sz="2400" smtClean="0"/>
          </a:p>
          <a:p>
            <a:r>
              <a:rPr lang="en-GB" sz="2000" smtClean="0"/>
              <a:t>The quality of written communication will be assessed in the answer to this question.</a:t>
            </a:r>
          </a:p>
          <a:p>
            <a:endParaRPr lang="en-GB" sz="2400" smtClean="0"/>
          </a:p>
          <a:p>
            <a:endParaRPr lang="en-GB" sz="2400" smtClean="0"/>
          </a:p>
        </p:txBody>
      </p:sp>
      <p:sp>
        <p:nvSpPr>
          <p:cNvPr id="50178" name="Title 1"/>
          <p:cNvSpPr>
            <a:spLocks noGrp="1"/>
          </p:cNvSpPr>
          <p:nvPr>
            <p:ph type="title"/>
          </p:nvPr>
        </p:nvSpPr>
        <p:spPr/>
        <p:txBody>
          <a:bodyPr/>
          <a:lstStyle/>
          <a:p>
            <a:r>
              <a:rPr lang="en-GB" smtClean="0"/>
              <a:t>Level of response questions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GB" smtClean="0"/>
              <a:t>Computer hardware</a:t>
            </a:r>
          </a:p>
        </p:txBody>
      </p:sp>
      <p:sp>
        <p:nvSpPr>
          <p:cNvPr id="51202" name="Content Placeholder 2"/>
          <p:cNvSpPr>
            <a:spLocks noGrp="1"/>
          </p:cNvSpPr>
          <p:nvPr>
            <p:ph idx="1"/>
          </p:nvPr>
        </p:nvSpPr>
        <p:spPr/>
        <p:txBody>
          <a:bodyPr/>
          <a:lstStyle/>
          <a:p>
            <a:r>
              <a:rPr lang="en-GB" smtClean="0"/>
              <a:t>The CPU – function and main characteristics</a:t>
            </a:r>
          </a:p>
          <a:p>
            <a:r>
              <a:rPr lang="en-GB" smtClean="0"/>
              <a:t>Binary logic and why it is relevant to the CPU</a:t>
            </a:r>
          </a:p>
          <a:p>
            <a:r>
              <a:rPr lang="en-GB" smtClean="0"/>
              <a:t>Memory – different types used in computers</a:t>
            </a:r>
          </a:p>
          <a:p>
            <a:r>
              <a:rPr lang="en-GB" smtClean="0"/>
              <a:t>Input and output devices</a:t>
            </a:r>
          </a:p>
          <a:p>
            <a:r>
              <a:rPr lang="en-GB" smtClean="0"/>
              <a:t>Secondary storage</a:t>
            </a:r>
          </a:p>
          <a:p>
            <a:endParaRPr lang="en-GB"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r>
              <a:rPr lang="en-GB" smtClean="0"/>
              <a:t>Example from January 2011</a:t>
            </a:r>
          </a:p>
        </p:txBody>
      </p:sp>
      <p:sp>
        <p:nvSpPr>
          <p:cNvPr id="3" name="Content Placeholder 2"/>
          <p:cNvSpPr>
            <a:spLocks noGrp="1"/>
          </p:cNvSpPr>
          <p:nvPr>
            <p:ph idx="1"/>
          </p:nvPr>
        </p:nvSpPr>
        <p:spPr/>
        <p:txBody>
          <a:bodyPr/>
          <a:lstStyle/>
          <a:p>
            <a:pPr>
              <a:defRPr/>
            </a:pPr>
            <a:r>
              <a:rPr lang="en-GB" sz="2400" dirty="0" smtClean="0"/>
              <a:t>(a) State what is meant by a storage device, an input device and an output device in a computer system.</a:t>
            </a:r>
          </a:p>
          <a:p>
            <a:pPr>
              <a:defRPr/>
            </a:pPr>
            <a:r>
              <a:rPr lang="en-GB" sz="2400" dirty="0" smtClean="0"/>
              <a:t>(b) Complete the table below to show whether magnetic, optical or solid state storage is most appropriate for each of the following uses.</a:t>
            </a:r>
          </a:p>
          <a:p>
            <a:pPr lvl="1">
              <a:defRPr/>
            </a:pPr>
            <a:r>
              <a:rPr lang="en-GB" sz="1900" dirty="0" smtClean="0"/>
              <a:t>Storing pictures in a digital camera</a:t>
            </a:r>
          </a:p>
          <a:p>
            <a:pPr lvl="1">
              <a:defRPr/>
            </a:pPr>
            <a:r>
              <a:rPr lang="en-GB" sz="1900" dirty="0" smtClean="0">
                <a:ea typeface="+mn-ea"/>
                <a:cs typeface="+mn-cs"/>
              </a:rPr>
              <a:t>Handheld device used by students for field work</a:t>
            </a:r>
          </a:p>
          <a:p>
            <a:pPr lvl="1">
              <a:defRPr/>
            </a:pPr>
            <a:r>
              <a:rPr lang="en-GB" sz="1900" dirty="0" smtClean="0"/>
              <a:t>Storage drives on the school’s main file server</a:t>
            </a:r>
          </a:p>
          <a:p>
            <a:pPr lvl="1">
              <a:defRPr/>
            </a:pPr>
            <a:r>
              <a:rPr lang="en-GB" sz="1900" dirty="0" smtClean="0"/>
              <a:t>Videos of the school production to be given to parents</a:t>
            </a:r>
            <a:endParaRPr lang="en-GB" sz="19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GB" smtClean="0"/>
              <a:t>Level of response questions</a:t>
            </a:r>
          </a:p>
        </p:txBody>
      </p:sp>
      <p:sp>
        <p:nvSpPr>
          <p:cNvPr id="53250" name="Content Placeholder 2"/>
          <p:cNvSpPr>
            <a:spLocks noGrp="1"/>
          </p:cNvSpPr>
          <p:nvPr>
            <p:ph idx="1"/>
          </p:nvPr>
        </p:nvSpPr>
        <p:spPr/>
        <p:txBody>
          <a:bodyPr/>
          <a:lstStyle/>
          <a:p>
            <a:r>
              <a:rPr lang="en-GB" sz="2400" smtClean="0"/>
              <a:t>The secondary school wants the computer systems to be more accessible to students with disabilities.</a:t>
            </a:r>
          </a:p>
          <a:p>
            <a:pPr>
              <a:buFontTx/>
              <a:buNone/>
            </a:pPr>
            <a:endParaRPr lang="en-GB" sz="2400" smtClean="0"/>
          </a:p>
          <a:p>
            <a:r>
              <a:rPr lang="en-GB" sz="2400" smtClean="0"/>
              <a:t>Describe, with examples, input and output devices which are available for students with disabilities</a:t>
            </a:r>
            <a:r>
              <a:rPr lang="en-GB" smtClean="0"/>
              <a:t>.</a:t>
            </a:r>
          </a:p>
          <a:p>
            <a:pPr>
              <a:buFontTx/>
              <a:buNone/>
            </a:pPr>
            <a:endParaRPr lang="en-GB" smtClean="0"/>
          </a:p>
          <a:p>
            <a:r>
              <a:rPr lang="en-GB" sz="2000" smtClean="0"/>
              <a:t>The quality of written communication will be assessed in the answer to this question.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GB" smtClean="0"/>
              <a:t>Software</a:t>
            </a:r>
          </a:p>
        </p:txBody>
      </p:sp>
      <p:sp>
        <p:nvSpPr>
          <p:cNvPr id="54274" name="Content Placeholder 2"/>
          <p:cNvSpPr>
            <a:spLocks noGrp="1"/>
          </p:cNvSpPr>
          <p:nvPr>
            <p:ph idx="1"/>
          </p:nvPr>
        </p:nvSpPr>
        <p:spPr/>
        <p:txBody>
          <a:bodyPr/>
          <a:lstStyle/>
          <a:p>
            <a:r>
              <a:rPr lang="en-GB" smtClean="0"/>
              <a:t>Operating system – the main functions</a:t>
            </a:r>
          </a:p>
          <a:p>
            <a:r>
              <a:rPr lang="en-GB" smtClean="0"/>
              <a:t>Utilities for security, disk organisation and system maintenance</a:t>
            </a:r>
          </a:p>
          <a:p>
            <a:r>
              <a:rPr lang="en-GB" smtClean="0"/>
              <a:t>Understanding issues with producing software</a:t>
            </a:r>
          </a:p>
          <a:p>
            <a:pPr lvl="1"/>
            <a:r>
              <a:rPr lang="en-GB" smtClean="0"/>
              <a:t>Custom written vs. off-the-shelf software</a:t>
            </a:r>
          </a:p>
          <a:p>
            <a:pPr lvl="1"/>
            <a:r>
              <a:rPr lang="en-GB" smtClean="0"/>
              <a:t>Open source vs. proprietary software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pPr eaLnBrk="1" hangingPunct="1"/>
            <a:r>
              <a:rPr lang="en-US" smtClean="0"/>
              <a:t>Where it came from</a:t>
            </a:r>
          </a:p>
        </p:txBody>
      </p:sp>
      <p:sp>
        <p:nvSpPr>
          <p:cNvPr id="18434" name="Rectangle 3"/>
          <p:cNvSpPr>
            <a:spLocks noGrp="1" noChangeArrowheads="1"/>
          </p:cNvSpPr>
          <p:nvPr>
            <p:ph type="body" idx="1"/>
          </p:nvPr>
        </p:nvSpPr>
        <p:spPr/>
        <p:txBody>
          <a:bodyPr/>
          <a:lstStyle/>
          <a:p>
            <a:pPr eaLnBrk="1" hangingPunct="1"/>
            <a:r>
              <a:rPr lang="en-US" smtClean="0"/>
              <a:t>Idea floated in 2005</a:t>
            </a:r>
          </a:p>
          <a:p>
            <a:pPr eaLnBrk="1" hangingPunct="1"/>
            <a:r>
              <a:rPr lang="en-US" smtClean="0"/>
              <a:t>Increasing concern about lack of opportunities for programming</a:t>
            </a:r>
          </a:p>
          <a:p>
            <a:pPr eaLnBrk="1" hangingPunct="1"/>
            <a:r>
              <a:rPr lang="en-US" smtClean="0"/>
              <a:t>ICT losing problem solving aspects</a:t>
            </a:r>
          </a:p>
          <a:p>
            <a:pPr eaLnBrk="1" hangingPunct="1"/>
            <a:r>
              <a:rPr lang="en-US" smtClean="0"/>
              <a:t>Many teachers asking for computing</a:t>
            </a:r>
          </a:p>
          <a:p>
            <a:pPr eaLnBrk="1" hangingPunct="1"/>
            <a:r>
              <a:rPr lang="en-US" smtClean="0"/>
              <a:t>Now, it’s suddenly centre stage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GB" smtClean="0"/>
              <a:t>Example from January 2011</a:t>
            </a:r>
          </a:p>
        </p:txBody>
      </p:sp>
      <p:sp>
        <p:nvSpPr>
          <p:cNvPr id="3" name="Content Placeholder 2"/>
          <p:cNvSpPr>
            <a:spLocks noGrp="1"/>
          </p:cNvSpPr>
          <p:nvPr>
            <p:ph idx="1"/>
          </p:nvPr>
        </p:nvSpPr>
        <p:spPr/>
        <p:txBody>
          <a:bodyPr/>
          <a:lstStyle/>
          <a:p>
            <a:pPr>
              <a:defRPr/>
            </a:pPr>
            <a:r>
              <a:rPr lang="en-GB" sz="2800" dirty="0" smtClean="0"/>
              <a:t>Describe the following types of common utility programs.</a:t>
            </a:r>
          </a:p>
          <a:p>
            <a:pPr lvl="1">
              <a:defRPr/>
            </a:pPr>
            <a:r>
              <a:rPr lang="en-GB" sz="2300" dirty="0" smtClean="0"/>
              <a:t>Antivirus</a:t>
            </a:r>
          </a:p>
          <a:p>
            <a:pPr lvl="1">
              <a:defRPr/>
            </a:pPr>
            <a:r>
              <a:rPr lang="en-GB" sz="2300" dirty="0" smtClean="0">
                <a:ea typeface="+mn-ea"/>
                <a:cs typeface="+mn-cs"/>
              </a:rPr>
              <a:t>Disk defragmenter</a:t>
            </a:r>
          </a:p>
          <a:p>
            <a:pPr>
              <a:defRPr/>
            </a:pPr>
            <a:endParaRPr lang="en-GB"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GB" smtClean="0"/>
              <a:t>Representation of data </a:t>
            </a:r>
          </a:p>
        </p:txBody>
      </p:sp>
      <p:sp>
        <p:nvSpPr>
          <p:cNvPr id="56322" name="Content Placeholder 2"/>
          <p:cNvSpPr>
            <a:spLocks noGrp="1"/>
          </p:cNvSpPr>
          <p:nvPr>
            <p:ph idx="1"/>
          </p:nvPr>
        </p:nvSpPr>
        <p:spPr/>
        <p:txBody>
          <a:bodyPr/>
          <a:lstStyle/>
          <a:p>
            <a:r>
              <a:rPr lang="en-GB" smtClean="0"/>
              <a:t>Units used – bytes, kilobytes etc</a:t>
            </a:r>
          </a:p>
          <a:p>
            <a:r>
              <a:rPr lang="en-GB" smtClean="0"/>
              <a:t>Representation of whole numbers</a:t>
            </a:r>
          </a:p>
          <a:p>
            <a:r>
              <a:rPr lang="en-GB" smtClean="0"/>
              <a:t>Representation of characters</a:t>
            </a:r>
          </a:p>
          <a:p>
            <a:r>
              <a:rPr lang="en-GB" smtClean="0"/>
              <a:t>Representation of images</a:t>
            </a:r>
          </a:p>
          <a:p>
            <a:r>
              <a:rPr lang="en-GB" smtClean="0"/>
              <a:t>Representation of sound</a:t>
            </a:r>
          </a:p>
          <a:p>
            <a:r>
              <a:rPr lang="en-GB" smtClean="0"/>
              <a:t>Instructions and the distinction between instructions and data</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GB" smtClean="0"/>
              <a:t>Example from January 2011</a:t>
            </a:r>
          </a:p>
        </p:txBody>
      </p:sp>
      <p:sp>
        <p:nvSpPr>
          <p:cNvPr id="57346" name="Content Placeholder 2"/>
          <p:cNvSpPr>
            <a:spLocks noGrp="1"/>
          </p:cNvSpPr>
          <p:nvPr>
            <p:ph idx="1"/>
          </p:nvPr>
        </p:nvSpPr>
        <p:spPr>
          <a:xfrm>
            <a:off x="468313" y="2492375"/>
            <a:ext cx="8134350" cy="3416300"/>
          </a:xfrm>
        </p:spPr>
        <p:txBody>
          <a:bodyPr/>
          <a:lstStyle/>
          <a:p>
            <a:pPr>
              <a:buFontTx/>
              <a:buNone/>
            </a:pPr>
            <a:endParaRPr lang="en-GB" sz="2800" smtClean="0"/>
          </a:p>
          <a:p>
            <a:r>
              <a:rPr lang="en-GB" sz="2800" smtClean="0"/>
              <a:t>Convert the hexadecimal number 6A to binary.</a:t>
            </a:r>
          </a:p>
          <a:p>
            <a:r>
              <a:rPr lang="en-GB" sz="2800" smtClean="0"/>
              <a:t>Convert the binary number 00111101 to hexadecimal.</a:t>
            </a:r>
          </a:p>
          <a:p>
            <a:r>
              <a:rPr lang="en-GB" sz="2800" smtClean="0"/>
              <a:t>Explain why hexadecimal numbers are often used to represent binary numbers.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2"/>
          <p:cNvPicPr>
            <a:picLocks noGrp="1" noChangeAspect="1" noChangeArrowheads="1"/>
          </p:cNvPicPr>
          <p:nvPr>
            <p:ph idx="1"/>
          </p:nvPr>
        </p:nvPicPr>
        <p:blipFill>
          <a:blip r:embed="rId2"/>
          <a:srcRect l="28813" t="11102" r="27811" b="33817"/>
          <a:stretch>
            <a:fillRect/>
          </a:stretch>
        </p:blipFill>
        <p:spPr>
          <a:xfrm>
            <a:off x="1908175" y="1536700"/>
            <a:ext cx="6883400" cy="4916488"/>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GB" smtClean="0"/>
              <a:t>Databases</a:t>
            </a:r>
          </a:p>
        </p:txBody>
      </p:sp>
      <p:sp>
        <p:nvSpPr>
          <p:cNvPr id="59394" name="Content Placeholder 2"/>
          <p:cNvSpPr>
            <a:spLocks noGrp="1"/>
          </p:cNvSpPr>
          <p:nvPr>
            <p:ph idx="1"/>
          </p:nvPr>
        </p:nvSpPr>
        <p:spPr/>
        <p:txBody>
          <a:bodyPr/>
          <a:lstStyle/>
          <a:p>
            <a:r>
              <a:rPr lang="en-GB" smtClean="0"/>
              <a:t>Concept of a database</a:t>
            </a:r>
          </a:p>
          <a:p>
            <a:r>
              <a:rPr lang="en-GB" smtClean="0"/>
              <a:t>DBMS – features and uses</a:t>
            </a:r>
          </a:p>
          <a:p>
            <a:r>
              <a:rPr lang="en-GB" smtClean="0"/>
              <a:t>Relational database concepts – entities, relationships, key fields</a:t>
            </a:r>
          </a:p>
          <a:p>
            <a:r>
              <a:rPr lang="en-GB" smtClean="0"/>
              <a:t>Queries</a:t>
            </a:r>
          </a:p>
          <a:p>
            <a:endParaRPr lang="en-GB"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GB" smtClean="0"/>
              <a:t>Example from January 2011</a:t>
            </a:r>
          </a:p>
        </p:txBody>
      </p:sp>
      <p:sp>
        <p:nvSpPr>
          <p:cNvPr id="60418" name="Content Placeholder 2"/>
          <p:cNvSpPr>
            <a:spLocks noGrp="1"/>
          </p:cNvSpPr>
          <p:nvPr>
            <p:ph idx="1"/>
          </p:nvPr>
        </p:nvSpPr>
        <p:spPr/>
        <p:txBody>
          <a:bodyPr/>
          <a:lstStyle/>
          <a:p>
            <a:r>
              <a:rPr lang="en-GB" smtClean="0"/>
              <a:t>Explain what is meant by a DBMS.</a:t>
            </a:r>
          </a:p>
          <a:p>
            <a:pPr>
              <a:buFontTx/>
              <a:buNone/>
            </a:pPr>
            <a:endParaRPr lang="en-GB" smtClean="0"/>
          </a:p>
          <a:p>
            <a:r>
              <a:rPr lang="en-GB" smtClean="0"/>
              <a:t>The database uses forms and reports.</a:t>
            </a:r>
          </a:p>
          <a:p>
            <a:pPr lvl="1"/>
            <a:r>
              <a:rPr lang="en-GB" smtClean="0"/>
              <a:t>Describe each of these and give one example of how it would be used in the shop’s database.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2"/>
          <p:cNvPicPr>
            <a:picLocks noGrp="1" noChangeAspect="1" noChangeArrowheads="1"/>
          </p:cNvPicPr>
          <p:nvPr>
            <p:ph idx="1"/>
          </p:nvPr>
        </p:nvPicPr>
        <p:blipFill>
          <a:blip r:embed="rId2"/>
          <a:srcRect l="8453" t="8731" r="8334" b="33040"/>
          <a:stretch>
            <a:fillRect/>
          </a:stretch>
        </p:blipFill>
        <p:spPr>
          <a:xfrm>
            <a:off x="755650" y="1557338"/>
            <a:ext cx="6769100" cy="2663825"/>
          </a:xfrm>
        </p:spPr>
      </p:pic>
      <p:sp>
        <p:nvSpPr>
          <p:cNvPr id="61442" name="TextBox 4"/>
          <p:cNvSpPr txBox="1">
            <a:spLocks noChangeArrowheads="1"/>
          </p:cNvSpPr>
          <p:nvPr/>
        </p:nvSpPr>
        <p:spPr bwMode="auto">
          <a:xfrm>
            <a:off x="323850" y="4292600"/>
            <a:ext cx="8569325" cy="2524125"/>
          </a:xfrm>
          <a:prstGeom prst="rect">
            <a:avLst/>
          </a:prstGeom>
          <a:noFill/>
          <a:ln w="9525">
            <a:noFill/>
            <a:miter lim="800000"/>
            <a:headEnd/>
            <a:tailEnd/>
          </a:ln>
        </p:spPr>
        <p:txBody>
          <a:bodyPr>
            <a:spAutoFit/>
          </a:bodyPr>
          <a:lstStyle/>
          <a:p>
            <a:pPr>
              <a:buFont typeface="Arial" charset="0"/>
              <a:buChar char="•"/>
            </a:pPr>
            <a:r>
              <a:rPr lang="en-GB" sz="2000"/>
              <a:t>State the ProductID of the products in the above sample which fit the following criteria.</a:t>
            </a:r>
          </a:p>
          <a:p>
            <a:pPr lvl="1">
              <a:buFont typeface="Arial" charset="0"/>
              <a:buChar char="•"/>
            </a:pPr>
            <a:r>
              <a:rPr lang="en-GB" sz="2000"/>
              <a:t>Supplier = Killey’s</a:t>
            </a:r>
          </a:p>
          <a:p>
            <a:pPr lvl="1">
              <a:buFont typeface="Arial" charset="0"/>
              <a:buChar char="•"/>
            </a:pPr>
            <a:r>
              <a:rPr lang="en-GB" sz="2000"/>
              <a:t>Price &gt; £1.00 OR Supplier = Hill Farm</a:t>
            </a:r>
          </a:p>
          <a:p>
            <a:pPr lvl="1">
              <a:buFont typeface="Arial" charset="0"/>
              <a:buChar char="•"/>
            </a:pPr>
            <a:endParaRPr lang="en-GB" sz="2000"/>
          </a:p>
          <a:p>
            <a:pPr>
              <a:buFont typeface="Arial" charset="0"/>
              <a:buChar char="•"/>
            </a:pPr>
            <a:r>
              <a:rPr lang="en-GB" sz="2000"/>
              <a:t>Write the criteria which can be used to select all products which are not discontinued and where the QuantityLeft is lower than the ReorderLevel.</a:t>
            </a:r>
          </a:p>
          <a:p>
            <a:endParaRPr lang="en-GB"/>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GB" smtClean="0"/>
              <a:t>Networks and the Internet</a:t>
            </a:r>
          </a:p>
        </p:txBody>
      </p:sp>
      <p:sp>
        <p:nvSpPr>
          <p:cNvPr id="62466" name="Content Placeholder 2"/>
          <p:cNvSpPr>
            <a:spLocks noGrp="1"/>
          </p:cNvSpPr>
          <p:nvPr>
            <p:ph idx="1"/>
          </p:nvPr>
        </p:nvSpPr>
        <p:spPr/>
        <p:txBody>
          <a:bodyPr/>
          <a:lstStyle/>
          <a:p>
            <a:r>
              <a:rPr lang="en-GB" smtClean="0"/>
              <a:t>Networking concepts – topologies, LAN/WAN, IP addressing, protocols</a:t>
            </a:r>
          </a:p>
          <a:p>
            <a:r>
              <a:rPr lang="en-GB" smtClean="0"/>
              <a:t>Networking hardware</a:t>
            </a:r>
          </a:p>
          <a:p>
            <a:r>
              <a:rPr lang="en-GB" smtClean="0"/>
              <a:t>Network management – security, policies</a:t>
            </a:r>
          </a:p>
          <a:p>
            <a:r>
              <a:rPr lang="en-GB" smtClean="0"/>
              <a:t>Internet concepts – DNS</a:t>
            </a:r>
          </a:p>
          <a:p>
            <a:r>
              <a:rPr lang="en-GB" smtClean="0"/>
              <a:t>Internet standards – HTML, standard file formats, compression</a:t>
            </a:r>
          </a:p>
          <a:p>
            <a:endParaRPr lang="en-GB" smtClean="0"/>
          </a:p>
          <a:p>
            <a:endParaRPr lang="en-GB"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a:xfrm>
            <a:off x="539750" y="1557338"/>
            <a:ext cx="8134350" cy="703262"/>
          </a:xfrm>
        </p:spPr>
        <p:txBody>
          <a:bodyPr/>
          <a:lstStyle/>
          <a:p>
            <a:r>
              <a:rPr lang="en-GB" smtClean="0"/>
              <a:t>Example from January 2011</a:t>
            </a:r>
          </a:p>
        </p:txBody>
      </p:sp>
      <p:sp>
        <p:nvSpPr>
          <p:cNvPr id="63490" name="Content Placeholder 2"/>
          <p:cNvSpPr>
            <a:spLocks noGrp="1"/>
          </p:cNvSpPr>
          <p:nvPr>
            <p:ph idx="1"/>
          </p:nvPr>
        </p:nvSpPr>
        <p:spPr>
          <a:xfrm>
            <a:off x="539750" y="2133600"/>
            <a:ext cx="8134350" cy="2449513"/>
          </a:xfrm>
        </p:spPr>
        <p:txBody>
          <a:bodyPr/>
          <a:lstStyle/>
          <a:p>
            <a:r>
              <a:rPr lang="en-GB" sz="1800" smtClean="0"/>
              <a:t>Describe HTML.</a:t>
            </a:r>
          </a:p>
          <a:p>
            <a:r>
              <a:rPr lang="en-GB" sz="1800" smtClean="0"/>
              <a:t>Explain the importance of HTML in the creation of web pages.</a:t>
            </a:r>
          </a:p>
          <a:p>
            <a:r>
              <a:rPr lang="en-GB" sz="1800" smtClean="0"/>
              <a:t>A list of file extensions for common file standards used on the internet is :  JPG PDF MP3 MPEG ZIP</a:t>
            </a:r>
          </a:p>
          <a:p>
            <a:r>
              <a:rPr lang="en-GB" sz="1800" smtClean="0"/>
              <a:t>Complete the table below to show which file format from the list given above may be used for each of the following files.</a:t>
            </a:r>
          </a:p>
        </p:txBody>
      </p:sp>
      <p:pic>
        <p:nvPicPr>
          <p:cNvPr id="63491" name="Picture 3"/>
          <p:cNvPicPr>
            <a:picLocks noChangeAspect="1" noChangeArrowheads="1"/>
          </p:cNvPicPr>
          <p:nvPr/>
        </p:nvPicPr>
        <p:blipFill>
          <a:blip r:embed="rId2"/>
          <a:srcRect l="18816" t="22127" r="17398" b="28160"/>
          <a:stretch>
            <a:fillRect/>
          </a:stretch>
        </p:blipFill>
        <p:spPr bwMode="auto">
          <a:xfrm>
            <a:off x="1835150" y="4005263"/>
            <a:ext cx="5942013" cy="2605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63" y="1628775"/>
            <a:ext cx="8134350" cy="4856163"/>
          </a:xfrm>
        </p:spPr>
        <p:txBody>
          <a:bodyPr/>
          <a:lstStyle/>
          <a:p>
            <a:pPr>
              <a:defRPr/>
            </a:pPr>
            <a:r>
              <a:rPr lang="en-GB" dirty="0" smtClean="0"/>
              <a:t>Some of the file formats use compression.</a:t>
            </a:r>
          </a:p>
          <a:p>
            <a:pPr>
              <a:buFontTx/>
              <a:buNone/>
              <a:defRPr/>
            </a:pPr>
            <a:endParaRPr lang="en-GB" dirty="0" smtClean="0"/>
          </a:p>
          <a:p>
            <a:pPr lvl="1">
              <a:defRPr/>
            </a:pPr>
            <a:r>
              <a:rPr lang="en-GB" dirty="0" smtClean="0">
                <a:ea typeface="+mn-ea"/>
                <a:cs typeface="+mn-cs"/>
              </a:rPr>
              <a:t>Explain the importance of compressing files when transmitting them via the internet.</a:t>
            </a:r>
          </a:p>
          <a:p>
            <a:pPr lvl="1">
              <a:defRPr/>
            </a:pPr>
            <a:r>
              <a:rPr lang="en-GB" dirty="0" smtClean="0"/>
              <a:t>Describe the difference between </a:t>
            </a:r>
            <a:r>
              <a:rPr lang="en-GB" dirty="0" err="1" smtClean="0"/>
              <a:t>lossy</a:t>
            </a:r>
            <a:r>
              <a:rPr lang="en-GB" dirty="0" smtClean="0"/>
              <a:t> and lossless compression and give an example where each would be used.</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GB" smtClean="0"/>
              <a:t>CAS</a:t>
            </a:r>
          </a:p>
        </p:txBody>
      </p:sp>
      <p:sp>
        <p:nvSpPr>
          <p:cNvPr id="20482" name="Content Placeholder 2"/>
          <p:cNvSpPr>
            <a:spLocks noGrp="1"/>
          </p:cNvSpPr>
          <p:nvPr>
            <p:ph idx="1"/>
          </p:nvPr>
        </p:nvSpPr>
        <p:spPr>
          <a:xfrm>
            <a:off x="500063" y="2851150"/>
            <a:ext cx="7600950" cy="3633788"/>
          </a:xfrm>
        </p:spPr>
        <p:txBody>
          <a:bodyPr/>
          <a:lstStyle/>
          <a:p>
            <a:r>
              <a:rPr lang="en-GB" smtClean="0"/>
              <a:t>Further momentum from CAS</a:t>
            </a:r>
          </a:p>
          <a:p>
            <a:r>
              <a:rPr lang="en-GB" smtClean="0"/>
              <a:t>Royal Society report</a:t>
            </a:r>
          </a:p>
          <a:p>
            <a:r>
              <a:rPr lang="en-GB" smtClean="0"/>
              <a:t>Becoming clear that there is a demand</a:t>
            </a:r>
          </a:p>
          <a:p>
            <a:r>
              <a:rPr lang="en-GB" smtClean="0"/>
              <a:t>Increasing awareness of difference between ICT / IT and computing</a:t>
            </a:r>
          </a:p>
        </p:txBody>
      </p:sp>
      <p:sp>
        <p:nvSpPr>
          <p:cNvPr id="5" name="Content Placeholder 2"/>
          <p:cNvSpPr txBox="1">
            <a:spLocks/>
          </p:cNvSpPr>
          <p:nvPr/>
        </p:nvSpPr>
        <p:spPr bwMode="auto">
          <a:xfrm>
            <a:off x="5214938" y="3357563"/>
            <a:ext cx="3714750" cy="2286000"/>
          </a:xfrm>
          <a:prstGeom prst="rect">
            <a:avLst/>
          </a:prstGeom>
          <a:noFill/>
          <a:ln w="9525">
            <a:noFill/>
            <a:miter lim="800000"/>
            <a:headEnd/>
            <a:tailEnd/>
          </a:ln>
        </p:spPr>
        <p:txBody>
          <a:bodyPr lIns="0" tIns="0" rIns="0" bIns="0"/>
          <a:lstStyle/>
          <a:p>
            <a:pPr marL="196850" indent="-196850" eaLnBrk="0" hangingPunct="0">
              <a:spcBef>
                <a:spcPct val="20000"/>
              </a:spcBef>
              <a:defRPr/>
            </a:pPr>
            <a:endParaRPr lang="en-GB" sz="3000" kern="0" dirty="0">
              <a:latin typeface="+mn-lt"/>
            </a:endParaRPr>
          </a:p>
        </p:txBody>
      </p:sp>
      <p:sp>
        <p:nvSpPr>
          <p:cNvPr id="8" name="Content Placeholder 2"/>
          <p:cNvSpPr txBox="1">
            <a:spLocks/>
          </p:cNvSpPr>
          <p:nvPr/>
        </p:nvSpPr>
        <p:spPr bwMode="auto">
          <a:xfrm>
            <a:off x="5000625" y="6143625"/>
            <a:ext cx="4143375" cy="571500"/>
          </a:xfrm>
          <a:prstGeom prst="rect">
            <a:avLst/>
          </a:prstGeom>
          <a:noFill/>
          <a:ln w="9525">
            <a:noFill/>
            <a:miter lim="800000"/>
            <a:headEnd/>
            <a:tailEnd/>
          </a:ln>
        </p:spPr>
        <p:txBody>
          <a:bodyPr lIns="0" tIns="0" rIns="0" bIns="0"/>
          <a:lstStyle/>
          <a:p>
            <a:pPr marL="196850" indent="-196850" eaLnBrk="0" hangingPunct="0">
              <a:spcBef>
                <a:spcPct val="20000"/>
              </a:spcBef>
              <a:defRPr/>
            </a:pPr>
            <a:endParaRPr lang="en-GB" sz="3000" kern="0" dirty="0">
              <a:latin typeface="+mn-lt"/>
            </a:endParaRPr>
          </a:p>
          <a:p>
            <a:pPr marL="196850" indent="-196850" eaLnBrk="0" hangingPunct="0">
              <a:spcBef>
                <a:spcPct val="20000"/>
              </a:spcBef>
              <a:buFontTx/>
              <a:buChar char="•"/>
              <a:defRPr/>
            </a:pPr>
            <a:endParaRPr lang="en-GB" sz="3000" kern="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GB" smtClean="0"/>
              <a:t>Programming</a:t>
            </a:r>
          </a:p>
        </p:txBody>
      </p:sp>
      <p:sp>
        <p:nvSpPr>
          <p:cNvPr id="65538" name="Content Placeholder 2"/>
          <p:cNvSpPr>
            <a:spLocks noGrp="1"/>
          </p:cNvSpPr>
          <p:nvPr>
            <p:ph idx="1"/>
          </p:nvPr>
        </p:nvSpPr>
        <p:spPr/>
        <p:txBody>
          <a:bodyPr/>
          <a:lstStyle/>
          <a:p>
            <a:r>
              <a:rPr lang="en-GB" smtClean="0"/>
              <a:t>Programming language concepts – high level, assembly, machine code, IDE, translation</a:t>
            </a:r>
          </a:p>
          <a:p>
            <a:r>
              <a:rPr lang="en-GB" smtClean="0"/>
              <a:t>Programming skill – understand and produce algorithms, understand </a:t>
            </a:r>
          </a:p>
          <a:p>
            <a:r>
              <a:rPr lang="en-GB" smtClean="0"/>
              <a:t>Handling data – variables, constants, data types, arrays</a:t>
            </a:r>
          </a:p>
          <a:p>
            <a:r>
              <a:rPr lang="en-GB" smtClean="0"/>
              <a:t>Testing – types of errors, selecting test data</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r>
              <a:rPr lang="en-GB" smtClean="0"/>
              <a:t>Programming – more details</a:t>
            </a:r>
          </a:p>
        </p:txBody>
      </p:sp>
      <p:sp>
        <p:nvSpPr>
          <p:cNvPr id="66562" name="Content Placeholder 2"/>
          <p:cNvSpPr>
            <a:spLocks noGrp="1"/>
          </p:cNvSpPr>
          <p:nvPr>
            <p:ph idx="1"/>
          </p:nvPr>
        </p:nvSpPr>
        <p:spPr/>
        <p:txBody>
          <a:bodyPr/>
          <a:lstStyle/>
          <a:p>
            <a:r>
              <a:rPr lang="en-GB" smtClean="0"/>
              <a:t>Candidates will be expected to be familiar with imperative code, but not required to know a specific language</a:t>
            </a:r>
          </a:p>
          <a:p>
            <a:r>
              <a:rPr lang="en-GB" smtClean="0"/>
              <a:t>Code examples will be given in generic pseudocode. Candidate’s answers can be in pseudocode, a language or flow charts</a:t>
            </a:r>
          </a:p>
          <a:p>
            <a:r>
              <a:rPr lang="en-GB" smtClean="0"/>
              <a:t>Links closely with A453.</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r>
              <a:rPr lang="en-GB" smtClean="0"/>
              <a:t>Example from January 2011</a:t>
            </a:r>
          </a:p>
        </p:txBody>
      </p:sp>
      <p:sp>
        <p:nvSpPr>
          <p:cNvPr id="67586" name="Content Placeholder 2"/>
          <p:cNvSpPr>
            <a:spLocks noGrp="1"/>
          </p:cNvSpPr>
          <p:nvPr>
            <p:ph idx="1"/>
          </p:nvPr>
        </p:nvSpPr>
        <p:spPr>
          <a:xfrm>
            <a:off x="468313" y="2565400"/>
            <a:ext cx="8134350" cy="3633788"/>
          </a:xfrm>
        </p:spPr>
        <p:txBody>
          <a:bodyPr/>
          <a:lstStyle/>
          <a:p>
            <a:r>
              <a:rPr lang="en-GB" sz="2000" smtClean="0"/>
              <a:t>A program contains the following code to calculate the circumference of a bicycle wheel, using the</a:t>
            </a:r>
          </a:p>
          <a:p>
            <a:r>
              <a:rPr lang="en-GB" sz="2000" smtClean="0"/>
              <a:t>wheel size (diameter).</a:t>
            </a:r>
          </a:p>
          <a:p>
            <a:pPr lvl="2">
              <a:buFontTx/>
              <a:buNone/>
            </a:pPr>
            <a:r>
              <a:rPr lang="en-GB" sz="1200" smtClean="0"/>
              <a:t>BEGIN</a:t>
            </a:r>
          </a:p>
          <a:p>
            <a:pPr lvl="2">
              <a:buFontTx/>
              <a:buNone/>
            </a:pPr>
            <a:r>
              <a:rPr lang="en-GB" sz="1200" smtClean="0"/>
              <a:t>CONSTANT Pi = 3.14</a:t>
            </a:r>
          </a:p>
          <a:p>
            <a:pPr lvl="2">
              <a:buFontTx/>
              <a:buNone/>
            </a:pPr>
            <a:r>
              <a:rPr lang="en-GB" sz="1200" smtClean="0"/>
              <a:t>INPUT WheelSize</a:t>
            </a:r>
          </a:p>
          <a:p>
            <a:pPr lvl="2">
              <a:buFontTx/>
              <a:buNone/>
            </a:pPr>
            <a:r>
              <a:rPr lang="en-GB" sz="1200" smtClean="0"/>
              <a:t>Circumference = Pi * WheelSize</a:t>
            </a:r>
          </a:p>
          <a:p>
            <a:pPr lvl="2">
              <a:buFontTx/>
              <a:buNone/>
            </a:pPr>
            <a:r>
              <a:rPr lang="en-GB" sz="1200" smtClean="0"/>
              <a:t>OUTPUT Circumference</a:t>
            </a:r>
          </a:p>
          <a:p>
            <a:pPr lvl="2">
              <a:buFontTx/>
              <a:buNone/>
            </a:pPr>
            <a:r>
              <a:rPr lang="en-GB" sz="1200" smtClean="0"/>
              <a:t>END</a:t>
            </a:r>
          </a:p>
          <a:p>
            <a:r>
              <a:rPr lang="en-GB" sz="2000" smtClean="0"/>
              <a:t>(a) The code uses one constant and two variables.</a:t>
            </a:r>
          </a:p>
          <a:p>
            <a:r>
              <a:rPr lang="en-GB" sz="2000" smtClean="0"/>
              <a:t>(i) State the names of the constant and the variables.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Content Placeholder 2"/>
          <p:cNvSpPr>
            <a:spLocks noGrp="1"/>
          </p:cNvSpPr>
          <p:nvPr>
            <p:ph idx="1"/>
          </p:nvPr>
        </p:nvSpPr>
        <p:spPr>
          <a:xfrm>
            <a:off x="500063" y="1557338"/>
            <a:ext cx="8134350" cy="4927600"/>
          </a:xfrm>
        </p:spPr>
        <p:txBody>
          <a:bodyPr/>
          <a:lstStyle/>
          <a:p>
            <a:pPr>
              <a:buFontTx/>
              <a:buNone/>
            </a:pPr>
            <a:r>
              <a:rPr lang="en-GB" sz="2000" smtClean="0"/>
              <a:t>A dog that is 5 years old is equivalent to a 42 year old human. Ashok is writing a program which converts the age of a dog to the equivalent age for a human.</a:t>
            </a:r>
          </a:p>
          <a:p>
            <a:pPr>
              <a:buFontTx/>
              <a:buNone/>
            </a:pPr>
            <a:endParaRPr lang="en-GB" sz="2000" smtClean="0"/>
          </a:p>
          <a:p>
            <a:pPr>
              <a:buFontTx/>
              <a:buNone/>
            </a:pPr>
            <a:r>
              <a:rPr lang="en-GB" sz="2000" smtClean="0"/>
              <a:t>The program uses the following method:</a:t>
            </a:r>
          </a:p>
          <a:p>
            <a:pPr>
              <a:buFontTx/>
              <a:buNone/>
            </a:pPr>
            <a:endParaRPr lang="en-GB" sz="2000" smtClean="0"/>
          </a:p>
          <a:p>
            <a:pPr>
              <a:buFontTx/>
              <a:buNone/>
            </a:pPr>
            <a:r>
              <a:rPr lang="en-GB" sz="2000" smtClean="0"/>
              <a:t>• The user inputs age of the dog in years</a:t>
            </a:r>
          </a:p>
          <a:p>
            <a:pPr>
              <a:buFontTx/>
              <a:buNone/>
            </a:pPr>
            <a:r>
              <a:rPr lang="en-GB" sz="2000" smtClean="0"/>
              <a:t>• If the age is 2 or less, the human equivalent is 12 times the age</a:t>
            </a:r>
          </a:p>
          <a:p>
            <a:pPr>
              <a:buFontTx/>
              <a:buNone/>
            </a:pPr>
            <a:r>
              <a:rPr lang="en-GB" sz="2000" smtClean="0"/>
              <a:t>• If the age is more than 2, the human equivalent is 24 for the first 2 years, plus 6 for every additional year.</a:t>
            </a:r>
          </a:p>
          <a:p>
            <a:pPr>
              <a:buFontTx/>
              <a:buNone/>
            </a:pPr>
            <a:endParaRPr lang="en-GB" sz="2000" smtClean="0"/>
          </a:p>
          <a:p>
            <a:pPr>
              <a:buFontTx/>
              <a:buNone/>
            </a:pPr>
            <a:r>
              <a:rPr lang="en-GB" sz="2000" smtClean="0"/>
              <a:t>Write an algorithm to calculate and output the human equivalent of the age of a dog using the method described.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ext Box 1"/>
          <p:cNvSpPr txBox="1">
            <a:spLocks noChangeArrowheads="1"/>
          </p:cNvSpPr>
          <p:nvPr/>
        </p:nvSpPr>
        <p:spPr bwMode="auto">
          <a:xfrm>
            <a:off x="468313" y="2276475"/>
            <a:ext cx="8134350" cy="1811338"/>
          </a:xfrm>
          <a:prstGeom prst="rect">
            <a:avLst/>
          </a:prstGeom>
          <a:noFill/>
          <a:ln w="9525">
            <a:noFill/>
            <a:round/>
            <a:headEnd/>
            <a:tailEnd/>
          </a:ln>
        </p:spPr>
        <p:txBody>
          <a:bodyPr lIns="0" tIns="0" rIns="0" bIns="0"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6400">
                <a:solidFill>
                  <a:srgbClr val="E89D00"/>
                </a:solidFill>
              </a:rPr>
              <a:t>Controlled Assessment</a:t>
            </a:r>
          </a:p>
        </p:txBody>
      </p:sp>
      <p:sp>
        <p:nvSpPr>
          <p:cNvPr id="69634" name="Text Box 2"/>
          <p:cNvSpPr txBox="1">
            <a:spLocks noChangeArrowheads="1"/>
          </p:cNvSpPr>
          <p:nvPr/>
        </p:nvSpPr>
        <p:spPr bwMode="auto">
          <a:xfrm>
            <a:off x="500063" y="3789363"/>
            <a:ext cx="8134350" cy="838200"/>
          </a:xfrm>
          <a:prstGeom prst="rect">
            <a:avLst/>
          </a:prstGeom>
          <a:noFill/>
          <a:ln w="9525">
            <a:noFill/>
            <a:round/>
            <a:headEnd/>
            <a:tailEnd/>
          </a:ln>
        </p:spPr>
        <p:txBody>
          <a:bodyPr lIns="0" tIns="0" rIns="0" bIns="0"/>
          <a:lstStyle/>
          <a:p>
            <a:pPr>
              <a:spcBef>
                <a:spcPts val="11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4400">
                <a:solidFill>
                  <a:srgbClr val="FFFFFF"/>
                </a:solidFill>
              </a:rPr>
              <a:t>Practical Investigation</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4"/>
          <p:cNvSpPr>
            <a:spLocks noChangeArrowheads="1"/>
          </p:cNvSpPr>
          <p:nvPr/>
        </p:nvSpPr>
        <p:spPr bwMode="auto">
          <a:xfrm>
            <a:off x="5651500" y="3789363"/>
            <a:ext cx="3492500" cy="3068637"/>
          </a:xfrm>
          <a:prstGeom prst="rect">
            <a:avLst/>
          </a:prstGeom>
          <a:solidFill>
            <a:schemeClr val="bg1"/>
          </a:solidFill>
          <a:ln w="9525">
            <a:noFill/>
            <a:miter lim="800000"/>
            <a:headEnd/>
            <a:tailEnd/>
          </a:ln>
        </p:spPr>
        <p:txBody>
          <a:bodyPr wrap="none" anchor="ctr"/>
          <a:lstStyle/>
          <a:p>
            <a:endParaRPr lang="en-US"/>
          </a:p>
        </p:txBody>
      </p:sp>
      <p:sp>
        <p:nvSpPr>
          <p:cNvPr id="71682" name="Rectangle 3"/>
          <p:cNvSpPr>
            <a:spLocks noGrp="1" noChangeArrowheads="1"/>
          </p:cNvSpPr>
          <p:nvPr>
            <p:ph type="body" idx="1"/>
          </p:nvPr>
        </p:nvSpPr>
        <p:spPr>
          <a:xfrm>
            <a:off x="395288" y="1628775"/>
            <a:ext cx="8137525" cy="4968875"/>
          </a:xfrm>
        </p:spPr>
        <p:txBody>
          <a:bodyPr/>
          <a:lstStyle/>
          <a:p>
            <a:pPr marL="0" indent="0" eaLnBrk="1" hangingPunct="1"/>
            <a:r>
              <a:rPr lang="en-GB" smtClean="0"/>
              <a:t> </a:t>
            </a:r>
            <a:r>
              <a:rPr lang="en-GB" sz="2000" smtClean="0"/>
              <a:t>Controlled Assessment is a new form of internal assessment. Following a coursework review by QCA, Controlled Assessment has been introduced as part of nearly all new GCSEs, to replace coursework.</a:t>
            </a:r>
          </a:p>
          <a:p>
            <a:pPr marL="0" indent="0" eaLnBrk="1" hangingPunct="1"/>
            <a:endParaRPr lang="en-GB" sz="2000" smtClean="0"/>
          </a:p>
          <a:p>
            <a:pPr marL="0" indent="0" eaLnBrk="1" hangingPunct="1"/>
            <a:r>
              <a:rPr lang="en-GB" sz="2000" smtClean="0"/>
              <a:t> High, medium or low control levels are set for each of the Controlled Assessment processes: task setting, task taking and task marking. </a:t>
            </a:r>
          </a:p>
          <a:p>
            <a:pPr marL="0" indent="0" eaLnBrk="1" hangingPunct="1"/>
            <a:endParaRPr lang="en-GB" sz="2000" smtClean="0"/>
          </a:p>
          <a:p>
            <a:pPr marL="0" indent="0" eaLnBrk="1" hangingPunct="1"/>
            <a:r>
              <a:rPr lang="en-GB" sz="2000" smtClean="0"/>
              <a:t> For each stage, the level of control will ensure reliability and authenticity, and make assessments more manageable for teachers and learners.</a:t>
            </a:r>
          </a:p>
          <a:p>
            <a:pPr marL="0" indent="0" eaLnBrk="1" hangingPunct="1"/>
            <a:endParaRPr lang="en-GB" sz="2000" smtClean="0"/>
          </a:p>
          <a:p>
            <a:pPr marL="0" indent="0" eaLnBrk="1" hangingPunct="1"/>
            <a:r>
              <a:rPr lang="en-GB" sz="2000" smtClean="0"/>
              <a:t> Further information is available in the ‘Guide to Controlled Assessment’ enclosed with your training pack.</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a:xfrm>
            <a:off x="323850" y="1412875"/>
            <a:ext cx="8134350" cy="936625"/>
          </a:xfrm>
        </p:spPr>
        <p:txBody>
          <a:bodyPr/>
          <a:lstStyle/>
          <a:p>
            <a:pPr eaLnBrk="1" hangingPunct="1"/>
            <a:r>
              <a:rPr lang="en-GB" sz="2800" smtClean="0"/>
              <a:t>What do the controlled assessment conditions mean ?</a:t>
            </a:r>
            <a:r>
              <a:rPr lang="en-GB" smtClean="0"/>
              <a:t/>
            </a:r>
            <a:br>
              <a:rPr lang="en-GB" smtClean="0"/>
            </a:br>
            <a:endParaRPr lang="en-GB" smtClean="0"/>
          </a:p>
        </p:txBody>
      </p:sp>
      <p:sp>
        <p:nvSpPr>
          <p:cNvPr id="72706" name="Content Placeholder 2"/>
          <p:cNvSpPr>
            <a:spLocks noGrp="1"/>
          </p:cNvSpPr>
          <p:nvPr>
            <p:ph idx="1"/>
          </p:nvPr>
        </p:nvSpPr>
        <p:spPr>
          <a:xfrm>
            <a:off x="323850" y="2349500"/>
            <a:ext cx="8134350" cy="3633788"/>
          </a:xfrm>
        </p:spPr>
        <p:txBody>
          <a:bodyPr/>
          <a:lstStyle/>
          <a:p>
            <a:pPr marL="0" indent="0" eaLnBrk="1" hangingPunct="1"/>
            <a:r>
              <a:rPr lang="en-GB" sz="2400" smtClean="0"/>
              <a:t>The task setting is high level control</a:t>
            </a:r>
          </a:p>
          <a:p>
            <a:pPr lvl="1" indent="0" eaLnBrk="1" hangingPunct="1">
              <a:buFont typeface="Arial" charset="0"/>
              <a:buChar char="•"/>
            </a:pPr>
            <a:r>
              <a:rPr lang="en-GB" sz="2400" smtClean="0"/>
              <a:t>This means OCR set the tasks, centres are not allowed to make up their own tasks !</a:t>
            </a:r>
          </a:p>
          <a:p>
            <a:pPr marL="0" indent="0" eaLnBrk="1" hangingPunct="1"/>
            <a:r>
              <a:rPr lang="en-GB" sz="2400" smtClean="0"/>
              <a:t>The Task taking is medium level control</a:t>
            </a:r>
          </a:p>
          <a:p>
            <a:pPr lvl="1" indent="0" eaLnBrk="1" hangingPunct="1">
              <a:buFont typeface="Arial" charset="0"/>
              <a:buChar char="•"/>
            </a:pPr>
            <a:r>
              <a:rPr lang="en-GB" sz="2400" smtClean="0"/>
              <a:t>This means the work must be carried out under informal supervision to ensure there is no plagiarism</a:t>
            </a:r>
          </a:p>
          <a:p>
            <a:pPr marL="0" indent="0" eaLnBrk="1" hangingPunct="1"/>
            <a:r>
              <a:rPr lang="en-GB" sz="2400" smtClean="0"/>
              <a:t>Research is under low level control</a:t>
            </a:r>
          </a:p>
          <a:p>
            <a:pPr lvl="1" indent="0" eaLnBrk="1" hangingPunct="1">
              <a:buFont typeface="Arial" charset="0"/>
              <a:buChar char="•"/>
            </a:pPr>
            <a:r>
              <a:rPr lang="en-GB" sz="2400" smtClean="0"/>
              <a:t>This means research need no be formally supervised, BUT work carried out as part of this research cannot be directly credited as part of the candidate’s assessment</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a:xfrm>
            <a:off x="2555875" y="333375"/>
            <a:ext cx="5800725" cy="703263"/>
          </a:xfrm>
        </p:spPr>
        <p:txBody>
          <a:bodyPr/>
          <a:lstStyle/>
          <a:p>
            <a:pPr eaLnBrk="1" hangingPunct="1"/>
            <a:r>
              <a:rPr lang="en-GB" smtClean="0"/>
              <a:t>Some useful strategies</a:t>
            </a:r>
          </a:p>
        </p:txBody>
      </p:sp>
      <p:sp>
        <p:nvSpPr>
          <p:cNvPr id="3" name="Content Placeholder 2"/>
          <p:cNvSpPr>
            <a:spLocks noGrp="1"/>
          </p:cNvSpPr>
          <p:nvPr>
            <p:ph idx="1"/>
          </p:nvPr>
        </p:nvSpPr>
        <p:spPr>
          <a:xfrm>
            <a:off x="395288" y="1484313"/>
            <a:ext cx="8132762" cy="5040312"/>
          </a:xfrm>
        </p:spPr>
        <p:txBody>
          <a:bodyPr/>
          <a:lstStyle/>
          <a:p>
            <a:pPr marL="0" indent="0" eaLnBrk="1" hangingPunct="1">
              <a:buFont typeface="Arial" pitchFamily="34" charset="0"/>
              <a:buChar char="•"/>
              <a:defRPr/>
            </a:pPr>
            <a:r>
              <a:rPr lang="en-GB" sz="2400" dirty="0" smtClean="0"/>
              <a:t>The controlled assessment conditions put the responsibility of ensuring no plagiarism on the supervising teacher.</a:t>
            </a:r>
          </a:p>
          <a:p>
            <a:pPr marL="0" indent="0" eaLnBrk="1" hangingPunct="1">
              <a:defRPr/>
            </a:pPr>
            <a:r>
              <a:rPr lang="en-GB" sz="2400" dirty="0" smtClean="0"/>
              <a:t>There are various approaches that can help with this including new log ins, secure storage of data on removable devices, use of secure web based portfolio areas etc</a:t>
            </a:r>
          </a:p>
          <a:p>
            <a:pPr marL="0" indent="0" eaLnBrk="1" hangingPunct="1">
              <a:defRPr/>
            </a:pPr>
            <a:endParaRPr lang="en-GB" sz="2400" dirty="0" smtClean="0"/>
          </a:p>
          <a:p>
            <a:pPr marL="0" lvl="1" indent="0" eaLnBrk="1" hangingPunct="1">
              <a:defRPr/>
            </a:pPr>
            <a:r>
              <a:rPr lang="en-GB" sz="2400" dirty="0" smtClean="0"/>
              <a:t>BUT what we require is that:</a:t>
            </a:r>
          </a:p>
          <a:p>
            <a:pPr marL="0" lvl="1" indent="0" eaLnBrk="1" hangingPunct="1">
              <a:defRPr/>
            </a:pPr>
            <a:endParaRPr lang="en-GB" sz="2400" dirty="0" smtClean="0"/>
          </a:p>
          <a:p>
            <a:pPr marL="0" lvl="1" indent="0" eaLnBrk="1" hangingPunct="1">
              <a:defRPr/>
            </a:pPr>
            <a:r>
              <a:rPr lang="en-GB" sz="2400" dirty="0" smtClean="0">
                <a:solidFill>
                  <a:schemeClr val="tx1">
                    <a:lumMod val="60000"/>
                    <a:lumOff val="40000"/>
                  </a:schemeClr>
                </a:solidFill>
              </a:rPr>
              <a:t>The teacher should is confident that the work submitted is the unaided work of the candidate.</a:t>
            </a:r>
          </a:p>
          <a:p>
            <a:pPr marL="0" lvl="1" indent="0" eaLnBrk="1" hangingPunct="1">
              <a:defRPr/>
            </a:pPr>
            <a:r>
              <a:rPr lang="en-GB" sz="2400" dirty="0" smtClean="0">
                <a:solidFill>
                  <a:schemeClr val="tx1">
                    <a:lumMod val="60000"/>
                    <a:lumOff val="40000"/>
                  </a:schemeClr>
                </a:solidFill>
              </a:rPr>
              <a:t>The teacher is required to sign a declaration that this is the case.</a:t>
            </a:r>
          </a:p>
          <a:p>
            <a:pPr marL="0" indent="0" eaLnBrk="1" hangingPunct="1">
              <a:buFont typeface="Arial" pitchFamily="34" charset="0"/>
              <a:buChar char="•"/>
              <a:defRPr/>
            </a:pPr>
            <a:endParaRPr lang="en-GB"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63" y="1628775"/>
            <a:ext cx="8134350" cy="4968875"/>
          </a:xfrm>
        </p:spPr>
        <p:txBody>
          <a:bodyPr/>
          <a:lstStyle/>
          <a:p>
            <a:pPr marL="0" indent="0" eaLnBrk="1" hangingPunct="1">
              <a:defRPr/>
            </a:pPr>
            <a:r>
              <a:rPr lang="en-GB" sz="2400" dirty="0" smtClean="0"/>
              <a:t>Controlled assessment is very similar in many ways to traditional coursework.  </a:t>
            </a:r>
          </a:p>
          <a:p>
            <a:pPr marL="0" indent="0" eaLnBrk="1" hangingPunct="1">
              <a:defRPr/>
            </a:pPr>
            <a:r>
              <a:rPr lang="en-GB" sz="2400" dirty="0" smtClean="0"/>
              <a:t>Candidates produce a solution to a problem along with a write up which follows the system lifecycle, but work is completed under supervision to prevent the plagiarism sometimes evident in work which is completed outside of class.</a:t>
            </a:r>
          </a:p>
          <a:p>
            <a:pPr marL="0" indent="0" eaLnBrk="1" hangingPunct="1">
              <a:defRPr/>
            </a:pPr>
            <a:endParaRPr lang="en-GB" sz="2400" dirty="0" smtClean="0"/>
          </a:p>
          <a:p>
            <a:pPr marL="0" indent="0" eaLnBrk="1" hangingPunct="1">
              <a:defRPr/>
            </a:pPr>
            <a:r>
              <a:rPr lang="en-GB" sz="2400" dirty="0" smtClean="0"/>
              <a:t>Candidates often spent too long on coursework and to this end a recommended time frame is suggested to centres.</a:t>
            </a:r>
          </a:p>
          <a:p>
            <a:pPr marL="0" indent="0" eaLnBrk="1" hangingPunct="1">
              <a:defRPr/>
            </a:pPr>
            <a:endParaRPr lang="en-GB" dirty="0" smtClean="0"/>
          </a:p>
          <a:p>
            <a:pPr marL="0" indent="0" eaLnBrk="1" hangingPunct="1">
              <a:defRPr/>
            </a:pPr>
            <a:r>
              <a:rPr lang="en-GB" sz="2400" dirty="0" smtClean="0"/>
              <a:t>Centres should try to remain within this</a:t>
            </a:r>
            <a:r>
              <a:rPr lang="en-GB" dirty="0" smtClean="0"/>
              <a:t>.</a:t>
            </a:r>
          </a:p>
          <a:p>
            <a:pPr>
              <a:defRPr/>
            </a:pP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ext Box 1"/>
          <p:cNvSpPr txBox="1">
            <a:spLocks noChangeArrowheads="1"/>
          </p:cNvSpPr>
          <p:nvPr/>
        </p:nvSpPr>
        <p:spPr bwMode="auto">
          <a:xfrm>
            <a:off x="500063" y="1862138"/>
            <a:ext cx="8134350" cy="703262"/>
          </a:xfrm>
          <a:prstGeom prst="rect">
            <a:avLst/>
          </a:prstGeom>
          <a:noFill/>
          <a:ln w="9525">
            <a:noFill/>
            <a:round/>
            <a:headEnd/>
            <a:tailEnd/>
          </a:ln>
        </p:spPr>
        <p:txBody>
          <a:bodyPr lIns="0" tIns="0" rIns="0" bIns="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4400">
                <a:solidFill>
                  <a:srgbClr val="E89D00"/>
                </a:solidFill>
              </a:rPr>
              <a:t>Unit A452</a:t>
            </a:r>
          </a:p>
        </p:txBody>
      </p:sp>
      <p:sp>
        <p:nvSpPr>
          <p:cNvPr id="76802" name="Text Box 2"/>
          <p:cNvSpPr txBox="1">
            <a:spLocks noChangeArrowheads="1"/>
          </p:cNvSpPr>
          <p:nvPr/>
        </p:nvSpPr>
        <p:spPr bwMode="auto">
          <a:xfrm>
            <a:off x="500063" y="2851150"/>
            <a:ext cx="8134350" cy="3633788"/>
          </a:xfrm>
          <a:prstGeom prst="rect">
            <a:avLst/>
          </a:prstGeom>
          <a:noFill/>
          <a:ln w="9525">
            <a:noFill/>
            <a:round/>
            <a:headEnd/>
            <a:tailEnd/>
          </a:ln>
        </p:spPr>
        <p:txBody>
          <a:bodyPr lIns="0" tIns="0" rIns="0" bIns="0"/>
          <a:lstStyle/>
          <a:p>
            <a:pP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800">
                <a:solidFill>
                  <a:srgbClr val="000000"/>
                </a:solidFill>
              </a:rPr>
              <a:t>This is a controlled assessment unit so must be completed under controlled conditions.</a:t>
            </a:r>
          </a:p>
          <a:p>
            <a:pP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800">
                <a:solidFill>
                  <a:srgbClr val="000000"/>
                </a:solidFill>
              </a:rPr>
              <a:t>The unit is based around a brief scenario which students will need to research and then carry out practical exercises.</a:t>
            </a:r>
          </a:p>
          <a:p>
            <a:pP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800">
                <a:solidFill>
                  <a:srgbClr val="000000"/>
                </a:solidFill>
              </a:rPr>
              <a:t>There will be a choice of tasks available and these tasks will remain available for several sessions, (tasks will be added and removed periodically).</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pPr eaLnBrk="1" hangingPunct="1"/>
            <a:r>
              <a:rPr lang="en-US" smtClean="0"/>
              <a:t>OCR GCSE Computing</a:t>
            </a:r>
          </a:p>
        </p:txBody>
      </p:sp>
      <p:sp>
        <p:nvSpPr>
          <p:cNvPr id="22530" name="Rectangle 3"/>
          <p:cNvSpPr>
            <a:spLocks noGrp="1" noChangeArrowheads="1"/>
          </p:cNvSpPr>
          <p:nvPr>
            <p:ph type="body" idx="1"/>
          </p:nvPr>
        </p:nvSpPr>
        <p:spPr/>
        <p:txBody>
          <a:bodyPr/>
          <a:lstStyle/>
          <a:p>
            <a:pPr eaLnBrk="1" hangingPunct="1"/>
            <a:r>
              <a:rPr lang="en-US" smtClean="0"/>
              <a:t>The first awarding organisation to have GCSE Computing accredited</a:t>
            </a:r>
          </a:p>
          <a:p>
            <a:pPr eaLnBrk="1" hangingPunct="1"/>
            <a:r>
              <a:rPr lang="en-US" smtClean="0"/>
              <a:t>Already up and running</a:t>
            </a:r>
          </a:p>
          <a:p>
            <a:pPr eaLnBrk="1" hangingPunct="1"/>
            <a:r>
              <a:rPr lang="en-US" smtClean="0"/>
              <a:t>Other exam organisations are now following</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ext Box 1"/>
          <p:cNvSpPr txBox="1">
            <a:spLocks noChangeArrowheads="1"/>
          </p:cNvSpPr>
          <p:nvPr/>
        </p:nvSpPr>
        <p:spPr bwMode="auto">
          <a:xfrm>
            <a:off x="500063" y="1862138"/>
            <a:ext cx="8134350" cy="703262"/>
          </a:xfrm>
          <a:prstGeom prst="rect">
            <a:avLst/>
          </a:prstGeom>
          <a:noFill/>
          <a:ln w="9525">
            <a:noFill/>
            <a:round/>
            <a:headEnd/>
            <a:tailEnd/>
          </a:ln>
        </p:spPr>
        <p:txBody>
          <a:bodyPr lIns="0" tIns="0" rIns="0" bIns="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4400">
                <a:solidFill>
                  <a:srgbClr val="E89D00"/>
                </a:solidFill>
              </a:rPr>
              <a:t>Unit A452</a:t>
            </a:r>
          </a:p>
        </p:txBody>
      </p:sp>
      <p:sp>
        <p:nvSpPr>
          <p:cNvPr id="78850" name="Text Box 2"/>
          <p:cNvSpPr txBox="1">
            <a:spLocks noChangeArrowheads="1"/>
          </p:cNvSpPr>
          <p:nvPr/>
        </p:nvSpPr>
        <p:spPr bwMode="auto">
          <a:xfrm>
            <a:off x="539750" y="2636838"/>
            <a:ext cx="8134350" cy="3960812"/>
          </a:xfrm>
          <a:prstGeom prst="rect">
            <a:avLst/>
          </a:prstGeom>
          <a:noFill/>
          <a:ln w="9525">
            <a:noFill/>
            <a:round/>
            <a:headEnd/>
            <a:tailEnd/>
          </a:ln>
        </p:spPr>
        <p:txBody>
          <a:bodyPr lIns="0" tIns="0" rIns="0" bIns="0"/>
          <a:lstStyle/>
          <a:p>
            <a:pPr marL="387350" indent="-387350">
              <a:spcBef>
                <a:spcPts val="750"/>
              </a:spcBef>
              <a:tabLst>
                <a:tab pos="388938" algn="l"/>
                <a:tab pos="836613" algn="l"/>
                <a:tab pos="1285875" algn="l"/>
                <a:tab pos="1735138" algn="l"/>
                <a:tab pos="2184400" algn="l"/>
                <a:tab pos="2633663" algn="l"/>
                <a:tab pos="3082925" algn="l"/>
                <a:tab pos="3532188" algn="l"/>
                <a:tab pos="3981450" algn="l"/>
                <a:tab pos="4430713" algn="l"/>
                <a:tab pos="4879975" algn="l"/>
                <a:tab pos="5329238" algn="l"/>
                <a:tab pos="5778500" algn="l"/>
                <a:tab pos="6227763" algn="l"/>
                <a:tab pos="6677025" algn="l"/>
                <a:tab pos="7126288" algn="l"/>
                <a:tab pos="7575550" algn="l"/>
                <a:tab pos="8024813" algn="l"/>
                <a:tab pos="8474075" algn="l"/>
                <a:tab pos="8923338" algn="l"/>
                <a:tab pos="9372600" algn="l"/>
              </a:tabLst>
            </a:pPr>
            <a:r>
              <a:rPr lang="en-US" sz="3600">
                <a:solidFill>
                  <a:srgbClr val="000000"/>
                </a:solidFill>
              </a:rPr>
              <a:t>Purpose of the unit</a:t>
            </a:r>
          </a:p>
          <a:p>
            <a:pPr marL="387350" indent="-387350">
              <a:spcBef>
                <a:spcPts val="750"/>
              </a:spcBef>
              <a:tabLst>
                <a:tab pos="388938" algn="l"/>
                <a:tab pos="836613" algn="l"/>
                <a:tab pos="1285875" algn="l"/>
                <a:tab pos="1735138" algn="l"/>
                <a:tab pos="2184400" algn="l"/>
                <a:tab pos="2633663" algn="l"/>
                <a:tab pos="3082925" algn="l"/>
                <a:tab pos="3532188" algn="l"/>
                <a:tab pos="3981450" algn="l"/>
                <a:tab pos="4430713" algn="l"/>
                <a:tab pos="4879975" algn="l"/>
                <a:tab pos="5329238" algn="l"/>
                <a:tab pos="5778500" algn="l"/>
                <a:tab pos="6227763" algn="l"/>
                <a:tab pos="6677025" algn="l"/>
                <a:tab pos="7126288" algn="l"/>
                <a:tab pos="7575550" algn="l"/>
                <a:tab pos="8024813" algn="l"/>
                <a:tab pos="8474075" algn="l"/>
                <a:tab pos="8923338" algn="l"/>
                <a:tab pos="9372600" algn="l"/>
              </a:tabLst>
            </a:pPr>
            <a:r>
              <a:rPr lang="en-US" sz="2800" i="1">
                <a:solidFill>
                  <a:srgbClr val="000000"/>
                </a:solidFill>
              </a:rPr>
              <a:t>	To provide an opportunity to have hands-on experience of something beyond the basic syllabus</a:t>
            </a:r>
          </a:p>
          <a:p>
            <a:pPr marL="387350" indent="-387350">
              <a:spcBef>
                <a:spcPts val="750"/>
              </a:spcBef>
              <a:tabLst>
                <a:tab pos="388938" algn="l"/>
                <a:tab pos="836613" algn="l"/>
                <a:tab pos="1285875" algn="l"/>
                <a:tab pos="1735138" algn="l"/>
                <a:tab pos="2184400" algn="l"/>
                <a:tab pos="2633663" algn="l"/>
                <a:tab pos="3082925" algn="l"/>
                <a:tab pos="3532188" algn="l"/>
                <a:tab pos="3981450" algn="l"/>
                <a:tab pos="4430713" algn="l"/>
                <a:tab pos="4879975" algn="l"/>
                <a:tab pos="5329238" algn="l"/>
                <a:tab pos="5778500" algn="l"/>
                <a:tab pos="6227763" algn="l"/>
                <a:tab pos="6677025" algn="l"/>
                <a:tab pos="7126288" algn="l"/>
                <a:tab pos="7575550" algn="l"/>
                <a:tab pos="8024813" algn="l"/>
                <a:tab pos="8474075" algn="l"/>
                <a:tab pos="8923338" algn="l"/>
                <a:tab pos="9372600" algn="l"/>
              </a:tabLst>
            </a:pPr>
            <a:r>
              <a:rPr lang="en-US" sz="2200" i="1">
                <a:solidFill>
                  <a:srgbClr val="000000"/>
                </a:solidFill>
              </a:rPr>
              <a:t>This unit is mostly practical</a:t>
            </a:r>
          </a:p>
          <a:p>
            <a:pPr marL="387350" indent="-387350">
              <a:spcBef>
                <a:spcPts val="750"/>
              </a:spcBef>
              <a:buFont typeface="Arial" charset="0"/>
              <a:buChar char="•"/>
              <a:tabLst>
                <a:tab pos="388938" algn="l"/>
                <a:tab pos="836613" algn="l"/>
                <a:tab pos="1285875" algn="l"/>
                <a:tab pos="1735138" algn="l"/>
                <a:tab pos="2184400" algn="l"/>
                <a:tab pos="2633663" algn="l"/>
                <a:tab pos="3082925" algn="l"/>
                <a:tab pos="3532188" algn="l"/>
                <a:tab pos="3981450" algn="l"/>
                <a:tab pos="4430713" algn="l"/>
                <a:tab pos="4879975" algn="l"/>
                <a:tab pos="5329238" algn="l"/>
                <a:tab pos="5778500" algn="l"/>
                <a:tab pos="6227763" algn="l"/>
                <a:tab pos="6677025" algn="l"/>
                <a:tab pos="7126288" algn="l"/>
                <a:tab pos="7575550" algn="l"/>
                <a:tab pos="8024813" algn="l"/>
                <a:tab pos="8474075" algn="l"/>
                <a:tab pos="8923338" algn="l"/>
                <a:tab pos="9372600" algn="l"/>
              </a:tabLst>
            </a:pPr>
            <a:r>
              <a:rPr lang="en-US" sz="2200">
                <a:solidFill>
                  <a:srgbClr val="000000"/>
                </a:solidFill>
              </a:rPr>
              <a:t>It covers material beyond A451</a:t>
            </a:r>
          </a:p>
          <a:p>
            <a:pPr marL="387350" indent="-387350">
              <a:spcBef>
                <a:spcPts val="750"/>
              </a:spcBef>
              <a:buFont typeface="Arial" charset="0"/>
              <a:buChar char="•"/>
              <a:tabLst>
                <a:tab pos="388938" algn="l"/>
                <a:tab pos="836613" algn="l"/>
                <a:tab pos="1285875" algn="l"/>
                <a:tab pos="1735138" algn="l"/>
                <a:tab pos="2184400" algn="l"/>
                <a:tab pos="2633663" algn="l"/>
                <a:tab pos="3082925" algn="l"/>
                <a:tab pos="3532188" algn="l"/>
                <a:tab pos="3981450" algn="l"/>
                <a:tab pos="4430713" algn="l"/>
                <a:tab pos="4879975" algn="l"/>
                <a:tab pos="5329238" algn="l"/>
                <a:tab pos="5778500" algn="l"/>
                <a:tab pos="6227763" algn="l"/>
                <a:tab pos="6677025" algn="l"/>
                <a:tab pos="7126288" algn="l"/>
                <a:tab pos="7575550" algn="l"/>
                <a:tab pos="8024813" algn="l"/>
                <a:tab pos="8474075" algn="l"/>
                <a:tab pos="8923338" algn="l"/>
                <a:tab pos="9372600" algn="l"/>
              </a:tabLst>
            </a:pPr>
            <a:r>
              <a:rPr lang="en-US" sz="2200">
                <a:solidFill>
                  <a:srgbClr val="000000"/>
                </a:solidFill>
              </a:rPr>
              <a:t>Some background work will be necessary</a:t>
            </a:r>
          </a:p>
          <a:p>
            <a:pPr marL="387350" indent="-387350">
              <a:spcBef>
                <a:spcPts val="750"/>
              </a:spcBef>
              <a:buFont typeface="Arial" charset="0"/>
              <a:buChar char="•"/>
              <a:tabLst>
                <a:tab pos="388938" algn="l"/>
                <a:tab pos="836613" algn="l"/>
                <a:tab pos="1285875" algn="l"/>
                <a:tab pos="1735138" algn="l"/>
                <a:tab pos="2184400" algn="l"/>
                <a:tab pos="2633663" algn="l"/>
                <a:tab pos="3082925" algn="l"/>
                <a:tab pos="3532188" algn="l"/>
                <a:tab pos="3981450" algn="l"/>
                <a:tab pos="4430713" algn="l"/>
                <a:tab pos="4879975" algn="l"/>
                <a:tab pos="5329238" algn="l"/>
                <a:tab pos="5778500" algn="l"/>
                <a:tab pos="6227763" algn="l"/>
                <a:tab pos="6677025" algn="l"/>
                <a:tab pos="7126288" algn="l"/>
                <a:tab pos="7575550" algn="l"/>
                <a:tab pos="8024813" algn="l"/>
                <a:tab pos="8474075" algn="l"/>
                <a:tab pos="8923338" algn="l"/>
                <a:tab pos="9372600" algn="l"/>
              </a:tabLst>
            </a:pPr>
            <a:r>
              <a:rPr lang="en-US" sz="2200">
                <a:solidFill>
                  <a:srgbClr val="000000"/>
                </a:solidFill>
              </a:rPr>
              <a:t>Some teacher guidance is expected to help students get started on the task.</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1"/>
          <p:cNvSpPr>
            <a:spLocks noGrp="1" noChangeArrowheads="1"/>
          </p:cNvSpPr>
          <p:nvPr>
            <p:ph type="title" idx="4294967295"/>
          </p:nvPr>
        </p:nvSpPr>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Unit A452</a:t>
            </a:r>
          </a:p>
        </p:txBody>
      </p:sp>
      <p:sp>
        <p:nvSpPr>
          <p:cNvPr id="80898" name="Rectangle 2"/>
          <p:cNvSpPr>
            <a:spLocks noGrp="1" noChangeArrowheads="1"/>
          </p:cNvSpPr>
          <p:nvPr>
            <p:ph type="body" idx="4294967295"/>
          </p:nvPr>
        </p:nvSpPr>
        <p:spPr/>
        <p:txBody>
          <a:bodyPr/>
          <a:lstStyle/>
          <a:p>
            <a:pPr marL="684213" indent="-682625" eaLnBrk="1" hangingPunct="1">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3600" smtClean="0"/>
              <a:t>The task:</a:t>
            </a:r>
          </a:p>
          <a:p>
            <a:pPr marL="944563" lvl="1" indent="-682625" eaLnBrk="1" hangingPunct="1">
              <a:spcBef>
                <a:spcPts val="625"/>
              </a:spcBef>
              <a:buFont typeface="Times New Roman" pitchFamily="18"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700" smtClean="0"/>
              <a:t>An investigation into a scenario</a:t>
            </a:r>
          </a:p>
          <a:p>
            <a:pPr marL="944563" lvl="1" indent="-682625" eaLnBrk="1" hangingPunct="1">
              <a:spcBef>
                <a:spcPts val="625"/>
              </a:spcBef>
              <a:buFont typeface="Times New Roman" pitchFamily="18"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700" smtClean="0"/>
              <a:t>Requires practical activity</a:t>
            </a:r>
          </a:p>
          <a:p>
            <a:pPr marL="944563" lvl="1" indent="-682625" eaLnBrk="1" hangingPunct="1">
              <a:spcBef>
                <a:spcPts val="625"/>
              </a:spcBef>
              <a:buFont typeface="Times New Roman" pitchFamily="18"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700" smtClean="0"/>
              <a:t>Requires a report to be produced</a:t>
            </a:r>
          </a:p>
          <a:p>
            <a:pPr marL="944563" lvl="1" indent="-682625" eaLnBrk="1" hangingPunct="1">
              <a:spcBef>
                <a:spcPts val="625"/>
              </a:spcBef>
              <a:buFont typeface="Times New Roman" pitchFamily="18"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700" smtClean="0"/>
              <a:t>Requires some evaluation</a:t>
            </a:r>
          </a:p>
          <a:p>
            <a:pPr marL="684213" indent="-682625" eaLnBrk="1" hangingPunct="1">
              <a:spcBef>
                <a:spcPts val="625"/>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3200" i="1" smtClean="0"/>
          </a:p>
          <a:p>
            <a:pPr marL="684213" indent="-682625">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3200" smtClean="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1"/>
          <p:cNvSpPr>
            <a:spLocks noGrp="1" noChangeArrowheads="1"/>
          </p:cNvSpPr>
          <p:nvPr>
            <p:ph type="title" idx="4294967295"/>
          </p:nvPr>
        </p:nvSpPr>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Unit A452</a:t>
            </a:r>
          </a:p>
        </p:txBody>
      </p:sp>
      <p:sp>
        <p:nvSpPr>
          <p:cNvPr id="82946" name="Rectangle 2"/>
          <p:cNvSpPr>
            <a:spLocks noGrp="1" noChangeArrowheads="1"/>
          </p:cNvSpPr>
          <p:nvPr>
            <p:ph type="body" idx="4294967295"/>
          </p:nvPr>
        </p:nvSpPr>
        <p:spPr/>
        <p:txBody>
          <a:bodyPr/>
          <a:lstStyle/>
          <a:p>
            <a:pPr marL="684213" indent="-682625" eaLnBrk="1" hangingPunct="1">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3600" smtClean="0"/>
              <a:t>Tasks set so far:</a:t>
            </a:r>
            <a:endParaRPr lang="en-US" sz="3200" smtClean="0"/>
          </a:p>
          <a:p>
            <a:pPr marL="944563" lvl="1" indent="-682625" eaLnBrk="1" hangingPunct="1">
              <a:spcBef>
                <a:spcPts val="625"/>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700" i="1" smtClean="0"/>
              <a:t>LMC</a:t>
            </a:r>
          </a:p>
          <a:p>
            <a:pPr marL="944563" lvl="1" indent="-682625" eaLnBrk="1" hangingPunct="1">
              <a:spcBef>
                <a:spcPts val="625"/>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700" i="1" smtClean="0"/>
              <a:t>JavaScript – validating web forms</a:t>
            </a:r>
          </a:p>
          <a:p>
            <a:pPr marL="944563" lvl="1" indent="-682625" eaLnBrk="1" hangingPunct="1">
              <a:spcBef>
                <a:spcPts val="625"/>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700" i="1" smtClean="0"/>
              <a:t>Encryption using a spreadsheet</a:t>
            </a:r>
          </a:p>
          <a:p>
            <a:pPr marL="944563" lvl="1" indent="-682625" eaLnBrk="1" hangingPunct="1">
              <a:spcBef>
                <a:spcPts val="625"/>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700" i="1" smtClean="0"/>
              <a:t>A shopping cart</a:t>
            </a:r>
          </a:p>
          <a:p>
            <a:pPr marL="944563" lvl="1" indent="-682625" eaLnBrk="1" hangingPunct="1">
              <a:spcBef>
                <a:spcPts val="625"/>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700" i="1" smtClean="0"/>
              <a:t>Watch this space!</a:t>
            </a:r>
            <a:endParaRPr lang="en-US" sz="2700" i="1" smtClean="0"/>
          </a:p>
          <a:p>
            <a:pPr marL="684213" indent="-682625">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3200" smtClean="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1"/>
          <p:cNvSpPr>
            <a:spLocks noGrp="1" noChangeArrowheads="1"/>
          </p:cNvSpPr>
          <p:nvPr>
            <p:ph type="title" idx="4294967295"/>
          </p:nvPr>
        </p:nvSpPr>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Unit A452</a:t>
            </a:r>
          </a:p>
        </p:txBody>
      </p:sp>
      <p:sp>
        <p:nvSpPr>
          <p:cNvPr id="2" name="Rectangle 2"/>
          <p:cNvSpPr>
            <a:spLocks noGrp="1" noChangeArrowheads="1"/>
          </p:cNvSpPr>
          <p:nvPr>
            <p:ph type="body" idx="4294967295"/>
          </p:nvPr>
        </p:nvSpPr>
        <p:spPr>
          <a:xfrm>
            <a:off x="539750" y="2781300"/>
            <a:ext cx="8134350" cy="3633788"/>
          </a:xfrm>
        </p:spPr>
        <p:txBody>
          <a:bodyPr/>
          <a:lstStyle/>
          <a:p>
            <a:pPr eaLnBrk="1" hangingPunct="1">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dirty="0" smtClean="0"/>
              <a:t>	The sample task – Little Man Computer</a:t>
            </a:r>
          </a:p>
          <a:p>
            <a:pPr eaLnBrk="1" hangingPunct="1">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i="1" dirty="0" smtClean="0"/>
              <a:t>	What is expected?</a:t>
            </a:r>
          </a:p>
          <a:p>
            <a:pPr lvl="1" indent="0" eaLnBrk="1" hangingPunct="1">
              <a:spcBef>
                <a:spcPts val="625"/>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dirty="0" smtClean="0"/>
              <a:t>Candidates will need to become familiar with the LMC.</a:t>
            </a:r>
          </a:p>
          <a:p>
            <a:pPr lvl="1" indent="0" eaLnBrk="1" hangingPunct="1">
              <a:spcBef>
                <a:spcPts val="625"/>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dirty="0" smtClean="0"/>
              <a:t>Preliminary investigations are necessary.</a:t>
            </a:r>
          </a:p>
          <a:p>
            <a:pPr lvl="1" indent="0" eaLnBrk="1" hangingPunct="1">
              <a:spcBef>
                <a:spcPts val="625"/>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dirty="0" smtClean="0"/>
              <a:t>The structure of the simulation needs to be understood.</a:t>
            </a:r>
          </a:p>
          <a:p>
            <a:pPr indent="0" eaLnBrk="1" hangingPunct="1">
              <a:spcBef>
                <a:spcPts val="625"/>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dirty="0" smtClean="0"/>
          </a:p>
          <a:p>
            <a:pPr indent="0" eaLnBrk="1" hangingPunct="1">
              <a:spcBef>
                <a:spcPts val="625"/>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dirty="0" smtClean="0"/>
          </a:p>
          <a:p>
            <a:pPr eaLnBrk="1" hangingPunct="1">
              <a:spcBef>
                <a:spcPts val="625"/>
              </a:spcBef>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dirty="0" smtClean="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1"/>
          <p:cNvSpPr>
            <a:spLocks noGrp="1" noChangeArrowheads="1"/>
          </p:cNvSpPr>
          <p:nvPr>
            <p:ph type="title" idx="4294967295"/>
          </p:nvPr>
        </p:nvSpPr>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Unit A452</a:t>
            </a:r>
          </a:p>
        </p:txBody>
      </p:sp>
      <p:sp>
        <p:nvSpPr>
          <p:cNvPr id="87042" name="Rectangle 2"/>
          <p:cNvSpPr>
            <a:spLocks noGrp="1" noChangeArrowheads="1"/>
          </p:cNvSpPr>
          <p:nvPr>
            <p:ph type="body" idx="4294967295"/>
          </p:nvPr>
        </p:nvSpPr>
        <p:spPr/>
        <p:txBody>
          <a:bodyPr/>
          <a:lstStyle/>
          <a:p>
            <a:pPr eaLnBrk="1" hangingPunct="1">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mtClean="0"/>
              <a:t>The LMC</a:t>
            </a:r>
          </a:p>
          <a:p>
            <a:pPr marL="450850" lvl="1" eaLnBrk="1" hangingPunct="1">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mtClean="0"/>
              <a:t>This will require understanding of </a:t>
            </a:r>
          </a:p>
          <a:p>
            <a:pPr marL="700088" lvl="2" indent="-24288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mtClean="0"/>
              <a:t>Memory </a:t>
            </a:r>
          </a:p>
          <a:p>
            <a:pPr marL="700088" lvl="2" indent="-24288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mtClean="0"/>
              <a:t>The processor</a:t>
            </a:r>
          </a:p>
          <a:p>
            <a:pPr marL="700088" lvl="2" indent="-24288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mtClean="0"/>
              <a:t>Registers</a:t>
            </a:r>
          </a:p>
          <a:p>
            <a:pPr marL="700088" lvl="2" indent="-24288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mtClean="0"/>
              <a:t>The instruction set</a:t>
            </a:r>
          </a:p>
          <a:p>
            <a:pPr marL="700088" lvl="2" indent="-24288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mtClean="0"/>
              <a:t>Loops</a:t>
            </a:r>
          </a:p>
          <a:p>
            <a:pPr marL="700088" lvl="2" indent="-24288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mtClean="0"/>
              <a:t>How to multiply by repeated addition</a:t>
            </a:r>
          </a:p>
          <a:p>
            <a:pPr eaLnBrk="1" hangingPunct="1">
              <a:spcBef>
                <a:spcPts val="625"/>
              </a:spcBef>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p:txBody>
          <a:bodyPr/>
          <a:lstStyle/>
          <a:p>
            <a:pPr algn="ctr"/>
            <a:r>
              <a:rPr lang="en-GB" smtClean="0"/>
              <a:t>Unit A452</a:t>
            </a:r>
          </a:p>
        </p:txBody>
      </p:sp>
      <p:sp>
        <p:nvSpPr>
          <p:cNvPr id="89090" name="Content Placeholder 2"/>
          <p:cNvSpPr>
            <a:spLocks noGrp="1"/>
          </p:cNvSpPr>
          <p:nvPr>
            <p:ph idx="1"/>
          </p:nvPr>
        </p:nvSpPr>
        <p:spPr/>
        <p:txBody>
          <a:bodyPr/>
          <a:lstStyle/>
          <a:p>
            <a:r>
              <a:rPr lang="en-GB" sz="3200" smtClean="0"/>
              <a:t>These concepts will need to be developed beyond the basic specification coverage as preparation for completing this task.</a:t>
            </a:r>
          </a:p>
          <a:p>
            <a:r>
              <a:rPr lang="en-GB" smtClean="0"/>
              <a:t>This process will include:</a:t>
            </a:r>
          </a:p>
          <a:p>
            <a:r>
              <a:rPr lang="en-GB" smtClean="0"/>
              <a:t>Teacher input</a:t>
            </a:r>
          </a:p>
          <a:p>
            <a:r>
              <a:rPr lang="en-GB" smtClean="0"/>
              <a:t>Collaborative research</a:t>
            </a:r>
          </a:p>
          <a:p>
            <a:r>
              <a:rPr lang="en-GB" smtClean="0"/>
              <a:t>Practice</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1"/>
          <p:cNvSpPr>
            <a:spLocks noGrp="1" noChangeArrowheads="1"/>
          </p:cNvSpPr>
          <p:nvPr>
            <p:ph type="title" idx="4294967295"/>
          </p:nvPr>
        </p:nvSpPr>
        <p:spPr>
          <a:xfrm>
            <a:off x="539750" y="1700213"/>
            <a:ext cx="8134350" cy="703262"/>
          </a:xfrm>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Unit A452</a:t>
            </a:r>
          </a:p>
        </p:txBody>
      </p:sp>
      <p:sp>
        <p:nvSpPr>
          <p:cNvPr id="90114" name="Rectangle 2"/>
          <p:cNvSpPr>
            <a:spLocks noGrp="1" noChangeArrowheads="1"/>
          </p:cNvSpPr>
          <p:nvPr>
            <p:ph type="body" idx="4294967295"/>
          </p:nvPr>
        </p:nvSpPr>
        <p:spPr>
          <a:xfrm>
            <a:off x="468313" y="2349500"/>
            <a:ext cx="8134350" cy="4175125"/>
          </a:xfrm>
        </p:spPr>
        <p:txBody>
          <a:bodyPr/>
          <a:lstStyle/>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z="2800" smtClean="0"/>
              <a:t>Collaborative research into the chosen topic is permissible but report is candidate's own and they will need to:</a:t>
            </a:r>
          </a:p>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z="2800" smtClean="0"/>
              <a:t>Analyse any findings</a:t>
            </a:r>
          </a:p>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z="2800" smtClean="0"/>
              <a:t>Complete further individual research and report on the findings.</a:t>
            </a:r>
          </a:p>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z="2800" smtClean="0"/>
              <a:t>Include in the report hard evidence from the research/practical work to support any comments or conclusions.</a:t>
            </a:r>
          </a:p>
          <a:p>
            <a:pPr marL="190500" indent="-190500">
              <a:buFontTx/>
              <a:buNone/>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endParaRPr lang="en-GB" sz="2800" smtClean="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1"/>
          <p:cNvSpPr>
            <a:spLocks noGrp="1" noChangeArrowheads="1"/>
          </p:cNvSpPr>
          <p:nvPr>
            <p:ph type="title" idx="4294967295"/>
          </p:nvPr>
        </p:nvSpPr>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The marking criteria</a:t>
            </a:r>
          </a:p>
        </p:txBody>
      </p:sp>
      <p:sp>
        <p:nvSpPr>
          <p:cNvPr id="92162" name="Rectangle 2"/>
          <p:cNvSpPr>
            <a:spLocks noGrp="1" noChangeArrowheads="1"/>
          </p:cNvSpPr>
          <p:nvPr>
            <p:ph type="body" idx="4294967295"/>
          </p:nvPr>
        </p:nvSpPr>
        <p:spPr/>
        <p:txBody>
          <a:bodyPr/>
          <a:lstStyle/>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This unit is assessed by a best fit approach using the marking guidance provided in the specification.</a:t>
            </a:r>
          </a:p>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It is not a box-ticking exercise. Deficiencies in one area may be compensated for in others.</a:t>
            </a:r>
          </a:p>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The bands are decided upon with reference to the entire report/documentation.</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1"/>
          <p:cNvSpPr>
            <a:spLocks noGrp="1" noChangeArrowheads="1"/>
          </p:cNvSpPr>
          <p:nvPr>
            <p:ph type="title" idx="4294967295"/>
          </p:nvPr>
        </p:nvSpPr>
        <p:spPr>
          <a:xfrm>
            <a:off x="500063" y="1428750"/>
            <a:ext cx="8134350" cy="703263"/>
          </a:xfrm>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Example Assessment Grid</a:t>
            </a:r>
          </a:p>
        </p:txBody>
      </p:sp>
      <p:pic>
        <p:nvPicPr>
          <p:cNvPr id="94210" name="Picture 2"/>
          <p:cNvPicPr>
            <a:picLocks noChangeAspect="1" noChangeArrowheads="1"/>
          </p:cNvPicPr>
          <p:nvPr/>
        </p:nvPicPr>
        <p:blipFill>
          <a:blip r:embed="rId3"/>
          <a:srcRect/>
          <a:stretch>
            <a:fillRect/>
          </a:stretch>
        </p:blipFill>
        <p:spPr bwMode="auto">
          <a:xfrm>
            <a:off x="557213" y="2071688"/>
            <a:ext cx="7729537" cy="4786312"/>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1"/>
          <p:cNvSpPr>
            <a:spLocks noGrp="1" noChangeArrowheads="1"/>
          </p:cNvSpPr>
          <p:nvPr>
            <p:ph type="title" idx="4294967295"/>
          </p:nvPr>
        </p:nvSpPr>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Unit A452</a:t>
            </a:r>
          </a:p>
        </p:txBody>
      </p:sp>
      <p:sp>
        <p:nvSpPr>
          <p:cNvPr id="96258" name="Rectangle 2"/>
          <p:cNvSpPr>
            <a:spLocks noGrp="1" noChangeArrowheads="1"/>
          </p:cNvSpPr>
          <p:nvPr>
            <p:ph type="body" idx="4294967295"/>
          </p:nvPr>
        </p:nvSpPr>
        <p:spPr/>
        <p:txBody>
          <a:bodyPr/>
          <a:lstStyle/>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Any conclusions should be justified</a:t>
            </a:r>
          </a:p>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Evaluation of the research and findings.</a:t>
            </a:r>
          </a:p>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This should NOT be a dry report based upon internet searches.  It is meant to be hands-on</a:t>
            </a:r>
          </a:p>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Extra research through the internet will be valuable but they need to be selective about what they include in their ‘report’</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pPr algn="ctr"/>
            <a:r>
              <a:rPr lang="en-GB" smtClean="0"/>
              <a:t>Introduction</a:t>
            </a:r>
          </a:p>
        </p:txBody>
      </p:sp>
      <p:sp>
        <p:nvSpPr>
          <p:cNvPr id="24578" name="Rectangle 3"/>
          <p:cNvSpPr>
            <a:spLocks noGrp="1" noChangeArrowheads="1"/>
          </p:cNvSpPr>
          <p:nvPr>
            <p:ph type="body" idx="1"/>
          </p:nvPr>
        </p:nvSpPr>
        <p:spPr/>
        <p:txBody>
          <a:bodyPr/>
          <a:lstStyle/>
          <a:p>
            <a:pPr eaLnBrk="1" hangingPunct="1">
              <a:lnSpc>
                <a:spcPct val="90000"/>
              </a:lnSpc>
            </a:pPr>
            <a:r>
              <a:rPr lang="en-GB" sz="2800" smtClean="0"/>
              <a:t>GCSE Computing is a unique, OCR specification developed in response to customer feedback and need.</a:t>
            </a:r>
          </a:p>
          <a:p>
            <a:pPr eaLnBrk="1" hangingPunct="1">
              <a:lnSpc>
                <a:spcPct val="90000"/>
              </a:lnSpc>
            </a:pPr>
            <a:r>
              <a:rPr lang="en-GB" sz="2800" smtClean="0"/>
              <a:t>Technical computing and programming skills are in short supply in the UK.</a:t>
            </a:r>
          </a:p>
          <a:p>
            <a:pPr eaLnBrk="1" hangingPunct="1">
              <a:lnSpc>
                <a:spcPct val="90000"/>
              </a:lnSpc>
            </a:pPr>
            <a:r>
              <a:rPr lang="en-GB" sz="2800" smtClean="0"/>
              <a:t>There are a significant number of students whose skills and interests differ from those included in ICT courses.</a:t>
            </a:r>
          </a:p>
          <a:p>
            <a:pPr>
              <a:lnSpc>
                <a:spcPct val="90000"/>
              </a:lnSpc>
            </a:pPr>
            <a:endParaRPr lang="en-GB"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a:xfrm>
            <a:off x="468313" y="1628775"/>
            <a:ext cx="8128000" cy="696913"/>
          </a:xfrm>
        </p:spPr>
        <p:txBody>
          <a:bodyPr/>
          <a:lstStyle/>
          <a:p>
            <a:pPr algn="ctr"/>
            <a:r>
              <a:rPr lang="en-GB" smtClean="0"/>
              <a:t>A452</a:t>
            </a:r>
          </a:p>
        </p:txBody>
      </p:sp>
      <p:sp>
        <p:nvSpPr>
          <p:cNvPr id="98306" name="Content Placeholder 2"/>
          <p:cNvSpPr>
            <a:spLocks noGrp="1"/>
          </p:cNvSpPr>
          <p:nvPr>
            <p:ph idx="1"/>
          </p:nvPr>
        </p:nvSpPr>
        <p:spPr>
          <a:xfrm>
            <a:off x="468313" y="2492375"/>
            <a:ext cx="8128000" cy="4365625"/>
          </a:xfrm>
        </p:spPr>
        <p:txBody>
          <a:bodyPr/>
          <a:lstStyle/>
          <a:p>
            <a:r>
              <a:rPr lang="en-GB" smtClean="0"/>
              <a:t>Guided learning hours: (suggested)</a:t>
            </a:r>
          </a:p>
          <a:p>
            <a:r>
              <a:rPr lang="en-GB" sz="2400" smtClean="0"/>
              <a:t>Introduction to the concepts required </a:t>
            </a:r>
          </a:p>
          <a:p>
            <a:pPr lvl="1">
              <a:buFont typeface="Arial" charset="0"/>
              <a:buChar char="•"/>
            </a:pPr>
            <a:r>
              <a:rPr lang="en-GB" sz="2400" smtClean="0"/>
              <a:t>within normal teaching time</a:t>
            </a:r>
          </a:p>
          <a:p>
            <a:r>
              <a:rPr lang="en-GB" sz="2400" smtClean="0"/>
              <a:t>Introduction to the task</a:t>
            </a:r>
          </a:p>
          <a:p>
            <a:pPr lvl="1">
              <a:buFont typeface="Arial" charset="0"/>
              <a:buChar char="•"/>
            </a:pPr>
            <a:r>
              <a:rPr lang="en-GB" sz="2400" smtClean="0"/>
              <a:t>2 hours</a:t>
            </a:r>
          </a:p>
          <a:p>
            <a:r>
              <a:rPr lang="en-GB" sz="2400" smtClean="0"/>
              <a:t>Initial research and practice </a:t>
            </a:r>
          </a:p>
          <a:p>
            <a:pPr lvl="1">
              <a:buFont typeface="Arial" charset="0"/>
              <a:buChar char="•"/>
            </a:pPr>
            <a:r>
              <a:rPr lang="en-GB" sz="2400" smtClean="0"/>
              <a:t>6 hours</a:t>
            </a:r>
          </a:p>
          <a:p>
            <a:r>
              <a:rPr lang="en-GB" sz="2400" smtClean="0"/>
              <a:t>Completing the task and writing the report</a:t>
            </a:r>
          </a:p>
          <a:p>
            <a:pPr lvl="1">
              <a:buFont typeface="Arial" charset="0"/>
              <a:buChar char="•"/>
            </a:pPr>
            <a:r>
              <a:rPr lang="en-GB" sz="2400" smtClean="0"/>
              <a:t>12 hours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1"/>
          <p:cNvSpPr>
            <a:spLocks noGrp="1" noChangeArrowheads="1"/>
          </p:cNvSpPr>
          <p:nvPr>
            <p:ph type="title" idx="4294967295"/>
          </p:nvPr>
        </p:nvSpPr>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Unit A452</a:t>
            </a:r>
          </a:p>
        </p:txBody>
      </p:sp>
      <p:sp>
        <p:nvSpPr>
          <p:cNvPr id="99330" name="Rectangle 2"/>
          <p:cNvSpPr>
            <a:spLocks noGrp="1" noChangeArrowheads="1"/>
          </p:cNvSpPr>
          <p:nvPr>
            <p:ph type="body" idx="4294967295"/>
          </p:nvPr>
        </p:nvSpPr>
        <p:spPr/>
        <p:txBody>
          <a:bodyPr/>
          <a:lstStyle/>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The ‘report’ may not necessarily be in any form we would normally regard as a report:</a:t>
            </a:r>
          </a:p>
          <a:p>
            <a:pPr marL="190500" indent="-190500">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For example:-</a:t>
            </a:r>
          </a:p>
          <a:p>
            <a:pPr marL="450850" lvl="1">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The task may refer to programming techniques, these could be demonstrated with suitable example programs and a comparison of results.</a:t>
            </a:r>
          </a:p>
          <a:p>
            <a:pPr marL="190500" indent="-190500">
              <a:buFontTx/>
              <a:buNone/>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endParaRPr lang="en-GB" smtClean="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1"/>
          <p:cNvSpPr>
            <a:spLocks noGrp="1" noChangeArrowheads="1"/>
          </p:cNvSpPr>
          <p:nvPr>
            <p:ph type="title" idx="4294967295"/>
          </p:nvPr>
        </p:nvSpPr>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mtClean="0"/>
              <a:t>Unit A452</a:t>
            </a:r>
          </a:p>
        </p:txBody>
      </p:sp>
      <p:sp>
        <p:nvSpPr>
          <p:cNvPr id="101378" name="Rectangle 2"/>
          <p:cNvSpPr>
            <a:spLocks noGrp="1" noChangeArrowheads="1"/>
          </p:cNvSpPr>
          <p:nvPr>
            <p:ph type="body" idx="4294967295"/>
          </p:nvPr>
        </p:nvSpPr>
        <p:spPr/>
        <p:txBody>
          <a:bodyPr/>
          <a:lstStyle/>
          <a:p>
            <a:pPr marL="190500" indent="-190500">
              <a:lnSpc>
                <a:spcPct val="90000"/>
              </a:lnSpc>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We are encouraging students (and schools) to submit work through the coursework repository.</a:t>
            </a:r>
          </a:p>
          <a:p>
            <a:pPr marL="190500" indent="-190500">
              <a:lnSpc>
                <a:spcPct val="90000"/>
              </a:lnSpc>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We are happy to take ‘reports’ in any suitable format we can use without having to own any specific software;</a:t>
            </a:r>
          </a:p>
          <a:p>
            <a:pPr marL="450850" lvl="1">
              <a:lnSpc>
                <a:spcPct val="90000"/>
              </a:lnSpc>
              <a:tabLst>
                <a:tab pos="190500" algn="l"/>
                <a:tab pos="295275" algn="l"/>
                <a:tab pos="744538" algn="l"/>
                <a:tab pos="1193800" algn="l"/>
                <a:tab pos="1643063" algn="l"/>
                <a:tab pos="2092325" algn="l"/>
                <a:tab pos="2541588" algn="l"/>
                <a:tab pos="2990850" algn="l"/>
                <a:tab pos="3440113" algn="l"/>
                <a:tab pos="3889375" algn="l"/>
                <a:tab pos="4338638" algn="l"/>
                <a:tab pos="4787900" algn="l"/>
                <a:tab pos="5237163" algn="l"/>
                <a:tab pos="5686425" algn="l"/>
                <a:tab pos="6135688" algn="l"/>
                <a:tab pos="6584950" algn="l"/>
                <a:tab pos="7034213" algn="l"/>
                <a:tab pos="7483475" algn="l"/>
                <a:tab pos="7932738" algn="l"/>
                <a:tab pos="8382000" algn="l"/>
                <a:tab pos="8831263" algn="l"/>
              </a:tabLst>
            </a:pPr>
            <a:r>
              <a:rPr lang="en-GB" smtClean="0"/>
              <a:t>Video, Multi-media presentations, etc but some word processed documents are likely to be necessary.</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ctrTitle"/>
          </p:nvPr>
        </p:nvSpPr>
        <p:spPr/>
        <p:txBody>
          <a:bodyPr/>
          <a:lstStyle/>
          <a:p>
            <a:pPr eaLnBrk="1" hangingPunct="1"/>
            <a:r>
              <a:rPr lang="en-GB" smtClean="0"/>
              <a:t>A452</a:t>
            </a:r>
          </a:p>
        </p:txBody>
      </p:sp>
      <p:sp>
        <p:nvSpPr>
          <p:cNvPr id="103426" name="Subtitle 2"/>
          <p:cNvSpPr>
            <a:spLocks noGrp="1"/>
          </p:cNvSpPr>
          <p:nvPr>
            <p:ph type="subTitle" idx="1"/>
          </p:nvPr>
        </p:nvSpPr>
        <p:spPr>
          <a:xfrm>
            <a:off x="539750" y="3716338"/>
            <a:ext cx="7854950" cy="1752600"/>
          </a:xfrm>
        </p:spPr>
        <p:txBody>
          <a:bodyPr/>
          <a:lstStyle/>
          <a:p>
            <a:pPr eaLnBrk="1" hangingPunct="1"/>
            <a:r>
              <a:rPr lang="en-GB" smtClean="0"/>
              <a:t>LMC: Using repeated addition</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tle 1"/>
          <p:cNvSpPr>
            <a:spLocks noGrp="1"/>
          </p:cNvSpPr>
          <p:nvPr>
            <p:ph type="title"/>
          </p:nvPr>
        </p:nvSpPr>
        <p:spPr/>
        <p:txBody>
          <a:bodyPr/>
          <a:lstStyle/>
          <a:p>
            <a:pPr eaLnBrk="1" hangingPunct="1"/>
            <a:r>
              <a:rPr lang="en-GB" sz="2400" smtClean="0"/>
              <a:t>flowchart for a program that will output the larger of two input values. </a:t>
            </a:r>
          </a:p>
        </p:txBody>
      </p:sp>
      <p:pic>
        <p:nvPicPr>
          <p:cNvPr id="104450" name="Content Placeholder 3" descr="http://www.atkinson.yorku.ca/~sychen/research/LMC/LMCDecisions_files/image004.gif"/>
          <p:cNvPicPr>
            <a:picLocks noGrp="1"/>
          </p:cNvPicPr>
          <p:nvPr>
            <p:ph idx="1"/>
          </p:nvPr>
        </p:nvPicPr>
        <p:blipFill>
          <a:blip r:embed="rId2"/>
          <a:srcRect/>
          <a:stretch>
            <a:fillRect/>
          </a:stretch>
        </p:blipFill>
        <p:spPr>
          <a:xfrm>
            <a:off x="1971675" y="2671763"/>
            <a:ext cx="5200650" cy="2914650"/>
          </a:xfrm>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p:cNvSpPr>
            <a:spLocks noGrp="1"/>
          </p:cNvSpPr>
          <p:nvPr>
            <p:ph type="title"/>
          </p:nvPr>
        </p:nvSpPr>
        <p:spPr/>
        <p:txBody>
          <a:bodyPr/>
          <a:lstStyle/>
          <a:p>
            <a:pPr eaLnBrk="1" hangingPunct="1"/>
            <a:r>
              <a:rPr lang="en-GB" smtClean="0"/>
              <a:t>The Algorithm</a:t>
            </a:r>
          </a:p>
        </p:txBody>
      </p:sp>
      <p:sp>
        <p:nvSpPr>
          <p:cNvPr id="105474" name="Content Placeholder 2"/>
          <p:cNvSpPr>
            <a:spLocks noGrp="1"/>
          </p:cNvSpPr>
          <p:nvPr>
            <p:ph idx="1"/>
          </p:nvPr>
        </p:nvSpPr>
        <p:spPr/>
        <p:txBody>
          <a:bodyPr/>
          <a:lstStyle/>
          <a:p>
            <a:pPr eaLnBrk="1" hangingPunct="1"/>
            <a:r>
              <a:rPr lang="en-GB" sz="1800" smtClean="0"/>
              <a:t>Input first number</a:t>
            </a:r>
          </a:p>
          <a:p>
            <a:pPr eaLnBrk="1" hangingPunct="1"/>
            <a:r>
              <a:rPr lang="en-GB" sz="1800" smtClean="0"/>
              <a:t>Store this as FIRST</a:t>
            </a:r>
          </a:p>
          <a:p>
            <a:pPr eaLnBrk="1" hangingPunct="1"/>
            <a:r>
              <a:rPr lang="en-GB" sz="1800" smtClean="0"/>
              <a:t>Input second number</a:t>
            </a:r>
          </a:p>
          <a:p>
            <a:pPr eaLnBrk="1" hangingPunct="1"/>
            <a:r>
              <a:rPr lang="en-GB" sz="1800" smtClean="0"/>
              <a:t>Store this as SECOND</a:t>
            </a:r>
          </a:p>
          <a:p>
            <a:pPr eaLnBrk="1" hangingPunct="1"/>
            <a:r>
              <a:rPr lang="en-GB" sz="1800" smtClean="0"/>
              <a:t>Subtract FIRST from SECOND</a:t>
            </a:r>
          </a:p>
          <a:p>
            <a:pPr eaLnBrk="1" hangingPunct="1"/>
            <a:r>
              <a:rPr lang="en-GB" sz="1800" smtClean="0"/>
              <a:t>If the result is positive SECOND is bigger so go to subsection </a:t>
            </a:r>
            <a:r>
              <a:rPr lang="en-GB" sz="1800" i="1" smtClean="0">
                <a:solidFill>
                  <a:srgbClr val="FF0000"/>
                </a:solidFill>
              </a:rPr>
              <a:t>secondbigger</a:t>
            </a:r>
          </a:p>
          <a:p>
            <a:pPr eaLnBrk="1" hangingPunct="1"/>
            <a:r>
              <a:rPr lang="en-GB" sz="1800" smtClean="0"/>
              <a:t>If not then First is bigger so load to accumulator and output</a:t>
            </a:r>
          </a:p>
          <a:p>
            <a:pPr eaLnBrk="1" hangingPunct="1"/>
            <a:r>
              <a:rPr lang="en-GB" sz="1800" smtClean="0"/>
              <a:t>Stop</a:t>
            </a:r>
          </a:p>
          <a:p>
            <a:pPr eaLnBrk="1" hangingPunct="1"/>
            <a:r>
              <a:rPr lang="en-GB" sz="1800" smtClean="0"/>
              <a:t>Subsection </a:t>
            </a:r>
            <a:r>
              <a:rPr lang="en-GB" sz="1800" i="1" smtClean="0">
                <a:solidFill>
                  <a:srgbClr val="FF0000"/>
                </a:solidFill>
              </a:rPr>
              <a:t>secondbigger:</a:t>
            </a:r>
          </a:p>
          <a:p>
            <a:pPr eaLnBrk="1" hangingPunct="1"/>
            <a:r>
              <a:rPr lang="en-GB" sz="1800" smtClean="0"/>
              <a:t>Load SECOND to accumulator and output</a:t>
            </a:r>
          </a:p>
          <a:p>
            <a:pPr eaLnBrk="1" hangingPunct="1"/>
            <a:r>
              <a:rPr lang="en-GB" sz="1800" smtClean="0"/>
              <a:t>Stop</a:t>
            </a:r>
          </a:p>
          <a:p>
            <a:pPr eaLnBrk="1" hangingPunct="1"/>
            <a:endParaRPr lang="en-GB" sz="1800" smtClean="0"/>
          </a:p>
          <a:p>
            <a:pPr eaLnBrk="1" hangingPunct="1">
              <a:buFont typeface="Wingdings 2" pitchFamily="18" charset="2"/>
              <a:buNone/>
            </a:pPr>
            <a:endParaRPr lang="en-GB"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a:xfrm>
            <a:off x="3995738" y="357188"/>
            <a:ext cx="4662487" cy="984250"/>
          </a:xfrm>
        </p:spPr>
        <p:txBody>
          <a:bodyPr/>
          <a:lstStyle/>
          <a:p>
            <a:pPr eaLnBrk="1" hangingPunct="1"/>
            <a:r>
              <a:rPr lang="en-GB" smtClean="0"/>
              <a:t>LMC Code</a:t>
            </a:r>
          </a:p>
        </p:txBody>
      </p:sp>
      <p:sp>
        <p:nvSpPr>
          <p:cNvPr id="3" name="Content Placeholder 2"/>
          <p:cNvSpPr>
            <a:spLocks noGrp="1"/>
          </p:cNvSpPr>
          <p:nvPr>
            <p:ph idx="1"/>
          </p:nvPr>
        </p:nvSpPr>
        <p:spPr>
          <a:xfrm>
            <a:off x="457200" y="1600200"/>
            <a:ext cx="3754438" cy="4525963"/>
          </a:xfrm>
        </p:spPr>
        <p:txBody>
          <a:bodyPr>
            <a:normAutofit fontScale="92500"/>
          </a:bodyPr>
          <a:lstStyle/>
          <a:p>
            <a:pPr marL="274320" indent="-274320" eaLnBrk="1" fontAlgn="auto" hangingPunct="1">
              <a:spcAft>
                <a:spcPts val="0"/>
              </a:spcAft>
              <a:buClr>
                <a:schemeClr val="accent3"/>
              </a:buClr>
              <a:buFont typeface="Wingdings 2"/>
              <a:buNone/>
              <a:defRPr/>
            </a:pPr>
            <a:r>
              <a:rPr lang="en-GB" dirty="0" smtClean="0"/>
              <a:t>	</a:t>
            </a:r>
            <a:r>
              <a:rPr lang="en-GB" sz="2200" dirty="0" smtClean="0"/>
              <a:t>INP</a:t>
            </a:r>
            <a:r>
              <a:rPr lang="en-GB" sz="2200" dirty="0"/>
              <a:t/>
            </a:r>
            <a:br>
              <a:rPr lang="en-GB" sz="2200" dirty="0"/>
            </a:br>
            <a:r>
              <a:rPr lang="en-GB" sz="2200" dirty="0"/>
              <a:t>STA FIRST</a:t>
            </a:r>
            <a:br>
              <a:rPr lang="en-GB" sz="2200" dirty="0"/>
            </a:br>
            <a:r>
              <a:rPr lang="en-GB" sz="2200" dirty="0"/>
              <a:t>INP</a:t>
            </a:r>
            <a:br>
              <a:rPr lang="en-GB" sz="2200" dirty="0"/>
            </a:br>
            <a:r>
              <a:rPr lang="en-GB" sz="2200" dirty="0"/>
              <a:t>STA SECOND</a:t>
            </a:r>
            <a:br>
              <a:rPr lang="en-GB" sz="2200" dirty="0"/>
            </a:br>
            <a:r>
              <a:rPr lang="en-GB" sz="2200" dirty="0"/>
              <a:t>SUB FIRST</a:t>
            </a:r>
            <a:br>
              <a:rPr lang="en-GB" sz="2200" dirty="0"/>
            </a:br>
            <a:r>
              <a:rPr lang="en-GB" sz="2200" dirty="0"/>
              <a:t>BRP SECONDBIG</a:t>
            </a:r>
            <a:br>
              <a:rPr lang="en-GB" sz="2200" dirty="0"/>
            </a:br>
            <a:r>
              <a:rPr lang="en-GB" sz="2200" dirty="0"/>
              <a:t>LDA FIRST</a:t>
            </a:r>
            <a:br>
              <a:rPr lang="en-GB" sz="2200" dirty="0"/>
            </a:br>
            <a:r>
              <a:rPr lang="en-GB" sz="2200" dirty="0"/>
              <a:t>OUT</a:t>
            </a:r>
            <a:br>
              <a:rPr lang="en-GB" sz="2200" dirty="0"/>
            </a:br>
            <a:r>
              <a:rPr lang="en-GB" sz="2200" dirty="0"/>
              <a:t>BRA PROGRAMEND</a:t>
            </a:r>
            <a:br>
              <a:rPr lang="en-GB" sz="2200" dirty="0"/>
            </a:br>
            <a:r>
              <a:rPr lang="en-GB" sz="2200" dirty="0" smtClean="0"/>
              <a:t>SECONDBIG LDA SECOND</a:t>
            </a:r>
            <a:r>
              <a:rPr lang="en-GB" sz="2200" dirty="0"/>
              <a:t/>
            </a:r>
            <a:br>
              <a:rPr lang="en-GB" sz="2200" dirty="0"/>
            </a:br>
            <a:r>
              <a:rPr lang="en-GB" sz="2200" dirty="0"/>
              <a:t>OUT </a:t>
            </a:r>
            <a:br>
              <a:rPr lang="en-GB" sz="2200" dirty="0"/>
            </a:br>
            <a:r>
              <a:rPr lang="en-GB" sz="2200" dirty="0"/>
              <a:t>PROGRAMEND HLT</a:t>
            </a:r>
            <a:br>
              <a:rPr lang="en-GB" sz="2200" dirty="0"/>
            </a:br>
            <a:r>
              <a:rPr lang="en-GB" sz="2200" dirty="0"/>
              <a:t>FIRST DAT</a:t>
            </a:r>
            <a:br>
              <a:rPr lang="en-GB" sz="2200" dirty="0"/>
            </a:br>
            <a:r>
              <a:rPr lang="en-GB" sz="2200" dirty="0"/>
              <a:t>SECOND DAT</a:t>
            </a:r>
          </a:p>
          <a:p>
            <a:pPr marL="274320" indent="-274320" eaLnBrk="1" fontAlgn="auto" hangingPunct="1">
              <a:spcAft>
                <a:spcPts val="0"/>
              </a:spcAft>
              <a:buClr>
                <a:schemeClr val="accent3"/>
              </a:buClr>
              <a:buFont typeface="Wingdings 2"/>
              <a:buChar char=""/>
              <a:defRPr/>
            </a:pPr>
            <a:endParaRPr lang="en-GB" dirty="0"/>
          </a:p>
        </p:txBody>
      </p:sp>
      <p:sp>
        <p:nvSpPr>
          <p:cNvPr id="106499" name="TextBox 3"/>
          <p:cNvSpPr txBox="1">
            <a:spLocks noChangeArrowheads="1"/>
          </p:cNvSpPr>
          <p:nvPr/>
        </p:nvSpPr>
        <p:spPr bwMode="auto">
          <a:xfrm>
            <a:off x="4214813" y="1428750"/>
            <a:ext cx="4500562" cy="4246563"/>
          </a:xfrm>
          <a:prstGeom prst="rect">
            <a:avLst/>
          </a:prstGeom>
          <a:noFill/>
          <a:ln w="9525">
            <a:noFill/>
            <a:miter lim="800000"/>
            <a:headEnd/>
            <a:tailEnd/>
          </a:ln>
        </p:spPr>
        <p:txBody>
          <a:bodyPr>
            <a:spAutoFit/>
          </a:bodyPr>
          <a:lstStyle/>
          <a:p>
            <a:r>
              <a:rPr lang="en-GB" sz="1500">
                <a:latin typeface="Constantia" pitchFamily="18" charset="0"/>
              </a:rPr>
              <a:t>Input a number and store at labelled location FIRST.</a:t>
            </a:r>
          </a:p>
          <a:p>
            <a:endParaRPr lang="en-GB" sz="1500">
              <a:latin typeface="Constantia" pitchFamily="18" charset="0"/>
            </a:endParaRPr>
          </a:p>
          <a:p>
            <a:r>
              <a:rPr lang="en-GB" sz="1500">
                <a:latin typeface="Constantia" pitchFamily="18" charset="0"/>
              </a:rPr>
              <a:t>Input second number and store at location SECOND</a:t>
            </a:r>
          </a:p>
          <a:p>
            <a:endParaRPr lang="en-GB" sz="1500">
              <a:latin typeface="Constantia" pitchFamily="18" charset="0"/>
            </a:endParaRPr>
          </a:p>
          <a:p>
            <a:r>
              <a:rPr lang="en-GB" sz="1500">
                <a:latin typeface="Constantia" pitchFamily="18" charset="0"/>
              </a:rPr>
              <a:t>SECOND is still in the accumulator so subtract FIRST</a:t>
            </a:r>
          </a:p>
          <a:p>
            <a:r>
              <a:rPr lang="en-GB" sz="1500">
                <a:latin typeface="Constantia" pitchFamily="18" charset="0"/>
              </a:rPr>
              <a:t>If the result is positive SECOND is bigger so branch to the label SECONDBIG</a:t>
            </a:r>
          </a:p>
          <a:p>
            <a:r>
              <a:rPr lang="en-GB" sz="1500">
                <a:latin typeface="Constantia" pitchFamily="18" charset="0"/>
              </a:rPr>
              <a:t>IF not FIRST is bigger so Load it to the accumulator and output the value.</a:t>
            </a:r>
          </a:p>
          <a:p>
            <a:r>
              <a:rPr lang="en-GB" sz="1500">
                <a:latin typeface="Constantia" pitchFamily="18" charset="0"/>
              </a:rPr>
              <a:t>Done so branch to the end of the program</a:t>
            </a:r>
          </a:p>
          <a:p>
            <a:endParaRPr lang="en-GB" sz="1500">
              <a:latin typeface="Constantia" pitchFamily="18" charset="0"/>
            </a:endParaRPr>
          </a:p>
          <a:p>
            <a:r>
              <a:rPr lang="en-GB" sz="1500">
                <a:latin typeface="Constantia" pitchFamily="18" charset="0"/>
              </a:rPr>
              <a:t>This is the label SECONDBIG so load SECOND to the accumulator and output it</a:t>
            </a:r>
          </a:p>
          <a:p>
            <a:r>
              <a:rPr lang="en-GB" sz="1500">
                <a:latin typeface="Constantia" pitchFamily="18" charset="0"/>
              </a:rPr>
              <a:t>At the label PROGRAMEND halt the program</a:t>
            </a:r>
          </a:p>
          <a:p>
            <a:endParaRPr lang="en-GB" sz="1500">
              <a:latin typeface="Constantia" pitchFamily="18" charset="0"/>
            </a:endParaRPr>
          </a:p>
          <a:p>
            <a:r>
              <a:rPr lang="en-GB" sz="1500">
                <a:latin typeface="Constantia" pitchFamily="18" charset="0"/>
              </a:rPr>
              <a:t>These are the storage labels for FIRST and</a:t>
            </a:r>
          </a:p>
          <a:p>
            <a:r>
              <a:rPr lang="en-GB" sz="1500">
                <a:latin typeface="Constantia" pitchFamily="18" charset="0"/>
              </a:rPr>
              <a:t>SECOND</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1" name="Picture 2"/>
          <p:cNvPicPr>
            <a:picLocks noChangeAspect="1" noChangeArrowheads="1"/>
          </p:cNvPicPr>
          <p:nvPr/>
        </p:nvPicPr>
        <p:blipFill>
          <a:blip r:embed="rId2"/>
          <a:srcRect l="342" t="13393" r="1198" b="8163"/>
          <a:stretch>
            <a:fillRect/>
          </a:stretch>
        </p:blipFill>
        <p:spPr bwMode="auto">
          <a:xfrm>
            <a:off x="971550" y="1438275"/>
            <a:ext cx="7600950" cy="541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5" name="Picture 2"/>
          <p:cNvPicPr>
            <a:picLocks noChangeAspect="1" noChangeArrowheads="1"/>
          </p:cNvPicPr>
          <p:nvPr/>
        </p:nvPicPr>
        <p:blipFill>
          <a:blip r:embed="rId2"/>
          <a:srcRect l="685" t="13393" r="5994" b="12724"/>
          <a:stretch>
            <a:fillRect/>
          </a:stretch>
        </p:blipFill>
        <p:spPr bwMode="auto">
          <a:xfrm>
            <a:off x="611188" y="1341438"/>
            <a:ext cx="7786687" cy="5516562"/>
          </a:xfrm>
          <a:prstGeom prst="rect">
            <a:avLst/>
          </a:prstGeom>
          <a:noFill/>
          <a:ln w="9525">
            <a:noFill/>
            <a:miter lim="800000"/>
            <a:headEnd/>
            <a:tailEnd/>
          </a:ln>
        </p:spPr>
      </p:pic>
      <p:sp>
        <p:nvSpPr>
          <p:cNvPr id="108546" name="TextBox 2"/>
          <p:cNvSpPr txBox="1">
            <a:spLocks noChangeArrowheads="1"/>
          </p:cNvSpPr>
          <p:nvPr/>
        </p:nvSpPr>
        <p:spPr bwMode="auto">
          <a:xfrm>
            <a:off x="5754688" y="1841500"/>
            <a:ext cx="2786062" cy="646113"/>
          </a:xfrm>
          <a:prstGeom prst="rect">
            <a:avLst/>
          </a:prstGeom>
          <a:solidFill>
            <a:schemeClr val="accent1">
              <a:alpha val="16078"/>
            </a:schemeClr>
          </a:solidFill>
          <a:ln w="9525">
            <a:noFill/>
            <a:miter lim="800000"/>
            <a:headEnd/>
            <a:tailEnd/>
          </a:ln>
        </p:spPr>
        <p:txBody>
          <a:bodyPr>
            <a:spAutoFit/>
          </a:bodyPr>
          <a:lstStyle/>
          <a:p>
            <a:r>
              <a:rPr lang="en-GB">
                <a:latin typeface="Constantia" pitchFamily="18" charset="0"/>
              </a:rPr>
              <a:t>RUN </a:t>
            </a:r>
          </a:p>
          <a:p>
            <a:r>
              <a:rPr lang="en-GB">
                <a:latin typeface="Constantia" pitchFamily="18" charset="0"/>
              </a:rPr>
              <a:t>23 is entered and stored</a:t>
            </a:r>
          </a:p>
        </p:txBody>
      </p:sp>
      <p:cxnSp>
        <p:nvCxnSpPr>
          <p:cNvPr id="5" name="Straight Arrow Connector 4"/>
          <p:cNvCxnSpPr/>
          <p:nvPr/>
        </p:nvCxnSpPr>
        <p:spPr>
          <a:xfrm rot="10800000" flipV="1">
            <a:off x="1539875" y="2341563"/>
            <a:ext cx="4214813" cy="214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4111625" y="3484563"/>
            <a:ext cx="3500438" cy="1357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8549" name="TextBox 7"/>
          <p:cNvSpPr txBox="1">
            <a:spLocks noChangeArrowheads="1"/>
          </p:cNvSpPr>
          <p:nvPr/>
        </p:nvSpPr>
        <p:spPr bwMode="auto">
          <a:xfrm>
            <a:off x="7040563" y="4484688"/>
            <a:ext cx="1462087" cy="923925"/>
          </a:xfrm>
          <a:prstGeom prst="rect">
            <a:avLst/>
          </a:prstGeom>
          <a:solidFill>
            <a:schemeClr val="accent1">
              <a:alpha val="18823"/>
            </a:schemeClr>
          </a:solidFill>
          <a:ln w="9525">
            <a:noFill/>
            <a:miter lim="800000"/>
            <a:headEnd/>
            <a:tailEnd/>
          </a:ln>
        </p:spPr>
        <p:txBody>
          <a:bodyPr>
            <a:spAutoFit/>
          </a:bodyPr>
          <a:lstStyle/>
          <a:p>
            <a:r>
              <a:rPr lang="en-GB">
                <a:latin typeface="Constantia" pitchFamily="18" charset="0"/>
              </a:rPr>
              <a:t>12 is now entered into the inbox</a:t>
            </a:r>
          </a:p>
        </p:txBody>
      </p:sp>
      <p:cxnSp>
        <p:nvCxnSpPr>
          <p:cNvPr id="10" name="Straight Arrow Connector 9"/>
          <p:cNvCxnSpPr/>
          <p:nvPr/>
        </p:nvCxnSpPr>
        <p:spPr>
          <a:xfrm rot="5400000">
            <a:off x="5647531" y="4877595"/>
            <a:ext cx="1571625" cy="1357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69" name="Picture 2"/>
          <p:cNvPicPr>
            <a:picLocks noChangeAspect="1" noChangeArrowheads="1"/>
          </p:cNvPicPr>
          <p:nvPr/>
        </p:nvPicPr>
        <p:blipFill>
          <a:blip r:embed="rId2"/>
          <a:srcRect l="342" t="13393" r="2054" b="13689"/>
          <a:stretch>
            <a:fillRect/>
          </a:stretch>
        </p:blipFill>
        <p:spPr bwMode="auto">
          <a:xfrm>
            <a:off x="468313" y="1412875"/>
            <a:ext cx="8143875" cy="5445125"/>
          </a:xfrm>
          <a:prstGeom prst="rect">
            <a:avLst/>
          </a:prstGeom>
          <a:noFill/>
          <a:ln w="9525">
            <a:noFill/>
            <a:miter lim="800000"/>
            <a:headEnd/>
            <a:tailEnd/>
          </a:ln>
        </p:spPr>
      </p:pic>
      <p:sp>
        <p:nvSpPr>
          <p:cNvPr id="109570" name="TextBox 2"/>
          <p:cNvSpPr txBox="1">
            <a:spLocks noChangeArrowheads="1"/>
          </p:cNvSpPr>
          <p:nvPr/>
        </p:nvSpPr>
        <p:spPr bwMode="auto">
          <a:xfrm>
            <a:off x="6469063" y="3913188"/>
            <a:ext cx="2000250" cy="1200150"/>
          </a:xfrm>
          <a:prstGeom prst="rect">
            <a:avLst/>
          </a:prstGeom>
          <a:solidFill>
            <a:schemeClr val="accent1">
              <a:alpha val="16862"/>
            </a:schemeClr>
          </a:solidFill>
          <a:ln w="9525">
            <a:noFill/>
            <a:miter lim="800000"/>
            <a:headEnd/>
            <a:tailEnd/>
          </a:ln>
        </p:spPr>
        <p:txBody>
          <a:bodyPr>
            <a:spAutoFit/>
          </a:bodyPr>
          <a:lstStyle/>
          <a:p>
            <a:r>
              <a:rPr lang="en-GB">
                <a:latin typeface="Constantia" pitchFamily="18" charset="0"/>
              </a:rPr>
              <a:t>The program now runs and outputs the larger value 23 into the out-box</a:t>
            </a:r>
          </a:p>
        </p:txBody>
      </p:sp>
      <p:cxnSp>
        <p:nvCxnSpPr>
          <p:cNvPr id="5" name="Straight Arrow Connector 4"/>
          <p:cNvCxnSpPr/>
          <p:nvPr/>
        </p:nvCxnSpPr>
        <p:spPr>
          <a:xfrm rot="5400000">
            <a:off x="7397750" y="5556251"/>
            <a:ext cx="1571625"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pPr algn="ctr"/>
            <a:r>
              <a:rPr lang="en-GB" smtClean="0"/>
              <a:t>Introduction</a:t>
            </a:r>
          </a:p>
        </p:txBody>
      </p:sp>
      <p:sp>
        <p:nvSpPr>
          <p:cNvPr id="25602" name="Rectangle 3"/>
          <p:cNvSpPr>
            <a:spLocks noGrp="1" noChangeArrowheads="1"/>
          </p:cNvSpPr>
          <p:nvPr>
            <p:ph type="body" idx="1"/>
          </p:nvPr>
        </p:nvSpPr>
        <p:spPr/>
        <p:txBody>
          <a:bodyPr/>
          <a:lstStyle/>
          <a:p>
            <a:pPr eaLnBrk="1" hangingPunct="1"/>
            <a:r>
              <a:rPr lang="en-GB" sz="2800" smtClean="0"/>
              <a:t>The qualification forms part of a rich GCSE and GCE suite of ICT and Computing qualifications</a:t>
            </a:r>
          </a:p>
          <a:p>
            <a:pPr eaLnBrk="1" hangingPunct="1"/>
            <a:r>
              <a:rPr lang="en-GB" sz="2800" smtClean="0"/>
              <a:t>OCR’s new ICT GCSE includes a Computing unit as an option</a:t>
            </a:r>
          </a:p>
          <a:p>
            <a:pPr eaLnBrk="1" hangingPunct="1"/>
            <a:r>
              <a:rPr lang="en-GB" sz="2800" smtClean="0"/>
              <a:t>The qualification is designed to provide clear progression to OCR’s GCE Computing</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980729"/>
            <a:ext cx="4248472" cy="6155531"/>
          </a:xfrm>
          <a:prstGeom prst="rect">
            <a:avLst/>
          </a:prstGeom>
          <a:noFill/>
          <a:ln>
            <a:gradFill>
              <a:gsLst>
                <a:gs pos="9200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a:spAutoFit/>
          </a:bodyPr>
          <a:lstStyle/>
          <a:p>
            <a:pPr fontAlgn="auto">
              <a:spcBef>
                <a:spcPts val="0"/>
              </a:spcBef>
              <a:spcAft>
                <a:spcPts val="0"/>
              </a:spcAft>
              <a:defRPr/>
            </a:pPr>
            <a:r>
              <a:rPr lang="en-GB" sz="1200" dirty="0">
                <a:latin typeface="+mn-lt"/>
              </a:rPr>
              <a:t>PC = 0 : Instruction in Memory 0 is 901</a:t>
            </a:r>
          </a:p>
          <a:p>
            <a:pPr fontAlgn="auto">
              <a:spcBef>
                <a:spcPts val="0"/>
              </a:spcBef>
              <a:spcAft>
                <a:spcPts val="0"/>
              </a:spcAft>
              <a:defRPr/>
            </a:pPr>
            <a:r>
              <a:rPr lang="en-GB" sz="1200" dirty="0">
                <a:latin typeface="+mn-lt"/>
              </a:rPr>
              <a:t>--&gt; 9 represents: INPUT or OUTPUT</a:t>
            </a:r>
          </a:p>
          <a:p>
            <a:pPr fontAlgn="auto">
              <a:spcBef>
                <a:spcPts val="0"/>
              </a:spcBef>
              <a:spcAft>
                <a:spcPts val="0"/>
              </a:spcAft>
              <a:defRPr/>
            </a:pPr>
            <a:r>
              <a:rPr lang="en-GB" sz="1200" dirty="0">
                <a:latin typeface="+mn-lt"/>
              </a:rPr>
              <a:t>--&gt; 01 represents: I/O channel (01 = input, 02 = output)</a:t>
            </a:r>
          </a:p>
          <a:p>
            <a:pPr fontAlgn="auto">
              <a:spcBef>
                <a:spcPts val="0"/>
              </a:spcBef>
              <a:spcAft>
                <a:spcPts val="0"/>
              </a:spcAft>
              <a:defRPr/>
            </a:pPr>
            <a:endParaRPr lang="en-GB" sz="1200" dirty="0">
              <a:latin typeface="+mn-lt"/>
            </a:endParaRPr>
          </a:p>
          <a:p>
            <a:pPr fontAlgn="auto">
              <a:spcBef>
                <a:spcPts val="0"/>
              </a:spcBef>
              <a:spcAft>
                <a:spcPts val="0"/>
              </a:spcAft>
              <a:defRPr/>
            </a:pPr>
            <a:r>
              <a:rPr lang="en-GB" sz="1200" dirty="0">
                <a:latin typeface="+mn-lt"/>
              </a:rPr>
              <a:t> Input is required by instruction 1</a:t>
            </a:r>
          </a:p>
          <a:p>
            <a:pPr fontAlgn="auto">
              <a:spcBef>
                <a:spcPts val="0"/>
              </a:spcBef>
              <a:spcAft>
                <a:spcPts val="0"/>
              </a:spcAft>
              <a:defRPr/>
            </a:pPr>
            <a:r>
              <a:rPr lang="en-GB" sz="1200" dirty="0">
                <a:latin typeface="+mn-lt"/>
              </a:rPr>
              <a:t>--&gt; Value 23 copied from inbox to Accumulator</a:t>
            </a:r>
          </a:p>
          <a:p>
            <a:pPr fontAlgn="auto">
              <a:spcBef>
                <a:spcPts val="0"/>
              </a:spcBef>
              <a:spcAft>
                <a:spcPts val="0"/>
              </a:spcAft>
              <a:defRPr/>
            </a:pPr>
            <a:endParaRPr lang="en-GB" sz="1200" dirty="0">
              <a:latin typeface="+mn-lt"/>
            </a:endParaRPr>
          </a:p>
          <a:p>
            <a:pPr fontAlgn="auto">
              <a:spcBef>
                <a:spcPts val="0"/>
              </a:spcBef>
              <a:spcAft>
                <a:spcPts val="0"/>
              </a:spcAft>
              <a:defRPr/>
            </a:pPr>
            <a:r>
              <a:rPr lang="en-GB" sz="1200" dirty="0">
                <a:latin typeface="+mn-lt"/>
              </a:rPr>
              <a:t>PC = 1 : Instruction in Memory 1 is 312</a:t>
            </a:r>
          </a:p>
          <a:p>
            <a:pPr fontAlgn="auto">
              <a:spcBef>
                <a:spcPts val="0"/>
              </a:spcBef>
              <a:spcAft>
                <a:spcPts val="0"/>
              </a:spcAft>
              <a:defRPr/>
            </a:pPr>
            <a:r>
              <a:rPr lang="en-GB" sz="1200" dirty="0">
                <a:latin typeface="+mn-lt"/>
              </a:rPr>
              <a:t>--&gt; 3 represents: STORE</a:t>
            </a:r>
          </a:p>
          <a:p>
            <a:pPr fontAlgn="auto">
              <a:spcBef>
                <a:spcPts val="0"/>
              </a:spcBef>
              <a:spcAft>
                <a:spcPts val="0"/>
              </a:spcAft>
              <a:defRPr/>
            </a:pPr>
            <a:r>
              <a:rPr lang="en-GB" sz="1200" dirty="0">
                <a:latin typeface="+mn-lt"/>
              </a:rPr>
              <a:t>--&gt; 12 represents: target memory location</a:t>
            </a:r>
          </a:p>
          <a:p>
            <a:pPr fontAlgn="auto">
              <a:spcBef>
                <a:spcPts val="0"/>
              </a:spcBef>
              <a:spcAft>
                <a:spcPts val="0"/>
              </a:spcAft>
              <a:defRPr/>
            </a:pPr>
            <a:r>
              <a:rPr lang="en-GB" sz="1200" dirty="0">
                <a:latin typeface="+mn-lt"/>
              </a:rPr>
              <a:t>--&gt; Value : 23 from the Accumulator stored to memory location 12</a:t>
            </a:r>
          </a:p>
          <a:p>
            <a:pPr fontAlgn="auto">
              <a:spcBef>
                <a:spcPts val="0"/>
              </a:spcBef>
              <a:spcAft>
                <a:spcPts val="0"/>
              </a:spcAft>
              <a:defRPr/>
            </a:pPr>
            <a:endParaRPr lang="en-GB" sz="1200" dirty="0">
              <a:latin typeface="+mn-lt"/>
            </a:endParaRPr>
          </a:p>
          <a:p>
            <a:pPr fontAlgn="auto">
              <a:spcBef>
                <a:spcPts val="0"/>
              </a:spcBef>
              <a:spcAft>
                <a:spcPts val="0"/>
              </a:spcAft>
              <a:defRPr/>
            </a:pPr>
            <a:r>
              <a:rPr lang="en-GB" sz="1200" dirty="0">
                <a:latin typeface="+mn-lt"/>
              </a:rPr>
              <a:t>PC = 2 : Instruction in Memory 2 is 901</a:t>
            </a:r>
          </a:p>
          <a:p>
            <a:pPr fontAlgn="auto">
              <a:spcBef>
                <a:spcPts val="0"/>
              </a:spcBef>
              <a:spcAft>
                <a:spcPts val="0"/>
              </a:spcAft>
              <a:defRPr/>
            </a:pPr>
            <a:r>
              <a:rPr lang="en-GB" sz="1200" dirty="0">
                <a:latin typeface="+mn-lt"/>
              </a:rPr>
              <a:t>--&gt; 9 represents: INPUT or OUTPUT</a:t>
            </a:r>
          </a:p>
          <a:p>
            <a:pPr fontAlgn="auto">
              <a:spcBef>
                <a:spcPts val="0"/>
              </a:spcBef>
              <a:spcAft>
                <a:spcPts val="0"/>
              </a:spcAft>
              <a:defRPr/>
            </a:pPr>
            <a:r>
              <a:rPr lang="en-GB" sz="1200" dirty="0">
                <a:latin typeface="+mn-lt"/>
              </a:rPr>
              <a:t>--&gt; 01 represents: I/O channel (01 = input, 02 = output)</a:t>
            </a:r>
          </a:p>
          <a:p>
            <a:pPr fontAlgn="auto">
              <a:spcBef>
                <a:spcPts val="0"/>
              </a:spcBef>
              <a:spcAft>
                <a:spcPts val="0"/>
              </a:spcAft>
              <a:defRPr/>
            </a:pPr>
            <a:endParaRPr lang="en-GB" sz="1200" dirty="0">
              <a:latin typeface="+mn-lt"/>
            </a:endParaRPr>
          </a:p>
          <a:p>
            <a:pPr fontAlgn="auto">
              <a:spcBef>
                <a:spcPts val="0"/>
              </a:spcBef>
              <a:spcAft>
                <a:spcPts val="0"/>
              </a:spcAft>
              <a:defRPr/>
            </a:pPr>
            <a:r>
              <a:rPr lang="en-GB" sz="1200" dirty="0">
                <a:latin typeface="+mn-lt"/>
              </a:rPr>
              <a:t> Input is required by instruction 3</a:t>
            </a:r>
          </a:p>
          <a:p>
            <a:pPr fontAlgn="auto">
              <a:spcBef>
                <a:spcPts val="0"/>
              </a:spcBef>
              <a:spcAft>
                <a:spcPts val="0"/>
              </a:spcAft>
              <a:defRPr/>
            </a:pPr>
            <a:r>
              <a:rPr lang="en-GB" sz="1200" dirty="0">
                <a:latin typeface="+mn-lt"/>
              </a:rPr>
              <a:t>--&gt; Value 12 copied from inbox to Accumulator</a:t>
            </a:r>
          </a:p>
          <a:p>
            <a:pPr fontAlgn="auto">
              <a:spcBef>
                <a:spcPts val="0"/>
              </a:spcBef>
              <a:spcAft>
                <a:spcPts val="0"/>
              </a:spcAft>
              <a:defRPr/>
            </a:pPr>
            <a:endParaRPr lang="en-GB" sz="1200" dirty="0">
              <a:latin typeface="+mn-lt"/>
            </a:endParaRPr>
          </a:p>
          <a:p>
            <a:pPr fontAlgn="auto">
              <a:spcBef>
                <a:spcPts val="0"/>
              </a:spcBef>
              <a:spcAft>
                <a:spcPts val="0"/>
              </a:spcAft>
              <a:defRPr/>
            </a:pPr>
            <a:r>
              <a:rPr lang="en-GB" sz="1200" dirty="0">
                <a:latin typeface="+mn-lt"/>
              </a:rPr>
              <a:t>PC = 3 : Instruction in Memory 3 is 313</a:t>
            </a:r>
          </a:p>
          <a:p>
            <a:pPr fontAlgn="auto">
              <a:spcBef>
                <a:spcPts val="0"/>
              </a:spcBef>
              <a:spcAft>
                <a:spcPts val="0"/>
              </a:spcAft>
              <a:defRPr/>
            </a:pPr>
            <a:r>
              <a:rPr lang="en-GB" sz="1200" dirty="0">
                <a:latin typeface="+mn-lt"/>
              </a:rPr>
              <a:t>--&gt; 3 represents: STORE</a:t>
            </a:r>
          </a:p>
          <a:p>
            <a:pPr fontAlgn="auto">
              <a:spcBef>
                <a:spcPts val="0"/>
              </a:spcBef>
              <a:spcAft>
                <a:spcPts val="0"/>
              </a:spcAft>
              <a:defRPr/>
            </a:pPr>
            <a:r>
              <a:rPr lang="en-GB" sz="1200" dirty="0">
                <a:latin typeface="+mn-lt"/>
              </a:rPr>
              <a:t>--&gt; 13 represents: target memory location</a:t>
            </a:r>
          </a:p>
          <a:p>
            <a:pPr fontAlgn="auto">
              <a:spcBef>
                <a:spcPts val="0"/>
              </a:spcBef>
              <a:spcAft>
                <a:spcPts val="0"/>
              </a:spcAft>
              <a:defRPr/>
            </a:pPr>
            <a:r>
              <a:rPr lang="en-GB" sz="1200" dirty="0">
                <a:latin typeface="+mn-lt"/>
              </a:rPr>
              <a:t>--&gt; Value : 12 from the Accumulator stored to  memory location 13</a:t>
            </a:r>
          </a:p>
          <a:p>
            <a:pPr fontAlgn="auto">
              <a:spcBef>
                <a:spcPts val="0"/>
              </a:spcBef>
              <a:spcAft>
                <a:spcPts val="0"/>
              </a:spcAft>
              <a:defRPr/>
            </a:pPr>
            <a:endParaRPr lang="en-GB" sz="1200" dirty="0">
              <a:latin typeface="+mn-lt"/>
            </a:endParaRPr>
          </a:p>
          <a:p>
            <a:pPr fontAlgn="auto">
              <a:spcBef>
                <a:spcPts val="0"/>
              </a:spcBef>
              <a:spcAft>
                <a:spcPts val="0"/>
              </a:spcAft>
              <a:defRPr/>
            </a:pPr>
            <a:r>
              <a:rPr lang="en-GB" sz="1200" dirty="0">
                <a:latin typeface="+mn-lt"/>
              </a:rPr>
              <a:t>PC = 4 : Instruction in Memory 4 is 212</a:t>
            </a:r>
          </a:p>
          <a:p>
            <a:pPr fontAlgn="auto">
              <a:spcBef>
                <a:spcPts val="0"/>
              </a:spcBef>
              <a:spcAft>
                <a:spcPts val="0"/>
              </a:spcAft>
              <a:defRPr/>
            </a:pPr>
            <a:r>
              <a:rPr lang="en-GB" sz="1200" dirty="0">
                <a:latin typeface="+mn-lt"/>
              </a:rPr>
              <a:t>--&gt; 2 represents: SUBTRACT</a:t>
            </a:r>
          </a:p>
          <a:p>
            <a:pPr fontAlgn="auto">
              <a:spcBef>
                <a:spcPts val="0"/>
              </a:spcBef>
              <a:spcAft>
                <a:spcPts val="0"/>
              </a:spcAft>
              <a:defRPr/>
            </a:pPr>
            <a:r>
              <a:rPr lang="en-GB" sz="1200" dirty="0">
                <a:latin typeface="+mn-lt"/>
              </a:rPr>
              <a:t>--&gt; 12 represents: source memory location</a:t>
            </a:r>
          </a:p>
          <a:p>
            <a:pPr fontAlgn="auto">
              <a:spcBef>
                <a:spcPts val="0"/>
              </a:spcBef>
              <a:spcAft>
                <a:spcPts val="0"/>
              </a:spcAft>
              <a:defRPr/>
            </a:pPr>
            <a:r>
              <a:rPr lang="en-GB" sz="1200" dirty="0">
                <a:latin typeface="+mn-lt"/>
              </a:rPr>
              <a:t>--&gt; Value : 23 from memory location 12 subtracted from the Accumulator</a:t>
            </a:r>
          </a:p>
          <a:p>
            <a:pPr fontAlgn="auto">
              <a:spcBef>
                <a:spcPts val="0"/>
              </a:spcBef>
              <a:spcAft>
                <a:spcPts val="0"/>
              </a:spcAft>
              <a:defRPr/>
            </a:pPr>
            <a:endParaRPr lang="en-GB" sz="1100" dirty="0">
              <a:latin typeface="+mn-lt"/>
            </a:endParaRPr>
          </a:p>
          <a:p>
            <a:pPr fontAlgn="auto">
              <a:spcBef>
                <a:spcPts val="0"/>
              </a:spcBef>
              <a:spcAft>
                <a:spcPts val="0"/>
              </a:spcAft>
              <a:defRPr/>
            </a:pPr>
            <a:endParaRPr lang="en-GB" sz="1100" dirty="0">
              <a:latin typeface="+mn-lt"/>
            </a:endParaRPr>
          </a:p>
        </p:txBody>
      </p:sp>
      <p:sp>
        <p:nvSpPr>
          <p:cNvPr id="110596" name="TextBox 4"/>
          <p:cNvSpPr txBox="1">
            <a:spLocks noChangeArrowheads="1"/>
          </p:cNvSpPr>
          <p:nvPr/>
        </p:nvSpPr>
        <p:spPr bwMode="auto">
          <a:xfrm>
            <a:off x="4786313" y="692150"/>
            <a:ext cx="4143375" cy="5478463"/>
          </a:xfrm>
          <a:prstGeom prst="rect">
            <a:avLst/>
          </a:prstGeom>
          <a:noFill/>
          <a:ln w="9525">
            <a:noFill/>
            <a:miter lim="800000"/>
            <a:headEnd/>
            <a:tailEnd/>
          </a:ln>
        </p:spPr>
        <p:txBody>
          <a:bodyPr>
            <a:spAutoFit/>
          </a:bodyPr>
          <a:lstStyle/>
          <a:p>
            <a:r>
              <a:rPr lang="en-GB" sz="1400"/>
              <a:t>the first instruction has been placed  in location 0 </a:t>
            </a:r>
          </a:p>
          <a:p>
            <a:r>
              <a:rPr lang="en-GB" sz="1400"/>
              <a:t>9 is I/O command and 01 means input, o2 means output, hence 901 waits for an input.</a:t>
            </a:r>
          </a:p>
          <a:p>
            <a:endParaRPr lang="en-GB" sz="1400"/>
          </a:p>
          <a:p>
            <a:r>
              <a:rPr lang="en-GB" sz="1400"/>
              <a:t>The value 23 is input by the user and copied into the accumulator to be dealt with.</a:t>
            </a:r>
          </a:p>
          <a:p>
            <a:endParaRPr lang="en-GB" sz="1400"/>
          </a:p>
          <a:p>
            <a:r>
              <a:rPr lang="en-GB" sz="1400"/>
              <a:t>3 means store the data so 312 says store the data in location 12, 23 is copied from the accumulator to location 12.</a:t>
            </a:r>
          </a:p>
          <a:p>
            <a:endParaRPr lang="en-GB" sz="1400"/>
          </a:p>
          <a:p>
            <a:r>
              <a:rPr lang="en-GB" sz="1400"/>
              <a:t>The next instruction is 901 so we need another input value.</a:t>
            </a:r>
          </a:p>
          <a:p>
            <a:r>
              <a:rPr lang="en-GB" sz="1400"/>
              <a:t>The input value 12 is copied into the accumulator and the following instruction 313 says copy this value into location 13</a:t>
            </a:r>
          </a:p>
          <a:p>
            <a:endParaRPr lang="en-GB" sz="1400"/>
          </a:p>
          <a:p>
            <a:r>
              <a:rPr lang="en-GB" sz="1400"/>
              <a:t>We now have two input values 23 and 12 copied into locations 12 and 13.</a:t>
            </a:r>
          </a:p>
          <a:p>
            <a:endParaRPr lang="en-GB" sz="1400"/>
          </a:p>
          <a:p>
            <a:r>
              <a:rPr lang="en-GB" sz="1400"/>
              <a:t>Since the values are only copied from the accumulator, 12 is still in the accumulator so the next instruction, 212 means subtract what is found in location 12 from the value in the accumulator, in this case take 23 from 12</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052736"/>
            <a:ext cx="4000528" cy="4893647"/>
          </a:xfrm>
          <a:prstGeom prst="rect">
            <a:avLst/>
          </a:prstGeom>
          <a:noFill/>
          <a:ln>
            <a:gradFill flip="none" rotWithShape="1">
              <a:gsLst>
                <a:gs pos="7900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p:spPr>
        <p:txBody>
          <a:bodyPr>
            <a:spAutoFit/>
          </a:bodyPr>
          <a:lstStyle/>
          <a:p>
            <a:pPr fontAlgn="auto">
              <a:spcBef>
                <a:spcPts val="0"/>
              </a:spcBef>
              <a:spcAft>
                <a:spcPts val="0"/>
              </a:spcAft>
              <a:defRPr/>
            </a:pPr>
            <a:r>
              <a:rPr lang="en-GB" sz="1200" dirty="0">
                <a:latin typeface="+mn-lt"/>
              </a:rPr>
              <a:t>PC = 5 : Instruction in Memory 5 is 809</a:t>
            </a:r>
          </a:p>
          <a:p>
            <a:pPr fontAlgn="auto">
              <a:spcBef>
                <a:spcPts val="0"/>
              </a:spcBef>
              <a:spcAft>
                <a:spcPts val="0"/>
              </a:spcAft>
              <a:defRPr/>
            </a:pPr>
            <a:r>
              <a:rPr lang="en-GB" sz="1200" dirty="0">
                <a:latin typeface="+mn-lt"/>
              </a:rPr>
              <a:t>--&gt; 8 represents: BRANCH ON POSITIVE</a:t>
            </a:r>
          </a:p>
          <a:p>
            <a:pPr fontAlgn="auto">
              <a:spcBef>
                <a:spcPts val="0"/>
              </a:spcBef>
              <a:spcAft>
                <a:spcPts val="0"/>
              </a:spcAft>
              <a:defRPr/>
            </a:pPr>
            <a:r>
              <a:rPr lang="en-GB" sz="1200" dirty="0">
                <a:latin typeface="+mn-lt"/>
              </a:rPr>
              <a:t>--&gt; 09 represents: target memory location</a:t>
            </a:r>
          </a:p>
          <a:p>
            <a:pPr fontAlgn="auto">
              <a:spcBef>
                <a:spcPts val="0"/>
              </a:spcBef>
              <a:spcAft>
                <a:spcPts val="0"/>
              </a:spcAft>
              <a:defRPr/>
            </a:pPr>
            <a:r>
              <a:rPr lang="en-GB" sz="1200" dirty="0">
                <a:latin typeface="+mn-lt"/>
              </a:rPr>
              <a:t>--&gt; BRANCH on POSITIVE to 09 Testing Accumulator...</a:t>
            </a:r>
          </a:p>
          <a:p>
            <a:pPr fontAlgn="auto">
              <a:spcBef>
                <a:spcPts val="0"/>
              </a:spcBef>
              <a:spcAft>
                <a:spcPts val="0"/>
              </a:spcAft>
              <a:defRPr/>
            </a:pPr>
            <a:r>
              <a:rPr lang="en-GB" sz="1200" dirty="0">
                <a:latin typeface="+mn-lt"/>
              </a:rPr>
              <a:t>--&gt; Accumulator -11 &lt; 0, BRANCH not performed.</a:t>
            </a:r>
          </a:p>
          <a:p>
            <a:pPr fontAlgn="auto">
              <a:spcBef>
                <a:spcPts val="0"/>
              </a:spcBef>
              <a:spcAft>
                <a:spcPts val="0"/>
              </a:spcAft>
              <a:defRPr/>
            </a:pPr>
            <a:endParaRPr lang="en-GB" sz="1200" dirty="0">
              <a:latin typeface="+mn-lt"/>
            </a:endParaRPr>
          </a:p>
          <a:p>
            <a:pPr fontAlgn="auto">
              <a:spcBef>
                <a:spcPts val="0"/>
              </a:spcBef>
              <a:spcAft>
                <a:spcPts val="0"/>
              </a:spcAft>
              <a:defRPr/>
            </a:pPr>
            <a:r>
              <a:rPr lang="en-GB" sz="1200" dirty="0">
                <a:latin typeface="+mn-lt"/>
              </a:rPr>
              <a:t>PC = 6 : Instruction in Memory 6 is 512</a:t>
            </a:r>
          </a:p>
          <a:p>
            <a:pPr fontAlgn="auto">
              <a:spcBef>
                <a:spcPts val="0"/>
              </a:spcBef>
              <a:spcAft>
                <a:spcPts val="0"/>
              </a:spcAft>
              <a:defRPr/>
            </a:pPr>
            <a:r>
              <a:rPr lang="en-GB" sz="1200" dirty="0">
                <a:latin typeface="+mn-lt"/>
              </a:rPr>
              <a:t>--&gt; 5 represents: LOAD</a:t>
            </a:r>
          </a:p>
          <a:p>
            <a:pPr fontAlgn="auto">
              <a:spcBef>
                <a:spcPts val="0"/>
              </a:spcBef>
              <a:spcAft>
                <a:spcPts val="0"/>
              </a:spcAft>
              <a:defRPr/>
            </a:pPr>
            <a:r>
              <a:rPr lang="en-GB" sz="1200" dirty="0">
                <a:latin typeface="+mn-lt"/>
              </a:rPr>
              <a:t>--&gt; 12 represents: source memory location</a:t>
            </a:r>
          </a:p>
          <a:p>
            <a:pPr fontAlgn="auto">
              <a:spcBef>
                <a:spcPts val="0"/>
              </a:spcBef>
              <a:spcAft>
                <a:spcPts val="0"/>
              </a:spcAft>
              <a:defRPr/>
            </a:pPr>
            <a:r>
              <a:rPr lang="en-GB" sz="1200" dirty="0">
                <a:latin typeface="+mn-lt"/>
              </a:rPr>
              <a:t>--&gt; Value : 23 from memory location 12 </a:t>
            </a:r>
            <a:r>
              <a:rPr lang="en-GB" sz="1200" dirty="0">
                <a:latin typeface="+mn-lt"/>
              </a:rPr>
              <a:t>transferred </a:t>
            </a:r>
            <a:r>
              <a:rPr lang="en-GB" sz="1200" dirty="0">
                <a:latin typeface="+mn-lt"/>
              </a:rPr>
              <a:t>to the Accumulator</a:t>
            </a:r>
          </a:p>
          <a:p>
            <a:pPr fontAlgn="auto">
              <a:spcBef>
                <a:spcPts val="0"/>
              </a:spcBef>
              <a:spcAft>
                <a:spcPts val="0"/>
              </a:spcAft>
              <a:defRPr/>
            </a:pPr>
            <a:endParaRPr lang="en-GB" sz="1200" dirty="0">
              <a:latin typeface="+mn-lt"/>
            </a:endParaRPr>
          </a:p>
          <a:p>
            <a:pPr fontAlgn="auto">
              <a:spcBef>
                <a:spcPts val="0"/>
              </a:spcBef>
              <a:spcAft>
                <a:spcPts val="0"/>
              </a:spcAft>
              <a:defRPr/>
            </a:pPr>
            <a:r>
              <a:rPr lang="en-GB" sz="1200" dirty="0">
                <a:latin typeface="+mn-lt"/>
              </a:rPr>
              <a:t>PC = 7 : Instruction in Memory 7 is 902</a:t>
            </a:r>
          </a:p>
          <a:p>
            <a:pPr fontAlgn="auto">
              <a:spcBef>
                <a:spcPts val="0"/>
              </a:spcBef>
              <a:spcAft>
                <a:spcPts val="0"/>
              </a:spcAft>
              <a:defRPr/>
            </a:pPr>
            <a:r>
              <a:rPr lang="en-GB" sz="1200" dirty="0">
                <a:latin typeface="+mn-lt"/>
              </a:rPr>
              <a:t>--&gt; 9 represents: INPUT or OUTPUT</a:t>
            </a:r>
          </a:p>
          <a:p>
            <a:pPr fontAlgn="auto">
              <a:spcBef>
                <a:spcPts val="0"/>
              </a:spcBef>
              <a:spcAft>
                <a:spcPts val="0"/>
              </a:spcAft>
              <a:defRPr/>
            </a:pPr>
            <a:r>
              <a:rPr lang="en-GB" sz="1200" dirty="0">
                <a:latin typeface="+mn-lt"/>
              </a:rPr>
              <a:t>--&gt; 02 represents: I/O channel (01 = input, 02 = output)</a:t>
            </a:r>
          </a:p>
          <a:p>
            <a:pPr fontAlgn="auto">
              <a:spcBef>
                <a:spcPts val="0"/>
              </a:spcBef>
              <a:spcAft>
                <a:spcPts val="0"/>
              </a:spcAft>
              <a:defRPr/>
            </a:pPr>
            <a:r>
              <a:rPr lang="en-GB" sz="1200" dirty="0">
                <a:latin typeface="+mn-lt"/>
              </a:rPr>
              <a:t>--&gt; Value 23 copied from Accumulator to outbox</a:t>
            </a:r>
          </a:p>
          <a:p>
            <a:pPr fontAlgn="auto">
              <a:spcBef>
                <a:spcPts val="0"/>
              </a:spcBef>
              <a:spcAft>
                <a:spcPts val="0"/>
              </a:spcAft>
              <a:defRPr/>
            </a:pPr>
            <a:endParaRPr lang="en-GB" sz="1200" dirty="0">
              <a:latin typeface="+mn-lt"/>
            </a:endParaRPr>
          </a:p>
          <a:p>
            <a:pPr fontAlgn="auto">
              <a:spcBef>
                <a:spcPts val="0"/>
              </a:spcBef>
              <a:spcAft>
                <a:spcPts val="0"/>
              </a:spcAft>
              <a:defRPr/>
            </a:pPr>
            <a:r>
              <a:rPr lang="en-GB" sz="1200" dirty="0">
                <a:latin typeface="+mn-lt"/>
              </a:rPr>
              <a:t>PC = 8 : Instruction in Memory 8 is 611</a:t>
            </a:r>
          </a:p>
          <a:p>
            <a:pPr fontAlgn="auto">
              <a:spcBef>
                <a:spcPts val="0"/>
              </a:spcBef>
              <a:spcAft>
                <a:spcPts val="0"/>
              </a:spcAft>
              <a:defRPr/>
            </a:pPr>
            <a:r>
              <a:rPr lang="en-GB" sz="1200" dirty="0">
                <a:latin typeface="+mn-lt"/>
              </a:rPr>
              <a:t>--&gt; 6 represents: BRANCH</a:t>
            </a:r>
          </a:p>
          <a:p>
            <a:pPr fontAlgn="auto">
              <a:spcBef>
                <a:spcPts val="0"/>
              </a:spcBef>
              <a:spcAft>
                <a:spcPts val="0"/>
              </a:spcAft>
              <a:defRPr/>
            </a:pPr>
            <a:r>
              <a:rPr lang="en-GB" sz="1200" dirty="0">
                <a:latin typeface="+mn-lt"/>
              </a:rPr>
              <a:t>--&gt; 11 represents: source memory location</a:t>
            </a:r>
          </a:p>
          <a:p>
            <a:pPr fontAlgn="auto">
              <a:spcBef>
                <a:spcPts val="0"/>
              </a:spcBef>
              <a:spcAft>
                <a:spcPts val="0"/>
              </a:spcAft>
              <a:defRPr/>
            </a:pPr>
            <a:r>
              <a:rPr lang="en-GB" sz="1200" dirty="0">
                <a:latin typeface="+mn-lt"/>
              </a:rPr>
              <a:t>--&gt; BRANCH to 11 : PC adjusted.</a:t>
            </a:r>
          </a:p>
          <a:p>
            <a:pPr fontAlgn="auto">
              <a:spcBef>
                <a:spcPts val="0"/>
              </a:spcBef>
              <a:spcAft>
                <a:spcPts val="0"/>
              </a:spcAft>
              <a:defRPr/>
            </a:pPr>
            <a:endParaRPr lang="en-GB" sz="1200" dirty="0">
              <a:latin typeface="+mn-lt"/>
            </a:endParaRPr>
          </a:p>
          <a:p>
            <a:pPr fontAlgn="auto">
              <a:spcBef>
                <a:spcPts val="0"/>
              </a:spcBef>
              <a:spcAft>
                <a:spcPts val="0"/>
              </a:spcAft>
              <a:defRPr/>
            </a:pPr>
            <a:r>
              <a:rPr lang="en-GB" sz="1200" dirty="0">
                <a:latin typeface="+mn-lt"/>
              </a:rPr>
              <a:t>PC = 11 : Instruction in Memory 11 is 0</a:t>
            </a:r>
          </a:p>
          <a:p>
            <a:pPr fontAlgn="auto">
              <a:spcBef>
                <a:spcPts val="0"/>
              </a:spcBef>
              <a:spcAft>
                <a:spcPts val="0"/>
              </a:spcAft>
              <a:defRPr/>
            </a:pPr>
            <a:r>
              <a:rPr lang="en-GB" sz="1200" dirty="0">
                <a:latin typeface="+mn-lt"/>
              </a:rPr>
              <a:t>--&gt; 0 represents: HALT</a:t>
            </a:r>
          </a:p>
          <a:p>
            <a:pPr fontAlgn="auto">
              <a:spcBef>
                <a:spcPts val="0"/>
              </a:spcBef>
              <a:spcAft>
                <a:spcPts val="0"/>
              </a:spcAft>
              <a:defRPr/>
            </a:pPr>
            <a:r>
              <a:rPr lang="en-GB" sz="1200" dirty="0">
                <a:latin typeface="+mn-lt"/>
              </a:rPr>
              <a:t>--&gt; Execution Stopped</a:t>
            </a:r>
          </a:p>
          <a:p>
            <a:pPr fontAlgn="auto">
              <a:spcBef>
                <a:spcPts val="0"/>
              </a:spcBef>
              <a:spcAft>
                <a:spcPts val="0"/>
              </a:spcAft>
              <a:defRPr/>
            </a:pPr>
            <a:r>
              <a:rPr lang="en-GB" sz="1200" dirty="0">
                <a:latin typeface="+mn-lt"/>
              </a:rPr>
              <a:t>Processor Stopped</a:t>
            </a:r>
          </a:p>
        </p:txBody>
      </p:sp>
      <p:sp>
        <p:nvSpPr>
          <p:cNvPr id="111620" name="TextBox 4"/>
          <p:cNvSpPr txBox="1">
            <a:spLocks noChangeArrowheads="1"/>
          </p:cNvSpPr>
          <p:nvPr/>
        </p:nvSpPr>
        <p:spPr bwMode="auto">
          <a:xfrm>
            <a:off x="4643438" y="1052513"/>
            <a:ext cx="4143375" cy="4402137"/>
          </a:xfrm>
          <a:prstGeom prst="rect">
            <a:avLst/>
          </a:prstGeom>
          <a:noFill/>
          <a:ln w="9525">
            <a:noFill/>
            <a:miter lim="800000"/>
            <a:headEnd/>
            <a:tailEnd/>
          </a:ln>
        </p:spPr>
        <p:txBody>
          <a:bodyPr>
            <a:spAutoFit/>
          </a:bodyPr>
          <a:lstStyle/>
          <a:p>
            <a:r>
              <a:rPr lang="en-GB" sz="1400"/>
              <a:t>The next instruction is in location 5, this is 809, the 8 means branch if the value in the accumulator is positive to location 9. </a:t>
            </a:r>
          </a:p>
          <a:p>
            <a:r>
              <a:rPr lang="en-GB" sz="1400"/>
              <a:t>BUT</a:t>
            </a:r>
          </a:p>
          <a:p>
            <a:r>
              <a:rPr lang="en-GB" sz="1400"/>
              <a:t>The value in the accumulator is 12-23 so it is negative and the next instruction is used, instruction 6. This is 512, the 5 means load and the location to load from is 12, so the value in location 12 is put into the accumulator, the accumulator now contains 23.</a:t>
            </a:r>
          </a:p>
          <a:p>
            <a:endParaRPr lang="en-GB" sz="1400"/>
          </a:p>
          <a:p>
            <a:r>
              <a:rPr lang="en-GB" sz="1400"/>
              <a:t>Instruction 7 is another 9, so I/O but 02 means output, so this instruction says output the value in the accumulator , ie output 23.</a:t>
            </a:r>
          </a:p>
          <a:p>
            <a:endParaRPr lang="en-GB" sz="1400"/>
          </a:p>
          <a:p>
            <a:r>
              <a:rPr lang="en-GB" sz="1400"/>
              <a:t>Instruction 8 is a branch to instruction so 611 means go to instruction 11 missing out 9 and 10.</a:t>
            </a:r>
          </a:p>
          <a:p>
            <a:endParaRPr lang="en-GB" sz="1400"/>
          </a:p>
          <a:p>
            <a:r>
              <a:rPr lang="en-GB" sz="1400"/>
              <a:t>Instruction 11 is 0 which means halt and the program stops.</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extBox 1"/>
          <p:cNvSpPr txBox="1">
            <a:spLocks noChangeArrowheads="1"/>
          </p:cNvSpPr>
          <p:nvPr/>
        </p:nvSpPr>
        <p:spPr bwMode="auto">
          <a:xfrm>
            <a:off x="684213" y="1484313"/>
            <a:ext cx="7704137" cy="4978400"/>
          </a:xfrm>
          <a:prstGeom prst="rect">
            <a:avLst/>
          </a:prstGeom>
          <a:noFill/>
          <a:ln w="9525">
            <a:noFill/>
            <a:miter lim="800000"/>
            <a:headEnd/>
            <a:tailEnd/>
          </a:ln>
        </p:spPr>
        <p:txBody>
          <a:bodyPr>
            <a:spAutoFit/>
          </a:bodyPr>
          <a:lstStyle/>
          <a:p>
            <a:r>
              <a:rPr lang="en-GB"/>
              <a:t>The specimen task asks for a system to input two numbers then output the smaller then the larger.</a:t>
            </a:r>
          </a:p>
          <a:p>
            <a:endParaRPr lang="en-GB"/>
          </a:p>
          <a:p>
            <a:r>
              <a:rPr lang="en-GB"/>
              <a:t>We can modify the example to fulfil this requirement.</a:t>
            </a:r>
          </a:p>
          <a:p>
            <a:endParaRPr lang="en-GB"/>
          </a:p>
          <a:p>
            <a:r>
              <a:rPr lang="en-GB" sz="1600"/>
              <a:t>Input first number</a:t>
            </a:r>
          </a:p>
          <a:p>
            <a:r>
              <a:rPr lang="en-GB" sz="1600"/>
              <a:t>Store this as FIRST</a:t>
            </a:r>
          </a:p>
          <a:p>
            <a:r>
              <a:rPr lang="en-GB" sz="1600"/>
              <a:t>Input second number</a:t>
            </a:r>
          </a:p>
          <a:p>
            <a:r>
              <a:rPr lang="en-GB" sz="1600"/>
              <a:t>Store this as SECOND</a:t>
            </a:r>
          </a:p>
          <a:p>
            <a:r>
              <a:rPr lang="en-GB" sz="1600"/>
              <a:t>Subtract FIRST from SECOND</a:t>
            </a:r>
          </a:p>
          <a:p>
            <a:r>
              <a:rPr lang="en-GB" sz="1600"/>
              <a:t>If the result is positive SECOND is bigger so go to subsection </a:t>
            </a:r>
            <a:r>
              <a:rPr lang="en-GB" sz="1600" i="1">
                <a:solidFill>
                  <a:srgbClr val="FF0000"/>
                </a:solidFill>
              </a:rPr>
              <a:t>secondbigger</a:t>
            </a:r>
          </a:p>
          <a:p>
            <a:r>
              <a:rPr lang="en-GB" sz="1600"/>
              <a:t>If not then FIRST is bigger so load to accumulator and output</a:t>
            </a:r>
          </a:p>
          <a:p>
            <a:r>
              <a:rPr lang="en-GB" sz="1600"/>
              <a:t>Stop</a:t>
            </a:r>
          </a:p>
          <a:p>
            <a:r>
              <a:rPr lang="en-GB" sz="1600"/>
              <a:t>Subsection </a:t>
            </a:r>
            <a:r>
              <a:rPr lang="en-GB" sz="1600" i="1">
                <a:solidFill>
                  <a:srgbClr val="FF0000"/>
                </a:solidFill>
              </a:rPr>
              <a:t>secondbigger:</a:t>
            </a:r>
          </a:p>
          <a:p>
            <a:r>
              <a:rPr lang="en-GB" sz="1600"/>
              <a:t>Load SECOND to accumulator and output</a:t>
            </a:r>
          </a:p>
          <a:p>
            <a:r>
              <a:rPr lang="en-GB" sz="1600"/>
              <a:t>Stop</a:t>
            </a:r>
          </a:p>
          <a:p>
            <a:endParaRPr lang="en-GB"/>
          </a:p>
          <a:p>
            <a:endParaRPr lang="en-GB"/>
          </a:p>
          <a:p>
            <a:endParaRPr lang="en-GB"/>
          </a:p>
        </p:txBody>
      </p:sp>
      <p:sp>
        <p:nvSpPr>
          <p:cNvPr id="3" name="TextBox 2"/>
          <p:cNvSpPr txBox="1"/>
          <p:nvPr/>
        </p:nvSpPr>
        <p:spPr>
          <a:xfrm>
            <a:off x="6300192" y="4653136"/>
            <a:ext cx="2448272" cy="1815882"/>
          </a:xfrm>
          <a:prstGeom prst="rect">
            <a:avLst/>
          </a:prstGeom>
          <a:solidFill>
            <a:schemeClr val="accent1"/>
          </a:solidFill>
          <a:scene3d>
            <a:camera prst="orthographicFront"/>
            <a:lightRig rig="threePt" dir="t"/>
          </a:scene3d>
          <a:sp3d>
            <a:bevelT/>
          </a:sp3d>
        </p:spPr>
        <p:txBody>
          <a:bodyPr>
            <a:spAutoFit/>
          </a:bodyPr>
          <a:lstStyle/>
          <a:p>
            <a:pPr>
              <a:defRPr/>
            </a:pPr>
            <a:r>
              <a:rPr lang="en-GB" sz="1600" dirty="0"/>
              <a:t>If the first number is bigger we simply need to load the second value and output before the stop command:</a:t>
            </a:r>
          </a:p>
          <a:p>
            <a:pPr>
              <a:defRPr/>
            </a:pPr>
            <a:r>
              <a:rPr lang="en-GB" sz="1600" dirty="0"/>
              <a:t>Similarly for the alternative situation.</a:t>
            </a:r>
          </a:p>
        </p:txBody>
      </p:sp>
      <p:cxnSp>
        <p:nvCxnSpPr>
          <p:cNvPr id="5" name="Straight Arrow Connector 4"/>
          <p:cNvCxnSpPr/>
          <p:nvPr/>
        </p:nvCxnSpPr>
        <p:spPr>
          <a:xfrm rot="10800000">
            <a:off x="1403350" y="4437063"/>
            <a:ext cx="4824413" cy="360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1258888" y="5229225"/>
            <a:ext cx="4826000" cy="7921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TextBox 1"/>
          <p:cNvSpPr txBox="1">
            <a:spLocks noChangeArrowheads="1"/>
          </p:cNvSpPr>
          <p:nvPr/>
        </p:nvSpPr>
        <p:spPr bwMode="auto">
          <a:xfrm>
            <a:off x="755650" y="1341438"/>
            <a:ext cx="7345363" cy="5078412"/>
          </a:xfrm>
          <a:prstGeom prst="rect">
            <a:avLst/>
          </a:prstGeom>
          <a:noFill/>
          <a:ln w="9525">
            <a:noFill/>
            <a:miter lim="800000"/>
            <a:headEnd/>
            <a:tailEnd/>
          </a:ln>
        </p:spPr>
        <p:txBody>
          <a:bodyPr>
            <a:spAutoFit/>
          </a:bodyPr>
          <a:lstStyle/>
          <a:p>
            <a:r>
              <a:rPr lang="en-GB"/>
              <a:t>0 : INP</a:t>
            </a:r>
          </a:p>
          <a:p>
            <a:r>
              <a:rPr lang="en-GB"/>
              <a:t>1 : STA FIRST</a:t>
            </a:r>
          </a:p>
          <a:p>
            <a:r>
              <a:rPr lang="en-GB"/>
              <a:t>2 : INP</a:t>
            </a:r>
          </a:p>
          <a:p>
            <a:r>
              <a:rPr lang="en-GB"/>
              <a:t>3 : STA SECOND</a:t>
            </a:r>
          </a:p>
          <a:p>
            <a:r>
              <a:rPr lang="en-GB"/>
              <a:t>4 : SUB FIRST</a:t>
            </a:r>
          </a:p>
          <a:p>
            <a:r>
              <a:rPr lang="en-GB"/>
              <a:t>5 : BRP SECONDBIG</a:t>
            </a:r>
          </a:p>
          <a:p>
            <a:r>
              <a:rPr lang="en-GB"/>
              <a:t>6 : LDA SECOND</a:t>
            </a:r>
          </a:p>
          <a:p>
            <a:r>
              <a:rPr lang="en-GB"/>
              <a:t>7 : OUT</a:t>
            </a:r>
          </a:p>
          <a:p>
            <a:r>
              <a:rPr lang="en-GB"/>
              <a:t>8 : LDA FIRST</a:t>
            </a:r>
          </a:p>
          <a:p>
            <a:r>
              <a:rPr lang="en-GB"/>
              <a:t>9 : OUT</a:t>
            </a:r>
          </a:p>
          <a:p>
            <a:r>
              <a:rPr lang="en-GB"/>
              <a:t>10 : BRA PROGRAMEND</a:t>
            </a:r>
          </a:p>
          <a:p>
            <a:r>
              <a:rPr lang="en-GB"/>
              <a:t>11 : SECONDBIG LDA FIRST</a:t>
            </a:r>
          </a:p>
          <a:p>
            <a:r>
              <a:rPr lang="en-GB"/>
              <a:t>12 : OUT </a:t>
            </a:r>
          </a:p>
          <a:p>
            <a:r>
              <a:rPr lang="en-GB"/>
              <a:t>13 : LDA SECOND</a:t>
            </a:r>
          </a:p>
          <a:p>
            <a:r>
              <a:rPr lang="en-GB"/>
              <a:t>14 : OUT</a:t>
            </a:r>
          </a:p>
          <a:p>
            <a:r>
              <a:rPr lang="en-GB"/>
              <a:t>15 : PROGRAMEND HLT</a:t>
            </a:r>
          </a:p>
          <a:p>
            <a:r>
              <a:rPr lang="en-GB"/>
              <a:t>16 : FIRST DAT</a:t>
            </a:r>
          </a:p>
          <a:p>
            <a:r>
              <a:rPr lang="en-GB"/>
              <a:t>17 : SECOND DAT</a:t>
            </a:r>
          </a:p>
        </p:txBody>
      </p:sp>
      <p:sp>
        <p:nvSpPr>
          <p:cNvPr id="3" name="TextBox 2"/>
          <p:cNvSpPr txBox="1"/>
          <p:nvPr/>
        </p:nvSpPr>
        <p:spPr>
          <a:xfrm>
            <a:off x="4716016" y="1412776"/>
            <a:ext cx="3528392" cy="3693319"/>
          </a:xfrm>
          <a:prstGeom prst="rect">
            <a:avLst/>
          </a:prstGeom>
          <a:solidFill>
            <a:schemeClr val="accent1">
              <a:alpha val="26000"/>
            </a:schemeClr>
          </a:solidFill>
          <a:scene3d>
            <a:camera prst="orthographicFront"/>
            <a:lightRig rig="threePt" dir="t"/>
          </a:scene3d>
          <a:sp3d>
            <a:bevelT/>
          </a:sp3d>
        </p:spPr>
        <p:txBody>
          <a:bodyPr>
            <a:spAutoFit/>
          </a:bodyPr>
          <a:lstStyle/>
          <a:p>
            <a:pPr>
              <a:defRPr/>
            </a:pPr>
            <a:r>
              <a:rPr lang="en-GB" dirty="0"/>
              <a:t>The code is modified to output the smaller then the larger:</a:t>
            </a:r>
          </a:p>
          <a:p>
            <a:pPr>
              <a:defRPr/>
            </a:pPr>
            <a:endParaRPr lang="en-GB" dirty="0"/>
          </a:p>
          <a:p>
            <a:pPr>
              <a:defRPr/>
            </a:pPr>
            <a:endParaRPr lang="en-GB" dirty="0"/>
          </a:p>
          <a:p>
            <a:pPr>
              <a:defRPr/>
            </a:pPr>
            <a:r>
              <a:rPr lang="en-GB" dirty="0"/>
              <a:t>If the second is bigger then we will branch to SECONDBIG</a:t>
            </a:r>
          </a:p>
          <a:p>
            <a:pPr>
              <a:defRPr/>
            </a:pPr>
            <a:endParaRPr lang="en-GB" dirty="0"/>
          </a:p>
          <a:p>
            <a:pPr>
              <a:defRPr/>
            </a:pPr>
            <a:r>
              <a:rPr lang="en-GB" dirty="0"/>
              <a:t>Otherwise we load the second value and output. Then load the first and output</a:t>
            </a:r>
          </a:p>
          <a:p>
            <a:pPr>
              <a:defRPr/>
            </a:pPr>
            <a:endParaRPr lang="en-GB" dirty="0"/>
          </a:p>
          <a:p>
            <a:pPr>
              <a:defRPr/>
            </a:pPr>
            <a:r>
              <a:rPr lang="en-GB" dirty="0"/>
              <a:t>Similarly if second is bigger then we load first, then second</a:t>
            </a:r>
          </a:p>
        </p:txBody>
      </p:sp>
      <p:cxnSp>
        <p:nvCxnSpPr>
          <p:cNvPr id="5" name="Straight Arrow Connector 4"/>
          <p:cNvCxnSpPr/>
          <p:nvPr/>
        </p:nvCxnSpPr>
        <p:spPr>
          <a:xfrm rot="10800000">
            <a:off x="3276600" y="2924175"/>
            <a:ext cx="1511300" cy="73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a:off x="2916238" y="3573463"/>
            <a:ext cx="1727200" cy="2873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urved Connector 17"/>
          <p:cNvCxnSpPr/>
          <p:nvPr/>
        </p:nvCxnSpPr>
        <p:spPr>
          <a:xfrm rot="5400000">
            <a:off x="1" y="3752850"/>
            <a:ext cx="1655762" cy="1587"/>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Right Brace 21"/>
          <p:cNvSpPr/>
          <p:nvPr/>
        </p:nvSpPr>
        <p:spPr>
          <a:xfrm>
            <a:off x="2771775" y="3140075"/>
            <a:ext cx="144463" cy="865188"/>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p>
        </p:txBody>
      </p:sp>
      <p:cxnSp>
        <p:nvCxnSpPr>
          <p:cNvPr id="24" name="Straight Arrow Connector 23"/>
          <p:cNvCxnSpPr>
            <a:endCxn id="25" idx="1"/>
          </p:cNvCxnSpPr>
          <p:nvPr/>
        </p:nvCxnSpPr>
        <p:spPr>
          <a:xfrm rot="10800000" flipV="1">
            <a:off x="3995738" y="4868863"/>
            <a:ext cx="647700" cy="107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ight Brace 24"/>
          <p:cNvSpPr/>
          <p:nvPr/>
        </p:nvSpPr>
        <p:spPr>
          <a:xfrm>
            <a:off x="3924300" y="4437063"/>
            <a:ext cx="71438" cy="10795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89" name="Picture 2"/>
          <p:cNvPicPr>
            <a:picLocks noChangeAspect="1" noChangeArrowheads="1"/>
          </p:cNvPicPr>
          <p:nvPr/>
        </p:nvPicPr>
        <p:blipFill>
          <a:blip r:embed="rId2"/>
          <a:srcRect t="14996"/>
          <a:stretch>
            <a:fillRect/>
          </a:stretch>
        </p:blipFill>
        <p:spPr bwMode="auto">
          <a:xfrm>
            <a:off x="395288" y="908050"/>
            <a:ext cx="7705725" cy="5761038"/>
          </a:xfrm>
          <a:prstGeom prst="rect">
            <a:avLst/>
          </a:prstGeom>
          <a:noFill/>
          <a:ln w="9525">
            <a:noFill/>
            <a:miter lim="800000"/>
            <a:headEnd/>
            <a:tailEnd/>
          </a:ln>
        </p:spPr>
      </p:pic>
      <p:sp>
        <p:nvSpPr>
          <p:cNvPr id="114690" name="TextBox 3"/>
          <p:cNvSpPr txBox="1">
            <a:spLocks noChangeArrowheads="1"/>
          </p:cNvSpPr>
          <p:nvPr/>
        </p:nvSpPr>
        <p:spPr bwMode="auto">
          <a:xfrm>
            <a:off x="5292725" y="1700213"/>
            <a:ext cx="1727200" cy="369887"/>
          </a:xfrm>
          <a:prstGeom prst="rect">
            <a:avLst/>
          </a:prstGeom>
          <a:solidFill>
            <a:schemeClr val="accent1">
              <a:alpha val="18039"/>
            </a:schemeClr>
          </a:solidFill>
          <a:ln w="9525">
            <a:noFill/>
            <a:miter lim="800000"/>
            <a:headEnd/>
            <a:tailEnd/>
          </a:ln>
        </p:spPr>
        <p:txBody>
          <a:bodyPr>
            <a:spAutoFit/>
          </a:bodyPr>
          <a:lstStyle/>
          <a:p>
            <a:r>
              <a:rPr lang="en-GB"/>
              <a:t>Code entered</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3" name="Picture 2"/>
          <p:cNvPicPr>
            <a:picLocks noChangeAspect="1" noChangeArrowheads="1"/>
          </p:cNvPicPr>
          <p:nvPr/>
        </p:nvPicPr>
        <p:blipFill>
          <a:blip r:embed="rId2"/>
          <a:srcRect t="14996"/>
          <a:stretch>
            <a:fillRect/>
          </a:stretch>
        </p:blipFill>
        <p:spPr bwMode="auto">
          <a:xfrm>
            <a:off x="468313" y="692150"/>
            <a:ext cx="7981950" cy="5967413"/>
          </a:xfrm>
          <a:prstGeom prst="rect">
            <a:avLst/>
          </a:prstGeom>
          <a:noFill/>
          <a:ln w="9525">
            <a:noFill/>
            <a:miter lim="800000"/>
            <a:headEnd/>
            <a:tailEnd/>
          </a:ln>
        </p:spPr>
      </p:pic>
      <p:sp>
        <p:nvSpPr>
          <p:cNvPr id="115714" name="TextBox 2"/>
          <p:cNvSpPr txBox="1">
            <a:spLocks noChangeArrowheads="1"/>
          </p:cNvSpPr>
          <p:nvPr/>
        </p:nvSpPr>
        <p:spPr bwMode="auto">
          <a:xfrm>
            <a:off x="4787900" y="2781300"/>
            <a:ext cx="3313113" cy="646113"/>
          </a:xfrm>
          <a:prstGeom prst="rect">
            <a:avLst/>
          </a:prstGeom>
          <a:solidFill>
            <a:schemeClr val="accent1">
              <a:alpha val="18039"/>
            </a:schemeClr>
          </a:solidFill>
          <a:ln w="9525">
            <a:noFill/>
            <a:miter lim="800000"/>
            <a:headEnd/>
            <a:tailEnd/>
          </a:ln>
        </p:spPr>
        <p:txBody>
          <a:bodyPr>
            <a:spAutoFit/>
          </a:bodyPr>
          <a:lstStyle/>
          <a:p>
            <a:r>
              <a:rPr lang="en-GB"/>
              <a:t>Code is compiled successfully</a:t>
            </a:r>
          </a:p>
          <a:p>
            <a:r>
              <a:rPr lang="en-GB"/>
              <a:t>and 12 is entered.</a:t>
            </a:r>
          </a:p>
        </p:txBody>
      </p:sp>
      <p:cxnSp>
        <p:nvCxnSpPr>
          <p:cNvPr id="5" name="Straight Arrow Connector 4"/>
          <p:cNvCxnSpPr/>
          <p:nvPr/>
        </p:nvCxnSpPr>
        <p:spPr>
          <a:xfrm rot="5400000">
            <a:off x="4320382" y="4401344"/>
            <a:ext cx="2303462" cy="21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7" name="Picture 2"/>
          <p:cNvPicPr>
            <a:picLocks noChangeAspect="1" noChangeArrowheads="1"/>
          </p:cNvPicPr>
          <p:nvPr/>
        </p:nvPicPr>
        <p:blipFill>
          <a:blip r:embed="rId2"/>
          <a:srcRect t="14996"/>
          <a:stretch>
            <a:fillRect/>
          </a:stretch>
        </p:blipFill>
        <p:spPr bwMode="auto">
          <a:xfrm>
            <a:off x="395288" y="692150"/>
            <a:ext cx="7981950" cy="5967413"/>
          </a:xfrm>
          <a:prstGeom prst="rect">
            <a:avLst/>
          </a:prstGeom>
          <a:noFill/>
          <a:ln w="9525">
            <a:noFill/>
            <a:miter lim="800000"/>
            <a:headEnd/>
            <a:tailEnd/>
          </a:ln>
        </p:spPr>
      </p:pic>
      <p:sp>
        <p:nvSpPr>
          <p:cNvPr id="116738" name="TextBox 2"/>
          <p:cNvSpPr txBox="1">
            <a:spLocks noChangeArrowheads="1"/>
          </p:cNvSpPr>
          <p:nvPr/>
        </p:nvSpPr>
        <p:spPr bwMode="auto">
          <a:xfrm>
            <a:off x="5795963" y="3716338"/>
            <a:ext cx="1944687" cy="369887"/>
          </a:xfrm>
          <a:prstGeom prst="rect">
            <a:avLst/>
          </a:prstGeom>
          <a:solidFill>
            <a:schemeClr val="accent1">
              <a:alpha val="18039"/>
            </a:schemeClr>
          </a:solidFill>
          <a:ln w="9525">
            <a:noFill/>
            <a:miter lim="800000"/>
            <a:headEnd/>
            <a:tailEnd/>
          </a:ln>
        </p:spPr>
        <p:txBody>
          <a:bodyPr>
            <a:spAutoFit/>
          </a:bodyPr>
          <a:lstStyle/>
          <a:p>
            <a:r>
              <a:rPr lang="en-GB"/>
              <a:t>23 is entered</a:t>
            </a:r>
          </a:p>
        </p:txBody>
      </p:sp>
      <p:cxnSp>
        <p:nvCxnSpPr>
          <p:cNvPr id="5" name="Straight Arrow Connector 4"/>
          <p:cNvCxnSpPr/>
          <p:nvPr/>
        </p:nvCxnSpPr>
        <p:spPr>
          <a:xfrm rot="5400000">
            <a:off x="5148263" y="4292600"/>
            <a:ext cx="1584325" cy="1152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1" name="Picture 2"/>
          <p:cNvPicPr>
            <a:picLocks noChangeAspect="1" noChangeArrowheads="1"/>
          </p:cNvPicPr>
          <p:nvPr/>
        </p:nvPicPr>
        <p:blipFill>
          <a:blip r:embed="rId2"/>
          <a:srcRect t="14996"/>
          <a:stretch>
            <a:fillRect/>
          </a:stretch>
        </p:blipFill>
        <p:spPr bwMode="auto">
          <a:xfrm>
            <a:off x="323850" y="692150"/>
            <a:ext cx="7981950" cy="5967413"/>
          </a:xfrm>
          <a:prstGeom prst="rect">
            <a:avLst/>
          </a:prstGeom>
          <a:noFill/>
          <a:ln w="9525">
            <a:noFill/>
            <a:miter lim="800000"/>
            <a:headEnd/>
            <a:tailEnd/>
          </a:ln>
        </p:spPr>
      </p:pic>
      <p:sp>
        <p:nvSpPr>
          <p:cNvPr id="117762" name="TextBox 2"/>
          <p:cNvSpPr txBox="1">
            <a:spLocks noChangeArrowheads="1"/>
          </p:cNvSpPr>
          <p:nvPr/>
        </p:nvSpPr>
        <p:spPr bwMode="auto">
          <a:xfrm>
            <a:off x="5651500" y="3860800"/>
            <a:ext cx="2089150" cy="369888"/>
          </a:xfrm>
          <a:prstGeom prst="rect">
            <a:avLst/>
          </a:prstGeom>
          <a:solidFill>
            <a:schemeClr val="accent1">
              <a:alpha val="18039"/>
            </a:schemeClr>
          </a:solidFill>
          <a:ln w="9525">
            <a:noFill/>
            <a:miter lim="800000"/>
            <a:headEnd/>
            <a:tailEnd/>
          </a:ln>
        </p:spPr>
        <p:txBody>
          <a:bodyPr>
            <a:spAutoFit/>
          </a:bodyPr>
          <a:lstStyle/>
          <a:p>
            <a:r>
              <a:rPr lang="en-GB"/>
              <a:t>12 is output first</a:t>
            </a:r>
          </a:p>
        </p:txBody>
      </p:sp>
      <p:cxnSp>
        <p:nvCxnSpPr>
          <p:cNvPr id="5" name="Straight Arrow Connector 4"/>
          <p:cNvCxnSpPr/>
          <p:nvPr/>
        </p:nvCxnSpPr>
        <p:spPr>
          <a:xfrm rot="16200000" flipH="1">
            <a:off x="6372226" y="4797425"/>
            <a:ext cx="1439862" cy="2873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5" name="Picture 2"/>
          <p:cNvPicPr>
            <a:picLocks noChangeAspect="1" noChangeArrowheads="1"/>
          </p:cNvPicPr>
          <p:nvPr/>
        </p:nvPicPr>
        <p:blipFill>
          <a:blip r:embed="rId2"/>
          <a:srcRect t="14996"/>
          <a:stretch>
            <a:fillRect/>
          </a:stretch>
        </p:blipFill>
        <p:spPr bwMode="auto">
          <a:xfrm>
            <a:off x="395288" y="692150"/>
            <a:ext cx="7981950" cy="5967413"/>
          </a:xfrm>
          <a:prstGeom prst="rect">
            <a:avLst/>
          </a:prstGeom>
          <a:noFill/>
          <a:ln w="9525">
            <a:noFill/>
            <a:miter lim="800000"/>
            <a:headEnd/>
            <a:tailEnd/>
          </a:ln>
        </p:spPr>
      </p:pic>
      <p:sp>
        <p:nvSpPr>
          <p:cNvPr id="118786" name="TextBox 2"/>
          <p:cNvSpPr txBox="1">
            <a:spLocks noChangeArrowheads="1"/>
          </p:cNvSpPr>
          <p:nvPr/>
        </p:nvSpPr>
        <p:spPr bwMode="auto">
          <a:xfrm>
            <a:off x="5867400" y="3860800"/>
            <a:ext cx="2089150" cy="369888"/>
          </a:xfrm>
          <a:prstGeom prst="rect">
            <a:avLst/>
          </a:prstGeom>
          <a:solidFill>
            <a:schemeClr val="accent1">
              <a:alpha val="18039"/>
            </a:schemeClr>
          </a:solidFill>
          <a:ln w="9525">
            <a:noFill/>
            <a:miter lim="800000"/>
            <a:headEnd/>
            <a:tailEnd/>
          </a:ln>
        </p:spPr>
        <p:txBody>
          <a:bodyPr>
            <a:spAutoFit/>
          </a:bodyPr>
          <a:lstStyle/>
          <a:p>
            <a:r>
              <a:rPr lang="en-GB"/>
              <a:t>Then 23 is output</a:t>
            </a:r>
          </a:p>
        </p:txBody>
      </p:sp>
      <p:cxnSp>
        <p:nvCxnSpPr>
          <p:cNvPr id="5" name="Straight Arrow Connector 4"/>
          <p:cNvCxnSpPr/>
          <p:nvPr/>
        </p:nvCxnSpPr>
        <p:spPr>
          <a:xfrm rot="16200000" flipH="1">
            <a:off x="6084094" y="4725194"/>
            <a:ext cx="1439862" cy="431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extBox 1"/>
          <p:cNvSpPr txBox="1">
            <a:spLocks noChangeArrowheads="1"/>
          </p:cNvSpPr>
          <p:nvPr/>
        </p:nvSpPr>
        <p:spPr bwMode="auto">
          <a:xfrm>
            <a:off x="684213" y="1628775"/>
            <a:ext cx="7775575" cy="2032000"/>
          </a:xfrm>
          <a:prstGeom prst="rect">
            <a:avLst/>
          </a:prstGeom>
          <a:noFill/>
          <a:ln w="9525">
            <a:noFill/>
            <a:miter lim="800000"/>
            <a:headEnd/>
            <a:tailEnd/>
          </a:ln>
        </p:spPr>
        <p:txBody>
          <a:bodyPr>
            <a:spAutoFit/>
          </a:bodyPr>
          <a:lstStyle/>
          <a:p>
            <a:r>
              <a:rPr lang="en-GB"/>
              <a:t>The sequence of screen shots shows that the process works and outputs the correct results.</a:t>
            </a:r>
          </a:p>
          <a:p>
            <a:r>
              <a:rPr lang="en-GB"/>
              <a:t>The candidate has also explained how the code has been modified to achieve the desired result.</a:t>
            </a:r>
          </a:p>
          <a:p>
            <a:endParaRPr lang="en-GB"/>
          </a:p>
          <a:p>
            <a:r>
              <a:rPr lang="en-GB"/>
              <a:t>Alternatively the candidate could have shown the process very effectively using screen recording software such as camstudio.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GB" smtClean="0"/>
              <a:t>Michael Gove</a:t>
            </a:r>
          </a:p>
        </p:txBody>
      </p:sp>
      <p:sp>
        <p:nvSpPr>
          <p:cNvPr id="26626" name="Rectangle 3"/>
          <p:cNvSpPr>
            <a:spLocks noGrp="1" noChangeArrowheads="1"/>
          </p:cNvSpPr>
          <p:nvPr>
            <p:ph type="body" idx="1"/>
          </p:nvPr>
        </p:nvSpPr>
        <p:spPr>
          <a:xfrm>
            <a:off x="468313" y="2852738"/>
            <a:ext cx="8134350" cy="3633787"/>
          </a:xfrm>
        </p:spPr>
        <p:txBody>
          <a:bodyPr/>
          <a:lstStyle/>
          <a:p>
            <a:pPr eaLnBrk="1" hangingPunct="1">
              <a:lnSpc>
                <a:spcPct val="90000"/>
              </a:lnSpc>
              <a:buFontTx/>
              <a:buNone/>
            </a:pPr>
            <a:endParaRPr lang="en-GB" sz="2400" i="1" smtClean="0"/>
          </a:p>
          <a:p>
            <a:pPr eaLnBrk="1" hangingPunct="1">
              <a:lnSpc>
                <a:spcPct val="90000"/>
              </a:lnSpc>
              <a:buFontTx/>
              <a:buNone/>
            </a:pPr>
            <a:r>
              <a:rPr lang="en-GB" sz="2400" i="1" smtClean="0"/>
              <a:t>   the UK had been let down by an ICT curriculum that neglects the rigorous computer science and programming skills which high-tech industries need</a:t>
            </a:r>
          </a:p>
          <a:p>
            <a:pPr>
              <a:buFontTx/>
              <a:buNone/>
            </a:pPr>
            <a:r>
              <a:rPr lang="en-GB" sz="2400" i="1" smtClean="0"/>
              <a:t>   And one area exemplifies, more than any other, the perils of the centre seeking to capture in leaden prose the restless spirit of technological innovation.</a:t>
            </a:r>
          </a:p>
          <a:p>
            <a:pPr>
              <a:buFontTx/>
              <a:buNone/>
            </a:pPr>
            <a:r>
              <a:rPr lang="en-GB" sz="2400" i="1" smtClean="0"/>
              <a:t>  I refer, of course, to the current ICT curriculum</a:t>
            </a:r>
            <a:r>
              <a:rPr lang="en-GB" sz="2400" smtClean="0"/>
              <a:t>.</a:t>
            </a:r>
          </a:p>
          <a:p>
            <a:pPr eaLnBrk="1" hangingPunct="1">
              <a:lnSpc>
                <a:spcPct val="90000"/>
              </a:lnSpc>
              <a:buFontTx/>
              <a:buNone/>
            </a:pPr>
            <a:endParaRPr lang="en-GB" sz="2400" i="1" smtClean="0"/>
          </a:p>
          <a:p>
            <a:pPr eaLnBrk="1" hangingPunct="1">
              <a:lnSpc>
                <a:spcPct val="90000"/>
              </a:lnSpc>
            </a:pPr>
            <a:endParaRPr lang="en-GB" sz="240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ChangeArrowheads="1"/>
          </p:cNvSpPr>
          <p:nvPr>
            <p:ph type="ctrTitle"/>
          </p:nvPr>
        </p:nvSpPr>
        <p:spPr/>
        <p:txBody>
          <a:bodyPr/>
          <a:lstStyle/>
          <a:p>
            <a:pPr eaLnBrk="1" hangingPunct="1"/>
            <a:r>
              <a:rPr lang="en-US" smtClean="0"/>
              <a:t>Unit A453</a:t>
            </a:r>
          </a:p>
        </p:txBody>
      </p:sp>
      <p:sp>
        <p:nvSpPr>
          <p:cNvPr id="120834" name="Rectangle 3"/>
          <p:cNvSpPr>
            <a:spLocks noGrp="1" noChangeArrowheads="1"/>
          </p:cNvSpPr>
          <p:nvPr>
            <p:ph type="subTitle" idx="1"/>
          </p:nvPr>
        </p:nvSpPr>
        <p:spPr/>
        <p:txBody>
          <a:bodyPr/>
          <a:lstStyle/>
          <a:p>
            <a:pPr eaLnBrk="1" hangingPunct="1"/>
            <a:r>
              <a:rPr lang="en-US" smtClean="0"/>
              <a:t>Programming</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ChangeArrowheads="1"/>
          </p:cNvSpPr>
          <p:nvPr>
            <p:ph type="title"/>
          </p:nvPr>
        </p:nvSpPr>
        <p:spPr/>
        <p:txBody>
          <a:bodyPr/>
          <a:lstStyle/>
          <a:p>
            <a:pPr eaLnBrk="1" hangingPunct="1"/>
            <a:r>
              <a:rPr lang="en-US" smtClean="0"/>
              <a:t>Unit A453</a:t>
            </a:r>
          </a:p>
        </p:txBody>
      </p:sp>
      <p:sp>
        <p:nvSpPr>
          <p:cNvPr id="122882" name="Rectangle 3"/>
          <p:cNvSpPr>
            <a:spLocks noGrp="1" noChangeArrowheads="1"/>
          </p:cNvSpPr>
          <p:nvPr>
            <p:ph type="body" idx="1"/>
          </p:nvPr>
        </p:nvSpPr>
        <p:spPr/>
        <p:txBody>
          <a:bodyPr/>
          <a:lstStyle/>
          <a:p>
            <a:pPr eaLnBrk="1" hangingPunct="1"/>
            <a:r>
              <a:rPr lang="en-US" smtClean="0"/>
              <a:t>The programming unit is designed for the students to demonstrate the use of various standard programming techniques.</a:t>
            </a:r>
          </a:p>
          <a:p>
            <a:pPr eaLnBrk="1" hangingPunct="1"/>
            <a:r>
              <a:rPr lang="en-US" smtClean="0"/>
              <a:t>The tasks are set to make it likely candidates will use a good range of the techniques listed in the specification.</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p:txBody>
          <a:bodyPr/>
          <a:lstStyle/>
          <a:p>
            <a:r>
              <a:rPr lang="en-GB" smtClean="0"/>
              <a:t>Techniques</a:t>
            </a:r>
          </a:p>
        </p:txBody>
      </p:sp>
      <p:sp>
        <p:nvSpPr>
          <p:cNvPr id="124930" name="Content Placeholder 2"/>
          <p:cNvSpPr>
            <a:spLocks noGrp="1"/>
          </p:cNvSpPr>
          <p:nvPr>
            <p:ph idx="1"/>
          </p:nvPr>
        </p:nvSpPr>
        <p:spPr>
          <a:xfrm>
            <a:off x="500063" y="2643188"/>
            <a:ext cx="8134350" cy="3633787"/>
          </a:xfrm>
        </p:spPr>
        <p:txBody>
          <a:bodyPr/>
          <a:lstStyle/>
          <a:p>
            <a:r>
              <a:rPr lang="en-GB" sz="2200" smtClean="0"/>
              <a:t>use variables, operators, inputs, outputs and assignments</a:t>
            </a:r>
          </a:p>
          <a:p>
            <a:r>
              <a:rPr lang="en-GB" sz="2200" smtClean="0"/>
              <a:t>use the three basic programming constructs used to control the flow of a program: Sequence; Conditionals; Iteration</a:t>
            </a:r>
          </a:p>
          <a:p>
            <a:r>
              <a:rPr lang="en-GB" sz="2200" smtClean="0"/>
              <a:t>use suitable loops including count and condition controlled loops</a:t>
            </a:r>
          </a:p>
          <a:p>
            <a:r>
              <a:rPr lang="en-GB" sz="2200" smtClean="0"/>
              <a:t>Use different types of data including Boolean, String, Integer and Real appropriately</a:t>
            </a:r>
          </a:p>
          <a:p>
            <a:r>
              <a:rPr lang="en-GB" sz="2200" smtClean="0"/>
              <a:t>use basic string manipulation</a:t>
            </a:r>
          </a:p>
          <a:p>
            <a:r>
              <a:rPr lang="en-GB" sz="2200" smtClean="0"/>
              <a:t>use basic file handling operations: open, read, write and close</a:t>
            </a:r>
          </a:p>
          <a:p>
            <a:r>
              <a:rPr lang="en-GB" sz="2200" smtClean="0"/>
              <a:t>and use arrays as appropriate when solving problems</a:t>
            </a:r>
          </a:p>
          <a:p>
            <a:endParaRPr lang="en-GB" sz="2000" smtClean="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ChangeArrowheads="1"/>
          </p:cNvSpPr>
          <p:nvPr>
            <p:ph type="title"/>
          </p:nvPr>
        </p:nvSpPr>
        <p:spPr/>
        <p:txBody>
          <a:bodyPr/>
          <a:lstStyle/>
          <a:p>
            <a:pPr algn="ctr"/>
            <a:r>
              <a:rPr lang="en-GB" smtClean="0"/>
              <a:t>Unit A453</a:t>
            </a:r>
          </a:p>
        </p:txBody>
      </p:sp>
      <p:sp>
        <p:nvSpPr>
          <p:cNvPr id="125954" name="Rectangle 3"/>
          <p:cNvSpPr>
            <a:spLocks noGrp="1" noChangeArrowheads="1"/>
          </p:cNvSpPr>
          <p:nvPr>
            <p:ph type="body" idx="1"/>
          </p:nvPr>
        </p:nvSpPr>
        <p:spPr/>
        <p:txBody>
          <a:bodyPr/>
          <a:lstStyle/>
          <a:p>
            <a:pPr eaLnBrk="1" hangingPunct="1">
              <a:lnSpc>
                <a:spcPct val="90000"/>
              </a:lnSpc>
            </a:pPr>
            <a:r>
              <a:rPr lang="en-GB" smtClean="0"/>
              <a:t>The tasks in the sample material will require the candidate to do some coding.</a:t>
            </a:r>
          </a:p>
          <a:p>
            <a:pPr eaLnBrk="1" hangingPunct="1">
              <a:lnSpc>
                <a:spcPct val="90000"/>
              </a:lnSpc>
            </a:pPr>
            <a:r>
              <a:rPr lang="en-GB" smtClean="0"/>
              <a:t>It is clear not all techniques will be required to solve the problems. Candidates do NOT need to utilise all the techniques to score.</a:t>
            </a:r>
          </a:p>
          <a:p>
            <a:pPr eaLnBrk="1" hangingPunct="1">
              <a:lnSpc>
                <a:spcPct val="90000"/>
              </a:lnSpc>
            </a:pPr>
            <a:r>
              <a:rPr lang="en-GB" smtClean="0"/>
              <a:t>We are looking for effective and efficient use of a range of appropriate programming techniques</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ChangeArrowheads="1"/>
          </p:cNvSpPr>
          <p:nvPr>
            <p:ph type="title"/>
          </p:nvPr>
        </p:nvSpPr>
        <p:spPr/>
        <p:txBody>
          <a:bodyPr/>
          <a:lstStyle/>
          <a:p>
            <a:pPr algn="ctr"/>
            <a:r>
              <a:rPr lang="en-GB" smtClean="0"/>
              <a:t>Unit A453</a:t>
            </a:r>
          </a:p>
        </p:txBody>
      </p:sp>
      <p:sp>
        <p:nvSpPr>
          <p:cNvPr id="126978" name="Rectangle 3"/>
          <p:cNvSpPr>
            <a:spLocks noGrp="1" noChangeArrowheads="1"/>
          </p:cNvSpPr>
          <p:nvPr>
            <p:ph type="body" idx="1"/>
          </p:nvPr>
        </p:nvSpPr>
        <p:spPr/>
        <p:txBody>
          <a:bodyPr/>
          <a:lstStyle/>
          <a:p>
            <a:pPr eaLnBrk="1" hangingPunct="1"/>
            <a:r>
              <a:rPr lang="en-GB" smtClean="0"/>
              <a:t>There will be a small choice of tasks.</a:t>
            </a:r>
          </a:p>
          <a:p>
            <a:pPr eaLnBrk="1" hangingPunct="1"/>
            <a:r>
              <a:rPr lang="en-GB" smtClean="0"/>
              <a:t>Candidates cannot pick and choose sub tasks from different sets, the set of tasks must be completed as a unit.</a:t>
            </a:r>
          </a:p>
          <a:p>
            <a:pPr eaLnBrk="1" hangingPunct="1"/>
            <a:r>
              <a:rPr lang="en-GB" smtClean="0"/>
              <a:t>Sets of tasks will be added and deleted from time to time but will be available for several sessions.</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noChangeArrowheads="1"/>
          </p:cNvSpPr>
          <p:nvPr>
            <p:ph type="title"/>
          </p:nvPr>
        </p:nvSpPr>
        <p:spPr/>
        <p:txBody>
          <a:bodyPr/>
          <a:lstStyle/>
          <a:p>
            <a:pPr algn="ctr"/>
            <a:r>
              <a:rPr lang="en-GB" smtClean="0"/>
              <a:t>Unit A453</a:t>
            </a:r>
          </a:p>
        </p:txBody>
      </p:sp>
      <p:sp>
        <p:nvSpPr>
          <p:cNvPr id="128002" name="Rectangle 3"/>
          <p:cNvSpPr>
            <a:spLocks noGrp="1" noChangeArrowheads="1"/>
          </p:cNvSpPr>
          <p:nvPr>
            <p:ph type="body" idx="1"/>
          </p:nvPr>
        </p:nvSpPr>
        <p:spPr/>
        <p:txBody>
          <a:bodyPr/>
          <a:lstStyle/>
          <a:p>
            <a:pPr eaLnBrk="1" hangingPunct="1"/>
            <a:r>
              <a:rPr lang="en-GB" smtClean="0"/>
              <a:t>Candidates should plan their solution effectively and demonstrate the use of algorithms to define their solutions.</a:t>
            </a:r>
          </a:p>
          <a:p>
            <a:pPr eaLnBrk="1" hangingPunct="1"/>
            <a:r>
              <a:rPr lang="en-GB" smtClean="0"/>
              <a:t>Testing is an essential element and must be demonstrated throughout the ‘report’</a:t>
            </a:r>
          </a:p>
          <a:p>
            <a:pPr eaLnBrk="1" hangingPunct="1"/>
            <a:r>
              <a:rPr lang="en-GB" smtClean="0"/>
              <a:t>Evaluation of the solution using test results is also essential.</a:t>
            </a:r>
          </a:p>
          <a:p>
            <a:endParaRPr lang="en-GB" smtClean="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ChangeArrowheads="1"/>
          </p:cNvSpPr>
          <p:nvPr>
            <p:ph type="title"/>
          </p:nvPr>
        </p:nvSpPr>
        <p:spPr/>
        <p:txBody>
          <a:bodyPr/>
          <a:lstStyle/>
          <a:p>
            <a:pPr algn="ctr"/>
            <a:r>
              <a:rPr lang="en-GB" smtClean="0"/>
              <a:t>Unit A453</a:t>
            </a:r>
          </a:p>
        </p:txBody>
      </p:sp>
      <p:sp>
        <p:nvSpPr>
          <p:cNvPr id="129026" name="Rectangle 3"/>
          <p:cNvSpPr>
            <a:spLocks noGrp="1" noChangeArrowheads="1"/>
          </p:cNvSpPr>
          <p:nvPr>
            <p:ph type="body" idx="1"/>
          </p:nvPr>
        </p:nvSpPr>
        <p:spPr/>
        <p:txBody>
          <a:bodyPr/>
          <a:lstStyle/>
          <a:p>
            <a:pPr eaLnBrk="1" hangingPunct="1">
              <a:lnSpc>
                <a:spcPct val="90000"/>
              </a:lnSpc>
            </a:pPr>
            <a:r>
              <a:rPr lang="en-GB" smtClean="0"/>
              <a:t>The work is marked by using a best fit approach comparing the student’s final solutions and reports against the marking guidance in the specification.</a:t>
            </a:r>
          </a:p>
          <a:p>
            <a:pPr eaLnBrk="1" hangingPunct="1">
              <a:lnSpc>
                <a:spcPct val="90000"/>
              </a:lnSpc>
            </a:pPr>
            <a:r>
              <a:rPr lang="en-GB" smtClean="0"/>
              <a:t>If a student fails to complete all the tasks then we need to consider them as equally weighted thus limiting the marks available. Otherwise they should be assessed as a single entity.</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itle 1"/>
          <p:cNvSpPr>
            <a:spLocks noGrp="1"/>
          </p:cNvSpPr>
          <p:nvPr>
            <p:ph type="title"/>
          </p:nvPr>
        </p:nvSpPr>
        <p:spPr/>
        <p:txBody>
          <a:bodyPr/>
          <a:lstStyle/>
          <a:p>
            <a:r>
              <a:rPr lang="en-GB" smtClean="0"/>
              <a:t>Assessment</a:t>
            </a:r>
          </a:p>
        </p:txBody>
      </p:sp>
      <p:sp>
        <p:nvSpPr>
          <p:cNvPr id="130050" name="Content Placeholder 2"/>
          <p:cNvSpPr>
            <a:spLocks noGrp="1"/>
          </p:cNvSpPr>
          <p:nvPr>
            <p:ph idx="1"/>
          </p:nvPr>
        </p:nvSpPr>
        <p:spPr>
          <a:xfrm>
            <a:off x="428625" y="2571750"/>
            <a:ext cx="8134350" cy="3633788"/>
          </a:xfrm>
        </p:spPr>
        <p:txBody>
          <a:bodyPr/>
          <a:lstStyle/>
          <a:p>
            <a:r>
              <a:rPr lang="en-GB" smtClean="0"/>
              <a:t>The marking criteria are intended to provide guidance by describing typical work at a certain mark point, they are NOT tick lists.</a:t>
            </a:r>
          </a:p>
          <a:p>
            <a:r>
              <a:rPr lang="en-GB" smtClean="0"/>
              <a:t>Work matching the descriptor in the higher band will automatically have covered the lower bands for that element.  </a:t>
            </a:r>
          </a:p>
          <a:p>
            <a:r>
              <a:rPr lang="en-GB" smtClean="0"/>
              <a:t>The overall mark should reflect the balance of marks in the mark bands.</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Title 1"/>
          <p:cNvSpPr>
            <a:spLocks noGrp="1"/>
          </p:cNvSpPr>
          <p:nvPr>
            <p:ph type="title"/>
          </p:nvPr>
        </p:nvSpPr>
        <p:spPr/>
        <p:txBody>
          <a:bodyPr/>
          <a:lstStyle/>
          <a:p>
            <a:r>
              <a:rPr lang="en-GB" b="1" smtClean="0"/>
              <a:t>Programming Techniques</a:t>
            </a:r>
            <a:endParaRPr lang="en-GB" smtClean="0"/>
          </a:p>
        </p:txBody>
      </p:sp>
      <p:pic>
        <p:nvPicPr>
          <p:cNvPr id="131074" name="Picture 2"/>
          <p:cNvPicPr>
            <a:picLocks noGrp="1" noChangeAspect="1" noChangeArrowheads="1"/>
          </p:cNvPicPr>
          <p:nvPr>
            <p:ph idx="1"/>
          </p:nvPr>
        </p:nvPicPr>
        <p:blipFill>
          <a:blip r:embed="rId2"/>
          <a:srcRect l="28937" t="41460" r="27739" b="17256"/>
          <a:stretch>
            <a:fillRect/>
          </a:stretch>
        </p:blipFill>
        <p:spPr>
          <a:xfrm>
            <a:off x="428625" y="2643188"/>
            <a:ext cx="7950200" cy="4071937"/>
          </a:xfrm>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ChangeArrowheads="1"/>
          </p:cNvSpPr>
          <p:nvPr>
            <p:ph type="title"/>
          </p:nvPr>
        </p:nvSpPr>
        <p:spPr/>
        <p:txBody>
          <a:bodyPr/>
          <a:lstStyle/>
          <a:p>
            <a:pPr algn="ctr"/>
            <a:r>
              <a:rPr lang="en-GB" smtClean="0"/>
              <a:t>Unit A453</a:t>
            </a:r>
          </a:p>
        </p:txBody>
      </p:sp>
      <p:sp>
        <p:nvSpPr>
          <p:cNvPr id="132098" name="Rectangle 3"/>
          <p:cNvSpPr>
            <a:spLocks noGrp="1" noChangeArrowheads="1"/>
          </p:cNvSpPr>
          <p:nvPr>
            <p:ph type="body" idx="1"/>
          </p:nvPr>
        </p:nvSpPr>
        <p:spPr/>
        <p:txBody>
          <a:bodyPr/>
          <a:lstStyle/>
          <a:p>
            <a:pPr eaLnBrk="1" hangingPunct="1"/>
            <a:r>
              <a:rPr lang="en-GB" smtClean="0"/>
              <a:t>While there is a ‘report’, the nature of this report is flexible,</a:t>
            </a:r>
          </a:p>
          <a:p>
            <a:pPr lvl="1" eaLnBrk="1" hangingPunct="1"/>
            <a:r>
              <a:rPr lang="en-GB" smtClean="0"/>
              <a:t>Students may submit video, printed output, screen shots, presentations, annotated code, other?</a:t>
            </a:r>
          </a:p>
          <a:p>
            <a:pPr lvl="1" eaLnBrk="1" hangingPunct="1"/>
            <a:r>
              <a:rPr lang="en-GB" smtClean="0"/>
              <a:t>Evidence that supports your teacher assessment is what we require.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en-GB" smtClean="0"/>
              <a:t>Michael Gove</a:t>
            </a:r>
          </a:p>
        </p:txBody>
      </p:sp>
      <p:sp>
        <p:nvSpPr>
          <p:cNvPr id="27650" name="Rectangle 3"/>
          <p:cNvSpPr>
            <a:spLocks noGrp="1" noChangeArrowheads="1"/>
          </p:cNvSpPr>
          <p:nvPr>
            <p:ph type="body" idx="1"/>
          </p:nvPr>
        </p:nvSpPr>
        <p:spPr>
          <a:xfrm>
            <a:off x="468313" y="2852738"/>
            <a:ext cx="8134350" cy="3633787"/>
          </a:xfrm>
        </p:spPr>
        <p:txBody>
          <a:bodyPr/>
          <a:lstStyle/>
          <a:p>
            <a:pPr eaLnBrk="1" hangingPunct="1">
              <a:lnSpc>
                <a:spcPct val="90000"/>
              </a:lnSpc>
              <a:buFontTx/>
              <a:buNone/>
            </a:pPr>
            <a:endParaRPr lang="en-GB" sz="2400" i="1" smtClean="0"/>
          </a:p>
          <a:p>
            <a:pPr>
              <a:buFontTx/>
              <a:buNone/>
            </a:pPr>
            <a:r>
              <a:rPr lang="en-GB" sz="2400" i="1" smtClean="0"/>
              <a:t>  Schools, teachers and industry leaders have all told us that the current curriculum is too off-putting, too demotivating, too dull.</a:t>
            </a:r>
          </a:p>
          <a:p>
            <a:pPr eaLnBrk="1" hangingPunct="1">
              <a:lnSpc>
                <a:spcPct val="90000"/>
              </a:lnSpc>
              <a:buFontTx/>
              <a:buNone/>
            </a:pPr>
            <a:endParaRPr lang="en-GB" sz="2400" i="1" smtClean="0"/>
          </a:p>
          <a:p>
            <a:pPr eaLnBrk="1" hangingPunct="1">
              <a:lnSpc>
                <a:spcPct val="90000"/>
              </a:lnSpc>
              <a:buFontTx/>
              <a:buNone/>
            </a:pPr>
            <a:r>
              <a:rPr lang="en-GB" sz="2400" smtClean="0"/>
              <a:t>  </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Title 1"/>
          <p:cNvSpPr>
            <a:spLocks noGrp="1"/>
          </p:cNvSpPr>
          <p:nvPr>
            <p:ph type="ctrTitle"/>
          </p:nvPr>
        </p:nvSpPr>
        <p:spPr/>
        <p:txBody>
          <a:bodyPr/>
          <a:lstStyle/>
          <a:p>
            <a:pPr eaLnBrk="1" hangingPunct="1"/>
            <a:r>
              <a:rPr lang="en-GB" smtClean="0"/>
              <a:t>A453</a:t>
            </a:r>
          </a:p>
        </p:txBody>
      </p:sp>
      <p:sp>
        <p:nvSpPr>
          <p:cNvPr id="133122" name="Subtitle 2"/>
          <p:cNvSpPr>
            <a:spLocks noGrp="1"/>
          </p:cNvSpPr>
          <p:nvPr>
            <p:ph type="subTitle" idx="1"/>
          </p:nvPr>
        </p:nvSpPr>
        <p:spPr>
          <a:xfrm>
            <a:off x="539750" y="3716338"/>
            <a:ext cx="7854950" cy="1752600"/>
          </a:xfrm>
        </p:spPr>
        <p:txBody>
          <a:bodyPr/>
          <a:lstStyle/>
          <a:p>
            <a:pPr eaLnBrk="1" hangingPunct="1"/>
            <a:r>
              <a:rPr lang="en-GB" smtClean="0"/>
              <a:t>Password strength sample task</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Title 1"/>
          <p:cNvSpPr>
            <a:spLocks noGrp="1"/>
          </p:cNvSpPr>
          <p:nvPr>
            <p:ph type="title"/>
          </p:nvPr>
        </p:nvSpPr>
        <p:spPr/>
        <p:txBody>
          <a:bodyPr/>
          <a:lstStyle/>
          <a:p>
            <a:pPr eaLnBrk="1" hangingPunct="1"/>
            <a:r>
              <a:rPr lang="en-GB" smtClean="0"/>
              <a:t>The basic requirements</a:t>
            </a:r>
          </a:p>
        </p:txBody>
      </p:sp>
      <p:pic>
        <p:nvPicPr>
          <p:cNvPr id="134146" name="Picture 2"/>
          <p:cNvPicPr>
            <a:picLocks noGrp="1" noChangeAspect="1" noChangeArrowheads="1"/>
          </p:cNvPicPr>
          <p:nvPr>
            <p:ph idx="1"/>
          </p:nvPr>
        </p:nvPicPr>
        <p:blipFill>
          <a:blip r:embed="rId2"/>
          <a:srcRect l="35243" t="41798" r="30904" b="21056"/>
          <a:stretch>
            <a:fillRect/>
          </a:stretch>
        </p:blipFill>
        <p:spPr>
          <a:xfrm>
            <a:off x="571500" y="1857375"/>
            <a:ext cx="7389813" cy="4357688"/>
          </a:xfrm>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69" name="Picture 3"/>
          <p:cNvPicPr>
            <a:picLocks noChangeAspect="1" noChangeArrowheads="1"/>
          </p:cNvPicPr>
          <p:nvPr/>
        </p:nvPicPr>
        <p:blipFill>
          <a:blip r:embed="rId2"/>
          <a:srcRect/>
          <a:stretch>
            <a:fillRect/>
          </a:stretch>
        </p:blipFill>
        <p:spPr bwMode="auto">
          <a:xfrm>
            <a:off x="5508625" y="9525"/>
            <a:ext cx="3167063" cy="6848475"/>
          </a:xfrm>
          <a:prstGeom prst="rect">
            <a:avLst/>
          </a:prstGeom>
          <a:noFill/>
          <a:ln w="9525">
            <a:noFill/>
            <a:miter lim="800000"/>
            <a:headEnd/>
            <a:tailEnd/>
          </a:ln>
        </p:spPr>
      </p:pic>
      <p:sp>
        <p:nvSpPr>
          <p:cNvPr id="135170" name="TextBox 8"/>
          <p:cNvSpPr txBox="1">
            <a:spLocks noChangeArrowheads="1"/>
          </p:cNvSpPr>
          <p:nvPr/>
        </p:nvSpPr>
        <p:spPr bwMode="auto">
          <a:xfrm>
            <a:off x="395288" y="1484313"/>
            <a:ext cx="4143375" cy="5048250"/>
          </a:xfrm>
          <a:prstGeom prst="rect">
            <a:avLst/>
          </a:prstGeom>
          <a:noFill/>
          <a:ln w="9525">
            <a:noFill/>
            <a:miter lim="800000"/>
            <a:headEnd/>
            <a:tailEnd/>
          </a:ln>
        </p:spPr>
        <p:txBody>
          <a:bodyPr>
            <a:spAutoFit/>
          </a:bodyPr>
          <a:lstStyle/>
          <a:p>
            <a:r>
              <a:rPr lang="en-GB" sz="1400">
                <a:latin typeface="Calibri" pitchFamily="34" charset="0"/>
              </a:rPr>
              <a:t>REPEAT</a:t>
            </a:r>
          </a:p>
          <a:p>
            <a:r>
              <a:rPr lang="en-GB" sz="1400">
                <a:latin typeface="Calibri" pitchFamily="34" charset="0"/>
              </a:rPr>
              <a:t>INPUT the password</a:t>
            </a:r>
          </a:p>
          <a:p>
            <a:r>
              <a:rPr lang="en-GB" sz="1400">
                <a:latin typeface="Calibri" pitchFamily="34" charset="0"/>
              </a:rPr>
              <a:t>len=length of password</a:t>
            </a:r>
          </a:p>
          <a:p>
            <a:r>
              <a:rPr lang="en-GB" sz="1400">
                <a:latin typeface="Calibri" pitchFamily="34" charset="0"/>
              </a:rPr>
              <a:t>IF len &lt;6 OR len &gt;12 THEN </a:t>
            </a:r>
          </a:p>
          <a:p>
            <a:r>
              <a:rPr lang="en-GB" sz="1400">
                <a:latin typeface="Calibri" pitchFamily="34" charset="0"/>
              </a:rPr>
              <a:t>PRINT suitable error message</a:t>
            </a:r>
          </a:p>
          <a:p>
            <a:r>
              <a:rPr lang="en-GB" sz="1400">
                <a:latin typeface="Calibri" pitchFamily="34" charset="0"/>
              </a:rPr>
              <a:t>UNTIL len &gt;=6 and &lt;=12</a:t>
            </a:r>
          </a:p>
          <a:p>
            <a:r>
              <a:rPr lang="en-GB" sz="1400">
                <a:latin typeface="Calibri" pitchFamily="34" charset="0"/>
              </a:rPr>
              <a:t>PRINT password OK</a:t>
            </a:r>
          </a:p>
          <a:p>
            <a:r>
              <a:rPr lang="en-GB" sz="1400">
                <a:latin typeface="Calibri" pitchFamily="34" charset="0"/>
              </a:rPr>
              <a:t>Initialise upper, lower and number to 0</a:t>
            </a:r>
          </a:p>
          <a:p>
            <a:r>
              <a:rPr lang="en-GB" sz="1400">
                <a:latin typeface="Calibri" pitchFamily="34" charset="0"/>
              </a:rPr>
              <a:t>FOR i = 1 TO len</a:t>
            </a:r>
          </a:p>
          <a:p>
            <a:r>
              <a:rPr lang="en-GB" sz="1400">
                <a:latin typeface="Calibri" pitchFamily="34" charset="0"/>
              </a:rPr>
              <a:t>IF MID$(password, i, 1) is upper AND upper =0 THEN upper =1</a:t>
            </a:r>
          </a:p>
          <a:p>
            <a:r>
              <a:rPr lang="en-GB" sz="1400">
                <a:latin typeface="Calibri" pitchFamily="34" charset="0"/>
              </a:rPr>
              <a:t>ELSE</a:t>
            </a:r>
          </a:p>
          <a:p>
            <a:r>
              <a:rPr lang="en-GB" sz="1400">
                <a:latin typeface="Calibri" pitchFamily="34" charset="0"/>
              </a:rPr>
              <a:t>IF MID$(password, i, 1) is lower AND lower =0 THEN lower =1</a:t>
            </a:r>
          </a:p>
          <a:p>
            <a:r>
              <a:rPr lang="en-GB" sz="1400">
                <a:latin typeface="Calibri" pitchFamily="34" charset="0"/>
              </a:rPr>
              <a:t>ELSE</a:t>
            </a:r>
          </a:p>
          <a:p>
            <a:r>
              <a:rPr lang="en-GB" sz="1400">
                <a:latin typeface="Calibri" pitchFamily="34" charset="0"/>
              </a:rPr>
              <a:t>IF MID$(password, i, 1) is number AND number =0 THEN number =1</a:t>
            </a:r>
          </a:p>
          <a:p>
            <a:r>
              <a:rPr lang="en-GB" sz="1400">
                <a:latin typeface="Calibri" pitchFamily="34" charset="0"/>
              </a:rPr>
              <a:t>NEXT i</a:t>
            </a:r>
          </a:p>
          <a:p>
            <a:r>
              <a:rPr lang="en-GB" sz="1400">
                <a:latin typeface="Calibri" pitchFamily="34" charset="0"/>
              </a:rPr>
              <a:t>strength = upper+lower+number</a:t>
            </a:r>
          </a:p>
          <a:p>
            <a:r>
              <a:rPr lang="en-GB" sz="1400">
                <a:latin typeface="Calibri" pitchFamily="34" charset="0"/>
              </a:rPr>
              <a:t>CASE </a:t>
            </a:r>
          </a:p>
          <a:p>
            <a:r>
              <a:rPr lang="en-GB" sz="1400">
                <a:latin typeface="Calibri" pitchFamily="34" charset="0"/>
              </a:rPr>
              <a:t>strength = 1 then PRINT “WEAK”</a:t>
            </a:r>
          </a:p>
          <a:p>
            <a:r>
              <a:rPr lang="en-GB" sz="1400">
                <a:latin typeface="Calibri" pitchFamily="34" charset="0"/>
              </a:rPr>
              <a:t>strength = 2 then PRINT “MEDIUM”</a:t>
            </a:r>
          </a:p>
          <a:p>
            <a:r>
              <a:rPr lang="en-GB" sz="1400">
                <a:latin typeface="Calibri" pitchFamily="34" charset="0"/>
              </a:rPr>
              <a:t>strength = 3 then PRINT “STRONG”</a:t>
            </a:r>
          </a:p>
        </p:txBody>
      </p:sp>
      <p:sp>
        <p:nvSpPr>
          <p:cNvPr id="4" name="Rectangle 3"/>
          <p:cNvSpPr/>
          <p:nvPr/>
        </p:nvSpPr>
        <p:spPr>
          <a:xfrm>
            <a:off x="7092950" y="5949950"/>
            <a:ext cx="15113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TextBox 1"/>
          <p:cNvSpPr txBox="1">
            <a:spLocks noChangeArrowheads="1"/>
          </p:cNvSpPr>
          <p:nvPr/>
        </p:nvSpPr>
        <p:spPr bwMode="auto">
          <a:xfrm>
            <a:off x="468313" y="1484313"/>
            <a:ext cx="8208962" cy="923925"/>
          </a:xfrm>
          <a:prstGeom prst="rect">
            <a:avLst/>
          </a:prstGeom>
          <a:noFill/>
          <a:ln w="9525">
            <a:noFill/>
            <a:miter lim="800000"/>
            <a:headEnd/>
            <a:tailEnd/>
          </a:ln>
        </p:spPr>
        <p:txBody>
          <a:bodyPr>
            <a:spAutoFit/>
          </a:bodyPr>
          <a:lstStyle/>
          <a:p>
            <a:r>
              <a:rPr lang="en-GB"/>
              <a:t>We need a test strategy to use during development to show that the solution works at each stage.</a:t>
            </a:r>
          </a:p>
          <a:p>
            <a:r>
              <a:rPr lang="en-GB"/>
              <a:t>Requirement: 6- 12 characters</a:t>
            </a:r>
          </a:p>
        </p:txBody>
      </p:sp>
      <p:graphicFrame>
        <p:nvGraphicFramePr>
          <p:cNvPr id="3" name="Table 2"/>
          <p:cNvGraphicFramePr>
            <a:graphicFrameLocks noGrp="1"/>
          </p:cNvGraphicFramePr>
          <p:nvPr/>
        </p:nvGraphicFramePr>
        <p:xfrm>
          <a:off x="395288" y="2462213"/>
          <a:ext cx="8353425" cy="1431925"/>
        </p:xfrm>
        <a:graphic>
          <a:graphicData uri="http://schemas.openxmlformats.org/drawingml/2006/table">
            <a:tbl>
              <a:tblPr firstRow="1" bandRow="1">
                <a:tableStyleId>{F5AB1C69-6EDB-4FF4-983F-18BD219EF322}</a:tableStyleId>
              </a:tblPr>
              <a:tblGrid>
                <a:gridCol w="1670586"/>
                <a:gridCol w="1670586"/>
                <a:gridCol w="1670586"/>
                <a:gridCol w="1670586"/>
                <a:gridCol w="1670586"/>
              </a:tblGrid>
              <a:tr h="334588">
                <a:tc>
                  <a:txBody>
                    <a:bodyPr/>
                    <a:lstStyle/>
                    <a:p>
                      <a:r>
                        <a:rPr lang="en-GB" dirty="0" smtClean="0"/>
                        <a:t>Less than 6</a:t>
                      </a:r>
                      <a:endParaRPr lang="en-GB" dirty="0"/>
                    </a:p>
                  </a:txBody>
                  <a:tcPr/>
                </a:tc>
                <a:tc>
                  <a:txBody>
                    <a:bodyPr/>
                    <a:lstStyle/>
                    <a:p>
                      <a:r>
                        <a:rPr lang="en-GB" dirty="0" smtClean="0"/>
                        <a:t>6 exactly</a:t>
                      </a:r>
                      <a:endParaRPr lang="en-GB" dirty="0"/>
                    </a:p>
                  </a:txBody>
                  <a:tcPr/>
                </a:tc>
                <a:tc>
                  <a:txBody>
                    <a:bodyPr/>
                    <a:lstStyle/>
                    <a:p>
                      <a:r>
                        <a:rPr lang="en-GB" dirty="0" smtClean="0"/>
                        <a:t>&gt;6</a:t>
                      </a:r>
                      <a:r>
                        <a:rPr lang="en-GB" baseline="0" dirty="0" smtClean="0"/>
                        <a:t> and &lt;12</a:t>
                      </a:r>
                      <a:endParaRPr lang="en-GB" dirty="0"/>
                    </a:p>
                  </a:txBody>
                  <a:tcPr/>
                </a:tc>
                <a:tc>
                  <a:txBody>
                    <a:bodyPr/>
                    <a:lstStyle/>
                    <a:p>
                      <a:r>
                        <a:rPr lang="en-GB" dirty="0" smtClean="0"/>
                        <a:t>12 exactly</a:t>
                      </a:r>
                      <a:endParaRPr lang="en-GB" dirty="0"/>
                    </a:p>
                  </a:txBody>
                  <a:tcPr/>
                </a:tc>
                <a:tc>
                  <a:txBody>
                    <a:bodyPr/>
                    <a:lstStyle/>
                    <a:p>
                      <a:r>
                        <a:rPr lang="en-GB" dirty="0" smtClean="0"/>
                        <a:t>More than 12</a:t>
                      </a:r>
                      <a:endParaRPr lang="en-GB" dirty="0"/>
                    </a:p>
                  </a:txBody>
                  <a:tcPr/>
                </a:tc>
              </a:tr>
              <a:tr h="334588">
                <a:tc>
                  <a:txBody>
                    <a:bodyPr/>
                    <a:lstStyle/>
                    <a:p>
                      <a:r>
                        <a:rPr lang="en-GB" sz="1600" dirty="0" err="1" smtClean="0"/>
                        <a:t>qwert</a:t>
                      </a:r>
                      <a:endParaRPr lang="en-GB" sz="1600" dirty="0"/>
                    </a:p>
                  </a:txBody>
                  <a:tcPr/>
                </a:tc>
                <a:tc>
                  <a:txBody>
                    <a:bodyPr/>
                    <a:lstStyle/>
                    <a:p>
                      <a:r>
                        <a:rPr lang="en-GB" sz="1600" dirty="0" smtClean="0"/>
                        <a:t>qwerty</a:t>
                      </a:r>
                      <a:endParaRPr lang="en-GB" sz="1600" dirty="0"/>
                    </a:p>
                  </a:txBody>
                  <a:tcPr/>
                </a:tc>
                <a:tc>
                  <a:txBody>
                    <a:bodyPr/>
                    <a:lstStyle/>
                    <a:p>
                      <a:r>
                        <a:rPr lang="en-GB" sz="1600" dirty="0" err="1" smtClean="0"/>
                        <a:t>qwertyui</a:t>
                      </a:r>
                      <a:endParaRPr lang="en-GB" sz="1600" dirty="0"/>
                    </a:p>
                  </a:txBody>
                  <a:tcPr/>
                </a:tc>
                <a:tc>
                  <a:txBody>
                    <a:bodyPr/>
                    <a:lstStyle/>
                    <a:p>
                      <a:r>
                        <a:rPr lang="en-GB" sz="1600" dirty="0" err="1" smtClean="0"/>
                        <a:t>qwertyuiopas</a:t>
                      </a:r>
                      <a:endParaRPr lang="en-GB" sz="1600" dirty="0"/>
                    </a:p>
                  </a:txBody>
                  <a:tcPr/>
                </a:tc>
                <a:tc>
                  <a:txBody>
                    <a:bodyPr/>
                    <a:lstStyle/>
                    <a:p>
                      <a:r>
                        <a:rPr lang="en-GB" sz="1600" dirty="0" err="1" smtClean="0"/>
                        <a:t>qwertyuiopasd</a:t>
                      </a:r>
                      <a:endParaRPr lang="en-GB" sz="1600" dirty="0"/>
                    </a:p>
                  </a:txBody>
                  <a:tcPr/>
                </a:tc>
              </a:tr>
              <a:tr h="660009">
                <a:tc>
                  <a:txBody>
                    <a:bodyPr/>
                    <a:lstStyle/>
                    <a:p>
                      <a:r>
                        <a:rPr lang="en-GB" sz="1400" dirty="0" smtClean="0"/>
                        <a:t>5</a:t>
                      </a:r>
                      <a:r>
                        <a:rPr lang="en-GB" sz="1400" baseline="0" dirty="0" smtClean="0"/>
                        <a:t> characters should be rejected</a:t>
                      </a:r>
                      <a:endParaRPr lang="en-GB" sz="1400" dirty="0"/>
                    </a:p>
                  </a:txBody>
                  <a:tcPr/>
                </a:tc>
                <a:tc>
                  <a:txBody>
                    <a:bodyPr/>
                    <a:lstStyle/>
                    <a:p>
                      <a:r>
                        <a:rPr lang="en-GB" sz="1400" dirty="0" smtClean="0"/>
                        <a:t>6 characters, boundary, should be OK</a:t>
                      </a:r>
                      <a:endParaRPr lang="en-GB" sz="1400" dirty="0"/>
                    </a:p>
                  </a:txBody>
                  <a:tcPr/>
                </a:tc>
                <a:tc>
                  <a:txBody>
                    <a:bodyPr/>
                    <a:lstStyle/>
                    <a:p>
                      <a:r>
                        <a:rPr lang="en-GB" sz="1400" dirty="0" smtClean="0"/>
                        <a:t>8 characters, </a:t>
                      </a:r>
                      <a:r>
                        <a:rPr lang="en-GB" sz="1400" baseline="0" dirty="0" smtClean="0"/>
                        <a:t> valid input should be OK</a:t>
                      </a:r>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12 characters, boundary, should be OK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13 characters should be rejected</a:t>
                      </a:r>
                      <a:endParaRPr lang="en-GB" sz="1400" dirty="0" smtClean="0"/>
                    </a:p>
                  </a:txBody>
                  <a:tcPr/>
                </a:tc>
              </a:tr>
            </a:tbl>
          </a:graphicData>
        </a:graphic>
      </p:graphicFrame>
      <p:sp>
        <p:nvSpPr>
          <p:cNvPr id="136220" name="TextBox 3"/>
          <p:cNvSpPr txBox="1">
            <a:spLocks noChangeArrowheads="1"/>
          </p:cNvSpPr>
          <p:nvPr/>
        </p:nvSpPr>
        <p:spPr bwMode="auto">
          <a:xfrm>
            <a:off x="539750" y="4005263"/>
            <a:ext cx="7775575" cy="369887"/>
          </a:xfrm>
          <a:prstGeom prst="rect">
            <a:avLst/>
          </a:prstGeom>
          <a:noFill/>
          <a:ln w="9525">
            <a:noFill/>
            <a:miter lim="800000"/>
            <a:headEnd/>
            <a:tailEnd/>
          </a:ln>
        </p:spPr>
        <p:txBody>
          <a:bodyPr>
            <a:spAutoFit/>
          </a:bodyPr>
          <a:lstStyle/>
          <a:p>
            <a:r>
              <a:rPr lang="en-GB"/>
              <a:t>Weak, Medium and Strong identified:</a:t>
            </a:r>
          </a:p>
        </p:txBody>
      </p:sp>
      <p:graphicFrame>
        <p:nvGraphicFramePr>
          <p:cNvPr id="5" name="Table 4"/>
          <p:cNvGraphicFramePr>
            <a:graphicFrameLocks noGrp="1"/>
          </p:cNvGraphicFramePr>
          <p:nvPr/>
        </p:nvGraphicFramePr>
        <p:xfrm>
          <a:off x="468313" y="4297363"/>
          <a:ext cx="8353425" cy="2133600"/>
        </p:xfrm>
        <a:graphic>
          <a:graphicData uri="http://schemas.openxmlformats.org/drawingml/2006/table">
            <a:tbl>
              <a:tblPr firstRow="1" bandRow="1">
                <a:tableStyleId>{F5AB1C69-6EDB-4FF4-983F-18BD219EF322}</a:tableStyleId>
              </a:tblPr>
              <a:tblGrid>
                <a:gridCol w="1670586"/>
                <a:gridCol w="1670586"/>
                <a:gridCol w="1670586"/>
                <a:gridCol w="1670586"/>
                <a:gridCol w="1670586"/>
              </a:tblGrid>
              <a:tr h="329513">
                <a:tc>
                  <a:txBody>
                    <a:bodyPr/>
                    <a:lstStyle/>
                    <a:p>
                      <a:r>
                        <a:rPr lang="en-GB" dirty="0" smtClean="0"/>
                        <a:t>Weak</a:t>
                      </a:r>
                      <a:endParaRPr lang="en-GB" dirty="0"/>
                    </a:p>
                  </a:txBody>
                  <a:tcPr/>
                </a:tc>
                <a:tc gridSpan="3">
                  <a:txBody>
                    <a:bodyPr/>
                    <a:lstStyle/>
                    <a:p>
                      <a:pPr algn="ctr"/>
                      <a:r>
                        <a:rPr lang="en-GB" dirty="0" smtClean="0"/>
                        <a:t>Medium</a:t>
                      </a:r>
                      <a:endParaRPr lang="en-GB" dirty="0"/>
                    </a:p>
                  </a:txBody>
                  <a:tcPr/>
                </a:tc>
                <a:tc hMerge="1">
                  <a:txBody>
                    <a:bodyPr/>
                    <a:lstStyle/>
                    <a:p>
                      <a:endParaRPr lang="en-GB" dirty="0"/>
                    </a:p>
                  </a:txBody>
                  <a:tcPr/>
                </a:tc>
                <a:tc hMerge="1">
                  <a:txBody>
                    <a:bodyPr/>
                    <a:lstStyle/>
                    <a:p>
                      <a:endParaRPr lang="en-GB" dirty="0"/>
                    </a:p>
                  </a:txBody>
                  <a:tcPr/>
                </a:tc>
                <a:tc>
                  <a:txBody>
                    <a:bodyPr/>
                    <a:lstStyle/>
                    <a:p>
                      <a:r>
                        <a:rPr lang="en-GB" dirty="0" smtClean="0"/>
                        <a:t>Strong</a:t>
                      </a:r>
                      <a:endParaRPr lang="en-GB" dirty="0"/>
                    </a:p>
                  </a:txBody>
                  <a:tcPr/>
                </a:tc>
              </a:tr>
              <a:tr h="741405">
                <a:tc>
                  <a:txBody>
                    <a:bodyPr/>
                    <a:lstStyle/>
                    <a:p>
                      <a:r>
                        <a:rPr lang="en-GB" sz="1600" dirty="0" smtClean="0"/>
                        <a:t>qwerty</a:t>
                      </a:r>
                    </a:p>
                    <a:p>
                      <a:r>
                        <a:rPr lang="en-GB" sz="1600" dirty="0" smtClean="0"/>
                        <a:t>QWERTY</a:t>
                      </a:r>
                    </a:p>
                    <a:p>
                      <a:r>
                        <a:rPr lang="en-GB" sz="1600" dirty="0" smtClean="0"/>
                        <a:t>123456</a:t>
                      </a:r>
                    </a:p>
                  </a:txBody>
                  <a:tcPr/>
                </a:tc>
                <a:tc>
                  <a:txBody>
                    <a:bodyPr/>
                    <a:lstStyle/>
                    <a:p>
                      <a:r>
                        <a:rPr lang="en-GB" sz="1600" dirty="0" smtClean="0"/>
                        <a:t>Qwerty</a:t>
                      </a:r>
                    </a:p>
                    <a:p>
                      <a:r>
                        <a:rPr lang="en-GB" sz="1600" dirty="0" err="1" smtClean="0"/>
                        <a:t>Awerty</a:t>
                      </a:r>
                      <a:endParaRPr lang="en-GB" sz="1600" dirty="0" smtClean="0"/>
                    </a:p>
                    <a:p>
                      <a:r>
                        <a:rPr lang="en-GB" sz="1600" dirty="0" err="1" smtClean="0"/>
                        <a:t>Zwerty</a:t>
                      </a:r>
                      <a:endParaRPr lang="en-GB" sz="1600" dirty="0"/>
                    </a:p>
                  </a:txBody>
                  <a:tcPr/>
                </a:tc>
                <a:tc>
                  <a:txBody>
                    <a:bodyPr/>
                    <a:lstStyle/>
                    <a:p>
                      <a:r>
                        <a:rPr lang="en-GB" sz="1600" dirty="0" smtClean="0"/>
                        <a:t>3werty</a:t>
                      </a:r>
                    </a:p>
                    <a:p>
                      <a:r>
                        <a:rPr lang="en-GB" sz="1600" dirty="0" smtClean="0"/>
                        <a:t>3WERTY</a:t>
                      </a:r>
                    </a:p>
                    <a:p>
                      <a:r>
                        <a:rPr lang="en-GB" sz="1600" dirty="0" smtClean="0"/>
                        <a:t>Q23456</a:t>
                      </a:r>
                    </a:p>
                  </a:txBody>
                  <a:tcPr/>
                </a:tc>
                <a:tc>
                  <a:txBody>
                    <a:bodyPr/>
                    <a:lstStyle/>
                    <a:p>
                      <a:r>
                        <a:rPr lang="en-GB" sz="1600" dirty="0" smtClean="0"/>
                        <a:t>qwe456</a:t>
                      </a:r>
                    </a:p>
                    <a:p>
                      <a:r>
                        <a:rPr lang="en-GB" sz="1600" dirty="0" smtClean="0"/>
                        <a:t>1w3r5y</a:t>
                      </a:r>
                    </a:p>
                    <a:p>
                      <a:r>
                        <a:rPr lang="en-GB" sz="1600" dirty="0" smtClean="0"/>
                        <a:t>QW345Y</a:t>
                      </a:r>
                      <a:endParaRPr lang="en-GB" sz="1600" dirty="0"/>
                    </a:p>
                  </a:txBody>
                  <a:tcPr/>
                </a:tc>
                <a:tc>
                  <a:txBody>
                    <a:bodyPr/>
                    <a:lstStyle/>
                    <a:p>
                      <a:r>
                        <a:rPr lang="en-GB" sz="1600" dirty="0" smtClean="0"/>
                        <a:t>QW34ty</a:t>
                      </a:r>
                    </a:p>
                    <a:p>
                      <a:r>
                        <a:rPr lang="en-GB" sz="1600" dirty="0" smtClean="0"/>
                        <a:t>12erTY</a:t>
                      </a:r>
                      <a:endParaRPr lang="en-GB" sz="1600" dirty="0"/>
                    </a:p>
                  </a:txBody>
                  <a:tcPr/>
                </a:tc>
              </a:tr>
              <a:tr h="851242">
                <a:tc>
                  <a:txBody>
                    <a:bodyPr/>
                    <a:lstStyle/>
                    <a:p>
                      <a:r>
                        <a:rPr lang="en-GB" sz="1400" dirty="0" smtClean="0"/>
                        <a:t>All lower / upper case/ numeric:</a:t>
                      </a:r>
                    </a:p>
                    <a:p>
                      <a:r>
                        <a:rPr lang="en-GB" sz="1400" dirty="0" smtClean="0"/>
                        <a:t>weak reported</a:t>
                      </a:r>
                      <a:endParaRPr lang="en-GB" sz="1400" dirty="0"/>
                    </a:p>
                  </a:txBody>
                  <a:tcPr/>
                </a:tc>
                <a:tc>
                  <a:txBody>
                    <a:bodyPr/>
                    <a:lstStyle/>
                    <a:p>
                      <a:r>
                        <a:rPr lang="en-GB" sz="1400" dirty="0" smtClean="0"/>
                        <a:t>1 upper case, rest lower, also test A and Z accepted</a:t>
                      </a:r>
                    </a:p>
                    <a:p>
                      <a:r>
                        <a:rPr lang="en-GB" sz="1400" dirty="0" smtClean="0"/>
                        <a:t>Medium</a:t>
                      </a:r>
                      <a:r>
                        <a:rPr lang="en-GB" sz="1400" baseline="0" dirty="0" smtClean="0"/>
                        <a:t> reported</a:t>
                      </a:r>
                      <a:endParaRPr lang="en-GB" sz="1400" dirty="0"/>
                    </a:p>
                  </a:txBody>
                  <a:tcPr/>
                </a:tc>
                <a:tc>
                  <a:txBody>
                    <a:bodyPr/>
                    <a:lstStyle/>
                    <a:p>
                      <a:r>
                        <a:rPr lang="en-GB" sz="1400" dirty="0" smtClean="0"/>
                        <a:t>All medium strength</a:t>
                      </a:r>
                      <a:r>
                        <a:rPr lang="en-GB" sz="1400" baseline="0" dirty="0" smtClean="0"/>
                        <a:t> combinations</a:t>
                      </a:r>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With differing quantities</a:t>
                      </a:r>
                      <a:r>
                        <a:rPr lang="en-GB" sz="1400" baseline="0" dirty="0" smtClean="0"/>
                        <a:t> of numbers and letters</a:t>
                      </a:r>
                      <a:endParaRPr lang="en-GB"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Both cases and numeric used, Strong reported</a:t>
                      </a:r>
                      <a:endParaRPr lang="en-GB" sz="1400" dirty="0" smtClean="0"/>
                    </a:p>
                  </a:txBody>
                  <a:tcPr/>
                </a:tc>
              </a:tr>
            </a:tbl>
          </a:graphicData>
        </a:graphic>
      </p:graphicFrame>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Picture 3"/>
          <p:cNvPicPr>
            <a:picLocks noChangeAspect="1" noChangeArrowheads="1"/>
          </p:cNvPicPr>
          <p:nvPr/>
        </p:nvPicPr>
        <p:blipFill>
          <a:blip r:embed="rId2"/>
          <a:srcRect/>
          <a:stretch>
            <a:fillRect/>
          </a:stretch>
        </p:blipFill>
        <p:spPr bwMode="auto">
          <a:xfrm>
            <a:off x="539750" y="4005263"/>
            <a:ext cx="3676650" cy="1085850"/>
          </a:xfrm>
          <a:prstGeom prst="rect">
            <a:avLst/>
          </a:prstGeom>
          <a:noFill/>
          <a:ln w="9525">
            <a:noFill/>
            <a:miter lim="800000"/>
            <a:headEnd/>
            <a:tailEnd/>
          </a:ln>
        </p:spPr>
      </p:pic>
      <p:pic>
        <p:nvPicPr>
          <p:cNvPr id="137218" name="Picture 6"/>
          <p:cNvPicPr>
            <a:picLocks noChangeAspect="1" noChangeArrowheads="1"/>
          </p:cNvPicPr>
          <p:nvPr/>
        </p:nvPicPr>
        <p:blipFill>
          <a:blip r:embed="rId3"/>
          <a:srcRect/>
          <a:stretch>
            <a:fillRect/>
          </a:stretch>
        </p:blipFill>
        <p:spPr bwMode="auto">
          <a:xfrm>
            <a:off x="3851275" y="5732463"/>
            <a:ext cx="5076825" cy="952500"/>
          </a:xfrm>
          <a:prstGeom prst="rect">
            <a:avLst/>
          </a:prstGeom>
          <a:noFill/>
          <a:ln w="9525">
            <a:noFill/>
            <a:miter lim="800000"/>
            <a:headEnd/>
            <a:tailEnd/>
          </a:ln>
        </p:spPr>
      </p:pic>
      <p:sp>
        <p:nvSpPr>
          <p:cNvPr id="137219" name="TextBox 6"/>
          <p:cNvSpPr txBox="1">
            <a:spLocks noChangeArrowheads="1"/>
          </p:cNvSpPr>
          <p:nvPr/>
        </p:nvSpPr>
        <p:spPr bwMode="auto">
          <a:xfrm>
            <a:off x="5940425" y="1773238"/>
            <a:ext cx="2928938" cy="2032000"/>
          </a:xfrm>
          <a:prstGeom prst="rect">
            <a:avLst/>
          </a:prstGeom>
          <a:noFill/>
          <a:ln w="9525">
            <a:noFill/>
            <a:miter lim="800000"/>
            <a:headEnd/>
            <a:tailEnd/>
          </a:ln>
        </p:spPr>
        <p:txBody>
          <a:bodyPr>
            <a:spAutoFit/>
          </a:bodyPr>
          <a:lstStyle/>
          <a:p>
            <a:r>
              <a:rPr lang="en-GB">
                <a:latin typeface="Calibri" pitchFamily="34" charset="0"/>
              </a:rPr>
              <a:t>The code should be tested as it is developed, here the length is checked with 5, 6,12 and 13 char passwords.</a:t>
            </a:r>
          </a:p>
          <a:p>
            <a:r>
              <a:rPr lang="en-GB">
                <a:latin typeface="Calibri" pitchFamily="34" charset="0"/>
              </a:rPr>
              <a:t>The evidence shows that this section of the code works and we can move on.</a:t>
            </a:r>
          </a:p>
        </p:txBody>
      </p:sp>
      <p:pic>
        <p:nvPicPr>
          <p:cNvPr id="137220" name="Picture 7"/>
          <p:cNvPicPr>
            <a:picLocks noChangeAspect="1" noChangeArrowheads="1"/>
          </p:cNvPicPr>
          <p:nvPr/>
        </p:nvPicPr>
        <p:blipFill>
          <a:blip r:embed="rId4"/>
          <a:srcRect/>
          <a:stretch>
            <a:fillRect/>
          </a:stretch>
        </p:blipFill>
        <p:spPr bwMode="auto">
          <a:xfrm>
            <a:off x="4716463" y="4652963"/>
            <a:ext cx="3838575" cy="876300"/>
          </a:xfrm>
          <a:prstGeom prst="rect">
            <a:avLst/>
          </a:prstGeom>
          <a:noFill/>
          <a:ln w="9525">
            <a:noFill/>
            <a:miter lim="800000"/>
            <a:headEnd/>
            <a:tailEnd/>
          </a:ln>
        </p:spPr>
      </p:pic>
      <p:pic>
        <p:nvPicPr>
          <p:cNvPr id="137221" name="Picture 8"/>
          <p:cNvPicPr>
            <a:picLocks noChangeAspect="1" noChangeArrowheads="1"/>
          </p:cNvPicPr>
          <p:nvPr/>
        </p:nvPicPr>
        <p:blipFill>
          <a:blip r:embed="rId5"/>
          <a:srcRect/>
          <a:stretch>
            <a:fillRect/>
          </a:stretch>
        </p:blipFill>
        <p:spPr bwMode="auto">
          <a:xfrm>
            <a:off x="539750" y="5229225"/>
            <a:ext cx="3686175" cy="942975"/>
          </a:xfrm>
          <a:prstGeom prst="rect">
            <a:avLst/>
          </a:prstGeom>
          <a:noFill/>
          <a:ln w="9525">
            <a:noFill/>
            <a:miter lim="800000"/>
            <a:headEnd/>
            <a:tailEnd/>
          </a:ln>
        </p:spPr>
      </p:pic>
      <p:pic>
        <p:nvPicPr>
          <p:cNvPr id="137222" name="Picture 9"/>
          <p:cNvPicPr>
            <a:picLocks noChangeAspect="1" noChangeArrowheads="1"/>
          </p:cNvPicPr>
          <p:nvPr/>
        </p:nvPicPr>
        <p:blipFill>
          <a:blip r:embed="rId6"/>
          <a:srcRect/>
          <a:stretch>
            <a:fillRect/>
          </a:stretch>
        </p:blipFill>
        <p:spPr bwMode="auto">
          <a:xfrm>
            <a:off x="250825" y="1412875"/>
            <a:ext cx="5372100" cy="2533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extBox 2"/>
          <p:cNvSpPr txBox="1">
            <a:spLocks noChangeArrowheads="1"/>
          </p:cNvSpPr>
          <p:nvPr/>
        </p:nvSpPr>
        <p:spPr bwMode="auto">
          <a:xfrm>
            <a:off x="395288" y="1557338"/>
            <a:ext cx="8353425" cy="4246562"/>
          </a:xfrm>
          <a:prstGeom prst="rect">
            <a:avLst/>
          </a:prstGeom>
          <a:noFill/>
          <a:ln w="9525">
            <a:noFill/>
            <a:miter lim="800000"/>
            <a:headEnd/>
            <a:tailEnd/>
          </a:ln>
        </p:spPr>
        <p:txBody>
          <a:bodyPr>
            <a:spAutoFit/>
          </a:bodyPr>
          <a:lstStyle/>
          <a:p>
            <a:r>
              <a:rPr lang="en-GB"/>
              <a:t>This solution uses the fact that all characters have a unique ASCII value </a:t>
            </a:r>
          </a:p>
          <a:p>
            <a:r>
              <a:rPr lang="en-GB"/>
              <a:t>A is 65, B is 66  ... up to Y which is 90</a:t>
            </a:r>
          </a:p>
          <a:p>
            <a:r>
              <a:rPr lang="en-GB"/>
              <a:t>a is 97, b is 98   ... up to y which is 122</a:t>
            </a:r>
          </a:p>
          <a:p>
            <a:r>
              <a:rPr lang="en-GB"/>
              <a:t>0 is 48, 1 is 49   ... Up to 9 which is 57</a:t>
            </a:r>
          </a:p>
          <a:p>
            <a:endParaRPr lang="en-GB"/>
          </a:p>
          <a:p>
            <a:r>
              <a:rPr lang="en-GB"/>
              <a:t>So if the ASCII value of each character in the password is checked then we can identify if it is upper, lower or numeric.</a:t>
            </a:r>
          </a:p>
          <a:p>
            <a:endParaRPr lang="en-GB"/>
          </a:p>
          <a:p>
            <a:r>
              <a:rPr lang="en-GB"/>
              <a:t>Using LEN to check the length of the password and a simple loop from 1 to LEN(password) with the MID$ command I can check each character individually</a:t>
            </a:r>
          </a:p>
          <a:p>
            <a:endParaRPr lang="en-GB"/>
          </a:p>
          <a:p>
            <a:r>
              <a:rPr lang="en-GB"/>
              <a:t>If I identify an upper case I will set a flag once</a:t>
            </a:r>
          </a:p>
          <a:p>
            <a:r>
              <a:rPr lang="en-GB"/>
              <a:t>Similarly with lower case and numeric.</a:t>
            </a:r>
          </a:p>
          <a:p>
            <a:endParaRPr lang="en-GB"/>
          </a:p>
          <a:p>
            <a:r>
              <a:rPr lang="en-GB"/>
              <a:t>If only 1 flag is set it will be WEAK, 2 it will be MEDIUM, 3 it will be STRONG</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5" name="Picture 2"/>
          <p:cNvPicPr>
            <a:picLocks noChangeAspect="1" noChangeArrowheads="1"/>
          </p:cNvPicPr>
          <p:nvPr/>
        </p:nvPicPr>
        <p:blipFill>
          <a:blip r:embed="rId2"/>
          <a:srcRect/>
          <a:stretch>
            <a:fillRect/>
          </a:stretch>
        </p:blipFill>
        <p:spPr bwMode="auto">
          <a:xfrm>
            <a:off x="2438400" y="260350"/>
            <a:ext cx="6705600" cy="4114800"/>
          </a:xfrm>
          <a:prstGeom prst="rect">
            <a:avLst/>
          </a:prstGeom>
          <a:noFill/>
          <a:ln w="9525">
            <a:noFill/>
            <a:miter lim="800000"/>
            <a:headEnd/>
            <a:tailEnd/>
          </a:ln>
        </p:spPr>
      </p:pic>
      <p:sp>
        <p:nvSpPr>
          <p:cNvPr id="9219" name="TextBox 2"/>
          <p:cNvSpPr txBox="1">
            <a:spLocks noChangeArrowheads="1"/>
          </p:cNvSpPr>
          <p:nvPr/>
        </p:nvSpPr>
        <p:spPr bwMode="auto">
          <a:xfrm>
            <a:off x="395536" y="4725144"/>
            <a:ext cx="5616624" cy="1815882"/>
          </a:xfrm>
          <a:prstGeom prst="rect">
            <a:avLst/>
          </a:prstGeom>
          <a:noFill/>
          <a:ln w="9525">
            <a:noFill/>
            <a:miter lim="800000"/>
            <a:headEnd/>
            <a:tailEnd/>
          </a:ln>
        </p:spPr>
        <p:txBody>
          <a:bodyPr>
            <a:spAutoFit/>
          </a:bodyPr>
          <a:lstStyle/>
          <a:p>
            <a:pPr>
              <a:defRPr/>
            </a:pPr>
            <a:r>
              <a:rPr lang="en-GB" sz="1600" dirty="0">
                <a:latin typeface="Calibri" pitchFamily="34" charset="0"/>
              </a:rPr>
              <a:t>Add the next section of code to check for upper case and test it with suitable test data: for example</a:t>
            </a:r>
          </a:p>
          <a:p>
            <a:pPr>
              <a:defRPr/>
            </a:pPr>
            <a:r>
              <a:rPr lang="en-GB" sz="1600" dirty="0">
                <a:latin typeface="Calibri" pitchFamily="34" charset="0"/>
              </a:rPr>
              <a:t>qwerty, should return 0</a:t>
            </a:r>
          </a:p>
          <a:p>
            <a:pPr>
              <a:defRPr/>
            </a:pPr>
            <a:r>
              <a:rPr lang="en-GB" sz="1600" dirty="0" err="1">
                <a:latin typeface="Calibri" pitchFamily="34" charset="0"/>
              </a:rPr>
              <a:t>Awerty</a:t>
            </a:r>
            <a:r>
              <a:rPr lang="en-GB" sz="1600" dirty="0">
                <a:latin typeface="Calibri" pitchFamily="34" charset="0"/>
              </a:rPr>
              <a:t> should return 1 and checks that A is included in the range</a:t>
            </a:r>
          </a:p>
          <a:p>
            <a:pPr>
              <a:defRPr/>
            </a:pPr>
            <a:r>
              <a:rPr lang="en-GB" sz="1600" dirty="0" err="1">
                <a:latin typeface="Calibri" pitchFamily="34" charset="0"/>
              </a:rPr>
              <a:t>Zwerty</a:t>
            </a:r>
            <a:r>
              <a:rPr lang="en-GB" sz="1600" dirty="0">
                <a:latin typeface="Calibri" pitchFamily="34" charset="0"/>
              </a:rPr>
              <a:t> should return 1 and checks that Z is included  etc.</a:t>
            </a:r>
          </a:p>
          <a:p>
            <a:pPr>
              <a:defRPr/>
            </a:pPr>
            <a:endParaRPr lang="en-GB" sz="1600" dirty="0">
              <a:latin typeface="Calibri" pitchFamily="34" charset="0"/>
            </a:endParaRPr>
          </a:p>
          <a:p>
            <a:pPr>
              <a:defRPr/>
            </a:pPr>
            <a:r>
              <a:rPr lang="en-GB" sz="1600" dirty="0">
                <a:ln w="12700">
                  <a:solidFill>
                    <a:schemeClr val="accent1">
                      <a:lumMod val="75000"/>
                    </a:schemeClr>
                  </a:solidFill>
                </a:ln>
                <a:latin typeface="Calibri" pitchFamily="34" charset="0"/>
              </a:rPr>
              <a:t>*Similarly for lower case and numeric data in the test strategy*</a:t>
            </a:r>
          </a:p>
        </p:txBody>
      </p:sp>
      <p:pic>
        <p:nvPicPr>
          <p:cNvPr id="139267" name="Picture 4"/>
          <p:cNvPicPr>
            <a:picLocks noChangeAspect="1" noChangeArrowheads="1"/>
          </p:cNvPicPr>
          <p:nvPr/>
        </p:nvPicPr>
        <p:blipFill>
          <a:blip r:embed="rId3"/>
          <a:srcRect/>
          <a:stretch>
            <a:fillRect/>
          </a:stretch>
        </p:blipFill>
        <p:spPr bwMode="auto">
          <a:xfrm>
            <a:off x="5940425" y="4581525"/>
            <a:ext cx="3076575" cy="923925"/>
          </a:xfrm>
          <a:prstGeom prst="rect">
            <a:avLst/>
          </a:prstGeom>
          <a:noFill/>
          <a:ln w="9525">
            <a:noFill/>
            <a:miter lim="800000"/>
            <a:headEnd/>
            <a:tailEnd/>
          </a:ln>
        </p:spPr>
      </p:pic>
      <p:pic>
        <p:nvPicPr>
          <p:cNvPr id="139268" name="Picture 5"/>
          <p:cNvPicPr>
            <a:picLocks noChangeAspect="1" noChangeArrowheads="1"/>
          </p:cNvPicPr>
          <p:nvPr/>
        </p:nvPicPr>
        <p:blipFill>
          <a:blip r:embed="rId4"/>
          <a:srcRect/>
          <a:stretch>
            <a:fillRect/>
          </a:stretch>
        </p:blipFill>
        <p:spPr bwMode="auto">
          <a:xfrm>
            <a:off x="5940425" y="3573463"/>
            <a:ext cx="2752725" cy="838200"/>
          </a:xfrm>
          <a:prstGeom prst="rect">
            <a:avLst/>
          </a:prstGeom>
          <a:noFill/>
          <a:ln w="9525">
            <a:noFill/>
            <a:miter lim="800000"/>
            <a:headEnd/>
            <a:tailEnd/>
          </a:ln>
        </p:spPr>
      </p:pic>
      <p:pic>
        <p:nvPicPr>
          <p:cNvPr id="139269" name="Picture 6"/>
          <p:cNvPicPr>
            <a:picLocks noChangeAspect="1" noChangeArrowheads="1"/>
          </p:cNvPicPr>
          <p:nvPr/>
        </p:nvPicPr>
        <p:blipFill>
          <a:blip r:embed="rId5"/>
          <a:srcRect/>
          <a:stretch>
            <a:fillRect/>
          </a:stretch>
        </p:blipFill>
        <p:spPr bwMode="auto">
          <a:xfrm>
            <a:off x="6156325" y="5876925"/>
            <a:ext cx="270510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89" name="Picture 2"/>
          <p:cNvPicPr>
            <a:picLocks noChangeAspect="1" noChangeArrowheads="1"/>
          </p:cNvPicPr>
          <p:nvPr/>
        </p:nvPicPr>
        <p:blipFill>
          <a:blip r:embed="rId2"/>
          <a:srcRect l="4330" t="12178" r="5345" b="8659"/>
          <a:stretch>
            <a:fillRect/>
          </a:stretch>
        </p:blipFill>
        <p:spPr bwMode="auto">
          <a:xfrm>
            <a:off x="2627313" y="1412875"/>
            <a:ext cx="5976937" cy="5297488"/>
          </a:xfrm>
          <a:prstGeom prst="rect">
            <a:avLst/>
          </a:prstGeom>
          <a:noFill/>
          <a:ln w="9525">
            <a:noFill/>
            <a:miter lim="800000"/>
            <a:headEnd/>
            <a:tailEnd/>
          </a:ln>
        </p:spPr>
      </p:pic>
      <p:sp>
        <p:nvSpPr>
          <p:cNvPr id="4" name="TextBox 3"/>
          <p:cNvSpPr txBox="1"/>
          <p:nvPr/>
        </p:nvSpPr>
        <p:spPr>
          <a:xfrm>
            <a:off x="539552" y="2636912"/>
            <a:ext cx="1872208" cy="2308324"/>
          </a:xfrm>
          <a:prstGeom prst="rect">
            <a:avLst/>
          </a:prstGeom>
          <a:solidFill>
            <a:schemeClr val="accent1">
              <a:alpha val="18000"/>
            </a:schemeClr>
          </a:solidFill>
          <a:scene3d>
            <a:camera prst="orthographicFront"/>
            <a:lightRig rig="threePt" dir="t"/>
          </a:scene3d>
          <a:sp3d>
            <a:bevelB/>
          </a:sp3d>
        </p:spPr>
        <p:txBody>
          <a:bodyPr>
            <a:spAutoFit/>
          </a:bodyPr>
          <a:lstStyle/>
          <a:p>
            <a:pPr>
              <a:defRPr/>
            </a:pPr>
            <a:r>
              <a:rPr lang="en-GB" sz="1600" dirty="0"/>
              <a:t>The code that was used and tested for upper case is simply copied and pasted then modified accordingly and checked at each stage.</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3" name="Picture 2"/>
          <p:cNvPicPr>
            <a:picLocks noChangeAspect="1" noChangeArrowheads="1"/>
          </p:cNvPicPr>
          <p:nvPr/>
        </p:nvPicPr>
        <p:blipFill>
          <a:blip r:embed="rId2"/>
          <a:srcRect l="4330" t="12178" r="5345" b="8659"/>
          <a:stretch>
            <a:fillRect/>
          </a:stretch>
        </p:blipFill>
        <p:spPr bwMode="auto">
          <a:xfrm>
            <a:off x="0" y="1285875"/>
            <a:ext cx="6286500" cy="5572125"/>
          </a:xfrm>
          <a:prstGeom prst="rect">
            <a:avLst/>
          </a:prstGeom>
          <a:noFill/>
          <a:ln w="9525">
            <a:noFill/>
            <a:miter lim="800000"/>
            <a:headEnd/>
            <a:tailEnd/>
          </a:ln>
        </p:spPr>
      </p:pic>
      <p:sp>
        <p:nvSpPr>
          <p:cNvPr id="4" name="TextBox 3"/>
          <p:cNvSpPr txBox="1"/>
          <p:nvPr/>
        </p:nvSpPr>
        <p:spPr>
          <a:xfrm>
            <a:off x="4932040" y="908720"/>
            <a:ext cx="3000396" cy="1384995"/>
          </a:xfrm>
          <a:prstGeom prst="rect">
            <a:avLst/>
          </a:prstGeom>
          <a:solidFill>
            <a:schemeClr val="accent1">
              <a:lumMod val="40000"/>
              <a:lumOff val="60000"/>
            </a:schemeClr>
          </a:solidFill>
          <a:ln>
            <a:solidFill>
              <a:schemeClr val="accent1"/>
            </a:solidFill>
          </a:ln>
          <a:scene3d>
            <a:camera prst="orthographicFront"/>
            <a:lightRig rig="threePt" dir="t"/>
          </a:scene3d>
          <a:sp3d>
            <a:bevelT w="165100" prst="coolSlant"/>
            <a:bevelB prst="relaxedInset"/>
          </a:sp3d>
        </p:spPr>
        <p:txBody>
          <a:bodyPr>
            <a:spAutoFit/>
          </a:bodyPr>
          <a:lstStyle/>
          <a:p>
            <a:pPr>
              <a:defRPr/>
            </a:pPr>
            <a:r>
              <a:rPr lang="en-GB" sz="1200" dirty="0"/>
              <a:t>Get password</a:t>
            </a:r>
          </a:p>
          <a:p>
            <a:pPr>
              <a:defRPr/>
            </a:pPr>
            <a:r>
              <a:rPr lang="en-GB" sz="1200" dirty="0"/>
              <a:t>Find length of password</a:t>
            </a:r>
          </a:p>
          <a:p>
            <a:pPr>
              <a:defRPr/>
            </a:pPr>
            <a:r>
              <a:rPr lang="en-GB" sz="1200" dirty="0"/>
              <a:t>Check length &gt;=6, &lt;=12</a:t>
            </a:r>
          </a:p>
          <a:p>
            <a:pPr>
              <a:defRPr/>
            </a:pPr>
            <a:r>
              <a:rPr lang="en-GB" sz="1200" dirty="0"/>
              <a:t>If not print error message</a:t>
            </a:r>
          </a:p>
          <a:p>
            <a:pPr>
              <a:defRPr/>
            </a:pPr>
            <a:endParaRPr lang="en-GB" sz="1200" dirty="0"/>
          </a:p>
          <a:p>
            <a:pPr>
              <a:defRPr/>
            </a:pPr>
            <a:r>
              <a:rPr lang="en-GB" sz="1200" dirty="0"/>
              <a:t>If error return to get password otherwise Print OK</a:t>
            </a:r>
          </a:p>
        </p:txBody>
      </p:sp>
      <p:sp>
        <p:nvSpPr>
          <p:cNvPr id="6" name="TextBox 5"/>
          <p:cNvSpPr txBox="1"/>
          <p:nvPr/>
        </p:nvSpPr>
        <p:spPr>
          <a:xfrm>
            <a:off x="1619672" y="2636912"/>
            <a:ext cx="3000396" cy="276999"/>
          </a:xfrm>
          <a:prstGeom prst="rect">
            <a:avLst/>
          </a:prstGeom>
          <a:solidFill>
            <a:schemeClr val="accent1">
              <a:lumMod val="40000"/>
              <a:lumOff val="60000"/>
            </a:schemeClr>
          </a:solidFill>
          <a:ln>
            <a:solidFill>
              <a:schemeClr val="accent1"/>
            </a:solidFill>
          </a:ln>
          <a:scene3d>
            <a:camera prst="orthographicFront"/>
            <a:lightRig rig="threePt" dir="t"/>
          </a:scene3d>
          <a:sp3d>
            <a:bevelT w="165100" prst="coolSlant"/>
            <a:bevelB prst="relaxedInset"/>
          </a:sp3d>
        </p:spPr>
        <p:txBody>
          <a:bodyPr>
            <a:spAutoFit/>
          </a:bodyPr>
          <a:lstStyle/>
          <a:p>
            <a:pPr>
              <a:defRPr/>
            </a:pPr>
            <a:r>
              <a:rPr lang="en-GB" sz="1200" dirty="0"/>
              <a:t>Initialise variables</a:t>
            </a:r>
          </a:p>
        </p:txBody>
      </p:sp>
      <p:sp>
        <p:nvSpPr>
          <p:cNvPr id="7" name="TextBox 6"/>
          <p:cNvSpPr txBox="1"/>
          <p:nvPr/>
        </p:nvSpPr>
        <p:spPr>
          <a:xfrm>
            <a:off x="6372200" y="2708920"/>
            <a:ext cx="2500330" cy="1384995"/>
          </a:xfrm>
          <a:prstGeom prst="rect">
            <a:avLst/>
          </a:prstGeom>
          <a:solidFill>
            <a:schemeClr val="accent1">
              <a:lumMod val="40000"/>
              <a:lumOff val="60000"/>
            </a:schemeClr>
          </a:solidFill>
          <a:ln>
            <a:solidFill>
              <a:schemeClr val="accent1"/>
            </a:solidFill>
          </a:ln>
          <a:scene3d>
            <a:camera prst="orthographicFront"/>
            <a:lightRig rig="threePt" dir="t"/>
          </a:scene3d>
          <a:sp3d>
            <a:bevelT w="165100" prst="coolSlant"/>
            <a:bevelB prst="relaxedInset"/>
          </a:sp3d>
        </p:spPr>
        <p:txBody>
          <a:bodyPr>
            <a:spAutoFit/>
          </a:bodyPr>
          <a:lstStyle/>
          <a:p>
            <a:pPr>
              <a:defRPr/>
            </a:pPr>
            <a:r>
              <a:rPr lang="en-GB" sz="1200" dirty="0"/>
              <a:t>By checking each character in the string for ASCII values </a:t>
            </a:r>
          </a:p>
          <a:p>
            <a:pPr>
              <a:defRPr/>
            </a:pPr>
            <a:r>
              <a:rPr lang="en-GB" sz="1200" dirty="0"/>
              <a:t>97-122 for a-z, </a:t>
            </a:r>
          </a:p>
          <a:p>
            <a:pPr>
              <a:defRPr/>
            </a:pPr>
            <a:r>
              <a:rPr lang="en-GB" sz="1200" dirty="0"/>
              <a:t>Identify if the character is lower, </a:t>
            </a:r>
          </a:p>
          <a:p>
            <a:pPr>
              <a:defRPr/>
            </a:pPr>
            <a:r>
              <a:rPr lang="en-GB" sz="1200" dirty="0"/>
              <a:t>If one of these has not already been found flag by setting the variable to 1, otherwise ignore.</a:t>
            </a:r>
          </a:p>
        </p:txBody>
      </p:sp>
      <p:sp>
        <p:nvSpPr>
          <p:cNvPr id="8" name="TextBox 7"/>
          <p:cNvSpPr txBox="1"/>
          <p:nvPr/>
        </p:nvSpPr>
        <p:spPr>
          <a:xfrm>
            <a:off x="5004048" y="5589240"/>
            <a:ext cx="3000396" cy="830997"/>
          </a:xfrm>
          <a:prstGeom prst="rect">
            <a:avLst/>
          </a:prstGeom>
          <a:solidFill>
            <a:schemeClr val="accent1">
              <a:lumMod val="40000"/>
              <a:lumOff val="60000"/>
            </a:schemeClr>
          </a:solidFill>
          <a:ln>
            <a:solidFill>
              <a:schemeClr val="accent1"/>
            </a:solidFill>
          </a:ln>
          <a:scene3d>
            <a:camera prst="orthographicFront"/>
            <a:lightRig rig="threePt" dir="t"/>
          </a:scene3d>
          <a:sp3d>
            <a:bevelT w="165100" prst="coolSlant"/>
            <a:bevelB prst="relaxedInset"/>
          </a:sp3d>
        </p:spPr>
        <p:txBody>
          <a:bodyPr>
            <a:spAutoFit/>
          </a:bodyPr>
          <a:lstStyle/>
          <a:p>
            <a:pPr>
              <a:defRPr/>
            </a:pPr>
            <a:r>
              <a:rPr lang="en-GB" sz="1200" dirty="0"/>
              <a:t>Add together the values for lower, upper and number to get a strength value.</a:t>
            </a:r>
          </a:p>
          <a:p>
            <a:pPr>
              <a:defRPr/>
            </a:pPr>
            <a:r>
              <a:rPr lang="en-GB" sz="1200" dirty="0"/>
              <a:t>Use the CASE command to respond according to the numeric value</a:t>
            </a:r>
          </a:p>
        </p:txBody>
      </p:sp>
      <p:sp>
        <p:nvSpPr>
          <p:cNvPr id="9" name="TextBox 8"/>
          <p:cNvSpPr txBox="1"/>
          <p:nvPr/>
        </p:nvSpPr>
        <p:spPr>
          <a:xfrm>
            <a:off x="6500826" y="4214818"/>
            <a:ext cx="2428892" cy="830997"/>
          </a:xfrm>
          <a:prstGeom prst="rect">
            <a:avLst/>
          </a:prstGeom>
          <a:solidFill>
            <a:schemeClr val="accent1">
              <a:lumMod val="40000"/>
              <a:lumOff val="60000"/>
            </a:schemeClr>
          </a:solidFill>
          <a:ln>
            <a:solidFill>
              <a:schemeClr val="accent1"/>
            </a:solidFill>
          </a:ln>
          <a:scene3d>
            <a:camera prst="orthographicFront"/>
            <a:lightRig rig="threePt" dir="t"/>
          </a:scene3d>
          <a:sp3d>
            <a:bevelT w="165100" prst="coolSlant"/>
            <a:bevelB prst="relaxedInset"/>
          </a:sp3d>
        </p:spPr>
        <p:txBody>
          <a:bodyPr>
            <a:spAutoFit/>
          </a:bodyPr>
          <a:lstStyle/>
          <a:p>
            <a:pPr>
              <a:defRPr/>
            </a:pPr>
            <a:r>
              <a:rPr lang="en-GB" sz="1200" dirty="0"/>
              <a:t>Repeat process for upper and number using</a:t>
            </a:r>
          </a:p>
          <a:p>
            <a:pPr>
              <a:defRPr/>
            </a:pPr>
            <a:r>
              <a:rPr lang="en-GB" sz="1200" dirty="0"/>
              <a:t>65-90 for A-Z and</a:t>
            </a:r>
          </a:p>
          <a:p>
            <a:pPr>
              <a:defRPr/>
            </a:pPr>
            <a:r>
              <a:rPr lang="en-GB" sz="1200" dirty="0"/>
              <a:t>48-57 for 0-9</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TextBox 1"/>
          <p:cNvSpPr txBox="1">
            <a:spLocks noChangeArrowheads="1"/>
          </p:cNvSpPr>
          <p:nvPr/>
        </p:nvSpPr>
        <p:spPr bwMode="auto">
          <a:xfrm>
            <a:off x="395288" y="1341438"/>
            <a:ext cx="8353425" cy="1754187"/>
          </a:xfrm>
          <a:prstGeom prst="rect">
            <a:avLst/>
          </a:prstGeom>
          <a:noFill/>
          <a:ln w="9525">
            <a:noFill/>
            <a:miter lim="800000"/>
            <a:headEnd/>
            <a:tailEnd/>
          </a:ln>
        </p:spPr>
        <p:txBody>
          <a:bodyPr>
            <a:spAutoFit/>
          </a:bodyPr>
          <a:lstStyle/>
          <a:p>
            <a:r>
              <a:rPr lang="en-GB"/>
              <a:t>We now have basic functionality but we need to complete some final product testing with a range of data and typical end users.</a:t>
            </a:r>
          </a:p>
          <a:p>
            <a:endParaRPr lang="en-GB"/>
          </a:p>
          <a:p>
            <a:r>
              <a:rPr lang="en-GB"/>
              <a:t>Evidence of the initial test data being used and dealt with accordingly is evident in the development:</a:t>
            </a:r>
          </a:p>
          <a:p>
            <a:r>
              <a:rPr lang="en-GB"/>
              <a:t>Further testing is completed with a range of valid and invalid data:</a:t>
            </a:r>
          </a:p>
        </p:txBody>
      </p:sp>
      <p:pic>
        <p:nvPicPr>
          <p:cNvPr id="142338" name="Picture 2"/>
          <p:cNvPicPr>
            <a:picLocks noChangeAspect="1" noChangeArrowheads="1"/>
          </p:cNvPicPr>
          <p:nvPr/>
        </p:nvPicPr>
        <p:blipFill>
          <a:blip r:embed="rId2"/>
          <a:srcRect/>
          <a:stretch>
            <a:fillRect/>
          </a:stretch>
        </p:blipFill>
        <p:spPr bwMode="auto">
          <a:xfrm>
            <a:off x="107950" y="5229225"/>
            <a:ext cx="3209925" cy="1057275"/>
          </a:xfrm>
          <a:prstGeom prst="rect">
            <a:avLst/>
          </a:prstGeom>
          <a:noFill/>
          <a:ln w="9525">
            <a:noFill/>
            <a:miter lim="800000"/>
            <a:headEnd/>
            <a:tailEnd/>
          </a:ln>
        </p:spPr>
      </p:pic>
      <p:graphicFrame>
        <p:nvGraphicFramePr>
          <p:cNvPr id="4" name="Table 3"/>
          <p:cNvGraphicFramePr>
            <a:graphicFrameLocks noGrp="1"/>
          </p:cNvGraphicFramePr>
          <p:nvPr/>
        </p:nvGraphicFramePr>
        <p:xfrm>
          <a:off x="539750" y="2997200"/>
          <a:ext cx="8280400" cy="2351088"/>
        </p:xfrm>
        <a:graphic>
          <a:graphicData uri="http://schemas.openxmlformats.org/drawingml/2006/table">
            <a:tbl>
              <a:tblPr firstRow="1" bandRow="1">
                <a:tableStyleId>{5C22544A-7EE6-4342-B048-85BDC9FD1C3A}</a:tableStyleId>
              </a:tblPr>
              <a:tblGrid>
                <a:gridCol w="2070230"/>
                <a:gridCol w="1080917"/>
                <a:gridCol w="2345039"/>
                <a:gridCol w="2784734"/>
              </a:tblGrid>
              <a:tr h="370840">
                <a:tc>
                  <a:txBody>
                    <a:bodyPr/>
                    <a:lstStyle/>
                    <a:p>
                      <a:r>
                        <a:rPr lang="en-GB" dirty="0" smtClean="0"/>
                        <a:t>Test</a:t>
                      </a:r>
                      <a:endParaRPr lang="en-GB" dirty="0"/>
                    </a:p>
                  </a:txBody>
                  <a:tcPr/>
                </a:tc>
                <a:tc>
                  <a:txBody>
                    <a:bodyPr/>
                    <a:lstStyle/>
                    <a:p>
                      <a:r>
                        <a:rPr lang="en-GB" dirty="0" smtClean="0"/>
                        <a:t>Data</a:t>
                      </a:r>
                      <a:endParaRPr lang="en-GB" dirty="0"/>
                    </a:p>
                  </a:txBody>
                  <a:tcPr/>
                </a:tc>
                <a:tc>
                  <a:txBody>
                    <a:bodyPr/>
                    <a:lstStyle/>
                    <a:p>
                      <a:r>
                        <a:rPr lang="en-GB" dirty="0" smtClean="0"/>
                        <a:t>Expected </a:t>
                      </a:r>
                      <a:endParaRPr lang="en-GB" dirty="0"/>
                    </a:p>
                  </a:txBody>
                  <a:tcPr/>
                </a:tc>
                <a:tc>
                  <a:txBody>
                    <a:bodyPr/>
                    <a:lstStyle/>
                    <a:p>
                      <a:r>
                        <a:rPr lang="en-GB" dirty="0" smtClean="0"/>
                        <a:t>Actual / Comment</a:t>
                      </a:r>
                      <a:endParaRPr lang="en-GB" dirty="0"/>
                    </a:p>
                  </a:txBody>
                  <a:tcPr/>
                </a:tc>
              </a:tr>
              <a:tr h="370840">
                <a:tc>
                  <a:txBody>
                    <a:bodyPr/>
                    <a:lstStyle/>
                    <a:p>
                      <a:r>
                        <a:rPr lang="en-GB" sz="1400" dirty="0" smtClean="0"/>
                        <a:t>To see what happens with special characters</a:t>
                      </a:r>
                      <a:endParaRPr lang="en-GB" sz="1400" dirty="0"/>
                    </a:p>
                  </a:txBody>
                  <a:tcPr/>
                </a:tc>
                <a:tc>
                  <a:txBody>
                    <a:bodyPr/>
                    <a:lstStyle/>
                    <a:p>
                      <a:r>
                        <a:rPr lang="en-GB" sz="1400" dirty="0" err="1" smtClean="0"/>
                        <a:t>ASde</a:t>
                      </a:r>
                      <a:r>
                        <a:rPr lang="en-GB" sz="1400" dirty="0" smtClean="0"/>
                        <a:t>/&gt;</a:t>
                      </a:r>
                      <a:endParaRPr lang="en-GB" sz="1400" dirty="0"/>
                    </a:p>
                  </a:txBody>
                  <a:tcPr/>
                </a:tc>
                <a:tc>
                  <a:txBody>
                    <a:bodyPr/>
                    <a:lstStyle/>
                    <a:p>
                      <a:r>
                        <a:rPr lang="en-GB" sz="1400" dirty="0" smtClean="0"/>
                        <a:t>Since /&gt; are not checked they will not set</a:t>
                      </a:r>
                      <a:r>
                        <a:rPr lang="en-GB" sz="1400" baseline="0" dirty="0" smtClean="0"/>
                        <a:t> any flag hence MEDIUM</a:t>
                      </a:r>
                      <a:endParaRPr lang="en-GB" sz="1400" dirty="0"/>
                    </a:p>
                  </a:txBody>
                  <a:tcPr/>
                </a:tc>
                <a:tc>
                  <a:txBody>
                    <a:bodyPr/>
                    <a:lstStyle/>
                    <a:p>
                      <a:r>
                        <a:rPr lang="en-GB" sz="1400" dirty="0" smtClean="0"/>
                        <a:t>Medium, as expected:</a:t>
                      </a:r>
                    </a:p>
                    <a:p>
                      <a:r>
                        <a:rPr lang="en-GB" sz="1400" dirty="0" smtClean="0"/>
                        <a:t>Code should be modified to </a:t>
                      </a:r>
                      <a:r>
                        <a:rPr lang="en-GB" sz="1400" baseline="0" dirty="0" smtClean="0"/>
                        <a:t>reject special characters</a:t>
                      </a:r>
                      <a:endParaRPr lang="en-GB" sz="1400" dirty="0"/>
                    </a:p>
                  </a:txBody>
                  <a:tcPr/>
                </a:tc>
              </a:tr>
              <a:tr h="370840">
                <a:tc>
                  <a:txBody>
                    <a:bodyPr/>
                    <a:lstStyle/>
                    <a:p>
                      <a:r>
                        <a:rPr lang="en-GB" sz="1400" dirty="0" smtClean="0"/>
                        <a:t>To see what happens if</a:t>
                      </a:r>
                      <a:r>
                        <a:rPr lang="en-GB" sz="1400" baseline="0" dirty="0" smtClean="0"/>
                        <a:t> spaces are used</a:t>
                      </a:r>
                      <a:endParaRPr lang="en-GB" sz="1400" dirty="0"/>
                    </a:p>
                  </a:txBody>
                  <a:tcPr/>
                </a:tc>
                <a:tc>
                  <a:txBody>
                    <a:bodyPr/>
                    <a:lstStyle/>
                    <a:p>
                      <a:r>
                        <a:rPr lang="en-GB" sz="1400" dirty="0" smtClean="0"/>
                        <a:t>AS de23</a:t>
                      </a:r>
                      <a:endParaRPr lang="en-GB" sz="1400" dirty="0"/>
                    </a:p>
                  </a:txBody>
                  <a:tcPr/>
                </a:tc>
                <a:tc>
                  <a:txBody>
                    <a:bodyPr/>
                    <a:lstStyle/>
                    <a:p>
                      <a:r>
                        <a:rPr lang="en-GB" sz="1400" dirty="0" smtClean="0"/>
                        <a:t>Since space has an ASCII value it will be accepted and rated as STRONG</a:t>
                      </a:r>
                      <a:endParaRPr lang="en-GB" sz="1400" dirty="0"/>
                    </a:p>
                  </a:txBody>
                  <a:tcPr/>
                </a:tc>
                <a:tc>
                  <a:txBody>
                    <a:bodyPr/>
                    <a:lstStyle/>
                    <a:p>
                      <a:r>
                        <a:rPr lang="en-GB" sz="1400" dirty="0" smtClean="0"/>
                        <a:t>Strong as expected:</a:t>
                      </a:r>
                    </a:p>
                    <a:p>
                      <a:r>
                        <a:rPr lang="en-GB" sz="1400" dirty="0" smtClean="0"/>
                        <a:t>Code should not accept</a:t>
                      </a:r>
                      <a:r>
                        <a:rPr lang="en-GB" sz="1400" baseline="0" dirty="0" smtClean="0"/>
                        <a:t> space and should be modified</a:t>
                      </a:r>
                      <a:endParaRPr lang="en-GB" sz="1400" dirty="0"/>
                    </a:p>
                  </a:txBody>
                  <a:tcPr/>
                </a:tc>
              </a:tr>
              <a:tr h="370840">
                <a:tc>
                  <a:txBody>
                    <a:bodyPr/>
                    <a:lstStyle/>
                    <a:p>
                      <a:r>
                        <a:rPr lang="en-GB" sz="1400" dirty="0" smtClean="0"/>
                        <a:t>Typical strong password</a:t>
                      </a:r>
                      <a:endParaRPr lang="en-GB" sz="1400" dirty="0"/>
                    </a:p>
                  </a:txBody>
                  <a:tcPr/>
                </a:tc>
                <a:tc>
                  <a:txBody>
                    <a:bodyPr/>
                    <a:lstStyle/>
                    <a:p>
                      <a:r>
                        <a:rPr lang="en-GB" sz="1400" dirty="0" smtClean="0"/>
                        <a:t>17Weebles</a:t>
                      </a:r>
                      <a:endParaRPr lang="en-GB" sz="1400" dirty="0"/>
                    </a:p>
                  </a:txBody>
                  <a:tcPr/>
                </a:tc>
                <a:tc>
                  <a:txBody>
                    <a:bodyPr/>
                    <a:lstStyle/>
                    <a:p>
                      <a:r>
                        <a:rPr lang="en-GB" sz="1400" dirty="0" smtClean="0"/>
                        <a:t>Strong, valid data</a:t>
                      </a:r>
                      <a:endParaRPr lang="en-GB" sz="1400" dirty="0"/>
                    </a:p>
                  </a:txBody>
                  <a:tcPr/>
                </a:tc>
                <a:tc>
                  <a:txBody>
                    <a:bodyPr/>
                    <a:lstStyle/>
                    <a:p>
                      <a:r>
                        <a:rPr lang="en-GB" sz="1400" dirty="0" smtClean="0"/>
                        <a:t>Strong.</a:t>
                      </a:r>
                      <a:endParaRPr lang="en-GB" sz="1400" dirty="0"/>
                    </a:p>
                  </a:txBody>
                  <a:tcPr/>
                </a:tc>
              </a:tr>
            </a:tbl>
          </a:graphicData>
        </a:graphic>
      </p:graphicFrame>
      <p:pic>
        <p:nvPicPr>
          <p:cNvPr id="142366" name="Picture 3"/>
          <p:cNvPicPr>
            <a:picLocks noChangeAspect="1" noChangeArrowheads="1"/>
          </p:cNvPicPr>
          <p:nvPr/>
        </p:nvPicPr>
        <p:blipFill>
          <a:blip r:embed="rId3"/>
          <a:srcRect/>
          <a:stretch>
            <a:fillRect/>
          </a:stretch>
        </p:blipFill>
        <p:spPr bwMode="auto">
          <a:xfrm>
            <a:off x="2627313" y="5589588"/>
            <a:ext cx="3371850" cy="1104900"/>
          </a:xfrm>
          <a:prstGeom prst="rect">
            <a:avLst/>
          </a:prstGeom>
          <a:noFill/>
          <a:ln w="9525">
            <a:noFill/>
            <a:miter lim="800000"/>
            <a:headEnd/>
            <a:tailEnd/>
          </a:ln>
        </p:spPr>
      </p:pic>
      <p:pic>
        <p:nvPicPr>
          <p:cNvPr id="142367" name="Picture 4"/>
          <p:cNvPicPr>
            <a:picLocks noChangeAspect="1" noChangeArrowheads="1"/>
          </p:cNvPicPr>
          <p:nvPr/>
        </p:nvPicPr>
        <p:blipFill>
          <a:blip r:embed="rId4"/>
          <a:srcRect/>
          <a:stretch>
            <a:fillRect/>
          </a:stretch>
        </p:blipFill>
        <p:spPr bwMode="auto">
          <a:xfrm>
            <a:off x="5940425" y="5445125"/>
            <a:ext cx="2981325" cy="1038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CR White">
  <a:themeElements>
    <a:clrScheme name="OCR 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CR Whi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CR 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CR Whi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CR Whi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CR Whi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CR Whi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CR Whi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CR Whi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CR Whi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CR Whi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CR Whi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CR Whi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CR Whi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565</TotalTime>
  <Words>5907</Words>
  <Application>Microsoft Office PowerPoint</Application>
  <PresentationFormat>On-screen Show (4:3)</PresentationFormat>
  <Paragraphs>940</Paragraphs>
  <Slides>121</Slides>
  <Notes>39</Notes>
  <HiddenSlides>0</HiddenSlides>
  <MMClips>0</MMClips>
  <ScaleCrop>false</ScaleCrop>
  <HeadingPairs>
    <vt:vector size="6" baseType="variant">
      <vt:variant>
        <vt:lpstr>Fonts Used</vt:lpstr>
      </vt:variant>
      <vt:variant>
        <vt:i4>6</vt:i4>
      </vt:variant>
      <vt:variant>
        <vt:lpstr>Design Template</vt:lpstr>
      </vt:variant>
      <vt:variant>
        <vt:i4>2</vt:i4>
      </vt:variant>
      <vt:variant>
        <vt:lpstr>Slide Titles</vt:lpstr>
      </vt:variant>
      <vt:variant>
        <vt:i4>121</vt:i4>
      </vt:variant>
    </vt:vector>
  </HeadingPairs>
  <TitlesOfParts>
    <vt:vector size="129" baseType="lpstr">
      <vt:lpstr>Arial</vt:lpstr>
      <vt:lpstr>Times New Roman</vt:lpstr>
      <vt:lpstr>Wingdings 2</vt:lpstr>
      <vt:lpstr>Constantia</vt:lpstr>
      <vt:lpstr>Calibri</vt:lpstr>
      <vt:lpstr>DejaVu Sans</vt:lpstr>
      <vt:lpstr>OCR White</vt:lpstr>
      <vt:lpstr>OCR White</vt:lpstr>
      <vt:lpstr>GCSE Computing</vt:lpstr>
      <vt:lpstr>GCSE Computing</vt:lpstr>
      <vt:lpstr>Where it came from</vt:lpstr>
      <vt:lpstr>CAS</vt:lpstr>
      <vt:lpstr>OCR GCSE Computing</vt:lpstr>
      <vt:lpstr>Introduction</vt:lpstr>
      <vt:lpstr>Introduction</vt:lpstr>
      <vt:lpstr>Michael Gove</vt:lpstr>
      <vt:lpstr>Michael Gove</vt:lpstr>
      <vt:lpstr>Michael Gove</vt:lpstr>
      <vt:lpstr>Michael Gove</vt:lpstr>
      <vt:lpstr>Michael Gove</vt:lpstr>
      <vt:lpstr>Michael Gove</vt:lpstr>
      <vt:lpstr>Early days of OCR GCSE</vt:lpstr>
      <vt:lpstr>The specification</vt:lpstr>
      <vt:lpstr>The philosophy - specification</vt:lpstr>
      <vt:lpstr>The philosophy - specification</vt:lpstr>
      <vt:lpstr>The philosophy - assessment</vt:lpstr>
      <vt:lpstr>Three complementary units</vt:lpstr>
      <vt:lpstr>Unit A451</vt:lpstr>
      <vt:lpstr>Unit A451 - Overview</vt:lpstr>
      <vt:lpstr>A451 - Content</vt:lpstr>
      <vt:lpstr>Slide 23</vt:lpstr>
      <vt:lpstr>Computer Systems</vt:lpstr>
      <vt:lpstr>Level of response questions</vt:lpstr>
      <vt:lpstr>Computer hardware</vt:lpstr>
      <vt:lpstr>Example from January 2011</vt:lpstr>
      <vt:lpstr>Level of response questions</vt:lpstr>
      <vt:lpstr>Software</vt:lpstr>
      <vt:lpstr>Example from January 2011</vt:lpstr>
      <vt:lpstr>Representation of data </vt:lpstr>
      <vt:lpstr>Example from January 2011</vt:lpstr>
      <vt:lpstr>Slide 33</vt:lpstr>
      <vt:lpstr>Databases</vt:lpstr>
      <vt:lpstr>Example from January 2011</vt:lpstr>
      <vt:lpstr>Slide 36</vt:lpstr>
      <vt:lpstr>Networks and the Internet</vt:lpstr>
      <vt:lpstr>Example from January 2011</vt:lpstr>
      <vt:lpstr>Slide 39</vt:lpstr>
      <vt:lpstr>Programming</vt:lpstr>
      <vt:lpstr>Programming – more details</vt:lpstr>
      <vt:lpstr>Example from January 2011</vt:lpstr>
      <vt:lpstr>Slide 43</vt:lpstr>
      <vt:lpstr>Slide 44</vt:lpstr>
      <vt:lpstr>Slide 45</vt:lpstr>
      <vt:lpstr>What do the controlled assessment conditions mean ? </vt:lpstr>
      <vt:lpstr>Some useful strategies</vt:lpstr>
      <vt:lpstr>Slide 48</vt:lpstr>
      <vt:lpstr>Slide 49</vt:lpstr>
      <vt:lpstr>Slide 50</vt:lpstr>
      <vt:lpstr>Unit A452</vt:lpstr>
      <vt:lpstr>Unit A452</vt:lpstr>
      <vt:lpstr>Unit A452</vt:lpstr>
      <vt:lpstr>Unit A452</vt:lpstr>
      <vt:lpstr>Unit A452</vt:lpstr>
      <vt:lpstr>Unit A452</vt:lpstr>
      <vt:lpstr>The marking criteria</vt:lpstr>
      <vt:lpstr>Example Assessment Grid</vt:lpstr>
      <vt:lpstr>Unit A452</vt:lpstr>
      <vt:lpstr>A452</vt:lpstr>
      <vt:lpstr>Unit A452</vt:lpstr>
      <vt:lpstr>Unit A452</vt:lpstr>
      <vt:lpstr>A452</vt:lpstr>
      <vt:lpstr>flowchart for a program that will output the larger of two input values. </vt:lpstr>
      <vt:lpstr>The Algorithm</vt:lpstr>
      <vt:lpstr>LMC Code</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Unit A453</vt:lpstr>
      <vt:lpstr>Unit A453</vt:lpstr>
      <vt:lpstr>Techniques</vt:lpstr>
      <vt:lpstr>Unit A453</vt:lpstr>
      <vt:lpstr>Unit A453</vt:lpstr>
      <vt:lpstr>Unit A453</vt:lpstr>
      <vt:lpstr>Unit A453</vt:lpstr>
      <vt:lpstr>Assessment</vt:lpstr>
      <vt:lpstr>Programming Techniques</vt:lpstr>
      <vt:lpstr>Unit A453</vt:lpstr>
      <vt:lpstr>A453</vt:lpstr>
      <vt:lpstr>The basic requirements</vt:lpstr>
      <vt:lpstr>Slide 92</vt:lpstr>
      <vt:lpstr>Slide 93</vt:lpstr>
      <vt:lpstr>Slide 94</vt:lpstr>
      <vt:lpstr>Slide 95</vt:lpstr>
      <vt:lpstr>Slide 96</vt:lpstr>
      <vt:lpstr>Slide 97</vt:lpstr>
      <vt:lpstr>Slide 98</vt:lpstr>
      <vt:lpstr>Slide 99</vt:lpstr>
      <vt:lpstr>Slide 100</vt:lpstr>
      <vt:lpstr>Slide 101</vt:lpstr>
      <vt:lpstr>Slide 102</vt:lpstr>
      <vt:lpstr>The Report</vt:lpstr>
      <vt:lpstr>Unit A453</vt:lpstr>
      <vt:lpstr>Unit A453</vt:lpstr>
      <vt:lpstr>Units A452 and 453</vt:lpstr>
      <vt:lpstr>Concerns / FAQ</vt:lpstr>
      <vt:lpstr>Concerns / FAQ</vt:lpstr>
      <vt:lpstr>Concerns / FAQ</vt:lpstr>
      <vt:lpstr>Concerns / FAQ</vt:lpstr>
      <vt:lpstr>Concerns / FAQ</vt:lpstr>
      <vt:lpstr>Concerns / FAQ</vt:lpstr>
      <vt:lpstr>Concerns / FAQ</vt:lpstr>
      <vt:lpstr>Concerns / FAQ</vt:lpstr>
      <vt:lpstr>Concerns / FAQ</vt:lpstr>
      <vt:lpstr>From the message boards</vt:lpstr>
      <vt:lpstr>From the message boards</vt:lpstr>
      <vt:lpstr>OCR support</vt:lpstr>
      <vt:lpstr>Support and Resources</vt:lpstr>
      <vt:lpstr>Support available</vt:lpstr>
      <vt:lpstr>OCR Discussion List</vt:lpstr>
    </vt:vector>
  </TitlesOfParts>
  <Company>UCLES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knulty</dc:creator>
  <cp:lastModifiedBy>reidka</cp:lastModifiedBy>
  <cp:revision>68</cp:revision>
  <dcterms:created xsi:type="dcterms:W3CDTF">2005-05-31T13:04:33Z</dcterms:created>
  <dcterms:modified xsi:type="dcterms:W3CDTF">2012-04-17T13:39:36Z</dcterms:modified>
</cp:coreProperties>
</file>