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56" r:id="rId3"/>
    <p:sldId id="257" r:id="rId4"/>
    <p:sldId id="260" r:id="rId5"/>
    <p:sldId id="259" r:id="rId6"/>
    <p:sldId id="265"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982" autoAdjust="0"/>
  </p:normalViewPr>
  <p:slideViewPr>
    <p:cSldViewPr>
      <p:cViewPr varScale="1">
        <p:scale>
          <a:sx n="71" d="100"/>
          <a:sy n="71" d="100"/>
        </p:scale>
        <p:origin x="-114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D841D-5291-4B36-B9CF-195F06850268}" type="datetimeFigureOut">
              <a:rPr lang="en-GB" smtClean="0"/>
              <a:t>18/06/2013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D320B8-9114-4FE0-8338-95F333073981}" type="slidenum">
              <a:rPr lang="en-GB" smtClean="0"/>
              <a:t>‹#›</a:t>
            </a:fld>
            <a:endParaRPr lang="en-GB"/>
          </a:p>
        </p:txBody>
      </p:sp>
    </p:spTree>
    <p:extLst>
      <p:ext uri="{BB962C8B-B14F-4D97-AF65-F5344CB8AC3E}">
        <p14:creationId xmlns:p14="http://schemas.microsoft.com/office/powerpoint/2010/main" val="3752496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IET is a global professional</a:t>
            </a:r>
            <a:r>
              <a:rPr lang="en-GB" baseline="0" dirty="0" smtClean="0"/>
              <a:t> members organisation for the engineering and technology community. Based in the UK it has over 150,000 members in 127 countries. The UK and global engineering community have a desperate need to encourage more young people to work within the sector at almost any level, whether it be as a mechanic, technician or professional engineer. According to the latest Engineering UK annual report by 2020 we need to double the number of apprentices and double the number of those with level 4+ qualifications (HNCs, Foundation degrees etc.) just to meet the demands from industry. The jobs are skilled, interesting, creative and rewarding and the IET’s members want to encourage young people to enter the sector for the sake of the UK and other economies and also to enable them to make the most of their own potential. </a:t>
            </a:r>
          </a:p>
          <a:p>
            <a:endParaRPr lang="en-GB" baseline="0" dirty="0" smtClean="0"/>
          </a:p>
          <a:p>
            <a:r>
              <a:rPr lang="en-GB" baseline="0" dirty="0" smtClean="0"/>
              <a:t>The IET’s Education for Schools and Colleges programme has a simple premise – capture the enthusiasm of young people from as early an age as possible; nurture that enthusiasm and help them to develop practical, creative and team working skills alongside their academic learning; and, to ensure that they are able to make informed decisions when they come to make decisions about their university courses or apprenticeships </a:t>
            </a:r>
            <a:r>
              <a:rPr lang="en-GB" baseline="0" smtClean="0"/>
              <a:t>and future careers</a:t>
            </a:r>
            <a:r>
              <a:rPr lang="en-GB" baseline="0" dirty="0" smtClean="0"/>
              <a:t>.</a:t>
            </a:r>
          </a:p>
          <a:p>
            <a:endParaRPr lang="en-GB" baseline="0" dirty="0" smtClean="0"/>
          </a:p>
          <a:p>
            <a:r>
              <a:rPr lang="en-GB" baseline="0" dirty="0" smtClean="0"/>
              <a:t>As a charity almost all of the IET Education programme’s offerings are FREE to schools. </a:t>
            </a:r>
            <a:endParaRPr lang="en-GB" dirty="0"/>
          </a:p>
        </p:txBody>
      </p:sp>
      <p:sp>
        <p:nvSpPr>
          <p:cNvPr id="4" name="Slide Number Placeholder 3"/>
          <p:cNvSpPr>
            <a:spLocks noGrp="1"/>
          </p:cNvSpPr>
          <p:nvPr>
            <p:ph type="sldNum" sz="quarter" idx="10"/>
          </p:nvPr>
        </p:nvSpPr>
        <p:spPr/>
        <p:txBody>
          <a:bodyPr/>
          <a:lstStyle/>
          <a:p>
            <a:fld id="{5ED320B8-9114-4FE0-8338-95F333073981}" type="slidenum">
              <a:rPr lang="en-GB" smtClean="0"/>
              <a:t>1</a:t>
            </a:fld>
            <a:endParaRPr lang="en-GB"/>
          </a:p>
        </p:txBody>
      </p:sp>
    </p:spTree>
    <p:extLst>
      <p:ext uri="{BB962C8B-B14F-4D97-AF65-F5344CB8AC3E}">
        <p14:creationId xmlns:p14="http://schemas.microsoft.com/office/powerpoint/2010/main" val="353276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Engineering is</a:t>
            </a:r>
            <a:r>
              <a:rPr lang="en-GB" baseline="0" dirty="0" smtClean="0"/>
              <a:t> rarely taught as an explicit subject and most universities and employers are looking for recruits into engineering that are numerate and have the sort of qualities and skills that would make them good engineers the IET tend to develop materials and deliver programmes that support students and teachers in science, maths, design and technology and ICT/computing. We use these to try to place those subjects within an engineering and technology context so that students can see how their classroom learning is relevant to real-life applications… and those applications are broad – the IET’s membership covers 5 main sectors: transport, energy, information and communications, the built environment and design&amp; production. With such breadth there is something about technology and engineering that should appeal to everyone and anyone.  </a:t>
            </a:r>
          </a:p>
          <a:p>
            <a:endParaRPr lang="en-GB" baseline="0" dirty="0" smtClean="0"/>
          </a:p>
          <a:p>
            <a:r>
              <a:rPr lang="en-GB" baseline="0" dirty="0" smtClean="0"/>
              <a:t>Even for those students without the ability or wish to become engineers then fostering an understanding of engineering and technology and how it effects their lives will help to make them more technologically literate and better informed decision-makers</a:t>
            </a:r>
          </a:p>
          <a:p>
            <a:endParaRPr lang="en-GB" baseline="0" dirty="0" smtClean="0"/>
          </a:p>
          <a:p>
            <a:r>
              <a:rPr lang="en-GB" baseline="0" dirty="0" smtClean="0"/>
              <a:t>Good careers information is essential. The IET is aware that many young people have huge misconceptions about engineers and engineering. Whilst they live in an engineered world and are great users of technology they do not necessarily see how they can be part of pushing it forward. Good careers information can help to address that by helping them to better understand the range of opportunities available to them and the different ways that they can go about achieving these goals if they choose to. </a:t>
            </a:r>
          </a:p>
          <a:p>
            <a:endParaRPr lang="en-GB" baseline="0" dirty="0" smtClean="0"/>
          </a:p>
          <a:p>
            <a:r>
              <a:rPr lang="en-GB" baseline="0" dirty="0" smtClean="0"/>
              <a:t>As an outcome to the IET’s efforts it is hoped that not only the students but the also the teachers and parents have a better understanding of what it is to work in engineering and what engineering is – its not necessarily a dirt, low-skilled job</a:t>
            </a:r>
          </a:p>
          <a:p>
            <a:endParaRPr lang="en-GB" baseline="0" dirty="0" smtClean="0"/>
          </a:p>
          <a:p>
            <a:r>
              <a:rPr lang="en-GB" baseline="0" dirty="0" smtClean="0"/>
              <a:t>Students will, as well as their academic qualifications, have started to develop the sort of skills that make them valuable to employers such as presentation skills, team working, project management and so on and to be able to creative apply their academic learning </a:t>
            </a:r>
          </a:p>
          <a:p>
            <a:endParaRPr lang="en-GB" baseline="0" dirty="0" smtClean="0"/>
          </a:p>
          <a:p>
            <a:r>
              <a:rPr lang="en-GB" baseline="0" dirty="0" smtClean="0"/>
              <a:t>That we will end up with more STEM students and apprentices </a:t>
            </a:r>
          </a:p>
          <a:p>
            <a:endParaRPr lang="en-GB" baseline="0" dirty="0" smtClean="0"/>
          </a:p>
          <a:p>
            <a:r>
              <a:rPr lang="en-GB" baseline="0" dirty="0" smtClean="0"/>
              <a:t>And, not least of all, that more young women will be inspired to enter the sector, to help address the appalling levels of under-representation and to positively influence the development and management of this economically-vital sector</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5ED320B8-9114-4FE0-8338-95F333073981}" type="slidenum">
              <a:rPr lang="en-GB" smtClean="0"/>
              <a:t>2</a:t>
            </a:fld>
            <a:endParaRPr lang="en-GB"/>
          </a:p>
        </p:txBody>
      </p:sp>
    </p:spTree>
    <p:extLst>
      <p:ext uri="{BB962C8B-B14F-4D97-AF65-F5344CB8AC3E}">
        <p14:creationId xmlns:p14="http://schemas.microsoft.com/office/powerpoint/2010/main" val="2494695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are the wide-range</a:t>
            </a:r>
            <a:r>
              <a:rPr lang="en-GB" baseline="0" dirty="0" smtClean="0"/>
              <a:t> of audiences that the IET Education programme is trying to reach. The IET cannot just restrict its efforts to the students as to reach all the millions of students in UK, let alone globally would be an enormous task. The IET tries to engage the teachers and lecturers so that the teachers are informed and enthused about engineering and can act as engineering ambassadors or evangelists to many groups of students; it tries to engage the parents and families of the students who can be huge influencers on the decisions that young people make about their courses and careers; and, it tries to get these messages out to those who determine education and training policy and spending priorities. </a:t>
            </a:r>
          </a:p>
          <a:p>
            <a:endParaRPr lang="en-GB" baseline="0" dirty="0" smtClean="0"/>
          </a:p>
          <a:p>
            <a:r>
              <a:rPr lang="en-GB" baseline="0" dirty="0" smtClean="0"/>
              <a:t>The last of these messages is especially important as the subject choices made at 14, 16 or 18 can be decisive as to what options remain open to a young person as they move on to the next stage of their education. For a career in engineering choosing to continue with the STEM subjects, specially maths is particularly important. </a:t>
            </a:r>
            <a:endParaRPr lang="en-GB" dirty="0"/>
          </a:p>
        </p:txBody>
      </p:sp>
      <p:sp>
        <p:nvSpPr>
          <p:cNvPr id="4" name="Slide Number Placeholder 3"/>
          <p:cNvSpPr>
            <a:spLocks noGrp="1"/>
          </p:cNvSpPr>
          <p:nvPr>
            <p:ph type="sldNum" sz="quarter" idx="10"/>
          </p:nvPr>
        </p:nvSpPr>
        <p:spPr/>
        <p:txBody>
          <a:bodyPr/>
          <a:lstStyle/>
          <a:p>
            <a:fld id="{5ED320B8-9114-4FE0-8338-95F333073981}" type="slidenum">
              <a:rPr lang="en-GB" smtClean="0"/>
              <a:t>3</a:t>
            </a:fld>
            <a:endParaRPr lang="en-GB"/>
          </a:p>
        </p:txBody>
      </p:sp>
    </p:spTree>
    <p:extLst>
      <p:ext uri="{BB962C8B-B14F-4D97-AF65-F5344CB8AC3E}">
        <p14:creationId xmlns:p14="http://schemas.microsoft.com/office/powerpoint/2010/main" val="2765792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with all the pressures on them</a:t>
            </a:r>
            <a:r>
              <a:rPr lang="en-GB" baseline="0" dirty="0" smtClean="0"/>
              <a:t> why would teachers want to try to teach their subjects in an engineering context? </a:t>
            </a:r>
          </a:p>
          <a:p>
            <a:r>
              <a:rPr lang="en-GB" baseline="0" dirty="0" smtClean="0"/>
              <a:t>Not only are there advantages in the classroom…</a:t>
            </a:r>
          </a:p>
          <a:p>
            <a:endParaRPr lang="en-GB" baseline="0" dirty="0" smtClean="0"/>
          </a:p>
          <a:p>
            <a:r>
              <a:rPr lang="en-GB" baseline="0" dirty="0" smtClean="0"/>
              <a:t>But there are longer term benefits as well such as building links with industry and providing students with genuinely valuable training and qualifications that employers actually want. And there are demands for people within the engineering sector at all levels – it is predicted that the greatest amount of job growth over the next decade or so will be at the Technician level. </a:t>
            </a:r>
            <a:endParaRPr lang="en-GB" dirty="0"/>
          </a:p>
        </p:txBody>
      </p:sp>
      <p:sp>
        <p:nvSpPr>
          <p:cNvPr id="4" name="Slide Number Placeholder 3"/>
          <p:cNvSpPr>
            <a:spLocks noGrp="1"/>
          </p:cNvSpPr>
          <p:nvPr>
            <p:ph type="sldNum" sz="quarter" idx="10"/>
          </p:nvPr>
        </p:nvSpPr>
        <p:spPr/>
        <p:txBody>
          <a:bodyPr/>
          <a:lstStyle/>
          <a:p>
            <a:fld id="{5ED320B8-9114-4FE0-8338-95F333073981}" type="slidenum">
              <a:rPr lang="en-GB" smtClean="0"/>
              <a:t>4</a:t>
            </a:fld>
            <a:endParaRPr lang="en-GB"/>
          </a:p>
        </p:txBody>
      </p:sp>
    </p:spTree>
    <p:extLst>
      <p:ext uri="{BB962C8B-B14F-4D97-AF65-F5344CB8AC3E}">
        <p14:creationId xmlns:p14="http://schemas.microsoft.com/office/powerpoint/2010/main" val="1923078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fld id="{26534032-BC33-411A-A374-83BAA97D89D0}" type="slidenum">
              <a:rPr lang="en-GB">
                <a:solidFill>
                  <a:prstClr val="black"/>
                </a:solidFill>
              </a:rPr>
              <a:pPr eaLnBrk="1" hangingPunct="1"/>
              <a:t>5</a:t>
            </a:fld>
            <a:endParaRPr lang="en-GB">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r>
              <a:rPr lang="en-US" dirty="0" smtClean="0">
                <a:latin typeface="Arial" pitchFamily="34" charset="0"/>
              </a:rPr>
              <a:t>The IET Education </a:t>
            </a:r>
            <a:r>
              <a:rPr lang="en-US" dirty="0" err="1" smtClean="0">
                <a:latin typeface="Arial" pitchFamily="34" charset="0"/>
              </a:rPr>
              <a:t>programme</a:t>
            </a:r>
            <a:r>
              <a:rPr lang="en-US" dirty="0" smtClean="0">
                <a:latin typeface="Arial" pitchFamily="34" charset="0"/>
              </a:rPr>
              <a:t> intentionally</a:t>
            </a:r>
            <a:r>
              <a:rPr lang="en-US" baseline="0" dirty="0" smtClean="0">
                <a:latin typeface="Arial" pitchFamily="34" charset="0"/>
              </a:rPr>
              <a:t> offers schools a wide-range of different resources and activities of differing levels of demand depending upon what will appeal to the teacher or the students or fit within the time or financial resources that they have. </a:t>
            </a:r>
          </a:p>
          <a:p>
            <a:pPr eaLnBrk="1" hangingPunct="1"/>
            <a:endParaRPr lang="en-US" baseline="0" dirty="0" smtClean="0">
              <a:latin typeface="Arial" pitchFamily="34" charset="0"/>
            </a:endParaRPr>
          </a:p>
          <a:p>
            <a:pPr eaLnBrk="1" hangingPunct="1"/>
            <a:r>
              <a:rPr lang="en-US" baseline="0" dirty="0" smtClean="0">
                <a:latin typeface="Arial" pitchFamily="34" charset="0"/>
              </a:rPr>
              <a:t>1.	Flipside magazine – a professionally produced, high-quality publication that inspires and fascinates teenagers about the world around us, showing that fact is often stranger than fiction. This goes free to every UK secondary school library and is available to buy on subscription. There is also a website and the first Flipside app – Flipside 10’s is available through the usual app stores</a:t>
            </a:r>
          </a:p>
          <a:p>
            <a:pPr eaLnBrk="1" hangingPunct="1"/>
            <a:endParaRPr lang="en-US" baseline="0" dirty="0" smtClean="0">
              <a:latin typeface="Arial" pitchFamily="34" charset="0"/>
            </a:endParaRPr>
          </a:p>
          <a:p>
            <a:pPr eaLnBrk="1" hangingPunct="1"/>
            <a:r>
              <a:rPr lang="en-US" baseline="0" dirty="0" smtClean="0">
                <a:latin typeface="Arial" pitchFamily="34" charset="0"/>
              </a:rPr>
              <a:t>2.	The IET uses real engineers and engineering to inspire young people so IET members are used as Ambassadors and Role-models. The IET provides them with many activities and resources to help with science fairs, careers fair and to support classroom learning </a:t>
            </a:r>
          </a:p>
          <a:p>
            <a:pPr eaLnBrk="1" hangingPunct="1"/>
            <a:endParaRPr lang="en-US" baseline="0" dirty="0" smtClean="0">
              <a:latin typeface="Arial" pitchFamily="34" charset="0"/>
            </a:endParaRPr>
          </a:p>
          <a:p>
            <a:pPr eaLnBrk="1" hangingPunct="1"/>
            <a:r>
              <a:rPr lang="en-US" baseline="0" dirty="0" smtClean="0">
                <a:latin typeface="Arial" pitchFamily="34" charset="0"/>
              </a:rPr>
              <a:t>3. 	Funding can be a challenge for schools, students and those wishing to run projects for schools so the IET provides a range of project funding </a:t>
            </a:r>
            <a:r>
              <a:rPr lang="en-US" baseline="0" dirty="0" err="1" smtClean="0">
                <a:latin typeface="Arial" pitchFamily="34" charset="0"/>
              </a:rPr>
              <a:t>programmes</a:t>
            </a:r>
            <a:r>
              <a:rPr lang="en-US" baseline="0" dirty="0" smtClean="0">
                <a:latin typeface="Arial" pitchFamily="34" charset="0"/>
              </a:rPr>
              <a:t> and scholarships for university students on IET accredited courses</a:t>
            </a:r>
          </a:p>
          <a:p>
            <a:pPr eaLnBrk="1" hangingPunct="1"/>
            <a:endParaRPr lang="en-US" baseline="0" dirty="0" smtClean="0">
              <a:latin typeface="Arial" pitchFamily="34" charset="0"/>
            </a:endParaRPr>
          </a:p>
          <a:p>
            <a:pPr eaLnBrk="1" hangingPunct="1"/>
            <a:r>
              <a:rPr lang="en-US" baseline="0" dirty="0" smtClean="0">
                <a:latin typeface="Arial" pitchFamily="34" charset="0"/>
              </a:rPr>
              <a:t>4. 	The IET supports a wide-range of providers of teacher training and STEM Enhancement &amp; Enrichment activities. This helps to enhance teacher knowledge and build the skills and enthusiasm of students with an interest in engineering. The partnerships include Engineering UK with whom the IET collaborate on the development of the Tomorrow’s Engineers careers resources and activity </a:t>
            </a:r>
            <a:r>
              <a:rPr lang="en-US" baseline="0" dirty="0" err="1" smtClean="0">
                <a:latin typeface="Arial" pitchFamily="34" charset="0"/>
              </a:rPr>
              <a:t>programmes</a:t>
            </a:r>
            <a:r>
              <a:rPr lang="en-US" baseline="0" dirty="0" smtClean="0">
                <a:latin typeface="Arial" pitchFamily="34" charset="0"/>
              </a:rPr>
              <a:t> and the delivery of the Big Bang Fairs</a:t>
            </a:r>
          </a:p>
          <a:p>
            <a:pPr eaLnBrk="1" hangingPunct="1"/>
            <a:endParaRPr lang="en-US" baseline="0" dirty="0" smtClean="0">
              <a:latin typeface="Arial" pitchFamily="34" charset="0"/>
            </a:endParaRPr>
          </a:p>
          <a:p>
            <a:pPr eaLnBrk="1" hangingPunct="1"/>
            <a:r>
              <a:rPr lang="en-US" baseline="0" dirty="0" smtClean="0">
                <a:latin typeface="Arial" pitchFamily="34" charset="0"/>
              </a:rPr>
              <a:t>5.	The IET engages directly with students through the IET Faraday Challenge Day Competition and the </a:t>
            </a:r>
            <a:r>
              <a:rPr lang="en-US" i="1" baseline="0" dirty="0" smtClean="0">
                <a:latin typeface="Arial" pitchFamily="34" charset="0"/>
              </a:rPr>
              <a:t>FIRST</a:t>
            </a:r>
            <a:r>
              <a:rPr lang="en-US" i="0" baseline="30000" dirty="0" smtClean="0">
                <a:latin typeface="Arial" pitchFamily="34" charset="0"/>
              </a:rPr>
              <a:t>®</a:t>
            </a:r>
            <a:r>
              <a:rPr lang="en-US" baseline="0" dirty="0" smtClean="0">
                <a:latin typeface="Arial" pitchFamily="34" charset="0"/>
              </a:rPr>
              <a:t> LEGO</a:t>
            </a:r>
            <a:r>
              <a:rPr lang="en-US" i="0" baseline="30000" dirty="0" smtClean="0">
                <a:latin typeface="Arial" pitchFamily="34" charset="0"/>
              </a:rPr>
              <a:t>®</a:t>
            </a:r>
            <a:r>
              <a:rPr lang="en-US" baseline="0" dirty="0" smtClean="0">
                <a:latin typeface="Arial" pitchFamily="34" charset="0"/>
              </a:rPr>
              <a:t> League global robotics competition. These competitions develop many skills including creativity, team working, project management, presentation and problem solving as well as enhancing their academic learning. </a:t>
            </a:r>
          </a:p>
          <a:p>
            <a:pPr eaLnBrk="1" hangingPunct="1"/>
            <a:endParaRPr lang="en-US" baseline="0" dirty="0" smtClean="0">
              <a:latin typeface="Arial" pitchFamily="34" charset="0"/>
            </a:endParaRPr>
          </a:p>
          <a:p>
            <a:pPr eaLnBrk="1" hangingPunct="1"/>
            <a:r>
              <a:rPr lang="en-US" baseline="0" dirty="0" smtClean="0">
                <a:latin typeface="Arial" pitchFamily="34" charset="0"/>
              </a:rPr>
              <a:t>6. 	The IET Faraday </a:t>
            </a:r>
            <a:r>
              <a:rPr lang="en-US" baseline="0" dirty="0" err="1" smtClean="0">
                <a:latin typeface="Arial" pitchFamily="34" charset="0"/>
              </a:rPr>
              <a:t>programme</a:t>
            </a:r>
            <a:r>
              <a:rPr lang="en-US" baseline="0" dirty="0" smtClean="0">
                <a:latin typeface="Arial" pitchFamily="34" charset="0"/>
              </a:rPr>
              <a:t> is the IET’s range of classroom learning resources that includes video case-studies of cutting edge engineering; profiles of the engineers involved; lesson activities of various lengths matched to secondary curricula for England, Northern Ireland, Scotland and Wales for each of the STEM subjects; ordering facilities and PDF versions of the careers resource, classroom posters and the new Flipside for Teachers poster/magazine; and, online games. It also includes instructions on how to run off-timetable STEM activity days modeled on the IET Faraday Challenge Day competition  </a:t>
            </a:r>
          </a:p>
          <a:p>
            <a:pPr eaLnBrk="1" hangingPunct="1"/>
            <a:endParaRPr lang="en-US" dirty="0"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re are no easy solutions to meeting the challenges of changing the perceptions around engineering and encouraging young people to choose the appropriate courses and careers – it is a present and on-going challenge for many years to come. Whilst the current state of the economy is helping by driving a greater uptake of maths and science subjects at school this trend needs to be sustained and grown long into the future. </a:t>
            </a:r>
            <a:endParaRPr lang="en-GB" dirty="0"/>
          </a:p>
        </p:txBody>
      </p:sp>
      <p:sp>
        <p:nvSpPr>
          <p:cNvPr id="4" name="Slide Number Placeholder 3"/>
          <p:cNvSpPr>
            <a:spLocks noGrp="1"/>
          </p:cNvSpPr>
          <p:nvPr>
            <p:ph type="sldNum" sz="quarter" idx="10"/>
          </p:nvPr>
        </p:nvSpPr>
        <p:spPr/>
        <p:txBody>
          <a:bodyPr/>
          <a:lstStyle/>
          <a:p>
            <a:fld id="{5ED320B8-9114-4FE0-8338-95F333073981}" type="slidenum">
              <a:rPr lang="en-GB" smtClean="0"/>
              <a:t>6</a:t>
            </a:fld>
            <a:endParaRPr lang="en-GB"/>
          </a:p>
        </p:txBody>
      </p:sp>
    </p:spTree>
    <p:extLst>
      <p:ext uri="{BB962C8B-B14F-4D97-AF65-F5344CB8AC3E}">
        <p14:creationId xmlns:p14="http://schemas.microsoft.com/office/powerpoint/2010/main" val="3660602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D3B8B9F-C0B9-4576-AA75-4E19029C8381}"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353058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D3B8B9F-C0B9-4576-AA75-4E19029C8381}"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3794285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D3B8B9F-C0B9-4576-AA75-4E19029C8381}"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386581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2"/>
          <p:cNvSpPr>
            <a:spLocks noChangeArrowheads="1"/>
          </p:cNvSpPr>
          <p:nvPr/>
        </p:nvSpPr>
        <p:spPr bwMode="auto">
          <a:xfrm>
            <a:off x="7981950" y="6546850"/>
            <a:ext cx="11620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fontAlgn="base" hangingPunct="0">
              <a:spcBef>
                <a:spcPct val="0"/>
              </a:spcBef>
              <a:spcAft>
                <a:spcPct val="0"/>
              </a:spcAft>
            </a:pPr>
            <a:fld id="{6FAB8DE6-3054-45DC-82B3-57AA3236002D}" type="slidenum">
              <a:rPr lang="en-GB" sz="1400" smtClean="0">
                <a:solidFill>
                  <a:srgbClr val="FFFFFF"/>
                </a:solidFill>
              </a:rPr>
              <a:pPr algn="r" eaLnBrk="0" fontAlgn="base" hangingPunct="0">
                <a:spcBef>
                  <a:spcPct val="0"/>
                </a:spcBef>
                <a:spcAft>
                  <a:spcPct val="0"/>
                </a:spcAft>
              </a:pPr>
              <a:t>‹#›</a:t>
            </a:fld>
            <a:endParaRPr lang="en-GB" sz="1400" smtClean="0">
              <a:solidFill>
                <a:srgbClr val="FFFFFF"/>
              </a:solidFill>
            </a:endParaRPr>
          </a:p>
        </p:txBody>
      </p:sp>
      <p:sp>
        <p:nvSpPr>
          <p:cNvPr id="5" name="Rectangle 4"/>
          <p:cNvSpPr>
            <a:spLocks noChangeArrowheads="1"/>
          </p:cNvSpPr>
          <p:nvPr userDrawn="1"/>
        </p:nvSpPr>
        <p:spPr bwMode="auto">
          <a:xfrm>
            <a:off x="2484438" y="6453188"/>
            <a:ext cx="6659562" cy="404812"/>
          </a:xfrm>
          <a:prstGeom prst="rect">
            <a:avLst/>
          </a:prstGeom>
          <a:solidFill>
            <a:schemeClr val="tx1"/>
          </a:solidFill>
          <a:ln w="9525">
            <a:solidFill>
              <a:schemeClr val="tx1">
                <a:alpha val="0"/>
              </a:schemeClr>
            </a:solidFill>
            <a:miter lim="800000"/>
            <a:headEnd/>
            <a:tailEnd/>
          </a:ln>
          <a:effectLst>
            <a:outerShdw blurRad="40000" dist="23000" dir="5400000" rotWithShape="0">
              <a:srgbClr val="808080">
                <a:alpha val="34999"/>
              </a:srgbClr>
            </a:outerShdw>
          </a:effectLst>
        </p:spPr>
        <p:txBody>
          <a:bodyPr anchor="ctr"/>
          <a:lstStyle/>
          <a:p>
            <a:pPr defTabSz="457200" fontAlgn="base">
              <a:spcBef>
                <a:spcPct val="0"/>
              </a:spcBef>
              <a:spcAft>
                <a:spcPct val="0"/>
              </a:spcAft>
              <a:defRPr/>
            </a:pPr>
            <a:r>
              <a:rPr lang="en-GB" sz="1400" b="1">
                <a:solidFill>
                  <a:srgbClr val="FFFFFF"/>
                </a:solidFill>
              </a:rPr>
              <a:t>                              </a:t>
            </a:r>
            <a:endParaRPr lang="en-GB" sz="1500" b="1">
              <a:solidFill>
                <a:srgbClr val="FFFFFF"/>
              </a:solidFill>
            </a:endParaRPr>
          </a:p>
        </p:txBody>
      </p:sp>
      <p:pic>
        <p:nvPicPr>
          <p:cNvPr id="6" name="Picture 17" descr="ÔÇóIET_MASTER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50" y="5949950"/>
            <a:ext cx="2160588"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6" name="Title Placeholder 1"/>
          <p:cNvSpPr>
            <a:spLocks noGrp="1"/>
          </p:cNvSpPr>
          <p:nvPr>
            <p:ph type="ctrTitle"/>
          </p:nvPr>
        </p:nvSpPr>
        <p:spPr>
          <a:xfrm>
            <a:off x="1042988" y="1773238"/>
            <a:ext cx="7415212" cy="1470025"/>
          </a:xfrm>
        </p:spPr>
        <p:txBody>
          <a:bodyPr/>
          <a:lstStyle>
            <a:lvl1pPr>
              <a:defRPr/>
            </a:lvl1pPr>
          </a:lstStyle>
          <a:p>
            <a:pPr lvl="0"/>
            <a:r>
              <a:rPr lang="en-GB" noProof="0" smtClean="0"/>
              <a:t>Click to edit Master title style</a:t>
            </a:r>
          </a:p>
        </p:txBody>
      </p:sp>
      <p:sp>
        <p:nvSpPr>
          <p:cNvPr id="93187" name="Text Placeholder 2"/>
          <p:cNvSpPr>
            <a:spLocks noGrp="1"/>
          </p:cNvSpPr>
          <p:nvPr>
            <p:ph type="subTitle" idx="1"/>
          </p:nvPr>
        </p:nvSpPr>
        <p:spPr>
          <a:xfrm>
            <a:off x="1042988" y="3716338"/>
            <a:ext cx="7416800" cy="1558925"/>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7" name="Rectangle 15"/>
          <p:cNvSpPr>
            <a:spLocks noGrp="1" noChangeArrowheads="1"/>
          </p:cNvSpPr>
          <p:nvPr>
            <p:ph type="sldNum" sz="quarter" idx="10"/>
          </p:nvPr>
        </p:nvSpPr>
        <p:spPr/>
        <p:txBody>
          <a:bodyPr/>
          <a:lstStyle>
            <a:lvl1pPr>
              <a:defRPr/>
            </a:lvl1pPr>
          </a:lstStyle>
          <a:p>
            <a:pPr>
              <a:defRPr/>
            </a:pPr>
            <a:fld id="{E5CCFABD-E0DD-40A3-9046-FC4714090270}" type="slidenum">
              <a:rPr lang="en-GB">
                <a:solidFill>
                  <a:srgbClr val="FFFFFF"/>
                </a:solidFill>
              </a:rPr>
              <a:pPr>
                <a:defRPr/>
              </a:pPr>
              <a:t>‹#›</a:t>
            </a:fld>
            <a:endParaRPr lang="en-GB">
              <a:solidFill>
                <a:srgbClr val="FFFFFF"/>
              </a:solidFill>
            </a:endParaRPr>
          </a:p>
        </p:txBody>
      </p:sp>
      <p:sp>
        <p:nvSpPr>
          <p:cNvPr id="8" name="Rectangle 16"/>
          <p:cNvSpPr>
            <a:spLocks noGrp="1" noChangeArrowheads="1"/>
          </p:cNvSpPr>
          <p:nvPr>
            <p:ph type="ftr" sz="quarter" idx="11"/>
          </p:nvPr>
        </p:nvSpPr>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2340540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8"/>
          <p:cNvSpPr>
            <a:spLocks noGrp="1" noChangeArrowheads="1"/>
          </p:cNvSpPr>
          <p:nvPr>
            <p:ph type="sldNum" sz="quarter" idx="10"/>
          </p:nvPr>
        </p:nvSpPr>
        <p:spPr>
          <a:ln/>
        </p:spPr>
        <p:txBody>
          <a:bodyPr/>
          <a:lstStyle>
            <a:lvl1pPr>
              <a:defRPr/>
            </a:lvl1pPr>
          </a:lstStyle>
          <a:p>
            <a:pPr>
              <a:defRPr/>
            </a:pPr>
            <a:fld id="{A667DC3A-1351-49EC-8CDC-115C60CA54A3}" type="slidenum">
              <a:rPr lang="en-GB">
                <a:solidFill>
                  <a:srgbClr val="FFFFFF"/>
                </a:solidFill>
              </a:rPr>
              <a:pPr>
                <a:defRPr/>
              </a:pPr>
              <a:t>‹#›</a:t>
            </a:fld>
            <a:endParaRPr lang="en-GB">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3740670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pPr>
              <a:defRPr/>
            </a:pPr>
            <a:fld id="{66E17844-87B7-400A-8465-4398944AB348}" type="slidenum">
              <a:rPr lang="en-GB">
                <a:solidFill>
                  <a:srgbClr val="FFFFFF"/>
                </a:solidFill>
              </a:rPr>
              <a:pPr>
                <a:defRPr/>
              </a:pPr>
              <a:t>‹#›</a:t>
            </a:fld>
            <a:endParaRPr lang="en-GB">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3742664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557338"/>
            <a:ext cx="3816350" cy="406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68863" y="1557338"/>
            <a:ext cx="3817937" cy="406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8"/>
          <p:cNvSpPr>
            <a:spLocks noGrp="1" noChangeArrowheads="1"/>
          </p:cNvSpPr>
          <p:nvPr>
            <p:ph type="sldNum" sz="quarter" idx="10"/>
          </p:nvPr>
        </p:nvSpPr>
        <p:spPr>
          <a:ln/>
        </p:spPr>
        <p:txBody>
          <a:bodyPr/>
          <a:lstStyle>
            <a:lvl1pPr>
              <a:defRPr/>
            </a:lvl1pPr>
          </a:lstStyle>
          <a:p>
            <a:pPr>
              <a:defRPr/>
            </a:pPr>
            <a:fld id="{D6D65941-5AF0-4E12-95A1-D3DA247B4F72}" type="slidenum">
              <a:rPr lang="en-GB">
                <a:solidFill>
                  <a:srgbClr val="FFFFFF"/>
                </a:solidFill>
              </a:rPr>
              <a:pPr>
                <a:defRPr/>
              </a:pPr>
              <a:t>‹#›</a:t>
            </a:fld>
            <a:endParaRPr lang="en-GB">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306891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8"/>
          <p:cNvSpPr>
            <a:spLocks noGrp="1" noChangeArrowheads="1"/>
          </p:cNvSpPr>
          <p:nvPr>
            <p:ph type="sldNum" sz="quarter" idx="10"/>
          </p:nvPr>
        </p:nvSpPr>
        <p:spPr>
          <a:ln/>
        </p:spPr>
        <p:txBody>
          <a:bodyPr/>
          <a:lstStyle>
            <a:lvl1pPr>
              <a:defRPr/>
            </a:lvl1pPr>
          </a:lstStyle>
          <a:p>
            <a:pPr>
              <a:defRPr/>
            </a:pPr>
            <a:fld id="{A962DCC5-A74B-4EC3-922D-0E12E304A3CC}" type="slidenum">
              <a:rPr lang="en-GB">
                <a:solidFill>
                  <a:srgbClr val="FFFFFF"/>
                </a:solidFill>
              </a:rPr>
              <a:pPr>
                <a:defRPr/>
              </a:pPr>
              <a:t>‹#›</a:t>
            </a:fld>
            <a:endParaRPr lang="en-GB">
              <a:solidFill>
                <a:srgbClr val="FFFFFF"/>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4706732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8"/>
          <p:cNvSpPr>
            <a:spLocks noGrp="1" noChangeArrowheads="1"/>
          </p:cNvSpPr>
          <p:nvPr>
            <p:ph type="sldNum" sz="quarter" idx="10"/>
          </p:nvPr>
        </p:nvSpPr>
        <p:spPr>
          <a:ln/>
        </p:spPr>
        <p:txBody>
          <a:bodyPr/>
          <a:lstStyle>
            <a:lvl1pPr>
              <a:defRPr/>
            </a:lvl1pPr>
          </a:lstStyle>
          <a:p>
            <a:pPr>
              <a:defRPr/>
            </a:pPr>
            <a:fld id="{3D2A999F-7C65-4380-A45C-C18E95C43538}" type="slidenum">
              <a:rPr lang="en-GB">
                <a:solidFill>
                  <a:srgbClr val="FFFFFF"/>
                </a:solidFill>
              </a:rPr>
              <a:pPr>
                <a:defRPr/>
              </a:pPr>
              <a:t>‹#›</a:t>
            </a:fld>
            <a:endParaRPr lang="en-GB">
              <a:solidFill>
                <a:srgbClr val="FFFFFF"/>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2461087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C8836438-E2AB-4DF8-A7C9-97279E190E1C}" type="slidenum">
              <a:rPr lang="en-GB">
                <a:solidFill>
                  <a:srgbClr val="FFFFFF"/>
                </a:solidFill>
              </a:rPr>
              <a:pPr>
                <a:defRPr/>
              </a:pPr>
              <a:t>‹#›</a:t>
            </a:fld>
            <a:endParaRPr lang="en-GB">
              <a:solidFill>
                <a:srgbClr val="FFFFFF"/>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32563919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pPr>
              <a:defRPr/>
            </a:pPr>
            <a:fld id="{F99CC664-B704-48BE-B00E-9E1819938713}" type="slidenum">
              <a:rPr lang="en-GB">
                <a:solidFill>
                  <a:srgbClr val="FFFFFF"/>
                </a:solidFill>
              </a:rPr>
              <a:pPr>
                <a:defRPr/>
              </a:pPr>
              <a:t>‹#›</a:t>
            </a:fld>
            <a:endParaRPr lang="en-GB">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53519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D3B8B9F-C0B9-4576-AA75-4E19029C8381}"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41332810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pPr>
              <a:defRPr/>
            </a:pPr>
            <a:fld id="{C40DD352-7708-4755-BD5D-A9862D7B6564}" type="slidenum">
              <a:rPr lang="en-GB">
                <a:solidFill>
                  <a:srgbClr val="FFFFFF"/>
                </a:solidFill>
              </a:rPr>
              <a:pPr>
                <a:defRPr/>
              </a:pPr>
              <a:t>‹#›</a:t>
            </a:fld>
            <a:endParaRPr lang="en-GB">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8221063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8"/>
          <p:cNvSpPr>
            <a:spLocks noGrp="1" noChangeArrowheads="1"/>
          </p:cNvSpPr>
          <p:nvPr>
            <p:ph type="sldNum" sz="quarter" idx="10"/>
          </p:nvPr>
        </p:nvSpPr>
        <p:spPr>
          <a:ln/>
        </p:spPr>
        <p:txBody>
          <a:bodyPr/>
          <a:lstStyle>
            <a:lvl1pPr>
              <a:defRPr/>
            </a:lvl1pPr>
          </a:lstStyle>
          <a:p>
            <a:pPr>
              <a:defRPr/>
            </a:pPr>
            <a:fld id="{EFEC3F82-81B7-4242-81C0-65EDBA83BE44}" type="slidenum">
              <a:rPr lang="en-GB">
                <a:solidFill>
                  <a:srgbClr val="FFFFFF"/>
                </a:solidFill>
              </a:rPr>
              <a:pPr>
                <a:defRPr/>
              </a:pPr>
              <a:t>‹#›</a:t>
            </a:fld>
            <a:endParaRPr lang="en-GB">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2930838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188913"/>
            <a:ext cx="1946275" cy="54292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88913"/>
            <a:ext cx="5688012" cy="5429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8"/>
          <p:cNvSpPr>
            <a:spLocks noGrp="1" noChangeArrowheads="1"/>
          </p:cNvSpPr>
          <p:nvPr>
            <p:ph type="sldNum" sz="quarter" idx="10"/>
          </p:nvPr>
        </p:nvSpPr>
        <p:spPr>
          <a:ln/>
        </p:spPr>
        <p:txBody>
          <a:bodyPr/>
          <a:lstStyle>
            <a:lvl1pPr>
              <a:defRPr/>
            </a:lvl1pPr>
          </a:lstStyle>
          <a:p>
            <a:pPr>
              <a:defRPr/>
            </a:pPr>
            <a:fld id="{EB7F42C4-9597-4596-A6A5-18EB56927442}" type="slidenum">
              <a:rPr lang="en-GB">
                <a:solidFill>
                  <a:srgbClr val="FFFFFF"/>
                </a:solidFill>
              </a:rPr>
              <a:pPr>
                <a:defRPr/>
              </a:pPr>
              <a:t>‹#›</a:t>
            </a:fld>
            <a:endParaRPr lang="en-GB">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r>
              <a:rPr lang="en-GB">
                <a:solidFill>
                  <a:srgbClr val="FFFFFF"/>
                </a:solidFill>
              </a:rPr>
              <a:t>IET Education for Schools and Colleges 2012</a:t>
            </a:r>
          </a:p>
        </p:txBody>
      </p:sp>
    </p:spTree>
    <p:extLst>
      <p:ext uri="{BB962C8B-B14F-4D97-AF65-F5344CB8AC3E}">
        <p14:creationId xmlns:p14="http://schemas.microsoft.com/office/powerpoint/2010/main" val="4003721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B8B9F-C0B9-4576-AA75-4E19029C8381}" type="datetimeFigureOut">
              <a:rPr lang="en-GB" smtClean="0"/>
              <a:t>18/06/2013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916735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D3B8B9F-C0B9-4576-AA75-4E19029C8381}" type="datetimeFigureOut">
              <a:rPr lang="en-GB" smtClean="0"/>
              <a:t>18/06/2013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565210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D3B8B9F-C0B9-4576-AA75-4E19029C8381}" type="datetimeFigureOut">
              <a:rPr lang="en-GB" smtClean="0"/>
              <a:t>18/06/2013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205139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D3B8B9F-C0B9-4576-AA75-4E19029C8381}" type="datetimeFigureOut">
              <a:rPr lang="en-GB" smtClean="0"/>
              <a:t>18/06/2013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2236099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3B8B9F-C0B9-4576-AA75-4E19029C8381}" type="datetimeFigureOut">
              <a:rPr lang="en-GB" smtClean="0"/>
              <a:t>18/06/2013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4139484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B8B9F-C0B9-4576-AA75-4E19029C8381}" type="datetimeFigureOut">
              <a:rPr lang="en-GB" smtClean="0"/>
              <a:t>18/06/2013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3516777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B8B9F-C0B9-4576-AA75-4E19029C8381}" type="datetimeFigureOut">
              <a:rPr lang="en-GB" smtClean="0"/>
              <a:t>18/06/2013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7E7619-0433-451B-9300-CE5D3C3B24C9}" type="slidenum">
              <a:rPr lang="en-GB" smtClean="0"/>
              <a:t>‹#›</a:t>
            </a:fld>
            <a:endParaRPr lang="en-GB"/>
          </a:p>
        </p:txBody>
      </p:sp>
    </p:spTree>
    <p:extLst>
      <p:ext uri="{BB962C8B-B14F-4D97-AF65-F5344CB8AC3E}">
        <p14:creationId xmlns:p14="http://schemas.microsoft.com/office/powerpoint/2010/main" val="2224095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3B8B9F-C0B9-4576-AA75-4E19029C8381}" type="datetimeFigureOut">
              <a:rPr lang="en-GB" smtClean="0"/>
              <a:t>18/06/2013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7E7619-0433-451B-9300-CE5D3C3B24C9}" type="slidenum">
              <a:rPr lang="en-GB" smtClean="0"/>
              <a:t>‹#›</a:t>
            </a:fld>
            <a:endParaRPr lang="en-GB"/>
          </a:p>
        </p:txBody>
      </p:sp>
    </p:spTree>
    <p:extLst>
      <p:ext uri="{BB962C8B-B14F-4D97-AF65-F5344CB8AC3E}">
        <p14:creationId xmlns:p14="http://schemas.microsoft.com/office/powerpoint/2010/main" val="3450012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00113" y="188913"/>
            <a:ext cx="77866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Text Placeholder 2"/>
          <p:cNvSpPr>
            <a:spLocks noGrp="1"/>
          </p:cNvSpPr>
          <p:nvPr>
            <p:ph type="body" idx="1"/>
          </p:nvPr>
        </p:nvSpPr>
        <p:spPr bwMode="auto">
          <a:xfrm>
            <a:off x="900113" y="1557338"/>
            <a:ext cx="7786687" cy="406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copy </a:t>
            </a:r>
          </a:p>
          <a:p>
            <a:pPr lvl="1"/>
            <a:r>
              <a:rPr lang="en-GB" smtClean="0"/>
              <a:t>Second level</a:t>
            </a:r>
          </a:p>
          <a:p>
            <a:pPr lvl="2"/>
            <a:r>
              <a:rPr lang="en-GB" smtClean="0"/>
              <a:t>Third level</a:t>
            </a:r>
          </a:p>
        </p:txBody>
      </p:sp>
      <p:sp>
        <p:nvSpPr>
          <p:cNvPr id="7" name="Rectangle 6"/>
          <p:cNvSpPr>
            <a:spLocks noChangeArrowheads="1"/>
          </p:cNvSpPr>
          <p:nvPr/>
        </p:nvSpPr>
        <p:spPr bwMode="auto">
          <a:xfrm>
            <a:off x="2484438" y="6453188"/>
            <a:ext cx="6659562" cy="404812"/>
          </a:xfrm>
          <a:prstGeom prst="rect">
            <a:avLst/>
          </a:prstGeom>
          <a:solidFill>
            <a:schemeClr val="tx1"/>
          </a:solidFill>
          <a:ln w="9525">
            <a:solidFill>
              <a:schemeClr val="tx1">
                <a:alpha val="0"/>
              </a:schemeClr>
            </a:solidFill>
            <a:miter lim="800000"/>
            <a:headEnd/>
            <a:tailEnd/>
          </a:ln>
          <a:effectLst>
            <a:outerShdw blurRad="40000" dist="23000" dir="5400000" rotWithShape="0">
              <a:srgbClr val="808080">
                <a:alpha val="34999"/>
              </a:srgbClr>
            </a:outerShdw>
          </a:effectLst>
        </p:spPr>
        <p:txBody>
          <a:bodyPr anchor="ctr"/>
          <a:lstStyle/>
          <a:p>
            <a:pPr defTabSz="457200" fontAlgn="base">
              <a:spcBef>
                <a:spcPct val="0"/>
              </a:spcBef>
              <a:spcAft>
                <a:spcPct val="0"/>
              </a:spcAft>
              <a:defRPr/>
            </a:pPr>
            <a:r>
              <a:rPr lang="en-GB" sz="1400" b="1">
                <a:solidFill>
                  <a:srgbClr val="FFFFFF"/>
                </a:solidFill>
              </a:rPr>
              <a:t>                              </a:t>
            </a:r>
            <a:endParaRPr lang="en-GB" sz="1500" b="1">
              <a:solidFill>
                <a:srgbClr val="FFFFFF"/>
              </a:solidFill>
            </a:endParaRPr>
          </a:p>
        </p:txBody>
      </p:sp>
      <p:sp>
        <p:nvSpPr>
          <p:cNvPr id="4104" name="Rectangle 8"/>
          <p:cNvSpPr>
            <a:spLocks noGrp="1" noChangeArrowheads="1"/>
          </p:cNvSpPr>
          <p:nvPr>
            <p:ph type="sldNum" sz="quarter" idx="4"/>
          </p:nvPr>
        </p:nvSpPr>
        <p:spPr bwMode="auto">
          <a:xfrm>
            <a:off x="7981950" y="6546850"/>
            <a:ext cx="11620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solidFill>
                  <a:schemeClr val="bg1"/>
                </a:solidFill>
                <a:latin typeface="Arial" charset="0"/>
                <a:ea typeface="ＭＳ Ｐゴシック" pitchFamily="-65" charset="-128"/>
                <a:cs typeface="+mn-cs"/>
              </a:defRPr>
            </a:lvl1pPr>
          </a:lstStyle>
          <a:p>
            <a:pPr fontAlgn="base">
              <a:spcBef>
                <a:spcPct val="0"/>
              </a:spcBef>
              <a:spcAft>
                <a:spcPct val="0"/>
              </a:spcAft>
              <a:defRPr/>
            </a:pPr>
            <a:fld id="{A0F8EFB5-2F6F-45CF-AF01-327CEA6970CE}" type="slidenum">
              <a:rPr lang="en-GB">
                <a:solidFill>
                  <a:srgbClr val="FFFFFF"/>
                </a:solidFill>
              </a:rPr>
              <a:pPr fontAlgn="base">
                <a:spcBef>
                  <a:spcPct val="0"/>
                </a:spcBef>
                <a:spcAft>
                  <a:spcPct val="0"/>
                </a:spcAft>
                <a:defRPr/>
              </a:pPr>
              <a:t>‹#›</a:t>
            </a:fld>
            <a:endParaRPr lang="en-GB">
              <a:solidFill>
                <a:srgbClr val="FFFFFF"/>
              </a:solidFill>
            </a:endParaRPr>
          </a:p>
        </p:txBody>
      </p:sp>
      <p:pic>
        <p:nvPicPr>
          <p:cNvPr id="1030" name="Picture 11" descr="ÔÇóIET_MASTER_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7950" y="5949950"/>
            <a:ext cx="2160588"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8" name="Rectangle 12"/>
          <p:cNvSpPr>
            <a:spLocks noGrp="1" noChangeArrowheads="1"/>
          </p:cNvSpPr>
          <p:nvPr>
            <p:ph type="ftr" sz="quarter" idx="3"/>
          </p:nvPr>
        </p:nvSpPr>
        <p:spPr bwMode="auto">
          <a:xfrm>
            <a:off x="2484438" y="6524625"/>
            <a:ext cx="54721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ＭＳ Ｐゴシック" pitchFamily="-65" charset="-128"/>
                <a:cs typeface="+mn-cs"/>
              </a:defRPr>
            </a:lvl1pPr>
          </a:lstStyle>
          <a:p>
            <a:pPr fontAlgn="base">
              <a:spcBef>
                <a:spcPct val="0"/>
              </a:spcBef>
              <a:spcAft>
                <a:spcPct val="0"/>
              </a:spcAft>
              <a:defRPr/>
            </a:pPr>
            <a:r>
              <a:rPr lang="en-GB">
                <a:solidFill>
                  <a:srgbClr val="FFFFFF"/>
                </a:solidFill>
              </a:rPr>
              <a:t>IET Education for Schools and Colleges 2012</a:t>
            </a:r>
          </a:p>
        </p:txBody>
      </p:sp>
    </p:spTree>
    <p:extLst>
      <p:ext uri="{BB962C8B-B14F-4D97-AF65-F5344CB8AC3E}">
        <p14:creationId xmlns:p14="http://schemas.microsoft.com/office/powerpoint/2010/main" val="2469588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l" defTabSz="457200" rtl="0" eaLnBrk="0" fontAlgn="base" hangingPunct="0">
        <a:spcBef>
          <a:spcPct val="0"/>
        </a:spcBef>
        <a:spcAft>
          <a:spcPct val="0"/>
        </a:spcAft>
        <a:defRPr sz="4400">
          <a:solidFill>
            <a:schemeClr val="tx1"/>
          </a:solidFill>
          <a:latin typeface="+mj-lt"/>
          <a:ea typeface="+mj-ea"/>
          <a:cs typeface="ＭＳ Ｐゴシック"/>
        </a:defRPr>
      </a:lvl1pPr>
      <a:lvl2pPr algn="l" defTabSz="457200" rtl="0" eaLnBrk="0" fontAlgn="base" hangingPunct="0">
        <a:spcBef>
          <a:spcPct val="0"/>
        </a:spcBef>
        <a:spcAft>
          <a:spcPct val="0"/>
        </a:spcAft>
        <a:defRPr sz="4400">
          <a:solidFill>
            <a:schemeClr val="tx1"/>
          </a:solidFill>
          <a:latin typeface="Arial" charset="0"/>
          <a:ea typeface="ＭＳ Ｐゴシック" pitchFamily="-65" charset="-128"/>
          <a:cs typeface="ＭＳ Ｐゴシック"/>
        </a:defRPr>
      </a:lvl2pPr>
      <a:lvl3pPr algn="l" defTabSz="457200" rtl="0" eaLnBrk="0" fontAlgn="base" hangingPunct="0">
        <a:spcBef>
          <a:spcPct val="0"/>
        </a:spcBef>
        <a:spcAft>
          <a:spcPct val="0"/>
        </a:spcAft>
        <a:defRPr sz="4400">
          <a:solidFill>
            <a:schemeClr val="tx1"/>
          </a:solidFill>
          <a:latin typeface="Arial" charset="0"/>
          <a:ea typeface="ＭＳ Ｐゴシック" pitchFamily="-65" charset="-128"/>
          <a:cs typeface="ＭＳ Ｐゴシック"/>
        </a:defRPr>
      </a:lvl3pPr>
      <a:lvl4pPr algn="l" defTabSz="457200" rtl="0" eaLnBrk="0" fontAlgn="base" hangingPunct="0">
        <a:spcBef>
          <a:spcPct val="0"/>
        </a:spcBef>
        <a:spcAft>
          <a:spcPct val="0"/>
        </a:spcAft>
        <a:defRPr sz="4400">
          <a:solidFill>
            <a:schemeClr val="tx1"/>
          </a:solidFill>
          <a:latin typeface="Arial" charset="0"/>
          <a:ea typeface="ＭＳ Ｐゴシック" pitchFamily="-65" charset="-128"/>
          <a:cs typeface="ＭＳ Ｐゴシック"/>
        </a:defRPr>
      </a:lvl4pPr>
      <a:lvl5pPr algn="l" defTabSz="457200" rtl="0" eaLnBrk="0" fontAlgn="base" hangingPunct="0">
        <a:spcBef>
          <a:spcPct val="0"/>
        </a:spcBef>
        <a:spcAft>
          <a:spcPct val="0"/>
        </a:spcAft>
        <a:defRPr sz="4400">
          <a:solidFill>
            <a:schemeClr val="tx1"/>
          </a:solidFill>
          <a:latin typeface="Arial" charset="0"/>
          <a:ea typeface="ＭＳ Ｐゴシック" pitchFamily="-65" charset="-128"/>
          <a:cs typeface="ＭＳ Ｐゴシック"/>
        </a:defRPr>
      </a:lvl5pPr>
      <a:lvl6pPr marL="457200" algn="l" defTabSz="457200" rtl="0" eaLnBrk="0" fontAlgn="base" hangingPunct="0">
        <a:spcBef>
          <a:spcPct val="0"/>
        </a:spcBef>
        <a:spcAft>
          <a:spcPct val="0"/>
        </a:spcAft>
        <a:defRPr sz="4400">
          <a:solidFill>
            <a:schemeClr val="tx1"/>
          </a:solidFill>
          <a:latin typeface="Arial" charset="0"/>
          <a:ea typeface="ＭＳ Ｐゴシック" pitchFamily="-65" charset="-128"/>
        </a:defRPr>
      </a:lvl6pPr>
      <a:lvl7pPr marL="914400" algn="l" defTabSz="457200" rtl="0" eaLnBrk="0" fontAlgn="base" hangingPunct="0">
        <a:spcBef>
          <a:spcPct val="0"/>
        </a:spcBef>
        <a:spcAft>
          <a:spcPct val="0"/>
        </a:spcAft>
        <a:defRPr sz="4400">
          <a:solidFill>
            <a:schemeClr val="tx1"/>
          </a:solidFill>
          <a:latin typeface="Arial" charset="0"/>
          <a:ea typeface="ＭＳ Ｐゴシック" pitchFamily="-65" charset="-128"/>
        </a:defRPr>
      </a:lvl7pPr>
      <a:lvl8pPr marL="1371600" algn="l" defTabSz="457200" rtl="0" eaLnBrk="0" fontAlgn="base" hangingPunct="0">
        <a:spcBef>
          <a:spcPct val="0"/>
        </a:spcBef>
        <a:spcAft>
          <a:spcPct val="0"/>
        </a:spcAft>
        <a:defRPr sz="4400">
          <a:solidFill>
            <a:schemeClr val="tx1"/>
          </a:solidFill>
          <a:latin typeface="Arial" charset="0"/>
          <a:ea typeface="ＭＳ Ｐゴシック" pitchFamily="-65" charset="-128"/>
        </a:defRPr>
      </a:lvl8pPr>
      <a:lvl9pPr marL="1828800" algn="l" defTabSz="457200" rtl="0" eaLnBrk="0" fontAlgn="base" hangingPunct="0">
        <a:spcBef>
          <a:spcPct val="0"/>
        </a:spcBef>
        <a:spcAft>
          <a:spcPct val="0"/>
        </a:spcAft>
        <a:defRPr sz="4400">
          <a:solidFill>
            <a:schemeClr val="tx1"/>
          </a:solidFill>
          <a:latin typeface="Arial" charset="0"/>
          <a:ea typeface="ＭＳ Ｐゴシック" pitchFamily="-65" charset="-128"/>
        </a:defRPr>
      </a:lvl9pPr>
    </p:titleStyle>
    <p:bodyStyle>
      <a:lvl1pPr marL="342900" indent="-342900" algn="l" defTabSz="457200" rtl="0" eaLnBrk="0" fontAlgn="base" hangingPunct="0">
        <a:spcBef>
          <a:spcPct val="20000"/>
        </a:spcBef>
        <a:spcAft>
          <a:spcPct val="0"/>
        </a:spcAft>
        <a:buFont typeface="Wingdings" pitchFamily="2" charset="2"/>
        <a:buChar char="§"/>
        <a:defRPr sz="3200">
          <a:solidFill>
            <a:schemeClr val="tx1"/>
          </a:solidFill>
          <a:latin typeface="+mn-lt"/>
          <a:ea typeface="+mn-ea"/>
          <a:cs typeface="ＭＳ Ｐゴシック"/>
        </a:defRPr>
      </a:lvl1pPr>
      <a:lvl2pPr marL="742950" indent="-285750" algn="l" defTabSz="457200" rtl="0" eaLnBrk="0" fontAlgn="base" hangingPunct="0">
        <a:spcBef>
          <a:spcPct val="20000"/>
        </a:spcBef>
        <a:spcAft>
          <a:spcPct val="0"/>
        </a:spcAft>
        <a:buFont typeface="Wingdings" pitchFamily="2" charset="2"/>
        <a:buChar char="§"/>
        <a:defRPr sz="2800">
          <a:solidFill>
            <a:schemeClr val="tx1"/>
          </a:solidFill>
          <a:latin typeface="+mn-lt"/>
          <a:ea typeface="+mn-ea"/>
          <a:cs typeface="ＭＳ Ｐゴシック"/>
        </a:defRPr>
      </a:lvl2pPr>
      <a:lvl3pPr marL="1143000" indent="-228600" algn="l" defTabSz="457200" rtl="0" eaLnBrk="0" fontAlgn="base" hangingPunct="0">
        <a:spcBef>
          <a:spcPct val="20000"/>
        </a:spcBef>
        <a:spcAft>
          <a:spcPct val="0"/>
        </a:spcAft>
        <a:buFont typeface="Wingdings" pitchFamily="2" charset="2"/>
        <a:buChar char="§"/>
        <a:defRPr sz="2400">
          <a:solidFill>
            <a:schemeClr val="tx1"/>
          </a:solidFill>
          <a:latin typeface="+mn-lt"/>
          <a:ea typeface="+mn-ea"/>
          <a:cs typeface="ＭＳ Ｐゴシック"/>
        </a:defRPr>
      </a:lvl3pPr>
      <a:lvl4pPr marL="1600200" indent="-228600" algn="l" defTabSz="457200" rtl="0" eaLnBrk="0" fontAlgn="base" hangingPunct="0">
        <a:spcBef>
          <a:spcPct val="20000"/>
        </a:spcBef>
        <a:spcAft>
          <a:spcPct val="0"/>
        </a:spcAft>
        <a:buFont typeface="Wingdings" pitchFamily="2" charset="2"/>
        <a:buChar char="§"/>
        <a:defRPr sz="2000">
          <a:solidFill>
            <a:schemeClr val="tx1"/>
          </a:solidFill>
          <a:latin typeface="+mn-lt"/>
          <a:ea typeface="+mn-ea"/>
          <a:cs typeface="ＭＳ Ｐゴシック"/>
        </a:defRPr>
      </a:lvl4pPr>
      <a:lvl5pPr marL="2057400" indent="-228600" algn="l" defTabSz="457200" rtl="0" eaLnBrk="0" fontAlgn="base" hangingPunct="0">
        <a:spcBef>
          <a:spcPct val="20000"/>
        </a:spcBef>
        <a:spcAft>
          <a:spcPct val="0"/>
        </a:spcAft>
        <a:buFont typeface="Wingdings" pitchFamily="2" charset="2"/>
        <a:buChar char="§"/>
        <a:defRPr sz="2000">
          <a:solidFill>
            <a:schemeClr val="tx1"/>
          </a:solidFill>
          <a:latin typeface="+mn-lt"/>
          <a:ea typeface="+mn-ea"/>
          <a:cs typeface="ＭＳ Ｐゴシック"/>
        </a:defRPr>
      </a:lvl5pPr>
      <a:lvl6pPr marL="2514600" indent="-228600" algn="l" defTabSz="457200" rtl="0" eaLnBrk="0" fontAlgn="base" hangingPunct="0">
        <a:spcBef>
          <a:spcPct val="20000"/>
        </a:spcBef>
        <a:spcAft>
          <a:spcPct val="0"/>
        </a:spcAft>
        <a:buFont typeface="Wingdings" pitchFamily="2" charset="2"/>
        <a:buChar char="§"/>
        <a:defRPr sz="2000">
          <a:solidFill>
            <a:schemeClr val="tx1"/>
          </a:solidFill>
          <a:latin typeface="+mn-lt"/>
          <a:ea typeface="+mn-ea"/>
        </a:defRPr>
      </a:lvl6pPr>
      <a:lvl7pPr marL="2971800" indent="-228600" algn="l" defTabSz="457200" rtl="0" eaLnBrk="0" fontAlgn="base" hangingPunct="0">
        <a:spcBef>
          <a:spcPct val="20000"/>
        </a:spcBef>
        <a:spcAft>
          <a:spcPct val="0"/>
        </a:spcAft>
        <a:buFont typeface="Wingdings" pitchFamily="2" charset="2"/>
        <a:buChar char="§"/>
        <a:defRPr sz="2000">
          <a:solidFill>
            <a:schemeClr val="tx1"/>
          </a:solidFill>
          <a:latin typeface="+mn-lt"/>
          <a:ea typeface="+mn-ea"/>
        </a:defRPr>
      </a:lvl7pPr>
      <a:lvl8pPr marL="3429000" indent="-228600" algn="l" defTabSz="457200" rtl="0" eaLnBrk="0" fontAlgn="base" hangingPunct="0">
        <a:spcBef>
          <a:spcPct val="20000"/>
        </a:spcBef>
        <a:spcAft>
          <a:spcPct val="0"/>
        </a:spcAft>
        <a:buFont typeface="Wingdings" pitchFamily="2" charset="2"/>
        <a:buChar char="§"/>
        <a:defRPr sz="2000">
          <a:solidFill>
            <a:schemeClr val="tx1"/>
          </a:solidFill>
          <a:latin typeface="+mn-lt"/>
          <a:ea typeface="+mn-ea"/>
        </a:defRPr>
      </a:lvl8pPr>
      <a:lvl9pPr marL="3886200" indent="-228600" algn="l" defTabSz="457200" rtl="0" eaLnBrk="0" fontAlgn="base" hangingPunct="0">
        <a:spcBef>
          <a:spcPct val="20000"/>
        </a:spcBef>
        <a:spcAft>
          <a:spcPct val="0"/>
        </a:spcAft>
        <a:buFont typeface="Wingdings" pitchFamily="2"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flipside.theiet.org/" TargetMode="External"/><Relationship Id="rId13" Type="http://schemas.openxmlformats.org/officeDocument/2006/relationships/hyperlink" Target="http://www.thebigbangfair.co.uk/" TargetMode="External"/><Relationship Id="rId18" Type="http://schemas.openxmlformats.org/officeDocument/2006/relationships/hyperlink" Target="http://faraday.theiet.org/index.cfm?origin=foot-vert" TargetMode="External"/><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hyperlink" Target="http://www.theiet.org/resources/teachers/" TargetMode="External"/><Relationship Id="rId17" Type="http://schemas.openxmlformats.org/officeDocument/2006/relationships/image" Target="../media/image13.jpeg"/><Relationship Id="rId2" Type="http://schemas.openxmlformats.org/officeDocument/2006/relationships/notesSlide" Target="../notesSlides/notesSlide5.xml"/><Relationship Id="rId16" Type="http://schemas.openxmlformats.org/officeDocument/2006/relationships/image" Target="../media/image12.png"/><Relationship Id="rId1" Type="http://schemas.openxmlformats.org/officeDocument/2006/relationships/slideLayout" Target="../slideLayouts/slideLayout18.xml"/><Relationship Id="rId6" Type="http://schemas.openxmlformats.org/officeDocument/2006/relationships/image" Target="../media/image8.jpeg"/><Relationship Id="rId11" Type="http://schemas.openxmlformats.org/officeDocument/2006/relationships/image" Target="../media/image10.jpeg"/><Relationship Id="rId5" Type="http://schemas.openxmlformats.org/officeDocument/2006/relationships/image" Target="../media/image7.jpeg"/><Relationship Id="rId15" Type="http://schemas.openxmlformats.org/officeDocument/2006/relationships/hyperlink" Target="http://www.tomorrowsengineers.org.uk/" TargetMode="External"/><Relationship Id="rId10" Type="http://schemas.openxmlformats.org/officeDocument/2006/relationships/hyperlink" Target="http://firstlegoleague.theiet.org/" TargetMode="External"/><Relationship Id="rId19" Type="http://schemas.openxmlformats.org/officeDocument/2006/relationships/image" Target="../media/image14.png"/><Relationship Id="rId4" Type="http://schemas.openxmlformats.org/officeDocument/2006/relationships/image" Target="../media/image6.png"/><Relationship Id="rId9" Type="http://schemas.openxmlformats.org/officeDocument/2006/relationships/hyperlink" Target="http://faraday.theiet.org/stem-activity-days/index.cfm" TargetMode="External"/><Relationship Id="rId1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www.firstlegoleague.co.u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ietfaraday.org/" TargetMode="External"/><Relationship Id="rId5" Type="http://schemas.openxmlformats.org/officeDocument/2006/relationships/hyperlink" Target="http://www.theiet.org/education" TargetMode="External"/><Relationship Id="rId4" Type="http://schemas.openxmlformats.org/officeDocument/2006/relationships/hyperlink" Target="mailto:schools@theiet.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852936"/>
            <a:ext cx="5689600"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67544" y="4221088"/>
            <a:ext cx="5904656" cy="369332"/>
          </a:xfrm>
          <a:prstGeom prst="rect">
            <a:avLst/>
          </a:prstGeom>
          <a:noFill/>
        </p:spPr>
        <p:txBody>
          <a:bodyPr wrap="square" rtlCol="0">
            <a:spAutoFit/>
          </a:bodyPr>
          <a:lstStyle/>
          <a:p>
            <a:r>
              <a:rPr lang="en-GB" i="1" dirty="0" smtClean="0"/>
              <a:t>Inspiring future engineers</a:t>
            </a:r>
            <a:endParaRPr lang="en-GB" i="1" dirty="0"/>
          </a:p>
        </p:txBody>
      </p:sp>
    </p:spTree>
    <p:extLst>
      <p:ext uri="{BB962C8B-B14F-4D97-AF65-F5344CB8AC3E}">
        <p14:creationId xmlns:p14="http://schemas.microsoft.com/office/powerpoint/2010/main" val="2172855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b="1" dirty="0"/>
              <a:t>T</a:t>
            </a:r>
            <a:r>
              <a:rPr lang="en-GB" b="1" dirty="0" smtClean="0"/>
              <a:t>he </a:t>
            </a:r>
            <a:r>
              <a:rPr lang="en-GB" b="1" dirty="0"/>
              <a:t>IET want…</a:t>
            </a:r>
            <a:endParaRPr lang="en-GB" dirty="0"/>
          </a:p>
        </p:txBody>
      </p:sp>
      <p:sp>
        <p:nvSpPr>
          <p:cNvPr id="3" name="Content Placeholder 2"/>
          <p:cNvSpPr>
            <a:spLocks noGrp="1"/>
          </p:cNvSpPr>
          <p:nvPr>
            <p:ph idx="1"/>
          </p:nvPr>
        </p:nvSpPr>
        <p:spPr>
          <a:xfrm>
            <a:off x="457200" y="1484784"/>
            <a:ext cx="8229600" cy="3845024"/>
          </a:xfrm>
        </p:spPr>
        <p:txBody>
          <a:bodyPr>
            <a:normAutofit fontScale="92500" lnSpcReduction="20000"/>
          </a:bodyPr>
          <a:lstStyle/>
          <a:p>
            <a:pPr marL="400050" lvl="1" indent="0">
              <a:lnSpc>
                <a:spcPct val="150000"/>
              </a:lnSpc>
              <a:buNone/>
              <a:defRPr/>
            </a:pPr>
            <a:r>
              <a:rPr lang="en-GB" sz="2200" dirty="0"/>
              <a:t>STEM subjects taught in an engineering </a:t>
            </a:r>
            <a:r>
              <a:rPr lang="en-GB" sz="2200" dirty="0" smtClean="0"/>
              <a:t>context AND</a:t>
            </a:r>
            <a:endParaRPr lang="en-GB" sz="2200" dirty="0"/>
          </a:p>
          <a:p>
            <a:pPr marL="400050" lvl="1" indent="0">
              <a:lnSpc>
                <a:spcPct val="150000"/>
              </a:lnSpc>
              <a:buNone/>
              <a:defRPr/>
            </a:pPr>
            <a:r>
              <a:rPr lang="en-GB" sz="2200" dirty="0"/>
              <a:t>Better careers information advice &amp; </a:t>
            </a:r>
            <a:r>
              <a:rPr lang="en-GB" sz="2200" dirty="0" smtClean="0"/>
              <a:t>guidance</a:t>
            </a:r>
          </a:p>
          <a:p>
            <a:pPr marL="400050" lvl="1" indent="0">
              <a:lnSpc>
                <a:spcPct val="150000"/>
              </a:lnSpc>
              <a:buNone/>
              <a:defRPr/>
            </a:pPr>
            <a:endParaRPr lang="en-GB" sz="2200" dirty="0"/>
          </a:p>
          <a:p>
            <a:pPr marL="400050" lvl="1" indent="0">
              <a:lnSpc>
                <a:spcPct val="150000"/>
              </a:lnSpc>
              <a:buNone/>
              <a:defRPr/>
            </a:pPr>
            <a:r>
              <a:rPr lang="en-GB" sz="2200" dirty="0" smtClean="0"/>
              <a:t>Teachers</a:t>
            </a:r>
            <a:r>
              <a:rPr lang="en-GB" sz="2200" dirty="0"/>
              <a:t>, students and parents with a better understanding of the engineering and technology sectors </a:t>
            </a:r>
          </a:p>
          <a:p>
            <a:pPr marL="400050" lvl="1" indent="0">
              <a:lnSpc>
                <a:spcPct val="150000"/>
              </a:lnSpc>
              <a:buNone/>
              <a:defRPr/>
            </a:pPr>
            <a:r>
              <a:rPr lang="en-GB" sz="2200" dirty="0"/>
              <a:t>Students with more employability skills and practical experience</a:t>
            </a:r>
          </a:p>
          <a:p>
            <a:pPr marL="400050" lvl="1" indent="0">
              <a:lnSpc>
                <a:spcPct val="150000"/>
              </a:lnSpc>
              <a:buNone/>
              <a:defRPr/>
            </a:pPr>
            <a:r>
              <a:rPr lang="en-GB" sz="2200" dirty="0" smtClean="0"/>
              <a:t>More science and engineering students/apprentices</a:t>
            </a:r>
          </a:p>
          <a:p>
            <a:pPr marL="400050" lvl="1" indent="0">
              <a:lnSpc>
                <a:spcPct val="150000"/>
              </a:lnSpc>
              <a:buNone/>
              <a:defRPr/>
            </a:pPr>
            <a:r>
              <a:rPr lang="en-GB" sz="2200" dirty="0"/>
              <a:t>More </a:t>
            </a:r>
            <a:r>
              <a:rPr lang="en-GB" sz="2200" dirty="0" smtClean="0"/>
              <a:t>women </a:t>
            </a:r>
            <a:r>
              <a:rPr lang="en-GB" sz="2200" dirty="0"/>
              <a:t>in UK engineering</a:t>
            </a:r>
          </a:p>
          <a:p>
            <a:endParaRPr lang="en-GB" dirty="0"/>
          </a:p>
        </p:txBody>
      </p:sp>
      <p:sp>
        <p:nvSpPr>
          <p:cNvPr id="5" name="Down Arrow 4"/>
          <p:cNvSpPr/>
          <p:nvPr/>
        </p:nvSpPr>
        <p:spPr>
          <a:xfrm>
            <a:off x="2339752" y="2492896"/>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9240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6840" y="-27384"/>
            <a:ext cx="8229600" cy="1143000"/>
          </a:xfrm>
        </p:spPr>
        <p:txBody>
          <a:bodyPr/>
          <a:lstStyle/>
          <a:p>
            <a:r>
              <a:rPr lang="en-GB" b="1" dirty="0"/>
              <a:t>Key messages</a:t>
            </a:r>
            <a:endParaRPr lang="en-GB" dirty="0"/>
          </a:p>
        </p:txBody>
      </p:sp>
      <p:sp>
        <p:nvSpPr>
          <p:cNvPr id="11" name="Text Box 5"/>
          <p:cNvSpPr txBox="1">
            <a:spLocks noChangeArrowheads="1"/>
          </p:cNvSpPr>
          <p:nvPr/>
        </p:nvSpPr>
        <p:spPr bwMode="auto">
          <a:xfrm>
            <a:off x="3996109" y="3183359"/>
            <a:ext cx="1367979" cy="46166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spcBef>
                <a:spcPct val="50000"/>
              </a:spcBef>
            </a:pPr>
            <a:r>
              <a:rPr lang="en-GB" sz="2400" b="1" dirty="0">
                <a:latin typeface="+mj-lt"/>
              </a:rPr>
              <a:t>Students</a:t>
            </a:r>
          </a:p>
        </p:txBody>
      </p:sp>
      <p:sp>
        <p:nvSpPr>
          <p:cNvPr id="12" name="Text Box 14"/>
          <p:cNvSpPr txBox="1">
            <a:spLocks noChangeArrowheads="1"/>
          </p:cNvSpPr>
          <p:nvPr/>
        </p:nvSpPr>
        <p:spPr bwMode="auto">
          <a:xfrm>
            <a:off x="3995936" y="3735729"/>
            <a:ext cx="1368152" cy="193899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hangingPunct="1">
              <a:spcBef>
                <a:spcPct val="50000"/>
              </a:spcBef>
            </a:pPr>
            <a:r>
              <a:rPr lang="en-GB" sz="2400" b="1" dirty="0">
                <a:latin typeface="+mj-lt"/>
              </a:rPr>
              <a:t>Teachers </a:t>
            </a:r>
            <a:endParaRPr lang="en-GB" sz="2400" b="1" dirty="0" smtClean="0">
              <a:latin typeface="+mj-lt"/>
            </a:endParaRPr>
          </a:p>
          <a:p>
            <a:pPr algn="ctr" eaLnBrk="1" hangingPunct="1">
              <a:spcBef>
                <a:spcPct val="50000"/>
              </a:spcBef>
            </a:pPr>
            <a:r>
              <a:rPr lang="en-GB" sz="2400" b="1" dirty="0" smtClean="0">
                <a:latin typeface="+mj-lt"/>
              </a:rPr>
              <a:t>Lecturers</a:t>
            </a:r>
          </a:p>
          <a:p>
            <a:pPr algn="ctr" eaLnBrk="1" hangingPunct="1">
              <a:spcBef>
                <a:spcPct val="50000"/>
              </a:spcBef>
            </a:pPr>
            <a:r>
              <a:rPr lang="en-GB" sz="2400" b="1" dirty="0" smtClean="0">
                <a:latin typeface="+mj-lt"/>
              </a:rPr>
              <a:t>Opinion formers</a:t>
            </a:r>
            <a:endParaRPr lang="en-GB" sz="2400" b="1" dirty="0">
              <a:latin typeface="+mj-lt"/>
            </a:endParaRPr>
          </a:p>
        </p:txBody>
      </p:sp>
      <p:sp>
        <p:nvSpPr>
          <p:cNvPr id="13" name="Text Box 21"/>
          <p:cNvSpPr txBox="1">
            <a:spLocks noChangeArrowheads="1"/>
          </p:cNvSpPr>
          <p:nvPr/>
        </p:nvSpPr>
        <p:spPr bwMode="auto">
          <a:xfrm>
            <a:off x="4078928" y="2679303"/>
            <a:ext cx="1213152" cy="46166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spcBef>
                <a:spcPct val="50000"/>
              </a:spcBef>
            </a:pPr>
            <a:r>
              <a:rPr lang="en-GB" sz="2400" b="1" dirty="0">
                <a:latin typeface="+mj-lt"/>
              </a:rPr>
              <a:t>Parents</a:t>
            </a:r>
          </a:p>
        </p:txBody>
      </p:sp>
      <p:grpSp>
        <p:nvGrpSpPr>
          <p:cNvPr id="10" name="Group 9"/>
          <p:cNvGrpSpPr/>
          <p:nvPr/>
        </p:nvGrpSpPr>
        <p:grpSpPr>
          <a:xfrm>
            <a:off x="386438" y="1669961"/>
            <a:ext cx="3928263" cy="606911"/>
            <a:chOff x="355705" y="1669961"/>
            <a:chExt cx="3928263" cy="606911"/>
          </a:xfrm>
        </p:grpSpPr>
        <p:sp>
          <p:nvSpPr>
            <p:cNvPr id="8" name="Oval Callout 7"/>
            <p:cNvSpPr/>
            <p:nvPr/>
          </p:nvSpPr>
          <p:spPr>
            <a:xfrm>
              <a:off x="355705" y="1669961"/>
              <a:ext cx="3928263" cy="606911"/>
            </a:xfrm>
            <a:prstGeom prst="wedgeEllipseCallout">
              <a:avLst>
                <a:gd name="adj1" fmla="val -34889"/>
                <a:gd name="adj2" fmla="val -88455"/>
              </a:avLst>
            </a:prstGeom>
            <a:gradFill>
              <a:gsLst>
                <a:gs pos="20000">
                  <a:srgbClr val="FFFF00">
                    <a:alpha val="0"/>
                  </a:srgbClr>
                </a:gs>
                <a:gs pos="20000">
                  <a:schemeClr val="accent1">
                    <a:tint val="44500"/>
                    <a:satMod val="160000"/>
                    <a:alpha val="5000"/>
                  </a:schemeClr>
                </a:gs>
                <a:gs pos="100000">
                  <a:schemeClr val="accent1">
                    <a:tint val="23500"/>
                    <a:satMod val="160000"/>
                  </a:schemeClr>
                </a:gs>
              </a:gsLst>
              <a:path path="circle">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Box 23"/>
            <p:cNvSpPr txBox="1">
              <a:spLocks noChangeArrowheads="1"/>
            </p:cNvSpPr>
            <p:nvPr/>
          </p:nvSpPr>
          <p:spPr bwMode="auto">
            <a:xfrm>
              <a:off x="758864" y="1825079"/>
              <a:ext cx="3381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spcBef>
                  <a:spcPct val="50000"/>
                </a:spcBef>
              </a:pPr>
              <a:r>
                <a:rPr lang="en-GB" sz="1400" b="1" dirty="0" smtClean="0">
                  <a:latin typeface="+mn-lt"/>
                </a:rPr>
                <a:t>Engineering </a:t>
              </a:r>
              <a:r>
                <a:rPr lang="en-GB" sz="1400" dirty="0" smtClean="0">
                  <a:latin typeface="+mn-lt"/>
                </a:rPr>
                <a:t>is </a:t>
              </a:r>
              <a:r>
                <a:rPr lang="en-GB" sz="1400" dirty="0">
                  <a:latin typeface="+mn-lt"/>
                </a:rPr>
                <a:t>inclusive and open to all</a:t>
              </a:r>
              <a:endParaRPr lang="en-GB" sz="1400" b="1" dirty="0">
                <a:latin typeface="+mn-lt"/>
              </a:endParaRPr>
            </a:p>
          </p:txBody>
        </p:sp>
      </p:grpSp>
      <p:grpSp>
        <p:nvGrpSpPr>
          <p:cNvPr id="20" name="Group 19"/>
          <p:cNvGrpSpPr/>
          <p:nvPr/>
        </p:nvGrpSpPr>
        <p:grpSpPr>
          <a:xfrm>
            <a:off x="395536" y="2884298"/>
            <a:ext cx="2952328" cy="590872"/>
            <a:chOff x="395536" y="2884298"/>
            <a:chExt cx="2952328" cy="590872"/>
          </a:xfrm>
        </p:grpSpPr>
        <p:sp>
          <p:nvSpPr>
            <p:cNvPr id="7" name="Oval Callout 6"/>
            <p:cNvSpPr/>
            <p:nvPr/>
          </p:nvSpPr>
          <p:spPr>
            <a:xfrm>
              <a:off x="395536" y="2884298"/>
              <a:ext cx="2952328" cy="590872"/>
            </a:xfrm>
            <a:prstGeom prst="wedgeEllipseCallout">
              <a:avLst>
                <a:gd name="adj1" fmla="val -56312"/>
                <a:gd name="adj2" fmla="val 77401"/>
              </a:avLst>
            </a:prstGeom>
            <a:gradFill>
              <a:gsLst>
                <a:gs pos="20000">
                  <a:srgbClr val="FFFF00">
                    <a:alpha val="0"/>
                  </a:srgbClr>
                </a:gs>
                <a:gs pos="20000">
                  <a:schemeClr val="accent1">
                    <a:tint val="44500"/>
                    <a:satMod val="160000"/>
                    <a:alpha val="5000"/>
                  </a:schemeClr>
                </a:gs>
                <a:gs pos="100000">
                  <a:schemeClr val="accent1">
                    <a:tint val="23500"/>
                    <a:satMod val="160000"/>
                  </a:schemeClr>
                </a:gs>
              </a:gsLst>
              <a:path path="circle">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Box 24"/>
            <p:cNvSpPr txBox="1">
              <a:spLocks noChangeArrowheads="1"/>
            </p:cNvSpPr>
            <p:nvPr/>
          </p:nvSpPr>
          <p:spPr bwMode="auto">
            <a:xfrm>
              <a:off x="714301" y="3025845"/>
              <a:ext cx="252028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spcBef>
                  <a:spcPct val="50000"/>
                </a:spcBef>
              </a:pPr>
              <a:r>
                <a:rPr lang="en-GB" sz="1400" b="1" dirty="0" smtClean="0">
                  <a:latin typeface="+mn-lt"/>
                </a:rPr>
                <a:t>Engineering</a:t>
              </a:r>
              <a:r>
                <a:rPr lang="en-GB" sz="1400" dirty="0" smtClean="0">
                  <a:latin typeface="+mn-lt"/>
                </a:rPr>
                <a:t> shapes </a:t>
              </a:r>
              <a:r>
                <a:rPr lang="en-GB" sz="1400" dirty="0">
                  <a:latin typeface="+mn-lt"/>
                </a:rPr>
                <a:t>our world </a:t>
              </a:r>
              <a:endParaRPr lang="en-GB" sz="1400" b="1" dirty="0">
                <a:latin typeface="+mn-lt"/>
              </a:endParaRPr>
            </a:p>
          </p:txBody>
        </p:sp>
      </p:grpSp>
      <p:grpSp>
        <p:nvGrpSpPr>
          <p:cNvPr id="22" name="Group 21"/>
          <p:cNvGrpSpPr/>
          <p:nvPr/>
        </p:nvGrpSpPr>
        <p:grpSpPr>
          <a:xfrm>
            <a:off x="5004048" y="1669961"/>
            <a:ext cx="2727146" cy="648072"/>
            <a:chOff x="4788024" y="1772816"/>
            <a:chExt cx="2952328" cy="648072"/>
          </a:xfrm>
        </p:grpSpPr>
        <p:sp>
          <p:nvSpPr>
            <p:cNvPr id="4" name="Oval Callout 3"/>
            <p:cNvSpPr/>
            <p:nvPr/>
          </p:nvSpPr>
          <p:spPr>
            <a:xfrm>
              <a:off x="4788024" y="1772816"/>
              <a:ext cx="2952328" cy="648072"/>
            </a:xfrm>
            <a:prstGeom prst="wedgeEllipseCallout">
              <a:avLst>
                <a:gd name="adj1" fmla="val 22634"/>
                <a:gd name="adj2" fmla="val -127029"/>
              </a:avLst>
            </a:prstGeom>
            <a:gradFill>
              <a:gsLst>
                <a:gs pos="20000">
                  <a:srgbClr val="FFFF00">
                    <a:alpha val="0"/>
                  </a:srgbClr>
                </a:gs>
                <a:gs pos="20000">
                  <a:schemeClr val="accent1">
                    <a:tint val="44500"/>
                    <a:satMod val="160000"/>
                    <a:alpha val="5000"/>
                  </a:schemeClr>
                </a:gs>
                <a:gs pos="100000">
                  <a:schemeClr val="accent1">
                    <a:tint val="23500"/>
                    <a:satMod val="160000"/>
                  </a:schemeClr>
                </a:gs>
              </a:gsLst>
              <a:path path="circle">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Box 26"/>
            <p:cNvSpPr txBox="1">
              <a:spLocks noChangeArrowheads="1"/>
            </p:cNvSpPr>
            <p:nvPr/>
          </p:nvSpPr>
          <p:spPr bwMode="auto">
            <a:xfrm>
              <a:off x="4932040" y="1842951"/>
              <a:ext cx="253165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hangingPunct="1"/>
              <a:r>
                <a:rPr lang="en-GB" sz="1400" b="1" dirty="0" smtClean="0">
                  <a:latin typeface="+mn-lt"/>
                </a:rPr>
                <a:t>Engineering </a:t>
              </a:r>
              <a:r>
                <a:rPr lang="en-GB" sz="1400" dirty="0" smtClean="0">
                  <a:latin typeface="+mn-lt"/>
                </a:rPr>
                <a:t>is fascinating and challenging</a:t>
              </a:r>
              <a:endParaRPr lang="en-GB" sz="1400" b="1" dirty="0">
                <a:latin typeface="+mn-lt"/>
              </a:endParaRPr>
            </a:p>
          </p:txBody>
        </p:sp>
      </p:grpSp>
      <p:grpSp>
        <p:nvGrpSpPr>
          <p:cNvPr id="21" name="Group 20"/>
          <p:cNvGrpSpPr/>
          <p:nvPr/>
        </p:nvGrpSpPr>
        <p:grpSpPr>
          <a:xfrm>
            <a:off x="395536" y="3933056"/>
            <a:ext cx="3168352" cy="850677"/>
            <a:chOff x="425282" y="4184058"/>
            <a:chExt cx="3816424" cy="850677"/>
          </a:xfrm>
        </p:grpSpPr>
        <p:sp>
          <p:nvSpPr>
            <p:cNvPr id="5" name="Oval Callout 4"/>
            <p:cNvSpPr/>
            <p:nvPr/>
          </p:nvSpPr>
          <p:spPr>
            <a:xfrm>
              <a:off x="425282" y="4184058"/>
              <a:ext cx="3816424" cy="850677"/>
            </a:xfrm>
            <a:prstGeom prst="wedgeEllipseCallout">
              <a:avLst>
                <a:gd name="adj1" fmla="val -43814"/>
                <a:gd name="adj2" fmla="val 76939"/>
              </a:avLst>
            </a:prstGeom>
            <a:gradFill>
              <a:gsLst>
                <a:gs pos="20000">
                  <a:srgbClr val="FFFF00">
                    <a:alpha val="0"/>
                  </a:srgbClr>
                </a:gs>
                <a:gs pos="20000">
                  <a:schemeClr val="accent1">
                    <a:tint val="44500"/>
                    <a:satMod val="160000"/>
                    <a:alpha val="5000"/>
                  </a:schemeClr>
                </a:gs>
                <a:gs pos="100000">
                  <a:schemeClr val="accent1">
                    <a:tint val="23500"/>
                    <a:satMod val="160000"/>
                  </a:schemeClr>
                </a:gs>
              </a:gsLst>
              <a:path path="circle">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Box 27"/>
            <p:cNvSpPr txBox="1">
              <a:spLocks noChangeArrowheads="1"/>
            </p:cNvSpPr>
            <p:nvPr/>
          </p:nvSpPr>
          <p:spPr bwMode="auto">
            <a:xfrm>
              <a:off x="1028352" y="4347786"/>
              <a:ext cx="261028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hangingPunct="1"/>
              <a:r>
                <a:rPr lang="en-GB" sz="1400" b="1" dirty="0" smtClean="0">
                  <a:latin typeface="+mn-lt"/>
                </a:rPr>
                <a:t>Engineering </a:t>
              </a:r>
              <a:r>
                <a:rPr lang="en-GB" sz="1400" dirty="0" smtClean="0">
                  <a:latin typeface="+mn-lt"/>
                </a:rPr>
                <a:t>offers </a:t>
              </a:r>
              <a:r>
                <a:rPr lang="en-GB" sz="1400" dirty="0">
                  <a:latin typeface="+mn-lt"/>
                </a:rPr>
                <a:t>a wide range of rewarding careers</a:t>
              </a:r>
              <a:endParaRPr lang="en-GB" sz="1400" b="1" dirty="0">
                <a:latin typeface="+mn-lt"/>
              </a:endParaRPr>
            </a:p>
          </p:txBody>
        </p:sp>
      </p:grpSp>
      <p:grpSp>
        <p:nvGrpSpPr>
          <p:cNvPr id="23" name="Group 22"/>
          <p:cNvGrpSpPr/>
          <p:nvPr/>
        </p:nvGrpSpPr>
        <p:grpSpPr>
          <a:xfrm>
            <a:off x="5950276" y="2982142"/>
            <a:ext cx="3046705" cy="1114641"/>
            <a:chOff x="5331594" y="2982143"/>
            <a:chExt cx="3665387" cy="792088"/>
          </a:xfrm>
        </p:grpSpPr>
        <p:sp>
          <p:nvSpPr>
            <p:cNvPr id="6" name="Oval Callout 5"/>
            <p:cNvSpPr/>
            <p:nvPr/>
          </p:nvSpPr>
          <p:spPr>
            <a:xfrm>
              <a:off x="5331594" y="2982143"/>
              <a:ext cx="3665387" cy="792088"/>
            </a:xfrm>
            <a:prstGeom prst="wedgeEllipseCallout">
              <a:avLst>
                <a:gd name="adj1" fmla="val 46640"/>
                <a:gd name="adj2" fmla="val 84813"/>
              </a:avLst>
            </a:prstGeom>
            <a:gradFill>
              <a:gsLst>
                <a:gs pos="20000">
                  <a:srgbClr val="FFFF00">
                    <a:alpha val="0"/>
                  </a:srgbClr>
                </a:gs>
                <a:gs pos="20000">
                  <a:schemeClr val="accent1">
                    <a:tint val="44500"/>
                    <a:satMod val="160000"/>
                    <a:alpha val="5000"/>
                  </a:schemeClr>
                </a:gs>
                <a:gs pos="100000">
                  <a:schemeClr val="accent1">
                    <a:tint val="23500"/>
                    <a:satMod val="160000"/>
                  </a:schemeClr>
                </a:gs>
              </a:gsLst>
              <a:path path="circle">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Box 25"/>
            <p:cNvSpPr txBox="1">
              <a:spLocks noChangeArrowheads="1"/>
            </p:cNvSpPr>
            <p:nvPr/>
          </p:nvSpPr>
          <p:spPr bwMode="auto">
            <a:xfrm>
              <a:off x="5796136" y="3121804"/>
              <a:ext cx="288032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spcBef>
                  <a:spcPct val="50000"/>
                </a:spcBef>
              </a:pPr>
              <a:r>
                <a:rPr lang="en-GB" sz="1400" b="1" dirty="0" smtClean="0">
                  <a:latin typeface="+mn-lt"/>
                </a:rPr>
                <a:t>Engineering </a:t>
              </a:r>
              <a:r>
                <a:rPr lang="en-GB" sz="1400" dirty="0" smtClean="0">
                  <a:latin typeface="+mn-lt"/>
                </a:rPr>
                <a:t>has </a:t>
              </a:r>
              <a:r>
                <a:rPr lang="en-GB" sz="1400" dirty="0">
                  <a:latin typeface="+mn-lt"/>
                </a:rPr>
                <a:t>a hugely positive impact on our lives </a:t>
              </a:r>
              <a:r>
                <a:rPr lang="en-GB" sz="1400" dirty="0" smtClean="0">
                  <a:latin typeface="+mn-lt"/>
                </a:rPr>
                <a:t>and </a:t>
              </a:r>
              <a:r>
                <a:rPr lang="en-GB" sz="1400" dirty="0">
                  <a:latin typeface="+mn-lt"/>
                </a:rPr>
                <a:t>well-being</a:t>
              </a:r>
              <a:endParaRPr lang="en-GB" sz="1400" b="1" dirty="0">
                <a:latin typeface="+mn-lt"/>
              </a:endParaRPr>
            </a:p>
          </p:txBody>
        </p:sp>
      </p:grpSp>
      <p:grpSp>
        <p:nvGrpSpPr>
          <p:cNvPr id="25" name="Group 24"/>
          <p:cNvGrpSpPr/>
          <p:nvPr/>
        </p:nvGrpSpPr>
        <p:grpSpPr>
          <a:xfrm>
            <a:off x="5796136" y="4514810"/>
            <a:ext cx="2894022" cy="1002422"/>
            <a:chOff x="4873734" y="4514810"/>
            <a:chExt cx="3816424" cy="720080"/>
          </a:xfrm>
        </p:grpSpPr>
        <p:sp>
          <p:nvSpPr>
            <p:cNvPr id="9" name="Oval Callout 8"/>
            <p:cNvSpPr/>
            <p:nvPr/>
          </p:nvSpPr>
          <p:spPr>
            <a:xfrm>
              <a:off x="4873734" y="4514810"/>
              <a:ext cx="3816424" cy="720080"/>
            </a:xfrm>
            <a:prstGeom prst="wedgeEllipseCallout">
              <a:avLst>
                <a:gd name="adj1" fmla="val 355"/>
                <a:gd name="adj2" fmla="val 89534"/>
              </a:avLst>
            </a:prstGeom>
            <a:gradFill flip="none" rotWithShape="1">
              <a:gsLst>
                <a:gs pos="0">
                  <a:schemeClr val="accent1">
                    <a:tint val="66000"/>
                    <a:satMod val="160000"/>
                  </a:schemeClr>
                </a:gs>
                <a:gs pos="20000">
                  <a:schemeClr val="accent1">
                    <a:tint val="44500"/>
                    <a:satMod val="160000"/>
                    <a:alpha val="5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Box 28"/>
            <p:cNvSpPr txBox="1">
              <a:spLocks noChangeArrowheads="1"/>
            </p:cNvSpPr>
            <p:nvPr/>
          </p:nvSpPr>
          <p:spPr bwMode="auto">
            <a:xfrm>
              <a:off x="5126183" y="4631706"/>
              <a:ext cx="3311525" cy="491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a:lnSpc>
                  <a:spcPct val="80000"/>
                </a:lnSpc>
                <a:spcBef>
                  <a:spcPct val="20000"/>
                </a:spcBef>
                <a:buFont typeface="Wingdings" pitchFamily="2" charset="2"/>
                <a:buNone/>
              </a:pPr>
              <a:r>
                <a:rPr lang="en-GB" sz="1600" b="1" dirty="0">
                  <a:latin typeface="+mn-lt"/>
                </a:rPr>
                <a:t>Choosing</a:t>
              </a:r>
              <a:r>
                <a:rPr lang="en-GB" sz="1600" dirty="0">
                  <a:latin typeface="+mn-lt"/>
                </a:rPr>
                <a:t> </a:t>
              </a:r>
              <a:r>
                <a:rPr lang="en-GB" sz="1400" dirty="0">
                  <a:latin typeface="+mn-lt"/>
                </a:rPr>
                <a:t>STEM and D&amp;T subjects leads to more course and career options</a:t>
              </a:r>
              <a:r>
                <a:rPr lang="en-GB" sz="1600" dirty="0">
                  <a:latin typeface="+mn-lt"/>
                </a:rPr>
                <a:t> </a:t>
              </a:r>
              <a:endParaRPr lang="en-GB" sz="1600" b="1" dirty="0">
                <a:latin typeface="+mn-lt"/>
              </a:endParaRPr>
            </a:p>
          </p:txBody>
        </p:sp>
      </p:grpSp>
      <p:sp>
        <p:nvSpPr>
          <p:cNvPr id="3" name="Rounded Rectangle 2"/>
          <p:cNvSpPr/>
          <p:nvPr/>
        </p:nvSpPr>
        <p:spPr>
          <a:xfrm>
            <a:off x="3851920" y="2420888"/>
            <a:ext cx="1584003" cy="3528392"/>
          </a:xfrm>
          <a:prstGeom prst="roundRect">
            <a:avLst/>
          </a:prstGeom>
          <a:no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498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6707088" cy="1143000"/>
          </a:xfrm>
        </p:spPr>
        <p:txBody>
          <a:bodyPr>
            <a:normAutofit fontScale="90000"/>
          </a:bodyPr>
          <a:lstStyle/>
          <a:p>
            <a:r>
              <a:rPr lang="en-GB" b="1" dirty="0"/>
              <a:t>Why use engineering </a:t>
            </a:r>
            <a:r>
              <a:rPr lang="en-GB" b="1" dirty="0" smtClean="0"/>
              <a:t>to teach?</a:t>
            </a:r>
            <a:endParaRPr lang="en-GB" dirty="0"/>
          </a:p>
        </p:txBody>
      </p:sp>
      <p:sp>
        <p:nvSpPr>
          <p:cNvPr id="3" name="Content Placeholder 2"/>
          <p:cNvSpPr>
            <a:spLocks noGrp="1"/>
          </p:cNvSpPr>
          <p:nvPr>
            <p:ph idx="1"/>
          </p:nvPr>
        </p:nvSpPr>
        <p:spPr>
          <a:xfrm>
            <a:off x="467544" y="1182452"/>
            <a:ext cx="8229600" cy="4190764"/>
          </a:xfrm>
        </p:spPr>
        <p:txBody>
          <a:bodyPr>
            <a:normAutofit fontScale="70000" lnSpcReduction="20000"/>
          </a:bodyPr>
          <a:lstStyle/>
          <a:p>
            <a:pPr marL="0" indent="0">
              <a:lnSpc>
                <a:spcPct val="150000"/>
              </a:lnSpc>
              <a:buNone/>
              <a:defRPr/>
            </a:pPr>
            <a:r>
              <a:rPr lang="en-GB" sz="2800" b="1" dirty="0" smtClean="0"/>
              <a:t>Classroom benefits…</a:t>
            </a:r>
          </a:p>
          <a:p>
            <a:pPr marL="0" indent="0">
              <a:lnSpc>
                <a:spcPct val="150000"/>
              </a:lnSpc>
              <a:buNone/>
              <a:defRPr/>
            </a:pPr>
            <a:r>
              <a:rPr lang="en-GB" sz="2800" dirty="0" smtClean="0"/>
              <a:t>Practical </a:t>
            </a:r>
            <a:r>
              <a:rPr lang="en-GB" sz="2800" dirty="0"/>
              <a:t>application of academic </a:t>
            </a:r>
            <a:r>
              <a:rPr lang="en-GB" sz="2800" dirty="0" smtClean="0"/>
              <a:t>learning</a:t>
            </a:r>
            <a:endParaRPr lang="en-GB" sz="2800" dirty="0"/>
          </a:p>
          <a:p>
            <a:pPr marL="0" indent="0">
              <a:lnSpc>
                <a:spcPct val="150000"/>
              </a:lnSpc>
              <a:buNone/>
              <a:defRPr/>
            </a:pPr>
            <a:r>
              <a:rPr lang="en-GB" sz="2800" dirty="0" smtClean="0"/>
              <a:t>Real-life </a:t>
            </a:r>
            <a:r>
              <a:rPr lang="en-GB" sz="2800" dirty="0"/>
              <a:t>contextualisation of STEM subjects</a:t>
            </a:r>
          </a:p>
          <a:p>
            <a:pPr marL="0" indent="0">
              <a:lnSpc>
                <a:spcPct val="150000"/>
              </a:lnSpc>
              <a:buNone/>
              <a:defRPr/>
            </a:pPr>
            <a:r>
              <a:rPr lang="en-GB" sz="2800" dirty="0"/>
              <a:t>Development of practical </a:t>
            </a:r>
            <a:r>
              <a:rPr lang="en-GB" sz="2800" dirty="0" smtClean="0"/>
              <a:t>and employability skills </a:t>
            </a:r>
          </a:p>
          <a:p>
            <a:pPr marL="0" indent="0">
              <a:lnSpc>
                <a:spcPct val="150000"/>
              </a:lnSpc>
              <a:buNone/>
              <a:defRPr/>
            </a:pPr>
            <a:r>
              <a:rPr lang="en-GB" sz="2800" b="1" dirty="0" smtClean="0"/>
              <a:t>Can lead to…</a:t>
            </a:r>
          </a:p>
          <a:p>
            <a:pPr marL="0" indent="0">
              <a:lnSpc>
                <a:spcPct val="150000"/>
              </a:lnSpc>
              <a:buNone/>
              <a:defRPr/>
            </a:pPr>
            <a:r>
              <a:rPr lang="en-GB" sz="2800" dirty="0"/>
              <a:t>Opportunities to engage with business </a:t>
            </a:r>
            <a:r>
              <a:rPr lang="en-GB" sz="2800" dirty="0" smtClean="0"/>
              <a:t>and industry</a:t>
            </a:r>
          </a:p>
          <a:p>
            <a:pPr marL="0" indent="0">
              <a:lnSpc>
                <a:spcPct val="150000"/>
              </a:lnSpc>
              <a:buNone/>
              <a:defRPr/>
            </a:pPr>
            <a:r>
              <a:rPr lang="en-GB" sz="2800" dirty="0"/>
              <a:t>Rewarding and valuable courses, training </a:t>
            </a:r>
            <a:r>
              <a:rPr lang="en-GB" sz="2800" dirty="0" smtClean="0"/>
              <a:t>and qualifications for students</a:t>
            </a:r>
          </a:p>
          <a:p>
            <a:pPr marL="0" indent="0">
              <a:lnSpc>
                <a:spcPct val="150000"/>
              </a:lnSpc>
              <a:buNone/>
              <a:defRPr/>
            </a:pPr>
            <a:r>
              <a:rPr lang="en-GB" sz="2800" dirty="0" smtClean="0"/>
              <a:t>High demand </a:t>
            </a:r>
            <a:r>
              <a:rPr lang="en-GB" sz="2800" dirty="0"/>
              <a:t>for mechanics, technicians </a:t>
            </a:r>
            <a:r>
              <a:rPr lang="en-GB" sz="2800" dirty="0" smtClean="0"/>
              <a:t>and engineers means opportunities for a wide range of abilities</a:t>
            </a:r>
            <a:endParaRPr lang="en-GB" sz="2800" dirty="0"/>
          </a:p>
          <a:p>
            <a:pPr>
              <a:lnSpc>
                <a:spcPct val="150000"/>
              </a:lnSpc>
              <a:defRPr/>
            </a:pPr>
            <a:endParaRPr lang="en-GB" sz="2800" dirty="0"/>
          </a:p>
          <a:p>
            <a:pPr>
              <a:lnSpc>
                <a:spcPct val="150000"/>
              </a:lnSpc>
              <a:defRPr/>
            </a:pPr>
            <a:endParaRPr lang="en-GB" sz="2800" dirty="0"/>
          </a:p>
          <a:p>
            <a:pPr>
              <a:lnSpc>
                <a:spcPct val="150000"/>
              </a:lnSpc>
              <a:defRPr/>
            </a:pPr>
            <a:endParaRPr lang="en-GB" sz="2800" dirty="0"/>
          </a:p>
          <a:p>
            <a:endParaRPr lang="en-GB" dirty="0"/>
          </a:p>
        </p:txBody>
      </p:sp>
    </p:spTree>
    <p:extLst>
      <p:ext uri="{BB962C8B-B14F-4D97-AF65-F5344CB8AC3E}">
        <p14:creationId xmlns:p14="http://schemas.microsoft.com/office/powerpoint/2010/main" val="3803347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Slide Number Placeholder 1"/>
          <p:cNvSpPr>
            <a:spLocks noGrp="1"/>
          </p:cNvSpPr>
          <p:nvPr>
            <p:ph type="sldNum" sz="quarter" idx="10"/>
          </p:nvPr>
        </p:nvSpPr>
        <p:spPr>
          <a:noFill/>
        </p:spPr>
        <p:txBody>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endParaRPr lang="en-GB" dirty="0" smtClean="0">
              <a:solidFill>
                <a:srgbClr val="FFFFFF"/>
              </a:solidFill>
            </a:endParaRPr>
          </a:p>
        </p:txBody>
      </p:sp>
      <p:sp>
        <p:nvSpPr>
          <p:cNvPr id="9220" name="Footer Placeholder 2"/>
          <p:cNvSpPr>
            <a:spLocks noGrp="1"/>
          </p:cNvSpPr>
          <p:nvPr>
            <p:ph type="ftr" sz="quarter" idx="11"/>
          </p:nvPr>
        </p:nvSpPr>
        <p:spPr>
          <a:noFill/>
        </p:spPr>
        <p:txBody>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hangingPunct="1"/>
            <a:endParaRPr lang="en-GB" dirty="0" smtClean="0">
              <a:solidFill>
                <a:srgbClr val="FFFFFF"/>
              </a:solidFill>
            </a:endParaRPr>
          </a:p>
        </p:txBody>
      </p:sp>
      <p:sp>
        <p:nvSpPr>
          <p:cNvPr id="9221" name="Line 47"/>
          <p:cNvSpPr>
            <a:spLocks noChangeShapeType="1"/>
          </p:cNvSpPr>
          <p:nvPr/>
        </p:nvSpPr>
        <p:spPr bwMode="auto">
          <a:xfrm>
            <a:off x="2987675" y="3345904"/>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mtClean="0">
              <a:solidFill>
                <a:srgbClr val="000000"/>
              </a:solidFill>
            </a:endParaRPr>
          </a:p>
        </p:txBody>
      </p:sp>
      <p:pic>
        <p:nvPicPr>
          <p:cNvPr id="9227" name="Picture 102" descr="IET_EDUCATION-Partn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868" y="1185416"/>
            <a:ext cx="1964900" cy="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 name="Rounded Rectangle 94"/>
          <p:cNvSpPr/>
          <p:nvPr/>
        </p:nvSpPr>
        <p:spPr>
          <a:xfrm>
            <a:off x="153988" y="609055"/>
            <a:ext cx="2689820" cy="3311798"/>
          </a:xfrm>
          <a:prstGeom prst="roundRect">
            <a:avLst/>
          </a:prstGeom>
          <a:noFill/>
          <a:ln>
            <a:solidFill>
              <a:schemeClr val="tx1"/>
            </a:solidFill>
          </a:ln>
          <a:effectLst>
            <a:outerShdw blurRad="50800" dist="381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pic>
        <p:nvPicPr>
          <p:cNvPr id="9231" name="Picture 8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4449842"/>
            <a:ext cx="1223368" cy="1033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 name="Rounded Rectangle 96"/>
          <p:cNvSpPr/>
          <p:nvPr/>
        </p:nvSpPr>
        <p:spPr>
          <a:xfrm>
            <a:off x="4451350" y="4065736"/>
            <a:ext cx="4510088" cy="2079625"/>
          </a:xfrm>
          <a:prstGeom prst="roundRect">
            <a:avLst/>
          </a:prstGeom>
          <a:noFill/>
          <a:ln>
            <a:solidFill>
              <a:schemeClr val="tx1"/>
            </a:solidFill>
          </a:ln>
          <a:effectLst>
            <a:outerShdw blurRad="50800" dist="381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19" name="TextBox 118"/>
          <p:cNvSpPr txBox="1"/>
          <p:nvPr/>
        </p:nvSpPr>
        <p:spPr>
          <a:xfrm>
            <a:off x="518443" y="609352"/>
            <a:ext cx="1965325" cy="523875"/>
          </a:xfrm>
          <a:prstGeom prst="rect">
            <a:avLst/>
          </a:prstGeom>
          <a:noFill/>
        </p:spPr>
        <p:txBody>
          <a:bodyPr>
            <a:spAutoFit/>
          </a:bodyPr>
          <a:lstStyle/>
          <a:p>
            <a:pPr algn="ctr" fontAlgn="base">
              <a:spcBef>
                <a:spcPct val="0"/>
              </a:spcBef>
              <a:spcAft>
                <a:spcPct val="0"/>
              </a:spcAft>
              <a:defRPr/>
            </a:pPr>
            <a:r>
              <a:rPr lang="en-GB" sz="1400" b="1" dirty="0">
                <a:solidFill>
                  <a:srgbClr val="FFFFFF">
                    <a:lumMod val="65000"/>
                  </a:srgbClr>
                </a:solidFill>
              </a:rPr>
              <a:t>STEM Enhancement &amp; Enrichment</a:t>
            </a:r>
          </a:p>
        </p:txBody>
      </p:sp>
      <p:sp>
        <p:nvSpPr>
          <p:cNvPr id="121" name="TextBox 120"/>
          <p:cNvSpPr txBox="1"/>
          <p:nvPr/>
        </p:nvSpPr>
        <p:spPr>
          <a:xfrm>
            <a:off x="4799807" y="4119017"/>
            <a:ext cx="3875882" cy="307777"/>
          </a:xfrm>
          <a:prstGeom prst="rect">
            <a:avLst/>
          </a:prstGeom>
          <a:noFill/>
        </p:spPr>
        <p:txBody>
          <a:bodyPr wrap="square">
            <a:spAutoFit/>
          </a:bodyPr>
          <a:lstStyle/>
          <a:p>
            <a:pPr algn="ctr" fontAlgn="base">
              <a:spcBef>
                <a:spcPct val="0"/>
              </a:spcBef>
              <a:spcAft>
                <a:spcPct val="0"/>
              </a:spcAft>
              <a:defRPr/>
            </a:pPr>
            <a:r>
              <a:rPr lang="en-GB" sz="1400" b="1" dirty="0">
                <a:solidFill>
                  <a:srgbClr val="FFFFFF">
                    <a:lumMod val="65000"/>
                  </a:srgbClr>
                </a:solidFill>
              </a:rPr>
              <a:t>s</a:t>
            </a:r>
            <a:r>
              <a:rPr lang="en-GB" sz="1400" b="1" dirty="0" smtClean="0">
                <a:solidFill>
                  <a:srgbClr val="FFFFFF">
                    <a:lumMod val="65000"/>
                  </a:srgbClr>
                </a:solidFill>
              </a:rPr>
              <a:t>kills development &amp; competition</a:t>
            </a:r>
            <a:endParaRPr lang="en-GB" sz="1400" b="1" dirty="0">
              <a:solidFill>
                <a:srgbClr val="FFFFFF">
                  <a:lumMod val="65000"/>
                </a:srgbClr>
              </a:solidFill>
            </a:endParaRPr>
          </a:p>
        </p:txBody>
      </p:sp>
      <p:pic>
        <p:nvPicPr>
          <p:cNvPr id="9239" name="Picture 100" descr="IET_EDUCATION-Farada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0425" y="4641800"/>
            <a:ext cx="19319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45" name="TextBox 143"/>
          <p:cNvSpPr txBox="1">
            <a:spLocks noChangeArrowheads="1"/>
          </p:cNvSpPr>
          <p:nvPr/>
        </p:nvSpPr>
        <p:spPr bwMode="auto">
          <a:xfrm>
            <a:off x="4670425" y="5289872"/>
            <a:ext cx="1931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Challenge Days</a:t>
            </a:r>
          </a:p>
        </p:txBody>
      </p:sp>
      <p:sp>
        <p:nvSpPr>
          <p:cNvPr id="9246" name="TextBox 144"/>
          <p:cNvSpPr txBox="1">
            <a:spLocks noChangeArrowheads="1"/>
          </p:cNvSpPr>
          <p:nvPr/>
        </p:nvSpPr>
        <p:spPr bwMode="auto">
          <a:xfrm>
            <a:off x="4643438" y="5577904"/>
            <a:ext cx="1970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fontAlgn="base" hangingPunct="1">
              <a:spcBef>
                <a:spcPct val="0"/>
              </a:spcBef>
              <a:spcAft>
                <a:spcPct val="0"/>
              </a:spcAft>
            </a:pPr>
            <a:r>
              <a:rPr lang="en-GB" sz="1200" b="1" dirty="0" smtClean="0">
                <a:solidFill>
                  <a:srgbClr val="000000"/>
                </a:solidFill>
              </a:rPr>
              <a:t>Challenge Days in a Box</a:t>
            </a:r>
          </a:p>
        </p:txBody>
      </p:sp>
      <p:sp>
        <p:nvSpPr>
          <p:cNvPr id="9247" name="TextBox 145"/>
          <p:cNvSpPr txBox="1">
            <a:spLocks noChangeArrowheads="1"/>
          </p:cNvSpPr>
          <p:nvPr/>
        </p:nvSpPr>
        <p:spPr bwMode="auto">
          <a:xfrm>
            <a:off x="6809061" y="5404271"/>
            <a:ext cx="21554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Global robotics competition – UK &amp; Ireland</a:t>
            </a:r>
          </a:p>
        </p:txBody>
      </p:sp>
      <p:grpSp>
        <p:nvGrpSpPr>
          <p:cNvPr id="8" name="Group 7"/>
          <p:cNvGrpSpPr/>
          <p:nvPr/>
        </p:nvGrpSpPr>
        <p:grpSpPr>
          <a:xfrm>
            <a:off x="6228185" y="609352"/>
            <a:ext cx="2733254" cy="1645965"/>
            <a:chOff x="6228185" y="260648"/>
            <a:chExt cx="2733254" cy="1645965"/>
          </a:xfrm>
        </p:grpSpPr>
        <p:sp>
          <p:nvSpPr>
            <p:cNvPr id="96" name="Rounded Rectangle 95"/>
            <p:cNvSpPr/>
            <p:nvPr/>
          </p:nvSpPr>
          <p:spPr>
            <a:xfrm>
              <a:off x="6228185" y="260648"/>
              <a:ext cx="2733254" cy="1636712"/>
            </a:xfrm>
            <a:prstGeom prst="roundRect">
              <a:avLst/>
            </a:prstGeom>
            <a:noFill/>
            <a:ln>
              <a:solidFill>
                <a:schemeClr val="tx1"/>
              </a:solidFill>
            </a:ln>
            <a:effectLst>
              <a:outerShdw blurRad="50800" dist="381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20" name="TextBox 119"/>
            <p:cNvSpPr txBox="1"/>
            <p:nvPr/>
          </p:nvSpPr>
          <p:spPr>
            <a:xfrm>
              <a:off x="6588224" y="260648"/>
              <a:ext cx="1965325" cy="738187"/>
            </a:xfrm>
            <a:prstGeom prst="rect">
              <a:avLst/>
            </a:prstGeom>
            <a:noFill/>
          </p:spPr>
          <p:txBody>
            <a:bodyPr>
              <a:spAutoFit/>
            </a:bodyPr>
            <a:lstStyle/>
            <a:p>
              <a:pPr algn="ctr" fontAlgn="base">
                <a:spcBef>
                  <a:spcPct val="0"/>
                </a:spcBef>
                <a:spcAft>
                  <a:spcPct val="0"/>
                </a:spcAft>
                <a:defRPr/>
              </a:pPr>
              <a:r>
                <a:rPr lang="en-GB" sz="1400" b="1" dirty="0">
                  <a:solidFill>
                    <a:srgbClr val="FFFFFF">
                      <a:lumMod val="65000"/>
                    </a:srgbClr>
                  </a:solidFill>
                </a:rPr>
                <a:t>b</a:t>
              </a:r>
              <a:r>
                <a:rPr lang="en-GB" sz="1400" b="1" dirty="0" smtClean="0">
                  <a:solidFill>
                    <a:srgbClr val="FFFFFF">
                      <a:lumMod val="65000"/>
                    </a:srgbClr>
                  </a:solidFill>
                </a:rPr>
                <a:t>uilding </a:t>
              </a:r>
              <a:r>
                <a:rPr lang="en-GB" sz="1400" b="1" dirty="0">
                  <a:solidFill>
                    <a:srgbClr val="FFFFFF">
                      <a:lumMod val="65000"/>
                    </a:srgbClr>
                  </a:solidFill>
                </a:rPr>
                <a:t>links between education and engineers</a:t>
              </a:r>
            </a:p>
          </p:txBody>
        </p:sp>
        <p:sp>
          <p:nvSpPr>
            <p:cNvPr id="37" name="TextBox 143"/>
            <p:cNvSpPr txBox="1">
              <a:spLocks noChangeArrowheads="1"/>
            </p:cNvSpPr>
            <p:nvPr/>
          </p:nvSpPr>
          <p:spPr bwMode="auto">
            <a:xfrm>
              <a:off x="6627402" y="1134963"/>
              <a:ext cx="1931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STEM Ambassadors</a:t>
              </a:r>
            </a:p>
          </p:txBody>
        </p:sp>
        <p:sp>
          <p:nvSpPr>
            <p:cNvPr id="38" name="TextBox 143"/>
            <p:cNvSpPr txBox="1">
              <a:spLocks noChangeArrowheads="1"/>
            </p:cNvSpPr>
            <p:nvPr/>
          </p:nvSpPr>
          <p:spPr bwMode="auto">
            <a:xfrm>
              <a:off x="6542699" y="1385114"/>
              <a:ext cx="21813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science fair/class activities</a:t>
              </a:r>
            </a:p>
          </p:txBody>
        </p:sp>
        <p:sp>
          <p:nvSpPr>
            <p:cNvPr id="39" name="TextBox 143"/>
            <p:cNvSpPr txBox="1">
              <a:spLocks noChangeArrowheads="1"/>
            </p:cNvSpPr>
            <p:nvPr/>
          </p:nvSpPr>
          <p:spPr bwMode="auto">
            <a:xfrm>
              <a:off x="6600452" y="1628800"/>
              <a:ext cx="1931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careers information</a:t>
              </a:r>
            </a:p>
          </p:txBody>
        </p:sp>
      </p:grpSp>
      <p:grpSp>
        <p:nvGrpSpPr>
          <p:cNvPr id="10" name="Group 9"/>
          <p:cNvGrpSpPr/>
          <p:nvPr/>
        </p:nvGrpSpPr>
        <p:grpSpPr>
          <a:xfrm>
            <a:off x="6228185" y="2409552"/>
            <a:ext cx="2747780" cy="1511300"/>
            <a:chOff x="6228185" y="2060848"/>
            <a:chExt cx="2747780" cy="1511300"/>
          </a:xfrm>
        </p:grpSpPr>
        <p:pic>
          <p:nvPicPr>
            <p:cNvPr id="9229" name="Picture 101" descr="IET_EDUCATION-Fun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4016" y="2492896"/>
              <a:ext cx="1113740" cy="2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Rounded Rectangle 35"/>
            <p:cNvSpPr/>
            <p:nvPr/>
          </p:nvSpPr>
          <p:spPr>
            <a:xfrm>
              <a:off x="6228185" y="2060848"/>
              <a:ext cx="2747780" cy="1511300"/>
            </a:xfrm>
            <a:prstGeom prst="roundRect">
              <a:avLst/>
            </a:prstGeom>
            <a:noFill/>
            <a:ln>
              <a:solidFill>
                <a:schemeClr val="tx1"/>
              </a:solidFill>
            </a:ln>
            <a:effectLst>
              <a:outerShdw blurRad="50800" dist="381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40" name="TextBox 39"/>
            <p:cNvSpPr txBox="1"/>
            <p:nvPr/>
          </p:nvSpPr>
          <p:spPr>
            <a:xfrm>
              <a:off x="6804099" y="2112913"/>
              <a:ext cx="1584325" cy="307975"/>
            </a:xfrm>
            <a:prstGeom prst="rect">
              <a:avLst/>
            </a:prstGeom>
            <a:noFill/>
          </p:spPr>
          <p:txBody>
            <a:bodyPr>
              <a:spAutoFit/>
            </a:bodyPr>
            <a:lstStyle/>
            <a:p>
              <a:pPr algn="ctr" fontAlgn="base">
                <a:spcBef>
                  <a:spcPct val="0"/>
                </a:spcBef>
                <a:spcAft>
                  <a:spcPct val="0"/>
                </a:spcAft>
                <a:defRPr/>
              </a:pPr>
              <a:r>
                <a:rPr lang="en-GB" sz="1400" b="1" dirty="0">
                  <a:solidFill>
                    <a:srgbClr val="FFFFFF">
                      <a:lumMod val="65000"/>
                    </a:srgbClr>
                  </a:solidFill>
                </a:rPr>
                <a:t>f</a:t>
              </a:r>
              <a:r>
                <a:rPr lang="en-GB" sz="1400" b="1" dirty="0" smtClean="0">
                  <a:solidFill>
                    <a:srgbClr val="FFFFFF">
                      <a:lumMod val="65000"/>
                    </a:srgbClr>
                  </a:solidFill>
                </a:rPr>
                <a:t>unding</a:t>
              </a:r>
              <a:endParaRPr lang="en-GB" sz="1400" b="1" dirty="0">
                <a:solidFill>
                  <a:srgbClr val="FFFFFF">
                    <a:lumMod val="65000"/>
                  </a:srgbClr>
                </a:solidFill>
              </a:endParaRPr>
            </a:p>
          </p:txBody>
        </p:sp>
        <p:sp>
          <p:nvSpPr>
            <p:cNvPr id="41" name="TextBox 143"/>
            <p:cNvSpPr txBox="1">
              <a:spLocks noChangeArrowheads="1"/>
            </p:cNvSpPr>
            <p:nvPr/>
          </p:nvSpPr>
          <p:spPr bwMode="auto">
            <a:xfrm>
              <a:off x="6228185" y="2935977"/>
              <a:ext cx="27332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IET/IOP/STFC School Grants </a:t>
              </a:r>
            </a:p>
          </p:txBody>
        </p:sp>
        <p:sp>
          <p:nvSpPr>
            <p:cNvPr id="42" name="TextBox 143"/>
            <p:cNvSpPr txBox="1">
              <a:spLocks noChangeArrowheads="1"/>
            </p:cNvSpPr>
            <p:nvPr/>
          </p:nvSpPr>
          <p:spPr bwMode="auto">
            <a:xfrm>
              <a:off x="6660232" y="3223195"/>
              <a:ext cx="1931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scholarships</a:t>
              </a:r>
              <a:endParaRPr lang="en-GB" sz="1200" b="1" dirty="0" smtClean="0">
                <a:solidFill>
                  <a:srgbClr val="000000"/>
                </a:solidFill>
              </a:endParaRPr>
            </a:p>
          </p:txBody>
        </p:sp>
      </p:grpSp>
      <p:grpSp>
        <p:nvGrpSpPr>
          <p:cNvPr id="2" name="Group 1"/>
          <p:cNvGrpSpPr/>
          <p:nvPr/>
        </p:nvGrpSpPr>
        <p:grpSpPr>
          <a:xfrm>
            <a:off x="3006726" y="609352"/>
            <a:ext cx="3024188" cy="1427080"/>
            <a:chOff x="3006726" y="1196264"/>
            <a:chExt cx="3024188" cy="1427080"/>
          </a:xfrm>
        </p:grpSpPr>
        <p:sp>
          <p:nvSpPr>
            <p:cNvPr id="94" name="Rounded Rectangle 93"/>
            <p:cNvSpPr/>
            <p:nvPr/>
          </p:nvSpPr>
          <p:spPr>
            <a:xfrm>
              <a:off x="3006726" y="1196975"/>
              <a:ext cx="3024188" cy="1426369"/>
            </a:xfrm>
            <a:prstGeom prst="roundRect">
              <a:avLst/>
            </a:prstGeom>
            <a:noFill/>
            <a:ln>
              <a:solidFill>
                <a:schemeClr val="tx1"/>
              </a:solidFill>
            </a:ln>
            <a:effectLst>
              <a:outerShdw blurRad="50800" dist="381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pic>
          <p:nvPicPr>
            <p:cNvPr id="9226"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6572" y="1624732"/>
              <a:ext cx="13335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3654723" y="1196264"/>
              <a:ext cx="1728192" cy="307777"/>
            </a:xfrm>
            <a:prstGeom prst="rect">
              <a:avLst/>
            </a:prstGeom>
            <a:noFill/>
          </p:spPr>
          <p:txBody>
            <a:bodyPr wrap="square">
              <a:spAutoFit/>
            </a:bodyPr>
            <a:lstStyle/>
            <a:p>
              <a:pPr fontAlgn="base">
                <a:spcBef>
                  <a:spcPct val="0"/>
                </a:spcBef>
                <a:spcAft>
                  <a:spcPct val="0"/>
                </a:spcAft>
                <a:defRPr/>
              </a:pPr>
              <a:r>
                <a:rPr lang="en-GB" sz="1400" b="1" dirty="0">
                  <a:solidFill>
                    <a:srgbClr val="FFFFFF">
                      <a:lumMod val="65000"/>
                    </a:srgbClr>
                  </a:solidFill>
                </a:rPr>
                <a:t>d</a:t>
              </a:r>
              <a:r>
                <a:rPr lang="en-GB" sz="1400" b="1" dirty="0" smtClean="0">
                  <a:solidFill>
                    <a:srgbClr val="FFFFFF">
                      <a:lumMod val="65000"/>
                    </a:srgbClr>
                  </a:solidFill>
                </a:rPr>
                <a:t>irect </a:t>
              </a:r>
              <a:r>
                <a:rPr lang="en-GB" sz="1400" b="1" dirty="0">
                  <a:solidFill>
                    <a:srgbClr val="FFFFFF">
                      <a:lumMod val="65000"/>
                    </a:srgbClr>
                  </a:solidFill>
                </a:rPr>
                <a:t>to students</a:t>
              </a:r>
            </a:p>
          </p:txBody>
        </p:sp>
        <p:sp>
          <p:nvSpPr>
            <p:cNvPr id="9242" name="TextBox 135"/>
            <p:cNvSpPr txBox="1">
              <a:spLocks noChangeArrowheads="1"/>
            </p:cNvSpPr>
            <p:nvPr/>
          </p:nvSpPr>
          <p:spPr bwMode="auto">
            <a:xfrm>
              <a:off x="4499992" y="1988840"/>
              <a:ext cx="12446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fontAlgn="base" hangingPunct="1">
                <a:spcBef>
                  <a:spcPct val="0"/>
                </a:spcBef>
                <a:spcAft>
                  <a:spcPct val="0"/>
                </a:spcAft>
              </a:pPr>
              <a:r>
                <a:rPr lang="en-GB" sz="1200" b="1" dirty="0" smtClean="0">
                  <a:solidFill>
                    <a:srgbClr val="000000"/>
                  </a:solidFill>
                </a:rPr>
                <a:t>mobile app</a:t>
              </a:r>
            </a:p>
          </p:txBody>
        </p:sp>
        <p:sp>
          <p:nvSpPr>
            <p:cNvPr id="9243" name="TextBox 138"/>
            <p:cNvSpPr txBox="1">
              <a:spLocks noChangeArrowheads="1"/>
            </p:cNvSpPr>
            <p:nvPr/>
          </p:nvSpPr>
          <p:spPr bwMode="auto">
            <a:xfrm>
              <a:off x="3431109" y="1988840"/>
              <a:ext cx="1109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magazine</a:t>
              </a:r>
            </a:p>
          </p:txBody>
        </p:sp>
        <p:sp>
          <p:nvSpPr>
            <p:cNvPr id="51" name="TextBox 135"/>
            <p:cNvSpPr txBox="1">
              <a:spLocks noChangeArrowheads="1"/>
            </p:cNvSpPr>
            <p:nvPr/>
          </p:nvSpPr>
          <p:spPr bwMode="auto">
            <a:xfrm>
              <a:off x="3855591" y="2204864"/>
              <a:ext cx="15084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fontAlgn="base" hangingPunct="1">
                <a:spcBef>
                  <a:spcPct val="0"/>
                </a:spcBef>
                <a:spcAft>
                  <a:spcPct val="0"/>
                </a:spcAft>
              </a:pPr>
              <a:r>
                <a:rPr lang="en-GB" sz="1200" b="1" dirty="0" smtClean="0">
                  <a:solidFill>
                    <a:srgbClr val="000000"/>
                  </a:solidFill>
                  <a:hlinkClick r:id="rId8"/>
                </a:rPr>
                <a:t>flipside.theiet.org</a:t>
              </a:r>
              <a:endParaRPr lang="en-GB" sz="1200" b="1" dirty="0" smtClean="0">
                <a:solidFill>
                  <a:srgbClr val="000000"/>
                </a:solidFill>
              </a:endParaRPr>
            </a:p>
          </p:txBody>
        </p:sp>
      </p:grpSp>
      <p:sp>
        <p:nvSpPr>
          <p:cNvPr id="53" name="TextBox 143"/>
          <p:cNvSpPr txBox="1">
            <a:spLocks noChangeArrowheads="1"/>
          </p:cNvSpPr>
          <p:nvPr/>
        </p:nvSpPr>
        <p:spPr bwMode="auto">
          <a:xfrm>
            <a:off x="4716016" y="5877743"/>
            <a:ext cx="1931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hlinkClick r:id="rId9"/>
              </a:rPr>
              <a:t>ietfaraday.org</a:t>
            </a:r>
            <a:endParaRPr lang="en-GB" sz="1200" b="1" dirty="0" smtClean="0">
              <a:solidFill>
                <a:srgbClr val="000000"/>
              </a:solidFill>
            </a:endParaRPr>
          </a:p>
        </p:txBody>
      </p:sp>
      <p:sp>
        <p:nvSpPr>
          <p:cNvPr id="54" name="TextBox 144"/>
          <p:cNvSpPr txBox="1">
            <a:spLocks noChangeArrowheads="1"/>
          </p:cNvSpPr>
          <p:nvPr/>
        </p:nvSpPr>
        <p:spPr bwMode="auto">
          <a:xfrm>
            <a:off x="6876256" y="5877743"/>
            <a:ext cx="1970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hlinkClick r:id="rId10"/>
              </a:rPr>
              <a:t>firstlegoleague.co.uk</a:t>
            </a:r>
            <a:endParaRPr lang="en-GB" sz="1200" b="1" dirty="0" smtClean="0">
              <a:solidFill>
                <a:srgbClr val="000000"/>
              </a:solidFill>
            </a:endParaRPr>
          </a:p>
        </p:txBody>
      </p:sp>
      <p:grpSp>
        <p:nvGrpSpPr>
          <p:cNvPr id="6" name="Group 5"/>
          <p:cNvGrpSpPr/>
          <p:nvPr/>
        </p:nvGrpSpPr>
        <p:grpSpPr>
          <a:xfrm>
            <a:off x="3006725" y="2409552"/>
            <a:ext cx="3024188" cy="1512168"/>
            <a:chOff x="3006725" y="2060848"/>
            <a:chExt cx="3024188" cy="1512168"/>
          </a:xfrm>
        </p:grpSpPr>
        <p:pic>
          <p:nvPicPr>
            <p:cNvPr id="9248" name="Picture 99" descr="IET_EDUCATION-Schools and Colleges"/>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2109" y="2276872"/>
              <a:ext cx="2597668" cy="50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ounded Rectangle 11"/>
            <p:cNvSpPr/>
            <p:nvPr/>
          </p:nvSpPr>
          <p:spPr bwMode="auto">
            <a:xfrm>
              <a:off x="3006725" y="2060848"/>
              <a:ext cx="3024188" cy="1512168"/>
            </a:xfrm>
            <a:prstGeom prst="roundRect">
              <a:avLst/>
            </a:prstGeom>
            <a:no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6" name="TextBox 143"/>
            <p:cNvSpPr txBox="1">
              <a:spLocks noChangeArrowheads="1"/>
            </p:cNvSpPr>
            <p:nvPr/>
          </p:nvSpPr>
          <p:spPr bwMode="auto">
            <a:xfrm>
              <a:off x="3347865" y="3140968"/>
              <a:ext cx="22806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600" b="1" dirty="0" smtClean="0">
                  <a:solidFill>
                    <a:srgbClr val="000000"/>
                  </a:solidFill>
                  <a:hlinkClick r:id="rId12"/>
                </a:rPr>
                <a:t>theiet.org/education</a:t>
              </a:r>
              <a:endParaRPr lang="en-GB" sz="1600" b="1" dirty="0" smtClean="0">
                <a:solidFill>
                  <a:srgbClr val="000000"/>
                </a:solidFill>
              </a:endParaRPr>
            </a:p>
          </p:txBody>
        </p:sp>
      </p:grpSp>
      <p:grpSp>
        <p:nvGrpSpPr>
          <p:cNvPr id="4" name="Group 3"/>
          <p:cNvGrpSpPr/>
          <p:nvPr/>
        </p:nvGrpSpPr>
        <p:grpSpPr>
          <a:xfrm>
            <a:off x="539552" y="2376909"/>
            <a:ext cx="1895078" cy="1472803"/>
            <a:chOff x="827088" y="1956197"/>
            <a:chExt cx="1895078" cy="1472803"/>
          </a:xfrm>
        </p:grpSpPr>
        <p:pic>
          <p:nvPicPr>
            <p:cNvPr id="9222" name="Picture 31" descr="ETB logo">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43608" y="3068960"/>
              <a:ext cx="1473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32" descr="ETB logo">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59632" y="2420888"/>
              <a:ext cx="1144588"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3" name="Picture 115" descr="Tomorrows_Engineers_Sponsors"/>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043608" y="1988840"/>
              <a:ext cx="1475443" cy="355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44" name="TextBox 141"/>
            <p:cNvSpPr txBox="1">
              <a:spLocks noChangeArrowheads="1"/>
            </p:cNvSpPr>
            <p:nvPr/>
          </p:nvSpPr>
          <p:spPr bwMode="auto">
            <a:xfrm>
              <a:off x="1115616" y="2780928"/>
              <a:ext cx="16065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eaLnBrk="1" fontAlgn="base" hangingPunct="1">
                <a:spcBef>
                  <a:spcPct val="0"/>
                </a:spcBef>
                <a:spcAft>
                  <a:spcPct val="0"/>
                </a:spcAft>
              </a:pPr>
              <a:r>
                <a:rPr lang="en-GB" sz="1100" b="1" dirty="0" smtClean="0">
                  <a:solidFill>
                    <a:srgbClr val="000000"/>
                  </a:solidFill>
                </a:rPr>
                <a:t>careers information</a:t>
              </a:r>
            </a:p>
          </p:txBody>
        </p:sp>
        <p:sp>
          <p:nvSpPr>
            <p:cNvPr id="3" name="Rounded Rectangle 2"/>
            <p:cNvSpPr/>
            <p:nvPr/>
          </p:nvSpPr>
          <p:spPr>
            <a:xfrm>
              <a:off x="827088" y="1956197"/>
              <a:ext cx="1895078" cy="14728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smtClean="0">
                <a:solidFill>
                  <a:srgbClr val="FFFFFF"/>
                </a:solidFill>
              </a:endParaRPr>
            </a:p>
          </p:txBody>
        </p:sp>
      </p:grpSp>
      <p:sp>
        <p:nvSpPr>
          <p:cNvPr id="58" name="TextBox 143"/>
          <p:cNvSpPr txBox="1">
            <a:spLocks noChangeArrowheads="1"/>
          </p:cNvSpPr>
          <p:nvPr/>
        </p:nvSpPr>
        <p:spPr bwMode="auto">
          <a:xfrm>
            <a:off x="539552" y="1689472"/>
            <a:ext cx="19319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teacher support &amp; CPD </a:t>
            </a:r>
          </a:p>
        </p:txBody>
      </p:sp>
      <p:sp>
        <p:nvSpPr>
          <p:cNvPr id="59" name="TextBox 143"/>
          <p:cNvSpPr txBox="1">
            <a:spLocks noChangeArrowheads="1"/>
          </p:cNvSpPr>
          <p:nvPr/>
        </p:nvSpPr>
        <p:spPr bwMode="auto">
          <a:xfrm>
            <a:off x="551780" y="1905496"/>
            <a:ext cx="19319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STEM Enhancement &amp; Enrichment</a:t>
            </a:r>
          </a:p>
        </p:txBody>
      </p:sp>
      <p:grpSp>
        <p:nvGrpSpPr>
          <p:cNvPr id="9" name="Group 8"/>
          <p:cNvGrpSpPr/>
          <p:nvPr/>
        </p:nvGrpSpPr>
        <p:grpSpPr>
          <a:xfrm>
            <a:off x="179512" y="4129732"/>
            <a:ext cx="4176588" cy="2035572"/>
            <a:chOff x="179512" y="4129732"/>
            <a:chExt cx="4176588" cy="2035572"/>
          </a:xfrm>
        </p:grpSpPr>
        <p:grpSp>
          <p:nvGrpSpPr>
            <p:cNvPr id="5" name="Group 4"/>
            <p:cNvGrpSpPr/>
            <p:nvPr/>
          </p:nvGrpSpPr>
          <p:grpSpPr>
            <a:xfrm>
              <a:off x="179512" y="4129732"/>
              <a:ext cx="4176588" cy="2035572"/>
              <a:chOff x="179512" y="3781028"/>
              <a:chExt cx="4176588" cy="2035572"/>
            </a:xfrm>
          </p:grpSpPr>
          <p:pic>
            <p:nvPicPr>
              <p:cNvPr id="9250" name="Picture 100" descr="IET_EDUCATION-Farada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7029" y="4221088"/>
                <a:ext cx="1932079" cy="43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bwMode="auto">
              <a:xfrm>
                <a:off x="179512" y="3781028"/>
                <a:ext cx="4176588" cy="2035572"/>
              </a:xfrm>
              <a:prstGeom prst="roundRect">
                <a:avLst/>
              </a:prstGeom>
              <a:noFill/>
              <a:ln>
                <a:solidFill>
                  <a:schemeClr val="tx1"/>
                </a:solidFill>
              </a:ln>
              <a:effectLst>
                <a:outerShdw blurRad="50800" dist="381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25" name="TextBox 124"/>
              <p:cNvSpPr txBox="1"/>
              <p:nvPr/>
            </p:nvSpPr>
            <p:spPr>
              <a:xfrm>
                <a:off x="433389" y="3789040"/>
                <a:ext cx="3562548" cy="307777"/>
              </a:xfrm>
              <a:prstGeom prst="rect">
                <a:avLst/>
              </a:prstGeom>
              <a:noFill/>
            </p:spPr>
            <p:txBody>
              <a:bodyPr wrap="square">
                <a:spAutoFit/>
              </a:bodyPr>
              <a:lstStyle/>
              <a:p>
                <a:pPr algn="ctr" fontAlgn="base">
                  <a:spcBef>
                    <a:spcPct val="0"/>
                  </a:spcBef>
                  <a:spcAft>
                    <a:spcPct val="0"/>
                  </a:spcAft>
                  <a:defRPr/>
                </a:pPr>
                <a:r>
                  <a:rPr lang="en-GB" sz="1400" b="1" dirty="0">
                    <a:solidFill>
                      <a:srgbClr val="FFFFFF">
                        <a:lumMod val="65000"/>
                      </a:srgbClr>
                    </a:solidFill>
                  </a:rPr>
                  <a:t>STEM teaching resources</a:t>
                </a:r>
              </a:p>
            </p:txBody>
          </p:sp>
          <p:sp>
            <p:nvSpPr>
              <p:cNvPr id="44" name="TextBox 138"/>
              <p:cNvSpPr txBox="1">
                <a:spLocks noChangeArrowheads="1"/>
              </p:cNvSpPr>
              <p:nvPr/>
            </p:nvSpPr>
            <p:spPr bwMode="auto">
              <a:xfrm>
                <a:off x="272257" y="4725144"/>
                <a:ext cx="11096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‘Engineering Explained’ interactive shows</a:t>
                </a:r>
              </a:p>
            </p:txBody>
          </p:sp>
          <p:sp>
            <p:nvSpPr>
              <p:cNvPr id="45" name="TextBox 138"/>
              <p:cNvSpPr txBox="1">
                <a:spLocks noChangeArrowheads="1"/>
              </p:cNvSpPr>
              <p:nvPr/>
            </p:nvSpPr>
            <p:spPr bwMode="auto">
              <a:xfrm>
                <a:off x="1259632" y="4725144"/>
                <a:ext cx="11096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lesson activities</a:t>
                </a:r>
              </a:p>
            </p:txBody>
          </p:sp>
          <p:sp>
            <p:nvSpPr>
              <p:cNvPr id="46" name="TextBox 138"/>
              <p:cNvSpPr txBox="1">
                <a:spLocks noChangeArrowheads="1"/>
              </p:cNvSpPr>
              <p:nvPr/>
            </p:nvSpPr>
            <p:spPr bwMode="auto">
              <a:xfrm>
                <a:off x="2238202" y="4725144"/>
                <a:ext cx="1109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posters</a:t>
                </a:r>
              </a:p>
            </p:txBody>
          </p:sp>
          <p:sp>
            <p:nvSpPr>
              <p:cNvPr id="47" name="TextBox 138"/>
              <p:cNvSpPr txBox="1">
                <a:spLocks noChangeArrowheads="1"/>
              </p:cNvSpPr>
              <p:nvPr/>
            </p:nvSpPr>
            <p:spPr bwMode="auto">
              <a:xfrm>
                <a:off x="3156744" y="4725144"/>
                <a:ext cx="11096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video case studies </a:t>
                </a:r>
              </a:p>
            </p:txBody>
          </p:sp>
          <p:sp>
            <p:nvSpPr>
              <p:cNvPr id="48" name="TextBox 138"/>
              <p:cNvSpPr txBox="1">
                <a:spLocks noChangeArrowheads="1"/>
              </p:cNvSpPr>
              <p:nvPr/>
            </p:nvSpPr>
            <p:spPr bwMode="auto">
              <a:xfrm>
                <a:off x="3203848" y="5157192"/>
                <a:ext cx="11096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games</a:t>
                </a:r>
              </a:p>
            </p:txBody>
          </p:sp>
          <p:sp>
            <p:nvSpPr>
              <p:cNvPr id="49" name="TextBox 138"/>
              <p:cNvSpPr txBox="1">
                <a:spLocks noChangeArrowheads="1"/>
              </p:cNvSpPr>
              <p:nvPr/>
            </p:nvSpPr>
            <p:spPr bwMode="auto">
              <a:xfrm>
                <a:off x="1259632" y="5157192"/>
                <a:ext cx="11096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engineer profiles</a:t>
                </a:r>
              </a:p>
            </p:txBody>
          </p:sp>
          <p:sp>
            <p:nvSpPr>
              <p:cNvPr id="50" name="TextBox 138"/>
              <p:cNvSpPr txBox="1">
                <a:spLocks noChangeArrowheads="1"/>
              </p:cNvSpPr>
              <p:nvPr/>
            </p:nvSpPr>
            <p:spPr bwMode="auto">
              <a:xfrm>
                <a:off x="2238202" y="5157192"/>
                <a:ext cx="11096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rPr>
                  <a:t>Flipside for Teachers</a:t>
                </a:r>
              </a:p>
            </p:txBody>
          </p:sp>
          <p:sp>
            <p:nvSpPr>
              <p:cNvPr id="52" name="TextBox 138"/>
              <p:cNvSpPr txBox="1">
                <a:spLocks noChangeArrowheads="1"/>
              </p:cNvSpPr>
              <p:nvPr/>
            </p:nvSpPr>
            <p:spPr bwMode="auto">
              <a:xfrm>
                <a:off x="1610519" y="5529039"/>
                <a:ext cx="12332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a:cs typeface="ＭＳ Ｐゴシック"/>
                  </a:defRPr>
                </a:lvl1pPr>
                <a:lvl2pPr marL="742950" indent="-285750" eaLnBrk="0" hangingPunct="0">
                  <a:defRPr>
                    <a:solidFill>
                      <a:schemeClr val="tx1"/>
                    </a:solidFill>
                    <a:latin typeface="Arial" pitchFamily="34" charset="0"/>
                    <a:ea typeface="ＭＳ Ｐゴシック"/>
                    <a:cs typeface="ＭＳ Ｐゴシック"/>
                  </a:defRPr>
                </a:lvl2pPr>
                <a:lvl3pPr marL="1143000" indent="-228600" eaLnBrk="0" hangingPunct="0">
                  <a:defRPr>
                    <a:solidFill>
                      <a:schemeClr val="tx1"/>
                    </a:solidFill>
                    <a:latin typeface="Arial" pitchFamily="34" charset="0"/>
                    <a:ea typeface="ＭＳ Ｐゴシック"/>
                    <a:cs typeface="ＭＳ Ｐゴシック"/>
                  </a:defRPr>
                </a:lvl3pPr>
                <a:lvl4pPr marL="1600200" indent="-228600" eaLnBrk="0" hangingPunct="0">
                  <a:defRPr>
                    <a:solidFill>
                      <a:schemeClr val="tx1"/>
                    </a:solidFill>
                    <a:latin typeface="Arial" pitchFamily="34" charset="0"/>
                    <a:ea typeface="ＭＳ Ｐゴシック"/>
                    <a:cs typeface="ＭＳ Ｐゴシック"/>
                  </a:defRPr>
                </a:lvl4pPr>
                <a:lvl5pPr marL="2057400" indent="-228600" eaLnBrk="0" hangingPunct="0">
                  <a:defRPr>
                    <a:solidFill>
                      <a:schemeClr val="tx1"/>
                    </a:solidFill>
                    <a:latin typeface="Arial" pitchFamily="34" charset="0"/>
                    <a:ea typeface="ＭＳ Ｐゴシック"/>
                    <a:cs typeface="ＭＳ Ｐゴシック"/>
                  </a:defRPr>
                </a:lvl5pPr>
                <a:lvl6pPr marL="25146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6pPr>
                <a:lvl7pPr marL="29718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7pPr>
                <a:lvl8pPr marL="34290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8pPr>
                <a:lvl9pPr marL="3886200" indent="-228600" eaLnBrk="0" fontAlgn="base" hangingPunct="0">
                  <a:spcBef>
                    <a:spcPct val="0"/>
                  </a:spcBef>
                  <a:spcAft>
                    <a:spcPct val="0"/>
                  </a:spcAft>
                  <a:defRPr>
                    <a:solidFill>
                      <a:schemeClr val="tx1"/>
                    </a:solidFill>
                    <a:latin typeface="Arial" pitchFamily="34" charset="0"/>
                    <a:ea typeface="ＭＳ Ｐゴシック"/>
                    <a:cs typeface="ＭＳ Ｐゴシック"/>
                  </a:defRPr>
                </a:lvl9pPr>
              </a:lstStyle>
              <a:p>
                <a:pPr algn="ctr" eaLnBrk="1" fontAlgn="base" hangingPunct="1">
                  <a:spcBef>
                    <a:spcPct val="0"/>
                  </a:spcBef>
                  <a:spcAft>
                    <a:spcPct val="0"/>
                  </a:spcAft>
                </a:pPr>
                <a:r>
                  <a:rPr lang="en-GB" sz="1200" b="1" dirty="0" smtClean="0">
                    <a:solidFill>
                      <a:srgbClr val="000000"/>
                    </a:solidFill>
                    <a:hlinkClick r:id="rId18"/>
                  </a:rPr>
                  <a:t>ietfaraday.org</a:t>
                </a:r>
                <a:endParaRPr lang="en-GB" sz="1200" b="1" dirty="0" smtClean="0">
                  <a:solidFill>
                    <a:srgbClr val="000000"/>
                  </a:solidFill>
                </a:endParaRPr>
              </a:p>
            </p:txBody>
          </p:sp>
        </p:grpSp>
        <p:pic>
          <p:nvPicPr>
            <p:cNvPr id="1026" name="Picture 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438524" y="4221088"/>
              <a:ext cx="629420" cy="793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7131797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227"/>
                                        </p:tgtEl>
                                        <p:attrNameLst>
                                          <p:attrName>style.visibility</p:attrName>
                                        </p:attrNameLst>
                                      </p:cBhvr>
                                      <p:to>
                                        <p:strVal val="visible"/>
                                      </p:to>
                                    </p:set>
                                    <p:animEffect transition="in" filter="fade">
                                      <p:cBhvr>
                                        <p:cTn id="22" dur="500"/>
                                        <p:tgtEl>
                                          <p:spTgt spid="92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5"/>
                                        </p:tgtEl>
                                        <p:attrNameLst>
                                          <p:attrName>style.visibility</p:attrName>
                                        </p:attrNameLst>
                                      </p:cBhvr>
                                      <p:to>
                                        <p:strVal val="visible"/>
                                      </p:to>
                                    </p:set>
                                    <p:animEffect transition="in" filter="fade">
                                      <p:cBhvr>
                                        <p:cTn id="25" dur="500"/>
                                        <p:tgtEl>
                                          <p:spTgt spid="9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childTnLst>
                                </p:cTn>
                              </p:par>
                              <p:par>
                                <p:cTn id="29" presetID="10"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9231"/>
                                        </p:tgtEl>
                                        <p:attrNameLst>
                                          <p:attrName>style.visibility</p:attrName>
                                        </p:attrNameLst>
                                      </p:cBhvr>
                                      <p:to>
                                        <p:strVal val="visible"/>
                                      </p:to>
                                    </p:set>
                                    <p:animEffect transition="in" filter="fade">
                                      <p:cBhvr>
                                        <p:cTn id="42" dur="500"/>
                                        <p:tgtEl>
                                          <p:spTgt spid="923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nodeType="withEffect">
                                  <p:stCondLst>
                                    <p:cond delay="0"/>
                                  </p:stCondLst>
                                  <p:childTnLst>
                                    <p:set>
                                      <p:cBhvr>
                                        <p:cTn id="47" dur="1" fill="hold">
                                          <p:stCondLst>
                                            <p:cond delay="0"/>
                                          </p:stCondLst>
                                        </p:cTn>
                                        <p:tgtEl>
                                          <p:spTgt spid="9239"/>
                                        </p:tgtEl>
                                        <p:attrNameLst>
                                          <p:attrName>style.visibility</p:attrName>
                                        </p:attrNameLst>
                                      </p:cBhvr>
                                      <p:to>
                                        <p:strVal val="visible"/>
                                      </p:to>
                                    </p:set>
                                    <p:animEffect transition="in" filter="fade">
                                      <p:cBhvr>
                                        <p:cTn id="48" dur="500"/>
                                        <p:tgtEl>
                                          <p:spTgt spid="923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245"/>
                                        </p:tgtEl>
                                        <p:attrNameLst>
                                          <p:attrName>style.visibility</p:attrName>
                                        </p:attrNameLst>
                                      </p:cBhvr>
                                      <p:to>
                                        <p:strVal val="visible"/>
                                      </p:to>
                                    </p:set>
                                    <p:animEffect transition="in" filter="fade">
                                      <p:cBhvr>
                                        <p:cTn id="51" dur="500"/>
                                        <p:tgtEl>
                                          <p:spTgt spid="924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246"/>
                                        </p:tgtEl>
                                        <p:attrNameLst>
                                          <p:attrName>style.visibility</p:attrName>
                                        </p:attrNameLst>
                                      </p:cBhvr>
                                      <p:to>
                                        <p:strVal val="visible"/>
                                      </p:to>
                                    </p:set>
                                    <p:animEffect transition="in" filter="fade">
                                      <p:cBhvr>
                                        <p:cTn id="54" dur="500"/>
                                        <p:tgtEl>
                                          <p:spTgt spid="924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247"/>
                                        </p:tgtEl>
                                        <p:attrNameLst>
                                          <p:attrName>style.visibility</p:attrName>
                                        </p:attrNameLst>
                                      </p:cBhvr>
                                      <p:to>
                                        <p:strVal val="visible"/>
                                      </p:to>
                                    </p:set>
                                    <p:animEffect transition="in" filter="fade">
                                      <p:cBhvr>
                                        <p:cTn id="57" dur="500"/>
                                        <p:tgtEl>
                                          <p:spTgt spid="924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fade">
                                      <p:cBhvr>
                                        <p:cTn id="66" dur="500"/>
                                        <p:tgtEl>
                                          <p:spTgt spid="9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7" grpId="0" animBg="1"/>
      <p:bldP spid="119" grpId="0"/>
      <p:bldP spid="121" grpId="0"/>
      <p:bldP spid="9245" grpId="0"/>
      <p:bldP spid="9246" grpId="0"/>
      <p:bldP spid="9247" grpId="0"/>
      <p:bldP spid="53" grpId="0"/>
      <p:bldP spid="54"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600201"/>
            <a:ext cx="8229600" cy="3917032"/>
          </a:xfrm>
        </p:spPr>
        <p:txBody>
          <a:bodyPr>
            <a:normAutofit fontScale="92500" lnSpcReduction="20000"/>
          </a:bodyPr>
          <a:lstStyle/>
          <a:p>
            <a:pPr marL="0" indent="0">
              <a:buNone/>
            </a:pPr>
            <a:r>
              <a:rPr lang="en-GB" b="1" dirty="0" smtClean="0"/>
              <a:t>For more information:</a:t>
            </a:r>
          </a:p>
          <a:p>
            <a:pPr marL="0" indent="0">
              <a:buNone/>
            </a:pPr>
            <a:r>
              <a:rPr lang="en-GB" dirty="0"/>
              <a:t>e</a:t>
            </a:r>
            <a:r>
              <a:rPr lang="en-GB" dirty="0" smtClean="0"/>
              <a:t>mail 	</a:t>
            </a:r>
            <a:r>
              <a:rPr lang="en-GB" dirty="0" smtClean="0">
                <a:hlinkClick r:id="rId4"/>
              </a:rPr>
              <a:t>schools@theiet.org</a:t>
            </a:r>
            <a:endParaRPr lang="en-GB" dirty="0" smtClean="0"/>
          </a:p>
          <a:p>
            <a:pPr marL="0" indent="0">
              <a:buNone/>
            </a:pPr>
            <a:r>
              <a:rPr lang="en-GB" dirty="0"/>
              <a:t>c</a:t>
            </a:r>
            <a:r>
              <a:rPr lang="en-GB" dirty="0" smtClean="0"/>
              <a:t>all		01438 </a:t>
            </a:r>
            <a:r>
              <a:rPr lang="en-GB" dirty="0" smtClean="0"/>
              <a:t>767373</a:t>
            </a:r>
            <a:endParaRPr lang="en-GB" dirty="0" smtClean="0"/>
          </a:p>
          <a:p>
            <a:pPr marL="0" indent="0">
              <a:buNone/>
            </a:pPr>
            <a:endParaRPr lang="en-GB" dirty="0"/>
          </a:p>
          <a:p>
            <a:pPr marL="0" indent="0">
              <a:buNone/>
            </a:pPr>
            <a:r>
              <a:rPr lang="en-GB" b="1" dirty="0" smtClean="0"/>
              <a:t>Visit:</a:t>
            </a:r>
          </a:p>
          <a:p>
            <a:pPr marL="0" indent="0">
              <a:buNone/>
            </a:pPr>
            <a:r>
              <a:rPr lang="en-GB" b="1" dirty="0" smtClean="0"/>
              <a:t>IET Education </a:t>
            </a:r>
            <a:r>
              <a:rPr lang="en-GB" dirty="0" smtClean="0"/>
              <a:t>			</a:t>
            </a:r>
            <a:r>
              <a:rPr lang="en-GB" dirty="0" smtClean="0">
                <a:hlinkClick r:id="rId5"/>
              </a:rPr>
              <a:t>theiet.org/education</a:t>
            </a:r>
            <a:r>
              <a:rPr lang="en-GB" dirty="0" smtClean="0"/>
              <a:t>  </a:t>
            </a:r>
            <a:endParaRPr lang="en-GB" dirty="0" smtClean="0"/>
          </a:p>
          <a:p>
            <a:pPr marL="0" indent="0">
              <a:buNone/>
            </a:pPr>
            <a:r>
              <a:rPr lang="en-GB" b="1" dirty="0" smtClean="0"/>
              <a:t>IET Faraday</a:t>
            </a:r>
            <a:r>
              <a:rPr lang="en-GB" dirty="0" smtClean="0"/>
              <a:t>				</a:t>
            </a:r>
            <a:r>
              <a:rPr lang="en-GB" dirty="0" smtClean="0">
                <a:hlinkClick r:id="rId6"/>
              </a:rPr>
              <a:t>ietfaraday.org</a:t>
            </a:r>
            <a:endParaRPr lang="en-GB" dirty="0" smtClean="0"/>
          </a:p>
          <a:p>
            <a:pPr marL="0" indent="0">
              <a:buNone/>
            </a:pPr>
            <a:r>
              <a:rPr lang="en-GB" b="1" i="1" dirty="0" smtClean="0"/>
              <a:t>FIRST® </a:t>
            </a:r>
            <a:r>
              <a:rPr lang="en-GB" b="1" dirty="0" smtClean="0"/>
              <a:t>LEGO</a:t>
            </a:r>
            <a:r>
              <a:rPr lang="en-GB" b="1" i="1" dirty="0" smtClean="0"/>
              <a:t>®</a:t>
            </a:r>
            <a:r>
              <a:rPr lang="en-GB" b="1" dirty="0" smtClean="0"/>
              <a:t> League	</a:t>
            </a:r>
            <a:r>
              <a:rPr lang="en-GB" dirty="0"/>
              <a:t>	</a:t>
            </a:r>
            <a:r>
              <a:rPr lang="en-GB" dirty="0" smtClean="0">
                <a:hlinkClick r:id="rId7"/>
              </a:rPr>
              <a:t>firstlegoleague.co.uk</a:t>
            </a:r>
            <a:endParaRPr lang="en-GB" dirty="0" smtClean="0"/>
          </a:p>
          <a:p>
            <a:pPr marL="0" indent="0">
              <a:buNone/>
            </a:pPr>
            <a:endParaRPr lang="en-GB" dirty="0"/>
          </a:p>
        </p:txBody>
      </p:sp>
    </p:spTree>
    <p:extLst>
      <p:ext uri="{BB962C8B-B14F-4D97-AF65-F5344CB8AC3E}">
        <p14:creationId xmlns:p14="http://schemas.microsoft.com/office/powerpoint/2010/main" val="25238996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ET_TemplateGÇôv4">
  <a:themeElements>
    <a:clrScheme name="IET_TemplateGÇôv4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IET_TemplateGÇôv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ET_TemplateGÇôv4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378</TotalTime>
  <Words>1327</Words>
  <Application>Microsoft Office PowerPoint</Application>
  <PresentationFormat>On-screen Show (4:3)</PresentationFormat>
  <Paragraphs>116</Paragraphs>
  <Slides>6</Slides>
  <Notes>6</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Office Theme</vt:lpstr>
      <vt:lpstr>IET_TemplateGÇôv4</vt:lpstr>
      <vt:lpstr>PowerPoint Presentation</vt:lpstr>
      <vt:lpstr>The IET want…</vt:lpstr>
      <vt:lpstr>Key messages</vt:lpstr>
      <vt:lpstr>Why use engineering to teach?</vt:lpstr>
      <vt:lpstr>PowerPoint Presentation</vt:lpstr>
      <vt:lpstr>PowerPoint Presentation</vt:lpstr>
    </vt:vector>
  </TitlesOfParts>
  <Company>Institution of Engineering and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James,Gareth</dc:creator>
  <cp:lastModifiedBy>James,Gareth</cp:lastModifiedBy>
  <cp:revision>17</cp:revision>
  <dcterms:created xsi:type="dcterms:W3CDTF">2011-11-09T10:01:09Z</dcterms:created>
  <dcterms:modified xsi:type="dcterms:W3CDTF">2013-06-18T13:10:47Z</dcterms:modified>
</cp:coreProperties>
</file>