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428" r:id="rId2"/>
    <p:sldId id="429" r:id="rId3"/>
    <p:sldId id="431" r:id="rId4"/>
    <p:sldId id="432" r:id="rId5"/>
    <p:sldId id="433" r:id="rId6"/>
    <p:sldId id="434" r:id="rId7"/>
    <p:sldId id="435" r:id="rId8"/>
    <p:sldId id="436" r:id="rId9"/>
    <p:sldId id="437" r:id="rId10"/>
    <p:sldId id="438" r:id="rId11"/>
    <p:sldId id="439" r:id="rId12"/>
    <p:sldId id="440" r:id="rId13"/>
    <p:sldId id="441" r:id="rId14"/>
    <p:sldId id="442" r:id="rId15"/>
    <p:sldId id="443" r:id="rId16"/>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B4387"/>
    <a:srgbClr val="C78627"/>
    <a:srgbClr val="062346"/>
    <a:srgbClr val="09366D"/>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85166" autoAdjust="0"/>
  </p:normalViewPr>
  <p:slideViewPr>
    <p:cSldViewPr>
      <p:cViewPr varScale="1">
        <p:scale>
          <a:sx n="60" d="100"/>
          <a:sy n="60" d="100"/>
        </p:scale>
        <p:origin x="-101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0" d="100"/>
          <a:sy n="50" d="100"/>
        </p:scale>
        <p:origin x="-1956"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defTabSz="915988">
              <a:defRPr sz="1200" smtClean="0">
                <a:latin typeface="Arial" charset="0"/>
              </a:defRPr>
            </a:lvl1pPr>
          </a:lstStyle>
          <a:p>
            <a:pPr>
              <a:defRPr/>
            </a:pPr>
            <a:endParaRPr lang="en-GB"/>
          </a:p>
        </p:txBody>
      </p:sp>
      <p:sp>
        <p:nvSpPr>
          <p:cNvPr id="26627" name="Rectangle 3"/>
          <p:cNvSpPr>
            <a:spLocks noGrp="1" noChangeArrowheads="1"/>
          </p:cNvSpPr>
          <p:nvPr>
            <p:ph type="dt" sz="quarter" idx="1"/>
          </p:nvPr>
        </p:nvSpPr>
        <p:spPr bwMode="auto">
          <a:xfrm>
            <a:off x="3851275"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algn="r" defTabSz="915988">
              <a:defRPr sz="1200" smtClean="0">
                <a:latin typeface="Arial" charset="0"/>
              </a:defRPr>
            </a:lvl1pPr>
          </a:lstStyle>
          <a:p>
            <a:pPr>
              <a:defRPr/>
            </a:pPr>
            <a:endParaRPr lang="en-GB"/>
          </a:p>
        </p:txBody>
      </p:sp>
      <p:sp>
        <p:nvSpPr>
          <p:cNvPr id="26628" name="Rectangle 4"/>
          <p:cNvSpPr>
            <a:spLocks noGrp="1" noChangeArrowheads="1"/>
          </p:cNvSpPr>
          <p:nvPr>
            <p:ph type="ftr" sz="quarter" idx="2"/>
          </p:nvPr>
        </p:nvSpPr>
        <p:spPr bwMode="auto">
          <a:xfrm>
            <a:off x="0"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defTabSz="915988">
              <a:defRPr sz="1200" smtClean="0">
                <a:latin typeface="Arial" charset="0"/>
              </a:defRPr>
            </a:lvl1pPr>
          </a:lstStyle>
          <a:p>
            <a:pPr>
              <a:defRPr/>
            </a:pPr>
            <a:endParaRPr lang="en-GB"/>
          </a:p>
        </p:txBody>
      </p:sp>
      <p:sp>
        <p:nvSpPr>
          <p:cNvPr id="26629" name="Rectangle 5"/>
          <p:cNvSpPr>
            <a:spLocks noGrp="1" noChangeArrowheads="1"/>
          </p:cNvSpPr>
          <p:nvPr>
            <p:ph type="sldNum" sz="quarter" idx="3"/>
          </p:nvPr>
        </p:nvSpPr>
        <p:spPr bwMode="auto">
          <a:xfrm>
            <a:off x="3851275"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algn="r" defTabSz="915988">
              <a:defRPr sz="1200" smtClean="0">
                <a:latin typeface="Arial" charset="0"/>
              </a:defRPr>
            </a:lvl1pPr>
          </a:lstStyle>
          <a:p>
            <a:pPr>
              <a:defRPr/>
            </a:pPr>
            <a:fld id="{9F2C734E-309A-406C-B191-4B1BDA1BD1A9}" type="slidenum">
              <a:rPr lang="en-GB"/>
              <a:pPr>
                <a:defRPr/>
              </a:pPr>
              <a:t>‹#›</a:t>
            </a:fld>
            <a:endParaRPr lang="en-GB"/>
          </a:p>
        </p:txBody>
      </p:sp>
    </p:spTree>
    <p:extLst>
      <p:ext uri="{BB962C8B-B14F-4D97-AF65-F5344CB8AC3E}">
        <p14:creationId xmlns:p14="http://schemas.microsoft.com/office/powerpoint/2010/main" val="3189570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defTabSz="915988">
              <a:defRPr sz="1200" smtClean="0">
                <a:latin typeface="Arial" charset="0"/>
              </a:defRPr>
            </a:lvl1pPr>
          </a:lstStyle>
          <a:p>
            <a:pPr>
              <a:defRPr/>
            </a:pPr>
            <a:endParaRPr lang="en-GB"/>
          </a:p>
        </p:txBody>
      </p:sp>
      <p:sp>
        <p:nvSpPr>
          <p:cNvPr id="29699" name="Rectangle 3"/>
          <p:cNvSpPr>
            <a:spLocks noGrp="1" noChangeArrowheads="1"/>
          </p:cNvSpPr>
          <p:nvPr>
            <p:ph type="dt" idx="1"/>
          </p:nvPr>
        </p:nvSpPr>
        <p:spPr bwMode="auto">
          <a:xfrm>
            <a:off x="3851275"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algn="r" defTabSz="915988">
              <a:defRPr sz="1200" smtClean="0">
                <a:latin typeface="Arial" charset="0"/>
              </a:defRPr>
            </a:lvl1pPr>
          </a:lstStyle>
          <a:p>
            <a:pPr>
              <a:defRPr/>
            </a:pPr>
            <a:endParaRPr lang="en-GB"/>
          </a:p>
        </p:txBody>
      </p:sp>
      <p:sp>
        <p:nvSpPr>
          <p:cNvPr id="7172"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9702" name="Rectangle 6"/>
          <p:cNvSpPr>
            <a:spLocks noGrp="1" noChangeArrowheads="1"/>
          </p:cNvSpPr>
          <p:nvPr>
            <p:ph type="ftr" sz="quarter" idx="4"/>
          </p:nvPr>
        </p:nvSpPr>
        <p:spPr bwMode="auto">
          <a:xfrm>
            <a:off x="0"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defTabSz="915988">
              <a:defRPr sz="1200" smtClean="0">
                <a:latin typeface="Arial" charset="0"/>
              </a:defRPr>
            </a:lvl1pPr>
          </a:lstStyle>
          <a:p>
            <a:pPr>
              <a:defRPr/>
            </a:pPr>
            <a:endParaRPr lang="en-GB"/>
          </a:p>
        </p:txBody>
      </p:sp>
      <p:sp>
        <p:nvSpPr>
          <p:cNvPr id="29703" name="Rectangle 7"/>
          <p:cNvSpPr>
            <a:spLocks noGrp="1" noChangeArrowheads="1"/>
          </p:cNvSpPr>
          <p:nvPr>
            <p:ph type="sldNum" sz="quarter" idx="5"/>
          </p:nvPr>
        </p:nvSpPr>
        <p:spPr bwMode="auto">
          <a:xfrm>
            <a:off x="3851275"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algn="r" defTabSz="915988">
              <a:defRPr sz="1200" smtClean="0">
                <a:latin typeface="Arial" charset="0"/>
              </a:defRPr>
            </a:lvl1pPr>
          </a:lstStyle>
          <a:p>
            <a:pPr>
              <a:defRPr/>
            </a:pPr>
            <a:fld id="{C9FD17E3-33F8-412E-AB6A-EBD45EFBE664}" type="slidenum">
              <a:rPr lang="en-GB"/>
              <a:pPr>
                <a:defRPr/>
              </a:pPr>
              <a:t>‹#›</a:t>
            </a:fld>
            <a:endParaRPr lang="en-GB"/>
          </a:p>
        </p:txBody>
      </p:sp>
    </p:spTree>
    <p:extLst>
      <p:ext uri="{BB962C8B-B14F-4D97-AF65-F5344CB8AC3E}">
        <p14:creationId xmlns:p14="http://schemas.microsoft.com/office/powerpoint/2010/main" val="3008201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eaLnBrk="0" hangingPunct="0">
              <a:defRPr>
                <a:solidFill>
                  <a:schemeClr val="tx1"/>
                </a:solidFill>
                <a:latin typeface="Arial" pitchFamily="34" charset="0"/>
              </a:defRPr>
            </a:lvl1pPr>
            <a:lvl2pPr marL="742950" indent="-285750" defTabSz="915988" eaLnBrk="0" hangingPunct="0">
              <a:defRPr>
                <a:solidFill>
                  <a:schemeClr val="tx1"/>
                </a:solidFill>
                <a:latin typeface="Arial" pitchFamily="34" charset="0"/>
              </a:defRPr>
            </a:lvl2pPr>
            <a:lvl3pPr marL="1143000" indent="-228600" defTabSz="915988" eaLnBrk="0" hangingPunct="0">
              <a:defRPr>
                <a:solidFill>
                  <a:schemeClr val="tx1"/>
                </a:solidFill>
                <a:latin typeface="Arial" pitchFamily="34" charset="0"/>
              </a:defRPr>
            </a:lvl3pPr>
            <a:lvl4pPr marL="1600200" indent="-228600" defTabSz="915988" eaLnBrk="0" hangingPunct="0">
              <a:defRPr>
                <a:solidFill>
                  <a:schemeClr val="tx1"/>
                </a:solidFill>
                <a:latin typeface="Arial" pitchFamily="34" charset="0"/>
              </a:defRPr>
            </a:lvl4pPr>
            <a:lvl5pPr marL="2057400" indent="-228600" defTabSz="915988" eaLnBrk="0" hangingPunct="0">
              <a:defRPr>
                <a:solidFill>
                  <a:schemeClr val="tx1"/>
                </a:solidFill>
                <a:latin typeface="Arial" pitchFamily="34" charset="0"/>
              </a:defRPr>
            </a:lvl5pPr>
            <a:lvl6pPr marL="2514600" indent="-228600" defTabSz="915988" eaLnBrk="0" fontAlgn="base" hangingPunct="0">
              <a:spcBef>
                <a:spcPct val="0"/>
              </a:spcBef>
              <a:spcAft>
                <a:spcPct val="0"/>
              </a:spcAft>
              <a:defRPr>
                <a:solidFill>
                  <a:schemeClr val="tx1"/>
                </a:solidFill>
                <a:latin typeface="Arial" pitchFamily="34" charset="0"/>
              </a:defRPr>
            </a:lvl6pPr>
            <a:lvl7pPr marL="2971800" indent="-228600" defTabSz="915988" eaLnBrk="0" fontAlgn="base" hangingPunct="0">
              <a:spcBef>
                <a:spcPct val="0"/>
              </a:spcBef>
              <a:spcAft>
                <a:spcPct val="0"/>
              </a:spcAft>
              <a:defRPr>
                <a:solidFill>
                  <a:schemeClr val="tx1"/>
                </a:solidFill>
                <a:latin typeface="Arial" pitchFamily="34" charset="0"/>
              </a:defRPr>
            </a:lvl7pPr>
            <a:lvl8pPr marL="3429000" indent="-228600" defTabSz="915988" eaLnBrk="0" fontAlgn="base" hangingPunct="0">
              <a:spcBef>
                <a:spcPct val="0"/>
              </a:spcBef>
              <a:spcAft>
                <a:spcPct val="0"/>
              </a:spcAft>
              <a:defRPr>
                <a:solidFill>
                  <a:schemeClr val="tx1"/>
                </a:solidFill>
                <a:latin typeface="Arial" pitchFamily="34" charset="0"/>
              </a:defRPr>
            </a:lvl8pPr>
            <a:lvl9pPr marL="3886200" indent="-228600" defTabSz="915988" eaLnBrk="0" fontAlgn="base" hangingPunct="0">
              <a:spcBef>
                <a:spcPct val="0"/>
              </a:spcBef>
              <a:spcAft>
                <a:spcPct val="0"/>
              </a:spcAft>
              <a:defRPr>
                <a:solidFill>
                  <a:schemeClr val="tx1"/>
                </a:solidFill>
                <a:latin typeface="Arial" pitchFamily="34" charset="0"/>
              </a:defRPr>
            </a:lvl9pPr>
          </a:lstStyle>
          <a:p>
            <a:pPr eaLnBrk="1" hangingPunct="1"/>
            <a:fld id="{22BD2F61-3906-48E8-9EA2-CF34277BC172}" type="slidenum">
              <a:rPr lang="en-GB"/>
              <a:pPr eaLnBrk="1" hangingPunct="1"/>
              <a:t>1</a:t>
            </a:fld>
            <a:endParaRPr lang="en-GB"/>
          </a:p>
        </p:txBody>
      </p:sp>
      <p:sp>
        <p:nvSpPr>
          <p:cNvPr id="8195" name="Rectangle 2"/>
          <p:cNvSpPr>
            <a:spLocks noGrp="1" noRot="1" noChangeAspect="1" noChangeArrowheads="1" noTextEdit="1"/>
          </p:cNvSpPr>
          <p:nvPr>
            <p:ph type="sldImg"/>
          </p:nvPr>
        </p:nvSpPr>
        <p:spPr>
          <a:xfrm>
            <a:off x="917575" y="744538"/>
            <a:ext cx="4962525" cy="3722687"/>
          </a:xfrm>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40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Arial" charset="0"/>
                <a:ea typeface="+mn-ea"/>
                <a:cs typeface="+mn-cs"/>
              </a:rPr>
              <a:t>Innovation has a transformative and at times a disruptive quality; influencing business models, managerial processes and technological capabilities at the firm-level, and at the market-industry level, innovation can create new opportunities in niches previously unexplored or even undiscovered. Innovation is the driver of economic growth and change at all levels (organizational, cultural, social and even political), and a frontier for thinking, research and debate. </a:t>
            </a:r>
            <a:r>
              <a:rPr lang="en-GB" dirty="0" smtClean="0"/>
              <a:t/>
            </a:r>
            <a:br>
              <a:rPr lang="en-GB" dirty="0" smtClean="0"/>
            </a:br>
            <a:r>
              <a:rPr lang="en-GB" dirty="0" smtClean="0"/>
              <a:t/>
            </a:r>
            <a:br>
              <a:rPr lang="en-GB" dirty="0" smtClean="0"/>
            </a:br>
            <a:r>
              <a:rPr lang="en-GB" sz="1200" b="0" i="0" kern="1200" dirty="0" smtClean="0">
                <a:solidFill>
                  <a:schemeClr val="tx1"/>
                </a:solidFill>
                <a:effectLst/>
                <a:latin typeface="Arial" charset="0"/>
                <a:ea typeface="+mn-ea"/>
                <a:cs typeface="+mn-cs"/>
              </a:rPr>
              <a:t>Organisations are finding that in order to succeed in increasingly competitive markets they need to have systematic and holistic programmes of innovation that boost productivity, introduce new revenue streams and open access to lucrative markets. Although, useful insights abound within literature, the body of knowledge on the subject does not offer prescriptive (or </a:t>
            </a:r>
            <a:r>
              <a:rPr lang="en-GB" sz="1200" b="0" i="0" kern="1200" dirty="0" err="1" smtClean="0">
                <a:solidFill>
                  <a:schemeClr val="tx1"/>
                </a:solidFill>
                <a:effectLst/>
                <a:latin typeface="Arial" charset="0"/>
                <a:ea typeface="+mn-ea"/>
                <a:cs typeface="+mn-cs"/>
              </a:rPr>
              <a:t>intrumentalist</a:t>
            </a:r>
            <a:r>
              <a:rPr lang="en-GB" sz="1200" b="0" i="0" kern="1200" dirty="0" smtClean="0">
                <a:solidFill>
                  <a:schemeClr val="tx1"/>
                </a:solidFill>
                <a:effectLst/>
                <a:latin typeface="Arial" charset="0"/>
                <a:ea typeface="+mn-ea"/>
                <a:cs typeface="+mn-cs"/>
              </a:rPr>
              <a:t>) solutions. Within the industry, this has led to the slow adoption of appropriate methodologies for managing innovation. </a:t>
            </a:r>
            <a:r>
              <a:rPr lang="en-GB" dirty="0" smtClean="0"/>
              <a:t/>
            </a:r>
            <a:br>
              <a:rPr lang="en-GB" dirty="0" smtClean="0"/>
            </a:br>
            <a:r>
              <a:rPr lang="en-GB" dirty="0" smtClean="0"/>
              <a:t/>
            </a:r>
            <a:br>
              <a:rPr lang="en-GB" dirty="0" smtClean="0"/>
            </a:br>
            <a:r>
              <a:rPr lang="en-GB" sz="1200" b="0" i="0" kern="1200" dirty="0" smtClean="0">
                <a:solidFill>
                  <a:schemeClr val="tx1"/>
                </a:solidFill>
                <a:effectLst/>
                <a:latin typeface="Arial" charset="0"/>
                <a:ea typeface="+mn-ea"/>
                <a:cs typeface="+mn-cs"/>
              </a:rPr>
              <a:t>This module aims to help participants enhance their understanding on the subject of innovation, and develop new skills and knowledge that will enhance their ability to contribute to the long-term competitiveness of businesses.</a:t>
            </a:r>
            <a:endParaRPr lang="en-GB" dirty="0"/>
          </a:p>
        </p:txBody>
      </p:sp>
      <p:sp>
        <p:nvSpPr>
          <p:cNvPr id="4" name="Slide Number Placeholder 3"/>
          <p:cNvSpPr>
            <a:spLocks noGrp="1"/>
          </p:cNvSpPr>
          <p:nvPr>
            <p:ph type="sldNum" sz="quarter" idx="10"/>
          </p:nvPr>
        </p:nvSpPr>
        <p:spPr/>
        <p:txBody>
          <a:bodyPr/>
          <a:lstStyle/>
          <a:p>
            <a:pPr>
              <a:defRPr/>
            </a:pPr>
            <a:fld id="{C9FD17E3-33F8-412E-AB6A-EBD45EFBE664}" type="slidenum">
              <a:rPr lang="en-GB" smtClean="0"/>
              <a:pPr>
                <a:defRPr/>
              </a:pPr>
              <a:t>3</a:t>
            </a:fld>
            <a:endParaRPr lang="en-GB"/>
          </a:p>
        </p:txBody>
      </p:sp>
    </p:spTree>
    <p:extLst>
      <p:ext uri="{BB962C8B-B14F-4D97-AF65-F5344CB8AC3E}">
        <p14:creationId xmlns:p14="http://schemas.microsoft.com/office/powerpoint/2010/main" val="1031355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Arial" charset="0"/>
                <a:ea typeface="+mn-ea"/>
                <a:cs typeface="+mn-cs"/>
              </a:rPr>
              <a:t>Problem-Based Learning:</a:t>
            </a:r>
            <a:r>
              <a:rPr lang="en-GB" dirty="0" smtClean="0"/>
              <a:t/>
            </a:r>
            <a:br>
              <a:rPr lang="en-GB" dirty="0" smtClean="0"/>
            </a:br>
            <a:r>
              <a:rPr lang="en-GB" dirty="0" smtClean="0"/>
              <a:t/>
            </a:r>
            <a:br>
              <a:rPr lang="en-GB" dirty="0" smtClean="0"/>
            </a:br>
            <a:r>
              <a:rPr lang="en-GB" sz="1200" b="0" i="0" kern="1200" dirty="0" smtClean="0">
                <a:solidFill>
                  <a:schemeClr val="tx1"/>
                </a:solidFill>
                <a:effectLst/>
                <a:latin typeface="Arial" charset="0"/>
                <a:ea typeface="+mn-ea"/>
                <a:cs typeface="+mn-cs"/>
              </a:rPr>
              <a:t>Problem Based Learning (PBL) is one of the pedagogical approaches that encourage the leaner to learn through the structured investigation of a scientific problem. The learner studies in small self-directed teams to define, perform, and reflect upon a research task which can be a ‘real-life’ problem. The tutor acts as a facilitator and resource person from whom the learner can take advice or guidance. With this approach, the learner is able to develop problem-solving skills by being active in the solving this scientific problem. The problems given to the learner is ill-defined with many potential solutions. </a:t>
            </a:r>
          </a:p>
          <a:p>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Collaborative Learning:</a:t>
            </a:r>
            <a:r>
              <a:rPr lang="en-GB" dirty="0" smtClean="0"/>
              <a:t/>
            </a:r>
            <a:br>
              <a:rPr lang="en-GB" dirty="0" smtClean="0"/>
            </a:br>
            <a:r>
              <a:rPr lang="en-GB" dirty="0" smtClean="0"/>
              <a:t/>
            </a:r>
            <a:br>
              <a:rPr lang="en-GB" dirty="0" smtClean="0"/>
            </a:br>
            <a:r>
              <a:rPr lang="en-GB" sz="1200" b="0" i="0" kern="1200" dirty="0" smtClean="0">
                <a:solidFill>
                  <a:schemeClr val="tx1"/>
                </a:solidFill>
                <a:effectLst/>
                <a:latin typeface="Arial" charset="0"/>
                <a:ea typeface="+mn-ea"/>
                <a:cs typeface="+mn-cs"/>
              </a:rPr>
              <a:t>Collaborative Learning is grouping or sharing the learners for the purpose of achieving a learning goal. The learners who are at different performance levels can work together in small groups or in pairs in order to succeed a common goal. In this approach, the learners are responsible of others work as well as their own. Therefore, the success of one learner can help the other learners to be successful as well.</a:t>
            </a:r>
          </a:p>
          <a:p>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Project Based Learning</a:t>
            </a:r>
            <a:r>
              <a:rPr lang="en-GB" dirty="0" smtClean="0"/>
              <a:t/>
            </a:r>
            <a:br>
              <a:rPr lang="en-GB" dirty="0" smtClean="0"/>
            </a:br>
            <a:r>
              <a:rPr lang="en-GB" dirty="0" smtClean="0"/>
              <a:t/>
            </a:r>
            <a:br>
              <a:rPr lang="en-GB" dirty="0" smtClean="0"/>
            </a:br>
            <a:r>
              <a:rPr lang="en-GB" sz="1200" b="0" i="0" kern="1200" dirty="0" smtClean="0">
                <a:solidFill>
                  <a:schemeClr val="tx1"/>
                </a:solidFill>
                <a:effectLst/>
                <a:latin typeface="Arial" charset="0"/>
                <a:ea typeface="+mn-ea"/>
                <a:cs typeface="+mn-cs"/>
              </a:rPr>
              <a:t>Project Based Learning is "Real" world oriented and learning has value beyond the demonstrated capability of the learner. This approach encourages the learner to use higher order thinking skills and learn concepts with basic facts. The learner need to know concepts that they must learn, understand, and apply in order to complete the project. The teacher is a facilitator in this approach and student’s self-assessment is encouraged.</a:t>
            </a:r>
            <a:endParaRPr lang="en-GB" dirty="0"/>
          </a:p>
        </p:txBody>
      </p:sp>
      <p:sp>
        <p:nvSpPr>
          <p:cNvPr id="4" name="Slide Number Placeholder 3"/>
          <p:cNvSpPr>
            <a:spLocks noGrp="1"/>
          </p:cNvSpPr>
          <p:nvPr>
            <p:ph type="sldNum" sz="quarter" idx="10"/>
          </p:nvPr>
        </p:nvSpPr>
        <p:spPr/>
        <p:txBody>
          <a:bodyPr/>
          <a:lstStyle/>
          <a:p>
            <a:pPr>
              <a:defRPr/>
            </a:pPr>
            <a:fld id="{C9FD17E3-33F8-412E-AB6A-EBD45EFBE664}" type="slidenum">
              <a:rPr lang="en-GB" smtClean="0"/>
              <a:pPr>
                <a:defRPr/>
              </a:pPr>
              <a:t>4</a:t>
            </a:fld>
            <a:endParaRPr lang="en-GB"/>
          </a:p>
        </p:txBody>
      </p:sp>
    </p:spTree>
    <p:extLst>
      <p:ext uri="{BB962C8B-B14F-4D97-AF65-F5344CB8AC3E}">
        <p14:creationId xmlns:p14="http://schemas.microsoft.com/office/powerpoint/2010/main" val="2194953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386809F-132B-4904-B4F2-0790D4C6B32E}" type="slidenum">
              <a:rPr lang="en-GB"/>
              <a:pPr>
                <a:defRPr/>
              </a:pPr>
              <a:t>‹#›</a:t>
            </a:fld>
            <a:endParaRPr lang="en-GB"/>
          </a:p>
        </p:txBody>
      </p:sp>
    </p:spTree>
    <p:extLst>
      <p:ext uri="{BB962C8B-B14F-4D97-AF65-F5344CB8AC3E}">
        <p14:creationId xmlns:p14="http://schemas.microsoft.com/office/powerpoint/2010/main" val="783332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8B06FD9-277B-4172-A097-8DB673806112}" type="slidenum">
              <a:rPr lang="en-GB"/>
              <a:pPr>
                <a:defRPr/>
              </a:pPr>
              <a:t>‹#›</a:t>
            </a:fld>
            <a:endParaRPr lang="en-GB"/>
          </a:p>
        </p:txBody>
      </p:sp>
    </p:spTree>
    <p:extLst>
      <p:ext uri="{BB962C8B-B14F-4D97-AF65-F5344CB8AC3E}">
        <p14:creationId xmlns:p14="http://schemas.microsoft.com/office/powerpoint/2010/main" val="369015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76B291F-5865-4984-9339-A147F6FFC7F9}" type="slidenum">
              <a:rPr lang="en-GB"/>
              <a:pPr>
                <a:defRPr/>
              </a:pPr>
              <a:t>‹#›</a:t>
            </a:fld>
            <a:endParaRPr lang="en-GB"/>
          </a:p>
        </p:txBody>
      </p:sp>
    </p:spTree>
    <p:extLst>
      <p:ext uri="{BB962C8B-B14F-4D97-AF65-F5344CB8AC3E}">
        <p14:creationId xmlns:p14="http://schemas.microsoft.com/office/powerpoint/2010/main" val="18239056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dt" sz="half" idx="10"/>
          </p:nvPr>
        </p:nvSpPr>
        <p:spPr>
          <a:ln/>
        </p:spPr>
        <p:txBody>
          <a:bodyPr/>
          <a:lstStyle>
            <a:lvl1pPr>
              <a:defRPr/>
            </a:lvl1pPr>
          </a:lstStyle>
          <a:p>
            <a:pPr>
              <a:defRPr/>
            </a:pPr>
            <a:endParaRPr lang="en-GB"/>
          </a:p>
        </p:txBody>
      </p:sp>
      <p:sp>
        <p:nvSpPr>
          <p:cNvPr id="7" name="Rectangle 5"/>
          <p:cNvSpPr>
            <a:spLocks noGrp="1" noChangeArrowheads="1"/>
          </p:cNvSpPr>
          <p:nvPr>
            <p:ph type="ftr" sz="quarter" idx="11"/>
          </p:nvPr>
        </p:nvSpPr>
        <p:spPr>
          <a:ln/>
        </p:spPr>
        <p:txBody>
          <a:bodyPr/>
          <a:lstStyle>
            <a:lvl1pPr>
              <a:defRPr/>
            </a:lvl1pPr>
          </a:lstStyle>
          <a:p>
            <a:pPr>
              <a:defRPr/>
            </a:pPr>
            <a:endParaRPr lang="en-GB"/>
          </a:p>
        </p:txBody>
      </p:sp>
      <p:sp>
        <p:nvSpPr>
          <p:cNvPr id="8" name="Rectangle 6"/>
          <p:cNvSpPr>
            <a:spLocks noGrp="1" noChangeArrowheads="1"/>
          </p:cNvSpPr>
          <p:nvPr>
            <p:ph type="sldNum" sz="quarter" idx="12"/>
          </p:nvPr>
        </p:nvSpPr>
        <p:spPr>
          <a:ln/>
        </p:spPr>
        <p:txBody>
          <a:bodyPr/>
          <a:lstStyle>
            <a:lvl1pPr>
              <a:defRPr/>
            </a:lvl1pPr>
          </a:lstStyle>
          <a:p>
            <a:pPr>
              <a:defRPr/>
            </a:pPr>
            <a:fld id="{01574F31-533C-4837-943C-973E9B10F7FD}" type="slidenum">
              <a:rPr lang="en-GB"/>
              <a:pPr>
                <a:defRPr/>
              </a:pPr>
              <a:t>‹#›</a:t>
            </a:fld>
            <a:endParaRPr lang="en-GB"/>
          </a:p>
        </p:txBody>
      </p:sp>
    </p:spTree>
    <p:extLst>
      <p:ext uri="{BB962C8B-B14F-4D97-AF65-F5344CB8AC3E}">
        <p14:creationId xmlns:p14="http://schemas.microsoft.com/office/powerpoint/2010/main" val="24966196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C2CFAD9-AB24-4B8A-85E7-A3455F3D07D1}" type="slidenum">
              <a:rPr lang="en-GB"/>
              <a:pPr>
                <a:defRPr/>
              </a:pPr>
              <a:t>‹#›</a:t>
            </a:fld>
            <a:endParaRPr lang="en-GB"/>
          </a:p>
        </p:txBody>
      </p:sp>
    </p:spTree>
    <p:extLst>
      <p:ext uri="{BB962C8B-B14F-4D97-AF65-F5344CB8AC3E}">
        <p14:creationId xmlns:p14="http://schemas.microsoft.com/office/powerpoint/2010/main" val="2780229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6D9E252-4B47-4D8D-AA7B-BA0E6A31FFCF}" type="slidenum">
              <a:rPr lang="en-GB"/>
              <a:pPr>
                <a:defRPr/>
              </a:pPr>
              <a:t>‹#›</a:t>
            </a:fld>
            <a:endParaRPr lang="en-GB"/>
          </a:p>
        </p:txBody>
      </p:sp>
    </p:spTree>
    <p:extLst>
      <p:ext uri="{BB962C8B-B14F-4D97-AF65-F5344CB8AC3E}">
        <p14:creationId xmlns:p14="http://schemas.microsoft.com/office/powerpoint/2010/main" val="2821343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2BEF7D0-0FD7-44B4-AC16-240A8A302FEC}" type="slidenum">
              <a:rPr lang="en-GB"/>
              <a:pPr>
                <a:defRPr/>
              </a:pPr>
              <a:t>‹#›</a:t>
            </a:fld>
            <a:endParaRPr lang="en-GB"/>
          </a:p>
        </p:txBody>
      </p:sp>
    </p:spTree>
    <p:extLst>
      <p:ext uri="{BB962C8B-B14F-4D97-AF65-F5344CB8AC3E}">
        <p14:creationId xmlns:p14="http://schemas.microsoft.com/office/powerpoint/2010/main" val="4011746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D0E05C5-204D-473D-80C4-F7A4C505255E}" type="slidenum">
              <a:rPr lang="en-GB"/>
              <a:pPr>
                <a:defRPr/>
              </a:pPr>
              <a:t>‹#›</a:t>
            </a:fld>
            <a:endParaRPr lang="en-GB"/>
          </a:p>
        </p:txBody>
      </p:sp>
    </p:spTree>
    <p:extLst>
      <p:ext uri="{BB962C8B-B14F-4D97-AF65-F5344CB8AC3E}">
        <p14:creationId xmlns:p14="http://schemas.microsoft.com/office/powerpoint/2010/main" val="3028897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6C7A7CF-E26D-4FC2-A9EE-D7DFE33E6591}" type="slidenum">
              <a:rPr lang="en-GB"/>
              <a:pPr>
                <a:defRPr/>
              </a:pPr>
              <a:t>‹#›</a:t>
            </a:fld>
            <a:endParaRPr lang="en-GB"/>
          </a:p>
        </p:txBody>
      </p:sp>
    </p:spTree>
    <p:extLst>
      <p:ext uri="{BB962C8B-B14F-4D97-AF65-F5344CB8AC3E}">
        <p14:creationId xmlns:p14="http://schemas.microsoft.com/office/powerpoint/2010/main" val="3764374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869C9927-C595-4BFF-A74B-D0E9882340BB}" type="slidenum">
              <a:rPr lang="en-GB"/>
              <a:pPr>
                <a:defRPr/>
              </a:pPr>
              <a:t>‹#›</a:t>
            </a:fld>
            <a:endParaRPr lang="en-GB"/>
          </a:p>
        </p:txBody>
      </p:sp>
    </p:spTree>
    <p:extLst>
      <p:ext uri="{BB962C8B-B14F-4D97-AF65-F5344CB8AC3E}">
        <p14:creationId xmlns:p14="http://schemas.microsoft.com/office/powerpoint/2010/main" val="3801352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F94D8498-7135-4BE9-80AD-B4F2607BA31F}" type="slidenum">
              <a:rPr lang="en-GB"/>
              <a:pPr>
                <a:defRPr/>
              </a:pPr>
              <a:t>‹#›</a:t>
            </a:fld>
            <a:endParaRPr lang="en-GB"/>
          </a:p>
        </p:txBody>
      </p:sp>
    </p:spTree>
    <p:extLst>
      <p:ext uri="{BB962C8B-B14F-4D97-AF65-F5344CB8AC3E}">
        <p14:creationId xmlns:p14="http://schemas.microsoft.com/office/powerpoint/2010/main" val="1216078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CA9FB63-DE2C-49B7-AA2F-9C1134AB8971}" type="slidenum">
              <a:rPr lang="en-GB"/>
              <a:pPr>
                <a:defRPr/>
              </a:pPr>
              <a:t>‹#›</a:t>
            </a:fld>
            <a:endParaRPr lang="en-GB"/>
          </a:p>
        </p:txBody>
      </p:sp>
    </p:spTree>
    <p:extLst>
      <p:ext uri="{BB962C8B-B14F-4D97-AF65-F5344CB8AC3E}">
        <p14:creationId xmlns:p14="http://schemas.microsoft.com/office/powerpoint/2010/main" val="1421928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89211A1-2C83-4C76-9A4D-F382301DD7F4}" type="slidenum">
              <a:rPr lang="en-GB"/>
              <a:pPr>
                <a:defRPr/>
              </a:pPr>
              <a:t>‹#›</a:t>
            </a:fld>
            <a:endParaRPr lang="en-GB"/>
          </a:p>
        </p:txBody>
      </p:sp>
    </p:spTree>
    <p:extLst>
      <p:ext uri="{BB962C8B-B14F-4D97-AF65-F5344CB8AC3E}">
        <p14:creationId xmlns:p14="http://schemas.microsoft.com/office/powerpoint/2010/main" val="3146287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87727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Arial" charset="0"/>
              </a:defRPr>
            </a:lvl1pPr>
          </a:lstStyle>
          <a:p>
            <a:pPr>
              <a:defRPr/>
            </a:pPr>
            <a:fld id="{923D9D71-4E32-4BCC-890C-CCE2F4E16350}"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3600" b="1">
          <a:solidFill>
            <a:srgbClr val="09366D"/>
          </a:solidFill>
          <a:effectLst/>
          <a:latin typeface="Verdana" pitchFamily="34" charset="0"/>
          <a:ea typeface="Verdana" pitchFamily="34" charset="0"/>
          <a:cs typeface="Verdana" pitchFamily="34" charset="0"/>
        </a:defRPr>
      </a:lvl1pPr>
      <a:lvl2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har char="•"/>
        <a:defRPr sz="3200">
          <a:solidFill>
            <a:srgbClr val="09366D"/>
          </a:solidFill>
          <a:latin typeface="Arial Narrow" pitchFamily="34" charset="0"/>
          <a:ea typeface="+mn-ea"/>
          <a:cs typeface="+mn-cs"/>
        </a:defRPr>
      </a:lvl1pPr>
      <a:lvl2pPr marL="742950" indent="-285750" algn="l" rtl="0" eaLnBrk="0" fontAlgn="base" hangingPunct="0">
        <a:spcBef>
          <a:spcPct val="20000"/>
        </a:spcBef>
        <a:spcAft>
          <a:spcPct val="0"/>
        </a:spcAft>
        <a:buChar char="–"/>
        <a:defRPr sz="2800">
          <a:solidFill>
            <a:srgbClr val="09366D"/>
          </a:solidFill>
          <a:latin typeface="Arial Narrow" pitchFamily="34" charset="0"/>
        </a:defRPr>
      </a:lvl2pPr>
      <a:lvl3pPr marL="1143000" indent="-228600" algn="l" rtl="0" eaLnBrk="0" fontAlgn="base" hangingPunct="0">
        <a:spcBef>
          <a:spcPct val="20000"/>
        </a:spcBef>
        <a:spcAft>
          <a:spcPct val="0"/>
        </a:spcAft>
        <a:buChar char="•"/>
        <a:defRPr sz="2400">
          <a:solidFill>
            <a:srgbClr val="09366D"/>
          </a:solidFill>
          <a:latin typeface="Arial Narrow" pitchFamily="34" charset="0"/>
        </a:defRPr>
      </a:lvl3pPr>
      <a:lvl4pPr marL="1600200" indent="-228600" algn="l" rtl="0" eaLnBrk="0" fontAlgn="base" hangingPunct="0">
        <a:spcBef>
          <a:spcPct val="20000"/>
        </a:spcBef>
        <a:spcAft>
          <a:spcPct val="0"/>
        </a:spcAft>
        <a:buChar char="–"/>
        <a:defRPr sz="2000">
          <a:solidFill>
            <a:srgbClr val="09366D"/>
          </a:solidFill>
          <a:latin typeface="Arial Narrow" pitchFamily="34" charset="0"/>
        </a:defRPr>
      </a:lvl4pPr>
      <a:lvl5pPr marL="2057400" indent="-228600" algn="l" rtl="0" eaLnBrk="0" fontAlgn="base" hangingPunct="0">
        <a:spcBef>
          <a:spcPct val="20000"/>
        </a:spcBef>
        <a:spcAft>
          <a:spcPct val="0"/>
        </a:spcAft>
        <a:buChar char="»"/>
        <a:defRPr sz="2000">
          <a:solidFill>
            <a:srgbClr val="09366D"/>
          </a:solidFill>
          <a:latin typeface="Arial Narrow" pitchFamily="34" charset="0"/>
        </a:defRPr>
      </a:lvl5pPr>
      <a:lvl6pPr marL="2514600" indent="-228600" algn="l" rtl="0" fontAlgn="base">
        <a:spcBef>
          <a:spcPct val="20000"/>
        </a:spcBef>
        <a:spcAft>
          <a:spcPct val="0"/>
        </a:spcAft>
        <a:buChar char="»"/>
        <a:defRPr sz="2000">
          <a:solidFill>
            <a:srgbClr val="09366D"/>
          </a:solidFill>
          <a:latin typeface="+mn-lt"/>
        </a:defRPr>
      </a:lvl6pPr>
      <a:lvl7pPr marL="2971800" indent="-228600" algn="l" rtl="0" fontAlgn="base">
        <a:spcBef>
          <a:spcPct val="20000"/>
        </a:spcBef>
        <a:spcAft>
          <a:spcPct val="0"/>
        </a:spcAft>
        <a:buChar char="»"/>
        <a:defRPr sz="2000">
          <a:solidFill>
            <a:srgbClr val="09366D"/>
          </a:solidFill>
          <a:latin typeface="+mn-lt"/>
        </a:defRPr>
      </a:lvl7pPr>
      <a:lvl8pPr marL="3429000" indent="-228600" algn="l" rtl="0" fontAlgn="base">
        <a:spcBef>
          <a:spcPct val="20000"/>
        </a:spcBef>
        <a:spcAft>
          <a:spcPct val="0"/>
        </a:spcAft>
        <a:buChar char="»"/>
        <a:defRPr sz="2000">
          <a:solidFill>
            <a:srgbClr val="09366D"/>
          </a:solidFill>
          <a:latin typeface="+mn-lt"/>
        </a:defRPr>
      </a:lvl8pPr>
      <a:lvl9pPr marL="3886200" indent="-228600" algn="l" rtl="0" fontAlgn="base">
        <a:spcBef>
          <a:spcPct val="20000"/>
        </a:spcBef>
        <a:spcAft>
          <a:spcPct val="0"/>
        </a:spcAft>
        <a:buChar char="»"/>
        <a:defRPr sz="2000">
          <a:solidFill>
            <a:srgbClr val="09366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dropbox.com/sh/sxrb5jngwjr8v1r/12Ek2_RqD5" TargetMode="External"/><Relationship Id="rId2" Type="http://schemas.openxmlformats.org/officeDocument/2006/relationships/hyperlink" Target="https://www.dropbox.com/sh/4ehx7e7te00lauj/cWVQjxkPmq" TargetMode="External"/><Relationship Id="rId1" Type="http://schemas.openxmlformats.org/officeDocument/2006/relationships/slideLayout" Target="../slideLayouts/slideLayout2.xml"/><Relationship Id="rId4" Type="http://schemas.openxmlformats.org/officeDocument/2006/relationships/hyperlink" Target="https://www.dropbox.com/sh/lmeoaqsiow6g1tq/Mc3yzVf3f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www.usalamaforum.org/images/design/innovation_bann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9" y="2132857"/>
            <a:ext cx="5792556" cy="1317648"/>
          </a:xfrm>
          <a:prstGeom prst="rect">
            <a:avLst/>
          </a:prstGeom>
          <a:noFill/>
          <a:extLst>
            <a:ext uri="{909E8E84-426E-40DD-AFC4-6F175D3DCCD1}">
              <a14:hiddenFill xmlns:a14="http://schemas.microsoft.com/office/drawing/2010/main">
                <a:solidFill>
                  <a:srgbClr val="FFFFFF"/>
                </a:solidFill>
              </a14:hiddenFill>
            </a:ext>
          </a:extLst>
        </p:spPr>
      </p:pic>
      <p:sp>
        <p:nvSpPr>
          <p:cNvPr id="4098" name="Rectangle 2"/>
          <p:cNvSpPr>
            <a:spLocks noGrp="1" noChangeArrowheads="1"/>
          </p:cNvSpPr>
          <p:nvPr>
            <p:ph type="ctrTitle"/>
          </p:nvPr>
        </p:nvSpPr>
        <p:spPr>
          <a:xfrm>
            <a:off x="5791726" y="2132858"/>
            <a:ext cx="3352274" cy="1317647"/>
          </a:xfrm>
          <a:solidFill>
            <a:schemeClr val="accent1"/>
          </a:solidFill>
        </p:spPr>
        <p:txBody>
          <a:bodyPr anchor="t"/>
          <a:lstStyle/>
          <a:p>
            <a:pPr eaLnBrk="1" hangingPunct="1">
              <a:defRPr/>
            </a:pPr>
            <a:r>
              <a:rPr lang="en-GB" sz="4000" dirty="0" err="1" smtClean="0">
                <a:solidFill>
                  <a:schemeClr val="bg2"/>
                </a:solidFill>
                <a:effectLst/>
                <a:latin typeface="Verdana" pitchFamily="34" charset="0"/>
                <a:ea typeface="Verdana" pitchFamily="34" charset="0"/>
                <a:cs typeface="Verdana" pitchFamily="34" charset="0"/>
              </a:rPr>
              <a:t>DroneTech</a:t>
            </a:r>
            <a:r>
              <a:rPr lang="en-GB" sz="4000" dirty="0" smtClean="0">
                <a:solidFill>
                  <a:schemeClr val="bg2"/>
                </a:solidFill>
                <a:effectLst/>
                <a:latin typeface="Verdana" pitchFamily="34" charset="0"/>
                <a:ea typeface="Verdana" pitchFamily="34" charset="0"/>
                <a:cs typeface="Verdana" pitchFamily="34" charset="0"/>
              </a:rPr>
              <a:t/>
            </a:r>
            <a:br>
              <a:rPr lang="en-GB" sz="4000" dirty="0" smtClean="0">
                <a:solidFill>
                  <a:schemeClr val="bg2"/>
                </a:solidFill>
                <a:effectLst/>
                <a:latin typeface="Verdana" pitchFamily="34" charset="0"/>
                <a:ea typeface="Verdana" pitchFamily="34" charset="0"/>
                <a:cs typeface="Verdana" pitchFamily="34" charset="0"/>
              </a:rPr>
            </a:br>
            <a:r>
              <a:rPr lang="en-GB" i="1" dirty="0" smtClean="0">
                <a:solidFill>
                  <a:srgbClr val="062346"/>
                </a:solidFill>
                <a:latin typeface="Arial Narrow" pitchFamily="34" charset="0"/>
              </a:rPr>
              <a:t>Challenge</a:t>
            </a:r>
            <a:endParaRPr lang="en-GB" sz="2900" i="1" dirty="0" smtClean="0">
              <a:solidFill>
                <a:srgbClr val="062346"/>
              </a:solidFill>
              <a:latin typeface="Arial Narrow" pitchFamily="34" charset="0"/>
            </a:endParaRPr>
          </a:p>
        </p:txBody>
      </p:sp>
      <p:sp>
        <p:nvSpPr>
          <p:cNvPr id="4" name="Subtitle 3"/>
          <p:cNvSpPr>
            <a:spLocks noGrp="1"/>
          </p:cNvSpPr>
          <p:nvPr>
            <p:ph type="subTitle" idx="1"/>
          </p:nvPr>
        </p:nvSpPr>
        <p:spPr>
          <a:xfrm>
            <a:off x="179512" y="3573016"/>
            <a:ext cx="8964488" cy="1752600"/>
          </a:xfrm>
        </p:spPr>
        <p:txBody>
          <a:bodyPr/>
          <a:lstStyle/>
          <a:p>
            <a:pPr algn="l"/>
            <a:r>
              <a:rPr lang="en-GB" sz="3100" b="1" dirty="0" smtClean="0"/>
              <a:t>Teaching </a:t>
            </a:r>
            <a:r>
              <a:rPr lang="en-GB" sz="3100" b="1" dirty="0"/>
              <a:t>Innovation Management with Lego </a:t>
            </a:r>
            <a:r>
              <a:rPr lang="en-GB" sz="3100" b="1" dirty="0" err="1"/>
              <a:t>Mindstorms</a:t>
            </a:r>
            <a:r>
              <a:rPr lang="en-GB" sz="3100" dirty="0" smtClean="0">
                <a:solidFill>
                  <a:schemeClr val="bg2">
                    <a:lumMod val="75000"/>
                  </a:schemeClr>
                </a:solidFill>
              </a:rPr>
              <a:t/>
            </a:r>
            <a:br>
              <a:rPr lang="en-GB" sz="3100" dirty="0" smtClean="0">
                <a:solidFill>
                  <a:schemeClr val="bg2">
                    <a:lumMod val="75000"/>
                  </a:schemeClr>
                </a:solidFill>
              </a:rPr>
            </a:br>
            <a:endParaRPr lang="en-GB" sz="3100" dirty="0" smtClean="0">
              <a:solidFill>
                <a:schemeClr val="bg2">
                  <a:lumMod val="75000"/>
                </a:schemeClr>
              </a:solidFill>
            </a:endParaRPr>
          </a:p>
          <a:p>
            <a:pPr algn="l"/>
            <a:r>
              <a:rPr lang="en-GB" sz="2400" dirty="0" err="1" smtClean="0">
                <a:solidFill>
                  <a:schemeClr val="bg2">
                    <a:lumMod val="75000"/>
                  </a:schemeClr>
                </a:solidFill>
                <a:latin typeface="Arial Narrow" pitchFamily="34" charset="0"/>
              </a:rPr>
              <a:t>Dr</a:t>
            </a:r>
            <a:r>
              <a:rPr lang="en-GB" sz="2400" dirty="0" err="1" smtClean="0">
                <a:solidFill>
                  <a:schemeClr val="bg2">
                    <a:lumMod val="75000"/>
                  </a:schemeClr>
                </a:solidFill>
                <a:latin typeface="Arial Narrow" pitchFamily="34" charset="0"/>
              </a:rPr>
              <a:t>.</a:t>
            </a:r>
            <a:r>
              <a:rPr lang="en-GB" sz="2400" dirty="0" smtClean="0">
                <a:solidFill>
                  <a:schemeClr val="bg2">
                    <a:lumMod val="75000"/>
                  </a:schemeClr>
                </a:solidFill>
                <a:latin typeface="Arial Narrow" pitchFamily="34" charset="0"/>
              </a:rPr>
              <a:t> Ali </a:t>
            </a:r>
            <a:r>
              <a:rPr lang="en-GB" sz="2400" dirty="0" err="1" smtClean="0">
                <a:solidFill>
                  <a:schemeClr val="bg2">
                    <a:lumMod val="75000"/>
                  </a:schemeClr>
                </a:solidFill>
                <a:latin typeface="Arial Narrow" pitchFamily="34" charset="0"/>
              </a:rPr>
              <a:t>Junaid</a:t>
            </a:r>
            <a:r>
              <a:rPr lang="en-GB" sz="2400" dirty="0" smtClean="0">
                <a:solidFill>
                  <a:schemeClr val="bg2">
                    <a:lumMod val="75000"/>
                  </a:schemeClr>
                </a:solidFill>
                <a:latin typeface="Arial Narrow" pitchFamily="34" charset="0"/>
              </a:rPr>
              <a:t> Ahmad</a:t>
            </a:r>
            <a:br>
              <a:rPr lang="en-GB" sz="2400" dirty="0" smtClean="0">
                <a:solidFill>
                  <a:schemeClr val="bg2">
                    <a:lumMod val="75000"/>
                  </a:schemeClr>
                </a:solidFill>
                <a:latin typeface="Arial Narrow" pitchFamily="34" charset="0"/>
              </a:rPr>
            </a:br>
            <a:r>
              <a:rPr lang="en-GB" sz="2400" dirty="0" smtClean="0">
                <a:solidFill>
                  <a:schemeClr val="bg2">
                    <a:lumMod val="75000"/>
                  </a:schemeClr>
                </a:solidFill>
                <a:latin typeface="Arial Narrow" pitchFamily="34" charset="0"/>
              </a:rPr>
              <a:t>24 Sept, 2013</a:t>
            </a:r>
            <a:endParaRPr lang="en-GB" sz="2400" dirty="0">
              <a:solidFill>
                <a:schemeClr val="bg2">
                  <a:lumMod val="75000"/>
                </a:schemeClr>
              </a:solidFill>
              <a:latin typeface="Arial Narrow" pitchFamily="34" charset="0"/>
            </a:endParaRPr>
          </a:p>
        </p:txBody>
      </p:sp>
      <p:pic>
        <p:nvPicPr>
          <p:cNvPr id="3" name="Picture 2" descr="http://www.wmccm.co.uk/WMCCM/WMCCM/Documents/ViewDocument.aspx?DocumentID=32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57" y="0"/>
            <a:ext cx="2405796" cy="67512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439453" y="0"/>
            <a:ext cx="6704547" cy="675125"/>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906978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Rules</a:t>
            </a:r>
            <a:endParaRPr lang="en-GB" dirty="0"/>
          </a:p>
        </p:txBody>
      </p:sp>
      <p:sp>
        <p:nvSpPr>
          <p:cNvPr id="3" name="Content Placeholder 2"/>
          <p:cNvSpPr>
            <a:spLocks noGrp="1"/>
          </p:cNvSpPr>
          <p:nvPr>
            <p:ph idx="1"/>
          </p:nvPr>
        </p:nvSpPr>
        <p:spPr/>
        <p:txBody>
          <a:bodyPr/>
          <a:lstStyle/>
          <a:p>
            <a:pPr marL="514350" indent="-514350">
              <a:buAutoNum type="arabicParenR"/>
            </a:pPr>
            <a:r>
              <a:rPr lang="en-GB" dirty="0" smtClean="0"/>
              <a:t>Investment </a:t>
            </a:r>
            <a:r>
              <a:rPr lang="en-GB" dirty="0"/>
              <a:t>in the project is capped at </a:t>
            </a:r>
            <a:r>
              <a:rPr lang="en-GB" u="sng" dirty="0" smtClean="0"/>
              <a:t>£500</a:t>
            </a:r>
            <a:endParaRPr lang="en-GB" u="sng" dirty="0"/>
          </a:p>
          <a:p>
            <a:pPr marL="0" indent="0">
              <a:buNone/>
            </a:pPr>
            <a:endParaRPr lang="en-GB" u="sng" dirty="0"/>
          </a:p>
          <a:p>
            <a:pPr marL="0" indent="0">
              <a:buNone/>
            </a:pPr>
            <a:r>
              <a:rPr lang="en-GB" dirty="0" smtClean="0"/>
              <a:t>2</a:t>
            </a:r>
            <a:r>
              <a:rPr lang="en-GB" dirty="0"/>
              <a:t>) </a:t>
            </a:r>
            <a:r>
              <a:rPr lang="en-GB" u="sng" dirty="0"/>
              <a:t>Deadlines must be met as per schedule</a:t>
            </a:r>
            <a:r>
              <a:rPr lang="en-GB" dirty="0"/>
              <a:t>, no extra time will be given under any circumstances </a:t>
            </a:r>
            <a:endParaRPr lang="en-GB" dirty="0"/>
          </a:p>
          <a:p>
            <a:pPr marL="0" indent="0">
              <a:buNone/>
            </a:pPr>
            <a:endParaRPr lang="en-GB" dirty="0"/>
          </a:p>
          <a:p>
            <a:pPr marL="0" indent="0">
              <a:buNone/>
            </a:pPr>
            <a:r>
              <a:rPr lang="en-GB" dirty="0" smtClean="0"/>
              <a:t>3</a:t>
            </a:r>
            <a:r>
              <a:rPr lang="en-GB" dirty="0"/>
              <a:t>) Team Presentations must last </a:t>
            </a:r>
            <a:r>
              <a:rPr lang="en-GB" u="sng" dirty="0"/>
              <a:t>10 minutes</a:t>
            </a:r>
            <a:r>
              <a:rPr lang="en-GB" dirty="0"/>
              <a:t> </a:t>
            </a:r>
          </a:p>
          <a:p>
            <a:pPr marL="0" indent="0">
              <a:buNone/>
            </a:pPr>
            <a:endParaRPr lang="en-GB" dirty="0"/>
          </a:p>
        </p:txBody>
      </p:sp>
    </p:spTree>
    <p:extLst>
      <p:ext uri="{BB962C8B-B14F-4D97-AF65-F5344CB8AC3E}">
        <p14:creationId xmlns:p14="http://schemas.microsoft.com/office/powerpoint/2010/main" val="3519834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GB" dirty="0" smtClean="0"/>
              <a:t>Team Role Distribution</a:t>
            </a:r>
            <a:endParaRPr lang="en-GB" dirty="0"/>
          </a:p>
        </p:txBody>
      </p:sp>
      <p:sp>
        <p:nvSpPr>
          <p:cNvPr id="3" name="Content Placeholder 2"/>
          <p:cNvSpPr>
            <a:spLocks noGrp="1"/>
          </p:cNvSpPr>
          <p:nvPr>
            <p:ph idx="1"/>
          </p:nvPr>
        </p:nvSpPr>
        <p:spPr>
          <a:xfrm>
            <a:off x="457200" y="980728"/>
            <a:ext cx="8229600" cy="5145435"/>
          </a:xfrm>
        </p:spPr>
        <p:txBody>
          <a:bodyPr/>
          <a:lstStyle/>
          <a:p>
            <a:pPr marL="0" indent="0">
              <a:buNone/>
            </a:pPr>
            <a:r>
              <a:rPr lang="en-GB" sz="2200" i="1" dirty="0"/>
              <a:t>1) Marketing</a:t>
            </a:r>
            <a:r>
              <a:rPr lang="en-GB" sz="2200" dirty="0"/>
              <a:t>: consumer research, presentation development, guidance to R&amp;D on design features and performance parameters</a:t>
            </a:r>
          </a:p>
          <a:p>
            <a:pPr marL="0" indent="0">
              <a:buNone/>
            </a:pPr>
            <a:endParaRPr lang="en-GB" sz="2200" i="1" dirty="0" smtClean="0"/>
          </a:p>
          <a:p>
            <a:pPr marL="0" indent="0">
              <a:buNone/>
            </a:pPr>
            <a:r>
              <a:rPr lang="en-GB" sz="2200" i="1" dirty="0" smtClean="0"/>
              <a:t>2</a:t>
            </a:r>
            <a:r>
              <a:rPr lang="en-GB" sz="2200" i="1" dirty="0"/>
              <a:t>) Finance</a:t>
            </a:r>
            <a:r>
              <a:rPr lang="en-GB" sz="2200" dirty="0"/>
              <a:t>: budget development and management, disbursement and research</a:t>
            </a:r>
          </a:p>
          <a:p>
            <a:pPr marL="0" indent="0">
              <a:buNone/>
            </a:pPr>
            <a:endParaRPr lang="en-GB" sz="2200" i="1" dirty="0" smtClean="0"/>
          </a:p>
          <a:p>
            <a:pPr marL="0" indent="0">
              <a:buNone/>
            </a:pPr>
            <a:r>
              <a:rPr lang="en-GB" sz="2200" i="1" dirty="0" smtClean="0"/>
              <a:t>3</a:t>
            </a:r>
            <a:r>
              <a:rPr lang="en-GB" sz="2200" i="1" dirty="0"/>
              <a:t>) R&amp;D hardware</a:t>
            </a:r>
            <a:r>
              <a:rPr lang="en-GB" sz="2200" dirty="0"/>
              <a:t>: physical design, assembly, testing and running the drone</a:t>
            </a:r>
          </a:p>
          <a:p>
            <a:pPr marL="0" indent="0">
              <a:buNone/>
            </a:pPr>
            <a:endParaRPr lang="en-GB" sz="2200" i="1" dirty="0" smtClean="0"/>
          </a:p>
          <a:p>
            <a:pPr marL="0" indent="0">
              <a:buNone/>
            </a:pPr>
            <a:r>
              <a:rPr lang="en-GB" sz="2200" i="1" dirty="0" smtClean="0"/>
              <a:t>4</a:t>
            </a:r>
            <a:r>
              <a:rPr lang="en-GB" sz="2200" i="1" dirty="0"/>
              <a:t>) R&amp;D software</a:t>
            </a:r>
            <a:r>
              <a:rPr lang="en-GB" sz="2200" dirty="0"/>
              <a:t>: software interfacing, assembly, testing and running the drone</a:t>
            </a:r>
          </a:p>
          <a:p>
            <a:pPr marL="0" indent="0">
              <a:buNone/>
            </a:pPr>
            <a:endParaRPr lang="en-GB" sz="2200" i="1" dirty="0" smtClean="0"/>
          </a:p>
          <a:p>
            <a:pPr marL="0" indent="0">
              <a:buNone/>
            </a:pPr>
            <a:r>
              <a:rPr lang="en-GB" sz="2200" i="1" dirty="0" smtClean="0"/>
              <a:t>5</a:t>
            </a:r>
            <a:r>
              <a:rPr lang="en-GB" sz="2200" i="1" dirty="0"/>
              <a:t>) Manufacturing</a:t>
            </a:r>
            <a:r>
              <a:rPr lang="en-GB" sz="2200" dirty="0"/>
              <a:t>: supplier management, parts procurement</a:t>
            </a:r>
          </a:p>
          <a:p>
            <a:pPr marL="0" indent="0">
              <a:buNone/>
            </a:pPr>
            <a:endParaRPr lang="en-GB" sz="2200" i="1" dirty="0" smtClean="0"/>
          </a:p>
          <a:p>
            <a:pPr marL="0" indent="0">
              <a:buNone/>
            </a:pPr>
            <a:r>
              <a:rPr lang="en-GB" sz="2200" i="1" dirty="0" smtClean="0"/>
              <a:t>6</a:t>
            </a:r>
            <a:r>
              <a:rPr lang="en-GB" sz="2200" i="1" dirty="0"/>
              <a:t>) General management</a:t>
            </a:r>
            <a:r>
              <a:rPr lang="en-GB" sz="2200" dirty="0"/>
              <a:t>: coordination, oversight, quality control, leadership</a:t>
            </a:r>
          </a:p>
          <a:p>
            <a:pPr marL="0" indent="0">
              <a:buNone/>
            </a:pPr>
            <a:endParaRPr lang="en-GB" sz="2200" dirty="0"/>
          </a:p>
        </p:txBody>
      </p:sp>
    </p:spTree>
    <p:extLst>
      <p:ext uri="{BB962C8B-B14F-4D97-AF65-F5344CB8AC3E}">
        <p14:creationId xmlns:p14="http://schemas.microsoft.com/office/powerpoint/2010/main" val="370119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Financial Management</a:t>
            </a:r>
            <a:endParaRPr lang="en-GB" dirty="0"/>
          </a:p>
        </p:txBody>
      </p:sp>
      <p:sp>
        <p:nvSpPr>
          <p:cNvPr id="3" name="Content Placeholder 2"/>
          <p:cNvSpPr>
            <a:spLocks noGrp="1"/>
          </p:cNvSpPr>
          <p:nvPr>
            <p:ph idx="1"/>
          </p:nvPr>
        </p:nvSpPr>
        <p:spPr/>
        <p:txBody>
          <a:bodyPr/>
          <a:lstStyle/>
          <a:p>
            <a:pPr marL="0" indent="0">
              <a:buNone/>
            </a:pPr>
            <a:r>
              <a:rPr lang="en-GB" sz="2400" dirty="0"/>
              <a:t>1) Technical advice - @ £5 per-minute rates of experts to be booked </a:t>
            </a:r>
            <a:r>
              <a:rPr lang="en-GB" sz="2400" dirty="0"/>
              <a:t/>
            </a:r>
            <a:br>
              <a:rPr lang="en-GB" sz="2400" dirty="0"/>
            </a:br>
            <a:r>
              <a:rPr lang="en-GB" sz="2400" dirty="0"/>
              <a:t/>
            </a:r>
            <a:br>
              <a:rPr lang="en-GB" sz="2400" dirty="0"/>
            </a:br>
            <a:r>
              <a:rPr lang="en-GB" sz="2400" dirty="0"/>
              <a:t>2) Business consultancy - @ £5 per-minute rates of experts to be booked </a:t>
            </a:r>
            <a:r>
              <a:rPr lang="en-GB" sz="2400" dirty="0"/>
              <a:t/>
            </a:r>
            <a:br>
              <a:rPr lang="en-GB" sz="2400" dirty="0"/>
            </a:br>
            <a:r>
              <a:rPr lang="en-GB" sz="2400" dirty="0"/>
              <a:t/>
            </a:r>
            <a:br>
              <a:rPr lang="en-GB" sz="2400" dirty="0"/>
            </a:br>
            <a:r>
              <a:rPr lang="en-GB" sz="2400" dirty="0"/>
              <a:t>3) Parts and materials - @ £1 per-component (Lego piece)</a:t>
            </a:r>
            <a:r>
              <a:rPr lang="en-GB" sz="2400" dirty="0"/>
              <a:t/>
            </a:r>
            <a:br>
              <a:rPr lang="en-GB" sz="2400" dirty="0"/>
            </a:br>
            <a:r>
              <a:rPr lang="en-GB" sz="2400" dirty="0"/>
              <a:t/>
            </a:r>
            <a:br>
              <a:rPr lang="en-GB" sz="2400" dirty="0"/>
            </a:br>
            <a:r>
              <a:rPr lang="en-GB" sz="2400" dirty="0"/>
              <a:t>4) Manufacturing - @ £1 per-minute of factory time (at actuals)</a:t>
            </a:r>
            <a:r>
              <a:rPr lang="en-GB" sz="2400" dirty="0"/>
              <a:t/>
            </a:r>
            <a:br>
              <a:rPr lang="en-GB" sz="2400" dirty="0"/>
            </a:br>
            <a:r>
              <a:rPr lang="en-GB" sz="2400" dirty="0"/>
              <a:t/>
            </a:r>
            <a:br>
              <a:rPr lang="en-GB" sz="2400" dirty="0"/>
            </a:br>
            <a:r>
              <a:rPr lang="en-GB" sz="2400" dirty="0"/>
              <a:t>5) Testing - @ £5 per-minute of track (Lego mat) time; to be booked in advance</a:t>
            </a:r>
            <a:endParaRPr lang="en-GB" sz="2400" dirty="0"/>
          </a:p>
        </p:txBody>
      </p:sp>
    </p:spTree>
    <p:extLst>
      <p:ext uri="{BB962C8B-B14F-4D97-AF65-F5344CB8AC3E}">
        <p14:creationId xmlns:p14="http://schemas.microsoft.com/office/powerpoint/2010/main" val="3590576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GB" dirty="0" smtClean="0"/>
              <a:t>Presentation Requirements</a:t>
            </a:r>
            <a:endParaRPr lang="en-GB" dirty="0"/>
          </a:p>
        </p:txBody>
      </p:sp>
      <p:sp>
        <p:nvSpPr>
          <p:cNvPr id="3" name="Content Placeholder 2"/>
          <p:cNvSpPr>
            <a:spLocks noGrp="1"/>
          </p:cNvSpPr>
          <p:nvPr>
            <p:ph idx="1"/>
          </p:nvPr>
        </p:nvSpPr>
        <p:spPr>
          <a:xfrm>
            <a:off x="457200" y="1052736"/>
            <a:ext cx="8229600" cy="5073427"/>
          </a:xfrm>
        </p:spPr>
        <p:txBody>
          <a:bodyPr/>
          <a:lstStyle/>
          <a:p>
            <a:pPr marL="0" indent="0">
              <a:buNone/>
            </a:pPr>
            <a:r>
              <a:rPr lang="en-GB" sz="2800" dirty="0"/>
              <a:t>1) Describe typical customer</a:t>
            </a:r>
          </a:p>
          <a:p>
            <a:pPr marL="0" indent="0">
              <a:buNone/>
            </a:pPr>
            <a:endParaRPr lang="en-GB" sz="2800" dirty="0" smtClean="0"/>
          </a:p>
          <a:p>
            <a:pPr marL="0" indent="0">
              <a:buNone/>
            </a:pPr>
            <a:r>
              <a:rPr lang="en-GB" sz="2800" dirty="0" smtClean="0"/>
              <a:t>2</a:t>
            </a:r>
            <a:r>
              <a:rPr lang="en-GB" sz="2800" dirty="0"/>
              <a:t>) Highlight market research findings</a:t>
            </a:r>
            <a:br>
              <a:rPr lang="en-GB" sz="2800" dirty="0"/>
            </a:br>
            <a:endParaRPr lang="en-GB" sz="2800" dirty="0" smtClean="0"/>
          </a:p>
          <a:p>
            <a:pPr marL="0" indent="0">
              <a:buNone/>
            </a:pPr>
            <a:r>
              <a:rPr lang="en-GB" sz="2800" dirty="0" smtClean="0"/>
              <a:t>3</a:t>
            </a:r>
            <a:r>
              <a:rPr lang="en-GB" sz="2800" dirty="0"/>
              <a:t>) Suggest all necessary investment </a:t>
            </a:r>
            <a:r>
              <a:rPr lang="en-GB" sz="2800" dirty="0" smtClean="0"/>
              <a:t>requirements</a:t>
            </a:r>
            <a:r>
              <a:rPr lang="en-GB" sz="2800" dirty="0"/>
              <a:t/>
            </a:r>
            <a:br>
              <a:rPr lang="en-GB" sz="2800" dirty="0"/>
            </a:br>
            <a:endParaRPr lang="en-GB" sz="2800" dirty="0" smtClean="0"/>
          </a:p>
          <a:p>
            <a:pPr marL="0" indent="0">
              <a:buNone/>
            </a:pPr>
            <a:r>
              <a:rPr lang="en-GB" sz="2800" dirty="0" smtClean="0"/>
              <a:t>4</a:t>
            </a:r>
            <a:r>
              <a:rPr lang="en-GB" sz="2800" dirty="0"/>
              <a:t>) Suggest pricing and present a 3-year sales forecast</a:t>
            </a:r>
            <a:br>
              <a:rPr lang="en-GB" sz="2800" dirty="0"/>
            </a:br>
            <a:endParaRPr lang="en-GB" sz="2800" dirty="0" smtClean="0"/>
          </a:p>
          <a:p>
            <a:pPr marL="0" indent="0">
              <a:buNone/>
            </a:pPr>
            <a:r>
              <a:rPr lang="en-GB" sz="2800" dirty="0" smtClean="0"/>
              <a:t>5</a:t>
            </a:r>
            <a:r>
              <a:rPr lang="en-GB" sz="2800" dirty="0"/>
              <a:t>) Prepare for </a:t>
            </a:r>
            <a:r>
              <a:rPr lang="en-GB" sz="2800" dirty="0" err="1"/>
              <a:t>BoD</a:t>
            </a:r>
            <a:r>
              <a:rPr lang="en-GB" sz="2800" dirty="0"/>
              <a:t> scrutiny</a:t>
            </a:r>
          </a:p>
          <a:p>
            <a:pPr marL="0" indent="0">
              <a:buNone/>
            </a:pPr>
            <a:endParaRPr lang="en-GB" sz="2800" dirty="0"/>
          </a:p>
        </p:txBody>
      </p:sp>
    </p:spTree>
    <p:extLst>
      <p:ext uri="{BB962C8B-B14F-4D97-AF65-F5344CB8AC3E}">
        <p14:creationId xmlns:p14="http://schemas.microsoft.com/office/powerpoint/2010/main" val="2452245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Schedule for the Day</a:t>
            </a:r>
            <a:endParaRPr lang="en-GB" dirty="0"/>
          </a:p>
        </p:txBody>
      </p:sp>
      <p:sp>
        <p:nvSpPr>
          <p:cNvPr id="3" name="Content Placeholder 2"/>
          <p:cNvSpPr>
            <a:spLocks noGrp="1"/>
          </p:cNvSpPr>
          <p:nvPr>
            <p:ph idx="1"/>
          </p:nvPr>
        </p:nvSpPr>
        <p:spPr/>
        <p:txBody>
          <a:bodyPr/>
          <a:lstStyle/>
          <a:p>
            <a:pPr marL="0" indent="0">
              <a:buNone/>
            </a:pPr>
            <a:r>
              <a:rPr lang="en-GB" dirty="0" smtClean="0"/>
              <a:t>0900 - 0930 – Briefing</a:t>
            </a:r>
          </a:p>
          <a:p>
            <a:pPr marL="0" indent="0">
              <a:buNone/>
            </a:pPr>
            <a:r>
              <a:rPr lang="en-GB" dirty="0" smtClean="0"/>
              <a:t>0930 - 1230 – Team Build-Off</a:t>
            </a:r>
          </a:p>
          <a:p>
            <a:pPr marL="0" indent="0">
              <a:buNone/>
            </a:pPr>
            <a:r>
              <a:rPr lang="en-GB" dirty="0" smtClean="0"/>
              <a:t>1230 – 1300 – Initial </a:t>
            </a:r>
            <a:r>
              <a:rPr lang="en-GB" dirty="0" err="1" smtClean="0"/>
              <a:t>BoD</a:t>
            </a:r>
            <a:r>
              <a:rPr lang="en-GB" dirty="0" smtClean="0"/>
              <a:t> Pitch</a:t>
            </a:r>
          </a:p>
          <a:p>
            <a:pPr marL="0" indent="0">
              <a:buNone/>
            </a:pPr>
            <a:r>
              <a:rPr lang="en-GB" dirty="0" smtClean="0"/>
              <a:t>1300 – 1400 – Track Testing</a:t>
            </a:r>
          </a:p>
          <a:p>
            <a:pPr marL="0" indent="0">
              <a:buNone/>
            </a:pPr>
            <a:r>
              <a:rPr lang="en-GB" dirty="0" smtClean="0"/>
              <a:t>1400 – 1500 – Presentation Preparation</a:t>
            </a:r>
          </a:p>
          <a:p>
            <a:pPr marL="0" indent="0">
              <a:buNone/>
            </a:pPr>
            <a:r>
              <a:rPr lang="en-GB" dirty="0" smtClean="0"/>
              <a:t>1500 – 1600 – Team Presentations</a:t>
            </a:r>
          </a:p>
          <a:p>
            <a:pPr marL="0" indent="0">
              <a:buNone/>
            </a:pPr>
            <a:r>
              <a:rPr lang="en-GB" dirty="0" smtClean="0"/>
              <a:t>1600 – 1700 – Post Exercise Reflections </a:t>
            </a:r>
          </a:p>
          <a:p>
            <a:endParaRPr lang="en-GB" dirty="0"/>
          </a:p>
        </p:txBody>
      </p:sp>
    </p:spTree>
    <p:extLst>
      <p:ext uri="{BB962C8B-B14F-4D97-AF65-F5344CB8AC3E}">
        <p14:creationId xmlns:p14="http://schemas.microsoft.com/office/powerpoint/2010/main" val="3489905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Pictures</a:t>
            </a:r>
            <a:endParaRPr lang="en-GB" dirty="0"/>
          </a:p>
        </p:txBody>
      </p:sp>
      <p:sp>
        <p:nvSpPr>
          <p:cNvPr id="3" name="Content Placeholder 2"/>
          <p:cNvSpPr>
            <a:spLocks noGrp="1"/>
          </p:cNvSpPr>
          <p:nvPr>
            <p:ph idx="1"/>
          </p:nvPr>
        </p:nvSpPr>
        <p:spPr>
          <a:xfrm>
            <a:off x="251520" y="1340768"/>
            <a:ext cx="8640960" cy="4785395"/>
          </a:xfrm>
        </p:spPr>
        <p:txBody>
          <a:bodyPr/>
          <a:lstStyle/>
          <a:p>
            <a:pPr marL="0" indent="0">
              <a:buNone/>
            </a:pPr>
            <a:r>
              <a:rPr lang="en-GB" dirty="0" smtClean="0">
                <a:hlinkClick r:id="rId2"/>
              </a:rPr>
              <a:t>UK - MSc</a:t>
            </a:r>
            <a:endParaRPr lang="en-GB" dirty="0"/>
          </a:p>
          <a:p>
            <a:pPr marL="0" indent="0">
              <a:buNone/>
            </a:pPr>
            <a:endParaRPr lang="en-GB" dirty="0" smtClean="0"/>
          </a:p>
          <a:p>
            <a:pPr marL="0" indent="0">
              <a:buNone/>
            </a:pPr>
            <a:r>
              <a:rPr lang="en-GB" dirty="0" smtClean="0">
                <a:hlinkClick r:id="rId3"/>
              </a:rPr>
              <a:t>Malaysia – Defence</a:t>
            </a:r>
            <a:endParaRPr lang="en-GB" dirty="0" smtClean="0"/>
          </a:p>
          <a:p>
            <a:pPr marL="0" indent="0">
              <a:buNone/>
            </a:pPr>
            <a:endParaRPr lang="en-GB" dirty="0"/>
          </a:p>
          <a:p>
            <a:pPr marL="0" indent="0">
              <a:buNone/>
            </a:pPr>
            <a:r>
              <a:rPr lang="en-GB" dirty="0" smtClean="0">
                <a:hlinkClick r:id="rId4"/>
              </a:rPr>
              <a:t>Singapore – Mixed Cohort</a:t>
            </a:r>
            <a:endParaRPr lang="en-GB" dirty="0"/>
          </a:p>
        </p:txBody>
      </p:sp>
    </p:spTree>
    <p:extLst>
      <p:ext uri="{BB962C8B-B14F-4D97-AF65-F5344CB8AC3E}">
        <p14:creationId xmlns:p14="http://schemas.microsoft.com/office/powerpoint/2010/main" val="3019381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Background: </a:t>
            </a:r>
            <a:r>
              <a:rPr lang="en-GB" i="1" dirty="0" smtClean="0"/>
              <a:t>Innovation</a:t>
            </a:r>
            <a:endParaRPr lang="en-GB" dirty="0"/>
          </a:p>
        </p:txBody>
      </p:sp>
      <p:sp>
        <p:nvSpPr>
          <p:cNvPr id="3" name="Content Placeholder 2"/>
          <p:cNvSpPr>
            <a:spLocks noGrp="1"/>
          </p:cNvSpPr>
          <p:nvPr>
            <p:ph idx="1"/>
          </p:nvPr>
        </p:nvSpPr>
        <p:spPr>
          <a:xfrm>
            <a:off x="457200" y="1340768"/>
            <a:ext cx="8229600" cy="4785395"/>
          </a:xfrm>
        </p:spPr>
        <p:txBody>
          <a:bodyPr/>
          <a:lstStyle/>
          <a:p>
            <a:pPr marL="514350" indent="-514350">
              <a:buFont typeface="+mj-lt"/>
              <a:buAutoNum type="arabicPeriod"/>
            </a:pPr>
            <a:r>
              <a:rPr lang="en-GB" sz="2400" dirty="0" err="1"/>
              <a:t>Scaleable</a:t>
            </a:r>
            <a:r>
              <a:rPr lang="en-GB" sz="2400" dirty="0"/>
              <a:t> – lacks strong causal linkages between resources investment and outputs</a:t>
            </a:r>
          </a:p>
          <a:p>
            <a:pPr marL="514350" indent="-514350">
              <a:buFont typeface="+mj-lt"/>
              <a:buAutoNum type="arabicPeriod"/>
            </a:pPr>
            <a:r>
              <a:rPr lang="en-GB" sz="2400" dirty="0"/>
              <a:t>Is non-linear and non-teleological </a:t>
            </a:r>
          </a:p>
          <a:p>
            <a:pPr marL="514350" indent="-514350">
              <a:buFont typeface="+mj-lt"/>
              <a:buAutoNum type="arabicPeriod"/>
            </a:pPr>
            <a:r>
              <a:rPr lang="en-GB" sz="2400" dirty="0"/>
              <a:t>Current innovation management models and methods lack efficacy due to high impact of off-model variables</a:t>
            </a:r>
          </a:p>
          <a:p>
            <a:pPr marL="514350" indent="-514350">
              <a:buFont typeface="+mj-lt"/>
              <a:buAutoNum type="arabicPeriod"/>
            </a:pPr>
            <a:r>
              <a:rPr lang="en-GB" sz="2400" dirty="0"/>
              <a:t>Significant role of highly improbable rare events</a:t>
            </a:r>
          </a:p>
          <a:p>
            <a:pPr marL="514350" indent="-514350">
              <a:buFont typeface="+mj-lt"/>
              <a:buAutoNum type="arabicPeriod"/>
            </a:pPr>
            <a:r>
              <a:rPr lang="en-GB" sz="2400" dirty="0"/>
              <a:t>Can occur independently and unguided, outside managerial controls </a:t>
            </a:r>
          </a:p>
          <a:p>
            <a:pPr marL="514350" indent="-514350">
              <a:buFont typeface="+mj-lt"/>
              <a:buAutoNum type="arabicPeriod"/>
            </a:pPr>
            <a:r>
              <a:rPr lang="en-GB" sz="2400" dirty="0"/>
              <a:t>Is quite complex and multi-disciplinary</a:t>
            </a:r>
          </a:p>
          <a:p>
            <a:pPr marL="514350" indent="-514350">
              <a:buFont typeface="+mj-lt"/>
              <a:buAutoNum type="arabicPeriod"/>
            </a:pPr>
            <a:r>
              <a:rPr lang="en-GB" sz="2400" dirty="0"/>
              <a:t>Is Anti-Fragile</a:t>
            </a:r>
          </a:p>
          <a:p>
            <a:pPr lvl="1"/>
            <a:endParaRPr lang="en-GB" sz="2400" dirty="0"/>
          </a:p>
        </p:txBody>
      </p:sp>
    </p:spTree>
    <p:extLst>
      <p:ext uri="{BB962C8B-B14F-4D97-AF65-F5344CB8AC3E}">
        <p14:creationId xmlns:p14="http://schemas.microsoft.com/office/powerpoint/2010/main" val="2605412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Objectives of the Module</a:t>
            </a:r>
            <a:endParaRPr lang="en-GB" dirty="0"/>
          </a:p>
        </p:txBody>
      </p:sp>
      <p:sp>
        <p:nvSpPr>
          <p:cNvPr id="3" name="Content Placeholder 2"/>
          <p:cNvSpPr>
            <a:spLocks noGrp="1"/>
          </p:cNvSpPr>
          <p:nvPr>
            <p:ph idx="1"/>
          </p:nvPr>
        </p:nvSpPr>
        <p:spPr>
          <a:xfrm>
            <a:off x="457200" y="1340768"/>
            <a:ext cx="8229600" cy="4785395"/>
          </a:xfrm>
        </p:spPr>
        <p:txBody>
          <a:bodyPr/>
          <a:lstStyle/>
          <a:p>
            <a:pPr marL="0" indent="0">
              <a:buNone/>
            </a:pPr>
            <a:r>
              <a:rPr lang="en-GB" sz="2200" dirty="0"/>
              <a:t>1. Understand the </a:t>
            </a:r>
            <a:r>
              <a:rPr lang="en-GB" sz="2200" b="1" dirty="0">
                <a:solidFill>
                  <a:srgbClr val="92D050"/>
                </a:solidFill>
              </a:rPr>
              <a:t>nature of innovation</a:t>
            </a:r>
            <a:r>
              <a:rPr lang="en-GB" sz="2200" dirty="0"/>
              <a:t> and be able to identify the potential for innovation within an organization and/or network.</a:t>
            </a:r>
            <a:br>
              <a:rPr lang="en-GB" sz="2200" dirty="0"/>
            </a:br>
            <a:endParaRPr lang="en-GB" sz="2200" dirty="0"/>
          </a:p>
          <a:p>
            <a:pPr marL="0" indent="0">
              <a:buNone/>
            </a:pPr>
            <a:r>
              <a:rPr lang="en-GB" sz="2200" dirty="0"/>
              <a:t>2. Understand the </a:t>
            </a:r>
            <a:r>
              <a:rPr lang="en-GB" sz="2200" b="1" dirty="0">
                <a:solidFill>
                  <a:srgbClr val="92D050"/>
                </a:solidFill>
              </a:rPr>
              <a:t>innovation </a:t>
            </a:r>
            <a:r>
              <a:rPr lang="en-GB" sz="2200" b="1" dirty="0" smtClean="0">
                <a:solidFill>
                  <a:srgbClr val="92D050"/>
                </a:solidFill>
              </a:rPr>
              <a:t>management </a:t>
            </a:r>
            <a:r>
              <a:rPr lang="en-GB" sz="2200" b="1" dirty="0">
                <a:solidFill>
                  <a:srgbClr val="92D050"/>
                </a:solidFill>
              </a:rPr>
              <a:t>process </a:t>
            </a:r>
            <a:r>
              <a:rPr lang="en-GB" sz="2200" dirty="0"/>
              <a:t>from a strategic perspective.</a:t>
            </a:r>
            <a:br>
              <a:rPr lang="en-GB" sz="2200" dirty="0"/>
            </a:br>
            <a:endParaRPr lang="en-GB" sz="2200" dirty="0"/>
          </a:p>
          <a:p>
            <a:pPr marL="0" indent="0">
              <a:buNone/>
            </a:pPr>
            <a:r>
              <a:rPr lang="en-GB" sz="2200" dirty="0"/>
              <a:t>3. Be familiar with the </a:t>
            </a:r>
            <a:r>
              <a:rPr lang="en-GB" sz="2200" b="1" dirty="0">
                <a:solidFill>
                  <a:srgbClr val="92D050"/>
                </a:solidFill>
              </a:rPr>
              <a:t>key tools and techniques for managing innovation</a:t>
            </a:r>
            <a:r>
              <a:rPr lang="en-GB" sz="2200" dirty="0"/>
              <a:t>, know where to find information on leading edge approaches, and have the ability to critically select and apply these in actual business situations.</a:t>
            </a:r>
            <a:br>
              <a:rPr lang="en-GB" sz="2200" dirty="0"/>
            </a:br>
            <a:endParaRPr lang="en-GB" sz="2200" dirty="0"/>
          </a:p>
          <a:p>
            <a:pPr marL="0" indent="0">
              <a:buNone/>
            </a:pPr>
            <a:r>
              <a:rPr lang="en-GB" sz="2200" dirty="0"/>
              <a:t>4. Understand the </a:t>
            </a:r>
            <a:r>
              <a:rPr lang="en-GB" sz="2200" b="1" dirty="0">
                <a:solidFill>
                  <a:srgbClr val="92D050"/>
                </a:solidFill>
              </a:rPr>
              <a:t>people issues in managing innovation</a:t>
            </a:r>
            <a:r>
              <a:rPr lang="en-GB" sz="2200" dirty="0"/>
              <a:t>: where there can be political, cognitive and other barriers to overcome.</a:t>
            </a:r>
          </a:p>
          <a:p>
            <a:pPr marL="0" indent="0">
              <a:buNone/>
            </a:pPr>
            <a:endParaRPr lang="en-GB" sz="2200" dirty="0"/>
          </a:p>
        </p:txBody>
      </p:sp>
    </p:spTree>
    <p:extLst>
      <p:ext uri="{BB962C8B-B14F-4D97-AF65-F5344CB8AC3E}">
        <p14:creationId xmlns:p14="http://schemas.microsoft.com/office/powerpoint/2010/main" val="2812312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GB" dirty="0" smtClean="0"/>
              <a:t>Pedagogical Approaches</a:t>
            </a:r>
            <a:endParaRPr lang="en-GB" dirty="0"/>
          </a:p>
        </p:txBody>
      </p:sp>
      <p:sp>
        <p:nvSpPr>
          <p:cNvPr id="3" name="Content Placeholder 2"/>
          <p:cNvSpPr>
            <a:spLocks noGrp="1"/>
          </p:cNvSpPr>
          <p:nvPr>
            <p:ph idx="1"/>
          </p:nvPr>
        </p:nvSpPr>
        <p:spPr>
          <a:xfrm>
            <a:off x="457200" y="980728"/>
            <a:ext cx="8229600" cy="5145435"/>
          </a:xfrm>
        </p:spPr>
        <p:txBody>
          <a:bodyPr/>
          <a:lstStyle/>
          <a:p>
            <a:pPr marL="0" indent="0">
              <a:buNone/>
            </a:pPr>
            <a:r>
              <a:rPr lang="en-GB" sz="2400" b="1" dirty="0" smtClean="0">
                <a:solidFill>
                  <a:srgbClr val="92D050"/>
                </a:solidFill>
              </a:rPr>
              <a:t>Co-Production of Knowledge</a:t>
            </a:r>
          </a:p>
          <a:p>
            <a:r>
              <a:rPr lang="en-GB" sz="2400" dirty="0" smtClean="0"/>
              <a:t>Problem-Based Learning</a:t>
            </a:r>
          </a:p>
          <a:p>
            <a:pPr lvl="1"/>
            <a:r>
              <a:rPr lang="en-GB" sz="2400" dirty="0" smtClean="0"/>
              <a:t>Nintendo Wii Case Study on Disruptive Innovation</a:t>
            </a:r>
          </a:p>
          <a:p>
            <a:r>
              <a:rPr lang="en-GB" sz="2400" dirty="0" smtClean="0"/>
              <a:t>Collaborative Learning</a:t>
            </a:r>
          </a:p>
          <a:p>
            <a:pPr lvl="1"/>
            <a:r>
              <a:rPr lang="en-GB" sz="2400" dirty="0" smtClean="0"/>
              <a:t> </a:t>
            </a:r>
            <a:r>
              <a:rPr lang="en-GB" sz="2400" dirty="0" err="1" smtClean="0"/>
              <a:t>StratSim</a:t>
            </a:r>
            <a:r>
              <a:rPr lang="en-GB" sz="2400" dirty="0" smtClean="0"/>
              <a:t> Management</a:t>
            </a:r>
          </a:p>
          <a:p>
            <a:r>
              <a:rPr lang="en-GB" sz="2400" dirty="0" smtClean="0"/>
              <a:t>Inquiry Learning</a:t>
            </a:r>
          </a:p>
          <a:p>
            <a:pPr lvl="1"/>
            <a:r>
              <a:rPr lang="en-GB" sz="2400" dirty="0" smtClean="0"/>
              <a:t>Experience-Led Innovation: Design with Intent</a:t>
            </a:r>
          </a:p>
          <a:p>
            <a:pPr lvl="1"/>
            <a:r>
              <a:rPr lang="en-GB" sz="2400" dirty="0" smtClean="0"/>
              <a:t>IDEO Method Cards</a:t>
            </a:r>
          </a:p>
          <a:p>
            <a:r>
              <a:rPr lang="en-GB" sz="2400" dirty="0" smtClean="0"/>
              <a:t>Project-Based Learning</a:t>
            </a:r>
          </a:p>
          <a:p>
            <a:pPr lvl="1"/>
            <a:r>
              <a:rPr lang="en-GB" sz="2400" dirty="0" err="1" smtClean="0"/>
              <a:t>DroneTech</a:t>
            </a:r>
            <a:r>
              <a:rPr lang="en-GB" sz="2400" dirty="0" smtClean="0"/>
              <a:t> Challenge with Lego Mindstorms</a:t>
            </a:r>
          </a:p>
        </p:txBody>
      </p:sp>
    </p:spTree>
    <p:extLst>
      <p:ext uri="{BB962C8B-B14F-4D97-AF65-F5344CB8AC3E}">
        <p14:creationId xmlns:p14="http://schemas.microsoft.com/office/powerpoint/2010/main" val="2351894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a:t>
            </a:r>
            <a:endParaRPr lang="en-GB" dirty="0"/>
          </a:p>
        </p:txBody>
      </p:sp>
      <p:sp>
        <p:nvSpPr>
          <p:cNvPr id="3" name="Content Placeholder 2"/>
          <p:cNvSpPr>
            <a:spLocks noGrp="1"/>
          </p:cNvSpPr>
          <p:nvPr>
            <p:ph idx="1"/>
          </p:nvPr>
        </p:nvSpPr>
        <p:spPr/>
        <p:txBody>
          <a:bodyPr/>
          <a:lstStyle/>
          <a:p>
            <a:r>
              <a:rPr lang="en-GB" dirty="0" err="1" smtClean="0"/>
              <a:t>StratSim</a:t>
            </a:r>
            <a:r>
              <a:rPr lang="en-GB" dirty="0" smtClean="0"/>
              <a:t> Management	-	15%</a:t>
            </a:r>
          </a:p>
          <a:p>
            <a:r>
              <a:rPr lang="en-GB" dirty="0" err="1" smtClean="0"/>
              <a:t>DroneTech</a:t>
            </a:r>
            <a:r>
              <a:rPr lang="en-GB" dirty="0" smtClean="0"/>
              <a:t> Challenge		-	15%</a:t>
            </a:r>
          </a:p>
          <a:p>
            <a:r>
              <a:rPr lang="en-GB" dirty="0" smtClean="0"/>
              <a:t>PMA				-	70%</a:t>
            </a:r>
            <a:endParaRPr lang="en-GB" dirty="0"/>
          </a:p>
        </p:txBody>
      </p:sp>
    </p:spTree>
    <p:extLst>
      <p:ext uri="{BB962C8B-B14F-4D97-AF65-F5344CB8AC3E}">
        <p14:creationId xmlns:p14="http://schemas.microsoft.com/office/powerpoint/2010/main" val="14342432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Specific Objectives of the Session</a:t>
            </a:r>
            <a:endParaRPr lang="en-GB" sz="3200" dirty="0"/>
          </a:p>
        </p:txBody>
      </p:sp>
      <p:sp>
        <p:nvSpPr>
          <p:cNvPr id="3" name="Content Placeholder 2"/>
          <p:cNvSpPr>
            <a:spLocks noGrp="1"/>
          </p:cNvSpPr>
          <p:nvPr>
            <p:ph idx="1"/>
          </p:nvPr>
        </p:nvSpPr>
        <p:spPr/>
        <p:txBody>
          <a:bodyPr/>
          <a:lstStyle/>
          <a:p>
            <a:pPr marL="0" indent="0">
              <a:buNone/>
            </a:pPr>
            <a:r>
              <a:rPr lang="en-GB" dirty="0" smtClean="0"/>
              <a:t>This </a:t>
            </a:r>
            <a:r>
              <a:rPr lang="en-GB" dirty="0"/>
              <a:t>session will simulate aspects of managing an innovative and technology-based project within a commercial organization. </a:t>
            </a:r>
            <a:endParaRPr lang="en-GB" dirty="0" smtClean="0"/>
          </a:p>
          <a:p>
            <a:pPr marL="0" indent="0">
              <a:buNone/>
            </a:pPr>
            <a:endParaRPr lang="en-GB" dirty="0"/>
          </a:p>
          <a:p>
            <a:pPr marL="0" indent="0">
              <a:buNone/>
            </a:pPr>
            <a:r>
              <a:rPr lang="en-GB" dirty="0" smtClean="0"/>
              <a:t>Students </a:t>
            </a:r>
            <a:r>
              <a:rPr lang="en-GB" dirty="0"/>
              <a:t>in teams are required to develop an innovative use of “Drone (or robotics) Technology” with commercial potential using Lego </a:t>
            </a:r>
            <a:r>
              <a:rPr lang="en-GB" dirty="0" err="1"/>
              <a:t>Mindstorms</a:t>
            </a:r>
            <a:r>
              <a:rPr lang="en-GB" dirty="0"/>
              <a:t>.</a:t>
            </a:r>
            <a:endParaRPr lang="en-GB" dirty="0"/>
          </a:p>
        </p:txBody>
      </p:sp>
    </p:spTree>
    <p:extLst>
      <p:ext uri="{BB962C8B-B14F-4D97-AF65-F5344CB8AC3E}">
        <p14:creationId xmlns:p14="http://schemas.microsoft.com/office/powerpoint/2010/main" val="2245220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295" t="21121" r="32388" b="15086"/>
          <a:stretch/>
        </p:blipFill>
        <p:spPr bwMode="auto">
          <a:xfrm>
            <a:off x="0" y="19454"/>
            <a:ext cx="9144000" cy="6838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428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GB" dirty="0" smtClean="0"/>
              <a:t>The Briefing</a:t>
            </a:r>
            <a:endParaRPr lang="en-GB" dirty="0"/>
          </a:p>
        </p:txBody>
      </p:sp>
      <p:sp>
        <p:nvSpPr>
          <p:cNvPr id="3" name="Content Placeholder 2"/>
          <p:cNvSpPr>
            <a:spLocks noGrp="1"/>
          </p:cNvSpPr>
          <p:nvPr>
            <p:ph idx="1"/>
          </p:nvPr>
        </p:nvSpPr>
        <p:spPr>
          <a:xfrm>
            <a:off x="457200" y="908720"/>
            <a:ext cx="8229600" cy="5217443"/>
          </a:xfrm>
        </p:spPr>
        <p:txBody>
          <a:bodyPr/>
          <a:lstStyle/>
          <a:p>
            <a:r>
              <a:rPr lang="en-GB" sz="2400" dirty="0"/>
              <a:t>A large technology company is finding that it is slipping in to the typical trough of slow growth and low returns from its existing range of products. </a:t>
            </a:r>
            <a:endParaRPr lang="en-GB" sz="2400" dirty="0"/>
          </a:p>
          <a:p>
            <a:endParaRPr lang="en-GB" sz="2400" dirty="0" smtClean="0"/>
          </a:p>
          <a:p>
            <a:r>
              <a:rPr lang="en-GB" sz="2400" dirty="0" smtClean="0"/>
              <a:t>The </a:t>
            </a:r>
            <a:r>
              <a:rPr lang="en-GB" sz="2400" dirty="0"/>
              <a:t>organization’s Board of Directors (</a:t>
            </a:r>
            <a:r>
              <a:rPr lang="en-GB" sz="2400" dirty="0" err="1"/>
              <a:t>BoD</a:t>
            </a:r>
            <a:r>
              <a:rPr lang="en-GB" sz="2400" dirty="0"/>
              <a:t>) believes </a:t>
            </a:r>
            <a:r>
              <a:rPr lang="en-GB" sz="2400" dirty="0" smtClean="0"/>
              <a:t>in “drone </a:t>
            </a:r>
            <a:r>
              <a:rPr lang="en-GB" sz="2400" dirty="0"/>
              <a:t>technology” </a:t>
            </a:r>
            <a:r>
              <a:rPr lang="en-GB" sz="2400" dirty="0" smtClean="0"/>
              <a:t>to serve </a:t>
            </a:r>
            <a:r>
              <a:rPr lang="en-GB" sz="2400" dirty="0"/>
              <a:t>new market and consumer needs. </a:t>
            </a:r>
            <a:endParaRPr lang="en-GB" sz="2400" dirty="0" smtClean="0"/>
          </a:p>
          <a:p>
            <a:endParaRPr lang="en-GB" sz="2400" dirty="0" smtClean="0"/>
          </a:p>
          <a:p>
            <a:r>
              <a:rPr lang="en-GB" sz="2400" dirty="0" smtClean="0"/>
              <a:t>Clear </a:t>
            </a:r>
            <a:r>
              <a:rPr lang="en-GB" sz="2400" dirty="0"/>
              <a:t>expectations from their management: develop an innovative product which has a strong commercial </a:t>
            </a:r>
            <a:r>
              <a:rPr lang="en-GB" sz="2400" dirty="0" smtClean="0"/>
              <a:t>case, requires </a:t>
            </a:r>
            <a:r>
              <a:rPr lang="en-GB" sz="2400" dirty="0"/>
              <a:t>moderate levels of set-up investment, and can be brought to market </a:t>
            </a:r>
            <a:r>
              <a:rPr lang="en-GB" sz="2400" dirty="0" smtClean="0"/>
              <a:t>quickly</a:t>
            </a:r>
          </a:p>
          <a:p>
            <a:endParaRPr lang="en-GB" sz="2400" dirty="0"/>
          </a:p>
          <a:p>
            <a:r>
              <a:rPr lang="en-GB" sz="2400" dirty="0" smtClean="0"/>
              <a:t>Experts Panel</a:t>
            </a:r>
            <a:r>
              <a:rPr lang="en-GB" sz="2400" dirty="0"/>
              <a:t/>
            </a:r>
            <a:br>
              <a:rPr lang="en-GB" sz="2400" dirty="0"/>
            </a:br>
            <a:endParaRPr lang="en-GB" sz="2400" dirty="0"/>
          </a:p>
        </p:txBody>
      </p:sp>
    </p:spTree>
    <p:extLst>
      <p:ext uri="{BB962C8B-B14F-4D97-AF65-F5344CB8AC3E}">
        <p14:creationId xmlns:p14="http://schemas.microsoft.com/office/powerpoint/2010/main" val="4057019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Outputs for Teams</a:t>
            </a:r>
            <a:endParaRPr lang="en-GB" dirty="0"/>
          </a:p>
        </p:txBody>
      </p:sp>
      <p:sp>
        <p:nvSpPr>
          <p:cNvPr id="3" name="Content Placeholder 2"/>
          <p:cNvSpPr>
            <a:spLocks noGrp="1"/>
          </p:cNvSpPr>
          <p:nvPr>
            <p:ph idx="1"/>
          </p:nvPr>
        </p:nvSpPr>
        <p:spPr/>
        <p:txBody>
          <a:bodyPr/>
          <a:lstStyle/>
          <a:p>
            <a:pPr marL="514350" indent="-514350">
              <a:buAutoNum type="arabicParenR"/>
            </a:pPr>
            <a:r>
              <a:rPr lang="en-GB" sz="2800" dirty="0" smtClean="0"/>
              <a:t>their </a:t>
            </a:r>
            <a:r>
              <a:rPr lang="en-GB" sz="2800" dirty="0"/>
              <a:t>‘drone’ technology works, </a:t>
            </a:r>
            <a:endParaRPr lang="en-GB" sz="2800" dirty="0" smtClean="0"/>
          </a:p>
          <a:p>
            <a:pPr marL="514350" indent="-514350">
              <a:buAutoNum type="arabicParenR"/>
            </a:pPr>
            <a:endParaRPr lang="en-GB" sz="2800" dirty="0" smtClean="0"/>
          </a:p>
          <a:p>
            <a:pPr marL="514350" indent="-514350">
              <a:buAutoNum type="arabicParenR"/>
            </a:pPr>
            <a:r>
              <a:rPr lang="en-GB" sz="2800" dirty="0" smtClean="0"/>
              <a:t>they </a:t>
            </a:r>
            <a:r>
              <a:rPr lang="en-GB" sz="2800" dirty="0"/>
              <a:t>have a strong commercial case, with a 3 year sales forecast accompanied by assumptions, </a:t>
            </a:r>
            <a:r>
              <a:rPr lang="en-GB" sz="2800" dirty="0" smtClean="0"/>
              <a:t>and</a:t>
            </a:r>
          </a:p>
          <a:p>
            <a:pPr marL="514350" indent="-514350">
              <a:buAutoNum type="arabicParenR"/>
            </a:pPr>
            <a:endParaRPr lang="en-GB" sz="2800" dirty="0" smtClean="0"/>
          </a:p>
          <a:p>
            <a:pPr marL="514350" indent="-514350">
              <a:buAutoNum type="arabicParenR"/>
            </a:pPr>
            <a:r>
              <a:rPr lang="en-GB" sz="2800" dirty="0" smtClean="0"/>
              <a:t>the </a:t>
            </a:r>
            <a:r>
              <a:rPr lang="en-GB" sz="2800" dirty="0"/>
              <a:t>product can be produced within strict time-scales to be first-to-market, on budget, and can scaled-up and adopted/adapted in a commercial setting</a:t>
            </a:r>
            <a:endParaRPr lang="en-GB" sz="2800" dirty="0"/>
          </a:p>
        </p:txBody>
      </p:sp>
    </p:spTree>
    <p:extLst>
      <p:ext uri="{BB962C8B-B14F-4D97-AF65-F5344CB8AC3E}">
        <p14:creationId xmlns:p14="http://schemas.microsoft.com/office/powerpoint/2010/main" val="221801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7220</TotalTime>
  <Words>502</Words>
  <Application>Microsoft Office PowerPoint</Application>
  <PresentationFormat>On-screen Show (4:3)</PresentationFormat>
  <Paragraphs>99</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DroneTech Challenge</vt:lpstr>
      <vt:lpstr>Background: Innovation</vt:lpstr>
      <vt:lpstr>Objectives of the Module</vt:lpstr>
      <vt:lpstr>Pedagogical Approaches</vt:lpstr>
      <vt:lpstr>Assessment</vt:lpstr>
      <vt:lpstr>Specific Objectives of the Session</vt:lpstr>
      <vt:lpstr>PowerPoint Presentation</vt:lpstr>
      <vt:lpstr>The Briefing</vt:lpstr>
      <vt:lpstr>Outputs for Teams</vt:lpstr>
      <vt:lpstr>Rules</vt:lpstr>
      <vt:lpstr>Team Role Distribution</vt:lpstr>
      <vt:lpstr>Financial Management</vt:lpstr>
      <vt:lpstr>Presentation Requirements</vt:lpstr>
      <vt:lpstr>Schedule for the Day</vt:lpstr>
      <vt:lpstr>Pictures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Heads of Department away day, May 2008</dc:title>
  <dc:creator>John Dale</dc:creator>
  <cp:lastModifiedBy>Ali Ahmad</cp:lastModifiedBy>
  <cp:revision>262</cp:revision>
  <dcterms:created xsi:type="dcterms:W3CDTF">2008-05-05T08:42:05Z</dcterms:created>
  <dcterms:modified xsi:type="dcterms:W3CDTF">2013-09-24T09:44:00Z</dcterms:modified>
</cp:coreProperties>
</file>