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31"/>
  </p:handoutMasterIdLst>
  <p:sldIdLst>
    <p:sldId id="256" r:id="rId2"/>
    <p:sldId id="303" r:id="rId3"/>
    <p:sldId id="268" r:id="rId4"/>
    <p:sldId id="283" r:id="rId5"/>
    <p:sldId id="257" r:id="rId6"/>
    <p:sldId id="274" r:id="rId7"/>
    <p:sldId id="292" r:id="rId8"/>
    <p:sldId id="276" r:id="rId9"/>
    <p:sldId id="288" r:id="rId10"/>
    <p:sldId id="289" r:id="rId11"/>
    <p:sldId id="291" r:id="rId12"/>
    <p:sldId id="290" r:id="rId13"/>
    <p:sldId id="277" r:id="rId14"/>
    <p:sldId id="278" r:id="rId15"/>
    <p:sldId id="272" r:id="rId16"/>
    <p:sldId id="299" r:id="rId17"/>
    <p:sldId id="261" r:id="rId18"/>
    <p:sldId id="294" r:id="rId19"/>
    <p:sldId id="300" r:id="rId20"/>
    <p:sldId id="269" r:id="rId21"/>
    <p:sldId id="301" r:id="rId22"/>
    <p:sldId id="297" r:id="rId23"/>
    <p:sldId id="264" r:id="rId24"/>
    <p:sldId id="302" r:id="rId25"/>
    <p:sldId id="267" r:id="rId26"/>
    <p:sldId id="295" r:id="rId27"/>
    <p:sldId id="271" r:id="rId28"/>
    <p:sldId id="298" r:id="rId29"/>
    <p:sldId id="29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 autoAdjust="0"/>
    <p:restoredTop sz="94737" autoAdjust="0"/>
  </p:normalViewPr>
  <p:slideViewPr>
    <p:cSldViewPr>
      <p:cViewPr>
        <p:scale>
          <a:sx n="66" d="100"/>
          <a:sy n="66" d="100"/>
        </p:scale>
        <p:origin x="-119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3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4B086-63AA-48AF-88A8-C9F344E8F7A6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93E61-54C3-45DE-8F5D-1760C5E2D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528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C38FA5A-9D60-4D8A-9F50-5B1B4096CCF2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8447884-1AA2-49DA-938B-540C46403F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FA5A-9D60-4D8A-9F50-5B1B4096CCF2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84-1AA2-49DA-938B-540C46403F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FA5A-9D60-4D8A-9F50-5B1B4096CCF2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84-1AA2-49DA-938B-540C46403F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C38FA5A-9D60-4D8A-9F50-5B1B4096CCF2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84-1AA2-49DA-938B-540C46403F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C38FA5A-9D60-4D8A-9F50-5B1B4096CCF2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8447884-1AA2-49DA-938B-540C46403FC8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38FA5A-9D60-4D8A-9F50-5B1B4096CCF2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8447884-1AA2-49DA-938B-540C46403F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C38FA5A-9D60-4D8A-9F50-5B1B4096CCF2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8447884-1AA2-49DA-938B-540C46403F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FA5A-9D60-4D8A-9F50-5B1B4096CCF2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84-1AA2-49DA-938B-540C46403F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38FA5A-9D60-4D8A-9F50-5B1B4096CCF2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8447884-1AA2-49DA-938B-540C46403F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C38FA5A-9D60-4D8A-9F50-5B1B4096CCF2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8447884-1AA2-49DA-938B-540C46403F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C38FA5A-9D60-4D8A-9F50-5B1B4096CCF2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8447884-1AA2-49DA-938B-540C46403F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C38FA5A-9D60-4D8A-9F50-5B1B4096CCF2}" type="datetimeFigureOut">
              <a:rPr lang="en-GB" smtClean="0"/>
              <a:t>24/09/2013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8447884-1AA2-49DA-938B-540C46403FC8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uk/url?sa=i&amp;source=images&amp;cd=&amp;cad=rja&amp;docid=TRY8RRbPGw59kM&amp;tbnid=MkCf_s0jYFwBwM:&amp;ved=0CAgQjRwwAA&amp;url=http://www.kraetzschmar.de/gerhard/ROBOCUP/index.php&amp;ei=FtA2UrqLHs-ThgfIw4DgAQ&amp;psig=AFQjCNHbWZTfIkT2nibcJjnlOY2HSDf1iw&amp;ust=1379410326588688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.uk/url?sa=i&amp;rct=j&amp;q=&amp;esrc=s&amp;frm=1&amp;source=images&amp;cd=&amp;cad=rja&amp;docid=7F_mhNwnafK-DM&amp;tbnid=6-qq8G9NaElHHM:&amp;ved=0CAUQjRw&amp;url=http://en.wikipedia.org/wiki/Rescue_Robot_League&amp;ei=vg5AUsSdCMWV0AXinoC4CQ&amp;bvm=bv.52434380,d.d2k&amp;psig=AFQjCNGICNGtGoel5Yjx4pKoLRk2xF6UUA&amp;ust=1380016134568752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.uk/url?sa=i&amp;rct=j&amp;q=&amp;esrc=s&amp;frm=1&amp;source=images&amp;cd=&amp;cad=rja&amp;docid=aTJQG1Dbx02vvM&amp;tbnid=PF_Qrtm4CWs9IM:&amp;ved=0CAUQjRw&amp;url=http://www.nimbro.net/robots.html&amp;ei=CQ9AUqihMPLy0gXG8YGgCA&amp;bvm=bv.52434380,d.d2k&amp;psig=AFQjCNFpByjxZftawHJiOFiz7Ah38znkzw&amp;ust=138001625521597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.uk/url?sa=i&amp;source=images&amp;cd=&amp;cad=rja&amp;docid=aMTYm3juU3CawM&amp;tbnid=1lzxsCoe8i7-3M:&amp;ved=0CAgQjRwwAA&amp;url=http://www.obr.org.br/?page_id%3D316&amp;ei=Dx5AUpnkOayP7Aau3YHgDg&amp;psig=AFQjCNEmllA39s6MZrrRPw6GJYpE3Kbavw&amp;ust=1380020112038219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.uk/url?sa=i&amp;source=images&amp;cd=&amp;cad=rja&amp;docid=_Z1iuiIj4nBedM&amp;tbnid=KiuaetnKS28j9M:&amp;ved=0CAgQjRwwAA&amp;url=http://www.news.com.au/technology/inside-the-nsw-state-finals-of-robocup-junior-2011/story-e6frfro0-1226122956330&amp;ei=yB5AUpqGLafX7AbJ5ICoCA&amp;psig=AFQjCNEWEtXQFtInURLBjAIUojTUcEo5lw&amp;ust=1380020296813774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/url?sa=i&amp;rct=j&amp;q=&amp;esrc=s&amp;frm=1&amp;source=images&amp;cd=&amp;cad=rja&amp;docid=jK12-uhL--Ho_M&amp;tbnid=EuYH4mTjqHjYnM:&amp;ved=0CAUQjRw&amp;url=http://www.robocup.org/robocup-junior/soccer/&amp;ei=B15AUvLbAqms0QWprYDgCw&amp;bvm=bv.52434380,d.d2k&amp;psig=AFQjCNFccNxe2en7V4qduu7A7H51yWom2A&amp;ust=1380036478630715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co.uk/url?sa=i&amp;rct=j&amp;q=&amp;esrc=s&amp;frm=1&amp;source=images&amp;cd=&amp;cad=rja&amp;docid=CiXBCMWdNrs5CM&amp;tbnid=uAs-epr8JS44oM:&amp;ved=0CAUQjRw&amp;url=http://www.okanagan.bc.ca/Page17521.aspx&amp;ei=9NE2UpSKB4eqhQfznYDwAQ&amp;bvm=bv.52164340,d.ZG4&amp;psig=AFQjCNFpz7RM1hzaDBzv3Ka4Zp7kt0CXSw&amp;ust=1379410788637550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co.uk/url?sa=i&amp;rct=j&amp;q=&amp;esrc=s&amp;frm=1&amp;source=images&amp;cd=&amp;cad=rja&amp;docid=CiXBCMWdNrs5CM&amp;tbnid=uAs-epr8JS44oM:&amp;ved=0CAUQjRw&amp;url=http://www.okanagan.bc.ca/Page17521.aspx&amp;ei=9NE2UpSKB4eqhQfznYDwAQ&amp;bvm=bv.52164340,d.ZG4&amp;psig=AFQjCNFpz7RM1hzaDBzv3Ka4Zp7kt0CXSw&amp;ust=137941078863755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AAj4vUP3Gd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m/url?sa=i&amp;rct=j&amp;q=&amp;esrc=s&amp;frm=1&amp;source=images&amp;cd=&amp;cad=rja&amp;docid=vb3DDucOHOCEXM&amp;tbnid=gAQsSOrnzRaKvM:&amp;ved=0CAUQjRw&amp;url=http://www.cra.org/Activities/craw_archive/dmp/awards/2009/Jaramillo/DREU/robocup2009.php&amp;ei=R2FAUouzFujR0QWf9oC4CQ&amp;psig=AFQjCNFk8kySxTua3wSLm8PoTykLCaTMOw&amp;ust=1380037301009955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blogs.msdn.com/cfs-file.ashx/__key/communityserver-blogs-components-weblogfiles/00-00-01-07-80/8117.Jimmy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blogs.msdn.com/cfs-file.ashx/__key/communityserver-blogs-components-weblogfiles/00-00-01-07-80/8117.Jimmy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n-M-cknpUIs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.uk/url?sa=i&amp;rct=j&amp;q=&amp;esrc=s&amp;frm=1&amp;source=images&amp;cd=&amp;cad=rja&amp;docid=wGU3TG-9n5UGAM&amp;tbnid=8abk7UphjPzS1M:&amp;ved=0CAUQjRw&amp;url=http://rcj.open.ac.uk/html/Media/media.html&amp;ei=lGJAUuqONMaU0AWAvoDICQ&amp;bvm=bv.52434380,d.d2k&amp;psig=AFQjCNGUPpVhWGTV0WJ5-eFF214v_1JiiA&amp;ust=1380037633232288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s3Y6SwdraM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HsP5rYH1HIM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www.youtube.com/watch?v=cCqSe7Wbx2w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rcj.robocup.org/index.html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R8Zyt33NRY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9arXtrhZB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.uk/url?sa=i&amp;rct=j&amp;q=&amp;esrc=s&amp;frm=1&amp;source=images&amp;cd=&amp;cad=rja&amp;docid=DwaFt5XU1Y7L6M&amp;tbnid=Pxit1r10gaavHM:&amp;ved=0CAUQjRw&amp;url=http://www.robocup2011.org/en/content.asp?PID%3D%7bCA0A1F0F-A75B-4DA2-8D54-3FAA3EBECBA2%7d&amp;ei=QEFAUvWNGoia0AWmv4HgBw&amp;bvm=bv.52434380,d.d2k&amp;psig=AFQjCNEg2zDOCrcpHCCQsABX2l9Kl85peQ&amp;ust=138002911431732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.uk/url?sa=i&amp;rct=j&amp;q=&amp;esrc=s&amp;frm=1&amp;source=images&amp;cd=&amp;cad=rja&amp;docid=3WzRajS_McMIeM&amp;tbnid=7HaKy-InFdeQTM:&amp;ved=0CAUQjRw&amp;url=http://drgraeme.net/DrGraeme-RoboCup-Tasmania/RoboCupTasV1/2013RoboCupTas/2013RoboCupJuniorTas.htm&amp;ei=qkFAUra_JOjE0QW69oC4Bg&amp;psig=AFQjCNGFxybZ22D9XOWG-IVLdmFUlowPyg&amp;ust=138002917791243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.uk/url?sa=i&amp;rct=j&amp;q=&amp;esrc=s&amp;frm=1&amp;source=images&amp;cd=&amp;cad=rja&amp;docid=ZvDiMQEbunU-rM&amp;tbnid=fG57pA5Gu3iz9M:&amp;ved=0CAUQjRw&amp;url=http://www.unmanned.vt.edu/news/robocup2010.html&amp;ei=AEJAUtjoGo6k0AXBj4DAAg&amp;bvm=bv.52434380,d.d2k&amp;psig=AFQjCNFB1-AZr34EBuzpVl43tIs_m4tZEA&amp;ust=1380029302968519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.uk/url?sa=i&amp;rct=j&amp;q=&amp;esrc=s&amp;frm=1&amp;source=images&amp;cd=&amp;cad=rja&amp;docid=D2AeZ7brSDXu2M&amp;tbnid=NjDy-lHJNT6hPM:&amp;ved=0CAUQjRw&amp;url=http://pl.wikipedia.org/wiki/RoboCup_Small_Size_League&amp;ei=IENAUvP2Eaiu0QWV8IC4Cw&amp;bvm=bv.52434380,d.d2k&amp;psig=AFQjCNGQBYbC3uFp8BYregK25HD8WYe0xA&amp;ust=138002958460260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.uk/url?sa=i&amp;rct=j&amp;q=&amp;esrc=s&amp;frm=1&amp;source=images&amp;cd=&amp;cad=rja&amp;docid=PBXt2m06e0HGtM&amp;tbnid=Jfu82CLZff3HBM:&amp;ved=0CAUQjRw&amp;url=http://wrsroboticsclub.webs.com/innovation.htm&amp;ei=M0RAUv71Fsmv0QXnz4DgBA&amp;psig=AFQjCNGHWMgCizhWTYbL6KIgoVxjpUaewQ&amp;ust=1380029825219008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cDsYD6GJos&amp;feature=player_embedded#t=8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8062912" cy="1470025"/>
          </a:xfrm>
        </p:spPr>
        <p:txBody>
          <a:bodyPr/>
          <a:lstStyle/>
          <a:p>
            <a:r>
              <a:rPr lang="en-GB" dirty="0" err="1" smtClean="0"/>
              <a:t>RoboCup</a:t>
            </a:r>
            <a:r>
              <a:rPr lang="en-GB" dirty="0" smtClean="0"/>
              <a:t> and Lego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628800"/>
            <a:ext cx="8062912" cy="1752600"/>
          </a:xfrm>
        </p:spPr>
        <p:txBody>
          <a:bodyPr/>
          <a:lstStyle/>
          <a:p>
            <a:r>
              <a:rPr lang="en-GB" dirty="0" smtClean="0"/>
              <a:t>Nicky Hughes</a:t>
            </a:r>
            <a:endParaRPr lang="en-GB" dirty="0"/>
          </a:p>
        </p:txBody>
      </p:sp>
      <p:pic>
        <p:nvPicPr>
          <p:cNvPr id="1026" name="Picture 2" descr="http://www.kraetzschmar.de/gerhard/_IMAGES/LOGOS/new-robocup-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273" y="5000624"/>
            <a:ext cx="3238500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farm8.staticflickr.com/7341/9363763026_10aa7964b4_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0646" y="1916832"/>
            <a:ext cx="5573296" cy="416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80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RoboCup</a:t>
            </a:r>
            <a:r>
              <a:rPr lang="en-GB" dirty="0" smtClean="0"/>
              <a:t> soccer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www.robocup2013.org/wp-content/uploads/2013/02/socce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72" y="1515471"/>
            <a:ext cx="7653691" cy="493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89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RoboCup</a:t>
            </a:r>
            <a:r>
              <a:rPr lang="en-GB" dirty="0" smtClean="0"/>
              <a:t> Rescue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://upload.wikimedia.org/wikipedia/commons/b/b6/RoboCup_Rescue_robot_Hector_from_Darmstadt_at_2010_German_ope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6791325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4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Robocup@Home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ttp://www.nimbro.net/images/robots/@home/NimbRo@Home_2009_Dynamaid_Grasp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4464496" cy="521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75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RoboCupJunior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4572000"/>
          </a:xfrm>
        </p:spPr>
        <p:txBody>
          <a:bodyPr/>
          <a:lstStyle/>
          <a:p>
            <a:pPr marL="64008" indent="0">
              <a:buNone/>
            </a:pPr>
            <a:r>
              <a:rPr lang="en-GB" dirty="0" smtClean="0"/>
              <a:t>Introduces </a:t>
            </a:r>
            <a:r>
              <a:rPr lang="en-GB" dirty="0" err="1" smtClean="0"/>
              <a:t>RoboCup</a:t>
            </a:r>
            <a:r>
              <a:rPr lang="en-GB" dirty="0" smtClean="0"/>
              <a:t> and robot technology to school aged children</a:t>
            </a:r>
          </a:p>
          <a:p>
            <a:pPr marL="64008" indent="0">
              <a:buNone/>
            </a:pPr>
            <a:endParaRPr lang="en-GB" dirty="0"/>
          </a:p>
          <a:p>
            <a:pPr marL="64008" indent="0">
              <a:buNone/>
            </a:pPr>
            <a:r>
              <a:rPr lang="en-GB" sz="4400" dirty="0" smtClean="0">
                <a:solidFill>
                  <a:srgbClr val="FF0000"/>
                </a:solidFill>
              </a:rPr>
              <a:t>4 leagues</a:t>
            </a:r>
          </a:p>
          <a:p>
            <a:r>
              <a:rPr lang="en-GB" dirty="0" smtClean="0"/>
              <a:t>Soccer</a:t>
            </a:r>
          </a:p>
          <a:p>
            <a:r>
              <a:rPr lang="en-GB" dirty="0" smtClean="0"/>
              <a:t>Dance</a:t>
            </a:r>
          </a:p>
          <a:p>
            <a:r>
              <a:rPr lang="en-GB" dirty="0" smtClean="0"/>
              <a:t>Rescue</a:t>
            </a:r>
          </a:p>
          <a:p>
            <a:r>
              <a:rPr lang="en-GB" dirty="0" smtClean="0"/>
              <a:t>Co-space (simulation)</a:t>
            </a:r>
            <a:endParaRPr lang="en-GB" dirty="0"/>
          </a:p>
        </p:txBody>
      </p:sp>
      <p:pic>
        <p:nvPicPr>
          <p:cNvPr id="4098" name="Picture 2" descr="http://www.obr.org.br/wp-content/uploads/2013/03/Alta_0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68" y="4605743"/>
            <a:ext cx="3888432" cy="222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26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/>
          <a:lstStyle/>
          <a:p>
            <a:r>
              <a:rPr lang="en-GB" dirty="0" err="1" smtClean="0"/>
              <a:t>RoboCup</a:t>
            </a:r>
            <a:r>
              <a:rPr lang="en-GB" dirty="0" smtClean="0"/>
              <a:t> and Lego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1236"/>
            <a:ext cx="8229600" cy="457200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en-GB" dirty="0" err="1" smtClean="0"/>
              <a:t>RoboCupJunior</a:t>
            </a:r>
            <a:r>
              <a:rPr lang="en-GB" dirty="0" smtClean="0"/>
              <a:t> is about designing and building their own robots – teams can select </a:t>
            </a:r>
            <a:r>
              <a:rPr lang="en-GB" dirty="0" smtClean="0">
                <a:solidFill>
                  <a:srgbClr val="FF0000"/>
                </a:solidFill>
              </a:rPr>
              <a:t>any</a:t>
            </a:r>
            <a:r>
              <a:rPr lang="en-GB" dirty="0" smtClean="0"/>
              <a:t> type of robotic technology to use</a:t>
            </a:r>
          </a:p>
          <a:p>
            <a:pPr marL="64008" indent="0">
              <a:buNone/>
            </a:pPr>
            <a:endParaRPr lang="en-GB" dirty="0"/>
          </a:p>
          <a:p>
            <a:pPr marL="64008" indent="0">
              <a:buNone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Lego kits are used in all the </a:t>
            </a:r>
            <a:r>
              <a:rPr lang="en-GB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RoboCupJunior</a:t>
            </a: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leagues by teams from different countries.</a:t>
            </a:r>
          </a:p>
          <a:p>
            <a:pPr marL="64008" indent="0">
              <a:buNone/>
            </a:pPr>
            <a:endParaRPr lang="en-GB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122" name="Picture 2" descr="http://resources3.news.com.au/images/2011/08/26/1226122/964927-robocup-junior-2011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3" t="2851" r="23995" b="-2851"/>
          <a:stretch/>
        </p:blipFill>
        <p:spPr bwMode="auto">
          <a:xfrm>
            <a:off x="6156176" y="4643242"/>
            <a:ext cx="2719981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01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28419"/>
            <a:ext cx="8229600" cy="1399032"/>
          </a:xfrm>
        </p:spPr>
        <p:txBody>
          <a:bodyPr/>
          <a:lstStyle/>
          <a:p>
            <a:r>
              <a:rPr lang="en-GB" dirty="0" err="1" smtClean="0"/>
              <a:t>RoboCupJunior</a:t>
            </a:r>
            <a:r>
              <a:rPr lang="en-GB" dirty="0" smtClean="0"/>
              <a:t> Soccer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http://www.robocup.org/wp-content/uploads/2010/11/JuniorSoccer2010-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7128792" cy="474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2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28419"/>
            <a:ext cx="8229600" cy="1399032"/>
          </a:xfrm>
        </p:spPr>
        <p:txBody>
          <a:bodyPr/>
          <a:lstStyle/>
          <a:p>
            <a:r>
              <a:rPr lang="en-GB" dirty="0" err="1" smtClean="0"/>
              <a:t>RoboCupJunior</a:t>
            </a:r>
            <a:r>
              <a:rPr lang="en-GB" dirty="0" smtClean="0"/>
              <a:t> Soccer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229600" cy="4572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Teams design </a:t>
            </a:r>
            <a:r>
              <a:rPr lang="en-GB" sz="2800" dirty="0"/>
              <a:t>and program two robots to compete against an opposing </a:t>
            </a:r>
            <a:r>
              <a:rPr lang="en-GB" sz="2800" dirty="0" smtClean="0"/>
              <a:t>team by </a:t>
            </a:r>
            <a:r>
              <a:rPr lang="en-GB" sz="2800" dirty="0"/>
              <a:t>kicking an infra-red transmitting ball into </a:t>
            </a:r>
            <a:r>
              <a:rPr lang="en-GB" sz="2800" dirty="0" smtClean="0"/>
              <a:t>a goal (blue or yellow) </a:t>
            </a:r>
          </a:p>
          <a:p>
            <a:r>
              <a:rPr lang="en-GB" sz="2800" dirty="0" smtClean="0"/>
              <a:t>Robots are autonomous</a:t>
            </a:r>
          </a:p>
          <a:p>
            <a:r>
              <a:rPr lang="en-GB" sz="2800" dirty="0" smtClean="0"/>
              <a:t>Can use </a:t>
            </a:r>
            <a:r>
              <a:rPr lang="en-GB" sz="2800" dirty="0"/>
              <a:t>B</a:t>
            </a:r>
            <a:r>
              <a:rPr lang="en-GB" sz="2800" dirty="0" smtClean="0"/>
              <a:t>luetooth or </a:t>
            </a:r>
            <a:r>
              <a:rPr lang="en-GB" sz="2800" dirty="0" err="1" smtClean="0"/>
              <a:t>Zigbee</a:t>
            </a:r>
            <a:r>
              <a:rPr lang="en-GB" sz="2800" dirty="0" smtClean="0"/>
              <a:t>  communication</a:t>
            </a:r>
          </a:p>
          <a:p>
            <a:r>
              <a:rPr lang="en-GB" sz="2800" dirty="0" smtClean="0"/>
              <a:t>Teams can select sensors</a:t>
            </a:r>
          </a:p>
          <a:p>
            <a:r>
              <a:rPr lang="en-GB" sz="2800" dirty="0" smtClean="0"/>
              <a:t>20 minute game (2 x 10 </a:t>
            </a:r>
            <a:r>
              <a:rPr lang="en-GB" sz="2800" dirty="0" err="1" smtClean="0"/>
              <a:t>mins</a:t>
            </a:r>
            <a:r>
              <a:rPr lang="en-GB" sz="2800" dirty="0" smtClean="0"/>
              <a:t>)</a:t>
            </a:r>
          </a:p>
          <a:p>
            <a:endParaRPr lang="en-GB" dirty="0"/>
          </a:p>
        </p:txBody>
      </p:sp>
      <p:pic>
        <p:nvPicPr>
          <p:cNvPr id="4" name="Picture 2" descr="http://www.okanagan.bc.ca/Assets/Departments+(Education)/Engineering+Technologies/robocup2011/Robo8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2" r="11350"/>
          <a:stretch/>
        </p:blipFill>
        <p:spPr bwMode="auto">
          <a:xfrm>
            <a:off x="5724128" y="2564904"/>
            <a:ext cx="4267200" cy="465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48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/>
          <a:lstStyle/>
          <a:p>
            <a:r>
              <a:rPr lang="en-GB" dirty="0" err="1" smtClean="0"/>
              <a:t>RoboCupJunior</a:t>
            </a:r>
            <a:r>
              <a:rPr lang="en-GB" dirty="0" smtClean="0"/>
              <a:t> soccer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074" name="Picture 2" descr="http://www.okanagan.bc.ca/Assets/Departments+(Education)/Engineering+Technologies/robocup2011/Robo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6213309" cy="465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55576" y="6021288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www.youtube.com/watch?v=AAj4vUP3GdM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45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8560" y="-459432"/>
            <a:ext cx="8229600" cy="1399032"/>
          </a:xfrm>
        </p:spPr>
        <p:txBody>
          <a:bodyPr/>
          <a:lstStyle/>
          <a:p>
            <a:r>
              <a:rPr lang="en-GB" dirty="0" err="1" smtClean="0"/>
              <a:t>RoboCup</a:t>
            </a:r>
            <a:r>
              <a:rPr lang="en-GB" dirty="0" smtClean="0"/>
              <a:t> Junior Rescue</a:t>
            </a:r>
            <a:endParaRPr lang="en-GB" dirty="0"/>
          </a:p>
        </p:txBody>
      </p:sp>
      <p:pic>
        <p:nvPicPr>
          <p:cNvPr id="2050" name="Picture 2" descr="http://www.cra.org/Activities/craw_archive/dmp/awards/2009/Jaramillo/DREU/images/RoboCup2009/rescue_junior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65266"/>
            <a:ext cx="604867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76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8560" y="-459432"/>
            <a:ext cx="8229600" cy="1399032"/>
          </a:xfrm>
        </p:spPr>
        <p:txBody>
          <a:bodyPr/>
          <a:lstStyle/>
          <a:p>
            <a:r>
              <a:rPr lang="en-GB" dirty="0" err="1" smtClean="0"/>
              <a:t>RoboCup</a:t>
            </a:r>
            <a:r>
              <a:rPr lang="en-GB" dirty="0" smtClean="0"/>
              <a:t> Junior Rescue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7664829" cy="457200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The mission </a:t>
            </a: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is a real-word disaster where robotic 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assistance </a:t>
            </a: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is needed:</a:t>
            </a:r>
          </a:p>
          <a:p>
            <a:r>
              <a:rPr lang="en-GB" sz="2400" dirty="0" smtClean="0"/>
              <a:t>The </a:t>
            </a:r>
            <a:r>
              <a:rPr lang="en-GB" sz="2400" dirty="0"/>
              <a:t>robot </a:t>
            </a:r>
            <a:r>
              <a:rPr lang="en-GB" sz="2400" dirty="0" smtClean="0"/>
              <a:t>is autonomous and cope with rough </a:t>
            </a:r>
            <a:r>
              <a:rPr lang="en-GB" sz="2400" dirty="0"/>
              <a:t>terrain (speed bumps) </a:t>
            </a:r>
            <a:r>
              <a:rPr lang="en-GB" sz="2400" dirty="0" smtClean="0"/>
              <a:t>and </a:t>
            </a:r>
            <a:r>
              <a:rPr lang="en-GB" sz="2400" dirty="0"/>
              <a:t>cross snowstorms (gap in the line) </a:t>
            </a:r>
            <a:endParaRPr lang="en-GB" sz="2400" dirty="0" smtClean="0"/>
          </a:p>
          <a:p>
            <a:r>
              <a:rPr lang="en-GB" sz="2400" dirty="0" smtClean="0"/>
              <a:t>The </a:t>
            </a:r>
            <a:r>
              <a:rPr lang="en-GB" sz="2400" dirty="0"/>
              <a:t>robot also has to have the ability to climb mountains (the ramp</a:t>
            </a:r>
            <a:r>
              <a:rPr lang="en-GB" sz="2400" dirty="0" smtClean="0"/>
              <a:t>)</a:t>
            </a:r>
            <a:endParaRPr lang="en-GB" sz="2400" dirty="0"/>
          </a:p>
          <a:p>
            <a:r>
              <a:rPr lang="en-GB" sz="2400" dirty="0"/>
              <a:t>When the robot </a:t>
            </a:r>
            <a:r>
              <a:rPr lang="en-GB" sz="2400" dirty="0" smtClean="0"/>
              <a:t>finds </a:t>
            </a:r>
            <a:r>
              <a:rPr lang="en-GB" sz="2400" dirty="0"/>
              <a:t>the victim (a </a:t>
            </a:r>
            <a:r>
              <a:rPr lang="en-GB" sz="2400" dirty="0" smtClean="0"/>
              <a:t>can</a:t>
            </a:r>
            <a:r>
              <a:rPr lang="en-GB" sz="2400" dirty="0"/>
              <a:t>) they have to </a:t>
            </a:r>
            <a:r>
              <a:rPr lang="en-GB" sz="2400" dirty="0" smtClean="0"/>
              <a:t>transport </a:t>
            </a:r>
            <a:r>
              <a:rPr lang="en-GB" sz="2400" dirty="0"/>
              <a:t>it to a safe </a:t>
            </a:r>
            <a:r>
              <a:rPr lang="en-GB" sz="2400" dirty="0" smtClean="0"/>
              <a:t>area(evacuation </a:t>
            </a:r>
            <a:r>
              <a:rPr lang="en-GB" sz="2400" dirty="0"/>
              <a:t>point</a:t>
            </a:r>
            <a:r>
              <a:rPr lang="en-GB" sz="2400" dirty="0" smtClean="0"/>
              <a:t>)</a:t>
            </a:r>
            <a:endParaRPr lang="en-GB" sz="2400" dirty="0"/>
          </a:p>
        </p:txBody>
      </p:sp>
      <p:pic>
        <p:nvPicPr>
          <p:cNvPr id="4" name="Picture 2" descr="http://blogs.msdn.com/resized-image.ashx/__size/550x0/__key/communityserver-blogs-components-weblogfiles/00-00-01-07-80/8117.Jimmy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57" b="-5583"/>
          <a:stretch/>
        </p:blipFill>
        <p:spPr bwMode="auto">
          <a:xfrm>
            <a:off x="5364088" y="4437112"/>
            <a:ext cx="3919561" cy="254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50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16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/>
          <a:lstStyle/>
          <a:p>
            <a:r>
              <a:rPr lang="en-GB" dirty="0" err="1" smtClean="0"/>
              <a:t>RoboCupJunior</a:t>
            </a:r>
            <a:r>
              <a:rPr lang="en-GB" dirty="0" smtClean="0"/>
              <a:t> rescue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pic>
        <p:nvPicPr>
          <p:cNvPr id="4098" name="Picture 2" descr="http://blogs.msdn.com/resized-image.ashx/__size/550x0/__key/communityserver-blogs-components-weblogfiles/00-00-01-07-80/8117.Jimmy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5976664" cy="448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59632" y="6134633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www.youtube.com/watch?v=n-M-cknpUIs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16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96552" y="-459432"/>
            <a:ext cx="8229600" cy="1399032"/>
          </a:xfrm>
        </p:spPr>
        <p:txBody>
          <a:bodyPr/>
          <a:lstStyle/>
          <a:p>
            <a:r>
              <a:rPr lang="en-GB" dirty="0" err="1" smtClean="0"/>
              <a:t>RoboCupJunior</a:t>
            </a:r>
            <a:r>
              <a:rPr lang="en-GB" dirty="0" smtClean="0"/>
              <a:t> Dance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endParaRPr lang="en-GB" dirty="0"/>
          </a:p>
        </p:txBody>
      </p:sp>
      <p:pic>
        <p:nvPicPr>
          <p:cNvPr id="3074" name="Picture 2" descr="http://rcj.open.ac.uk/Stills/RoboCup2006/Phantom_Phoenix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55" y="908720"/>
            <a:ext cx="7200800" cy="540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22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96552" y="-459432"/>
            <a:ext cx="8229600" cy="1399032"/>
          </a:xfrm>
        </p:spPr>
        <p:txBody>
          <a:bodyPr/>
          <a:lstStyle/>
          <a:p>
            <a:r>
              <a:rPr lang="en-GB" dirty="0" err="1" smtClean="0"/>
              <a:t>RoboCupJunior</a:t>
            </a:r>
            <a:r>
              <a:rPr lang="en-GB" dirty="0" smtClean="0"/>
              <a:t> 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9073008" cy="45720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Teams create a 1 to 2 minute creative performance using autonomous robots.  </a:t>
            </a:r>
          </a:p>
          <a:p>
            <a:r>
              <a:rPr lang="en-GB" sz="2400" dirty="0" smtClean="0"/>
              <a:t>Choose between a dance or a performance that tells a story.</a:t>
            </a:r>
          </a:p>
          <a:p>
            <a:r>
              <a:rPr lang="en-GB" sz="2400" dirty="0" smtClean="0"/>
              <a:t>Teams are encouraged to be creative, innovative and to take risks in their use of technology.</a:t>
            </a:r>
          </a:p>
          <a:p>
            <a:r>
              <a:rPr lang="en-GB" sz="2400" dirty="0" smtClean="0"/>
              <a:t>Communication via Bluetooth and </a:t>
            </a:r>
            <a:r>
              <a:rPr lang="en-GB" sz="2400" dirty="0" err="1" smtClean="0"/>
              <a:t>Zigbee</a:t>
            </a:r>
            <a:r>
              <a:rPr lang="en-GB" sz="2400" dirty="0" smtClean="0"/>
              <a:t> is allowed between robots</a:t>
            </a:r>
            <a:endParaRPr lang="en-GB" sz="2400" dirty="0"/>
          </a:p>
        </p:txBody>
      </p:sp>
      <p:pic>
        <p:nvPicPr>
          <p:cNvPr id="4" name="Picture 2" descr="http://farm4.staticflickr.com/3683/9364056214_3e2497e960_k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85"/>
          <a:stretch/>
        </p:blipFill>
        <p:spPr bwMode="auto">
          <a:xfrm>
            <a:off x="3237043" y="3717032"/>
            <a:ext cx="531806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62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RoboCupJunior</a:t>
            </a:r>
            <a:r>
              <a:rPr lang="en-GB" dirty="0" smtClean="0"/>
              <a:t> 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170" name="Picture 2" descr="http://farm4.staticflickr.com/3683/9364056214_3e2497e960_k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85"/>
          <a:stretch/>
        </p:blipFill>
        <p:spPr bwMode="auto">
          <a:xfrm>
            <a:off x="1403648" y="1530264"/>
            <a:ext cx="6780538" cy="367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53457" y="5168003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www.youtube.com/watch?v=ks3Y6SwdraM</a:t>
            </a:r>
            <a:endParaRPr lang="en-GB" dirty="0" smtClean="0"/>
          </a:p>
          <a:p>
            <a:r>
              <a:rPr lang="en-GB" dirty="0" smtClean="0"/>
              <a:t>Flying phoenix</a:t>
            </a:r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899592" y="6091332"/>
            <a:ext cx="6852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www.youtube.com/watch?v=HsP5rYH1HIM</a:t>
            </a:r>
            <a:endParaRPr lang="en-GB" dirty="0" smtClean="0"/>
          </a:p>
          <a:p>
            <a:r>
              <a:rPr lang="en-GB" dirty="0" smtClean="0"/>
              <a:t>St </a:t>
            </a:r>
            <a:r>
              <a:rPr lang="en-GB" dirty="0" err="1" smtClean="0"/>
              <a:t>Trinians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10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619672" y="5661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www.youtube.com/watch?v=cCqSe7Wbx2w</a:t>
            </a:r>
            <a:endParaRPr lang="en-GB" dirty="0" smtClean="0"/>
          </a:p>
          <a:p>
            <a:r>
              <a:rPr lang="en-GB" dirty="0" smtClean="0"/>
              <a:t>Toy story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2" t="26164" r="46231" b="36918"/>
          <a:stretch/>
        </p:blipFill>
        <p:spPr bwMode="auto">
          <a:xfrm>
            <a:off x="1154651" y="1268760"/>
            <a:ext cx="6699137" cy="341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60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784976" cy="1399032"/>
          </a:xfrm>
        </p:spPr>
        <p:txBody>
          <a:bodyPr/>
          <a:lstStyle/>
          <a:p>
            <a:r>
              <a:rPr lang="en-GB" dirty="0" smtClean="0"/>
              <a:t>How to get involved in the UK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72000"/>
          </a:xfrm>
        </p:spPr>
        <p:txBody>
          <a:bodyPr>
            <a:normAutofit fontScale="85000" lnSpcReduction="20000"/>
          </a:bodyPr>
          <a:lstStyle/>
          <a:p>
            <a:r>
              <a:rPr lang="en-GB" dirty="0" err="1" smtClean="0"/>
              <a:t>RoboCup</a:t>
            </a:r>
            <a:r>
              <a:rPr lang="en-GB" dirty="0" smtClean="0"/>
              <a:t> is free to enter and open to all</a:t>
            </a:r>
          </a:p>
          <a:p>
            <a:endParaRPr lang="en-GB" dirty="0"/>
          </a:p>
          <a:p>
            <a:r>
              <a:rPr lang="en-GB" dirty="0" smtClean="0"/>
              <a:t>Rules are available online.    The rules are updated annually….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rcj.robocup.org/index.html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UK competition is held in March</a:t>
            </a:r>
          </a:p>
          <a:p>
            <a:endParaRPr lang="en-GB" dirty="0"/>
          </a:p>
          <a:p>
            <a:r>
              <a:rPr lang="en-GB" dirty="0" smtClean="0"/>
              <a:t>Primary and secondary events</a:t>
            </a:r>
          </a:p>
          <a:p>
            <a:endParaRPr lang="en-GB" dirty="0"/>
          </a:p>
          <a:p>
            <a:r>
              <a:rPr lang="en-GB" dirty="0" smtClean="0"/>
              <a:t>Top teams represent UK at international competition</a:t>
            </a:r>
          </a:p>
          <a:p>
            <a:pPr marL="64008" indent="0">
              <a:buNone/>
            </a:pPr>
            <a:endParaRPr lang="en-GB" dirty="0"/>
          </a:p>
          <a:p>
            <a:pPr marL="64008" indent="0">
              <a:buNone/>
            </a:pPr>
            <a:endParaRPr lang="en-GB" dirty="0" smtClean="0"/>
          </a:p>
          <a:p>
            <a:pPr marL="64008" indent="0">
              <a:buNone/>
            </a:pPr>
            <a:endParaRPr lang="en-GB" dirty="0"/>
          </a:p>
          <a:p>
            <a:pPr marL="64008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93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9" r="50000"/>
          <a:stretch/>
        </p:blipFill>
        <p:spPr bwMode="auto">
          <a:xfrm>
            <a:off x="467544" y="0"/>
            <a:ext cx="6505575" cy="670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03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Lego and </a:t>
            </a:r>
            <a:r>
              <a:rPr lang="en-GB" dirty="0" err="1" smtClean="0"/>
              <a:t>RoboCupJunior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572000"/>
          </a:xfrm>
        </p:spPr>
        <p:txBody>
          <a:bodyPr/>
          <a:lstStyle/>
          <a:p>
            <a:pPr marL="457200" indent="-457200"/>
            <a:r>
              <a:rPr lang="en-GB" dirty="0" smtClean="0"/>
              <a:t>Entry level robotic kits</a:t>
            </a:r>
            <a:r>
              <a:rPr lang="en-GB" dirty="0"/>
              <a:t> </a:t>
            </a:r>
            <a:r>
              <a:rPr lang="en-GB" dirty="0" smtClean="0"/>
              <a:t>– many teams start with </a:t>
            </a:r>
            <a:r>
              <a:rPr lang="en-GB" dirty="0"/>
              <a:t>L</a:t>
            </a:r>
            <a:r>
              <a:rPr lang="en-GB" dirty="0" smtClean="0"/>
              <a:t>ego robotic kits</a:t>
            </a:r>
          </a:p>
          <a:p>
            <a:pPr marL="457200" indent="-457200"/>
            <a:r>
              <a:rPr lang="en-GB" dirty="0" smtClean="0"/>
              <a:t>Stable, reliable platform to learn the basics and allows teams to compete up to a high level</a:t>
            </a:r>
          </a:p>
          <a:p>
            <a:pPr marL="457200" indent="-457200"/>
            <a:r>
              <a:rPr lang="en-GB" dirty="0" smtClean="0"/>
              <a:t>Flexible - allowing you to use </a:t>
            </a:r>
            <a:r>
              <a:rPr lang="en-GB" dirty="0"/>
              <a:t>L</a:t>
            </a:r>
            <a:r>
              <a:rPr lang="en-GB" dirty="0" smtClean="0"/>
              <a:t>ego with other parts</a:t>
            </a:r>
          </a:p>
          <a:p>
            <a:pPr marL="457200" indent="-457200"/>
            <a:r>
              <a:rPr lang="en-GB" dirty="0" smtClean="0"/>
              <a:t>Universally understood construction method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5190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RoboCupJunior</a:t>
            </a:r>
            <a:r>
              <a:rPr lang="en-GB" dirty="0" smtClean="0"/>
              <a:t> 2013 Eindhoven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www.youtube.com/watch?v=mR8Zyt33NRY</a:t>
            </a:r>
            <a:endParaRPr lang="en-GB" dirty="0" smtClean="0"/>
          </a:p>
          <a:p>
            <a:pPr marL="64008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133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RoboCup</a:t>
            </a:r>
            <a:r>
              <a:rPr lang="en-GB" dirty="0" smtClean="0"/>
              <a:t> Senior league Bloopers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www.youtube.com/watch?v=j9arXtrhZBo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98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96552" y="1124744"/>
            <a:ext cx="8229600" cy="1399032"/>
          </a:xfrm>
        </p:spPr>
        <p:txBody>
          <a:bodyPr/>
          <a:lstStyle/>
          <a:p>
            <a:r>
              <a:rPr lang="en-GB" dirty="0" smtClean="0"/>
              <a:t>Dr Nicky Hughes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90" y="3933056"/>
            <a:ext cx="8229600" cy="45720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Lego League and </a:t>
            </a:r>
            <a:r>
              <a:rPr lang="en-GB" sz="2400" dirty="0" err="1" smtClean="0"/>
              <a:t>RoboCup</a:t>
            </a:r>
            <a:r>
              <a:rPr lang="en-GB" sz="2400" dirty="0" smtClean="0"/>
              <a:t> mentor </a:t>
            </a:r>
          </a:p>
          <a:p>
            <a:r>
              <a:rPr lang="en-GB" sz="2400" dirty="0" smtClean="0"/>
              <a:t>Technical committee for </a:t>
            </a:r>
            <a:r>
              <a:rPr lang="en-GB" sz="2400" dirty="0" err="1" smtClean="0"/>
              <a:t>RoboCup</a:t>
            </a:r>
            <a:r>
              <a:rPr lang="en-GB" sz="2400" dirty="0" smtClean="0"/>
              <a:t> Dance</a:t>
            </a:r>
          </a:p>
          <a:p>
            <a:r>
              <a:rPr lang="en-GB" sz="2400" dirty="0" smtClean="0"/>
              <a:t>Computer Science and ICT Teacher, Bury St Edmunds County Upper School, Suffolk</a:t>
            </a:r>
          </a:p>
          <a:p>
            <a:r>
              <a:rPr lang="en-GB" sz="2400" dirty="0" smtClean="0"/>
              <a:t>Edexcel: GCSE CS spec and SOW</a:t>
            </a:r>
            <a:endParaRPr lang="en-GB" sz="2400" dirty="0"/>
          </a:p>
        </p:txBody>
      </p:sp>
      <p:pic>
        <p:nvPicPr>
          <p:cNvPr id="9218" name="Picture 2" descr="http://www.robocup2011.org/files/images/content/competition/rcjdanc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282" y="-2"/>
            <a:ext cx="4314801" cy="314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95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71" y="0"/>
            <a:ext cx="8229600" cy="1399032"/>
          </a:xfrm>
        </p:spPr>
        <p:txBody>
          <a:bodyPr/>
          <a:lstStyle/>
          <a:p>
            <a:r>
              <a:rPr lang="en-GB" dirty="0" err="1" smtClean="0"/>
              <a:t>RoboCup</a:t>
            </a:r>
            <a:r>
              <a:rPr lang="en-GB" dirty="0" smtClean="0"/>
              <a:t> and Lego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229600" cy="4572000"/>
          </a:xfrm>
        </p:spPr>
        <p:txBody>
          <a:bodyPr/>
          <a:lstStyle/>
          <a:p>
            <a:pPr marL="64008" indent="0">
              <a:buNone/>
            </a:pPr>
            <a:r>
              <a:rPr lang="en-GB" dirty="0" smtClean="0"/>
              <a:t>What is </a:t>
            </a:r>
            <a:r>
              <a:rPr lang="en-GB" dirty="0" err="1" smtClean="0"/>
              <a:t>RobCup</a:t>
            </a:r>
            <a:r>
              <a:rPr lang="en-GB" dirty="0" smtClean="0"/>
              <a:t>?</a:t>
            </a:r>
          </a:p>
          <a:p>
            <a:pPr marL="64008" indent="0">
              <a:buNone/>
            </a:pPr>
            <a:r>
              <a:rPr lang="en-GB" dirty="0" smtClean="0"/>
              <a:t>What is </a:t>
            </a:r>
            <a:r>
              <a:rPr lang="en-GB" dirty="0" err="1" smtClean="0"/>
              <a:t>RoboCupJunior</a:t>
            </a:r>
            <a:r>
              <a:rPr lang="en-GB" dirty="0" smtClean="0"/>
              <a:t>?</a:t>
            </a:r>
          </a:p>
          <a:p>
            <a:pPr marL="64008" indent="0">
              <a:buNone/>
            </a:pPr>
            <a:r>
              <a:rPr lang="en-GB" dirty="0" smtClean="0"/>
              <a:t>Using Lego in </a:t>
            </a:r>
            <a:r>
              <a:rPr lang="en-GB" dirty="0" err="1" smtClean="0"/>
              <a:t>RoboCupJunior</a:t>
            </a:r>
            <a:endParaRPr lang="en-GB" dirty="0" smtClean="0"/>
          </a:p>
          <a:p>
            <a:pPr marL="64008" indent="0">
              <a:buNone/>
            </a:pPr>
            <a:r>
              <a:rPr lang="en-GB" dirty="0" smtClean="0"/>
              <a:t>Reflections</a:t>
            </a:r>
          </a:p>
          <a:p>
            <a:pPr marL="64008" indent="0">
              <a:buNone/>
            </a:pPr>
            <a:endParaRPr lang="en-GB" dirty="0"/>
          </a:p>
        </p:txBody>
      </p:sp>
      <p:pic>
        <p:nvPicPr>
          <p:cNvPr id="10242" name="Picture 2" descr="http://drgraeme.net/DrGraeme-RoboCup-Tasmania/RoboCupTasV1/2013RoboCupTas/RoboCup2013%20017c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16598"/>
            <a:ext cx="4718649" cy="364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70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59432"/>
            <a:ext cx="8229600" cy="1399032"/>
          </a:xfrm>
        </p:spPr>
        <p:txBody>
          <a:bodyPr/>
          <a:lstStyle/>
          <a:p>
            <a:r>
              <a:rPr lang="en-GB" dirty="0" smtClean="0"/>
              <a:t>What is </a:t>
            </a:r>
            <a:r>
              <a:rPr lang="en-GB" dirty="0" err="1" smtClean="0"/>
              <a:t>RoboCup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79512" y="62068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>
              <a:buNone/>
            </a:pPr>
            <a:r>
              <a:rPr lang="en-GB" dirty="0" err="1" smtClean="0">
                <a:solidFill>
                  <a:srgbClr val="FF0000"/>
                </a:solidFill>
              </a:rPr>
              <a:t>RoboCup</a:t>
            </a:r>
            <a:r>
              <a:rPr lang="en-GB" dirty="0" smtClean="0">
                <a:solidFill>
                  <a:srgbClr val="FF0000"/>
                </a:solidFill>
              </a:rPr>
              <a:t> is a </a:t>
            </a:r>
            <a:r>
              <a:rPr lang="en-GB" dirty="0">
                <a:solidFill>
                  <a:srgbClr val="FF0000"/>
                </a:solidFill>
              </a:rPr>
              <a:t>scientific project created to </a:t>
            </a:r>
            <a:r>
              <a:rPr lang="en-GB" dirty="0" smtClean="0">
                <a:solidFill>
                  <a:srgbClr val="FF0000"/>
                </a:solidFill>
              </a:rPr>
              <a:t>promote </a:t>
            </a:r>
            <a:r>
              <a:rPr lang="en-GB" dirty="0">
                <a:solidFill>
                  <a:srgbClr val="FF0000"/>
                </a:solidFill>
              </a:rPr>
              <a:t>research </a:t>
            </a:r>
            <a:r>
              <a:rPr lang="en-GB" dirty="0" smtClean="0">
                <a:solidFill>
                  <a:srgbClr val="FF0000"/>
                </a:solidFill>
              </a:rPr>
              <a:t>in </a:t>
            </a:r>
            <a:r>
              <a:rPr lang="en-GB" dirty="0">
                <a:solidFill>
                  <a:srgbClr val="FF0000"/>
                </a:solidFill>
              </a:rPr>
              <a:t>intelligent robotics and artificial </a:t>
            </a:r>
            <a:r>
              <a:rPr lang="en-GB" dirty="0" smtClean="0">
                <a:solidFill>
                  <a:srgbClr val="FF0000"/>
                </a:solidFill>
              </a:rPr>
              <a:t>intelligence</a:t>
            </a:r>
          </a:p>
          <a:p>
            <a:pPr marL="64008" indent="0">
              <a:buNone/>
            </a:pPr>
            <a:r>
              <a:rPr lang="en-GB" sz="2400" dirty="0" smtClean="0"/>
              <a:t>"</a:t>
            </a:r>
            <a:r>
              <a:rPr lang="en-GB" sz="2400" dirty="0"/>
              <a:t>By </a:t>
            </a:r>
            <a:r>
              <a:rPr lang="en-GB" sz="2400" dirty="0" smtClean="0"/>
              <a:t>2050 </a:t>
            </a:r>
            <a:r>
              <a:rPr lang="en-GB" sz="2400" dirty="0"/>
              <a:t>a team of fully autonomous humanoid robot soccer players shall win the soccer game, complying with the official rule of the FIFA, against the winner of the most recent World </a:t>
            </a:r>
            <a:r>
              <a:rPr lang="en-GB" sz="2400" dirty="0" smtClean="0"/>
              <a:t>Cup”</a:t>
            </a:r>
            <a:endParaRPr lang="en-GB" sz="2400" dirty="0"/>
          </a:p>
        </p:txBody>
      </p:sp>
      <p:pic>
        <p:nvPicPr>
          <p:cNvPr id="11266" name="Picture 2" descr="http://www.unmanned.vt.edu/news/images/robocupDARwInVsTUD800x600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61" b="22228"/>
          <a:stretch/>
        </p:blipFill>
        <p:spPr bwMode="auto">
          <a:xfrm>
            <a:off x="2754334" y="4143829"/>
            <a:ext cx="6181725" cy="271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14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21" y="13905"/>
            <a:ext cx="8229600" cy="1399032"/>
          </a:xfrm>
        </p:spPr>
        <p:txBody>
          <a:bodyPr/>
          <a:lstStyle/>
          <a:p>
            <a:r>
              <a:rPr lang="en-GB" dirty="0" smtClean="0"/>
              <a:t>Why football?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4572000"/>
          </a:xfrm>
        </p:spPr>
        <p:txBody>
          <a:bodyPr>
            <a:normAutofit fontScale="92500"/>
          </a:bodyPr>
          <a:lstStyle/>
          <a:p>
            <a:pPr marL="64008" indent="0">
              <a:buNone/>
            </a:pPr>
            <a:r>
              <a:rPr lang="en-GB" dirty="0" smtClean="0"/>
              <a:t>“Football </a:t>
            </a:r>
            <a:r>
              <a:rPr lang="en-GB" dirty="0"/>
              <a:t>has many aspects that next generation technologies need to </a:t>
            </a:r>
            <a:r>
              <a:rPr lang="en-GB" dirty="0" smtClean="0"/>
              <a:t>embrace including </a:t>
            </a:r>
            <a:r>
              <a:rPr lang="en-GB" dirty="0"/>
              <a:t>team work, real-time perception and </a:t>
            </a:r>
            <a:r>
              <a:rPr lang="en-GB" dirty="0" smtClean="0"/>
              <a:t>decision making, </a:t>
            </a:r>
            <a:r>
              <a:rPr lang="en-GB" dirty="0"/>
              <a:t>physical agents, and high-level of motion </a:t>
            </a:r>
            <a:r>
              <a:rPr lang="en-GB" dirty="0" smtClean="0"/>
              <a:t>control”</a:t>
            </a:r>
          </a:p>
          <a:p>
            <a:pPr marL="64008" indent="0">
              <a:buNone/>
            </a:pPr>
            <a:endParaRPr lang="en-GB" dirty="0" smtClean="0"/>
          </a:p>
          <a:p>
            <a:pPr marL="64008" indent="0">
              <a:buNone/>
            </a:pPr>
            <a:r>
              <a:rPr lang="en-GB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Football is also the most </a:t>
            </a:r>
            <a:r>
              <a:rPr lang="en-GB" sz="28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popular sports in the </a:t>
            </a:r>
            <a:r>
              <a:rPr lang="en-GB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world….</a:t>
            </a:r>
          </a:p>
          <a:p>
            <a:pPr marL="64008" indent="0">
              <a:buNone/>
            </a:pPr>
            <a:r>
              <a:rPr lang="en-GB" sz="4000" dirty="0" err="1" smtClean="0">
                <a:solidFill>
                  <a:srgbClr val="FF0000"/>
                </a:solidFill>
              </a:rPr>
              <a:t>RoboCup</a:t>
            </a:r>
            <a:r>
              <a:rPr lang="en-GB" sz="4000" dirty="0" smtClean="0">
                <a:solidFill>
                  <a:srgbClr val="FF0000"/>
                </a:solidFill>
              </a:rPr>
              <a:t> is much more than football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82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7494"/>
            <a:ext cx="8892480" cy="1399032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RoboCup</a:t>
            </a:r>
            <a:r>
              <a:rPr lang="en-GB" dirty="0" smtClean="0"/>
              <a:t> is a world wide project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4572000"/>
          </a:xfrm>
        </p:spPr>
        <p:txBody>
          <a:bodyPr/>
          <a:lstStyle/>
          <a:p>
            <a:r>
              <a:rPr lang="en-GB" dirty="0" smtClean="0"/>
              <a:t>Multiple tournaments are held around the world in the different leagues</a:t>
            </a:r>
          </a:p>
          <a:p>
            <a:r>
              <a:rPr lang="en-GB" dirty="0" smtClean="0"/>
              <a:t>International finals are held annually </a:t>
            </a:r>
          </a:p>
          <a:p>
            <a:r>
              <a:rPr lang="en-GB" dirty="0" smtClean="0"/>
              <a:t>30+ countries take part </a:t>
            </a:r>
          </a:p>
          <a:p>
            <a:pPr lvl="1"/>
            <a:r>
              <a:rPr lang="en-GB" dirty="0" smtClean="0"/>
              <a:t>2013 Eindhoven, Netherlands</a:t>
            </a:r>
          </a:p>
          <a:p>
            <a:pPr lvl="1"/>
            <a:r>
              <a:rPr lang="en-GB" dirty="0" smtClean="0"/>
              <a:t>2014 Brazil</a:t>
            </a:r>
          </a:p>
          <a:p>
            <a:pPr lvl="1"/>
            <a:r>
              <a:rPr lang="en-GB" dirty="0" smtClean="0"/>
              <a:t>2015 Thailand</a:t>
            </a:r>
            <a:endParaRPr lang="en-GB" dirty="0"/>
          </a:p>
        </p:txBody>
      </p:sp>
      <p:pic>
        <p:nvPicPr>
          <p:cNvPr id="12290" name="Picture 2" descr="Masc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780928"/>
            <a:ext cx="2724522" cy="374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41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399032"/>
          </a:xfrm>
        </p:spPr>
        <p:txBody>
          <a:bodyPr/>
          <a:lstStyle/>
          <a:p>
            <a:r>
              <a:rPr lang="en-GB" dirty="0" err="1" smtClean="0"/>
              <a:t>RoboCup</a:t>
            </a:r>
            <a:r>
              <a:rPr lang="en-GB" dirty="0" smtClean="0"/>
              <a:t> Leagues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229600" cy="4572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Senior leagues (University)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RoboCup</a:t>
            </a:r>
            <a:r>
              <a:rPr lang="en-GB" dirty="0" smtClean="0">
                <a:solidFill>
                  <a:srgbClr val="FF0000"/>
                </a:solidFill>
              </a:rPr>
              <a:t> Soccer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RoboCup</a:t>
            </a:r>
            <a:r>
              <a:rPr lang="en-GB" dirty="0" smtClean="0">
                <a:solidFill>
                  <a:srgbClr val="FF0000"/>
                </a:solidFill>
              </a:rPr>
              <a:t> Rescue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RoboCup@Home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RoboCupJunior</a:t>
            </a:r>
            <a:r>
              <a:rPr lang="en-GB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(schools)</a:t>
            </a:r>
          </a:p>
          <a:p>
            <a:pPr lvl="1"/>
            <a:r>
              <a:rPr lang="en-GB" dirty="0"/>
              <a:t>Soccer</a:t>
            </a:r>
          </a:p>
          <a:p>
            <a:pPr lvl="1"/>
            <a:r>
              <a:rPr lang="en-GB" dirty="0"/>
              <a:t>Dance</a:t>
            </a:r>
          </a:p>
          <a:p>
            <a:pPr lvl="1"/>
            <a:r>
              <a:rPr lang="en-GB" dirty="0"/>
              <a:t>Rescue</a:t>
            </a:r>
          </a:p>
          <a:p>
            <a:pPr lvl="1"/>
            <a:r>
              <a:rPr lang="en-GB" dirty="0"/>
              <a:t>Co-space (simulation)</a:t>
            </a:r>
          </a:p>
          <a:p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314" name="Picture 2" descr="http://upload.wikimedia.org/wikipedia/commons/0/0e/FU-Fighters_RoboCup_SmallSize_Robot_2005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8" t="5332" r="14477" b="11750"/>
          <a:stretch/>
        </p:blipFill>
        <p:spPr bwMode="auto">
          <a:xfrm>
            <a:off x="6200749" y="764704"/>
            <a:ext cx="2805728" cy="275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wrsroboticsclub.webs.com/Innovation/IMG_6700.JP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" t="3481" r="24027" b="13946"/>
          <a:stretch/>
        </p:blipFill>
        <p:spPr bwMode="auto">
          <a:xfrm>
            <a:off x="6200749" y="4109686"/>
            <a:ext cx="2805727" cy="2492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1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RoboCup</a:t>
            </a:r>
            <a:r>
              <a:rPr lang="en-GB" dirty="0" smtClean="0"/>
              <a:t> Senior Leagues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72000"/>
          </a:xfrm>
        </p:spPr>
        <p:txBody>
          <a:bodyPr/>
          <a:lstStyle/>
          <a:p>
            <a:pPr marL="64008" indent="0">
              <a:buNone/>
            </a:pPr>
            <a:endParaRPr lang="en-GB" dirty="0"/>
          </a:p>
          <a:p>
            <a:pPr marL="64008" indent="0">
              <a:buNone/>
            </a:pPr>
            <a:r>
              <a:rPr lang="en-GB" dirty="0" smtClean="0"/>
              <a:t>Senior Leagues – video from Eindhoven 2013</a:t>
            </a:r>
          </a:p>
          <a:p>
            <a:pPr marL="64008" indent="0">
              <a:buNone/>
            </a:pPr>
            <a:endParaRPr lang="en-GB" dirty="0"/>
          </a:p>
          <a:p>
            <a:pPr marL="64008" indent="0">
              <a:buNone/>
            </a:pP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www.youtube.com/watch?v=zcDsYD6GJos&amp;feature=player_embedded#t=84</a:t>
            </a:r>
            <a:endParaRPr lang="en-GB" dirty="0" smtClean="0"/>
          </a:p>
          <a:p>
            <a:pPr marL="64008" indent="0">
              <a:buNone/>
            </a:pPr>
            <a:endParaRPr lang="en-GB" dirty="0"/>
          </a:p>
          <a:p>
            <a:pPr marL="64008" indent="0">
              <a:buNone/>
            </a:pPr>
            <a:r>
              <a:rPr lang="en-GB" dirty="0" smtClean="0"/>
              <a:t>2:58</a:t>
            </a:r>
          </a:p>
          <a:p>
            <a:pPr marL="64008" indent="0">
              <a:buNone/>
            </a:pPr>
            <a:endParaRPr lang="en-GB" dirty="0"/>
          </a:p>
          <a:p>
            <a:pPr marL="64008" indent="0">
              <a:buNone/>
            </a:pPr>
            <a:endParaRPr lang="en-GB" dirty="0" smtClean="0"/>
          </a:p>
          <a:p>
            <a:pPr marL="64008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94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942</TotalTime>
  <Words>612</Words>
  <Application>Microsoft Office PowerPoint</Application>
  <PresentationFormat>On-screen Show (4:3)</PresentationFormat>
  <Paragraphs>114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Verve</vt:lpstr>
      <vt:lpstr>RoboCup and Lego</vt:lpstr>
      <vt:lpstr>PowerPoint Presentation</vt:lpstr>
      <vt:lpstr>Dr Nicky Hughes</vt:lpstr>
      <vt:lpstr>RoboCup and Lego</vt:lpstr>
      <vt:lpstr>What is RoboCup?</vt:lpstr>
      <vt:lpstr>Why football?</vt:lpstr>
      <vt:lpstr>RoboCup is a world wide project </vt:lpstr>
      <vt:lpstr>RoboCup Leagues</vt:lpstr>
      <vt:lpstr>RoboCup Senior Leagues</vt:lpstr>
      <vt:lpstr>RoboCup soccer</vt:lpstr>
      <vt:lpstr>RoboCup Rescue</vt:lpstr>
      <vt:lpstr>Robocup@Home</vt:lpstr>
      <vt:lpstr>RoboCupJunior</vt:lpstr>
      <vt:lpstr>RoboCup and Lego</vt:lpstr>
      <vt:lpstr>RoboCupJunior Soccer</vt:lpstr>
      <vt:lpstr>RoboCupJunior Soccer</vt:lpstr>
      <vt:lpstr>RoboCupJunior soccer</vt:lpstr>
      <vt:lpstr>RoboCup Junior Rescue</vt:lpstr>
      <vt:lpstr>RoboCup Junior Rescue</vt:lpstr>
      <vt:lpstr>RoboCupJunior rescue</vt:lpstr>
      <vt:lpstr>RoboCupJunior Dance</vt:lpstr>
      <vt:lpstr>RoboCupJunior Dance</vt:lpstr>
      <vt:lpstr>RoboCupJunior dance</vt:lpstr>
      <vt:lpstr>PowerPoint Presentation</vt:lpstr>
      <vt:lpstr>How to get involved in the UK</vt:lpstr>
      <vt:lpstr>PowerPoint Presentation</vt:lpstr>
      <vt:lpstr>Lego and RoboCupJunior</vt:lpstr>
      <vt:lpstr>RoboCupJunior 2013 Eindhoven</vt:lpstr>
      <vt:lpstr>RoboCup Senior league Bloopers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RoboCup and Lego</dc:title>
  <dc:creator>nicky</dc:creator>
  <cp:lastModifiedBy>Claire</cp:lastModifiedBy>
  <cp:revision>111</cp:revision>
  <dcterms:created xsi:type="dcterms:W3CDTF">2013-09-16T09:26:13Z</dcterms:created>
  <dcterms:modified xsi:type="dcterms:W3CDTF">2013-09-24T13:07:36Z</dcterms:modified>
</cp:coreProperties>
</file>