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handoutMasterIdLst>
    <p:handoutMasterId r:id="rId34"/>
  </p:handoutMasterIdLst>
  <p:sldIdLst>
    <p:sldId id="392" r:id="rId2"/>
    <p:sldId id="1294" r:id="rId3"/>
    <p:sldId id="1295" r:id="rId4"/>
    <p:sldId id="1261" r:id="rId5"/>
    <p:sldId id="1229" r:id="rId6"/>
    <p:sldId id="1267" r:id="rId7"/>
    <p:sldId id="1268" r:id="rId8"/>
    <p:sldId id="1248" r:id="rId9"/>
    <p:sldId id="1274" r:id="rId10"/>
    <p:sldId id="1275" r:id="rId11"/>
    <p:sldId id="1276" r:id="rId12"/>
    <p:sldId id="1271" r:id="rId13"/>
    <p:sldId id="370" r:id="rId14"/>
    <p:sldId id="656" r:id="rId15"/>
    <p:sldId id="1251" r:id="rId16"/>
    <p:sldId id="1278" r:id="rId17"/>
    <p:sldId id="1252" r:id="rId18"/>
    <p:sldId id="1217" r:id="rId19"/>
    <p:sldId id="1254" r:id="rId20"/>
    <p:sldId id="1279" r:id="rId21"/>
    <p:sldId id="1280" r:id="rId22"/>
    <p:sldId id="1281" r:id="rId23"/>
    <p:sldId id="1282" r:id="rId24"/>
    <p:sldId id="1260" r:id="rId25"/>
    <p:sldId id="1262" r:id="rId26"/>
    <p:sldId id="1263" r:id="rId27"/>
    <p:sldId id="1288" r:id="rId28"/>
    <p:sldId id="1286" r:id="rId29"/>
    <p:sldId id="1287" r:id="rId30"/>
    <p:sldId id="1290" r:id="rId31"/>
    <p:sldId id="1244" r:id="rId32"/>
  </p:sldIdLst>
  <p:sldSz cx="9144000" cy="6858000" type="screen4x3"/>
  <p:notesSz cx="6781800" cy="99187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432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264" autoAdjust="0"/>
    <p:restoredTop sz="60852" autoAdjust="0"/>
  </p:normalViewPr>
  <p:slideViewPr>
    <p:cSldViewPr>
      <p:cViewPr varScale="1">
        <p:scale>
          <a:sx n="74" d="100"/>
          <a:sy n="74" d="100"/>
        </p:scale>
        <p:origin x="1128" y="176"/>
      </p:cViewPr>
      <p:guideLst>
        <p:guide orient="horz" pos="2160"/>
        <p:guide pos="2880"/>
      </p:guideLst>
    </p:cSldViewPr>
  </p:slideViewPr>
  <p:notesTextViewPr>
    <p:cViewPr>
      <p:scale>
        <a:sx n="1" d="1"/>
        <a:sy n="1" d="1"/>
      </p:scale>
      <p:origin x="0" y="0"/>
    </p:cViewPr>
  </p:notesTextViewPr>
  <p:sorterViewPr>
    <p:cViewPr>
      <p:scale>
        <a:sx n="117" d="100"/>
        <a:sy n="117" d="100"/>
      </p:scale>
      <p:origin x="0" y="0"/>
    </p:cViewPr>
  </p:sorterViewPr>
  <p:notesViewPr>
    <p:cSldViewPr showGuides="1">
      <p:cViewPr varScale="1">
        <p:scale>
          <a:sx n="75" d="100"/>
          <a:sy n="75" d="100"/>
        </p:scale>
        <p:origin x="2128" y="1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7"/>
            <a:ext cx="2938779" cy="495935"/>
          </a:xfrm>
          <a:prstGeom prst="rect">
            <a:avLst/>
          </a:prstGeom>
        </p:spPr>
        <p:txBody>
          <a:bodyPr vert="horz" lIns="91272" tIns="45636" rIns="91272" bIns="45636" rtlCol="0"/>
          <a:lstStyle>
            <a:lvl1pPr algn="l">
              <a:defRPr sz="1200"/>
            </a:lvl1pPr>
          </a:lstStyle>
          <a:p>
            <a:endParaRPr lang="en-GB" dirty="0"/>
          </a:p>
        </p:txBody>
      </p:sp>
      <p:sp>
        <p:nvSpPr>
          <p:cNvPr id="4" name="Footer Placeholder 3"/>
          <p:cNvSpPr>
            <a:spLocks noGrp="1"/>
          </p:cNvSpPr>
          <p:nvPr>
            <p:ph type="ftr" sz="quarter" idx="2"/>
          </p:nvPr>
        </p:nvSpPr>
        <p:spPr>
          <a:xfrm>
            <a:off x="3" y="9421049"/>
            <a:ext cx="2938779" cy="495935"/>
          </a:xfrm>
          <a:prstGeom prst="rect">
            <a:avLst/>
          </a:prstGeom>
        </p:spPr>
        <p:txBody>
          <a:bodyPr vert="horz" lIns="91272" tIns="45636" rIns="91272" bIns="45636" rtlCol="0" anchor="b"/>
          <a:lstStyle>
            <a:lvl1pPr algn="l">
              <a:defRPr sz="1200"/>
            </a:lvl1pPr>
          </a:lstStyle>
          <a:p>
            <a:endParaRPr lang="en-GB"/>
          </a:p>
        </p:txBody>
      </p:sp>
      <p:sp>
        <p:nvSpPr>
          <p:cNvPr id="5" name="Slide Number Placeholder 4"/>
          <p:cNvSpPr>
            <a:spLocks noGrp="1"/>
          </p:cNvSpPr>
          <p:nvPr>
            <p:ph type="sldNum" sz="quarter" idx="3"/>
          </p:nvPr>
        </p:nvSpPr>
        <p:spPr>
          <a:xfrm>
            <a:off x="3841457" y="9421049"/>
            <a:ext cx="2938779" cy="495935"/>
          </a:xfrm>
          <a:prstGeom prst="rect">
            <a:avLst/>
          </a:prstGeom>
        </p:spPr>
        <p:txBody>
          <a:bodyPr vert="horz" lIns="91272" tIns="45636" rIns="91272" bIns="45636" rtlCol="0" anchor="b"/>
          <a:lstStyle>
            <a:lvl1pPr algn="r">
              <a:defRPr sz="1200"/>
            </a:lvl1pPr>
          </a:lstStyle>
          <a:p>
            <a:fld id="{24C2FC7C-BA77-4401-8CE3-ED21F8FC5925}" type="slidenum">
              <a:rPr lang="en-GB" smtClean="0"/>
              <a:t>‹#›</a:t>
            </a:fld>
            <a:endParaRPr lang="en-GB"/>
          </a:p>
        </p:txBody>
      </p:sp>
    </p:spTree>
    <p:extLst>
      <p:ext uri="{BB962C8B-B14F-4D97-AF65-F5344CB8AC3E}">
        <p14:creationId xmlns:p14="http://schemas.microsoft.com/office/powerpoint/2010/main" val="3393893397"/>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7"/>
            <a:ext cx="2938779" cy="495935"/>
          </a:xfrm>
          <a:prstGeom prst="rect">
            <a:avLst/>
          </a:prstGeom>
        </p:spPr>
        <p:txBody>
          <a:bodyPr vert="horz" lIns="91272" tIns="45636" rIns="91272" bIns="45636" rtlCol="0"/>
          <a:lstStyle>
            <a:lvl1pPr algn="l">
              <a:defRPr sz="1200"/>
            </a:lvl1pPr>
          </a:lstStyle>
          <a:p>
            <a:endParaRPr lang="en-GB"/>
          </a:p>
        </p:txBody>
      </p:sp>
      <p:sp>
        <p:nvSpPr>
          <p:cNvPr id="3" name="Date Placeholder 2"/>
          <p:cNvSpPr>
            <a:spLocks noGrp="1"/>
          </p:cNvSpPr>
          <p:nvPr>
            <p:ph type="dt" idx="1"/>
          </p:nvPr>
        </p:nvSpPr>
        <p:spPr>
          <a:xfrm>
            <a:off x="3841457" y="7"/>
            <a:ext cx="2938779" cy="495935"/>
          </a:xfrm>
          <a:prstGeom prst="rect">
            <a:avLst/>
          </a:prstGeom>
        </p:spPr>
        <p:txBody>
          <a:bodyPr vert="horz" lIns="91272" tIns="45636" rIns="91272" bIns="45636" rtlCol="0"/>
          <a:lstStyle>
            <a:lvl1pPr algn="r">
              <a:defRPr sz="1200"/>
            </a:lvl1pPr>
          </a:lstStyle>
          <a:p>
            <a:fld id="{ECB57898-015E-4F88-8D3E-7F99BB052BD7}" type="datetimeFigureOut">
              <a:rPr lang="en-GB" smtClean="0"/>
              <a:t>03/03/2020</a:t>
            </a:fld>
            <a:endParaRPr lang="en-GB"/>
          </a:p>
        </p:txBody>
      </p:sp>
      <p:sp>
        <p:nvSpPr>
          <p:cNvPr id="4" name="Slide Image Placeholder 3"/>
          <p:cNvSpPr>
            <a:spLocks noGrp="1" noRot="1" noChangeAspect="1"/>
          </p:cNvSpPr>
          <p:nvPr>
            <p:ph type="sldImg" idx="2"/>
          </p:nvPr>
        </p:nvSpPr>
        <p:spPr>
          <a:xfrm>
            <a:off x="911225" y="742950"/>
            <a:ext cx="4959350" cy="3719513"/>
          </a:xfrm>
          <a:prstGeom prst="rect">
            <a:avLst/>
          </a:prstGeom>
          <a:noFill/>
          <a:ln w="12700">
            <a:solidFill>
              <a:prstClr val="black"/>
            </a:solidFill>
          </a:ln>
        </p:spPr>
        <p:txBody>
          <a:bodyPr vert="horz" lIns="91272" tIns="45636" rIns="91272" bIns="45636" rtlCol="0" anchor="ctr"/>
          <a:lstStyle/>
          <a:p>
            <a:endParaRPr lang="en-GB"/>
          </a:p>
        </p:txBody>
      </p:sp>
      <p:sp>
        <p:nvSpPr>
          <p:cNvPr id="5" name="Notes Placeholder 4"/>
          <p:cNvSpPr>
            <a:spLocks noGrp="1"/>
          </p:cNvSpPr>
          <p:nvPr>
            <p:ph type="body" sz="quarter" idx="3"/>
          </p:nvPr>
        </p:nvSpPr>
        <p:spPr>
          <a:xfrm>
            <a:off x="678180" y="4711388"/>
            <a:ext cx="5425440" cy="4463415"/>
          </a:xfrm>
          <a:prstGeom prst="rect">
            <a:avLst/>
          </a:prstGeom>
        </p:spPr>
        <p:txBody>
          <a:bodyPr vert="horz" lIns="91272" tIns="45636" rIns="91272" bIns="45636"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3" y="9421049"/>
            <a:ext cx="2938779" cy="495935"/>
          </a:xfrm>
          <a:prstGeom prst="rect">
            <a:avLst/>
          </a:prstGeom>
        </p:spPr>
        <p:txBody>
          <a:bodyPr vert="horz" lIns="91272" tIns="45636" rIns="91272" bIns="45636" rtlCol="0" anchor="b"/>
          <a:lstStyle>
            <a:lvl1pPr algn="l">
              <a:defRPr sz="1200"/>
            </a:lvl1pPr>
          </a:lstStyle>
          <a:p>
            <a:endParaRPr lang="en-GB"/>
          </a:p>
        </p:txBody>
      </p:sp>
      <p:sp>
        <p:nvSpPr>
          <p:cNvPr id="7" name="Slide Number Placeholder 6"/>
          <p:cNvSpPr>
            <a:spLocks noGrp="1"/>
          </p:cNvSpPr>
          <p:nvPr>
            <p:ph type="sldNum" sz="quarter" idx="5"/>
          </p:nvPr>
        </p:nvSpPr>
        <p:spPr>
          <a:xfrm>
            <a:off x="3841457" y="9421049"/>
            <a:ext cx="2938779" cy="495935"/>
          </a:xfrm>
          <a:prstGeom prst="rect">
            <a:avLst/>
          </a:prstGeom>
        </p:spPr>
        <p:txBody>
          <a:bodyPr vert="horz" lIns="91272" tIns="45636" rIns="91272" bIns="45636" rtlCol="0" anchor="b"/>
          <a:lstStyle>
            <a:lvl1pPr algn="r">
              <a:defRPr sz="1200"/>
            </a:lvl1pPr>
          </a:lstStyle>
          <a:p>
            <a:fld id="{2C34AA06-6398-4F8B-8CED-57E088008201}" type="slidenum">
              <a:rPr lang="en-GB" smtClean="0"/>
              <a:t>‹#›</a:t>
            </a:fld>
            <a:endParaRPr lang="en-GB"/>
          </a:p>
        </p:txBody>
      </p:sp>
    </p:spTree>
    <p:extLst>
      <p:ext uri="{BB962C8B-B14F-4D97-AF65-F5344CB8AC3E}">
        <p14:creationId xmlns:p14="http://schemas.microsoft.com/office/powerpoint/2010/main" val="2264310749"/>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en.wikipedia.org/wiki/Braitenberg_vehicle"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imes New Roman" charset="0"/>
              </a:defRPr>
            </a:lvl1pPr>
            <a:lvl2pPr marL="742950" indent="-28575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imes New Roman" charset="0"/>
              </a:defRPr>
            </a:lvl2pPr>
            <a:lvl3pPr marL="11430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imes New Roman" charset="0"/>
              </a:defRPr>
            </a:lvl3pPr>
            <a:lvl4pPr marL="16002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imes New Roman" charset="0"/>
              </a:defRPr>
            </a:lvl4pPr>
            <a:lvl5pPr marL="20574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imes New Roman" charset="0"/>
              </a:defRPr>
            </a:lvl5pPr>
            <a:lvl6pPr marL="25146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imes New Roman" charset="0"/>
              </a:defRPr>
            </a:lvl6pPr>
            <a:lvl7pPr marL="29718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imes New Roman" charset="0"/>
              </a:defRPr>
            </a:lvl7pPr>
            <a:lvl8pPr marL="34290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imes New Roman" charset="0"/>
              </a:defRPr>
            </a:lvl8pPr>
            <a:lvl9pPr marL="38862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imes New Roman" charset="0"/>
              </a:defRPr>
            </a:lvl9pPr>
          </a:lstStyle>
          <a:p>
            <a:pPr>
              <a:spcBef>
                <a:spcPct val="0"/>
              </a:spcBef>
            </a:pPr>
            <a:fld id="{A579FED1-6DCD-6040-AC8C-7E8C4C0C64EF}" type="slidenum">
              <a:rPr lang="en-US" altLang="en-US">
                <a:solidFill>
                  <a:srgbClr val="000000"/>
                </a:solidFill>
                <a:latin typeface="Arial" charset="0"/>
              </a:rPr>
              <a:pPr>
                <a:spcBef>
                  <a:spcPct val="0"/>
                </a:spcBef>
              </a:pPr>
              <a:t>1</a:t>
            </a:fld>
            <a:endParaRPr lang="en-US" altLang="en-US">
              <a:solidFill>
                <a:srgbClr val="000000"/>
              </a:solidFill>
              <a:latin typeface="Arial" charset="0"/>
            </a:endParaRPr>
          </a:p>
        </p:txBody>
      </p:sp>
      <p:sp>
        <p:nvSpPr>
          <p:cNvPr id="23553" name="Text Box 1"/>
          <p:cNvSpPr txBox="1">
            <a:spLocks noChangeArrowheads="1"/>
          </p:cNvSpPr>
          <p:nvPr/>
        </p:nvSpPr>
        <p:spPr bwMode="auto">
          <a:xfrm>
            <a:off x="3886200" y="8686801"/>
            <a:ext cx="2971800" cy="4571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nchor="b"/>
          <a:lstStyle>
            <a:lvl1pPr>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imes New Roman" charset="0"/>
              </a:defRPr>
            </a:lvl1pPr>
            <a:lvl2pPr marL="742950" indent="-28575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imes New Roman" charset="0"/>
              </a:defRPr>
            </a:lvl2pPr>
            <a:lvl3pPr marL="11430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imes New Roman" charset="0"/>
              </a:defRPr>
            </a:lvl3pPr>
            <a:lvl4pPr marL="16002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imes New Roman" charset="0"/>
              </a:defRPr>
            </a:lvl4pPr>
            <a:lvl5pPr marL="20574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imes New Roman" charset="0"/>
              </a:defRPr>
            </a:lvl5pPr>
            <a:lvl6pPr marL="25146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imes New Roman" charset="0"/>
              </a:defRPr>
            </a:lvl6pPr>
            <a:lvl7pPr marL="29718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imes New Roman" charset="0"/>
              </a:defRPr>
            </a:lvl7pPr>
            <a:lvl8pPr marL="34290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imes New Roman" charset="0"/>
              </a:defRPr>
            </a:lvl8pPr>
            <a:lvl9pPr marL="38862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imes New Roman" charset="0"/>
              </a:defRPr>
            </a:lvl9pPr>
          </a:lstStyle>
          <a:p>
            <a:pPr algn="r" eaLnBrk="1" hangingPunct="1">
              <a:spcBef>
                <a:spcPct val="0"/>
              </a:spcBef>
            </a:pPr>
            <a:fld id="{0AB58A0A-7646-2C43-9095-E51FBB6D5774}" type="slidenum">
              <a:rPr lang="en-US" altLang="en-US">
                <a:solidFill>
                  <a:srgbClr val="000000"/>
                </a:solidFill>
                <a:latin typeface="Arial" charset="0"/>
                <a:ea typeface="ＭＳ Ｐゴシック" charset="-128"/>
                <a:cs typeface="ＭＳ Ｐゴシック" charset="-128"/>
              </a:rPr>
              <a:pPr algn="r" eaLnBrk="1" hangingPunct="1">
                <a:spcBef>
                  <a:spcPct val="0"/>
                </a:spcBef>
              </a:pPr>
              <a:t>1</a:t>
            </a:fld>
            <a:endParaRPr lang="en-US" altLang="en-US">
              <a:solidFill>
                <a:srgbClr val="000000"/>
              </a:solidFill>
              <a:latin typeface="Arial" charset="0"/>
              <a:ea typeface="ＭＳ Ｐゴシック" charset="-128"/>
              <a:cs typeface="ＭＳ Ｐゴシック" charset="-128"/>
            </a:endParaRPr>
          </a:p>
        </p:txBody>
      </p:sp>
      <p:sp>
        <p:nvSpPr>
          <p:cNvPr id="23554" name="Text Box 2"/>
          <p:cNvSpPr txBox="1">
            <a:spLocks noGrp="1" noRot="1" noChangeAspect="1" noChangeArrowheads="1"/>
          </p:cNvSpPr>
          <p:nvPr>
            <p:ph type="sldImg"/>
          </p:nvPr>
        </p:nvSpPr>
        <p:spPr>
          <a:xfrm>
            <a:off x="1141413" y="684213"/>
            <a:ext cx="4573587" cy="3430587"/>
          </a:xfrm>
          <a:solidFill>
            <a:srgbClr val="FFFFFF"/>
          </a:solidFill>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23555" name="Text Box 3"/>
          <p:cNvSpPr txBox="1">
            <a:spLocks noChangeArrowheads="1"/>
          </p:cNvSpPr>
          <p:nvPr/>
        </p:nvSpPr>
        <p:spPr bwMode="auto">
          <a:xfrm>
            <a:off x="914400" y="4343400"/>
            <a:ext cx="5029200" cy="41147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defRPr sz="2400">
                <a:solidFill>
                  <a:schemeClr val="tx1"/>
                </a:solidFill>
                <a:latin typeface="Times New Roman" charset="0"/>
                <a:ea typeface="Arial" charset="0"/>
                <a:cs typeface="Arial" charset="0"/>
              </a:defRPr>
            </a:lvl1pPr>
            <a:lvl2pPr marL="742950" indent="-285750">
              <a:defRPr sz="2400">
                <a:solidFill>
                  <a:schemeClr val="tx1"/>
                </a:solidFill>
                <a:latin typeface="Times New Roman" charset="0"/>
                <a:ea typeface="Arial" charset="0"/>
                <a:cs typeface="Arial" charset="0"/>
              </a:defRPr>
            </a:lvl2pPr>
            <a:lvl3pPr marL="1143000" indent="-228600">
              <a:defRPr sz="2400">
                <a:solidFill>
                  <a:schemeClr val="tx1"/>
                </a:solidFill>
                <a:latin typeface="Times New Roman" charset="0"/>
                <a:ea typeface="Arial" charset="0"/>
                <a:cs typeface="Arial" charset="0"/>
              </a:defRPr>
            </a:lvl3pPr>
            <a:lvl4pPr marL="1600200" indent="-228600">
              <a:defRPr sz="2400">
                <a:solidFill>
                  <a:schemeClr val="tx1"/>
                </a:solidFill>
                <a:latin typeface="Times New Roman" charset="0"/>
                <a:ea typeface="Arial" charset="0"/>
                <a:cs typeface="Arial" charset="0"/>
              </a:defRPr>
            </a:lvl4pPr>
            <a:lvl5pPr marL="2057400" indent="-228600">
              <a:defRPr sz="2400">
                <a:solidFill>
                  <a:schemeClr val="tx1"/>
                </a:solidFill>
                <a:latin typeface="Times New Roman" charset="0"/>
                <a:ea typeface="Arial" charset="0"/>
                <a:cs typeface="Arial" charset="0"/>
              </a:defRPr>
            </a:lvl5pPr>
            <a:lvl6pPr marL="2514600" indent="-228600" eaLnBrk="0" fontAlgn="base" hangingPunct="0">
              <a:spcBef>
                <a:spcPct val="0"/>
              </a:spcBef>
              <a:spcAft>
                <a:spcPct val="0"/>
              </a:spcAft>
              <a:defRPr sz="2400">
                <a:solidFill>
                  <a:schemeClr val="tx1"/>
                </a:solidFill>
                <a:latin typeface="Times New Roman" charset="0"/>
                <a:ea typeface="Arial" charset="0"/>
                <a:cs typeface="Arial" charset="0"/>
              </a:defRPr>
            </a:lvl6pPr>
            <a:lvl7pPr marL="2971800" indent="-228600" eaLnBrk="0" fontAlgn="base" hangingPunct="0">
              <a:spcBef>
                <a:spcPct val="0"/>
              </a:spcBef>
              <a:spcAft>
                <a:spcPct val="0"/>
              </a:spcAft>
              <a:defRPr sz="2400">
                <a:solidFill>
                  <a:schemeClr val="tx1"/>
                </a:solidFill>
                <a:latin typeface="Times New Roman" charset="0"/>
                <a:ea typeface="Arial" charset="0"/>
                <a:cs typeface="Arial" charset="0"/>
              </a:defRPr>
            </a:lvl7pPr>
            <a:lvl8pPr marL="3429000" indent="-228600" eaLnBrk="0" fontAlgn="base" hangingPunct="0">
              <a:spcBef>
                <a:spcPct val="0"/>
              </a:spcBef>
              <a:spcAft>
                <a:spcPct val="0"/>
              </a:spcAft>
              <a:defRPr sz="2400">
                <a:solidFill>
                  <a:schemeClr val="tx1"/>
                </a:solidFill>
                <a:latin typeface="Times New Roman" charset="0"/>
                <a:ea typeface="Arial" charset="0"/>
                <a:cs typeface="Arial" charset="0"/>
              </a:defRPr>
            </a:lvl8pPr>
            <a:lvl9pPr marL="3886200" indent="-228600" eaLnBrk="0" fontAlgn="base" hangingPunct="0">
              <a:spcBef>
                <a:spcPct val="0"/>
              </a:spcBef>
              <a:spcAft>
                <a:spcPct val="0"/>
              </a:spcAft>
              <a:defRPr sz="2400">
                <a:solidFill>
                  <a:schemeClr val="tx1"/>
                </a:solidFill>
                <a:latin typeface="Times New Roman" charset="0"/>
                <a:ea typeface="Arial" charset="0"/>
                <a:cs typeface="Arial" charset="0"/>
              </a:defRPr>
            </a:lvl9pPr>
          </a:lstStyle>
          <a:p>
            <a:pPr eaLnBrk="1" hangingPunct="1">
              <a:buClr>
                <a:srgbClr val="000000"/>
              </a:buClr>
              <a:buSzPct val="100000"/>
              <a:buFont typeface="Times New Roman" charset="0"/>
              <a:buNone/>
            </a:pPr>
            <a:endParaRPr lang="en-US" altLang="en-US"/>
          </a:p>
        </p:txBody>
      </p:sp>
      <p:sp>
        <p:nvSpPr>
          <p:cNvPr id="2" name="Notes Placeholder 1"/>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42525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We must calculate a custom </a:t>
            </a:r>
            <a:r>
              <a:rPr lang="en-GB" sz="1200" b="0" i="0" kern="1200" dirty="0" err="1">
                <a:solidFill>
                  <a:schemeClr val="tx1"/>
                </a:solidFill>
                <a:effectLst/>
                <a:latin typeface="+mn-lt"/>
                <a:ea typeface="+mn-ea"/>
                <a:cs typeface="+mn-cs"/>
              </a:rPr>
              <a:t>PVector</a:t>
            </a:r>
            <a:r>
              <a:rPr lang="en-GB" sz="1200" b="0" i="0" kern="1200" dirty="0">
                <a:solidFill>
                  <a:schemeClr val="tx1"/>
                </a:solidFill>
                <a:effectLst/>
                <a:latin typeface="+mn-lt"/>
                <a:ea typeface="+mn-ea"/>
                <a:cs typeface="+mn-cs"/>
              </a:rPr>
              <a:t> force for each and every particle and apply that force.</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How is that force calculated?</a:t>
            </a:r>
            <a:endParaRPr lang="en-US" dirty="0"/>
          </a:p>
        </p:txBody>
      </p:sp>
      <p:sp>
        <p:nvSpPr>
          <p:cNvPr id="4" name="Date Placeholder 3"/>
          <p:cNvSpPr>
            <a:spLocks noGrp="1"/>
          </p:cNvSpPr>
          <p:nvPr>
            <p:ph type="dt" idx="1"/>
          </p:nvPr>
        </p:nvSpPr>
        <p:spPr/>
        <p:txBody>
          <a:bodyPr/>
          <a:lstStyle/>
          <a:p>
            <a:fld id="{EEC6B046-3151-3A44-8F34-AE8CAA1F9011}" type="datetime1">
              <a:rPr lang="en-GB" smtClean="0"/>
              <a:t>03/03/2020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10</a:t>
            </a:fld>
            <a:endParaRPr lang="en-GB"/>
          </a:p>
        </p:txBody>
      </p:sp>
    </p:spTree>
    <p:extLst>
      <p:ext uri="{BB962C8B-B14F-4D97-AF65-F5344CB8AC3E}">
        <p14:creationId xmlns:p14="http://schemas.microsoft.com/office/powerpoint/2010/main" val="39845353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In a function called repel(), which is the inverse of the attract() function we wrote for the Attractor class.</a:t>
            </a:r>
            <a:endParaRPr lang="en-US" dirty="0"/>
          </a:p>
        </p:txBody>
      </p:sp>
      <p:sp>
        <p:nvSpPr>
          <p:cNvPr id="4" name="Date Placeholder 3"/>
          <p:cNvSpPr>
            <a:spLocks noGrp="1"/>
          </p:cNvSpPr>
          <p:nvPr>
            <p:ph type="dt" idx="1"/>
          </p:nvPr>
        </p:nvSpPr>
        <p:spPr/>
        <p:txBody>
          <a:bodyPr/>
          <a:lstStyle/>
          <a:p>
            <a:fld id="{53FF2BA2-A071-B94E-836C-E633A44D0DF9}" type="datetime1">
              <a:rPr lang="en-GB" smtClean="0"/>
              <a:t>03/03/2020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11</a:t>
            </a:fld>
            <a:endParaRPr lang="en-GB"/>
          </a:p>
        </p:txBody>
      </p:sp>
    </p:spTree>
    <p:extLst>
      <p:ext uri="{BB962C8B-B14F-4D97-AF65-F5344CB8AC3E}">
        <p14:creationId xmlns:p14="http://schemas.microsoft.com/office/powerpoint/2010/main" val="14542518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We should note that </a:t>
            </a:r>
            <a:r>
              <a:rPr lang="en-GB" sz="1200" b="0" i="0" kern="1200" dirty="0" err="1">
                <a:solidFill>
                  <a:schemeClr val="tx1"/>
                </a:solidFill>
                <a:effectLst/>
                <a:latin typeface="+mn-lt"/>
                <a:ea typeface="+mn-ea"/>
                <a:cs typeface="+mn-cs"/>
              </a:rPr>
              <a:t>toxiclibs</a:t>
            </a:r>
            <a:r>
              <a:rPr lang="en-GB" sz="1200" b="0" i="0" kern="1200" dirty="0">
                <a:solidFill>
                  <a:schemeClr val="tx1"/>
                </a:solidFill>
                <a:effectLst/>
                <a:latin typeface="+mn-lt"/>
                <a:ea typeface="+mn-ea"/>
                <a:cs typeface="+mn-cs"/>
              </a:rPr>
              <a:t> was designed specifically for use with Processing. This is great news. The trouble we had with making Box2D work in Processing (multiple coordinate systems, Box2D vs. JBox2D vs. PBox2D) is not an issue here. </a:t>
            </a:r>
            <a:r>
              <a:rPr lang="en-GB" sz="1200" b="0" i="0" kern="1200" dirty="0" err="1">
                <a:solidFill>
                  <a:schemeClr val="tx1"/>
                </a:solidFill>
                <a:effectLst/>
                <a:latin typeface="+mn-lt"/>
                <a:ea typeface="+mn-ea"/>
                <a:cs typeface="+mn-cs"/>
              </a:rPr>
              <a:t>toxiclibs</a:t>
            </a:r>
            <a:r>
              <a:rPr lang="en-GB" sz="1200" b="0" i="0" kern="1200" dirty="0">
                <a:solidFill>
                  <a:schemeClr val="tx1"/>
                </a:solidFill>
                <a:effectLst/>
                <a:latin typeface="+mn-lt"/>
                <a:ea typeface="+mn-ea"/>
                <a:cs typeface="+mn-cs"/>
              </a:rPr>
              <a:t> is a library that you just download, stick in your libraries folder, and use. And the coordinate system that we’ll use for the physics engine is the coordinate system of Processing, so no translating back and forth. In addition, </a:t>
            </a:r>
            <a:r>
              <a:rPr lang="en-GB" sz="1200" b="0" i="0" kern="1200" dirty="0" err="1">
                <a:solidFill>
                  <a:schemeClr val="tx1"/>
                </a:solidFill>
                <a:effectLst/>
                <a:latin typeface="+mn-lt"/>
                <a:ea typeface="+mn-ea"/>
                <a:cs typeface="+mn-cs"/>
              </a:rPr>
              <a:t>toxiclibs</a:t>
            </a:r>
            <a:r>
              <a:rPr lang="en-GB" sz="1200" b="0" i="0" kern="1200" dirty="0">
                <a:solidFill>
                  <a:schemeClr val="tx1"/>
                </a:solidFill>
                <a:effectLst/>
                <a:latin typeface="+mn-lt"/>
                <a:ea typeface="+mn-ea"/>
                <a:cs typeface="+mn-cs"/>
              </a:rPr>
              <a:t> is not limited to a 2D world; all of the physics simulations and functions work in both two and three dimensions. So how do you decide which library you should use? Box2D or </a:t>
            </a:r>
            <a:r>
              <a:rPr lang="en-GB" sz="1200" b="0" i="0" kern="1200" dirty="0" err="1">
                <a:solidFill>
                  <a:schemeClr val="tx1"/>
                </a:solidFill>
                <a:effectLst/>
                <a:latin typeface="+mn-lt"/>
                <a:ea typeface="+mn-ea"/>
                <a:cs typeface="+mn-cs"/>
              </a:rPr>
              <a:t>toxiclibs</a:t>
            </a:r>
            <a:r>
              <a:rPr lang="en-GB" sz="1200" b="0" i="0" kern="1200" dirty="0">
                <a:solidFill>
                  <a:schemeClr val="tx1"/>
                </a:solidFill>
                <a:effectLst/>
                <a:latin typeface="+mn-lt"/>
                <a:ea typeface="+mn-ea"/>
                <a:cs typeface="+mn-cs"/>
              </a:rPr>
              <a:t>? If you fall into one of the following two categories, your decision is a bit easier:</a:t>
            </a:r>
          </a:p>
          <a:p>
            <a:r>
              <a:rPr lang="en-GB" sz="1200" b="1" i="0" kern="1200" dirty="0">
                <a:solidFill>
                  <a:schemeClr val="tx1"/>
                </a:solidFill>
                <a:effectLst/>
                <a:latin typeface="+mn-lt"/>
                <a:ea typeface="+mn-ea"/>
                <a:cs typeface="+mn-cs"/>
              </a:rPr>
              <a:t>1. My project involves collisions. I have circles, squares, and other strangely shaped objects that knock each other around and bounce off each other.</a:t>
            </a:r>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In this case, you are going to need Box2D. </a:t>
            </a:r>
            <a:r>
              <a:rPr lang="en-GB" sz="1200" b="0" i="0" kern="1200" dirty="0" err="1">
                <a:solidFill>
                  <a:schemeClr val="tx1"/>
                </a:solidFill>
                <a:effectLst/>
                <a:latin typeface="+mn-lt"/>
                <a:ea typeface="+mn-ea"/>
                <a:cs typeface="+mn-cs"/>
              </a:rPr>
              <a:t>toxiclibs</a:t>
            </a:r>
            <a:r>
              <a:rPr lang="en-GB" sz="1200" b="0" i="0" kern="1200" dirty="0">
                <a:solidFill>
                  <a:schemeClr val="tx1"/>
                </a:solidFill>
                <a:effectLst/>
                <a:latin typeface="+mn-lt"/>
                <a:ea typeface="+mn-ea"/>
                <a:cs typeface="+mn-cs"/>
              </a:rPr>
              <a:t> does not handle collisions.</a:t>
            </a:r>
          </a:p>
          <a:p>
            <a:r>
              <a:rPr lang="en-GB" sz="1200" b="1" i="0" kern="1200" dirty="0">
                <a:solidFill>
                  <a:schemeClr val="tx1"/>
                </a:solidFill>
                <a:effectLst/>
                <a:latin typeface="+mn-lt"/>
                <a:ea typeface="+mn-ea"/>
                <a:cs typeface="+mn-cs"/>
              </a:rPr>
              <a:t>2. My project involves lots of particles flying around the screen. Sometimes they attract each other. Sometimes they repel each other. And sometimes they are connected with springs.</a:t>
            </a:r>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In this case, </a:t>
            </a:r>
            <a:r>
              <a:rPr lang="en-GB" sz="1200" b="0" i="0" kern="1200" dirty="0" err="1">
                <a:solidFill>
                  <a:schemeClr val="tx1"/>
                </a:solidFill>
                <a:effectLst/>
                <a:latin typeface="+mn-lt"/>
                <a:ea typeface="+mn-ea"/>
                <a:cs typeface="+mn-cs"/>
              </a:rPr>
              <a:t>toxiclibs</a:t>
            </a:r>
            <a:r>
              <a:rPr lang="en-GB" sz="1200" b="0" i="0" kern="1200" dirty="0">
                <a:solidFill>
                  <a:schemeClr val="tx1"/>
                </a:solidFill>
                <a:effectLst/>
                <a:latin typeface="+mn-lt"/>
                <a:ea typeface="+mn-ea"/>
                <a:cs typeface="+mn-cs"/>
              </a:rPr>
              <a:t> is likely your best choice. It is simpler to use than Box2D and particularly well suited to connected systems of particles. </a:t>
            </a:r>
            <a:r>
              <a:rPr lang="en-GB" sz="1200" b="0" i="0" kern="1200" dirty="0" err="1">
                <a:solidFill>
                  <a:schemeClr val="tx1"/>
                </a:solidFill>
                <a:effectLst/>
                <a:latin typeface="+mn-lt"/>
                <a:ea typeface="+mn-ea"/>
                <a:cs typeface="+mn-cs"/>
              </a:rPr>
              <a:t>toxiclibs</a:t>
            </a:r>
            <a:r>
              <a:rPr lang="en-GB" sz="1200" b="0" i="0" kern="1200" dirty="0">
                <a:solidFill>
                  <a:schemeClr val="tx1"/>
                </a:solidFill>
                <a:effectLst/>
                <a:latin typeface="+mn-lt"/>
                <a:ea typeface="+mn-ea"/>
                <a:cs typeface="+mn-cs"/>
              </a:rPr>
              <a:t> is also very high performance, due to the speed of the </a:t>
            </a:r>
            <a:r>
              <a:rPr lang="en-GB" sz="1200" b="0" i="0" kern="1200" dirty="0" err="1">
                <a:solidFill>
                  <a:schemeClr val="tx1"/>
                </a:solidFill>
                <a:effectLst/>
                <a:latin typeface="+mn-lt"/>
                <a:ea typeface="+mn-ea"/>
                <a:cs typeface="+mn-cs"/>
              </a:rPr>
              <a:t>Verlet</a:t>
            </a:r>
            <a:r>
              <a:rPr lang="en-GB" sz="1200" b="0" i="0" kern="1200" dirty="0">
                <a:solidFill>
                  <a:schemeClr val="tx1"/>
                </a:solidFill>
                <a:effectLst/>
                <a:latin typeface="+mn-lt"/>
                <a:ea typeface="+mn-ea"/>
                <a:cs typeface="+mn-cs"/>
              </a:rPr>
              <a:t> integration algorithm (not to mention the fact that the program gets to ignore all of the collision geometry).</a:t>
            </a:r>
          </a:p>
          <a:p>
            <a:endParaRPr lang="en-US" dirty="0"/>
          </a:p>
        </p:txBody>
      </p:sp>
      <p:sp>
        <p:nvSpPr>
          <p:cNvPr id="4" name="Date Placeholder 3"/>
          <p:cNvSpPr>
            <a:spLocks noGrp="1"/>
          </p:cNvSpPr>
          <p:nvPr>
            <p:ph type="dt" idx="1"/>
          </p:nvPr>
        </p:nvSpPr>
        <p:spPr/>
        <p:txBody>
          <a:bodyPr/>
          <a:lstStyle/>
          <a:p>
            <a:fld id="{1D4D50C6-7566-AD40-9DC2-0866CB911D4F}" type="datetime1">
              <a:rPr lang="en-GB" smtClean="0"/>
              <a:t>03/03/2020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12</a:t>
            </a:fld>
            <a:endParaRPr lang="en-GB"/>
          </a:p>
        </p:txBody>
      </p:sp>
    </p:spTree>
    <p:extLst>
      <p:ext uri="{BB962C8B-B14F-4D97-AF65-F5344CB8AC3E}">
        <p14:creationId xmlns:p14="http://schemas.microsoft.com/office/powerpoint/2010/main" val="9875494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fld id="{94922C7B-77E8-C742-B314-176944156DF9}" type="datetime1">
              <a:rPr lang="en-GB" smtClean="0"/>
              <a:t>03/03/2020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13</a:t>
            </a:fld>
            <a:endParaRPr lang="en-GB"/>
          </a:p>
        </p:txBody>
      </p:sp>
    </p:spTree>
    <p:extLst>
      <p:ext uri="{BB962C8B-B14F-4D97-AF65-F5344CB8AC3E}">
        <p14:creationId xmlns:p14="http://schemas.microsoft.com/office/powerpoint/2010/main" val="19974173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fld id="{22E485B2-DBCA-2349-AF27-8F66443ADC6B}" type="datetime1">
              <a:rPr lang="en-GB" smtClean="0"/>
              <a:t>03/03/2020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14</a:t>
            </a:fld>
            <a:endParaRPr lang="en-GB"/>
          </a:p>
        </p:txBody>
      </p:sp>
    </p:spTree>
    <p:extLst>
      <p:ext uri="{BB962C8B-B14F-4D97-AF65-F5344CB8AC3E}">
        <p14:creationId xmlns:p14="http://schemas.microsoft.com/office/powerpoint/2010/main" val="7071804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Are we designing an all-knowing rectangle that flies around a Processing window, aware of everything else in that window? Or are we creating a shape that can only examine any other object within fifteen pixels of itself? Of course, there is no right answer to this question; it all depends. We’ll explore some possibilities as we move forward. For a simulation to feel more “natural,” however, limitations are a good thing. An insect, for example, may only be aware of the sights and smells that immediately surround it. For a real-world creature, we could study the exact science of these limitations. Luckily for us, we can just make stuff up and try it out.</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This will be the easy part for us, as the action is a force. The environment might tell the agent that there’s a big scary-looking shark swimming right at it, and the action will be a powerful force in the opposite direction.</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many of these examples will have no leader for an important reason. As we get to the end of this chapter and examine group </a:t>
            </a:r>
            <a:r>
              <a:rPr lang="en-GB" sz="1200" b="0" i="0" kern="1200" dirty="0" err="1">
                <a:solidFill>
                  <a:schemeClr val="tx1"/>
                </a:solidFill>
                <a:effectLst/>
                <a:latin typeface="+mn-lt"/>
                <a:ea typeface="+mn-ea"/>
                <a:cs typeface="+mn-cs"/>
              </a:rPr>
              <a:t>behaviors</a:t>
            </a:r>
            <a:r>
              <a:rPr lang="en-GB" sz="1200" b="0" i="0" kern="1200" dirty="0">
                <a:solidFill>
                  <a:schemeClr val="tx1"/>
                </a:solidFill>
                <a:effectLst/>
                <a:latin typeface="+mn-lt"/>
                <a:ea typeface="+mn-ea"/>
                <a:cs typeface="+mn-cs"/>
              </a:rPr>
              <a:t>, we will look at designing collections of autonomous agents that exhibit the properties of complex systems— intelligent and structured group dynamics that emerge not from a leader, but from the local interactions of the elements themselves.</a:t>
            </a:r>
          </a:p>
          <a:p>
            <a:endParaRPr lang="en-GB" sz="1200" b="0" i="0" kern="1200" dirty="0">
              <a:solidFill>
                <a:schemeClr val="tx1"/>
              </a:solidFill>
              <a:effectLst/>
              <a:latin typeface="+mn-lt"/>
              <a:ea typeface="+mn-ea"/>
              <a:cs typeface="+mn-cs"/>
            </a:endParaRPr>
          </a:p>
          <a:p>
            <a:endParaRPr lang="en-US" dirty="0"/>
          </a:p>
        </p:txBody>
      </p:sp>
      <p:sp>
        <p:nvSpPr>
          <p:cNvPr id="4" name="Date Placeholder 3"/>
          <p:cNvSpPr>
            <a:spLocks noGrp="1"/>
          </p:cNvSpPr>
          <p:nvPr>
            <p:ph type="dt" idx="1"/>
          </p:nvPr>
        </p:nvSpPr>
        <p:spPr/>
        <p:txBody>
          <a:bodyPr/>
          <a:lstStyle/>
          <a:p>
            <a:fld id="{F1CA9D4D-260C-5C4F-B907-8097ECAA361A}" type="datetime1">
              <a:rPr lang="en-GB" smtClean="0"/>
              <a:t>03/03/2020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15</a:t>
            </a:fld>
            <a:endParaRPr lang="en-GB"/>
          </a:p>
        </p:txBody>
      </p:sp>
    </p:spTree>
    <p:extLst>
      <p:ext uri="{BB962C8B-B14F-4D97-AF65-F5344CB8AC3E}">
        <p14:creationId xmlns:p14="http://schemas.microsoft.com/office/powerpoint/2010/main" val="37684712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hlinkClick r:id="rId3"/>
              </a:rPr>
              <a:t>Braitenburg vehicles</a:t>
            </a:r>
            <a:r>
              <a:rPr lang="en-GB" sz="1200" b="0" i="0" kern="1200" dirty="0">
                <a:solidFill>
                  <a:schemeClr val="tx1"/>
                </a:solidFill>
                <a:effectLst/>
                <a:latin typeface="+mn-lt"/>
                <a:ea typeface="+mn-ea"/>
                <a:cs typeface="+mn-cs"/>
              </a:rPr>
              <a:t> are one of the simplest examples of biologically inspired robotics. They use simple connections between sensors and motors to produce seemingly complex behaviour.</a:t>
            </a:r>
          </a:p>
          <a:p>
            <a:r>
              <a:rPr lang="en-GB" sz="1200" b="0" i="0" kern="1200" dirty="0">
                <a:solidFill>
                  <a:schemeClr val="tx1"/>
                </a:solidFill>
                <a:effectLst/>
                <a:latin typeface="+mn-lt"/>
                <a:ea typeface="+mn-ea"/>
                <a:cs typeface="+mn-cs"/>
              </a:rPr>
              <a:t>The sensor-motor connections can be set up in two ways as illustrated. In both cases increased light on the sensor results in the motor turning faster.</a:t>
            </a:r>
          </a:p>
          <a:p>
            <a:r>
              <a:rPr lang="en-GB" sz="1200" b="0" i="0" kern="1200" dirty="0">
                <a:solidFill>
                  <a:schemeClr val="tx1"/>
                </a:solidFill>
                <a:effectLst/>
                <a:latin typeface="+mn-lt"/>
                <a:ea typeface="+mn-ea"/>
                <a:cs typeface="+mn-cs"/>
              </a:rPr>
              <a:t>In the first state (fear) the sensor on the left is connected to the motor on the left and the sensor on the right is connected to the motor on the right. A vehicle set up like this will speed up when exposed to more light and tend to turn away from a light source.</a:t>
            </a:r>
          </a:p>
          <a:p>
            <a:r>
              <a:rPr lang="en-GB" sz="1200" b="0" i="0" kern="1200" dirty="0">
                <a:solidFill>
                  <a:schemeClr val="tx1"/>
                </a:solidFill>
                <a:effectLst/>
                <a:latin typeface="+mn-lt"/>
                <a:ea typeface="+mn-ea"/>
                <a:cs typeface="+mn-cs"/>
              </a:rPr>
              <a:t>In the second state (aggression) the sensor-motor connections are crossed. Now if the light source is to one side, the vehicle will turn towards it with increasing speed. This is the most interesting state for interaction as the robot will follow a moving light source.</a:t>
            </a:r>
          </a:p>
          <a:p>
            <a:endParaRPr lang="en-US" dirty="0"/>
          </a:p>
        </p:txBody>
      </p:sp>
      <p:sp>
        <p:nvSpPr>
          <p:cNvPr id="4" name="Date Placeholder 3"/>
          <p:cNvSpPr>
            <a:spLocks noGrp="1"/>
          </p:cNvSpPr>
          <p:nvPr>
            <p:ph type="dt" idx="1"/>
          </p:nvPr>
        </p:nvSpPr>
        <p:spPr/>
        <p:txBody>
          <a:bodyPr/>
          <a:lstStyle/>
          <a:p>
            <a:fld id="{EA33E857-AD37-6B4C-ACDB-BD82517391E5}" type="datetime1">
              <a:rPr lang="en-GB" smtClean="0"/>
              <a:t>03/03/2020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16</a:t>
            </a:fld>
            <a:endParaRPr lang="en-GB"/>
          </a:p>
        </p:txBody>
      </p:sp>
    </p:spTree>
    <p:extLst>
      <p:ext uri="{BB962C8B-B14F-4D97-AF65-F5344CB8AC3E}">
        <p14:creationId xmlns:p14="http://schemas.microsoft.com/office/powerpoint/2010/main" val="38109117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ffectLst/>
              </a:rPr>
              <a:t>Reynolds describes the motion of </a:t>
            </a:r>
            <a:r>
              <a:rPr lang="en-GB" i="1" dirty="0">
                <a:effectLst/>
              </a:rPr>
              <a:t>idealized</a:t>
            </a:r>
            <a:r>
              <a:rPr lang="en-GB" dirty="0">
                <a:effectLst/>
              </a:rPr>
              <a:t> vehicles (idealized because we are not concerned with the actual engineering of such vehicles, but simply assume that they exist and will respond to our rules) as a series of three layers—</a:t>
            </a:r>
            <a:r>
              <a:rPr lang="en-GB" b="1" dirty="0">
                <a:effectLst/>
              </a:rPr>
              <a:t>Action Selection</a:t>
            </a:r>
            <a:r>
              <a:rPr lang="en-GB" dirty="0">
                <a:effectLst/>
              </a:rPr>
              <a:t>, </a:t>
            </a:r>
            <a:r>
              <a:rPr lang="en-GB" b="1" dirty="0">
                <a:effectLst/>
              </a:rPr>
              <a:t>Steering</a:t>
            </a:r>
            <a:r>
              <a:rPr lang="en-GB" dirty="0">
                <a:effectLst/>
              </a:rPr>
              <a:t>, and </a:t>
            </a:r>
            <a:r>
              <a:rPr lang="en-GB" b="1" dirty="0">
                <a:effectLst/>
              </a:rPr>
              <a:t>Locomotion</a:t>
            </a:r>
            <a:r>
              <a:rPr lang="en-GB" dirty="0">
                <a:effectLst/>
              </a:rPr>
              <a:t>.</a:t>
            </a:r>
          </a:p>
          <a:p>
            <a:endParaRPr lang="en-GB" dirty="0">
              <a:effectLst/>
            </a:endParaRPr>
          </a:p>
          <a:p>
            <a:r>
              <a:rPr lang="en-GB" b="1" i="1" dirty="0">
                <a:effectLst/>
              </a:rPr>
              <a:t>Action Selection.</a:t>
            </a:r>
            <a:r>
              <a:rPr lang="en-GB" dirty="0">
                <a:effectLst/>
              </a:rPr>
              <a:t> A vehicle has a goal (or goals) and can select an action (or a combination of actions) based on that goal. This is essentially where we left off with autonomous agents. The vehicle takes a look at its environment and calculates an action based on a desire.  Reynolds’s paper describes many goals and associated actions such as: seek a target, avoid an obstacle, and follow a path. </a:t>
            </a:r>
          </a:p>
          <a:p>
            <a:endParaRPr lang="en-GB" b="1" i="1" dirty="0">
              <a:effectLst/>
            </a:endParaRPr>
          </a:p>
          <a:p>
            <a:r>
              <a:rPr lang="en-GB" b="1" i="1" dirty="0">
                <a:effectLst/>
              </a:rPr>
              <a:t>Steering.</a:t>
            </a:r>
            <a:r>
              <a:rPr lang="en-GB" dirty="0">
                <a:effectLst/>
              </a:rPr>
              <a:t> Once an action has been selected, the vehicle has to calculate its next move. For us, the next move will be a force; more specifically, a steering force. Luckily, Reynolds has developed a simple steering force formula that we’ll use throughout the examples in this chapter: </a:t>
            </a:r>
            <a:r>
              <a:rPr lang="en-GB" b="1" i="1" dirty="0">
                <a:effectLst/>
              </a:rPr>
              <a:t>steering force = desired velocity - current velocity</a:t>
            </a:r>
            <a:r>
              <a:rPr lang="en-GB" dirty="0">
                <a:effectLst/>
              </a:rPr>
              <a:t>. </a:t>
            </a:r>
          </a:p>
          <a:p>
            <a:endParaRPr lang="en-GB" dirty="0">
              <a:effectLst/>
            </a:endParaRPr>
          </a:p>
          <a:p>
            <a:r>
              <a:rPr lang="en-GB" b="1" i="1" dirty="0">
                <a:effectLst/>
              </a:rPr>
              <a:t>Locomotion.</a:t>
            </a:r>
            <a:r>
              <a:rPr lang="en-GB" dirty="0">
                <a:effectLst/>
              </a:rPr>
              <a:t> For the most part, we’re going to ignore this third layer. In the case of fleeing zombies, the locomotion could be described as “left foot, right foot, left foot, right foot, as fast as you can.” In our Processing world, however, a rectangle or circle or triangle’s actual movement across a window is irrelevant given that it’s all an illusion in the first place. Nevertheless, this isn’t to say that you should ignore locomotion entirely. You will find great value in thinking about the locomotive design of your vehicle and how you choose to animate it. </a:t>
            </a:r>
          </a:p>
          <a:p>
            <a:endParaRPr lang="en-GB" dirty="0">
              <a:effectLst/>
            </a:endParaRPr>
          </a:p>
          <a:p>
            <a:r>
              <a:rPr lang="en-GB" dirty="0">
                <a:effectLst/>
              </a:rPr>
              <a:t>these are a set of building blocks, a foundation from which you can design and develop vehicles with creative goals and new and exciting </a:t>
            </a:r>
            <a:r>
              <a:rPr lang="en-GB" dirty="0" err="1">
                <a:effectLst/>
              </a:rPr>
              <a:t>behaviors</a:t>
            </a:r>
            <a:r>
              <a:rPr lang="en-GB" dirty="0">
                <a:effectLst/>
              </a:rPr>
              <a:t>. view these examples as pieces of a larger puzzle that you will eventually assemble.</a:t>
            </a:r>
          </a:p>
          <a:p>
            <a:br>
              <a:rPr lang="en-GB" dirty="0"/>
            </a:br>
            <a:endParaRPr lang="en-US" dirty="0"/>
          </a:p>
        </p:txBody>
      </p:sp>
      <p:sp>
        <p:nvSpPr>
          <p:cNvPr id="4" name="Date Placeholder 3"/>
          <p:cNvSpPr>
            <a:spLocks noGrp="1"/>
          </p:cNvSpPr>
          <p:nvPr>
            <p:ph type="dt" idx="1"/>
          </p:nvPr>
        </p:nvSpPr>
        <p:spPr/>
        <p:txBody>
          <a:bodyPr/>
          <a:lstStyle/>
          <a:p>
            <a:fld id="{8812B455-2C0D-E141-90A3-22BDEB557248}" type="datetime1">
              <a:rPr lang="en-GB" smtClean="0"/>
              <a:t>03/03/2020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17</a:t>
            </a:fld>
            <a:endParaRPr lang="en-GB"/>
          </a:p>
        </p:txBody>
      </p:sp>
    </p:spTree>
    <p:extLst>
      <p:ext uri="{BB962C8B-B14F-4D97-AF65-F5344CB8AC3E}">
        <p14:creationId xmlns:p14="http://schemas.microsoft.com/office/powerpoint/2010/main" val="41231618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A vehicle moving with velocity desires to seek a target.</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you might begin by making the target an attractor and apply a gravitational force that pulls the vehicle to the target. This would be a perfectly reasonable solution,</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We don’t want to simply calculate a force that pushes the vehicle towards its target; rather, we are asking the vehicle to make an intelligent decision to steer towards the target based on its perception of its state and environment (i.e. how fast and in what direction is it currently moving). The vehicle should look at how it desires to move (a vector pointing to the target), compare that goal with how quickly it///// // currently moving (its velocity), and apply a force accordingly.</a:t>
            </a:r>
          </a:p>
          <a:p>
            <a:endParaRPr lang="en-GB"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n-lt"/>
                <a:ea typeface="+mn-ea"/>
                <a:cs typeface="+mn-cs"/>
              </a:rPr>
              <a:t>velocity is no problem. After all, we’ve got a variable for that. </a:t>
            </a:r>
            <a:endParaRPr lang="en-US" dirty="0"/>
          </a:p>
          <a:p>
            <a:endParaRPr lang="en-US" dirty="0"/>
          </a:p>
        </p:txBody>
      </p:sp>
      <p:sp>
        <p:nvSpPr>
          <p:cNvPr id="4" name="Date Placeholder 3"/>
          <p:cNvSpPr>
            <a:spLocks noGrp="1"/>
          </p:cNvSpPr>
          <p:nvPr>
            <p:ph type="dt" idx="1"/>
          </p:nvPr>
        </p:nvSpPr>
        <p:spPr/>
        <p:txBody>
          <a:bodyPr/>
          <a:lstStyle/>
          <a:p>
            <a:fld id="{C0E0CA30-9AC6-4948-BBF4-4D13341DE96A}" type="datetime1">
              <a:rPr lang="en-GB" smtClean="0"/>
              <a:t>03/03/2020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18</a:t>
            </a:fld>
            <a:endParaRPr lang="en-GB"/>
          </a:p>
        </p:txBody>
      </p:sp>
    </p:spTree>
    <p:extLst>
      <p:ext uri="{BB962C8B-B14F-4D97-AF65-F5344CB8AC3E}">
        <p14:creationId xmlns:p14="http://schemas.microsoft.com/office/powerpoint/2010/main" val="27073786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f we’ve defined the vehicle’s goal as “seeking the target,” then its desired velocity is a vector that points from its current location to the target location.</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But this isn’t particularly realistic. What if we have a very high-resolution window and the target is thousands of pixels away? Sure, the vehicle might desire to teleport itself instantly to the target location with a massive velocity, but this won’t make for an effective animation. What we really want to say is:</a:t>
            </a:r>
          </a:p>
          <a:p>
            <a:r>
              <a:rPr lang="en-GB" sz="1200" b="0" i="1" kern="1200" dirty="0">
                <a:solidFill>
                  <a:schemeClr val="tx1"/>
                </a:solidFill>
                <a:effectLst/>
                <a:latin typeface="+mn-lt"/>
                <a:ea typeface="+mn-ea"/>
                <a:cs typeface="+mn-cs"/>
              </a:rPr>
              <a:t>The vehicle desires to move towards the target at maximum speed.</a:t>
            </a:r>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In other words, the vector should point from location to target and with a magnitude equal to maximum speed (i.e. the fastest the vehicle can go).</a:t>
            </a:r>
          </a:p>
          <a:p>
            <a:endParaRPr lang="en-US" dirty="0"/>
          </a:p>
        </p:txBody>
      </p:sp>
      <p:sp>
        <p:nvSpPr>
          <p:cNvPr id="4" name="Date Placeholder 3"/>
          <p:cNvSpPr>
            <a:spLocks noGrp="1"/>
          </p:cNvSpPr>
          <p:nvPr>
            <p:ph type="dt" idx="1"/>
          </p:nvPr>
        </p:nvSpPr>
        <p:spPr/>
        <p:txBody>
          <a:bodyPr/>
          <a:lstStyle/>
          <a:p>
            <a:fld id="{C0E0CA30-9AC6-4948-BBF4-4D13341DE96A}" type="datetime1">
              <a:rPr lang="en-GB" smtClean="0"/>
              <a:t>03/03/2020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19</a:t>
            </a:fld>
            <a:endParaRPr lang="en-GB"/>
          </a:p>
        </p:txBody>
      </p:sp>
    </p:spTree>
    <p:extLst>
      <p:ext uri="{BB962C8B-B14F-4D97-AF65-F5344CB8AC3E}">
        <p14:creationId xmlns:p14="http://schemas.microsoft.com/office/powerpoint/2010/main" val="10430520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Covered in CS118</a:t>
            </a:r>
          </a:p>
          <a:p>
            <a:endParaRPr lang="en-US" dirty="0"/>
          </a:p>
          <a:p>
            <a:endParaRPr lang="en-US" dirty="0"/>
          </a:p>
        </p:txBody>
      </p:sp>
      <p:sp>
        <p:nvSpPr>
          <p:cNvPr id="4" name="Date Placeholder 3"/>
          <p:cNvSpPr>
            <a:spLocks noGrp="1"/>
          </p:cNvSpPr>
          <p:nvPr>
            <p:ph type="dt" idx="1"/>
          </p:nvPr>
        </p:nvSpPr>
        <p:spPr/>
        <p:txBody>
          <a:bodyPr/>
          <a:lstStyle/>
          <a:p>
            <a:fld id="{29B64473-B5CE-DF4D-8673-6E8F89803B55}" type="datetime1">
              <a:rPr lang="en-GB" smtClean="0"/>
              <a:t>03/03/2020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2</a:t>
            </a:fld>
            <a:endParaRPr lang="en-GB"/>
          </a:p>
        </p:txBody>
      </p:sp>
    </p:spTree>
    <p:extLst>
      <p:ext uri="{BB962C8B-B14F-4D97-AF65-F5344CB8AC3E}">
        <p14:creationId xmlns:p14="http://schemas.microsoft.com/office/powerpoint/2010/main" val="25479727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f we’ve defined the vehicle’s goal as “seeking the target,” then its desired velocity is a vector that points from its current location to the target location.</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But this isn’t particularly realistic. What if we have a very high-resolution window and the target is thousands of pixels away? Sure, the vehicle might desire to teleport itself instantly to the target location with a massive velocity, but this won’t make for an effective animation. What we really want to say is:</a:t>
            </a:r>
          </a:p>
          <a:p>
            <a:r>
              <a:rPr lang="en-GB" sz="1200" b="0" i="1" kern="1200" dirty="0">
                <a:solidFill>
                  <a:schemeClr val="tx1"/>
                </a:solidFill>
                <a:effectLst/>
                <a:latin typeface="+mn-lt"/>
                <a:ea typeface="+mn-ea"/>
                <a:cs typeface="+mn-cs"/>
              </a:rPr>
              <a:t>The vehicle desires to move towards the target at maximum speed.</a:t>
            </a:r>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In other words, the vector should point from location to target and with a magnitude equal to maximum speed (i.e. the fastest the vehicle can go).</a:t>
            </a:r>
          </a:p>
          <a:p>
            <a:endParaRPr lang="en-US" dirty="0"/>
          </a:p>
        </p:txBody>
      </p:sp>
      <p:sp>
        <p:nvSpPr>
          <p:cNvPr id="4" name="Date Placeholder 3"/>
          <p:cNvSpPr>
            <a:spLocks noGrp="1"/>
          </p:cNvSpPr>
          <p:nvPr>
            <p:ph type="dt" idx="1"/>
          </p:nvPr>
        </p:nvSpPr>
        <p:spPr/>
        <p:txBody>
          <a:bodyPr/>
          <a:lstStyle/>
          <a:p>
            <a:fld id="{C0E0CA30-9AC6-4948-BBF4-4D13341DE96A}" type="datetime1">
              <a:rPr lang="en-GB" smtClean="0"/>
              <a:t>03/03/2020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20</a:t>
            </a:fld>
            <a:endParaRPr lang="en-GB"/>
          </a:p>
        </p:txBody>
      </p:sp>
    </p:spTree>
    <p:extLst>
      <p:ext uri="{BB962C8B-B14F-4D97-AF65-F5344CB8AC3E}">
        <p14:creationId xmlns:p14="http://schemas.microsoft.com/office/powerpoint/2010/main" val="42385113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this is not at all the same force as gravitational attraction. Remember one of our principles of autonomous agents: An autonomous agent has a </a:t>
            </a:r>
            <a:r>
              <a:rPr lang="en-GB" sz="1200" b="0" i="1" kern="1200" dirty="0">
                <a:solidFill>
                  <a:schemeClr val="tx1"/>
                </a:solidFill>
                <a:effectLst/>
                <a:latin typeface="+mn-lt"/>
                <a:ea typeface="+mn-ea"/>
                <a:cs typeface="+mn-cs"/>
              </a:rPr>
              <a:t>limited</a:t>
            </a:r>
            <a:r>
              <a:rPr lang="en-GB" sz="1200" b="0" i="0" kern="1200" dirty="0">
                <a:solidFill>
                  <a:schemeClr val="tx1"/>
                </a:solidFill>
                <a:effectLst/>
                <a:latin typeface="+mn-lt"/>
                <a:ea typeface="+mn-ea"/>
                <a:cs typeface="+mn-cs"/>
              </a:rPr>
              <a:t> ability to perceive its environment. Here is that ability, subtly embedded into Reynolds’s steering formula. If the vehicle weren’t moving at all (zero velocity), desired minus velocity would be equal to desired. But this is not the case. The vehicle is aware of its own velocity and its steering force compensates accordingly. This creates a more active simulation, as the way in which the vehicle moves towards the targets depends on the way it is moving in the first place.</a:t>
            </a:r>
          </a:p>
          <a:p>
            <a:endParaRPr lang="en-GB" sz="1200" b="0" i="0" kern="1200" dirty="0">
              <a:solidFill>
                <a:schemeClr val="tx1"/>
              </a:solidFill>
              <a:effectLst/>
              <a:latin typeface="+mn-lt"/>
              <a:ea typeface="+mn-ea"/>
              <a:cs typeface="+mn-cs"/>
            </a:endParaRPr>
          </a:p>
        </p:txBody>
      </p:sp>
      <p:sp>
        <p:nvSpPr>
          <p:cNvPr id="4" name="Date Placeholder 3"/>
          <p:cNvSpPr>
            <a:spLocks noGrp="1"/>
          </p:cNvSpPr>
          <p:nvPr>
            <p:ph type="dt" idx="1"/>
          </p:nvPr>
        </p:nvSpPr>
        <p:spPr/>
        <p:txBody>
          <a:bodyPr/>
          <a:lstStyle/>
          <a:p>
            <a:fld id="{4729E6F9-4A0F-CE42-B22D-73247CE57FF4}" type="datetime1">
              <a:rPr lang="en-GB" smtClean="0"/>
              <a:t>03/03/2020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21</a:t>
            </a:fld>
            <a:endParaRPr lang="en-GB"/>
          </a:p>
        </p:txBody>
      </p:sp>
    </p:spTree>
    <p:extLst>
      <p:ext uri="{BB962C8B-B14F-4D97-AF65-F5344CB8AC3E}">
        <p14:creationId xmlns:p14="http://schemas.microsoft.com/office/powerpoint/2010/main" val="32336204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n-lt"/>
                <a:ea typeface="+mn-ea"/>
                <a:cs typeface="+mn-cs"/>
              </a:rPr>
              <a:t>Limiting the steering force brings up an important point. We must always remember that it’s not actually our goal to get the vehicle to the target as fast as possible. If that were the case, we would just say “location equals target” and there the vehicle would be. Our goal, as Reynolds puts it, is to move the vehicle in a “lifelike and improvisational manner.” We’re trying to make it appear as if the vehicle is steering its way to the target, and so it’s up to us to play with the forces and variables of the system to simulate a given </a:t>
            </a:r>
            <a:r>
              <a:rPr lang="en-GB" sz="1200" b="0" i="0" kern="1200" dirty="0" err="1">
                <a:solidFill>
                  <a:schemeClr val="tx1"/>
                </a:solidFill>
                <a:effectLst/>
                <a:latin typeface="+mn-lt"/>
                <a:ea typeface="+mn-ea"/>
                <a:cs typeface="+mn-cs"/>
              </a:rPr>
              <a:t>behavior</a:t>
            </a:r>
            <a:r>
              <a:rPr lang="en-GB" sz="1200" b="0" i="0" kern="1200" dirty="0">
                <a:solidFill>
                  <a:schemeClr val="tx1"/>
                </a:solidFill>
                <a:effectLst/>
                <a:latin typeface="+mn-lt"/>
                <a:ea typeface="+mn-ea"/>
                <a:cs typeface="+mn-cs"/>
              </a:rPr>
              <a:t>. For example, a large maximum steering force would result in a very different path than a small one. One is not inherently better or worse than the other; it depends on your desired effect. </a:t>
            </a:r>
            <a:endParaRPr lang="en-US" dirty="0"/>
          </a:p>
          <a:p>
            <a:endParaRPr lang="en-US" dirty="0"/>
          </a:p>
        </p:txBody>
      </p:sp>
      <p:sp>
        <p:nvSpPr>
          <p:cNvPr id="4" name="Date Placeholder 3"/>
          <p:cNvSpPr>
            <a:spLocks noGrp="1"/>
          </p:cNvSpPr>
          <p:nvPr>
            <p:ph type="dt" idx="1"/>
          </p:nvPr>
        </p:nvSpPr>
        <p:spPr/>
        <p:txBody>
          <a:bodyPr/>
          <a:lstStyle/>
          <a:p>
            <a:fld id="{BFA896F0-1147-1244-82DA-56484F1069E5}" type="datetime1">
              <a:rPr lang="en-GB" smtClean="0"/>
              <a:t>03/03/2020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22</a:t>
            </a:fld>
            <a:endParaRPr lang="en-GB"/>
          </a:p>
        </p:txBody>
      </p:sp>
    </p:spTree>
    <p:extLst>
      <p:ext uri="{BB962C8B-B14F-4D97-AF65-F5344CB8AC3E}">
        <p14:creationId xmlns:p14="http://schemas.microsoft.com/office/powerpoint/2010/main" val="13919206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Let’s examine a couple more of Reynolds’s steering </a:t>
            </a:r>
            <a:r>
              <a:rPr lang="en-GB" sz="1200" b="0" i="0" kern="1200" dirty="0" err="1">
                <a:solidFill>
                  <a:schemeClr val="tx1"/>
                </a:solidFill>
                <a:effectLst/>
                <a:latin typeface="+mn-lt"/>
                <a:ea typeface="+mn-ea"/>
                <a:cs typeface="+mn-cs"/>
              </a:rPr>
              <a:t>behaviors</a:t>
            </a:r>
            <a:r>
              <a:rPr lang="en-GB" sz="1200" b="0" i="0" kern="1200" dirty="0">
                <a:solidFill>
                  <a:schemeClr val="tx1"/>
                </a:solidFill>
                <a:effectLst/>
                <a:latin typeface="+mn-lt"/>
                <a:ea typeface="+mn-ea"/>
                <a:cs typeface="+mn-cs"/>
              </a:rPr>
              <a:t>. First, </a:t>
            </a:r>
            <a:r>
              <a:rPr lang="en-GB" sz="1200" b="1" i="1" kern="1200" dirty="0">
                <a:solidFill>
                  <a:schemeClr val="tx1"/>
                </a:solidFill>
                <a:effectLst/>
                <a:latin typeface="+mn-lt"/>
                <a:ea typeface="+mn-ea"/>
                <a:cs typeface="+mn-cs"/>
              </a:rPr>
              <a:t>flow field following</a:t>
            </a:r>
            <a:r>
              <a:rPr lang="en-GB" sz="1200" b="0" i="0" kern="1200" dirty="0">
                <a:solidFill>
                  <a:schemeClr val="tx1"/>
                </a:solidFill>
                <a:effectLst/>
                <a:latin typeface="+mn-lt"/>
                <a:ea typeface="+mn-ea"/>
                <a:cs typeface="+mn-cs"/>
              </a:rPr>
              <a:t>. What is a flow field? Think of your Processing window as a grid. In each cell of the grid lives an arrow pointing in some direction—you know, a vector. As a vehicle moves around the screen, it asks, “Hey, what arrow is beneath me? That’s my desired velocity!”</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Reynolds’s flow field following example has the vehicle predicting its future location and following the vector at that spot, but for simplicity’s sake, we’ll have the vehicle simply look to the vector at its current location.</a:t>
            </a:r>
            <a:endParaRPr lang="en-US" dirty="0"/>
          </a:p>
        </p:txBody>
      </p:sp>
      <p:sp>
        <p:nvSpPr>
          <p:cNvPr id="4" name="Date Placeholder 3"/>
          <p:cNvSpPr>
            <a:spLocks noGrp="1"/>
          </p:cNvSpPr>
          <p:nvPr>
            <p:ph type="dt" idx="1"/>
          </p:nvPr>
        </p:nvSpPr>
        <p:spPr/>
        <p:txBody>
          <a:bodyPr/>
          <a:lstStyle/>
          <a:p>
            <a:fld id="{E6737398-9B6D-834B-AAF0-68967E39D981}" type="datetime1">
              <a:rPr lang="en-GB" smtClean="0"/>
              <a:t>03/03/2020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23</a:t>
            </a:fld>
            <a:endParaRPr lang="en-GB"/>
          </a:p>
        </p:txBody>
      </p:sp>
    </p:spTree>
    <p:extLst>
      <p:ext uri="{BB962C8B-B14F-4D97-AF65-F5344CB8AC3E}">
        <p14:creationId xmlns:p14="http://schemas.microsoft.com/office/powerpoint/2010/main" val="3050685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n-lt"/>
                <a:ea typeface="+mn-ea"/>
                <a:cs typeface="+mn-cs"/>
              </a:rPr>
              <a:t>we’ll need to build a class that describes the flow field itself, the grid of vectors. The 2D array is convenient because we reference each element with two indices, which we can think of as columns and rows.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n-lt"/>
                <a:ea typeface="+mn-ea"/>
                <a:cs typeface="+mn-cs"/>
              </a:rPr>
              <a:t>defining a third variable called resolution above. What is this variable? Let’s say we have a Processing window that is 200 pixels wide by 200 pixels high. We could make a flow field that has a </a:t>
            </a:r>
            <a:r>
              <a:rPr lang="en-GB" sz="1200" b="0" i="0" kern="1200" dirty="0" err="1">
                <a:solidFill>
                  <a:schemeClr val="tx1"/>
                </a:solidFill>
                <a:effectLst/>
                <a:latin typeface="+mn-lt"/>
                <a:ea typeface="+mn-ea"/>
                <a:cs typeface="+mn-cs"/>
              </a:rPr>
              <a:t>PVector</a:t>
            </a:r>
            <a:r>
              <a:rPr lang="en-GB" sz="1200" b="0" i="0" kern="1200" dirty="0">
                <a:solidFill>
                  <a:schemeClr val="tx1"/>
                </a:solidFill>
                <a:effectLst/>
                <a:latin typeface="+mn-lt"/>
                <a:ea typeface="+mn-ea"/>
                <a:cs typeface="+mn-cs"/>
              </a:rPr>
              <a:t> object for every single pixel, or 40,000 </a:t>
            </a:r>
            <a:r>
              <a:rPr lang="en-GB" sz="1200" b="0" i="0" kern="1200" dirty="0" err="1">
                <a:solidFill>
                  <a:schemeClr val="tx1"/>
                </a:solidFill>
                <a:effectLst/>
                <a:latin typeface="+mn-lt"/>
                <a:ea typeface="+mn-ea"/>
                <a:cs typeface="+mn-cs"/>
              </a:rPr>
              <a:t>PVectors</a:t>
            </a:r>
            <a:r>
              <a:rPr lang="en-GB" sz="1200" b="0" i="0" kern="1200" dirty="0">
                <a:solidFill>
                  <a:schemeClr val="tx1"/>
                </a:solidFill>
                <a:effectLst/>
                <a:latin typeface="+mn-lt"/>
                <a:ea typeface="+mn-ea"/>
                <a:cs typeface="+mn-cs"/>
              </a:rPr>
              <a:t> (200 * 200). This isn’t terribly unreasonable, but in our case, it’s overkill. We don’t need a </a:t>
            </a:r>
            <a:r>
              <a:rPr lang="en-GB" sz="1200" b="0" i="0" kern="1200" dirty="0" err="1">
                <a:solidFill>
                  <a:schemeClr val="tx1"/>
                </a:solidFill>
                <a:effectLst/>
                <a:latin typeface="+mn-lt"/>
                <a:ea typeface="+mn-ea"/>
                <a:cs typeface="+mn-cs"/>
              </a:rPr>
              <a:t>PVectorfor</a:t>
            </a:r>
            <a:r>
              <a:rPr lang="en-GB" sz="1200" b="0" i="0" kern="1200" dirty="0">
                <a:solidFill>
                  <a:schemeClr val="tx1"/>
                </a:solidFill>
                <a:effectLst/>
                <a:latin typeface="+mn-lt"/>
                <a:ea typeface="+mn-ea"/>
                <a:cs typeface="+mn-cs"/>
              </a:rPr>
              <a:t> every single pixel; we can achieve the same effect by having, say, one every ten pixels (20 * 20 = 400). We use this resolution to define the number of columns and rows based on the size of the window divided by resolution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n-lt"/>
                <a:ea typeface="+mn-ea"/>
                <a:cs typeface="+mn-cs"/>
              </a:rPr>
              <a:t>compute the vectors in the flow field itself.  Perhaps we want the vectors to point in random directions.  Or use 2D Perlin noise (mapped to an angle), or perhaps we want very location in the flow field to points towards the </a:t>
            </a:r>
            <a:r>
              <a:rPr lang="en-GB" sz="1200" b="0" i="0" kern="1200" dirty="0" err="1">
                <a:solidFill>
                  <a:schemeClr val="tx1"/>
                </a:solidFill>
                <a:effectLst/>
                <a:latin typeface="+mn-lt"/>
                <a:ea typeface="+mn-ea"/>
                <a:cs typeface="+mn-cs"/>
              </a:rPr>
              <a:t>center</a:t>
            </a:r>
            <a:r>
              <a:rPr lang="en-GB" sz="1200" b="0" i="0" kern="1200" dirty="0">
                <a:solidFill>
                  <a:schemeClr val="tx1"/>
                </a:solidFill>
                <a:effectLst/>
                <a:latin typeface="+mn-lt"/>
                <a:ea typeface="+mn-ea"/>
                <a:cs typeface="+mn-cs"/>
              </a:rPr>
              <a:t> of a window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n-lt"/>
                <a:ea typeface="+mn-ea"/>
                <a:cs typeface="+mn-cs"/>
              </a:rPr>
              <a:t>Flow fields can be used for simulating various effects, such as an irregular gust of wind or the meandering path of a river. Calculating the direction of your vectors using Perlin noise is one way to achieve such an effect.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n-lt"/>
                <a:ea typeface="+mn-ea"/>
                <a:cs typeface="+mn-cs"/>
              </a:rPr>
              <a:t>Now that we have a two-dimensional array storing all of the flow field vectors, we need a way for a vehicle to look up its desired vector in the flow field. Let’s say we have a vehicle that lives at a </a:t>
            </a:r>
            <a:r>
              <a:rPr lang="en-GB" sz="1200" b="0" i="0" kern="1200" dirty="0" err="1">
                <a:solidFill>
                  <a:schemeClr val="tx1"/>
                </a:solidFill>
                <a:effectLst/>
                <a:latin typeface="+mn-lt"/>
                <a:ea typeface="+mn-ea"/>
                <a:cs typeface="+mn-cs"/>
              </a:rPr>
              <a:t>PVector</a:t>
            </a:r>
            <a:r>
              <a:rPr lang="en-GB" sz="1200" b="0" i="0" kern="1200" dirty="0">
                <a:solidFill>
                  <a:schemeClr val="tx1"/>
                </a:solidFill>
                <a:effectLst/>
                <a:latin typeface="+mn-lt"/>
                <a:ea typeface="+mn-ea"/>
                <a:cs typeface="+mn-cs"/>
              </a:rPr>
              <a:t>: its location. We first need to divide by the resolution of the grid. For example, if the resolution is 10 and the vehicle is at </a:t>
            </a:r>
            <a:r>
              <a:rPr lang="en-GB" sz="1200" b="0" i="1" kern="1200" dirty="0">
                <a:solidFill>
                  <a:schemeClr val="tx1"/>
                </a:solidFill>
                <a:effectLst/>
                <a:latin typeface="+mn-lt"/>
                <a:ea typeface="+mn-ea"/>
                <a:cs typeface="+mn-cs"/>
              </a:rPr>
              <a:t>(100,50)</a:t>
            </a:r>
            <a:r>
              <a:rPr lang="en-GB" sz="1200" b="0" i="0" kern="1200" dirty="0">
                <a:solidFill>
                  <a:schemeClr val="tx1"/>
                </a:solidFill>
                <a:effectLst/>
                <a:latin typeface="+mn-lt"/>
                <a:ea typeface="+mn-ea"/>
                <a:cs typeface="+mn-cs"/>
              </a:rPr>
              <a:t>, we need to look up column 10 and row 5</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n-lt"/>
                <a:ea typeface="+mn-ea"/>
                <a:cs typeface="+mn-cs"/>
              </a:rPr>
              <a:t>Because a vehicle could theoretically wander off the Processing window, it’s also useful for us to employ the constrain() function to make sure we don’t look outside of the flow field array. Here is a function we’ll call lookup() that goes in the </a:t>
            </a:r>
            <a:r>
              <a:rPr lang="en-GB" sz="1200" b="0" i="0" kern="1200" dirty="0" err="1">
                <a:solidFill>
                  <a:schemeClr val="tx1"/>
                </a:solidFill>
                <a:effectLst/>
                <a:latin typeface="+mn-lt"/>
                <a:ea typeface="+mn-ea"/>
                <a:cs typeface="+mn-cs"/>
              </a:rPr>
              <a:t>FlowField</a:t>
            </a:r>
            <a:r>
              <a:rPr lang="en-GB" sz="1200" b="0" i="0" kern="1200" dirty="0">
                <a:solidFill>
                  <a:schemeClr val="tx1"/>
                </a:solidFill>
                <a:effectLst/>
                <a:latin typeface="+mn-lt"/>
                <a:ea typeface="+mn-ea"/>
                <a:cs typeface="+mn-cs"/>
              </a:rPr>
              <a:t> class—it receives a </a:t>
            </a:r>
            <a:r>
              <a:rPr lang="en-GB" sz="1200" b="0" i="0" kern="1200" dirty="0" err="1">
                <a:solidFill>
                  <a:schemeClr val="tx1"/>
                </a:solidFill>
                <a:effectLst/>
                <a:latin typeface="+mn-lt"/>
                <a:ea typeface="+mn-ea"/>
                <a:cs typeface="+mn-cs"/>
              </a:rPr>
              <a:t>PVector</a:t>
            </a:r>
            <a:r>
              <a:rPr lang="en-GB" sz="1200" b="0" i="0" kern="1200" dirty="0">
                <a:solidFill>
                  <a:schemeClr val="tx1"/>
                </a:solidFill>
                <a:effectLst/>
                <a:latin typeface="+mn-lt"/>
                <a:ea typeface="+mn-ea"/>
                <a:cs typeface="+mn-cs"/>
              </a:rPr>
              <a:t> (presumably the location of our vehicle) and returns the corresponding flow field </a:t>
            </a:r>
            <a:r>
              <a:rPr lang="en-GB" sz="1200" b="0" i="0" kern="1200" dirty="0" err="1">
                <a:solidFill>
                  <a:schemeClr val="tx1"/>
                </a:solidFill>
                <a:effectLst/>
                <a:latin typeface="+mn-lt"/>
                <a:ea typeface="+mn-ea"/>
                <a:cs typeface="+mn-cs"/>
              </a:rPr>
              <a:t>PVector</a:t>
            </a:r>
            <a:r>
              <a:rPr lang="en-GB" sz="1200" b="0" i="0" kern="1200" dirty="0">
                <a:solidFill>
                  <a:schemeClr val="tx1"/>
                </a:solidFill>
                <a:effectLst/>
                <a:latin typeface="+mn-lt"/>
                <a:ea typeface="+mn-ea"/>
                <a:cs typeface="+mn-cs"/>
              </a:rPr>
              <a:t> for that location.</a:t>
            </a:r>
            <a:endParaRPr lang="en-US" dirty="0"/>
          </a:p>
        </p:txBody>
      </p:sp>
      <p:sp>
        <p:nvSpPr>
          <p:cNvPr id="4" name="Date Placeholder 3"/>
          <p:cNvSpPr>
            <a:spLocks noGrp="1"/>
          </p:cNvSpPr>
          <p:nvPr>
            <p:ph type="dt" idx="1"/>
          </p:nvPr>
        </p:nvSpPr>
        <p:spPr/>
        <p:txBody>
          <a:bodyPr/>
          <a:lstStyle/>
          <a:p>
            <a:fld id="{3AFC762D-73C9-6442-BABC-EF464D4D4DF6}" type="datetime1">
              <a:rPr lang="en-GB" smtClean="0"/>
              <a:t>03/03/2020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24</a:t>
            </a:fld>
            <a:endParaRPr lang="en-GB"/>
          </a:p>
        </p:txBody>
      </p:sp>
    </p:spTree>
    <p:extLst>
      <p:ext uri="{BB962C8B-B14F-4D97-AF65-F5344CB8AC3E}">
        <p14:creationId xmlns:p14="http://schemas.microsoft.com/office/powerpoint/2010/main" val="261496619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Let’s think about a tiny, crawling ant—one single ant. An ant is an autonomous agent; it can perceive its environment (using antennae to gather information about the direction and strength of chemical signals) and make decisions about how to move based on those signals. But can a single ant acting alone build a nest, gather food, defend its queen? An ant is a simple unit and can only perceive its immediate environment. A colony of ants, however, is a sophisticated complex system, a “superorganism” in which the components work together to accomplish difficult and complicated goals.</a:t>
            </a:r>
          </a:p>
          <a:p>
            <a:r>
              <a:rPr lang="en-GB" sz="1200" b="0" i="0" kern="1200" dirty="0">
                <a:solidFill>
                  <a:schemeClr val="tx1"/>
                </a:solidFill>
                <a:effectLst/>
                <a:latin typeface="+mn-lt"/>
                <a:ea typeface="+mn-ea"/>
                <a:cs typeface="+mn-cs"/>
              </a:rPr>
              <a:t>We want to take what we’ve learned during the process of building autonomous agents in Processing into simulations that involve many agents operating in parallel—agents that have an ability to perceive not only their physical environment but also the actions of their fellow agents, and then act accordingly. We want to create complex systems in Processing.</a:t>
            </a:r>
          </a:p>
          <a:p>
            <a:r>
              <a:rPr lang="en-GB" sz="1200" b="0" i="0" kern="1200" dirty="0">
                <a:solidFill>
                  <a:schemeClr val="tx1"/>
                </a:solidFill>
                <a:effectLst/>
                <a:latin typeface="+mn-lt"/>
                <a:ea typeface="+mn-ea"/>
                <a:cs typeface="+mn-cs"/>
              </a:rPr>
              <a:t>What is a complex system? A complex system is typically defined as a system that is “more than the sum of its parts.” While the individual elements of the system may be incredibly simple and easily understood, the </a:t>
            </a:r>
            <a:r>
              <a:rPr lang="en-GB" sz="1200" b="0" i="0" kern="1200" dirty="0" err="1">
                <a:solidFill>
                  <a:schemeClr val="tx1"/>
                </a:solidFill>
                <a:effectLst/>
                <a:latin typeface="+mn-lt"/>
                <a:ea typeface="+mn-ea"/>
                <a:cs typeface="+mn-cs"/>
              </a:rPr>
              <a:t>behavior</a:t>
            </a:r>
            <a:r>
              <a:rPr lang="en-GB" sz="1200" b="0" i="0" kern="1200" dirty="0">
                <a:solidFill>
                  <a:schemeClr val="tx1"/>
                </a:solidFill>
                <a:effectLst/>
                <a:latin typeface="+mn-lt"/>
                <a:ea typeface="+mn-ea"/>
                <a:cs typeface="+mn-cs"/>
              </a:rPr>
              <a:t> of the system as a whole can be highly complex, intelligent, and difficult to predict. </a:t>
            </a:r>
          </a:p>
          <a:p>
            <a:endParaRPr lang="en-GB" sz="1200" b="0" i="0" kern="1200" dirty="0">
              <a:solidFill>
                <a:schemeClr val="tx1"/>
              </a:solidFill>
              <a:effectLst/>
              <a:latin typeface="+mn-lt"/>
              <a:ea typeface="+mn-ea"/>
              <a:cs typeface="+mn-cs"/>
            </a:endParaRPr>
          </a:p>
          <a:p>
            <a:r>
              <a:rPr lang="en-GB" sz="1200" b="1" i="1" kern="1200" dirty="0">
                <a:solidFill>
                  <a:schemeClr val="tx1"/>
                </a:solidFill>
                <a:effectLst/>
                <a:latin typeface="+mn-lt"/>
                <a:ea typeface="+mn-ea"/>
                <a:cs typeface="+mn-cs"/>
              </a:rPr>
              <a:t>Simple units with short-range relationships.</a:t>
            </a:r>
            <a:r>
              <a:rPr lang="en-GB" sz="1200" b="0" i="0" kern="1200" dirty="0">
                <a:solidFill>
                  <a:schemeClr val="tx1"/>
                </a:solidFill>
                <a:effectLst/>
                <a:latin typeface="+mn-lt"/>
                <a:ea typeface="+mn-ea"/>
                <a:cs typeface="+mn-cs"/>
              </a:rPr>
              <a:t> This is what we’ve been building all along: vehicles that have a limited perception of their environment.</a:t>
            </a:r>
          </a:p>
          <a:p>
            <a:r>
              <a:rPr lang="en-GB" sz="1200" b="1" i="1" kern="1200" dirty="0">
                <a:solidFill>
                  <a:schemeClr val="tx1"/>
                </a:solidFill>
                <a:effectLst/>
                <a:latin typeface="+mn-lt"/>
                <a:ea typeface="+mn-ea"/>
                <a:cs typeface="+mn-cs"/>
              </a:rPr>
              <a:t>Simple units operate in parallel.</a:t>
            </a:r>
            <a:r>
              <a:rPr lang="en-GB" sz="1200" b="0" i="0" kern="1200" dirty="0">
                <a:solidFill>
                  <a:schemeClr val="tx1"/>
                </a:solidFill>
                <a:effectLst/>
                <a:latin typeface="+mn-lt"/>
                <a:ea typeface="+mn-ea"/>
                <a:cs typeface="+mn-cs"/>
              </a:rPr>
              <a:t> This is what we need to simulate in code. For every cycle through Processing’s draw() loop, each unit will decide how to move (to create the appearance of them all working in parallel).</a:t>
            </a:r>
          </a:p>
          <a:p>
            <a:r>
              <a:rPr lang="en-GB" sz="1200" b="1" i="1" kern="1200" dirty="0">
                <a:solidFill>
                  <a:schemeClr val="tx1"/>
                </a:solidFill>
                <a:effectLst/>
                <a:latin typeface="+mn-lt"/>
                <a:ea typeface="+mn-ea"/>
                <a:cs typeface="+mn-cs"/>
              </a:rPr>
              <a:t>System as a whole exhibits emergent phenomena.</a:t>
            </a:r>
            <a:r>
              <a:rPr lang="en-GB" sz="1200" b="0" i="0" kern="1200" dirty="0">
                <a:solidFill>
                  <a:schemeClr val="tx1"/>
                </a:solidFill>
                <a:effectLst/>
                <a:latin typeface="+mn-lt"/>
                <a:ea typeface="+mn-ea"/>
                <a:cs typeface="+mn-cs"/>
              </a:rPr>
              <a:t> Out of the interactions between these simple units emerges complex </a:t>
            </a:r>
            <a:r>
              <a:rPr lang="en-GB" sz="1200" b="0" i="0" kern="1200" dirty="0" err="1">
                <a:solidFill>
                  <a:schemeClr val="tx1"/>
                </a:solidFill>
                <a:effectLst/>
                <a:latin typeface="+mn-lt"/>
                <a:ea typeface="+mn-ea"/>
                <a:cs typeface="+mn-cs"/>
              </a:rPr>
              <a:t>behavior</a:t>
            </a:r>
            <a:r>
              <a:rPr lang="en-GB" sz="1200" b="0" i="0" kern="1200" dirty="0">
                <a:solidFill>
                  <a:schemeClr val="tx1"/>
                </a:solidFill>
                <a:effectLst/>
                <a:latin typeface="+mn-lt"/>
                <a:ea typeface="+mn-ea"/>
                <a:cs typeface="+mn-cs"/>
              </a:rPr>
              <a:t>, patterns, and intelligence. Here we’re talking about the result we are hoping for in our sketches. Yes, we know this happens in nature (ant colonies, termites, migration patterns, earthquakes, snowflakes, etc.), but can we achieve the same result in our Processing sketches?</a:t>
            </a:r>
          </a:p>
          <a:p>
            <a:endParaRPr lang="en-GB" sz="1200" b="0" i="0" kern="1200" dirty="0">
              <a:solidFill>
                <a:schemeClr val="tx1"/>
              </a:solidFill>
              <a:effectLst/>
              <a:latin typeface="+mn-lt"/>
              <a:ea typeface="+mn-ea"/>
              <a:cs typeface="+mn-cs"/>
            </a:endParaRPr>
          </a:p>
          <a:p>
            <a:r>
              <a:rPr lang="en-GB" sz="1200" b="1" i="1" kern="1200" dirty="0">
                <a:solidFill>
                  <a:schemeClr val="tx1"/>
                </a:solidFill>
                <a:effectLst/>
                <a:latin typeface="+mn-lt"/>
                <a:ea typeface="+mn-ea"/>
                <a:cs typeface="+mn-cs"/>
              </a:rPr>
              <a:t>Non-linearity.</a:t>
            </a:r>
            <a:r>
              <a:rPr lang="en-GB" sz="1200" b="0" i="0" kern="1200" dirty="0">
                <a:solidFill>
                  <a:schemeClr val="tx1"/>
                </a:solidFill>
                <a:effectLst/>
                <a:latin typeface="+mn-lt"/>
                <a:ea typeface="+mn-ea"/>
                <a:cs typeface="+mn-cs"/>
              </a:rPr>
              <a:t> This aspect of complex systems is often casually referred to as “the butterfly effect,” coined by mathematician and meteorologist Edward Norton Lorenz, a pioneer in the study of chaos theory. In 1961, Lorenz was running a computer weather simulation for the second time and, perhaps to save a little time, typed in a starting value of 0.506 instead of 0.506127. The end result was completely different from the first result of the simulation. In other words, the theory is that a single butterfly flapping its wings on the other side of the world could cause a massive weather shift and ruin our weekend at the beach. We call it “non-linear” because there isn’t a linear relationship between a change in initial conditions and a change in outcome. A small change in initial conditions can have a massive effect on the outcome. Non-linear systems are a superset of chaotic systems. In the next chapter, we’ll see how even in a system of many zeros and ones, if we change just one bit, the result will be completely different.</a:t>
            </a:r>
          </a:p>
          <a:p>
            <a:r>
              <a:rPr lang="en-GB" sz="1200" b="1" i="1" kern="1200" dirty="0">
                <a:solidFill>
                  <a:schemeClr val="tx1"/>
                </a:solidFill>
                <a:effectLst/>
                <a:latin typeface="+mn-lt"/>
                <a:ea typeface="+mn-ea"/>
                <a:cs typeface="+mn-cs"/>
              </a:rPr>
              <a:t>Competition and cooperation.</a:t>
            </a:r>
            <a:r>
              <a:rPr lang="en-GB" sz="1200" b="0" i="0" kern="1200" dirty="0">
                <a:solidFill>
                  <a:schemeClr val="tx1"/>
                </a:solidFill>
                <a:effectLst/>
                <a:latin typeface="+mn-lt"/>
                <a:ea typeface="+mn-ea"/>
                <a:cs typeface="+mn-cs"/>
              </a:rPr>
              <a:t> One of the things that often makes a complex system tick is the presence of both competition and cooperation between the elements. In our upcoming flocking system, we will have three rules—alignment, cohesion, and separation. Alignment and cohesion will ask the elements to “cooperate”—i.e. work together to stay together and move together. Separation, however, will ask the elements to “compete” for space. As we get to the flocking system, try taking out the cooperation or the competition and you’ll see how you are left without complexity. Competition and cooperation are found in living complex systems, but not in non-living complex systems like the weather.</a:t>
            </a:r>
          </a:p>
          <a:p>
            <a:r>
              <a:rPr lang="en-GB" sz="1200" b="1" i="1" kern="1200" dirty="0">
                <a:solidFill>
                  <a:schemeClr val="tx1"/>
                </a:solidFill>
                <a:effectLst/>
                <a:latin typeface="+mn-lt"/>
                <a:ea typeface="+mn-ea"/>
                <a:cs typeface="+mn-cs"/>
              </a:rPr>
              <a:t>Feedback.</a:t>
            </a:r>
            <a:r>
              <a:rPr lang="en-GB" sz="1200" b="0" i="0" kern="1200" dirty="0">
                <a:solidFill>
                  <a:schemeClr val="tx1"/>
                </a:solidFill>
                <a:effectLst/>
                <a:latin typeface="+mn-lt"/>
                <a:ea typeface="+mn-ea"/>
                <a:cs typeface="+mn-cs"/>
              </a:rPr>
              <a:t> Complex systems often include a feedback loop where the the output of the system is fed back into the system to influence its </a:t>
            </a:r>
            <a:r>
              <a:rPr lang="en-GB" sz="1200" b="0" i="0" kern="1200" dirty="0" err="1">
                <a:solidFill>
                  <a:schemeClr val="tx1"/>
                </a:solidFill>
                <a:effectLst/>
                <a:latin typeface="+mn-lt"/>
                <a:ea typeface="+mn-ea"/>
                <a:cs typeface="+mn-cs"/>
              </a:rPr>
              <a:t>behavior</a:t>
            </a:r>
            <a:r>
              <a:rPr lang="en-GB" sz="1200" b="0" i="0" kern="1200" dirty="0">
                <a:solidFill>
                  <a:schemeClr val="tx1"/>
                </a:solidFill>
                <a:effectLst/>
                <a:latin typeface="+mn-lt"/>
                <a:ea typeface="+mn-ea"/>
                <a:cs typeface="+mn-cs"/>
              </a:rPr>
              <a:t> in a positive or negative direction. Let’s say you drive to work each day because the price of gas is low. In fact, everyone drives to work. The price of gas goes up as demand begins to exceed supply. You, and everyone else, decide to take the train to work because driving is too expensive. And the price of gas declines as the demand declines. The price of gas is both the input of the system (determining whether you choose to drive or ride the train) and the output (the demand that results from your choice). I should note that economic models (like supply/demand, the stock market) are one example of a human complex system. Others include fads and trends, elections, crowds, and traffic flow.</a:t>
            </a:r>
          </a:p>
          <a:p>
            <a:endParaRPr lang="en-GB" sz="1200" b="0" i="0" kern="1200" dirty="0">
              <a:solidFill>
                <a:schemeClr val="tx1"/>
              </a:solidFill>
              <a:effectLst/>
              <a:latin typeface="+mn-lt"/>
              <a:ea typeface="+mn-ea"/>
              <a:cs typeface="+mn-cs"/>
            </a:endParaRPr>
          </a:p>
        </p:txBody>
      </p:sp>
      <p:sp>
        <p:nvSpPr>
          <p:cNvPr id="4" name="Date Placeholder 3"/>
          <p:cNvSpPr>
            <a:spLocks noGrp="1"/>
          </p:cNvSpPr>
          <p:nvPr>
            <p:ph type="dt" idx="1"/>
          </p:nvPr>
        </p:nvSpPr>
        <p:spPr/>
        <p:txBody>
          <a:bodyPr/>
          <a:lstStyle/>
          <a:p>
            <a:fld id="{3AFC762D-73C9-6442-BABC-EF464D4D4DF6}" type="datetime1">
              <a:rPr lang="en-GB" smtClean="0"/>
              <a:t>03/03/2020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25</a:t>
            </a:fld>
            <a:endParaRPr lang="en-GB"/>
          </a:p>
        </p:txBody>
      </p:sp>
    </p:spTree>
    <p:extLst>
      <p:ext uri="{BB962C8B-B14F-4D97-AF65-F5344CB8AC3E}">
        <p14:creationId xmlns:p14="http://schemas.microsoft.com/office/powerpoint/2010/main" val="16301913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Flocking is an group animal </a:t>
            </a:r>
            <a:r>
              <a:rPr lang="en-GB" sz="1200" b="0" i="0" kern="1200" dirty="0" err="1">
                <a:solidFill>
                  <a:schemeClr val="tx1"/>
                </a:solidFill>
                <a:effectLst/>
                <a:latin typeface="+mn-lt"/>
                <a:ea typeface="+mn-ea"/>
                <a:cs typeface="+mn-cs"/>
              </a:rPr>
              <a:t>behavior</a:t>
            </a:r>
            <a:r>
              <a:rPr lang="en-GB" sz="1200" b="0" i="0" kern="1200" dirty="0">
                <a:solidFill>
                  <a:schemeClr val="tx1"/>
                </a:solidFill>
                <a:effectLst/>
                <a:latin typeface="+mn-lt"/>
                <a:ea typeface="+mn-ea"/>
                <a:cs typeface="+mn-cs"/>
              </a:rPr>
              <a:t> that is characteristic of many living creatures, such as birds, fish, and insects. In 1986, Craig Reynolds created a computer simulation of flocking </a:t>
            </a:r>
            <a:r>
              <a:rPr lang="en-GB" sz="1200" b="0" i="0" kern="1200" dirty="0" err="1">
                <a:solidFill>
                  <a:schemeClr val="tx1"/>
                </a:solidFill>
                <a:effectLst/>
                <a:latin typeface="+mn-lt"/>
                <a:ea typeface="+mn-ea"/>
                <a:cs typeface="+mn-cs"/>
              </a:rPr>
              <a:t>behavior</a:t>
            </a:r>
            <a:r>
              <a:rPr lang="en-GB" sz="1200" b="0" i="0" kern="1200" dirty="0">
                <a:solidFill>
                  <a:schemeClr val="tx1"/>
                </a:solidFill>
                <a:effectLst/>
                <a:latin typeface="+mn-lt"/>
                <a:ea typeface="+mn-ea"/>
                <a:cs typeface="+mn-cs"/>
              </a:rPr>
              <a:t> and documented the algorithm in his paper, “Flocks, Herds, and Schools: A Distributed </a:t>
            </a:r>
            <a:r>
              <a:rPr lang="en-GB" sz="1200" b="0" i="0" kern="1200" dirty="0" err="1">
                <a:solidFill>
                  <a:schemeClr val="tx1"/>
                </a:solidFill>
                <a:effectLst/>
                <a:latin typeface="+mn-lt"/>
                <a:ea typeface="+mn-ea"/>
                <a:cs typeface="+mn-cs"/>
              </a:rPr>
              <a:t>Behavioral</a:t>
            </a:r>
            <a:r>
              <a:rPr lang="en-GB" sz="1200" b="0" i="0" kern="1200" dirty="0">
                <a:solidFill>
                  <a:schemeClr val="tx1"/>
                </a:solidFill>
                <a:effectLst/>
                <a:latin typeface="+mn-lt"/>
                <a:ea typeface="+mn-ea"/>
                <a:cs typeface="+mn-cs"/>
              </a:rPr>
              <a:t> Model.” </a:t>
            </a:r>
            <a:endParaRPr lang="en-US" dirty="0"/>
          </a:p>
        </p:txBody>
      </p:sp>
      <p:sp>
        <p:nvSpPr>
          <p:cNvPr id="4" name="Date Placeholder 3"/>
          <p:cNvSpPr>
            <a:spLocks noGrp="1"/>
          </p:cNvSpPr>
          <p:nvPr>
            <p:ph type="dt" idx="1"/>
          </p:nvPr>
        </p:nvSpPr>
        <p:spPr/>
        <p:txBody>
          <a:bodyPr/>
          <a:lstStyle/>
          <a:p>
            <a:fld id="{9EE56E8C-B222-5145-89DD-FE507B00EE0E}" type="datetime1">
              <a:rPr lang="en-GB" smtClean="0"/>
              <a:t>03/03/2020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26</a:t>
            </a:fld>
            <a:endParaRPr lang="en-GB"/>
          </a:p>
        </p:txBody>
      </p:sp>
    </p:spTree>
    <p:extLst>
      <p:ext uri="{BB962C8B-B14F-4D97-AF65-F5344CB8AC3E}">
        <p14:creationId xmlns:p14="http://schemas.microsoft.com/office/powerpoint/2010/main" val="316644301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
          </p:nvPr>
        </p:nvSpPr>
        <p:spPr/>
        <p:txBody>
          <a:bodyPr/>
          <a:lstStyle/>
          <a:p>
            <a:fld id="{1942D3FC-98F9-804A-B178-43588088374B}" type="datetime1">
              <a:rPr lang="en-GB" smtClean="0"/>
              <a:t>03/03/2020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27</a:t>
            </a:fld>
            <a:endParaRPr lang="en-GB"/>
          </a:p>
        </p:txBody>
      </p:sp>
    </p:spTree>
    <p:extLst>
      <p:ext uri="{BB962C8B-B14F-4D97-AF65-F5344CB8AC3E}">
        <p14:creationId xmlns:p14="http://schemas.microsoft.com/office/powerpoint/2010/main" val="175436178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In other words, if a given vehicle is too close to you, steer away from that vehicle. Sound familiar? Remember the seek </a:t>
            </a:r>
            <a:r>
              <a:rPr lang="en-GB" sz="1200" b="0" i="0" kern="1200" dirty="0" err="1">
                <a:solidFill>
                  <a:schemeClr val="tx1"/>
                </a:solidFill>
                <a:effectLst/>
                <a:latin typeface="+mn-lt"/>
                <a:ea typeface="+mn-ea"/>
                <a:cs typeface="+mn-cs"/>
              </a:rPr>
              <a:t>behavior</a:t>
            </a:r>
            <a:r>
              <a:rPr lang="en-GB" sz="1200" b="0" i="0" kern="1200" dirty="0">
                <a:solidFill>
                  <a:schemeClr val="tx1"/>
                </a:solidFill>
                <a:effectLst/>
                <a:latin typeface="+mn-lt"/>
                <a:ea typeface="+mn-ea"/>
                <a:cs typeface="+mn-cs"/>
              </a:rPr>
              <a:t> where a vehicle steers towards a target? Reverse that force and we have the flee </a:t>
            </a:r>
            <a:r>
              <a:rPr lang="en-GB" sz="1200" b="0" i="0" kern="1200" dirty="0" err="1">
                <a:solidFill>
                  <a:schemeClr val="tx1"/>
                </a:solidFill>
                <a:effectLst/>
                <a:latin typeface="+mn-lt"/>
                <a:ea typeface="+mn-ea"/>
                <a:cs typeface="+mn-cs"/>
              </a:rPr>
              <a:t>behavior</a:t>
            </a:r>
            <a:r>
              <a:rPr lang="en-GB" sz="1200" b="0" i="0" kern="1200" dirty="0">
                <a:solidFill>
                  <a:schemeClr val="tx1"/>
                </a:solidFill>
                <a:effectLst/>
                <a:latin typeface="+mn-lt"/>
                <a:ea typeface="+mn-ea"/>
                <a:cs typeface="+mn-cs"/>
              </a:rPr>
              <a:t>.</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But what if more than one vehicle is too close? In this case, we’ll define separation as the average of all the vectors pointing away from any close vehicles.</a:t>
            </a:r>
          </a:p>
          <a:p>
            <a:endParaRPr lang="en-US" dirty="0"/>
          </a:p>
          <a:p>
            <a:r>
              <a:rPr lang="en-GB" sz="1200" b="0" i="0" kern="1200" dirty="0">
                <a:solidFill>
                  <a:schemeClr val="tx1"/>
                </a:solidFill>
                <a:effectLst/>
                <a:latin typeface="+mn-lt"/>
                <a:ea typeface="+mn-ea"/>
                <a:cs typeface="+mn-cs"/>
              </a:rPr>
              <a:t>we’re writing a function called separate() that receives an </a:t>
            </a:r>
            <a:r>
              <a:rPr lang="en-GB" sz="1200" b="0" i="0" kern="1200" dirty="0" err="1">
                <a:solidFill>
                  <a:schemeClr val="tx1"/>
                </a:solidFill>
                <a:effectLst/>
                <a:latin typeface="+mn-lt"/>
                <a:ea typeface="+mn-ea"/>
                <a:cs typeface="+mn-cs"/>
              </a:rPr>
              <a:t>ArrayList</a:t>
            </a:r>
            <a:r>
              <a:rPr lang="en-GB" sz="1200" b="0" i="0" kern="1200" dirty="0">
                <a:solidFill>
                  <a:schemeClr val="tx1"/>
                </a:solidFill>
                <a:effectLst/>
                <a:latin typeface="+mn-lt"/>
                <a:ea typeface="+mn-ea"/>
                <a:cs typeface="+mn-cs"/>
              </a:rPr>
              <a:t> of Particle objects as an argument.</a:t>
            </a:r>
            <a:endParaRPr lang="en-US" dirty="0"/>
          </a:p>
        </p:txBody>
      </p:sp>
      <p:sp>
        <p:nvSpPr>
          <p:cNvPr id="4" name="Date Placeholder 3"/>
          <p:cNvSpPr>
            <a:spLocks noGrp="1"/>
          </p:cNvSpPr>
          <p:nvPr>
            <p:ph type="dt" idx="1"/>
          </p:nvPr>
        </p:nvSpPr>
        <p:spPr/>
        <p:txBody>
          <a:bodyPr/>
          <a:lstStyle/>
          <a:p>
            <a:fld id="{72648427-927E-6844-BCB2-A77E568D6C6A}" type="datetime1">
              <a:rPr lang="en-GB" smtClean="0"/>
              <a:t>03/03/2020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28</a:t>
            </a:fld>
            <a:endParaRPr lang="en-GB"/>
          </a:p>
        </p:txBody>
      </p:sp>
    </p:spTree>
    <p:extLst>
      <p:ext uri="{BB962C8B-B14F-4D97-AF65-F5344CB8AC3E}">
        <p14:creationId xmlns:p14="http://schemas.microsoft.com/office/powerpoint/2010/main" val="296896081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we’re writing a function called separate() that receives an </a:t>
            </a:r>
            <a:r>
              <a:rPr lang="en-GB" sz="1200" b="0" i="0" kern="1200" dirty="0" err="1">
                <a:solidFill>
                  <a:schemeClr val="tx1"/>
                </a:solidFill>
                <a:effectLst/>
                <a:latin typeface="+mn-lt"/>
                <a:ea typeface="+mn-ea"/>
                <a:cs typeface="+mn-cs"/>
              </a:rPr>
              <a:t>ArrayList</a:t>
            </a:r>
            <a:r>
              <a:rPr lang="en-GB" sz="1200" b="0" i="0" kern="1200" dirty="0">
                <a:solidFill>
                  <a:schemeClr val="tx1"/>
                </a:solidFill>
                <a:effectLst/>
                <a:latin typeface="+mn-lt"/>
                <a:ea typeface="+mn-ea"/>
                <a:cs typeface="+mn-cs"/>
              </a:rPr>
              <a:t> of Particle objects as an argument.</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Inside this function, we’re going to loop through all of the particles and see if any are too close.</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we are not only checking if the distance is less than a desired separation (i.e. too close!), but also if the distance is greater than zero. This is a little trick that makes sure we don’t ask a particle to separate from itself. </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Once we know that two particles are too close, we need to make a vector (diff) that points away from the offending vehicle.</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We have that vector now, but we need to make sure we calculate the average of all vectors pointing away from close particles. How do we compute average? We add up all the vectors and divide by the total.</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Once we have the average vector (stored in the </a:t>
            </a:r>
            <a:r>
              <a:rPr lang="en-GB" sz="1200" b="0" i="0" kern="1200" dirty="0" err="1">
                <a:solidFill>
                  <a:schemeClr val="tx1"/>
                </a:solidFill>
                <a:effectLst/>
                <a:latin typeface="+mn-lt"/>
                <a:ea typeface="+mn-ea"/>
                <a:cs typeface="+mn-cs"/>
              </a:rPr>
              <a:t>PVector</a:t>
            </a:r>
            <a:r>
              <a:rPr lang="en-GB" sz="1200" b="0" i="0" kern="1200" dirty="0">
                <a:solidFill>
                  <a:schemeClr val="tx1"/>
                </a:solidFill>
                <a:effectLst/>
                <a:latin typeface="+mn-lt"/>
                <a:ea typeface="+mn-ea"/>
                <a:cs typeface="+mn-cs"/>
              </a:rPr>
              <a:t> object “sum”), that </a:t>
            </a:r>
            <a:r>
              <a:rPr lang="en-GB" sz="1200" b="0" i="0" kern="1200" dirty="0" err="1">
                <a:solidFill>
                  <a:schemeClr val="tx1"/>
                </a:solidFill>
                <a:effectLst/>
                <a:latin typeface="+mn-lt"/>
                <a:ea typeface="+mn-ea"/>
                <a:cs typeface="+mn-cs"/>
              </a:rPr>
              <a:t>PVector</a:t>
            </a:r>
            <a:r>
              <a:rPr lang="en-GB" sz="1200" b="0" i="0" kern="1200" dirty="0">
                <a:solidFill>
                  <a:schemeClr val="tx1"/>
                </a:solidFill>
                <a:effectLst/>
                <a:latin typeface="+mn-lt"/>
                <a:ea typeface="+mn-ea"/>
                <a:cs typeface="+mn-cs"/>
              </a:rPr>
              <a:t> can be scaled to maximum speed and become our desired velocity—we </a:t>
            </a:r>
            <a:r>
              <a:rPr lang="en-GB" sz="1200" b="0" i="1" kern="1200" dirty="0">
                <a:solidFill>
                  <a:schemeClr val="tx1"/>
                </a:solidFill>
                <a:effectLst/>
                <a:latin typeface="+mn-lt"/>
                <a:ea typeface="+mn-ea"/>
                <a:cs typeface="+mn-cs"/>
              </a:rPr>
              <a:t>desire</a:t>
            </a:r>
            <a:r>
              <a:rPr lang="en-GB" sz="1200" b="0" i="0" kern="1200" dirty="0">
                <a:solidFill>
                  <a:schemeClr val="tx1"/>
                </a:solidFill>
                <a:effectLst/>
                <a:latin typeface="+mn-lt"/>
                <a:ea typeface="+mn-ea"/>
                <a:cs typeface="+mn-cs"/>
              </a:rPr>
              <a:t> to move in that direction at maximum speed! And once we have the desired velocity, it’s the same old Reynolds story: steering equals desired minus velocity</a:t>
            </a:r>
            <a:endParaRPr lang="en-US" dirty="0"/>
          </a:p>
        </p:txBody>
      </p:sp>
      <p:sp>
        <p:nvSpPr>
          <p:cNvPr id="4" name="Date Placeholder 3"/>
          <p:cNvSpPr>
            <a:spLocks noGrp="1"/>
          </p:cNvSpPr>
          <p:nvPr>
            <p:ph type="dt" idx="1"/>
          </p:nvPr>
        </p:nvSpPr>
        <p:spPr/>
        <p:txBody>
          <a:bodyPr/>
          <a:lstStyle/>
          <a:p>
            <a:fld id="{72648427-927E-6844-BCB2-A77E568D6C6A}" type="datetime1">
              <a:rPr lang="en-GB" smtClean="0"/>
              <a:t>03/03/2020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29</a:t>
            </a:fld>
            <a:endParaRPr lang="en-GB"/>
          </a:p>
        </p:txBody>
      </p:sp>
    </p:spTree>
    <p:extLst>
      <p:ext uri="{BB962C8B-B14F-4D97-AF65-F5344CB8AC3E}">
        <p14:creationId xmlns:p14="http://schemas.microsoft.com/office/powerpoint/2010/main" val="5316221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n-lt"/>
                <a:ea typeface="+mn-ea"/>
                <a:cs typeface="+mn-cs"/>
              </a:rPr>
              <a:t>We could also add some new features to the particle system itself. For example, it might be useful for the </a:t>
            </a:r>
            <a:r>
              <a:rPr lang="en-GB" sz="1200" b="0" i="0" kern="1200" dirty="0" err="1">
                <a:solidFill>
                  <a:schemeClr val="tx1"/>
                </a:solidFill>
                <a:effectLst/>
                <a:latin typeface="+mn-lt"/>
                <a:ea typeface="+mn-ea"/>
                <a:cs typeface="+mn-cs"/>
              </a:rPr>
              <a:t>ParticleSystem</a:t>
            </a:r>
            <a:r>
              <a:rPr lang="en-GB" sz="1200" b="0" i="0" kern="1200" dirty="0">
                <a:solidFill>
                  <a:schemeClr val="tx1"/>
                </a:solidFill>
                <a:effectLst/>
                <a:latin typeface="+mn-lt"/>
                <a:ea typeface="+mn-ea"/>
                <a:cs typeface="+mn-cs"/>
              </a:rPr>
              <a:t> class to keep track of an origin point where particles are made. This fits in with the idea of a particle system being an “emitter,” a place where particles are born and sent out into the world. The origin point should be initialized in the constructor.</a:t>
            </a:r>
          </a:p>
          <a:p>
            <a:endParaRPr lang="en-US" dirty="0"/>
          </a:p>
          <a:p>
            <a:r>
              <a:rPr lang="en-GB" sz="1200" b="0" i="0" kern="1200" dirty="0">
                <a:solidFill>
                  <a:schemeClr val="tx1"/>
                </a:solidFill>
                <a:effectLst/>
                <a:latin typeface="+mn-lt"/>
                <a:ea typeface="+mn-ea"/>
                <a:cs typeface="+mn-cs"/>
              </a:rPr>
              <a:t>Make the origin point move dynamically. Have the particles emit from the mouse location or use the concepts of velocity and acceleration to make the system move autonomously.</a:t>
            </a:r>
            <a:endParaRPr lang="en-US" dirty="0"/>
          </a:p>
        </p:txBody>
      </p:sp>
      <p:sp>
        <p:nvSpPr>
          <p:cNvPr id="4" name="Date Placeholder 3"/>
          <p:cNvSpPr>
            <a:spLocks noGrp="1"/>
          </p:cNvSpPr>
          <p:nvPr>
            <p:ph type="dt" idx="1"/>
          </p:nvPr>
        </p:nvSpPr>
        <p:spPr/>
        <p:txBody>
          <a:bodyPr/>
          <a:lstStyle/>
          <a:p>
            <a:fld id="{3AFC762D-73C9-6442-BABC-EF464D4D4DF6}" type="datetime1">
              <a:rPr lang="en-GB" smtClean="0"/>
              <a:t>03/03/2020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3</a:t>
            </a:fld>
            <a:endParaRPr lang="en-GB"/>
          </a:p>
        </p:txBody>
      </p:sp>
    </p:spTree>
    <p:extLst>
      <p:ext uri="{BB962C8B-B14F-4D97-AF65-F5344CB8AC3E}">
        <p14:creationId xmlns:p14="http://schemas.microsoft.com/office/powerpoint/2010/main" val="16450586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steering in the same direction as your </a:t>
            </a:r>
            <a:r>
              <a:rPr lang="en-GB" sz="1200" b="0" i="0" kern="1200" dirty="0" err="1">
                <a:solidFill>
                  <a:schemeClr val="tx1"/>
                </a:solidFill>
                <a:effectLst/>
                <a:latin typeface="+mn-lt"/>
                <a:ea typeface="+mn-ea"/>
                <a:cs typeface="+mn-cs"/>
              </a:rPr>
              <a:t>neighbors</a:t>
            </a:r>
            <a:r>
              <a:rPr lang="en-GB" sz="1200" b="0" i="0" kern="1200" dirty="0">
                <a:solidFill>
                  <a:schemeClr val="tx1"/>
                </a:solidFill>
                <a:effectLst/>
                <a:latin typeface="+mn-lt"/>
                <a:ea typeface="+mn-ea"/>
                <a:cs typeface="+mn-cs"/>
              </a:rPr>
              <a:t>. As with all of our steering </a:t>
            </a:r>
            <a:r>
              <a:rPr lang="en-GB" sz="1200" b="0" i="0" kern="1200" dirty="0" err="1">
                <a:solidFill>
                  <a:schemeClr val="tx1"/>
                </a:solidFill>
                <a:effectLst/>
                <a:latin typeface="+mn-lt"/>
                <a:ea typeface="+mn-ea"/>
                <a:cs typeface="+mn-cs"/>
              </a:rPr>
              <a:t>behaviors</a:t>
            </a:r>
            <a:r>
              <a:rPr lang="en-GB" sz="1200" b="0" i="0" kern="1200" dirty="0">
                <a:solidFill>
                  <a:schemeClr val="tx1"/>
                </a:solidFill>
                <a:effectLst/>
                <a:latin typeface="+mn-lt"/>
                <a:ea typeface="+mn-ea"/>
                <a:cs typeface="+mn-cs"/>
              </a:rPr>
              <a:t>, we’ve got to boil down this concept into a desire: the </a:t>
            </a:r>
            <a:r>
              <a:rPr lang="en-GB" sz="1200" b="0" i="0" kern="1200" dirty="0" err="1">
                <a:solidFill>
                  <a:schemeClr val="tx1"/>
                </a:solidFill>
                <a:effectLst/>
                <a:latin typeface="+mn-lt"/>
                <a:ea typeface="+mn-ea"/>
                <a:cs typeface="+mn-cs"/>
              </a:rPr>
              <a:t>boid’s</a:t>
            </a:r>
            <a:r>
              <a:rPr lang="en-GB" sz="1200" b="0" i="0" kern="1200" dirty="0">
                <a:solidFill>
                  <a:schemeClr val="tx1"/>
                </a:solidFill>
                <a:effectLst/>
                <a:latin typeface="+mn-lt"/>
                <a:ea typeface="+mn-ea"/>
                <a:cs typeface="+mn-cs"/>
              </a:rPr>
              <a:t> desired velocity is the average velocity of its </a:t>
            </a:r>
            <a:r>
              <a:rPr lang="en-GB" sz="1200" b="0" i="0" kern="1200" dirty="0" err="1">
                <a:solidFill>
                  <a:schemeClr val="tx1"/>
                </a:solidFill>
                <a:effectLst/>
                <a:latin typeface="+mn-lt"/>
                <a:ea typeface="+mn-ea"/>
                <a:cs typeface="+mn-cs"/>
              </a:rPr>
              <a:t>neighbors</a:t>
            </a:r>
            <a:r>
              <a:rPr lang="en-GB" sz="1200" b="0" i="0" kern="1200" dirty="0">
                <a:solidFill>
                  <a:schemeClr val="tx1"/>
                </a:solidFill>
                <a:effectLst/>
                <a:latin typeface="+mn-lt"/>
                <a:ea typeface="+mn-ea"/>
                <a:cs typeface="+mn-cs"/>
              </a:rPr>
              <a:t>.</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o our algorithm is to calculate the average velocity of all the other </a:t>
            </a:r>
            <a:r>
              <a:rPr lang="en-GB" sz="1200" b="0" i="0" kern="1200" dirty="0" err="1">
                <a:solidFill>
                  <a:schemeClr val="tx1"/>
                </a:solidFill>
                <a:effectLst/>
                <a:latin typeface="+mn-lt"/>
                <a:ea typeface="+mn-ea"/>
                <a:cs typeface="+mn-cs"/>
              </a:rPr>
              <a:t>boids</a:t>
            </a:r>
            <a:r>
              <a:rPr lang="en-GB" sz="1200" b="0" i="0" kern="1200" dirty="0">
                <a:solidFill>
                  <a:schemeClr val="tx1"/>
                </a:solidFill>
                <a:effectLst/>
                <a:latin typeface="+mn-lt"/>
                <a:ea typeface="+mn-ea"/>
                <a:cs typeface="+mn-cs"/>
              </a:rPr>
              <a:t> and set that to desired</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One of the key principles behind complex systems like flocking is that the elements (in this case, </a:t>
            </a:r>
            <a:r>
              <a:rPr lang="en-GB" sz="1200" b="0" i="0" kern="1200" dirty="0" err="1">
                <a:solidFill>
                  <a:schemeClr val="tx1"/>
                </a:solidFill>
                <a:effectLst/>
                <a:latin typeface="+mn-lt"/>
                <a:ea typeface="+mn-ea"/>
                <a:cs typeface="+mn-cs"/>
              </a:rPr>
              <a:t>boids</a:t>
            </a:r>
            <a:r>
              <a:rPr lang="en-GB" sz="1200" b="0" i="0" kern="1200" dirty="0">
                <a:solidFill>
                  <a:schemeClr val="tx1"/>
                </a:solidFill>
                <a:effectLst/>
                <a:latin typeface="+mn-lt"/>
                <a:ea typeface="+mn-ea"/>
                <a:cs typeface="+mn-cs"/>
              </a:rPr>
              <a:t>) have short-range relationships so we should really only be looking at the </a:t>
            </a:r>
            <a:r>
              <a:rPr lang="en-GB" sz="1200" b="0" i="0" kern="1200" dirty="0" err="1">
                <a:solidFill>
                  <a:schemeClr val="tx1"/>
                </a:solidFill>
                <a:effectLst/>
                <a:latin typeface="+mn-lt"/>
                <a:ea typeface="+mn-ea"/>
                <a:cs typeface="+mn-cs"/>
              </a:rPr>
              <a:t>partciles</a:t>
            </a:r>
            <a:r>
              <a:rPr lang="en-GB" sz="1200" b="0" i="0" kern="1200" dirty="0">
                <a:solidFill>
                  <a:schemeClr val="tx1"/>
                </a:solidFill>
                <a:effectLst/>
                <a:latin typeface="+mn-lt"/>
                <a:ea typeface="+mn-ea"/>
                <a:cs typeface="+mn-cs"/>
              </a:rPr>
              <a:t> within a certain distance. That distance threshold is up to you, of course. </a:t>
            </a:r>
            <a:endParaRPr lang="en-US" dirty="0"/>
          </a:p>
        </p:txBody>
      </p:sp>
      <p:sp>
        <p:nvSpPr>
          <p:cNvPr id="4" name="Date Placeholder 3"/>
          <p:cNvSpPr>
            <a:spLocks noGrp="1"/>
          </p:cNvSpPr>
          <p:nvPr>
            <p:ph type="dt" idx="1"/>
          </p:nvPr>
        </p:nvSpPr>
        <p:spPr/>
        <p:txBody>
          <a:bodyPr/>
          <a:lstStyle/>
          <a:p>
            <a:fld id="{795A51AB-5EBF-764F-BA57-F4CA40E0DCE3}" type="datetime1">
              <a:rPr lang="en-GB" smtClean="0"/>
              <a:t>03/03/2020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30</a:t>
            </a:fld>
            <a:endParaRPr lang="en-GB"/>
          </a:p>
        </p:txBody>
      </p:sp>
    </p:spTree>
    <p:extLst>
      <p:ext uri="{BB962C8B-B14F-4D97-AF65-F5344CB8AC3E}">
        <p14:creationId xmlns:p14="http://schemas.microsoft.com/office/powerpoint/2010/main" val="40660360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
          </p:nvPr>
        </p:nvSpPr>
        <p:spPr/>
        <p:txBody>
          <a:bodyPr/>
          <a:lstStyle/>
          <a:p>
            <a:fld id="{1743D203-23D5-F845-A4EB-B5C3EEEE7907}" type="datetime1">
              <a:rPr lang="en-GB" smtClean="0"/>
              <a:t>03/03/2020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31</a:t>
            </a:fld>
            <a:endParaRPr lang="en-GB"/>
          </a:p>
        </p:txBody>
      </p:sp>
    </p:spTree>
    <p:extLst>
      <p:ext uri="{BB962C8B-B14F-4D97-AF65-F5344CB8AC3E}">
        <p14:creationId xmlns:p14="http://schemas.microsoft.com/office/powerpoint/2010/main" val="34977762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n-lt"/>
                <a:ea typeface="+mn-ea"/>
                <a:cs typeface="+mn-cs"/>
              </a:rPr>
              <a:t>stored a single reference to a </a:t>
            </a:r>
            <a:r>
              <a:rPr lang="en-GB" sz="1200" b="0" i="0" kern="1200" dirty="0" err="1">
                <a:solidFill>
                  <a:schemeClr val="tx1"/>
                </a:solidFill>
                <a:effectLst/>
                <a:latin typeface="+mn-lt"/>
                <a:ea typeface="+mn-ea"/>
                <a:cs typeface="+mn-cs"/>
              </a:rPr>
              <a:t>ParticleSystem</a:t>
            </a:r>
            <a:r>
              <a:rPr lang="en-GB" sz="1200" b="0" i="0" kern="1200" dirty="0">
                <a:solidFill>
                  <a:schemeClr val="tx1"/>
                </a:solidFill>
                <a:effectLst/>
                <a:latin typeface="+mn-lt"/>
                <a:ea typeface="+mn-ea"/>
                <a:cs typeface="+mn-cs"/>
              </a:rPr>
              <a:t> object in the variable ps.</a:t>
            </a:r>
            <a:endParaRPr lang="en-US" dirty="0"/>
          </a:p>
        </p:txBody>
      </p:sp>
      <p:sp>
        <p:nvSpPr>
          <p:cNvPr id="4" name="Date Placeholder 3"/>
          <p:cNvSpPr>
            <a:spLocks noGrp="1"/>
          </p:cNvSpPr>
          <p:nvPr>
            <p:ph type="dt" idx="1"/>
          </p:nvPr>
        </p:nvSpPr>
        <p:spPr/>
        <p:txBody>
          <a:bodyPr/>
          <a:lstStyle/>
          <a:p>
            <a:fld id="{3AFC762D-73C9-6442-BABC-EF464D4D4DF6}" type="datetime1">
              <a:rPr lang="en-GB" smtClean="0"/>
              <a:t>03/03/2020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4</a:t>
            </a:fld>
            <a:endParaRPr lang="en-GB"/>
          </a:p>
        </p:txBody>
      </p:sp>
    </p:spTree>
    <p:extLst>
      <p:ext uri="{BB962C8B-B14F-4D97-AF65-F5344CB8AC3E}">
        <p14:creationId xmlns:p14="http://schemas.microsoft.com/office/powerpoint/2010/main" val="28519439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Our Particle class is structured to have a constant acceleration, one that never changes. A much better framework would be to follow Newton’s second law (F = M* A) and incorporate the force accumulation algorithm we saw yesterday</a:t>
            </a:r>
            <a:endParaRPr lang="en-US" dirty="0"/>
          </a:p>
        </p:txBody>
      </p:sp>
      <p:sp>
        <p:nvSpPr>
          <p:cNvPr id="4" name="Date Placeholder 3"/>
          <p:cNvSpPr>
            <a:spLocks noGrp="1"/>
          </p:cNvSpPr>
          <p:nvPr>
            <p:ph type="dt" idx="1"/>
          </p:nvPr>
        </p:nvSpPr>
        <p:spPr/>
        <p:txBody>
          <a:bodyPr/>
          <a:lstStyle/>
          <a:p>
            <a:fld id="{4466D1FD-53ED-3442-B347-4CA6F64C6AE5}" type="datetime1">
              <a:rPr lang="en-GB" smtClean="0"/>
              <a:t>03/03/2020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5</a:t>
            </a:fld>
            <a:endParaRPr lang="en-GB"/>
          </a:p>
        </p:txBody>
      </p:sp>
    </p:spTree>
    <p:extLst>
      <p:ext uri="{BB962C8B-B14F-4D97-AF65-F5344CB8AC3E}">
        <p14:creationId xmlns:p14="http://schemas.microsoft.com/office/powerpoint/2010/main" val="38465720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Apply a force globally every time through draw() to all particles</a:t>
            </a:r>
            <a:endParaRPr lang="en-US" dirty="0"/>
          </a:p>
        </p:txBody>
      </p:sp>
      <p:sp>
        <p:nvSpPr>
          <p:cNvPr id="4" name="Date Placeholder 3"/>
          <p:cNvSpPr>
            <a:spLocks noGrp="1"/>
          </p:cNvSpPr>
          <p:nvPr>
            <p:ph type="dt" idx="1"/>
          </p:nvPr>
        </p:nvSpPr>
        <p:spPr/>
        <p:txBody>
          <a:bodyPr/>
          <a:lstStyle/>
          <a:p>
            <a:fld id="{345D2368-8AFC-1440-9854-A96495019DEB}" type="datetime1">
              <a:rPr lang="en-GB" smtClean="0"/>
              <a:t>03/03/2020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6</a:t>
            </a:fld>
            <a:endParaRPr lang="en-GB"/>
          </a:p>
        </p:txBody>
      </p:sp>
    </p:spTree>
    <p:extLst>
      <p:ext uri="{BB962C8B-B14F-4D97-AF65-F5344CB8AC3E}">
        <p14:creationId xmlns:p14="http://schemas.microsoft.com/office/powerpoint/2010/main" val="16587116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Apply a force globally every time through draw() to all particles</a:t>
            </a:r>
            <a:endParaRPr lang="en-US" dirty="0"/>
          </a:p>
        </p:txBody>
      </p:sp>
      <p:sp>
        <p:nvSpPr>
          <p:cNvPr id="4" name="Date Placeholder 3"/>
          <p:cNvSpPr>
            <a:spLocks noGrp="1"/>
          </p:cNvSpPr>
          <p:nvPr>
            <p:ph type="dt" idx="1"/>
          </p:nvPr>
        </p:nvSpPr>
        <p:spPr/>
        <p:txBody>
          <a:bodyPr/>
          <a:lstStyle/>
          <a:p>
            <a:fld id="{345D2368-8AFC-1440-9854-A96495019DEB}" type="datetime1">
              <a:rPr lang="en-GB" smtClean="0"/>
              <a:t>03/03/2020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7</a:t>
            </a:fld>
            <a:endParaRPr lang="en-GB"/>
          </a:p>
        </p:txBody>
      </p:sp>
    </p:spTree>
    <p:extLst>
      <p:ext uri="{BB962C8B-B14F-4D97-AF65-F5344CB8AC3E}">
        <p14:creationId xmlns:p14="http://schemas.microsoft.com/office/powerpoint/2010/main" val="6443762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fld id="{82F82E6C-8BD6-0F48-BA30-6372E09D90CD}" type="datetime1">
              <a:rPr lang="en-GB" smtClean="0"/>
              <a:t>03/03/2020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8</a:t>
            </a:fld>
            <a:endParaRPr lang="en-GB"/>
          </a:p>
        </p:txBody>
      </p:sp>
    </p:spTree>
    <p:extLst>
      <p:ext uri="{BB962C8B-B14F-4D97-AF65-F5344CB8AC3E}">
        <p14:creationId xmlns:p14="http://schemas.microsoft.com/office/powerpoint/2010/main" val="15038312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Instead of passing a </a:t>
            </a:r>
            <a:r>
              <a:rPr lang="en-GB" sz="1200" b="0" i="0" kern="1200" dirty="0" err="1">
                <a:solidFill>
                  <a:schemeClr val="tx1"/>
                </a:solidFill>
                <a:effectLst/>
                <a:latin typeface="+mn-lt"/>
                <a:ea typeface="+mn-ea"/>
                <a:cs typeface="+mn-cs"/>
              </a:rPr>
              <a:t>PVector</a:t>
            </a:r>
            <a:r>
              <a:rPr lang="en-GB" sz="1200" b="0" i="0" kern="1200" dirty="0">
                <a:solidFill>
                  <a:schemeClr val="tx1"/>
                </a:solidFill>
                <a:effectLst/>
                <a:latin typeface="+mn-lt"/>
                <a:ea typeface="+mn-ea"/>
                <a:cs typeface="+mn-cs"/>
              </a:rPr>
              <a:t> into a function like we do with </a:t>
            </a:r>
            <a:r>
              <a:rPr lang="en-GB" sz="1200" b="0" i="0" kern="1200" dirty="0" err="1">
                <a:solidFill>
                  <a:schemeClr val="tx1"/>
                </a:solidFill>
                <a:effectLst/>
                <a:latin typeface="+mn-lt"/>
                <a:ea typeface="+mn-ea"/>
                <a:cs typeface="+mn-cs"/>
              </a:rPr>
              <a:t>applyForce</a:t>
            </a:r>
            <a:r>
              <a:rPr lang="en-GB" sz="1200" b="0" i="0" kern="1200" dirty="0">
                <a:solidFill>
                  <a:schemeClr val="tx1"/>
                </a:solidFill>
                <a:effectLst/>
                <a:latin typeface="+mn-lt"/>
                <a:ea typeface="+mn-ea"/>
                <a:cs typeface="+mn-cs"/>
              </a:rPr>
              <a:t>(), we’re going to instead pass a </a:t>
            </a:r>
            <a:r>
              <a:rPr lang="en-GB" sz="1200" b="0" i="0" kern="1200" dirty="0" err="1">
                <a:solidFill>
                  <a:schemeClr val="tx1"/>
                </a:solidFill>
                <a:effectLst/>
                <a:latin typeface="+mn-lt"/>
                <a:ea typeface="+mn-ea"/>
                <a:cs typeface="+mn-cs"/>
              </a:rPr>
              <a:t>Repeller</a:t>
            </a:r>
            <a:r>
              <a:rPr lang="en-GB" sz="1200" b="0" i="0" kern="1200" dirty="0">
                <a:solidFill>
                  <a:schemeClr val="tx1"/>
                </a:solidFill>
                <a:effectLst/>
                <a:latin typeface="+mn-lt"/>
                <a:ea typeface="+mn-ea"/>
                <a:cs typeface="+mn-cs"/>
              </a:rPr>
              <a:t> object into </a:t>
            </a:r>
            <a:r>
              <a:rPr lang="en-GB" sz="1200" b="0" i="0" kern="1200" dirty="0" err="1">
                <a:solidFill>
                  <a:schemeClr val="tx1"/>
                </a:solidFill>
                <a:effectLst/>
                <a:latin typeface="+mn-lt"/>
                <a:ea typeface="+mn-ea"/>
                <a:cs typeface="+mn-cs"/>
              </a:rPr>
              <a:t>applyRepeller</a:t>
            </a:r>
            <a:r>
              <a:rPr lang="en-GB" sz="1200" b="0" i="0" kern="1200" dirty="0">
                <a:solidFill>
                  <a:schemeClr val="tx1"/>
                </a:solidFill>
                <a:effectLst/>
                <a:latin typeface="+mn-lt"/>
                <a:ea typeface="+mn-ea"/>
                <a:cs typeface="+mn-cs"/>
              </a:rPr>
              <a:t>() and ask that function to do the work of calculating the force between the </a:t>
            </a:r>
            <a:r>
              <a:rPr lang="en-GB" sz="1200" b="0" i="0" kern="1200" dirty="0" err="1">
                <a:solidFill>
                  <a:schemeClr val="tx1"/>
                </a:solidFill>
                <a:effectLst/>
                <a:latin typeface="+mn-lt"/>
                <a:ea typeface="+mn-ea"/>
                <a:cs typeface="+mn-cs"/>
              </a:rPr>
              <a:t>repeller</a:t>
            </a:r>
            <a:r>
              <a:rPr lang="en-GB" sz="1200" b="0" i="0" kern="1200" dirty="0">
                <a:solidFill>
                  <a:schemeClr val="tx1"/>
                </a:solidFill>
                <a:effectLst/>
                <a:latin typeface="+mn-lt"/>
                <a:ea typeface="+mn-ea"/>
                <a:cs typeface="+mn-cs"/>
              </a:rPr>
              <a:t> and all particles.</a:t>
            </a:r>
            <a:endParaRPr lang="en-US" dirty="0"/>
          </a:p>
        </p:txBody>
      </p:sp>
      <p:sp>
        <p:nvSpPr>
          <p:cNvPr id="4" name="Date Placeholder 3"/>
          <p:cNvSpPr>
            <a:spLocks noGrp="1"/>
          </p:cNvSpPr>
          <p:nvPr>
            <p:ph type="dt" idx="1"/>
          </p:nvPr>
        </p:nvSpPr>
        <p:spPr/>
        <p:txBody>
          <a:bodyPr/>
          <a:lstStyle/>
          <a:p>
            <a:fld id="{5E35FBE2-3A1F-4D44-A71B-E7E724F25404}" type="datetime1">
              <a:rPr lang="en-GB" smtClean="0"/>
              <a:t>03/03/2020</a:t>
            </a:fld>
            <a:endParaRPr lang="en-GB"/>
          </a:p>
        </p:txBody>
      </p:sp>
      <p:sp>
        <p:nvSpPr>
          <p:cNvPr id="5" name="Slide Number Placeholder 4"/>
          <p:cNvSpPr>
            <a:spLocks noGrp="1"/>
          </p:cNvSpPr>
          <p:nvPr>
            <p:ph type="sldNum" sz="quarter" idx="5"/>
          </p:nvPr>
        </p:nvSpPr>
        <p:spPr/>
        <p:txBody>
          <a:bodyPr/>
          <a:lstStyle/>
          <a:p>
            <a:fld id="{2C34AA06-6398-4F8B-8CED-57E088008201}" type="slidenum">
              <a:rPr lang="en-GB" smtClean="0"/>
              <a:t>9</a:t>
            </a:fld>
            <a:endParaRPr lang="en-GB"/>
          </a:p>
        </p:txBody>
      </p:sp>
    </p:spTree>
    <p:extLst>
      <p:ext uri="{BB962C8B-B14F-4D97-AF65-F5344CB8AC3E}">
        <p14:creationId xmlns:p14="http://schemas.microsoft.com/office/powerpoint/2010/main" val="34157966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0C40309-4CD7-406F-88E7-6E8D0E95AF3E}" type="datetime1">
              <a:rPr lang="en-GB" smtClean="0"/>
              <a:t>03/03/2020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1E94638-1537-47E1-8579-8EDFCA49F01B}" type="slidenum">
              <a:rPr lang="en-GB" smtClean="0"/>
              <a:t>‹#›</a:t>
            </a:fld>
            <a:endParaRPr lang="en-GB"/>
          </a:p>
        </p:txBody>
      </p:sp>
    </p:spTree>
    <p:extLst>
      <p:ext uri="{BB962C8B-B14F-4D97-AF65-F5344CB8AC3E}">
        <p14:creationId xmlns:p14="http://schemas.microsoft.com/office/powerpoint/2010/main" val="28952585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E2A03E8-1320-4364-94DD-BFFE7CA0923A}" type="datetime1">
              <a:rPr lang="en-GB" smtClean="0"/>
              <a:t>03/03/2020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1E94638-1537-47E1-8579-8EDFCA49F01B}" type="slidenum">
              <a:rPr lang="en-GB" smtClean="0"/>
              <a:t>‹#›</a:t>
            </a:fld>
            <a:endParaRPr lang="en-GB"/>
          </a:p>
        </p:txBody>
      </p:sp>
    </p:spTree>
    <p:extLst>
      <p:ext uri="{BB962C8B-B14F-4D97-AF65-F5344CB8AC3E}">
        <p14:creationId xmlns:p14="http://schemas.microsoft.com/office/powerpoint/2010/main" val="21336200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41A85DC-AE82-4523-8F02-13ABD7958699}" type="datetime1">
              <a:rPr lang="en-GB" smtClean="0"/>
              <a:t>03/03/2020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1E94638-1537-47E1-8579-8EDFCA49F01B}" type="slidenum">
              <a:rPr lang="en-GB" smtClean="0"/>
              <a:t>‹#›</a:t>
            </a:fld>
            <a:endParaRPr lang="en-GB"/>
          </a:p>
        </p:txBody>
      </p:sp>
    </p:spTree>
    <p:extLst>
      <p:ext uri="{BB962C8B-B14F-4D97-AF65-F5344CB8AC3E}">
        <p14:creationId xmlns:p14="http://schemas.microsoft.com/office/powerpoint/2010/main" val="9694290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baseline="0">
                <a:latin typeface="Arial" charset="0"/>
              </a:defRPr>
            </a:lvl1pPr>
          </a:lstStyle>
          <a:p>
            <a:r>
              <a:rPr lang="en-US" dirty="0"/>
              <a:t>Click to edit Master title style</a:t>
            </a:r>
            <a:endParaRPr lang="en-GB" dirty="0"/>
          </a:p>
        </p:txBody>
      </p:sp>
      <p:sp>
        <p:nvSpPr>
          <p:cNvPr id="3" name="Content Placeholder 2"/>
          <p:cNvSpPr>
            <a:spLocks noGrp="1"/>
          </p:cNvSpPr>
          <p:nvPr>
            <p:ph idx="1"/>
          </p:nvPr>
        </p:nvSpPr>
        <p:spPr/>
        <p:txBody>
          <a:bodyPr/>
          <a:lstStyle>
            <a:lvl1pPr>
              <a:defRPr sz="2800" baseline="0">
                <a:latin typeface="Arial" charset="0"/>
              </a:defRPr>
            </a:lvl1pPr>
            <a:lvl2pPr>
              <a:defRPr sz="2400" baseline="0">
                <a:latin typeface="Arial" charset="0"/>
              </a:defRPr>
            </a:lvl2pPr>
            <a:lvl3pPr>
              <a:defRPr baseline="0">
                <a:latin typeface="Arial" charset="0"/>
              </a:defRPr>
            </a:lvl3pPr>
            <a:lvl4pPr>
              <a:defRPr baseline="0">
                <a:latin typeface="Arial" charset="0"/>
              </a:defRPr>
            </a:lvl4pPr>
            <a:lvl5pPr>
              <a:defRPr baseline="0">
                <a:latin typeface="Arial"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lstStyle/>
          <a:p>
            <a:fld id="{097CAFE1-9DBC-4255-990D-5BA249042E8A}" type="datetime1">
              <a:rPr lang="en-GB" smtClean="0"/>
              <a:t>03/03/2020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1E94638-1537-47E1-8579-8EDFCA49F01B}" type="slidenum">
              <a:rPr lang="en-GB" smtClean="0"/>
              <a:t>‹#›</a:t>
            </a:fld>
            <a:endParaRPr lang="en-GB"/>
          </a:p>
        </p:txBody>
      </p:sp>
    </p:spTree>
    <p:extLst>
      <p:ext uri="{BB962C8B-B14F-4D97-AF65-F5344CB8AC3E}">
        <p14:creationId xmlns:p14="http://schemas.microsoft.com/office/powerpoint/2010/main" val="20638272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88401CA-ACA6-4F27-9688-B14983911156}" type="datetime1">
              <a:rPr lang="en-GB" smtClean="0"/>
              <a:t>03/03/2020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1E94638-1537-47E1-8579-8EDFCA49F01B}" type="slidenum">
              <a:rPr lang="en-GB" smtClean="0"/>
              <a:t>‹#›</a:t>
            </a:fld>
            <a:endParaRPr lang="en-GB"/>
          </a:p>
        </p:txBody>
      </p:sp>
    </p:spTree>
    <p:extLst>
      <p:ext uri="{BB962C8B-B14F-4D97-AF65-F5344CB8AC3E}">
        <p14:creationId xmlns:p14="http://schemas.microsoft.com/office/powerpoint/2010/main" val="17229728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983562CB-61DA-4F64-A7C1-33879DF9AAB8}" type="datetime1">
              <a:rPr lang="en-GB" smtClean="0"/>
              <a:t>03/03/2020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1E94638-1537-47E1-8579-8EDFCA49F01B}" type="slidenum">
              <a:rPr lang="en-GB" smtClean="0"/>
              <a:t>‹#›</a:t>
            </a:fld>
            <a:endParaRPr lang="en-GB"/>
          </a:p>
        </p:txBody>
      </p:sp>
    </p:spTree>
    <p:extLst>
      <p:ext uri="{BB962C8B-B14F-4D97-AF65-F5344CB8AC3E}">
        <p14:creationId xmlns:p14="http://schemas.microsoft.com/office/powerpoint/2010/main" val="3700171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C244E5D9-BBCF-4F85-B625-B9B3C28FC8A5}" type="datetime1">
              <a:rPr lang="en-GB" smtClean="0"/>
              <a:t>03/03/2020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1E94638-1537-47E1-8579-8EDFCA49F01B}" type="slidenum">
              <a:rPr lang="en-GB" smtClean="0"/>
              <a:t>‹#›</a:t>
            </a:fld>
            <a:endParaRPr lang="en-GB"/>
          </a:p>
        </p:txBody>
      </p:sp>
    </p:spTree>
    <p:extLst>
      <p:ext uri="{BB962C8B-B14F-4D97-AF65-F5344CB8AC3E}">
        <p14:creationId xmlns:p14="http://schemas.microsoft.com/office/powerpoint/2010/main" val="36865268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6ACD898-88EA-41B9-9453-A4ED6BDFBEA6}" type="datetime1">
              <a:rPr lang="en-GB" smtClean="0"/>
              <a:t>03/03/2020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1E94638-1537-47E1-8579-8EDFCA49F01B}" type="slidenum">
              <a:rPr lang="en-GB" smtClean="0"/>
              <a:t>‹#›</a:t>
            </a:fld>
            <a:endParaRPr lang="en-GB"/>
          </a:p>
        </p:txBody>
      </p:sp>
    </p:spTree>
    <p:extLst>
      <p:ext uri="{BB962C8B-B14F-4D97-AF65-F5344CB8AC3E}">
        <p14:creationId xmlns:p14="http://schemas.microsoft.com/office/powerpoint/2010/main" val="22898874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3F83155-63FB-492C-ABE8-4B384DFF67D2}" type="datetime1">
              <a:rPr lang="en-GB" smtClean="0"/>
              <a:t>03/03/2020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1E94638-1537-47E1-8579-8EDFCA49F01B}" type="slidenum">
              <a:rPr lang="en-GB" smtClean="0"/>
              <a:t>‹#›</a:t>
            </a:fld>
            <a:endParaRPr lang="en-GB"/>
          </a:p>
        </p:txBody>
      </p:sp>
    </p:spTree>
    <p:extLst>
      <p:ext uri="{BB962C8B-B14F-4D97-AF65-F5344CB8AC3E}">
        <p14:creationId xmlns:p14="http://schemas.microsoft.com/office/powerpoint/2010/main" val="411318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8590140-9BE4-4ABE-9CE2-B9F10FA88F12}" type="datetime1">
              <a:rPr lang="en-GB" smtClean="0"/>
              <a:t>03/03/2020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1E94638-1537-47E1-8579-8EDFCA49F01B}" type="slidenum">
              <a:rPr lang="en-GB" smtClean="0"/>
              <a:t>‹#›</a:t>
            </a:fld>
            <a:endParaRPr lang="en-GB"/>
          </a:p>
        </p:txBody>
      </p:sp>
    </p:spTree>
    <p:extLst>
      <p:ext uri="{BB962C8B-B14F-4D97-AF65-F5344CB8AC3E}">
        <p14:creationId xmlns:p14="http://schemas.microsoft.com/office/powerpoint/2010/main" val="9612630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825E043-3B0C-47D4-9FF3-568E9A91EE73}" type="datetime1">
              <a:rPr lang="en-GB" smtClean="0"/>
              <a:t>03/03/2020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1E94638-1537-47E1-8579-8EDFCA49F01B}" type="slidenum">
              <a:rPr lang="en-GB" smtClean="0"/>
              <a:t>‹#›</a:t>
            </a:fld>
            <a:endParaRPr lang="en-GB"/>
          </a:p>
        </p:txBody>
      </p:sp>
    </p:spTree>
    <p:extLst>
      <p:ext uri="{BB962C8B-B14F-4D97-AF65-F5344CB8AC3E}">
        <p14:creationId xmlns:p14="http://schemas.microsoft.com/office/powerpoint/2010/main" val="7886553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8CA239-FF0A-423A-BB80-3028A18BDE6E}" type="datetime1">
              <a:rPr lang="en-GB" smtClean="0"/>
              <a:t>03/03/2020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E94638-1537-47E1-8579-8EDFCA49F01B}" type="slidenum">
              <a:rPr lang="en-GB" smtClean="0"/>
              <a:t>‹#›</a:t>
            </a:fld>
            <a:endParaRPr lang="en-GB"/>
          </a:p>
        </p:txBody>
      </p:sp>
    </p:spTree>
    <p:extLst>
      <p:ext uri="{BB962C8B-B14F-4D97-AF65-F5344CB8AC3E}">
        <p14:creationId xmlns:p14="http://schemas.microsoft.com/office/powerpoint/2010/main" val="35865673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hyperlink" Target="http://www.jbox2d.org/" TargetMode="External"/><Relationship Id="rId4" Type="http://schemas.openxmlformats.org/officeDocument/2006/relationships/hyperlink" Target="http://toxiclibs.org/"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natureofcode.com/book/chapter-6-autonomous-agents/"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s://learning.oreilly.com/library/view/beautiful-visualization/9781449379889/"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6.tiff"/></Relationships>
</file>

<file path=ppt/slides/_rels/slide21.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2"/>
          <p:cNvSpPr txBox="1">
            <a:spLocks noChangeArrowheads="1"/>
          </p:cNvSpPr>
          <p:nvPr/>
        </p:nvSpPr>
        <p:spPr bwMode="auto">
          <a:xfrm>
            <a:off x="276225" y="3723287"/>
            <a:ext cx="8610600" cy="1371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Osaka" charset="-128"/>
                <a:cs typeface="Osaka"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Osaka" charset="-128"/>
                <a:cs typeface="Osaka"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Osaka" charset="-128"/>
                <a:cs typeface="Osaka"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Osaka" charset="-128"/>
                <a:cs typeface="Osaka"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Osaka" charset="-128"/>
                <a:cs typeface="Osaka"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Osaka" charset="-128"/>
                <a:cs typeface="Osaka"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Osaka" charset="-128"/>
                <a:cs typeface="Osaka"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Osaka" charset="-128"/>
                <a:cs typeface="Osaka"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Osaka" charset="-128"/>
                <a:cs typeface="Osaka" charset="-128"/>
              </a:defRPr>
            </a:lvl9pPr>
          </a:lstStyle>
          <a:p>
            <a:pPr algn="ctr" eaLnBrk="1" hangingPunct="1">
              <a:buSzPct val="100000"/>
              <a:defRPr/>
            </a:pPr>
            <a:r>
              <a:rPr lang="en-US" altLang="en-US" sz="4800" b="1" dirty="0">
                <a:solidFill>
                  <a:srgbClr val="000000"/>
                </a:solidFill>
              </a:rPr>
              <a:t>CS142: </a:t>
            </a:r>
            <a:r>
              <a:rPr lang="en-US" altLang="en-US" sz="4800" b="1" dirty="0" err="1">
                <a:solidFill>
                  <a:srgbClr val="000000"/>
                </a:solidFill>
              </a:rPr>
              <a:t>Visualisation</a:t>
            </a:r>
            <a:endParaRPr lang="en-US" altLang="en-US" sz="4800" b="1" dirty="0">
              <a:solidFill>
                <a:srgbClr val="000000"/>
              </a:solidFill>
            </a:endParaRPr>
          </a:p>
        </p:txBody>
      </p:sp>
      <p:sp>
        <p:nvSpPr>
          <p:cNvPr id="3075" name="Text Box 3"/>
          <p:cNvSpPr txBox="1">
            <a:spLocks noChangeArrowheads="1"/>
          </p:cNvSpPr>
          <p:nvPr/>
        </p:nvSpPr>
        <p:spPr bwMode="auto">
          <a:xfrm>
            <a:off x="1275327" y="5805264"/>
            <a:ext cx="6612396" cy="3124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lvl1pPr>
              <a:spcBef>
                <a:spcPts val="6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Osaka" charset="-128"/>
                <a:cs typeface="Osaka" charset="-128"/>
              </a:defRPr>
            </a:lvl1pPr>
            <a:lvl2pPr>
              <a:spcBef>
                <a:spcPts val="5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Osaka" charset="-128"/>
                <a:cs typeface="Osaka" charset="-128"/>
              </a:defRPr>
            </a:lvl2pPr>
            <a:lvl3pPr>
              <a:spcBef>
                <a:spcPts val="5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Osaka" charset="-128"/>
                <a:cs typeface="Osaka" charset="-128"/>
              </a:defRPr>
            </a:lvl3pPr>
            <a:lvl4pPr>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000000"/>
                </a:solidFill>
                <a:latin typeface="Arial" charset="0"/>
                <a:ea typeface="Osaka" charset="-128"/>
                <a:cs typeface="Osaka" charset="-128"/>
              </a:defRPr>
            </a:lvl4pPr>
            <a:lvl5pPr>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000000"/>
                </a:solidFill>
                <a:latin typeface="Arial" charset="0"/>
                <a:ea typeface="Osaka" charset="-128"/>
                <a:cs typeface="Osaka" charset="-128"/>
              </a:defRPr>
            </a:lvl5pPr>
            <a:lvl6pPr marL="2514600" indent="-228600" defTabSz="449263" eaLnBrk="0" fontAlgn="base" hangingPunct="0">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000000"/>
                </a:solidFill>
                <a:latin typeface="Arial" charset="0"/>
                <a:ea typeface="Osaka" charset="-128"/>
                <a:cs typeface="Osaka" charset="-128"/>
              </a:defRPr>
            </a:lvl6pPr>
            <a:lvl7pPr marL="2971800" indent="-228600" defTabSz="449263" eaLnBrk="0" fontAlgn="base" hangingPunct="0">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000000"/>
                </a:solidFill>
                <a:latin typeface="Arial" charset="0"/>
                <a:ea typeface="Osaka" charset="-128"/>
                <a:cs typeface="Osaka" charset="-128"/>
              </a:defRPr>
            </a:lvl7pPr>
            <a:lvl8pPr marL="3429000" indent="-228600" defTabSz="449263" eaLnBrk="0" fontAlgn="base" hangingPunct="0">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000000"/>
                </a:solidFill>
                <a:latin typeface="Arial" charset="0"/>
                <a:ea typeface="Osaka" charset="-128"/>
                <a:cs typeface="Osaka" charset="-128"/>
              </a:defRPr>
            </a:lvl8pPr>
            <a:lvl9pPr marL="3886200" indent="-228600" defTabSz="449263" eaLnBrk="0" fontAlgn="base" hangingPunct="0">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rgbClr val="000000"/>
                </a:solidFill>
                <a:latin typeface="Arial" charset="0"/>
                <a:ea typeface="Osaka" charset="-128"/>
                <a:cs typeface="Osaka" charset="-128"/>
              </a:defRPr>
            </a:lvl9pPr>
          </a:lstStyle>
          <a:p>
            <a:pPr algn="ctr" eaLnBrk="1" hangingPunct="1">
              <a:spcBef>
                <a:spcPts val="400"/>
              </a:spcBef>
              <a:buClrTx/>
              <a:buFontTx/>
              <a:buNone/>
              <a:defRPr/>
            </a:pPr>
            <a:r>
              <a:rPr lang="en-US" altLang="en-US" sz="1600" dirty="0" err="1">
                <a:solidFill>
                  <a:srgbClr val="003300"/>
                </a:solidFill>
              </a:rPr>
              <a:t>Dr</a:t>
            </a:r>
            <a:r>
              <a:rPr lang="en-US" altLang="en-US" sz="1600" dirty="0">
                <a:solidFill>
                  <a:srgbClr val="003300"/>
                </a:solidFill>
              </a:rPr>
              <a:t> Claire Rocks</a:t>
            </a:r>
          </a:p>
          <a:p>
            <a:pPr algn="ctr" eaLnBrk="1" hangingPunct="1">
              <a:spcBef>
                <a:spcPts val="400"/>
              </a:spcBef>
              <a:buClrTx/>
              <a:buFontTx/>
              <a:buNone/>
              <a:defRPr/>
            </a:pPr>
            <a:r>
              <a:rPr lang="en-US" altLang="zh-CN" sz="1600" dirty="0" err="1">
                <a:solidFill>
                  <a:srgbClr val="003300"/>
                </a:solidFill>
              </a:rPr>
              <a:t>c.l.rocks@warwick</a:t>
            </a:r>
            <a:r>
              <a:rPr lang="en-US" altLang="en-US" sz="1600" dirty="0" err="1">
                <a:solidFill>
                  <a:srgbClr val="003300"/>
                </a:solidFill>
              </a:rPr>
              <a:t>.ac.uk</a:t>
            </a:r>
            <a:endParaRPr lang="en-US" altLang="en-US" sz="1600" dirty="0">
              <a:solidFill>
                <a:srgbClr val="003300"/>
              </a:solidFill>
            </a:endParaRPr>
          </a:p>
          <a:p>
            <a:pPr algn="ctr" eaLnBrk="1" hangingPunct="1">
              <a:spcBef>
                <a:spcPts val="400"/>
              </a:spcBef>
              <a:buClrTx/>
              <a:buFontTx/>
              <a:buNone/>
              <a:defRPr/>
            </a:pPr>
            <a:endParaRPr lang="en-US" altLang="en-US" sz="1600" dirty="0">
              <a:solidFill>
                <a:srgbClr val="003300"/>
              </a:solidFill>
            </a:endParaRPr>
          </a:p>
        </p:txBody>
      </p:sp>
      <p:sp>
        <p:nvSpPr>
          <p:cNvPr id="6" name="Text Box 2"/>
          <p:cNvSpPr txBox="1">
            <a:spLocks noChangeArrowheads="1"/>
          </p:cNvSpPr>
          <p:nvPr/>
        </p:nvSpPr>
        <p:spPr bwMode="auto">
          <a:xfrm>
            <a:off x="1125141" y="4550508"/>
            <a:ext cx="6912767" cy="1371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Osaka" charset="-128"/>
                <a:cs typeface="Osaka"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Osaka" charset="-128"/>
                <a:cs typeface="Osaka"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Osaka" charset="-128"/>
                <a:cs typeface="Osaka"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Osaka" charset="-128"/>
                <a:cs typeface="Osaka"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Osaka" charset="-128"/>
                <a:cs typeface="Osaka"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Osaka" charset="-128"/>
                <a:cs typeface="Osaka"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Osaka" charset="-128"/>
                <a:cs typeface="Osaka"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Osaka" charset="-128"/>
                <a:cs typeface="Osaka"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Osaka" charset="-128"/>
                <a:cs typeface="Osaka" charset="-128"/>
              </a:defRPr>
            </a:lvl9pPr>
          </a:lstStyle>
          <a:p>
            <a:pPr algn="ctr" eaLnBrk="1" hangingPunct="1">
              <a:buSzPct val="100000"/>
              <a:defRPr/>
            </a:pPr>
            <a:r>
              <a:rPr lang="en-US" altLang="zh-CN" sz="3200" b="1" dirty="0">
                <a:solidFill>
                  <a:srgbClr val="000000"/>
                </a:solidFill>
              </a:rPr>
              <a:t>Autonomous Agents</a:t>
            </a:r>
            <a:endParaRPr lang="en-US" altLang="en-US" sz="3200" b="1" dirty="0">
              <a:solidFill>
                <a:srgbClr val="000000"/>
              </a:solidFill>
            </a:endParaRPr>
          </a:p>
        </p:txBody>
      </p:sp>
      <p:pic>
        <p:nvPicPr>
          <p:cNvPr id="4" name="Picture 3">
            <a:extLst>
              <a:ext uri="{FF2B5EF4-FFF2-40B4-BE49-F238E27FC236}">
                <a16:creationId xmlns:a16="http://schemas.microsoft.com/office/drawing/2014/main" id="{D650E931-1A11-0B4D-90F9-964F2364910C}"/>
              </a:ext>
            </a:extLst>
          </p:cNvPr>
          <p:cNvPicPr>
            <a:picLocks noChangeAspect="1"/>
          </p:cNvPicPr>
          <p:nvPr/>
        </p:nvPicPr>
        <p:blipFill>
          <a:blip r:embed="rId3"/>
          <a:stretch>
            <a:fillRect/>
          </a:stretch>
        </p:blipFill>
        <p:spPr>
          <a:xfrm>
            <a:off x="9525" y="-27384"/>
            <a:ext cx="9144000" cy="3784967"/>
          </a:xfrm>
          <a:prstGeom prst="rect">
            <a:avLst/>
          </a:prstGeom>
        </p:spPr>
      </p:pic>
    </p:spTree>
    <p:extLst>
      <p:ext uri="{BB962C8B-B14F-4D97-AF65-F5344CB8AC3E}">
        <p14:creationId xmlns:p14="http://schemas.microsoft.com/office/powerpoint/2010/main" val="203926597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3B2F4B-4575-7B4F-9970-08B891ACAAA9}"/>
              </a:ext>
            </a:extLst>
          </p:cNvPr>
          <p:cNvSpPr>
            <a:spLocks noGrp="1"/>
          </p:cNvSpPr>
          <p:nvPr>
            <p:ph type="title"/>
          </p:nvPr>
        </p:nvSpPr>
        <p:spPr/>
        <p:txBody>
          <a:bodyPr/>
          <a:lstStyle/>
          <a:p>
            <a:r>
              <a:rPr lang="en-US" dirty="0"/>
              <a:t>In the particle </a:t>
            </a:r>
            <a:r>
              <a:rPr lang="en-US"/>
              <a:t>system class…</a:t>
            </a:r>
            <a:endParaRPr lang="en-US" dirty="0"/>
          </a:p>
        </p:txBody>
      </p:sp>
      <p:sp>
        <p:nvSpPr>
          <p:cNvPr id="3" name="Content Placeholder 2">
            <a:extLst>
              <a:ext uri="{FF2B5EF4-FFF2-40B4-BE49-F238E27FC236}">
                <a16:creationId xmlns:a16="http://schemas.microsoft.com/office/drawing/2014/main" id="{B90D1BED-0F95-504E-8372-E92C1C43125D}"/>
              </a:ext>
            </a:extLst>
          </p:cNvPr>
          <p:cNvSpPr>
            <a:spLocks noGrp="1"/>
          </p:cNvSpPr>
          <p:nvPr>
            <p:ph idx="1"/>
          </p:nvPr>
        </p:nvSpPr>
        <p:spPr/>
        <p:txBody>
          <a:bodyPr/>
          <a:lstStyle/>
          <a:p>
            <a:endParaRPr lang="en-US"/>
          </a:p>
        </p:txBody>
      </p:sp>
      <p:sp>
        <p:nvSpPr>
          <p:cNvPr id="4" name="Rounded Rectangle 3">
            <a:extLst>
              <a:ext uri="{FF2B5EF4-FFF2-40B4-BE49-F238E27FC236}">
                <a16:creationId xmlns:a16="http://schemas.microsoft.com/office/drawing/2014/main" id="{424DCAED-7E7C-4044-8651-B4D41ADD9377}"/>
              </a:ext>
            </a:extLst>
          </p:cNvPr>
          <p:cNvSpPr/>
          <p:nvPr/>
        </p:nvSpPr>
        <p:spPr>
          <a:xfrm>
            <a:off x="215516" y="2205188"/>
            <a:ext cx="8712968" cy="3920975"/>
          </a:xfrm>
          <a:prstGeom prst="roundRect">
            <a:avLst>
              <a:gd name="adj" fmla="val 9468"/>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39713"/>
            <a:r>
              <a:rPr lang="en-US" sz="2000" dirty="0">
                <a:solidFill>
                  <a:schemeClr val="tx1"/>
                </a:solidFill>
                <a:latin typeface="Courier" pitchFamily="2" charset="0"/>
              </a:rPr>
              <a:t>void </a:t>
            </a:r>
            <a:r>
              <a:rPr lang="en-US" sz="2000" dirty="0" err="1">
                <a:solidFill>
                  <a:schemeClr val="tx1"/>
                </a:solidFill>
                <a:latin typeface="Courier" pitchFamily="2" charset="0"/>
              </a:rPr>
              <a:t>applyRepeller</a:t>
            </a:r>
            <a:r>
              <a:rPr lang="en-US" sz="2000" dirty="0">
                <a:solidFill>
                  <a:schemeClr val="tx1"/>
                </a:solidFill>
                <a:latin typeface="Courier" pitchFamily="2" charset="0"/>
              </a:rPr>
              <a:t>(</a:t>
            </a:r>
            <a:r>
              <a:rPr lang="en-US" sz="2000" dirty="0" err="1">
                <a:solidFill>
                  <a:schemeClr val="tx1"/>
                </a:solidFill>
                <a:latin typeface="Courier" pitchFamily="2" charset="0"/>
              </a:rPr>
              <a:t>Repeller</a:t>
            </a:r>
            <a:r>
              <a:rPr lang="en-US" sz="2000" dirty="0">
                <a:solidFill>
                  <a:schemeClr val="tx1"/>
                </a:solidFill>
                <a:latin typeface="Courier" pitchFamily="2" charset="0"/>
              </a:rPr>
              <a:t> r) {</a:t>
            </a:r>
          </a:p>
          <a:p>
            <a:pPr marL="239713"/>
            <a:r>
              <a:rPr lang="en-US" sz="2000" dirty="0">
                <a:solidFill>
                  <a:schemeClr val="tx1"/>
                </a:solidFill>
                <a:latin typeface="Courier" pitchFamily="2" charset="0"/>
              </a:rPr>
              <a:t>  //Calculating a force for each Particle based on a</a:t>
            </a:r>
          </a:p>
          <a:p>
            <a:pPr marL="239713"/>
            <a:r>
              <a:rPr lang="en-US" sz="2000" dirty="0">
                <a:solidFill>
                  <a:schemeClr val="tx1"/>
                </a:solidFill>
                <a:latin typeface="Courier" pitchFamily="2" charset="0"/>
              </a:rPr>
              <a:t>                                            </a:t>
            </a:r>
            <a:r>
              <a:rPr lang="en-US" sz="2000" dirty="0" err="1">
                <a:solidFill>
                  <a:schemeClr val="tx1"/>
                </a:solidFill>
                <a:latin typeface="Courier" pitchFamily="2" charset="0"/>
              </a:rPr>
              <a:t>Repeller</a:t>
            </a:r>
            <a:endParaRPr lang="en-US" sz="2000" dirty="0">
              <a:solidFill>
                <a:schemeClr val="tx1"/>
              </a:solidFill>
              <a:latin typeface="Courier" pitchFamily="2" charset="0"/>
            </a:endParaRPr>
          </a:p>
          <a:p>
            <a:pPr marL="239713"/>
            <a:r>
              <a:rPr lang="en-US" sz="2000" dirty="0">
                <a:solidFill>
                  <a:schemeClr val="tx1"/>
                </a:solidFill>
                <a:latin typeface="Courier" pitchFamily="2" charset="0"/>
              </a:rPr>
              <a:t>  for (Particle p: particles) {</a:t>
            </a:r>
          </a:p>
          <a:p>
            <a:pPr marL="239713"/>
            <a:r>
              <a:rPr lang="en-US" sz="2000" dirty="0">
                <a:solidFill>
                  <a:schemeClr val="tx1"/>
                </a:solidFill>
                <a:latin typeface="Courier" pitchFamily="2" charset="0"/>
              </a:rPr>
              <a:t>    </a:t>
            </a:r>
            <a:r>
              <a:rPr lang="en-US" sz="2000" dirty="0" err="1">
                <a:solidFill>
                  <a:schemeClr val="tx1"/>
                </a:solidFill>
                <a:latin typeface="Courier" pitchFamily="2" charset="0"/>
              </a:rPr>
              <a:t>PVector</a:t>
            </a:r>
            <a:r>
              <a:rPr lang="en-US" sz="2000" dirty="0">
                <a:solidFill>
                  <a:schemeClr val="tx1"/>
                </a:solidFill>
                <a:latin typeface="Courier" pitchFamily="2" charset="0"/>
              </a:rPr>
              <a:t> force = </a:t>
            </a:r>
            <a:r>
              <a:rPr lang="en-US" sz="2000" dirty="0" err="1">
                <a:solidFill>
                  <a:schemeClr val="tx1"/>
                </a:solidFill>
                <a:latin typeface="Courier" pitchFamily="2" charset="0"/>
              </a:rPr>
              <a:t>r.repel</a:t>
            </a:r>
            <a:r>
              <a:rPr lang="en-US" sz="2000" dirty="0">
                <a:solidFill>
                  <a:schemeClr val="tx1"/>
                </a:solidFill>
                <a:latin typeface="Courier" pitchFamily="2" charset="0"/>
              </a:rPr>
              <a:t>(p);</a:t>
            </a:r>
          </a:p>
          <a:p>
            <a:pPr marL="239713"/>
            <a:r>
              <a:rPr lang="en-US" sz="2000" dirty="0">
                <a:solidFill>
                  <a:schemeClr val="tx1"/>
                </a:solidFill>
                <a:latin typeface="Courier" pitchFamily="2" charset="0"/>
              </a:rPr>
              <a:t>    </a:t>
            </a:r>
            <a:r>
              <a:rPr lang="en-US" sz="2000" dirty="0" err="1">
                <a:solidFill>
                  <a:schemeClr val="tx1"/>
                </a:solidFill>
                <a:latin typeface="Courier" pitchFamily="2" charset="0"/>
              </a:rPr>
              <a:t>p.applyForce</a:t>
            </a:r>
            <a:r>
              <a:rPr lang="en-US" sz="2000" dirty="0">
                <a:solidFill>
                  <a:schemeClr val="tx1"/>
                </a:solidFill>
                <a:latin typeface="Courier" pitchFamily="2" charset="0"/>
              </a:rPr>
              <a:t>(force);</a:t>
            </a:r>
          </a:p>
          <a:p>
            <a:pPr marL="239713"/>
            <a:r>
              <a:rPr lang="en-US" sz="2000" dirty="0">
                <a:solidFill>
                  <a:schemeClr val="tx1"/>
                </a:solidFill>
                <a:latin typeface="Courier" pitchFamily="2" charset="0"/>
              </a:rPr>
              <a:t>  }</a:t>
            </a:r>
          </a:p>
          <a:p>
            <a:pPr marL="239713"/>
            <a:r>
              <a:rPr lang="en-US" sz="2000" dirty="0">
                <a:solidFill>
                  <a:schemeClr val="tx1"/>
                </a:solidFill>
                <a:latin typeface="Courier" pitchFamily="2" charset="0"/>
              </a:rPr>
              <a:t>}</a:t>
            </a:r>
          </a:p>
        </p:txBody>
      </p:sp>
    </p:spTree>
    <p:extLst>
      <p:ext uri="{BB962C8B-B14F-4D97-AF65-F5344CB8AC3E}">
        <p14:creationId xmlns:p14="http://schemas.microsoft.com/office/powerpoint/2010/main" val="9581357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90D1BED-0F95-504E-8372-E92C1C43125D}"/>
              </a:ext>
            </a:extLst>
          </p:cNvPr>
          <p:cNvSpPr>
            <a:spLocks noGrp="1"/>
          </p:cNvSpPr>
          <p:nvPr>
            <p:ph idx="1"/>
          </p:nvPr>
        </p:nvSpPr>
        <p:spPr/>
        <p:txBody>
          <a:bodyPr/>
          <a:lstStyle/>
          <a:p>
            <a:endParaRPr lang="en-US"/>
          </a:p>
        </p:txBody>
      </p:sp>
      <p:sp>
        <p:nvSpPr>
          <p:cNvPr id="4" name="Rounded Rectangle 3">
            <a:extLst>
              <a:ext uri="{FF2B5EF4-FFF2-40B4-BE49-F238E27FC236}">
                <a16:creationId xmlns:a16="http://schemas.microsoft.com/office/drawing/2014/main" id="{424DCAED-7E7C-4044-8651-B4D41ADD9377}"/>
              </a:ext>
            </a:extLst>
          </p:cNvPr>
          <p:cNvSpPr/>
          <p:nvPr/>
        </p:nvSpPr>
        <p:spPr>
          <a:xfrm>
            <a:off x="215516" y="260648"/>
            <a:ext cx="8712968" cy="6336704"/>
          </a:xfrm>
          <a:prstGeom prst="roundRect">
            <a:avLst>
              <a:gd name="adj" fmla="val 9468"/>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39713"/>
            <a:r>
              <a:rPr lang="en-US" sz="1400" dirty="0">
                <a:solidFill>
                  <a:schemeClr val="tx1"/>
                </a:solidFill>
                <a:latin typeface="Courier" pitchFamily="2" charset="0"/>
              </a:rPr>
              <a:t>class </a:t>
            </a:r>
            <a:r>
              <a:rPr lang="en-US" sz="1400" dirty="0" err="1">
                <a:solidFill>
                  <a:schemeClr val="tx1"/>
                </a:solidFill>
                <a:latin typeface="Courier" pitchFamily="2" charset="0"/>
              </a:rPr>
              <a:t>Repeller</a:t>
            </a:r>
            <a:r>
              <a:rPr lang="en-US" sz="1400" dirty="0">
                <a:solidFill>
                  <a:schemeClr val="tx1"/>
                </a:solidFill>
                <a:latin typeface="Courier" pitchFamily="2" charset="0"/>
              </a:rPr>
              <a:t> {</a:t>
            </a:r>
          </a:p>
          <a:p>
            <a:pPr marL="239713"/>
            <a:r>
              <a:rPr lang="en-US" sz="1400" dirty="0">
                <a:solidFill>
                  <a:schemeClr val="tx1"/>
                </a:solidFill>
                <a:latin typeface="Courier" pitchFamily="2" charset="0"/>
              </a:rPr>
              <a:t> </a:t>
            </a:r>
          </a:p>
          <a:p>
            <a:pPr marL="239713"/>
            <a:r>
              <a:rPr lang="en-US" sz="1400" dirty="0">
                <a:solidFill>
                  <a:schemeClr val="tx1"/>
                </a:solidFill>
                <a:latin typeface="Courier" pitchFamily="2" charset="0"/>
              </a:rPr>
              <a:t>  //How strong is the </a:t>
            </a:r>
            <a:r>
              <a:rPr lang="en-US" sz="1400" dirty="0" err="1">
                <a:solidFill>
                  <a:schemeClr val="tx1"/>
                </a:solidFill>
                <a:latin typeface="Courier" pitchFamily="2" charset="0"/>
              </a:rPr>
              <a:t>repeller</a:t>
            </a:r>
            <a:r>
              <a:rPr lang="en-US" sz="1400" dirty="0">
                <a:solidFill>
                  <a:schemeClr val="tx1"/>
                </a:solidFill>
                <a:latin typeface="Courier" pitchFamily="2" charset="0"/>
              </a:rPr>
              <a:t>?</a:t>
            </a:r>
          </a:p>
          <a:p>
            <a:pPr marL="239713"/>
            <a:r>
              <a:rPr lang="en-US" sz="1400" dirty="0">
                <a:solidFill>
                  <a:schemeClr val="tx1"/>
                </a:solidFill>
                <a:latin typeface="Courier" pitchFamily="2" charset="0"/>
              </a:rPr>
              <a:t>  float strength = 100;</a:t>
            </a:r>
          </a:p>
          <a:p>
            <a:pPr marL="239713"/>
            <a:r>
              <a:rPr lang="en-US" sz="1400" dirty="0">
                <a:solidFill>
                  <a:schemeClr val="tx1"/>
                </a:solidFill>
                <a:latin typeface="Courier" pitchFamily="2" charset="0"/>
              </a:rPr>
              <a:t>  </a:t>
            </a:r>
            <a:r>
              <a:rPr lang="en-US" sz="1400" dirty="0" err="1">
                <a:solidFill>
                  <a:schemeClr val="tx1"/>
                </a:solidFill>
                <a:latin typeface="Courier" pitchFamily="2" charset="0"/>
              </a:rPr>
              <a:t>PVector</a:t>
            </a:r>
            <a:r>
              <a:rPr lang="en-US" sz="1400" dirty="0">
                <a:solidFill>
                  <a:schemeClr val="tx1"/>
                </a:solidFill>
                <a:latin typeface="Courier" pitchFamily="2" charset="0"/>
              </a:rPr>
              <a:t> location;</a:t>
            </a:r>
          </a:p>
          <a:p>
            <a:pPr marL="239713"/>
            <a:r>
              <a:rPr lang="en-US" sz="1400" dirty="0">
                <a:solidFill>
                  <a:schemeClr val="tx1"/>
                </a:solidFill>
                <a:latin typeface="Courier" pitchFamily="2" charset="0"/>
              </a:rPr>
              <a:t>  float r = 10;</a:t>
            </a:r>
          </a:p>
          <a:p>
            <a:pPr marL="239713"/>
            <a:r>
              <a:rPr lang="en-US" sz="1400" dirty="0">
                <a:solidFill>
                  <a:schemeClr val="tx1"/>
                </a:solidFill>
                <a:latin typeface="Courier" pitchFamily="2" charset="0"/>
              </a:rPr>
              <a:t> </a:t>
            </a:r>
          </a:p>
          <a:p>
            <a:pPr marL="239713"/>
            <a:r>
              <a:rPr lang="en-US" sz="1400" dirty="0">
                <a:solidFill>
                  <a:schemeClr val="tx1"/>
                </a:solidFill>
                <a:latin typeface="Courier" pitchFamily="2" charset="0"/>
              </a:rPr>
              <a:t>  </a:t>
            </a:r>
            <a:r>
              <a:rPr lang="en-US" sz="1400" dirty="0" err="1">
                <a:solidFill>
                  <a:schemeClr val="tx1"/>
                </a:solidFill>
                <a:latin typeface="Courier" pitchFamily="2" charset="0"/>
              </a:rPr>
              <a:t>Repeller</a:t>
            </a:r>
            <a:r>
              <a:rPr lang="en-US" sz="1400" dirty="0">
                <a:solidFill>
                  <a:schemeClr val="tx1"/>
                </a:solidFill>
                <a:latin typeface="Courier" pitchFamily="2" charset="0"/>
              </a:rPr>
              <a:t>(float x, float y)  {</a:t>
            </a:r>
          </a:p>
          <a:p>
            <a:pPr marL="239713"/>
            <a:r>
              <a:rPr lang="en-US" sz="1400" dirty="0">
                <a:solidFill>
                  <a:schemeClr val="tx1"/>
                </a:solidFill>
                <a:latin typeface="Courier" pitchFamily="2" charset="0"/>
              </a:rPr>
              <a:t>    location = new </a:t>
            </a:r>
            <a:r>
              <a:rPr lang="en-US" sz="1400" dirty="0" err="1">
                <a:solidFill>
                  <a:schemeClr val="tx1"/>
                </a:solidFill>
                <a:latin typeface="Courier" pitchFamily="2" charset="0"/>
              </a:rPr>
              <a:t>PVector</a:t>
            </a:r>
            <a:r>
              <a:rPr lang="en-US" sz="1400" dirty="0">
                <a:solidFill>
                  <a:schemeClr val="tx1"/>
                </a:solidFill>
                <a:latin typeface="Courier" pitchFamily="2" charset="0"/>
              </a:rPr>
              <a:t>(</a:t>
            </a:r>
            <a:r>
              <a:rPr lang="en-US" sz="1400" dirty="0" err="1">
                <a:solidFill>
                  <a:schemeClr val="tx1"/>
                </a:solidFill>
                <a:latin typeface="Courier" pitchFamily="2" charset="0"/>
              </a:rPr>
              <a:t>x,y</a:t>
            </a:r>
            <a:r>
              <a:rPr lang="en-US" sz="1400" dirty="0">
                <a:solidFill>
                  <a:schemeClr val="tx1"/>
                </a:solidFill>
                <a:latin typeface="Courier" pitchFamily="2" charset="0"/>
              </a:rPr>
              <a:t>);</a:t>
            </a:r>
          </a:p>
          <a:p>
            <a:pPr marL="239713"/>
            <a:r>
              <a:rPr lang="en-US" sz="1400" dirty="0">
                <a:solidFill>
                  <a:schemeClr val="tx1"/>
                </a:solidFill>
                <a:latin typeface="Courier" pitchFamily="2" charset="0"/>
              </a:rPr>
              <a:t>  }</a:t>
            </a:r>
          </a:p>
          <a:p>
            <a:pPr marL="239713"/>
            <a:r>
              <a:rPr lang="en-US" sz="1400" dirty="0">
                <a:solidFill>
                  <a:schemeClr val="tx1"/>
                </a:solidFill>
                <a:latin typeface="Courier" pitchFamily="2" charset="0"/>
              </a:rPr>
              <a:t> </a:t>
            </a:r>
          </a:p>
          <a:p>
            <a:pPr marL="239713"/>
            <a:r>
              <a:rPr lang="en-US" sz="1400" dirty="0">
                <a:solidFill>
                  <a:schemeClr val="tx1"/>
                </a:solidFill>
                <a:latin typeface="Courier" pitchFamily="2" charset="0"/>
              </a:rPr>
              <a:t>  void display() {</a:t>
            </a:r>
          </a:p>
          <a:p>
            <a:pPr marL="239713"/>
            <a:r>
              <a:rPr lang="en-US" sz="1400" dirty="0">
                <a:solidFill>
                  <a:schemeClr val="tx1"/>
                </a:solidFill>
                <a:latin typeface="Courier" pitchFamily="2" charset="0"/>
              </a:rPr>
              <a:t>    stroke(255);</a:t>
            </a:r>
          </a:p>
          <a:p>
            <a:pPr marL="239713"/>
            <a:r>
              <a:rPr lang="en-US" sz="1400" dirty="0">
                <a:solidFill>
                  <a:schemeClr val="tx1"/>
                </a:solidFill>
                <a:latin typeface="Courier" pitchFamily="2" charset="0"/>
              </a:rPr>
              <a:t>    fill(255);</a:t>
            </a:r>
          </a:p>
          <a:p>
            <a:pPr marL="239713"/>
            <a:r>
              <a:rPr lang="en-US" sz="1400" dirty="0">
                <a:solidFill>
                  <a:schemeClr val="tx1"/>
                </a:solidFill>
                <a:latin typeface="Courier" pitchFamily="2" charset="0"/>
              </a:rPr>
              <a:t>    ellipse(</a:t>
            </a:r>
            <a:r>
              <a:rPr lang="en-US" sz="1400" dirty="0" err="1">
                <a:solidFill>
                  <a:schemeClr val="tx1"/>
                </a:solidFill>
                <a:latin typeface="Courier" pitchFamily="2" charset="0"/>
              </a:rPr>
              <a:t>location.x,location.y,r</a:t>
            </a:r>
            <a:r>
              <a:rPr lang="en-US" sz="1400" dirty="0">
                <a:solidFill>
                  <a:schemeClr val="tx1"/>
                </a:solidFill>
                <a:latin typeface="Courier" pitchFamily="2" charset="0"/>
              </a:rPr>
              <a:t>*2,r*2);</a:t>
            </a:r>
          </a:p>
          <a:p>
            <a:pPr marL="239713"/>
            <a:r>
              <a:rPr lang="en-US" sz="1400" dirty="0">
                <a:solidFill>
                  <a:schemeClr val="tx1"/>
                </a:solidFill>
                <a:latin typeface="Courier" pitchFamily="2" charset="0"/>
              </a:rPr>
              <a:t>  }</a:t>
            </a:r>
          </a:p>
          <a:p>
            <a:pPr marL="239713"/>
            <a:r>
              <a:rPr lang="en-US" sz="1400" dirty="0">
                <a:solidFill>
                  <a:schemeClr val="tx1"/>
                </a:solidFill>
                <a:latin typeface="Courier" pitchFamily="2" charset="0"/>
              </a:rPr>
              <a:t> </a:t>
            </a:r>
          </a:p>
          <a:p>
            <a:pPr marL="239713"/>
            <a:r>
              <a:rPr lang="en-US" sz="1400" b="1" dirty="0">
                <a:solidFill>
                  <a:schemeClr val="tx1"/>
                </a:solidFill>
                <a:latin typeface="Courier" pitchFamily="2" charset="0"/>
              </a:rPr>
              <a:t>  </a:t>
            </a:r>
            <a:r>
              <a:rPr lang="en-US" sz="1400" b="1" dirty="0" err="1">
                <a:solidFill>
                  <a:schemeClr val="tx1"/>
                </a:solidFill>
                <a:latin typeface="Courier" pitchFamily="2" charset="0"/>
              </a:rPr>
              <a:t>PVector</a:t>
            </a:r>
            <a:r>
              <a:rPr lang="en-US" sz="1400" b="1" dirty="0">
                <a:solidFill>
                  <a:schemeClr val="tx1"/>
                </a:solidFill>
                <a:latin typeface="Courier" pitchFamily="2" charset="0"/>
              </a:rPr>
              <a:t> repel(Particle p) {</a:t>
            </a:r>
          </a:p>
          <a:p>
            <a:pPr marL="239713"/>
            <a:r>
              <a:rPr lang="en-US" sz="1400" b="1" dirty="0">
                <a:solidFill>
                  <a:schemeClr val="tx1"/>
                </a:solidFill>
                <a:latin typeface="Courier" pitchFamily="2" charset="0"/>
              </a:rPr>
              <a:t>    </a:t>
            </a:r>
            <a:r>
              <a:rPr lang="en-US" sz="1400" b="1" dirty="0" err="1">
                <a:solidFill>
                  <a:schemeClr val="tx1"/>
                </a:solidFill>
                <a:latin typeface="Courier" pitchFamily="2" charset="0"/>
              </a:rPr>
              <a:t>PVector</a:t>
            </a:r>
            <a:r>
              <a:rPr lang="en-US" sz="1400" b="1" dirty="0">
                <a:solidFill>
                  <a:schemeClr val="tx1"/>
                </a:solidFill>
                <a:latin typeface="Courier" pitchFamily="2" charset="0"/>
              </a:rPr>
              <a:t> </a:t>
            </a:r>
            <a:r>
              <a:rPr lang="en-US" sz="1400" b="1" dirty="0" err="1">
                <a:solidFill>
                  <a:schemeClr val="tx1"/>
                </a:solidFill>
                <a:latin typeface="Courier" pitchFamily="2" charset="0"/>
              </a:rPr>
              <a:t>dir</a:t>
            </a:r>
            <a:r>
              <a:rPr lang="en-US" sz="1400" b="1" dirty="0">
                <a:solidFill>
                  <a:schemeClr val="tx1"/>
                </a:solidFill>
                <a:latin typeface="Courier" pitchFamily="2" charset="0"/>
              </a:rPr>
              <a:t> = </a:t>
            </a:r>
            <a:r>
              <a:rPr lang="en-US" sz="1400" b="1" dirty="0" err="1">
                <a:solidFill>
                  <a:schemeClr val="tx1"/>
                </a:solidFill>
                <a:latin typeface="Courier" pitchFamily="2" charset="0"/>
              </a:rPr>
              <a:t>PVector.sub</a:t>
            </a:r>
            <a:r>
              <a:rPr lang="en-US" sz="1400" b="1" dirty="0">
                <a:solidFill>
                  <a:schemeClr val="tx1"/>
                </a:solidFill>
                <a:latin typeface="Courier" pitchFamily="2" charset="0"/>
              </a:rPr>
              <a:t>(</a:t>
            </a:r>
            <a:r>
              <a:rPr lang="en-US" sz="1400" b="1" dirty="0" err="1">
                <a:solidFill>
                  <a:schemeClr val="tx1"/>
                </a:solidFill>
                <a:latin typeface="Courier" pitchFamily="2" charset="0"/>
              </a:rPr>
              <a:t>location,p.location</a:t>
            </a:r>
            <a:r>
              <a:rPr lang="en-US" sz="1400" b="1" dirty="0">
                <a:solidFill>
                  <a:schemeClr val="tx1"/>
                </a:solidFill>
                <a:latin typeface="Courier" pitchFamily="2" charset="0"/>
              </a:rPr>
              <a:t>);</a:t>
            </a:r>
          </a:p>
          <a:p>
            <a:pPr marL="239713"/>
            <a:r>
              <a:rPr lang="en-US" sz="1400" b="1" dirty="0">
                <a:solidFill>
                  <a:schemeClr val="tx1"/>
                </a:solidFill>
                <a:latin typeface="Courier" pitchFamily="2" charset="0"/>
              </a:rPr>
              <a:t>    float d = </a:t>
            </a:r>
            <a:r>
              <a:rPr lang="en-US" sz="1400" b="1" dirty="0" err="1">
                <a:solidFill>
                  <a:schemeClr val="tx1"/>
                </a:solidFill>
                <a:latin typeface="Courier" pitchFamily="2" charset="0"/>
              </a:rPr>
              <a:t>dir.mag</a:t>
            </a:r>
            <a:r>
              <a:rPr lang="en-US" sz="1400" b="1" dirty="0">
                <a:solidFill>
                  <a:schemeClr val="tx1"/>
                </a:solidFill>
                <a:latin typeface="Courier" pitchFamily="2" charset="0"/>
              </a:rPr>
              <a:t>();</a:t>
            </a:r>
          </a:p>
          <a:p>
            <a:pPr marL="239713"/>
            <a:r>
              <a:rPr lang="en-US" sz="1400" b="1" dirty="0">
                <a:solidFill>
                  <a:schemeClr val="tx1"/>
                </a:solidFill>
                <a:latin typeface="Courier" pitchFamily="2" charset="0"/>
              </a:rPr>
              <a:t>    </a:t>
            </a:r>
            <a:r>
              <a:rPr lang="en-US" sz="1400" b="1" dirty="0" err="1">
                <a:solidFill>
                  <a:schemeClr val="tx1"/>
                </a:solidFill>
                <a:latin typeface="Courier" pitchFamily="2" charset="0"/>
              </a:rPr>
              <a:t>dir.normalize</a:t>
            </a:r>
            <a:r>
              <a:rPr lang="en-US" sz="1400" b="1" dirty="0">
                <a:solidFill>
                  <a:schemeClr val="tx1"/>
                </a:solidFill>
                <a:latin typeface="Courier" pitchFamily="2" charset="0"/>
              </a:rPr>
              <a:t>();</a:t>
            </a:r>
          </a:p>
          <a:p>
            <a:pPr marL="239713"/>
            <a:r>
              <a:rPr lang="en-US" sz="1400" b="1" dirty="0">
                <a:solidFill>
                  <a:schemeClr val="tx1"/>
                </a:solidFill>
                <a:latin typeface="Courier" pitchFamily="2" charset="0"/>
              </a:rPr>
              <a:t>    d = constrain(d,5,100);</a:t>
            </a:r>
          </a:p>
          <a:p>
            <a:pPr marL="239713"/>
            <a:r>
              <a:rPr lang="en-US" sz="1400" b="1" dirty="0">
                <a:solidFill>
                  <a:schemeClr val="tx1"/>
                </a:solidFill>
                <a:latin typeface="Courier" pitchFamily="2" charset="0"/>
              </a:rPr>
              <a:t>    float force = -1 * strength / (d * d);</a:t>
            </a:r>
          </a:p>
          <a:p>
            <a:pPr marL="239713"/>
            <a:r>
              <a:rPr lang="en-US" sz="1400" b="1" dirty="0">
                <a:solidFill>
                  <a:schemeClr val="tx1"/>
                </a:solidFill>
                <a:latin typeface="Courier" pitchFamily="2" charset="0"/>
              </a:rPr>
              <a:t>    </a:t>
            </a:r>
            <a:r>
              <a:rPr lang="en-US" sz="1400" b="1" dirty="0" err="1">
                <a:solidFill>
                  <a:schemeClr val="tx1"/>
                </a:solidFill>
                <a:latin typeface="Courier" pitchFamily="2" charset="0"/>
              </a:rPr>
              <a:t>dir.mult</a:t>
            </a:r>
            <a:r>
              <a:rPr lang="en-US" sz="1400" b="1" dirty="0">
                <a:solidFill>
                  <a:schemeClr val="tx1"/>
                </a:solidFill>
                <a:latin typeface="Courier" pitchFamily="2" charset="0"/>
              </a:rPr>
              <a:t>(force);</a:t>
            </a:r>
          </a:p>
          <a:p>
            <a:pPr marL="239713"/>
            <a:r>
              <a:rPr lang="en-US" sz="1400" b="1" dirty="0">
                <a:solidFill>
                  <a:schemeClr val="tx1"/>
                </a:solidFill>
                <a:latin typeface="Courier" pitchFamily="2" charset="0"/>
              </a:rPr>
              <a:t>    return </a:t>
            </a:r>
            <a:r>
              <a:rPr lang="en-US" sz="1400" b="1" dirty="0" err="1">
                <a:solidFill>
                  <a:schemeClr val="tx1"/>
                </a:solidFill>
                <a:latin typeface="Courier" pitchFamily="2" charset="0"/>
              </a:rPr>
              <a:t>dir</a:t>
            </a:r>
            <a:r>
              <a:rPr lang="en-US" sz="1400" b="1" dirty="0">
                <a:solidFill>
                  <a:schemeClr val="tx1"/>
                </a:solidFill>
                <a:latin typeface="Courier" pitchFamily="2" charset="0"/>
              </a:rPr>
              <a:t>;</a:t>
            </a:r>
          </a:p>
          <a:p>
            <a:pPr marL="239713"/>
            <a:r>
              <a:rPr lang="en-US" sz="1400" b="1" dirty="0">
                <a:solidFill>
                  <a:schemeClr val="tx1"/>
                </a:solidFill>
                <a:latin typeface="Courier" pitchFamily="2" charset="0"/>
              </a:rPr>
              <a:t>  }</a:t>
            </a:r>
          </a:p>
          <a:p>
            <a:pPr marL="239713"/>
            <a:r>
              <a:rPr lang="en-US" sz="1400" dirty="0">
                <a:solidFill>
                  <a:schemeClr val="tx1"/>
                </a:solidFill>
                <a:latin typeface="Courier" pitchFamily="2" charset="0"/>
              </a:rPr>
              <a:t>}</a:t>
            </a:r>
          </a:p>
        </p:txBody>
      </p:sp>
    </p:spTree>
    <p:extLst>
      <p:ext uri="{BB962C8B-B14F-4D97-AF65-F5344CB8AC3E}">
        <p14:creationId xmlns:p14="http://schemas.microsoft.com/office/powerpoint/2010/main" val="23366376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EE55410-E4D7-EB48-A2DF-E02A413DBE9F}"/>
              </a:ext>
            </a:extLst>
          </p:cNvPr>
          <p:cNvSpPr>
            <a:spLocks noGrp="1"/>
          </p:cNvSpPr>
          <p:nvPr>
            <p:ph type="title"/>
          </p:nvPr>
        </p:nvSpPr>
        <p:spPr/>
        <p:txBody>
          <a:bodyPr/>
          <a:lstStyle/>
          <a:p>
            <a:r>
              <a:rPr lang="en-US" dirty="0"/>
              <a:t>Physics Libraries</a:t>
            </a:r>
          </a:p>
        </p:txBody>
      </p:sp>
      <p:pic>
        <p:nvPicPr>
          <p:cNvPr id="6" name="Content Placeholder 5">
            <a:extLst>
              <a:ext uri="{FF2B5EF4-FFF2-40B4-BE49-F238E27FC236}">
                <a16:creationId xmlns:a16="http://schemas.microsoft.com/office/drawing/2014/main" id="{D383A922-05B0-844E-8137-7BBCAFF8B17D}"/>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90983" y="1442666"/>
            <a:ext cx="7162034" cy="3387923"/>
          </a:xfrm>
        </p:spPr>
      </p:pic>
      <p:sp>
        <p:nvSpPr>
          <p:cNvPr id="7" name="TextBox 6">
            <a:extLst>
              <a:ext uri="{FF2B5EF4-FFF2-40B4-BE49-F238E27FC236}">
                <a16:creationId xmlns:a16="http://schemas.microsoft.com/office/drawing/2014/main" id="{22C1AB07-BD7B-514B-99D7-5FFC9FB2F2A9}"/>
              </a:ext>
            </a:extLst>
          </p:cNvPr>
          <p:cNvSpPr txBox="1"/>
          <p:nvPr/>
        </p:nvSpPr>
        <p:spPr>
          <a:xfrm>
            <a:off x="990983" y="4855617"/>
            <a:ext cx="5832366" cy="1754326"/>
          </a:xfrm>
          <a:prstGeom prst="rect">
            <a:avLst/>
          </a:prstGeom>
          <a:noFill/>
        </p:spPr>
        <p:txBody>
          <a:bodyPr wrap="none" rtlCol="0">
            <a:spAutoFit/>
          </a:bodyPr>
          <a:lstStyle/>
          <a:p>
            <a:r>
              <a:rPr lang="en-US" dirty="0">
                <a:hlinkClick r:id="rId4"/>
              </a:rPr>
              <a:t>https://natureofcode.com/book/chapter-5-physics-libraries/</a:t>
            </a:r>
          </a:p>
          <a:p>
            <a:endParaRPr lang="en-US" dirty="0">
              <a:hlinkClick r:id="rId4"/>
            </a:endParaRPr>
          </a:p>
          <a:p>
            <a:r>
              <a:rPr lang="en-US" dirty="0">
                <a:hlinkClick r:id="rId4"/>
              </a:rPr>
              <a:t>http://toxiclibs.org/</a:t>
            </a:r>
            <a:endParaRPr lang="en-US" dirty="0"/>
          </a:p>
          <a:p>
            <a:endParaRPr lang="en-US" dirty="0"/>
          </a:p>
          <a:p>
            <a:r>
              <a:rPr lang="en-US" dirty="0">
                <a:hlinkClick r:id="rId5"/>
              </a:rPr>
              <a:t>http://www.jbox2d.org/</a:t>
            </a:r>
            <a:endParaRPr lang="en-US" dirty="0"/>
          </a:p>
          <a:p>
            <a:endParaRPr lang="en-US" dirty="0"/>
          </a:p>
        </p:txBody>
      </p:sp>
    </p:spTree>
    <p:extLst>
      <p:ext uri="{BB962C8B-B14F-4D97-AF65-F5344CB8AC3E}">
        <p14:creationId xmlns:p14="http://schemas.microsoft.com/office/powerpoint/2010/main" val="42143692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a:t>Today</a:t>
            </a:r>
          </a:p>
        </p:txBody>
      </p:sp>
      <p:sp>
        <p:nvSpPr>
          <p:cNvPr id="19458" name="Content Placeholder 2"/>
          <p:cNvSpPr>
            <a:spLocks noGrp="1"/>
          </p:cNvSpPr>
          <p:nvPr>
            <p:ph idx="1"/>
          </p:nvPr>
        </p:nvSpPr>
        <p:spPr/>
        <p:txBody>
          <a:bodyPr/>
          <a:lstStyle/>
          <a:p>
            <a:r>
              <a:rPr lang="en-US" dirty="0"/>
              <a:t>Steering force</a:t>
            </a:r>
          </a:p>
          <a:p>
            <a:r>
              <a:rPr lang="en-US" dirty="0"/>
              <a:t>Flow fields</a:t>
            </a:r>
          </a:p>
          <a:p>
            <a:r>
              <a:rPr lang="en-US" dirty="0"/>
              <a:t>Complex systems</a:t>
            </a:r>
          </a:p>
          <a:p>
            <a:r>
              <a:rPr lang="en-US" dirty="0"/>
              <a:t>Flocking</a:t>
            </a:r>
          </a:p>
        </p:txBody>
      </p:sp>
    </p:spTree>
    <p:extLst>
      <p:ext uri="{BB962C8B-B14F-4D97-AF65-F5344CB8AC3E}">
        <p14:creationId xmlns:p14="http://schemas.microsoft.com/office/powerpoint/2010/main" val="24891451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9254AF-E74E-874B-BD41-F138A621C6B4}"/>
              </a:ext>
            </a:extLst>
          </p:cNvPr>
          <p:cNvSpPr>
            <a:spLocks noGrp="1"/>
          </p:cNvSpPr>
          <p:nvPr>
            <p:ph type="title"/>
          </p:nvPr>
        </p:nvSpPr>
        <p:spPr/>
        <p:txBody>
          <a:bodyPr/>
          <a:lstStyle/>
          <a:p>
            <a:r>
              <a:rPr lang="en-US" dirty="0"/>
              <a:t>Useful reading</a:t>
            </a:r>
          </a:p>
        </p:txBody>
      </p:sp>
      <p:sp>
        <p:nvSpPr>
          <p:cNvPr id="3" name="Content Placeholder 2">
            <a:extLst>
              <a:ext uri="{FF2B5EF4-FFF2-40B4-BE49-F238E27FC236}">
                <a16:creationId xmlns:a16="http://schemas.microsoft.com/office/drawing/2014/main" id="{9076E923-5F5A-6544-B4F3-7D377D46350F}"/>
              </a:ext>
            </a:extLst>
          </p:cNvPr>
          <p:cNvSpPr>
            <a:spLocks noGrp="1"/>
          </p:cNvSpPr>
          <p:nvPr>
            <p:ph idx="1"/>
          </p:nvPr>
        </p:nvSpPr>
        <p:spPr/>
        <p:txBody>
          <a:bodyPr/>
          <a:lstStyle/>
          <a:p>
            <a:r>
              <a:rPr lang="en-GB" dirty="0"/>
              <a:t>Nature of Code Chapter 6</a:t>
            </a:r>
          </a:p>
          <a:p>
            <a:r>
              <a:rPr lang="en-GB" dirty="0">
                <a:hlinkClick r:id="rId3"/>
              </a:rPr>
              <a:t>https://natureofcode.com/book/chapter-6-autonomous-agents/</a:t>
            </a:r>
            <a:r>
              <a:rPr lang="en-GB" dirty="0"/>
              <a:t> </a:t>
            </a:r>
          </a:p>
          <a:p>
            <a:endParaRPr lang="en-GB" dirty="0">
              <a:hlinkClick r:id="rId4">
                <a:extLst>
                  <a:ext uri="{A12FA001-AC4F-418D-AE19-62706E023703}">
                    <ahyp:hlinkClr xmlns:ahyp="http://schemas.microsoft.com/office/drawing/2018/hyperlinkcolor" val="tx"/>
                  </a:ext>
                </a:extLst>
              </a:hlinkClick>
            </a:endParaRPr>
          </a:p>
          <a:p>
            <a:endParaRPr lang="en-US" dirty="0"/>
          </a:p>
        </p:txBody>
      </p:sp>
    </p:spTree>
    <p:extLst>
      <p:ext uri="{BB962C8B-B14F-4D97-AF65-F5344CB8AC3E}">
        <p14:creationId xmlns:p14="http://schemas.microsoft.com/office/powerpoint/2010/main" val="22102709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24C2CE-6BD8-0B4A-9679-A0D861B67393}"/>
              </a:ext>
            </a:extLst>
          </p:cNvPr>
          <p:cNvSpPr>
            <a:spLocks noGrp="1"/>
          </p:cNvSpPr>
          <p:nvPr>
            <p:ph type="title"/>
          </p:nvPr>
        </p:nvSpPr>
        <p:spPr/>
        <p:txBody>
          <a:bodyPr/>
          <a:lstStyle/>
          <a:p>
            <a:r>
              <a:rPr lang="en-US" dirty="0"/>
              <a:t>Autonomous agents</a:t>
            </a:r>
          </a:p>
        </p:txBody>
      </p:sp>
      <p:sp>
        <p:nvSpPr>
          <p:cNvPr id="3" name="Content Placeholder 2">
            <a:extLst>
              <a:ext uri="{FF2B5EF4-FFF2-40B4-BE49-F238E27FC236}">
                <a16:creationId xmlns:a16="http://schemas.microsoft.com/office/drawing/2014/main" id="{4C09DBC9-7656-AD46-AA6D-AEA6FE6F285C}"/>
              </a:ext>
            </a:extLst>
          </p:cNvPr>
          <p:cNvSpPr>
            <a:spLocks noGrp="1"/>
          </p:cNvSpPr>
          <p:nvPr>
            <p:ph idx="1"/>
          </p:nvPr>
        </p:nvSpPr>
        <p:spPr/>
        <p:txBody>
          <a:bodyPr/>
          <a:lstStyle/>
          <a:p>
            <a:r>
              <a:rPr lang="en-US" dirty="0"/>
              <a:t>Makes its own choices about how to act (move) in the environment</a:t>
            </a:r>
          </a:p>
          <a:p>
            <a:r>
              <a:rPr lang="en-US" dirty="0"/>
              <a:t>An autonomous agent has a limited ability to perceive environment.</a:t>
            </a:r>
          </a:p>
          <a:p>
            <a:r>
              <a:rPr lang="en-US" dirty="0"/>
              <a:t>An autonomous agent processes the information from its environment and calculates an action. </a:t>
            </a:r>
          </a:p>
          <a:p>
            <a:r>
              <a:rPr lang="en-US" dirty="0"/>
              <a:t>An autonomous agent has no leader.</a:t>
            </a:r>
          </a:p>
          <a:p>
            <a:endParaRPr lang="en-US" dirty="0"/>
          </a:p>
        </p:txBody>
      </p:sp>
    </p:spTree>
    <p:extLst>
      <p:ext uri="{BB962C8B-B14F-4D97-AF65-F5344CB8AC3E}">
        <p14:creationId xmlns:p14="http://schemas.microsoft.com/office/powerpoint/2010/main" val="33804367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779C991-0A57-8E41-9FC9-ACAA868F2157}"/>
              </a:ext>
            </a:extLst>
          </p:cNvPr>
          <p:cNvPicPr>
            <a:picLocks noChangeAspect="1"/>
          </p:cNvPicPr>
          <p:nvPr/>
        </p:nvPicPr>
        <p:blipFill>
          <a:blip r:embed="rId3"/>
          <a:stretch>
            <a:fillRect/>
          </a:stretch>
        </p:blipFill>
        <p:spPr>
          <a:xfrm>
            <a:off x="1907704" y="2564904"/>
            <a:ext cx="5368872" cy="2543150"/>
          </a:xfrm>
          <a:prstGeom prst="rect">
            <a:avLst/>
          </a:prstGeom>
        </p:spPr>
      </p:pic>
      <p:sp>
        <p:nvSpPr>
          <p:cNvPr id="3" name="Title 2">
            <a:extLst>
              <a:ext uri="{FF2B5EF4-FFF2-40B4-BE49-F238E27FC236}">
                <a16:creationId xmlns:a16="http://schemas.microsoft.com/office/drawing/2014/main" id="{97C2A61A-E0D6-E441-8E82-456B7E247F40}"/>
              </a:ext>
            </a:extLst>
          </p:cNvPr>
          <p:cNvSpPr>
            <a:spLocks noGrp="1"/>
          </p:cNvSpPr>
          <p:nvPr>
            <p:ph type="title"/>
          </p:nvPr>
        </p:nvSpPr>
        <p:spPr/>
        <p:txBody>
          <a:bodyPr/>
          <a:lstStyle/>
          <a:p>
            <a:r>
              <a:rPr lang="en-US" dirty="0"/>
              <a:t>Braitenburg Vehicles</a:t>
            </a:r>
          </a:p>
        </p:txBody>
      </p:sp>
    </p:spTree>
    <p:extLst>
      <p:ext uri="{BB962C8B-B14F-4D97-AF65-F5344CB8AC3E}">
        <p14:creationId xmlns:p14="http://schemas.microsoft.com/office/powerpoint/2010/main" val="42260142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24C2CE-6BD8-0B4A-9679-A0D861B67393}"/>
              </a:ext>
            </a:extLst>
          </p:cNvPr>
          <p:cNvSpPr>
            <a:spLocks noGrp="1"/>
          </p:cNvSpPr>
          <p:nvPr>
            <p:ph type="title"/>
          </p:nvPr>
        </p:nvSpPr>
        <p:spPr/>
        <p:txBody>
          <a:bodyPr>
            <a:normAutofit fontScale="90000"/>
          </a:bodyPr>
          <a:lstStyle/>
          <a:p>
            <a:r>
              <a:rPr lang="en-US" dirty="0"/>
              <a:t>Reynolds motion of idealized vehicles</a:t>
            </a:r>
          </a:p>
        </p:txBody>
      </p:sp>
      <p:sp>
        <p:nvSpPr>
          <p:cNvPr id="3" name="Content Placeholder 2">
            <a:extLst>
              <a:ext uri="{FF2B5EF4-FFF2-40B4-BE49-F238E27FC236}">
                <a16:creationId xmlns:a16="http://schemas.microsoft.com/office/drawing/2014/main" id="{4C09DBC9-7656-AD46-AA6D-AEA6FE6F285C}"/>
              </a:ext>
            </a:extLst>
          </p:cNvPr>
          <p:cNvSpPr>
            <a:spLocks noGrp="1"/>
          </p:cNvSpPr>
          <p:nvPr>
            <p:ph idx="1"/>
          </p:nvPr>
        </p:nvSpPr>
        <p:spPr/>
        <p:txBody>
          <a:bodyPr/>
          <a:lstStyle/>
          <a:p>
            <a:r>
              <a:rPr lang="en-US" dirty="0"/>
              <a:t>Action selection</a:t>
            </a:r>
          </a:p>
          <a:p>
            <a:r>
              <a:rPr lang="en-US" dirty="0"/>
              <a:t>Steering</a:t>
            </a:r>
          </a:p>
          <a:p>
            <a:pPr lvl="1"/>
            <a:r>
              <a:rPr lang="en-GB" b="1" i="1" dirty="0"/>
              <a:t>steering force = desired velocity - current velocity</a:t>
            </a:r>
            <a:endParaRPr lang="en-US" dirty="0"/>
          </a:p>
          <a:p>
            <a:r>
              <a:rPr lang="en-US" dirty="0"/>
              <a:t>Locomotion</a:t>
            </a:r>
          </a:p>
        </p:txBody>
      </p:sp>
    </p:spTree>
    <p:extLst>
      <p:ext uri="{BB962C8B-B14F-4D97-AF65-F5344CB8AC3E}">
        <p14:creationId xmlns:p14="http://schemas.microsoft.com/office/powerpoint/2010/main" val="104321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F7E824-5EC8-F04A-900E-3FF6AD0EC436}"/>
              </a:ext>
            </a:extLst>
          </p:cNvPr>
          <p:cNvSpPr>
            <a:spLocks noGrp="1"/>
          </p:cNvSpPr>
          <p:nvPr>
            <p:ph type="title"/>
          </p:nvPr>
        </p:nvSpPr>
        <p:spPr/>
        <p:txBody>
          <a:bodyPr>
            <a:normAutofit/>
          </a:bodyPr>
          <a:lstStyle/>
          <a:p>
            <a:r>
              <a:rPr lang="en-US" dirty="0"/>
              <a:t>Steering Force</a:t>
            </a:r>
          </a:p>
        </p:txBody>
      </p:sp>
      <p:sp>
        <p:nvSpPr>
          <p:cNvPr id="3" name="Content Placeholder 2">
            <a:extLst>
              <a:ext uri="{FF2B5EF4-FFF2-40B4-BE49-F238E27FC236}">
                <a16:creationId xmlns:a16="http://schemas.microsoft.com/office/drawing/2014/main" id="{CDD86DD0-0EFE-BB42-9D38-DCE240D7AB44}"/>
              </a:ext>
            </a:extLst>
          </p:cNvPr>
          <p:cNvSpPr>
            <a:spLocks noGrp="1"/>
          </p:cNvSpPr>
          <p:nvPr>
            <p:ph idx="1"/>
          </p:nvPr>
        </p:nvSpPr>
        <p:spPr/>
        <p:txBody>
          <a:bodyPr/>
          <a:lstStyle/>
          <a:p>
            <a:pPr marL="0" indent="0" algn="ctr">
              <a:buNone/>
            </a:pPr>
            <a:r>
              <a:rPr lang="en-US" dirty="0"/>
              <a:t>steering force = desired velocity - current velocity</a:t>
            </a:r>
          </a:p>
        </p:txBody>
      </p:sp>
      <p:pic>
        <p:nvPicPr>
          <p:cNvPr id="4" name="Picture 3">
            <a:extLst>
              <a:ext uri="{FF2B5EF4-FFF2-40B4-BE49-F238E27FC236}">
                <a16:creationId xmlns:a16="http://schemas.microsoft.com/office/drawing/2014/main" id="{F202C947-B755-1345-950A-BF21CAE96B6D}"/>
              </a:ext>
            </a:extLst>
          </p:cNvPr>
          <p:cNvPicPr>
            <a:picLocks noChangeAspect="1"/>
          </p:cNvPicPr>
          <p:nvPr/>
        </p:nvPicPr>
        <p:blipFill>
          <a:blip r:embed="rId3"/>
          <a:stretch>
            <a:fillRect/>
          </a:stretch>
        </p:blipFill>
        <p:spPr>
          <a:xfrm>
            <a:off x="2627784" y="2492896"/>
            <a:ext cx="4249564" cy="2750878"/>
          </a:xfrm>
          <a:prstGeom prst="rect">
            <a:avLst/>
          </a:prstGeom>
        </p:spPr>
      </p:pic>
      <p:sp>
        <p:nvSpPr>
          <p:cNvPr id="7" name="Rounded Rectangle 6">
            <a:extLst>
              <a:ext uri="{FF2B5EF4-FFF2-40B4-BE49-F238E27FC236}">
                <a16:creationId xmlns:a16="http://schemas.microsoft.com/office/drawing/2014/main" id="{22AB9392-1DB5-2A43-A900-146F9A7891A3}"/>
              </a:ext>
            </a:extLst>
          </p:cNvPr>
          <p:cNvSpPr/>
          <p:nvPr/>
        </p:nvSpPr>
        <p:spPr>
          <a:xfrm>
            <a:off x="215516" y="5805264"/>
            <a:ext cx="8712968" cy="762094"/>
          </a:xfrm>
          <a:prstGeom prst="roundRect">
            <a:avLst>
              <a:gd name="adj" fmla="val 9468"/>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tabLst>
                <a:tab pos="525463" algn="l"/>
              </a:tabLst>
            </a:pPr>
            <a:r>
              <a:rPr lang="en-US" dirty="0">
                <a:solidFill>
                  <a:schemeClr val="tx1"/>
                </a:solidFill>
                <a:latin typeface="Courier" pitchFamily="2" charset="0"/>
              </a:rPr>
              <a:t>	</a:t>
            </a:r>
            <a:r>
              <a:rPr lang="en-US" dirty="0" err="1">
                <a:solidFill>
                  <a:schemeClr val="tx1"/>
                </a:solidFill>
                <a:latin typeface="Courier" pitchFamily="2" charset="0"/>
              </a:rPr>
              <a:t>PVector</a:t>
            </a:r>
            <a:r>
              <a:rPr lang="en-US" dirty="0">
                <a:solidFill>
                  <a:schemeClr val="tx1"/>
                </a:solidFill>
                <a:latin typeface="Courier" pitchFamily="2" charset="0"/>
              </a:rPr>
              <a:t> steer = </a:t>
            </a:r>
            <a:r>
              <a:rPr lang="en-US" dirty="0" err="1">
                <a:solidFill>
                  <a:schemeClr val="tx1"/>
                </a:solidFill>
                <a:latin typeface="Courier" pitchFamily="2" charset="0"/>
              </a:rPr>
              <a:t>PVector.sub</a:t>
            </a:r>
            <a:r>
              <a:rPr lang="en-US" dirty="0">
                <a:solidFill>
                  <a:schemeClr val="tx1"/>
                </a:solidFill>
                <a:latin typeface="Courier" pitchFamily="2" charset="0"/>
              </a:rPr>
              <a:t>(</a:t>
            </a:r>
            <a:r>
              <a:rPr lang="en-US" dirty="0" err="1">
                <a:solidFill>
                  <a:schemeClr val="tx1"/>
                </a:solidFill>
                <a:latin typeface="Courier" pitchFamily="2" charset="0"/>
              </a:rPr>
              <a:t>desired,velocity</a:t>
            </a:r>
            <a:r>
              <a:rPr lang="en-US" dirty="0">
                <a:solidFill>
                  <a:schemeClr val="tx1"/>
                </a:solidFill>
                <a:latin typeface="Courier" pitchFamily="2" charset="0"/>
              </a:rPr>
              <a:t>);</a:t>
            </a:r>
          </a:p>
        </p:txBody>
      </p:sp>
    </p:spTree>
    <p:extLst>
      <p:ext uri="{BB962C8B-B14F-4D97-AF65-F5344CB8AC3E}">
        <p14:creationId xmlns:p14="http://schemas.microsoft.com/office/powerpoint/2010/main" val="41989843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F7E824-5EC8-F04A-900E-3FF6AD0EC436}"/>
              </a:ext>
            </a:extLst>
          </p:cNvPr>
          <p:cNvSpPr>
            <a:spLocks noGrp="1"/>
          </p:cNvSpPr>
          <p:nvPr>
            <p:ph type="title"/>
          </p:nvPr>
        </p:nvSpPr>
        <p:spPr/>
        <p:txBody>
          <a:bodyPr>
            <a:normAutofit/>
          </a:bodyPr>
          <a:lstStyle/>
          <a:p>
            <a:r>
              <a:rPr lang="en-US" dirty="0"/>
              <a:t>Steering Force</a:t>
            </a:r>
          </a:p>
        </p:txBody>
      </p:sp>
      <p:pic>
        <p:nvPicPr>
          <p:cNvPr id="4" name="Picture 3">
            <a:extLst>
              <a:ext uri="{FF2B5EF4-FFF2-40B4-BE49-F238E27FC236}">
                <a16:creationId xmlns:a16="http://schemas.microsoft.com/office/drawing/2014/main" id="{DD67890C-F2D0-B94D-86ED-6AA4EC275099}"/>
              </a:ext>
            </a:extLst>
          </p:cNvPr>
          <p:cNvPicPr>
            <a:picLocks noChangeAspect="1"/>
          </p:cNvPicPr>
          <p:nvPr/>
        </p:nvPicPr>
        <p:blipFill>
          <a:blip r:embed="rId3"/>
          <a:stretch>
            <a:fillRect/>
          </a:stretch>
        </p:blipFill>
        <p:spPr>
          <a:xfrm>
            <a:off x="307930" y="1916832"/>
            <a:ext cx="8656557" cy="2664296"/>
          </a:xfrm>
          <a:prstGeom prst="rect">
            <a:avLst/>
          </a:prstGeom>
        </p:spPr>
      </p:pic>
      <p:sp>
        <p:nvSpPr>
          <p:cNvPr id="7" name="Rounded Rectangle 6">
            <a:extLst>
              <a:ext uri="{FF2B5EF4-FFF2-40B4-BE49-F238E27FC236}">
                <a16:creationId xmlns:a16="http://schemas.microsoft.com/office/drawing/2014/main" id="{23DE93A2-4AC5-324D-8D81-450EEF7C24D5}"/>
              </a:ext>
            </a:extLst>
          </p:cNvPr>
          <p:cNvSpPr/>
          <p:nvPr/>
        </p:nvSpPr>
        <p:spPr>
          <a:xfrm>
            <a:off x="215516" y="5301208"/>
            <a:ext cx="8712968" cy="1266150"/>
          </a:xfrm>
          <a:prstGeom prst="roundRect">
            <a:avLst>
              <a:gd name="adj" fmla="val 9468"/>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tabLst>
                <a:tab pos="525463" algn="l"/>
              </a:tabLst>
            </a:pPr>
            <a:r>
              <a:rPr lang="en-US" dirty="0">
                <a:solidFill>
                  <a:schemeClr val="tx1"/>
                </a:solidFill>
                <a:latin typeface="Courier" pitchFamily="2" charset="0"/>
              </a:rPr>
              <a:t>	</a:t>
            </a:r>
            <a:r>
              <a:rPr lang="en-US" dirty="0" err="1">
                <a:solidFill>
                  <a:schemeClr val="tx1"/>
                </a:solidFill>
                <a:latin typeface="Courier" pitchFamily="2" charset="0"/>
              </a:rPr>
              <a:t>PVector</a:t>
            </a:r>
            <a:r>
              <a:rPr lang="en-US" dirty="0">
                <a:solidFill>
                  <a:schemeClr val="tx1"/>
                </a:solidFill>
                <a:latin typeface="Courier" pitchFamily="2" charset="0"/>
              </a:rPr>
              <a:t> desired = </a:t>
            </a:r>
            <a:r>
              <a:rPr lang="en-US" dirty="0" err="1">
                <a:solidFill>
                  <a:schemeClr val="tx1"/>
                </a:solidFill>
                <a:latin typeface="Courier" pitchFamily="2" charset="0"/>
              </a:rPr>
              <a:t>PVector.sub</a:t>
            </a:r>
            <a:r>
              <a:rPr lang="en-US" dirty="0">
                <a:solidFill>
                  <a:schemeClr val="tx1"/>
                </a:solidFill>
                <a:latin typeface="Courier" pitchFamily="2" charset="0"/>
              </a:rPr>
              <a:t>(target, location);</a:t>
            </a:r>
          </a:p>
          <a:p>
            <a:pPr>
              <a:tabLst>
                <a:tab pos="525463" algn="l"/>
              </a:tabLst>
            </a:pPr>
            <a:r>
              <a:rPr lang="en-US" dirty="0">
                <a:solidFill>
                  <a:schemeClr val="tx1"/>
                </a:solidFill>
                <a:latin typeface="Courier" pitchFamily="2" charset="0"/>
              </a:rPr>
              <a:t>	</a:t>
            </a:r>
            <a:r>
              <a:rPr lang="en-US" dirty="0" err="1">
                <a:solidFill>
                  <a:schemeClr val="tx1"/>
                </a:solidFill>
                <a:latin typeface="Courier" pitchFamily="2" charset="0"/>
              </a:rPr>
              <a:t>desired.normalize</a:t>
            </a:r>
            <a:r>
              <a:rPr lang="en-US" dirty="0">
                <a:solidFill>
                  <a:schemeClr val="tx1"/>
                </a:solidFill>
                <a:latin typeface="Courier" pitchFamily="2" charset="0"/>
              </a:rPr>
              <a:t>();</a:t>
            </a:r>
          </a:p>
          <a:p>
            <a:pPr>
              <a:tabLst>
                <a:tab pos="525463" algn="l"/>
              </a:tabLst>
            </a:pPr>
            <a:r>
              <a:rPr lang="en-US" dirty="0">
                <a:solidFill>
                  <a:schemeClr val="tx1"/>
                </a:solidFill>
                <a:latin typeface="Courier" pitchFamily="2" charset="0"/>
              </a:rPr>
              <a:t>	</a:t>
            </a:r>
            <a:r>
              <a:rPr lang="en-US" dirty="0" err="1">
                <a:solidFill>
                  <a:schemeClr val="tx1"/>
                </a:solidFill>
                <a:latin typeface="Courier" pitchFamily="2" charset="0"/>
              </a:rPr>
              <a:t>desired.mult</a:t>
            </a:r>
            <a:r>
              <a:rPr lang="en-US" dirty="0">
                <a:solidFill>
                  <a:schemeClr val="tx1"/>
                </a:solidFill>
                <a:latin typeface="Courier" pitchFamily="2" charset="0"/>
              </a:rPr>
              <a:t>(</a:t>
            </a:r>
            <a:r>
              <a:rPr lang="en-US" dirty="0" err="1">
                <a:solidFill>
                  <a:schemeClr val="tx1"/>
                </a:solidFill>
                <a:latin typeface="Courier" pitchFamily="2" charset="0"/>
              </a:rPr>
              <a:t>maxspeed</a:t>
            </a:r>
            <a:r>
              <a:rPr lang="en-US" dirty="0">
                <a:solidFill>
                  <a:schemeClr val="tx1"/>
                </a:solidFill>
                <a:latin typeface="Courier" pitchFamily="2" charset="0"/>
              </a:rPr>
              <a:t>);</a:t>
            </a:r>
          </a:p>
        </p:txBody>
      </p:sp>
    </p:spTree>
    <p:extLst>
      <p:ext uri="{BB962C8B-B14F-4D97-AF65-F5344CB8AC3E}">
        <p14:creationId xmlns:p14="http://schemas.microsoft.com/office/powerpoint/2010/main" val="1299351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DA20C-C53E-364B-86E9-14D0577215BA}"/>
              </a:ext>
            </a:extLst>
          </p:cNvPr>
          <p:cNvSpPr>
            <a:spLocks noGrp="1"/>
          </p:cNvSpPr>
          <p:nvPr>
            <p:ph type="title"/>
          </p:nvPr>
        </p:nvSpPr>
        <p:spPr/>
        <p:txBody>
          <a:bodyPr>
            <a:normAutofit/>
          </a:bodyPr>
          <a:lstStyle/>
          <a:p>
            <a:r>
              <a:rPr lang="en-US" dirty="0"/>
              <a:t>Particles with inheritance</a:t>
            </a:r>
          </a:p>
        </p:txBody>
      </p:sp>
      <p:sp>
        <p:nvSpPr>
          <p:cNvPr id="5" name="Rounded Rectangle 4">
            <a:extLst>
              <a:ext uri="{FF2B5EF4-FFF2-40B4-BE49-F238E27FC236}">
                <a16:creationId xmlns:a16="http://schemas.microsoft.com/office/drawing/2014/main" id="{4595BBF8-A835-4441-9843-FF42337EC072}"/>
              </a:ext>
            </a:extLst>
          </p:cNvPr>
          <p:cNvSpPr/>
          <p:nvPr/>
        </p:nvSpPr>
        <p:spPr>
          <a:xfrm>
            <a:off x="269522" y="404664"/>
            <a:ext cx="8604956" cy="6005264"/>
          </a:xfrm>
          <a:prstGeom prst="roundRect">
            <a:avLst>
              <a:gd name="adj" fmla="val 9468"/>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dirty="0">
                <a:solidFill>
                  <a:schemeClr val="tx1"/>
                </a:solidFill>
                <a:latin typeface="Courier" pitchFamily="2" charset="0"/>
              </a:rPr>
              <a:t>class Particle {</a:t>
            </a:r>
          </a:p>
          <a:p>
            <a:r>
              <a:rPr lang="en-GB" sz="1400" dirty="0">
                <a:solidFill>
                  <a:schemeClr val="tx1"/>
                </a:solidFill>
                <a:latin typeface="Courier" pitchFamily="2" charset="0"/>
              </a:rPr>
              <a:t>  </a:t>
            </a:r>
            <a:r>
              <a:rPr lang="en-GB" sz="1400" dirty="0" err="1">
                <a:solidFill>
                  <a:schemeClr val="tx1"/>
                </a:solidFill>
                <a:latin typeface="Courier" pitchFamily="2" charset="0"/>
              </a:rPr>
              <a:t>PVector</a:t>
            </a:r>
            <a:r>
              <a:rPr lang="en-GB" sz="1400" dirty="0">
                <a:solidFill>
                  <a:schemeClr val="tx1"/>
                </a:solidFill>
                <a:latin typeface="Courier" pitchFamily="2" charset="0"/>
              </a:rPr>
              <a:t> position;</a:t>
            </a:r>
          </a:p>
          <a:p>
            <a:r>
              <a:rPr lang="en-GB" sz="1400" dirty="0">
                <a:solidFill>
                  <a:schemeClr val="tx1"/>
                </a:solidFill>
                <a:latin typeface="Courier" pitchFamily="2" charset="0"/>
              </a:rPr>
              <a:t>  </a:t>
            </a:r>
            <a:r>
              <a:rPr lang="en-GB" sz="1400" dirty="0" err="1">
                <a:solidFill>
                  <a:schemeClr val="tx1"/>
                </a:solidFill>
                <a:latin typeface="Courier" pitchFamily="2" charset="0"/>
              </a:rPr>
              <a:t>PVector</a:t>
            </a:r>
            <a:r>
              <a:rPr lang="en-GB" sz="1400" dirty="0">
                <a:solidFill>
                  <a:schemeClr val="tx1"/>
                </a:solidFill>
                <a:latin typeface="Courier" pitchFamily="2" charset="0"/>
              </a:rPr>
              <a:t> velocity;</a:t>
            </a:r>
          </a:p>
          <a:p>
            <a:r>
              <a:rPr lang="en-GB" sz="1400" dirty="0">
                <a:solidFill>
                  <a:schemeClr val="tx1"/>
                </a:solidFill>
                <a:latin typeface="Courier" pitchFamily="2" charset="0"/>
              </a:rPr>
              <a:t>  </a:t>
            </a:r>
            <a:r>
              <a:rPr lang="en-GB" sz="1400" dirty="0" err="1">
                <a:solidFill>
                  <a:schemeClr val="tx1"/>
                </a:solidFill>
                <a:latin typeface="Courier" pitchFamily="2" charset="0"/>
              </a:rPr>
              <a:t>PVector</a:t>
            </a:r>
            <a:r>
              <a:rPr lang="en-GB" sz="1400" dirty="0">
                <a:solidFill>
                  <a:schemeClr val="tx1"/>
                </a:solidFill>
                <a:latin typeface="Courier" pitchFamily="2" charset="0"/>
              </a:rPr>
              <a:t> acceleration;</a:t>
            </a:r>
          </a:p>
          <a:p>
            <a:r>
              <a:rPr lang="en-GB" sz="1400" dirty="0">
                <a:solidFill>
                  <a:schemeClr val="tx1"/>
                </a:solidFill>
                <a:latin typeface="Courier" pitchFamily="2" charset="0"/>
              </a:rPr>
              <a:t> </a:t>
            </a:r>
          </a:p>
          <a:p>
            <a:r>
              <a:rPr lang="en-GB" sz="1400" dirty="0">
                <a:solidFill>
                  <a:schemeClr val="tx1"/>
                </a:solidFill>
                <a:latin typeface="Courier" pitchFamily="2" charset="0"/>
              </a:rPr>
              <a:t>  Particle(</a:t>
            </a:r>
            <a:r>
              <a:rPr lang="en-GB" sz="1400" dirty="0" err="1">
                <a:solidFill>
                  <a:schemeClr val="tx1"/>
                </a:solidFill>
                <a:latin typeface="Courier" pitchFamily="2" charset="0"/>
              </a:rPr>
              <a:t>PVector</a:t>
            </a:r>
            <a:r>
              <a:rPr lang="en-GB" sz="1400" dirty="0">
                <a:solidFill>
                  <a:schemeClr val="tx1"/>
                </a:solidFill>
                <a:latin typeface="Courier" pitchFamily="2" charset="0"/>
              </a:rPr>
              <a:t> l) {</a:t>
            </a:r>
          </a:p>
          <a:p>
            <a:r>
              <a:rPr lang="en-GB" sz="1400" dirty="0">
                <a:solidFill>
                  <a:schemeClr val="tx1"/>
                </a:solidFill>
                <a:latin typeface="Courier" pitchFamily="2" charset="0"/>
              </a:rPr>
              <a:t>    acceleration = new </a:t>
            </a:r>
            <a:r>
              <a:rPr lang="en-GB" sz="1400" dirty="0" err="1">
                <a:solidFill>
                  <a:schemeClr val="tx1"/>
                </a:solidFill>
                <a:latin typeface="Courier" pitchFamily="2" charset="0"/>
              </a:rPr>
              <a:t>PVector</a:t>
            </a:r>
            <a:r>
              <a:rPr lang="en-GB" sz="1400" dirty="0">
                <a:solidFill>
                  <a:schemeClr val="tx1"/>
                </a:solidFill>
                <a:latin typeface="Courier" pitchFamily="2" charset="0"/>
              </a:rPr>
              <a:t>(0,0.05);</a:t>
            </a:r>
          </a:p>
          <a:p>
            <a:r>
              <a:rPr lang="en-GB" sz="1400" dirty="0">
                <a:solidFill>
                  <a:schemeClr val="tx1"/>
                </a:solidFill>
                <a:latin typeface="Courier" pitchFamily="2" charset="0"/>
              </a:rPr>
              <a:t>    velocity = new </a:t>
            </a:r>
            <a:r>
              <a:rPr lang="en-GB" sz="1400" dirty="0" err="1">
                <a:solidFill>
                  <a:schemeClr val="tx1"/>
                </a:solidFill>
                <a:latin typeface="Courier" pitchFamily="2" charset="0"/>
              </a:rPr>
              <a:t>PVector</a:t>
            </a:r>
            <a:r>
              <a:rPr lang="en-GB" sz="1400" dirty="0">
                <a:solidFill>
                  <a:schemeClr val="tx1"/>
                </a:solidFill>
                <a:latin typeface="Courier" pitchFamily="2" charset="0"/>
              </a:rPr>
              <a:t>(random(-1,1),random(-2,0));</a:t>
            </a:r>
          </a:p>
          <a:p>
            <a:r>
              <a:rPr lang="en-GB" sz="1400" dirty="0">
                <a:solidFill>
                  <a:schemeClr val="tx1"/>
                </a:solidFill>
                <a:latin typeface="Courier" pitchFamily="2" charset="0"/>
              </a:rPr>
              <a:t>    position = </a:t>
            </a:r>
            <a:r>
              <a:rPr lang="en-GB" sz="1400" dirty="0" err="1">
                <a:solidFill>
                  <a:schemeClr val="tx1"/>
                </a:solidFill>
                <a:latin typeface="Courier" pitchFamily="2" charset="0"/>
              </a:rPr>
              <a:t>l.copy</a:t>
            </a:r>
            <a:r>
              <a:rPr lang="en-GB" sz="1400" dirty="0">
                <a:solidFill>
                  <a:schemeClr val="tx1"/>
                </a:solidFill>
                <a:latin typeface="Courier" pitchFamily="2" charset="0"/>
              </a:rPr>
              <a:t>();</a:t>
            </a:r>
          </a:p>
          <a:p>
            <a:r>
              <a:rPr lang="en-GB" sz="1400" dirty="0">
                <a:solidFill>
                  <a:schemeClr val="tx1"/>
                </a:solidFill>
                <a:latin typeface="Courier" pitchFamily="2" charset="0"/>
              </a:rPr>
              <a:t>  }</a:t>
            </a:r>
          </a:p>
          <a:p>
            <a:r>
              <a:rPr lang="en-GB" sz="1400" dirty="0">
                <a:solidFill>
                  <a:schemeClr val="tx1"/>
                </a:solidFill>
                <a:latin typeface="Courier" pitchFamily="2" charset="0"/>
              </a:rPr>
              <a:t> </a:t>
            </a:r>
          </a:p>
          <a:p>
            <a:r>
              <a:rPr lang="en-GB" sz="1400" dirty="0">
                <a:solidFill>
                  <a:schemeClr val="tx1"/>
                </a:solidFill>
                <a:latin typeface="Courier" pitchFamily="2" charset="0"/>
              </a:rPr>
              <a:t>  void run() {</a:t>
            </a:r>
          </a:p>
          <a:p>
            <a:r>
              <a:rPr lang="en-GB" sz="1400" dirty="0">
                <a:solidFill>
                  <a:schemeClr val="tx1"/>
                </a:solidFill>
                <a:latin typeface="Courier" pitchFamily="2" charset="0"/>
              </a:rPr>
              <a:t>    update();</a:t>
            </a:r>
          </a:p>
          <a:p>
            <a:r>
              <a:rPr lang="en-GB" sz="1400" dirty="0">
                <a:solidFill>
                  <a:schemeClr val="tx1"/>
                </a:solidFill>
                <a:latin typeface="Courier" pitchFamily="2" charset="0"/>
              </a:rPr>
              <a:t>    display();</a:t>
            </a:r>
          </a:p>
          <a:p>
            <a:r>
              <a:rPr lang="en-GB" sz="1400" dirty="0">
                <a:solidFill>
                  <a:schemeClr val="tx1"/>
                </a:solidFill>
                <a:latin typeface="Courier" pitchFamily="2" charset="0"/>
              </a:rPr>
              <a:t>  }</a:t>
            </a:r>
          </a:p>
          <a:p>
            <a:r>
              <a:rPr lang="en-GB" sz="1400" dirty="0">
                <a:solidFill>
                  <a:schemeClr val="tx1"/>
                </a:solidFill>
                <a:latin typeface="Courier" pitchFamily="2" charset="0"/>
              </a:rPr>
              <a:t> </a:t>
            </a:r>
          </a:p>
          <a:p>
            <a:r>
              <a:rPr lang="en-GB" sz="1400" dirty="0">
                <a:solidFill>
                  <a:schemeClr val="tx1"/>
                </a:solidFill>
                <a:latin typeface="Courier" pitchFamily="2" charset="0"/>
              </a:rPr>
              <a:t>  void update() {</a:t>
            </a:r>
          </a:p>
          <a:p>
            <a:r>
              <a:rPr lang="en-GB" sz="1400" dirty="0">
                <a:solidFill>
                  <a:schemeClr val="tx1"/>
                </a:solidFill>
                <a:latin typeface="Courier" pitchFamily="2" charset="0"/>
              </a:rPr>
              <a:t>    </a:t>
            </a:r>
            <a:r>
              <a:rPr lang="en-GB" sz="1400" dirty="0" err="1">
                <a:solidFill>
                  <a:schemeClr val="tx1"/>
                </a:solidFill>
                <a:latin typeface="Courier" pitchFamily="2" charset="0"/>
              </a:rPr>
              <a:t>velocity.add</a:t>
            </a:r>
            <a:r>
              <a:rPr lang="en-GB" sz="1400" dirty="0">
                <a:solidFill>
                  <a:schemeClr val="tx1"/>
                </a:solidFill>
                <a:latin typeface="Courier" pitchFamily="2" charset="0"/>
              </a:rPr>
              <a:t>(acceleration);</a:t>
            </a:r>
          </a:p>
          <a:p>
            <a:r>
              <a:rPr lang="en-GB" sz="1400" dirty="0">
                <a:solidFill>
                  <a:schemeClr val="tx1"/>
                </a:solidFill>
                <a:latin typeface="Courier" pitchFamily="2" charset="0"/>
              </a:rPr>
              <a:t>    </a:t>
            </a:r>
            <a:r>
              <a:rPr lang="en-GB" sz="1400" dirty="0" err="1">
                <a:solidFill>
                  <a:schemeClr val="tx1"/>
                </a:solidFill>
                <a:latin typeface="Courier" pitchFamily="2" charset="0"/>
              </a:rPr>
              <a:t>position.add</a:t>
            </a:r>
            <a:r>
              <a:rPr lang="en-GB" sz="1400" dirty="0">
                <a:solidFill>
                  <a:schemeClr val="tx1"/>
                </a:solidFill>
                <a:latin typeface="Courier" pitchFamily="2" charset="0"/>
              </a:rPr>
              <a:t>(velocity);</a:t>
            </a:r>
          </a:p>
          <a:p>
            <a:r>
              <a:rPr lang="en-GB" sz="1400" dirty="0">
                <a:solidFill>
                  <a:schemeClr val="tx1"/>
                </a:solidFill>
                <a:latin typeface="Courier" pitchFamily="2" charset="0"/>
              </a:rPr>
              <a:t>  }</a:t>
            </a:r>
          </a:p>
          <a:p>
            <a:r>
              <a:rPr lang="en-GB" sz="1400" dirty="0">
                <a:solidFill>
                  <a:schemeClr val="tx1"/>
                </a:solidFill>
                <a:latin typeface="Courier" pitchFamily="2" charset="0"/>
              </a:rPr>
              <a:t> </a:t>
            </a:r>
          </a:p>
          <a:p>
            <a:r>
              <a:rPr lang="en-GB" sz="1400" dirty="0">
                <a:solidFill>
                  <a:schemeClr val="tx1"/>
                </a:solidFill>
                <a:latin typeface="Courier" pitchFamily="2" charset="0"/>
              </a:rPr>
              <a:t>  void display() {</a:t>
            </a:r>
          </a:p>
          <a:p>
            <a:r>
              <a:rPr lang="en-GB" sz="1400" dirty="0">
                <a:solidFill>
                  <a:schemeClr val="tx1"/>
                </a:solidFill>
                <a:latin typeface="Courier" pitchFamily="2" charset="0"/>
              </a:rPr>
              <a:t>    fill(0);</a:t>
            </a:r>
          </a:p>
          <a:p>
            <a:r>
              <a:rPr lang="en-GB" sz="1400" dirty="0">
                <a:solidFill>
                  <a:schemeClr val="tx1"/>
                </a:solidFill>
                <a:latin typeface="Courier" pitchFamily="2" charset="0"/>
              </a:rPr>
              <a:t>    ellipse(position.x,position.y,8,8);</a:t>
            </a:r>
          </a:p>
          <a:p>
            <a:r>
              <a:rPr lang="en-GB" sz="1400" dirty="0">
                <a:solidFill>
                  <a:schemeClr val="tx1"/>
                </a:solidFill>
                <a:latin typeface="Courier" pitchFamily="2" charset="0"/>
              </a:rPr>
              <a:t>  }</a:t>
            </a:r>
          </a:p>
          <a:p>
            <a:r>
              <a:rPr lang="en-GB" sz="1400" dirty="0">
                <a:solidFill>
                  <a:schemeClr val="tx1"/>
                </a:solidFill>
                <a:latin typeface="Courier" pitchFamily="2" charset="0"/>
              </a:rPr>
              <a:t>}</a:t>
            </a:r>
            <a:endParaRPr lang="en-US" sz="1400" dirty="0">
              <a:solidFill>
                <a:schemeClr val="tx1"/>
              </a:solidFill>
              <a:latin typeface="Courier" pitchFamily="2" charset="0"/>
            </a:endParaRPr>
          </a:p>
        </p:txBody>
      </p:sp>
    </p:spTree>
    <p:extLst>
      <p:ext uri="{BB962C8B-B14F-4D97-AF65-F5344CB8AC3E}">
        <p14:creationId xmlns:p14="http://schemas.microsoft.com/office/powerpoint/2010/main" val="26201660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F7E824-5EC8-F04A-900E-3FF6AD0EC436}"/>
              </a:ext>
            </a:extLst>
          </p:cNvPr>
          <p:cNvSpPr>
            <a:spLocks noGrp="1"/>
          </p:cNvSpPr>
          <p:nvPr>
            <p:ph type="title"/>
          </p:nvPr>
        </p:nvSpPr>
        <p:spPr/>
        <p:txBody>
          <a:bodyPr>
            <a:normAutofit/>
          </a:bodyPr>
          <a:lstStyle/>
          <a:p>
            <a:r>
              <a:rPr lang="en-US" dirty="0"/>
              <a:t>Steering Force</a:t>
            </a:r>
          </a:p>
        </p:txBody>
      </p:sp>
      <p:pic>
        <p:nvPicPr>
          <p:cNvPr id="4" name="Picture 3">
            <a:extLst>
              <a:ext uri="{FF2B5EF4-FFF2-40B4-BE49-F238E27FC236}">
                <a16:creationId xmlns:a16="http://schemas.microsoft.com/office/drawing/2014/main" id="{DD67890C-F2D0-B94D-86ED-6AA4EC275099}"/>
              </a:ext>
            </a:extLst>
          </p:cNvPr>
          <p:cNvPicPr>
            <a:picLocks noChangeAspect="1"/>
          </p:cNvPicPr>
          <p:nvPr/>
        </p:nvPicPr>
        <p:blipFill>
          <a:blip r:embed="rId3"/>
          <a:stretch>
            <a:fillRect/>
          </a:stretch>
        </p:blipFill>
        <p:spPr>
          <a:xfrm>
            <a:off x="307930" y="1916832"/>
            <a:ext cx="8656557" cy="2664296"/>
          </a:xfrm>
          <a:prstGeom prst="rect">
            <a:avLst/>
          </a:prstGeom>
        </p:spPr>
      </p:pic>
      <p:sp>
        <p:nvSpPr>
          <p:cNvPr id="7" name="Rounded Rectangle 6">
            <a:extLst>
              <a:ext uri="{FF2B5EF4-FFF2-40B4-BE49-F238E27FC236}">
                <a16:creationId xmlns:a16="http://schemas.microsoft.com/office/drawing/2014/main" id="{23DE93A2-4AC5-324D-8D81-450EEF7C24D5}"/>
              </a:ext>
            </a:extLst>
          </p:cNvPr>
          <p:cNvSpPr/>
          <p:nvPr/>
        </p:nvSpPr>
        <p:spPr>
          <a:xfrm>
            <a:off x="215516" y="5301208"/>
            <a:ext cx="8712968" cy="1266150"/>
          </a:xfrm>
          <a:prstGeom prst="roundRect">
            <a:avLst>
              <a:gd name="adj" fmla="val 9468"/>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tabLst>
                <a:tab pos="525463" algn="l"/>
              </a:tabLst>
            </a:pPr>
            <a:r>
              <a:rPr lang="en-US" dirty="0">
                <a:solidFill>
                  <a:schemeClr val="tx1"/>
                </a:solidFill>
                <a:latin typeface="Courier" pitchFamily="2" charset="0"/>
              </a:rPr>
              <a:t>	</a:t>
            </a:r>
            <a:r>
              <a:rPr lang="en-US" dirty="0" err="1">
                <a:solidFill>
                  <a:schemeClr val="tx1"/>
                </a:solidFill>
                <a:latin typeface="Courier" pitchFamily="2" charset="0"/>
              </a:rPr>
              <a:t>PVector</a:t>
            </a:r>
            <a:r>
              <a:rPr lang="en-US" dirty="0">
                <a:solidFill>
                  <a:schemeClr val="tx1"/>
                </a:solidFill>
                <a:latin typeface="Courier" pitchFamily="2" charset="0"/>
              </a:rPr>
              <a:t> desired = </a:t>
            </a:r>
            <a:r>
              <a:rPr lang="en-US" dirty="0" err="1">
                <a:solidFill>
                  <a:schemeClr val="tx1"/>
                </a:solidFill>
                <a:latin typeface="Courier" pitchFamily="2" charset="0"/>
              </a:rPr>
              <a:t>PVector.sub</a:t>
            </a:r>
            <a:r>
              <a:rPr lang="en-US" dirty="0">
                <a:solidFill>
                  <a:schemeClr val="tx1"/>
                </a:solidFill>
                <a:latin typeface="Courier" pitchFamily="2" charset="0"/>
              </a:rPr>
              <a:t>(target, location);</a:t>
            </a:r>
          </a:p>
          <a:p>
            <a:pPr>
              <a:tabLst>
                <a:tab pos="525463" algn="l"/>
              </a:tabLst>
            </a:pPr>
            <a:r>
              <a:rPr lang="en-US" dirty="0">
                <a:solidFill>
                  <a:schemeClr val="tx1"/>
                </a:solidFill>
                <a:latin typeface="Courier" pitchFamily="2" charset="0"/>
              </a:rPr>
              <a:t>	</a:t>
            </a:r>
            <a:r>
              <a:rPr lang="en-US" dirty="0" err="1">
                <a:solidFill>
                  <a:schemeClr val="tx1"/>
                </a:solidFill>
                <a:latin typeface="Courier" pitchFamily="2" charset="0"/>
              </a:rPr>
              <a:t>desired.normalize</a:t>
            </a:r>
            <a:r>
              <a:rPr lang="en-US" dirty="0">
                <a:solidFill>
                  <a:schemeClr val="tx1"/>
                </a:solidFill>
                <a:latin typeface="Courier" pitchFamily="2" charset="0"/>
              </a:rPr>
              <a:t>();</a:t>
            </a:r>
          </a:p>
          <a:p>
            <a:pPr>
              <a:tabLst>
                <a:tab pos="525463" algn="l"/>
              </a:tabLst>
            </a:pPr>
            <a:r>
              <a:rPr lang="en-US" dirty="0">
                <a:solidFill>
                  <a:schemeClr val="tx1"/>
                </a:solidFill>
                <a:latin typeface="Courier" pitchFamily="2" charset="0"/>
              </a:rPr>
              <a:t>	</a:t>
            </a:r>
            <a:r>
              <a:rPr lang="en-US" dirty="0" err="1">
                <a:solidFill>
                  <a:schemeClr val="tx1"/>
                </a:solidFill>
                <a:latin typeface="Courier" pitchFamily="2" charset="0"/>
              </a:rPr>
              <a:t>desired.mult</a:t>
            </a:r>
            <a:r>
              <a:rPr lang="en-US" dirty="0">
                <a:solidFill>
                  <a:schemeClr val="tx1"/>
                </a:solidFill>
                <a:latin typeface="Courier" pitchFamily="2" charset="0"/>
              </a:rPr>
              <a:t>(</a:t>
            </a:r>
            <a:r>
              <a:rPr lang="en-US" dirty="0" err="1">
                <a:solidFill>
                  <a:schemeClr val="tx1"/>
                </a:solidFill>
                <a:latin typeface="Courier" pitchFamily="2" charset="0"/>
              </a:rPr>
              <a:t>maxspeed</a:t>
            </a:r>
            <a:r>
              <a:rPr lang="en-US" dirty="0">
                <a:solidFill>
                  <a:schemeClr val="tx1"/>
                </a:solidFill>
                <a:latin typeface="Courier" pitchFamily="2" charset="0"/>
              </a:rPr>
              <a:t>);</a:t>
            </a:r>
          </a:p>
        </p:txBody>
      </p:sp>
      <p:pic>
        <p:nvPicPr>
          <p:cNvPr id="3" name="Picture 2">
            <a:extLst>
              <a:ext uri="{FF2B5EF4-FFF2-40B4-BE49-F238E27FC236}">
                <a16:creationId xmlns:a16="http://schemas.microsoft.com/office/drawing/2014/main" id="{93A44DA9-37BE-264A-AD8E-A0CC4C67C59F}"/>
              </a:ext>
            </a:extLst>
          </p:cNvPr>
          <p:cNvPicPr>
            <a:picLocks noChangeAspect="1"/>
          </p:cNvPicPr>
          <p:nvPr/>
        </p:nvPicPr>
        <p:blipFill>
          <a:blip r:embed="rId4"/>
          <a:stretch>
            <a:fillRect/>
          </a:stretch>
        </p:blipFill>
        <p:spPr>
          <a:xfrm>
            <a:off x="101908" y="1938660"/>
            <a:ext cx="8892480" cy="2815952"/>
          </a:xfrm>
          <a:prstGeom prst="rect">
            <a:avLst/>
          </a:prstGeom>
        </p:spPr>
      </p:pic>
    </p:spTree>
    <p:extLst>
      <p:ext uri="{BB962C8B-B14F-4D97-AF65-F5344CB8AC3E}">
        <p14:creationId xmlns:p14="http://schemas.microsoft.com/office/powerpoint/2010/main" val="6796188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4D9972-525F-FE42-8FE8-8764F7C00EE8}"/>
              </a:ext>
            </a:extLst>
          </p:cNvPr>
          <p:cNvSpPr>
            <a:spLocks noGrp="1"/>
          </p:cNvSpPr>
          <p:nvPr>
            <p:ph type="title"/>
          </p:nvPr>
        </p:nvSpPr>
        <p:spPr/>
        <p:txBody>
          <a:bodyPr/>
          <a:lstStyle/>
          <a:p>
            <a:r>
              <a:rPr lang="en-US" dirty="0"/>
              <a:t>Steering Force</a:t>
            </a:r>
          </a:p>
        </p:txBody>
      </p:sp>
      <p:pic>
        <p:nvPicPr>
          <p:cNvPr id="4" name="Picture 3">
            <a:extLst>
              <a:ext uri="{FF2B5EF4-FFF2-40B4-BE49-F238E27FC236}">
                <a16:creationId xmlns:a16="http://schemas.microsoft.com/office/drawing/2014/main" id="{78522367-F019-CA43-BA23-A18224F2427F}"/>
              </a:ext>
            </a:extLst>
          </p:cNvPr>
          <p:cNvPicPr>
            <a:picLocks noChangeAspect="1"/>
          </p:cNvPicPr>
          <p:nvPr/>
        </p:nvPicPr>
        <p:blipFill>
          <a:blip r:embed="rId3"/>
          <a:stretch>
            <a:fillRect/>
          </a:stretch>
        </p:blipFill>
        <p:spPr>
          <a:xfrm>
            <a:off x="111956" y="1700808"/>
            <a:ext cx="8920087" cy="3102208"/>
          </a:xfrm>
          <a:prstGeom prst="rect">
            <a:avLst/>
          </a:prstGeom>
        </p:spPr>
      </p:pic>
      <p:sp>
        <p:nvSpPr>
          <p:cNvPr id="6" name="Content Placeholder 5">
            <a:extLst>
              <a:ext uri="{FF2B5EF4-FFF2-40B4-BE49-F238E27FC236}">
                <a16:creationId xmlns:a16="http://schemas.microsoft.com/office/drawing/2014/main" id="{F7F49539-A099-E748-9C9A-4EFDF7652108}"/>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32416938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5A3D06-9F3A-C148-816A-EE78BA917B57}"/>
              </a:ext>
            </a:extLst>
          </p:cNvPr>
          <p:cNvSpPr>
            <a:spLocks noGrp="1"/>
          </p:cNvSpPr>
          <p:nvPr>
            <p:ph type="title"/>
          </p:nvPr>
        </p:nvSpPr>
        <p:spPr>
          <a:xfrm>
            <a:off x="457200" y="274638"/>
            <a:ext cx="8229600" cy="1143000"/>
          </a:xfrm>
        </p:spPr>
        <p:txBody>
          <a:bodyPr>
            <a:noAutofit/>
          </a:bodyPr>
          <a:lstStyle/>
          <a:p>
            <a:r>
              <a:rPr lang="en-GB" sz="2800" dirty="0"/>
              <a:t>Steering ability can be controlled by limiting the magnitude of the steering force</a:t>
            </a:r>
            <a:endParaRPr lang="en-US" sz="2800" dirty="0"/>
          </a:p>
        </p:txBody>
      </p:sp>
      <p:sp>
        <p:nvSpPr>
          <p:cNvPr id="3" name="Content Placeholder 2">
            <a:extLst>
              <a:ext uri="{FF2B5EF4-FFF2-40B4-BE49-F238E27FC236}">
                <a16:creationId xmlns:a16="http://schemas.microsoft.com/office/drawing/2014/main" id="{B1005748-BBCF-344B-A369-EEC4C7C267F5}"/>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C3EA35E2-E950-3048-95EF-D18EFA2D01E4}"/>
              </a:ext>
            </a:extLst>
          </p:cNvPr>
          <p:cNvPicPr>
            <a:picLocks noChangeAspect="1"/>
          </p:cNvPicPr>
          <p:nvPr/>
        </p:nvPicPr>
        <p:blipFill>
          <a:blip r:embed="rId3"/>
          <a:stretch>
            <a:fillRect/>
          </a:stretch>
        </p:blipFill>
        <p:spPr>
          <a:xfrm>
            <a:off x="0" y="2164080"/>
            <a:ext cx="9144000" cy="2529840"/>
          </a:xfrm>
          <a:prstGeom prst="rect">
            <a:avLst/>
          </a:prstGeom>
        </p:spPr>
      </p:pic>
    </p:spTree>
    <p:extLst>
      <p:ext uri="{BB962C8B-B14F-4D97-AF65-F5344CB8AC3E}">
        <p14:creationId xmlns:p14="http://schemas.microsoft.com/office/powerpoint/2010/main" val="21966161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2275E5-BDC2-9249-A7C0-2B2CE5ACEF48}"/>
              </a:ext>
            </a:extLst>
          </p:cNvPr>
          <p:cNvSpPr>
            <a:spLocks noGrp="1"/>
          </p:cNvSpPr>
          <p:nvPr>
            <p:ph type="title"/>
          </p:nvPr>
        </p:nvSpPr>
        <p:spPr/>
        <p:txBody>
          <a:bodyPr/>
          <a:lstStyle/>
          <a:p>
            <a:r>
              <a:rPr lang="en-US" dirty="0"/>
              <a:t>Flow Fields</a:t>
            </a:r>
          </a:p>
        </p:txBody>
      </p:sp>
      <p:sp>
        <p:nvSpPr>
          <p:cNvPr id="3" name="Content Placeholder 2">
            <a:extLst>
              <a:ext uri="{FF2B5EF4-FFF2-40B4-BE49-F238E27FC236}">
                <a16:creationId xmlns:a16="http://schemas.microsoft.com/office/drawing/2014/main" id="{46E2C0F2-BCC7-5446-A5F9-32875EE2870F}"/>
              </a:ext>
            </a:extLst>
          </p:cNvPr>
          <p:cNvSpPr>
            <a:spLocks noGrp="1"/>
          </p:cNvSpPr>
          <p:nvPr>
            <p:ph idx="1"/>
          </p:nvPr>
        </p:nvSpPr>
        <p:spPr/>
        <p:txBody>
          <a:bodyPr/>
          <a:lstStyle/>
          <a:p>
            <a:endParaRPr lang="en-US" dirty="0"/>
          </a:p>
        </p:txBody>
      </p:sp>
      <p:pic>
        <p:nvPicPr>
          <p:cNvPr id="4" name="Picture 3">
            <a:extLst>
              <a:ext uri="{FF2B5EF4-FFF2-40B4-BE49-F238E27FC236}">
                <a16:creationId xmlns:a16="http://schemas.microsoft.com/office/drawing/2014/main" id="{5B7666D2-2D56-3C43-A7B1-C9484086DD0E}"/>
              </a:ext>
            </a:extLst>
          </p:cNvPr>
          <p:cNvPicPr>
            <a:picLocks noChangeAspect="1"/>
          </p:cNvPicPr>
          <p:nvPr/>
        </p:nvPicPr>
        <p:blipFill>
          <a:blip r:embed="rId3"/>
          <a:stretch>
            <a:fillRect/>
          </a:stretch>
        </p:blipFill>
        <p:spPr>
          <a:xfrm>
            <a:off x="376282" y="1417638"/>
            <a:ext cx="8391436" cy="4904328"/>
          </a:xfrm>
          <a:prstGeom prst="rect">
            <a:avLst/>
          </a:prstGeom>
        </p:spPr>
      </p:pic>
    </p:spTree>
    <p:extLst>
      <p:ext uri="{BB962C8B-B14F-4D97-AF65-F5344CB8AC3E}">
        <p14:creationId xmlns:p14="http://schemas.microsoft.com/office/powerpoint/2010/main" val="30865171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F8C8C4-59A4-624C-BB6F-35AA2F630239}"/>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D860B2E6-5290-064C-87BE-69A7FAF54FF8}"/>
              </a:ext>
            </a:extLst>
          </p:cNvPr>
          <p:cNvSpPr>
            <a:spLocks noGrp="1"/>
          </p:cNvSpPr>
          <p:nvPr>
            <p:ph idx="1"/>
          </p:nvPr>
        </p:nvSpPr>
        <p:spPr/>
        <p:txBody>
          <a:bodyPr/>
          <a:lstStyle/>
          <a:p>
            <a:endParaRPr lang="en-US"/>
          </a:p>
        </p:txBody>
      </p:sp>
      <p:sp>
        <p:nvSpPr>
          <p:cNvPr id="5" name="Rounded Rectangle 4">
            <a:extLst>
              <a:ext uri="{FF2B5EF4-FFF2-40B4-BE49-F238E27FC236}">
                <a16:creationId xmlns:a16="http://schemas.microsoft.com/office/drawing/2014/main" id="{9D9B1FE4-7B3F-0749-88E8-AEA288C95F0A}"/>
              </a:ext>
            </a:extLst>
          </p:cNvPr>
          <p:cNvSpPr/>
          <p:nvPr/>
        </p:nvSpPr>
        <p:spPr>
          <a:xfrm>
            <a:off x="251520" y="274638"/>
            <a:ext cx="8604956" cy="6434484"/>
          </a:xfrm>
          <a:prstGeom prst="roundRect">
            <a:avLst>
              <a:gd name="adj" fmla="val 9468"/>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400" dirty="0">
              <a:solidFill>
                <a:schemeClr val="tx1"/>
              </a:solidFill>
              <a:latin typeface="Courier" pitchFamily="2" charset="0"/>
            </a:endParaRPr>
          </a:p>
          <a:p>
            <a:pPr marL="192088"/>
            <a:r>
              <a:rPr lang="en-GB" sz="1400" dirty="0">
                <a:solidFill>
                  <a:schemeClr val="tx1"/>
                </a:solidFill>
                <a:latin typeface="Courier" pitchFamily="2" charset="0"/>
              </a:rPr>
              <a:t>class </a:t>
            </a:r>
            <a:r>
              <a:rPr lang="en-GB" sz="1400" dirty="0" err="1">
                <a:solidFill>
                  <a:schemeClr val="tx1"/>
                </a:solidFill>
                <a:latin typeface="Courier" pitchFamily="2" charset="0"/>
              </a:rPr>
              <a:t>FlowField</a:t>
            </a:r>
            <a:r>
              <a:rPr lang="en-GB" sz="1400" dirty="0">
                <a:solidFill>
                  <a:schemeClr val="tx1"/>
                </a:solidFill>
                <a:latin typeface="Courier" pitchFamily="2" charset="0"/>
              </a:rPr>
              <a:t> {</a:t>
            </a:r>
          </a:p>
          <a:p>
            <a:pPr marL="192088"/>
            <a:r>
              <a:rPr lang="en-GB" sz="1400" dirty="0">
                <a:solidFill>
                  <a:schemeClr val="tx1"/>
                </a:solidFill>
                <a:latin typeface="Courier" pitchFamily="2" charset="0"/>
              </a:rPr>
              <a:t> </a:t>
            </a:r>
          </a:p>
          <a:p>
            <a:pPr marL="192088"/>
            <a:r>
              <a:rPr lang="en-GB" sz="1400" dirty="0">
                <a:solidFill>
                  <a:schemeClr val="tx1"/>
                </a:solidFill>
                <a:latin typeface="Courier" pitchFamily="2" charset="0"/>
              </a:rPr>
              <a:t>  </a:t>
            </a:r>
            <a:r>
              <a:rPr lang="en-GB" sz="1400" dirty="0" err="1">
                <a:solidFill>
                  <a:schemeClr val="tx1"/>
                </a:solidFill>
                <a:latin typeface="Courier" pitchFamily="2" charset="0"/>
              </a:rPr>
              <a:t>PVector</a:t>
            </a:r>
            <a:r>
              <a:rPr lang="en-GB" sz="1400" dirty="0">
                <a:solidFill>
                  <a:schemeClr val="tx1"/>
                </a:solidFill>
                <a:latin typeface="Courier" pitchFamily="2" charset="0"/>
              </a:rPr>
              <a:t>[][] field;</a:t>
            </a:r>
          </a:p>
          <a:p>
            <a:pPr marL="192088"/>
            <a:r>
              <a:rPr lang="en-GB" sz="1400" dirty="0">
                <a:solidFill>
                  <a:schemeClr val="tx1"/>
                </a:solidFill>
                <a:latin typeface="Courier" pitchFamily="2" charset="0"/>
              </a:rPr>
              <a:t>  </a:t>
            </a:r>
            <a:r>
              <a:rPr lang="en-GB" sz="1400" dirty="0" err="1">
                <a:solidFill>
                  <a:schemeClr val="tx1"/>
                </a:solidFill>
                <a:latin typeface="Courier" pitchFamily="2" charset="0"/>
              </a:rPr>
              <a:t>int</a:t>
            </a:r>
            <a:r>
              <a:rPr lang="en-GB" sz="1400" dirty="0">
                <a:solidFill>
                  <a:schemeClr val="tx1"/>
                </a:solidFill>
                <a:latin typeface="Courier" pitchFamily="2" charset="0"/>
              </a:rPr>
              <a:t> cols, rows;</a:t>
            </a:r>
          </a:p>
          <a:p>
            <a:pPr marL="192088"/>
            <a:r>
              <a:rPr lang="en-GB" sz="1400" dirty="0">
                <a:solidFill>
                  <a:schemeClr val="tx1"/>
                </a:solidFill>
                <a:latin typeface="Courier" pitchFamily="2" charset="0"/>
              </a:rPr>
              <a:t>  </a:t>
            </a:r>
            <a:r>
              <a:rPr lang="en-GB" sz="1400" dirty="0" err="1">
                <a:solidFill>
                  <a:schemeClr val="tx1"/>
                </a:solidFill>
                <a:latin typeface="Courier" pitchFamily="2" charset="0"/>
              </a:rPr>
              <a:t>int</a:t>
            </a:r>
            <a:r>
              <a:rPr lang="en-GB" sz="1400" dirty="0">
                <a:solidFill>
                  <a:schemeClr val="tx1"/>
                </a:solidFill>
                <a:latin typeface="Courier" pitchFamily="2" charset="0"/>
              </a:rPr>
              <a:t> resolution;</a:t>
            </a:r>
          </a:p>
          <a:p>
            <a:pPr marL="192088"/>
            <a:endParaRPr lang="en-GB" sz="1400" dirty="0">
              <a:solidFill>
                <a:schemeClr val="tx1"/>
              </a:solidFill>
              <a:latin typeface="Courier" pitchFamily="2" charset="0"/>
            </a:endParaRPr>
          </a:p>
          <a:p>
            <a:pPr marL="192088"/>
            <a:r>
              <a:rPr lang="en-US" sz="1400" dirty="0">
                <a:solidFill>
                  <a:schemeClr val="tx1"/>
                </a:solidFill>
                <a:latin typeface="Courier" pitchFamily="2" charset="0"/>
              </a:rPr>
              <a:t>  </a:t>
            </a:r>
            <a:r>
              <a:rPr lang="en-US" sz="1400" dirty="0" err="1">
                <a:solidFill>
                  <a:schemeClr val="tx1"/>
                </a:solidFill>
                <a:latin typeface="Courier" pitchFamily="2" charset="0"/>
              </a:rPr>
              <a:t>FlowField</a:t>
            </a:r>
            <a:r>
              <a:rPr lang="en-US" sz="1400" dirty="0">
                <a:solidFill>
                  <a:schemeClr val="tx1"/>
                </a:solidFill>
                <a:latin typeface="Courier" pitchFamily="2" charset="0"/>
              </a:rPr>
              <a:t>() {</a:t>
            </a:r>
          </a:p>
          <a:p>
            <a:pPr marL="192088"/>
            <a:r>
              <a:rPr lang="en-US" sz="1400" dirty="0">
                <a:solidFill>
                  <a:schemeClr val="tx1"/>
                </a:solidFill>
                <a:latin typeface="Courier" pitchFamily="2" charset="0"/>
              </a:rPr>
              <a:t>    resolution = 10;</a:t>
            </a:r>
          </a:p>
          <a:p>
            <a:pPr marL="192088"/>
            <a:r>
              <a:rPr lang="en-US" sz="1400" dirty="0">
                <a:solidFill>
                  <a:schemeClr val="tx1"/>
                </a:solidFill>
                <a:latin typeface="Courier" pitchFamily="2" charset="0"/>
              </a:rPr>
              <a:t>    cols = width/resolution;</a:t>
            </a:r>
          </a:p>
          <a:p>
            <a:pPr marL="192088"/>
            <a:r>
              <a:rPr lang="en-US" sz="1400" dirty="0">
                <a:solidFill>
                  <a:schemeClr val="tx1"/>
                </a:solidFill>
                <a:latin typeface="Courier" pitchFamily="2" charset="0"/>
              </a:rPr>
              <a:t>    rows = height/resolution;</a:t>
            </a:r>
          </a:p>
          <a:p>
            <a:pPr marL="192088"/>
            <a:r>
              <a:rPr lang="en-US" sz="1400" dirty="0">
                <a:solidFill>
                  <a:schemeClr val="tx1"/>
                </a:solidFill>
                <a:latin typeface="Courier" pitchFamily="2" charset="0"/>
              </a:rPr>
              <a:t>    field = new </a:t>
            </a:r>
            <a:r>
              <a:rPr lang="en-US" sz="1400" dirty="0" err="1">
                <a:solidFill>
                  <a:schemeClr val="tx1"/>
                </a:solidFill>
                <a:latin typeface="Courier" pitchFamily="2" charset="0"/>
              </a:rPr>
              <a:t>PVector</a:t>
            </a:r>
            <a:r>
              <a:rPr lang="en-US" sz="1400" dirty="0">
                <a:solidFill>
                  <a:schemeClr val="tx1"/>
                </a:solidFill>
                <a:latin typeface="Courier" pitchFamily="2" charset="0"/>
              </a:rPr>
              <a:t>[cols][rows];</a:t>
            </a:r>
          </a:p>
          <a:p>
            <a:pPr marL="192088"/>
            <a:r>
              <a:rPr lang="en-US" sz="1400" dirty="0">
                <a:solidFill>
                  <a:schemeClr val="tx1"/>
                </a:solidFill>
                <a:latin typeface="Courier" pitchFamily="2" charset="0"/>
              </a:rPr>
              <a:t>    </a:t>
            </a:r>
            <a:r>
              <a:rPr lang="en-US" sz="1400" dirty="0" err="1">
                <a:solidFill>
                  <a:schemeClr val="tx1"/>
                </a:solidFill>
                <a:latin typeface="Courier" pitchFamily="2" charset="0"/>
              </a:rPr>
              <a:t>init</a:t>
            </a:r>
            <a:r>
              <a:rPr lang="en-US" sz="1400" dirty="0">
                <a:solidFill>
                  <a:schemeClr val="tx1"/>
                </a:solidFill>
                <a:latin typeface="Courier" pitchFamily="2" charset="0"/>
              </a:rPr>
              <a:t>();</a:t>
            </a:r>
          </a:p>
          <a:p>
            <a:pPr marL="192088"/>
            <a:r>
              <a:rPr lang="en-US" sz="1400" dirty="0">
                <a:solidFill>
                  <a:schemeClr val="tx1"/>
                </a:solidFill>
                <a:latin typeface="Courier" pitchFamily="2" charset="0"/>
              </a:rPr>
              <a:t>  }</a:t>
            </a:r>
          </a:p>
          <a:p>
            <a:pPr marL="192088"/>
            <a:endParaRPr lang="en-US" sz="1400" dirty="0">
              <a:solidFill>
                <a:schemeClr val="tx1"/>
              </a:solidFill>
              <a:latin typeface="Courier" pitchFamily="2" charset="0"/>
            </a:endParaRPr>
          </a:p>
          <a:p>
            <a:pPr marL="192088"/>
            <a:r>
              <a:rPr lang="en-US" sz="1400" dirty="0">
                <a:solidFill>
                  <a:schemeClr val="tx1"/>
                </a:solidFill>
                <a:latin typeface="Courier" pitchFamily="2" charset="0"/>
              </a:rPr>
              <a:t>  void </a:t>
            </a:r>
            <a:r>
              <a:rPr lang="en-US" sz="1400" dirty="0" err="1">
                <a:solidFill>
                  <a:schemeClr val="tx1"/>
                </a:solidFill>
                <a:latin typeface="Courier" pitchFamily="2" charset="0"/>
              </a:rPr>
              <a:t>init</a:t>
            </a:r>
            <a:r>
              <a:rPr lang="en-US" sz="1400" dirty="0">
                <a:solidFill>
                  <a:schemeClr val="tx1"/>
                </a:solidFill>
                <a:latin typeface="Courier" pitchFamily="2" charset="0"/>
              </a:rPr>
              <a:t>() {</a:t>
            </a:r>
          </a:p>
          <a:p>
            <a:pPr marL="192088"/>
            <a:r>
              <a:rPr lang="en-US" sz="1400" dirty="0">
                <a:solidFill>
                  <a:schemeClr val="tx1"/>
                </a:solidFill>
                <a:latin typeface="Courier" pitchFamily="2" charset="0"/>
              </a:rPr>
              <a:t>    for (</a:t>
            </a:r>
            <a:r>
              <a:rPr lang="en-US" sz="1400" dirty="0" err="1">
                <a:solidFill>
                  <a:schemeClr val="tx1"/>
                </a:solidFill>
                <a:latin typeface="Courier" pitchFamily="2" charset="0"/>
              </a:rPr>
              <a:t>int</a:t>
            </a:r>
            <a:r>
              <a:rPr lang="en-US" sz="1400" dirty="0">
                <a:solidFill>
                  <a:schemeClr val="tx1"/>
                </a:solidFill>
                <a:latin typeface="Courier" pitchFamily="2" charset="0"/>
              </a:rPr>
              <a:t> </a:t>
            </a:r>
            <a:r>
              <a:rPr lang="en-US" sz="1400" dirty="0" err="1">
                <a:solidFill>
                  <a:schemeClr val="tx1"/>
                </a:solidFill>
                <a:latin typeface="Courier" pitchFamily="2" charset="0"/>
              </a:rPr>
              <a:t>i</a:t>
            </a:r>
            <a:r>
              <a:rPr lang="en-US" sz="1400" dirty="0">
                <a:solidFill>
                  <a:schemeClr val="tx1"/>
                </a:solidFill>
                <a:latin typeface="Courier" pitchFamily="2" charset="0"/>
              </a:rPr>
              <a:t> = 0; </a:t>
            </a:r>
            <a:r>
              <a:rPr lang="en-US" sz="1400" dirty="0" err="1">
                <a:solidFill>
                  <a:schemeClr val="tx1"/>
                </a:solidFill>
                <a:latin typeface="Courier" pitchFamily="2" charset="0"/>
              </a:rPr>
              <a:t>i</a:t>
            </a:r>
            <a:r>
              <a:rPr lang="en-US" sz="1400" dirty="0">
                <a:solidFill>
                  <a:schemeClr val="tx1"/>
                </a:solidFill>
                <a:latin typeface="Courier" pitchFamily="2" charset="0"/>
              </a:rPr>
              <a:t> &lt; cols; </a:t>
            </a:r>
            <a:r>
              <a:rPr lang="en-US" sz="1400" dirty="0" err="1">
                <a:solidFill>
                  <a:schemeClr val="tx1"/>
                </a:solidFill>
                <a:latin typeface="Courier" pitchFamily="2" charset="0"/>
              </a:rPr>
              <a:t>i</a:t>
            </a:r>
            <a:r>
              <a:rPr lang="en-US" sz="1400" dirty="0">
                <a:solidFill>
                  <a:schemeClr val="tx1"/>
                </a:solidFill>
                <a:latin typeface="Courier" pitchFamily="2" charset="0"/>
              </a:rPr>
              <a:t>++) {</a:t>
            </a:r>
          </a:p>
          <a:p>
            <a:pPr marL="192088"/>
            <a:r>
              <a:rPr lang="en-US" sz="1400" dirty="0">
                <a:solidFill>
                  <a:schemeClr val="tx1"/>
                </a:solidFill>
                <a:latin typeface="Courier" pitchFamily="2" charset="0"/>
              </a:rPr>
              <a:t>      for (</a:t>
            </a:r>
            <a:r>
              <a:rPr lang="en-US" sz="1400" dirty="0" err="1">
                <a:solidFill>
                  <a:schemeClr val="tx1"/>
                </a:solidFill>
                <a:latin typeface="Courier" pitchFamily="2" charset="0"/>
              </a:rPr>
              <a:t>int</a:t>
            </a:r>
            <a:r>
              <a:rPr lang="en-US" sz="1400" dirty="0">
                <a:solidFill>
                  <a:schemeClr val="tx1"/>
                </a:solidFill>
                <a:latin typeface="Courier" pitchFamily="2" charset="0"/>
              </a:rPr>
              <a:t> j = 0; j &lt; rows; </a:t>
            </a:r>
            <a:r>
              <a:rPr lang="en-US" sz="1400" dirty="0" err="1">
                <a:solidFill>
                  <a:schemeClr val="tx1"/>
                </a:solidFill>
                <a:latin typeface="Courier" pitchFamily="2" charset="0"/>
              </a:rPr>
              <a:t>j++</a:t>
            </a:r>
            <a:r>
              <a:rPr lang="en-US" sz="1400" dirty="0">
                <a:solidFill>
                  <a:schemeClr val="tx1"/>
                </a:solidFill>
                <a:latin typeface="Courier" pitchFamily="2" charset="0"/>
              </a:rPr>
              <a:t>) {</a:t>
            </a:r>
          </a:p>
          <a:p>
            <a:pPr marL="192088"/>
            <a:r>
              <a:rPr lang="en-US" sz="1400" dirty="0">
                <a:solidFill>
                  <a:schemeClr val="tx1"/>
                </a:solidFill>
                <a:latin typeface="Courier" pitchFamily="2" charset="0"/>
              </a:rPr>
              <a:t>        field[</a:t>
            </a:r>
            <a:r>
              <a:rPr lang="en-US" sz="1400" dirty="0" err="1">
                <a:solidFill>
                  <a:schemeClr val="tx1"/>
                </a:solidFill>
                <a:latin typeface="Courier" pitchFamily="2" charset="0"/>
              </a:rPr>
              <a:t>i</a:t>
            </a:r>
            <a:r>
              <a:rPr lang="en-US" sz="1400" dirty="0">
                <a:solidFill>
                  <a:schemeClr val="tx1"/>
                </a:solidFill>
                <a:latin typeface="Courier" pitchFamily="2" charset="0"/>
              </a:rPr>
              <a:t>][j] = PVector.random2D();      }</a:t>
            </a:r>
          </a:p>
          <a:p>
            <a:pPr marL="192088"/>
            <a:r>
              <a:rPr lang="en-US" sz="1400" dirty="0">
                <a:solidFill>
                  <a:schemeClr val="tx1"/>
                </a:solidFill>
                <a:latin typeface="Courier" pitchFamily="2" charset="0"/>
              </a:rPr>
              <a:t>      }</a:t>
            </a:r>
          </a:p>
          <a:p>
            <a:pPr marL="192088"/>
            <a:r>
              <a:rPr lang="en-US" sz="1400" dirty="0">
                <a:solidFill>
                  <a:schemeClr val="tx1"/>
                </a:solidFill>
                <a:latin typeface="Courier" pitchFamily="2" charset="0"/>
              </a:rPr>
              <a:t>    }</a:t>
            </a:r>
          </a:p>
          <a:p>
            <a:pPr marL="192088"/>
            <a:r>
              <a:rPr lang="en-US" sz="1400" dirty="0">
                <a:solidFill>
                  <a:schemeClr val="tx1"/>
                </a:solidFill>
                <a:latin typeface="Courier" pitchFamily="2" charset="0"/>
              </a:rPr>
              <a:t>  }</a:t>
            </a:r>
          </a:p>
          <a:p>
            <a:pPr marL="192088"/>
            <a:r>
              <a:rPr lang="en-US" sz="1400" dirty="0">
                <a:solidFill>
                  <a:schemeClr val="tx1"/>
                </a:solidFill>
                <a:latin typeface="Courier" pitchFamily="2" charset="0"/>
              </a:rPr>
              <a:t> </a:t>
            </a:r>
          </a:p>
          <a:p>
            <a:pPr marL="192088"/>
            <a:r>
              <a:rPr lang="en-US" sz="1400" dirty="0">
                <a:solidFill>
                  <a:schemeClr val="tx1"/>
                </a:solidFill>
                <a:latin typeface="Courier" pitchFamily="2" charset="0"/>
              </a:rPr>
              <a:t>  // A function to return a </a:t>
            </a:r>
            <a:r>
              <a:rPr lang="en-US" sz="1400" dirty="0" err="1">
                <a:solidFill>
                  <a:schemeClr val="tx1"/>
                </a:solidFill>
                <a:latin typeface="Courier" pitchFamily="2" charset="0"/>
              </a:rPr>
              <a:t>PVector</a:t>
            </a:r>
            <a:r>
              <a:rPr lang="en-US" sz="1400" dirty="0">
                <a:solidFill>
                  <a:schemeClr val="tx1"/>
                </a:solidFill>
                <a:latin typeface="Courier" pitchFamily="2" charset="0"/>
              </a:rPr>
              <a:t> based on a location</a:t>
            </a:r>
          </a:p>
          <a:p>
            <a:pPr marL="192088"/>
            <a:r>
              <a:rPr lang="en-US" sz="1400" dirty="0">
                <a:solidFill>
                  <a:schemeClr val="tx1"/>
                </a:solidFill>
                <a:latin typeface="Courier" pitchFamily="2" charset="0"/>
              </a:rPr>
              <a:t>  </a:t>
            </a:r>
            <a:r>
              <a:rPr lang="en-US" sz="1400" dirty="0" err="1">
                <a:solidFill>
                  <a:schemeClr val="tx1"/>
                </a:solidFill>
                <a:latin typeface="Courier" pitchFamily="2" charset="0"/>
              </a:rPr>
              <a:t>PVector</a:t>
            </a:r>
            <a:r>
              <a:rPr lang="en-US" sz="1400" dirty="0">
                <a:solidFill>
                  <a:schemeClr val="tx1"/>
                </a:solidFill>
                <a:latin typeface="Courier" pitchFamily="2" charset="0"/>
              </a:rPr>
              <a:t> lookup(</a:t>
            </a:r>
            <a:r>
              <a:rPr lang="en-US" sz="1400" dirty="0" err="1">
                <a:solidFill>
                  <a:schemeClr val="tx1"/>
                </a:solidFill>
                <a:latin typeface="Courier" pitchFamily="2" charset="0"/>
              </a:rPr>
              <a:t>PVector</a:t>
            </a:r>
            <a:r>
              <a:rPr lang="en-US" sz="1400" dirty="0">
                <a:solidFill>
                  <a:schemeClr val="tx1"/>
                </a:solidFill>
                <a:latin typeface="Courier" pitchFamily="2" charset="0"/>
              </a:rPr>
              <a:t> lookup) {</a:t>
            </a:r>
          </a:p>
          <a:p>
            <a:pPr marL="192088"/>
            <a:r>
              <a:rPr lang="en-US" sz="1400" dirty="0">
                <a:solidFill>
                  <a:schemeClr val="tx1"/>
                </a:solidFill>
                <a:latin typeface="Courier" pitchFamily="2" charset="0"/>
              </a:rPr>
              <a:t>    </a:t>
            </a:r>
            <a:r>
              <a:rPr lang="en-US" sz="1400" dirty="0" err="1">
                <a:solidFill>
                  <a:schemeClr val="tx1"/>
                </a:solidFill>
                <a:latin typeface="Courier" pitchFamily="2" charset="0"/>
              </a:rPr>
              <a:t>int</a:t>
            </a:r>
            <a:r>
              <a:rPr lang="en-US" sz="1400" dirty="0">
                <a:solidFill>
                  <a:schemeClr val="tx1"/>
                </a:solidFill>
                <a:latin typeface="Courier" pitchFamily="2" charset="0"/>
              </a:rPr>
              <a:t> column = </a:t>
            </a:r>
            <a:r>
              <a:rPr lang="en-US" sz="1400" dirty="0" err="1">
                <a:solidFill>
                  <a:schemeClr val="tx1"/>
                </a:solidFill>
                <a:latin typeface="Courier" pitchFamily="2" charset="0"/>
              </a:rPr>
              <a:t>int</a:t>
            </a:r>
            <a:r>
              <a:rPr lang="en-US" sz="1400" dirty="0">
                <a:solidFill>
                  <a:schemeClr val="tx1"/>
                </a:solidFill>
                <a:latin typeface="Courier" pitchFamily="2" charset="0"/>
              </a:rPr>
              <a:t>(constrain(</a:t>
            </a:r>
            <a:r>
              <a:rPr lang="en-US" sz="1400" dirty="0" err="1">
                <a:solidFill>
                  <a:schemeClr val="tx1"/>
                </a:solidFill>
                <a:latin typeface="Courier" pitchFamily="2" charset="0"/>
              </a:rPr>
              <a:t>lookup.x</a:t>
            </a:r>
            <a:r>
              <a:rPr lang="en-US" sz="1400" dirty="0">
                <a:solidFill>
                  <a:schemeClr val="tx1"/>
                </a:solidFill>
                <a:latin typeface="Courier" pitchFamily="2" charset="0"/>
              </a:rPr>
              <a:t>/resolution,0,cols-1));</a:t>
            </a:r>
          </a:p>
          <a:p>
            <a:pPr marL="192088"/>
            <a:r>
              <a:rPr lang="en-US" sz="1400" dirty="0">
                <a:solidFill>
                  <a:schemeClr val="tx1"/>
                </a:solidFill>
                <a:latin typeface="Courier" pitchFamily="2" charset="0"/>
              </a:rPr>
              <a:t>    </a:t>
            </a:r>
            <a:r>
              <a:rPr lang="en-US" sz="1400" dirty="0" err="1">
                <a:solidFill>
                  <a:schemeClr val="tx1"/>
                </a:solidFill>
                <a:latin typeface="Courier" pitchFamily="2" charset="0"/>
              </a:rPr>
              <a:t>int</a:t>
            </a:r>
            <a:r>
              <a:rPr lang="en-US" sz="1400" dirty="0">
                <a:solidFill>
                  <a:schemeClr val="tx1"/>
                </a:solidFill>
                <a:latin typeface="Courier" pitchFamily="2" charset="0"/>
              </a:rPr>
              <a:t> row = </a:t>
            </a:r>
            <a:r>
              <a:rPr lang="en-US" sz="1400" dirty="0" err="1">
                <a:solidFill>
                  <a:schemeClr val="tx1"/>
                </a:solidFill>
                <a:latin typeface="Courier" pitchFamily="2" charset="0"/>
              </a:rPr>
              <a:t>int</a:t>
            </a:r>
            <a:r>
              <a:rPr lang="en-US" sz="1400" dirty="0">
                <a:solidFill>
                  <a:schemeClr val="tx1"/>
                </a:solidFill>
                <a:latin typeface="Courier" pitchFamily="2" charset="0"/>
              </a:rPr>
              <a:t>(constrain(</a:t>
            </a:r>
            <a:r>
              <a:rPr lang="en-US" sz="1400" dirty="0" err="1">
                <a:solidFill>
                  <a:schemeClr val="tx1"/>
                </a:solidFill>
                <a:latin typeface="Courier" pitchFamily="2" charset="0"/>
              </a:rPr>
              <a:t>lookup.y</a:t>
            </a:r>
            <a:r>
              <a:rPr lang="en-US" sz="1400" dirty="0">
                <a:solidFill>
                  <a:schemeClr val="tx1"/>
                </a:solidFill>
                <a:latin typeface="Courier" pitchFamily="2" charset="0"/>
              </a:rPr>
              <a:t>/resolution,0,rows-1));</a:t>
            </a:r>
          </a:p>
          <a:p>
            <a:pPr marL="192088"/>
            <a:r>
              <a:rPr lang="en-US" sz="1400" dirty="0">
                <a:solidFill>
                  <a:schemeClr val="tx1"/>
                </a:solidFill>
                <a:latin typeface="Courier" pitchFamily="2" charset="0"/>
              </a:rPr>
              <a:t>    return field[column][row];</a:t>
            </a:r>
          </a:p>
          <a:p>
            <a:pPr marL="192088"/>
            <a:r>
              <a:rPr lang="en-US" sz="1400" dirty="0">
                <a:solidFill>
                  <a:schemeClr val="tx1"/>
                </a:solidFill>
                <a:latin typeface="Courier" pitchFamily="2" charset="0"/>
              </a:rPr>
              <a:t>  }</a:t>
            </a:r>
          </a:p>
          <a:p>
            <a:pPr marL="192088"/>
            <a:r>
              <a:rPr lang="en-US" sz="1400" dirty="0">
                <a:solidFill>
                  <a:schemeClr val="tx1"/>
                </a:solidFill>
                <a:latin typeface="Courier" pitchFamily="2" charset="0"/>
              </a:rPr>
              <a:t>}</a:t>
            </a:r>
          </a:p>
          <a:p>
            <a:endParaRPr lang="en-US" sz="1400" dirty="0">
              <a:solidFill>
                <a:schemeClr val="tx1"/>
              </a:solidFill>
              <a:latin typeface="Courier" pitchFamily="2" charset="0"/>
            </a:endParaRPr>
          </a:p>
          <a:p>
            <a:endParaRPr lang="en-US" sz="1400" dirty="0">
              <a:solidFill>
                <a:schemeClr val="tx1"/>
              </a:solidFill>
              <a:latin typeface="Courier" pitchFamily="2" charset="0"/>
            </a:endParaRPr>
          </a:p>
        </p:txBody>
      </p:sp>
    </p:spTree>
    <p:extLst>
      <p:ext uri="{BB962C8B-B14F-4D97-AF65-F5344CB8AC3E}">
        <p14:creationId xmlns:p14="http://schemas.microsoft.com/office/powerpoint/2010/main" val="26270203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F8C8C4-59A4-624C-BB6F-35AA2F630239}"/>
              </a:ext>
            </a:extLst>
          </p:cNvPr>
          <p:cNvSpPr>
            <a:spLocks noGrp="1"/>
          </p:cNvSpPr>
          <p:nvPr>
            <p:ph type="title"/>
          </p:nvPr>
        </p:nvSpPr>
        <p:spPr/>
        <p:txBody>
          <a:bodyPr/>
          <a:lstStyle/>
          <a:p>
            <a:r>
              <a:rPr lang="en-US" dirty="0"/>
              <a:t>Complex Systems</a:t>
            </a:r>
          </a:p>
        </p:txBody>
      </p:sp>
      <p:sp>
        <p:nvSpPr>
          <p:cNvPr id="4" name="Content Placeholder 3">
            <a:extLst>
              <a:ext uri="{FF2B5EF4-FFF2-40B4-BE49-F238E27FC236}">
                <a16:creationId xmlns:a16="http://schemas.microsoft.com/office/drawing/2014/main" id="{D68DA109-FD24-484D-902F-22DA912806DC}"/>
              </a:ext>
            </a:extLst>
          </p:cNvPr>
          <p:cNvSpPr>
            <a:spLocks noGrp="1"/>
          </p:cNvSpPr>
          <p:nvPr>
            <p:ph idx="1"/>
          </p:nvPr>
        </p:nvSpPr>
        <p:spPr>
          <a:xfrm>
            <a:off x="457200" y="1600200"/>
            <a:ext cx="8229600" cy="5069160"/>
          </a:xfrm>
        </p:spPr>
        <p:txBody>
          <a:bodyPr>
            <a:normAutofit fontScale="92500" lnSpcReduction="20000"/>
          </a:bodyPr>
          <a:lstStyle/>
          <a:p>
            <a:r>
              <a:rPr lang="en-GB" dirty="0"/>
              <a:t>A complex system is typically defined as a system that is “more than the sum of its parts.” </a:t>
            </a:r>
          </a:p>
          <a:p>
            <a:endParaRPr lang="en-GB" dirty="0"/>
          </a:p>
          <a:p>
            <a:r>
              <a:rPr lang="en-GB" dirty="0"/>
              <a:t>Simple units with short-range relationships. </a:t>
            </a:r>
          </a:p>
          <a:p>
            <a:r>
              <a:rPr lang="en-GB" dirty="0"/>
              <a:t>Simple units operate in parallel. </a:t>
            </a:r>
          </a:p>
          <a:p>
            <a:r>
              <a:rPr lang="en-GB" dirty="0"/>
              <a:t>System as a whole exhibits emergent phenomena. </a:t>
            </a:r>
          </a:p>
          <a:p>
            <a:r>
              <a:rPr lang="en-GB" dirty="0"/>
              <a:t>Non-linear relationship between a change in initial conditions and a change in outcome</a:t>
            </a:r>
          </a:p>
          <a:p>
            <a:r>
              <a:rPr lang="en-US" dirty="0"/>
              <a:t>Presence of both competition and cooperation between the elements</a:t>
            </a:r>
          </a:p>
          <a:p>
            <a:r>
              <a:rPr lang="en-GB" dirty="0"/>
              <a:t>Complex systems often include a feedback loop where the the output of the system is fed back into the system to influence its behaviour</a:t>
            </a:r>
            <a:endParaRPr lang="en-US" dirty="0"/>
          </a:p>
        </p:txBody>
      </p:sp>
    </p:spTree>
    <p:extLst>
      <p:ext uri="{BB962C8B-B14F-4D97-AF65-F5344CB8AC3E}">
        <p14:creationId xmlns:p14="http://schemas.microsoft.com/office/powerpoint/2010/main" val="1207550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24C2CE-6BD8-0B4A-9679-A0D861B67393}"/>
              </a:ext>
            </a:extLst>
          </p:cNvPr>
          <p:cNvSpPr>
            <a:spLocks noGrp="1"/>
          </p:cNvSpPr>
          <p:nvPr>
            <p:ph type="title"/>
          </p:nvPr>
        </p:nvSpPr>
        <p:spPr/>
        <p:txBody>
          <a:bodyPr/>
          <a:lstStyle/>
          <a:p>
            <a:r>
              <a:rPr lang="en-US" dirty="0"/>
              <a:t>Flocking</a:t>
            </a:r>
          </a:p>
        </p:txBody>
      </p:sp>
      <p:sp>
        <p:nvSpPr>
          <p:cNvPr id="3" name="Content Placeholder 2">
            <a:extLst>
              <a:ext uri="{FF2B5EF4-FFF2-40B4-BE49-F238E27FC236}">
                <a16:creationId xmlns:a16="http://schemas.microsoft.com/office/drawing/2014/main" id="{4C09DBC9-7656-AD46-AA6D-AEA6FE6F285C}"/>
              </a:ext>
            </a:extLst>
          </p:cNvPr>
          <p:cNvSpPr>
            <a:spLocks noGrp="1"/>
          </p:cNvSpPr>
          <p:nvPr>
            <p:ph idx="1"/>
          </p:nvPr>
        </p:nvSpPr>
        <p:spPr/>
        <p:txBody>
          <a:bodyPr>
            <a:normAutofit fontScale="92500"/>
          </a:bodyPr>
          <a:lstStyle/>
          <a:p>
            <a:r>
              <a:rPr lang="en-GB" i="1" dirty="0"/>
              <a:t>We will use the steering force formula (steer = desired - velocity) to implement the rules of flocking.</a:t>
            </a:r>
            <a:endParaRPr lang="en-GB" dirty="0"/>
          </a:p>
          <a:p>
            <a:r>
              <a:rPr lang="en-GB" i="1" dirty="0"/>
              <a:t>These steering forces will be group behaviours and require each particle to look at all the other particles.</a:t>
            </a:r>
            <a:endParaRPr lang="en-GB" dirty="0"/>
          </a:p>
          <a:p>
            <a:r>
              <a:rPr lang="en-GB" i="1" dirty="0"/>
              <a:t>We will combine and weight multiple forces.</a:t>
            </a:r>
            <a:endParaRPr lang="en-GB" dirty="0"/>
          </a:p>
          <a:p>
            <a:r>
              <a:rPr lang="en-GB" i="1" dirty="0"/>
              <a:t>The result will be a complex system—intelligent group behaviour will emerge from the simple rules of flocking without the presence of a centralized system or leader.</a:t>
            </a:r>
            <a:endParaRPr lang="en-GB" dirty="0"/>
          </a:p>
          <a:p>
            <a:endParaRPr lang="en-US" dirty="0">
              <a:solidFill>
                <a:schemeClr val="bg1">
                  <a:lumMod val="75000"/>
                </a:schemeClr>
              </a:solidFill>
            </a:endParaRPr>
          </a:p>
        </p:txBody>
      </p:sp>
    </p:spTree>
    <p:extLst>
      <p:ext uri="{BB962C8B-B14F-4D97-AF65-F5344CB8AC3E}">
        <p14:creationId xmlns:p14="http://schemas.microsoft.com/office/powerpoint/2010/main" val="6952638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E73540C-E478-BB4A-B66C-DC39924A16DF}"/>
              </a:ext>
            </a:extLst>
          </p:cNvPr>
          <p:cNvSpPr>
            <a:spLocks noGrp="1"/>
          </p:cNvSpPr>
          <p:nvPr>
            <p:ph type="title"/>
          </p:nvPr>
        </p:nvSpPr>
        <p:spPr/>
        <p:txBody>
          <a:bodyPr/>
          <a:lstStyle/>
          <a:p>
            <a:r>
              <a:rPr lang="en-US" dirty="0"/>
              <a:t>Three rules of flocking</a:t>
            </a:r>
          </a:p>
        </p:txBody>
      </p:sp>
      <p:sp>
        <p:nvSpPr>
          <p:cNvPr id="8" name="Content Placeholder 7">
            <a:extLst>
              <a:ext uri="{FF2B5EF4-FFF2-40B4-BE49-F238E27FC236}">
                <a16:creationId xmlns:a16="http://schemas.microsoft.com/office/drawing/2014/main" id="{C65EB1CC-2B37-5244-9ED2-E74302585A70}"/>
              </a:ext>
            </a:extLst>
          </p:cNvPr>
          <p:cNvSpPr>
            <a:spLocks noGrp="1"/>
          </p:cNvSpPr>
          <p:nvPr>
            <p:ph idx="1"/>
          </p:nvPr>
        </p:nvSpPr>
        <p:spPr>
          <a:xfrm>
            <a:off x="457200" y="4149081"/>
            <a:ext cx="8229600" cy="2304256"/>
          </a:xfrm>
        </p:spPr>
        <p:txBody>
          <a:bodyPr>
            <a:normAutofit fontScale="92500" lnSpcReduction="20000"/>
          </a:bodyPr>
          <a:lstStyle/>
          <a:p>
            <a:r>
              <a:rPr lang="en-GB" b="1" i="1" dirty="0"/>
              <a:t>Separation</a:t>
            </a:r>
            <a:r>
              <a:rPr lang="en-GB" dirty="0"/>
              <a:t> (also known as “avoidance”): Steer to avoid colliding with your neighbours.</a:t>
            </a:r>
          </a:p>
          <a:p>
            <a:r>
              <a:rPr lang="en-GB" b="1" i="1" dirty="0"/>
              <a:t>Alignment</a:t>
            </a:r>
            <a:r>
              <a:rPr lang="en-GB" dirty="0"/>
              <a:t> (also known as “copy”): Steer in the same direction as your neighbours.</a:t>
            </a:r>
          </a:p>
          <a:p>
            <a:r>
              <a:rPr lang="en-GB" b="1" i="1" dirty="0"/>
              <a:t>Cohesion</a:t>
            </a:r>
            <a:r>
              <a:rPr lang="en-GB" dirty="0"/>
              <a:t> (also known as “centre”): Steer towards the centre of your neighbours (stay with the group).</a:t>
            </a:r>
          </a:p>
        </p:txBody>
      </p:sp>
      <p:pic>
        <p:nvPicPr>
          <p:cNvPr id="11" name="Picture 10">
            <a:extLst>
              <a:ext uri="{FF2B5EF4-FFF2-40B4-BE49-F238E27FC236}">
                <a16:creationId xmlns:a16="http://schemas.microsoft.com/office/drawing/2014/main" id="{1EB9743D-6F02-7243-9625-06738F947C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27364"/>
            <a:ext cx="9144000" cy="2514600"/>
          </a:xfrm>
          <a:prstGeom prst="rect">
            <a:avLst/>
          </a:prstGeom>
        </p:spPr>
      </p:pic>
    </p:spTree>
    <p:extLst>
      <p:ext uri="{BB962C8B-B14F-4D97-AF65-F5344CB8AC3E}">
        <p14:creationId xmlns:p14="http://schemas.microsoft.com/office/powerpoint/2010/main" val="9764305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F6B1D84-BEA8-0449-BBE9-9C24159F45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97067" y="2348880"/>
            <a:ext cx="5118100" cy="2832100"/>
          </a:xfrm>
          <a:prstGeom prst="rect">
            <a:avLst/>
          </a:prstGeom>
        </p:spPr>
      </p:pic>
      <p:sp>
        <p:nvSpPr>
          <p:cNvPr id="2" name="Title 1">
            <a:extLst>
              <a:ext uri="{FF2B5EF4-FFF2-40B4-BE49-F238E27FC236}">
                <a16:creationId xmlns:a16="http://schemas.microsoft.com/office/drawing/2014/main" id="{48DB811A-2BB1-6A4A-89DB-6CBBCAD59AB2}"/>
              </a:ext>
            </a:extLst>
          </p:cNvPr>
          <p:cNvSpPr>
            <a:spLocks noGrp="1"/>
          </p:cNvSpPr>
          <p:nvPr>
            <p:ph type="title"/>
          </p:nvPr>
        </p:nvSpPr>
        <p:spPr/>
        <p:txBody>
          <a:bodyPr/>
          <a:lstStyle/>
          <a:p>
            <a:r>
              <a:rPr lang="en-US" dirty="0"/>
              <a:t>Separation</a:t>
            </a:r>
          </a:p>
        </p:txBody>
      </p:sp>
      <p:pic>
        <p:nvPicPr>
          <p:cNvPr id="5" name="Content Placeholder 4">
            <a:extLst>
              <a:ext uri="{FF2B5EF4-FFF2-40B4-BE49-F238E27FC236}">
                <a16:creationId xmlns:a16="http://schemas.microsoft.com/office/drawing/2014/main" id="{02CD58D3-360A-7748-ABAA-10D7C0D5A139}"/>
              </a:ext>
            </a:extLst>
          </p:cNvPr>
          <p:cNvPicPr>
            <a:picLocks noGrp="1" noChangeAspect="1"/>
          </p:cNvPicPr>
          <p:nvPr>
            <p:ph idx="1"/>
          </p:nvPr>
        </p:nvPicPr>
        <p:blipFill rotWithShape="1">
          <a:blip r:embed="rId4">
            <a:extLst>
              <a:ext uri="{28A0092B-C50C-407E-A947-70E740481C1C}">
                <a14:useLocalDpi xmlns:a14="http://schemas.microsoft.com/office/drawing/2010/main" val="0"/>
              </a:ext>
            </a:extLst>
          </a:blip>
          <a:srcRect b="28981"/>
          <a:stretch/>
        </p:blipFill>
        <p:spPr>
          <a:xfrm>
            <a:off x="-324544" y="2852936"/>
            <a:ext cx="4622800" cy="1416050"/>
          </a:xfrm>
        </p:spPr>
      </p:pic>
    </p:spTree>
    <p:extLst>
      <p:ext uri="{BB962C8B-B14F-4D97-AF65-F5344CB8AC3E}">
        <p14:creationId xmlns:p14="http://schemas.microsoft.com/office/powerpoint/2010/main" val="16730533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a:extLst>
              <a:ext uri="{FF2B5EF4-FFF2-40B4-BE49-F238E27FC236}">
                <a16:creationId xmlns:a16="http://schemas.microsoft.com/office/drawing/2014/main" id="{F14A4324-96A8-6744-989D-015F0C3F6015}"/>
              </a:ext>
            </a:extLst>
          </p:cNvPr>
          <p:cNvSpPr/>
          <p:nvPr/>
        </p:nvSpPr>
        <p:spPr>
          <a:xfrm>
            <a:off x="215516" y="188640"/>
            <a:ext cx="8712968" cy="6480720"/>
          </a:xfrm>
          <a:prstGeom prst="roundRect">
            <a:avLst>
              <a:gd name="adj" fmla="val 9468"/>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tabLst>
                <a:tab pos="525463" algn="l"/>
              </a:tabLst>
            </a:pPr>
            <a:r>
              <a:rPr lang="en-US" dirty="0">
                <a:solidFill>
                  <a:schemeClr val="tx1"/>
                </a:solidFill>
                <a:latin typeface="Courier" pitchFamily="2" charset="0"/>
              </a:rPr>
              <a:t>	</a:t>
            </a:r>
            <a:r>
              <a:rPr lang="en-US" sz="1600" dirty="0">
                <a:solidFill>
                  <a:schemeClr val="tx1"/>
                </a:solidFill>
                <a:latin typeface="Courier" pitchFamily="2" charset="0"/>
              </a:rPr>
              <a:t>void separate (</a:t>
            </a:r>
            <a:r>
              <a:rPr lang="en-US" sz="1600" dirty="0" err="1">
                <a:solidFill>
                  <a:schemeClr val="tx1"/>
                </a:solidFill>
                <a:latin typeface="Courier" pitchFamily="2" charset="0"/>
              </a:rPr>
              <a:t>ArrayList</a:t>
            </a:r>
            <a:r>
              <a:rPr lang="en-US" sz="1600" dirty="0">
                <a:solidFill>
                  <a:schemeClr val="tx1"/>
                </a:solidFill>
                <a:latin typeface="Courier" pitchFamily="2" charset="0"/>
              </a:rPr>
              <a:t>&lt;Particle&gt; particles) {</a:t>
            </a:r>
          </a:p>
          <a:p>
            <a:pPr>
              <a:tabLst>
                <a:tab pos="525463" algn="l"/>
              </a:tabLst>
            </a:pPr>
            <a:r>
              <a:rPr lang="en-US" sz="1600" dirty="0">
                <a:solidFill>
                  <a:schemeClr val="tx1"/>
                </a:solidFill>
                <a:latin typeface="Courier" pitchFamily="2" charset="0"/>
              </a:rPr>
              <a:t>		float </a:t>
            </a:r>
            <a:r>
              <a:rPr lang="en-US" sz="1600" dirty="0" err="1">
                <a:solidFill>
                  <a:schemeClr val="tx1"/>
                </a:solidFill>
                <a:latin typeface="Courier" pitchFamily="2" charset="0"/>
              </a:rPr>
              <a:t>desiredseparation</a:t>
            </a:r>
            <a:r>
              <a:rPr lang="en-US" sz="1600" dirty="0">
                <a:solidFill>
                  <a:schemeClr val="tx1"/>
                </a:solidFill>
                <a:latin typeface="Courier" pitchFamily="2" charset="0"/>
              </a:rPr>
              <a:t> = r*2;</a:t>
            </a:r>
          </a:p>
          <a:p>
            <a:pPr>
              <a:tabLst>
                <a:tab pos="525463" algn="l"/>
              </a:tabLst>
            </a:pPr>
            <a:r>
              <a:rPr lang="en-US" sz="1600" dirty="0">
                <a:solidFill>
                  <a:schemeClr val="tx1"/>
                </a:solidFill>
                <a:latin typeface="Courier" pitchFamily="2" charset="0"/>
              </a:rPr>
              <a:t>    		</a:t>
            </a:r>
            <a:r>
              <a:rPr lang="en-US" sz="1600" dirty="0" err="1">
                <a:solidFill>
                  <a:schemeClr val="tx1"/>
                </a:solidFill>
                <a:latin typeface="Courier" pitchFamily="2" charset="0"/>
              </a:rPr>
              <a:t>PVector</a:t>
            </a:r>
            <a:r>
              <a:rPr lang="en-US" sz="1600" dirty="0">
                <a:solidFill>
                  <a:schemeClr val="tx1"/>
                </a:solidFill>
                <a:latin typeface="Courier" pitchFamily="2" charset="0"/>
              </a:rPr>
              <a:t> sum = new </a:t>
            </a:r>
            <a:r>
              <a:rPr lang="en-US" sz="1600" dirty="0" err="1">
                <a:solidFill>
                  <a:schemeClr val="tx1"/>
                </a:solidFill>
                <a:latin typeface="Courier" pitchFamily="2" charset="0"/>
              </a:rPr>
              <a:t>PVector</a:t>
            </a:r>
            <a:r>
              <a:rPr lang="en-US" sz="1600" dirty="0">
                <a:solidFill>
                  <a:schemeClr val="tx1"/>
                </a:solidFill>
                <a:latin typeface="Courier" pitchFamily="2" charset="0"/>
              </a:rPr>
              <a:t>();</a:t>
            </a:r>
          </a:p>
          <a:p>
            <a:pPr>
              <a:tabLst>
                <a:tab pos="525463" algn="l"/>
              </a:tabLst>
            </a:pPr>
            <a:r>
              <a:rPr lang="en-US" sz="1600" dirty="0">
                <a:solidFill>
                  <a:schemeClr val="tx1"/>
                </a:solidFill>
                <a:latin typeface="Courier" pitchFamily="2" charset="0"/>
              </a:rPr>
              <a:t>    		</a:t>
            </a:r>
            <a:r>
              <a:rPr lang="en-US" sz="1600" dirty="0" err="1">
                <a:solidFill>
                  <a:schemeClr val="tx1"/>
                </a:solidFill>
                <a:latin typeface="Courier" pitchFamily="2" charset="0"/>
              </a:rPr>
              <a:t>int</a:t>
            </a:r>
            <a:r>
              <a:rPr lang="en-US" sz="1600" dirty="0">
                <a:solidFill>
                  <a:schemeClr val="tx1"/>
                </a:solidFill>
                <a:latin typeface="Courier" pitchFamily="2" charset="0"/>
              </a:rPr>
              <a:t> count = 0;</a:t>
            </a:r>
          </a:p>
          <a:p>
            <a:pPr>
              <a:tabLst>
                <a:tab pos="525463" algn="l"/>
              </a:tabLst>
            </a:pPr>
            <a:r>
              <a:rPr lang="en-US" sz="1600" dirty="0">
                <a:solidFill>
                  <a:schemeClr val="tx1"/>
                </a:solidFill>
                <a:latin typeface="Courier" pitchFamily="2" charset="0"/>
              </a:rPr>
              <a:t>    		for (Particle other : particles) {</a:t>
            </a:r>
          </a:p>
          <a:p>
            <a:pPr>
              <a:tabLst>
                <a:tab pos="525463" algn="l"/>
                <a:tab pos="1444625" algn="l"/>
              </a:tabLst>
            </a:pPr>
            <a:r>
              <a:rPr lang="en-US" sz="1600" dirty="0">
                <a:solidFill>
                  <a:schemeClr val="tx1"/>
                </a:solidFill>
                <a:latin typeface="Courier" pitchFamily="2" charset="0"/>
              </a:rPr>
              <a:t>      	float d = </a:t>
            </a:r>
            <a:r>
              <a:rPr lang="en-US" sz="1600" dirty="0" err="1">
                <a:solidFill>
                  <a:schemeClr val="tx1"/>
                </a:solidFill>
                <a:latin typeface="Courier" pitchFamily="2" charset="0"/>
              </a:rPr>
              <a:t>PVector.dist</a:t>
            </a:r>
            <a:r>
              <a:rPr lang="en-US" sz="1600" dirty="0">
                <a:solidFill>
                  <a:schemeClr val="tx1"/>
                </a:solidFill>
                <a:latin typeface="Courier" pitchFamily="2" charset="0"/>
              </a:rPr>
              <a:t>(location, </a:t>
            </a:r>
            <a:r>
              <a:rPr lang="en-US" sz="1600" dirty="0" err="1">
                <a:solidFill>
                  <a:schemeClr val="tx1"/>
                </a:solidFill>
                <a:latin typeface="Courier" pitchFamily="2" charset="0"/>
              </a:rPr>
              <a:t>other.location</a:t>
            </a:r>
            <a:r>
              <a:rPr lang="en-US" sz="1600" dirty="0">
                <a:solidFill>
                  <a:schemeClr val="tx1"/>
                </a:solidFill>
                <a:latin typeface="Courier" pitchFamily="2" charset="0"/>
              </a:rPr>
              <a:t>);</a:t>
            </a:r>
          </a:p>
          <a:p>
            <a:pPr>
              <a:tabLst>
                <a:tab pos="525463" algn="l"/>
                <a:tab pos="1444625" algn="l"/>
              </a:tabLst>
            </a:pPr>
            <a:r>
              <a:rPr lang="en-US" sz="1600" dirty="0">
                <a:solidFill>
                  <a:schemeClr val="tx1"/>
                </a:solidFill>
                <a:latin typeface="Courier" pitchFamily="2" charset="0"/>
              </a:rPr>
              <a:t>      	if ((d &gt; 0) &amp;&amp; (d &lt; </a:t>
            </a:r>
            <a:r>
              <a:rPr lang="en-US" sz="1600" dirty="0" err="1">
                <a:solidFill>
                  <a:schemeClr val="tx1"/>
                </a:solidFill>
                <a:latin typeface="Courier" pitchFamily="2" charset="0"/>
              </a:rPr>
              <a:t>desiredseparation</a:t>
            </a:r>
            <a:r>
              <a:rPr lang="en-US" sz="1600" dirty="0">
                <a:solidFill>
                  <a:schemeClr val="tx1"/>
                </a:solidFill>
                <a:latin typeface="Courier" pitchFamily="2" charset="0"/>
              </a:rPr>
              <a:t>)) {</a:t>
            </a:r>
          </a:p>
          <a:p>
            <a:pPr>
              <a:tabLst>
                <a:tab pos="525463" algn="l"/>
                <a:tab pos="1444625" algn="l"/>
                <a:tab pos="1816100" algn="l"/>
              </a:tabLst>
            </a:pPr>
            <a:r>
              <a:rPr lang="en-US" sz="1600" dirty="0">
                <a:solidFill>
                  <a:schemeClr val="tx1"/>
                </a:solidFill>
                <a:latin typeface="Courier" pitchFamily="2" charset="0"/>
              </a:rPr>
              <a:t>       		</a:t>
            </a:r>
            <a:r>
              <a:rPr lang="en-US" sz="1600" dirty="0" err="1">
                <a:solidFill>
                  <a:schemeClr val="tx1"/>
                </a:solidFill>
                <a:latin typeface="Courier" pitchFamily="2" charset="0"/>
              </a:rPr>
              <a:t>PVector</a:t>
            </a:r>
            <a:r>
              <a:rPr lang="en-US" sz="1600" dirty="0">
                <a:solidFill>
                  <a:schemeClr val="tx1"/>
                </a:solidFill>
                <a:latin typeface="Courier" pitchFamily="2" charset="0"/>
              </a:rPr>
              <a:t> diff = </a:t>
            </a:r>
            <a:r>
              <a:rPr lang="en-US" sz="1600" dirty="0" err="1">
                <a:solidFill>
                  <a:schemeClr val="tx1"/>
                </a:solidFill>
                <a:latin typeface="Courier" pitchFamily="2" charset="0"/>
              </a:rPr>
              <a:t>PVector.sub</a:t>
            </a:r>
            <a:r>
              <a:rPr lang="en-US" sz="1600" dirty="0">
                <a:solidFill>
                  <a:schemeClr val="tx1"/>
                </a:solidFill>
                <a:latin typeface="Courier" pitchFamily="2" charset="0"/>
              </a:rPr>
              <a:t>(location,                  								</a:t>
            </a:r>
            <a:r>
              <a:rPr lang="en-US" sz="1600" dirty="0" err="1">
                <a:solidFill>
                  <a:schemeClr val="tx1"/>
                </a:solidFill>
                <a:latin typeface="Courier" pitchFamily="2" charset="0"/>
              </a:rPr>
              <a:t>other.location</a:t>
            </a:r>
            <a:r>
              <a:rPr lang="en-US" sz="1600" dirty="0">
                <a:solidFill>
                  <a:schemeClr val="tx1"/>
                </a:solidFill>
                <a:latin typeface="Courier" pitchFamily="2" charset="0"/>
              </a:rPr>
              <a:t>);</a:t>
            </a:r>
          </a:p>
          <a:p>
            <a:pPr>
              <a:tabLst>
                <a:tab pos="525463" algn="l"/>
                <a:tab pos="1444625" algn="l"/>
              </a:tabLst>
            </a:pPr>
            <a:r>
              <a:rPr lang="en-US" sz="1600" dirty="0">
                <a:solidFill>
                  <a:schemeClr val="tx1"/>
                </a:solidFill>
                <a:latin typeface="Courier" pitchFamily="2" charset="0"/>
              </a:rPr>
              <a:t>        		</a:t>
            </a:r>
            <a:r>
              <a:rPr lang="en-US" sz="1600" dirty="0" err="1">
                <a:solidFill>
                  <a:schemeClr val="tx1"/>
                </a:solidFill>
                <a:latin typeface="Courier" pitchFamily="2" charset="0"/>
              </a:rPr>
              <a:t>diff.normalize</a:t>
            </a:r>
            <a:r>
              <a:rPr lang="en-US" sz="1600" dirty="0">
                <a:solidFill>
                  <a:schemeClr val="tx1"/>
                </a:solidFill>
                <a:latin typeface="Courier" pitchFamily="2" charset="0"/>
              </a:rPr>
              <a:t>();</a:t>
            </a:r>
          </a:p>
          <a:p>
            <a:pPr>
              <a:tabLst>
                <a:tab pos="525463" algn="l"/>
                <a:tab pos="1444625" algn="l"/>
              </a:tabLst>
            </a:pPr>
            <a:r>
              <a:rPr lang="en-US" sz="1600" dirty="0">
                <a:solidFill>
                  <a:schemeClr val="tx1"/>
                </a:solidFill>
                <a:latin typeface="Courier" pitchFamily="2" charset="0"/>
              </a:rPr>
              <a:t>        		</a:t>
            </a:r>
            <a:r>
              <a:rPr lang="en-US" sz="1600" dirty="0" err="1">
                <a:solidFill>
                  <a:schemeClr val="tx1"/>
                </a:solidFill>
                <a:latin typeface="Courier" pitchFamily="2" charset="0"/>
              </a:rPr>
              <a:t>sum.add</a:t>
            </a:r>
            <a:r>
              <a:rPr lang="en-US" sz="1600" dirty="0">
                <a:solidFill>
                  <a:schemeClr val="tx1"/>
                </a:solidFill>
                <a:latin typeface="Courier" pitchFamily="2" charset="0"/>
              </a:rPr>
              <a:t>(diff);</a:t>
            </a:r>
          </a:p>
          <a:p>
            <a:pPr>
              <a:tabLst>
                <a:tab pos="525463" algn="l"/>
                <a:tab pos="1444625" algn="l"/>
              </a:tabLst>
            </a:pPr>
            <a:r>
              <a:rPr lang="en-US" sz="1600" dirty="0">
                <a:solidFill>
                  <a:schemeClr val="tx1"/>
                </a:solidFill>
                <a:latin typeface="Courier" pitchFamily="2" charset="0"/>
              </a:rPr>
              <a:t>        		count++;</a:t>
            </a:r>
          </a:p>
          <a:p>
            <a:pPr>
              <a:tabLst>
                <a:tab pos="525463" algn="l"/>
                <a:tab pos="1444625" algn="l"/>
              </a:tabLst>
            </a:pPr>
            <a:r>
              <a:rPr lang="en-US" sz="1600" dirty="0">
                <a:solidFill>
                  <a:schemeClr val="tx1"/>
                </a:solidFill>
                <a:latin typeface="Courier" pitchFamily="2" charset="0"/>
              </a:rPr>
              <a:t>      	}</a:t>
            </a:r>
          </a:p>
          <a:p>
            <a:pPr>
              <a:tabLst>
                <a:tab pos="525463" algn="l"/>
              </a:tabLst>
            </a:pPr>
            <a:r>
              <a:rPr lang="en-US" sz="1600" dirty="0">
                <a:solidFill>
                  <a:schemeClr val="tx1"/>
                </a:solidFill>
                <a:latin typeface="Courier" pitchFamily="2" charset="0"/>
              </a:rPr>
              <a:t>    		}</a:t>
            </a:r>
          </a:p>
          <a:p>
            <a:pPr>
              <a:tabLst>
                <a:tab pos="525463" algn="l"/>
              </a:tabLst>
            </a:pPr>
            <a:r>
              <a:rPr lang="en-US" sz="1600" dirty="0">
                <a:solidFill>
                  <a:schemeClr val="tx1"/>
                </a:solidFill>
                <a:latin typeface="Courier" pitchFamily="2" charset="0"/>
              </a:rPr>
              <a:t>    </a:t>
            </a:r>
          </a:p>
          <a:p>
            <a:pPr>
              <a:tabLst>
                <a:tab pos="525463" algn="l"/>
              </a:tabLst>
            </a:pPr>
            <a:r>
              <a:rPr lang="en-US" sz="1600" dirty="0">
                <a:solidFill>
                  <a:schemeClr val="tx1"/>
                </a:solidFill>
                <a:latin typeface="Courier" pitchFamily="2" charset="0"/>
              </a:rPr>
              <a:t>		if (count &gt; 0) {</a:t>
            </a:r>
          </a:p>
          <a:p>
            <a:pPr lvl="1">
              <a:tabLst>
                <a:tab pos="525463" algn="l"/>
                <a:tab pos="1444625" algn="l"/>
              </a:tabLst>
            </a:pPr>
            <a:r>
              <a:rPr lang="en-US" sz="1600" dirty="0">
                <a:solidFill>
                  <a:schemeClr val="tx1"/>
                </a:solidFill>
                <a:latin typeface="Courier" pitchFamily="2" charset="0"/>
              </a:rPr>
              <a:t>      	</a:t>
            </a:r>
            <a:r>
              <a:rPr lang="en-US" sz="1600" dirty="0" err="1">
                <a:solidFill>
                  <a:schemeClr val="tx1"/>
                </a:solidFill>
                <a:latin typeface="Courier" pitchFamily="2" charset="0"/>
              </a:rPr>
              <a:t>sum.div</a:t>
            </a:r>
            <a:r>
              <a:rPr lang="en-US" sz="1600" dirty="0">
                <a:solidFill>
                  <a:schemeClr val="tx1"/>
                </a:solidFill>
                <a:latin typeface="Courier" pitchFamily="2" charset="0"/>
              </a:rPr>
              <a:t>(count);</a:t>
            </a:r>
          </a:p>
          <a:p>
            <a:pPr lvl="1">
              <a:tabLst>
                <a:tab pos="525463" algn="l"/>
                <a:tab pos="1444625" algn="l"/>
              </a:tabLst>
            </a:pPr>
            <a:r>
              <a:rPr lang="en-US" sz="1600" dirty="0">
                <a:solidFill>
                  <a:schemeClr val="tx1"/>
                </a:solidFill>
                <a:latin typeface="Courier" pitchFamily="2" charset="0"/>
              </a:rPr>
              <a:t>      	</a:t>
            </a:r>
            <a:r>
              <a:rPr lang="en-US" sz="1600" dirty="0" err="1">
                <a:solidFill>
                  <a:schemeClr val="tx1"/>
                </a:solidFill>
                <a:latin typeface="Courier" pitchFamily="2" charset="0"/>
              </a:rPr>
              <a:t>sum.normalize</a:t>
            </a:r>
            <a:r>
              <a:rPr lang="en-US" sz="1600" dirty="0">
                <a:solidFill>
                  <a:schemeClr val="tx1"/>
                </a:solidFill>
                <a:latin typeface="Courier" pitchFamily="2" charset="0"/>
              </a:rPr>
              <a:t>();</a:t>
            </a:r>
          </a:p>
          <a:p>
            <a:pPr lvl="1">
              <a:tabLst>
                <a:tab pos="525463" algn="l"/>
                <a:tab pos="1444625" algn="l"/>
              </a:tabLst>
            </a:pPr>
            <a:r>
              <a:rPr lang="en-US" sz="1600" dirty="0">
                <a:solidFill>
                  <a:schemeClr val="tx1"/>
                </a:solidFill>
                <a:latin typeface="Courier" pitchFamily="2" charset="0"/>
              </a:rPr>
              <a:t>      	</a:t>
            </a:r>
            <a:r>
              <a:rPr lang="en-US" sz="1600" dirty="0" err="1">
                <a:solidFill>
                  <a:schemeClr val="tx1"/>
                </a:solidFill>
                <a:latin typeface="Courier" pitchFamily="2" charset="0"/>
              </a:rPr>
              <a:t>sum.mult</a:t>
            </a:r>
            <a:r>
              <a:rPr lang="en-US" sz="1600" dirty="0">
                <a:solidFill>
                  <a:schemeClr val="tx1"/>
                </a:solidFill>
                <a:latin typeface="Courier" pitchFamily="2" charset="0"/>
              </a:rPr>
              <a:t>(</a:t>
            </a:r>
            <a:r>
              <a:rPr lang="en-US" sz="1600" dirty="0" err="1">
                <a:solidFill>
                  <a:schemeClr val="tx1"/>
                </a:solidFill>
                <a:latin typeface="Courier" pitchFamily="2" charset="0"/>
              </a:rPr>
              <a:t>maxspeed</a:t>
            </a:r>
            <a:r>
              <a:rPr lang="en-US" sz="1600" dirty="0">
                <a:solidFill>
                  <a:schemeClr val="tx1"/>
                </a:solidFill>
                <a:latin typeface="Courier" pitchFamily="2" charset="0"/>
              </a:rPr>
              <a:t>);</a:t>
            </a:r>
          </a:p>
          <a:p>
            <a:pPr lvl="1">
              <a:tabLst>
                <a:tab pos="525463" algn="l"/>
                <a:tab pos="1444625" algn="l"/>
              </a:tabLst>
            </a:pPr>
            <a:r>
              <a:rPr lang="en-US" sz="1600" dirty="0">
                <a:solidFill>
                  <a:schemeClr val="tx1"/>
                </a:solidFill>
                <a:latin typeface="Courier" pitchFamily="2" charset="0"/>
              </a:rPr>
              <a:t>   	</a:t>
            </a:r>
            <a:r>
              <a:rPr lang="en-US" sz="1600" dirty="0" err="1">
                <a:solidFill>
                  <a:schemeClr val="tx1"/>
                </a:solidFill>
                <a:latin typeface="Courier" pitchFamily="2" charset="0"/>
              </a:rPr>
              <a:t>PVector</a:t>
            </a:r>
            <a:r>
              <a:rPr lang="en-US" sz="1600" dirty="0">
                <a:solidFill>
                  <a:schemeClr val="tx1"/>
                </a:solidFill>
                <a:latin typeface="Courier" pitchFamily="2" charset="0"/>
              </a:rPr>
              <a:t> steer = </a:t>
            </a:r>
            <a:r>
              <a:rPr lang="en-US" sz="1600" dirty="0" err="1">
                <a:solidFill>
                  <a:schemeClr val="tx1"/>
                </a:solidFill>
                <a:latin typeface="Courier" pitchFamily="2" charset="0"/>
              </a:rPr>
              <a:t>PVector.sub</a:t>
            </a:r>
            <a:r>
              <a:rPr lang="en-US" sz="1600" dirty="0">
                <a:solidFill>
                  <a:schemeClr val="tx1"/>
                </a:solidFill>
                <a:latin typeface="Courier" pitchFamily="2" charset="0"/>
              </a:rPr>
              <a:t>(sum, </a:t>
            </a:r>
            <a:r>
              <a:rPr lang="en-US" sz="1600" dirty="0" err="1">
                <a:solidFill>
                  <a:schemeClr val="tx1"/>
                </a:solidFill>
                <a:latin typeface="Courier" pitchFamily="2" charset="0"/>
              </a:rPr>
              <a:t>vel</a:t>
            </a:r>
            <a:r>
              <a:rPr lang="en-US" sz="1600" dirty="0">
                <a:solidFill>
                  <a:schemeClr val="tx1"/>
                </a:solidFill>
                <a:latin typeface="Courier" pitchFamily="2" charset="0"/>
              </a:rPr>
              <a:t>);</a:t>
            </a:r>
          </a:p>
          <a:p>
            <a:pPr lvl="1">
              <a:tabLst>
                <a:tab pos="525463" algn="l"/>
                <a:tab pos="1444625" algn="l"/>
              </a:tabLst>
            </a:pPr>
            <a:r>
              <a:rPr lang="en-US" sz="1600" dirty="0">
                <a:solidFill>
                  <a:schemeClr val="tx1"/>
                </a:solidFill>
                <a:latin typeface="Courier" pitchFamily="2" charset="0"/>
              </a:rPr>
              <a:t>        	</a:t>
            </a:r>
            <a:r>
              <a:rPr lang="en-US" sz="1600" dirty="0" err="1">
                <a:solidFill>
                  <a:schemeClr val="tx1"/>
                </a:solidFill>
                <a:latin typeface="Courier" pitchFamily="2" charset="0"/>
              </a:rPr>
              <a:t>applyForce</a:t>
            </a:r>
            <a:r>
              <a:rPr lang="en-US" sz="1600" dirty="0">
                <a:solidFill>
                  <a:schemeClr val="tx1"/>
                </a:solidFill>
                <a:latin typeface="Courier" pitchFamily="2" charset="0"/>
              </a:rPr>
              <a:t>(steer);</a:t>
            </a:r>
          </a:p>
          <a:p>
            <a:pPr lvl="1">
              <a:tabLst>
                <a:tab pos="525463" algn="l"/>
                <a:tab pos="1444625" algn="l"/>
              </a:tabLst>
            </a:pPr>
            <a:r>
              <a:rPr lang="en-US" sz="1600" dirty="0">
                <a:solidFill>
                  <a:schemeClr val="tx1"/>
                </a:solidFill>
                <a:latin typeface="Courier" pitchFamily="2" charset="0"/>
              </a:rPr>
              <a:t>    }</a:t>
            </a:r>
          </a:p>
          <a:p>
            <a:pPr lvl="1">
              <a:tabLst>
                <a:tab pos="525463" algn="l"/>
                <a:tab pos="1444625" algn="l"/>
              </a:tabLst>
            </a:pPr>
            <a:r>
              <a:rPr lang="en-US" sz="1600" dirty="0">
                <a:solidFill>
                  <a:schemeClr val="tx1"/>
                </a:solidFill>
                <a:latin typeface="Courier" pitchFamily="2" charset="0"/>
              </a:rPr>
              <a:t>  }</a:t>
            </a:r>
            <a:endParaRPr lang="en-US" dirty="0">
              <a:solidFill>
                <a:schemeClr val="tx1"/>
              </a:solidFill>
              <a:latin typeface="Courier" pitchFamily="2" charset="0"/>
            </a:endParaRPr>
          </a:p>
        </p:txBody>
      </p:sp>
    </p:spTree>
    <p:extLst>
      <p:ext uri="{BB962C8B-B14F-4D97-AF65-F5344CB8AC3E}">
        <p14:creationId xmlns:p14="http://schemas.microsoft.com/office/powerpoint/2010/main" val="41457219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F8C8C4-59A4-624C-BB6F-35AA2F630239}"/>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D860B2E6-5290-064C-87BE-69A7FAF54FF8}"/>
              </a:ext>
            </a:extLst>
          </p:cNvPr>
          <p:cNvSpPr>
            <a:spLocks noGrp="1"/>
          </p:cNvSpPr>
          <p:nvPr>
            <p:ph idx="1"/>
          </p:nvPr>
        </p:nvSpPr>
        <p:spPr/>
        <p:txBody>
          <a:bodyPr/>
          <a:lstStyle/>
          <a:p>
            <a:endParaRPr lang="en-US"/>
          </a:p>
        </p:txBody>
      </p:sp>
      <p:sp>
        <p:nvSpPr>
          <p:cNvPr id="5" name="Rounded Rectangle 4">
            <a:extLst>
              <a:ext uri="{FF2B5EF4-FFF2-40B4-BE49-F238E27FC236}">
                <a16:creationId xmlns:a16="http://schemas.microsoft.com/office/drawing/2014/main" id="{9D9B1FE4-7B3F-0749-88E8-AEA288C95F0A}"/>
              </a:ext>
            </a:extLst>
          </p:cNvPr>
          <p:cNvSpPr/>
          <p:nvPr/>
        </p:nvSpPr>
        <p:spPr>
          <a:xfrm>
            <a:off x="251520" y="274638"/>
            <a:ext cx="8604956" cy="6434484"/>
          </a:xfrm>
          <a:prstGeom prst="roundRect">
            <a:avLst>
              <a:gd name="adj" fmla="val 4962"/>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400" dirty="0">
              <a:solidFill>
                <a:schemeClr val="tx1"/>
              </a:solidFill>
              <a:latin typeface="Courier" pitchFamily="2" charset="0"/>
            </a:endParaRPr>
          </a:p>
          <a:p>
            <a:r>
              <a:rPr lang="en-GB" sz="1400" dirty="0">
                <a:solidFill>
                  <a:schemeClr val="tx1"/>
                </a:solidFill>
                <a:latin typeface="Courier" pitchFamily="2" charset="0"/>
              </a:rPr>
              <a:t>class </a:t>
            </a:r>
            <a:r>
              <a:rPr lang="en-GB" sz="1400" dirty="0" err="1">
                <a:solidFill>
                  <a:schemeClr val="tx1"/>
                </a:solidFill>
                <a:latin typeface="Courier" pitchFamily="2" charset="0"/>
              </a:rPr>
              <a:t>ParticleSystem</a:t>
            </a:r>
            <a:r>
              <a:rPr lang="en-GB" sz="1400" dirty="0">
                <a:solidFill>
                  <a:schemeClr val="tx1"/>
                </a:solidFill>
                <a:latin typeface="Courier" pitchFamily="2" charset="0"/>
              </a:rPr>
              <a:t> {</a:t>
            </a:r>
          </a:p>
          <a:p>
            <a:r>
              <a:rPr lang="en-GB" sz="1400" dirty="0">
                <a:solidFill>
                  <a:schemeClr val="tx1"/>
                </a:solidFill>
                <a:latin typeface="Courier" pitchFamily="2" charset="0"/>
              </a:rPr>
              <a:t>  </a:t>
            </a:r>
            <a:r>
              <a:rPr lang="en-GB" sz="1400" b="1" dirty="0" err="1">
                <a:solidFill>
                  <a:schemeClr val="tx1"/>
                </a:solidFill>
                <a:latin typeface="Courier" pitchFamily="2" charset="0"/>
              </a:rPr>
              <a:t>ArrayList</a:t>
            </a:r>
            <a:r>
              <a:rPr lang="en-GB" sz="1400" b="1" dirty="0">
                <a:solidFill>
                  <a:schemeClr val="tx1"/>
                </a:solidFill>
                <a:latin typeface="Courier" pitchFamily="2" charset="0"/>
              </a:rPr>
              <a:t>&lt;Particle&gt; particles;</a:t>
            </a:r>
          </a:p>
          <a:p>
            <a:r>
              <a:rPr lang="en-GB" sz="1400" dirty="0">
                <a:solidFill>
                  <a:schemeClr val="tx1"/>
                </a:solidFill>
                <a:latin typeface="Courier" pitchFamily="2" charset="0"/>
              </a:rPr>
              <a:t>  </a:t>
            </a:r>
            <a:r>
              <a:rPr lang="en-GB" sz="1400" dirty="0" err="1">
                <a:solidFill>
                  <a:schemeClr val="tx1"/>
                </a:solidFill>
                <a:latin typeface="Courier" pitchFamily="2" charset="0"/>
              </a:rPr>
              <a:t>PVector</a:t>
            </a:r>
            <a:r>
              <a:rPr lang="en-GB" sz="1400" dirty="0">
                <a:solidFill>
                  <a:schemeClr val="tx1"/>
                </a:solidFill>
                <a:latin typeface="Courier" pitchFamily="2" charset="0"/>
              </a:rPr>
              <a:t> origin;</a:t>
            </a:r>
          </a:p>
          <a:p>
            <a:endParaRPr lang="en-GB" sz="1400" dirty="0">
              <a:solidFill>
                <a:schemeClr val="tx1"/>
              </a:solidFill>
              <a:latin typeface="Courier" pitchFamily="2" charset="0"/>
            </a:endParaRPr>
          </a:p>
          <a:p>
            <a:r>
              <a:rPr lang="en-GB" sz="1400" dirty="0">
                <a:solidFill>
                  <a:schemeClr val="tx1"/>
                </a:solidFill>
                <a:latin typeface="Courier" pitchFamily="2" charset="0"/>
              </a:rPr>
              <a:t>  </a:t>
            </a:r>
            <a:r>
              <a:rPr lang="en-GB" sz="1400" dirty="0" err="1">
                <a:solidFill>
                  <a:schemeClr val="tx1"/>
                </a:solidFill>
                <a:latin typeface="Courier" pitchFamily="2" charset="0"/>
              </a:rPr>
              <a:t>ParticleSystem</a:t>
            </a:r>
            <a:r>
              <a:rPr lang="en-GB" sz="1400" dirty="0">
                <a:solidFill>
                  <a:schemeClr val="tx1"/>
                </a:solidFill>
                <a:latin typeface="Courier" pitchFamily="2" charset="0"/>
              </a:rPr>
              <a:t>(</a:t>
            </a:r>
            <a:r>
              <a:rPr lang="en-GB" sz="1400" dirty="0" err="1">
                <a:solidFill>
                  <a:schemeClr val="tx1"/>
                </a:solidFill>
                <a:latin typeface="Courier" pitchFamily="2" charset="0"/>
              </a:rPr>
              <a:t>Pvector</a:t>
            </a:r>
            <a:r>
              <a:rPr lang="en-GB" sz="1400" dirty="0">
                <a:solidFill>
                  <a:schemeClr val="tx1"/>
                </a:solidFill>
                <a:latin typeface="Courier" pitchFamily="2" charset="0"/>
              </a:rPr>
              <a:t> location) {</a:t>
            </a:r>
          </a:p>
          <a:p>
            <a:r>
              <a:rPr lang="en-GB" sz="1400" dirty="0">
                <a:solidFill>
                  <a:schemeClr val="tx1"/>
                </a:solidFill>
                <a:latin typeface="Courier" pitchFamily="2" charset="0"/>
              </a:rPr>
              <a:t>    origin = </a:t>
            </a:r>
            <a:r>
              <a:rPr lang="en-GB" sz="1400" dirty="0" err="1">
                <a:solidFill>
                  <a:schemeClr val="tx1"/>
                </a:solidFill>
                <a:latin typeface="Courier" pitchFamily="2" charset="0"/>
              </a:rPr>
              <a:t>location.copy</a:t>
            </a:r>
            <a:r>
              <a:rPr lang="en-GB" sz="1400" dirty="0">
                <a:solidFill>
                  <a:schemeClr val="tx1"/>
                </a:solidFill>
                <a:latin typeface="Courier" pitchFamily="2" charset="0"/>
              </a:rPr>
              <a:t>();    </a:t>
            </a:r>
          </a:p>
          <a:p>
            <a:r>
              <a:rPr lang="en-GB" sz="1400" dirty="0">
                <a:solidFill>
                  <a:schemeClr val="tx1"/>
                </a:solidFill>
                <a:latin typeface="Courier" pitchFamily="2" charset="0"/>
              </a:rPr>
              <a:t>    particles = new </a:t>
            </a:r>
            <a:r>
              <a:rPr lang="en-GB" sz="1400" dirty="0" err="1">
                <a:solidFill>
                  <a:schemeClr val="tx1"/>
                </a:solidFill>
                <a:latin typeface="Courier" pitchFamily="2" charset="0"/>
              </a:rPr>
              <a:t>ArrayList</a:t>
            </a:r>
            <a:r>
              <a:rPr lang="en-GB" sz="1400" dirty="0">
                <a:solidFill>
                  <a:schemeClr val="tx1"/>
                </a:solidFill>
                <a:latin typeface="Courier" pitchFamily="2" charset="0"/>
              </a:rPr>
              <a:t>();</a:t>
            </a:r>
          </a:p>
          <a:p>
            <a:r>
              <a:rPr lang="en-GB" sz="1400" dirty="0">
                <a:solidFill>
                  <a:schemeClr val="tx1"/>
                </a:solidFill>
                <a:latin typeface="Courier" pitchFamily="2" charset="0"/>
              </a:rPr>
              <a:t>  }</a:t>
            </a:r>
          </a:p>
          <a:p>
            <a:endParaRPr lang="en-GB" sz="1400" dirty="0">
              <a:solidFill>
                <a:schemeClr val="tx1"/>
              </a:solidFill>
              <a:latin typeface="Courier" pitchFamily="2" charset="0"/>
            </a:endParaRPr>
          </a:p>
          <a:p>
            <a:r>
              <a:rPr lang="en-GB" sz="1400" dirty="0">
                <a:solidFill>
                  <a:schemeClr val="tx1"/>
                </a:solidFill>
                <a:latin typeface="Courier" pitchFamily="2" charset="0"/>
              </a:rPr>
              <a:t>  void </a:t>
            </a:r>
            <a:r>
              <a:rPr lang="en-GB" sz="1400" dirty="0" err="1">
                <a:solidFill>
                  <a:schemeClr val="tx1"/>
                </a:solidFill>
                <a:latin typeface="Courier" pitchFamily="2" charset="0"/>
              </a:rPr>
              <a:t>addParticle</a:t>
            </a:r>
            <a:r>
              <a:rPr lang="en-GB" sz="1400" dirty="0">
                <a:solidFill>
                  <a:schemeClr val="tx1"/>
                </a:solidFill>
                <a:latin typeface="Courier" pitchFamily="2" charset="0"/>
              </a:rPr>
              <a:t>() {</a:t>
            </a:r>
          </a:p>
          <a:p>
            <a:r>
              <a:rPr lang="en-GB" sz="1400" dirty="0">
                <a:solidFill>
                  <a:schemeClr val="tx1"/>
                </a:solidFill>
                <a:latin typeface="Courier" pitchFamily="2" charset="0"/>
              </a:rPr>
              <a:t>    </a:t>
            </a:r>
            <a:r>
              <a:rPr lang="en-GB" sz="1400" b="1" dirty="0">
                <a:solidFill>
                  <a:schemeClr val="tx1"/>
                </a:solidFill>
                <a:latin typeface="Courier" pitchFamily="2" charset="0"/>
              </a:rPr>
              <a:t>float r = random(1);</a:t>
            </a:r>
          </a:p>
          <a:p>
            <a:r>
              <a:rPr lang="en-GB" sz="1400" b="1" dirty="0">
                <a:solidFill>
                  <a:schemeClr val="tx1"/>
                </a:solidFill>
                <a:latin typeface="Courier" pitchFamily="2" charset="0"/>
              </a:rPr>
              <a:t>    if (r&lt;0.5){</a:t>
            </a:r>
          </a:p>
          <a:p>
            <a:r>
              <a:rPr lang="en-GB" sz="1400" b="1" dirty="0">
                <a:solidFill>
                  <a:schemeClr val="tx1"/>
                </a:solidFill>
                <a:latin typeface="Courier" pitchFamily="2" charset="0"/>
              </a:rPr>
              <a:t>      </a:t>
            </a:r>
            <a:r>
              <a:rPr lang="en-GB" sz="1400" b="1" dirty="0" err="1">
                <a:solidFill>
                  <a:schemeClr val="tx1"/>
                </a:solidFill>
                <a:latin typeface="Courier" pitchFamily="2" charset="0"/>
              </a:rPr>
              <a:t>particles.add</a:t>
            </a:r>
            <a:r>
              <a:rPr lang="en-GB" sz="1400" b="1" dirty="0">
                <a:solidFill>
                  <a:schemeClr val="tx1"/>
                </a:solidFill>
                <a:latin typeface="Courier" pitchFamily="2" charset="0"/>
              </a:rPr>
              <a:t>(new Particle(origin));</a:t>
            </a:r>
          </a:p>
          <a:p>
            <a:r>
              <a:rPr lang="en-GB" sz="1400" b="1" dirty="0">
                <a:solidFill>
                  <a:schemeClr val="tx1"/>
                </a:solidFill>
                <a:latin typeface="Courier" pitchFamily="2" charset="0"/>
              </a:rPr>
              <a:t>    } else {</a:t>
            </a:r>
          </a:p>
          <a:p>
            <a:r>
              <a:rPr lang="en-GB" sz="1400" b="1" dirty="0">
                <a:solidFill>
                  <a:schemeClr val="tx1"/>
                </a:solidFill>
                <a:latin typeface="Courier" pitchFamily="2" charset="0"/>
              </a:rPr>
              <a:t>      </a:t>
            </a:r>
            <a:r>
              <a:rPr lang="en-GB" sz="1400" b="1" dirty="0" err="1">
                <a:solidFill>
                  <a:schemeClr val="tx1"/>
                </a:solidFill>
                <a:latin typeface="Courier" pitchFamily="2" charset="0"/>
              </a:rPr>
              <a:t>particles.add</a:t>
            </a:r>
            <a:r>
              <a:rPr lang="en-GB" sz="1400" b="1" dirty="0">
                <a:solidFill>
                  <a:schemeClr val="tx1"/>
                </a:solidFill>
                <a:latin typeface="Courier" pitchFamily="2" charset="0"/>
              </a:rPr>
              <a:t>(new Confetti(origin));</a:t>
            </a:r>
          </a:p>
          <a:p>
            <a:r>
              <a:rPr lang="en-GB" sz="1400" b="1" dirty="0">
                <a:solidFill>
                  <a:schemeClr val="tx1"/>
                </a:solidFill>
                <a:latin typeface="Courier" pitchFamily="2" charset="0"/>
              </a:rPr>
              <a:t>    }</a:t>
            </a:r>
          </a:p>
          <a:p>
            <a:r>
              <a:rPr lang="en-GB" sz="1400" dirty="0">
                <a:solidFill>
                  <a:schemeClr val="tx1"/>
                </a:solidFill>
                <a:latin typeface="Courier" pitchFamily="2" charset="0"/>
              </a:rPr>
              <a:t>  }</a:t>
            </a:r>
          </a:p>
          <a:p>
            <a:endParaRPr lang="en-GB" sz="1400" dirty="0">
              <a:solidFill>
                <a:schemeClr val="tx1"/>
              </a:solidFill>
              <a:latin typeface="Courier" pitchFamily="2" charset="0"/>
            </a:endParaRPr>
          </a:p>
          <a:p>
            <a:r>
              <a:rPr lang="en-GB" sz="1400" dirty="0">
                <a:solidFill>
                  <a:schemeClr val="tx1"/>
                </a:solidFill>
                <a:latin typeface="Courier" pitchFamily="2" charset="0"/>
              </a:rPr>
              <a:t>  void run() {</a:t>
            </a:r>
          </a:p>
          <a:p>
            <a:r>
              <a:rPr lang="en-GB" sz="1400" dirty="0">
                <a:solidFill>
                  <a:schemeClr val="tx1"/>
                </a:solidFill>
                <a:latin typeface="Courier" pitchFamily="2" charset="0"/>
              </a:rPr>
              <a:t>    Iterator&lt;Particle&gt; it = </a:t>
            </a:r>
            <a:r>
              <a:rPr lang="en-GB" sz="1400" dirty="0" err="1">
                <a:solidFill>
                  <a:schemeClr val="tx1"/>
                </a:solidFill>
                <a:latin typeface="Courier" pitchFamily="2" charset="0"/>
              </a:rPr>
              <a:t>particles.iterator</a:t>
            </a:r>
            <a:r>
              <a:rPr lang="en-GB" sz="1400" dirty="0">
                <a:solidFill>
                  <a:schemeClr val="tx1"/>
                </a:solidFill>
                <a:latin typeface="Courier" pitchFamily="2" charset="0"/>
              </a:rPr>
              <a:t>();</a:t>
            </a:r>
          </a:p>
          <a:p>
            <a:r>
              <a:rPr lang="en-GB" sz="1400" dirty="0">
                <a:solidFill>
                  <a:schemeClr val="tx1"/>
                </a:solidFill>
                <a:latin typeface="Courier" pitchFamily="2" charset="0"/>
              </a:rPr>
              <a:t>    while (</a:t>
            </a:r>
            <a:r>
              <a:rPr lang="en-GB" sz="1400" dirty="0" err="1">
                <a:solidFill>
                  <a:schemeClr val="tx1"/>
                </a:solidFill>
                <a:latin typeface="Courier" pitchFamily="2" charset="0"/>
              </a:rPr>
              <a:t>it.hasNext</a:t>
            </a:r>
            <a:r>
              <a:rPr lang="en-GB" sz="1400" dirty="0">
                <a:solidFill>
                  <a:schemeClr val="tx1"/>
                </a:solidFill>
                <a:latin typeface="Courier" pitchFamily="2" charset="0"/>
              </a:rPr>
              <a:t>()) {</a:t>
            </a:r>
          </a:p>
          <a:p>
            <a:r>
              <a:rPr lang="en-GB" sz="1400" b="1" dirty="0">
                <a:solidFill>
                  <a:schemeClr val="tx1"/>
                </a:solidFill>
                <a:latin typeface="Courier" pitchFamily="2" charset="0"/>
              </a:rPr>
              <a:t>      Particle p = </a:t>
            </a:r>
            <a:r>
              <a:rPr lang="en-GB" sz="1400" b="1" dirty="0" err="1">
                <a:solidFill>
                  <a:schemeClr val="tx1"/>
                </a:solidFill>
                <a:latin typeface="Courier" pitchFamily="2" charset="0"/>
              </a:rPr>
              <a:t>it.next</a:t>
            </a:r>
            <a:r>
              <a:rPr lang="en-GB" sz="1400" b="1" dirty="0">
                <a:solidFill>
                  <a:schemeClr val="tx1"/>
                </a:solidFill>
                <a:latin typeface="Courier" pitchFamily="2" charset="0"/>
              </a:rPr>
              <a:t>();</a:t>
            </a:r>
          </a:p>
          <a:p>
            <a:r>
              <a:rPr lang="en-GB" sz="1400" dirty="0">
                <a:solidFill>
                  <a:schemeClr val="tx1"/>
                </a:solidFill>
                <a:latin typeface="Courier" pitchFamily="2" charset="0"/>
              </a:rPr>
              <a:t>      </a:t>
            </a:r>
            <a:r>
              <a:rPr lang="en-GB" sz="1400" dirty="0" err="1">
                <a:solidFill>
                  <a:schemeClr val="tx1"/>
                </a:solidFill>
                <a:latin typeface="Courier" pitchFamily="2" charset="0"/>
              </a:rPr>
              <a:t>p.run</a:t>
            </a:r>
            <a:r>
              <a:rPr lang="en-GB" sz="1400" dirty="0">
                <a:solidFill>
                  <a:schemeClr val="tx1"/>
                </a:solidFill>
                <a:latin typeface="Courier" pitchFamily="2" charset="0"/>
              </a:rPr>
              <a:t>();</a:t>
            </a:r>
          </a:p>
          <a:p>
            <a:r>
              <a:rPr lang="en-GB" sz="1400" dirty="0">
                <a:solidFill>
                  <a:schemeClr val="tx1"/>
                </a:solidFill>
                <a:latin typeface="Courier" pitchFamily="2" charset="0"/>
              </a:rPr>
              <a:t>      if (</a:t>
            </a:r>
            <a:r>
              <a:rPr lang="en-GB" sz="1400" dirty="0" err="1">
                <a:solidFill>
                  <a:schemeClr val="tx1"/>
                </a:solidFill>
                <a:latin typeface="Courier" pitchFamily="2" charset="0"/>
              </a:rPr>
              <a:t>p.isDead</a:t>
            </a:r>
            <a:r>
              <a:rPr lang="en-GB" sz="1400" dirty="0">
                <a:solidFill>
                  <a:schemeClr val="tx1"/>
                </a:solidFill>
                <a:latin typeface="Courier" pitchFamily="2" charset="0"/>
              </a:rPr>
              <a:t>()) {</a:t>
            </a:r>
          </a:p>
          <a:p>
            <a:r>
              <a:rPr lang="en-GB" sz="1400" dirty="0">
                <a:solidFill>
                  <a:schemeClr val="tx1"/>
                </a:solidFill>
                <a:latin typeface="Courier" pitchFamily="2" charset="0"/>
              </a:rPr>
              <a:t>        </a:t>
            </a:r>
            <a:r>
              <a:rPr lang="en-GB" sz="1400" dirty="0" err="1">
                <a:solidFill>
                  <a:schemeClr val="tx1"/>
                </a:solidFill>
                <a:latin typeface="Courier" pitchFamily="2" charset="0"/>
              </a:rPr>
              <a:t>it.remove</a:t>
            </a:r>
            <a:r>
              <a:rPr lang="en-GB" sz="1400" dirty="0">
                <a:solidFill>
                  <a:schemeClr val="tx1"/>
                </a:solidFill>
                <a:latin typeface="Courier" pitchFamily="2" charset="0"/>
              </a:rPr>
              <a:t>();</a:t>
            </a:r>
          </a:p>
          <a:p>
            <a:r>
              <a:rPr lang="en-GB" sz="1400" dirty="0">
                <a:solidFill>
                  <a:schemeClr val="tx1"/>
                </a:solidFill>
                <a:latin typeface="Courier" pitchFamily="2" charset="0"/>
              </a:rPr>
              <a:t>      }</a:t>
            </a:r>
          </a:p>
          <a:p>
            <a:r>
              <a:rPr lang="en-GB" sz="1400" dirty="0">
                <a:solidFill>
                  <a:schemeClr val="tx1"/>
                </a:solidFill>
                <a:latin typeface="Courier" pitchFamily="2" charset="0"/>
              </a:rPr>
              <a:t>    }</a:t>
            </a:r>
          </a:p>
          <a:p>
            <a:r>
              <a:rPr lang="en-GB" sz="1400" dirty="0">
                <a:solidFill>
                  <a:schemeClr val="tx1"/>
                </a:solidFill>
                <a:latin typeface="Courier" pitchFamily="2" charset="0"/>
              </a:rPr>
              <a:t>  }</a:t>
            </a:r>
          </a:p>
          <a:p>
            <a:r>
              <a:rPr lang="en-GB" sz="1400" dirty="0">
                <a:solidFill>
                  <a:schemeClr val="tx1"/>
                </a:solidFill>
                <a:latin typeface="Courier" pitchFamily="2" charset="0"/>
              </a:rPr>
              <a:t>}</a:t>
            </a:r>
            <a:endParaRPr lang="en-US" sz="1400" dirty="0">
              <a:solidFill>
                <a:schemeClr val="tx1"/>
              </a:solidFill>
              <a:latin typeface="Courier" pitchFamily="2" charset="0"/>
            </a:endParaRPr>
          </a:p>
        </p:txBody>
      </p:sp>
    </p:spTree>
    <p:extLst>
      <p:ext uri="{BB962C8B-B14F-4D97-AF65-F5344CB8AC3E}">
        <p14:creationId xmlns:p14="http://schemas.microsoft.com/office/powerpoint/2010/main" val="121735641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98BA4D77-7D02-B348-A887-C7DDAF7AA337}"/>
              </a:ext>
            </a:extLst>
          </p:cNvPr>
          <p:cNvGrpSpPr/>
          <p:nvPr/>
        </p:nvGrpSpPr>
        <p:grpSpPr>
          <a:xfrm>
            <a:off x="4572000" y="1916832"/>
            <a:ext cx="5205586" cy="3495298"/>
            <a:chOff x="4283968" y="2777950"/>
            <a:chExt cx="5205586" cy="3495298"/>
          </a:xfrm>
        </p:grpSpPr>
        <p:pic>
          <p:nvPicPr>
            <p:cNvPr id="5" name="Picture 4">
              <a:extLst>
                <a:ext uri="{FF2B5EF4-FFF2-40B4-BE49-F238E27FC236}">
                  <a16:creationId xmlns:a16="http://schemas.microsoft.com/office/drawing/2014/main" id="{9702BE49-25DD-E54A-83AF-2B7BBBACB1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83968" y="2777950"/>
              <a:ext cx="5205586" cy="3495298"/>
            </a:xfrm>
            <a:prstGeom prst="rect">
              <a:avLst/>
            </a:prstGeom>
          </p:spPr>
        </p:pic>
        <p:sp>
          <p:nvSpPr>
            <p:cNvPr id="6" name="Rectangle 5">
              <a:extLst>
                <a:ext uri="{FF2B5EF4-FFF2-40B4-BE49-F238E27FC236}">
                  <a16:creationId xmlns:a16="http://schemas.microsoft.com/office/drawing/2014/main" id="{863491E8-23F4-8D41-9050-4B4958B47F56}"/>
                </a:ext>
              </a:extLst>
            </p:cNvPr>
            <p:cNvSpPr/>
            <p:nvPr/>
          </p:nvSpPr>
          <p:spPr>
            <a:xfrm>
              <a:off x="8326921" y="4365104"/>
              <a:ext cx="1162633" cy="7920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23DA6705-C5DB-DB4E-AAED-FE3CDD482105}"/>
              </a:ext>
            </a:extLst>
          </p:cNvPr>
          <p:cNvSpPr>
            <a:spLocks noGrp="1"/>
          </p:cNvSpPr>
          <p:nvPr>
            <p:ph type="title"/>
          </p:nvPr>
        </p:nvSpPr>
        <p:spPr/>
        <p:txBody>
          <a:bodyPr/>
          <a:lstStyle/>
          <a:p>
            <a:r>
              <a:rPr lang="en-US" dirty="0"/>
              <a:t>Alignment and cohesion</a:t>
            </a:r>
          </a:p>
        </p:txBody>
      </p:sp>
      <p:sp>
        <p:nvSpPr>
          <p:cNvPr id="3" name="Content Placeholder 2">
            <a:extLst>
              <a:ext uri="{FF2B5EF4-FFF2-40B4-BE49-F238E27FC236}">
                <a16:creationId xmlns:a16="http://schemas.microsoft.com/office/drawing/2014/main" id="{973FFFC6-44E9-0549-99D9-65B08B59C95F}"/>
              </a:ext>
            </a:extLst>
          </p:cNvPr>
          <p:cNvSpPr>
            <a:spLocks noGrp="1"/>
          </p:cNvSpPr>
          <p:nvPr>
            <p:ph idx="1"/>
          </p:nvPr>
        </p:nvSpPr>
        <p:spPr>
          <a:xfrm>
            <a:off x="457200" y="1600200"/>
            <a:ext cx="4474840" cy="4525963"/>
          </a:xfrm>
        </p:spPr>
        <p:txBody>
          <a:bodyPr>
            <a:normAutofit fontScale="92500" lnSpcReduction="10000"/>
          </a:bodyPr>
          <a:lstStyle/>
          <a:p>
            <a:r>
              <a:rPr lang="en-GB" dirty="0"/>
              <a:t>Alignment - the particle’s desired velocity is the average velocity of its neighbours</a:t>
            </a:r>
          </a:p>
          <a:p>
            <a:r>
              <a:rPr lang="en-GB" dirty="0"/>
              <a:t>Cohesion - instead of calculating the average velocity of the particle’s neighbours, we want to calculate the average location of the particle’s neighbours (and use that as a target to seek).</a:t>
            </a:r>
            <a:endParaRPr lang="en-US" dirty="0"/>
          </a:p>
        </p:txBody>
      </p:sp>
    </p:spTree>
    <p:extLst>
      <p:ext uri="{BB962C8B-B14F-4D97-AF65-F5344CB8AC3E}">
        <p14:creationId xmlns:p14="http://schemas.microsoft.com/office/powerpoint/2010/main" val="966395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F13CE-CC4F-424E-AD62-05A283DD8435}"/>
              </a:ext>
            </a:extLst>
          </p:cNvPr>
          <p:cNvSpPr>
            <a:spLocks noGrp="1"/>
          </p:cNvSpPr>
          <p:nvPr>
            <p:ph type="title"/>
          </p:nvPr>
        </p:nvSpPr>
        <p:spPr/>
        <p:txBody>
          <a:bodyPr/>
          <a:lstStyle/>
          <a:p>
            <a:r>
              <a:rPr lang="en-US" dirty="0"/>
              <a:t>Next week</a:t>
            </a:r>
          </a:p>
        </p:txBody>
      </p:sp>
      <p:sp>
        <p:nvSpPr>
          <p:cNvPr id="3" name="Content Placeholder 2">
            <a:extLst>
              <a:ext uri="{FF2B5EF4-FFF2-40B4-BE49-F238E27FC236}">
                <a16:creationId xmlns:a16="http://schemas.microsoft.com/office/drawing/2014/main" id="{0BBA0C71-6A51-1345-840D-A0C3705B7A1C}"/>
              </a:ext>
            </a:extLst>
          </p:cNvPr>
          <p:cNvSpPr>
            <a:spLocks noGrp="1"/>
          </p:cNvSpPr>
          <p:nvPr>
            <p:ph idx="1"/>
          </p:nvPr>
        </p:nvSpPr>
        <p:spPr/>
        <p:txBody>
          <a:bodyPr/>
          <a:lstStyle/>
          <a:p>
            <a:r>
              <a:rPr lang="en-US" dirty="0"/>
              <a:t>Preparing for Coursework 2</a:t>
            </a:r>
          </a:p>
        </p:txBody>
      </p:sp>
    </p:spTree>
    <p:extLst>
      <p:ext uri="{BB962C8B-B14F-4D97-AF65-F5344CB8AC3E}">
        <p14:creationId xmlns:p14="http://schemas.microsoft.com/office/powerpoint/2010/main" val="3999804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F8C8C4-59A4-624C-BB6F-35AA2F630239}"/>
              </a:ext>
            </a:extLst>
          </p:cNvPr>
          <p:cNvSpPr>
            <a:spLocks noGrp="1"/>
          </p:cNvSpPr>
          <p:nvPr>
            <p:ph type="title"/>
          </p:nvPr>
        </p:nvSpPr>
        <p:spPr/>
        <p:txBody>
          <a:bodyPr/>
          <a:lstStyle/>
          <a:p>
            <a:r>
              <a:rPr lang="en-US" dirty="0"/>
              <a:t>The single particle system</a:t>
            </a:r>
          </a:p>
        </p:txBody>
      </p:sp>
      <p:sp>
        <p:nvSpPr>
          <p:cNvPr id="3" name="Content Placeholder 2">
            <a:extLst>
              <a:ext uri="{FF2B5EF4-FFF2-40B4-BE49-F238E27FC236}">
                <a16:creationId xmlns:a16="http://schemas.microsoft.com/office/drawing/2014/main" id="{D860B2E6-5290-064C-87BE-69A7FAF54FF8}"/>
              </a:ext>
            </a:extLst>
          </p:cNvPr>
          <p:cNvSpPr>
            <a:spLocks noGrp="1"/>
          </p:cNvSpPr>
          <p:nvPr>
            <p:ph idx="1"/>
          </p:nvPr>
        </p:nvSpPr>
        <p:spPr/>
        <p:txBody>
          <a:bodyPr/>
          <a:lstStyle/>
          <a:p>
            <a:endParaRPr lang="en-US"/>
          </a:p>
        </p:txBody>
      </p:sp>
      <p:sp>
        <p:nvSpPr>
          <p:cNvPr id="5" name="Rounded Rectangle 4">
            <a:extLst>
              <a:ext uri="{FF2B5EF4-FFF2-40B4-BE49-F238E27FC236}">
                <a16:creationId xmlns:a16="http://schemas.microsoft.com/office/drawing/2014/main" id="{9D9B1FE4-7B3F-0749-88E8-AEA288C95F0A}"/>
              </a:ext>
            </a:extLst>
          </p:cNvPr>
          <p:cNvSpPr/>
          <p:nvPr/>
        </p:nvSpPr>
        <p:spPr>
          <a:xfrm>
            <a:off x="269522" y="1600200"/>
            <a:ext cx="8604956" cy="3082354"/>
          </a:xfrm>
          <a:prstGeom prst="roundRect">
            <a:avLst>
              <a:gd name="adj" fmla="val 9468"/>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dirty="0" err="1">
                <a:solidFill>
                  <a:schemeClr val="tx1"/>
                </a:solidFill>
                <a:latin typeface="Courier" pitchFamily="2" charset="0"/>
              </a:rPr>
              <a:t>ParticleSystem</a:t>
            </a:r>
            <a:r>
              <a:rPr lang="en-GB" sz="1400" dirty="0">
                <a:solidFill>
                  <a:schemeClr val="tx1"/>
                </a:solidFill>
                <a:latin typeface="Courier" pitchFamily="2" charset="0"/>
              </a:rPr>
              <a:t> </a:t>
            </a:r>
            <a:r>
              <a:rPr lang="en-GB" sz="1400" dirty="0" err="1">
                <a:solidFill>
                  <a:schemeClr val="tx1"/>
                </a:solidFill>
                <a:latin typeface="Courier" pitchFamily="2" charset="0"/>
              </a:rPr>
              <a:t>ps</a:t>
            </a:r>
            <a:r>
              <a:rPr lang="en-GB" sz="1400" dirty="0">
                <a:solidFill>
                  <a:schemeClr val="tx1"/>
                </a:solidFill>
                <a:latin typeface="Courier" pitchFamily="2" charset="0"/>
              </a:rPr>
              <a:t>;</a:t>
            </a:r>
          </a:p>
          <a:p>
            <a:r>
              <a:rPr lang="en-GB" sz="1400" dirty="0">
                <a:solidFill>
                  <a:schemeClr val="tx1"/>
                </a:solidFill>
                <a:latin typeface="Courier" pitchFamily="2" charset="0"/>
              </a:rPr>
              <a:t> </a:t>
            </a:r>
          </a:p>
          <a:p>
            <a:r>
              <a:rPr lang="en-GB" sz="1400" dirty="0">
                <a:solidFill>
                  <a:schemeClr val="tx1"/>
                </a:solidFill>
                <a:latin typeface="Courier" pitchFamily="2" charset="0"/>
              </a:rPr>
              <a:t>void setup() {</a:t>
            </a:r>
          </a:p>
          <a:p>
            <a:r>
              <a:rPr lang="en-GB" sz="1400" dirty="0">
                <a:solidFill>
                  <a:schemeClr val="tx1"/>
                </a:solidFill>
                <a:latin typeface="Courier" pitchFamily="2" charset="0"/>
              </a:rPr>
              <a:t>  size(640,360);</a:t>
            </a:r>
          </a:p>
          <a:p>
            <a:r>
              <a:rPr lang="en-GB" sz="1400" dirty="0">
                <a:solidFill>
                  <a:schemeClr val="tx1"/>
                </a:solidFill>
                <a:latin typeface="Courier" pitchFamily="2" charset="0"/>
              </a:rPr>
              <a:t>  </a:t>
            </a:r>
            <a:r>
              <a:rPr lang="en-GB" sz="1400" dirty="0" err="1">
                <a:solidFill>
                  <a:schemeClr val="tx1"/>
                </a:solidFill>
                <a:latin typeface="Courier" pitchFamily="2" charset="0"/>
              </a:rPr>
              <a:t>ps</a:t>
            </a:r>
            <a:r>
              <a:rPr lang="en-GB" sz="1400" dirty="0">
                <a:solidFill>
                  <a:schemeClr val="tx1"/>
                </a:solidFill>
                <a:latin typeface="Courier" pitchFamily="2" charset="0"/>
              </a:rPr>
              <a:t> = new </a:t>
            </a:r>
            <a:r>
              <a:rPr lang="en-GB" sz="1400" dirty="0" err="1">
                <a:solidFill>
                  <a:schemeClr val="tx1"/>
                </a:solidFill>
                <a:latin typeface="Courier" pitchFamily="2" charset="0"/>
              </a:rPr>
              <a:t>ParticleSystem</a:t>
            </a:r>
            <a:r>
              <a:rPr lang="en-GB" sz="1400" dirty="0">
                <a:solidFill>
                  <a:schemeClr val="tx1"/>
                </a:solidFill>
                <a:latin typeface="Courier" pitchFamily="2" charset="0"/>
              </a:rPr>
              <a:t>(new </a:t>
            </a:r>
            <a:r>
              <a:rPr lang="en-GB" sz="1400" dirty="0" err="1">
                <a:solidFill>
                  <a:schemeClr val="tx1"/>
                </a:solidFill>
                <a:latin typeface="Courier" pitchFamily="2" charset="0"/>
              </a:rPr>
              <a:t>PVector</a:t>
            </a:r>
            <a:r>
              <a:rPr lang="en-GB" sz="1400" dirty="0">
                <a:solidFill>
                  <a:schemeClr val="tx1"/>
                </a:solidFill>
                <a:latin typeface="Courier" pitchFamily="2" charset="0"/>
              </a:rPr>
              <a:t>(width/2,50));</a:t>
            </a:r>
          </a:p>
          <a:p>
            <a:r>
              <a:rPr lang="en-GB" sz="1400" dirty="0">
                <a:solidFill>
                  <a:schemeClr val="tx1"/>
                </a:solidFill>
                <a:latin typeface="Courier" pitchFamily="2" charset="0"/>
              </a:rPr>
              <a:t>}</a:t>
            </a:r>
          </a:p>
          <a:p>
            <a:r>
              <a:rPr lang="en-GB" sz="1400" dirty="0">
                <a:solidFill>
                  <a:schemeClr val="tx1"/>
                </a:solidFill>
                <a:latin typeface="Courier" pitchFamily="2" charset="0"/>
              </a:rPr>
              <a:t> </a:t>
            </a:r>
          </a:p>
          <a:p>
            <a:r>
              <a:rPr lang="en-GB" sz="1400" dirty="0">
                <a:solidFill>
                  <a:schemeClr val="tx1"/>
                </a:solidFill>
                <a:latin typeface="Courier" pitchFamily="2" charset="0"/>
              </a:rPr>
              <a:t>void draw() {</a:t>
            </a:r>
          </a:p>
          <a:p>
            <a:r>
              <a:rPr lang="en-GB" sz="1400" dirty="0">
                <a:solidFill>
                  <a:schemeClr val="tx1"/>
                </a:solidFill>
                <a:latin typeface="Courier" pitchFamily="2" charset="0"/>
              </a:rPr>
              <a:t>  background(255);</a:t>
            </a:r>
          </a:p>
          <a:p>
            <a:r>
              <a:rPr lang="en-GB" sz="1400" dirty="0">
                <a:solidFill>
                  <a:schemeClr val="tx1"/>
                </a:solidFill>
                <a:latin typeface="Courier" pitchFamily="2" charset="0"/>
              </a:rPr>
              <a:t>  </a:t>
            </a:r>
            <a:r>
              <a:rPr lang="en-GB" sz="1400" dirty="0" err="1">
                <a:solidFill>
                  <a:schemeClr val="tx1"/>
                </a:solidFill>
                <a:latin typeface="Courier" pitchFamily="2" charset="0"/>
              </a:rPr>
              <a:t>ps.run</a:t>
            </a:r>
            <a:r>
              <a:rPr lang="en-GB" sz="1400" dirty="0">
                <a:solidFill>
                  <a:schemeClr val="tx1"/>
                </a:solidFill>
                <a:latin typeface="Courier" pitchFamily="2" charset="0"/>
              </a:rPr>
              <a:t>();</a:t>
            </a:r>
          </a:p>
          <a:p>
            <a:r>
              <a:rPr lang="en-GB" sz="1400" dirty="0">
                <a:solidFill>
                  <a:schemeClr val="tx1"/>
                </a:solidFill>
                <a:latin typeface="Courier" pitchFamily="2" charset="0"/>
              </a:rPr>
              <a:t>  </a:t>
            </a:r>
            <a:r>
              <a:rPr lang="en-GB" sz="1400" dirty="0" err="1">
                <a:solidFill>
                  <a:schemeClr val="tx1"/>
                </a:solidFill>
                <a:latin typeface="Courier" pitchFamily="2" charset="0"/>
              </a:rPr>
              <a:t>ps.addParticle</a:t>
            </a:r>
            <a:r>
              <a:rPr lang="en-GB" sz="1400" dirty="0">
                <a:solidFill>
                  <a:schemeClr val="tx1"/>
                </a:solidFill>
                <a:latin typeface="Courier" pitchFamily="2" charset="0"/>
              </a:rPr>
              <a:t>();</a:t>
            </a:r>
          </a:p>
          <a:p>
            <a:r>
              <a:rPr lang="en-GB" sz="1400" dirty="0">
                <a:solidFill>
                  <a:schemeClr val="tx1"/>
                </a:solidFill>
                <a:latin typeface="Courier" pitchFamily="2" charset="0"/>
              </a:rPr>
              <a:t>}</a:t>
            </a:r>
            <a:endParaRPr lang="en-US" sz="1400" dirty="0">
              <a:solidFill>
                <a:schemeClr val="tx1"/>
              </a:solidFill>
              <a:latin typeface="Courier" pitchFamily="2" charset="0"/>
            </a:endParaRPr>
          </a:p>
        </p:txBody>
      </p:sp>
    </p:spTree>
    <p:extLst>
      <p:ext uri="{BB962C8B-B14F-4D97-AF65-F5344CB8AC3E}">
        <p14:creationId xmlns:p14="http://schemas.microsoft.com/office/powerpoint/2010/main" val="6801637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292B6B-4B39-7C4D-ABF6-7531F50BCD7B}"/>
              </a:ext>
            </a:extLst>
          </p:cNvPr>
          <p:cNvSpPr>
            <a:spLocks noGrp="1"/>
          </p:cNvSpPr>
          <p:nvPr>
            <p:ph type="title"/>
          </p:nvPr>
        </p:nvSpPr>
        <p:spPr/>
        <p:txBody>
          <a:bodyPr/>
          <a:lstStyle/>
          <a:p>
            <a:r>
              <a:rPr lang="en-US" dirty="0"/>
              <a:t>Adding Forces</a:t>
            </a:r>
          </a:p>
        </p:txBody>
      </p:sp>
      <p:sp>
        <p:nvSpPr>
          <p:cNvPr id="3" name="Content Placeholder 2">
            <a:extLst>
              <a:ext uri="{FF2B5EF4-FFF2-40B4-BE49-F238E27FC236}">
                <a16:creationId xmlns:a16="http://schemas.microsoft.com/office/drawing/2014/main" id="{FAAB8892-A461-C244-847B-AD42F3CC4685}"/>
              </a:ext>
            </a:extLst>
          </p:cNvPr>
          <p:cNvSpPr>
            <a:spLocks noGrp="1"/>
          </p:cNvSpPr>
          <p:nvPr>
            <p:ph idx="1"/>
          </p:nvPr>
        </p:nvSpPr>
        <p:spPr>
          <a:xfrm>
            <a:off x="457200" y="1417638"/>
            <a:ext cx="8229600" cy="4525963"/>
          </a:xfrm>
        </p:spPr>
        <p:txBody>
          <a:bodyPr/>
          <a:lstStyle/>
          <a:p>
            <a:r>
              <a:rPr lang="en-GB" dirty="0"/>
              <a:t>Step 1 – add the </a:t>
            </a:r>
            <a:r>
              <a:rPr lang="en-GB" dirty="0" err="1"/>
              <a:t>applyForce</a:t>
            </a:r>
            <a:r>
              <a:rPr lang="en-GB" dirty="0"/>
              <a:t>() function</a:t>
            </a:r>
            <a:endParaRPr lang="en-US" i="1" dirty="0"/>
          </a:p>
        </p:txBody>
      </p:sp>
      <p:sp>
        <p:nvSpPr>
          <p:cNvPr id="5" name="Rounded Rectangle 4">
            <a:extLst>
              <a:ext uri="{FF2B5EF4-FFF2-40B4-BE49-F238E27FC236}">
                <a16:creationId xmlns:a16="http://schemas.microsoft.com/office/drawing/2014/main" id="{EB5C9E22-01AC-864A-8DF9-BA83C4DC447D}"/>
              </a:ext>
            </a:extLst>
          </p:cNvPr>
          <p:cNvSpPr/>
          <p:nvPr/>
        </p:nvSpPr>
        <p:spPr>
          <a:xfrm>
            <a:off x="215516" y="2132856"/>
            <a:ext cx="8712968" cy="4525963"/>
          </a:xfrm>
          <a:prstGeom prst="roundRect">
            <a:avLst>
              <a:gd name="adj" fmla="val 9468"/>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39713"/>
            <a:r>
              <a:rPr lang="en-GB" sz="2200" dirty="0">
                <a:solidFill>
                  <a:schemeClr val="tx1"/>
                </a:solidFill>
                <a:latin typeface="Courier" pitchFamily="2" charset="0"/>
              </a:rPr>
              <a:t>void </a:t>
            </a:r>
            <a:r>
              <a:rPr lang="en-GB" sz="2200" dirty="0" err="1">
                <a:solidFill>
                  <a:schemeClr val="tx1"/>
                </a:solidFill>
                <a:latin typeface="Courier" pitchFamily="2" charset="0"/>
              </a:rPr>
              <a:t>applyForce</a:t>
            </a:r>
            <a:r>
              <a:rPr lang="en-GB" sz="2200" dirty="0">
                <a:solidFill>
                  <a:schemeClr val="tx1"/>
                </a:solidFill>
                <a:latin typeface="Courier" pitchFamily="2" charset="0"/>
              </a:rPr>
              <a:t>(</a:t>
            </a:r>
            <a:r>
              <a:rPr lang="en-GB" sz="2200" dirty="0" err="1">
                <a:solidFill>
                  <a:schemeClr val="tx1"/>
                </a:solidFill>
                <a:latin typeface="Courier" pitchFamily="2" charset="0"/>
              </a:rPr>
              <a:t>PVector</a:t>
            </a:r>
            <a:r>
              <a:rPr lang="en-GB" sz="2200" dirty="0">
                <a:solidFill>
                  <a:schemeClr val="tx1"/>
                </a:solidFill>
                <a:latin typeface="Courier" pitchFamily="2" charset="0"/>
              </a:rPr>
              <a:t> force){</a:t>
            </a:r>
            <a:br>
              <a:rPr lang="en-GB" sz="2200" dirty="0">
                <a:solidFill>
                  <a:schemeClr val="tx1"/>
                </a:solidFill>
                <a:latin typeface="Courier" pitchFamily="2" charset="0"/>
              </a:rPr>
            </a:br>
            <a:r>
              <a:rPr lang="en-GB" sz="2200" dirty="0">
                <a:solidFill>
                  <a:schemeClr val="tx1"/>
                </a:solidFill>
                <a:latin typeface="Courier" pitchFamily="2" charset="0"/>
              </a:rPr>
              <a:t>   </a:t>
            </a:r>
            <a:r>
              <a:rPr lang="en-GB" sz="2200" dirty="0" err="1">
                <a:solidFill>
                  <a:schemeClr val="tx1"/>
                </a:solidFill>
                <a:latin typeface="Courier" pitchFamily="2" charset="0"/>
              </a:rPr>
              <a:t>PVector</a:t>
            </a:r>
            <a:r>
              <a:rPr lang="en-GB" sz="2200" dirty="0">
                <a:solidFill>
                  <a:schemeClr val="tx1"/>
                </a:solidFill>
                <a:latin typeface="Courier" pitchFamily="2" charset="0"/>
              </a:rPr>
              <a:t> f = </a:t>
            </a:r>
            <a:r>
              <a:rPr lang="en-GB" sz="2200" dirty="0" err="1">
                <a:solidFill>
                  <a:schemeClr val="tx1"/>
                </a:solidFill>
                <a:latin typeface="Courier" pitchFamily="2" charset="0"/>
              </a:rPr>
              <a:t>force.copy</a:t>
            </a:r>
            <a:r>
              <a:rPr lang="en-GB" sz="2200" dirty="0">
                <a:solidFill>
                  <a:schemeClr val="tx1"/>
                </a:solidFill>
                <a:latin typeface="Courier" pitchFamily="2" charset="0"/>
              </a:rPr>
              <a:t>();</a:t>
            </a:r>
          </a:p>
          <a:p>
            <a:pPr marL="239713"/>
            <a:r>
              <a:rPr lang="en-GB" sz="2200" dirty="0">
                <a:solidFill>
                  <a:schemeClr val="tx1"/>
                </a:solidFill>
                <a:latin typeface="Courier" pitchFamily="2" charset="0"/>
              </a:rPr>
              <a:t>   </a:t>
            </a:r>
            <a:r>
              <a:rPr lang="en-GB" sz="2200" dirty="0" err="1">
                <a:solidFill>
                  <a:schemeClr val="tx1"/>
                </a:solidFill>
                <a:latin typeface="Courier" pitchFamily="2" charset="0"/>
              </a:rPr>
              <a:t>f.div</a:t>
            </a:r>
            <a:r>
              <a:rPr lang="en-GB" sz="2200" dirty="0">
                <a:solidFill>
                  <a:schemeClr val="tx1"/>
                </a:solidFill>
                <a:latin typeface="Courier" pitchFamily="2" charset="0"/>
              </a:rPr>
              <a:t>(mass);</a:t>
            </a:r>
          </a:p>
          <a:p>
            <a:pPr marL="239713"/>
            <a:r>
              <a:rPr lang="en-GB" sz="2200" dirty="0">
                <a:solidFill>
                  <a:schemeClr val="tx1"/>
                </a:solidFill>
                <a:latin typeface="Courier" pitchFamily="2" charset="0"/>
              </a:rPr>
              <a:t>   </a:t>
            </a:r>
            <a:r>
              <a:rPr lang="en-GB" sz="2200" dirty="0" err="1">
                <a:solidFill>
                  <a:schemeClr val="tx1"/>
                </a:solidFill>
                <a:latin typeface="Courier" pitchFamily="2" charset="0"/>
              </a:rPr>
              <a:t>acceleration.add</a:t>
            </a:r>
            <a:r>
              <a:rPr lang="en-GB" sz="2200" dirty="0">
                <a:solidFill>
                  <a:schemeClr val="tx1"/>
                </a:solidFill>
                <a:latin typeface="Courier" pitchFamily="2" charset="0"/>
              </a:rPr>
              <a:t>(f);</a:t>
            </a:r>
            <a:br>
              <a:rPr lang="en-GB" sz="2200" dirty="0">
                <a:solidFill>
                  <a:schemeClr val="tx1"/>
                </a:solidFill>
                <a:latin typeface="Courier" pitchFamily="2" charset="0"/>
              </a:rPr>
            </a:br>
            <a:r>
              <a:rPr lang="en-GB" sz="2200" dirty="0">
                <a:solidFill>
                  <a:schemeClr val="tx1"/>
                </a:solidFill>
                <a:latin typeface="Courier" pitchFamily="2" charset="0"/>
              </a:rPr>
              <a:t>}</a:t>
            </a:r>
            <a:br>
              <a:rPr lang="en-GB" sz="2200" dirty="0">
                <a:solidFill>
                  <a:schemeClr val="tx1"/>
                </a:solidFill>
                <a:latin typeface="Courier" pitchFamily="2" charset="0"/>
              </a:rPr>
            </a:br>
            <a:br>
              <a:rPr lang="en-GB" sz="2200" dirty="0">
                <a:solidFill>
                  <a:schemeClr val="tx1"/>
                </a:solidFill>
                <a:latin typeface="Courier" pitchFamily="2" charset="0"/>
              </a:rPr>
            </a:br>
            <a:r>
              <a:rPr lang="en-GB" sz="2200" dirty="0">
                <a:solidFill>
                  <a:schemeClr val="tx1"/>
                </a:solidFill>
                <a:latin typeface="Courier" pitchFamily="2" charset="0"/>
              </a:rPr>
              <a:t>void update(){</a:t>
            </a:r>
            <a:br>
              <a:rPr lang="en-GB" sz="2200" dirty="0">
                <a:solidFill>
                  <a:schemeClr val="tx1"/>
                </a:solidFill>
                <a:latin typeface="Courier" pitchFamily="2" charset="0"/>
              </a:rPr>
            </a:br>
            <a:r>
              <a:rPr lang="en-GB" sz="2200" dirty="0">
                <a:solidFill>
                  <a:schemeClr val="tx1"/>
                </a:solidFill>
                <a:latin typeface="Courier" pitchFamily="2" charset="0"/>
              </a:rPr>
              <a:t>   </a:t>
            </a:r>
            <a:r>
              <a:rPr lang="en-GB" sz="2200" dirty="0" err="1">
                <a:solidFill>
                  <a:schemeClr val="tx1"/>
                </a:solidFill>
                <a:latin typeface="Courier" pitchFamily="2" charset="0"/>
              </a:rPr>
              <a:t>velocity.add</a:t>
            </a:r>
            <a:r>
              <a:rPr lang="en-GB" sz="2200" dirty="0">
                <a:solidFill>
                  <a:schemeClr val="tx1"/>
                </a:solidFill>
                <a:latin typeface="Courier" pitchFamily="2" charset="0"/>
              </a:rPr>
              <a:t>(acceleration);</a:t>
            </a:r>
            <a:br>
              <a:rPr lang="en-GB" sz="2200" dirty="0">
                <a:solidFill>
                  <a:schemeClr val="tx1"/>
                </a:solidFill>
                <a:latin typeface="Courier" pitchFamily="2" charset="0"/>
              </a:rPr>
            </a:br>
            <a:r>
              <a:rPr lang="en-GB" sz="2200" dirty="0">
                <a:solidFill>
                  <a:schemeClr val="tx1"/>
                </a:solidFill>
                <a:latin typeface="Courier" pitchFamily="2" charset="0"/>
              </a:rPr>
              <a:t>   </a:t>
            </a:r>
            <a:r>
              <a:rPr lang="en-GB" sz="2200" dirty="0" err="1">
                <a:solidFill>
                  <a:schemeClr val="tx1"/>
                </a:solidFill>
                <a:latin typeface="Courier" pitchFamily="2" charset="0"/>
              </a:rPr>
              <a:t>position.add</a:t>
            </a:r>
            <a:r>
              <a:rPr lang="en-GB" sz="2200" dirty="0">
                <a:solidFill>
                  <a:schemeClr val="tx1"/>
                </a:solidFill>
                <a:latin typeface="Courier" pitchFamily="2" charset="0"/>
              </a:rPr>
              <a:t>(velocity);</a:t>
            </a:r>
            <a:br>
              <a:rPr lang="en-GB" sz="2200" dirty="0">
                <a:solidFill>
                  <a:schemeClr val="tx1"/>
                </a:solidFill>
                <a:latin typeface="Courier" pitchFamily="2" charset="0"/>
              </a:rPr>
            </a:br>
            <a:r>
              <a:rPr lang="en-GB" sz="2200" dirty="0">
                <a:solidFill>
                  <a:schemeClr val="tx1"/>
                </a:solidFill>
                <a:latin typeface="Courier" pitchFamily="2" charset="0"/>
              </a:rPr>
              <a:t>   </a:t>
            </a:r>
            <a:r>
              <a:rPr lang="en-GB" sz="2200" dirty="0" err="1">
                <a:solidFill>
                  <a:schemeClr val="tx1"/>
                </a:solidFill>
                <a:latin typeface="Courier" pitchFamily="2" charset="0"/>
              </a:rPr>
              <a:t>acceleration.mult</a:t>
            </a:r>
            <a:r>
              <a:rPr lang="en-GB" sz="2200" dirty="0">
                <a:solidFill>
                  <a:schemeClr val="tx1"/>
                </a:solidFill>
                <a:latin typeface="Courier" pitchFamily="2" charset="0"/>
              </a:rPr>
              <a:t>(0);</a:t>
            </a:r>
          </a:p>
          <a:p>
            <a:pPr marL="239713"/>
            <a:r>
              <a:rPr lang="en-GB" sz="2200" dirty="0">
                <a:solidFill>
                  <a:schemeClr val="tx1"/>
                </a:solidFill>
                <a:latin typeface="Courier" pitchFamily="2" charset="0"/>
              </a:rPr>
              <a:t>   lifespan -= 2.0;</a:t>
            </a:r>
            <a:br>
              <a:rPr lang="en-GB" sz="2200" dirty="0">
                <a:solidFill>
                  <a:schemeClr val="tx1"/>
                </a:solidFill>
                <a:latin typeface="Courier" pitchFamily="2" charset="0"/>
              </a:rPr>
            </a:br>
            <a:r>
              <a:rPr lang="en-GB" sz="2200" dirty="0">
                <a:solidFill>
                  <a:schemeClr val="tx1"/>
                </a:solidFill>
                <a:latin typeface="Courier" pitchFamily="2" charset="0"/>
              </a:rPr>
              <a:t>} </a:t>
            </a:r>
            <a:endParaRPr lang="en-US" sz="2200" dirty="0">
              <a:solidFill>
                <a:schemeClr val="tx1"/>
              </a:solidFill>
              <a:latin typeface="Courier" pitchFamily="2" charset="0"/>
            </a:endParaRPr>
          </a:p>
        </p:txBody>
      </p:sp>
    </p:spTree>
    <p:extLst>
      <p:ext uri="{BB962C8B-B14F-4D97-AF65-F5344CB8AC3E}">
        <p14:creationId xmlns:p14="http://schemas.microsoft.com/office/powerpoint/2010/main" val="2471863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96E7FA9-3F96-EC42-9A3E-C887B88AEA09}"/>
              </a:ext>
            </a:extLst>
          </p:cNvPr>
          <p:cNvSpPr>
            <a:spLocks noGrp="1"/>
          </p:cNvSpPr>
          <p:nvPr>
            <p:ph idx="1"/>
          </p:nvPr>
        </p:nvSpPr>
        <p:spPr/>
        <p:txBody>
          <a:bodyPr/>
          <a:lstStyle/>
          <a:p>
            <a:r>
              <a:rPr lang="en-GB" dirty="0"/>
              <a:t>apply the force to the particle system and let it manage applying the force to all the individual particles</a:t>
            </a:r>
            <a:endParaRPr lang="en-US" dirty="0"/>
          </a:p>
        </p:txBody>
      </p:sp>
      <p:sp>
        <p:nvSpPr>
          <p:cNvPr id="6" name="Title 5">
            <a:extLst>
              <a:ext uri="{FF2B5EF4-FFF2-40B4-BE49-F238E27FC236}">
                <a16:creationId xmlns:a16="http://schemas.microsoft.com/office/drawing/2014/main" id="{4D07ADED-A58B-AE4C-85F3-CF6428B620B5}"/>
              </a:ext>
            </a:extLst>
          </p:cNvPr>
          <p:cNvSpPr>
            <a:spLocks noGrp="1"/>
          </p:cNvSpPr>
          <p:nvPr>
            <p:ph type="title"/>
          </p:nvPr>
        </p:nvSpPr>
        <p:spPr/>
        <p:txBody>
          <a:bodyPr>
            <a:normAutofit/>
          </a:bodyPr>
          <a:lstStyle/>
          <a:p>
            <a:r>
              <a:rPr lang="en-US" dirty="0"/>
              <a:t>Apply a force globally</a:t>
            </a:r>
          </a:p>
        </p:txBody>
      </p:sp>
      <p:sp>
        <p:nvSpPr>
          <p:cNvPr id="7" name="Rounded Rectangle 6">
            <a:extLst>
              <a:ext uri="{FF2B5EF4-FFF2-40B4-BE49-F238E27FC236}">
                <a16:creationId xmlns:a16="http://schemas.microsoft.com/office/drawing/2014/main" id="{5A58EE0A-D130-6442-A1AD-557872ABB558}"/>
              </a:ext>
            </a:extLst>
          </p:cNvPr>
          <p:cNvSpPr/>
          <p:nvPr/>
        </p:nvSpPr>
        <p:spPr>
          <a:xfrm>
            <a:off x="215516" y="3212977"/>
            <a:ext cx="8712968" cy="3110576"/>
          </a:xfrm>
          <a:prstGeom prst="roundRect">
            <a:avLst>
              <a:gd name="adj" fmla="val 9468"/>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39713"/>
            <a:r>
              <a:rPr lang="en-GB" sz="2200" dirty="0" err="1">
                <a:solidFill>
                  <a:schemeClr val="tx1"/>
                </a:solidFill>
                <a:latin typeface="Courier" pitchFamily="2" charset="0"/>
              </a:rPr>
              <a:t>PVector</a:t>
            </a:r>
            <a:r>
              <a:rPr lang="en-GB" sz="2200" dirty="0">
                <a:solidFill>
                  <a:schemeClr val="tx1"/>
                </a:solidFill>
                <a:latin typeface="Courier" pitchFamily="2" charset="0"/>
              </a:rPr>
              <a:t> gravity = new </a:t>
            </a:r>
            <a:r>
              <a:rPr lang="en-GB" sz="2200" dirty="0" err="1">
                <a:solidFill>
                  <a:schemeClr val="tx1"/>
                </a:solidFill>
                <a:latin typeface="Courier" pitchFamily="2" charset="0"/>
              </a:rPr>
              <a:t>PVector</a:t>
            </a:r>
            <a:r>
              <a:rPr lang="en-GB" sz="2200" dirty="0">
                <a:solidFill>
                  <a:schemeClr val="tx1"/>
                </a:solidFill>
                <a:latin typeface="Courier" pitchFamily="2" charset="0"/>
              </a:rPr>
              <a:t>(0,0.1);</a:t>
            </a:r>
          </a:p>
          <a:p>
            <a:pPr marL="239713"/>
            <a:endParaRPr lang="en-GB" sz="2200" dirty="0">
              <a:solidFill>
                <a:schemeClr val="tx1"/>
              </a:solidFill>
              <a:latin typeface="Courier" pitchFamily="2" charset="0"/>
            </a:endParaRPr>
          </a:p>
          <a:p>
            <a:pPr marL="239713"/>
            <a:r>
              <a:rPr lang="en-US" sz="2200" dirty="0">
                <a:solidFill>
                  <a:schemeClr val="tx1"/>
                </a:solidFill>
                <a:latin typeface="Courier" pitchFamily="2" charset="0"/>
              </a:rPr>
              <a:t>void draw() {</a:t>
            </a:r>
          </a:p>
          <a:p>
            <a:pPr marL="239713"/>
            <a:r>
              <a:rPr lang="en-US" sz="2200" dirty="0">
                <a:solidFill>
                  <a:schemeClr val="tx1"/>
                </a:solidFill>
                <a:latin typeface="Courier" pitchFamily="2" charset="0"/>
              </a:rPr>
              <a:t>  background(100);</a:t>
            </a:r>
          </a:p>
          <a:p>
            <a:pPr marL="239713"/>
            <a:r>
              <a:rPr lang="en-US" sz="2200" dirty="0">
                <a:solidFill>
                  <a:schemeClr val="tx1"/>
                </a:solidFill>
                <a:latin typeface="Courier" pitchFamily="2" charset="0"/>
              </a:rPr>
              <a:t>  </a:t>
            </a:r>
            <a:r>
              <a:rPr lang="en-US" sz="2200" dirty="0" err="1">
                <a:solidFill>
                  <a:schemeClr val="tx1"/>
                </a:solidFill>
                <a:latin typeface="Courier" pitchFamily="2" charset="0"/>
              </a:rPr>
              <a:t>ps.applyForce</a:t>
            </a:r>
            <a:r>
              <a:rPr lang="en-US" sz="2200" dirty="0">
                <a:solidFill>
                  <a:schemeClr val="tx1"/>
                </a:solidFill>
                <a:latin typeface="Courier" pitchFamily="2" charset="0"/>
              </a:rPr>
              <a:t>(gravity);</a:t>
            </a:r>
          </a:p>
          <a:p>
            <a:pPr marL="239713"/>
            <a:r>
              <a:rPr lang="en-US" sz="2200" dirty="0">
                <a:solidFill>
                  <a:schemeClr val="tx1"/>
                </a:solidFill>
                <a:latin typeface="Courier" pitchFamily="2" charset="0"/>
              </a:rPr>
              <a:t>  </a:t>
            </a:r>
            <a:r>
              <a:rPr lang="en-US" sz="2200" dirty="0" err="1">
                <a:solidFill>
                  <a:schemeClr val="tx1"/>
                </a:solidFill>
                <a:latin typeface="Courier" pitchFamily="2" charset="0"/>
              </a:rPr>
              <a:t>ps.addParticle</a:t>
            </a:r>
            <a:r>
              <a:rPr lang="en-US" sz="2200" dirty="0">
                <a:solidFill>
                  <a:schemeClr val="tx1"/>
                </a:solidFill>
                <a:latin typeface="Courier" pitchFamily="2" charset="0"/>
              </a:rPr>
              <a:t>();</a:t>
            </a:r>
          </a:p>
          <a:p>
            <a:pPr marL="239713"/>
            <a:r>
              <a:rPr lang="en-US" sz="2200" dirty="0">
                <a:solidFill>
                  <a:schemeClr val="tx1"/>
                </a:solidFill>
                <a:latin typeface="Courier" pitchFamily="2" charset="0"/>
              </a:rPr>
              <a:t>  </a:t>
            </a:r>
            <a:r>
              <a:rPr lang="en-US" sz="2200" dirty="0" err="1">
                <a:solidFill>
                  <a:schemeClr val="tx1"/>
                </a:solidFill>
                <a:latin typeface="Courier" pitchFamily="2" charset="0"/>
              </a:rPr>
              <a:t>ps.run</a:t>
            </a:r>
            <a:r>
              <a:rPr lang="en-US" sz="2200" dirty="0">
                <a:solidFill>
                  <a:schemeClr val="tx1"/>
                </a:solidFill>
                <a:latin typeface="Courier" pitchFamily="2" charset="0"/>
              </a:rPr>
              <a:t>();</a:t>
            </a:r>
          </a:p>
          <a:p>
            <a:pPr marL="239713"/>
            <a:r>
              <a:rPr lang="en-US" sz="2200" dirty="0">
                <a:solidFill>
                  <a:schemeClr val="tx1"/>
                </a:solidFill>
                <a:latin typeface="Courier" pitchFamily="2" charset="0"/>
              </a:rPr>
              <a:t>}</a:t>
            </a:r>
          </a:p>
        </p:txBody>
      </p:sp>
    </p:spTree>
    <p:extLst>
      <p:ext uri="{BB962C8B-B14F-4D97-AF65-F5344CB8AC3E}">
        <p14:creationId xmlns:p14="http://schemas.microsoft.com/office/powerpoint/2010/main" val="29001002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96E7FA9-3F96-EC42-9A3E-C887B88AEA09}"/>
              </a:ext>
            </a:extLst>
          </p:cNvPr>
          <p:cNvSpPr>
            <a:spLocks noGrp="1"/>
          </p:cNvSpPr>
          <p:nvPr>
            <p:ph idx="1"/>
          </p:nvPr>
        </p:nvSpPr>
        <p:spPr/>
        <p:txBody>
          <a:bodyPr/>
          <a:lstStyle/>
          <a:p>
            <a:pPr marL="0" indent="0">
              <a:buNone/>
            </a:pPr>
            <a:endParaRPr lang="en-US" dirty="0"/>
          </a:p>
        </p:txBody>
      </p:sp>
      <p:sp>
        <p:nvSpPr>
          <p:cNvPr id="6" name="Title 5">
            <a:extLst>
              <a:ext uri="{FF2B5EF4-FFF2-40B4-BE49-F238E27FC236}">
                <a16:creationId xmlns:a16="http://schemas.microsoft.com/office/drawing/2014/main" id="{4D07ADED-A58B-AE4C-85F3-CF6428B620B5}"/>
              </a:ext>
            </a:extLst>
          </p:cNvPr>
          <p:cNvSpPr>
            <a:spLocks noGrp="1"/>
          </p:cNvSpPr>
          <p:nvPr>
            <p:ph type="title"/>
          </p:nvPr>
        </p:nvSpPr>
        <p:spPr/>
        <p:txBody>
          <a:bodyPr>
            <a:noAutofit/>
          </a:bodyPr>
          <a:lstStyle/>
          <a:p>
            <a:r>
              <a:rPr lang="en-US" sz="3200" dirty="0" err="1"/>
              <a:t>applyForce</a:t>
            </a:r>
            <a:r>
              <a:rPr lang="en-US" sz="3200" dirty="0"/>
              <a:t>() in the </a:t>
            </a:r>
            <a:r>
              <a:rPr lang="en-US" sz="3200" dirty="0" err="1"/>
              <a:t>ParticleSystem</a:t>
            </a:r>
            <a:r>
              <a:rPr lang="en-US" sz="3200" dirty="0"/>
              <a:t> class</a:t>
            </a:r>
          </a:p>
        </p:txBody>
      </p:sp>
      <p:sp>
        <p:nvSpPr>
          <p:cNvPr id="7" name="Rounded Rectangle 6">
            <a:extLst>
              <a:ext uri="{FF2B5EF4-FFF2-40B4-BE49-F238E27FC236}">
                <a16:creationId xmlns:a16="http://schemas.microsoft.com/office/drawing/2014/main" id="{5A58EE0A-D130-6442-A1AD-557872ABB558}"/>
              </a:ext>
            </a:extLst>
          </p:cNvPr>
          <p:cNvSpPr/>
          <p:nvPr/>
        </p:nvSpPr>
        <p:spPr>
          <a:xfrm>
            <a:off x="215516" y="1988840"/>
            <a:ext cx="8712968" cy="3110576"/>
          </a:xfrm>
          <a:prstGeom prst="roundRect">
            <a:avLst>
              <a:gd name="adj" fmla="val 9468"/>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39713"/>
            <a:r>
              <a:rPr lang="en-GB" sz="2200" dirty="0">
                <a:solidFill>
                  <a:schemeClr val="tx1"/>
                </a:solidFill>
                <a:latin typeface="Courier" pitchFamily="2" charset="0"/>
              </a:rPr>
              <a:t>  void </a:t>
            </a:r>
            <a:r>
              <a:rPr lang="en-GB" sz="2200" dirty="0" err="1">
                <a:solidFill>
                  <a:schemeClr val="tx1"/>
                </a:solidFill>
                <a:latin typeface="Courier" pitchFamily="2" charset="0"/>
              </a:rPr>
              <a:t>applyForce</a:t>
            </a:r>
            <a:r>
              <a:rPr lang="en-GB" sz="2200" dirty="0">
                <a:solidFill>
                  <a:schemeClr val="tx1"/>
                </a:solidFill>
                <a:latin typeface="Courier" pitchFamily="2" charset="0"/>
              </a:rPr>
              <a:t>(</a:t>
            </a:r>
            <a:r>
              <a:rPr lang="en-GB" sz="2200" dirty="0" err="1">
                <a:solidFill>
                  <a:schemeClr val="tx1"/>
                </a:solidFill>
                <a:latin typeface="Courier" pitchFamily="2" charset="0"/>
              </a:rPr>
              <a:t>PVector</a:t>
            </a:r>
            <a:r>
              <a:rPr lang="en-GB" sz="2200" dirty="0">
                <a:solidFill>
                  <a:schemeClr val="tx1"/>
                </a:solidFill>
                <a:latin typeface="Courier" pitchFamily="2" charset="0"/>
              </a:rPr>
              <a:t> f) {</a:t>
            </a:r>
          </a:p>
          <a:p>
            <a:pPr marL="239713"/>
            <a:r>
              <a:rPr lang="en-GB" sz="2200" dirty="0">
                <a:solidFill>
                  <a:schemeClr val="tx1"/>
                </a:solidFill>
                <a:latin typeface="Courier" pitchFamily="2" charset="0"/>
              </a:rPr>
              <a:t>    for (Particle p: particles) {</a:t>
            </a:r>
          </a:p>
          <a:p>
            <a:pPr marL="239713"/>
            <a:r>
              <a:rPr lang="en-GB" sz="2200" dirty="0">
                <a:solidFill>
                  <a:schemeClr val="tx1"/>
                </a:solidFill>
                <a:latin typeface="Courier" pitchFamily="2" charset="0"/>
              </a:rPr>
              <a:t>      </a:t>
            </a:r>
            <a:r>
              <a:rPr lang="en-GB" sz="2200" dirty="0" err="1">
                <a:solidFill>
                  <a:schemeClr val="tx1"/>
                </a:solidFill>
                <a:latin typeface="Courier" pitchFamily="2" charset="0"/>
              </a:rPr>
              <a:t>p.applyForce</a:t>
            </a:r>
            <a:r>
              <a:rPr lang="en-GB" sz="2200" dirty="0">
                <a:solidFill>
                  <a:schemeClr val="tx1"/>
                </a:solidFill>
                <a:latin typeface="Courier" pitchFamily="2" charset="0"/>
              </a:rPr>
              <a:t>(f);</a:t>
            </a:r>
          </a:p>
          <a:p>
            <a:pPr marL="239713"/>
            <a:r>
              <a:rPr lang="en-GB" sz="2200" dirty="0">
                <a:solidFill>
                  <a:schemeClr val="tx1"/>
                </a:solidFill>
                <a:latin typeface="Courier" pitchFamily="2" charset="0"/>
              </a:rPr>
              <a:t>    }</a:t>
            </a:r>
          </a:p>
          <a:p>
            <a:pPr marL="239713"/>
            <a:r>
              <a:rPr lang="en-GB" sz="2200" dirty="0">
                <a:solidFill>
                  <a:schemeClr val="tx1"/>
                </a:solidFill>
                <a:latin typeface="Courier" pitchFamily="2" charset="0"/>
              </a:rPr>
              <a:t>  }</a:t>
            </a:r>
            <a:endParaRPr lang="en-US" sz="2200" dirty="0">
              <a:solidFill>
                <a:schemeClr val="tx1"/>
              </a:solidFill>
              <a:latin typeface="Courier" pitchFamily="2" charset="0"/>
            </a:endParaRPr>
          </a:p>
        </p:txBody>
      </p:sp>
    </p:spTree>
    <p:extLst>
      <p:ext uri="{BB962C8B-B14F-4D97-AF65-F5344CB8AC3E}">
        <p14:creationId xmlns:p14="http://schemas.microsoft.com/office/powerpoint/2010/main" val="19262237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F2746F-39BF-F246-9BA3-04A04BD7C89C}"/>
              </a:ext>
            </a:extLst>
          </p:cNvPr>
          <p:cNvSpPr>
            <a:spLocks noGrp="1"/>
          </p:cNvSpPr>
          <p:nvPr>
            <p:ph type="title"/>
          </p:nvPr>
        </p:nvSpPr>
        <p:spPr/>
        <p:txBody>
          <a:bodyPr>
            <a:noAutofit/>
          </a:bodyPr>
          <a:lstStyle/>
          <a:p>
            <a:r>
              <a:rPr lang="en-US" sz="3600" dirty="0"/>
              <a:t>Particle systems with </a:t>
            </a:r>
            <a:r>
              <a:rPr lang="en-US" sz="3600" dirty="0" err="1"/>
              <a:t>Repellers</a:t>
            </a:r>
            <a:endParaRPr lang="en-US" sz="3600" dirty="0"/>
          </a:p>
        </p:txBody>
      </p:sp>
      <p:sp>
        <p:nvSpPr>
          <p:cNvPr id="3" name="Content Placeholder 2">
            <a:extLst>
              <a:ext uri="{FF2B5EF4-FFF2-40B4-BE49-F238E27FC236}">
                <a16:creationId xmlns:a16="http://schemas.microsoft.com/office/drawing/2014/main" id="{E2AAFC81-02EE-9F4A-8126-109134E52442}"/>
              </a:ext>
            </a:extLst>
          </p:cNvPr>
          <p:cNvSpPr>
            <a:spLocks noGrp="1"/>
          </p:cNvSpPr>
          <p:nvPr>
            <p:ph idx="1"/>
          </p:nvPr>
        </p:nvSpPr>
        <p:spPr/>
        <p:txBody>
          <a:bodyPr/>
          <a:lstStyle/>
          <a:p>
            <a:pPr marL="0" indent="0">
              <a:buNone/>
            </a:pPr>
            <a:r>
              <a:rPr lang="en-GB" dirty="0"/>
              <a:t>We’re going to need two major additions to our code:</a:t>
            </a:r>
          </a:p>
          <a:p>
            <a:r>
              <a:rPr lang="en-GB" dirty="0"/>
              <a:t>A </a:t>
            </a:r>
            <a:r>
              <a:rPr lang="en-GB" dirty="0" err="1"/>
              <a:t>Repeller</a:t>
            </a:r>
            <a:r>
              <a:rPr lang="en-GB" dirty="0"/>
              <a:t> object (declared, initialized, and displayed).</a:t>
            </a:r>
          </a:p>
          <a:p>
            <a:r>
              <a:rPr lang="en-GB" dirty="0"/>
              <a:t>A function that passes the </a:t>
            </a:r>
            <a:r>
              <a:rPr lang="en-GB" dirty="0" err="1"/>
              <a:t>Repeller</a:t>
            </a:r>
            <a:r>
              <a:rPr lang="en-GB" dirty="0"/>
              <a:t> object into the </a:t>
            </a:r>
            <a:r>
              <a:rPr lang="en-GB" dirty="0" err="1"/>
              <a:t>ParticleSystem</a:t>
            </a:r>
            <a:r>
              <a:rPr lang="en-GB" dirty="0"/>
              <a:t> so that it can apply a force to each particle object.</a:t>
            </a:r>
          </a:p>
          <a:p>
            <a:endParaRPr lang="en-US" dirty="0"/>
          </a:p>
        </p:txBody>
      </p:sp>
    </p:spTree>
    <p:extLst>
      <p:ext uri="{BB962C8B-B14F-4D97-AF65-F5344CB8AC3E}">
        <p14:creationId xmlns:p14="http://schemas.microsoft.com/office/powerpoint/2010/main" val="1029177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E79710-D6E5-4346-B0B6-711C5B49A429}"/>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6F2560EA-DCF1-314A-861F-45175883AEAE}"/>
              </a:ext>
            </a:extLst>
          </p:cNvPr>
          <p:cNvSpPr>
            <a:spLocks noGrp="1"/>
          </p:cNvSpPr>
          <p:nvPr>
            <p:ph idx="1"/>
          </p:nvPr>
        </p:nvSpPr>
        <p:spPr/>
        <p:txBody>
          <a:bodyPr/>
          <a:lstStyle/>
          <a:p>
            <a:endParaRPr lang="en-US"/>
          </a:p>
        </p:txBody>
      </p:sp>
      <p:sp>
        <p:nvSpPr>
          <p:cNvPr id="4" name="Rounded Rectangle 3">
            <a:extLst>
              <a:ext uri="{FF2B5EF4-FFF2-40B4-BE49-F238E27FC236}">
                <a16:creationId xmlns:a16="http://schemas.microsoft.com/office/drawing/2014/main" id="{154492A4-CA94-054B-B48E-E9194C902CA1}"/>
              </a:ext>
            </a:extLst>
          </p:cNvPr>
          <p:cNvSpPr/>
          <p:nvPr/>
        </p:nvSpPr>
        <p:spPr>
          <a:xfrm>
            <a:off x="215516" y="274638"/>
            <a:ext cx="8712968" cy="6211241"/>
          </a:xfrm>
          <a:prstGeom prst="roundRect">
            <a:avLst>
              <a:gd name="adj" fmla="val 9468"/>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39713"/>
            <a:r>
              <a:rPr lang="en-US" sz="2000" dirty="0" err="1">
                <a:solidFill>
                  <a:schemeClr val="tx1"/>
                </a:solidFill>
                <a:latin typeface="Courier" pitchFamily="2" charset="0"/>
              </a:rPr>
              <a:t>ParticleSystem</a:t>
            </a:r>
            <a:r>
              <a:rPr lang="en-US" sz="2000" dirty="0">
                <a:solidFill>
                  <a:schemeClr val="tx1"/>
                </a:solidFill>
                <a:latin typeface="Courier" pitchFamily="2" charset="0"/>
              </a:rPr>
              <a:t> </a:t>
            </a:r>
            <a:r>
              <a:rPr lang="en-US" sz="2000" dirty="0" err="1">
                <a:solidFill>
                  <a:schemeClr val="tx1"/>
                </a:solidFill>
                <a:latin typeface="Courier" pitchFamily="2" charset="0"/>
              </a:rPr>
              <a:t>ps</a:t>
            </a:r>
            <a:r>
              <a:rPr lang="en-US" sz="2000" dirty="0">
                <a:solidFill>
                  <a:schemeClr val="tx1"/>
                </a:solidFill>
                <a:latin typeface="Courier" pitchFamily="2" charset="0"/>
              </a:rPr>
              <a:t>;</a:t>
            </a:r>
          </a:p>
          <a:p>
            <a:pPr marL="239713"/>
            <a:r>
              <a:rPr lang="en-US" sz="2000" b="1" dirty="0" err="1">
                <a:solidFill>
                  <a:schemeClr val="tx1"/>
                </a:solidFill>
                <a:latin typeface="Courier" pitchFamily="2" charset="0"/>
              </a:rPr>
              <a:t>Repeller</a:t>
            </a:r>
            <a:r>
              <a:rPr lang="en-US" sz="2000" b="1" dirty="0">
                <a:solidFill>
                  <a:schemeClr val="tx1"/>
                </a:solidFill>
                <a:latin typeface="Courier" pitchFamily="2" charset="0"/>
              </a:rPr>
              <a:t> </a:t>
            </a:r>
            <a:r>
              <a:rPr lang="en-US" sz="2000" b="1" dirty="0" err="1">
                <a:solidFill>
                  <a:schemeClr val="tx1"/>
                </a:solidFill>
                <a:latin typeface="Courier" pitchFamily="2" charset="0"/>
              </a:rPr>
              <a:t>repeller</a:t>
            </a:r>
            <a:r>
              <a:rPr lang="en-US" sz="2000" b="1" dirty="0">
                <a:solidFill>
                  <a:schemeClr val="tx1"/>
                </a:solidFill>
                <a:latin typeface="Courier" pitchFamily="2" charset="0"/>
              </a:rPr>
              <a:t>;</a:t>
            </a:r>
          </a:p>
          <a:p>
            <a:pPr marL="239713"/>
            <a:r>
              <a:rPr lang="en-US" sz="2000" dirty="0">
                <a:solidFill>
                  <a:schemeClr val="tx1"/>
                </a:solidFill>
                <a:latin typeface="Courier" pitchFamily="2" charset="0"/>
              </a:rPr>
              <a:t> </a:t>
            </a:r>
          </a:p>
          <a:p>
            <a:pPr marL="239713"/>
            <a:r>
              <a:rPr lang="en-US" sz="2000" dirty="0">
                <a:solidFill>
                  <a:schemeClr val="tx1"/>
                </a:solidFill>
                <a:latin typeface="Courier" pitchFamily="2" charset="0"/>
              </a:rPr>
              <a:t>void setup() {</a:t>
            </a:r>
          </a:p>
          <a:p>
            <a:pPr marL="239713"/>
            <a:r>
              <a:rPr lang="en-US" sz="2000" dirty="0">
                <a:solidFill>
                  <a:schemeClr val="tx1"/>
                </a:solidFill>
                <a:latin typeface="Courier" pitchFamily="2" charset="0"/>
              </a:rPr>
              <a:t>  size(640,360);</a:t>
            </a:r>
          </a:p>
          <a:p>
            <a:pPr marL="239713"/>
            <a:r>
              <a:rPr lang="en-US" sz="2000" dirty="0">
                <a:solidFill>
                  <a:schemeClr val="tx1"/>
                </a:solidFill>
                <a:latin typeface="Courier" pitchFamily="2" charset="0"/>
              </a:rPr>
              <a:t>  </a:t>
            </a:r>
            <a:r>
              <a:rPr lang="en-US" sz="2000" dirty="0" err="1">
                <a:solidFill>
                  <a:schemeClr val="tx1"/>
                </a:solidFill>
                <a:latin typeface="Courier" pitchFamily="2" charset="0"/>
              </a:rPr>
              <a:t>ps</a:t>
            </a:r>
            <a:r>
              <a:rPr lang="en-US" sz="2000" dirty="0">
                <a:solidFill>
                  <a:schemeClr val="tx1"/>
                </a:solidFill>
                <a:latin typeface="Courier" pitchFamily="2" charset="0"/>
              </a:rPr>
              <a:t> = new </a:t>
            </a:r>
            <a:r>
              <a:rPr lang="en-US" sz="2000" dirty="0" err="1">
                <a:solidFill>
                  <a:schemeClr val="tx1"/>
                </a:solidFill>
                <a:latin typeface="Courier" pitchFamily="2" charset="0"/>
              </a:rPr>
              <a:t>ParticleSystem</a:t>
            </a:r>
            <a:r>
              <a:rPr lang="en-US" sz="2000" dirty="0">
                <a:solidFill>
                  <a:schemeClr val="tx1"/>
                </a:solidFill>
                <a:latin typeface="Courier" pitchFamily="2" charset="0"/>
              </a:rPr>
              <a:t>(new </a:t>
            </a:r>
            <a:r>
              <a:rPr lang="en-US" sz="2000" dirty="0" err="1">
                <a:solidFill>
                  <a:schemeClr val="tx1"/>
                </a:solidFill>
                <a:latin typeface="Courier" pitchFamily="2" charset="0"/>
              </a:rPr>
              <a:t>PVector</a:t>
            </a:r>
            <a:r>
              <a:rPr lang="en-US" sz="2000" dirty="0">
                <a:solidFill>
                  <a:schemeClr val="tx1"/>
                </a:solidFill>
                <a:latin typeface="Courier" pitchFamily="2" charset="0"/>
              </a:rPr>
              <a:t>(width/2,50));</a:t>
            </a:r>
          </a:p>
          <a:p>
            <a:pPr marL="239713"/>
            <a:r>
              <a:rPr lang="en-US" sz="2000" dirty="0">
                <a:solidFill>
                  <a:schemeClr val="tx1"/>
                </a:solidFill>
                <a:latin typeface="Courier" pitchFamily="2" charset="0"/>
              </a:rPr>
              <a:t>  </a:t>
            </a:r>
            <a:r>
              <a:rPr lang="en-US" sz="2000" b="1" dirty="0" err="1">
                <a:solidFill>
                  <a:schemeClr val="tx1"/>
                </a:solidFill>
                <a:latin typeface="Courier" pitchFamily="2" charset="0"/>
              </a:rPr>
              <a:t>repeller</a:t>
            </a:r>
            <a:r>
              <a:rPr lang="en-US" sz="2000" b="1" dirty="0">
                <a:solidFill>
                  <a:schemeClr val="tx1"/>
                </a:solidFill>
                <a:latin typeface="Courier" pitchFamily="2" charset="0"/>
              </a:rPr>
              <a:t> = new </a:t>
            </a:r>
            <a:r>
              <a:rPr lang="en-US" sz="2000" b="1" dirty="0" err="1">
                <a:solidFill>
                  <a:schemeClr val="tx1"/>
                </a:solidFill>
                <a:latin typeface="Courier" pitchFamily="2" charset="0"/>
              </a:rPr>
              <a:t>Repeller</a:t>
            </a:r>
            <a:r>
              <a:rPr lang="en-US" sz="2000" b="1" dirty="0">
                <a:solidFill>
                  <a:schemeClr val="tx1"/>
                </a:solidFill>
                <a:latin typeface="Courier" pitchFamily="2" charset="0"/>
              </a:rPr>
              <a:t>(width/2-20,height/2);</a:t>
            </a:r>
          </a:p>
          <a:p>
            <a:pPr marL="239713"/>
            <a:r>
              <a:rPr lang="en-US" sz="2000" b="1" dirty="0">
                <a:solidFill>
                  <a:schemeClr val="tx1"/>
                </a:solidFill>
                <a:latin typeface="Courier" pitchFamily="2" charset="0"/>
              </a:rPr>
              <a:t>}</a:t>
            </a:r>
          </a:p>
          <a:p>
            <a:pPr marL="239713"/>
            <a:r>
              <a:rPr lang="en-US" sz="2000" dirty="0">
                <a:solidFill>
                  <a:schemeClr val="tx1"/>
                </a:solidFill>
                <a:latin typeface="Courier" pitchFamily="2" charset="0"/>
              </a:rPr>
              <a:t> </a:t>
            </a:r>
          </a:p>
          <a:p>
            <a:pPr marL="239713"/>
            <a:r>
              <a:rPr lang="en-US" sz="2000" dirty="0">
                <a:solidFill>
                  <a:schemeClr val="tx1"/>
                </a:solidFill>
                <a:latin typeface="Courier" pitchFamily="2" charset="0"/>
              </a:rPr>
              <a:t>void draw() {</a:t>
            </a:r>
          </a:p>
          <a:p>
            <a:pPr marL="239713"/>
            <a:r>
              <a:rPr lang="en-US" sz="2000" dirty="0">
                <a:solidFill>
                  <a:schemeClr val="tx1"/>
                </a:solidFill>
                <a:latin typeface="Courier" pitchFamily="2" charset="0"/>
              </a:rPr>
              <a:t>  background(100);</a:t>
            </a:r>
          </a:p>
          <a:p>
            <a:pPr marL="239713"/>
            <a:r>
              <a:rPr lang="en-US" sz="2000" dirty="0">
                <a:solidFill>
                  <a:schemeClr val="tx1"/>
                </a:solidFill>
                <a:latin typeface="Courier" pitchFamily="2" charset="0"/>
              </a:rPr>
              <a:t>  </a:t>
            </a:r>
            <a:r>
              <a:rPr lang="en-US" sz="2000" dirty="0" err="1">
                <a:solidFill>
                  <a:schemeClr val="tx1"/>
                </a:solidFill>
                <a:latin typeface="Courier" pitchFamily="2" charset="0"/>
              </a:rPr>
              <a:t>ps.addParticle</a:t>
            </a:r>
            <a:r>
              <a:rPr lang="en-US" sz="2000" dirty="0">
                <a:solidFill>
                  <a:schemeClr val="tx1"/>
                </a:solidFill>
                <a:latin typeface="Courier" pitchFamily="2" charset="0"/>
              </a:rPr>
              <a:t>();</a:t>
            </a:r>
          </a:p>
          <a:p>
            <a:pPr marL="239713"/>
            <a:r>
              <a:rPr lang="en-US" sz="2000" dirty="0">
                <a:solidFill>
                  <a:schemeClr val="tx1"/>
                </a:solidFill>
                <a:latin typeface="Courier" pitchFamily="2" charset="0"/>
              </a:rPr>
              <a:t>  </a:t>
            </a:r>
            <a:r>
              <a:rPr lang="en-US" sz="2000" dirty="0" err="1">
                <a:solidFill>
                  <a:schemeClr val="tx1"/>
                </a:solidFill>
                <a:latin typeface="Courier" pitchFamily="2" charset="0"/>
              </a:rPr>
              <a:t>PVector</a:t>
            </a:r>
            <a:r>
              <a:rPr lang="en-US" sz="2000" dirty="0">
                <a:solidFill>
                  <a:schemeClr val="tx1"/>
                </a:solidFill>
                <a:latin typeface="Courier" pitchFamily="2" charset="0"/>
              </a:rPr>
              <a:t> gravity = new </a:t>
            </a:r>
            <a:r>
              <a:rPr lang="en-US" sz="2000" dirty="0" err="1">
                <a:solidFill>
                  <a:schemeClr val="tx1"/>
                </a:solidFill>
                <a:latin typeface="Courier" pitchFamily="2" charset="0"/>
              </a:rPr>
              <a:t>PVector</a:t>
            </a:r>
            <a:r>
              <a:rPr lang="en-US" sz="2000" dirty="0">
                <a:solidFill>
                  <a:schemeClr val="tx1"/>
                </a:solidFill>
                <a:latin typeface="Courier" pitchFamily="2" charset="0"/>
              </a:rPr>
              <a:t>(0,0.1);</a:t>
            </a:r>
          </a:p>
          <a:p>
            <a:pPr marL="239713"/>
            <a:r>
              <a:rPr lang="en-US" sz="2000" dirty="0">
                <a:solidFill>
                  <a:schemeClr val="tx1"/>
                </a:solidFill>
                <a:latin typeface="Courier" pitchFamily="2" charset="0"/>
              </a:rPr>
              <a:t>  </a:t>
            </a:r>
            <a:r>
              <a:rPr lang="en-US" sz="2000" dirty="0" err="1">
                <a:solidFill>
                  <a:schemeClr val="tx1"/>
                </a:solidFill>
                <a:latin typeface="Courier" pitchFamily="2" charset="0"/>
              </a:rPr>
              <a:t>ps.applyForce</a:t>
            </a:r>
            <a:r>
              <a:rPr lang="en-US" sz="2000" dirty="0">
                <a:solidFill>
                  <a:schemeClr val="tx1"/>
                </a:solidFill>
                <a:latin typeface="Courier" pitchFamily="2" charset="0"/>
              </a:rPr>
              <a:t>(gravity);</a:t>
            </a:r>
          </a:p>
          <a:p>
            <a:pPr marL="239713"/>
            <a:r>
              <a:rPr lang="en-US" sz="2000" dirty="0">
                <a:solidFill>
                  <a:schemeClr val="tx1"/>
                </a:solidFill>
                <a:latin typeface="Courier" pitchFamily="2" charset="0"/>
              </a:rPr>
              <a:t>  </a:t>
            </a:r>
            <a:r>
              <a:rPr lang="en-US" sz="2000" b="1" dirty="0" err="1">
                <a:solidFill>
                  <a:schemeClr val="tx1"/>
                </a:solidFill>
                <a:latin typeface="Courier" pitchFamily="2" charset="0"/>
              </a:rPr>
              <a:t>ps.applyRepeller</a:t>
            </a:r>
            <a:r>
              <a:rPr lang="en-US" sz="2000" b="1" dirty="0">
                <a:solidFill>
                  <a:schemeClr val="tx1"/>
                </a:solidFill>
                <a:latin typeface="Courier" pitchFamily="2" charset="0"/>
              </a:rPr>
              <a:t>(</a:t>
            </a:r>
            <a:r>
              <a:rPr lang="en-US" sz="2000" b="1" dirty="0" err="1">
                <a:solidFill>
                  <a:schemeClr val="tx1"/>
                </a:solidFill>
                <a:latin typeface="Courier" pitchFamily="2" charset="0"/>
              </a:rPr>
              <a:t>repeller</a:t>
            </a:r>
            <a:r>
              <a:rPr lang="en-US" sz="2000" b="1" dirty="0">
                <a:solidFill>
                  <a:schemeClr val="tx1"/>
                </a:solidFill>
                <a:latin typeface="Courier" pitchFamily="2" charset="0"/>
              </a:rPr>
              <a:t>);</a:t>
            </a:r>
          </a:p>
          <a:p>
            <a:pPr marL="239713"/>
            <a:r>
              <a:rPr lang="en-US" sz="2000" dirty="0">
                <a:solidFill>
                  <a:schemeClr val="tx1"/>
                </a:solidFill>
                <a:latin typeface="Courier" pitchFamily="2" charset="0"/>
              </a:rPr>
              <a:t>  </a:t>
            </a:r>
            <a:r>
              <a:rPr lang="en-US" sz="2000" dirty="0" err="1">
                <a:solidFill>
                  <a:schemeClr val="tx1"/>
                </a:solidFill>
                <a:latin typeface="Courier" pitchFamily="2" charset="0"/>
              </a:rPr>
              <a:t>ps.run</a:t>
            </a:r>
            <a:r>
              <a:rPr lang="en-US" sz="2000" dirty="0">
                <a:solidFill>
                  <a:schemeClr val="tx1"/>
                </a:solidFill>
                <a:latin typeface="Courier" pitchFamily="2" charset="0"/>
              </a:rPr>
              <a:t>();</a:t>
            </a:r>
          </a:p>
          <a:p>
            <a:pPr marL="239713"/>
            <a:r>
              <a:rPr lang="en-US" sz="2000" dirty="0">
                <a:solidFill>
                  <a:schemeClr val="tx1"/>
                </a:solidFill>
                <a:latin typeface="Courier" pitchFamily="2" charset="0"/>
              </a:rPr>
              <a:t>  </a:t>
            </a:r>
            <a:r>
              <a:rPr lang="en-US" sz="2000" b="1" dirty="0" err="1">
                <a:solidFill>
                  <a:schemeClr val="tx1"/>
                </a:solidFill>
                <a:latin typeface="Courier" pitchFamily="2" charset="0"/>
              </a:rPr>
              <a:t>repeller.display</a:t>
            </a:r>
            <a:r>
              <a:rPr lang="en-US" sz="2000" b="1" dirty="0">
                <a:solidFill>
                  <a:schemeClr val="tx1"/>
                </a:solidFill>
                <a:latin typeface="Courier" pitchFamily="2" charset="0"/>
              </a:rPr>
              <a:t>();</a:t>
            </a:r>
          </a:p>
          <a:p>
            <a:pPr marL="239713"/>
            <a:r>
              <a:rPr lang="en-US" sz="2000" dirty="0">
                <a:solidFill>
                  <a:schemeClr val="tx1"/>
                </a:solidFill>
                <a:latin typeface="Courier" pitchFamily="2" charset="0"/>
              </a:rPr>
              <a:t>}</a:t>
            </a:r>
          </a:p>
        </p:txBody>
      </p:sp>
    </p:spTree>
    <p:extLst>
      <p:ext uri="{BB962C8B-B14F-4D97-AF65-F5344CB8AC3E}">
        <p14:creationId xmlns:p14="http://schemas.microsoft.com/office/powerpoint/2010/main" val="7521872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51572</TotalTime>
  <Words>3037</Words>
  <Application>Microsoft Macintosh PowerPoint</Application>
  <PresentationFormat>On-screen Show (4:3)</PresentationFormat>
  <Paragraphs>435</Paragraphs>
  <Slides>31</Slides>
  <Notes>31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ＭＳ Ｐゴシック</vt:lpstr>
      <vt:lpstr>Arial</vt:lpstr>
      <vt:lpstr>Calibri</vt:lpstr>
      <vt:lpstr>Courier</vt:lpstr>
      <vt:lpstr>Osaka</vt:lpstr>
      <vt:lpstr>Times New Roman</vt:lpstr>
      <vt:lpstr>Office Theme</vt:lpstr>
      <vt:lpstr>PowerPoint Presentation</vt:lpstr>
      <vt:lpstr>Particles with inheritance</vt:lpstr>
      <vt:lpstr>PowerPoint Presentation</vt:lpstr>
      <vt:lpstr>The single particle system</vt:lpstr>
      <vt:lpstr>Adding Forces</vt:lpstr>
      <vt:lpstr>Apply a force globally</vt:lpstr>
      <vt:lpstr>applyForce() in the ParticleSystem class</vt:lpstr>
      <vt:lpstr>Particle systems with Repellers</vt:lpstr>
      <vt:lpstr>PowerPoint Presentation</vt:lpstr>
      <vt:lpstr>In the particle system class…</vt:lpstr>
      <vt:lpstr>PowerPoint Presentation</vt:lpstr>
      <vt:lpstr>Physics Libraries</vt:lpstr>
      <vt:lpstr>Today</vt:lpstr>
      <vt:lpstr>Useful reading</vt:lpstr>
      <vt:lpstr>Autonomous agents</vt:lpstr>
      <vt:lpstr>Braitenburg Vehicles</vt:lpstr>
      <vt:lpstr>Reynolds motion of idealized vehicles</vt:lpstr>
      <vt:lpstr>Steering Force</vt:lpstr>
      <vt:lpstr>Steering Force</vt:lpstr>
      <vt:lpstr>Steering Force</vt:lpstr>
      <vt:lpstr>Steering Force</vt:lpstr>
      <vt:lpstr>Steering ability can be controlled by limiting the magnitude of the steering force</vt:lpstr>
      <vt:lpstr>Flow Fields</vt:lpstr>
      <vt:lpstr>PowerPoint Presentation</vt:lpstr>
      <vt:lpstr>Complex Systems</vt:lpstr>
      <vt:lpstr>Flocking</vt:lpstr>
      <vt:lpstr>Three rules of flocking</vt:lpstr>
      <vt:lpstr>Separation</vt:lpstr>
      <vt:lpstr>PowerPoint Presentation</vt:lpstr>
      <vt:lpstr>Alignment and cohesion</vt:lpstr>
      <vt:lpstr>Next week</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Claire</dc:creator>
  <cp:lastModifiedBy>Microsoft Office User</cp:lastModifiedBy>
  <cp:revision>1072</cp:revision>
  <cp:lastPrinted>2020-03-03T10:56:16Z</cp:lastPrinted>
  <dcterms:created xsi:type="dcterms:W3CDTF">2013-01-22T09:02:16Z</dcterms:created>
  <dcterms:modified xsi:type="dcterms:W3CDTF">2020-03-03T10:56:29Z</dcterms:modified>
</cp:coreProperties>
</file>