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392" r:id="rId2"/>
    <p:sldId id="545" r:id="rId3"/>
    <p:sldId id="543" r:id="rId4"/>
    <p:sldId id="618" r:id="rId5"/>
    <p:sldId id="619" r:id="rId6"/>
    <p:sldId id="620" r:id="rId7"/>
    <p:sldId id="621" r:id="rId8"/>
    <p:sldId id="622" r:id="rId9"/>
    <p:sldId id="623" r:id="rId10"/>
    <p:sldId id="370" r:id="rId11"/>
    <p:sldId id="546" r:id="rId12"/>
    <p:sldId id="624" r:id="rId13"/>
    <p:sldId id="626" r:id="rId14"/>
    <p:sldId id="625" r:id="rId15"/>
    <p:sldId id="617" r:id="rId16"/>
    <p:sldId id="491" r:id="rId17"/>
    <p:sldId id="627" r:id="rId18"/>
    <p:sldId id="551" r:id="rId19"/>
    <p:sldId id="555" r:id="rId20"/>
    <p:sldId id="554" r:id="rId21"/>
    <p:sldId id="556" r:id="rId22"/>
    <p:sldId id="628" r:id="rId23"/>
    <p:sldId id="629" r:id="rId24"/>
    <p:sldId id="547" r:id="rId25"/>
    <p:sldId id="527" r:id="rId26"/>
    <p:sldId id="557" r:id="rId27"/>
    <p:sldId id="558" r:id="rId28"/>
    <p:sldId id="630" r:id="rId29"/>
    <p:sldId id="548" r:id="rId30"/>
    <p:sldId id="559" r:id="rId31"/>
    <p:sldId id="560" r:id="rId32"/>
    <p:sldId id="562" r:id="rId33"/>
    <p:sldId id="561" r:id="rId34"/>
    <p:sldId id="566" r:id="rId35"/>
    <p:sldId id="631" r:id="rId36"/>
    <p:sldId id="549" r:id="rId37"/>
    <p:sldId id="563" r:id="rId38"/>
    <p:sldId id="633" r:id="rId39"/>
    <p:sldId id="634" r:id="rId40"/>
    <p:sldId id="632" r:id="rId41"/>
    <p:sldId id="544" r:id="rId42"/>
    <p:sldId id="525" r:id="rId43"/>
  </p:sldIdLst>
  <p:sldSz cx="9144000" cy="6858000" type="screen4x3"/>
  <p:notesSz cx="9918700" cy="6781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448" autoAdjust="0"/>
    <p:restoredTop sz="71016" autoAdjust="0"/>
  </p:normalViewPr>
  <p:slideViewPr>
    <p:cSldViewPr>
      <p:cViewPr varScale="1">
        <p:scale>
          <a:sx n="88" d="100"/>
          <a:sy n="88" d="100"/>
        </p:scale>
        <p:origin x="1408" y="176"/>
      </p:cViewPr>
      <p:guideLst>
        <p:guide orient="horz" pos="2160"/>
        <p:guide pos="2880"/>
      </p:guideLst>
    </p:cSldViewPr>
  </p:slideViewPr>
  <p:notesTextViewPr>
    <p:cViewPr>
      <p:scale>
        <a:sx n="1" d="1"/>
        <a:sy n="1" d="1"/>
      </p:scale>
      <p:origin x="0" y="0"/>
    </p:cViewPr>
  </p:notesTextViewPr>
  <p:sorterViewPr>
    <p:cViewPr>
      <p:scale>
        <a:sx n="117" d="100"/>
        <a:sy n="117" d="100"/>
      </p:scale>
      <p:origin x="0" y="0"/>
    </p:cViewPr>
  </p:sorterViewPr>
  <p:notesViewPr>
    <p:cSldViewPr showGuides="1">
      <p:cViewPr varScale="1">
        <p:scale>
          <a:sx n="119" d="100"/>
          <a:sy n="119" d="100"/>
        </p:scale>
        <p:origin x="2072"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5"/>
            <a:ext cx="4298102" cy="339090"/>
          </a:xfrm>
          <a:prstGeom prst="rect">
            <a:avLst/>
          </a:prstGeom>
        </p:spPr>
        <p:txBody>
          <a:bodyPr vert="horz" lIns="91272" tIns="45636" rIns="91272" bIns="45636" rtlCol="0"/>
          <a:lstStyle>
            <a:lvl1pPr algn="l">
              <a:defRPr sz="1200"/>
            </a:lvl1pPr>
          </a:lstStyle>
          <a:p>
            <a:endParaRPr lang="en-GB" dirty="0"/>
          </a:p>
        </p:txBody>
      </p:sp>
      <p:sp>
        <p:nvSpPr>
          <p:cNvPr id="4" name="Footer Placeholder 3"/>
          <p:cNvSpPr>
            <a:spLocks noGrp="1"/>
          </p:cNvSpPr>
          <p:nvPr>
            <p:ph type="ftr" sz="quarter" idx="2"/>
          </p:nvPr>
        </p:nvSpPr>
        <p:spPr>
          <a:xfrm>
            <a:off x="5" y="6441537"/>
            <a:ext cx="4298102" cy="339090"/>
          </a:xfrm>
          <a:prstGeom prst="rect">
            <a:avLst/>
          </a:prstGeom>
        </p:spPr>
        <p:txBody>
          <a:bodyPr vert="horz" lIns="91272" tIns="45636" rIns="91272" bIns="45636" rtlCol="0" anchor="b"/>
          <a:lstStyle>
            <a:lvl1pPr algn="l">
              <a:defRPr sz="1200"/>
            </a:lvl1pPr>
          </a:lstStyle>
          <a:p>
            <a:endParaRPr lang="en-GB"/>
          </a:p>
        </p:txBody>
      </p:sp>
      <p:sp>
        <p:nvSpPr>
          <p:cNvPr id="5" name="Slide Number Placeholder 4"/>
          <p:cNvSpPr>
            <a:spLocks noGrp="1"/>
          </p:cNvSpPr>
          <p:nvPr>
            <p:ph type="sldNum" sz="quarter" idx="3"/>
          </p:nvPr>
        </p:nvSpPr>
        <p:spPr>
          <a:xfrm>
            <a:off x="5618311" y="6441537"/>
            <a:ext cx="4298102" cy="339090"/>
          </a:xfrm>
          <a:prstGeom prst="rect">
            <a:avLst/>
          </a:prstGeom>
        </p:spPr>
        <p:txBody>
          <a:bodyPr vert="horz" lIns="91272" tIns="45636" rIns="91272" bIns="45636" rtlCol="0" anchor="b"/>
          <a:lstStyle>
            <a:lvl1pPr algn="r">
              <a:defRPr sz="1200"/>
            </a:lvl1pPr>
          </a:lstStyle>
          <a:p>
            <a:fld id="{24C2FC7C-BA77-4401-8CE3-ED21F8FC5925}" type="slidenum">
              <a:rPr lang="en-GB" smtClean="0"/>
              <a:t>‹#›</a:t>
            </a:fld>
            <a:endParaRPr lang="en-GB"/>
          </a:p>
        </p:txBody>
      </p:sp>
    </p:spTree>
    <p:extLst>
      <p:ext uri="{BB962C8B-B14F-4D97-AF65-F5344CB8AC3E}">
        <p14:creationId xmlns:p14="http://schemas.microsoft.com/office/powerpoint/2010/main" val="339389339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5"/>
            <a:ext cx="4298102" cy="339090"/>
          </a:xfrm>
          <a:prstGeom prst="rect">
            <a:avLst/>
          </a:prstGeom>
        </p:spPr>
        <p:txBody>
          <a:bodyPr vert="horz" lIns="91272" tIns="45636" rIns="91272" bIns="45636" rtlCol="0"/>
          <a:lstStyle>
            <a:lvl1pPr algn="l">
              <a:defRPr sz="1200"/>
            </a:lvl1pPr>
          </a:lstStyle>
          <a:p>
            <a:endParaRPr lang="en-GB"/>
          </a:p>
        </p:txBody>
      </p:sp>
      <p:sp>
        <p:nvSpPr>
          <p:cNvPr id="3" name="Date Placeholder 2"/>
          <p:cNvSpPr>
            <a:spLocks noGrp="1"/>
          </p:cNvSpPr>
          <p:nvPr>
            <p:ph type="dt" idx="1"/>
          </p:nvPr>
        </p:nvSpPr>
        <p:spPr>
          <a:xfrm>
            <a:off x="5618311" y="5"/>
            <a:ext cx="4298102" cy="339090"/>
          </a:xfrm>
          <a:prstGeom prst="rect">
            <a:avLst/>
          </a:prstGeom>
        </p:spPr>
        <p:txBody>
          <a:bodyPr vert="horz" lIns="91272" tIns="45636" rIns="91272" bIns="45636" rtlCol="0"/>
          <a:lstStyle>
            <a:lvl1pPr algn="r">
              <a:defRPr sz="1200"/>
            </a:lvl1pPr>
          </a:lstStyle>
          <a:p>
            <a:fld id="{ECB57898-015E-4F88-8D3E-7F99BB052BD7}" type="datetimeFigureOut">
              <a:rPr lang="en-GB" smtClean="0"/>
              <a:t>20/01/2020</a:t>
            </a:fld>
            <a:endParaRPr lang="en-GB"/>
          </a:p>
        </p:txBody>
      </p:sp>
      <p:sp>
        <p:nvSpPr>
          <p:cNvPr id="4" name="Slide Image Placeholder 3"/>
          <p:cNvSpPr>
            <a:spLocks noGrp="1" noRot="1" noChangeAspect="1"/>
          </p:cNvSpPr>
          <p:nvPr>
            <p:ph type="sldImg" idx="2"/>
          </p:nvPr>
        </p:nvSpPr>
        <p:spPr>
          <a:xfrm>
            <a:off x="3263900" y="508000"/>
            <a:ext cx="3390900" cy="2543175"/>
          </a:xfrm>
          <a:prstGeom prst="rect">
            <a:avLst/>
          </a:prstGeom>
          <a:noFill/>
          <a:ln w="12700">
            <a:solidFill>
              <a:prstClr val="black"/>
            </a:solidFill>
          </a:ln>
        </p:spPr>
        <p:txBody>
          <a:bodyPr vert="horz" lIns="91272" tIns="45636" rIns="91272" bIns="45636" rtlCol="0" anchor="ctr"/>
          <a:lstStyle/>
          <a:p>
            <a:endParaRPr lang="en-GB"/>
          </a:p>
        </p:txBody>
      </p:sp>
      <p:sp>
        <p:nvSpPr>
          <p:cNvPr id="5" name="Notes Placeholder 4"/>
          <p:cNvSpPr>
            <a:spLocks noGrp="1"/>
          </p:cNvSpPr>
          <p:nvPr>
            <p:ph type="body" sz="quarter" idx="3"/>
          </p:nvPr>
        </p:nvSpPr>
        <p:spPr>
          <a:xfrm>
            <a:off x="991870" y="3221359"/>
            <a:ext cx="7934960" cy="3051810"/>
          </a:xfrm>
          <a:prstGeom prst="rect">
            <a:avLst/>
          </a:prstGeom>
        </p:spPr>
        <p:txBody>
          <a:bodyPr vert="horz" lIns="91272" tIns="45636" rIns="91272" bIns="4563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5" y="6441537"/>
            <a:ext cx="4298102" cy="339090"/>
          </a:xfrm>
          <a:prstGeom prst="rect">
            <a:avLst/>
          </a:prstGeom>
        </p:spPr>
        <p:txBody>
          <a:bodyPr vert="horz" lIns="91272" tIns="45636" rIns="91272" bIns="45636" rtlCol="0" anchor="b"/>
          <a:lstStyle>
            <a:lvl1pPr algn="l">
              <a:defRPr sz="1200"/>
            </a:lvl1pPr>
          </a:lstStyle>
          <a:p>
            <a:endParaRPr lang="en-GB"/>
          </a:p>
        </p:txBody>
      </p:sp>
      <p:sp>
        <p:nvSpPr>
          <p:cNvPr id="7" name="Slide Number Placeholder 6"/>
          <p:cNvSpPr>
            <a:spLocks noGrp="1"/>
          </p:cNvSpPr>
          <p:nvPr>
            <p:ph type="sldNum" sz="quarter" idx="5"/>
          </p:nvPr>
        </p:nvSpPr>
        <p:spPr>
          <a:xfrm>
            <a:off x="5618311" y="6441537"/>
            <a:ext cx="4298102" cy="339090"/>
          </a:xfrm>
          <a:prstGeom prst="rect">
            <a:avLst/>
          </a:prstGeom>
        </p:spPr>
        <p:txBody>
          <a:bodyPr vert="horz" lIns="91272" tIns="45636" rIns="91272" bIns="45636" rtlCol="0" anchor="b"/>
          <a:lstStyle>
            <a:lvl1pPr algn="r">
              <a:defRPr sz="1200"/>
            </a:lvl1pPr>
          </a:lstStyle>
          <a:p>
            <a:fld id="{2C34AA06-6398-4F8B-8CED-57E088008201}" type="slidenum">
              <a:rPr lang="en-GB" smtClean="0"/>
              <a:t>‹#›</a:t>
            </a:fld>
            <a:endParaRPr lang="en-GB"/>
          </a:p>
        </p:txBody>
      </p:sp>
    </p:spTree>
    <p:extLst>
      <p:ext uri="{BB962C8B-B14F-4D97-AF65-F5344CB8AC3E}">
        <p14:creationId xmlns:p14="http://schemas.microsoft.com/office/powerpoint/2010/main" val="226431074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s://flowingdata.com/2010/01/21/how-to-make-a-heatmap-a-quick-and-easy-solution/" TargetMode="External"/><Relationship Id="rId3" Type="http://schemas.openxmlformats.org/officeDocument/2006/relationships/hyperlink" Target="http://www.b-eye-network.com/view/2468" TargetMode="External"/><Relationship Id="rId7" Type="http://schemas.openxmlformats.org/officeDocument/2006/relationships/hyperlink" Target="https://flowingdata.com/2007/10/02/americans-prefer-watered-down-beer/" TargetMode="External"/><Relationship Id="rId2" Type="http://schemas.openxmlformats.org/officeDocument/2006/relationships/slide" Target="../slides/slide33.xml"/><Relationship Id="rId1" Type="http://schemas.openxmlformats.org/officeDocument/2006/relationships/notesMaster" Target="../notesMasters/notesMaster1.xml"/><Relationship Id="rId6" Type="http://schemas.openxmlformats.org/officeDocument/2006/relationships/hyperlink" Target="https://flowingdata.com/2008/06/09/what-do-you-use-to-analyze-andor-visualize-data-poll-results/" TargetMode="External"/><Relationship Id="rId5" Type="http://schemas.openxmlformats.org/officeDocument/2006/relationships/hyperlink" Target="https://flowingdata.com/2009/07/02/whos-going-to-win-nathans-hot-dog-eating-contest/" TargetMode="External"/><Relationship Id="rId4" Type="http://schemas.openxmlformats.org/officeDocument/2006/relationships/hyperlink" Target="http://psycnet.apa.org/journals/pas/19/1/images/pas_19_1_88_fig7a.gif" TargetMode="External"/><Relationship Id="rId9" Type="http://schemas.openxmlformats.org/officeDocument/2006/relationships/hyperlink" Target="http://newsmap.jp/"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9pPr>
          </a:lstStyle>
          <a:p>
            <a:pPr>
              <a:spcBef>
                <a:spcPct val="0"/>
              </a:spcBef>
            </a:pPr>
            <a:fld id="{A579FED1-6DCD-6040-AC8C-7E8C4C0C64EF}" type="slidenum">
              <a:rPr lang="en-US" altLang="en-US">
                <a:solidFill>
                  <a:srgbClr val="000000"/>
                </a:solidFill>
                <a:latin typeface="Arial" charset="0"/>
              </a:rPr>
              <a:pPr>
                <a:spcBef>
                  <a:spcPct val="0"/>
                </a:spcBef>
              </a:pPr>
              <a:t>1</a:t>
            </a:fld>
            <a:endParaRPr lang="en-US" altLang="en-US">
              <a:solidFill>
                <a:srgbClr val="000000"/>
              </a:solidFill>
              <a:latin typeface="Arial" charset="0"/>
            </a:endParaRPr>
          </a:p>
        </p:txBody>
      </p:sp>
      <p:sp>
        <p:nvSpPr>
          <p:cNvPr id="23553" name="Text Box 1"/>
          <p:cNvSpPr txBox="1">
            <a:spLocks noChangeArrowheads="1"/>
          </p:cNvSpPr>
          <p:nvPr/>
        </p:nvSpPr>
        <p:spPr bwMode="auto">
          <a:xfrm>
            <a:off x="5683749" y="5939503"/>
            <a:ext cx="4346397" cy="3126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9pPr>
          </a:lstStyle>
          <a:p>
            <a:pPr algn="r" eaLnBrk="1" hangingPunct="1">
              <a:spcBef>
                <a:spcPct val="0"/>
              </a:spcBef>
            </a:pPr>
            <a:fld id="{0AB58A0A-7646-2C43-9095-E51FBB6D5774}" type="slidenum">
              <a:rPr lang="en-US" altLang="en-US">
                <a:solidFill>
                  <a:srgbClr val="000000"/>
                </a:solidFill>
                <a:latin typeface="Arial" charset="0"/>
                <a:ea typeface="ＭＳ Ｐゴシック" charset="-128"/>
                <a:cs typeface="ＭＳ Ｐゴシック" charset="-128"/>
              </a:rPr>
              <a:pPr algn="r" eaLnBrk="1" hangingPunct="1">
                <a:spcBef>
                  <a:spcPct val="0"/>
                </a:spcBef>
              </a:pPr>
              <a:t>1</a:t>
            </a:fld>
            <a:endParaRPr lang="en-US" altLang="en-US">
              <a:solidFill>
                <a:srgbClr val="000000"/>
              </a:solidFill>
              <a:latin typeface="Arial" charset="0"/>
              <a:ea typeface="ＭＳ Ｐゴシック" charset="-128"/>
              <a:cs typeface="ＭＳ Ｐゴシック" charset="-128"/>
            </a:endParaRPr>
          </a:p>
        </p:txBody>
      </p:sp>
      <p:sp>
        <p:nvSpPr>
          <p:cNvPr id="23554" name="Text Box 2"/>
          <p:cNvSpPr txBox="1">
            <a:spLocks noGrp="1" noRot="1" noChangeAspect="1" noChangeArrowheads="1"/>
          </p:cNvSpPr>
          <p:nvPr>
            <p:ph type="sldImg"/>
          </p:nvPr>
        </p:nvSpPr>
        <p:spPr>
          <a:xfrm>
            <a:off x="3451225" y="468313"/>
            <a:ext cx="3125788" cy="2344737"/>
          </a:xfrm>
          <a:solidFill>
            <a:srgbClr val="FFFFFF"/>
          </a:solidFill>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3555" name="Text Box 3"/>
          <p:cNvSpPr txBox="1">
            <a:spLocks noChangeArrowheads="1"/>
          </p:cNvSpPr>
          <p:nvPr/>
        </p:nvSpPr>
        <p:spPr bwMode="auto">
          <a:xfrm>
            <a:off x="1337353" y="2969751"/>
            <a:ext cx="7355440" cy="28134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defRPr sz="2400">
                <a:solidFill>
                  <a:schemeClr val="tx1"/>
                </a:solidFill>
                <a:latin typeface="Times New Roman" charset="0"/>
                <a:ea typeface="Arial" charset="0"/>
                <a:cs typeface="Arial" charset="0"/>
              </a:defRPr>
            </a:lvl1pPr>
            <a:lvl2pPr marL="742950" indent="-285750">
              <a:defRPr sz="2400">
                <a:solidFill>
                  <a:schemeClr val="tx1"/>
                </a:solidFill>
                <a:latin typeface="Times New Roman" charset="0"/>
                <a:ea typeface="Arial" charset="0"/>
                <a:cs typeface="Arial" charset="0"/>
              </a:defRPr>
            </a:lvl2pPr>
            <a:lvl3pPr marL="1143000" indent="-228600">
              <a:defRPr sz="2400">
                <a:solidFill>
                  <a:schemeClr val="tx1"/>
                </a:solidFill>
                <a:latin typeface="Times New Roman" charset="0"/>
                <a:ea typeface="Arial" charset="0"/>
                <a:cs typeface="Arial" charset="0"/>
              </a:defRPr>
            </a:lvl3pPr>
            <a:lvl4pPr marL="1600200" indent="-228600">
              <a:defRPr sz="2400">
                <a:solidFill>
                  <a:schemeClr val="tx1"/>
                </a:solidFill>
                <a:latin typeface="Times New Roman" charset="0"/>
                <a:ea typeface="Arial" charset="0"/>
                <a:cs typeface="Arial" charset="0"/>
              </a:defRPr>
            </a:lvl4pPr>
            <a:lvl5pPr marL="2057400" indent="-228600">
              <a:defRPr sz="2400">
                <a:solidFill>
                  <a:schemeClr val="tx1"/>
                </a:solidFill>
                <a:latin typeface="Times New Roman" charset="0"/>
                <a:ea typeface="Arial" charset="0"/>
                <a:cs typeface="Arial" charset="0"/>
              </a:defRPr>
            </a:lvl5pPr>
            <a:lvl6pPr marL="2514600" indent="-228600" eaLnBrk="0" fontAlgn="base" hangingPunct="0">
              <a:spcBef>
                <a:spcPct val="0"/>
              </a:spcBef>
              <a:spcAft>
                <a:spcPct val="0"/>
              </a:spcAft>
              <a:defRPr sz="2400">
                <a:solidFill>
                  <a:schemeClr val="tx1"/>
                </a:solidFill>
                <a:latin typeface="Times New Roman" charset="0"/>
                <a:ea typeface="Arial" charset="0"/>
                <a:cs typeface="Arial" charset="0"/>
              </a:defRPr>
            </a:lvl6pPr>
            <a:lvl7pPr marL="2971800" indent="-228600" eaLnBrk="0" fontAlgn="base" hangingPunct="0">
              <a:spcBef>
                <a:spcPct val="0"/>
              </a:spcBef>
              <a:spcAft>
                <a:spcPct val="0"/>
              </a:spcAft>
              <a:defRPr sz="2400">
                <a:solidFill>
                  <a:schemeClr val="tx1"/>
                </a:solidFill>
                <a:latin typeface="Times New Roman" charset="0"/>
                <a:ea typeface="Arial" charset="0"/>
                <a:cs typeface="Arial" charset="0"/>
              </a:defRPr>
            </a:lvl7pPr>
            <a:lvl8pPr marL="3429000" indent="-228600" eaLnBrk="0" fontAlgn="base" hangingPunct="0">
              <a:spcBef>
                <a:spcPct val="0"/>
              </a:spcBef>
              <a:spcAft>
                <a:spcPct val="0"/>
              </a:spcAft>
              <a:defRPr sz="2400">
                <a:solidFill>
                  <a:schemeClr val="tx1"/>
                </a:solidFill>
                <a:latin typeface="Times New Roman" charset="0"/>
                <a:ea typeface="Arial" charset="0"/>
                <a:cs typeface="Arial" charset="0"/>
              </a:defRPr>
            </a:lvl8pPr>
            <a:lvl9pPr marL="3886200" indent="-2286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buClr>
                <a:srgbClr val="000000"/>
              </a:buClr>
              <a:buSzPct val="100000"/>
              <a:buFont typeface="Times New Roman" charset="0"/>
              <a:buNone/>
            </a:pPr>
            <a:endParaRPr lang="en-US" altLang="en-US"/>
          </a:p>
        </p:txBody>
      </p:sp>
      <p:sp>
        <p:nvSpPr>
          <p:cNvPr id="2" name="Notes Placeholder 1"/>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252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91B12930-2497-E541-9C53-F001160D558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20</a:t>
            </a:fld>
            <a:endParaRPr lang="en-GB"/>
          </a:p>
        </p:txBody>
      </p:sp>
    </p:spTree>
    <p:extLst>
      <p:ext uri="{BB962C8B-B14F-4D97-AF65-F5344CB8AC3E}">
        <p14:creationId xmlns:p14="http://schemas.microsoft.com/office/powerpoint/2010/main" val="3721024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157A0C98-0190-3D4B-81EC-AB9F4266A0E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21</a:t>
            </a:fld>
            <a:endParaRPr lang="en-GB"/>
          </a:p>
        </p:txBody>
      </p:sp>
    </p:spTree>
    <p:extLst>
      <p:ext uri="{BB962C8B-B14F-4D97-AF65-F5344CB8AC3E}">
        <p14:creationId xmlns:p14="http://schemas.microsoft.com/office/powerpoint/2010/main" val="2240876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91B12930-2497-E541-9C53-F001160D558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23</a:t>
            </a:fld>
            <a:endParaRPr lang="en-GB"/>
          </a:p>
        </p:txBody>
      </p:sp>
    </p:spTree>
    <p:extLst>
      <p:ext uri="{BB962C8B-B14F-4D97-AF65-F5344CB8AC3E}">
        <p14:creationId xmlns:p14="http://schemas.microsoft.com/office/powerpoint/2010/main" val="1717967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are rarely in a format that is suitable and so must be processed appropriately</a:t>
            </a:r>
          </a:p>
        </p:txBody>
      </p:sp>
      <p:sp>
        <p:nvSpPr>
          <p:cNvPr id="4" name="Date Placeholder 3"/>
          <p:cNvSpPr>
            <a:spLocks noGrp="1"/>
          </p:cNvSpPr>
          <p:nvPr>
            <p:ph type="dt" idx="1"/>
          </p:nvPr>
        </p:nvSpPr>
        <p:spPr/>
        <p:txBody>
          <a:bodyPr/>
          <a:lstStyle/>
          <a:p>
            <a:fld id="{86DCF87C-E3A5-0246-B969-825565E5209E}"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24</a:t>
            </a:fld>
            <a:endParaRPr lang="en-GB"/>
          </a:p>
        </p:txBody>
      </p:sp>
    </p:spTree>
    <p:extLst>
      <p:ext uri="{BB962C8B-B14F-4D97-AF65-F5344CB8AC3E}">
        <p14:creationId xmlns:p14="http://schemas.microsoft.com/office/powerpoint/2010/main" val="8507117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Data sets rarely supplied with a logical structure</a:t>
            </a:r>
          </a:p>
          <a:p>
            <a:endParaRPr lang="en-US" dirty="0"/>
          </a:p>
        </p:txBody>
      </p:sp>
      <p:sp>
        <p:nvSpPr>
          <p:cNvPr id="4" name="Date Placeholder 3"/>
          <p:cNvSpPr>
            <a:spLocks noGrp="1"/>
          </p:cNvSpPr>
          <p:nvPr>
            <p:ph type="dt" idx="1"/>
          </p:nvPr>
        </p:nvSpPr>
        <p:spPr/>
        <p:txBody>
          <a:bodyPr/>
          <a:lstStyle/>
          <a:p>
            <a:fld id="{BF639FC2-EC9E-6D44-8F6D-1BA589E2D4F9}"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25</a:t>
            </a:fld>
            <a:endParaRPr lang="en-GB"/>
          </a:p>
        </p:txBody>
      </p:sp>
    </p:spTree>
    <p:extLst>
      <p:ext uri="{BB962C8B-B14F-4D97-AF65-F5344CB8AC3E}">
        <p14:creationId xmlns:p14="http://schemas.microsoft.com/office/powerpoint/2010/main" val="1886368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want to study how people communicate in a discussion forum.  The users can write a message on the forum, which all other users of the service can read. Anyone can reply to the message</a:t>
            </a:r>
          </a:p>
          <a:p>
            <a:endParaRPr lang="en-GB" dirty="0"/>
          </a:p>
          <a:p>
            <a:r>
              <a:rPr lang="en-GB" dirty="0"/>
              <a:t>Suppose we wish to quickly single out both the most active users (or, rather, those who read and write a high number of messages in the forum), as well as the users who silently read all of the messages and don’t take an active part in the discussion.</a:t>
            </a:r>
          </a:p>
          <a:p>
            <a:endParaRPr lang="en-GB" dirty="0"/>
          </a:p>
          <a:p>
            <a:r>
              <a:rPr lang="en-GB" dirty="0"/>
              <a:t>The tools that offer this type of service usually record every action carried out by the system’s users in an appropriate file: the log file. A typical log file of the discussions could have this format:</a:t>
            </a:r>
            <a:endParaRPr lang="en-US" dirty="0"/>
          </a:p>
        </p:txBody>
      </p:sp>
      <p:sp>
        <p:nvSpPr>
          <p:cNvPr id="4" name="Date Placeholder 3"/>
          <p:cNvSpPr>
            <a:spLocks noGrp="1"/>
          </p:cNvSpPr>
          <p:nvPr>
            <p:ph type="dt" idx="1"/>
          </p:nvPr>
        </p:nvSpPr>
        <p:spPr/>
        <p:txBody>
          <a:bodyPr/>
          <a:lstStyle/>
          <a:p>
            <a:fld id="{F2869117-2CF3-6D49-A2E5-8E55A53C54A3}"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26</a:t>
            </a:fld>
            <a:endParaRPr lang="en-GB"/>
          </a:p>
        </p:txBody>
      </p:sp>
    </p:spTree>
    <p:extLst>
      <p:ext uri="{BB962C8B-B14F-4D97-AF65-F5344CB8AC3E}">
        <p14:creationId xmlns:p14="http://schemas.microsoft.com/office/powerpoint/2010/main" val="9851280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t>
            </a:r>
            <a:r>
              <a:rPr lang="en-GB" dirty="0" err="1"/>
              <a:t>preprocessing</a:t>
            </a:r>
            <a:r>
              <a:rPr lang="en-GB" dirty="0"/>
              <a:t> phase should convert these data into a tabular format. The data structures can also be enriched with additional information or preliminary processing. In particular, filtering operations to eliminate unnecessary data and calculations for obtaining new data, such as statistics to be represented in the visual version, can be performed; furthermore, we can add attributes to the data (also called metadata) that may be used to logically organize the tabular data. The intermediate data structure, of the example we are processing, could therefore look like the following:</a:t>
            </a:r>
          </a:p>
          <a:p>
            <a:endParaRPr lang="en-GB" dirty="0"/>
          </a:p>
          <a:p>
            <a:r>
              <a:rPr lang="en-GB" dirty="0"/>
              <a:t>In this structure in particular, we have filtered out some information, such as the date and time of each logged event, as they are irrelevant to the current problem. The attributes read and posted are calculated from the data featured in the log file.</a:t>
            </a:r>
            <a:endParaRPr lang="en-US" dirty="0"/>
          </a:p>
        </p:txBody>
      </p:sp>
      <p:sp>
        <p:nvSpPr>
          <p:cNvPr id="4" name="Date Placeholder 3"/>
          <p:cNvSpPr>
            <a:spLocks noGrp="1"/>
          </p:cNvSpPr>
          <p:nvPr>
            <p:ph type="dt" idx="1"/>
          </p:nvPr>
        </p:nvSpPr>
        <p:spPr/>
        <p:txBody>
          <a:bodyPr/>
          <a:lstStyle/>
          <a:p>
            <a:fld id="{515BD826-E0E0-BE4D-B6D5-A677E4DF441F}"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27</a:t>
            </a:fld>
            <a:endParaRPr lang="en-GB"/>
          </a:p>
        </p:txBody>
      </p:sp>
    </p:spTree>
    <p:extLst>
      <p:ext uri="{BB962C8B-B14F-4D97-AF65-F5344CB8AC3E}">
        <p14:creationId xmlns:p14="http://schemas.microsoft.com/office/powerpoint/2010/main" val="3360522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91B12930-2497-E541-9C53-F001160D558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28</a:t>
            </a:fld>
            <a:endParaRPr lang="en-GB"/>
          </a:p>
        </p:txBody>
      </p:sp>
    </p:spTree>
    <p:extLst>
      <p:ext uri="{BB962C8B-B14F-4D97-AF65-F5344CB8AC3E}">
        <p14:creationId xmlns:p14="http://schemas.microsoft.com/office/powerpoint/2010/main" val="3724639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Defining which visual structures to use to map data and location in the display area</a:t>
            </a:r>
          </a:p>
          <a:p>
            <a:r>
              <a:rPr lang="en-GB" dirty="0"/>
              <a:t>Abstract data don’t necessarily have a location in space</a:t>
            </a:r>
          </a:p>
          <a:p>
            <a:endParaRPr lang="en-GB" dirty="0"/>
          </a:p>
          <a:p>
            <a:r>
              <a:rPr lang="en-GB" dirty="0"/>
              <a:t>The spatial substrate defines the dimensions in physical space where the visual representation is created. The spatial substrate can be defined in terms of axes. In Cartesian space, the spatial substrate corresponds to x- and y-axes. Each axis can be of different types, depending on the type of data that we want to map on it. In particular, an axis can be quantitative, when there is a metric associated to the values reported on the axis; ordinal, when the values are reported on the axis in an order that corresponds to the order of the data; and nominal, when the region of an axis is divided into a collection of </a:t>
            </a:r>
            <a:r>
              <a:rPr lang="en-GB" dirty="0" err="1"/>
              <a:t>subregions</a:t>
            </a:r>
            <a:r>
              <a:rPr lang="en-GB" dirty="0"/>
              <a:t> without any intrinsic order.</a:t>
            </a:r>
          </a:p>
          <a:p>
            <a:endParaRPr lang="en-US" dirty="0"/>
          </a:p>
        </p:txBody>
      </p:sp>
      <p:sp>
        <p:nvSpPr>
          <p:cNvPr id="4" name="Date Placeholder 3"/>
          <p:cNvSpPr>
            <a:spLocks noGrp="1"/>
          </p:cNvSpPr>
          <p:nvPr>
            <p:ph type="dt" idx="1"/>
          </p:nvPr>
        </p:nvSpPr>
        <p:spPr/>
        <p:txBody>
          <a:bodyPr/>
          <a:lstStyle/>
          <a:p>
            <a:fld id="{BF639FC2-EC9E-6D44-8F6D-1BA589E2D4F9}"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29</a:t>
            </a:fld>
            <a:endParaRPr lang="en-GB"/>
          </a:p>
        </p:txBody>
      </p:sp>
    </p:spTree>
    <p:extLst>
      <p:ext uri="{BB962C8B-B14F-4D97-AF65-F5344CB8AC3E}">
        <p14:creationId xmlns:p14="http://schemas.microsoft.com/office/powerpoint/2010/main" val="265277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graphical elements are everything visible that appears in the space. There are four possible types of visual elements: points, lines, surfaces, and volumes</a:t>
            </a:r>
            <a:endParaRPr lang="en-US" dirty="0"/>
          </a:p>
        </p:txBody>
      </p:sp>
      <p:sp>
        <p:nvSpPr>
          <p:cNvPr id="4" name="Date Placeholder 3"/>
          <p:cNvSpPr>
            <a:spLocks noGrp="1"/>
          </p:cNvSpPr>
          <p:nvPr>
            <p:ph type="dt" idx="1"/>
          </p:nvPr>
        </p:nvSpPr>
        <p:spPr/>
        <p:txBody>
          <a:bodyPr/>
          <a:lstStyle/>
          <a:p>
            <a:fld id="{9C117F9E-FE9D-1544-AF98-5D7C063989D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30</a:t>
            </a:fld>
            <a:endParaRPr lang="en-GB"/>
          </a:p>
        </p:txBody>
      </p:sp>
    </p:spTree>
    <p:extLst>
      <p:ext uri="{BB962C8B-B14F-4D97-AF65-F5344CB8AC3E}">
        <p14:creationId xmlns:p14="http://schemas.microsoft.com/office/powerpoint/2010/main" val="2934002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F206B609-60A6-454D-B5A0-FEB94B71DCC2}"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a:t>
            </a:fld>
            <a:endParaRPr lang="en-GB"/>
          </a:p>
        </p:txBody>
      </p:sp>
    </p:spTree>
    <p:extLst>
      <p:ext uri="{BB962C8B-B14F-4D97-AF65-F5344CB8AC3E}">
        <p14:creationId xmlns:p14="http://schemas.microsoft.com/office/powerpoint/2010/main" val="3271679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graphical properties are properties of the graphical elements to which the retina of the human eye is very sensitive (for this reason, they are also called retinal variables). They are independent of the position occupied by a visual element in spatial substrate. The most common graphical properties are size, orientation, </a:t>
            </a:r>
            <a:r>
              <a:rPr lang="en-GB" dirty="0" err="1"/>
              <a:t>color</a:t>
            </a:r>
            <a:r>
              <a:rPr lang="en-GB" dirty="0"/>
              <a:t>, texture, and shape. These are applied to the graphical elements and determine the properties of the visual layout that will be presented in the view (see Fig. 2.3). In terms of human’s visual perception, not all graphical properties behave in the same way. Some graphical properties are more effective than others from the viewpoint of quantitative values.</a:t>
            </a:r>
            <a:endParaRPr lang="en-US" dirty="0"/>
          </a:p>
        </p:txBody>
      </p:sp>
      <p:sp>
        <p:nvSpPr>
          <p:cNvPr id="4" name="Date Placeholder 3"/>
          <p:cNvSpPr>
            <a:spLocks noGrp="1"/>
          </p:cNvSpPr>
          <p:nvPr>
            <p:ph type="dt" idx="1"/>
          </p:nvPr>
        </p:nvSpPr>
        <p:spPr/>
        <p:txBody>
          <a:bodyPr/>
          <a:lstStyle/>
          <a:p>
            <a:fld id="{D0FE6D9A-E312-CC4B-8ADB-A51CA9BD269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31</a:t>
            </a:fld>
            <a:endParaRPr lang="en-GB"/>
          </a:p>
        </p:txBody>
      </p:sp>
    </p:spTree>
    <p:extLst>
      <p:ext uri="{BB962C8B-B14F-4D97-AF65-F5344CB8AC3E}">
        <p14:creationId xmlns:p14="http://schemas.microsoft.com/office/powerpoint/2010/main" val="29734017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CCFFC210-3DB4-C54B-B478-FC76C9964762}"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32</a:t>
            </a:fld>
            <a:endParaRPr lang="en-GB"/>
          </a:p>
        </p:txBody>
      </p:sp>
    </p:spTree>
    <p:extLst>
      <p:ext uri="{BB962C8B-B14F-4D97-AF65-F5344CB8AC3E}">
        <p14:creationId xmlns:p14="http://schemas.microsoft.com/office/powerpoint/2010/main" val="2741214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kern="1200" dirty="0">
                <a:solidFill>
                  <a:schemeClr val="tx1"/>
                </a:solidFill>
                <a:effectLst/>
                <a:latin typeface="+mn-lt"/>
                <a:ea typeface="+mn-ea"/>
                <a:cs typeface="+mn-cs"/>
              </a:rPr>
              <a:t>Cleveland and McGill studied what people are able to decode most accurately and ranked them in the following list.</a:t>
            </a:r>
          </a:p>
          <a:p>
            <a:pPr fontAlgn="base"/>
            <a:r>
              <a:rPr lang="en-GB" sz="1200" b="0" i="0" kern="1200" dirty="0">
                <a:solidFill>
                  <a:schemeClr val="tx1"/>
                </a:solidFill>
                <a:effectLst/>
                <a:latin typeface="+mn-lt"/>
                <a:ea typeface="+mn-ea"/>
                <a:cs typeface="+mn-cs"/>
              </a:rPr>
              <a:t>Position along a common scale e.g. </a:t>
            </a:r>
            <a:r>
              <a:rPr lang="en-GB" sz="1200" b="0" i="0" u="none" strike="noStrike" kern="1200" dirty="0">
                <a:solidFill>
                  <a:schemeClr val="tx1"/>
                </a:solidFill>
                <a:effectLst/>
                <a:latin typeface="+mn-lt"/>
                <a:ea typeface="+mn-ea"/>
                <a:cs typeface="+mn-cs"/>
                <a:hlinkClick r:id="rId3"/>
              </a:rPr>
              <a:t>scatter plot</a:t>
            </a:r>
            <a:endParaRPr lang="en-GB" sz="1200" b="0" i="0" kern="1200" dirty="0">
              <a:solidFill>
                <a:schemeClr val="tx1"/>
              </a:solidFill>
              <a:effectLst/>
              <a:latin typeface="+mn-lt"/>
              <a:ea typeface="+mn-ea"/>
              <a:cs typeface="+mn-cs"/>
            </a:endParaRPr>
          </a:p>
          <a:p>
            <a:pPr fontAlgn="base"/>
            <a:r>
              <a:rPr lang="en-GB" sz="1200" b="0" i="0" kern="1200" dirty="0">
                <a:solidFill>
                  <a:schemeClr val="tx1"/>
                </a:solidFill>
                <a:effectLst/>
                <a:latin typeface="+mn-lt"/>
                <a:ea typeface="+mn-ea"/>
                <a:cs typeface="+mn-cs"/>
              </a:rPr>
              <a:t>Position on identical but nonaligned scales e.g. </a:t>
            </a:r>
            <a:r>
              <a:rPr lang="en-GB" sz="1200" b="0" i="0" u="none" strike="noStrike" kern="1200" dirty="0">
                <a:solidFill>
                  <a:schemeClr val="tx1"/>
                </a:solidFill>
                <a:effectLst/>
                <a:latin typeface="+mn-lt"/>
                <a:ea typeface="+mn-ea"/>
                <a:cs typeface="+mn-cs"/>
                <a:hlinkClick r:id="rId4"/>
              </a:rPr>
              <a:t>multiple scatter plots</a:t>
            </a:r>
            <a:endParaRPr lang="en-GB" sz="1200" b="0" i="0" kern="1200" dirty="0">
              <a:solidFill>
                <a:schemeClr val="tx1"/>
              </a:solidFill>
              <a:effectLst/>
              <a:latin typeface="+mn-lt"/>
              <a:ea typeface="+mn-ea"/>
              <a:cs typeface="+mn-cs"/>
            </a:endParaRPr>
          </a:p>
          <a:p>
            <a:pPr fontAlgn="base"/>
            <a:r>
              <a:rPr lang="en-GB" sz="1200" b="0" i="0" kern="1200" dirty="0">
                <a:solidFill>
                  <a:schemeClr val="tx1"/>
                </a:solidFill>
                <a:effectLst/>
                <a:latin typeface="+mn-lt"/>
                <a:ea typeface="+mn-ea"/>
                <a:cs typeface="+mn-cs"/>
              </a:rPr>
              <a:t>Length e.g. </a:t>
            </a:r>
            <a:r>
              <a:rPr lang="en-GB" sz="1200" b="0" i="0" u="none" strike="noStrike" kern="1200" dirty="0">
                <a:solidFill>
                  <a:schemeClr val="tx1"/>
                </a:solidFill>
                <a:effectLst/>
                <a:latin typeface="+mn-lt"/>
                <a:ea typeface="+mn-ea"/>
                <a:cs typeface="+mn-cs"/>
                <a:hlinkClick r:id="rId5"/>
              </a:rPr>
              <a:t>bar chart</a:t>
            </a:r>
            <a:endParaRPr lang="en-GB" sz="1200" b="0" i="0" kern="1200" dirty="0">
              <a:solidFill>
                <a:schemeClr val="tx1"/>
              </a:solidFill>
              <a:effectLst/>
              <a:latin typeface="+mn-lt"/>
              <a:ea typeface="+mn-ea"/>
              <a:cs typeface="+mn-cs"/>
            </a:endParaRPr>
          </a:p>
          <a:p>
            <a:pPr fontAlgn="base"/>
            <a:r>
              <a:rPr lang="en-GB" sz="1200" b="0" i="0" kern="1200" dirty="0">
                <a:solidFill>
                  <a:schemeClr val="tx1"/>
                </a:solidFill>
                <a:effectLst/>
                <a:latin typeface="+mn-lt"/>
                <a:ea typeface="+mn-ea"/>
                <a:cs typeface="+mn-cs"/>
              </a:rPr>
              <a:t>Angle &amp; Slope (tie) e.g. </a:t>
            </a:r>
            <a:r>
              <a:rPr lang="en-GB" sz="1200" b="0" i="0" u="none" strike="noStrike" kern="1200" dirty="0">
                <a:solidFill>
                  <a:schemeClr val="tx1"/>
                </a:solidFill>
                <a:effectLst/>
                <a:latin typeface="+mn-lt"/>
                <a:ea typeface="+mn-ea"/>
                <a:cs typeface="+mn-cs"/>
                <a:hlinkClick r:id="rId6"/>
              </a:rPr>
              <a:t>pie chart</a:t>
            </a:r>
            <a:endParaRPr lang="en-GB" sz="1200" b="0" i="0" kern="1200" dirty="0">
              <a:solidFill>
                <a:schemeClr val="tx1"/>
              </a:solidFill>
              <a:effectLst/>
              <a:latin typeface="+mn-lt"/>
              <a:ea typeface="+mn-ea"/>
              <a:cs typeface="+mn-cs"/>
            </a:endParaRPr>
          </a:p>
          <a:p>
            <a:pPr fontAlgn="base"/>
            <a:r>
              <a:rPr lang="en-GB" sz="1200" b="0" i="0" kern="1200" dirty="0">
                <a:solidFill>
                  <a:schemeClr val="tx1"/>
                </a:solidFill>
                <a:effectLst/>
                <a:latin typeface="+mn-lt"/>
                <a:ea typeface="+mn-ea"/>
                <a:cs typeface="+mn-cs"/>
              </a:rPr>
              <a:t>Area e.g. </a:t>
            </a:r>
            <a:r>
              <a:rPr lang="en-GB" sz="1200" b="0" i="0" u="none" strike="noStrike" kern="1200" dirty="0">
                <a:solidFill>
                  <a:schemeClr val="tx1"/>
                </a:solidFill>
                <a:effectLst/>
                <a:latin typeface="+mn-lt"/>
                <a:ea typeface="+mn-ea"/>
                <a:cs typeface="+mn-cs"/>
                <a:hlinkClick r:id="rId7"/>
              </a:rPr>
              <a:t>bubbles</a:t>
            </a:r>
            <a:endParaRPr lang="en-GB" sz="1200" b="0" i="0" kern="1200" dirty="0">
              <a:solidFill>
                <a:schemeClr val="tx1"/>
              </a:solidFill>
              <a:effectLst/>
              <a:latin typeface="+mn-lt"/>
              <a:ea typeface="+mn-ea"/>
              <a:cs typeface="+mn-cs"/>
            </a:endParaRPr>
          </a:p>
          <a:p>
            <a:pPr fontAlgn="base"/>
            <a:r>
              <a:rPr lang="en-GB" sz="1200" b="0" i="0" kern="1200" dirty="0">
                <a:solidFill>
                  <a:schemeClr val="tx1"/>
                </a:solidFill>
                <a:effectLst/>
                <a:latin typeface="+mn-lt"/>
                <a:ea typeface="+mn-ea"/>
                <a:cs typeface="+mn-cs"/>
              </a:rPr>
              <a:t>Volume, density, and </a:t>
            </a:r>
            <a:r>
              <a:rPr lang="en-GB" sz="1200" b="0" i="0" kern="1200" dirty="0" err="1">
                <a:solidFill>
                  <a:schemeClr val="tx1"/>
                </a:solidFill>
                <a:effectLst/>
                <a:latin typeface="+mn-lt"/>
                <a:ea typeface="+mn-ea"/>
                <a:cs typeface="+mn-cs"/>
              </a:rPr>
              <a:t>color</a:t>
            </a:r>
            <a:r>
              <a:rPr lang="en-GB" sz="1200" b="0" i="0" kern="1200" dirty="0">
                <a:solidFill>
                  <a:schemeClr val="tx1"/>
                </a:solidFill>
                <a:effectLst/>
                <a:latin typeface="+mn-lt"/>
                <a:ea typeface="+mn-ea"/>
                <a:cs typeface="+mn-cs"/>
              </a:rPr>
              <a:t> saturation (tie) e.g. </a:t>
            </a:r>
            <a:r>
              <a:rPr lang="en-GB" sz="1200" b="0" i="0" u="none" strike="noStrike" kern="1200" dirty="0">
                <a:solidFill>
                  <a:schemeClr val="tx1"/>
                </a:solidFill>
                <a:effectLst/>
                <a:latin typeface="+mn-lt"/>
                <a:ea typeface="+mn-ea"/>
                <a:cs typeface="+mn-cs"/>
                <a:hlinkClick r:id="rId8"/>
              </a:rPr>
              <a:t>heatmap</a:t>
            </a:r>
            <a:endParaRPr lang="en-GB" sz="1200" b="0" i="0" kern="1200" dirty="0">
              <a:solidFill>
                <a:schemeClr val="tx1"/>
              </a:solidFill>
              <a:effectLst/>
              <a:latin typeface="+mn-lt"/>
              <a:ea typeface="+mn-ea"/>
              <a:cs typeface="+mn-cs"/>
            </a:endParaRPr>
          </a:p>
          <a:p>
            <a:pPr fontAlgn="base"/>
            <a:r>
              <a:rPr lang="en-GB" sz="1200" b="0" i="0" kern="1200" dirty="0" err="1">
                <a:solidFill>
                  <a:schemeClr val="tx1"/>
                </a:solidFill>
                <a:effectLst/>
                <a:latin typeface="+mn-lt"/>
                <a:ea typeface="+mn-ea"/>
                <a:cs typeface="+mn-cs"/>
              </a:rPr>
              <a:t>Color</a:t>
            </a:r>
            <a:r>
              <a:rPr lang="en-GB" sz="1200" b="0" i="0" kern="1200" dirty="0">
                <a:solidFill>
                  <a:schemeClr val="tx1"/>
                </a:solidFill>
                <a:effectLst/>
                <a:latin typeface="+mn-lt"/>
                <a:ea typeface="+mn-ea"/>
                <a:cs typeface="+mn-cs"/>
              </a:rPr>
              <a:t> hue e.g. </a:t>
            </a:r>
            <a:r>
              <a:rPr lang="en-GB" sz="1200" b="0" i="0" u="none" strike="noStrike" kern="1200" dirty="0">
                <a:solidFill>
                  <a:schemeClr val="tx1"/>
                </a:solidFill>
                <a:effectLst/>
                <a:latin typeface="+mn-lt"/>
                <a:ea typeface="+mn-ea"/>
                <a:cs typeface="+mn-cs"/>
                <a:hlinkClick r:id="rId9"/>
              </a:rPr>
              <a:t>newsmap</a:t>
            </a:r>
            <a:endParaRPr lang="en-GB" sz="1200" b="0" i="0" u="none" strike="noStrike" kern="1200" dirty="0">
              <a:solidFill>
                <a:schemeClr val="tx1"/>
              </a:solidFill>
              <a:effectLst/>
              <a:latin typeface="+mn-lt"/>
              <a:ea typeface="+mn-ea"/>
              <a:cs typeface="+mn-cs"/>
            </a:endParaRPr>
          </a:p>
          <a:p>
            <a:pPr fontAlgn="base"/>
            <a:endParaRPr lang="en-GB" sz="1200" b="0" i="0" u="none" strike="noStrike" kern="1200" dirty="0">
              <a:solidFill>
                <a:schemeClr val="tx1"/>
              </a:solidFill>
              <a:effectLst/>
              <a:latin typeface="+mn-lt"/>
              <a:ea typeface="+mn-ea"/>
              <a:cs typeface="+mn-cs"/>
            </a:endParaRPr>
          </a:p>
          <a:p>
            <a:pPr fontAlgn="base"/>
            <a:r>
              <a:rPr lang="en-GB" sz="1200" b="0" i="0" kern="1200" dirty="0">
                <a:solidFill>
                  <a:schemeClr val="tx1"/>
                </a:solidFill>
                <a:effectLst/>
                <a:latin typeface="+mn-lt"/>
                <a:ea typeface="+mn-ea"/>
                <a:cs typeface="+mn-cs"/>
              </a:rPr>
              <a:t>Now before you go shunning everything that isn’t in the top three, keep in mind this list isn’t meant to be a definitive answer on what to use and what not to in your data graphics. Cleveland and McGill note, “The ordering does not result in a precise prescription for displaying data but rather is a framework within which to work.”</a:t>
            </a:r>
          </a:p>
          <a:p>
            <a:endParaRPr lang="en-US" dirty="0"/>
          </a:p>
        </p:txBody>
      </p:sp>
      <p:sp>
        <p:nvSpPr>
          <p:cNvPr id="4" name="Date Placeholder 3"/>
          <p:cNvSpPr>
            <a:spLocks noGrp="1"/>
          </p:cNvSpPr>
          <p:nvPr>
            <p:ph type="dt" idx="1"/>
          </p:nvPr>
        </p:nvSpPr>
        <p:spPr/>
        <p:txBody>
          <a:bodyPr/>
          <a:lstStyle/>
          <a:p>
            <a:fld id="{3EBB97A2-E54D-3947-B5AB-0663916C33FE}"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33</a:t>
            </a:fld>
            <a:endParaRPr lang="en-GB"/>
          </a:p>
        </p:txBody>
      </p:sp>
    </p:spTree>
    <p:extLst>
      <p:ext uri="{BB962C8B-B14F-4D97-AF65-F5344CB8AC3E}">
        <p14:creationId xmlns:p14="http://schemas.microsoft.com/office/powerpoint/2010/main" val="41183973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Color</a:t>
            </a:r>
            <a:r>
              <a:rPr lang="en-GB" dirty="0"/>
              <a:t> has to be given particular attention. In fact, </a:t>
            </a:r>
            <a:r>
              <a:rPr lang="en-GB" dirty="0" err="1"/>
              <a:t>color</a:t>
            </a:r>
            <a:r>
              <a:rPr lang="en-GB" dirty="0"/>
              <a:t> is the only graphical property in which perception can depend on cultural, linguistic, and physiological factors. Some populations, for example, use a limited number of terms to define the entire </a:t>
            </a:r>
            <a:r>
              <a:rPr lang="en-GB" dirty="0" err="1"/>
              <a:t>color</a:t>
            </a:r>
            <a:r>
              <a:rPr lang="en-GB" dirty="0"/>
              <a:t> spectrum (in some populations, there are only two words to describe the </a:t>
            </a:r>
            <a:r>
              <a:rPr lang="en-GB" dirty="0" err="1"/>
              <a:t>colors</a:t>
            </a:r>
            <a:r>
              <a:rPr lang="en-GB" dirty="0"/>
              <a:t>: black and white). It is therefore possible that two people from different cultures may use diverse terminology to identify the same </a:t>
            </a:r>
            <a:r>
              <a:rPr lang="en-GB" dirty="0" err="1"/>
              <a:t>color</a:t>
            </a:r>
            <a:r>
              <a:rPr lang="en-GB" dirty="0"/>
              <a:t> or may even have different perceptions, given that they might not have a specific term for identifying a determined </a:t>
            </a:r>
            <a:r>
              <a:rPr lang="en-GB" dirty="0" err="1"/>
              <a:t>color</a:t>
            </a:r>
            <a:r>
              <a:rPr lang="en-GB" dirty="0"/>
              <a:t> on a cognitive level. Studies on perception [65] have demonstrated that, even taking the cultural differences into account, the </a:t>
            </a:r>
            <a:r>
              <a:rPr lang="en-GB" dirty="0" err="1"/>
              <a:t>colors</a:t>
            </a:r>
            <a:r>
              <a:rPr lang="en-GB" dirty="0"/>
              <a:t> that can be considered primary are white, black, red, green, yellow, and blue. These are the only </a:t>
            </a:r>
            <a:r>
              <a:rPr lang="en-GB" dirty="0" err="1"/>
              <a:t>colors</a:t>
            </a:r>
            <a:r>
              <a:rPr lang="en-GB" dirty="0"/>
              <a:t> that have the same name all over the world and, consequently, are the </a:t>
            </a:r>
            <a:r>
              <a:rPr lang="en-GB" dirty="0" err="1"/>
              <a:t>colors</a:t>
            </a:r>
            <a:r>
              <a:rPr lang="en-GB" dirty="0"/>
              <a:t> that must be chosen when it is necessary to map a category attribute to a maximum of six </a:t>
            </a:r>
            <a:r>
              <a:rPr lang="en-GB" dirty="0" err="1"/>
              <a:t>colors</a:t>
            </a:r>
            <a:r>
              <a:rPr lang="en-GB" dirty="0"/>
              <a:t>. Colin Ware [65] suggests limiting any mapping of categorical attributes to these six primary </a:t>
            </a:r>
            <a:r>
              <a:rPr lang="en-GB" dirty="0" err="1"/>
              <a:t>colors</a:t>
            </a:r>
            <a:r>
              <a:rPr lang="en-GB" dirty="0"/>
              <a:t>, but, if necessary, it is possible to extend the list by adding pink, brown, cyan, orange, and purple. To represent quantitative attributes, or where there is an ordering of values, the use of primary </a:t>
            </a:r>
            <a:r>
              <a:rPr lang="en-GB" dirty="0" err="1"/>
              <a:t>colors</a:t>
            </a:r>
            <a:r>
              <a:rPr lang="en-GB" dirty="0"/>
              <a:t> is not advisable, because (1) there might not be enough primary </a:t>
            </a:r>
            <a:r>
              <a:rPr lang="en-GB" dirty="0" err="1"/>
              <a:t>colors</a:t>
            </a:r>
            <a:r>
              <a:rPr lang="en-GB" dirty="0"/>
              <a:t>, and (2) our culture does not adopt any convention on the ordering of </a:t>
            </a:r>
            <a:r>
              <a:rPr lang="en-GB" dirty="0" err="1"/>
              <a:t>colors</a:t>
            </a:r>
            <a:r>
              <a:rPr lang="en-GB" dirty="0"/>
              <a:t> (does blue come before or after yellow?). A clever idea might be to use a convention on a </a:t>
            </a:r>
            <a:r>
              <a:rPr lang="en-GB" dirty="0" err="1"/>
              <a:t>color</a:t>
            </a:r>
            <a:r>
              <a:rPr lang="en-GB" dirty="0"/>
              <a:t> scale, to be clearly explained in the application (from green to red, for example), or to vary the </a:t>
            </a:r>
            <a:r>
              <a:rPr lang="en-GB" dirty="0" err="1"/>
              <a:t>color</a:t>
            </a:r>
            <a:r>
              <a:rPr lang="en-GB" dirty="0"/>
              <a:t> intensity to codify the various levels of values (Fig. 2.5). It is also necessary to bear in mind that a large percentage of the population (in Australia, 8% of males and 0.4% of females) has a particular ocular visual perception problems: </a:t>
            </a:r>
            <a:r>
              <a:rPr lang="en-GB" dirty="0" err="1"/>
              <a:t>daltonism</a:t>
            </a:r>
            <a:r>
              <a:rPr lang="en-GB" dirty="0"/>
              <a:t>. 1 People who suffer from this condition are generally unable to distinguish between red and green, or (less frequently) between yellow and blue. It is therefore important to consider that there are some people with this visual defect and to develop applications in which it is possible to change the </a:t>
            </a:r>
            <a:r>
              <a:rPr lang="en-GB" dirty="0" err="1"/>
              <a:t>color</a:t>
            </a:r>
            <a:r>
              <a:rPr lang="en-GB" dirty="0"/>
              <a:t> mapping.</a:t>
            </a:r>
            <a:endParaRPr lang="en-US" dirty="0"/>
          </a:p>
        </p:txBody>
      </p:sp>
      <p:sp>
        <p:nvSpPr>
          <p:cNvPr id="4" name="Date Placeholder 3"/>
          <p:cNvSpPr>
            <a:spLocks noGrp="1"/>
          </p:cNvSpPr>
          <p:nvPr>
            <p:ph type="dt" idx="1"/>
          </p:nvPr>
        </p:nvSpPr>
        <p:spPr/>
        <p:txBody>
          <a:bodyPr/>
          <a:lstStyle/>
          <a:p>
            <a:fld id="{8E7C8129-620C-B84A-B915-E6698022EAD0}"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34</a:t>
            </a:fld>
            <a:endParaRPr lang="en-GB"/>
          </a:p>
        </p:txBody>
      </p:sp>
    </p:spTree>
    <p:extLst>
      <p:ext uri="{BB962C8B-B14F-4D97-AF65-F5344CB8AC3E}">
        <p14:creationId xmlns:p14="http://schemas.microsoft.com/office/powerpoint/2010/main" val="9177977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91B12930-2497-E541-9C53-F001160D558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35</a:t>
            </a:fld>
            <a:endParaRPr lang="en-GB"/>
          </a:p>
        </p:txBody>
      </p:sp>
    </p:spTree>
    <p:extLst>
      <p:ext uri="{BB962C8B-B14F-4D97-AF65-F5344CB8AC3E}">
        <p14:creationId xmlns:p14="http://schemas.microsoft.com/office/powerpoint/2010/main" val="3162002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BF639FC2-EC9E-6D44-8F6D-1BA589E2D4F9}"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36</a:t>
            </a:fld>
            <a:endParaRPr lang="en-GB"/>
          </a:p>
        </p:txBody>
      </p:sp>
    </p:spTree>
    <p:extLst>
      <p:ext uri="{BB962C8B-B14F-4D97-AF65-F5344CB8AC3E}">
        <p14:creationId xmlns:p14="http://schemas.microsoft.com/office/powerpoint/2010/main" val="658034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elements just described, to be considered during the design stage, are summarized </a:t>
            </a:r>
          </a:p>
          <a:p>
            <a:endParaRPr lang="en-GB" dirty="0"/>
          </a:p>
          <a:p>
            <a:endParaRPr lang="en-US" dirty="0"/>
          </a:p>
        </p:txBody>
      </p:sp>
      <p:sp>
        <p:nvSpPr>
          <p:cNvPr id="4" name="Date Placeholder 3"/>
          <p:cNvSpPr>
            <a:spLocks noGrp="1"/>
          </p:cNvSpPr>
          <p:nvPr>
            <p:ph type="dt" idx="1"/>
          </p:nvPr>
        </p:nvSpPr>
        <p:spPr/>
        <p:txBody>
          <a:bodyPr/>
          <a:lstStyle/>
          <a:p>
            <a:fld id="{3EBB97A2-E54D-3947-B5AB-0663916C33FE}"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37</a:t>
            </a:fld>
            <a:endParaRPr lang="en-GB"/>
          </a:p>
        </p:txBody>
      </p:sp>
    </p:spTree>
    <p:extLst>
      <p:ext uri="{BB962C8B-B14F-4D97-AF65-F5344CB8AC3E}">
        <p14:creationId xmlns:p14="http://schemas.microsoft.com/office/powerpoint/2010/main" val="3456869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91B12930-2497-E541-9C53-F001160D558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38</a:t>
            </a:fld>
            <a:endParaRPr lang="en-GB"/>
          </a:p>
        </p:txBody>
      </p:sp>
    </p:spTree>
    <p:extLst>
      <p:ext uri="{BB962C8B-B14F-4D97-AF65-F5344CB8AC3E}">
        <p14:creationId xmlns:p14="http://schemas.microsoft.com/office/powerpoint/2010/main" val="32521570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BF639FC2-EC9E-6D44-8F6D-1BA589E2D4F9}"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39</a:t>
            </a:fld>
            <a:endParaRPr lang="en-GB"/>
          </a:p>
        </p:txBody>
      </p:sp>
    </p:spTree>
    <p:extLst>
      <p:ext uri="{BB962C8B-B14F-4D97-AF65-F5344CB8AC3E}">
        <p14:creationId xmlns:p14="http://schemas.microsoft.com/office/powerpoint/2010/main" val="14603751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FE5400D0-5EEB-D74A-BDAA-4323311E400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41</a:t>
            </a:fld>
            <a:endParaRPr lang="en-GB"/>
          </a:p>
        </p:txBody>
      </p:sp>
    </p:spTree>
    <p:extLst>
      <p:ext uri="{BB962C8B-B14F-4D97-AF65-F5344CB8AC3E}">
        <p14:creationId xmlns:p14="http://schemas.microsoft.com/office/powerpoint/2010/main" val="1787434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FF807AC0-17BC-7D43-9DD4-9819613C0DFF}"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a:t>
            </a:fld>
            <a:endParaRPr lang="en-GB"/>
          </a:p>
        </p:txBody>
      </p:sp>
    </p:spTree>
    <p:extLst>
      <p:ext uri="{BB962C8B-B14F-4D97-AF65-F5344CB8AC3E}">
        <p14:creationId xmlns:p14="http://schemas.microsoft.com/office/powerpoint/2010/main" val="40062677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08A1D373-C19E-9A42-82EB-5CA78D7DE33C}"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42</a:t>
            </a:fld>
            <a:endParaRPr lang="en-GB"/>
          </a:p>
        </p:txBody>
      </p:sp>
    </p:spTree>
    <p:extLst>
      <p:ext uri="{BB962C8B-B14F-4D97-AF65-F5344CB8AC3E}">
        <p14:creationId xmlns:p14="http://schemas.microsoft.com/office/powerpoint/2010/main" val="1738912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94922C7B-77E8-C742-B314-176944156DF9}"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10</a:t>
            </a:fld>
            <a:endParaRPr lang="en-GB"/>
          </a:p>
        </p:txBody>
      </p:sp>
    </p:spTree>
    <p:extLst>
      <p:ext uri="{BB962C8B-B14F-4D97-AF65-F5344CB8AC3E}">
        <p14:creationId xmlns:p14="http://schemas.microsoft.com/office/powerpoint/2010/main" val="1997417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0402E35E-7470-D743-8590-CD4E298D1CEC}"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11</a:t>
            </a:fld>
            <a:endParaRPr lang="en-GB"/>
          </a:p>
        </p:txBody>
      </p:sp>
    </p:spTree>
    <p:extLst>
      <p:ext uri="{BB962C8B-B14F-4D97-AF65-F5344CB8AC3E}">
        <p14:creationId xmlns:p14="http://schemas.microsoft.com/office/powerpoint/2010/main" val="2818337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question contains the premise and the introduction to the story and leads up to a point at which the data can take over the storyline</a:t>
            </a:r>
          </a:p>
        </p:txBody>
      </p:sp>
      <p:sp>
        <p:nvSpPr>
          <p:cNvPr id="4" name="Date Placeholder 3"/>
          <p:cNvSpPr>
            <a:spLocks noGrp="1"/>
          </p:cNvSpPr>
          <p:nvPr>
            <p:ph type="dt" idx="1"/>
          </p:nvPr>
        </p:nvSpPr>
        <p:spPr/>
        <p:txBody>
          <a:bodyPr/>
          <a:lstStyle/>
          <a:p>
            <a:fld id="{207C34B6-E264-D649-8A6E-7557484A1EF2}"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15</a:t>
            </a:fld>
            <a:endParaRPr lang="en-GB"/>
          </a:p>
        </p:txBody>
      </p:sp>
    </p:spTree>
    <p:extLst>
      <p:ext uri="{BB962C8B-B14F-4D97-AF65-F5344CB8AC3E}">
        <p14:creationId xmlns:p14="http://schemas.microsoft.com/office/powerpoint/2010/main" val="3407239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08B0AE15-BFC8-8F49-83D2-FD9C0C46F1EF}"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16</a:t>
            </a:fld>
            <a:endParaRPr lang="en-GB"/>
          </a:p>
        </p:txBody>
      </p:sp>
    </p:spTree>
    <p:extLst>
      <p:ext uri="{BB962C8B-B14F-4D97-AF65-F5344CB8AC3E}">
        <p14:creationId xmlns:p14="http://schemas.microsoft.com/office/powerpoint/2010/main" val="2674828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When working with data, start with understanding the story you want to tell or relationship you are trying to highlight. This will aid in selecting the right visualization that will deliver your message.</a:t>
            </a:r>
          </a:p>
          <a:p>
            <a:endParaRPr lang="en-US" dirty="0"/>
          </a:p>
          <a:p>
            <a:r>
              <a:rPr lang="en-GB" dirty="0"/>
              <a:t>Define the problem by spending a certain amount of time with potential users of the visual representation. Identify their effective needs and how they work. This is needed to clearly define what has to be represented. Why is a representation needed? Is it needed to communicate something? Is it needed for finding new information? Or is it needed to prove hypotheses? It is necessary to bear in mind the human factors specific to the target audience that the application will address and, in particular, their cognitive and perceptive abilities. This will influence the choice of which visual models to use, to allow users to understand the information.</a:t>
            </a:r>
          </a:p>
          <a:p>
            <a:r>
              <a:rPr lang="en-GB" dirty="0"/>
              <a:t>2. Examine the nature of the data to represent. The data can be quantitative (e.g., a list of integers or real numbers), ordinal (data of a non numeric nature, but which have their own intrinsic order, such as the days of the week), or categorical (data that have no intrinsic order, such as the names of people or cities). A different mapping may be appropriate, according to the data type.</a:t>
            </a:r>
          </a:p>
          <a:p>
            <a:r>
              <a:rPr lang="en-GB" dirty="0"/>
              <a:t>3. Number of dimensions. The number of dimensions of the data (also called attributes) that we need to represent very importantly determines the type of representation that we use. The attributes can be independent or dependent. The dependent attributes are those that vary and whose </a:t>
            </a:r>
            <a:r>
              <a:rPr lang="en-GB" dirty="0" err="1"/>
              <a:t>behavior</a:t>
            </a:r>
            <a:r>
              <a:rPr lang="en-GB" dirty="0"/>
              <a:t> we are interested in </a:t>
            </a:r>
            <a:r>
              <a:rPr lang="en-GB" dirty="0" err="1"/>
              <a:t>analyzing</a:t>
            </a:r>
            <a:r>
              <a:rPr lang="en-GB" dirty="0"/>
              <a:t> with respect to the independent attributes. According to the number of dependent attributes, we have a collection of data that is called univariate (one dimension varies with respect to another), bivariate (there are two dependent dimensions), </a:t>
            </a:r>
            <a:r>
              <a:rPr lang="en-GB" dirty="0" err="1"/>
              <a:t>trivariate</a:t>
            </a:r>
            <a:r>
              <a:rPr lang="en-GB" dirty="0"/>
              <a:t> (three dependent dimensions), or multivariate (four or more dimensions that vary compared to the independent ones).</a:t>
            </a:r>
          </a:p>
          <a:p>
            <a:r>
              <a:rPr lang="en-GB" dirty="0"/>
              <a:t>4. Data structures. These can be linear (the data are codified in linear data structures like vectors, tables, collections, etc.), temporal (data that change in time), spatial or geographical (data that have a correspondence with something physical, such as a map, floorplan, etc.), hierarchical (data relative to entities organized on hierarchy, for example, genealogy, flowcharts, files on a disk, etc.), and network (data that describe relationships between entities). 5. Type of interaction. This determines if the visual representation is static (e.g., an image printed on paper or an image represented on a computer screen but not modifiable by the user), transformable (when the user can control the process of modification and transformation of data, such as varying some parameters of data entry, varying the extremes of the values of some attributes, or choosing a different mapping for view creation), or </a:t>
            </a:r>
            <a:r>
              <a:rPr lang="en-GB" dirty="0" err="1"/>
              <a:t>manipulable</a:t>
            </a:r>
            <a:r>
              <a:rPr lang="en-GB" dirty="0"/>
              <a:t> (the user can control and modify some parameters that regulate the generation of the views, like zooming on a detail or rotating an image represented in 3D). The model represented in Fig. 2.1 illustrates at which levels of the process these types of interactions come into play</a:t>
            </a:r>
            <a:endParaRPr lang="en-US" dirty="0"/>
          </a:p>
        </p:txBody>
      </p:sp>
      <p:sp>
        <p:nvSpPr>
          <p:cNvPr id="4" name="Date Placeholder 3"/>
          <p:cNvSpPr>
            <a:spLocks noGrp="1"/>
          </p:cNvSpPr>
          <p:nvPr>
            <p:ph type="dt" idx="1"/>
          </p:nvPr>
        </p:nvSpPr>
        <p:spPr/>
        <p:txBody>
          <a:bodyPr/>
          <a:lstStyle/>
          <a:p>
            <a:fld id="{7DE114D3-8878-1E4C-93B7-076D963D0111}"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18</a:t>
            </a:fld>
            <a:endParaRPr lang="en-GB"/>
          </a:p>
        </p:txBody>
      </p:sp>
    </p:spTree>
    <p:extLst>
      <p:ext uri="{BB962C8B-B14F-4D97-AF65-F5344CB8AC3E}">
        <p14:creationId xmlns:p14="http://schemas.microsoft.com/office/powerpoint/2010/main" val="2509665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45AA4F51-942F-3044-8F2B-DCDC33FAD4E7}" type="datetime1">
              <a:rPr lang="en-GB" smtClean="0"/>
              <a:t>20/01/2020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19</a:t>
            </a:fld>
            <a:endParaRPr lang="en-GB"/>
          </a:p>
        </p:txBody>
      </p:sp>
    </p:spTree>
    <p:extLst>
      <p:ext uri="{BB962C8B-B14F-4D97-AF65-F5344CB8AC3E}">
        <p14:creationId xmlns:p14="http://schemas.microsoft.com/office/powerpoint/2010/main" val="1639887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0C40309-4CD7-406F-88E7-6E8D0E95AF3E}" type="datetime1">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2895258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2A03E8-1320-4364-94DD-BFFE7CA0923A}" type="datetime1">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2133620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1A85DC-AE82-4523-8F02-13ABD7958699}" type="datetime1">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969429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baseline="0">
                <a:latin typeface="Arial"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sz="2800" baseline="0">
                <a:latin typeface="Arial" charset="0"/>
              </a:defRPr>
            </a:lvl1pPr>
            <a:lvl2pPr>
              <a:defRPr sz="2400" baseline="0">
                <a:latin typeface="Arial" charset="0"/>
              </a:defRPr>
            </a:lvl2pPr>
            <a:lvl3pPr>
              <a:defRPr baseline="0">
                <a:latin typeface="Arial" charset="0"/>
              </a:defRPr>
            </a:lvl3pPr>
            <a:lvl4pPr>
              <a:defRPr baseline="0">
                <a:latin typeface="Arial" charset="0"/>
              </a:defRPr>
            </a:lvl4pPr>
            <a:lvl5pPr>
              <a:defRPr baseline="0">
                <a:latin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097CAFE1-9DBC-4255-990D-5BA249042E8A}" type="datetime1">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2063827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8401CA-ACA6-4F27-9688-B14983911156}" type="datetime1">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1722972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83562CB-61DA-4F64-A7C1-33879DF9AAB8}" type="datetime1">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370017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244E5D9-BBCF-4F85-B625-B9B3C28FC8A5}" type="datetime1">
              <a:rPr lang="en-GB" smtClean="0"/>
              <a:t>20/01/2020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3686526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6ACD898-88EA-41B9-9453-A4ED6BDFBEA6}" type="datetime1">
              <a:rPr lang="en-GB" smtClean="0"/>
              <a:t>20/01/2020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2289887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F83155-63FB-492C-ABE8-4B384DFF67D2}" type="datetime1">
              <a:rPr lang="en-GB" smtClean="0"/>
              <a:t>20/01/2020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4113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590140-9BE4-4ABE-9CE2-B9F10FA88F12}" type="datetime1">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961263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825E043-3B0C-47D4-9FF3-568E9A91EE73}" type="datetime1">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788655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CA239-FF0A-423A-BB80-3028A18BDE6E}" type="datetime1">
              <a:rPr lang="en-GB" smtClean="0"/>
              <a:t>20/01/2020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E94638-1537-47E1-8579-8EDFCA49F01B}" type="slidenum">
              <a:rPr lang="en-GB" smtClean="0"/>
              <a:t>‹#›</a:t>
            </a:fld>
            <a:endParaRPr lang="en-GB"/>
          </a:p>
        </p:txBody>
      </p:sp>
    </p:spTree>
    <p:extLst>
      <p:ext uri="{BB962C8B-B14F-4D97-AF65-F5344CB8AC3E}">
        <p14:creationId xmlns:p14="http://schemas.microsoft.com/office/powerpoint/2010/main" val="3586567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hyperlink" Target="http://archive.ics.uci.edu/ml/index.php" TargetMode="External"/><Relationship Id="rId3" Type="http://schemas.openxmlformats.org/officeDocument/2006/relationships/hyperlink" Target="https://github.com/BuzzFeedNews" TargetMode="External"/><Relationship Id="rId7" Type="http://schemas.openxmlformats.org/officeDocument/2006/relationships/hyperlink" Target="https://www.google.com/publicdata/directory"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registry.opendata.aws/" TargetMode="External"/><Relationship Id="rId5" Type="http://schemas.openxmlformats.org/officeDocument/2006/relationships/hyperlink" Target="https://www.cia.gov/library/publications/the-world-factbook/geos/uk.html" TargetMode="External"/><Relationship Id="rId4" Type="http://schemas.openxmlformats.org/officeDocument/2006/relationships/hyperlink" Target="http://data.un.org/"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www.dataquest.io/blog/web-scraping-tutorial-python/"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perceptualedge.com/articles/visual_business_intelligence/the_chartjunk_debate.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76225" y="3933056"/>
            <a:ext cx="8610600"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9pPr>
          </a:lstStyle>
          <a:p>
            <a:pPr algn="ctr" eaLnBrk="1" hangingPunct="1">
              <a:buSzPct val="100000"/>
              <a:defRPr/>
            </a:pPr>
            <a:r>
              <a:rPr lang="en-US" altLang="en-US" sz="4800" b="1" dirty="0">
                <a:solidFill>
                  <a:srgbClr val="000000"/>
                </a:solidFill>
              </a:rPr>
              <a:t>CS142: </a:t>
            </a:r>
            <a:r>
              <a:rPr lang="en-US" altLang="en-US" sz="4800" b="1" dirty="0" err="1">
                <a:solidFill>
                  <a:srgbClr val="000000"/>
                </a:solidFill>
              </a:rPr>
              <a:t>Visualisation</a:t>
            </a:r>
            <a:endParaRPr lang="en-US" altLang="en-US" sz="4800" b="1" dirty="0">
              <a:solidFill>
                <a:srgbClr val="000000"/>
              </a:solidFill>
            </a:endParaRPr>
          </a:p>
        </p:txBody>
      </p:sp>
      <p:sp>
        <p:nvSpPr>
          <p:cNvPr id="3075" name="Text Box 3"/>
          <p:cNvSpPr txBox="1">
            <a:spLocks noChangeArrowheads="1"/>
          </p:cNvSpPr>
          <p:nvPr/>
        </p:nvSpPr>
        <p:spPr bwMode="auto">
          <a:xfrm>
            <a:off x="1275327" y="5805264"/>
            <a:ext cx="6612396" cy="3124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spcBef>
                <a:spcPts val="6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Osaka" charset="-128"/>
                <a:cs typeface="Osaka" charset="-128"/>
              </a:defRPr>
            </a:lvl1pPr>
            <a:lvl2pPr>
              <a:spcBef>
                <a:spcPts val="5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Osaka" charset="-128"/>
                <a:cs typeface="Osaka" charset="-128"/>
              </a:defRPr>
            </a:lvl2pPr>
            <a:lvl3pPr>
              <a:spcBef>
                <a:spcPts val="5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Osaka" charset="-128"/>
                <a:cs typeface="Osaka" charset="-128"/>
              </a:defRPr>
            </a:lvl3pPr>
            <a:lvl4pPr>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4pPr>
            <a:lvl5pPr>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5pPr>
            <a:lvl6pPr marL="2514600" indent="-228600" defTabSz="449263" eaLnBrk="0" fontAlgn="base" hangingPunct="0">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6pPr>
            <a:lvl7pPr marL="2971800" indent="-228600" defTabSz="449263" eaLnBrk="0" fontAlgn="base" hangingPunct="0">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7pPr>
            <a:lvl8pPr marL="3429000" indent="-228600" defTabSz="449263" eaLnBrk="0" fontAlgn="base" hangingPunct="0">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8pPr>
            <a:lvl9pPr marL="3886200" indent="-228600" defTabSz="449263" eaLnBrk="0" fontAlgn="base" hangingPunct="0">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9pPr>
          </a:lstStyle>
          <a:p>
            <a:pPr algn="ctr" eaLnBrk="1" hangingPunct="1">
              <a:spcBef>
                <a:spcPts val="400"/>
              </a:spcBef>
              <a:buClrTx/>
              <a:buFontTx/>
              <a:buNone/>
              <a:defRPr/>
            </a:pPr>
            <a:r>
              <a:rPr lang="en-US" altLang="en-US" sz="1600" dirty="0" err="1">
                <a:solidFill>
                  <a:srgbClr val="003300"/>
                </a:solidFill>
              </a:rPr>
              <a:t>Dr</a:t>
            </a:r>
            <a:r>
              <a:rPr lang="en-US" altLang="en-US" sz="1600" dirty="0">
                <a:solidFill>
                  <a:srgbClr val="003300"/>
                </a:solidFill>
              </a:rPr>
              <a:t> Claire Rocks</a:t>
            </a:r>
          </a:p>
          <a:p>
            <a:pPr algn="ctr" eaLnBrk="1" hangingPunct="1">
              <a:spcBef>
                <a:spcPts val="400"/>
              </a:spcBef>
              <a:buClrTx/>
              <a:buFontTx/>
              <a:buNone/>
              <a:defRPr/>
            </a:pPr>
            <a:r>
              <a:rPr lang="en-US" altLang="zh-CN" sz="1600" dirty="0" err="1">
                <a:solidFill>
                  <a:srgbClr val="003300"/>
                </a:solidFill>
              </a:rPr>
              <a:t>c.l.rocks@warwick</a:t>
            </a:r>
            <a:r>
              <a:rPr lang="en-US" altLang="en-US" sz="1600" dirty="0" err="1">
                <a:solidFill>
                  <a:srgbClr val="003300"/>
                </a:solidFill>
              </a:rPr>
              <a:t>.ac.uk</a:t>
            </a:r>
            <a:endParaRPr lang="en-US" altLang="en-US" sz="1600" dirty="0">
              <a:solidFill>
                <a:srgbClr val="003300"/>
              </a:solidFill>
            </a:endParaRPr>
          </a:p>
          <a:p>
            <a:pPr algn="ctr" eaLnBrk="1" hangingPunct="1">
              <a:spcBef>
                <a:spcPts val="400"/>
              </a:spcBef>
              <a:buClrTx/>
              <a:buFontTx/>
              <a:buNone/>
              <a:defRPr/>
            </a:pPr>
            <a:endParaRPr lang="en-US" altLang="en-US" sz="1600" dirty="0">
              <a:solidFill>
                <a:srgbClr val="003300"/>
              </a:solidFill>
            </a:endParaRPr>
          </a:p>
          <a:p>
            <a:pPr algn="ctr" eaLnBrk="1" hangingPunct="1">
              <a:spcBef>
                <a:spcPts val="400"/>
              </a:spcBef>
              <a:buClrTx/>
              <a:buFontTx/>
              <a:buNone/>
              <a:defRPr/>
            </a:pPr>
            <a:endParaRPr lang="en-US" altLang="en-US" sz="1600" dirty="0">
              <a:solidFill>
                <a:srgbClr val="003300"/>
              </a:solidFill>
            </a:endParaRPr>
          </a:p>
        </p:txBody>
      </p:sp>
      <p:sp>
        <p:nvSpPr>
          <p:cNvPr id="6" name="Text Box 2"/>
          <p:cNvSpPr txBox="1">
            <a:spLocks noChangeArrowheads="1"/>
          </p:cNvSpPr>
          <p:nvPr/>
        </p:nvSpPr>
        <p:spPr bwMode="auto">
          <a:xfrm>
            <a:off x="1115617" y="4721696"/>
            <a:ext cx="691276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9pPr>
          </a:lstStyle>
          <a:p>
            <a:pPr algn="ctr" eaLnBrk="1" hangingPunct="1">
              <a:buSzPct val="100000"/>
              <a:defRPr/>
            </a:pPr>
            <a:r>
              <a:rPr lang="en-US" altLang="zh-CN" sz="3200" b="1" dirty="0">
                <a:solidFill>
                  <a:srgbClr val="000000"/>
                </a:solidFill>
              </a:rPr>
              <a:t>Creating Visual </a:t>
            </a:r>
            <a:r>
              <a:rPr lang="en-US" altLang="zh-CN" sz="3200" b="1" dirty="0" err="1">
                <a:solidFill>
                  <a:srgbClr val="000000"/>
                </a:solidFill>
              </a:rPr>
              <a:t>Reprentations</a:t>
            </a:r>
            <a:endParaRPr lang="en-US" altLang="en-US" sz="3200" b="1" dirty="0">
              <a:solidFill>
                <a:srgbClr val="000000"/>
              </a:solidFill>
            </a:endParaRPr>
          </a:p>
        </p:txBody>
      </p:sp>
      <p:pic>
        <p:nvPicPr>
          <p:cNvPr id="4" name="Picture 3">
            <a:extLst>
              <a:ext uri="{FF2B5EF4-FFF2-40B4-BE49-F238E27FC236}">
                <a16:creationId xmlns:a16="http://schemas.microsoft.com/office/drawing/2014/main" id="{D650E931-1A11-0B4D-90F9-964F2364910C}"/>
              </a:ext>
            </a:extLst>
          </p:cNvPr>
          <p:cNvPicPr>
            <a:picLocks noChangeAspect="1"/>
          </p:cNvPicPr>
          <p:nvPr/>
        </p:nvPicPr>
        <p:blipFill>
          <a:blip r:embed="rId3"/>
          <a:stretch>
            <a:fillRect/>
          </a:stretch>
        </p:blipFill>
        <p:spPr>
          <a:xfrm>
            <a:off x="9525" y="-27384"/>
            <a:ext cx="9144000" cy="3784967"/>
          </a:xfrm>
          <a:prstGeom prst="rect">
            <a:avLst/>
          </a:prstGeom>
        </p:spPr>
      </p:pic>
    </p:spTree>
    <p:extLst>
      <p:ext uri="{BB962C8B-B14F-4D97-AF65-F5344CB8AC3E}">
        <p14:creationId xmlns:p14="http://schemas.microsoft.com/office/powerpoint/2010/main" val="20392659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a:t>Today</a:t>
            </a:r>
          </a:p>
        </p:txBody>
      </p:sp>
      <p:sp>
        <p:nvSpPr>
          <p:cNvPr id="19458" name="Content Placeholder 2"/>
          <p:cNvSpPr>
            <a:spLocks noGrp="1"/>
          </p:cNvSpPr>
          <p:nvPr>
            <p:ph idx="1"/>
          </p:nvPr>
        </p:nvSpPr>
        <p:spPr/>
        <p:txBody>
          <a:bodyPr/>
          <a:lstStyle/>
          <a:p>
            <a:r>
              <a:rPr lang="en-GB" altLang="zh-CN" dirty="0"/>
              <a:t>The visualisation wheel</a:t>
            </a:r>
          </a:p>
          <a:p>
            <a:r>
              <a:rPr lang="en-GB" altLang="zh-CN" dirty="0"/>
              <a:t>What is the process of generating a visual representation?</a:t>
            </a:r>
            <a:endParaRPr lang="en-GB" altLang="en-US" sz="2800" dirty="0"/>
          </a:p>
        </p:txBody>
      </p:sp>
    </p:spTree>
    <p:extLst>
      <p:ext uri="{BB962C8B-B14F-4D97-AF65-F5344CB8AC3E}">
        <p14:creationId xmlns:p14="http://schemas.microsoft.com/office/powerpoint/2010/main" val="2489145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94A0C-D53E-8A42-8804-8C324415270A}"/>
              </a:ext>
            </a:extLst>
          </p:cNvPr>
          <p:cNvSpPr>
            <a:spLocks noGrp="1"/>
          </p:cNvSpPr>
          <p:nvPr>
            <p:ph type="title"/>
          </p:nvPr>
        </p:nvSpPr>
        <p:spPr/>
        <p:txBody>
          <a:bodyPr/>
          <a:lstStyle/>
          <a:p>
            <a:r>
              <a:rPr lang="en-US" dirty="0"/>
              <a:t>Some useful reading</a:t>
            </a:r>
          </a:p>
        </p:txBody>
      </p:sp>
      <p:sp>
        <p:nvSpPr>
          <p:cNvPr id="3" name="Content Placeholder 2">
            <a:extLst>
              <a:ext uri="{FF2B5EF4-FFF2-40B4-BE49-F238E27FC236}">
                <a16:creationId xmlns:a16="http://schemas.microsoft.com/office/drawing/2014/main" id="{EEFE97D1-6CF7-4340-8AAE-5E38EAC35158}"/>
              </a:ext>
            </a:extLst>
          </p:cNvPr>
          <p:cNvSpPr>
            <a:spLocks noGrp="1"/>
          </p:cNvSpPr>
          <p:nvPr>
            <p:ph idx="1"/>
          </p:nvPr>
        </p:nvSpPr>
        <p:spPr/>
        <p:txBody>
          <a:bodyPr/>
          <a:lstStyle/>
          <a:p>
            <a:r>
              <a:rPr lang="en-US" dirty="0"/>
              <a:t>R Mazza (2009), Introduction to Information visualization, Chapter 2.  PDF on module webpage</a:t>
            </a:r>
          </a:p>
          <a:p>
            <a:r>
              <a:rPr lang="en-US" dirty="0"/>
              <a:t>C Ware, </a:t>
            </a:r>
            <a:r>
              <a:rPr lang="en-GB" dirty="0"/>
              <a:t>Information Visualization: Perception for Design, Chapter 1. </a:t>
            </a:r>
            <a:r>
              <a:rPr lang="en-US" dirty="0"/>
              <a:t>PDF on module webpage</a:t>
            </a:r>
          </a:p>
          <a:p>
            <a:r>
              <a:rPr lang="en-US" dirty="0"/>
              <a:t>B Fry (2008), Visualizing Data, Chapter 1. PDF on module webpage</a:t>
            </a:r>
          </a:p>
          <a:p>
            <a:r>
              <a:rPr lang="en-US" dirty="0"/>
              <a:t>Cairo, A (2013), The Visual Art, Chapter 3 &amp; 8</a:t>
            </a:r>
          </a:p>
          <a:p>
            <a:endParaRPr lang="en-US" dirty="0"/>
          </a:p>
        </p:txBody>
      </p:sp>
    </p:spTree>
    <p:extLst>
      <p:ext uri="{BB962C8B-B14F-4D97-AF65-F5344CB8AC3E}">
        <p14:creationId xmlns:p14="http://schemas.microsoft.com/office/powerpoint/2010/main" val="950945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E7316-CEFA-DC4B-A029-0BE39803D74B}"/>
              </a:ext>
            </a:extLst>
          </p:cNvPr>
          <p:cNvSpPr>
            <a:spLocks noGrp="1"/>
          </p:cNvSpPr>
          <p:nvPr>
            <p:ph type="title"/>
          </p:nvPr>
        </p:nvSpPr>
        <p:spPr/>
        <p:txBody>
          <a:bodyPr>
            <a:noAutofit/>
          </a:bodyPr>
          <a:lstStyle/>
          <a:p>
            <a:r>
              <a:rPr lang="en-US" sz="3200" dirty="0"/>
              <a:t>The Visualization Wheel, Cairo (2013)</a:t>
            </a:r>
          </a:p>
        </p:txBody>
      </p:sp>
      <p:sp>
        <p:nvSpPr>
          <p:cNvPr id="3" name="Content Placeholder 2">
            <a:extLst>
              <a:ext uri="{FF2B5EF4-FFF2-40B4-BE49-F238E27FC236}">
                <a16:creationId xmlns:a16="http://schemas.microsoft.com/office/drawing/2014/main" id="{FB5E1091-6DFF-D549-BF0E-3FC99E34D116}"/>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F964C2CB-43E7-FD48-9402-20AE9A789F9F}"/>
              </a:ext>
            </a:extLst>
          </p:cNvPr>
          <p:cNvPicPr>
            <a:picLocks noChangeAspect="1"/>
          </p:cNvPicPr>
          <p:nvPr/>
        </p:nvPicPr>
        <p:blipFill>
          <a:blip r:embed="rId2"/>
          <a:stretch>
            <a:fillRect/>
          </a:stretch>
        </p:blipFill>
        <p:spPr>
          <a:xfrm>
            <a:off x="1949450" y="1417638"/>
            <a:ext cx="5245100" cy="4826000"/>
          </a:xfrm>
          <a:prstGeom prst="rect">
            <a:avLst/>
          </a:prstGeom>
        </p:spPr>
      </p:pic>
    </p:spTree>
    <p:extLst>
      <p:ext uri="{BB962C8B-B14F-4D97-AF65-F5344CB8AC3E}">
        <p14:creationId xmlns:p14="http://schemas.microsoft.com/office/powerpoint/2010/main" val="2196403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A9B3E-7DA7-F949-9F29-B792AC38383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7A48D9A-1E07-3F48-87BC-D5FBAD2AD834}"/>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1BB6D9EE-61FB-D24B-927E-68685C0B3FFC}"/>
              </a:ext>
            </a:extLst>
          </p:cNvPr>
          <p:cNvPicPr>
            <a:picLocks noChangeAspect="1"/>
          </p:cNvPicPr>
          <p:nvPr/>
        </p:nvPicPr>
        <p:blipFill>
          <a:blip r:embed="rId2"/>
          <a:stretch>
            <a:fillRect/>
          </a:stretch>
        </p:blipFill>
        <p:spPr>
          <a:xfrm>
            <a:off x="1043608" y="1740116"/>
            <a:ext cx="7172816" cy="3561092"/>
          </a:xfrm>
          <a:prstGeom prst="rect">
            <a:avLst/>
          </a:prstGeom>
        </p:spPr>
      </p:pic>
    </p:spTree>
    <p:extLst>
      <p:ext uri="{BB962C8B-B14F-4D97-AF65-F5344CB8AC3E}">
        <p14:creationId xmlns:p14="http://schemas.microsoft.com/office/powerpoint/2010/main" val="64034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E4B4A-DC3F-EF45-91BF-44EFDC300F4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ECB3496-980C-9445-9033-E6131D92909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B242A240-7378-5F41-B40F-99D8550BC6B2}"/>
              </a:ext>
            </a:extLst>
          </p:cNvPr>
          <p:cNvPicPr>
            <a:picLocks noChangeAspect="1"/>
          </p:cNvPicPr>
          <p:nvPr/>
        </p:nvPicPr>
        <p:blipFill>
          <a:blip r:embed="rId2"/>
          <a:stretch>
            <a:fillRect/>
          </a:stretch>
        </p:blipFill>
        <p:spPr>
          <a:xfrm>
            <a:off x="0" y="934169"/>
            <a:ext cx="9144000" cy="4989661"/>
          </a:xfrm>
          <a:prstGeom prst="rect">
            <a:avLst/>
          </a:prstGeom>
        </p:spPr>
      </p:pic>
    </p:spTree>
    <p:extLst>
      <p:ext uri="{BB962C8B-B14F-4D97-AF65-F5344CB8AC3E}">
        <p14:creationId xmlns:p14="http://schemas.microsoft.com/office/powerpoint/2010/main" val="2901259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8E3AF-2834-A94E-99C7-98FF7EDDBFCF}"/>
              </a:ext>
            </a:extLst>
          </p:cNvPr>
          <p:cNvSpPr>
            <a:spLocks noGrp="1"/>
          </p:cNvSpPr>
          <p:nvPr>
            <p:ph type="title"/>
          </p:nvPr>
        </p:nvSpPr>
        <p:spPr/>
        <p:txBody>
          <a:bodyPr anchor="ctr">
            <a:normAutofit fontScale="90000"/>
          </a:bodyPr>
          <a:lstStyle/>
          <a:p>
            <a:r>
              <a:rPr lang="en-US" sz="3600" dirty="0"/>
              <a:t>Question + Visual Data + Context = Story</a:t>
            </a:r>
            <a:endParaRPr lang="en-US" dirty="0"/>
          </a:p>
        </p:txBody>
      </p:sp>
      <p:sp>
        <p:nvSpPr>
          <p:cNvPr id="3" name="Content Placeholder 2">
            <a:extLst>
              <a:ext uri="{FF2B5EF4-FFF2-40B4-BE49-F238E27FC236}">
                <a16:creationId xmlns:a16="http://schemas.microsoft.com/office/drawing/2014/main" id="{99334602-4D6D-F54B-81BC-64990B4CD154}"/>
              </a:ext>
            </a:extLst>
          </p:cNvPr>
          <p:cNvSpPr>
            <a:spLocks noGrp="1"/>
          </p:cNvSpPr>
          <p:nvPr>
            <p:ph idx="1"/>
          </p:nvPr>
        </p:nvSpPr>
        <p:spPr/>
        <p:txBody>
          <a:bodyPr/>
          <a:lstStyle/>
          <a:p>
            <a:r>
              <a:rPr lang="en-US" dirty="0"/>
              <a:t>The question contains the premise and the introduction to the story and leads up to a point at which the data can take over the storyline</a:t>
            </a:r>
          </a:p>
          <a:p>
            <a:r>
              <a:rPr lang="en-US" dirty="0"/>
              <a:t>Present information</a:t>
            </a:r>
          </a:p>
          <a:p>
            <a:r>
              <a:rPr lang="en-US" dirty="0"/>
              <a:t>Allow users to explore the information</a:t>
            </a:r>
          </a:p>
          <a:p>
            <a:endParaRPr lang="en-US" dirty="0"/>
          </a:p>
          <a:p>
            <a:endParaRPr lang="en-US" dirty="0"/>
          </a:p>
        </p:txBody>
      </p:sp>
    </p:spTree>
    <p:extLst>
      <p:ext uri="{BB962C8B-B14F-4D97-AF65-F5344CB8AC3E}">
        <p14:creationId xmlns:p14="http://schemas.microsoft.com/office/powerpoint/2010/main" val="2988656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22942-3A67-B34A-8BF9-FFBA08C24EBE}"/>
              </a:ext>
            </a:extLst>
          </p:cNvPr>
          <p:cNvSpPr>
            <a:spLocks noGrp="1"/>
          </p:cNvSpPr>
          <p:nvPr>
            <p:ph type="title"/>
          </p:nvPr>
        </p:nvSpPr>
        <p:spPr>
          <a:xfrm>
            <a:off x="539552" y="2852936"/>
            <a:ext cx="8229600" cy="1143000"/>
          </a:xfrm>
        </p:spPr>
        <p:txBody>
          <a:bodyPr>
            <a:normAutofit fontScale="90000"/>
          </a:bodyPr>
          <a:lstStyle/>
          <a:p>
            <a:r>
              <a:rPr lang="en-GB" altLang="en-US" dirty="0"/>
              <a:t>Suppose we have a collection of data on which we’d like to carry out an explorative analysis.  What are the stages in creating a visual representation?</a:t>
            </a:r>
            <a:endParaRPr lang="en-US" dirty="0"/>
          </a:p>
        </p:txBody>
      </p:sp>
    </p:spTree>
    <p:extLst>
      <p:ext uri="{BB962C8B-B14F-4D97-AF65-F5344CB8AC3E}">
        <p14:creationId xmlns:p14="http://schemas.microsoft.com/office/powerpoint/2010/main" val="345779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A4BA8-F403-334F-9EDB-E8861E7530F8}"/>
              </a:ext>
            </a:extLst>
          </p:cNvPr>
          <p:cNvSpPr>
            <a:spLocks noGrp="1"/>
          </p:cNvSpPr>
          <p:nvPr>
            <p:ph type="title"/>
          </p:nvPr>
        </p:nvSpPr>
        <p:spPr/>
        <p:txBody>
          <a:bodyPr/>
          <a:lstStyle/>
          <a:p>
            <a:r>
              <a:rPr lang="en-US" dirty="0"/>
              <a:t>Cairo’s creative methodology</a:t>
            </a:r>
          </a:p>
        </p:txBody>
      </p:sp>
      <p:sp>
        <p:nvSpPr>
          <p:cNvPr id="3" name="Content Placeholder 2">
            <a:extLst>
              <a:ext uri="{FF2B5EF4-FFF2-40B4-BE49-F238E27FC236}">
                <a16:creationId xmlns:a16="http://schemas.microsoft.com/office/drawing/2014/main" id="{815C5F90-89B4-104D-99CA-A683B5393B44}"/>
              </a:ext>
            </a:extLst>
          </p:cNvPr>
          <p:cNvSpPr>
            <a:spLocks noGrp="1"/>
          </p:cNvSpPr>
          <p:nvPr>
            <p:ph idx="1"/>
          </p:nvPr>
        </p:nvSpPr>
        <p:spPr/>
        <p:txBody>
          <a:bodyPr>
            <a:normAutofit lnSpcReduction="10000"/>
          </a:bodyPr>
          <a:lstStyle/>
          <a:p>
            <a:r>
              <a:rPr lang="en-US" dirty="0"/>
              <a:t>Define the focus – the story you want to tell and the key points you want to make.  How will the visualization be useful to the viewer?</a:t>
            </a:r>
          </a:p>
          <a:p>
            <a:r>
              <a:rPr lang="en-US" dirty="0"/>
              <a:t>Gather as much information as you can about the topic</a:t>
            </a:r>
          </a:p>
          <a:p>
            <a:r>
              <a:rPr lang="en-US" dirty="0"/>
              <a:t>Choose the best graphic form(s)</a:t>
            </a:r>
          </a:p>
          <a:p>
            <a:r>
              <a:rPr lang="en-US" dirty="0"/>
              <a:t>Complete your research – flesh out your ideas</a:t>
            </a:r>
          </a:p>
          <a:p>
            <a:r>
              <a:rPr lang="en-US" dirty="0"/>
              <a:t>Think about the visual style – type faces, </a:t>
            </a:r>
            <a:r>
              <a:rPr lang="en-US" dirty="0" err="1"/>
              <a:t>colour</a:t>
            </a:r>
            <a:r>
              <a:rPr lang="en-US" dirty="0"/>
              <a:t> palettes </a:t>
            </a:r>
            <a:r>
              <a:rPr lang="en-US" dirty="0" err="1"/>
              <a:t>etc</a:t>
            </a:r>
            <a:endParaRPr lang="en-US" dirty="0"/>
          </a:p>
          <a:p>
            <a:r>
              <a:rPr lang="en-US" dirty="0"/>
              <a:t>Move the design to the computer</a:t>
            </a:r>
          </a:p>
        </p:txBody>
      </p:sp>
      <p:sp>
        <p:nvSpPr>
          <p:cNvPr id="4" name="TextBox 3">
            <a:extLst>
              <a:ext uri="{FF2B5EF4-FFF2-40B4-BE49-F238E27FC236}">
                <a16:creationId xmlns:a16="http://schemas.microsoft.com/office/drawing/2014/main" id="{27940674-3602-CD41-9CE8-8D2FCBA531FC}"/>
              </a:ext>
            </a:extLst>
          </p:cNvPr>
          <p:cNvSpPr txBox="1"/>
          <p:nvPr/>
        </p:nvSpPr>
        <p:spPr>
          <a:xfrm>
            <a:off x="6547255" y="6237312"/>
            <a:ext cx="2267095" cy="369332"/>
          </a:xfrm>
          <a:prstGeom prst="rect">
            <a:avLst/>
          </a:prstGeom>
          <a:noFill/>
        </p:spPr>
        <p:txBody>
          <a:bodyPr wrap="none" rtlCol="0">
            <a:spAutoFit/>
          </a:bodyPr>
          <a:lstStyle/>
          <a:p>
            <a:pPr algn="r"/>
            <a:r>
              <a:rPr lang="en-US" dirty="0"/>
              <a:t>A Cairo, The Visual Art</a:t>
            </a:r>
          </a:p>
        </p:txBody>
      </p:sp>
    </p:spTree>
    <p:extLst>
      <p:ext uri="{BB962C8B-B14F-4D97-AF65-F5344CB8AC3E}">
        <p14:creationId xmlns:p14="http://schemas.microsoft.com/office/powerpoint/2010/main" val="3262777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B0CEE1-787E-224D-9B2F-4FD052BB9DF7}"/>
              </a:ext>
            </a:extLst>
          </p:cNvPr>
          <p:cNvSpPr>
            <a:spLocks noGrp="1"/>
          </p:cNvSpPr>
          <p:nvPr>
            <p:ph type="title"/>
          </p:nvPr>
        </p:nvSpPr>
        <p:spPr/>
        <p:txBody>
          <a:bodyPr>
            <a:noAutofit/>
          </a:bodyPr>
          <a:lstStyle/>
          <a:p>
            <a:r>
              <a:rPr lang="en-US" sz="3600" dirty="0"/>
              <a:t>Designing a visual representation</a:t>
            </a:r>
          </a:p>
        </p:txBody>
      </p:sp>
      <p:sp>
        <p:nvSpPr>
          <p:cNvPr id="4" name="Content Placeholder 3">
            <a:extLst>
              <a:ext uri="{FF2B5EF4-FFF2-40B4-BE49-F238E27FC236}">
                <a16:creationId xmlns:a16="http://schemas.microsoft.com/office/drawing/2014/main" id="{984E601C-0617-D84F-B662-A1E5B72FDF9C}"/>
              </a:ext>
            </a:extLst>
          </p:cNvPr>
          <p:cNvSpPr>
            <a:spLocks noGrp="1"/>
          </p:cNvSpPr>
          <p:nvPr>
            <p:ph idx="1"/>
          </p:nvPr>
        </p:nvSpPr>
        <p:spPr/>
        <p:txBody>
          <a:bodyPr/>
          <a:lstStyle/>
          <a:p>
            <a:r>
              <a:rPr lang="en-GB" dirty="0"/>
              <a:t>Want to faithfully represent the data AND facilitate the user in the predetermined goal</a:t>
            </a:r>
          </a:p>
          <a:p>
            <a:pPr lvl="1"/>
            <a:r>
              <a:rPr lang="en-GB" dirty="0"/>
              <a:t>Define the problem</a:t>
            </a:r>
          </a:p>
          <a:p>
            <a:pPr lvl="1"/>
            <a:r>
              <a:rPr lang="en-GB" dirty="0"/>
              <a:t>Examine the nature of the data</a:t>
            </a:r>
          </a:p>
          <a:p>
            <a:pPr lvl="1"/>
            <a:r>
              <a:rPr lang="en-GB" dirty="0"/>
              <a:t>Number of dimensions</a:t>
            </a:r>
          </a:p>
          <a:p>
            <a:pPr lvl="1"/>
            <a:r>
              <a:rPr lang="en-GB" dirty="0"/>
              <a:t>Data structures</a:t>
            </a:r>
          </a:p>
          <a:p>
            <a:pPr lvl="1"/>
            <a:r>
              <a:rPr lang="en-GB" dirty="0"/>
              <a:t>Type of interaction</a:t>
            </a:r>
          </a:p>
          <a:p>
            <a:endParaRPr lang="en-US" dirty="0"/>
          </a:p>
        </p:txBody>
      </p:sp>
    </p:spTree>
    <p:extLst>
      <p:ext uri="{BB962C8B-B14F-4D97-AF65-F5344CB8AC3E}">
        <p14:creationId xmlns:p14="http://schemas.microsoft.com/office/powerpoint/2010/main" val="8335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4B95F-B61F-C44C-8C1D-5BAA5A764E84}"/>
              </a:ext>
            </a:extLst>
          </p:cNvPr>
          <p:cNvSpPr>
            <a:spLocks noGrp="1"/>
          </p:cNvSpPr>
          <p:nvPr>
            <p:ph type="title"/>
          </p:nvPr>
        </p:nvSpPr>
        <p:spPr/>
        <p:txBody>
          <a:bodyPr>
            <a:noAutofit/>
          </a:bodyPr>
          <a:lstStyle/>
          <a:p>
            <a:r>
              <a:rPr lang="en-US" sz="3600" dirty="0"/>
              <a:t>The seven stages of visualizing data</a:t>
            </a:r>
          </a:p>
        </p:txBody>
      </p:sp>
      <p:sp>
        <p:nvSpPr>
          <p:cNvPr id="3" name="Content Placeholder 2">
            <a:extLst>
              <a:ext uri="{FF2B5EF4-FFF2-40B4-BE49-F238E27FC236}">
                <a16:creationId xmlns:a16="http://schemas.microsoft.com/office/drawing/2014/main" id="{3E16CF99-D7D4-7148-9DDE-247E8A8183B8}"/>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Acquire – obtaining the data</a:t>
            </a:r>
          </a:p>
          <a:p>
            <a:pPr marL="514350" indent="-514350">
              <a:buFont typeface="+mj-lt"/>
              <a:buAutoNum type="arabicPeriod"/>
            </a:pPr>
            <a:r>
              <a:rPr lang="en-US" dirty="0"/>
              <a:t>Parse – changing format</a:t>
            </a:r>
          </a:p>
          <a:p>
            <a:pPr marL="514350" indent="-514350">
              <a:buFont typeface="+mj-lt"/>
              <a:buAutoNum type="arabicPeriod"/>
            </a:pPr>
            <a:r>
              <a:rPr lang="en-US" dirty="0"/>
              <a:t>Filter – removing irrelevant data</a:t>
            </a:r>
          </a:p>
          <a:p>
            <a:pPr marL="514350" indent="-514350">
              <a:buFont typeface="+mj-lt"/>
              <a:buAutoNum type="arabicPeriod"/>
            </a:pPr>
            <a:r>
              <a:rPr lang="en-US" dirty="0"/>
              <a:t>Mine – doing the </a:t>
            </a:r>
            <a:r>
              <a:rPr lang="en-US" dirty="0" err="1"/>
              <a:t>maths</a:t>
            </a:r>
            <a:r>
              <a:rPr lang="en-US" dirty="0"/>
              <a:t>, stats and data mining – this might be as simple as working out the minimum and maximum</a:t>
            </a:r>
          </a:p>
          <a:p>
            <a:pPr marL="514350" indent="-514350">
              <a:buFont typeface="+mj-lt"/>
              <a:buAutoNum type="arabicPeriod"/>
            </a:pPr>
            <a:r>
              <a:rPr lang="en-US" dirty="0"/>
              <a:t>Represent – what is the basic form that the dataset will take</a:t>
            </a:r>
          </a:p>
          <a:p>
            <a:pPr marL="514350" indent="-514350">
              <a:buFont typeface="+mj-lt"/>
              <a:buAutoNum type="arabicPeriod"/>
            </a:pPr>
            <a:r>
              <a:rPr lang="en-US" dirty="0"/>
              <a:t>Refine – further clarify the representation by calling more attention to particular data</a:t>
            </a:r>
          </a:p>
          <a:p>
            <a:pPr marL="514350" indent="-514350">
              <a:buFont typeface="+mj-lt"/>
              <a:buAutoNum type="arabicPeriod"/>
            </a:pPr>
            <a:r>
              <a:rPr lang="en-US" dirty="0"/>
              <a:t>Interact – let the user control/explore</a:t>
            </a:r>
          </a:p>
          <a:p>
            <a:endParaRPr lang="en-US" dirty="0"/>
          </a:p>
        </p:txBody>
      </p:sp>
      <p:sp>
        <p:nvSpPr>
          <p:cNvPr id="4" name="TextBox 3">
            <a:extLst>
              <a:ext uri="{FF2B5EF4-FFF2-40B4-BE49-F238E27FC236}">
                <a16:creationId xmlns:a16="http://schemas.microsoft.com/office/drawing/2014/main" id="{578959F5-1B1A-7E41-8B80-6B2C69B7C5C0}"/>
              </a:ext>
            </a:extLst>
          </p:cNvPr>
          <p:cNvSpPr txBox="1"/>
          <p:nvPr/>
        </p:nvSpPr>
        <p:spPr>
          <a:xfrm>
            <a:off x="6590087" y="6237312"/>
            <a:ext cx="2224263" cy="369332"/>
          </a:xfrm>
          <a:prstGeom prst="rect">
            <a:avLst/>
          </a:prstGeom>
          <a:noFill/>
        </p:spPr>
        <p:txBody>
          <a:bodyPr wrap="none" rtlCol="0">
            <a:spAutoFit/>
          </a:bodyPr>
          <a:lstStyle/>
          <a:p>
            <a:pPr algn="r"/>
            <a:r>
              <a:rPr lang="en-US" dirty="0"/>
              <a:t>B Fry, Visualizing Data</a:t>
            </a:r>
          </a:p>
        </p:txBody>
      </p:sp>
    </p:spTree>
    <p:extLst>
      <p:ext uri="{BB962C8B-B14F-4D97-AF65-F5344CB8AC3E}">
        <p14:creationId xmlns:p14="http://schemas.microsoft.com/office/powerpoint/2010/main" val="3072473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C4094-0078-C34B-A58A-C1EA119ADD73}"/>
              </a:ext>
            </a:extLst>
          </p:cNvPr>
          <p:cNvSpPr>
            <a:spLocks noGrp="1"/>
          </p:cNvSpPr>
          <p:nvPr>
            <p:ph type="title"/>
          </p:nvPr>
        </p:nvSpPr>
        <p:spPr/>
        <p:txBody>
          <a:bodyPr/>
          <a:lstStyle/>
          <a:p>
            <a:r>
              <a:rPr lang="en-US" dirty="0"/>
              <a:t>New feedback</a:t>
            </a:r>
          </a:p>
        </p:txBody>
      </p:sp>
      <p:sp>
        <p:nvSpPr>
          <p:cNvPr id="3" name="Content Placeholder 2">
            <a:extLst>
              <a:ext uri="{FF2B5EF4-FFF2-40B4-BE49-F238E27FC236}">
                <a16:creationId xmlns:a16="http://schemas.microsoft.com/office/drawing/2014/main" id="{269AA183-1559-0E4C-AA8C-DF490A3CA053}"/>
              </a:ext>
            </a:extLst>
          </p:cNvPr>
          <p:cNvSpPr>
            <a:spLocks noGrp="1"/>
          </p:cNvSpPr>
          <p:nvPr>
            <p:ph idx="1"/>
          </p:nvPr>
        </p:nvSpPr>
        <p:spPr/>
        <p:txBody>
          <a:bodyPr>
            <a:normAutofit/>
          </a:bodyPr>
          <a:lstStyle/>
          <a:p>
            <a:r>
              <a:rPr lang="en-US" dirty="0"/>
              <a:t>No new feedback</a:t>
            </a:r>
          </a:p>
        </p:txBody>
      </p:sp>
    </p:spTree>
    <p:extLst>
      <p:ext uri="{BB962C8B-B14F-4D97-AF65-F5344CB8AC3E}">
        <p14:creationId xmlns:p14="http://schemas.microsoft.com/office/powerpoint/2010/main" val="6985958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D4B94-04B2-5146-B2BA-436A16071FEC}"/>
              </a:ext>
            </a:extLst>
          </p:cNvPr>
          <p:cNvSpPr>
            <a:spLocks noGrp="1"/>
          </p:cNvSpPr>
          <p:nvPr>
            <p:ph type="title"/>
          </p:nvPr>
        </p:nvSpPr>
        <p:spPr>
          <a:xfrm>
            <a:off x="539552" y="1988840"/>
            <a:ext cx="8229600" cy="1143000"/>
          </a:xfrm>
        </p:spPr>
        <p:txBody>
          <a:bodyPr/>
          <a:lstStyle/>
          <a:p>
            <a:r>
              <a:rPr lang="en-US" b="1" dirty="0"/>
              <a:t>1. Acquire</a:t>
            </a:r>
          </a:p>
        </p:txBody>
      </p:sp>
    </p:spTree>
    <p:extLst>
      <p:ext uri="{BB962C8B-B14F-4D97-AF65-F5344CB8AC3E}">
        <p14:creationId xmlns:p14="http://schemas.microsoft.com/office/powerpoint/2010/main" val="11726196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E181F-363B-FB44-A409-A0848575105A}"/>
              </a:ext>
            </a:extLst>
          </p:cNvPr>
          <p:cNvSpPr>
            <a:spLocks noGrp="1"/>
          </p:cNvSpPr>
          <p:nvPr>
            <p:ph type="title"/>
          </p:nvPr>
        </p:nvSpPr>
        <p:spPr/>
        <p:txBody>
          <a:bodyPr/>
          <a:lstStyle/>
          <a:p>
            <a:r>
              <a:rPr lang="en-US" dirty="0"/>
              <a:t>Finding data sets</a:t>
            </a:r>
          </a:p>
        </p:txBody>
      </p:sp>
      <p:sp>
        <p:nvSpPr>
          <p:cNvPr id="3" name="Content Placeholder 2">
            <a:extLst>
              <a:ext uri="{FF2B5EF4-FFF2-40B4-BE49-F238E27FC236}">
                <a16:creationId xmlns:a16="http://schemas.microsoft.com/office/drawing/2014/main" id="{B222FBDF-8D23-5948-8953-ED2B026971D9}"/>
              </a:ext>
            </a:extLst>
          </p:cNvPr>
          <p:cNvSpPr>
            <a:spLocks noGrp="1"/>
          </p:cNvSpPr>
          <p:nvPr>
            <p:ph idx="1"/>
          </p:nvPr>
        </p:nvSpPr>
        <p:spPr/>
        <p:txBody>
          <a:bodyPr/>
          <a:lstStyle/>
          <a:p>
            <a:r>
              <a:rPr lang="en-US" dirty="0">
                <a:hlinkClick r:id="rId3"/>
              </a:rPr>
              <a:t>https://data.gov.uk/</a:t>
            </a:r>
          </a:p>
          <a:p>
            <a:r>
              <a:rPr lang="en-GB" dirty="0">
                <a:hlinkClick r:id="rId4"/>
              </a:rPr>
              <a:t>http://data.un.org/</a:t>
            </a:r>
            <a:endParaRPr lang="en-US" dirty="0">
              <a:hlinkClick r:id="rId3"/>
            </a:endParaRPr>
          </a:p>
          <a:p>
            <a:r>
              <a:rPr lang="en-US" dirty="0">
                <a:hlinkClick r:id="rId3"/>
              </a:rPr>
              <a:t>https://github.com/BuzzFeedNews</a:t>
            </a:r>
            <a:endParaRPr lang="en-US" dirty="0"/>
          </a:p>
          <a:p>
            <a:r>
              <a:rPr lang="en-US" dirty="0">
                <a:hlinkClick r:id="rId5"/>
              </a:rPr>
              <a:t>https://www.cia.gov/library/publications/the-world-factbook/geos/uk.html</a:t>
            </a:r>
            <a:endParaRPr lang="en-US" dirty="0"/>
          </a:p>
          <a:p>
            <a:r>
              <a:rPr lang="en-US" dirty="0">
                <a:hlinkClick r:id="rId6"/>
              </a:rPr>
              <a:t>https://registry.opendata.aws/</a:t>
            </a:r>
            <a:endParaRPr lang="en-US" dirty="0"/>
          </a:p>
          <a:p>
            <a:r>
              <a:rPr lang="en-US" dirty="0">
                <a:hlinkClick r:id="rId7"/>
              </a:rPr>
              <a:t>https://www.google.com/publicdata/directory#</a:t>
            </a:r>
            <a:r>
              <a:rPr lang="en-US" dirty="0"/>
              <a:t>!</a:t>
            </a:r>
          </a:p>
          <a:p>
            <a:r>
              <a:rPr lang="en-US" dirty="0">
                <a:hlinkClick r:id="rId8"/>
              </a:rPr>
              <a:t>http://archive.ics.uci.edu/ml/index.php</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788317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3BBF5-4D67-414D-8D7D-1510803A5FD1}"/>
              </a:ext>
            </a:extLst>
          </p:cNvPr>
          <p:cNvSpPr>
            <a:spLocks noGrp="1"/>
          </p:cNvSpPr>
          <p:nvPr>
            <p:ph type="title"/>
          </p:nvPr>
        </p:nvSpPr>
        <p:spPr/>
        <p:txBody>
          <a:bodyPr/>
          <a:lstStyle/>
          <a:p>
            <a:r>
              <a:rPr lang="en-US" dirty="0"/>
              <a:t>Data Scraping</a:t>
            </a:r>
          </a:p>
        </p:txBody>
      </p:sp>
      <p:sp>
        <p:nvSpPr>
          <p:cNvPr id="3" name="Content Placeholder 2">
            <a:extLst>
              <a:ext uri="{FF2B5EF4-FFF2-40B4-BE49-F238E27FC236}">
                <a16:creationId xmlns:a16="http://schemas.microsoft.com/office/drawing/2014/main" id="{A9EBFEC1-99AA-8747-9255-A620B4EA3028}"/>
              </a:ext>
            </a:extLst>
          </p:cNvPr>
          <p:cNvSpPr>
            <a:spLocks noGrp="1"/>
          </p:cNvSpPr>
          <p:nvPr>
            <p:ph idx="1"/>
          </p:nvPr>
        </p:nvSpPr>
        <p:spPr/>
        <p:txBody>
          <a:bodyPr/>
          <a:lstStyle/>
          <a:p>
            <a:r>
              <a:rPr lang="en-US" dirty="0"/>
              <a:t>Taking data from a web page into a format you can work with</a:t>
            </a:r>
          </a:p>
          <a:p>
            <a:endParaRPr lang="en-US" dirty="0"/>
          </a:p>
          <a:p>
            <a:r>
              <a:rPr lang="en-US" dirty="0"/>
              <a:t>You will find many methods/tutorials online e.g. </a:t>
            </a:r>
            <a:r>
              <a:rPr lang="en-GB" dirty="0">
                <a:hlinkClick r:id="rId2"/>
              </a:rPr>
              <a:t>https://www.dataquest.io/blog/web-scraping-tutorial-python/</a:t>
            </a:r>
            <a:endParaRPr lang="en-GB" dirty="0"/>
          </a:p>
          <a:p>
            <a:endParaRPr lang="en-GB" dirty="0"/>
          </a:p>
          <a:p>
            <a:endParaRPr lang="en-US" dirty="0"/>
          </a:p>
        </p:txBody>
      </p:sp>
    </p:spTree>
    <p:extLst>
      <p:ext uri="{BB962C8B-B14F-4D97-AF65-F5344CB8AC3E}">
        <p14:creationId xmlns:p14="http://schemas.microsoft.com/office/powerpoint/2010/main" val="19507382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D4B94-04B2-5146-B2BA-436A16071FEC}"/>
              </a:ext>
            </a:extLst>
          </p:cNvPr>
          <p:cNvSpPr>
            <a:spLocks noGrp="1"/>
          </p:cNvSpPr>
          <p:nvPr>
            <p:ph type="title"/>
          </p:nvPr>
        </p:nvSpPr>
        <p:spPr>
          <a:xfrm>
            <a:off x="539552" y="1988840"/>
            <a:ext cx="8229600" cy="1143000"/>
          </a:xfrm>
        </p:spPr>
        <p:txBody>
          <a:bodyPr>
            <a:normAutofit fontScale="90000"/>
          </a:bodyPr>
          <a:lstStyle/>
          <a:p>
            <a:r>
              <a:rPr lang="en-US" b="1" dirty="0"/>
              <a:t>2. Parse</a:t>
            </a:r>
            <a:br>
              <a:rPr lang="en-US" b="1" dirty="0"/>
            </a:br>
            <a:r>
              <a:rPr lang="en-US" b="1" dirty="0"/>
              <a:t>3. Filter</a:t>
            </a:r>
            <a:br>
              <a:rPr lang="en-US" b="1" dirty="0"/>
            </a:br>
            <a:r>
              <a:rPr lang="en-US" b="1" dirty="0"/>
              <a:t>4. Mine</a:t>
            </a:r>
          </a:p>
        </p:txBody>
      </p:sp>
    </p:spTree>
    <p:extLst>
      <p:ext uri="{BB962C8B-B14F-4D97-AF65-F5344CB8AC3E}">
        <p14:creationId xmlns:p14="http://schemas.microsoft.com/office/powerpoint/2010/main" val="32567078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F6F7EA8-C6A2-1A41-9987-69AEDC99867C}"/>
              </a:ext>
            </a:extLst>
          </p:cNvPr>
          <p:cNvPicPr>
            <a:picLocks noChangeAspect="1"/>
          </p:cNvPicPr>
          <p:nvPr/>
        </p:nvPicPr>
        <p:blipFill rotWithShape="1">
          <a:blip r:embed="rId3">
            <a:extLst>
              <a:ext uri="{28A0092B-C50C-407E-A947-70E740481C1C}">
                <a14:useLocalDpi xmlns:a14="http://schemas.microsoft.com/office/drawing/2010/main" val="0"/>
              </a:ext>
            </a:extLst>
          </a:blip>
          <a:srcRect t="9501"/>
          <a:stretch/>
        </p:blipFill>
        <p:spPr>
          <a:xfrm>
            <a:off x="323528" y="1770787"/>
            <a:ext cx="8490822" cy="2813913"/>
          </a:xfrm>
          <a:prstGeom prst="rect">
            <a:avLst/>
          </a:prstGeom>
        </p:spPr>
      </p:pic>
      <p:sp>
        <p:nvSpPr>
          <p:cNvPr id="4" name="TextBox 3">
            <a:extLst>
              <a:ext uri="{FF2B5EF4-FFF2-40B4-BE49-F238E27FC236}">
                <a16:creationId xmlns:a16="http://schemas.microsoft.com/office/drawing/2014/main" id="{6F65830C-4C5D-0B4E-84F8-3DE1A7B76D23}"/>
              </a:ext>
            </a:extLst>
          </p:cNvPr>
          <p:cNvSpPr txBox="1"/>
          <p:nvPr/>
        </p:nvSpPr>
        <p:spPr>
          <a:xfrm>
            <a:off x="3954302" y="6021288"/>
            <a:ext cx="4860048" cy="369332"/>
          </a:xfrm>
          <a:prstGeom prst="rect">
            <a:avLst/>
          </a:prstGeom>
          <a:noFill/>
        </p:spPr>
        <p:txBody>
          <a:bodyPr wrap="none" rtlCol="0">
            <a:spAutoFit/>
          </a:bodyPr>
          <a:lstStyle/>
          <a:p>
            <a:pPr algn="r"/>
            <a:r>
              <a:rPr lang="en-US" dirty="0"/>
              <a:t>R Mazza, Introduction to Information visualization</a:t>
            </a:r>
          </a:p>
        </p:txBody>
      </p:sp>
    </p:spTree>
    <p:extLst>
      <p:ext uri="{BB962C8B-B14F-4D97-AF65-F5344CB8AC3E}">
        <p14:creationId xmlns:p14="http://schemas.microsoft.com/office/powerpoint/2010/main" val="1263206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DA294-418D-2045-821A-36DD5AAD8826}"/>
              </a:ext>
            </a:extLst>
          </p:cNvPr>
          <p:cNvSpPr>
            <a:spLocks noGrp="1"/>
          </p:cNvSpPr>
          <p:nvPr>
            <p:ph type="title"/>
          </p:nvPr>
        </p:nvSpPr>
        <p:spPr/>
        <p:txBody>
          <a:bodyPr>
            <a:noAutofit/>
          </a:bodyPr>
          <a:lstStyle/>
          <a:p>
            <a:r>
              <a:rPr lang="en-US" sz="3200" dirty="0"/>
              <a:t>Preprocessing and data transformations</a:t>
            </a:r>
          </a:p>
        </p:txBody>
      </p:sp>
      <p:sp>
        <p:nvSpPr>
          <p:cNvPr id="3" name="Content Placeholder 2">
            <a:extLst>
              <a:ext uri="{FF2B5EF4-FFF2-40B4-BE49-F238E27FC236}">
                <a16:creationId xmlns:a16="http://schemas.microsoft.com/office/drawing/2014/main" id="{C2C54F34-9899-3F47-9BDA-B358E6F022B0}"/>
              </a:ext>
            </a:extLst>
          </p:cNvPr>
          <p:cNvSpPr>
            <a:spLocks noGrp="1"/>
          </p:cNvSpPr>
          <p:nvPr>
            <p:ph idx="1"/>
          </p:nvPr>
        </p:nvSpPr>
        <p:spPr/>
        <p:txBody>
          <a:bodyPr>
            <a:normAutofit/>
          </a:bodyPr>
          <a:lstStyle/>
          <a:p>
            <a:r>
              <a:rPr lang="en-GB" dirty="0"/>
              <a:t>Need to give raw data a structured format for use by the visualisation software</a:t>
            </a:r>
          </a:p>
          <a:p>
            <a:pPr lvl="1"/>
            <a:r>
              <a:rPr lang="en-GB" dirty="0"/>
              <a:t>need to understand and parse to get out of it what we want</a:t>
            </a:r>
          </a:p>
          <a:p>
            <a:pPr lvl="1"/>
            <a:r>
              <a:rPr lang="en-GB" dirty="0"/>
              <a:t>Add attributes (tags) – metadata</a:t>
            </a:r>
          </a:p>
          <a:p>
            <a:r>
              <a:rPr lang="en-GB" dirty="0"/>
              <a:t>Filtering – eliminate unnecessary data</a:t>
            </a:r>
          </a:p>
          <a:p>
            <a:r>
              <a:rPr lang="en-GB" dirty="0"/>
              <a:t>Calculations (mine) – obtain new data</a:t>
            </a:r>
          </a:p>
          <a:p>
            <a:endParaRPr lang="en-US" dirty="0"/>
          </a:p>
        </p:txBody>
      </p:sp>
    </p:spTree>
    <p:extLst>
      <p:ext uri="{BB962C8B-B14F-4D97-AF65-F5344CB8AC3E}">
        <p14:creationId xmlns:p14="http://schemas.microsoft.com/office/powerpoint/2010/main" val="3609339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3341F-A22A-3744-BA43-4E2E4020C156}"/>
              </a:ext>
            </a:extLst>
          </p:cNvPr>
          <p:cNvSpPr>
            <a:spLocks noGrp="1"/>
          </p:cNvSpPr>
          <p:nvPr>
            <p:ph type="title"/>
          </p:nvPr>
        </p:nvSpPr>
        <p:spPr/>
        <p:txBody>
          <a:bodyPr/>
          <a:lstStyle/>
          <a:p>
            <a:endParaRPr lang="en-US"/>
          </a:p>
        </p:txBody>
      </p:sp>
      <p:pic>
        <p:nvPicPr>
          <p:cNvPr id="6" name="Content Placeholder 5">
            <a:extLst>
              <a:ext uri="{FF2B5EF4-FFF2-40B4-BE49-F238E27FC236}">
                <a16:creationId xmlns:a16="http://schemas.microsoft.com/office/drawing/2014/main" id="{4183E9AA-7AA7-4648-A3E2-88D0A2AAD33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320060"/>
            <a:ext cx="8277566" cy="3870271"/>
          </a:xfrm>
        </p:spPr>
      </p:pic>
      <p:sp>
        <p:nvSpPr>
          <p:cNvPr id="7" name="TextBox 6">
            <a:extLst>
              <a:ext uri="{FF2B5EF4-FFF2-40B4-BE49-F238E27FC236}">
                <a16:creationId xmlns:a16="http://schemas.microsoft.com/office/drawing/2014/main" id="{9DA68F32-F923-1A4D-B164-842EF8AE4F9E}"/>
              </a:ext>
            </a:extLst>
          </p:cNvPr>
          <p:cNvSpPr txBox="1"/>
          <p:nvPr/>
        </p:nvSpPr>
        <p:spPr>
          <a:xfrm>
            <a:off x="3954302" y="6021288"/>
            <a:ext cx="4860048" cy="369332"/>
          </a:xfrm>
          <a:prstGeom prst="rect">
            <a:avLst/>
          </a:prstGeom>
          <a:noFill/>
        </p:spPr>
        <p:txBody>
          <a:bodyPr wrap="none" rtlCol="0">
            <a:spAutoFit/>
          </a:bodyPr>
          <a:lstStyle/>
          <a:p>
            <a:pPr algn="r"/>
            <a:r>
              <a:rPr lang="en-US" dirty="0"/>
              <a:t>R Mazza, Introduction to Information visualization</a:t>
            </a:r>
          </a:p>
        </p:txBody>
      </p:sp>
    </p:spTree>
    <p:extLst>
      <p:ext uri="{BB962C8B-B14F-4D97-AF65-F5344CB8AC3E}">
        <p14:creationId xmlns:p14="http://schemas.microsoft.com/office/powerpoint/2010/main" val="39955409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A8194DC-CDB8-9A42-B28C-54F67F03C6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2" y="1556792"/>
            <a:ext cx="4755632" cy="3384376"/>
          </a:xfrm>
          <a:prstGeom prst="rect">
            <a:avLst/>
          </a:prstGeom>
        </p:spPr>
      </p:pic>
      <p:sp>
        <p:nvSpPr>
          <p:cNvPr id="5" name="TextBox 4">
            <a:extLst>
              <a:ext uri="{FF2B5EF4-FFF2-40B4-BE49-F238E27FC236}">
                <a16:creationId xmlns:a16="http://schemas.microsoft.com/office/drawing/2014/main" id="{36C8FDCE-AE2E-A643-B437-70906F743240}"/>
              </a:ext>
            </a:extLst>
          </p:cNvPr>
          <p:cNvSpPr txBox="1"/>
          <p:nvPr/>
        </p:nvSpPr>
        <p:spPr>
          <a:xfrm>
            <a:off x="3954302" y="6021288"/>
            <a:ext cx="4860048" cy="369332"/>
          </a:xfrm>
          <a:prstGeom prst="rect">
            <a:avLst/>
          </a:prstGeom>
          <a:noFill/>
        </p:spPr>
        <p:txBody>
          <a:bodyPr wrap="none" rtlCol="0">
            <a:spAutoFit/>
          </a:bodyPr>
          <a:lstStyle/>
          <a:p>
            <a:pPr algn="r"/>
            <a:r>
              <a:rPr lang="en-US" dirty="0"/>
              <a:t>R Mazza, Introduction to Information visualization</a:t>
            </a:r>
          </a:p>
        </p:txBody>
      </p:sp>
    </p:spTree>
    <p:extLst>
      <p:ext uri="{BB962C8B-B14F-4D97-AF65-F5344CB8AC3E}">
        <p14:creationId xmlns:p14="http://schemas.microsoft.com/office/powerpoint/2010/main" val="36286248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D4B94-04B2-5146-B2BA-436A16071FEC}"/>
              </a:ext>
            </a:extLst>
          </p:cNvPr>
          <p:cNvSpPr>
            <a:spLocks noGrp="1"/>
          </p:cNvSpPr>
          <p:nvPr>
            <p:ph type="title"/>
          </p:nvPr>
        </p:nvSpPr>
        <p:spPr>
          <a:xfrm>
            <a:off x="539552" y="1988840"/>
            <a:ext cx="8229600" cy="1143000"/>
          </a:xfrm>
        </p:spPr>
        <p:txBody>
          <a:bodyPr/>
          <a:lstStyle/>
          <a:p>
            <a:r>
              <a:rPr lang="en-US" b="1" dirty="0"/>
              <a:t>5. Represent</a:t>
            </a:r>
          </a:p>
        </p:txBody>
      </p:sp>
    </p:spTree>
    <p:extLst>
      <p:ext uri="{BB962C8B-B14F-4D97-AF65-F5344CB8AC3E}">
        <p14:creationId xmlns:p14="http://schemas.microsoft.com/office/powerpoint/2010/main" val="4142171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DA294-418D-2045-821A-36DD5AAD8826}"/>
              </a:ext>
            </a:extLst>
          </p:cNvPr>
          <p:cNvSpPr>
            <a:spLocks noGrp="1"/>
          </p:cNvSpPr>
          <p:nvPr>
            <p:ph type="title"/>
          </p:nvPr>
        </p:nvSpPr>
        <p:spPr/>
        <p:txBody>
          <a:bodyPr>
            <a:noAutofit/>
          </a:bodyPr>
          <a:lstStyle/>
          <a:p>
            <a:r>
              <a:rPr lang="en-US" sz="3200" dirty="0"/>
              <a:t>Visual mapping</a:t>
            </a:r>
          </a:p>
        </p:txBody>
      </p:sp>
      <p:sp>
        <p:nvSpPr>
          <p:cNvPr id="3" name="Content Placeholder 2">
            <a:extLst>
              <a:ext uri="{FF2B5EF4-FFF2-40B4-BE49-F238E27FC236}">
                <a16:creationId xmlns:a16="http://schemas.microsoft.com/office/drawing/2014/main" id="{C2C54F34-9899-3F47-9BDA-B358E6F022B0}"/>
              </a:ext>
            </a:extLst>
          </p:cNvPr>
          <p:cNvSpPr>
            <a:spLocks noGrp="1"/>
          </p:cNvSpPr>
          <p:nvPr>
            <p:ph idx="1"/>
          </p:nvPr>
        </p:nvSpPr>
        <p:spPr/>
        <p:txBody>
          <a:bodyPr>
            <a:normAutofit/>
          </a:bodyPr>
          <a:lstStyle/>
          <a:p>
            <a:r>
              <a:rPr lang="en-GB" dirty="0"/>
              <a:t>Choose a basic visual model</a:t>
            </a:r>
          </a:p>
          <a:p>
            <a:r>
              <a:rPr lang="en-GB" dirty="0"/>
              <a:t>Three structures must be defined</a:t>
            </a:r>
          </a:p>
          <a:p>
            <a:pPr lvl="1"/>
            <a:r>
              <a:rPr lang="en-GB" dirty="0"/>
              <a:t>Spatial substrate – physical space where representation is created – defined in terms of axes</a:t>
            </a:r>
          </a:p>
          <a:p>
            <a:pPr lvl="1"/>
            <a:r>
              <a:rPr lang="en-GB" dirty="0"/>
              <a:t>Graphical elements – everything visible (points, lines, surfaces and volumes)</a:t>
            </a:r>
          </a:p>
          <a:p>
            <a:pPr lvl="1"/>
            <a:r>
              <a:rPr lang="en-GB" dirty="0"/>
              <a:t>Graphical properties – properties of the graphical element to which the human eye is sensitive (retinal variables) – size, orientation, colour, shape , texture</a:t>
            </a:r>
          </a:p>
        </p:txBody>
      </p:sp>
      <p:sp>
        <p:nvSpPr>
          <p:cNvPr id="5" name="TextBox 4">
            <a:extLst>
              <a:ext uri="{FF2B5EF4-FFF2-40B4-BE49-F238E27FC236}">
                <a16:creationId xmlns:a16="http://schemas.microsoft.com/office/drawing/2014/main" id="{02BDB412-9F8C-EC4C-AA0D-5BF6E3CB1197}"/>
              </a:ext>
            </a:extLst>
          </p:cNvPr>
          <p:cNvSpPr txBox="1"/>
          <p:nvPr/>
        </p:nvSpPr>
        <p:spPr>
          <a:xfrm>
            <a:off x="3954302" y="6021288"/>
            <a:ext cx="4860048" cy="369332"/>
          </a:xfrm>
          <a:prstGeom prst="rect">
            <a:avLst/>
          </a:prstGeom>
          <a:noFill/>
        </p:spPr>
        <p:txBody>
          <a:bodyPr wrap="none" rtlCol="0">
            <a:spAutoFit/>
          </a:bodyPr>
          <a:lstStyle/>
          <a:p>
            <a:pPr algn="r"/>
            <a:r>
              <a:rPr lang="en-US" dirty="0"/>
              <a:t>R Mazza, Introduction to Information visualization</a:t>
            </a:r>
          </a:p>
        </p:txBody>
      </p:sp>
    </p:spTree>
    <p:extLst>
      <p:ext uri="{BB962C8B-B14F-4D97-AF65-F5344CB8AC3E}">
        <p14:creationId xmlns:p14="http://schemas.microsoft.com/office/powerpoint/2010/main" val="243621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810A9-6F4D-6E4C-9E99-1350EC5F1EA5}"/>
              </a:ext>
            </a:extLst>
          </p:cNvPr>
          <p:cNvSpPr>
            <a:spLocks noGrp="1"/>
          </p:cNvSpPr>
          <p:nvPr>
            <p:ph type="title"/>
          </p:nvPr>
        </p:nvSpPr>
        <p:spPr/>
        <p:txBody>
          <a:bodyPr/>
          <a:lstStyle/>
          <a:p>
            <a:r>
              <a:rPr lang="en-US" dirty="0"/>
              <a:t>Homework from last time</a:t>
            </a:r>
          </a:p>
        </p:txBody>
      </p:sp>
      <p:pic>
        <p:nvPicPr>
          <p:cNvPr id="5" name="Content Placeholder 4">
            <a:extLst>
              <a:ext uri="{FF2B5EF4-FFF2-40B4-BE49-F238E27FC236}">
                <a16:creationId xmlns:a16="http://schemas.microsoft.com/office/drawing/2014/main" id="{E59C7CCF-9C77-0B4A-9943-6A81BCEE6F5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0617" y="1600200"/>
            <a:ext cx="7582765" cy="4525963"/>
          </a:xfrm>
        </p:spPr>
      </p:pic>
    </p:spTree>
    <p:extLst>
      <p:ext uri="{BB962C8B-B14F-4D97-AF65-F5344CB8AC3E}">
        <p14:creationId xmlns:p14="http://schemas.microsoft.com/office/powerpoint/2010/main" val="189685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B9948EE-5A07-634D-8592-7D590C24E1B4}"/>
              </a:ext>
            </a:extLst>
          </p:cNvPr>
          <p:cNvPicPr>
            <a:picLocks noChangeAspect="1"/>
          </p:cNvPicPr>
          <p:nvPr/>
        </p:nvPicPr>
        <p:blipFill rotWithShape="1">
          <a:blip r:embed="rId3">
            <a:extLst>
              <a:ext uri="{28A0092B-C50C-407E-A947-70E740481C1C}">
                <a14:useLocalDpi xmlns:a14="http://schemas.microsoft.com/office/drawing/2010/main" val="0"/>
              </a:ext>
            </a:extLst>
          </a:blip>
          <a:srcRect b="14182"/>
          <a:stretch/>
        </p:blipFill>
        <p:spPr>
          <a:xfrm>
            <a:off x="0" y="2046882"/>
            <a:ext cx="8996767" cy="2764237"/>
          </a:xfrm>
          <a:prstGeom prst="rect">
            <a:avLst/>
          </a:prstGeom>
        </p:spPr>
      </p:pic>
      <p:sp>
        <p:nvSpPr>
          <p:cNvPr id="4" name="TextBox 3">
            <a:extLst>
              <a:ext uri="{FF2B5EF4-FFF2-40B4-BE49-F238E27FC236}">
                <a16:creationId xmlns:a16="http://schemas.microsoft.com/office/drawing/2014/main" id="{7E3CF516-FF74-4E4C-B8BE-C40075FDFA2D}"/>
              </a:ext>
            </a:extLst>
          </p:cNvPr>
          <p:cNvSpPr txBox="1"/>
          <p:nvPr/>
        </p:nvSpPr>
        <p:spPr>
          <a:xfrm>
            <a:off x="3954302" y="6021288"/>
            <a:ext cx="4860048" cy="369332"/>
          </a:xfrm>
          <a:prstGeom prst="rect">
            <a:avLst/>
          </a:prstGeom>
          <a:noFill/>
        </p:spPr>
        <p:txBody>
          <a:bodyPr wrap="none" rtlCol="0">
            <a:spAutoFit/>
          </a:bodyPr>
          <a:lstStyle/>
          <a:p>
            <a:pPr algn="r"/>
            <a:r>
              <a:rPr lang="en-US" dirty="0"/>
              <a:t>R Mazza, Introduction to Information visualization</a:t>
            </a:r>
          </a:p>
        </p:txBody>
      </p:sp>
      <p:sp>
        <p:nvSpPr>
          <p:cNvPr id="5" name="Title 4">
            <a:extLst>
              <a:ext uri="{FF2B5EF4-FFF2-40B4-BE49-F238E27FC236}">
                <a16:creationId xmlns:a16="http://schemas.microsoft.com/office/drawing/2014/main" id="{DFA72CD4-C681-5040-934F-AAD1215CED6B}"/>
              </a:ext>
            </a:extLst>
          </p:cNvPr>
          <p:cNvSpPr>
            <a:spLocks noGrp="1"/>
          </p:cNvSpPr>
          <p:nvPr>
            <p:ph type="title"/>
          </p:nvPr>
        </p:nvSpPr>
        <p:spPr/>
        <p:txBody>
          <a:bodyPr/>
          <a:lstStyle/>
          <a:p>
            <a:r>
              <a:rPr lang="en-US" dirty="0"/>
              <a:t>Graphical elements</a:t>
            </a:r>
          </a:p>
        </p:txBody>
      </p:sp>
    </p:spTree>
    <p:extLst>
      <p:ext uri="{BB962C8B-B14F-4D97-AF65-F5344CB8AC3E}">
        <p14:creationId xmlns:p14="http://schemas.microsoft.com/office/powerpoint/2010/main" val="21682120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715C668-422E-A941-A1E5-C192161FB93E}"/>
              </a:ext>
            </a:extLst>
          </p:cNvPr>
          <p:cNvPicPr>
            <a:picLocks noChangeAspect="1"/>
          </p:cNvPicPr>
          <p:nvPr/>
        </p:nvPicPr>
        <p:blipFill rotWithShape="1">
          <a:blip r:embed="rId3">
            <a:extLst>
              <a:ext uri="{28A0092B-C50C-407E-A947-70E740481C1C}">
                <a14:useLocalDpi xmlns:a14="http://schemas.microsoft.com/office/drawing/2010/main" val="0"/>
              </a:ext>
            </a:extLst>
          </a:blip>
          <a:srcRect b="11765"/>
          <a:stretch/>
        </p:blipFill>
        <p:spPr>
          <a:xfrm>
            <a:off x="1115891" y="1729062"/>
            <a:ext cx="6912218" cy="3399877"/>
          </a:xfrm>
          <a:prstGeom prst="rect">
            <a:avLst/>
          </a:prstGeom>
        </p:spPr>
      </p:pic>
      <p:sp>
        <p:nvSpPr>
          <p:cNvPr id="4" name="TextBox 3">
            <a:extLst>
              <a:ext uri="{FF2B5EF4-FFF2-40B4-BE49-F238E27FC236}">
                <a16:creationId xmlns:a16="http://schemas.microsoft.com/office/drawing/2014/main" id="{BE517C0F-5DA9-1C47-B387-C943A0DA3598}"/>
              </a:ext>
            </a:extLst>
          </p:cNvPr>
          <p:cNvSpPr txBox="1"/>
          <p:nvPr/>
        </p:nvSpPr>
        <p:spPr>
          <a:xfrm>
            <a:off x="3954302" y="6021288"/>
            <a:ext cx="4860048" cy="369332"/>
          </a:xfrm>
          <a:prstGeom prst="rect">
            <a:avLst/>
          </a:prstGeom>
          <a:noFill/>
        </p:spPr>
        <p:txBody>
          <a:bodyPr wrap="none" rtlCol="0">
            <a:spAutoFit/>
          </a:bodyPr>
          <a:lstStyle/>
          <a:p>
            <a:pPr algn="r"/>
            <a:r>
              <a:rPr lang="en-US" dirty="0"/>
              <a:t>R Mazza, Introduction to Information visualization</a:t>
            </a:r>
          </a:p>
        </p:txBody>
      </p:sp>
      <p:sp>
        <p:nvSpPr>
          <p:cNvPr id="5" name="Title 4">
            <a:extLst>
              <a:ext uri="{FF2B5EF4-FFF2-40B4-BE49-F238E27FC236}">
                <a16:creationId xmlns:a16="http://schemas.microsoft.com/office/drawing/2014/main" id="{BB3ACC91-D286-B141-B6AF-018A9AC76186}"/>
              </a:ext>
            </a:extLst>
          </p:cNvPr>
          <p:cNvSpPr>
            <a:spLocks noGrp="1"/>
          </p:cNvSpPr>
          <p:nvPr>
            <p:ph type="title"/>
          </p:nvPr>
        </p:nvSpPr>
        <p:spPr/>
        <p:txBody>
          <a:bodyPr/>
          <a:lstStyle/>
          <a:p>
            <a:r>
              <a:rPr lang="en-US" dirty="0"/>
              <a:t>Graphical properties</a:t>
            </a:r>
          </a:p>
        </p:txBody>
      </p:sp>
    </p:spTree>
    <p:extLst>
      <p:ext uri="{BB962C8B-B14F-4D97-AF65-F5344CB8AC3E}">
        <p14:creationId xmlns:p14="http://schemas.microsoft.com/office/powerpoint/2010/main" val="11239065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D4113-5FDC-B547-8C61-76DF53ED138F}"/>
              </a:ext>
            </a:extLst>
          </p:cNvPr>
          <p:cNvSpPr>
            <a:spLocks noGrp="1"/>
          </p:cNvSpPr>
          <p:nvPr>
            <p:ph type="title"/>
          </p:nvPr>
        </p:nvSpPr>
        <p:spPr>
          <a:xfrm>
            <a:off x="457200" y="2996952"/>
            <a:ext cx="8229600" cy="1143000"/>
          </a:xfrm>
        </p:spPr>
        <p:txBody>
          <a:bodyPr>
            <a:normAutofit fontScale="90000"/>
          </a:bodyPr>
          <a:lstStyle/>
          <a:p>
            <a:r>
              <a:rPr lang="en-GB" dirty="0"/>
              <a:t>What are people able to decode most accurately?</a:t>
            </a:r>
            <a:endParaRPr lang="en-US" dirty="0"/>
          </a:p>
        </p:txBody>
      </p:sp>
    </p:spTree>
    <p:extLst>
      <p:ext uri="{BB962C8B-B14F-4D97-AF65-F5344CB8AC3E}">
        <p14:creationId xmlns:p14="http://schemas.microsoft.com/office/powerpoint/2010/main" val="27750058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03584-7AA2-5740-B7B2-E2554FFDA121}"/>
              </a:ext>
            </a:extLst>
          </p:cNvPr>
          <p:cNvSpPr>
            <a:spLocks noGrp="1"/>
          </p:cNvSpPr>
          <p:nvPr>
            <p:ph type="title"/>
          </p:nvPr>
        </p:nvSpPr>
        <p:spPr/>
        <p:txBody>
          <a:bodyPr>
            <a:noAutofit/>
          </a:bodyPr>
          <a:lstStyle/>
          <a:p>
            <a:r>
              <a:rPr lang="en-US" sz="1600" dirty="0"/>
              <a:t>Cleveland and McGill (1984), Graphical Perception: Theory, Experimentation, and Application to the Development of Graphical Methods</a:t>
            </a:r>
          </a:p>
        </p:txBody>
      </p:sp>
      <p:pic>
        <p:nvPicPr>
          <p:cNvPr id="6" name="Content Placeholder 5">
            <a:extLst>
              <a:ext uri="{FF2B5EF4-FFF2-40B4-BE49-F238E27FC236}">
                <a16:creationId xmlns:a16="http://schemas.microsoft.com/office/drawing/2014/main" id="{243159F3-03CB-7440-A811-031FB0FC2D0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66740" y="1605087"/>
            <a:ext cx="5010521" cy="3647827"/>
          </a:xfrm>
        </p:spPr>
      </p:pic>
      <p:sp>
        <p:nvSpPr>
          <p:cNvPr id="7" name="TextBox 6">
            <a:extLst>
              <a:ext uri="{FF2B5EF4-FFF2-40B4-BE49-F238E27FC236}">
                <a16:creationId xmlns:a16="http://schemas.microsoft.com/office/drawing/2014/main" id="{22C6C36F-AD4E-3247-8A6A-C11873FB6F2B}"/>
              </a:ext>
            </a:extLst>
          </p:cNvPr>
          <p:cNvSpPr txBox="1"/>
          <p:nvPr/>
        </p:nvSpPr>
        <p:spPr>
          <a:xfrm>
            <a:off x="3954302" y="6093296"/>
            <a:ext cx="4860048" cy="369332"/>
          </a:xfrm>
          <a:prstGeom prst="rect">
            <a:avLst/>
          </a:prstGeom>
          <a:noFill/>
        </p:spPr>
        <p:txBody>
          <a:bodyPr wrap="none" rtlCol="0">
            <a:spAutoFit/>
          </a:bodyPr>
          <a:lstStyle/>
          <a:p>
            <a:pPr algn="r"/>
            <a:r>
              <a:rPr lang="en-US" dirty="0"/>
              <a:t>R Mazza, Introduction to Information visualization</a:t>
            </a:r>
          </a:p>
        </p:txBody>
      </p:sp>
    </p:spTree>
    <p:extLst>
      <p:ext uri="{BB962C8B-B14F-4D97-AF65-F5344CB8AC3E}">
        <p14:creationId xmlns:p14="http://schemas.microsoft.com/office/powerpoint/2010/main" val="3347758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9E01D-2588-784E-8BAE-3E2EA0FD78C8}"/>
              </a:ext>
            </a:extLst>
          </p:cNvPr>
          <p:cNvSpPr>
            <a:spLocks noGrp="1"/>
          </p:cNvSpPr>
          <p:nvPr>
            <p:ph type="title"/>
          </p:nvPr>
        </p:nvSpPr>
        <p:spPr/>
        <p:txBody>
          <a:bodyPr/>
          <a:lstStyle/>
          <a:p>
            <a:r>
              <a:rPr lang="en-US" dirty="0" err="1"/>
              <a:t>Colour</a:t>
            </a:r>
            <a:endParaRPr lang="en-US" dirty="0"/>
          </a:p>
        </p:txBody>
      </p:sp>
      <p:sp>
        <p:nvSpPr>
          <p:cNvPr id="3" name="Content Placeholder 2">
            <a:extLst>
              <a:ext uri="{FF2B5EF4-FFF2-40B4-BE49-F238E27FC236}">
                <a16:creationId xmlns:a16="http://schemas.microsoft.com/office/drawing/2014/main" id="{C0B671A2-41F7-5B49-85DC-5270C2DF3AC1}"/>
              </a:ext>
            </a:extLst>
          </p:cNvPr>
          <p:cNvSpPr>
            <a:spLocks noGrp="1"/>
          </p:cNvSpPr>
          <p:nvPr>
            <p:ph idx="1"/>
          </p:nvPr>
        </p:nvSpPr>
        <p:spPr/>
        <p:txBody>
          <a:bodyPr>
            <a:normAutofit fontScale="92500" lnSpcReduction="20000"/>
          </a:bodyPr>
          <a:lstStyle/>
          <a:p>
            <a:r>
              <a:rPr lang="en-GB" dirty="0"/>
              <a:t>Black, white, red, green, yellow and blue – colours to map a category attribute to</a:t>
            </a:r>
          </a:p>
          <a:p>
            <a:pPr lvl="1"/>
            <a:r>
              <a:rPr lang="en-GB" dirty="0"/>
              <a:t>can add pink, brown, cyan, orange and purple</a:t>
            </a:r>
          </a:p>
          <a:p>
            <a:pPr marL="0" indent="0">
              <a:buNone/>
            </a:pPr>
            <a:endParaRPr lang="en-GB" dirty="0"/>
          </a:p>
          <a:p>
            <a:r>
              <a:rPr lang="en-GB" dirty="0"/>
              <a:t>Use of primary colours is not advised when mapping quantitative attributes or where there is an ordering of values</a:t>
            </a:r>
          </a:p>
          <a:p>
            <a:pPr lvl="1"/>
            <a:r>
              <a:rPr lang="en-GB" dirty="0"/>
              <a:t>Could use a colour scale or vary the colour intensity</a:t>
            </a:r>
          </a:p>
          <a:p>
            <a:endParaRPr lang="en-GB" dirty="0"/>
          </a:p>
          <a:p>
            <a:r>
              <a:rPr lang="en-GB" dirty="0"/>
              <a:t>Colour blindness</a:t>
            </a:r>
          </a:p>
          <a:p>
            <a:pPr lvl="1"/>
            <a:r>
              <a:rPr lang="en-GB" dirty="0"/>
              <a:t>Red-green colour blindness is the most common form, followed by blue-yellow colour blindness</a:t>
            </a:r>
            <a:endParaRPr lang="en-US" dirty="0"/>
          </a:p>
        </p:txBody>
      </p:sp>
    </p:spTree>
    <p:extLst>
      <p:ext uri="{BB962C8B-B14F-4D97-AF65-F5344CB8AC3E}">
        <p14:creationId xmlns:p14="http://schemas.microsoft.com/office/powerpoint/2010/main" val="20513985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D4B94-04B2-5146-B2BA-436A16071FEC}"/>
              </a:ext>
            </a:extLst>
          </p:cNvPr>
          <p:cNvSpPr>
            <a:spLocks noGrp="1"/>
          </p:cNvSpPr>
          <p:nvPr>
            <p:ph type="title"/>
          </p:nvPr>
        </p:nvSpPr>
        <p:spPr>
          <a:xfrm>
            <a:off x="539552" y="1988840"/>
            <a:ext cx="8229600" cy="1143000"/>
          </a:xfrm>
        </p:spPr>
        <p:txBody>
          <a:bodyPr/>
          <a:lstStyle/>
          <a:p>
            <a:r>
              <a:rPr lang="en-US" b="1" dirty="0"/>
              <a:t>6. Refine</a:t>
            </a:r>
          </a:p>
        </p:txBody>
      </p:sp>
    </p:spTree>
    <p:extLst>
      <p:ext uri="{BB962C8B-B14F-4D97-AF65-F5344CB8AC3E}">
        <p14:creationId xmlns:p14="http://schemas.microsoft.com/office/powerpoint/2010/main" val="19963300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DA294-418D-2045-821A-36DD5AAD8826}"/>
              </a:ext>
            </a:extLst>
          </p:cNvPr>
          <p:cNvSpPr>
            <a:spLocks noGrp="1"/>
          </p:cNvSpPr>
          <p:nvPr>
            <p:ph type="title"/>
          </p:nvPr>
        </p:nvSpPr>
        <p:spPr/>
        <p:txBody>
          <a:bodyPr>
            <a:noAutofit/>
          </a:bodyPr>
          <a:lstStyle/>
          <a:p>
            <a:r>
              <a:rPr lang="en-US" sz="3200" dirty="0"/>
              <a:t>View creation</a:t>
            </a:r>
          </a:p>
        </p:txBody>
      </p:sp>
      <p:sp>
        <p:nvSpPr>
          <p:cNvPr id="3" name="Content Placeholder 2">
            <a:extLst>
              <a:ext uri="{FF2B5EF4-FFF2-40B4-BE49-F238E27FC236}">
                <a16:creationId xmlns:a16="http://schemas.microsoft.com/office/drawing/2014/main" id="{C2C54F34-9899-3F47-9BDA-B358E6F022B0}"/>
              </a:ext>
            </a:extLst>
          </p:cNvPr>
          <p:cNvSpPr>
            <a:spLocks noGrp="1"/>
          </p:cNvSpPr>
          <p:nvPr>
            <p:ph idx="1"/>
          </p:nvPr>
        </p:nvSpPr>
        <p:spPr/>
        <p:txBody>
          <a:bodyPr>
            <a:normAutofit/>
          </a:bodyPr>
          <a:lstStyle/>
          <a:p>
            <a:r>
              <a:rPr lang="en-GB" dirty="0"/>
              <a:t>Improve the representation to make it clearer and more visually engaging</a:t>
            </a:r>
          </a:p>
          <a:p>
            <a:r>
              <a:rPr lang="en-GB" dirty="0"/>
              <a:t>Should allow for efficient responses to questions</a:t>
            </a:r>
          </a:p>
          <a:p>
            <a:r>
              <a:rPr lang="en-GB" dirty="0"/>
              <a:t>Final result – requires good design – balance of many things</a:t>
            </a:r>
          </a:p>
          <a:p>
            <a:endParaRPr lang="en-GB" dirty="0"/>
          </a:p>
          <a:p>
            <a:endParaRPr lang="en-US" dirty="0"/>
          </a:p>
        </p:txBody>
      </p:sp>
    </p:spTree>
    <p:extLst>
      <p:ext uri="{BB962C8B-B14F-4D97-AF65-F5344CB8AC3E}">
        <p14:creationId xmlns:p14="http://schemas.microsoft.com/office/powerpoint/2010/main" val="21040035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03584-7AA2-5740-B7B2-E2554FFDA121}"/>
              </a:ext>
            </a:extLst>
          </p:cNvPr>
          <p:cNvSpPr>
            <a:spLocks noGrp="1"/>
          </p:cNvSpPr>
          <p:nvPr>
            <p:ph type="title"/>
          </p:nvPr>
        </p:nvSpPr>
        <p:spPr/>
        <p:txBody>
          <a:bodyPr>
            <a:noAutofit/>
          </a:bodyPr>
          <a:lstStyle/>
          <a:p>
            <a:r>
              <a:rPr lang="en-US" sz="3200" dirty="0"/>
              <a:t>Variables to consider when designing a visual representation</a:t>
            </a:r>
          </a:p>
        </p:txBody>
      </p:sp>
      <p:sp>
        <p:nvSpPr>
          <p:cNvPr id="7" name="TextBox 6">
            <a:extLst>
              <a:ext uri="{FF2B5EF4-FFF2-40B4-BE49-F238E27FC236}">
                <a16:creationId xmlns:a16="http://schemas.microsoft.com/office/drawing/2014/main" id="{22C6C36F-AD4E-3247-8A6A-C11873FB6F2B}"/>
              </a:ext>
            </a:extLst>
          </p:cNvPr>
          <p:cNvSpPr txBox="1"/>
          <p:nvPr/>
        </p:nvSpPr>
        <p:spPr>
          <a:xfrm>
            <a:off x="3954302" y="6093296"/>
            <a:ext cx="4860048" cy="369332"/>
          </a:xfrm>
          <a:prstGeom prst="rect">
            <a:avLst/>
          </a:prstGeom>
          <a:noFill/>
        </p:spPr>
        <p:txBody>
          <a:bodyPr wrap="none" rtlCol="0">
            <a:spAutoFit/>
          </a:bodyPr>
          <a:lstStyle/>
          <a:p>
            <a:pPr algn="r"/>
            <a:r>
              <a:rPr lang="en-US" dirty="0"/>
              <a:t>R Mazza, Introduction to Information visualization</a:t>
            </a:r>
          </a:p>
        </p:txBody>
      </p:sp>
      <p:pic>
        <p:nvPicPr>
          <p:cNvPr id="8" name="Picture 7">
            <a:extLst>
              <a:ext uri="{FF2B5EF4-FFF2-40B4-BE49-F238E27FC236}">
                <a16:creationId xmlns:a16="http://schemas.microsoft.com/office/drawing/2014/main" id="{61A2D060-C3CC-4B45-8678-E1A5D19230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512" y="2420888"/>
            <a:ext cx="7836976" cy="2016224"/>
          </a:xfrm>
          <a:prstGeom prst="rect">
            <a:avLst/>
          </a:prstGeom>
        </p:spPr>
      </p:pic>
    </p:spTree>
    <p:extLst>
      <p:ext uri="{BB962C8B-B14F-4D97-AF65-F5344CB8AC3E}">
        <p14:creationId xmlns:p14="http://schemas.microsoft.com/office/powerpoint/2010/main" val="22532607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D4B94-04B2-5146-B2BA-436A16071FEC}"/>
              </a:ext>
            </a:extLst>
          </p:cNvPr>
          <p:cNvSpPr>
            <a:spLocks noGrp="1"/>
          </p:cNvSpPr>
          <p:nvPr>
            <p:ph type="title"/>
          </p:nvPr>
        </p:nvSpPr>
        <p:spPr>
          <a:xfrm>
            <a:off x="539552" y="1988840"/>
            <a:ext cx="8229600" cy="1143000"/>
          </a:xfrm>
        </p:spPr>
        <p:txBody>
          <a:bodyPr/>
          <a:lstStyle/>
          <a:p>
            <a:r>
              <a:rPr lang="en-US" b="1" dirty="0"/>
              <a:t>7. Interact</a:t>
            </a:r>
          </a:p>
        </p:txBody>
      </p:sp>
    </p:spTree>
    <p:extLst>
      <p:ext uri="{BB962C8B-B14F-4D97-AF65-F5344CB8AC3E}">
        <p14:creationId xmlns:p14="http://schemas.microsoft.com/office/powerpoint/2010/main" val="40996408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DA294-418D-2045-821A-36DD5AAD8826}"/>
              </a:ext>
            </a:extLst>
          </p:cNvPr>
          <p:cNvSpPr>
            <a:spLocks noGrp="1"/>
          </p:cNvSpPr>
          <p:nvPr>
            <p:ph type="title"/>
          </p:nvPr>
        </p:nvSpPr>
        <p:spPr/>
        <p:txBody>
          <a:bodyPr>
            <a:noAutofit/>
          </a:bodyPr>
          <a:lstStyle/>
          <a:p>
            <a:endParaRPr lang="en-US" sz="3200" dirty="0"/>
          </a:p>
        </p:txBody>
      </p:sp>
      <p:sp>
        <p:nvSpPr>
          <p:cNvPr id="3" name="Content Placeholder 2">
            <a:extLst>
              <a:ext uri="{FF2B5EF4-FFF2-40B4-BE49-F238E27FC236}">
                <a16:creationId xmlns:a16="http://schemas.microsoft.com/office/drawing/2014/main" id="{C2C54F34-9899-3F47-9BDA-B358E6F022B0}"/>
              </a:ext>
            </a:extLst>
          </p:cNvPr>
          <p:cNvSpPr>
            <a:spLocks noGrp="1"/>
          </p:cNvSpPr>
          <p:nvPr>
            <p:ph idx="1"/>
          </p:nvPr>
        </p:nvSpPr>
        <p:spPr/>
        <p:txBody>
          <a:bodyPr>
            <a:normAutofit/>
          </a:bodyPr>
          <a:lstStyle/>
          <a:p>
            <a:r>
              <a:rPr lang="en-GB" dirty="0"/>
              <a:t>Let the user control or explore the data </a:t>
            </a:r>
            <a:r>
              <a:rPr lang="en-GB" dirty="0" err="1"/>
              <a:t>e.g</a:t>
            </a:r>
            <a:endParaRPr lang="en-GB" dirty="0"/>
          </a:p>
          <a:p>
            <a:pPr lvl="1"/>
            <a:r>
              <a:rPr lang="en-GB" dirty="0"/>
              <a:t>Selecting a subset of data</a:t>
            </a:r>
          </a:p>
          <a:p>
            <a:pPr lvl="1"/>
            <a:r>
              <a:rPr lang="en-GB" dirty="0"/>
              <a:t>Changing viewpoint</a:t>
            </a:r>
          </a:p>
          <a:p>
            <a:pPr lvl="1"/>
            <a:r>
              <a:rPr lang="en-GB" dirty="0"/>
              <a:t>Providing more information/callouts</a:t>
            </a:r>
          </a:p>
          <a:p>
            <a:pPr lvl="1"/>
            <a:endParaRPr lang="en-GB" dirty="0"/>
          </a:p>
          <a:p>
            <a:endParaRPr lang="en-GB" dirty="0"/>
          </a:p>
          <a:p>
            <a:endParaRPr lang="en-US" dirty="0"/>
          </a:p>
        </p:txBody>
      </p:sp>
    </p:spTree>
    <p:extLst>
      <p:ext uri="{BB962C8B-B14F-4D97-AF65-F5344CB8AC3E}">
        <p14:creationId xmlns:p14="http://schemas.microsoft.com/office/powerpoint/2010/main" val="1274164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C67C4-DD7C-DE43-B0E9-2ADF90D66B0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AC40F35-46AA-9D4D-97B5-D0D52C7490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5582" y="643727"/>
            <a:ext cx="4992836" cy="5314954"/>
          </a:xfrm>
        </p:spPr>
      </p:pic>
    </p:spTree>
    <p:extLst>
      <p:ext uri="{BB962C8B-B14F-4D97-AF65-F5344CB8AC3E}">
        <p14:creationId xmlns:p14="http://schemas.microsoft.com/office/powerpoint/2010/main" val="15078097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09226-21B0-5B45-9228-63B686A9DAD7}"/>
              </a:ext>
            </a:extLst>
          </p:cNvPr>
          <p:cNvSpPr>
            <a:spLocks noGrp="1"/>
          </p:cNvSpPr>
          <p:nvPr>
            <p:ph type="title"/>
          </p:nvPr>
        </p:nvSpPr>
        <p:spPr/>
        <p:txBody>
          <a:bodyPr>
            <a:normAutofit fontScale="90000"/>
          </a:bodyPr>
          <a:lstStyle/>
          <a:p>
            <a:r>
              <a:rPr lang="en-GB" b="0" dirty="0"/>
              <a:t>Interactions between the seven stages</a:t>
            </a:r>
            <a:endParaRPr lang="en-US" dirty="0"/>
          </a:p>
        </p:txBody>
      </p:sp>
      <p:sp>
        <p:nvSpPr>
          <p:cNvPr id="3" name="Content Placeholder 2">
            <a:extLst>
              <a:ext uri="{FF2B5EF4-FFF2-40B4-BE49-F238E27FC236}">
                <a16:creationId xmlns:a16="http://schemas.microsoft.com/office/drawing/2014/main" id="{98CA03F9-E837-CC41-84C0-890A20E7164D}"/>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A06BF382-51CB-1D4F-B60F-FD8EBC7522B0}"/>
              </a:ext>
            </a:extLst>
          </p:cNvPr>
          <p:cNvPicPr>
            <a:picLocks noChangeAspect="1"/>
          </p:cNvPicPr>
          <p:nvPr/>
        </p:nvPicPr>
        <p:blipFill>
          <a:blip r:embed="rId2"/>
          <a:stretch>
            <a:fillRect/>
          </a:stretch>
        </p:blipFill>
        <p:spPr>
          <a:xfrm>
            <a:off x="899592" y="2708920"/>
            <a:ext cx="7580900" cy="1414512"/>
          </a:xfrm>
          <a:prstGeom prst="rect">
            <a:avLst/>
          </a:prstGeom>
        </p:spPr>
      </p:pic>
      <p:sp>
        <p:nvSpPr>
          <p:cNvPr id="5" name="TextBox 4">
            <a:extLst>
              <a:ext uri="{FF2B5EF4-FFF2-40B4-BE49-F238E27FC236}">
                <a16:creationId xmlns:a16="http://schemas.microsoft.com/office/drawing/2014/main" id="{1B282A85-3A14-0E4E-B8B8-87374A0FDDA5}"/>
              </a:ext>
            </a:extLst>
          </p:cNvPr>
          <p:cNvSpPr txBox="1"/>
          <p:nvPr/>
        </p:nvSpPr>
        <p:spPr>
          <a:xfrm>
            <a:off x="6590087" y="6237312"/>
            <a:ext cx="2224263" cy="369332"/>
          </a:xfrm>
          <a:prstGeom prst="rect">
            <a:avLst/>
          </a:prstGeom>
          <a:noFill/>
        </p:spPr>
        <p:txBody>
          <a:bodyPr wrap="none" rtlCol="0">
            <a:spAutoFit/>
          </a:bodyPr>
          <a:lstStyle/>
          <a:p>
            <a:pPr algn="r"/>
            <a:r>
              <a:rPr lang="en-US" dirty="0"/>
              <a:t>B Fry, Visualizing Data</a:t>
            </a:r>
          </a:p>
        </p:txBody>
      </p:sp>
    </p:spTree>
    <p:extLst>
      <p:ext uri="{BB962C8B-B14F-4D97-AF65-F5344CB8AC3E}">
        <p14:creationId xmlns:p14="http://schemas.microsoft.com/office/powerpoint/2010/main" val="36497108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810A9-6F4D-6E4C-9E99-1350EC5F1EA5}"/>
              </a:ext>
            </a:extLst>
          </p:cNvPr>
          <p:cNvSpPr>
            <a:spLocks noGrp="1"/>
          </p:cNvSpPr>
          <p:nvPr>
            <p:ph type="title"/>
          </p:nvPr>
        </p:nvSpPr>
        <p:spPr/>
        <p:txBody>
          <a:bodyPr/>
          <a:lstStyle/>
          <a:p>
            <a:r>
              <a:rPr lang="en-US" dirty="0"/>
              <a:t>Homework</a:t>
            </a:r>
          </a:p>
        </p:txBody>
      </p:sp>
      <p:sp>
        <p:nvSpPr>
          <p:cNvPr id="3" name="Content Placeholder 2">
            <a:extLst>
              <a:ext uri="{FF2B5EF4-FFF2-40B4-BE49-F238E27FC236}">
                <a16:creationId xmlns:a16="http://schemas.microsoft.com/office/drawing/2014/main" id="{DC70DEDF-EC1C-6843-BBBF-1AE0DF63E591}"/>
              </a:ext>
            </a:extLst>
          </p:cNvPr>
          <p:cNvSpPr>
            <a:spLocks noGrp="1"/>
          </p:cNvSpPr>
          <p:nvPr>
            <p:ph idx="1"/>
          </p:nvPr>
        </p:nvSpPr>
        <p:spPr/>
        <p:txBody>
          <a:bodyPr/>
          <a:lstStyle/>
          <a:p>
            <a:r>
              <a:rPr lang="en-GB" dirty="0">
                <a:hlinkClick r:id="rId3"/>
              </a:rPr>
              <a:t>https://www.perceptualedge.com/articles/visual_business_intelligence/the_chartjunk_debate.pdf</a:t>
            </a:r>
            <a:endParaRPr lang="en-US" dirty="0"/>
          </a:p>
        </p:txBody>
      </p:sp>
    </p:spTree>
    <p:extLst>
      <p:ext uri="{BB962C8B-B14F-4D97-AF65-F5344CB8AC3E}">
        <p14:creationId xmlns:p14="http://schemas.microsoft.com/office/powerpoint/2010/main" val="26657158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98443-A790-7A47-AB22-B00A2D77AEFD}"/>
              </a:ext>
            </a:extLst>
          </p:cNvPr>
          <p:cNvSpPr>
            <a:spLocks noGrp="1"/>
          </p:cNvSpPr>
          <p:nvPr>
            <p:ph type="title"/>
          </p:nvPr>
        </p:nvSpPr>
        <p:spPr/>
        <p:txBody>
          <a:bodyPr/>
          <a:lstStyle/>
          <a:p>
            <a:r>
              <a:rPr lang="en-US" dirty="0"/>
              <a:t>Next time…</a:t>
            </a:r>
          </a:p>
        </p:txBody>
      </p:sp>
      <p:sp>
        <p:nvSpPr>
          <p:cNvPr id="3" name="Content Placeholder 2">
            <a:extLst>
              <a:ext uri="{FF2B5EF4-FFF2-40B4-BE49-F238E27FC236}">
                <a16:creationId xmlns:a16="http://schemas.microsoft.com/office/drawing/2014/main" id="{409FAFE3-6766-2642-989B-DB26EF7A9C3B}"/>
              </a:ext>
            </a:extLst>
          </p:cNvPr>
          <p:cNvSpPr>
            <a:spLocks noGrp="1"/>
          </p:cNvSpPr>
          <p:nvPr>
            <p:ph idx="1"/>
          </p:nvPr>
        </p:nvSpPr>
        <p:spPr/>
        <p:txBody>
          <a:bodyPr/>
          <a:lstStyle/>
          <a:p>
            <a:r>
              <a:rPr lang="en-US" dirty="0"/>
              <a:t>Data relationships</a:t>
            </a:r>
          </a:p>
        </p:txBody>
      </p:sp>
    </p:spTree>
    <p:extLst>
      <p:ext uri="{BB962C8B-B14F-4D97-AF65-F5344CB8AC3E}">
        <p14:creationId xmlns:p14="http://schemas.microsoft.com/office/powerpoint/2010/main" val="3366053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337CA-9B35-E148-9782-408E81F5BAF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9EAF665-C826-814C-B876-CF3CF43D0ECC}"/>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1C53CC7-4D0C-AC4F-8030-B62BA364651D}"/>
              </a:ext>
            </a:extLst>
          </p:cNvPr>
          <p:cNvPicPr>
            <a:picLocks noChangeAspect="1"/>
          </p:cNvPicPr>
          <p:nvPr/>
        </p:nvPicPr>
        <p:blipFill>
          <a:blip r:embed="rId2"/>
          <a:stretch>
            <a:fillRect/>
          </a:stretch>
        </p:blipFill>
        <p:spPr>
          <a:xfrm>
            <a:off x="1163937" y="1169666"/>
            <a:ext cx="6648423" cy="4635598"/>
          </a:xfrm>
          <a:prstGeom prst="rect">
            <a:avLst/>
          </a:prstGeom>
        </p:spPr>
      </p:pic>
    </p:spTree>
    <p:extLst>
      <p:ext uri="{BB962C8B-B14F-4D97-AF65-F5344CB8AC3E}">
        <p14:creationId xmlns:p14="http://schemas.microsoft.com/office/powerpoint/2010/main" val="108014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83450-B077-6542-B704-D87FCEB5C634}"/>
              </a:ext>
            </a:extLst>
          </p:cNvPr>
          <p:cNvSpPr>
            <a:spLocks noGrp="1"/>
          </p:cNvSpPr>
          <p:nvPr>
            <p:ph type="title"/>
          </p:nvPr>
        </p:nvSpPr>
        <p:spPr/>
        <p:txBody>
          <a:bodyPr/>
          <a:lstStyle/>
          <a:p>
            <a:endParaRPr lang="en-US"/>
          </a:p>
        </p:txBody>
      </p:sp>
      <p:sp>
        <p:nvSpPr>
          <p:cNvPr id="7" name="Content Placeholder 6">
            <a:extLst>
              <a:ext uri="{FF2B5EF4-FFF2-40B4-BE49-F238E27FC236}">
                <a16:creationId xmlns:a16="http://schemas.microsoft.com/office/drawing/2014/main" id="{4664ABED-629C-1E4F-A7D1-9DB0D1915710}"/>
              </a:ext>
            </a:extLst>
          </p:cNvPr>
          <p:cNvSpPr>
            <a:spLocks noGrp="1"/>
          </p:cNvSpPr>
          <p:nvPr>
            <p:ph idx="1"/>
          </p:nvPr>
        </p:nvSpPr>
        <p:spPr/>
        <p:txBody>
          <a:bodyPr/>
          <a:lstStyle/>
          <a:p>
            <a:endParaRPr lang="en-US"/>
          </a:p>
        </p:txBody>
      </p:sp>
      <p:pic>
        <p:nvPicPr>
          <p:cNvPr id="8" name="Picture 7">
            <a:extLst>
              <a:ext uri="{FF2B5EF4-FFF2-40B4-BE49-F238E27FC236}">
                <a16:creationId xmlns:a16="http://schemas.microsoft.com/office/drawing/2014/main" id="{4636FBBF-2995-0849-B90C-D4A88BCAB338}"/>
              </a:ext>
            </a:extLst>
          </p:cNvPr>
          <p:cNvPicPr>
            <a:picLocks noChangeAspect="1"/>
          </p:cNvPicPr>
          <p:nvPr/>
        </p:nvPicPr>
        <p:blipFill>
          <a:blip r:embed="rId2"/>
          <a:stretch>
            <a:fillRect/>
          </a:stretch>
        </p:blipFill>
        <p:spPr>
          <a:xfrm>
            <a:off x="561428" y="1052735"/>
            <a:ext cx="7610972" cy="4509501"/>
          </a:xfrm>
          <a:prstGeom prst="rect">
            <a:avLst/>
          </a:prstGeom>
        </p:spPr>
      </p:pic>
    </p:spTree>
    <p:extLst>
      <p:ext uri="{BB962C8B-B14F-4D97-AF65-F5344CB8AC3E}">
        <p14:creationId xmlns:p14="http://schemas.microsoft.com/office/powerpoint/2010/main" val="2357277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7A0D4-4049-E649-843A-D39DCBEBD75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CA0B91F-FF3A-514A-8F95-56E5B2A7436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4665" y="1052736"/>
            <a:ext cx="6994670" cy="4525963"/>
          </a:xfrm>
        </p:spPr>
      </p:pic>
    </p:spTree>
    <p:extLst>
      <p:ext uri="{BB962C8B-B14F-4D97-AF65-F5344CB8AC3E}">
        <p14:creationId xmlns:p14="http://schemas.microsoft.com/office/powerpoint/2010/main" val="816521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A5A43-DF07-3A44-BE10-6078B8CE203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C8F1DB5-E2BF-7D44-A9AB-A02BDBAA0EF9}"/>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468853EC-D0C3-5148-A092-C9439C222265}"/>
              </a:ext>
            </a:extLst>
          </p:cNvPr>
          <p:cNvPicPr>
            <a:picLocks noChangeAspect="1"/>
          </p:cNvPicPr>
          <p:nvPr/>
        </p:nvPicPr>
        <p:blipFill>
          <a:blip r:embed="rId2"/>
          <a:stretch>
            <a:fillRect/>
          </a:stretch>
        </p:blipFill>
        <p:spPr>
          <a:xfrm>
            <a:off x="457200" y="2132856"/>
            <a:ext cx="3888432" cy="2744776"/>
          </a:xfrm>
          <a:prstGeom prst="rect">
            <a:avLst/>
          </a:prstGeom>
        </p:spPr>
      </p:pic>
      <p:pic>
        <p:nvPicPr>
          <p:cNvPr id="5" name="Picture 4">
            <a:extLst>
              <a:ext uri="{FF2B5EF4-FFF2-40B4-BE49-F238E27FC236}">
                <a16:creationId xmlns:a16="http://schemas.microsoft.com/office/drawing/2014/main" id="{03A96209-B0ED-074B-B3C8-0BBA11787887}"/>
              </a:ext>
            </a:extLst>
          </p:cNvPr>
          <p:cNvPicPr>
            <a:picLocks noChangeAspect="1"/>
          </p:cNvPicPr>
          <p:nvPr/>
        </p:nvPicPr>
        <p:blipFill>
          <a:blip r:embed="rId3"/>
          <a:stretch>
            <a:fillRect/>
          </a:stretch>
        </p:blipFill>
        <p:spPr>
          <a:xfrm>
            <a:off x="4776192" y="1837036"/>
            <a:ext cx="4054128" cy="3040596"/>
          </a:xfrm>
          <a:prstGeom prst="rect">
            <a:avLst/>
          </a:prstGeom>
        </p:spPr>
      </p:pic>
    </p:spTree>
    <p:extLst>
      <p:ext uri="{BB962C8B-B14F-4D97-AF65-F5344CB8AC3E}">
        <p14:creationId xmlns:p14="http://schemas.microsoft.com/office/powerpoint/2010/main" val="3753420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451C8-2029-7444-B0D1-C87457BBBEF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0D5279B-320C-B84F-8757-AB1A21C8EE6D}"/>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A0E22A4F-A189-AB48-B3DE-29392ABF0225}"/>
              </a:ext>
            </a:extLst>
          </p:cNvPr>
          <p:cNvPicPr>
            <a:picLocks noChangeAspect="1"/>
          </p:cNvPicPr>
          <p:nvPr/>
        </p:nvPicPr>
        <p:blipFill>
          <a:blip r:embed="rId2"/>
          <a:stretch>
            <a:fillRect/>
          </a:stretch>
        </p:blipFill>
        <p:spPr>
          <a:xfrm>
            <a:off x="463550" y="1123950"/>
            <a:ext cx="8216900" cy="4610100"/>
          </a:xfrm>
          <a:prstGeom prst="rect">
            <a:avLst/>
          </a:prstGeom>
        </p:spPr>
      </p:pic>
    </p:spTree>
    <p:extLst>
      <p:ext uri="{BB962C8B-B14F-4D97-AF65-F5344CB8AC3E}">
        <p14:creationId xmlns:p14="http://schemas.microsoft.com/office/powerpoint/2010/main" val="15351409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18896</TotalTime>
  <Words>2673</Words>
  <Application>Microsoft Macintosh PowerPoint</Application>
  <PresentationFormat>On-screen Show (4:3)</PresentationFormat>
  <Paragraphs>207</Paragraphs>
  <Slides>42</Slides>
  <Notes>30</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ＭＳ Ｐゴシック</vt:lpstr>
      <vt:lpstr>宋体</vt:lpstr>
      <vt:lpstr>Arial</vt:lpstr>
      <vt:lpstr>Calibri</vt:lpstr>
      <vt:lpstr>Osaka</vt:lpstr>
      <vt:lpstr>Times New Roman</vt:lpstr>
      <vt:lpstr>Office Theme</vt:lpstr>
      <vt:lpstr>PowerPoint Presentation</vt:lpstr>
      <vt:lpstr>New feedback</vt:lpstr>
      <vt:lpstr>Homework from last time</vt:lpstr>
      <vt:lpstr>PowerPoint Presentation</vt:lpstr>
      <vt:lpstr>PowerPoint Presentation</vt:lpstr>
      <vt:lpstr>PowerPoint Presentation</vt:lpstr>
      <vt:lpstr>PowerPoint Presentation</vt:lpstr>
      <vt:lpstr>PowerPoint Presentation</vt:lpstr>
      <vt:lpstr>PowerPoint Presentation</vt:lpstr>
      <vt:lpstr>Today</vt:lpstr>
      <vt:lpstr>Some useful reading</vt:lpstr>
      <vt:lpstr>The Visualization Wheel, Cairo (2013)</vt:lpstr>
      <vt:lpstr>PowerPoint Presentation</vt:lpstr>
      <vt:lpstr>PowerPoint Presentation</vt:lpstr>
      <vt:lpstr>Question + Visual Data + Context = Story</vt:lpstr>
      <vt:lpstr>Suppose we have a collection of data on which we’d like to carry out an explorative analysis.  What are the stages in creating a visual representation?</vt:lpstr>
      <vt:lpstr>Cairo’s creative methodology</vt:lpstr>
      <vt:lpstr>Designing a visual representation</vt:lpstr>
      <vt:lpstr>The seven stages of visualizing data</vt:lpstr>
      <vt:lpstr>1. Acquire</vt:lpstr>
      <vt:lpstr>Finding data sets</vt:lpstr>
      <vt:lpstr>Data Scraping</vt:lpstr>
      <vt:lpstr>2. Parse 3. Filter 4. Mine</vt:lpstr>
      <vt:lpstr>PowerPoint Presentation</vt:lpstr>
      <vt:lpstr>Preprocessing and data transformations</vt:lpstr>
      <vt:lpstr>PowerPoint Presentation</vt:lpstr>
      <vt:lpstr>PowerPoint Presentation</vt:lpstr>
      <vt:lpstr>5. Represent</vt:lpstr>
      <vt:lpstr>Visual mapping</vt:lpstr>
      <vt:lpstr>Graphical elements</vt:lpstr>
      <vt:lpstr>Graphical properties</vt:lpstr>
      <vt:lpstr>What are people able to decode most accurately?</vt:lpstr>
      <vt:lpstr>Cleveland and McGill (1984), Graphical Perception: Theory, Experimentation, and Application to the Development of Graphical Methods</vt:lpstr>
      <vt:lpstr>Colour</vt:lpstr>
      <vt:lpstr>6. Refine</vt:lpstr>
      <vt:lpstr>View creation</vt:lpstr>
      <vt:lpstr>Variables to consider when designing a visual representation</vt:lpstr>
      <vt:lpstr>7. Interact</vt:lpstr>
      <vt:lpstr>PowerPoint Presentation</vt:lpstr>
      <vt:lpstr>Interactions between the seven stages</vt:lpstr>
      <vt:lpstr>Homework</vt:lpstr>
      <vt:lpstr>Next time…</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dc:creator>
  <cp:lastModifiedBy>Microsoft Office User</cp:lastModifiedBy>
  <cp:revision>876</cp:revision>
  <cp:lastPrinted>2020-01-20T08:43:24Z</cp:lastPrinted>
  <dcterms:created xsi:type="dcterms:W3CDTF">2013-01-22T09:02:16Z</dcterms:created>
  <dcterms:modified xsi:type="dcterms:W3CDTF">2020-01-20T12:55:45Z</dcterms:modified>
</cp:coreProperties>
</file>