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1.jpeg" ContentType="image/jpeg"/>
  <Override PartName="/ppt/media/media1.mov" ContentType="video/unknown"/>
  <Override PartName="/ppt/notesSlides/notesSlide2.xml" ContentType="application/vnd.openxmlformats-officedocument.presentationml.notesSlide+xml"/>
  <Override PartName="/ppt/media/image2.jpeg" ContentType="image/jpeg"/>
  <Override PartName="/ppt/media/media2.mov" ContentType="video/unknown"/>
  <Override PartName="/ppt/media/media3.mov" ContentType="video/unknown"/>
  <Override PartName="/ppt/media/image3.jpeg" ContentType="image/jpeg"/>
  <Override PartName="/ppt/media/media4.mov" ContentType="video/unknown"/>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Lst>
  <p:sldSz cx="9144000" cy="51435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685800" rtl="0" fontAlgn="auto" latinLnBrk="0" hangingPunct="0">
      <a:lnSpc>
        <a:spcPct val="100000"/>
      </a:lnSpc>
      <a:spcBef>
        <a:spcPts val="0"/>
      </a:spcBef>
      <a:spcAft>
        <a:spcPts val="0"/>
      </a:spcAft>
      <a:buClrTx/>
      <a:buSzTx/>
      <a:buFontTx/>
      <a:buNone/>
      <a:tabLst/>
      <a:defRPr b="0" baseline="0" cap="none" i="0" spc="0" strike="noStrike" sz="1300" u="none" kumimoji="0" normalizeH="0">
        <a:ln>
          <a:noFill/>
        </a:ln>
        <a:solidFill>
          <a:srgbClr val="000000"/>
        </a:solidFill>
        <a:effectLst/>
        <a:uFillTx/>
        <a:latin typeface="+mn-lt"/>
        <a:ea typeface="+mn-ea"/>
        <a:cs typeface="+mn-cs"/>
        <a:sym typeface="Calibri"/>
      </a:defRPr>
    </a:lvl1pPr>
    <a:lvl2pPr marL="0" marR="0" indent="342900" algn="l" defTabSz="685800" rtl="0" fontAlgn="auto" latinLnBrk="0" hangingPunct="0">
      <a:lnSpc>
        <a:spcPct val="100000"/>
      </a:lnSpc>
      <a:spcBef>
        <a:spcPts val="0"/>
      </a:spcBef>
      <a:spcAft>
        <a:spcPts val="0"/>
      </a:spcAft>
      <a:buClrTx/>
      <a:buSzTx/>
      <a:buFontTx/>
      <a:buNone/>
      <a:tabLst/>
      <a:defRPr b="0" baseline="0" cap="none" i="0" spc="0" strike="noStrike" sz="1300" u="none" kumimoji="0" normalizeH="0">
        <a:ln>
          <a:noFill/>
        </a:ln>
        <a:solidFill>
          <a:srgbClr val="000000"/>
        </a:solidFill>
        <a:effectLst/>
        <a:uFillTx/>
        <a:latin typeface="+mn-lt"/>
        <a:ea typeface="+mn-ea"/>
        <a:cs typeface="+mn-cs"/>
        <a:sym typeface="Calibri"/>
      </a:defRPr>
    </a:lvl2pPr>
    <a:lvl3pPr marL="0" marR="0" indent="685800" algn="l" defTabSz="685800" rtl="0" fontAlgn="auto" latinLnBrk="0" hangingPunct="0">
      <a:lnSpc>
        <a:spcPct val="100000"/>
      </a:lnSpc>
      <a:spcBef>
        <a:spcPts val="0"/>
      </a:spcBef>
      <a:spcAft>
        <a:spcPts val="0"/>
      </a:spcAft>
      <a:buClrTx/>
      <a:buSzTx/>
      <a:buFontTx/>
      <a:buNone/>
      <a:tabLst/>
      <a:defRPr b="0" baseline="0" cap="none" i="0" spc="0" strike="noStrike" sz="1300" u="none" kumimoji="0" normalizeH="0">
        <a:ln>
          <a:noFill/>
        </a:ln>
        <a:solidFill>
          <a:srgbClr val="000000"/>
        </a:solidFill>
        <a:effectLst/>
        <a:uFillTx/>
        <a:latin typeface="+mn-lt"/>
        <a:ea typeface="+mn-ea"/>
        <a:cs typeface="+mn-cs"/>
        <a:sym typeface="Calibri"/>
      </a:defRPr>
    </a:lvl3pPr>
    <a:lvl4pPr marL="0" marR="0" indent="1028700" algn="l" defTabSz="685800" rtl="0" fontAlgn="auto" latinLnBrk="0" hangingPunct="0">
      <a:lnSpc>
        <a:spcPct val="100000"/>
      </a:lnSpc>
      <a:spcBef>
        <a:spcPts val="0"/>
      </a:spcBef>
      <a:spcAft>
        <a:spcPts val="0"/>
      </a:spcAft>
      <a:buClrTx/>
      <a:buSzTx/>
      <a:buFontTx/>
      <a:buNone/>
      <a:tabLst/>
      <a:defRPr b="0" baseline="0" cap="none" i="0" spc="0" strike="noStrike" sz="1300" u="none" kumimoji="0" normalizeH="0">
        <a:ln>
          <a:noFill/>
        </a:ln>
        <a:solidFill>
          <a:srgbClr val="000000"/>
        </a:solidFill>
        <a:effectLst/>
        <a:uFillTx/>
        <a:latin typeface="+mn-lt"/>
        <a:ea typeface="+mn-ea"/>
        <a:cs typeface="+mn-cs"/>
        <a:sym typeface="Calibri"/>
      </a:defRPr>
    </a:lvl4pPr>
    <a:lvl5pPr marL="0" marR="0" indent="1371600" algn="l" defTabSz="685800" rtl="0" fontAlgn="auto" latinLnBrk="0" hangingPunct="0">
      <a:lnSpc>
        <a:spcPct val="100000"/>
      </a:lnSpc>
      <a:spcBef>
        <a:spcPts val="0"/>
      </a:spcBef>
      <a:spcAft>
        <a:spcPts val="0"/>
      </a:spcAft>
      <a:buClrTx/>
      <a:buSzTx/>
      <a:buFontTx/>
      <a:buNone/>
      <a:tabLst/>
      <a:defRPr b="0" baseline="0" cap="none" i="0" spc="0" strike="noStrike" sz="1300" u="none" kumimoji="0" normalizeH="0">
        <a:ln>
          <a:noFill/>
        </a:ln>
        <a:solidFill>
          <a:srgbClr val="000000"/>
        </a:solidFill>
        <a:effectLst/>
        <a:uFillTx/>
        <a:latin typeface="+mn-lt"/>
        <a:ea typeface="+mn-ea"/>
        <a:cs typeface="+mn-cs"/>
        <a:sym typeface="Calibri"/>
      </a:defRPr>
    </a:lvl5pPr>
    <a:lvl6pPr marL="0" marR="0" indent="1714500" algn="l" defTabSz="685800" rtl="0" fontAlgn="auto" latinLnBrk="0" hangingPunct="0">
      <a:lnSpc>
        <a:spcPct val="100000"/>
      </a:lnSpc>
      <a:spcBef>
        <a:spcPts val="0"/>
      </a:spcBef>
      <a:spcAft>
        <a:spcPts val="0"/>
      </a:spcAft>
      <a:buClrTx/>
      <a:buSzTx/>
      <a:buFontTx/>
      <a:buNone/>
      <a:tabLst/>
      <a:defRPr b="0" baseline="0" cap="none" i="0" spc="0" strike="noStrike" sz="1300" u="none" kumimoji="0" normalizeH="0">
        <a:ln>
          <a:noFill/>
        </a:ln>
        <a:solidFill>
          <a:srgbClr val="000000"/>
        </a:solidFill>
        <a:effectLst/>
        <a:uFillTx/>
        <a:latin typeface="+mn-lt"/>
        <a:ea typeface="+mn-ea"/>
        <a:cs typeface="+mn-cs"/>
        <a:sym typeface="Calibri"/>
      </a:defRPr>
    </a:lvl6pPr>
    <a:lvl7pPr marL="0" marR="0" indent="2057400" algn="l" defTabSz="685800" rtl="0" fontAlgn="auto" latinLnBrk="0" hangingPunct="0">
      <a:lnSpc>
        <a:spcPct val="100000"/>
      </a:lnSpc>
      <a:spcBef>
        <a:spcPts val="0"/>
      </a:spcBef>
      <a:spcAft>
        <a:spcPts val="0"/>
      </a:spcAft>
      <a:buClrTx/>
      <a:buSzTx/>
      <a:buFontTx/>
      <a:buNone/>
      <a:tabLst/>
      <a:defRPr b="0" baseline="0" cap="none" i="0" spc="0" strike="noStrike" sz="1300" u="none" kumimoji="0" normalizeH="0">
        <a:ln>
          <a:noFill/>
        </a:ln>
        <a:solidFill>
          <a:srgbClr val="000000"/>
        </a:solidFill>
        <a:effectLst/>
        <a:uFillTx/>
        <a:latin typeface="+mn-lt"/>
        <a:ea typeface="+mn-ea"/>
        <a:cs typeface="+mn-cs"/>
        <a:sym typeface="Calibri"/>
      </a:defRPr>
    </a:lvl7pPr>
    <a:lvl8pPr marL="0" marR="0" indent="2400300" algn="l" defTabSz="685800" rtl="0" fontAlgn="auto" latinLnBrk="0" hangingPunct="0">
      <a:lnSpc>
        <a:spcPct val="100000"/>
      </a:lnSpc>
      <a:spcBef>
        <a:spcPts val="0"/>
      </a:spcBef>
      <a:spcAft>
        <a:spcPts val="0"/>
      </a:spcAft>
      <a:buClrTx/>
      <a:buSzTx/>
      <a:buFontTx/>
      <a:buNone/>
      <a:tabLst/>
      <a:defRPr b="0" baseline="0" cap="none" i="0" spc="0" strike="noStrike" sz="1300" u="none" kumimoji="0" normalizeH="0">
        <a:ln>
          <a:noFill/>
        </a:ln>
        <a:solidFill>
          <a:srgbClr val="000000"/>
        </a:solidFill>
        <a:effectLst/>
        <a:uFillTx/>
        <a:latin typeface="+mn-lt"/>
        <a:ea typeface="+mn-ea"/>
        <a:cs typeface="+mn-cs"/>
        <a:sym typeface="Calibri"/>
      </a:defRPr>
    </a:lvl8pPr>
    <a:lvl9pPr marL="0" marR="0" indent="2743200" algn="l" defTabSz="685800" rtl="0" fontAlgn="auto" latinLnBrk="0" hangingPunct="0">
      <a:lnSpc>
        <a:spcPct val="100000"/>
      </a:lnSpc>
      <a:spcBef>
        <a:spcPts val="0"/>
      </a:spcBef>
      <a:spcAft>
        <a:spcPts val="0"/>
      </a:spcAft>
      <a:buClrTx/>
      <a:buSzTx/>
      <a:buFontTx/>
      <a:buNone/>
      <a:tabLst/>
      <a:defRPr b="0" baseline="0" cap="none" i="0" spc="0" strike="noStrike" sz="1300" u="none" kumimoji="0" normalizeH="0">
        <a:ln>
          <a:noFill/>
        </a:ln>
        <a:solidFill>
          <a:srgbClr val="000000"/>
        </a:solidFill>
        <a:effectLst/>
        <a:uFillTx/>
        <a:latin typeface="+mn-lt"/>
        <a:ea typeface="+mn-ea"/>
        <a:cs typeface="+mn-cs"/>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TxStyle b="def" i="def"/>
      <a:tcStyle>
        <a:tcBdr/>
        <a:fill>
          <a:solidFill>
            <a:srgbClr val="E9EFF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b="def" i="def"/>
      <a:tcStyle>
        <a:tcBdr/>
        <a:fill>
          <a:solidFill>
            <a:srgbClr val="F0F0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b="def" i="def"/>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 Id="rId55" Type="http://schemas.openxmlformats.org/officeDocument/2006/relationships/slide" Target="slides/slide48.xml"/><Relationship Id="rId56" Type="http://schemas.openxmlformats.org/officeDocument/2006/relationships/slide" Target="slides/slide49.xml"/><Relationship Id="rId57" Type="http://schemas.openxmlformats.org/officeDocument/2006/relationships/slide" Target="slides/slide50.xml"/><Relationship Id="rId58" Type="http://schemas.openxmlformats.org/officeDocument/2006/relationships/slide" Target="slides/slide51.xml"/><Relationship Id="rId59" Type="http://schemas.openxmlformats.org/officeDocument/2006/relationships/slide" Target="slides/slide52.xml"/><Relationship Id="rId60" Type="http://schemas.openxmlformats.org/officeDocument/2006/relationships/slide" Target="slides/slide53.xml"/><Relationship Id="rId61" Type="http://schemas.openxmlformats.org/officeDocument/2006/relationships/slide" Target="slides/slide54.xml"/><Relationship Id="rId62" Type="http://schemas.openxmlformats.org/officeDocument/2006/relationships/slide" Target="slides/slide55.xml"/><Relationship Id="rId63" Type="http://schemas.openxmlformats.org/officeDocument/2006/relationships/slide" Target="slides/slide56.xml"/><Relationship Id="rId64" Type="http://schemas.openxmlformats.org/officeDocument/2006/relationships/slide" Target="slides/slide57.xml"/><Relationship Id="rId65" Type="http://schemas.openxmlformats.org/officeDocument/2006/relationships/slide" Target="slides/slide58.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74" name="Shape 74"/>
          <p:cNvSpPr/>
          <p:nvPr>
            <p:ph type="sldImg"/>
          </p:nvPr>
        </p:nvSpPr>
        <p:spPr>
          <a:xfrm>
            <a:off x="1143000" y="685800"/>
            <a:ext cx="4572000" cy="3429000"/>
          </a:xfrm>
          <a:prstGeom prst="rect">
            <a:avLst/>
          </a:prstGeom>
        </p:spPr>
        <p:txBody>
          <a:bodyPr/>
          <a:lstStyle/>
          <a:p>
            <a:pPr/>
          </a:p>
        </p:txBody>
      </p:sp>
      <p:sp>
        <p:nvSpPr>
          <p:cNvPr id="75" name="Shape 75"/>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4" name="Shape 94"/>
          <p:cNvSpPr/>
          <p:nvPr>
            <p:ph type="sldImg"/>
          </p:nvPr>
        </p:nvSpPr>
        <p:spPr>
          <a:prstGeom prst="rect">
            <a:avLst/>
          </a:prstGeom>
        </p:spPr>
        <p:txBody>
          <a:bodyPr/>
          <a:lstStyle/>
          <a:p>
            <a:pPr/>
          </a:p>
        </p:txBody>
      </p:sp>
      <p:sp>
        <p:nvSpPr>
          <p:cNvPr id="95" name="Shape 95"/>
          <p:cNvSpPr/>
          <p:nvPr>
            <p:ph type="body" sz="quarter" idx="1"/>
          </p:nvPr>
        </p:nvSpPr>
        <p:spPr>
          <a:prstGeom prst="rect">
            <a:avLst/>
          </a:prstGeom>
        </p:spPr>
        <p:txBody>
          <a:bodyPr/>
          <a:lstStyle/>
          <a:p>
            <a:pPr>
              <a:defRPr b="1"/>
            </a:pPr>
            <a:r>
              <a:t>What is simulation and modelling</a:t>
            </a:r>
          </a:p>
          <a:p>
            <a:pPr>
              <a:defRPr b="1"/>
            </a:pPr>
          </a:p>
          <a:p>
            <a:pPr>
              <a:defRPr b="1"/>
            </a:pPr>
            <a:r>
              <a:t>Here we are talking about modelling complex systems</a:t>
            </a:r>
          </a:p>
          <a:p>
            <a:pPr>
              <a:defRPr b="1"/>
            </a:p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2" name="Shape 122"/>
          <p:cNvSpPr/>
          <p:nvPr>
            <p:ph type="sldImg"/>
          </p:nvPr>
        </p:nvSpPr>
        <p:spPr>
          <a:prstGeom prst="rect">
            <a:avLst/>
          </a:prstGeom>
        </p:spPr>
        <p:txBody>
          <a:bodyPr/>
          <a:lstStyle/>
          <a:p>
            <a:pPr/>
          </a:p>
        </p:txBody>
      </p:sp>
      <p:sp>
        <p:nvSpPr>
          <p:cNvPr id="123" name="Shape 123"/>
          <p:cNvSpPr/>
          <p:nvPr>
            <p:ph type="body" sz="quarter" idx="1"/>
          </p:nvPr>
        </p:nvSpPr>
        <p:spPr>
          <a:prstGeom prst="rect">
            <a:avLst/>
          </a:prstGeom>
        </p:spPr>
        <p:txBody>
          <a:bodyPr/>
          <a:lstStyle/>
          <a:p>
            <a:pPr/>
            <a:r>
              <a:t>we might examine topics that come from physics or biology, but it won’t be our job to investigate these topics with a particularly high level of academic rigor. Instead, we’re going to glance at scientific concepts and grab the parts that we need in the service of building a particular software example.</a:t>
            </a:r>
          </a:p>
          <a:p>
            <a:pPr/>
          </a:p>
          <a:p>
            <a:pPr/>
            <a:r>
              <a:t>The rules of your system will be designed by you</a:t>
            </a:r>
          </a:p>
          <a:p>
            <a:pPr/>
          </a:p>
          <a:p>
            <a:pPr/>
            <a:r>
              <a:t>Really what my section of the summer schoois about is starting to build the toolbox you have available to you to create systems and simulations</a:t>
            </a:r>
          </a:p>
          <a:p>
            <a:pP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Only">
    <p:spTree>
      <p:nvGrpSpPr>
        <p:cNvPr id="1" name=""/>
        <p:cNvGrpSpPr/>
        <p:nvPr/>
      </p:nvGrpSpPr>
      <p:grpSpPr>
        <a:xfrm>
          <a:off x="0" y="0"/>
          <a:ext cx="0" cy="0"/>
          <a:chOff x="0" y="0"/>
          <a:chExt cx="0" cy="0"/>
        </a:xfrm>
      </p:grpSpPr>
      <p:sp>
        <p:nvSpPr>
          <p:cNvPr id="11" name="Rectangle 5"/>
          <p:cNvSpPr/>
          <p:nvPr/>
        </p:nvSpPr>
        <p:spPr>
          <a:xfrm>
            <a:off x="0" y="0"/>
            <a:ext cx="9144000" cy="5143499"/>
          </a:xfrm>
          <a:prstGeom prst="rect">
            <a:avLst/>
          </a:prstGeom>
          <a:solidFill>
            <a:srgbClr val="00B2DD"/>
          </a:solidFill>
          <a:ln w="12700">
            <a:miter lim="400000"/>
          </a:ln>
        </p:spPr>
        <p:txBody>
          <a:bodyPr lIns="45719" rIns="45719" anchor="ctr"/>
          <a:lstStyle/>
          <a:p>
            <a:pPr algn="ctr">
              <a:defRPr>
                <a:solidFill>
                  <a:srgbClr val="FFFFFF"/>
                </a:solidFill>
              </a:defRPr>
            </a:pPr>
          </a:p>
        </p:txBody>
      </p:sp>
      <p:sp>
        <p:nvSpPr>
          <p:cNvPr id="12" name="TITLE GOES HERE IN CAPS"/>
          <p:cNvSpPr txBox="1"/>
          <p:nvPr>
            <p:ph type="title" hasCustomPrompt="1"/>
          </p:nvPr>
        </p:nvSpPr>
        <p:spPr>
          <a:xfrm>
            <a:off x="603502" y="716074"/>
            <a:ext cx="6992434" cy="1122967"/>
          </a:xfrm>
          <a:prstGeom prst="rect">
            <a:avLst/>
          </a:prstGeom>
        </p:spPr>
        <p:txBody>
          <a:bodyPr anchor="t">
            <a:normAutofit fontScale="100000" lnSpcReduction="0"/>
          </a:bodyPr>
          <a:lstStyle>
            <a:lvl1pPr>
              <a:lnSpc>
                <a:spcPct val="80000"/>
              </a:lnSpc>
              <a:defRPr b="1" sz="5400">
                <a:solidFill>
                  <a:srgbClr val="FFFFFF"/>
                </a:solidFill>
                <a:latin typeface="+mn-lt"/>
                <a:ea typeface="+mn-ea"/>
                <a:cs typeface="+mn-cs"/>
                <a:sym typeface="Calibri"/>
              </a:defRPr>
            </a:lvl1pPr>
          </a:lstStyle>
          <a:p>
            <a:pPr/>
            <a:r>
              <a:t>TITLE GOES HERE IN CAPS</a:t>
            </a:r>
          </a:p>
        </p:txBody>
      </p:sp>
      <p:sp>
        <p:nvSpPr>
          <p:cNvPr id="13" name="Body Level One…"/>
          <p:cNvSpPr txBox="1"/>
          <p:nvPr>
            <p:ph type="body" sz="quarter" idx="1" hasCustomPrompt="1"/>
          </p:nvPr>
        </p:nvSpPr>
        <p:spPr>
          <a:xfrm>
            <a:off x="603504" y="2315923"/>
            <a:ext cx="6858001" cy="334281"/>
          </a:xfrm>
          <a:prstGeom prst="rect">
            <a:avLst/>
          </a:prstGeom>
        </p:spPr>
        <p:txBody>
          <a:bodyPr>
            <a:normAutofit fontScale="100000" lnSpcReduction="0"/>
          </a:bodyPr>
          <a:lstStyle>
            <a:lvl1pPr marL="0" indent="0">
              <a:lnSpc>
                <a:spcPct val="100000"/>
              </a:lnSpc>
              <a:spcBef>
                <a:spcPts val="0"/>
              </a:spcBef>
              <a:buSzTx/>
              <a:buFontTx/>
              <a:buNone/>
              <a:defRPr sz="2400">
                <a:solidFill>
                  <a:srgbClr val="FFFFFF"/>
                </a:solidFill>
              </a:defRPr>
            </a:lvl1pPr>
            <a:lvl2pPr marL="0" indent="342900">
              <a:lnSpc>
                <a:spcPct val="100000"/>
              </a:lnSpc>
              <a:spcBef>
                <a:spcPts val="0"/>
              </a:spcBef>
              <a:buSzTx/>
              <a:buFontTx/>
              <a:buNone/>
              <a:defRPr sz="2400">
                <a:solidFill>
                  <a:srgbClr val="FFFFFF"/>
                </a:solidFill>
              </a:defRPr>
            </a:lvl2pPr>
            <a:lvl3pPr marL="0" indent="685800">
              <a:lnSpc>
                <a:spcPct val="100000"/>
              </a:lnSpc>
              <a:spcBef>
                <a:spcPts val="0"/>
              </a:spcBef>
              <a:buSzTx/>
              <a:buFontTx/>
              <a:buNone/>
              <a:defRPr sz="2400">
                <a:solidFill>
                  <a:srgbClr val="FFFFFF"/>
                </a:solidFill>
              </a:defRPr>
            </a:lvl3pPr>
            <a:lvl4pPr marL="0" indent="1028700">
              <a:lnSpc>
                <a:spcPct val="100000"/>
              </a:lnSpc>
              <a:spcBef>
                <a:spcPts val="0"/>
              </a:spcBef>
              <a:buSzTx/>
              <a:buFontTx/>
              <a:buNone/>
              <a:defRPr sz="2400">
                <a:solidFill>
                  <a:srgbClr val="FFFFFF"/>
                </a:solidFill>
              </a:defRPr>
            </a:lvl4pPr>
            <a:lvl5pPr marL="0" indent="1371600">
              <a:lnSpc>
                <a:spcPct val="100000"/>
              </a:lnSpc>
              <a:spcBef>
                <a:spcPts val="0"/>
              </a:spcBef>
              <a:buSzTx/>
              <a:buFontTx/>
              <a:buNone/>
              <a:defRPr sz="2400">
                <a:solidFill>
                  <a:srgbClr val="FFFFFF"/>
                </a:solidFill>
              </a:defRPr>
            </a:lvl5pPr>
          </a:lstStyle>
          <a:p>
            <a:pPr/>
            <a:r>
              <a:t>Sub title goes here</a:t>
            </a:r>
          </a:p>
          <a:p>
            <a:pPr lvl="1"/>
            <a:r>
              <a:t/>
            </a:r>
          </a:p>
          <a:p>
            <a:pPr lvl="2"/>
            <a:r>
              <a:t/>
            </a:r>
          </a:p>
          <a:p>
            <a:pPr lvl="3"/>
            <a:r>
              <a:t/>
            </a:r>
          </a:p>
          <a:p>
            <a:pPr lvl="4"/>
            <a:r>
              <a:t/>
            </a:r>
          </a:p>
        </p:txBody>
      </p:sp>
      <p:sp>
        <p:nvSpPr>
          <p:cNvPr id="14" name="Straight Connector 10"/>
          <p:cNvSpPr/>
          <p:nvPr/>
        </p:nvSpPr>
        <p:spPr>
          <a:xfrm>
            <a:off x="674702" y="2823957"/>
            <a:ext cx="7705818" cy="1"/>
          </a:xfrm>
          <a:prstGeom prst="line">
            <a:avLst/>
          </a:prstGeom>
          <a:ln w="6350">
            <a:solidFill>
              <a:srgbClr val="FFFFFF"/>
            </a:solidFill>
            <a:miter/>
          </a:ln>
        </p:spPr>
        <p:txBody>
          <a:bodyPr lIns="45719" rIns="45719"/>
          <a:lstStyle/>
          <a:p>
            <a:pPr/>
          </a:p>
        </p:txBody>
      </p:sp>
      <p:sp>
        <p:nvSpPr>
          <p:cNvPr id="15" name="Text Placeholder 15"/>
          <p:cNvSpPr/>
          <p:nvPr>
            <p:ph type="body" sz="quarter" idx="21" hasCustomPrompt="1"/>
          </p:nvPr>
        </p:nvSpPr>
        <p:spPr>
          <a:xfrm>
            <a:off x="603250" y="3147347"/>
            <a:ext cx="6142455" cy="338139"/>
          </a:xfrm>
          <a:prstGeom prst="rect">
            <a:avLst/>
          </a:prstGeom>
        </p:spPr>
        <p:txBody>
          <a:bodyPr>
            <a:normAutofit fontScale="100000" lnSpcReduction="0"/>
          </a:bodyPr>
          <a:lstStyle>
            <a:lvl1pPr marL="0" indent="0">
              <a:buSzTx/>
              <a:buFontTx/>
              <a:buNone/>
              <a:defRPr sz="1500">
                <a:solidFill>
                  <a:srgbClr val="FFFFFF"/>
                </a:solidFill>
              </a:defRPr>
            </a:lvl1pPr>
          </a:lstStyle>
          <a:p>
            <a:pPr/>
            <a:r>
              <a:t>Date / location / additional info</a:t>
            </a:r>
          </a:p>
        </p:txBody>
      </p:sp>
      <p:pic>
        <p:nvPicPr>
          <p:cNvPr id="16" name="Picture 8" descr="Picture 8"/>
          <p:cNvPicPr>
            <a:picLocks noChangeAspect="1"/>
          </p:cNvPicPr>
          <p:nvPr/>
        </p:nvPicPr>
        <p:blipFill>
          <a:blip r:embed="rId2">
            <a:extLst/>
          </a:blip>
          <a:stretch>
            <a:fillRect/>
          </a:stretch>
        </p:blipFill>
        <p:spPr>
          <a:xfrm>
            <a:off x="-116221" y="3808874"/>
            <a:ext cx="9372514" cy="1449751"/>
          </a:xfrm>
          <a:prstGeom prst="rect">
            <a:avLst/>
          </a:prstGeom>
          <a:ln w="12700">
            <a:miter lim="400000"/>
          </a:ln>
        </p:spPr>
      </p:pic>
      <p:sp>
        <p:nvSpPr>
          <p:cNvPr id="1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2_Title Only">
    <p:spTree>
      <p:nvGrpSpPr>
        <p:cNvPr id="1" name=""/>
        <p:cNvGrpSpPr/>
        <p:nvPr/>
      </p:nvGrpSpPr>
      <p:grpSpPr>
        <a:xfrm>
          <a:off x="0" y="0"/>
          <a:ext cx="0" cy="0"/>
          <a:chOff x="0" y="0"/>
          <a:chExt cx="0" cy="0"/>
        </a:xfrm>
      </p:grpSpPr>
      <p:sp>
        <p:nvSpPr>
          <p:cNvPr id="24" name="Rectangle 5"/>
          <p:cNvSpPr/>
          <p:nvPr/>
        </p:nvSpPr>
        <p:spPr>
          <a:xfrm>
            <a:off x="0" y="0"/>
            <a:ext cx="9144000" cy="5143499"/>
          </a:xfrm>
          <a:prstGeom prst="rect">
            <a:avLst/>
          </a:prstGeom>
          <a:solidFill>
            <a:srgbClr val="00B2DD"/>
          </a:solidFill>
          <a:ln w="12700">
            <a:miter lim="400000"/>
          </a:ln>
        </p:spPr>
        <p:txBody>
          <a:bodyPr lIns="45719" rIns="45719" anchor="ctr"/>
          <a:lstStyle/>
          <a:p>
            <a:pPr algn="ctr">
              <a:defRPr>
                <a:solidFill>
                  <a:srgbClr val="FFFFFF"/>
                </a:solidFill>
              </a:defRPr>
            </a:pPr>
          </a:p>
        </p:txBody>
      </p:sp>
      <p:sp>
        <p:nvSpPr>
          <p:cNvPr id="25" name="Straight Connector 10"/>
          <p:cNvSpPr/>
          <p:nvPr/>
        </p:nvSpPr>
        <p:spPr>
          <a:xfrm>
            <a:off x="674702" y="2823957"/>
            <a:ext cx="7705818" cy="1"/>
          </a:xfrm>
          <a:prstGeom prst="line">
            <a:avLst/>
          </a:prstGeom>
          <a:ln w="6350">
            <a:solidFill>
              <a:srgbClr val="FFFFFF"/>
            </a:solidFill>
            <a:miter/>
          </a:ln>
        </p:spPr>
        <p:txBody>
          <a:bodyPr lIns="45719" rIns="45719"/>
          <a:lstStyle/>
          <a:p>
            <a:pPr/>
          </a:p>
        </p:txBody>
      </p:sp>
      <p:pic>
        <p:nvPicPr>
          <p:cNvPr id="26" name="Picture 12" descr="Picture 12"/>
          <p:cNvPicPr>
            <a:picLocks noChangeAspect="1"/>
          </p:cNvPicPr>
          <p:nvPr/>
        </p:nvPicPr>
        <p:blipFill>
          <a:blip r:embed="rId2">
            <a:extLst/>
          </a:blip>
          <a:stretch>
            <a:fillRect/>
          </a:stretch>
        </p:blipFill>
        <p:spPr>
          <a:xfrm>
            <a:off x="-116221" y="3808874"/>
            <a:ext cx="9372514" cy="1449751"/>
          </a:xfrm>
          <a:prstGeom prst="rect">
            <a:avLst/>
          </a:prstGeom>
          <a:ln w="12700">
            <a:miter lim="400000"/>
          </a:ln>
        </p:spPr>
      </p:pic>
      <p:sp>
        <p:nvSpPr>
          <p:cNvPr id="27" name="Picture Placeholder 7"/>
          <p:cNvSpPr/>
          <p:nvPr>
            <p:ph type="pic" sz="quarter" idx="21"/>
          </p:nvPr>
        </p:nvSpPr>
        <p:spPr>
          <a:xfrm>
            <a:off x="674703" y="4195976"/>
            <a:ext cx="1258371" cy="657229"/>
          </a:xfrm>
          <a:prstGeom prst="rect">
            <a:avLst/>
          </a:prstGeom>
        </p:spPr>
        <p:txBody>
          <a:bodyPr lIns="91439" rIns="91439"/>
          <a:lstStyle/>
          <a:p>
            <a:pPr/>
          </a:p>
        </p:txBody>
      </p:sp>
      <p:sp>
        <p:nvSpPr>
          <p:cNvPr id="28" name="Picture Placeholder 7"/>
          <p:cNvSpPr/>
          <p:nvPr>
            <p:ph type="pic" sz="quarter" idx="22"/>
          </p:nvPr>
        </p:nvSpPr>
        <p:spPr>
          <a:xfrm>
            <a:off x="2134535" y="4195976"/>
            <a:ext cx="1258371" cy="657229"/>
          </a:xfrm>
          <a:prstGeom prst="rect">
            <a:avLst/>
          </a:prstGeom>
        </p:spPr>
        <p:txBody>
          <a:bodyPr lIns="91439" rIns="91439"/>
          <a:lstStyle/>
          <a:p>
            <a:pPr/>
          </a:p>
        </p:txBody>
      </p:sp>
      <p:sp>
        <p:nvSpPr>
          <p:cNvPr id="29" name="TITLE GOES HERE IN CAPS"/>
          <p:cNvSpPr txBox="1"/>
          <p:nvPr>
            <p:ph type="title" hasCustomPrompt="1"/>
          </p:nvPr>
        </p:nvSpPr>
        <p:spPr>
          <a:xfrm>
            <a:off x="603502" y="716074"/>
            <a:ext cx="6992434" cy="1122967"/>
          </a:xfrm>
          <a:prstGeom prst="rect">
            <a:avLst/>
          </a:prstGeom>
        </p:spPr>
        <p:txBody>
          <a:bodyPr anchor="t">
            <a:normAutofit fontScale="100000" lnSpcReduction="0"/>
          </a:bodyPr>
          <a:lstStyle>
            <a:lvl1pPr>
              <a:lnSpc>
                <a:spcPct val="80000"/>
              </a:lnSpc>
              <a:defRPr b="1" sz="5400">
                <a:solidFill>
                  <a:srgbClr val="FFFFFF"/>
                </a:solidFill>
                <a:latin typeface="+mn-lt"/>
                <a:ea typeface="+mn-ea"/>
                <a:cs typeface="+mn-cs"/>
                <a:sym typeface="Calibri"/>
              </a:defRPr>
            </a:lvl1pPr>
          </a:lstStyle>
          <a:p>
            <a:pPr/>
            <a:r>
              <a:t>TITLE GOES HERE IN CAPS</a:t>
            </a:r>
          </a:p>
        </p:txBody>
      </p:sp>
      <p:sp>
        <p:nvSpPr>
          <p:cNvPr id="30" name="Body Level One…"/>
          <p:cNvSpPr txBox="1"/>
          <p:nvPr>
            <p:ph type="body" sz="quarter" idx="1" hasCustomPrompt="1"/>
          </p:nvPr>
        </p:nvSpPr>
        <p:spPr>
          <a:xfrm>
            <a:off x="603504" y="2315923"/>
            <a:ext cx="6858001" cy="334281"/>
          </a:xfrm>
          <a:prstGeom prst="rect">
            <a:avLst/>
          </a:prstGeom>
        </p:spPr>
        <p:txBody>
          <a:bodyPr>
            <a:normAutofit fontScale="100000" lnSpcReduction="0"/>
          </a:bodyPr>
          <a:lstStyle>
            <a:lvl1pPr marL="0" indent="0">
              <a:lnSpc>
                <a:spcPct val="100000"/>
              </a:lnSpc>
              <a:spcBef>
                <a:spcPts val="0"/>
              </a:spcBef>
              <a:buSzTx/>
              <a:buFontTx/>
              <a:buNone/>
              <a:defRPr sz="2400">
                <a:solidFill>
                  <a:srgbClr val="FFFFFF"/>
                </a:solidFill>
              </a:defRPr>
            </a:lvl1pPr>
            <a:lvl2pPr marL="0" indent="342900">
              <a:lnSpc>
                <a:spcPct val="100000"/>
              </a:lnSpc>
              <a:spcBef>
                <a:spcPts val="0"/>
              </a:spcBef>
              <a:buSzTx/>
              <a:buFontTx/>
              <a:buNone/>
              <a:defRPr sz="2400">
                <a:solidFill>
                  <a:srgbClr val="FFFFFF"/>
                </a:solidFill>
              </a:defRPr>
            </a:lvl2pPr>
            <a:lvl3pPr marL="0" indent="685800">
              <a:lnSpc>
                <a:spcPct val="100000"/>
              </a:lnSpc>
              <a:spcBef>
                <a:spcPts val="0"/>
              </a:spcBef>
              <a:buSzTx/>
              <a:buFontTx/>
              <a:buNone/>
              <a:defRPr sz="2400">
                <a:solidFill>
                  <a:srgbClr val="FFFFFF"/>
                </a:solidFill>
              </a:defRPr>
            </a:lvl3pPr>
            <a:lvl4pPr marL="0" indent="1028700">
              <a:lnSpc>
                <a:spcPct val="100000"/>
              </a:lnSpc>
              <a:spcBef>
                <a:spcPts val="0"/>
              </a:spcBef>
              <a:buSzTx/>
              <a:buFontTx/>
              <a:buNone/>
              <a:defRPr sz="2400">
                <a:solidFill>
                  <a:srgbClr val="FFFFFF"/>
                </a:solidFill>
              </a:defRPr>
            </a:lvl4pPr>
            <a:lvl5pPr marL="0" indent="1371600">
              <a:lnSpc>
                <a:spcPct val="100000"/>
              </a:lnSpc>
              <a:spcBef>
                <a:spcPts val="0"/>
              </a:spcBef>
              <a:buSzTx/>
              <a:buFontTx/>
              <a:buNone/>
              <a:defRPr sz="2400">
                <a:solidFill>
                  <a:srgbClr val="FFFFFF"/>
                </a:solidFill>
              </a:defRPr>
            </a:lvl5pPr>
          </a:lstStyle>
          <a:p>
            <a:pPr/>
            <a:r>
              <a:t>Sub title goes here</a:t>
            </a:r>
          </a:p>
          <a:p>
            <a:pPr lvl="1"/>
            <a:r>
              <a:t/>
            </a:r>
          </a:p>
          <a:p>
            <a:pPr lvl="2"/>
            <a:r>
              <a:t/>
            </a:r>
          </a:p>
          <a:p>
            <a:pPr lvl="3"/>
            <a:r>
              <a:t/>
            </a:r>
          </a:p>
          <a:p>
            <a:pPr lvl="4"/>
            <a:r>
              <a:t/>
            </a:r>
          </a:p>
        </p:txBody>
      </p:sp>
      <p:sp>
        <p:nvSpPr>
          <p:cNvPr id="31" name="Text Placeholder 15"/>
          <p:cNvSpPr/>
          <p:nvPr>
            <p:ph type="body" sz="quarter" idx="23" hasCustomPrompt="1"/>
          </p:nvPr>
        </p:nvSpPr>
        <p:spPr>
          <a:xfrm>
            <a:off x="603250" y="3147347"/>
            <a:ext cx="6142455" cy="338139"/>
          </a:xfrm>
          <a:prstGeom prst="rect">
            <a:avLst/>
          </a:prstGeom>
        </p:spPr>
        <p:txBody>
          <a:bodyPr>
            <a:normAutofit fontScale="100000" lnSpcReduction="0"/>
          </a:bodyPr>
          <a:lstStyle>
            <a:lvl1pPr marL="0" indent="0">
              <a:buSzTx/>
              <a:buFontTx/>
              <a:buNone/>
              <a:defRPr sz="1500">
                <a:solidFill>
                  <a:srgbClr val="FFFFFF"/>
                </a:solidFill>
              </a:defRPr>
            </a:lvl1pPr>
          </a:lstStyle>
          <a:p>
            <a:pPr/>
            <a:r>
              <a:t>Date / location / additional info</a:t>
            </a:r>
          </a:p>
        </p:txBody>
      </p:sp>
      <p:sp>
        <p:nvSpPr>
          <p:cNvPr id="3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3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3_Title Only">
    <p:spTree>
      <p:nvGrpSpPr>
        <p:cNvPr id="1" name=""/>
        <p:cNvGrpSpPr/>
        <p:nvPr/>
      </p:nvGrpSpPr>
      <p:grpSpPr>
        <a:xfrm>
          <a:off x="0" y="0"/>
          <a:ext cx="0" cy="0"/>
          <a:chOff x="0" y="0"/>
          <a:chExt cx="0" cy="0"/>
        </a:xfrm>
      </p:grpSpPr>
      <p:sp>
        <p:nvSpPr>
          <p:cNvPr id="46" name="Straight Connector 10"/>
          <p:cNvSpPr/>
          <p:nvPr/>
        </p:nvSpPr>
        <p:spPr>
          <a:xfrm>
            <a:off x="674702" y="2823957"/>
            <a:ext cx="7705818" cy="1"/>
          </a:xfrm>
          <a:prstGeom prst="line">
            <a:avLst/>
          </a:prstGeom>
          <a:ln w="6350">
            <a:solidFill>
              <a:srgbClr val="FFFFFF"/>
            </a:solidFill>
            <a:miter/>
          </a:ln>
        </p:spPr>
        <p:txBody>
          <a:bodyPr lIns="45719" rIns="45719"/>
          <a:lstStyle/>
          <a:p>
            <a:pPr/>
          </a:p>
        </p:txBody>
      </p:sp>
      <p:pic>
        <p:nvPicPr>
          <p:cNvPr id="47" name="Picture 7" descr="Picture 7"/>
          <p:cNvPicPr>
            <a:picLocks noChangeAspect="1"/>
          </p:cNvPicPr>
          <p:nvPr/>
        </p:nvPicPr>
        <p:blipFill>
          <a:blip r:embed="rId2">
            <a:extLst/>
          </a:blip>
          <a:stretch>
            <a:fillRect/>
          </a:stretch>
        </p:blipFill>
        <p:spPr>
          <a:xfrm>
            <a:off x="-102949" y="-19383"/>
            <a:ext cx="9364200" cy="1448465"/>
          </a:xfrm>
          <a:prstGeom prst="rect">
            <a:avLst/>
          </a:prstGeom>
          <a:ln w="12700">
            <a:miter lim="400000"/>
          </a:ln>
        </p:spPr>
      </p:pic>
      <p:sp>
        <p:nvSpPr>
          <p:cNvPr id="48" name="Body Level One…"/>
          <p:cNvSpPr txBox="1"/>
          <p:nvPr>
            <p:ph type="body" idx="1"/>
          </p:nvPr>
        </p:nvSpPr>
        <p:spPr>
          <a:xfrm>
            <a:off x="674704" y="1193800"/>
            <a:ext cx="7834297" cy="3517900"/>
          </a:xfrm>
          <a:prstGeom prst="rect">
            <a:avLst/>
          </a:prstGeom>
        </p:spPr>
        <p:txBody>
          <a:bodyPr>
            <a:normAutofit fontScale="100000" lnSpcReduction="0"/>
          </a:bodyPr>
          <a:lstStyle>
            <a:lvl1pPr>
              <a:lnSpc>
                <a:spcPct val="120000"/>
              </a:lnSpc>
              <a:buClr>
                <a:srgbClr val="00B2DD"/>
              </a:buClr>
              <a:defRPr sz="2400"/>
            </a:lvl1pPr>
            <a:lvl2pPr marL="548640" indent="-205740">
              <a:lnSpc>
                <a:spcPct val="120000"/>
              </a:lnSpc>
              <a:buClr>
                <a:srgbClr val="00B2DD"/>
              </a:buClr>
              <a:defRPr sz="2400"/>
            </a:lvl2pPr>
            <a:lvl3pPr marL="914400" indent="-228600">
              <a:lnSpc>
                <a:spcPct val="120000"/>
              </a:lnSpc>
              <a:buClr>
                <a:srgbClr val="00B2DD"/>
              </a:buClr>
              <a:defRPr sz="2400"/>
            </a:lvl3pPr>
            <a:lvl4pPr marL="1322614" indent="-293914">
              <a:lnSpc>
                <a:spcPct val="120000"/>
              </a:lnSpc>
              <a:buClr>
                <a:srgbClr val="00B2DD"/>
              </a:buClr>
              <a:defRPr sz="2400"/>
            </a:lvl4pPr>
            <a:lvl5pPr marL="1665514" indent="-293914">
              <a:lnSpc>
                <a:spcPct val="120000"/>
              </a:lnSpc>
              <a:buClr>
                <a:srgbClr val="00B2DD"/>
              </a:buClr>
              <a:defRPr sz="2400"/>
            </a:lvl5pPr>
          </a:lstStyle>
          <a:p>
            <a:pPr/>
            <a:r>
              <a:t>Body Level One</a:t>
            </a:r>
          </a:p>
          <a:p>
            <a:pPr lvl="1"/>
            <a:r>
              <a:t>Body Level Two</a:t>
            </a:r>
          </a:p>
          <a:p>
            <a:pPr lvl="2"/>
            <a:r>
              <a:t>Body Level Three</a:t>
            </a:r>
          </a:p>
          <a:p>
            <a:pPr lvl="3"/>
            <a:r>
              <a:t>Body Level Four</a:t>
            </a:r>
          </a:p>
          <a:p>
            <a:pPr lvl="4"/>
            <a:r>
              <a:t>Body Level Five</a:t>
            </a:r>
          </a:p>
        </p:txBody>
      </p:sp>
      <p:sp>
        <p:nvSpPr>
          <p:cNvPr id="49" name="Text Placeholder 4"/>
          <p:cNvSpPr/>
          <p:nvPr>
            <p:ph type="body" sz="quarter" idx="21"/>
          </p:nvPr>
        </p:nvSpPr>
        <p:spPr>
          <a:xfrm>
            <a:off x="674703" y="431801"/>
            <a:ext cx="5954698" cy="647700"/>
          </a:xfrm>
          <a:prstGeom prst="rect">
            <a:avLst/>
          </a:prstGeom>
        </p:spPr>
        <p:txBody>
          <a:bodyPr>
            <a:normAutofit fontScale="100000" lnSpcReduction="0"/>
          </a:bodyPr>
          <a:lstStyle/>
          <a:p>
            <a:pPr marL="0" indent="0">
              <a:buSzTx/>
              <a:buFontTx/>
              <a:buNone/>
              <a:defRPr b="1" sz="3600">
                <a:solidFill>
                  <a:srgbClr val="00B2DD"/>
                </a:solidFill>
              </a:defRPr>
            </a:pPr>
          </a:p>
        </p:txBody>
      </p:sp>
      <p:sp>
        <p:nvSpPr>
          <p:cNvPr id="5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1_Title Only">
    <p:spTree>
      <p:nvGrpSpPr>
        <p:cNvPr id="1" name=""/>
        <p:cNvGrpSpPr/>
        <p:nvPr/>
      </p:nvGrpSpPr>
      <p:grpSpPr>
        <a:xfrm>
          <a:off x="0" y="0"/>
          <a:ext cx="0" cy="0"/>
          <a:chOff x="0" y="0"/>
          <a:chExt cx="0" cy="0"/>
        </a:xfrm>
      </p:grpSpPr>
      <p:sp>
        <p:nvSpPr>
          <p:cNvPr id="57" name="Title Text"/>
          <p:cNvSpPr txBox="1"/>
          <p:nvPr>
            <p:ph type="title"/>
          </p:nvPr>
        </p:nvSpPr>
        <p:spPr>
          <a:xfrm>
            <a:off x="457200" y="205978"/>
            <a:ext cx="8229600" cy="857251"/>
          </a:xfrm>
          <a:prstGeom prst="rect">
            <a:avLst/>
          </a:prstGeom>
        </p:spPr>
        <p:txBody>
          <a:bodyPr anchor="t">
            <a:normAutofit fontScale="100000" lnSpcReduction="0"/>
          </a:bodyPr>
          <a:lstStyle/>
          <a:p>
            <a:pPr/>
            <a:r>
              <a:t>Title Text</a:t>
            </a:r>
          </a:p>
        </p:txBody>
      </p:sp>
      <p:sp>
        <p:nvSpPr>
          <p:cNvPr id="58" name="Slide Number"/>
          <p:cNvSpPr txBox="1"/>
          <p:nvPr>
            <p:ph type="sldNum" sz="quarter" idx="2"/>
          </p:nvPr>
        </p:nvSpPr>
        <p:spPr>
          <a:xfrm>
            <a:off x="6553200" y="4767262"/>
            <a:ext cx="277302" cy="281941"/>
          </a:xfrm>
          <a:prstGeom prst="rect">
            <a:avLst/>
          </a:prstGeom>
        </p:spPr>
        <p:txBody>
          <a:bodyPr anchor="t"/>
          <a:lstStyle>
            <a:lvl1pPr algn="l">
              <a:defRPr sz="1300"/>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1_Custom Layout">
    <p:spTree>
      <p:nvGrpSpPr>
        <p:cNvPr id="1" name=""/>
        <p:cNvGrpSpPr/>
        <p:nvPr/>
      </p:nvGrpSpPr>
      <p:grpSpPr>
        <a:xfrm>
          <a:off x="0" y="0"/>
          <a:ext cx="0" cy="0"/>
          <a:chOff x="0" y="0"/>
          <a:chExt cx="0" cy="0"/>
        </a:xfrm>
      </p:grpSpPr>
      <p:pic>
        <p:nvPicPr>
          <p:cNvPr id="65" name="Picture 4" descr="Picture 4"/>
          <p:cNvPicPr>
            <a:picLocks noChangeAspect="1"/>
          </p:cNvPicPr>
          <p:nvPr/>
        </p:nvPicPr>
        <p:blipFill>
          <a:blip r:embed="rId2">
            <a:extLst/>
          </a:blip>
          <a:stretch>
            <a:fillRect/>
          </a:stretch>
        </p:blipFill>
        <p:spPr>
          <a:xfrm>
            <a:off x="0" y="2"/>
            <a:ext cx="9143658" cy="5143499"/>
          </a:xfrm>
          <a:prstGeom prst="rect">
            <a:avLst/>
          </a:prstGeom>
          <a:ln w="12700">
            <a:miter lim="400000"/>
          </a:ln>
        </p:spPr>
      </p:pic>
      <p:sp>
        <p:nvSpPr>
          <p:cNvPr id="66" name="Body Level One…"/>
          <p:cNvSpPr txBox="1"/>
          <p:nvPr>
            <p:ph type="body" idx="1" hasCustomPrompt="1"/>
          </p:nvPr>
        </p:nvSpPr>
        <p:spPr>
          <a:xfrm>
            <a:off x="884240" y="1968175"/>
            <a:ext cx="7642143" cy="2819141"/>
          </a:xfrm>
          <a:prstGeom prst="rect">
            <a:avLst/>
          </a:prstGeom>
        </p:spPr>
        <p:txBody>
          <a:bodyPr>
            <a:normAutofit fontScale="100000" lnSpcReduction="0"/>
          </a:bodyPr>
          <a:lstStyle>
            <a:lvl1pPr>
              <a:lnSpc>
                <a:spcPct val="100000"/>
              </a:lnSpc>
              <a:spcBef>
                <a:spcPts val="1200"/>
              </a:spcBef>
              <a:buClr>
                <a:srgbClr val="00B2DD"/>
              </a:buClr>
              <a:buSzPct val="120000"/>
              <a:defRPr sz="2400"/>
            </a:lvl1pPr>
            <a:lvl2pPr marL="571500" indent="-228600">
              <a:lnSpc>
                <a:spcPct val="100000"/>
              </a:lnSpc>
              <a:spcBef>
                <a:spcPts val="1200"/>
              </a:spcBef>
              <a:buClr>
                <a:srgbClr val="00B2DD"/>
              </a:buClr>
              <a:defRPr sz="2400"/>
            </a:lvl2pPr>
            <a:lvl3pPr marL="960119" indent="-274319">
              <a:lnSpc>
                <a:spcPct val="100000"/>
              </a:lnSpc>
              <a:spcBef>
                <a:spcPts val="1200"/>
              </a:spcBef>
              <a:buClr>
                <a:srgbClr val="00B2DD"/>
              </a:buClr>
              <a:defRPr sz="2400"/>
            </a:lvl3pPr>
            <a:lvl4pPr marL="1345223" indent="-316523">
              <a:lnSpc>
                <a:spcPct val="100000"/>
              </a:lnSpc>
              <a:spcBef>
                <a:spcPts val="1200"/>
              </a:spcBef>
              <a:buClr>
                <a:srgbClr val="00B2DD"/>
              </a:buClr>
              <a:defRPr sz="2400"/>
            </a:lvl4pPr>
            <a:lvl5pPr marL="1688123" indent="-316523">
              <a:lnSpc>
                <a:spcPct val="100000"/>
              </a:lnSpc>
              <a:spcBef>
                <a:spcPts val="1200"/>
              </a:spcBef>
              <a:buClr>
                <a:srgbClr val="00B2DD"/>
              </a:buClr>
              <a:defRPr sz="2400"/>
            </a:lvl5pPr>
          </a:lstStyle>
          <a:p>
            <a:pPr/>
            <a:r>
              <a:t>Important parts of the bullet can be highlighted in a bold weight for added impact.</a:t>
            </a:r>
          </a:p>
          <a:p>
            <a:pPr lvl="1"/>
            <a:r>
              <a:t/>
            </a:r>
          </a:p>
          <a:p>
            <a:pPr lvl="2"/>
            <a:r>
              <a:t/>
            </a:r>
          </a:p>
          <a:p>
            <a:pPr lvl="3"/>
            <a:r>
              <a:t/>
            </a:r>
          </a:p>
          <a:p>
            <a:pPr lvl="4"/>
            <a:r>
              <a:t/>
            </a:r>
          </a:p>
        </p:txBody>
      </p:sp>
      <p:sp>
        <p:nvSpPr>
          <p:cNvPr id="67" name="Text Placeholder 21"/>
          <p:cNvSpPr/>
          <p:nvPr>
            <p:ph type="body" sz="quarter" idx="21" hasCustomPrompt="1"/>
          </p:nvPr>
        </p:nvSpPr>
        <p:spPr>
          <a:xfrm>
            <a:off x="884241" y="1193800"/>
            <a:ext cx="5922960" cy="622300"/>
          </a:xfrm>
          <a:prstGeom prst="rect">
            <a:avLst/>
          </a:prstGeom>
        </p:spPr>
        <p:txBody>
          <a:bodyPr>
            <a:normAutofit fontScale="100000" lnSpcReduction="0"/>
          </a:bodyPr>
          <a:lstStyle>
            <a:lvl1pPr marL="0" indent="0">
              <a:buSzTx/>
              <a:buFontTx/>
              <a:buNone/>
              <a:defRPr b="1" sz="3600">
                <a:solidFill>
                  <a:srgbClr val="00B2DD"/>
                </a:solidFill>
              </a:defRPr>
            </a:lvl1pPr>
          </a:lstStyle>
          <a:p>
            <a:pPr/>
            <a:r>
              <a:t>Page title</a:t>
            </a:r>
          </a:p>
        </p:txBody>
      </p:sp>
      <p:sp>
        <p:nvSpPr>
          <p:cNvPr id="6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Title Text"/>
          <p:cNvSpPr txBox="1"/>
          <p:nvPr>
            <p:ph type="title"/>
          </p:nvPr>
        </p:nvSpPr>
        <p:spPr>
          <a:xfrm>
            <a:off x="457200" y="69056"/>
            <a:ext cx="8229600" cy="1131094"/>
          </a:xfrm>
          <a:prstGeom prst="rect">
            <a:avLst/>
          </a:prstGeom>
          <a:ln w="12700">
            <a:miter lim="400000"/>
          </a:ln>
          <a:extLst>
            <a:ext uri="{C572A759-6A51-4108-AA02-DFA0A04FC94B}">
              <ma14:wrappingTextBoxFlag xmlns:ma14="http://schemas.microsoft.com/office/mac/drawingml/2011/main" val="1"/>
            </a:ext>
          </a:extLst>
        </p:spPr>
        <p:txBody>
          <a:bodyPr lIns="45719" rIns="45719" anchor="ctr"/>
          <a:lstStyle/>
          <a:p>
            <a:pPr/>
            <a:r>
              <a:t>Title Text</a:t>
            </a:r>
          </a:p>
        </p:txBody>
      </p:sp>
      <p:sp>
        <p:nvSpPr>
          <p:cNvPr id="3" name="Body Level One…"/>
          <p:cNvSpPr txBox="1"/>
          <p:nvPr>
            <p:ph type="body" idx="1"/>
          </p:nvPr>
        </p:nvSpPr>
        <p:spPr>
          <a:xfrm>
            <a:off x="457200" y="1200150"/>
            <a:ext cx="8229600" cy="3943350"/>
          </a:xfrm>
          <a:prstGeom prst="rect">
            <a:avLst/>
          </a:prstGeom>
          <a:ln w="12700">
            <a:miter lim="400000"/>
          </a:ln>
          <a:extLst>
            <a:ext uri="{C572A759-6A51-4108-AA02-DFA0A04FC94B}">
              <ma14:wrappingTextBoxFlag xmlns:ma14="http://schemas.microsoft.com/office/mac/drawingml/2011/main" val="1"/>
            </a:ext>
          </a:extLst>
        </p:spPr>
        <p:txBody>
          <a:bodyPr lIns="45719" rIns="45719"/>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4419600" y="4627562"/>
            <a:ext cx="2133600" cy="279401"/>
          </a:xfrm>
          <a:prstGeom prst="rect">
            <a:avLst/>
          </a:prstGeom>
          <a:ln w="12700">
            <a:miter lim="400000"/>
          </a:ln>
        </p:spPr>
        <p:txBody>
          <a:bodyPr wrap="none" lIns="45719" rIns="45719" anchor="ctr">
            <a:spAutoFit/>
          </a:bodyPr>
          <a:lstStyle>
            <a:lvl1pPr algn="r">
              <a:defRPr sz="12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Lst>
  <p:transition xmlns:p14="http://schemas.microsoft.com/office/powerpoint/2010/main" spd="med" advClick="1"/>
  <p:txStyles>
    <p:titleStyle>
      <a:lvl1pPr marL="0" marR="0" indent="0" algn="l" defTabSz="685800" rtl="0" latinLnBrk="0">
        <a:lnSpc>
          <a:spcPct val="90000"/>
        </a:lnSpc>
        <a:spcBef>
          <a:spcPts val="0"/>
        </a:spcBef>
        <a:spcAft>
          <a:spcPts val="0"/>
        </a:spcAft>
        <a:buClrTx/>
        <a:buSzTx/>
        <a:buFontTx/>
        <a:buNone/>
        <a:tabLst/>
        <a:defRPr b="0" baseline="0" cap="none" i="0" spc="0" strike="noStrike" sz="3300" u="none">
          <a:solidFill>
            <a:srgbClr val="000000"/>
          </a:solidFill>
          <a:uFillTx/>
          <a:latin typeface="Calibri Light"/>
          <a:ea typeface="Calibri Light"/>
          <a:cs typeface="Calibri Light"/>
          <a:sym typeface="Calibri Light"/>
        </a:defRPr>
      </a:lvl1pPr>
      <a:lvl2pPr marL="0" marR="0" indent="0" algn="l" defTabSz="685800" rtl="0" latinLnBrk="0">
        <a:lnSpc>
          <a:spcPct val="90000"/>
        </a:lnSpc>
        <a:spcBef>
          <a:spcPts val="0"/>
        </a:spcBef>
        <a:spcAft>
          <a:spcPts val="0"/>
        </a:spcAft>
        <a:buClrTx/>
        <a:buSzTx/>
        <a:buFontTx/>
        <a:buNone/>
        <a:tabLst/>
        <a:defRPr b="0" baseline="0" cap="none" i="0" spc="0" strike="noStrike" sz="3300" u="none">
          <a:solidFill>
            <a:srgbClr val="000000"/>
          </a:solidFill>
          <a:uFillTx/>
          <a:latin typeface="Calibri Light"/>
          <a:ea typeface="Calibri Light"/>
          <a:cs typeface="Calibri Light"/>
          <a:sym typeface="Calibri Light"/>
        </a:defRPr>
      </a:lvl2pPr>
      <a:lvl3pPr marL="0" marR="0" indent="0" algn="l" defTabSz="685800" rtl="0" latinLnBrk="0">
        <a:lnSpc>
          <a:spcPct val="90000"/>
        </a:lnSpc>
        <a:spcBef>
          <a:spcPts val="0"/>
        </a:spcBef>
        <a:spcAft>
          <a:spcPts val="0"/>
        </a:spcAft>
        <a:buClrTx/>
        <a:buSzTx/>
        <a:buFontTx/>
        <a:buNone/>
        <a:tabLst/>
        <a:defRPr b="0" baseline="0" cap="none" i="0" spc="0" strike="noStrike" sz="3300" u="none">
          <a:solidFill>
            <a:srgbClr val="000000"/>
          </a:solidFill>
          <a:uFillTx/>
          <a:latin typeface="Calibri Light"/>
          <a:ea typeface="Calibri Light"/>
          <a:cs typeface="Calibri Light"/>
          <a:sym typeface="Calibri Light"/>
        </a:defRPr>
      </a:lvl3pPr>
      <a:lvl4pPr marL="0" marR="0" indent="0" algn="l" defTabSz="685800" rtl="0" latinLnBrk="0">
        <a:lnSpc>
          <a:spcPct val="90000"/>
        </a:lnSpc>
        <a:spcBef>
          <a:spcPts val="0"/>
        </a:spcBef>
        <a:spcAft>
          <a:spcPts val="0"/>
        </a:spcAft>
        <a:buClrTx/>
        <a:buSzTx/>
        <a:buFontTx/>
        <a:buNone/>
        <a:tabLst/>
        <a:defRPr b="0" baseline="0" cap="none" i="0" spc="0" strike="noStrike" sz="3300" u="none">
          <a:solidFill>
            <a:srgbClr val="000000"/>
          </a:solidFill>
          <a:uFillTx/>
          <a:latin typeface="Calibri Light"/>
          <a:ea typeface="Calibri Light"/>
          <a:cs typeface="Calibri Light"/>
          <a:sym typeface="Calibri Light"/>
        </a:defRPr>
      </a:lvl4pPr>
      <a:lvl5pPr marL="0" marR="0" indent="0" algn="l" defTabSz="685800" rtl="0" latinLnBrk="0">
        <a:lnSpc>
          <a:spcPct val="90000"/>
        </a:lnSpc>
        <a:spcBef>
          <a:spcPts val="0"/>
        </a:spcBef>
        <a:spcAft>
          <a:spcPts val="0"/>
        </a:spcAft>
        <a:buClrTx/>
        <a:buSzTx/>
        <a:buFontTx/>
        <a:buNone/>
        <a:tabLst/>
        <a:defRPr b="0" baseline="0" cap="none" i="0" spc="0" strike="noStrike" sz="3300" u="none">
          <a:solidFill>
            <a:srgbClr val="000000"/>
          </a:solidFill>
          <a:uFillTx/>
          <a:latin typeface="Calibri Light"/>
          <a:ea typeface="Calibri Light"/>
          <a:cs typeface="Calibri Light"/>
          <a:sym typeface="Calibri Light"/>
        </a:defRPr>
      </a:lvl5pPr>
      <a:lvl6pPr marL="0" marR="0" indent="0" algn="l" defTabSz="685800" rtl="0" latinLnBrk="0">
        <a:lnSpc>
          <a:spcPct val="90000"/>
        </a:lnSpc>
        <a:spcBef>
          <a:spcPts val="0"/>
        </a:spcBef>
        <a:spcAft>
          <a:spcPts val="0"/>
        </a:spcAft>
        <a:buClrTx/>
        <a:buSzTx/>
        <a:buFontTx/>
        <a:buNone/>
        <a:tabLst/>
        <a:defRPr b="0" baseline="0" cap="none" i="0" spc="0" strike="noStrike" sz="3300" u="none">
          <a:solidFill>
            <a:srgbClr val="000000"/>
          </a:solidFill>
          <a:uFillTx/>
          <a:latin typeface="Calibri Light"/>
          <a:ea typeface="Calibri Light"/>
          <a:cs typeface="Calibri Light"/>
          <a:sym typeface="Calibri Light"/>
        </a:defRPr>
      </a:lvl6pPr>
      <a:lvl7pPr marL="0" marR="0" indent="0" algn="l" defTabSz="685800" rtl="0" latinLnBrk="0">
        <a:lnSpc>
          <a:spcPct val="90000"/>
        </a:lnSpc>
        <a:spcBef>
          <a:spcPts val="0"/>
        </a:spcBef>
        <a:spcAft>
          <a:spcPts val="0"/>
        </a:spcAft>
        <a:buClrTx/>
        <a:buSzTx/>
        <a:buFontTx/>
        <a:buNone/>
        <a:tabLst/>
        <a:defRPr b="0" baseline="0" cap="none" i="0" spc="0" strike="noStrike" sz="3300" u="none">
          <a:solidFill>
            <a:srgbClr val="000000"/>
          </a:solidFill>
          <a:uFillTx/>
          <a:latin typeface="Calibri Light"/>
          <a:ea typeface="Calibri Light"/>
          <a:cs typeface="Calibri Light"/>
          <a:sym typeface="Calibri Light"/>
        </a:defRPr>
      </a:lvl7pPr>
      <a:lvl8pPr marL="0" marR="0" indent="0" algn="l" defTabSz="685800" rtl="0" latinLnBrk="0">
        <a:lnSpc>
          <a:spcPct val="90000"/>
        </a:lnSpc>
        <a:spcBef>
          <a:spcPts val="0"/>
        </a:spcBef>
        <a:spcAft>
          <a:spcPts val="0"/>
        </a:spcAft>
        <a:buClrTx/>
        <a:buSzTx/>
        <a:buFontTx/>
        <a:buNone/>
        <a:tabLst/>
        <a:defRPr b="0" baseline="0" cap="none" i="0" spc="0" strike="noStrike" sz="3300" u="none">
          <a:solidFill>
            <a:srgbClr val="000000"/>
          </a:solidFill>
          <a:uFillTx/>
          <a:latin typeface="Calibri Light"/>
          <a:ea typeface="Calibri Light"/>
          <a:cs typeface="Calibri Light"/>
          <a:sym typeface="Calibri Light"/>
        </a:defRPr>
      </a:lvl8pPr>
      <a:lvl9pPr marL="0" marR="0" indent="0" algn="l" defTabSz="685800" rtl="0" latinLnBrk="0">
        <a:lnSpc>
          <a:spcPct val="90000"/>
        </a:lnSpc>
        <a:spcBef>
          <a:spcPts val="0"/>
        </a:spcBef>
        <a:spcAft>
          <a:spcPts val="0"/>
        </a:spcAft>
        <a:buClrTx/>
        <a:buSzTx/>
        <a:buFontTx/>
        <a:buNone/>
        <a:tabLst/>
        <a:defRPr b="0" baseline="0" cap="none" i="0" spc="0" strike="noStrike" sz="3300" u="none">
          <a:solidFill>
            <a:srgbClr val="000000"/>
          </a:solidFill>
          <a:uFillTx/>
          <a:latin typeface="Calibri Light"/>
          <a:ea typeface="Calibri Light"/>
          <a:cs typeface="Calibri Light"/>
          <a:sym typeface="Calibri Light"/>
        </a:defRPr>
      </a:lvl9pPr>
    </p:titleStyle>
    <p:bodyStyle>
      <a:lvl1pPr marL="171450" marR="0" indent="-171450" algn="l" defTabSz="685800" rtl="0" latinLnBrk="0">
        <a:lnSpc>
          <a:spcPct val="90000"/>
        </a:lnSpc>
        <a:spcBef>
          <a:spcPts val="700"/>
        </a:spcBef>
        <a:spcAft>
          <a:spcPts val="0"/>
        </a:spcAft>
        <a:buClrTx/>
        <a:buSzPct val="100000"/>
        <a:buFont typeface="Arial"/>
        <a:buChar char="•"/>
        <a:tabLst/>
        <a:defRPr b="0" baseline="0" cap="none" i="0" spc="0" strike="noStrike" sz="2100" u="none">
          <a:solidFill>
            <a:srgbClr val="000000"/>
          </a:solidFill>
          <a:uFillTx/>
          <a:latin typeface="+mn-lt"/>
          <a:ea typeface="+mn-ea"/>
          <a:cs typeface="+mn-cs"/>
          <a:sym typeface="Calibri"/>
        </a:defRPr>
      </a:lvl1pPr>
      <a:lvl2pPr marL="542925" marR="0" indent="-200025" algn="l" defTabSz="685800" rtl="0" latinLnBrk="0">
        <a:lnSpc>
          <a:spcPct val="90000"/>
        </a:lnSpc>
        <a:spcBef>
          <a:spcPts val="700"/>
        </a:spcBef>
        <a:spcAft>
          <a:spcPts val="0"/>
        </a:spcAft>
        <a:buClrTx/>
        <a:buSzPct val="100000"/>
        <a:buFont typeface="Arial"/>
        <a:buChar char="•"/>
        <a:tabLst/>
        <a:defRPr b="0" baseline="0" cap="none" i="0" spc="0" strike="noStrike" sz="2100" u="none">
          <a:solidFill>
            <a:srgbClr val="000000"/>
          </a:solidFill>
          <a:uFillTx/>
          <a:latin typeface="+mn-lt"/>
          <a:ea typeface="+mn-ea"/>
          <a:cs typeface="+mn-cs"/>
          <a:sym typeface="Calibri"/>
        </a:defRPr>
      </a:lvl2pPr>
      <a:lvl3pPr marL="925830" marR="0" indent="-240030" algn="l" defTabSz="685800" rtl="0" latinLnBrk="0">
        <a:lnSpc>
          <a:spcPct val="90000"/>
        </a:lnSpc>
        <a:spcBef>
          <a:spcPts val="700"/>
        </a:spcBef>
        <a:spcAft>
          <a:spcPts val="0"/>
        </a:spcAft>
        <a:buClrTx/>
        <a:buSzPct val="100000"/>
        <a:buFont typeface="Arial"/>
        <a:buChar char="•"/>
        <a:tabLst/>
        <a:defRPr b="0" baseline="0" cap="none" i="0" spc="0" strike="noStrike" sz="2100" u="none">
          <a:solidFill>
            <a:srgbClr val="000000"/>
          </a:solidFill>
          <a:uFillTx/>
          <a:latin typeface="+mn-lt"/>
          <a:ea typeface="+mn-ea"/>
          <a:cs typeface="+mn-cs"/>
          <a:sym typeface="Calibri"/>
        </a:defRPr>
      </a:lvl3pPr>
      <a:lvl4pPr marL="1305657" marR="0" indent="-276957" algn="l" defTabSz="685800" rtl="0" latinLnBrk="0">
        <a:lnSpc>
          <a:spcPct val="90000"/>
        </a:lnSpc>
        <a:spcBef>
          <a:spcPts val="700"/>
        </a:spcBef>
        <a:spcAft>
          <a:spcPts val="0"/>
        </a:spcAft>
        <a:buClrTx/>
        <a:buSzPct val="100000"/>
        <a:buFont typeface="Arial"/>
        <a:buChar char="•"/>
        <a:tabLst/>
        <a:defRPr b="0" baseline="0" cap="none" i="0" spc="0" strike="noStrike" sz="2100" u="none">
          <a:solidFill>
            <a:srgbClr val="000000"/>
          </a:solidFill>
          <a:uFillTx/>
          <a:latin typeface="+mn-lt"/>
          <a:ea typeface="+mn-ea"/>
          <a:cs typeface="+mn-cs"/>
          <a:sym typeface="Calibri"/>
        </a:defRPr>
      </a:lvl4pPr>
      <a:lvl5pPr marL="1648557" marR="0" indent="-276957" algn="l" defTabSz="685800" rtl="0" latinLnBrk="0">
        <a:lnSpc>
          <a:spcPct val="90000"/>
        </a:lnSpc>
        <a:spcBef>
          <a:spcPts val="700"/>
        </a:spcBef>
        <a:spcAft>
          <a:spcPts val="0"/>
        </a:spcAft>
        <a:buClrTx/>
        <a:buSzPct val="100000"/>
        <a:buFont typeface="Arial"/>
        <a:buChar char="•"/>
        <a:tabLst/>
        <a:defRPr b="0" baseline="0" cap="none" i="0" spc="0" strike="noStrike" sz="2100" u="none">
          <a:solidFill>
            <a:srgbClr val="000000"/>
          </a:solidFill>
          <a:uFillTx/>
          <a:latin typeface="+mn-lt"/>
          <a:ea typeface="+mn-ea"/>
          <a:cs typeface="+mn-cs"/>
          <a:sym typeface="Calibri"/>
        </a:defRPr>
      </a:lvl5pPr>
      <a:lvl6pPr marL="1991457" marR="0" indent="-276957" algn="l" defTabSz="685800" rtl="0" latinLnBrk="0">
        <a:lnSpc>
          <a:spcPct val="90000"/>
        </a:lnSpc>
        <a:spcBef>
          <a:spcPts val="700"/>
        </a:spcBef>
        <a:spcAft>
          <a:spcPts val="0"/>
        </a:spcAft>
        <a:buClrTx/>
        <a:buSzPct val="100000"/>
        <a:buFont typeface="Arial"/>
        <a:buChar char="•"/>
        <a:tabLst/>
        <a:defRPr b="0" baseline="0" cap="none" i="0" spc="0" strike="noStrike" sz="2100" u="none">
          <a:solidFill>
            <a:srgbClr val="000000"/>
          </a:solidFill>
          <a:uFillTx/>
          <a:latin typeface="+mn-lt"/>
          <a:ea typeface="+mn-ea"/>
          <a:cs typeface="+mn-cs"/>
          <a:sym typeface="Calibri"/>
        </a:defRPr>
      </a:lvl6pPr>
      <a:lvl7pPr marL="2334357" marR="0" indent="-276957" algn="l" defTabSz="685800" rtl="0" latinLnBrk="0">
        <a:lnSpc>
          <a:spcPct val="90000"/>
        </a:lnSpc>
        <a:spcBef>
          <a:spcPts val="700"/>
        </a:spcBef>
        <a:spcAft>
          <a:spcPts val="0"/>
        </a:spcAft>
        <a:buClrTx/>
        <a:buSzPct val="100000"/>
        <a:buFont typeface="Arial"/>
        <a:buChar char="•"/>
        <a:tabLst/>
        <a:defRPr b="0" baseline="0" cap="none" i="0" spc="0" strike="noStrike" sz="2100" u="none">
          <a:solidFill>
            <a:srgbClr val="000000"/>
          </a:solidFill>
          <a:uFillTx/>
          <a:latin typeface="+mn-lt"/>
          <a:ea typeface="+mn-ea"/>
          <a:cs typeface="+mn-cs"/>
          <a:sym typeface="Calibri"/>
        </a:defRPr>
      </a:lvl7pPr>
      <a:lvl8pPr marL="2677257" marR="0" indent="-276957" algn="l" defTabSz="685800" rtl="0" latinLnBrk="0">
        <a:lnSpc>
          <a:spcPct val="90000"/>
        </a:lnSpc>
        <a:spcBef>
          <a:spcPts val="700"/>
        </a:spcBef>
        <a:spcAft>
          <a:spcPts val="0"/>
        </a:spcAft>
        <a:buClrTx/>
        <a:buSzPct val="100000"/>
        <a:buFont typeface="Arial"/>
        <a:buChar char="•"/>
        <a:tabLst/>
        <a:defRPr b="0" baseline="0" cap="none" i="0" spc="0" strike="noStrike" sz="2100" u="none">
          <a:solidFill>
            <a:srgbClr val="000000"/>
          </a:solidFill>
          <a:uFillTx/>
          <a:latin typeface="+mn-lt"/>
          <a:ea typeface="+mn-ea"/>
          <a:cs typeface="+mn-cs"/>
          <a:sym typeface="Calibri"/>
        </a:defRPr>
      </a:lvl8pPr>
      <a:lvl9pPr marL="3020157" marR="0" indent="-276957" algn="l" defTabSz="685800" rtl="0" latinLnBrk="0">
        <a:lnSpc>
          <a:spcPct val="90000"/>
        </a:lnSpc>
        <a:spcBef>
          <a:spcPts val="700"/>
        </a:spcBef>
        <a:spcAft>
          <a:spcPts val="0"/>
        </a:spcAft>
        <a:buClrTx/>
        <a:buSzPct val="100000"/>
        <a:buFont typeface="Arial"/>
        <a:buChar char="•"/>
        <a:tabLst/>
        <a:defRPr b="0" baseline="0" cap="none" i="0" spc="0" strike="noStrike" sz="2100" u="none">
          <a:solidFill>
            <a:srgbClr val="000000"/>
          </a:solidFill>
          <a:uFillTx/>
          <a:latin typeface="+mn-lt"/>
          <a:ea typeface="+mn-ea"/>
          <a:cs typeface="+mn-cs"/>
          <a:sym typeface="Calibri"/>
        </a:defRPr>
      </a:lvl9pPr>
    </p:bodyStyle>
    <p:otherStyle>
      <a:lvl1pPr marL="0" marR="0" indent="0" algn="r" defTabSz="6858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1pPr>
      <a:lvl2pPr marL="0" marR="0" indent="342900" algn="r" defTabSz="6858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2pPr>
      <a:lvl3pPr marL="0" marR="0" indent="685800" algn="r" defTabSz="6858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3pPr>
      <a:lvl4pPr marL="0" marR="0" indent="1028700" algn="r" defTabSz="6858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4pPr>
      <a:lvl5pPr marL="0" marR="0" indent="1371600" algn="r" defTabSz="6858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5pPr>
      <a:lvl6pPr marL="0" marR="0" indent="1714500" algn="r" defTabSz="6858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6pPr>
      <a:lvl7pPr marL="0" marR="0" indent="2057400" algn="r" defTabSz="6858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7pPr>
      <a:lvl8pPr marL="0" marR="0" indent="2400300" algn="r" defTabSz="6858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8pPr>
      <a:lvl9pPr marL="0" marR="0" indent="2743200" algn="r" defTabSz="6858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4.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tif"/></Relationships>

</file>

<file path=ppt/slides/_rels/slide11.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hyperlink" Target="https://youtu.be/BSr4hUcROwo?t=233" TargetMode="External"/><Relationship Id="rId4" Type="http://schemas.openxmlformats.org/officeDocument/2006/relationships/image" Target="../media/image2.jpeg"/></Relationships>

</file>

<file path=ppt/slides/_rels/slide13.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video" Target="../media/media2.mov"/><Relationship Id="rId3" Type="http://schemas.microsoft.com/office/2007/relationships/media" Target="../media/media2.mov"/><Relationship Id="rId4" Type="http://schemas.openxmlformats.org/officeDocument/2006/relationships/image" Target="../media/image6.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18.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png"/></Relationships>

</file>

<file path=ppt/slides/_rels/slide21.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png"/><Relationship Id="rId3" Type="http://schemas.openxmlformats.org/officeDocument/2006/relationships/image" Target="../media/image14.png"/></Relationships>

</file>

<file path=ppt/slides/_rels/slide22.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5.png"/></Relationships>

</file>

<file path=ppt/slides/_rels/slide23.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png"/></Relationships>

</file>

<file path=ppt/slides/_rels/slide2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png"/></Relationships>

</file>

<file path=ppt/slides/_rels/slide26.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8.png"/></Relationships>

</file>

<file path=ppt/slides/_rels/slide29.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video" Target="../media/media3.mov"/><Relationship Id="rId3" Type="http://schemas.microsoft.com/office/2007/relationships/media" Target="../media/media3.mov"/><Relationship Id="rId4" Type="http://schemas.openxmlformats.org/officeDocument/2006/relationships/image" Target="../media/image19.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jpeg"/></Relationships>

</file>

<file path=ppt/slides/_rels/slide31.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video" Target="../media/media4.mov"/><Relationship Id="rId3" Type="http://schemas.microsoft.com/office/2007/relationships/media" Target="../media/media4.mov"/><Relationship Id="rId4" Type="http://schemas.openxmlformats.org/officeDocument/2006/relationships/image" Target="../media/image20.png"/><Relationship Id="rId5" Type="http://schemas.openxmlformats.org/officeDocument/2006/relationships/hyperlink" Target="https://meltingasphalt.com/interactive/outbreak/" TargetMode="External"/></Relationships>

</file>

<file path=ppt/slides/_rels/slide32.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1.png"/></Relationships>

</file>

<file path=ppt/slides/_rels/slide3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2.png"/><Relationship Id="rId3" Type="http://schemas.openxmlformats.org/officeDocument/2006/relationships/image" Target="../media/image23.png"/></Relationships>

</file>

<file path=ppt/slides/_rels/slide3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4.png"/><Relationship Id="rId3" Type="http://schemas.openxmlformats.org/officeDocument/2006/relationships/image" Target="../media/image25.png"/></Relationships>

</file>

<file path=ppt/slides/_rels/slide36.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6.png"/></Relationships>

</file>

<file path=ppt/slides/_rels/slide37.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7.png"/></Relationships>

</file>

<file path=ppt/slides/_rels/slide38.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8.png"/></Relationships>

</file>

<file path=ppt/slides/_rels/slide39.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9.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s://realpython.com/jupyter-notebook-introduction/" TargetMode="External"/></Relationships>

</file>

<file path=ppt/slides/_rels/slide41.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0.png"/></Relationships>

</file>

<file path=ppt/slides/_rels/slide42.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1.png"/></Relationships>

</file>

<file path=ppt/slides/_rels/slide43.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2.png"/></Relationships>

</file>

<file path=ppt/slides/_rels/slide44.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3.png"/></Relationships>

</file>

<file path=ppt/slides/_rels/slide45.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3.png"/><Relationship Id="rId3" Type="http://schemas.openxmlformats.org/officeDocument/2006/relationships/image" Target="../media/image34.png"/><Relationship Id="rId4" Type="http://schemas.openxmlformats.org/officeDocument/2006/relationships/image" Target="../media/image35.png"/></Relationships>

</file>

<file path=ppt/slides/_rels/slide46.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6.png"/></Relationships>

</file>

<file path=ppt/slides/_rels/slide47.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7.png"/></Relationships>

</file>

<file path=ppt/slides/_rels/slide48.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8.png"/></Relationships>

</file>

<file path=ppt/slides/_rels/slide49.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9.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hyperlink" Target="https://youtu.be/BSr4hUcROwo?t=233" TargetMode="External"/><Relationship Id="rId4" Type="http://schemas.openxmlformats.org/officeDocument/2006/relationships/image" Target="../media/image1.jpeg"/><Relationship Id="rId5" Type="http://schemas.openxmlformats.org/officeDocument/2006/relationships/video" Target="../media/media1.mov"/><Relationship Id="rId6" Type="http://schemas.microsoft.com/office/2007/relationships/media" Target="../media/media1.mov"/><Relationship Id="rId7" Type="http://schemas.openxmlformats.org/officeDocument/2006/relationships/image" Target="../media/image5.png"/></Relationships>

</file>

<file path=ppt/slides/_rels/slide50.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0.png"/></Relationships>

</file>

<file path=ppt/slides/_rels/slide51.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41.png"/></Relationships>

</file>

<file path=ppt/slides/_rels/slide52.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2.png"/></Relationships>

</file>

<file path=ppt/slides/_rels/slide53.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43.png"/></Relationships>

</file>

<file path=ppt/slides/_rels/slide54.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58.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4.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tif"/></Relationships>

</file>

<file path=ppt/slides/_rels/slide7.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tif"/></Relationships>

</file>

<file path=ppt/slides/_rels/slide8.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tif"/></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77" name="Picture 1" descr="Picture 1"/>
          <p:cNvPicPr>
            <a:picLocks noChangeAspect="1"/>
          </p:cNvPicPr>
          <p:nvPr/>
        </p:nvPicPr>
        <p:blipFill>
          <a:blip r:embed="rId2">
            <a:extLst/>
          </a:blip>
          <a:stretch>
            <a:fillRect/>
          </a:stretch>
        </p:blipFill>
        <p:spPr>
          <a:xfrm>
            <a:off x="343" y="2"/>
            <a:ext cx="9143658" cy="5143498"/>
          </a:xfrm>
          <a:prstGeom prst="rect">
            <a:avLst/>
          </a:prstGeom>
          <a:ln w="12700">
            <a:miter lim="400000"/>
          </a:ln>
        </p:spPr>
      </p:pic>
      <p:sp>
        <p:nvSpPr>
          <p:cNvPr id="78" name="Title 1"/>
          <p:cNvSpPr txBox="1"/>
          <p:nvPr/>
        </p:nvSpPr>
        <p:spPr>
          <a:xfrm>
            <a:off x="649223" y="3458955"/>
            <a:ext cx="6404358" cy="497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nSpc>
                <a:spcPct val="90000"/>
              </a:lnSpc>
              <a:defRPr b="1" sz="2800">
                <a:solidFill>
                  <a:srgbClr val="00B2DD"/>
                </a:solidFill>
              </a:defRPr>
            </a:lvl1pPr>
          </a:lstStyle>
          <a:p>
            <a:pPr/>
            <a:r>
              <a:t>Modelling and Simulation using CA</a:t>
            </a:r>
          </a:p>
        </p:txBody>
      </p:sp>
      <p:sp>
        <p:nvSpPr>
          <p:cNvPr id="79" name="Subtitle 2"/>
          <p:cNvSpPr txBox="1"/>
          <p:nvPr/>
        </p:nvSpPr>
        <p:spPr>
          <a:xfrm>
            <a:off x="702522" y="4133269"/>
            <a:ext cx="6766561" cy="155702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90000"/>
              </a:lnSpc>
              <a:spcBef>
                <a:spcPts val="700"/>
              </a:spcBef>
              <a:defRPr sz="1400">
                <a:solidFill>
                  <a:srgbClr val="00B2DD"/>
                </a:solidFill>
                <a:latin typeface="Avenir Next Medium"/>
                <a:ea typeface="Avenir Next Medium"/>
                <a:cs typeface="Avenir Next Medium"/>
                <a:sym typeface="Avenir Next Medium"/>
              </a:defRPr>
            </a:pPr>
            <a:r>
              <a:t>Dr Claire Rocks			C.L.Rocks@warwick.ac.uk</a:t>
            </a:r>
          </a:p>
          <a:p>
            <a:pPr>
              <a:lnSpc>
                <a:spcPct val="90000"/>
              </a:lnSpc>
              <a:spcBef>
                <a:spcPts val="700"/>
              </a:spcBef>
              <a:defRPr sz="1400">
                <a:solidFill>
                  <a:srgbClr val="00B2DD"/>
                </a:solidFill>
                <a:latin typeface="Avenir Next Medium"/>
                <a:ea typeface="Avenir Next Medium"/>
                <a:cs typeface="Avenir Next Medium"/>
                <a:sym typeface="Avenir Next Medium"/>
              </a:defRPr>
            </a:pPr>
            <a:r>
              <a:t>Dr Thomas Popham		T.Popham@warwick.ac.uk  </a:t>
            </a:r>
          </a:p>
          <a:p>
            <a:pPr>
              <a:lnSpc>
                <a:spcPct val="90000"/>
              </a:lnSpc>
              <a:spcBef>
                <a:spcPts val="700"/>
              </a:spcBef>
              <a:defRPr sz="1400">
                <a:solidFill>
                  <a:srgbClr val="00B2DD"/>
                </a:solidFill>
                <a:latin typeface="Avenir Next Medium"/>
                <a:ea typeface="Avenir Next Medium"/>
                <a:cs typeface="Avenir Next Medium"/>
                <a:sym typeface="Avenir Next Medium"/>
              </a:defRPr>
            </a:pPr>
            <a:r>
              <a:t>Dr James Archbold                          J.Archbold@warwick.ac.uk</a:t>
            </a:r>
          </a:p>
          <a:p>
            <a:pPr>
              <a:lnSpc>
                <a:spcPct val="90000"/>
              </a:lnSpc>
              <a:spcBef>
                <a:spcPts val="700"/>
              </a:spcBef>
              <a:defRPr sz="1400">
                <a:solidFill>
                  <a:srgbClr val="00B2DD"/>
                </a:solidFill>
                <a:latin typeface="Avenir Next Medium"/>
                <a:ea typeface="Avenir Next Medium"/>
                <a:cs typeface="Avenir Next Medium"/>
                <a:sym typeface="Avenir Next Medium"/>
              </a:defRPr>
            </a:pP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2" name="Text Placeholder 1"/>
          <p:cNvSpPr txBox="1"/>
          <p:nvPr>
            <p:ph type="body" idx="1"/>
          </p:nvPr>
        </p:nvSpPr>
        <p:spPr>
          <a:xfrm>
            <a:off x="154676" y="1101054"/>
            <a:ext cx="4971813" cy="3871991"/>
          </a:xfrm>
          <a:prstGeom prst="rect">
            <a:avLst/>
          </a:prstGeom>
        </p:spPr>
        <p:txBody>
          <a:bodyPr/>
          <a:lstStyle/>
          <a:p>
            <a:pPr marL="133730" indent="-133730" defTabSz="534923">
              <a:spcBef>
                <a:spcPts val="500"/>
              </a:spcBef>
              <a:defRPr sz="1871"/>
            </a:pPr>
            <a:r>
              <a:t>We can even get more complex - for instance modelling how different ideas encourage and suppress others and figuring out the best places in a network to target to stop the spread of a rumour / fake news.</a:t>
            </a:r>
          </a:p>
          <a:p>
            <a:pPr marL="133730" indent="-133730" defTabSz="534923">
              <a:spcBef>
                <a:spcPts val="500"/>
              </a:spcBef>
              <a:defRPr sz="1871"/>
            </a:pPr>
            <a:r>
              <a:t>Currently, I’m working on a project to simulate the spread of four health-related behaviours and how that affects the prevalence of cardio-vascular events. We’re hoping to be able to simulate the effects of possible health interventions to save lives!</a:t>
            </a:r>
          </a:p>
        </p:txBody>
      </p:sp>
      <p:sp>
        <p:nvSpPr>
          <p:cNvPr id="113" name="Text Placeholder 2"/>
          <p:cNvSpPr/>
          <p:nvPr>
            <p:ph type="body" idx="21"/>
          </p:nvPr>
        </p:nvSpPr>
        <p:spPr>
          <a:xfrm>
            <a:off x="674703" y="431801"/>
            <a:ext cx="5954697" cy="647700"/>
          </a:xfrm>
          <a:prstGeom prst="rect">
            <a:avLst/>
          </a:prstGeom>
          <a:extLst>
            <a:ext uri="{C572A759-6A51-4108-AA02-DFA0A04FC94B}">
              <ma14:wrappingTextBoxFlag xmlns:ma14="http://schemas.microsoft.com/office/mac/drawingml/2011/main" val="1"/>
            </a:ext>
          </a:extLst>
        </p:spPr>
        <p:txBody>
          <a:bodyPr/>
          <a:lstStyle>
            <a:lvl1pPr marL="0" indent="0">
              <a:buSzTx/>
              <a:buFontTx/>
              <a:buNone/>
              <a:defRPr b="1" sz="3600">
                <a:solidFill>
                  <a:srgbClr val="00B2DD"/>
                </a:solidFill>
              </a:defRPr>
            </a:lvl1pPr>
          </a:lstStyle>
          <a:p>
            <a:pPr/>
            <a:r>
              <a:t>Uses of Simulation</a:t>
            </a:r>
          </a:p>
        </p:txBody>
      </p:sp>
      <p:pic>
        <p:nvPicPr>
          <p:cNvPr id="114" name="Image" descr="Image"/>
          <p:cNvPicPr>
            <a:picLocks noChangeAspect="1"/>
          </p:cNvPicPr>
          <p:nvPr/>
        </p:nvPicPr>
        <p:blipFill>
          <a:blip r:embed="rId2">
            <a:extLst/>
          </a:blip>
          <a:srcRect l="13470" t="0" r="13470" b="0"/>
          <a:stretch>
            <a:fillRect/>
          </a:stretch>
        </p:blipFill>
        <p:spPr>
          <a:xfrm>
            <a:off x="5160199" y="1704224"/>
            <a:ext cx="4472543" cy="3060925"/>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12">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1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 grpId="1" fill="hold">
                                  <p:stCondLst>
                                    <p:cond delay="0"/>
                                  </p:stCondLst>
                                  <p:iterate type="el" backwards="0">
                                    <p:tmAbs val="0"/>
                                  </p:iterate>
                                  <p:childTnLst>
                                    <p:set>
                                      <p:cBhvr>
                                        <p:cTn id="12" fill="hold"/>
                                        <p:tgtEl>
                                          <p:spTgt spid="112">
                                            <p:txEl>
                                              <p:pRg st="1" end="1"/>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12" grpId="1"/>
    </p:bldLst>
  </p:timing>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6" name="Text Placeholder 1"/>
          <p:cNvSpPr txBox="1"/>
          <p:nvPr>
            <p:ph type="body" idx="1"/>
          </p:nvPr>
        </p:nvSpPr>
        <p:spPr>
          <a:xfrm>
            <a:off x="674703" y="1193800"/>
            <a:ext cx="7834298" cy="3517900"/>
          </a:xfrm>
          <a:prstGeom prst="rect">
            <a:avLst/>
          </a:prstGeom>
        </p:spPr>
        <p:txBody>
          <a:bodyPr/>
          <a:lstStyle/>
          <a:p>
            <a:pPr>
              <a:lnSpc>
                <a:spcPct val="108000"/>
              </a:lnSpc>
              <a:defRPr sz="2200"/>
            </a:pPr>
            <a:r>
              <a:t>Simulations are great ways to gain intuitive understanding of complex systems</a:t>
            </a:r>
          </a:p>
          <a:p>
            <a:pPr>
              <a:lnSpc>
                <a:spcPct val="108000"/>
              </a:lnSpc>
              <a:defRPr sz="2200"/>
            </a:pPr>
            <a:r>
              <a:t>They are used to describe, understand and predict a system’s behaviour</a:t>
            </a:r>
          </a:p>
          <a:p>
            <a:pPr>
              <a:lnSpc>
                <a:spcPct val="108000"/>
              </a:lnSpc>
              <a:defRPr sz="2200"/>
            </a:pPr>
            <a:r>
              <a:t>It is too hard to make a perfect simulation of the world.</a:t>
            </a:r>
          </a:p>
          <a:p>
            <a:pPr>
              <a:lnSpc>
                <a:spcPct val="108000"/>
              </a:lnSpc>
              <a:defRPr sz="2200"/>
            </a:pPr>
            <a:r>
              <a:t>As we’ve seen, y</a:t>
            </a:r>
            <a:r>
              <a:t>ou need to make some assumptions and simplifications, without making it too simple and losing the behaviours that we want to model.</a:t>
            </a:r>
          </a:p>
        </p:txBody>
      </p:sp>
      <p:sp>
        <p:nvSpPr>
          <p:cNvPr id="117"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a:buSzTx/>
              <a:buFontTx/>
              <a:buNone/>
              <a:defRPr b="1" sz="3600">
                <a:solidFill>
                  <a:srgbClr val="00B2DD"/>
                </a:solidFill>
              </a:defRPr>
            </a:lvl1pPr>
          </a:lstStyle>
          <a:p>
            <a:pPr/>
            <a:r>
              <a:t>Creating a simulation</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9" name="Text Placeholder 2"/>
          <p:cNvSpPr txBox="1"/>
          <p:nvPr>
            <p:ph type="body" sz="quarter" idx="1"/>
          </p:nvPr>
        </p:nvSpPr>
        <p:spPr>
          <a:xfrm>
            <a:off x="674703" y="431801"/>
            <a:ext cx="5954698" cy="647700"/>
          </a:xfrm>
          <a:prstGeom prst="rect">
            <a:avLst/>
          </a:prstGeom>
        </p:spPr>
        <p:txBody>
          <a:bodyPr/>
          <a:lstStyle>
            <a:lvl1pPr marL="0" indent="0">
              <a:lnSpc>
                <a:spcPct val="90000"/>
              </a:lnSpc>
              <a:buSzTx/>
              <a:buNone/>
              <a:defRPr b="1" sz="3600">
                <a:solidFill>
                  <a:srgbClr val="00B2DD"/>
                </a:solidFill>
              </a:defRPr>
            </a:lvl1pPr>
          </a:lstStyle>
          <a:p>
            <a:pPr/>
            <a:r>
              <a:t>Building your toolbox</a:t>
            </a:r>
          </a:p>
        </p:txBody>
      </p:sp>
      <p:sp>
        <p:nvSpPr>
          <p:cNvPr id="120" name="Rectangle 1"/>
          <p:cNvSpPr txBox="1"/>
          <p:nvPr/>
        </p:nvSpPr>
        <p:spPr>
          <a:xfrm>
            <a:off x="3120829" y="5187672"/>
            <a:ext cx="2469634" cy="2819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rPr u="sng">
                <a:solidFill>
                  <a:srgbClr val="0563C1"/>
                </a:solidFill>
                <a:uFill>
                  <a:solidFill>
                    <a:srgbClr val="0563C1"/>
                  </a:solidFill>
                </a:uFill>
                <a:hlinkClick r:id="rId3" invalidUrl="" action="" tgtFrame="" tooltip="" history="1" highlightClick="0" endSnd="0"/>
              </a:rPr>
              <a:t>Video 1</a:t>
            </a:r>
            <a:r>
              <a:t> </a:t>
            </a:r>
            <a:r>
              <a:t>–</a:t>
            </a:r>
            <a:r>
              <a:t> NASA rocket exploding</a:t>
            </a:r>
          </a:p>
        </p:txBody>
      </p:sp>
      <p:pic>
        <p:nvPicPr>
          <p:cNvPr id="121" name="Picture 2" descr="Picture 2"/>
          <p:cNvPicPr>
            <a:picLocks noChangeAspect="1"/>
          </p:cNvPicPr>
          <p:nvPr/>
        </p:nvPicPr>
        <p:blipFill>
          <a:blip r:embed="rId4">
            <a:extLst/>
          </a:blip>
          <a:stretch>
            <a:fillRect/>
          </a:stretch>
        </p:blipFill>
        <p:spPr>
          <a:xfrm>
            <a:off x="2430017" y="1273448"/>
            <a:ext cx="4283966" cy="3569971"/>
          </a:xfrm>
          <a:prstGeom prst="rect">
            <a:avLst/>
          </a:prstGeom>
          <a:ln w="12700">
            <a:miter lim="400000"/>
          </a:ln>
        </p:spPr>
      </p:pic>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5" name="Text Placeholder 1"/>
          <p:cNvSpPr txBox="1"/>
          <p:nvPr>
            <p:ph type="body" idx="1"/>
          </p:nvPr>
        </p:nvSpPr>
        <p:spPr>
          <a:xfrm>
            <a:off x="674703" y="1193800"/>
            <a:ext cx="7834298" cy="3517900"/>
          </a:xfrm>
          <a:prstGeom prst="rect">
            <a:avLst/>
          </a:prstGeom>
        </p:spPr>
        <p:txBody>
          <a:bodyPr/>
          <a:lstStyle/>
          <a:p>
            <a:pPr marL="169735" indent="-169735" defTabSz="678941">
              <a:spcBef>
                <a:spcPts val="600"/>
              </a:spcBef>
              <a:defRPr sz="2376"/>
            </a:pPr>
            <a:r>
              <a:t>A cellular automaton (CA) is a collection of cells arranged in a grid</a:t>
            </a:r>
          </a:p>
          <a:p>
            <a:pPr marL="169735" indent="-169735" defTabSz="678941">
              <a:spcBef>
                <a:spcPts val="600"/>
              </a:spcBef>
              <a:defRPr sz="2376"/>
            </a:pPr>
            <a:r>
              <a:t>Each cell changes state as a function of time, according to a defined set of rules driven by the states of neighbouring cells.</a:t>
            </a:r>
          </a:p>
          <a:p>
            <a:pPr marL="169735" indent="-169735" defTabSz="678941">
              <a:spcBef>
                <a:spcPts val="600"/>
              </a:spcBef>
              <a:defRPr sz="2376"/>
            </a:pPr>
            <a:r>
              <a:t>CAs have been suggested for possible use in modelling geography, anthropology, political science, sociology and physics, among others.</a:t>
            </a:r>
          </a:p>
        </p:txBody>
      </p:sp>
      <p:sp>
        <p:nvSpPr>
          <p:cNvPr id="126"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defTabSz="658368">
              <a:spcBef>
                <a:spcPts val="600"/>
              </a:spcBef>
              <a:buSzTx/>
              <a:buFontTx/>
              <a:buNone/>
              <a:defRPr b="1" sz="3455">
                <a:solidFill>
                  <a:srgbClr val="00B2DD"/>
                </a:solidFill>
              </a:defRPr>
            </a:lvl1pPr>
          </a:lstStyle>
          <a:p>
            <a:pPr/>
            <a:r>
              <a:t>What is a cellular automata?</a:t>
            </a: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8" name="Text Placeholder 1"/>
          <p:cNvSpPr txBox="1"/>
          <p:nvPr>
            <p:ph type="body" sz="half" idx="1"/>
          </p:nvPr>
        </p:nvSpPr>
        <p:spPr>
          <a:xfrm>
            <a:off x="674703" y="1193800"/>
            <a:ext cx="4570538" cy="3517900"/>
          </a:xfrm>
          <a:prstGeom prst="rect">
            <a:avLst/>
          </a:prstGeom>
        </p:spPr>
        <p:txBody>
          <a:bodyPr/>
          <a:lstStyle/>
          <a:p>
            <a:pPr/>
            <a:r>
              <a:t>There are many types of CA. The simplest type is a binary, nearest-neighbour, one-dimensional automaton called </a:t>
            </a:r>
            <a:r>
              <a:rPr i="1"/>
              <a:t>elementary cellular automata</a:t>
            </a:r>
            <a:r>
              <a:t>.</a:t>
            </a:r>
          </a:p>
        </p:txBody>
      </p:sp>
      <p:sp>
        <p:nvSpPr>
          <p:cNvPr id="129"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defTabSz="624078">
              <a:spcBef>
                <a:spcPts val="600"/>
              </a:spcBef>
              <a:buSzTx/>
              <a:buFontTx/>
              <a:buNone/>
              <a:defRPr b="1" sz="3276">
                <a:solidFill>
                  <a:srgbClr val="00B2DD"/>
                </a:solidFill>
              </a:defRPr>
            </a:lvl1pPr>
          </a:lstStyle>
          <a:p>
            <a:pPr/>
            <a:r>
              <a:t>Elementary Cellular Automata</a:t>
            </a:r>
          </a:p>
        </p:txBody>
      </p:sp>
      <p:pic>
        <p:nvPicPr>
          <p:cNvPr id="130" name="rule30.mov" descr="rule30.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5426054" y="1316011"/>
            <a:ext cx="3260345" cy="3273479"/>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mediacall" nodeType="clickEffect" presetSubtype="0" presetID="1" grpId="1" fill="hold">
                                  <p:stCondLst>
                                    <p:cond delay="0"/>
                                  </p:stCondLst>
                                  <p:childTnLst>
                                    <p:cmd type="call" cmd="playFrom(0.0)">
                                      <p:cBhvr>
                                        <p:cTn id="6" dur="22983" fill="hold"/>
                                        <p:tgtEl>
                                          <p:spTgt spid="130"/>
                                        </p:tgtEl>
                                      </p:cBhvr>
                                    </p:cmd>
                                  </p:childTnLst>
                                </p:cTn>
                              </p:par>
                            </p:childTnLst>
                          </p:cTn>
                        </p:par>
                      </p:childTnLst>
                    </p:cTn>
                  </p:par>
                  <p:par>
                    <p:cTn id="7" fill="hold">
                      <p:stCondLst>
                        <p:cond delay="indefinite"/>
                      </p:stCondLst>
                      <p:childTnLst>
                        <p:par>
                          <p:cTn id="8" fill="hold">
                            <p:stCondLst>
                              <p:cond delay="0"/>
                            </p:stCondLst>
                            <p:childTnLst>
                              <p:par>
                                <p:cTn id="9" presetClass="mediacall" nodeType="clickEffect" presetSubtype="0" presetID="3" grpId="1" fill="hold">
                                  <p:stCondLst>
                                    <p:cond delay="0"/>
                                  </p:stCondLst>
                                  <p:childTnLst>
                                    <p:cmd type="call" cmd="stop">
                                      <p:cBhvr>
                                        <p:cTn id="10" dur="1000" fill="hold"/>
                                        <p:tgtEl>
                                          <p:spTgt spid="130"/>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80000">
                <p:cTn id="11" fill="hold" display="0">
                  <p:stCondLst>
                    <p:cond delay="indefinite"/>
                  </p:stCondLst>
                </p:cTn>
                <p:tgtEl>
                  <p:spTgt spid="130"/>
                </p:tgtEl>
              </p:cMediaNode>
            </p:video>
            <p:seq concurrent="1" prevAc="none" nextAc="seek">
              <p:cTn id="12" evtFilter="cancelBubble" nodeType="interactiveSeq" restart="whenNotActive" fill="hold">
                <p:stCondLst>
                  <p:cond delay="0" evt="onClick">
                    <p:tgtEl>
                      <p:spTgt spid="130"/>
                    </p:tgtEl>
                  </p:cond>
                </p:stCondLst>
                <p:endSync delay="0" evt="end">
                  <p:rtn val="all"/>
                </p:endSync>
                <p:childTnLst>
                  <p:par>
                    <p:cTn id="13" fill="hold">
                      <p:stCondLst>
                        <p:cond delay="0"/>
                      </p:stCondLst>
                      <p:childTnLst>
                        <p:par>
                          <p:cTn id="14" fill="hold">
                            <p:stCondLst>
                              <p:cond delay="0"/>
                            </p:stCondLst>
                            <p:childTnLst>
                              <p:par>
                                <p:cTn id="15" presetClass="mediacall" nodeType="clickEffect" presetSubtype="0" presetID="2" fill="hold">
                                  <p:stCondLst>
                                    <p:cond delay="0"/>
                                  </p:stCondLst>
                                  <p:childTnLst>
                                    <p:cmd type="call" cmd="togglePause">
                                      <p:cBhvr>
                                        <p:cTn id="16" dur="1" fill="hold"/>
                                        <p:tgtEl>
                                          <p:spTgt spid="130"/>
                                        </p:tgtEl>
                                      </p:cBhvr>
                                    </p:cmd>
                                  </p:childTnLst>
                                </p:cTn>
                              </p:par>
                            </p:childTnLst>
                          </p:cTn>
                        </p:par>
                      </p:childTnLst>
                    </p:cTn>
                  </p:par>
                </p:childTnLst>
              </p:cTn>
              <p:nextCondLst>
                <p:cond delay="0" evt="onClick">
                  <p:tgtEl>
                    <p:spTgt spid="130"/>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2" name="Text Placeholder 1"/>
          <p:cNvSpPr txBox="1"/>
          <p:nvPr>
            <p:ph type="body" sz="half" idx="1"/>
          </p:nvPr>
        </p:nvSpPr>
        <p:spPr>
          <a:xfrm>
            <a:off x="674702" y="2341266"/>
            <a:ext cx="7816155" cy="2370435"/>
          </a:xfrm>
          <a:prstGeom prst="rect">
            <a:avLst/>
          </a:prstGeom>
        </p:spPr>
        <p:txBody>
          <a:bodyPr/>
          <a:lstStyle/>
          <a:p>
            <a:pPr marL="166306" indent="-166306" defTabSz="665226">
              <a:lnSpc>
                <a:spcPct val="108000"/>
              </a:lnSpc>
              <a:spcBef>
                <a:spcPts val="600"/>
              </a:spcBef>
              <a:defRPr sz="1940"/>
            </a:pPr>
            <a:r>
              <a:t>It is one-dimensional.</a:t>
            </a:r>
          </a:p>
          <a:p>
            <a:pPr marL="166306" indent="-166306" defTabSz="665226">
              <a:lnSpc>
                <a:spcPct val="108000"/>
              </a:lnSpc>
              <a:spcBef>
                <a:spcPts val="600"/>
              </a:spcBef>
              <a:defRPr sz="1940"/>
            </a:pPr>
            <a:r>
              <a:t>Cells can have only one of two possible values: 0 or 1. </a:t>
            </a:r>
          </a:p>
          <a:p>
            <a:pPr marL="166306" indent="-166306" defTabSz="665226">
              <a:lnSpc>
                <a:spcPct val="108000"/>
              </a:lnSpc>
              <a:spcBef>
                <a:spcPts val="600"/>
              </a:spcBef>
              <a:defRPr sz="1940"/>
            </a:pPr>
            <a:r>
              <a:t>The state a cell will have in the next generation is based on the value of:</a:t>
            </a:r>
          </a:p>
          <a:p>
            <a:pPr lvl="1" marL="498919" indent="-166306" defTabSz="665226">
              <a:lnSpc>
                <a:spcPct val="108000"/>
              </a:lnSpc>
              <a:spcBef>
                <a:spcPts val="200"/>
              </a:spcBef>
              <a:defRPr sz="1649"/>
            </a:pPr>
            <a:r>
              <a:t>the cell to its left</a:t>
            </a:r>
          </a:p>
          <a:p>
            <a:pPr lvl="1" marL="498919" indent="-166306" defTabSz="665226">
              <a:lnSpc>
                <a:spcPct val="108000"/>
              </a:lnSpc>
              <a:spcBef>
                <a:spcPts val="200"/>
              </a:spcBef>
              <a:defRPr sz="1649"/>
            </a:pPr>
            <a:r>
              <a:t>the cell itself</a:t>
            </a:r>
          </a:p>
          <a:p>
            <a:pPr lvl="1" marL="498919" indent="-166306" defTabSz="665226">
              <a:lnSpc>
                <a:spcPct val="108000"/>
              </a:lnSpc>
              <a:spcBef>
                <a:spcPts val="200"/>
              </a:spcBef>
              <a:defRPr sz="1649"/>
            </a:pPr>
            <a:r>
              <a:t>the cell to its right</a:t>
            </a:r>
          </a:p>
        </p:txBody>
      </p:sp>
      <p:sp>
        <p:nvSpPr>
          <p:cNvPr id="133" name="Text Placeholder 2"/>
          <p:cNvSpPr/>
          <p:nvPr>
            <p:ph type="body" idx="21"/>
          </p:nvPr>
        </p:nvSpPr>
        <p:spPr>
          <a:xfrm>
            <a:off x="674703" y="441848"/>
            <a:ext cx="5954698" cy="647701"/>
          </a:xfrm>
          <a:prstGeom prst="rect">
            <a:avLst/>
          </a:prstGeom>
          <a:extLst>
            <a:ext uri="{C572A759-6A51-4108-AA02-DFA0A04FC94B}">
              <ma14:wrappingTextBoxFlag xmlns:ma14="http://schemas.microsoft.com/office/mac/drawingml/2011/main" val="1"/>
            </a:ext>
          </a:extLst>
        </p:spPr>
        <p:txBody>
          <a:bodyPr/>
          <a:lstStyle>
            <a:lvl1pPr marL="0" indent="0" defTabSz="624078">
              <a:spcBef>
                <a:spcPts val="600"/>
              </a:spcBef>
              <a:buSzTx/>
              <a:buFontTx/>
              <a:buNone/>
              <a:defRPr b="1" sz="3276">
                <a:solidFill>
                  <a:srgbClr val="00B2DD"/>
                </a:solidFill>
              </a:defRPr>
            </a:lvl1pPr>
          </a:lstStyle>
          <a:p>
            <a:pPr/>
            <a:r>
              <a:t>Elementary Cellular Automata</a:t>
            </a:r>
          </a:p>
        </p:txBody>
      </p:sp>
      <p:pic>
        <p:nvPicPr>
          <p:cNvPr id="134" name="Picture 5" descr="Picture 5"/>
          <p:cNvPicPr>
            <a:picLocks noChangeAspect="1"/>
          </p:cNvPicPr>
          <p:nvPr/>
        </p:nvPicPr>
        <p:blipFill>
          <a:blip r:embed="rId2">
            <a:extLst/>
          </a:blip>
          <a:stretch>
            <a:fillRect/>
          </a:stretch>
        </p:blipFill>
        <p:spPr>
          <a:xfrm>
            <a:off x="812800" y="1342432"/>
            <a:ext cx="7518400" cy="850901"/>
          </a:xfrm>
          <a:prstGeom prst="rect">
            <a:avLst/>
          </a:prstGeom>
          <a:ln w="12700">
            <a:miter lim="400000"/>
          </a:ln>
        </p:spPr>
      </p:pic>
      <p:sp>
        <p:nvSpPr>
          <p:cNvPr id="135" name="Rectangle 6"/>
          <p:cNvSpPr/>
          <p:nvPr/>
        </p:nvSpPr>
        <p:spPr>
          <a:xfrm>
            <a:off x="2280976" y="1342432"/>
            <a:ext cx="2381460" cy="850901"/>
          </a:xfrm>
          <a:prstGeom prst="rect">
            <a:avLst/>
          </a:prstGeom>
          <a:ln w="38100">
            <a:solidFill>
              <a:srgbClr val="C00000"/>
            </a:solidFill>
            <a:miter/>
          </a:ln>
        </p:spPr>
        <p:txBody>
          <a:bodyPr lIns="45719" rIns="45719" anchor="ctr"/>
          <a:lstStyle/>
          <a:p>
            <a:pPr algn="ctr">
              <a:defRPr>
                <a:solidFill>
                  <a:srgbClr val="FFFFFF"/>
                </a:solidFill>
              </a:defRPr>
            </a:pP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7" name="Text Placeholder 1"/>
          <p:cNvSpPr txBox="1"/>
          <p:nvPr>
            <p:ph type="body" sz="quarter" idx="1"/>
          </p:nvPr>
        </p:nvSpPr>
        <p:spPr>
          <a:xfrm>
            <a:off x="718455" y="4053952"/>
            <a:ext cx="7816155" cy="884256"/>
          </a:xfrm>
          <a:prstGeom prst="rect">
            <a:avLst/>
          </a:prstGeom>
        </p:spPr>
        <p:txBody>
          <a:bodyPr/>
          <a:lstStyle>
            <a:lvl1pPr marL="0" indent="0">
              <a:lnSpc>
                <a:spcPct val="108000"/>
              </a:lnSpc>
              <a:buSzTx/>
              <a:buNone/>
              <a:defRPr i="1"/>
            </a:lvl1pPr>
          </a:lstStyle>
          <a:p>
            <a:pPr/>
            <a:r>
              <a:t>How do we compute the states for all cells at generation 1? And generation 2? And so on?</a:t>
            </a:r>
          </a:p>
        </p:txBody>
      </p:sp>
      <p:sp>
        <p:nvSpPr>
          <p:cNvPr id="138" name="Text Placeholder 2"/>
          <p:cNvSpPr/>
          <p:nvPr>
            <p:ph type="body" idx="21"/>
          </p:nvPr>
        </p:nvSpPr>
        <p:spPr>
          <a:xfrm>
            <a:off x="674703" y="441848"/>
            <a:ext cx="5954698" cy="647701"/>
          </a:xfrm>
          <a:prstGeom prst="rect">
            <a:avLst/>
          </a:prstGeom>
          <a:extLst>
            <a:ext uri="{C572A759-6A51-4108-AA02-DFA0A04FC94B}">
              <ma14:wrappingTextBoxFlag xmlns:ma14="http://schemas.microsoft.com/office/mac/drawingml/2011/main" val="1"/>
            </a:ext>
          </a:extLst>
        </p:spPr>
        <p:txBody>
          <a:bodyPr/>
          <a:lstStyle>
            <a:lvl1pPr marL="0" indent="0" defTabSz="624078">
              <a:spcBef>
                <a:spcPts val="600"/>
              </a:spcBef>
              <a:buSzTx/>
              <a:buFontTx/>
              <a:buNone/>
              <a:defRPr b="1" sz="3276">
                <a:solidFill>
                  <a:srgbClr val="00B2DD"/>
                </a:solidFill>
              </a:defRPr>
            </a:lvl1pPr>
          </a:lstStyle>
          <a:p>
            <a:pPr/>
            <a:r>
              <a:t>Elementary Cellular Automata</a:t>
            </a:r>
          </a:p>
        </p:txBody>
      </p:sp>
      <p:pic>
        <p:nvPicPr>
          <p:cNvPr id="139" name="Picture 8" descr="Picture 8"/>
          <p:cNvPicPr>
            <a:picLocks noChangeAspect="1"/>
          </p:cNvPicPr>
          <p:nvPr/>
        </p:nvPicPr>
        <p:blipFill>
          <a:blip r:embed="rId2">
            <a:extLst/>
          </a:blip>
          <a:stretch>
            <a:fillRect/>
          </a:stretch>
        </p:blipFill>
        <p:spPr>
          <a:xfrm>
            <a:off x="718456" y="1216928"/>
            <a:ext cx="7772401" cy="2709644"/>
          </a:xfrm>
          <a:prstGeom prst="rect">
            <a:avLst/>
          </a:prstGeom>
          <a:ln w="12700">
            <a:miter lim="400000"/>
          </a:ln>
        </p:spPr>
      </p:pic>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1" name="Text Placeholder 1"/>
          <p:cNvSpPr txBox="1"/>
          <p:nvPr>
            <p:ph type="body" sz="quarter" idx="1"/>
          </p:nvPr>
        </p:nvSpPr>
        <p:spPr>
          <a:xfrm>
            <a:off x="718455" y="4053952"/>
            <a:ext cx="7816155" cy="884256"/>
          </a:xfrm>
          <a:prstGeom prst="rect">
            <a:avLst/>
          </a:prstGeom>
        </p:spPr>
        <p:txBody>
          <a:bodyPr/>
          <a:lstStyle>
            <a:lvl1pPr marL="0" indent="0">
              <a:lnSpc>
                <a:spcPct val="108000"/>
              </a:lnSpc>
              <a:buSzTx/>
              <a:buNone/>
            </a:lvl1pPr>
          </a:lstStyle>
          <a:p>
            <a:pPr/>
            <a:r>
              <a:t>We calculate a new state value by looking at all the previous neighbour states.</a:t>
            </a:r>
          </a:p>
        </p:txBody>
      </p:sp>
      <p:sp>
        <p:nvSpPr>
          <p:cNvPr id="142" name="Text Placeholder 2"/>
          <p:cNvSpPr/>
          <p:nvPr>
            <p:ph type="body" idx="21"/>
          </p:nvPr>
        </p:nvSpPr>
        <p:spPr>
          <a:xfrm>
            <a:off x="674703" y="441848"/>
            <a:ext cx="5954698" cy="647701"/>
          </a:xfrm>
          <a:prstGeom prst="rect">
            <a:avLst/>
          </a:prstGeom>
          <a:extLst>
            <a:ext uri="{C572A759-6A51-4108-AA02-DFA0A04FC94B}">
              <ma14:wrappingTextBoxFlag xmlns:ma14="http://schemas.microsoft.com/office/mac/drawingml/2011/main" val="1"/>
            </a:ext>
          </a:extLst>
        </p:spPr>
        <p:txBody>
          <a:bodyPr/>
          <a:lstStyle>
            <a:lvl1pPr marL="0" indent="0" defTabSz="624078">
              <a:spcBef>
                <a:spcPts val="600"/>
              </a:spcBef>
              <a:buSzTx/>
              <a:buFontTx/>
              <a:buNone/>
              <a:defRPr b="1" sz="3276">
                <a:solidFill>
                  <a:srgbClr val="00B2DD"/>
                </a:solidFill>
              </a:defRPr>
            </a:lvl1pPr>
          </a:lstStyle>
          <a:p>
            <a:pPr/>
            <a:r>
              <a:t>Elementary Cellular Automata</a:t>
            </a:r>
          </a:p>
        </p:txBody>
      </p:sp>
      <p:pic>
        <p:nvPicPr>
          <p:cNvPr id="143" name="Picture 4" descr="Picture 4"/>
          <p:cNvPicPr>
            <a:picLocks noChangeAspect="1"/>
          </p:cNvPicPr>
          <p:nvPr/>
        </p:nvPicPr>
        <p:blipFill>
          <a:blip r:embed="rId2">
            <a:extLst/>
          </a:blip>
          <a:stretch>
            <a:fillRect/>
          </a:stretch>
        </p:blipFill>
        <p:spPr>
          <a:xfrm>
            <a:off x="718456" y="1297134"/>
            <a:ext cx="7772401" cy="1996026"/>
          </a:xfrm>
          <a:prstGeom prst="rect">
            <a:avLst/>
          </a:prstGeom>
          <a:ln w="12700">
            <a:miter lim="400000"/>
          </a:ln>
        </p:spPr>
      </p:pic>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5" name="Text Placeholder 1"/>
          <p:cNvSpPr txBox="1"/>
          <p:nvPr>
            <p:ph type="body" sz="quarter" idx="1"/>
          </p:nvPr>
        </p:nvSpPr>
        <p:spPr>
          <a:xfrm>
            <a:off x="718455" y="1193340"/>
            <a:ext cx="7816155" cy="884257"/>
          </a:xfrm>
          <a:prstGeom prst="rect">
            <a:avLst/>
          </a:prstGeom>
        </p:spPr>
        <p:txBody>
          <a:bodyPr/>
          <a:lstStyle>
            <a:lvl1pPr marL="0" indent="0">
              <a:lnSpc>
                <a:spcPct val="108000"/>
              </a:lnSpc>
              <a:buSzTx/>
              <a:buNone/>
            </a:lvl1pPr>
          </a:lstStyle>
          <a:p>
            <a:pPr/>
            <a:r>
              <a:t>We have three cells, each with a state of 0 or 1. How many possible configurations are there?</a:t>
            </a:r>
          </a:p>
        </p:txBody>
      </p:sp>
      <p:sp>
        <p:nvSpPr>
          <p:cNvPr id="146" name="Text Placeholder 2"/>
          <p:cNvSpPr/>
          <p:nvPr>
            <p:ph type="body" idx="21"/>
          </p:nvPr>
        </p:nvSpPr>
        <p:spPr>
          <a:xfrm>
            <a:off x="674703" y="441848"/>
            <a:ext cx="5954698" cy="647701"/>
          </a:xfrm>
          <a:prstGeom prst="rect">
            <a:avLst/>
          </a:prstGeom>
          <a:extLst>
            <a:ext uri="{C572A759-6A51-4108-AA02-DFA0A04FC94B}">
              <ma14:wrappingTextBoxFlag xmlns:ma14="http://schemas.microsoft.com/office/mac/drawingml/2011/main" val="1"/>
            </a:ext>
          </a:extLst>
        </p:spPr>
        <p:txBody>
          <a:bodyPr/>
          <a:lstStyle>
            <a:lvl1pPr marL="0" indent="0" defTabSz="624078">
              <a:spcBef>
                <a:spcPts val="600"/>
              </a:spcBef>
              <a:buSzTx/>
              <a:buFontTx/>
              <a:buNone/>
              <a:defRPr b="1" sz="3276">
                <a:solidFill>
                  <a:srgbClr val="00B2DD"/>
                </a:solidFill>
              </a:defRPr>
            </a:lvl1pPr>
          </a:lstStyle>
          <a:p>
            <a:pPr/>
            <a:r>
              <a:t>Elementary Cellular Automata</a:t>
            </a:r>
          </a:p>
        </p:txBody>
      </p:sp>
      <p:pic>
        <p:nvPicPr>
          <p:cNvPr id="147" name="Picture 5" descr="Picture 5"/>
          <p:cNvPicPr>
            <a:picLocks noChangeAspect="1"/>
          </p:cNvPicPr>
          <p:nvPr/>
        </p:nvPicPr>
        <p:blipFill>
          <a:blip r:embed="rId2">
            <a:extLst/>
          </a:blip>
          <a:stretch>
            <a:fillRect/>
          </a:stretch>
        </p:blipFill>
        <p:spPr>
          <a:xfrm>
            <a:off x="762208" y="2607421"/>
            <a:ext cx="7772401" cy="458485"/>
          </a:xfrm>
          <a:prstGeom prst="rect">
            <a:avLst/>
          </a:prstGeom>
          <a:ln w="38100">
            <a:solidFill>
              <a:srgbClr val="C00000"/>
            </a:solidFill>
          </a:ln>
        </p:spPr>
      </p:pic>
      <p:sp>
        <p:nvSpPr>
          <p:cNvPr id="148" name="Text Placeholder 1"/>
          <p:cNvSpPr txBox="1"/>
          <p:nvPr/>
        </p:nvSpPr>
        <p:spPr>
          <a:xfrm>
            <a:off x="764175" y="3508030"/>
            <a:ext cx="7724715" cy="884256"/>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lvl1pPr>
              <a:lnSpc>
                <a:spcPct val="108000"/>
              </a:lnSpc>
              <a:spcBef>
                <a:spcPts val="700"/>
              </a:spcBef>
              <a:defRPr sz="2400"/>
            </a:lvl1pPr>
          </a:lstStyle>
          <a:p>
            <a:pPr/>
            <a:r>
              <a:t>Three cells define a 3-bit number, and how high can you count with 3 bits?</a:t>
            </a:r>
          </a:p>
        </p:txBody>
      </p:sp>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0" name="Text Placeholder 1"/>
          <p:cNvSpPr txBox="1"/>
          <p:nvPr>
            <p:ph type="body" sz="half" idx="1"/>
          </p:nvPr>
        </p:nvSpPr>
        <p:spPr>
          <a:xfrm>
            <a:off x="663922" y="1277036"/>
            <a:ext cx="7816155" cy="1228881"/>
          </a:xfrm>
          <a:prstGeom prst="rect">
            <a:avLst/>
          </a:prstGeom>
        </p:spPr>
        <p:txBody>
          <a:bodyPr/>
          <a:lstStyle>
            <a:lvl1pPr marL="0" indent="0">
              <a:lnSpc>
                <a:spcPct val="108000"/>
              </a:lnSpc>
              <a:buSzTx/>
              <a:buNone/>
              <a:defRPr sz="2200"/>
            </a:lvl1pPr>
          </a:lstStyle>
          <a:p>
            <a:pPr/>
            <a:r>
              <a:t>Once we have defined all the possible configurations, we need to define an outcome (new state value: 0 or 1) for each – this is known as the rule set</a:t>
            </a:r>
          </a:p>
        </p:txBody>
      </p:sp>
      <p:sp>
        <p:nvSpPr>
          <p:cNvPr id="151" name="Text Placeholder 2"/>
          <p:cNvSpPr/>
          <p:nvPr>
            <p:ph type="body" idx="21"/>
          </p:nvPr>
        </p:nvSpPr>
        <p:spPr>
          <a:xfrm>
            <a:off x="674703" y="441848"/>
            <a:ext cx="5954698" cy="647701"/>
          </a:xfrm>
          <a:prstGeom prst="rect">
            <a:avLst/>
          </a:prstGeom>
          <a:extLst>
            <a:ext uri="{C572A759-6A51-4108-AA02-DFA0A04FC94B}">
              <ma14:wrappingTextBoxFlag xmlns:ma14="http://schemas.microsoft.com/office/mac/drawingml/2011/main" val="1"/>
            </a:ext>
          </a:extLst>
        </p:spPr>
        <p:txBody>
          <a:bodyPr/>
          <a:lstStyle>
            <a:lvl1pPr marL="0" indent="0" defTabSz="624078">
              <a:spcBef>
                <a:spcPts val="600"/>
              </a:spcBef>
              <a:buSzTx/>
              <a:buFontTx/>
              <a:buNone/>
              <a:defRPr b="1" sz="3276">
                <a:solidFill>
                  <a:srgbClr val="00B2DD"/>
                </a:solidFill>
              </a:defRPr>
            </a:lvl1pPr>
          </a:lstStyle>
          <a:p>
            <a:pPr/>
            <a:r>
              <a:t>Elementary Cellular Automata</a:t>
            </a:r>
          </a:p>
        </p:txBody>
      </p:sp>
      <p:pic>
        <p:nvPicPr>
          <p:cNvPr id="152" name="Picture 5" descr="Picture 5"/>
          <p:cNvPicPr>
            <a:picLocks noChangeAspect="1"/>
          </p:cNvPicPr>
          <p:nvPr/>
        </p:nvPicPr>
        <p:blipFill>
          <a:blip r:embed="rId2">
            <a:extLst/>
          </a:blip>
          <a:stretch>
            <a:fillRect/>
          </a:stretch>
        </p:blipFill>
        <p:spPr>
          <a:xfrm>
            <a:off x="572756" y="2903343"/>
            <a:ext cx="7772401" cy="1228880"/>
          </a:xfrm>
          <a:prstGeom prst="rect">
            <a:avLst/>
          </a:prstGeom>
          <a:ln w="12700">
            <a:miter lim="400000"/>
          </a:ln>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1" name="Text Placeholder 1"/>
          <p:cNvSpPr txBox="1"/>
          <p:nvPr>
            <p:ph type="body" idx="1"/>
          </p:nvPr>
        </p:nvSpPr>
        <p:spPr>
          <a:xfrm>
            <a:off x="884240" y="1968175"/>
            <a:ext cx="7642143" cy="2819141"/>
          </a:xfrm>
          <a:prstGeom prst="rect">
            <a:avLst/>
          </a:prstGeom>
        </p:spPr>
        <p:txBody>
          <a:bodyPr/>
          <a:lstStyle/>
          <a:p>
            <a:pPr/>
            <a:r>
              <a:t>What is simulation and modelling?</a:t>
            </a:r>
          </a:p>
          <a:p>
            <a:pPr/>
            <a:r>
              <a:t>Probabilistic Cellular Automata</a:t>
            </a:r>
          </a:p>
          <a:p>
            <a:pPr/>
            <a:r>
              <a:t>SIR model</a:t>
            </a:r>
          </a:p>
        </p:txBody>
      </p:sp>
      <p:sp>
        <p:nvSpPr>
          <p:cNvPr id="82"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p>
            <a:pPr/>
            <a:r>
              <a:t>Agenda</a:t>
            </a:r>
          </a:p>
        </p:txBody>
      </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4" name="Text Placeholder 1"/>
          <p:cNvSpPr txBox="1"/>
          <p:nvPr>
            <p:ph type="body" sz="quarter" idx="1"/>
          </p:nvPr>
        </p:nvSpPr>
        <p:spPr>
          <a:xfrm>
            <a:off x="674703" y="3526969"/>
            <a:ext cx="7834298" cy="1184731"/>
          </a:xfrm>
          <a:prstGeom prst="rect">
            <a:avLst/>
          </a:prstGeom>
        </p:spPr>
        <p:txBody>
          <a:bodyPr/>
          <a:lstStyle/>
          <a:p>
            <a:pPr/>
            <a:r>
              <a:t>Try applying the same logic to all of the cells above and fill in the empty cells</a:t>
            </a:r>
          </a:p>
        </p:txBody>
      </p:sp>
      <p:sp>
        <p:nvSpPr>
          <p:cNvPr id="155"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defTabSz="624078">
              <a:spcBef>
                <a:spcPts val="600"/>
              </a:spcBef>
              <a:buSzTx/>
              <a:buFontTx/>
              <a:buNone/>
              <a:defRPr b="1" sz="3276">
                <a:solidFill>
                  <a:srgbClr val="00B2DD"/>
                </a:solidFill>
              </a:defRPr>
            </a:lvl1pPr>
          </a:lstStyle>
          <a:p>
            <a:pPr/>
            <a:r>
              <a:t>Elementary Cellular Automata</a:t>
            </a:r>
          </a:p>
        </p:txBody>
      </p:sp>
      <p:pic>
        <p:nvPicPr>
          <p:cNvPr id="156" name="Picture 4" descr="Picture 4"/>
          <p:cNvPicPr>
            <a:picLocks noChangeAspect="1"/>
          </p:cNvPicPr>
          <p:nvPr/>
        </p:nvPicPr>
        <p:blipFill>
          <a:blip r:embed="rId2">
            <a:extLst/>
          </a:blip>
          <a:stretch>
            <a:fillRect/>
          </a:stretch>
        </p:blipFill>
        <p:spPr>
          <a:xfrm>
            <a:off x="736600" y="1193800"/>
            <a:ext cx="7772400" cy="1820060"/>
          </a:xfrm>
          <a:prstGeom prst="rect">
            <a:avLst/>
          </a:prstGeom>
          <a:ln w="12700">
            <a:miter lim="400000"/>
          </a:ln>
        </p:spPr>
      </p:pic>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8" name="Text Placeholder 1"/>
          <p:cNvSpPr txBox="1"/>
          <p:nvPr>
            <p:ph type="body" idx="1"/>
          </p:nvPr>
        </p:nvSpPr>
        <p:spPr>
          <a:xfrm>
            <a:off x="654851" y="1445008"/>
            <a:ext cx="7834298" cy="3517901"/>
          </a:xfrm>
          <a:prstGeom prst="rect">
            <a:avLst/>
          </a:prstGeom>
        </p:spPr>
        <p:txBody>
          <a:bodyPr/>
          <a:lstStyle/>
          <a:p>
            <a:pPr marL="0" indent="0" defTabSz="617219">
              <a:spcBef>
                <a:spcPts val="600"/>
              </a:spcBef>
              <a:buSzTx/>
              <a:buNone/>
              <a:defRPr sz="2159"/>
            </a:pPr>
            <a:r>
              <a:t>Rule set:</a:t>
            </a:r>
          </a:p>
          <a:p>
            <a:pPr marL="0" indent="0" defTabSz="617219">
              <a:spcBef>
                <a:spcPts val="600"/>
              </a:spcBef>
              <a:buSzTx/>
              <a:buNone/>
              <a:defRPr sz="2159"/>
            </a:pPr>
          </a:p>
          <a:p>
            <a:pPr marL="0" indent="0" defTabSz="617219">
              <a:spcBef>
                <a:spcPts val="600"/>
              </a:spcBef>
              <a:buSzTx/>
              <a:buNone/>
              <a:defRPr sz="2159"/>
            </a:pPr>
            <a:r>
              <a:t>Output:</a:t>
            </a:r>
          </a:p>
          <a:p>
            <a:pPr marL="0" indent="0" defTabSz="617219">
              <a:spcBef>
                <a:spcPts val="600"/>
              </a:spcBef>
              <a:buSzTx/>
              <a:buNone/>
              <a:defRPr sz="2159"/>
            </a:pPr>
          </a:p>
          <a:p>
            <a:pPr marL="0" indent="0" defTabSz="617219">
              <a:spcBef>
                <a:spcPts val="600"/>
              </a:spcBef>
              <a:buSzTx/>
              <a:buNone/>
              <a:defRPr sz="2159"/>
            </a:pPr>
          </a:p>
          <a:p>
            <a:pPr marL="0" indent="0" defTabSz="617219">
              <a:spcBef>
                <a:spcPts val="600"/>
              </a:spcBef>
              <a:buSzTx/>
              <a:buNone/>
              <a:defRPr sz="2159"/>
            </a:pPr>
            <a:r>
              <a:t>There are eight possible neighbourhood configurations; we therefore define a “ruleset” as a list of 8 bits.  This is rule 90.</a:t>
            </a:r>
          </a:p>
        </p:txBody>
      </p:sp>
      <p:sp>
        <p:nvSpPr>
          <p:cNvPr id="159"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a:buSzTx/>
              <a:buFontTx/>
              <a:buNone/>
              <a:defRPr b="1" sz="3600">
                <a:solidFill>
                  <a:srgbClr val="00B2DD"/>
                </a:solidFill>
              </a:defRPr>
            </a:lvl1pPr>
          </a:lstStyle>
          <a:p>
            <a:pPr/>
            <a:r>
              <a:t>Visualising the output</a:t>
            </a:r>
          </a:p>
        </p:txBody>
      </p:sp>
      <p:pic>
        <p:nvPicPr>
          <p:cNvPr id="160" name="Picture 4" descr="Picture 4"/>
          <p:cNvPicPr>
            <a:picLocks noChangeAspect="1"/>
          </p:cNvPicPr>
          <p:nvPr/>
        </p:nvPicPr>
        <p:blipFill>
          <a:blip r:embed="rId2">
            <a:extLst/>
          </a:blip>
          <a:stretch>
            <a:fillRect/>
          </a:stretch>
        </p:blipFill>
        <p:spPr>
          <a:xfrm>
            <a:off x="2373109" y="1311873"/>
            <a:ext cx="5602972" cy="1010733"/>
          </a:xfrm>
          <a:prstGeom prst="rect">
            <a:avLst/>
          </a:prstGeom>
          <a:ln w="12700">
            <a:miter lim="400000"/>
          </a:ln>
        </p:spPr>
      </p:pic>
      <p:pic>
        <p:nvPicPr>
          <p:cNvPr id="161" name="Picture 6" descr="Picture 6"/>
          <p:cNvPicPr>
            <a:picLocks noChangeAspect="1"/>
          </p:cNvPicPr>
          <p:nvPr/>
        </p:nvPicPr>
        <p:blipFill>
          <a:blip r:embed="rId3">
            <a:extLst/>
          </a:blip>
          <a:stretch>
            <a:fillRect/>
          </a:stretch>
        </p:blipFill>
        <p:spPr>
          <a:xfrm>
            <a:off x="2984029" y="2322604"/>
            <a:ext cx="4381131" cy="1496392"/>
          </a:xfrm>
          <a:prstGeom prst="rect">
            <a:avLst/>
          </a:prstGeom>
          <a:ln w="12700">
            <a:miter lim="400000"/>
          </a:ln>
        </p:spPr>
      </p:pic>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63" name="Picture 2" descr="Picture 2"/>
          <p:cNvPicPr>
            <a:picLocks noChangeAspect="1"/>
          </p:cNvPicPr>
          <p:nvPr/>
        </p:nvPicPr>
        <p:blipFill>
          <a:blip r:embed="rId2">
            <a:extLst/>
          </a:blip>
          <a:stretch>
            <a:fillRect/>
          </a:stretch>
        </p:blipFill>
        <p:spPr>
          <a:xfrm>
            <a:off x="546100" y="0"/>
            <a:ext cx="8051800" cy="5143500"/>
          </a:xfrm>
          <a:prstGeom prst="rect">
            <a:avLst/>
          </a:prstGeom>
          <a:ln w="12700">
            <a:miter lim="400000"/>
          </a:ln>
        </p:spPr>
      </p:pic>
    </p:spTree>
  </p:cSld>
  <p:clrMapOvr>
    <a:masterClrMapping/>
  </p:clrMapOvr>
  <p:transition xmlns:p14="http://schemas.microsoft.com/office/powerpoint/2010/main" spd="med" advClick="1"/>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5" name="Text Placeholder 1"/>
          <p:cNvSpPr txBox="1"/>
          <p:nvPr>
            <p:ph type="body" sz="half" idx="1"/>
          </p:nvPr>
        </p:nvSpPr>
        <p:spPr>
          <a:xfrm>
            <a:off x="674703" y="1193800"/>
            <a:ext cx="4530344" cy="3517900"/>
          </a:xfrm>
          <a:prstGeom prst="rect">
            <a:avLst/>
          </a:prstGeom>
        </p:spPr>
        <p:txBody>
          <a:bodyPr/>
          <a:lstStyle/>
          <a:p>
            <a:pPr/>
            <a:r>
              <a:t>This will introduce some additional complexity; each cell will have a bigger neighbourhood, but that will open up the door to a range of possible applications.</a:t>
            </a:r>
          </a:p>
        </p:txBody>
      </p:sp>
      <p:sp>
        <p:nvSpPr>
          <p:cNvPr id="166"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a:buSzTx/>
              <a:buFontTx/>
              <a:buNone/>
              <a:defRPr b="1" sz="3600">
                <a:solidFill>
                  <a:srgbClr val="00B2DD"/>
                </a:solidFill>
              </a:defRPr>
            </a:lvl1pPr>
          </a:lstStyle>
          <a:p>
            <a:pPr/>
            <a:r>
              <a:t>Moving to two dimensions</a:t>
            </a:r>
          </a:p>
        </p:txBody>
      </p:sp>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8" name="Text Placeholder 1"/>
          <p:cNvSpPr txBox="1"/>
          <p:nvPr>
            <p:ph type="body" sz="half" idx="1"/>
          </p:nvPr>
        </p:nvSpPr>
        <p:spPr>
          <a:xfrm>
            <a:off x="674703" y="3506873"/>
            <a:ext cx="7834298" cy="1204826"/>
          </a:xfrm>
          <a:prstGeom prst="rect">
            <a:avLst/>
          </a:prstGeom>
        </p:spPr>
        <p:txBody>
          <a:bodyPr/>
          <a:lstStyle/>
          <a:p>
            <a:pPr/>
            <a:r>
              <a:t>Cellular automata neighbourhoods: (a) Empty, (b) Von Neumann, (c) Moore, (d) MvonN, (e) Extended. </a:t>
            </a:r>
          </a:p>
        </p:txBody>
      </p:sp>
      <p:sp>
        <p:nvSpPr>
          <p:cNvPr id="169"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a:buSzTx/>
              <a:buFontTx/>
              <a:buNone/>
              <a:defRPr b="1" sz="3600">
                <a:solidFill>
                  <a:srgbClr val="00B2DD"/>
                </a:solidFill>
              </a:defRPr>
            </a:lvl1pPr>
          </a:lstStyle>
          <a:p>
            <a:pPr/>
            <a:r>
              <a:t>Neighbourhoods</a:t>
            </a:r>
          </a:p>
        </p:txBody>
      </p:sp>
      <p:pic>
        <p:nvPicPr>
          <p:cNvPr id="170" name="Picture 2" descr="Picture 2"/>
          <p:cNvPicPr>
            <a:picLocks noChangeAspect="1"/>
          </p:cNvPicPr>
          <p:nvPr/>
        </p:nvPicPr>
        <p:blipFill>
          <a:blip r:embed="rId2">
            <a:extLst/>
          </a:blip>
          <a:stretch>
            <a:fillRect/>
          </a:stretch>
        </p:blipFill>
        <p:spPr>
          <a:xfrm>
            <a:off x="806450" y="1835150"/>
            <a:ext cx="7531100" cy="1473200"/>
          </a:xfrm>
          <a:prstGeom prst="rect">
            <a:avLst/>
          </a:prstGeom>
          <a:ln w="12700">
            <a:miter lim="400000"/>
          </a:ln>
        </p:spPr>
      </p:pic>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2" name="Text Placeholder 1"/>
          <p:cNvSpPr txBox="1"/>
          <p:nvPr>
            <p:ph type="body" sz="half" idx="1"/>
          </p:nvPr>
        </p:nvSpPr>
        <p:spPr>
          <a:xfrm>
            <a:off x="674703" y="1193799"/>
            <a:ext cx="4259037" cy="3599266"/>
          </a:xfrm>
          <a:prstGeom prst="rect">
            <a:avLst/>
          </a:prstGeom>
        </p:spPr>
        <p:txBody>
          <a:bodyPr/>
          <a:lstStyle/>
          <a:p>
            <a:pPr marL="169735" indent="-169735" defTabSz="678941">
              <a:lnSpc>
                <a:spcPct val="108000"/>
              </a:lnSpc>
              <a:spcBef>
                <a:spcPts val="600"/>
              </a:spcBef>
              <a:defRPr sz="2178"/>
            </a:pPr>
            <a:r>
              <a:t>First, instead of a line of cells, we now have a two-dimensional matrix of cells. As with the elementary CA, the possible states are 0 or 1. Only in this case, since we’re talking about “life," 0 means dead and 1 means alive.</a:t>
            </a:r>
          </a:p>
          <a:p>
            <a:pPr marL="169735" indent="-169735" defTabSz="678941">
              <a:lnSpc>
                <a:spcPct val="108000"/>
              </a:lnSpc>
              <a:spcBef>
                <a:spcPts val="600"/>
              </a:spcBef>
              <a:defRPr sz="2178"/>
            </a:pPr>
            <a:r>
              <a:t>The cell’s neighbourhood has also expanded.</a:t>
            </a:r>
          </a:p>
        </p:txBody>
      </p:sp>
      <p:sp>
        <p:nvSpPr>
          <p:cNvPr id="173"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a:buSzTx/>
              <a:buFontTx/>
              <a:buNone/>
              <a:defRPr b="1" sz="3600">
                <a:solidFill>
                  <a:srgbClr val="00B2DD"/>
                </a:solidFill>
              </a:defRPr>
            </a:lvl1pPr>
          </a:lstStyle>
          <a:p>
            <a:pPr/>
            <a:r>
              <a:t>Game of Life</a:t>
            </a:r>
          </a:p>
        </p:txBody>
      </p:sp>
      <p:pic>
        <p:nvPicPr>
          <p:cNvPr id="174" name="Picture 4" descr="Picture 4"/>
          <p:cNvPicPr>
            <a:picLocks noChangeAspect="1"/>
          </p:cNvPicPr>
          <p:nvPr/>
        </p:nvPicPr>
        <p:blipFill>
          <a:blip r:embed="rId2">
            <a:extLst/>
          </a:blip>
          <a:stretch>
            <a:fillRect/>
          </a:stretch>
        </p:blipFill>
        <p:spPr>
          <a:xfrm>
            <a:off x="5147476" y="1542489"/>
            <a:ext cx="3705122" cy="3031464"/>
          </a:xfrm>
          <a:prstGeom prst="rect">
            <a:avLst/>
          </a:prstGeom>
          <a:ln w="12700">
            <a:miter lim="400000"/>
          </a:ln>
        </p:spPr>
      </p:pic>
    </p:spTree>
  </p:cSld>
  <p:clrMapOvr>
    <a:masterClrMapping/>
  </p:clrMapOvr>
  <p:transition xmlns:p14="http://schemas.microsoft.com/office/powerpoint/2010/main" spd="med" advClick="1"/>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6" name="Text Placeholder 1"/>
          <p:cNvSpPr txBox="1"/>
          <p:nvPr>
            <p:ph type="body" idx="1"/>
          </p:nvPr>
        </p:nvSpPr>
        <p:spPr>
          <a:xfrm>
            <a:off x="674703" y="1193800"/>
            <a:ext cx="7834298" cy="3517900"/>
          </a:xfrm>
          <a:prstGeom prst="rect">
            <a:avLst/>
          </a:prstGeom>
        </p:spPr>
        <p:txBody>
          <a:bodyPr/>
          <a:lstStyle/>
          <a:p>
            <a:pPr/>
            <a:r>
              <a:t>With nine cells, we have 9 bits, or 512 possible neighbourhoods. In most cases, it would be impractical to define an outcome for every single possibility. </a:t>
            </a:r>
          </a:p>
          <a:p>
            <a:pPr/>
            <a:r>
              <a:t>The Game of Life gets around this problem by defining a set of rules according to general characteristics of the neighborhood. </a:t>
            </a:r>
          </a:p>
        </p:txBody>
      </p:sp>
      <p:sp>
        <p:nvSpPr>
          <p:cNvPr id="177"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a:buSzTx/>
              <a:buFontTx/>
              <a:buNone/>
              <a:defRPr b="1" sz="3600">
                <a:solidFill>
                  <a:srgbClr val="00B2DD"/>
                </a:solidFill>
              </a:defRPr>
            </a:lvl1pPr>
          </a:lstStyle>
          <a:p>
            <a:pPr/>
            <a:r>
              <a:t>Rule Set</a:t>
            </a:r>
          </a:p>
        </p:txBody>
      </p:sp>
    </p:spTree>
  </p:cSld>
  <p:clrMapOvr>
    <a:masterClrMapping/>
  </p:clrMapOvr>
  <p:transition xmlns:p14="http://schemas.microsoft.com/office/powerpoint/2010/main" spd="med" advClick="1"/>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9" name="Text Placeholder 1"/>
          <p:cNvSpPr txBox="1"/>
          <p:nvPr>
            <p:ph type="body" idx="1"/>
          </p:nvPr>
        </p:nvSpPr>
        <p:spPr>
          <a:xfrm>
            <a:off x="674703" y="1193800"/>
            <a:ext cx="7834298" cy="3780134"/>
          </a:xfrm>
          <a:prstGeom prst="rect">
            <a:avLst/>
          </a:prstGeom>
        </p:spPr>
        <p:txBody>
          <a:bodyPr/>
          <a:lstStyle/>
          <a:p>
            <a:pPr>
              <a:lnSpc>
                <a:spcPct val="96000"/>
              </a:lnSpc>
              <a:buFontTx/>
              <a:buAutoNum type="arabicPeriod" startAt="1"/>
              <a:defRPr b="1" i="1" sz="1800"/>
            </a:pPr>
            <a:r>
              <a:t>Death.</a:t>
            </a:r>
            <a:r>
              <a:rPr b="0" i="0"/>
              <a:t> If a cell is alive (state = 1) it will die (state becomes 0) under the following circumstances:</a:t>
            </a:r>
          </a:p>
          <a:p>
            <a:pPr lvl="1" marL="514350" indent="-171450">
              <a:lnSpc>
                <a:spcPct val="96000"/>
              </a:lnSpc>
              <a:spcBef>
                <a:spcPts val="300"/>
              </a:spcBef>
              <a:buFontTx/>
              <a:buAutoNum type="arabicPeriod" startAt="1"/>
              <a:defRPr b="1" i="1" sz="1500"/>
            </a:pPr>
            <a:r>
              <a:t>Overpopulation:</a:t>
            </a:r>
            <a:r>
              <a:rPr b="0" i="0"/>
              <a:t> If the cell has four or more alive neighbours, it dies. </a:t>
            </a:r>
          </a:p>
          <a:p>
            <a:pPr lvl="1" marL="514350" indent="-171450">
              <a:lnSpc>
                <a:spcPct val="96000"/>
              </a:lnSpc>
              <a:spcBef>
                <a:spcPts val="300"/>
              </a:spcBef>
              <a:buFontTx/>
              <a:buAutoNum type="arabicPeriod" startAt="1"/>
              <a:defRPr b="1" i="1" sz="1500"/>
            </a:pPr>
            <a:r>
              <a:t>Loneliness:</a:t>
            </a:r>
            <a:r>
              <a:rPr b="0" i="0"/>
              <a:t> If the cell has one or fewer alive neighbours, it dies. </a:t>
            </a:r>
          </a:p>
          <a:p>
            <a:pPr>
              <a:lnSpc>
                <a:spcPct val="96000"/>
              </a:lnSpc>
              <a:buFontTx/>
              <a:buAutoNum type="arabicPeriod" startAt="1"/>
              <a:defRPr b="1" i="1" sz="1800"/>
            </a:pPr>
            <a:r>
              <a:t>Birth.</a:t>
            </a:r>
            <a:r>
              <a:rPr b="0" i="0"/>
              <a:t> If a cell is dead (state = 0) it will come to life (state becomes 1) if it has exactly three alive neighbours (no more, no less). </a:t>
            </a:r>
          </a:p>
          <a:p>
            <a:pPr>
              <a:lnSpc>
                <a:spcPct val="96000"/>
              </a:lnSpc>
              <a:buFontTx/>
              <a:buAutoNum type="arabicPeriod" startAt="1"/>
              <a:defRPr b="1" i="1" sz="1800"/>
            </a:pPr>
            <a:r>
              <a:t>Stasis.</a:t>
            </a:r>
            <a:r>
              <a:rPr b="0" i="0"/>
              <a:t> In all other cases, the cell state does not change. To be thorough, let’s describe those scenarios. </a:t>
            </a:r>
          </a:p>
          <a:p>
            <a:pPr lvl="1" marL="514350" indent="-171450">
              <a:lnSpc>
                <a:spcPct val="96000"/>
              </a:lnSpc>
              <a:spcBef>
                <a:spcPts val="300"/>
              </a:spcBef>
              <a:buFontTx/>
              <a:buAutoNum type="arabicPeriod" startAt="1"/>
              <a:defRPr b="1" i="1" sz="1500"/>
            </a:pPr>
            <a:r>
              <a:t>Staying Alive:</a:t>
            </a:r>
            <a:r>
              <a:rPr b="0" i="0"/>
              <a:t> If a cell is alive and has exactly two or three live neighbours, it stays alive. </a:t>
            </a:r>
          </a:p>
          <a:p>
            <a:pPr lvl="1" marL="514350" indent="-171450">
              <a:lnSpc>
                <a:spcPct val="96000"/>
              </a:lnSpc>
              <a:spcBef>
                <a:spcPts val="300"/>
              </a:spcBef>
              <a:buFontTx/>
              <a:buAutoNum type="arabicPeriod" startAt="1"/>
              <a:defRPr b="1" i="1" sz="1500"/>
            </a:pPr>
            <a:r>
              <a:t>Staying Dead:</a:t>
            </a:r>
            <a:r>
              <a:rPr b="0" i="0"/>
              <a:t> If a cell is dead and has anything other than three live neighbours, it stays dead. </a:t>
            </a:r>
          </a:p>
        </p:txBody>
      </p:sp>
      <p:sp>
        <p:nvSpPr>
          <p:cNvPr id="180"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a:buSzTx/>
              <a:buFontTx/>
              <a:buNone/>
              <a:defRPr b="1" sz="3600">
                <a:solidFill>
                  <a:srgbClr val="00B2DD"/>
                </a:solidFill>
              </a:defRPr>
            </a:lvl1pPr>
          </a:lstStyle>
          <a:p>
            <a:pPr/>
            <a:r>
              <a:t>Rule Set</a:t>
            </a:r>
          </a:p>
        </p:txBody>
      </p:sp>
    </p:spTree>
  </p:cSld>
  <p:clrMapOvr>
    <a:masterClrMapping/>
  </p:clrMapOvr>
  <p:transition xmlns:p14="http://schemas.microsoft.com/office/powerpoint/2010/main" spd="med" advClick="1"/>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2" name="Text Placeholder 2"/>
          <p:cNvSpPr txBox="1"/>
          <p:nvPr>
            <p:ph type="body" sz="quarter" idx="1"/>
          </p:nvPr>
        </p:nvSpPr>
        <p:spPr>
          <a:xfrm>
            <a:off x="674703" y="431801"/>
            <a:ext cx="5954698" cy="647700"/>
          </a:xfrm>
          <a:prstGeom prst="rect">
            <a:avLst/>
          </a:prstGeom>
        </p:spPr>
        <p:txBody>
          <a:bodyPr/>
          <a:lstStyle>
            <a:lvl1pPr marL="0" indent="0">
              <a:lnSpc>
                <a:spcPct val="90000"/>
              </a:lnSpc>
              <a:buSzTx/>
              <a:buNone/>
              <a:defRPr b="1" sz="3600">
                <a:solidFill>
                  <a:srgbClr val="00B2DD"/>
                </a:solidFill>
              </a:defRPr>
            </a:lvl1pPr>
          </a:lstStyle>
          <a:p>
            <a:pPr/>
            <a:r>
              <a:t>Examples</a:t>
            </a:r>
          </a:p>
        </p:txBody>
      </p:sp>
      <p:pic>
        <p:nvPicPr>
          <p:cNvPr id="183" name="Picture 4" descr="Picture 4"/>
          <p:cNvPicPr>
            <a:picLocks noChangeAspect="1"/>
          </p:cNvPicPr>
          <p:nvPr/>
        </p:nvPicPr>
        <p:blipFill>
          <a:blip r:embed="rId2">
            <a:extLst/>
          </a:blip>
          <a:stretch>
            <a:fillRect/>
          </a:stretch>
        </p:blipFill>
        <p:spPr>
          <a:xfrm>
            <a:off x="674703" y="1301543"/>
            <a:ext cx="7772401" cy="2238963"/>
          </a:xfrm>
          <a:prstGeom prst="rect">
            <a:avLst/>
          </a:prstGeom>
          <a:ln w="12700">
            <a:miter lim="400000"/>
          </a:ln>
        </p:spPr>
      </p:pic>
    </p:spTree>
  </p:cSld>
  <p:clrMapOvr>
    <a:masterClrMapping/>
  </p:clrMapOvr>
  <p:transition xmlns:p14="http://schemas.microsoft.com/office/powerpoint/2010/main" spd="med" advClick="1"/>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5" name="Text Placeholder 2"/>
          <p:cNvSpPr txBox="1"/>
          <p:nvPr>
            <p:ph type="body" sz="quarter" idx="1"/>
          </p:nvPr>
        </p:nvSpPr>
        <p:spPr>
          <a:xfrm>
            <a:off x="674703" y="431801"/>
            <a:ext cx="5954698" cy="647700"/>
          </a:xfrm>
          <a:prstGeom prst="rect">
            <a:avLst/>
          </a:prstGeom>
        </p:spPr>
        <p:txBody>
          <a:bodyPr/>
          <a:lstStyle>
            <a:lvl1pPr marL="0" indent="0">
              <a:lnSpc>
                <a:spcPct val="90000"/>
              </a:lnSpc>
              <a:buSzTx/>
              <a:buNone/>
              <a:defRPr b="1" sz="3600">
                <a:solidFill>
                  <a:srgbClr val="00B2DD"/>
                </a:solidFill>
              </a:defRPr>
            </a:lvl1pPr>
          </a:lstStyle>
          <a:p>
            <a:pPr/>
            <a:r>
              <a:t>Visualising the output</a:t>
            </a:r>
          </a:p>
        </p:txBody>
      </p:sp>
      <p:sp>
        <p:nvSpPr>
          <p:cNvPr id="186" name="Text Placeholder 1"/>
          <p:cNvSpPr txBox="1"/>
          <p:nvPr/>
        </p:nvSpPr>
        <p:spPr>
          <a:xfrm>
            <a:off x="700570" y="1230363"/>
            <a:ext cx="4549191" cy="327660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171450" indent="-171450">
              <a:lnSpc>
                <a:spcPct val="120000"/>
              </a:lnSpc>
              <a:spcBef>
                <a:spcPts val="700"/>
              </a:spcBef>
              <a:buClr>
                <a:srgbClr val="00B2DD"/>
              </a:buClr>
              <a:buSzPct val="100000"/>
              <a:buFont typeface="Arial"/>
              <a:buChar char="•"/>
              <a:defRPr sz="2000"/>
            </a:pPr>
            <a:r>
              <a:t>The CA itself is in two dimensions. We could try creating an elaborate 3D visualization of the results and stack all the generations in a cube structure. </a:t>
            </a:r>
            <a:endParaRPr sz="2400"/>
          </a:p>
          <a:p>
            <a:pPr marL="171450" indent="-171450">
              <a:lnSpc>
                <a:spcPct val="120000"/>
              </a:lnSpc>
              <a:spcBef>
                <a:spcPts val="700"/>
              </a:spcBef>
              <a:buClr>
                <a:srgbClr val="00B2DD"/>
              </a:buClr>
              <a:buSzPct val="100000"/>
              <a:buFont typeface="Arial"/>
              <a:buChar char="•"/>
              <a:defRPr sz="2000"/>
            </a:pPr>
            <a:r>
              <a:t>However, the typical way the Game of Life is displayed is to treat each generation as a single frame in an animation.</a:t>
            </a:r>
          </a:p>
        </p:txBody>
      </p:sp>
      <p:pic>
        <p:nvPicPr>
          <p:cNvPr id="187" name="Screen Recording 2021-08-02 at 13.29.06.mov" descr="Screen Recording 2021-08-02 at 13.29.06.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5727605" y="1487156"/>
            <a:ext cx="3032046" cy="3037671"/>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mediacall" nodeType="clickEffect" presetSubtype="0" presetID="1" grpId="1" fill="hold">
                                  <p:stCondLst>
                                    <p:cond delay="0"/>
                                  </p:stCondLst>
                                  <p:childTnLst>
                                    <p:cmd type="call" cmd="playFrom(0.0)">
                                      <p:cBhvr>
                                        <p:cTn id="6" dur="25650" fill="hold"/>
                                        <p:tgtEl>
                                          <p:spTgt spid="187"/>
                                        </p:tgtEl>
                                      </p:cBhvr>
                                    </p:cmd>
                                  </p:childTnLst>
                                </p:cTn>
                              </p:par>
                            </p:childTnLst>
                          </p:cTn>
                        </p:par>
                      </p:childTnLst>
                    </p:cTn>
                  </p:par>
                  <p:par>
                    <p:cTn id="7" fill="hold">
                      <p:stCondLst>
                        <p:cond delay="indefinite"/>
                      </p:stCondLst>
                      <p:childTnLst>
                        <p:par>
                          <p:cTn id="8" fill="hold">
                            <p:stCondLst>
                              <p:cond delay="0"/>
                            </p:stCondLst>
                            <p:childTnLst>
                              <p:par>
                                <p:cTn id="9" presetClass="mediacall" nodeType="clickEffect" presetSubtype="0" presetID="3" grpId="1" fill="hold">
                                  <p:stCondLst>
                                    <p:cond delay="0"/>
                                  </p:stCondLst>
                                  <p:childTnLst>
                                    <p:cmd type="call" cmd="stop">
                                      <p:cBhvr>
                                        <p:cTn id="10" dur="1000" fill="hold"/>
                                        <p:tgtEl>
                                          <p:spTgt spid="187"/>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80000">
                <p:cTn id="11" fill="hold" display="0">
                  <p:stCondLst>
                    <p:cond delay="indefinite"/>
                  </p:stCondLst>
                </p:cTn>
                <p:tgtEl>
                  <p:spTgt spid="187"/>
                </p:tgtEl>
              </p:cMediaNode>
            </p:video>
            <p:seq concurrent="1" prevAc="none" nextAc="seek">
              <p:cTn id="12" evtFilter="cancelBubble" nodeType="interactiveSeq" restart="whenNotActive" fill="hold">
                <p:stCondLst>
                  <p:cond delay="0" evt="onClick">
                    <p:tgtEl>
                      <p:spTgt spid="187"/>
                    </p:tgtEl>
                  </p:cond>
                </p:stCondLst>
                <p:endSync delay="0" evt="end">
                  <p:rtn val="all"/>
                </p:endSync>
                <p:childTnLst>
                  <p:par>
                    <p:cTn id="13" fill="hold">
                      <p:stCondLst>
                        <p:cond delay="0"/>
                      </p:stCondLst>
                      <p:childTnLst>
                        <p:par>
                          <p:cTn id="14" fill="hold">
                            <p:stCondLst>
                              <p:cond delay="0"/>
                            </p:stCondLst>
                            <p:childTnLst>
                              <p:par>
                                <p:cTn id="15" presetClass="mediacall" nodeType="clickEffect" presetSubtype="0" presetID="2" fill="hold">
                                  <p:stCondLst>
                                    <p:cond delay="0"/>
                                  </p:stCondLst>
                                  <p:childTnLst>
                                    <p:cmd type="call" cmd="togglePause">
                                      <p:cBhvr>
                                        <p:cTn id="16" dur="1" fill="hold"/>
                                        <p:tgtEl>
                                          <p:spTgt spid="187"/>
                                        </p:tgtEl>
                                      </p:cBhvr>
                                    </p:cmd>
                                  </p:childTnLst>
                                </p:cTn>
                              </p:par>
                            </p:childTnLst>
                          </p:cTn>
                        </p:par>
                      </p:childTnLst>
                    </p:cTn>
                  </p:par>
                </p:childTnLst>
              </p:cTn>
              <p:nextCondLst>
                <p:cond delay="0" evt="onClick">
                  <p:tgtEl>
                    <p:spTgt spid="187"/>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4" name="Text Placeholder 1"/>
          <p:cNvSpPr txBox="1"/>
          <p:nvPr>
            <p:ph type="body" idx="1"/>
          </p:nvPr>
        </p:nvSpPr>
        <p:spPr>
          <a:xfrm>
            <a:off x="674703" y="1193800"/>
            <a:ext cx="7834298" cy="3517900"/>
          </a:xfrm>
          <a:prstGeom prst="rect">
            <a:avLst/>
          </a:prstGeom>
        </p:spPr>
        <p:txBody>
          <a:bodyPr/>
          <a:lstStyle/>
          <a:p>
            <a:pPr marL="0" indent="0">
              <a:buSzTx/>
              <a:buNone/>
            </a:pPr>
          </a:p>
        </p:txBody>
      </p:sp>
      <p:sp>
        <p:nvSpPr>
          <p:cNvPr id="85"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a:buSzTx/>
              <a:buFontTx/>
              <a:buNone/>
              <a:defRPr b="1" sz="3600">
                <a:solidFill>
                  <a:srgbClr val="00B2DD"/>
                </a:solidFill>
              </a:defRPr>
            </a:lvl1pPr>
          </a:lstStyle>
          <a:p>
            <a:pPr/>
            <a:r>
              <a:t>Why create a simulation?</a:t>
            </a:r>
          </a:p>
        </p:txBody>
      </p:sp>
    </p:spTree>
  </p:cSld>
  <p:clrMapOvr>
    <a:masterClrMapping/>
  </p:clrMapOvr>
  <p:transition xmlns:p14="http://schemas.microsoft.com/office/powerpoint/2010/main" spd="med" advClick="1"/>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89" name="Picture 2" descr="Picture 2"/>
          <p:cNvPicPr>
            <a:picLocks noChangeAspect="1"/>
          </p:cNvPicPr>
          <p:nvPr/>
        </p:nvPicPr>
        <p:blipFill>
          <a:blip r:embed="rId2">
            <a:extLst/>
          </a:blip>
          <a:stretch>
            <a:fillRect/>
          </a:stretch>
        </p:blipFill>
        <p:spPr>
          <a:xfrm>
            <a:off x="676639" y="758021"/>
            <a:ext cx="3056294" cy="3763738"/>
          </a:xfrm>
          <a:prstGeom prst="rect">
            <a:avLst/>
          </a:prstGeom>
          <a:ln w="12700">
            <a:miter lim="400000"/>
          </a:ln>
        </p:spPr>
      </p:pic>
      <p:sp>
        <p:nvSpPr>
          <p:cNvPr id="190" name="Text Placeholder 1"/>
          <p:cNvSpPr txBox="1"/>
          <p:nvPr>
            <p:ph type="body" sz="quarter" idx="1"/>
          </p:nvPr>
        </p:nvSpPr>
        <p:spPr>
          <a:xfrm>
            <a:off x="4391129" y="4069581"/>
            <a:ext cx="4399226" cy="742602"/>
          </a:xfrm>
          <a:prstGeom prst="rect">
            <a:avLst/>
          </a:prstGeom>
        </p:spPr>
        <p:txBody>
          <a:bodyPr/>
          <a:lstStyle>
            <a:lvl1pPr marL="0" indent="0" algn="r">
              <a:buSzTx/>
              <a:buNone/>
            </a:lvl1pPr>
          </a:lstStyle>
          <a:p>
            <a:pPr/>
            <a:r>
              <a:t>https://natureofcode.com/</a:t>
            </a:r>
          </a:p>
        </p:txBody>
      </p:sp>
    </p:spTree>
  </p:cSld>
  <p:clrMapOvr>
    <a:masterClrMapping/>
  </p:clrMapOvr>
  <p:transition xmlns:p14="http://schemas.microsoft.com/office/powerpoint/2010/main" spd="med" advClick="1"/>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92" name="covidgrid.mov" descr="covidgrid.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823341" y="0"/>
            <a:ext cx="2962276" cy="5143500"/>
          </a:xfrm>
          <a:prstGeom prst="rect">
            <a:avLst/>
          </a:prstGeom>
          <a:ln w="12700">
            <a:miter lim="400000"/>
          </a:ln>
        </p:spPr>
      </p:pic>
      <p:sp>
        <p:nvSpPr>
          <p:cNvPr id="193" name="TextBox 2"/>
          <p:cNvSpPr txBox="1"/>
          <p:nvPr/>
        </p:nvSpPr>
        <p:spPr>
          <a:xfrm>
            <a:off x="5404104" y="4709159"/>
            <a:ext cx="3849624" cy="472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r>
              <a:rPr u="sng">
                <a:solidFill>
                  <a:srgbClr val="0563C1"/>
                </a:solidFill>
                <a:uFill>
                  <a:solidFill>
                    <a:srgbClr val="0563C1"/>
                  </a:solidFill>
                </a:uFill>
                <a:hlinkClick r:id="rId5" invalidUrl="" action="" tgtFrame="" tooltip="" history="1" highlightClick="0" endSnd="0"/>
              </a:rPr>
              <a:t>https://meltingasphalt.com/interactive/outbreak/</a:t>
            </a:r>
            <a:r>
              <a:t> </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mediacall" nodeType="clickEffect" presetSubtype="0" presetID="1" grpId="1" fill="hold">
                                  <p:stCondLst>
                                    <p:cond delay="0"/>
                                  </p:stCondLst>
                                  <p:childTnLst>
                                    <p:cmd type="call" cmd="playFrom(0.0)">
                                      <p:cBhvr>
                                        <p:cTn id="6" dur="11933" fill="hold"/>
                                        <p:tgtEl>
                                          <p:spTgt spid="192"/>
                                        </p:tgtEl>
                                      </p:cBhvr>
                                    </p:cmd>
                                  </p:childTnLst>
                                </p:cTn>
                              </p:par>
                            </p:childTnLst>
                          </p:cTn>
                        </p:par>
                      </p:childTnLst>
                    </p:cTn>
                  </p:par>
                  <p:par>
                    <p:cTn id="7" fill="hold">
                      <p:stCondLst>
                        <p:cond delay="indefinite"/>
                      </p:stCondLst>
                      <p:childTnLst>
                        <p:par>
                          <p:cTn id="8" fill="hold">
                            <p:stCondLst>
                              <p:cond delay="0"/>
                            </p:stCondLst>
                            <p:childTnLst>
                              <p:par>
                                <p:cTn id="9" presetClass="mediacall" nodeType="clickEffect" presetSubtype="0" presetID="3" grpId="1" fill="hold">
                                  <p:stCondLst>
                                    <p:cond delay="0"/>
                                  </p:stCondLst>
                                  <p:childTnLst>
                                    <p:cmd type="call" cmd="stop">
                                      <p:cBhvr>
                                        <p:cTn id="10" dur="1000" fill="hold"/>
                                        <p:tgtEl>
                                          <p:spTgt spid="192"/>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80000">
                <p:cTn id="11" fill="hold" display="0">
                  <p:stCondLst>
                    <p:cond delay="indefinite"/>
                  </p:stCondLst>
                </p:cTn>
                <p:tgtEl>
                  <p:spTgt spid="192"/>
                </p:tgtEl>
              </p:cMediaNode>
            </p:video>
            <p:seq concurrent="1" prevAc="none" nextAc="seek">
              <p:cTn id="12" evtFilter="cancelBubble" nodeType="interactiveSeq" restart="whenNotActive" fill="hold">
                <p:stCondLst>
                  <p:cond delay="0" evt="onClick">
                    <p:tgtEl>
                      <p:spTgt spid="192"/>
                    </p:tgtEl>
                  </p:cond>
                </p:stCondLst>
                <p:endSync delay="0" evt="end">
                  <p:rtn val="all"/>
                </p:endSync>
                <p:childTnLst>
                  <p:par>
                    <p:cTn id="13" fill="hold">
                      <p:stCondLst>
                        <p:cond delay="0"/>
                      </p:stCondLst>
                      <p:childTnLst>
                        <p:par>
                          <p:cTn id="14" fill="hold">
                            <p:stCondLst>
                              <p:cond delay="0"/>
                            </p:stCondLst>
                            <p:childTnLst>
                              <p:par>
                                <p:cTn id="15" presetClass="mediacall" nodeType="clickEffect" presetSubtype="0" presetID="2" fill="hold">
                                  <p:stCondLst>
                                    <p:cond delay="0"/>
                                  </p:stCondLst>
                                  <p:childTnLst>
                                    <p:cmd type="call" cmd="togglePause">
                                      <p:cBhvr>
                                        <p:cTn id="16" dur="1" fill="hold"/>
                                        <p:tgtEl>
                                          <p:spTgt spid="192"/>
                                        </p:tgtEl>
                                      </p:cBhvr>
                                    </p:cmd>
                                  </p:childTnLst>
                                </p:cTn>
                              </p:par>
                            </p:childTnLst>
                          </p:cTn>
                        </p:par>
                      </p:childTnLst>
                    </p:cTn>
                  </p:par>
                </p:childTnLst>
              </p:cTn>
              <p:nextCondLst>
                <p:cond delay="0" evt="onClick">
                  <p:tgtEl>
                    <p:spTgt spid="192"/>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5" name="Text Placeholder 1"/>
          <p:cNvSpPr txBox="1"/>
          <p:nvPr>
            <p:ph type="body" idx="1"/>
          </p:nvPr>
        </p:nvSpPr>
        <p:spPr>
          <a:xfrm>
            <a:off x="674703" y="1193800"/>
            <a:ext cx="7834298" cy="3517900"/>
          </a:xfrm>
          <a:prstGeom prst="rect">
            <a:avLst/>
          </a:prstGeom>
        </p:spPr>
        <p:txBody>
          <a:bodyPr/>
          <a:lstStyle/>
          <a:p>
            <a:pPr>
              <a:lnSpc>
                <a:spcPct val="96000"/>
              </a:lnSpc>
              <a:defRPr sz="2200"/>
            </a:pPr>
            <a:r>
              <a:t>The rules of a CA don’t necessarily have to define an exact outcome.</a:t>
            </a:r>
          </a:p>
          <a:p>
            <a:pPr>
              <a:lnSpc>
                <a:spcPct val="96000"/>
              </a:lnSpc>
              <a:defRPr sz="2200"/>
            </a:pPr>
            <a:r>
              <a:t>For example, we could rewrite the Game of Life rules as follows:</a:t>
            </a:r>
          </a:p>
          <a:p>
            <a:pPr lvl="1" marL="514350" indent="-171450">
              <a:lnSpc>
                <a:spcPct val="96000"/>
              </a:lnSpc>
              <a:spcBef>
                <a:spcPts val="300"/>
              </a:spcBef>
              <a:defRPr sz="1800"/>
            </a:pPr>
            <a:r>
              <a:t>A live cell with &lt; 2 live neighbours dies </a:t>
            </a:r>
            <a:r>
              <a:rPr b="1"/>
              <a:t>with the probability of 90%</a:t>
            </a:r>
          </a:p>
          <a:p>
            <a:pPr lvl="1" marL="514350" indent="-171450">
              <a:lnSpc>
                <a:spcPct val="96000"/>
              </a:lnSpc>
              <a:spcBef>
                <a:spcPts val="300"/>
              </a:spcBef>
              <a:defRPr sz="1800"/>
            </a:pPr>
            <a:r>
              <a:t>A live cell with &gt;3 live neighbours dies </a:t>
            </a:r>
            <a:r>
              <a:rPr b="1"/>
              <a:t>with the probability of 92%</a:t>
            </a:r>
          </a:p>
          <a:p>
            <a:pPr lvl="1" marL="514350" indent="-171450">
              <a:lnSpc>
                <a:spcPct val="96000"/>
              </a:lnSpc>
              <a:spcBef>
                <a:spcPts val="300"/>
              </a:spcBef>
              <a:defRPr sz="1800"/>
            </a:pPr>
            <a:r>
              <a:t>A live cell with 2 or 3 live neighbours stays alive</a:t>
            </a:r>
          </a:p>
          <a:p>
            <a:pPr lvl="1" marL="514350" indent="-171450">
              <a:lnSpc>
                <a:spcPct val="96000"/>
              </a:lnSpc>
              <a:spcBef>
                <a:spcPts val="300"/>
              </a:spcBef>
              <a:defRPr sz="1800"/>
            </a:pPr>
            <a:r>
              <a:t>A dead cell with exactly 3 live neighbours comes alive </a:t>
            </a:r>
            <a:r>
              <a:rPr b="1"/>
              <a:t>with the probability of 95%</a:t>
            </a:r>
          </a:p>
          <a:p>
            <a:pPr>
              <a:lnSpc>
                <a:spcPct val="96000"/>
              </a:lnSpc>
              <a:defRPr sz="2200"/>
            </a:pPr>
            <a:r>
              <a:t>This is a probabilistic Cellular Autonoma</a:t>
            </a:r>
          </a:p>
        </p:txBody>
      </p:sp>
      <p:sp>
        <p:nvSpPr>
          <p:cNvPr id="196" name="Text Placeholder 2"/>
          <p:cNvSpPr/>
          <p:nvPr>
            <p:ph type="body" idx="21"/>
          </p:nvPr>
        </p:nvSpPr>
        <p:spPr>
          <a:xfrm>
            <a:off x="674703" y="431801"/>
            <a:ext cx="6318950" cy="647700"/>
          </a:xfrm>
          <a:prstGeom prst="rect">
            <a:avLst/>
          </a:prstGeom>
          <a:extLst>
            <a:ext uri="{C572A759-6A51-4108-AA02-DFA0A04FC94B}">
              <ma14:wrappingTextBoxFlag xmlns:ma14="http://schemas.microsoft.com/office/mac/drawingml/2011/main" val="1"/>
            </a:ext>
          </a:extLst>
        </p:spPr>
        <p:txBody>
          <a:bodyPr/>
          <a:lstStyle>
            <a:lvl1pPr marL="0" indent="0" defTabSz="644651">
              <a:spcBef>
                <a:spcPts val="600"/>
              </a:spcBef>
              <a:buSzTx/>
              <a:buFontTx/>
              <a:buNone/>
              <a:defRPr b="1" sz="3384">
                <a:solidFill>
                  <a:srgbClr val="00B2DD"/>
                </a:solidFill>
              </a:defRPr>
            </a:lvl1pPr>
          </a:lstStyle>
          <a:p>
            <a:pPr/>
            <a:r>
              <a:t>Probabilistic Cellular Automata</a:t>
            </a:r>
          </a:p>
        </p:txBody>
      </p:sp>
    </p:spTree>
  </p:cSld>
  <p:clrMapOvr>
    <a:masterClrMapping/>
  </p:clrMapOvr>
  <p:transition xmlns:p14="http://schemas.microsoft.com/office/powerpoint/2010/main" spd="med" advClick="1"/>
</p:sld>
</file>

<file path=ppt/slides/slide3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8" name="Text Placeholder 1"/>
          <p:cNvSpPr txBox="1"/>
          <p:nvPr>
            <p:ph type="body" sz="half" idx="1"/>
          </p:nvPr>
        </p:nvSpPr>
        <p:spPr>
          <a:xfrm>
            <a:off x="674704" y="1193800"/>
            <a:ext cx="4208796" cy="3517900"/>
          </a:xfrm>
          <a:prstGeom prst="rect">
            <a:avLst/>
          </a:prstGeom>
        </p:spPr>
        <p:txBody>
          <a:bodyPr/>
          <a:lstStyle/>
          <a:p>
            <a:pPr/>
            <a:r>
              <a:t>We can evaluate rules involving probabilities by drawing a random number from a uniform distribution (every number is equally likely to be observed in a certain range, e.g. between 0 and 1)</a:t>
            </a:r>
          </a:p>
        </p:txBody>
      </p:sp>
      <p:sp>
        <p:nvSpPr>
          <p:cNvPr id="199"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a:buSzTx/>
              <a:buFontTx/>
              <a:buNone/>
              <a:defRPr b="1" sz="3600">
                <a:solidFill>
                  <a:srgbClr val="00B2DD"/>
                </a:solidFill>
              </a:defRPr>
            </a:lvl1pPr>
          </a:lstStyle>
          <a:p>
            <a:pPr/>
            <a:r>
              <a:t>Random numbers</a:t>
            </a:r>
          </a:p>
        </p:txBody>
      </p:sp>
      <p:pic>
        <p:nvPicPr>
          <p:cNvPr id="200" name="Picture 5" descr="Picture 5"/>
          <p:cNvPicPr>
            <a:picLocks noChangeAspect="1"/>
          </p:cNvPicPr>
          <p:nvPr/>
        </p:nvPicPr>
        <p:blipFill>
          <a:blip r:embed="rId2">
            <a:extLst/>
          </a:blip>
          <a:stretch>
            <a:fillRect/>
          </a:stretch>
        </p:blipFill>
        <p:spPr>
          <a:xfrm>
            <a:off x="5579138" y="1308100"/>
            <a:ext cx="3009901" cy="3289300"/>
          </a:xfrm>
          <a:prstGeom prst="rect">
            <a:avLst/>
          </a:prstGeom>
          <a:ln w="12700">
            <a:miter lim="400000"/>
          </a:ln>
        </p:spPr>
      </p:pic>
    </p:spTree>
  </p:cSld>
  <p:clrMapOvr>
    <a:masterClrMapping/>
  </p:clrMapOvr>
  <p:transition xmlns:p14="http://schemas.microsoft.com/office/powerpoint/2010/main" spd="med" advClick="1"/>
</p:sld>
</file>

<file path=ppt/slides/slide3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2" name="Text Placeholder 1"/>
          <p:cNvSpPr txBox="1"/>
          <p:nvPr>
            <p:ph type="body" idx="1"/>
          </p:nvPr>
        </p:nvSpPr>
        <p:spPr>
          <a:xfrm>
            <a:off x="311498" y="1193798"/>
            <a:ext cx="5817998" cy="3850475"/>
          </a:xfrm>
          <a:prstGeom prst="rect">
            <a:avLst/>
          </a:prstGeom>
        </p:spPr>
        <p:txBody>
          <a:bodyPr/>
          <a:lstStyle/>
          <a:p>
            <a:pPr lvl="1" marL="514350" indent="-171450">
              <a:lnSpc>
                <a:spcPct val="108000"/>
              </a:lnSpc>
              <a:spcBef>
                <a:spcPts val="300"/>
              </a:spcBef>
              <a:defRPr sz="1800"/>
            </a:pPr>
            <a:r>
              <a:t>Update this cell located next to an edge based on the rule</a:t>
            </a:r>
          </a:p>
          <a:p>
            <a:pPr lvl="2" marL="857250" indent="-171450">
              <a:lnSpc>
                <a:spcPct val="108000"/>
              </a:lnSpc>
              <a:spcBef>
                <a:spcPts val="300"/>
              </a:spcBef>
              <a:defRPr sz="1600"/>
            </a:pPr>
            <a:r>
              <a:t>A live cell with &lt; 2 live neighbours dies </a:t>
            </a:r>
            <a:r>
              <a:rPr b="1"/>
              <a:t>with the probability of 90%</a:t>
            </a:r>
          </a:p>
          <a:p>
            <a:pPr lvl="1" marL="514350" indent="-171450">
              <a:lnSpc>
                <a:spcPct val="108000"/>
              </a:lnSpc>
              <a:spcBef>
                <a:spcPts val="300"/>
              </a:spcBef>
              <a:defRPr sz="1800"/>
            </a:pPr>
            <a:r>
              <a:t>To update the cell based on this rule we (1) evaluate the number of neighbours and (2) generate a random number between 0 and 1.  Suppose we get the number shown.</a:t>
            </a:r>
          </a:p>
          <a:p>
            <a:pPr lvl="2" marL="857250" indent="-171450">
              <a:lnSpc>
                <a:spcPct val="108000"/>
              </a:lnSpc>
              <a:spcBef>
                <a:spcPts val="300"/>
              </a:spcBef>
              <a:defRPr sz="1600"/>
            </a:pPr>
            <a:r>
              <a:t>As this number is &lt;0.9 (90%) the cell dies (becomes 0)</a:t>
            </a:r>
          </a:p>
          <a:p>
            <a:pPr lvl="2" marL="857250" indent="-171450">
              <a:lnSpc>
                <a:spcPct val="108000"/>
              </a:lnSpc>
              <a:spcBef>
                <a:spcPts val="300"/>
              </a:spcBef>
              <a:defRPr sz="1600"/>
            </a:pPr>
            <a:r>
              <a:t>If the number was &gt;0.9 the cell would not die (remain a 1)</a:t>
            </a:r>
          </a:p>
        </p:txBody>
      </p:sp>
      <p:sp>
        <p:nvSpPr>
          <p:cNvPr id="203" name="Text Placeholder 1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a:buSzTx/>
              <a:buFontTx/>
              <a:buNone/>
              <a:defRPr b="1" sz="3600">
                <a:solidFill>
                  <a:srgbClr val="00B2DD"/>
                </a:solidFill>
              </a:defRPr>
            </a:lvl1pPr>
          </a:lstStyle>
          <a:p>
            <a:pPr/>
            <a:r>
              <a:t>An example</a:t>
            </a:r>
          </a:p>
        </p:txBody>
      </p:sp>
      <p:grpSp>
        <p:nvGrpSpPr>
          <p:cNvPr id="206" name="Group 14"/>
          <p:cNvGrpSpPr/>
          <p:nvPr/>
        </p:nvGrpSpPr>
        <p:grpSpPr>
          <a:xfrm>
            <a:off x="6333461" y="1193800"/>
            <a:ext cx="2425701" cy="2108200"/>
            <a:chOff x="0" y="0"/>
            <a:chExt cx="2425700" cy="2108200"/>
          </a:xfrm>
        </p:grpSpPr>
        <p:pic>
          <p:nvPicPr>
            <p:cNvPr id="204" name="Picture 4" descr="Picture 4"/>
            <p:cNvPicPr>
              <a:picLocks noChangeAspect="1"/>
            </p:cNvPicPr>
            <p:nvPr/>
          </p:nvPicPr>
          <p:blipFill>
            <a:blip r:embed="rId2">
              <a:extLst/>
            </a:blip>
            <a:stretch>
              <a:fillRect/>
            </a:stretch>
          </p:blipFill>
          <p:spPr>
            <a:xfrm>
              <a:off x="0" y="0"/>
              <a:ext cx="2425700" cy="2108200"/>
            </a:xfrm>
            <a:prstGeom prst="rect">
              <a:avLst/>
            </a:prstGeom>
            <a:ln w="12700" cap="flat">
              <a:noFill/>
              <a:miter lim="400000"/>
            </a:ln>
            <a:effectLst/>
          </p:spPr>
        </p:pic>
        <p:sp>
          <p:nvSpPr>
            <p:cNvPr id="205" name="Rectangle 7"/>
            <p:cNvSpPr/>
            <p:nvPr/>
          </p:nvSpPr>
          <p:spPr>
            <a:xfrm>
              <a:off x="800866" y="89457"/>
              <a:ext cx="844064" cy="713434"/>
            </a:xfrm>
            <a:prstGeom prst="rect">
              <a:avLst/>
            </a:prstGeom>
            <a:noFill/>
            <a:ln w="38100" cap="flat">
              <a:solidFill>
                <a:srgbClr val="C00000"/>
              </a:solidFill>
              <a:prstDash val="solid"/>
              <a:miter lim="800000"/>
            </a:ln>
            <a:effectLst/>
          </p:spPr>
          <p:txBody>
            <a:bodyPr wrap="square" lIns="45719" tIns="45719" rIns="45719" bIns="45719" numCol="1" anchor="ctr">
              <a:noAutofit/>
            </a:bodyPr>
            <a:lstStyle/>
            <a:p>
              <a:pPr algn="ctr">
                <a:defRPr>
                  <a:solidFill>
                    <a:srgbClr val="FFFFFF"/>
                  </a:solidFill>
                </a:defRPr>
              </a:pPr>
            </a:p>
          </p:txBody>
        </p:sp>
      </p:grpSp>
      <p:grpSp>
        <p:nvGrpSpPr>
          <p:cNvPr id="209" name="Group 11"/>
          <p:cNvGrpSpPr/>
          <p:nvPr/>
        </p:nvGrpSpPr>
        <p:grpSpPr>
          <a:xfrm>
            <a:off x="6333461" y="3684815"/>
            <a:ext cx="2522139" cy="762001"/>
            <a:chOff x="0" y="0"/>
            <a:chExt cx="2522137" cy="762000"/>
          </a:xfrm>
        </p:grpSpPr>
        <p:pic>
          <p:nvPicPr>
            <p:cNvPr id="207" name="Picture 6" descr="Picture 6"/>
            <p:cNvPicPr>
              <a:picLocks noChangeAspect="1"/>
            </p:cNvPicPr>
            <p:nvPr/>
          </p:nvPicPr>
          <p:blipFill>
            <a:blip r:embed="rId3">
              <a:extLst/>
            </a:blip>
            <a:srcRect l="11144" t="19476" r="8495" b="29975"/>
            <a:stretch>
              <a:fillRect/>
            </a:stretch>
          </p:blipFill>
          <p:spPr>
            <a:xfrm>
              <a:off x="1" y="126162"/>
              <a:ext cx="2522137" cy="462226"/>
            </a:xfrm>
            <a:prstGeom prst="rect">
              <a:avLst/>
            </a:prstGeom>
            <a:ln w="12700" cap="flat">
              <a:noFill/>
              <a:miter lim="400000"/>
            </a:ln>
            <a:effectLst/>
          </p:spPr>
        </p:pic>
        <p:sp>
          <p:nvSpPr>
            <p:cNvPr id="208" name="Rectangle 9"/>
            <p:cNvSpPr/>
            <p:nvPr/>
          </p:nvSpPr>
          <p:spPr>
            <a:xfrm>
              <a:off x="0" y="0"/>
              <a:ext cx="2522137" cy="762000"/>
            </a:xfrm>
            <a:prstGeom prst="rect">
              <a:avLst/>
            </a:prstGeom>
            <a:noFill/>
            <a:ln w="38100" cap="flat">
              <a:solidFill>
                <a:srgbClr val="7030A0"/>
              </a:solidFill>
              <a:prstDash val="solid"/>
              <a:miter lim="800000"/>
            </a:ln>
            <a:effectLst/>
          </p:spPr>
          <p:txBody>
            <a:bodyPr wrap="square" lIns="45719" tIns="45719" rIns="45719" bIns="45719" numCol="1" anchor="ctr">
              <a:noAutofit/>
            </a:bodyPr>
            <a:lstStyle/>
            <a:p>
              <a:pPr algn="ctr">
                <a:defRPr>
                  <a:solidFill>
                    <a:srgbClr val="FFFFFF"/>
                  </a:solidFill>
                </a:defRPr>
              </a:pPr>
            </a:p>
          </p:txBody>
        </p:sp>
      </p:grpSp>
    </p:spTree>
  </p:cSld>
  <p:clrMapOvr>
    <a:masterClrMapping/>
  </p:clrMapOvr>
  <p:transition xmlns:p14="http://schemas.microsoft.com/office/powerpoint/2010/main" spd="med" advClick="1"/>
</p:sld>
</file>

<file path=ppt/slides/slide3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1" name="Text Placeholder 1"/>
          <p:cNvSpPr txBox="1"/>
          <p:nvPr>
            <p:ph type="body" sz="half" idx="1"/>
          </p:nvPr>
        </p:nvSpPr>
        <p:spPr>
          <a:xfrm>
            <a:off x="674703" y="2654300"/>
            <a:ext cx="7936735" cy="2057400"/>
          </a:xfrm>
          <a:prstGeom prst="rect">
            <a:avLst/>
          </a:prstGeom>
        </p:spPr>
        <p:txBody>
          <a:bodyPr/>
          <a:lstStyle/>
          <a:p>
            <a:pPr>
              <a:lnSpc>
                <a:spcPct val="96000"/>
              </a:lnSpc>
              <a:defRPr sz="2000"/>
            </a:pPr>
            <a:r>
              <a:t>SIR model has 3 possible states</a:t>
            </a:r>
          </a:p>
          <a:p>
            <a:pPr>
              <a:lnSpc>
                <a:spcPct val="96000"/>
              </a:lnSpc>
              <a:defRPr sz="2000"/>
            </a:pPr>
            <a:r>
              <a:t>Susceptible individuals can become infected if they are in close contact to infected people i.e. a neighbour is infected (Moore neighbourhood)</a:t>
            </a:r>
          </a:p>
          <a:p>
            <a:pPr>
              <a:lnSpc>
                <a:spcPct val="96000"/>
              </a:lnSpc>
              <a:defRPr sz="2000"/>
            </a:pPr>
            <a:r>
              <a:t>After a while an infected individual will recover</a:t>
            </a:r>
          </a:p>
          <a:p>
            <a:pPr>
              <a:lnSpc>
                <a:spcPct val="96000"/>
              </a:lnSpc>
              <a:defRPr sz="2000"/>
            </a:pPr>
            <a:r>
              <a:t>Each timestep = 1 week</a:t>
            </a:r>
          </a:p>
        </p:txBody>
      </p:sp>
      <p:sp>
        <p:nvSpPr>
          <p:cNvPr id="212"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defTabSz="665226">
              <a:lnSpc>
                <a:spcPct val="81000"/>
              </a:lnSpc>
              <a:spcBef>
                <a:spcPts val="600"/>
              </a:spcBef>
              <a:buSzTx/>
              <a:buFontTx/>
              <a:buNone/>
              <a:defRPr b="1" sz="2910">
                <a:solidFill>
                  <a:srgbClr val="00B2DD"/>
                </a:solidFill>
              </a:defRPr>
            </a:lvl1pPr>
          </a:lstStyle>
          <a:p>
            <a:pPr/>
            <a:r>
              <a:t>Probabilistic CA for the SIR model</a:t>
            </a:r>
          </a:p>
        </p:txBody>
      </p:sp>
      <p:pic>
        <p:nvPicPr>
          <p:cNvPr id="213" name="Picture 6" descr="Picture 6"/>
          <p:cNvPicPr>
            <a:picLocks noChangeAspect="1"/>
          </p:cNvPicPr>
          <p:nvPr/>
        </p:nvPicPr>
        <p:blipFill>
          <a:blip r:embed="rId2">
            <a:extLst/>
          </a:blip>
          <a:stretch>
            <a:fillRect/>
          </a:stretch>
        </p:blipFill>
        <p:spPr>
          <a:xfrm>
            <a:off x="544075" y="979016"/>
            <a:ext cx="4749801" cy="1409701"/>
          </a:xfrm>
          <a:prstGeom prst="rect">
            <a:avLst/>
          </a:prstGeom>
          <a:ln w="12700">
            <a:miter lim="400000"/>
          </a:ln>
        </p:spPr>
      </p:pic>
      <p:pic>
        <p:nvPicPr>
          <p:cNvPr id="214" name="Picture 8" descr="Picture 8"/>
          <p:cNvPicPr>
            <a:picLocks noChangeAspect="1"/>
          </p:cNvPicPr>
          <p:nvPr/>
        </p:nvPicPr>
        <p:blipFill>
          <a:blip r:embed="rId3">
            <a:extLst/>
          </a:blip>
          <a:stretch>
            <a:fillRect/>
          </a:stretch>
        </p:blipFill>
        <p:spPr>
          <a:xfrm>
            <a:off x="5366239" y="1011212"/>
            <a:ext cx="1734983" cy="1345308"/>
          </a:xfrm>
          <a:prstGeom prst="rect">
            <a:avLst/>
          </a:prstGeom>
          <a:ln w="12700">
            <a:miter lim="400000"/>
          </a:ln>
        </p:spPr>
      </p:pic>
    </p:spTree>
  </p:cSld>
  <p:clrMapOvr>
    <a:masterClrMapping/>
  </p:clrMapOvr>
  <p:transition xmlns:p14="http://schemas.microsoft.com/office/powerpoint/2010/main" spd="med" advClick="1"/>
</p:sld>
</file>

<file path=ppt/slides/slide3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6" name="Text Placeholder 1"/>
          <p:cNvSpPr txBox="1"/>
          <p:nvPr>
            <p:ph type="body" idx="1"/>
          </p:nvPr>
        </p:nvSpPr>
        <p:spPr>
          <a:xfrm>
            <a:off x="674703" y="1193800"/>
            <a:ext cx="7834298" cy="3517900"/>
          </a:xfrm>
          <a:prstGeom prst="rect">
            <a:avLst/>
          </a:prstGeom>
        </p:spPr>
        <p:txBody>
          <a:bodyPr/>
          <a:lstStyle/>
          <a:p>
            <a:pPr/>
            <a:r>
              <a:t>Use a simple logistic function to compute the probability of being infected as a function of the number of infected neighbours</a:t>
            </a:r>
          </a:p>
          <a:p>
            <a:pPr>
              <a:defRPr>
                <a:latin typeface="Cambria Math"/>
                <a:ea typeface="Cambria Math"/>
                <a:cs typeface="Cambria Math"/>
                <a:sym typeface="Cambria Math"/>
              </a:defRPr>
            </a:pPr>
            <a14:m>
              <m:oMathPara>
                <m:oMathParaPr>
                  <m:jc m:val="left"/>
                </m:oMathParaPr>
                <m:oMath>
                  <m:sSub>
                    <m:e>
                      <m:r>
                        <a:rPr xmlns:a="http://schemas.openxmlformats.org/drawingml/2006/main" sz="2500" i="1">
                          <a:solidFill>
                            <a:srgbClr val="000000"/>
                          </a:solidFill>
                          <a:latin typeface="Cambria Math" panose="02040503050406030204" pitchFamily="18" charset="0"/>
                        </a:rPr>
                        <m:t>𝑃</m:t>
                      </m:r>
                    </m:e>
                    <m:sub>
                      <m:r>
                        <a:rPr xmlns:a="http://schemas.openxmlformats.org/drawingml/2006/main" sz="2500" i="1">
                          <a:solidFill>
                            <a:srgbClr val="000000"/>
                          </a:solidFill>
                          <a:latin typeface="Cambria Math" panose="02040503050406030204" pitchFamily="18" charset="0"/>
                        </a:rPr>
                        <m:t>𝑖</m:t>
                      </m:r>
                      <m:r>
                        <a:rPr xmlns:a="http://schemas.openxmlformats.org/drawingml/2006/main" sz="2500" i="1">
                          <a:solidFill>
                            <a:srgbClr val="000000"/>
                          </a:solidFill>
                          <a:latin typeface="Cambria Math" panose="02040503050406030204" pitchFamily="18" charset="0"/>
                        </a:rPr>
                        <m:t>𝑛</m:t>
                      </m:r>
                      <m:r>
                        <a:rPr xmlns:a="http://schemas.openxmlformats.org/drawingml/2006/main" sz="2500" i="1">
                          <a:solidFill>
                            <a:srgbClr val="000000"/>
                          </a:solidFill>
                          <a:latin typeface="Cambria Math" panose="02040503050406030204" pitchFamily="18" charset="0"/>
                        </a:rPr>
                        <m:t>𝑓</m:t>
                      </m:r>
                      <m:r>
                        <a:rPr xmlns:a="http://schemas.openxmlformats.org/drawingml/2006/main" sz="2500" i="1">
                          <a:solidFill>
                            <a:srgbClr val="000000"/>
                          </a:solidFill>
                          <a:latin typeface="Cambria Math" panose="02040503050406030204" pitchFamily="18" charset="0"/>
                        </a:rPr>
                        <m:t>𝑒</m:t>
                      </m:r>
                      <m:r>
                        <a:rPr xmlns:a="http://schemas.openxmlformats.org/drawingml/2006/main" sz="2500" i="1">
                          <a:solidFill>
                            <a:srgbClr val="000000"/>
                          </a:solidFill>
                          <a:latin typeface="Cambria Math" panose="02040503050406030204" pitchFamily="18" charset="0"/>
                        </a:rPr>
                        <m:t>𝑐</m:t>
                      </m:r>
                      <m:r>
                        <a:rPr xmlns:a="http://schemas.openxmlformats.org/drawingml/2006/main" sz="2500" i="1">
                          <a:solidFill>
                            <a:srgbClr val="000000"/>
                          </a:solidFill>
                          <a:latin typeface="Cambria Math" panose="02040503050406030204" pitchFamily="18" charset="0"/>
                        </a:rPr>
                        <m:t>𝑡</m:t>
                      </m:r>
                    </m:sub>
                  </m:sSub>
                  <m:r>
                    <a:rPr xmlns:a="http://schemas.openxmlformats.org/drawingml/2006/main" sz="2500" i="1">
                      <a:solidFill>
                        <a:srgbClr val="000000"/>
                      </a:solidFill>
                      <a:latin typeface="Cambria Math" panose="02040503050406030204" pitchFamily="18" charset="0"/>
                    </a:rPr>
                    <m:t>=</m:t>
                  </m:r>
                  <m:r>
                    <a:rPr xmlns:a="http://schemas.openxmlformats.org/drawingml/2006/main" sz="2500" i="1">
                      <a:solidFill>
                        <a:srgbClr val="000000"/>
                      </a:solidFill>
                      <a:latin typeface="Cambria Math" panose="02040503050406030204" pitchFamily="18" charset="0"/>
                    </a:rPr>
                    <m:t/>
                  </m:r>
                  <m:f>
                    <m:fPr>
                      <m:ctrlPr>
                        <a:rPr xmlns:a="http://schemas.openxmlformats.org/drawingml/2006/main" sz="2500" i="1">
                          <a:solidFill>
                            <a:srgbClr val="000000"/>
                          </a:solidFill>
                          <a:latin typeface="Cambria Math" panose="02040503050406030204" pitchFamily="18" charset="0"/>
                        </a:rPr>
                      </m:ctrlPr>
                      <m:type m:val="bar"/>
                    </m:fPr>
                    <m:num>
                      <m:r>
                        <a:rPr xmlns:a="http://schemas.openxmlformats.org/drawingml/2006/main" sz="2500" i="1">
                          <a:solidFill>
                            <a:srgbClr val="000000"/>
                          </a:solidFill>
                          <a:latin typeface="Cambria Math" panose="02040503050406030204" pitchFamily="18" charset="0"/>
                        </a:rPr>
                        <m:t>1</m:t>
                      </m:r>
                    </m:num>
                    <m:den>
                      <m:r>
                        <a:rPr xmlns:a="http://schemas.openxmlformats.org/drawingml/2006/main" sz="2500" i="1">
                          <a:solidFill>
                            <a:srgbClr val="000000"/>
                          </a:solidFill>
                          <a:latin typeface="Cambria Math" panose="02040503050406030204" pitchFamily="18" charset="0"/>
                        </a:rPr>
                        <m:t>1</m:t>
                      </m:r>
                      <m:r>
                        <a:rPr xmlns:a="http://schemas.openxmlformats.org/drawingml/2006/main" sz="2500" i="1">
                          <a:solidFill>
                            <a:srgbClr val="000000"/>
                          </a:solidFill>
                          <a:latin typeface="Cambria Math" panose="02040503050406030204" pitchFamily="18" charset="0"/>
                        </a:rPr>
                        <m:t>+</m:t>
                      </m:r>
                      <m:sSup>
                        <m:e>
                          <m:r>
                            <a:rPr xmlns:a="http://schemas.openxmlformats.org/drawingml/2006/main" sz="2500" i="1">
                              <a:solidFill>
                                <a:srgbClr val="000000"/>
                              </a:solidFill>
                              <a:latin typeface="Cambria Math" panose="02040503050406030204" pitchFamily="18" charset="0"/>
                            </a:rPr>
                            <m:t>𝑒</m:t>
                          </m:r>
                        </m:e>
                        <m:sup>
                          <m:r>
                            <a:rPr xmlns:a="http://schemas.openxmlformats.org/drawingml/2006/main" sz="2500" i="1">
                              <a:solidFill>
                                <a:srgbClr val="000000"/>
                              </a:solidFill>
                              <a:latin typeface="Cambria Math" panose="02040503050406030204" pitchFamily="18" charset="0"/>
                            </a:rPr>
                            <m:t>−</m:t>
                          </m:r>
                          <m:r>
                            <a:rPr xmlns:a="http://schemas.openxmlformats.org/drawingml/2006/main" sz="2500" i="1">
                              <a:solidFill>
                                <a:srgbClr val="000000"/>
                              </a:solidFill>
                              <a:latin typeface="Cambria Math" panose="02040503050406030204" pitchFamily="18" charset="0"/>
                            </a:rPr>
                            <m:t>(</m:t>
                          </m:r>
                          <m:r>
                            <a:rPr xmlns:a="http://schemas.openxmlformats.org/drawingml/2006/main" sz="2500" i="1">
                              <a:solidFill>
                                <a:srgbClr val="000000"/>
                              </a:solidFill>
                              <a:latin typeface="Cambria Math" panose="02040503050406030204" pitchFamily="18" charset="0"/>
                            </a:rPr>
                            <m:t>𝑎</m:t>
                          </m:r>
                          <m:r>
                            <a:rPr xmlns:a="http://schemas.openxmlformats.org/drawingml/2006/main" sz="2500" i="1">
                              <a:solidFill>
                                <a:srgbClr val="000000"/>
                              </a:solidFill>
                              <a:latin typeface="Cambria Math" panose="02040503050406030204" pitchFamily="18" charset="0"/>
                            </a:rPr>
                            <m:t>+</m:t>
                          </m:r>
                          <m:r>
                            <a:rPr xmlns:a="http://schemas.openxmlformats.org/drawingml/2006/main" sz="2500" i="1">
                              <a:solidFill>
                                <a:srgbClr val="000000"/>
                              </a:solidFill>
                              <a:latin typeface="Cambria Math" panose="02040503050406030204" pitchFamily="18" charset="0"/>
                            </a:rPr>
                            <m:t>𝑏</m:t>
                          </m:r>
                          <m:r>
                            <a:rPr xmlns:a="http://schemas.openxmlformats.org/drawingml/2006/main" sz="2500" i="1">
                              <a:solidFill>
                                <a:srgbClr val="000000"/>
                              </a:solidFill>
                              <a:latin typeface="Cambria Math" panose="02040503050406030204" pitchFamily="18" charset="0"/>
                            </a:rPr>
                            <m:t>𝑥</m:t>
                          </m:r>
                          <m:r>
                            <a:rPr xmlns:a="http://schemas.openxmlformats.org/drawingml/2006/main" sz="2500" i="1">
                              <a:solidFill>
                                <a:srgbClr val="000000"/>
                              </a:solidFill>
                              <a:latin typeface="Cambria Math" panose="02040503050406030204" pitchFamily="18" charset="0"/>
                            </a:rPr>
                            <m:t>)</m:t>
                          </m:r>
                        </m:sup>
                      </m:sSup>
                    </m:den>
                  </m:f>
                </m:oMath>
              </m:oMathPara>
            </a14:m>
          </a:p>
          <a:p>
            <a:pPr/>
            <a:r>
              <a:t>where a = -1.5, b = 0.6 and</a:t>
            </a:r>
          </a:p>
          <a:p>
            <a:pPr/>
            <a:r>
              <a:t>x = num of infected neighbours</a:t>
            </a:r>
          </a:p>
        </p:txBody>
      </p:sp>
      <p:sp>
        <p:nvSpPr>
          <p:cNvPr id="217"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p>
            <a:pPr marL="0" indent="0" defTabSz="617219">
              <a:spcBef>
                <a:spcPts val="600"/>
              </a:spcBef>
              <a:buSzTx/>
              <a:buFontTx/>
              <a:buNone/>
              <a:defRPr b="1" sz="3239">
                <a:solidFill>
                  <a:srgbClr val="00B2DD"/>
                </a:solidFill>
              </a:defRPr>
            </a:pPr>
            <a:r>
              <a:t>P</a:t>
            </a:r>
            <a:r>
              <a:rPr baseline="-27111"/>
              <a:t>infect</a:t>
            </a:r>
          </a:p>
        </p:txBody>
      </p:sp>
      <p:pic>
        <p:nvPicPr>
          <p:cNvPr id="218" name="Picture 4" descr="Picture 4"/>
          <p:cNvPicPr>
            <a:picLocks noChangeAspect="1"/>
          </p:cNvPicPr>
          <p:nvPr/>
        </p:nvPicPr>
        <p:blipFill>
          <a:blip r:embed="rId2">
            <a:extLst/>
          </a:blip>
          <a:stretch>
            <a:fillRect/>
          </a:stretch>
        </p:blipFill>
        <p:spPr>
          <a:xfrm>
            <a:off x="5848139" y="2236441"/>
            <a:ext cx="2777533" cy="2324675"/>
          </a:xfrm>
          <a:prstGeom prst="rect">
            <a:avLst/>
          </a:prstGeom>
          <a:ln w="12700">
            <a:miter lim="400000"/>
          </a:ln>
        </p:spPr>
      </p:pic>
      <p:sp>
        <p:nvSpPr>
          <p:cNvPr id="219" name="TextBox 5"/>
          <p:cNvSpPr txBox="1"/>
          <p:nvPr/>
        </p:nvSpPr>
        <p:spPr>
          <a:xfrm>
            <a:off x="6386420" y="4411617"/>
            <a:ext cx="2140240" cy="2819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num of infected neighbours</a:t>
            </a:r>
          </a:p>
        </p:txBody>
      </p:sp>
      <p:sp>
        <p:nvSpPr>
          <p:cNvPr id="220" name="TextBox 6"/>
          <p:cNvSpPr txBox="1"/>
          <p:nvPr/>
        </p:nvSpPr>
        <p:spPr>
          <a:xfrm rot="16200000">
            <a:off x="5424597" y="3224016"/>
            <a:ext cx="384830" cy="171124"/>
          </a:xfrm>
          <a:prstGeom prst="rect">
            <a:avLst/>
          </a:prstGeom>
          <a:ln w="12700">
            <a:miter lim="400000"/>
          </a:ln>
        </p:spPr>
        <p:txBody>
          <a:bodyPr wrap="none" lIns="0" tIns="0" rIns="0" bIns="0">
            <a:spAutoFit/>
          </a:bodyPr>
          <a:lstStyle/>
          <a:p>
            <a:pPr defTabSz="914400" latinLnBrk="1">
              <a:defRPr sz="1800"/>
            </a:pPr>
            <a14:m>
              <m:oMathPara>
                <m:oMathParaPr>
                  <m:jc m:val="centerGroup"/>
                </m:oMathParaPr>
                <m:oMath>
                  <m:sSub>
                    <m:e>
                      <m:r>
                        <a:rPr xmlns:a="http://schemas.openxmlformats.org/drawingml/2006/main" sz="1300" i="1">
                          <a:solidFill>
                            <a:srgbClr val="000000"/>
                          </a:solidFill>
                          <a:latin typeface="Cambria Math" panose="02040503050406030204" pitchFamily="18" charset="0"/>
                        </a:rPr>
                        <m:t>𝑃</m:t>
                      </m:r>
                    </m:e>
                    <m:sub>
                      <m:r>
                        <a:rPr xmlns:a="http://schemas.openxmlformats.org/drawingml/2006/main" sz="1300" i="1">
                          <a:solidFill>
                            <a:srgbClr val="000000"/>
                          </a:solidFill>
                          <a:latin typeface="Cambria Math" panose="02040503050406030204" pitchFamily="18" charset="0"/>
                        </a:rPr>
                        <m:t>𝑖</m:t>
                      </m:r>
                      <m:r>
                        <a:rPr xmlns:a="http://schemas.openxmlformats.org/drawingml/2006/main" sz="1300" i="1">
                          <a:solidFill>
                            <a:srgbClr val="000000"/>
                          </a:solidFill>
                          <a:latin typeface="Cambria Math" panose="02040503050406030204" pitchFamily="18" charset="0"/>
                        </a:rPr>
                        <m:t>𝑛</m:t>
                      </m:r>
                      <m:r>
                        <a:rPr xmlns:a="http://schemas.openxmlformats.org/drawingml/2006/main" sz="1300" i="1">
                          <a:solidFill>
                            <a:srgbClr val="000000"/>
                          </a:solidFill>
                          <a:latin typeface="Cambria Math" panose="02040503050406030204" pitchFamily="18" charset="0"/>
                        </a:rPr>
                        <m:t>𝑓</m:t>
                      </m:r>
                      <m:r>
                        <a:rPr xmlns:a="http://schemas.openxmlformats.org/drawingml/2006/main" sz="1300" i="1">
                          <a:solidFill>
                            <a:srgbClr val="000000"/>
                          </a:solidFill>
                          <a:latin typeface="Cambria Math" panose="02040503050406030204" pitchFamily="18" charset="0"/>
                        </a:rPr>
                        <m:t>𝑒</m:t>
                      </m:r>
                      <m:r>
                        <a:rPr xmlns:a="http://schemas.openxmlformats.org/drawingml/2006/main" sz="1300" i="1">
                          <a:solidFill>
                            <a:srgbClr val="000000"/>
                          </a:solidFill>
                          <a:latin typeface="Cambria Math" panose="02040503050406030204" pitchFamily="18" charset="0"/>
                        </a:rPr>
                        <m:t>𝑐</m:t>
                      </m:r>
                      <m:r>
                        <a:rPr xmlns:a="http://schemas.openxmlformats.org/drawingml/2006/main" sz="1300" i="1">
                          <a:solidFill>
                            <a:srgbClr val="000000"/>
                          </a:solidFill>
                          <a:latin typeface="Cambria Math" panose="02040503050406030204" pitchFamily="18" charset="0"/>
                        </a:rPr>
                        <m:t>𝑡</m:t>
                      </m:r>
                    </m:sub>
                  </m:sSub>
                </m:oMath>
              </m:oMathPara>
            </a14:m>
            <a:endParaRPr sz="1300"/>
          </a:p>
        </p:txBody>
      </p:sp>
    </p:spTree>
  </p:cSld>
  <p:clrMapOvr>
    <a:masterClrMapping/>
  </p:clrMapOvr>
  <p:transition xmlns:p14="http://schemas.microsoft.com/office/powerpoint/2010/main" spd="med" advClick="1"/>
</p:sld>
</file>

<file path=ppt/slides/slide3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2" name="Text Placeholder 1"/>
          <p:cNvSpPr txBox="1"/>
          <p:nvPr>
            <p:ph type="body" idx="1"/>
          </p:nvPr>
        </p:nvSpPr>
        <p:spPr>
          <a:xfrm>
            <a:off x="674703" y="1193800"/>
            <a:ext cx="7834298" cy="3517900"/>
          </a:xfrm>
          <a:prstGeom prst="rect">
            <a:avLst/>
          </a:prstGeom>
        </p:spPr>
        <p:txBody>
          <a:bodyPr/>
          <a:lstStyle/>
          <a:p>
            <a:pPr/>
          </a:p>
        </p:txBody>
      </p:sp>
      <p:sp>
        <p:nvSpPr>
          <p:cNvPr id="223" name="Text Placeholder 2"/>
          <p:cNvSpPr/>
          <p:nvPr>
            <p:ph type="body" idx="21"/>
          </p:nvPr>
        </p:nvSpPr>
        <p:spPr>
          <a:prstGeom prst="rect">
            <a:avLst/>
          </a:prstGeom>
        </p:spPr>
        <p:txBody>
          <a:bodyPr/>
          <a:lstStyle/>
          <a:p>
            <a:pPr marL="0" indent="0">
              <a:buSzTx/>
              <a:buFontTx/>
              <a:buNone/>
              <a:defRPr b="1" sz="3600">
                <a:solidFill>
                  <a:srgbClr val="00B2DD"/>
                </a:solidFill>
              </a:defRPr>
            </a:pPr>
          </a:p>
        </p:txBody>
      </p:sp>
      <p:pic>
        <p:nvPicPr>
          <p:cNvPr id="224" name="Picture 4" descr="Picture 4"/>
          <p:cNvPicPr>
            <a:picLocks noChangeAspect="1"/>
          </p:cNvPicPr>
          <p:nvPr/>
        </p:nvPicPr>
        <p:blipFill>
          <a:blip r:embed="rId2">
            <a:extLst/>
          </a:blip>
          <a:stretch>
            <a:fillRect/>
          </a:stretch>
        </p:blipFill>
        <p:spPr>
          <a:xfrm>
            <a:off x="736600" y="1323660"/>
            <a:ext cx="7772400" cy="3100167"/>
          </a:xfrm>
          <a:prstGeom prst="rect">
            <a:avLst/>
          </a:prstGeom>
          <a:ln w="12700">
            <a:miter lim="400000"/>
          </a:ln>
        </p:spPr>
      </p:pic>
    </p:spTree>
  </p:cSld>
  <p:clrMapOvr>
    <a:masterClrMapping/>
  </p:clrMapOvr>
  <p:transition xmlns:p14="http://schemas.microsoft.com/office/powerpoint/2010/main" spd="med" advClick="1"/>
</p:sld>
</file>

<file path=ppt/slides/slide3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6" name="Text Placeholder 1"/>
          <p:cNvSpPr txBox="1"/>
          <p:nvPr>
            <p:ph type="body" idx="1"/>
          </p:nvPr>
        </p:nvSpPr>
        <p:spPr>
          <a:xfrm>
            <a:off x="674703" y="1193800"/>
            <a:ext cx="7834298" cy="3517900"/>
          </a:xfrm>
          <a:prstGeom prst="rect">
            <a:avLst/>
          </a:prstGeom>
        </p:spPr>
        <p:txBody>
          <a:bodyPr/>
          <a:lstStyle/>
          <a:p>
            <a:pPr/>
          </a:p>
        </p:txBody>
      </p:sp>
      <p:sp>
        <p:nvSpPr>
          <p:cNvPr id="227" name="Text Placeholder 2"/>
          <p:cNvSpPr/>
          <p:nvPr>
            <p:ph type="body" idx="21"/>
          </p:nvPr>
        </p:nvSpPr>
        <p:spPr>
          <a:prstGeom prst="rect">
            <a:avLst/>
          </a:prstGeom>
        </p:spPr>
        <p:txBody>
          <a:bodyPr/>
          <a:lstStyle/>
          <a:p>
            <a:pPr marL="0" indent="0">
              <a:buSzTx/>
              <a:buFontTx/>
              <a:buNone/>
              <a:defRPr b="1" sz="3600">
                <a:solidFill>
                  <a:srgbClr val="00B2DD"/>
                </a:solidFill>
              </a:defRPr>
            </a:pPr>
          </a:p>
        </p:txBody>
      </p:sp>
      <p:pic>
        <p:nvPicPr>
          <p:cNvPr id="228" name="Picture 5" descr="Picture 5"/>
          <p:cNvPicPr>
            <a:picLocks noChangeAspect="1"/>
          </p:cNvPicPr>
          <p:nvPr/>
        </p:nvPicPr>
        <p:blipFill>
          <a:blip r:embed="rId2">
            <a:extLst/>
          </a:blip>
          <a:stretch>
            <a:fillRect/>
          </a:stretch>
        </p:blipFill>
        <p:spPr>
          <a:xfrm>
            <a:off x="833593" y="1364476"/>
            <a:ext cx="7772401" cy="3176548"/>
          </a:xfrm>
          <a:prstGeom prst="rect">
            <a:avLst/>
          </a:prstGeom>
          <a:ln w="12700">
            <a:miter lim="400000"/>
          </a:ln>
        </p:spPr>
      </p:pic>
    </p:spTree>
  </p:cSld>
  <p:clrMapOvr>
    <a:masterClrMapping/>
  </p:clrMapOvr>
  <p:transition xmlns:p14="http://schemas.microsoft.com/office/powerpoint/2010/main" spd="med" advClick="1"/>
</p:sld>
</file>

<file path=ppt/slides/slide3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0" name="Text Placeholder 1"/>
          <p:cNvSpPr txBox="1"/>
          <p:nvPr>
            <p:ph type="body" idx="1"/>
          </p:nvPr>
        </p:nvSpPr>
        <p:spPr>
          <a:xfrm>
            <a:off x="674703" y="1193800"/>
            <a:ext cx="7834298" cy="3517900"/>
          </a:xfrm>
          <a:prstGeom prst="rect">
            <a:avLst/>
          </a:prstGeom>
        </p:spPr>
        <p:txBody>
          <a:bodyPr/>
          <a:lstStyle/>
          <a:p>
            <a:pPr/>
            <a:r>
              <a:t>Probability that an infected individual recovers</a:t>
            </a:r>
          </a:p>
          <a:p>
            <a:pPr>
              <a:defRPr>
                <a:latin typeface="Cambria Math"/>
                <a:ea typeface="Cambria Math"/>
                <a:cs typeface="Cambria Math"/>
                <a:sym typeface="Cambria Math"/>
              </a:defRPr>
            </a:pPr>
            <a14:m>
              <m:oMath>
                <m:sSub>
                  <m:e>
                    <m:r>
                      <a:rPr xmlns:a="http://schemas.openxmlformats.org/drawingml/2006/main" sz="2550" i="1">
                        <a:solidFill>
                          <a:srgbClr val="000000"/>
                        </a:solidFill>
                        <a:latin typeface="Cambria Math" panose="02040503050406030204" pitchFamily="18" charset="0"/>
                      </a:rPr>
                      <m:t>𝑃</m:t>
                    </m:r>
                  </m:e>
                  <m:sub>
                    <m:r>
                      <a:rPr xmlns:a="http://schemas.openxmlformats.org/drawingml/2006/main" sz="2550" i="1">
                        <a:solidFill>
                          <a:srgbClr val="000000"/>
                        </a:solidFill>
                        <a:latin typeface="Cambria Math" panose="02040503050406030204" pitchFamily="18" charset="0"/>
                      </a:rPr>
                      <m:t>𝑟</m:t>
                    </m:r>
                    <m:r>
                      <a:rPr xmlns:a="http://schemas.openxmlformats.org/drawingml/2006/main" sz="2550" i="1">
                        <a:solidFill>
                          <a:srgbClr val="000000"/>
                        </a:solidFill>
                        <a:latin typeface="Cambria Math" panose="02040503050406030204" pitchFamily="18" charset="0"/>
                      </a:rPr>
                      <m:t>𝑒</m:t>
                    </m:r>
                    <m:r>
                      <a:rPr xmlns:a="http://schemas.openxmlformats.org/drawingml/2006/main" sz="2550" i="1">
                        <a:solidFill>
                          <a:srgbClr val="000000"/>
                        </a:solidFill>
                        <a:latin typeface="Cambria Math" panose="02040503050406030204" pitchFamily="18" charset="0"/>
                      </a:rPr>
                      <m:t>𝑐</m:t>
                    </m:r>
                    <m:r>
                      <a:rPr xmlns:a="http://schemas.openxmlformats.org/drawingml/2006/main" sz="2550" i="1">
                        <a:solidFill>
                          <a:srgbClr val="000000"/>
                        </a:solidFill>
                        <a:latin typeface="Cambria Math" panose="02040503050406030204" pitchFamily="18" charset="0"/>
                      </a:rPr>
                      <m:t>𝑜</m:t>
                    </m:r>
                    <m:r>
                      <a:rPr xmlns:a="http://schemas.openxmlformats.org/drawingml/2006/main" sz="2550" i="1">
                        <a:solidFill>
                          <a:srgbClr val="000000"/>
                        </a:solidFill>
                        <a:latin typeface="Cambria Math" panose="02040503050406030204" pitchFamily="18" charset="0"/>
                      </a:rPr>
                      <m:t>𝑣</m:t>
                    </m:r>
                    <m:r>
                      <a:rPr xmlns:a="http://schemas.openxmlformats.org/drawingml/2006/main" sz="2550" i="1">
                        <a:solidFill>
                          <a:srgbClr val="000000"/>
                        </a:solidFill>
                        <a:latin typeface="Cambria Math" panose="02040503050406030204" pitchFamily="18" charset="0"/>
                      </a:rPr>
                      <m:t>𝑒</m:t>
                    </m:r>
                    <m:r>
                      <a:rPr xmlns:a="http://schemas.openxmlformats.org/drawingml/2006/main" sz="2550" i="1">
                        <a:solidFill>
                          <a:srgbClr val="000000"/>
                        </a:solidFill>
                        <a:latin typeface="Cambria Math" panose="02040503050406030204" pitchFamily="18" charset="0"/>
                      </a:rPr>
                      <m:t>𝑟</m:t>
                    </m:r>
                  </m:sub>
                </m:sSub>
                <m:r>
                  <a:rPr xmlns:a="http://schemas.openxmlformats.org/drawingml/2006/main" sz="2550" i="1">
                    <a:solidFill>
                      <a:srgbClr val="000000"/>
                    </a:solidFill>
                    <a:latin typeface="Cambria Math" panose="02040503050406030204" pitchFamily="18" charset="0"/>
                  </a:rPr>
                  <m:t>=</m:t>
                </m:r>
                <m:r>
                  <a:rPr xmlns:a="http://schemas.openxmlformats.org/drawingml/2006/main" sz="2550" i="1">
                    <a:solidFill>
                      <a:srgbClr val="000000"/>
                    </a:solidFill>
                    <a:latin typeface="Cambria Math" panose="02040503050406030204" pitchFamily="18" charset="0"/>
                  </a:rPr>
                  <m:t>0.5</m:t>
                </m:r>
              </m:oMath>
            </a14:m>
            <a:r>
              <a:t> each week</a:t>
            </a:r>
          </a:p>
          <a:p>
            <a:pPr/>
            <a:r>
              <a:t>Expect that half the infected individuals will recover in each timestep and that most infected individuals will stay infected for 1-3 weeks </a:t>
            </a:r>
          </a:p>
        </p:txBody>
      </p:sp>
      <p:sp>
        <p:nvSpPr>
          <p:cNvPr id="231"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p>
            <a:pPr marL="0" indent="0" defTabSz="617219">
              <a:spcBef>
                <a:spcPts val="600"/>
              </a:spcBef>
              <a:buSzTx/>
              <a:buFontTx/>
              <a:buNone/>
              <a:defRPr b="1" sz="3239">
                <a:solidFill>
                  <a:srgbClr val="00B2DD"/>
                </a:solidFill>
              </a:defRPr>
            </a:pPr>
            <a:r>
              <a:t>P</a:t>
            </a:r>
            <a:r>
              <a:rPr baseline="-27111"/>
              <a:t>recover</a:t>
            </a:r>
          </a:p>
        </p:txBody>
      </p:sp>
      <p:pic>
        <p:nvPicPr>
          <p:cNvPr id="232" name="Picture 7" descr="Picture 7"/>
          <p:cNvPicPr>
            <a:picLocks noChangeAspect="1"/>
          </p:cNvPicPr>
          <p:nvPr/>
        </p:nvPicPr>
        <p:blipFill>
          <a:blip r:embed="rId2">
            <a:extLst/>
          </a:blip>
          <a:stretch>
            <a:fillRect/>
          </a:stretch>
        </p:blipFill>
        <p:spPr>
          <a:xfrm>
            <a:off x="4572000" y="3379735"/>
            <a:ext cx="4474937" cy="1569367"/>
          </a:xfrm>
          <a:prstGeom prst="rect">
            <a:avLst/>
          </a:prstGeom>
          <a:ln w="12700">
            <a:miter lim="400000"/>
          </a:ln>
        </p:spPr>
      </p:pic>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7" name="Text Placeholder 1"/>
          <p:cNvSpPr txBox="1"/>
          <p:nvPr>
            <p:ph type="body" idx="1"/>
          </p:nvPr>
        </p:nvSpPr>
        <p:spPr>
          <a:xfrm>
            <a:off x="674703" y="1193800"/>
            <a:ext cx="7834298" cy="3517900"/>
          </a:xfrm>
          <a:prstGeom prst="rect">
            <a:avLst/>
          </a:prstGeom>
        </p:spPr>
        <p:txBody>
          <a:bodyPr/>
          <a:lstStyle/>
          <a:p>
            <a:pPr marL="162877" indent="-162877" defTabSz="651509">
              <a:spcBef>
                <a:spcPts val="600"/>
              </a:spcBef>
              <a:defRPr sz="2280"/>
            </a:pPr>
            <a:r>
              <a:t>Ultimately, science is most often about experiments.</a:t>
            </a:r>
          </a:p>
          <a:p>
            <a:pPr marL="162877" indent="-162877" defTabSz="651509">
              <a:spcBef>
                <a:spcPts val="600"/>
              </a:spcBef>
              <a:defRPr sz="2280"/>
            </a:pPr>
            <a:r>
              <a:t>Experiments allow us to predict and estimate the outcomes of interactions, environments and interventions.</a:t>
            </a:r>
          </a:p>
          <a:p>
            <a:pPr marL="162877" indent="-162877" defTabSz="651509">
              <a:spcBef>
                <a:spcPts val="600"/>
              </a:spcBef>
              <a:defRPr sz="2280"/>
            </a:pPr>
            <a:r>
              <a:t>CS has a particular advantage over other sciences - computer’s are often faster than the natural world!</a:t>
            </a:r>
          </a:p>
          <a:p>
            <a:pPr marL="162877" indent="-162877" defTabSz="651509">
              <a:spcBef>
                <a:spcPts val="600"/>
              </a:spcBef>
              <a:defRPr sz="2280"/>
            </a:pPr>
            <a:r>
              <a:t>If we can create an accurate simulation, it allows us to get results and potential solutions very quickly.</a:t>
            </a:r>
          </a:p>
        </p:txBody>
      </p:sp>
      <p:sp>
        <p:nvSpPr>
          <p:cNvPr id="88" name="Text Placeholder 2"/>
          <p:cNvSpPr/>
          <p:nvPr>
            <p:ph type="body" idx="21"/>
          </p:nvPr>
        </p:nvSpPr>
        <p:spPr>
          <a:xfrm>
            <a:off x="674703" y="431801"/>
            <a:ext cx="5954697" cy="647700"/>
          </a:xfrm>
          <a:prstGeom prst="rect">
            <a:avLst/>
          </a:prstGeom>
          <a:extLst>
            <a:ext uri="{C572A759-6A51-4108-AA02-DFA0A04FC94B}">
              <ma14:wrappingTextBoxFlag xmlns:ma14="http://schemas.microsoft.com/office/mac/drawingml/2011/main" val="1"/>
            </a:ext>
          </a:extLst>
        </p:spPr>
        <p:txBody>
          <a:bodyPr/>
          <a:lstStyle>
            <a:lvl1pPr marL="0" indent="0">
              <a:buSzTx/>
              <a:buFontTx/>
              <a:buNone/>
              <a:defRPr b="1" sz="3600">
                <a:solidFill>
                  <a:srgbClr val="00B2DD"/>
                </a:solidFill>
              </a:defRPr>
            </a:lvl1pPr>
          </a:lstStyle>
          <a:p>
            <a:pPr/>
            <a:r>
              <a:t>Why create a simulation?</a:t>
            </a:r>
          </a:p>
        </p:txBody>
      </p:sp>
    </p:spTree>
  </p:cSld>
  <p:clrMapOvr>
    <a:masterClrMapping/>
  </p:clrMapOvr>
  <p:transition xmlns:p14="http://schemas.microsoft.com/office/powerpoint/2010/main" spd="med" advClick="1"/>
</p:sld>
</file>

<file path=ppt/slides/slide4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4" name="Text Placeholder 1"/>
          <p:cNvSpPr txBox="1"/>
          <p:nvPr>
            <p:ph type="body" idx="1"/>
          </p:nvPr>
        </p:nvSpPr>
        <p:spPr>
          <a:xfrm>
            <a:off x="674703" y="1193800"/>
            <a:ext cx="7834298" cy="3517900"/>
          </a:xfrm>
          <a:prstGeom prst="rect">
            <a:avLst/>
          </a:prstGeom>
        </p:spPr>
        <p:txBody>
          <a:bodyPr/>
          <a:lstStyle/>
          <a:p>
            <a:pPr/>
            <a:r>
              <a:t>Use Jupyter Notebooks</a:t>
            </a:r>
          </a:p>
          <a:p>
            <a:pPr/>
            <a:r>
              <a:t>The Jupyter Notebook is an open source web application that you can use to create and share documents that contain live code, equations, visualizations, and text.</a:t>
            </a:r>
          </a:p>
          <a:p>
            <a:pPr/>
            <a:r>
              <a:rPr u="sng">
                <a:solidFill>
                  <a:srgbClr val="0563C1"/>
                </a:solidFill>
                <a:uFill>
                  <a:solidFill>
                    <a:srgbClr val="0563C1"/>
                  </a:solidFill>
                </a:uFill>
                <a:hlinkClick r:id="rId2" invalidUrl="" action="" tgtFrame="" tooltip="" history="1" highlightClick="0" endSnd="0"/>
              </a:rPr>
              <a:t>https://realpython.com/jupyter-notebook-introduction/</a:t>
            </a:r>
            <a:r>
              <a:t> </a:t>
            </a:r>
          </a:p>
        </p:txBody>
      </p:sp>
      <p:sp>
        <p:nvSpPr>
          <p:cNvPr id="235"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a:buSzTx/>
              <a:buFontTx/>
              <a:buNone/>
              <a:defRPr b="1" sz="3600">
                <a:solidFill>
                  <a:srgbClr val="00B2DD"/>
                </a:solidFill>
              </a:defRPr>
            </a:lvl1pPr>
          </a:lstStyle>
          <a:p>
            <a:pPr/>
            <a:r>
              <a:t>Writing this in code…</a:t>
            </a:r>
          </a:p>
        </p:txBody>
      </p:sp>
    </p:spTree>
  </p:cSld>
  <p:clrMapOvr>
    <a:masterClrMapping/>
  </p:clrMapOvr>
  <p:transition xmlns:p14="http://schemas.microsoft.com/office/powerpoint/2010/main" spd="med" advClick="1"/>
</p:sld>
</file>

<file path=ppt/slides/slide4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7" name="Text Placeholder 1"/>
          <p:cNvSpPr txBox="1"/>
          <p:nvPr>
            <p:ph type="body" sz="half" idx="1"/>
          </p:nvPr>
        </p:nvSpPr>
        <p:spPr>
          <a:xfrm>
            <a:off x="674703" y="1193800"/>
            <a:ext cx="3575751" cy="3679651"/>
          </a:xfrm>
          <a:prstGeom prst="rect">
            <a:avLst/>
          </a:prstGeom>
        </p:spPr>
        <p:txBody>
          <a:bodyPr/>
          <a:lstStyle/>
          <a:p>
            <a:pPr>
              <a:lnSpc>
                <a:spcPct val="108000"/>
              </a:lnSpc>
              <a:defRPr sz="2000"/>
            </a:pPr>
            <a:r>
              <a:t>In this lab we need to use several python packages:</a:t>
            </a:r>
          </a:p>
          <a:p>
            <a:pPr lvl="1" marL="514350" indent="-171450">
              <a:lnSpc>
                <a:spcPct val="108000"/>
              </a:lnSpc>
              <a:spcBef>
                <a:spcPts val="300"/>
              </a:spcBef>
              <a:defRPr sz="1700"/>
            </a:pPr>
            <a:r>
              <a:t>numpy - allows for advanced math functions</a:t>
            </a:r>
          </a:p>
          <a:p>
            <a:pPr lvl="1" marL="514350" indent="-171450">
              <a:lnSpc>
                <a:spcPct val="108000"/>
              </a:lnSpc>
              <a:spcBef>
                <a:spcPts val="300"/>
              </a:spcBef>
              <a:defRPr sz="1700"/>
            </a:pPr>
            <a:r>
              <a:t>matplotlib - helps us draw plots</a:t>
            </a:r>
          </a:p>
          <a:p>
            <a:pPr lvl="1" marL="514350" indent="-171450">
              <a:lnSpc>
                <a:spcPct val="108000"/>
              </a:lnSpc>
              <a:spcBef>
                <a:spcPts val="300"/>
              </a:spcBef>
              <a:defRPr sz="1700"/>
            </a:pPr>
            <a:r>
              <a:t>random - used to generate random numbers</a:t>
            </a:r>
          </a:p>
          <a:p>
            <a:pPr lvl="1" marL="514350" indent="-171450">
              <a:lnSpc>
                <a:spcPct val="108000"/>
              </a:lnSpc>
              <a:spcBef>
                <a:spcPts val="300"/>
              </a:spcBef>
              <a:defRPr sz="1700"/>
            </a:pPr>
            <a:r>
              <a:t>math - provides access to the mathematical functions</a:t>
            </a:r>
          </a:p>
          <a:p>
            <a:pPr lvl="1" marL="514350" indent="-171450">
              <a:lnSpc>
                <a:spcPct val="108000"/>
              </a:lnSpc>
              <a:spcBef>
                <a:spcPts val="300"/>
              </a:spcBef>
              <a:defRPr sz="1700"/>
            </a:pPr>
            <a:r>
              <a:t>seaborn - data visualization library based on matplotlib</a:t>
            </a:r>
          </a:p>
        </p:txBody>
      </p:sp>
      <p:sp>
        <p:nvSpPr>
          <p:cNvPr id="238"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a:buSzTx/>
              <a:buFontTx/>
              <a:buNone/>
              <a:defRPr b="1" sz="3600">
                <a:solidFill>
                  <a:srgbClr val="00B2DD"/>
                </a:solidFill>
              </a:defRPr>
            </a:lvl1pPr>
          </a:lstStyle>
          <a:p>
            <a:pPr/>
            <a:r>
              <a:t>Importing libraries</a:t>
            </a:r>
          </a:p>
        </p:txBody>
      </p:sp>
      <p:pic>
        <p:nvPicPr>
          <p:cNvPr id="239" name="Picture 7" descr="Picture 7"/>
          <p:cNvPicPr>
            <a:picLocks noChangeAspect="1"/>
          </p:cNvPicPr>
          <p:nvPr/>
        </p:nvPicPr>
        <p:blipFill>
          <a:blip r:embed="rId2">
            <a:extLst/>
          </a:blip>
          <a:stretch>
            <a:fillRect/>
          </a:stretch>
        </p:blipFill>
        <p:spPr>
          <a:xfrm>
            <a:off x="4410345" y="2657869"/>
            <a:ext cx="4438110" cy="2215582"/>
          </a:xfrm>
          <a:prstGeom prst="rect">
            <a:avLst/>
          </a:prstGeom>
          <a:ln w="12700">
            <a:miter lim="400000"/>
          </a:ln>
        </p:spPr>
      </p:pic>
      <p:sp>
        <p:nvSpPr>
          <p:cNvPr id="240" name="TextBox 8"/>
          <p:cNvSpPr txBox="1"/>
          <p:nvPr/>
        </p:nvSpPr>
        <p:spPr>
          <a:xfrm>
            <a:off x="4720545" y="1979526"/>
            <a:ext cx="4041309" cy="2819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To run code in a Jupyter notebook you need to press </a:t>
            </a:r>
          </a:p>
        </p:txBody>
      </p:sp>
      <p:pic>
        <p:nvPicPr>
          <p:cNvPr id="241" name="Picture 9" descr="Picture 9"/>
          <p:cNvPicPr>
            <a:picLocks noChangeAspect="1"/>
          </p:cNvPicPr>
          <p:nvPr/>
        </p:nvPicPr>
        <p:blipFill>
          <a:blip r:embed="rId2">
            <a:extLst/>
          </a:blip>
          <a:srcRect l="0" t="0" r="93905" b="87094"/>
          <a:stretch>
            <a:fillRect/>
          </a:stretch>
        </p:blipFill>
        <p:spPr>
          <a:xfrm>
            <a:off x="8469296" y="1993662"/>
            <a:ext cx="270511" cy="285946"/>
          </a:xfrm>
          <a:prstGeom prst="rect">
            <a:avLst/>
          </a:prstGeom>
          <a:ln w="12700">
            <a:miter lim="400000"/>
          </a:ln>
        </p:spPr>
      </p:pic>
      <p:sp>
        <p:nvSpPr>
          <p:cNvPr id="242" name="Straight Arrow Connector 11"/>
          <p:cNvSpPr/>
          <p:nvPr/>
        </p:nvSpPr>
        <p:spPr>
          <a:xfrm flipH="1">
            <a:off x="4572000" y="2279607"/>
            <a:ext cx="211016" cy="463593"/>
          </a:xfrm>
          <a:prstGeom prst="line">
            <a:avLst/>
          </a:prstGeom>
          <a:ln w="38100">
            <a:solidFill>
              <a:srgbClr val="C00000"/>
            </a:solidFill>
            <a:miter/>
            <a:tailEnd type="triangle"/>
          </a:ln>
        </p:spPr>
        <p:txBody>
          <a:bodyPr lIns="45719" rIns="45719"/>
          <a:lstStyle/>
          <a:p>
            <a:pPr/>
          </a:p>
        </p:txBody>
      </p:sp>
    </p:spTree>
  </p:cSld>
  <p:clrMapOvr>
    <a:masterClrMapping/>
  </p:clrMapOvr>
  <p:transition xmlns:p14="http://schemas.microsoft.com/office/powerpoint/2010/main" spd="med" advClick="1"/>
</p:sld>
</file>

<file path=ppt/slides/slide4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4" name="Text Placeholder 1"/>
          <p:cNvSpPr txBox="1"/>
          <p:nvPr>
            <p:ph type="body" idx="1"/>
          </p:nvPr>
        </p:nvSpPr>
        <p:spPr>
          <a:xfrm>
            <a:off x="674703" y="1193800"/>
            <a:ext cx="7834298" cy="3517900"/>
          </a:xfrm>
          <a:prstGeom prst="rect">
            <a:avLst/>
          </a:prstGeom>
        </p:spPr>
        <p:txBody>
          <a:bodyPr/>
          <a:lstStyle/>
          <a:p>
            <a:pPr/>
            <a:r>
              <a:t>Set up a grid of cells (in this case 50*50), with a single infected individual and a simulation of 80 steps.</a:t>
            </a:r>
          </a:p>
        </p:txBody>
      </p:sp>
      <p:sp>
        <p:nvSpPr>
          <p:cNvPr id="245"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a:buSzTx/>
              <a:buFontTx/>
              <a:buNone/>
              <a:defRPr b="1" sz="3600">
                <a:solidFill>
                  <a:srgbClr val="00B2DD"/>
                </a:solidFill>
              </a:defRPr>
            </a:lvl1pPr>
          </a:lstStyle>
          <a:p>
            <a:pPr/>
            <a:r>
              <a:t>Setting up the grid</a:t>
            </a:r>
          </a:p>
        </p:txBody>
      </p:sp>
      <p:pic>
        <p:nvPicPr>
          <p:cNvPr id="246" name="Picture 4" descr="Picture 4"/>
          <p:cNvPicPr>
            <a:picLocks noChangeAspect="1"/>
          </p:cNvPicPr>
          <p:nvPr/>
        </p:nvPicPr>
        <p:blipFill>
          <a:blip r:embed="rId2">
            <a:extLst/>
          </a:blip>
          <a:srcRect l="0" t="0" r="32418" b="0"/>
          <a:stretch>
            <a:fillRect/>
          </a:stretch>
        </p:blipFill>
        <p:spPr>
          <a:xfrm>
            <a:off x="674703" y="2451169"/>
            <a:ext cx="7433475" cy="1923883"/>
          </a:xfrm>
          <a:prstGeom prst="rect">
            <a:avLst/>
          </a:prstGeom>
          <a:ln w="12700">
            <a:miter lim="400000"/>
          </a:ln>
        </p:spPr>
      </p:pic>
    </p:spTree>
  </p:cSld>
  <p:clrMapOvr>
    <a:masterClrMapping/>
  </p:clrMapOvr>
  <p:transition xmlns:p14="http://schemas.microsoft.com/office/powerpoint/2010/main" spd="med" advClick="1"/>
</p:sld>
</file>

<file path=ppt/slides/slide4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8" name="Text Placeholder 1"/>
          <p:cNvSpPr txBox="1"/>
          <p:nvPr>
            <p:ph type="body" idx="1"/>
          </p:nvPr>
        </p:nvSpPr>
        <p:spPr>
          <a:xfrm>
            <a:off x="674703" y="1193800"/>
            <a:ext cx="7834298" cy="3517900"/>
          </a:xfrm>
          <a:prstGeom prst="rect">
            <a:avLst/>
          </a:prstGeom>
        </p:spPr>
        <p:txBody>
          <a:bodyPr/>
          <a:lstStyle/>
          <a:p>
            <a:pPr/>
            <a:r>
              <a:t>Set all cell values to 0 (susceptible)</a:t>
            </a:r>
          </a:p>
          <a:p>
            <a:pPr/>
            <a:r>
              <a:t>Pick num_infected random cell(s) and set to 1 (infected)</a:t>
            </a:r>
          </a:p>
        </p:txBody>
      </p:sp>
      <p:sp>
        <p:nvSpPr>
          <p:cNvPr id="249"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a:buSzTx/>
              <a:buFontTx/>
              <a:buNone/>
              <a:defRPr b="1" sz="3600">
                <a:solidFill>
                  <a:srgbClr val="00B2DD"/>
                </a:solidFill>
              </a:defRPr>
            </a:lvl1pPr>
          </a:lstStyle>
          <a:p>
            <a:pPr/>
            <a:r>
              <a:t>Initialise the grid</a:t>
            </a:r>
          </a:p>
        </p:txBody>
      </p:sp>
      <p:pic>
        <p:nvPicPr>
          <p:cNvPr id="250" name="Picture 4" descr="Picture 4"/>
          <p:cNvPicPr>
            <a:picLocks noChangeAspect="1"/>
          </p:cNvPicPr>
          <p:nvPr/>
        </p:nvPicPr>
        <p:blipFill>
          <a:blip r:embed="rId2">
            <a:extLst/>
          </a:blip>
          <a:srcRect l="0" t="0" r="28562" b="6753"/>
          <a:stretch>
            <a:fillRect/>
          </a:stretch>
        </p:blipFill>
        <p:spPr>
          <a:xfrm>
            <a:off x="685800" y="2571750"/>
            <a:ext cx="7845852" cy="1950008"/>
          </a:xfrm>
          <a:prstGeom prst="rect">
            <a:avLst/>
          </a:prstGeom>
          <a:ln w="12700">
            <a:miter lim="400000"/>
          </a:ln>
        </p:spPr>
      </p:pic>
    </p:spTree>
  </p:cSld>
  <p:clrMapOvr>
    <a:masterClrMapping/>
  </p:clrMapOvr>
  <p:transition xmlns:p14="http://schemas.microsoft.com/office/powerpoint/2010/main" spd="med" advClick="1"/>
</p:sld>
</file>

<file path=ppt/slides/slide4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52" name="Picture 4" descr="Picture 4"/>
          <p:cNvPicPr>
            <a:picLocks noChangeAspect="1"/>
          </p:cNvPicPr>
          <p:nvPr/>
        </p:nvPicPr>
        <p:blipFill>
          <a:blip r:embed="rId2">
            <a:extLst/>
          </a:blip>
          <a:stretch>
            <a:fillRect/>
          </a:stretch>
        </p:blipFill>
        <p:spPr>
          <a:xfrm>
            <a:off x="2162544" y="0"/>
            <a:ext cx="4818912" cy="5143500"/>
          </a:xfrm>
          <a:prstGeom prst="rect">
            <a:avLst/>
          </a:prstGeom>
          <a:ln w="12700">
            <a:miter lim="400000"/>
          </a:ln>
        </p:spPr>
      </p:pic>
    </p:spTree>
  </p:cSld>
  <p:clrMapOvr>
    <a:masterClrMapping/>
  </p:clrMapOvr>
  <p:transition xmlns:p14="http://schemas.microsoft.com/office/powerpoint/2010/main" spd="med" advClick="1"/>
</p:sld>
</file>

<file path=ppt/slides/slide4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54" name="Picture 2" descr="Picture 2"/>
          <p:cNvPicPr>
            <a:picLocks noChangeAspect="1"/>
          </p:cNvPicPr>
          <p:nvPr/>
        </p:nvPicPr>
        <p:blipFill>
          <a:blip r:embed="rId2">
            <a:extLst/>
          </a:blip>
          <a:stretch>
            <a:fillRect/>
          </a:stretch>
        </p:blipFill>
        <p:spPr>
          <a:xfrm>
            <a:off x="232238" y="1361551"/>
            <a:ext cx="2267653" cy="2420398"/>
          </a:xfrm>
          <a:prstGeom prst="rect">
            <a:avLst/>
          </a:prstGeom>
          <a:ln w="12700">
            <a:miter lim="400000"/>
          </a:ln>
        </p:spPr>
      </p:pic>
      <p:pic>
        <p:nvPicPr>
          <p:cNvPr id="255" name="Picture 4" descr="Picture 4"/>
          <p:cNvPicPr>
            <a:picLocks noChangeAspect="1"/>
          </p:cNvPicPr>
          <p:nvPr/>
        </p:nvPicPr>
        <p:blipFill>
          <a:blip r:embed="rId3">
            <a:extLst/>
          </a:blip>
          <a:stretch>
            <a:fillRect/>
          </a:stretch>
        </p:blipFill>
        <p:spPr>
          <a:xfrm>
            <a:off x="3422024" y="1361551"/>
            <a:ext cx="2267654" cy="2444814"/>
          </a:xfrm>
          <a:prstGeom prst="rect">
            <a:avLst/>
          </a:prstGeom>
          <a:ln w="12700">
            <a:miter lim="400000"/>
          </a:ln>
        </p:spPr>
      </p:pic>
      <p:pic>
        <p:nvPicPr>
          <p:cNvPr id="256" name="Picture 6" descr="Picture 6"/>
          <p:cNvPicPr>
            <a:picLocks noChangeAspect="1"/>
          </p:cNvPicPr>
          <p:nvPr/>
        </p:nvPicPr>
        <p:blipFill>
          <a:blip r:embed="rId4">
            <a:extLst/>
          </a:blip>
          <a:stretch>
            <a:fillRect/>
          </a:stretch>
        </p:blipFill>
        <p:spPr>
          <a:xfrm>
            <a:off x="6611814" y="1349801"/>
            <a:ext cx="2267654" cy="2432148"/>
          </a:xfrm>
          <a:prstGeom prst="rect">
            <a:avLst/>
          </a:prstGeom>
          <a:ln w="12700">
            <a:miter lim="400000"/>
          </a:ln>
        </p:spPr>
      </p:pic>
      <p:sp>
        <p:nvSpPr>
          <p:cNvPr id="257" name="Straight Arrow Connector 8"/>
          <p:cNvSpPr/>
          <p:nvPr/>
        </p:nvSpPr>
        <p:spPr>
          <a:xfrm>
            <a:off x="2682910" y="2571749"/>
            <a:ext cx="582805" cy="1"/>
          </a:xfrm>
          <a:prstGeom prst="line">
            <a:avLst/>
          </a:prstGeom>
          <a:ln w="38100">
            <a:solidFill>
              <a:srgbClr val="000000"/>
            </a:solidFill>
            <a:miter/>
            <a:tailEnd type="triangle"/>
          </a:ln>
        </p:spPr>
        <p:txBody>
          <a:bodyPr lIns="45719" rIns="45719"/>
          <a:lstStyle/>
          <a:p>
            <a:pPr/>
          </a:p>
        </p:txBody>
      </p:sp>
      <p:sp>
        <p:nvSpPr>
          <p:cNvPr id="258" name="Straight Arrow Connector 9"/>
          <p:cNvSpPr/>
          <p:nvPr/>
        </p:nvSpPr>
        <p:spPr>
          <a:xfrm>
            <a:off x="5890009" y="2571749"/>
            <a:ext cx="582805" cy="1"/>
          </a:xfrm>
          <a:prstGeom prst="line">
            <a:avLst/>
          </a:prstGeom>
          <a:ln w="38100">
            <a:solidFill>
              <a:srgbClr val="000000"/>
            </a:solidFill>
            <a:miter/>
            <a:tailEnd type="triangle"/>
          </a:ln>
        </p:spPr>
        <p:txBody>
          <a:bodyPr lIns="45719" rIns="45719"/>
          <a:lstStyle/>
          <a:p>
            <a:pPr/>
          </a:p>
        </p:txBody>
      </p:sp>
      <p:sp>
        <p:nvSpPr>
          <p:cNvPr id="259" name="TextBox 10"/>
          <p:cNvSpPr txBox="1"/>
          <p:nvPr/>
        </p:nvSpPr>
        <p:spPr>
          <a:xfrm>
            <a:off x="859548" y="3781947"/>
            <a:ext cx="1064671" cy="2819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Generation 0</a:t>
            </a:r>
          </a:p>
        </p:txBody>
      </p:sp>
      <p:sp>
        <p:nvSpPr>
          <p:cNvPr id="260" name="TextBox 11"/>
          <p:cNvSpPr txBox="1"/>
          <p:nvPr/>
        </p:nvSpPr>
        <p:spPr>
          <a:xfrm>
            <a:off x="4049336" y="3809448"/>
            <a:ext cx="1064671" cy="2819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Generation 1</a:t>
            </a:r>
          </a:p>
        </p:txBody>
      </p:sp>
      <p:sp>
        <p:nvSpPr>
          <p:cNvPr id="261" name="TextBox 12"/>
          <p:cNvSpPr txBox="1"/>
          <p:nvPr/>
        </p:nvSpPr>
        <p:spPr>
          <a:xfrm>
            <a:off x="7240339" y="3785032"/>
            <a:ext cx="1064672" cy="2819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Generation 2</a:t>
            </a:r>
          </a:p>
        </p:txBody>
      </p:sp>
    </p:spTree>
  </p:cSld>
  <p:clrMapOvr>
    <a:masterClrMapping/>
  </p:clrMapOvr>
  <p:transition xmlns:p14="http://schemas.microsoft.com/office/powerpoint/2010/main" spd="med" advClick="1"/>
</p:sld>
</file>

<file path=ppt/slides/slide4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3" name="Text Placeholder 1"/>
          <p:cNvSpPr txBox="1"/>
          <p:nvPr>
            <p:ph type="body" idx="1"/>
          </p:nvPr>
        </p:nvSpPr>
        <p:spPr>
          <a:xfrm>
            <a:off x="674703" y="1193800"/>
            <a:ext cx="7834298" cy="3517900"/>
          </a:xfrm>
          <a:prstGeom prst="rect">
            <a:avLst/>
          </a:prstGeom>
        </p:spPr>
        <p:txBody>
          <a:bodyPr/>
          <a:lstStyle/>
          <a:p>
            <a:pPr/>
            <a:r>
              <a:t>In order to update the state, we need a function that will count the number of infected neighbours. </a:t>
            </a:r>
          </a:p>
        </p:txBody>
      </p:sp>
      <p:sp>
        <p:nvSpPr>
          <p:cNvPr id="264"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a:buSzTx/>
              <a:buFontTx/>
              <a:buNone/>
              <a:defRPr b="1" sz="3600">
                <a:solidFill>
                  <a:srgbClr val="00B2DD"/>
                </a:solidFill>
              </a:defRPr>
            </a:lvl1pPr>
          </a:lstStyle>
          <a:p>
            <a:pPr/>
            <a:r>
              <a:t>Counting neighbours</a:t>
            </a:r>
          </a:p>
        </p:txBody>
      </p:sp>
      <p:pic>
        <p:nvPicPr>
          <p:cNvPr id="265" name="Picture 4" descr="Picture 4"/>
          <p:cNvPicPr>
            <a:picLocks noChangeAspect="1"/>
          </p:cNvPicPr>
          <p:nvPr/>
        </p:nvPicPr>
        <p:blipFill>
          <a:blip r:embed="rId2">
            <a:extLst/>
          </a:blip>
          <a:stretch>
            <a:fillRect/>
          </a:stretch>
        </p:blipFill>
        <p:spPr>
          <a:xfrm>
            <a:off x="736600" y="2491160"/>
            <a:ext cx="7772400" cy="2101456"/>
          </a:xfrm>
          <a:prstGeom prst="rect">
            <a:avLst/>
          </a:prstGeom>
          <a:ln w="12700">
            <a:miter lim="400000"/>
          </a:ln>
        </p:spPr>
      </p:pic>
      <p:graphicFrame>
        <p:nvGraphicFramePr>
          <p:cNvPr id="266" name="Table"/>
          <p:cNvGraphicFramePr/>
          <p:nvPr/>
        </p:nvGraphicFramePr>
        <p:xfrm>
          <a:off x="5905583" y="2852972"/>
          <a:ext cx="7366001" cy="3810001"/>
        </p:xfrm>
        <a:graphic xmlns:a="http://schemas.openxmlformats.org/drawingml/2006/main">
          <a:graphicData uri="http://schemas.openxmlformats.org/drawingml/2006/table">
            <a:tbl>
              <a:tblPr firstCol="0" firstRow="0" lastCol="0" lastRow="0" bandCol="0" bandRow="1" rtl="0">
                <a:tableStyleId>{4C3C2611-4C71-4FC5-86AE-919BDF0F9419}</a:tableStyleId>
              </a:tblPr>
              <a:tblGrid>
                <a:gridCol w="873097"/>
                <a:gridCol w="868896"/>
                <a:gridCol w="869107"/>
              </a:tblGrid>
              <a:tr h="415461">
                <a:tc>
                  <a:txBody>
                    <a:bodyPr/>
                    <a:lstStyle/>
                    <a:p>
                      <a:pPr algn="ctr">
                        <a:defRPr sz="1800"/>
                      </a:pPr>
                      <a:r>
                        <a:rPr sz="1300"/>
                        <a:t>(i-1, j-1)</a:t>
                      </a:r>
                    </a:p>
                  </a:txBody>
                  <a:tcPr marL="0" marR="0" marT="0" marB="0" anchor="ctr" anchorCtr="0" horzOverflow="overflow"/>
                </a:tc>
                <a:tc>
                  <a:txBody>
                    <a:bodyPr/>
                    <a:lstStyle/>
                    <a:p>
                      <a:pPr algn="ctr">
                        <a:defRPr sz="1800"/>
                      </a:pPr>
                      <a:r>
                        <a:rPr sz="1300"/>
                        <a:t>(i, j-1)</a:t>
                      </a:r>
                    </a:p>
                  </a:txBody>
                  <a:tcPr marL="0" marR="0" marT="0" marB="0" anchor="ctr" anchorCtr="0" horzOverflow="overflow"/>
                </a:tc>
                <a:tc>
                  <a:txBody>
                    <a:bodyPr/>
                    <a:lstStyle/>
                    <a:p>
                      <a:pPr algn="ctr">
                        <a:defRPr sz="1800"/>
                      </a:pPr>
                      <a:r>
                        <a:rPr sz="1300"/>
                        <a:t>(i+1, j-1)</a:t>
                      </a:r>
                    </a:p>
                  </a:txBody>
                  <a:tcPr marL="0" marR="0" marT="0" marB="0" anchor="ctr" anchorCtr="0" horzOverflow="overflow"/>
                </a:tc>
              </a:tr>
              <a:tr h="385656">
                <a:tc>
                  <a:txBody>
                    <a:bodyPr/>
                    <a:lstStyle/>
                    <a:p>
                      <a:pPr algn="ctr">
                        <a:defRPr sz="1800"/>
                      </a:pPr>
                      <a:r>
                        <a:rPr sz="1300"/>
                        <a:t>(i-1, j)</a:t>
                      </a:r>
                    </a:p>
                  </a:txBody>
                  <a:tcPr marL="0" marR="0" marT="0" marB="0" anchor="ctr" anchorCtr="0" horzOverflow="overflow"/>
                </a:tc>
                <a:tc>
                  <a:txBody>
                    <a:bodyPr/>
                    <a:lstStyle/>
                    <a:p>
                      <a:pPr algn="ctr">
                        <a:defRPr sz="1800"/>
                      </a:pPr>
                      <a:r>
                        <a:rPr sz="1300"/>
                        <a:t>(i, j)</a:t>
                      </a:r>
                    </a:p>
                  </a:txBody>
                  <a:tcPr marL="0" marR="0" marT="0" marB="0" anchor="ctr" anchorCtr="0" horzOverflow="overflow"/>
                </a:tc>
                <a:tc>
                  <a:txBody>
                    <a:bodyPr/>
                    <a:lstStyle/>
                    <a:p>
                      <a:pPr algn="ctr">
                        <a:defRPr sz="1800"/>
                      </a:pPr>
                      <a:r>
                        <a:rPr sz="1300"/>
                        <a:t>(i+1, j)</a:t>
                      </a:r>
                    </a:p>
                  </a:txBody>
                  <a:tcPr marL="0" marR="0" marT="0" marB="0" anchor="ctr" anchorCtr="0" horzOverflow="overflow"/>
                </a:tc>
              </a:tr>
              <a:tr h="360428">
                <a:tc>
                  <a:txBody>
                    <a:bodyPr/>
                    <a:lstStyle/>
                    <a:p>
                      <a:pPr algn="ctr">
                        <a:defRPr sz="1800"/>
                      </a:pPr>
                      <a:r>
                        <a:rPr sz="1300"/>
                        <a:t>(i-1, j+1)</a:t>
                      </a:r>
                    </a:p>
                  </a:txBody>
                  <a:tcPr marL="0" marR="0" marT="0" marB="0" anchor="ctr" anchorCtr="0" horzOverflow="overflow"/>
                </a:tc>
                <a:tc>
                  <a:txBody>
                    <a:bodyPr/>
                    <a:lstStyle/>
                    <a:p>
                      <a:pPr algn="ctr">
                        <a:defRPr sz="1800"/>
                      </a:pPr>
                      <a:r>
                        <a:rPr sz="1300"/>
                        <a:t>(i, j+1)</a:t>
                      </a:r>
                    </a:p>
                  </a:txBody>
                  <a:tcPr marL="0" marR="0" marT="0" marB="0" anchor="ctr" anchorCtr="0" horzOverflow="overflow"/>
                </a:tc>
                <a:tc>
                  <a:txBody>
                    <a:bodyPr/>
                    <a:lstStyle/>
                    <a:p>
                      <a:pPr algn="ctr">
                        <a:defRPr sz="1800"/>
                      </a:pPr>
                      <a:r>
                        <a:rPr sz="1300"/>
                        <a:t>(i+1, j+1)</a:t>
                      </a:r>
                    </a:p>
                  </a:txBody>
                  <a:tcPr marL="0" marR="0" marT="0" marB="0" anchor="ctr" anchorCtr="0" horzOverflow="overflow"/>
                </a:tc>
              </a:tr>
            </a:tbl>
          </a:graphicData>
        </a:graphic>
      </p:graphicFrame>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6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66" grpId="1"/>
    </p:bldLst>
  </p:timing>
</p:sld>
</file>

<file path=ppt/slides/slide4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8" name="Text Placeholder 1"/>
          <p:cNvSpPr txBox="1"/>
          <p:nvPr>
            <p:ph type="body" idx="1"/>
          </p:nvPr>
        </p:nvSpPr>
        <p:spPr>
          <a:xfrm>
            <a:off x="674703" y="1193800"/>
            <a:ext cx="7834298" cy="3517900"/>
          </a:xfrm>
          <a:prstGeom prst="rect">
            <a:avLst/>
          </a:prstGeom>
        </p:spPr>
        <p:txBody>
          <a:bodyPr/>
          <a:lstStyle/>
          <a:p>
            <a:pPr/>
          </a:p>
        </p:txBody>
      </p:sp>
      <p:sp>
        <p:nvSpPr>
          <p:cNvPr id="269"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a:buSzTx/>
              <a:buFontTx/>
              <a:buNone/>
              <a:defRPr b="1" sz="3600">
                <a:solidFill>
                  <a:srgbClr val="00B2DD"/>
                </a:solidFill>
              </a:defRPr>
            </a:lvl1pPr>
          </a:lstStyle>
          <a:p>
            <a:pPr/>
            <a:r>
              <a:t>Updating the state</a:t>
            </a:r>
          </a:p>
        </p:txBody>
      </p:sp>
      <p:pic>
        <p:nvPicPr>
          <p:cNvPr id="270" name="Picture 4" descr="Picture 4"/>
          <p:cNvPicPr>
            <a:picLocks noChangeAspect="1"/>
          </p:cNvPicPr>
          <p:nvPr/>
        </p:nvPicPr>
        <p:blipFill>
          <a:blip r:embed="rId2">
            <a:extLst/>
          </a:blip>
          <a:stretch>
            <a:fillRect/>
          </a:stretch>
        </p:blipFill>
        <p:spPr>
          <a:xfrm>
            <a:off x="674703" y="1079500"/>
            <a:ext cx="6122333" cy="4005325"/>
          </a:xfrm>
          <a:prstGeom prst="rect">
            <a:avLst/>
          </a:prstGeom>
          <a:ln w="12700">
            <a:miter lim="400000"/>
          </a:ln>
        </p:spPr>
      </p:pic>
    </p:spTree>
  </p:cSld>
  <p:clrMapOvr>
    <a:masterClrMapping/>
  </p:clrMapOvr>
  <p:transition xmlns:p14="http://schemas.microsoft.com/office/powerpoint/2010/main" spd="med" advClick="1"/>
</p:sld>
</file>

<file path=ppt/slides/slide4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2" name="Text Placeholder 1"/>
          <p:cNvSpPr txBox="1"/>
          <p:nvPr>
            <p:ph type="body" sz="half" idx="1"/>
          </p:nvPr>
        </p:nvSpPr>
        <p:spPr>
          <a:xfrm>
            <a:off x="674703" y="1193799"/>
            <a:ext cx="7834298" cy="1529305"/>
          </a:xfrm>
          <a:prstGeom prst="rect">
            <a:avLst/>
          </a:prstGeom>
        </p:spPr>
        <p:txBody>
          <a:bodyPr/>
          <a:lstStyle>
            <a:lvl1pPr marL="162877" indent="-162877" defTabSz="651509">
              <a:spcBef>
                <a:spcPts val="600"/>
              </a:spcBef>
              <a:defRPr sz="2090"/>
            </a:lvl1pPr>
          </a:lstStyle>
          <a:p>
            <a:pPr/>
            <a:r>
              <a:t>Now we can run the simulation. We first create the initial state (generation 0), then call update_state() to create a new array for each generation, creating num_steps generations in total.</a:t>
            </a:r>
          </a:p>
        </p:txBody>
      </p:sp>
      <p:sp>
        <p:nvSpPr>
          <p:cNvPr id="273"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a:buSzTx/>
              <a:buFontTx/>
              <a:buNone/>
              <a:defRPr b="1" sz="3600">
                <a:solidFill>
                  <a:srgbClr val="00B2DD"/>
                </a:solidFill>
              </a:defRPr>
            </a:lvl1pPr>
          </a:lstStyle>
          <a:p>
            <a:pPr/>
            <a:r>
              <a:t>Run simulation</a:t>
            </a:r>
          </a:p>
        </p:txBody>
      </p:sp>
      <p:pic>
        <p:nvPicPr>
          <p:cNvPr id="274" name="Picture 4" descr="Picture 4"/>
          <p:cNvPicPr>
            <a:picLocks noChangeAspect="1"/>
          </p:cNvPicPr>
          <p:nvPr/>
        </p:nvPicPr>
        <p:blipFill>
          <a:blip r:embed="rId2">
            <a:extLst/>
          </a:blip>
          <a:stretch>
            <a:fillRect/>
          </a:stretch>
        </p:blipFill>
        <p:spPr>
          <a:xfrm>
            <a:off x="685800" y="2846627"/>
            <a:ext cx="7772400" cy="1865073"/>
          </a:xfrm>
          <a:prstGeom prst="rect">
            <a:avLst/>
          </a:prstGeom>
          <a:ln w="12700">
            <a:miter lim="400000"/>
          </a:ln>
        </p:spPr>
      </p:pic>
    </p:spTree>
  </p:cSld>
  <p:clrMapOvr>
    <a:masterClrMapping/>
  </p:clrMapOvr>
  <p:transition xmlns:p14="http://schemas.microsoft.com/office/powerpoint/2010/main" spd="med" advClick="1"/>
</p:sld>
</file>

<file path=ppt/slides/slide4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6" name="Text Placeholder 1"/>
          <p:cNvSpPr txBox="1"/>
          <p:nvPr>
            <p:ph type="body" idx="1"/>
          </p:nvPr>
        </p:nvSpPr>
        <p:spPr>
          <a:xfrm>
            <a:off x="674703" y="1193800"/>
            <a:ext cx="7834298" cy="3517900"/>
          </a:xfrm>
          <a:prstGeom prst="rect">
            <a:avLst/>
          </a:prstGeom>
        </p:spPr>
        <p:txBody>
          <a:bodyPr/>
          <a:lstStyle/>
          <a:p>
            <a:pPr/>
            <a:r>
              <a:t>This next bit of code lets us visualise a grid</a:t>
            </a:r>
          </a:p>
        </p:txBody>
      </p:sp>
      <p:sp>
        <p:nvSpPr>
          <p:cNvPr id="277"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a:buSzTx/>
              <a:buFontTx/>
              <a:buNone/>
              <a:defRPr b="1" sz="3600">
                <a:solidFill>
                  <a:srgbClr val="00B2DD"/>
                </a:solidFill>
              </a:defRPr>
            </a:lvl1pPr>
          </a:lstStyle>
          <a:p>
            <a:pPr/>
            <a:r>
              <a:t>Visualise a grid</a:t>
            </a:r>
          </a:p>
        </p:txBody>
      </p:sp>
      <p:pic>
        <p:nvPicPr>
          <p:cNvPr id="278" name="Picture 4" descr="Picture 4"/>
          <p:cNvPicPr>
            <a:picLocks noChangeAspect="1"/>
          </p:cNvPicPr>
          <p:nvPr/>
        </p:nvPicPr>
        <p:blipFill>
          <a:blip r:embed="rId2">
            <a:extLst/>
          </a:blip>
          <a:stretch>
            <a:fillRect/>
          </a:stretch>
        </p:blipFill>
        <p:spPr>
          <a:xfrm>
            <a:off x="635000" y="2008554"/>
            <a:ext cx="7772400" cy="2703145"/>
          </a:xfrm>
          <a:prstGeom prst="rect">
            <a:avLst/>
          </a:prstGeom>
          <a:ln w="12700">
            <a:miter lim="400000"/>
          </a:ln>
        </p:spPr>
      </p:pic>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0" name="Text Placeholder 2"/>
          <p:cNvSpPr txBox="1"/>
          <p:nvPr>
            <p:ph type="body" sz="half" idx="1"/>
          </p:nvPr>
        </p:nvSpPr>
        <p:spPr>
          <a:xfrm>
            <a:off x="674703" y="431801"/>
            <a:ext cx="5954698" cy="1601526"/>
          </a:xfrm>
          <a:prstGeom prst="rect">
            <a:avLst/>
          </a:prstGeom>
        </p:spPr>
        <p:txBody>
          <a:bodyPr/>
          <a:lstStyle>
            <a:lvl1pPr marL="0" indent="0" defTabSz="480059">
              <a:lnSpc>
                <a:spcPct val="90000"/>
              </a:lnSpc>
              <a:spcBef>
                <a:spcPts val="400"/>
              </a:spcBef>
              <a:buSzTx/>
              <a:buNone/>
              <a:defRPr b="1" sz="2240">
                <a:solidFill>
                  <a:srgbClr val="00B2DD"/>
                </a:solidFill>
              </a:defRPr>
            </a:lvl1pPr>
          </a:lstStyle>
          <a:p>
            <a:pPr/>
            <a:r>
              <a:t>The goal of simulations is to take naturally occurring behaviour, phenomena and environments and then accurately recreate those situations using computer code. </a:t>
            </a:r>
          </a:p>
        </p:txBody>
      </p:sp>
      <p:sp>
        <p:nvSpPr>
          <p:cNvPr id="91" name="Rectangle 1"/>
          <p:cNvSpPr txBox="1"/>
          <p:nvPr/>
        </p:nvSpPr>
        <p:spPr>
          <a:xfrm>
            <a:off x="3120829" y="5187672"/>
            <a:ext cx="2469634" cy="2819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rPr u="sng">
                <a:solidFill>
                  <a:srgbClr val="0563C1"/>
                </a:solidFill>
                <a:uFill>
                  <a:solidFill>
                    <a:srgbClr val="0563C1"/>
                  </a:solidFill>
                </a:uFill>
                <a:hlinkClick r:id="rId3" invalidUrl="" action="" tgtFrame="" tooltip="" history="1" highlightClick="0" endSnd="0"/>
              </a:rPr>
              <a:t>Video 1</a:t>
            </a:r>
            <a:r>
              <a:t> </a:t>
            </a:r>
            <a:r>
              <a:t>–</a:t>
            </a:r>
            <a:r>
              <a:t> NASA rocket exploding</a:t>
            </a:r>
          </a:p>
        </p:txBody>
      </p:sp>
      <p:pic>
        <p:nvPicPr>
          <p:cNvPr id="92" name="Picture 2" descr="Picture 2"/>
          <p:cNvPicPr>
            <a:picLocks noChangeAspect="1"/>
          </p:cNvPicPr>
          <p:nvPr/>
        </p:nvPicPr>
        <p:blipFill>
          <a:blip r:embed="rId4">
            <a:extLst/>
          </a:blip>
          <a:stretch>
            <a:fillRect/>
          </a:stretch>
        </p:blipFill>
        <p:spPr>
          <a:xfrm>
            <a:off x="674703" y="2101362"/>
            <a:ext cx="1840522" cy="1380393"/>
          </a:xfrm>
          <a:prstGeom prst="rect">
            <a:avLst/>
          </a:prstGeom>
          <a:ln w="12700">
            <a:miter lim="400000"/>
          </a:ln>
        </p:spPr>
      </p:pic>
      <p:pic>
        <p:nvPicPr>
          <p:cNvPr id="93" name="traffic.mov" descr="traffic.mov"/>
          <p:cNvPicPr>
            <a:picLocks noChangeAspect="0"/>
          </p:cNvPicPr>
          <p:nvPr>
            <a:videoFile r:link="rId5"/>
            <p:extLst>
              <p:ext uri="{DAA4B4D4-6D71-4841-9C94-3DE7FCFB9230}">
                <p14:media xmlns:p14="http://schemas.microsoft.com/office/powerpoint/2010/main" r:embed="rId6"/>
              </p:ext>
            </p:extLst>
          </p:nvPr>
        </p:nvPicPr>
        <p:blipFill>
          <a:blip r:embed="rId7">
            <a:extLst/>
          </a:blip>
          <a:stretch>
            <a:fillRect/>
          </a:stretch>
        </p:blipFill>
        <p:spPr>
          <a:xfrm>
            <a:off x="3334613" y="2101362"/>
            <a:ext cx="5519240" cy="2285310"/>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mediacall" nodeType="clickEffect" presetSubtype="0" presetID="1" grpId="1" fill="hold">
                                  <p:stCondLst>
                                    <p:cond delay="0"/>
                                  </p:stCondLst>
                                  <p:childTnLst>
                                    <p:cmd type="call" cmd="playFrom(0.0)">
                                      <p:cBhvr>
                                        <p:cTn id="6" dur="40466" fill="hold"/>
                                        <p:tgtEl>
                                          <p:spTgt spid="93"/>
                                        </p:tgtEl>
                                      </p:cBhvr>
                                    </p:cmd>
                                  </p:childTnLst>
                                </p:cTn>
                              </p:par>
                            </p:childTnLst>
                          </p:cTn>
                        </p:par>
                      </p:childTnLst>
                    </p:cTn>
                  </p:par>
                  <p:par>
                    <p:cTn id="7" fill="hold">
                      <p:stCondLst>
                        <p:cond delay="indefinite"/>
                      </p:stCondLst>
                      <p:childTnLst>
                        <p:par>
                          <p:cTn id="8" fill="hold">
                            <p:stCondLst>
                              <p:cond delay="0"/>
                            </p:stCondLst>
                            <p:childTnLst>
                              <p:par>
                                <p:cTn id="9" presetClass="mediacall" nodeType="clickEffect" presetSubtype="0" presetID="3" grpId="1" fill="hold">
                                  <p:stCondLst>
                                    <p:cond delay="0"/>
                                  </p:stCondLst>
                                  <p:childTnLst>
                                    <p:cmd type="call" cmd="stop">
                                      <p:cBhvr>
                                        <p:cTn id="10" dur="1000" fill="hold"/>
                                        <p:tgtEl>
                                          <p:spTgt spid="93"/>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80000">
                <p:cTn id="11" fill="hold" display="0">
                  <p:stCondLst>
                    <p:cond delay="indefinite"/>
                  </p:stCondLst>
                </p:cTn>
                <p:tgtEl>
                  <p:spTgt spid="93"/>
                </p:tgtEl>
              </p:cMediaNode>
            </p:video>
            <p:seq concurrent="1" prevAc="none" nextAc="seek">
              <p:cTn id="12" evtFilter="cancelBubble" nodeType="interactiveSeq" restart="whenNotActive" fill="hold">
                <p:stCondLst>
                  <p:cond delay="0" evt="onClick">
                    <p:tgtEl>
                      <p:spTgt spid="93"/>
                    </p:tgtEl>
                  </p:cond>
                </p:stCondLst>
                <p:endSync delay="0" evt="end">
                  <p:rtn val="all"/>
                </p:endSync>
                <p:childTnLst>
                  <p:par>
                    <p:cTn id="13" fill="hold">
                      <p:stCondLst>
                        <p:cond delay="0"/>
                      </p:stCondLst>
                      <p:childTnLst>
                        <p:par>
                          <p:cTn id="14" fill="hold">
                            <p:stCondLst>
                              <p:cond delay="0"/>
                            </p:stCondLst>
                            <p:childTnLst>
                              <p:par>
                                <p:cTn id="15" presetClass="mediacall" nodeType="clickEffect" presetSubtype="0" presetID="2" fill="hold">
                                  <p:stCondLst>
                                    <p:cond delay="0"/>
                                  </p:stCondLst>
                                  <p:childTnLst>
                                    <p:cmd type="call" cmd="togglePause">
                                      <p:cBhvr>
                                        <p:cTn id="16" dur="1" fill="hold"/>
                                        <p:tgtEl>
                                          <p:spTgt spid="93"/>
                                        </p:tgtEl>
                                      </p:cBhvr>
                                    </p:cmd>
                                  </p:childTnLst>
                                </p:cTn>
                              </p:par>
                            </p:childTnLst>
                          </p:cTn>
                        </p:par>
                      </p:childTnLst>
                    </p:cTn>
                  </p:par>
                </p:childTnLst>
              </p:cTn>
              <p:nextCondLst>
                <p:cond delay="0" evt="onClick">
                  <p:tgtEl>
                    <p:spTgt spid="93"/>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0" name="Text Placeholder 1"/>
          <p:cNvSpPr txBox="1"/>
          <p:nvPr>
            <p:ph type="body" sz="quarter" idx="1"/>
          </p:nvPr>
        </p:nvSpPr>
        <p:spPr>
          <a:xfrm>
            <a:off x="674703" y="1193799"/>
            <a:ext cx="7834298" cy="996743"/>
          </a:xfrm>
          <a:prstGeom prst="rect">
            <a:avLst/>
          </a:prstGeom>
        </p:spPr>
        <p:txBody>
          <a:bodyPr/>
          <a:lstStyle/>
          <a:p>
            <a:pPr/>
            <a:r>
              <a:t>This next bit of code, joins each of the grid visualisations together in an animation</a:t>
            </a:r>
          </a:p>
        </p:txBody>
      </p:sp>
      <p:sp>
        <p:nvSpPr>
          <p:cNvPr id="281"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defTabSz="596645">
              <a:lnSpc>
                <a:spcPct val="72000"/>
              </a:lnSpc>
              <a:spcBef>
                <a:spcPts val="600"/>
              </a:spcBef>
              <a:buSzTx/>
              <a:buFontTx/>
              <a:buNone/>
              <a:defRPr b="1" sz="2175">
                <a:solidFill>
                  <a:srgbClr val="00B2DD"/>
                </a:solidFill>
              </a:defRPr>
            </a:lvl1pPr>
          </a:lstStyle>
          <a:p>
            <a:pPr/>
            <a:r>
              <a:t>Stitch the visualisations together in an animation</a:t>
            </a:r>
          </a:p>
        </p:txBody>
      </p:sp>
      <p:pic>
        <p:nvPicPr>
          <p:cNvPr id="282" name="Picture 6" descr="Picture 6"/>
          <p:cNvPicPr>
            <a:picLocks noChangeAspect="1"/>
          </p:cNvPicPr>
          <p:nvPr/>
        </p:nvPicPr>
        <p:blipFill>
          <a:blip r:embed="rId2">
            <a:extLst/>
          </a:blip>
          <a:stretch>
            <a:fillRect/>
          </a:stretch>
        </p:blipFill>
        <p:spPr>
          <a:xfrm>
            <a:off x="736600" y="2190540"/>
            <a:ext cx="7772400" cy="2746431"/>
          </a:xfrm>
          <a:prstGeom prst="rect">
            <a:avLst/>
          </a:prstGeom>
          <a:ln w="12700">
            <a:miter lim="400000"/>
          </a:ln>
        </p:spPr>
      </p:pic>
    </p:spTree>
  </p:cSld>
  <p:clrMapOvr>
    <a:masterClrMapping/>
  </p:clrMapOvr>
  <p:transition xmlns:p14="http://schemas.microsoft.com/office/powerpoint/2010/main" spd="med" advClick="1"/>
</p:sld>
</file>

<file path=ppt/slides/slide5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84" name="Picture 4" descr="Picture 4"/>
          <p:cNvPicPr>
            <a:picLocks noChangeAspect="1"/>
          </p:cNvPicPr>
          <p:nvPr/>
        </p:nvPicPr>
        <p:blipFill>
          <a:blip r:embed="rId2">
            <a:extLst/>
          </a:blip>
          <a:stretch>
            <a:fillRect/>
          </a:stretch>
        </p:blipFill>
        <p:spPr>
          <a:xfrm>
            <a:off x="2572378" y="0"/>
            <a:ext cx="4181484" cy="3779798"/>
          </a:xfrm>
          <a:prstGeom prst="rect">
            <a:avLst/>
          </a:prstGeom>
          <a:ln w="12700">
            <a:miter lim="400000"/>
          </a:ln>
        </p:spPr>
      </p:pic>
      <p:sp>
        <p:nvSpPr>
          <p:cNvPr id="285" name="TextBox 5"/>
          <p:cNvSpPr txBox="1"/>
          <p:nvPr/>
        </p:nvSpPr>
        <p:spPr>
          <a:xfrm>
            <a:off x="5359187" y="4290645"/>
            <a:ext cx="3645326" cy="2819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Lets you step forwards through each generation</a:t>
            </a:r>
          </a:p>
        </p:txBody>
      </p:sp>
      <p:sp>
        <p:nvSpPr>
          <p:cNvPr id="286" name="Straight Arrow Connector 7"/>
          <p:cNvSpPr/>
          <p:nvPr/>
        </p:nvSpPr>
        <p:spPr>
          <a:xfrm flipH="1" flipV="1">
            <a:off x="5164852" y="3496826"/>
            <a:ext cx="673240" cy="793821"/>
          </a:xfrm>
          <a:prstGeom prst="line">
            <a:avLst/>
          </a:prstGeom>
          <a:ln w="38100">
            <a:solidFill>
              <a:srgbClr val="C00000"/>
            </a:solidFill>
            <a:miter/>
            <a:tailEnd type="triangle"/>
          </a:ln>
        </p:spPr>
        <p:txBody>
          <a:bodyPr lIns="45719" rIns="45719"/>
          <a:lstStyle/>
          <a:p>
            <a:pPr/>
          </a:p>
        </p:txBody>
      </p:sp>
      <p:sp>
        <p:nvSpPr>
          <p:cNvPr id="287" name="TextBox 8"/>
          <p:cNvSpPr txBox="1"/>
          <p:nvPr/>
        </p:nvSpPr>
        <p:spPr>
          <a:xfrm>
            <a:off x="3357181" y="4290645"/>
            <a:ext cx="1891380" cy="2819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Plays the full simulation</a:t>
            </a:r>
          </a:p>
        </p:txBody>
      </p:sp>
      <p:sp>
        <p:nvSpPr>
          <p:cNvPr id="288" name="Straight Arrow Connector 9"/>
          <p:cNvSpPr/>
          <p:nvPr/>
        </p:nvSpPr>
        <p:spPr>
          <a:xfrm flipV="1">
            <a:off x="4260501" y="3496826"/>
            <a:ext cx="642041" cy="803185"/>
          </a:xfrm>
          <a:prstGeom prst="line">
            <a:avLst/>
          </a:prstGeom>
          <a:ln w="38100">
            <a:solidFill>
              <a:srgbClr val="C00000"/>
            </a:solidFill>
            <a:miter/>
            <a:tailEnd type="triangle"/>
          </a:ln>
        </p:spPr>
        <p:txBody>
          <a:bodyPr lIns="45719" rIns="45719"/>
          <a:lstStyle/>
          <a:p>
            <a:pPr/>
          </a:p>
        </p:txBody>
      </p:sp>
      <p:sp>
        <p:nvSpPr>
          <p:cNvPr id="289" name="TextBox 12"/>
          <p:cNvSpPr txBox="1"/>
          <p:nvPr/>
        </p:nvSpPr>
        <p:spPr>
          <a:xfrm>
            <a:off x="1537058" y="3989880"/>
            <a:ext cx="1673478" cy="2819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Pauses the animation</a:t>
            </a:r>
          </a:p>
        </p:txBody>
      </p:sp>
      <p:sp>
        <p:nvSpPr>
          <p:cNvPr id="290" name="Straight Arrow Connector 13"/>
          <p:cNvSpPr/>
          <p:nvPr/>
        </p:nvSpPr>
        <p:spPr>
          <a:xfrm flipV="1">
            <a:off x="2808689" y="3496826"/>
            <a:ext cx="1847140" cy="493055"/>
          </a:xfrm>
          <a:prstGeom prst="line">
            <a:avLst/>
          </a:prstGeom>
          <a:ln w="38100">
            <a:solidFill>
              <a:srgbClr val="C00000"/>
            </a:solidFill>
            <a:miter/>
            <a:tailEnd type="triangle"/>
          </a:ln>
        </p:spPr>
        <p:txBody>
          <a:bodyPr lIns="45719" rIns="45719"/>
          <a:lstStyle/>
          <a:p>
            <a:pPr/>
          </a:p>
        </p:txBody>
      </p:sp>
    </p:spTree>
  </p:cSld>
  <p:clrMapOvr>
    <a:masterClrMapping/>
  </p:clrMapOvr>
  <p:transition xmlns:p14="http://schemas.microsoft.com/office/powerpoint/2010/main" spd="med" advClick="1"/>
</p:sld>
</file>

<file path=ppt/slides/slide5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2" name="Text Placeholder 1"/>
          <p:cNvSpPr txBox="1"/>
          <p:nvPr>
            <p:ph type="body" sz="half" idx="1"/>
          </p:nvPr>
        </p:nvSpPr>
        <p:spPr>
          <a:xfrm>
            <a:off x="674703" y="1193800"/>
            <a:ext cx="3535557" cy="3780134"/>
          </a:xfrm>
          <a:prstGeom prst="rect">
            <a:avLst/>
          </a:prstGeom>
        </p:spPr>
        <p:txBody>
          <a:bodyPr/>
          <a:lstStyle/>
          <a:p>
            <a:pPr>
              <a:lnSpc>
                <a:spcPct val="108000"/>
              </a:lnSpc>
              <a:defRPr sz="2000"/>
            </a:pPr>
            <a:r>
              <a:t>The final bit of code creates a plot of the summary statistics. for each generation it:</a:t>
            </a:r>
          </a:p>
          <a:p>
            <a:pPr lvl="1" marL="514350" indent="-171450">
              <a:lnSpc>
                <a:spcPct val="108000"/>
              </a:lnSpc>
              <a:spcBef>
                <a:spcPts val="300"/>
              </a:spcBef>
              <a:defRPr sz="1700"/>
            </a:pPr>
            <a:r>
              <a:t>Counts the number of susceptible, infected and recovered cells</a:t>
            </a:r>
          </a:p>
          <a:p>
            <a:pPr lvl="1" marL="514350" indent="-171450">
              <a:lnSpc>
                <a:spcPct val="108000"/>
              </a:lnSpc>
              <a:spcBef>
                <a:spcPts val="300"/>
              </a:spcBef>
              <a:defRPr sz="1700"/>
            </a:pPr>
            <a:r>
              <a:t>Adds the counts to a pandas dataframe</a:t>
            </a:r>
          </a:p>
          <a:p>
            <a:pPr lvl="1" marL="514350" indent="-171450">
              <a:lnSpc>
                <a:spcPct val="108000"/>
              </a:lnSpc>
              <a:spcBef>
                <a:spcPts val="300"/>
              </a:spcBef>
              <a:defRPr sz="1700"/>
            </a:pPr>
            <a:r>
              <a:t>uses the seaborn library to create a line graph of the values at each generation</a:t>
            </a:r>
          </a:p>
        </p:txBody>
      </p:sp>
      <p:sp>
        <p:nvSpPr>
          <p:cNvPr id="293" name="Text Placeholder 2"/>
          <p:cNvSpPr/>
          <p:nvPr>
            <p:ph type="body" idx="21"/>
          </p:nvPr>
        </p:nvSpPr>
        <p:spPr>
          <a:xfrm>
            <a:off x="674704" y="431801"/>
            <a:ext cx="3535556" cy="552938"/>
          </a:xfrm>
          <a:prstGeom prst="rect">
            <a:avLst/>
          </a:prstGeom>
          <a:extLst>
            <a:ext uri="{C572A759-6A51-4108-AA02-DFA0A04FC94B}">
              <ma14:wrappingTextBoxFlag xmlns:ma14="http://schemas.microsoft.com/office/mac/drawingml/2011/main" val="1"/>
            </a:ext>
          </a:extLst>
        </p:spPr>
        <p:txBody>
          <a:bodyPr/>
          <a:lstStyle>
            <a:lvl1pPr marL="0" indent="0" defTabSz="644651">
              <a:spcBef>
                <a:spcPts val="600"/>
              </a:spcBef>
              <a:buSzTx/>
              <a:buFontTx/>
              <a:buNone/>
              <a:defRPr b="1" sz="3102">
                <a:solidFill>
                  <a:srgbClr val="00B2DD"/>
                </a:solidFill>
              </a:defRPr>
            </a:lvl1pPr>
          </a:lstStyle>
          <a:p>
            <a:pPr/>
            <a:r>
              <a:t>Summary statistics</a:t>
            </a:r>
          </a:p>
        </p:txBody>
      </p:sp>
      <p:pic>
        <p:nvPicPr>
          <p:cNvPr id="294" name="Picture 4" descr="Picture 4"/>
          <p:cNvPicPr>
            <a:picLocks noChangeAspect="1"/>
          </p:cNvPicPr>
          <p:nvPr/>
        </p:nvPicPr>
        <p:blipFill>
          <a:blip r:embed="rId2">
            <a:extLst/>
          </a:blip>
          <a:stretch>
            <a:fillRect/>
          </a:stretch>
        </p:blipFill>
        <p:spPr>
          <a:xfrm>
            <a:off x="4408322" y="0"/>
            <a:ext cx="4795967" cy="5143500"/>
          </a:xfrm>
          <a:prstGeom prst="rect">
            <a:avLst/>
          </a:prstGeom>
          <a:ln w="12700">
            <a:miter lim="400000"/>
          </a:ln>
        </p:spPr>
      </p:pic>
    </p:spTree>
  </p:cSld>
  <p:clrMapOvr>
    <a:masterClrMapping/>
  </p:clrMapOvr>
  <p:transition xmlns:p14="http://schemas.microsoft.com/office/powerpoint/2010/main" spd="med" advClick="1"/>
</p:sld>
</file>

<file path=ppt/slides/slide5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96" name="Picture 1" descr="Picture 1"/>
          <p:cNvPicPr>
            <a:picLocks noChangeAspect="1"/>
          </p:cNvPicPr>
          <p:nvPr/>
        </p:nvPicPr>
        <p:blipFill>
          <a:blip r:embed="rId2">
            <a:extLst/>
          </a:blip>
          <a:stretch>
            <a:fillRect/>
          </a:stretch>
        </p:blipFill>
        <p:spPr>
          <a:xfrm>
            <a:off x="1271690" y="0"/>
            <a:ext cx="6600619" cy="5143500"/>
          </a:xfrm>
          <a:prstGeom prst="rect">
            <a:avLst/>
          </a:prstGeom>
          <a:ln w="12700">
            <a:miter lim="400000"/>
          </a:ln>
        </p:spPr>
      </p:pic>
    </p:spTree>
  </p:cSld>
  <p:clrMapOvr>
    <a:masterClrMapping/>
  </p:clrMapOvr>
  <p:transition xmlns:p14="http://schemas.microsoft.com/office/powerpoint/2010/main" spd="med" advClick="1"/>
</p:sld>
</file>

<file path=ppt/slides/slide5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8" name="Text Placeholder 1"/>
          <p:cNvSpPr txBox="1"/>
          <p:nvPr>
            <p:ph type="body" idx="1"/>
          </p:nvPr>
        </p:nvSpPr>
        <p:spPr>
          <a:xfrm>
            <a:off x="674703" y="1193799"/>
            <a:ext cx="7834298" cy="3810280"/>
          </a:xfrm>
          <a:prstGeom prst="rect">
            <a:avLst/>
          </a:prstGeom>
        </p:spPr>
        <p:txBody>
          <a:bodyPr/>
          <a:lstStyle/>
          <a:p>
            <a:pPr>
              <a:lnSpc>
                <a:spcPct val="96000"/>
              </a:lnSpc>
              <a:buFontTx/>
              <a:buAutoNum type="arabicPeriod" startAt="1"/>
              <a:defRPr sz="1800"/>
            </a:pPr>
            <a:r>
              <a:t>Have a look at what happens between state[0] and state[1]. Can you see that in state 1, lots of cells become infected even though they have no infected neighbours. Why do you think this is? Can you write an </a:t>
            </a:r>
            <a:r>
              <a:rPr i="1"/>
              <a:t>if statement</a:t>
            </a:r>
            <a:r>
              <a:t> to fix this?</a:t>
            </a:r>
          </a:p>
          <a:p>
            <a:pPr>
              <a:lnSpc>
                <a:spcPct val="96000"/>
              </a:lnSpc>
              <a:buFontTx/>
              <a:buAutoNum type="arabicPeriod" startAt="1"/>
              <a:defRPr sz="1800"/>
            </a:pPr>
            <a:r>
              <a:t>In the code above the rate of recovery is wrong. Can you fix this?</a:t>
            </a:r>
          </a:p>
          <a:p>
            <a:pPr>
              <a:lnSpc>
                <a:spcPct val="96000"/>
              </a:lnSpc>
              <a:buFontTx/>
              <a:buAutoNum type="arabicPeriod" startAt="1"/>
              <a:defRPr sz="1800"/>
            </a:pPr>
            <a:r>
              <a:t>Change the</a:t>
            </a:r>
            <a:r>
              <a:t> value of the initial number of infected cells, both increasing and decreasing it. How does that affect the spread of the disease?</a:t>
            </a:r>
          </a:p>
          <a:p>
            <a:pPr>
              <a:lnSpc>
                <a:spcPct val="96000"/>
              </a:lnSpc>
              <a:buFontTx/>
              <a:buAutoNum type="arabicPeriod" startAt="1"/>
              <a:defRPr sz="1800"/>
            </a:pPr>
            <a:r>
              <a:t>Can you increase the array size to 75*75 (you could go much higher but it may take some time to run the simulation and the animation)</a:t>
            </a:r>
          </a:p>
          <a:p>
            <a:pPr>
              <a:lnSpc>
                <a:spcPct val="96000"/>
              </a:lnSpc>
              <a:buFontTx/>
              <a:buAutoNum type="arabicPeriod" startAt="1"/>
              <a:defRPr sz="1800"/>
            </a:pPr>
            <a:r>
              <a:t>Edit the infection probability (the easiest way to do this is to change the values of </a:t>
            </a:r>
            <a:r>
              <a:rPr i="1"/>
              <a:t>a</a:t>
            </a:r>
            <a:r>
              <a:t> and </a:t>
            </a:r>
            <a:r>
              <a:rPr i="1"/>
              <a:t>b</a:t>
            </a:r>
            <a:r>
              <a:t>)</a:t>
            </a:r>
          </a:p>
        </p:txBody>
      </p:sp>
      <p:sp>
        <p:nvSpPr>
          <p:cNvPr id="299"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a:buSzTx/>
              <a:buFontTx/>
              <a:buNone/>
              <a:defRPr b="1" sz="3600">
                <a:solidFill>
                  <a:srgbClr val="00B2DD"/>
                </a:solidFill>
              </a:defRPr>
            </a:lvl1pPr>
          </a:lstStyle>
          <a:p>
            <a:pPr/>
            <a:r>
              <a:t>Tasks</a:t>
            </a:r>
          </a:p>
        </p:txBody>
      </p:sp>
    </p:spTree>
  </p:cSld>
  <p:clrMapOvr>
    <a:masterClrMapping/>
  </p:clrMapOvr>
  <p:transition xmlns:p14="http://schemas.microsoft.com/office/powerpoint/2010/main" spd="med" advClick="1"/>
</p:sld>
</file>

<file path=ppt/slides/slide5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1" name="Text Placeholder 1"/>
          <p:cNvSpPr txBox="1"/>
          <p:nvPr>
            <p:ph type="body" idx="1"/>
          </p:nvPr>
        </p:nvSpPr>
        <p:spPr>
          <a:xfrm>
            <a:off x="674703" y="1193800"/>
            <a:ext cx="7834298" cy="3517900"/>
          </a:xfrm>
          <a:prstGeom prst="rect">
            <a:avLst/>
          </a:prstGeom>
        </p:spPr>
        <p:txBody>
          <a:bodyPr/>
          <a:lstStyle/>
          <a:p>
            <a:pPr marL="0" indent="0">
              <a:buSzTx/>
              <a:buNone/>
              <a:defRPr sz="2200"/>
            </a:pPr>
            <a:r>
              <a:t>The previous tasks, encouraged you to tweak some of the parameters of the simulation. These next tasks involve you adding to the update function we provided</a:t>
            </a:r>
          </a:p>
          <a:p>
            <a:pPr lvl="1" marL="800100" indent="-457200">
              <a:spcBef>
                <a:spcPts val="300"/>
              </a:spcBef>
              <a:buFontTx/>
              <a:buAutoNum type="arabicPeriod" startAt="1"/>
              <a:defRPr sz="1800"/>
            </a:pPr>
            <a:r>
              <a:t>Alter the update_state(previous_array) function, so that recovered cells have a 10% probability of becoming susceptible again</a:t>
            </a:r>
          </a:p>
          <a:p>
            <a:pPr lvl="1" marL="800100" indent="-457200">
              <a:spcBef>
                <a:spcPts val="300"/>
              </a:spcBef>
              <a:buFontTx/>
              <a:buAutoNum type="arabicPeriod" startAt="1"/>
              <a:defRPr sz="1800"/>
            </a:pPr>
            <a:r>
              <a:t>Add a new state - "dead". If a cell is infected, and it does not recover, there should be a 5% probability that the individual dies. Don’t forget to update the bit of code lets us visualise a grid and provides the summary statistics too</a:t>
            </a:r>
          </a:p>
        </p:txBody>
      </p:sp>
      <p:sp>
        <p:nvSpPr>
          <p:cNvPr id="302"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a:buSzTx/>
              <a:buFontTx/>
              <a:buNone/>
              <a:defRPr b="1" sz="3600">
                <a:solidFill>
                  <a:srgbClr val="00B2DD"/>
                </a:solidFill>
              </a:defRPr>
            </a:lvl1pPr>
          </a:lstStyle>
          <a:p>
            <a:pPr/>
            <a:r>
              <a:t>Some more difficult tasks</a:t>
            </a:r>
          </a:p>
        </p:txBody>
      </p:sp>
    </p:spTree>
  </p:cSld>
  <p:clrMapOvr>
    <a:masterClrMapping/>
  </p:clrMapOvr>
  <p:transition xmlns:p14="http://schemas.microsoft.com/office/powerpoint/2010/main" spd="med" advClick="1"/>
</p:sld>
</file>

<file path=ppt/slides/slide5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4" name="Text Placeholder 1"/>
          <p:cNvSpPr txBox="1"/>
          <p:nvPr>
            <p:ph type="body" idx="1"/>
          </p:nvPr>
        </p:nvSpPr>
        <p:spPr>
          <a:xfrm>
            <a:off x="674703" y="1193800"/>
            <a:ext cx="7834298" cy="3517900"/>
          </a:xfrm>
          <a:prstGeom prst="rect">
            <a:avLst/>
          </a:prstGeom>
        </p:spPr>
        <p:txBody>
          <a:bodyPr/>
          <a:lstStyle/>
          <a:p>
            <a:pPr marL="0" indent="0" defTabSz="658368">
              <a:lnSpc>
                <a:spcPct val="108000"/>
              </a:lnSpc>
              <a:spcBef>
                <a:spcPts val="600"/>
              </a:spcBef>
              <a:buSzTx/>
              <a:buNone/>
              <a:defRPr sz="1919"/>
            </a:pPr>
            <a:r>
              <a:t>Can you adapt the code to simulate the Game of Life. Recall the rules:</a:t>
            </a:r>
          </a:p>
          <a:p>
            <a:pPr lvl="1" marL="493775" indent="-164592" defTabSz="658368">
              <a:lnSpc>
                <a:spcPct val="108000"/>
              </a:lnSpc>
              <a:spcBef>
                <a:spcPts val="200"/>
              </a:spcBef>
              <a:defRPr sz="1632"/>
            </a:pPr>
            <a:r>
              <a:t>A live cell with less than 2 live neighbours dies with the probability of 90%</a:t>
            </a:r>
          </a:p>
          <a:p>
            <a:pPr lvl="1" marL="493775" indent="-164592" defTabSz="658368">
              <a:lnSpc>
                <a:spcPct val="108000"/>
              </a:lnSpc>
              <a:spcBef>
                <a:spcPts val="200"/>
              </a:spcBef>
              <a:defRPr sz="1632"/>
            </a:pPr>
            <a:r>
              <a:t>A live cell with greater that 3 live neighbours dies with the probability of 92%</a:t>
            </a:r>
          </a:p>
          <a:p>
            <a:pPr lvl="1" marL="493775" indent="-164592" defTabSz="658368">
              <a:lnSpc>
                <a:spcPct val="108000"/>
              </a:lnSpc>
              <a:spcBef>
                <a:spcPts val="200"/>
              </a:spcBef>
              <a:defRPr sz="1632"/>
            </a:pPr>
            <a:r>
              <a:t>A live cell with 2 or 3 live neighbours stays alive</a:t>
            </a:r>
          </a:p>
          <a:p>
            <a:pPr lvl="1" marL="493775" indent="-164592" defTabSz="658368">
              <a:lnSpc>
                <a:spcPct val="108000"/>
              </a:lnSpc>
              <a:spcBef>
                <a:spcPts val="200"/>
              </a:spcBef>
              <a:defRPr sz="1632"/>
            </a:pPr>
            <a:r>
              <a:t>A dead cell with exactly 3 live neighbours comes alive with the probability of 95%</a:t>
            </a:r>
          </a:p>
          <a:p>
            <a:pPr marL="0" indent="0" defTabSz="658368">
              <a:lnSpc>
                <a:spcPct val="108000"/>
              </a:lnSpc>
              <a:spcBef>
                <a:spcPts val="600"/>
              </a:spcBef>
              <a:buSzTx/>
              <a:buNone/>
              <a:defRPr sz="1919"/>
            </a:pPr>
            <a:r>
              <a:t>Don’t forget to have an appropriate number of live and dead cells in the initial generation</a:t>
            </a:r>
          </a:p>
          <a:p>
            <a:pPr marL="0" indent="0" defTabSz="658368">
              <a:lnSpc>
                <a:spcPct val="108000"/>
              </a:lnSpc>
              <a:spcBef>
                <a:spcPts val="600"/>
              </a:spcBef>
              <a:buSzTx/>
              <a:buNone/>
              <a:defRPr sz="1919"/>
            </a:pPr>
            <a:r>
              <a:t>Don’t forget to update the bit of code lets us visualise a grid and provides the summary statistics too</a:t>
            </a:r>
          </a:p>
        </p:txBody>
      </p:sp>
      <p:sp>
        <p:nvSpPr>
          <p:cNvPr id="305"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defTabSz="678941">
              <a:spcBef>
                <a:spcPts val="600"/>
              </a:spcBef>
              <a:buSzTx/>
              <a:buFontTx/>
              <a:buNone/>
              <a:defRPr b="1" sz="3564">
                <a:solidFill>
                  <a:srgbClr val="00B2DD"/>
                </a:solidFill>
              </a:defRPr>
            </a:lvl1pPr>
          </a:lstStyle>
          <a:p>
            <a:pPr/>
            <a:r>
              <a:t>Repurposing the Simulation</a:t>
            </a:r>
          </a:p>
        </p:txBody>
      </p:sp>
    </p:spTree>
  </p:cSld>
  <p:clrMapOvr>
    <a:masterClrMapping/>
  </p:clrMapOvr>
  <p:transition xmlns:p14="http://schemas.microsoft.com/office/powerpoint/2010/main" spd="med" advClick="1"/>
</p:sld>
</file>

<file path=ppt/slides/slide5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7" name="Text Placeholder 1"/>
          <p:cNvSpPr txBox="1"/>
          <p:nvPr>
            <p:ph type="body" idx="1"/>
          </p:nvPr>
        </p:nvSpPr>
        <p:spPr>
          <a:xfrm>
            <a:off x="674703" y="1193800"/>
            <a:ext cx="7834298" cy="3517900"/>
          </a:xfrm>
          <a:prstGeom prst="rect">
            <a:avLst/>
          </a:prstGeom>
        </p:spPr>
        <p:txBody>
          <a:bodyPr/>
          <a:lstStyle/>
          <a:p>
            <a:pPr marL="0" indent="0">
              <a:buSzTx/>
              <a:buNone/>
            </a:pPr>
            <a:r>
              <a:t>We don't expect you all to finish the tasks we have set, but for those of you who are very confident in python, you may want to:</a:t>
            </a:r>
          </a:p>
          <a:p>
            <a:pPr/>
            <a:r>
              <a:t>Update the code to introduce a second disease.</a:t>
            </a:r>
          </a:p>
          <a:p>
            <a:pPr/>
            <a:r>
              <a:t>Make it so that being infected with the second disease increases the probability you will become infected with the first disease.</a:t>
            </a:r>
          </a:p>
        </p:txBody>
      </p:sp>
      <p:sp>
        <p:nvSpPr>
          <p:cNvPr id="308"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defTabSz="651509">
              <a:spcBef>
                <a:spcPts val="600"/>
              </a:spcBef>
              <a:buSzTx/>
              <a:buFontTx/>
              <a:buNone/>
              <a:defRPr b="1" sz="3420">
                <a:solidFill>
                  <a:srgbClr val="00B2DD"/>
                </a:solidFill>
              </a:defRPr>
            </a:lvl1pPr>
          </a:lstStyle>
          <a:p>
            <a:pPr/>
            <a:r>
              <a:t>Introducing a second disease</a:t>
            </a:r>
          </a:p>
        </p:txBody>
      </p:sp>
    </p:spTree>
  </p:cSld>
  <p:clrMapOvr>
    <a:masterClrMapping/>
  </p:clrMapOvr>
  <p:transition xmlns:p14="http://schemas.microsoft.com/office/powerpoint/2010/main" spd="med" advClick="1"/>
</p:sld>
</file>

<file path=ppt/slides/slide5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0" name="Text Placeholder 1"/>
          <p:cNvSpPr txBox="1"/>
          <p:nvPr>
            <p:ph type="body" idx="1"/>
          </p:nvPr>
        </p:nvSpPr>
        <p:spPr>
          <a:xfrm>
            <a:off x="674703" y="1193800"/>
            <a:ext cx="7834298" cy="3517900"/>
          </a:xfrm>
          <a:prstGeom prst="rect">
            <a:avLst/>
          </a:prstGeom>
        </p:spPr>
        <p:txBody>
          <a:bodyPr/>
          <a:lstStyle/>
          <a:p>
            <a:pPr marL="0" indent="0">
              <a:buSzTx/>
              <a:buNone/>
            </a:pPr>
          </a:p>
        </p:txBody>
      </p:sp>
      <p:sp>
        <p:nvSpPr>
          <p:cNvPr id="311" name="Text Placeholder 2"/>
          <p:cNvSpPr/>
          <p:nvPr>
            <p:ph type="body" idx="21"/>
          </p:nvPr>
        </p:nvSpPr>
        <p:spPr>
          <a:prstGeom prst="rect">
            <a:avLst/>
          </a:prstGeom>
          <a:extLst>
            <a:ext uri="{C572A759-6A51-4108-AA02-DFA0A04FC94B}">
              <ma14:wrappingTextBoxFlag xmlns:ma14="http://schemas.microsoft.com/office/mac/drawingml/2011/main" val="1"/>
            </a:ext>
          </a:extLst>
        </p:spPr>
        <p:txBody>
          <a:bodyPr/>
          <a:lstStyle>
            <a:lvl1pPr marL="0" indent="0">
              <a:buSzTx/>
              <a:buFontTx/>
              <a:buNone/>
              <a:defRPr b="1" sz="3600">
                <a:solidFill>
                  <a:srgbClr val="00B2DD"/>
                </a:solidFill>
              </a:defRPr>
            </a:lvl1pPr>
          </a:lstStyle>
          <a:p>
            <a:pPr/>
            <a:r>
              <a:t>Resources</a:t>
            </a:r>
          </a:p>
        </p:txBody>
      </p:sp>
      <p:pic>
        <p:nvPicPr>
          <p:cNvPr id="312" name="Picture 4" descr="Picture 4"/>
          <p:cNvPicPr>
            <a:picLocks noChangeAspect="1"/>
          </p:cNvPicPr>
          <p:nvPr/>
        </p:nvPicPr>
        <p:blipFill>
          <a:blip r:embed="rId2">
            <a:extLst/>
          </a:blip>
          <a:srcRect l="0" t="0" r="0" b="21387"/>
          <a:stretch>
            <a:fillRect/>
          </a:stretch>
        </p:blipFill>
        <p:spPr>
          <a:xfrm>
            <a:off x="2936474" y="1266209"/>
            <a:ext cx="3310757" cy="3373082"/>
          </a:xfrm>
          <a:prstGeom prst="rect">
            <a:avLst/>
          </a:prstGeom>
          <a:ln w="12700">
            <a:miter lim="400000"/>
          </a:ln>
        </p:spPr>
      </p:pic>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7" name="Text Placeholder 1"/>
          <p:cNvSpPr txBox="1"/>
          <p:nvPr>
            <p:ph type="body" idx="1"/>
          </p:nvPr>
        </p:nvSpPr>
        <p:spPr>
          <a:xfrm>
            <a:off x="103954" y="1163760"/>
            <a:ext cx="7834298" cy="3517901"/>
          </a:xfrm>
          <a:prstGeom prst="rect">
            <a:avLst/>
          </a:prstGeom>
        </p:spPr>
        <p:txBody>
          <a:bodyPr/>
          <a:lstStyle/>
          <a:p>
            <a:pPr marL="144017" indent="-144017" defTabSz="576071">
              <a:spcBef>
                <a:spcPts val="500"/>
              </a:spcBef>
              <a:defRPr sz="2016"/>
            </a:pPr>
            <a:r>
              <a:t>The main one that has been in the news in recent years, and the one you’ll explore today, is disease.</a:t>
            </a:r>
          </a:p>
          <a:p>
            <a:pPr marL="144017" indent="-144017" defTabSz="576071">
              <a:spcBef>
                <a:spcPts val="500"/>
              </a:spcBef>
              <a:defRPr sz="2016"/>
            </a:pPr>
            <a:r>
              <a:t>The response to COVID-19 was massively influenced by simulations.</a:t>
            </a:r>
          </a:p>
          <a:p>
            <a:pPr lvl="1" marL="432054" indent="-144017" defTabSz="576071">
              <a:spcBef>
                <a:spcPts val="500"/>
              </a:spcBef>
              <a:defRPr sz="2016"/>
            </a:pPr>
            <a:r>
              <a:t>Outbreaks were simulated, much like you’ll do today.</a:t>
            </a:r>
          </a:p>
          <a:p>
            <a:pPr lvl="1" marL="432054" indent="-144017" defTabSz="576071">
              <a:spcBef>
                <a:spcPts val="500"/>
              </a:spcBef>
              <a:defRPr sz="2016"/>
            </a:pPr>
            <a:r>
              <a:t>With sufficiently advanced models, the idea of lockdown and its impact could also be explored.</a:t>
            </a:r>
          </a:p>
          <a:p>
            <a:pPr lvl="1" marL="432054" indent="-144017" defTabSz="576071">
              <a:spcBef>
                <a:spcPts val="500"/>
              </a:spcBef>
              <a:defRPr sz="2016"/>
            </a:pPr>
            <a:r>
              <a:t>Moreover, possible vaccines could be simulated along with how molecules may interact with each other.</a:t>
            </a:r>
          </a:p>
        </p:txBody>
      </p:sp>
      <p:sp>
        <p:nvSpPr>
          <p:cNvPr id="98" name="Text Placeholder 2"/>
          <p:cNvSpPr/>
          <p:nvPr>
            <p:ph type="body" idx="21"/>
          </p:nvPr>
        </p:nvSpPr>
        <p:spPr>
          <a:xfrm>
            <a:off x="674703" y="431801"/>
            <a:ext cx="5954697" cy="647700"/>
          </a:xfrm>
          <a:prstGeom prst="rect">
            <a:avLst/>
          </a:prstGeom>
          <a:extLst>
            <a:ext uri="{C572A759-6A51-4108-AA02-DFA0A04FC94B}">
              <ma14:wrappingTextBoxFlag xmlns:ma14="http://schemas.microsoft.com/office/mac/drawingml/2011/main" val="1"/>
            </a:ext>
          </a:extLst>
        </p:spPr>
        <p:txBody>
          <a:bodyPr/>
          <a:lstStyle>
            <a:lvl1pPr marL="0" indent="0">
              <a:buSzTx/>
              <a:buFontTx/>
              <a:buNone/>
              <a:defRPr b="1" sz="3600">
                <a:solidFill>
                  <a:srgbClr val="00B2DD"/>
                </a:solidFill>
              </a:defRPr>
            </a:lvl1pPr>
          </a:lstStyle>
          <a:p>
            <a:pPr/>
            <a:r>
              <a:t>Uses of Simulation</a:t>
            </a:r>
          </a:p>
        </p:txBody>
      </p:sp>
      <p:pic>
        <p:nvPicPr>
          <p:cNvPr id="99" name="Image" descr="Image"/>
          <p:cNvPicPr>
            <a:picLocks noChangeAspect="1"/>
          </p:cNvPicPr>
          <p:nvPr/>
        </p:nvPicPr>
        <p:blipFill>
          <a:blip r:embed="rId2">
            <a:extLst/>
          </a:blip>
          <a:stretch>
            <a:fillRect/>
          </a:stretch>
        </p:blipFill>
        <p:spPr>
          <a:xfrm>
            <a:off x="7386927" y="1389472"/>
            <a:ext cx="1755404" cy="1762749"/>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97">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9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 grpId="2" fill="hold">
                                  <p:stCondLst>
                                    <p:cond delay="0"/>
                                  </p:stCondLst>
                                  <p:iterate type="el" backwards="0">
                                    <p:tmAbs val="0"/>
                                  </p:iterate>
                                  <p:childTnLst>
                                    <p:set>
                                      <p:cBhvr>
                                        <p:cTn id="12" fill="hold"/>
                                        <p:tgtEl>
                                          <p:spTgt spid="9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0" presetID="1" grpId="1" fill="hold">
                                  <p:stCondLst>
                                    <p:cond delay="0"/>
                                  </p:stCondLst>
                                  <p:iterate type="el" backwards="0">
                                    <p:tmAbs val="0"/>
                                  </p:iterate>
                                  <p:childTnLst>
                                    <p:set>
                                      <p:cBhvr>
                                        <p:cTn id="16" fill="hold"/>
                                        <p:tgtEl>
                                          <p:spTgt spid="97">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0" presetID="1" grpId="1" fill="hold">
                                  <p:stCondLst>
                                    <p:cond delay="0"/>
                                  </p:stCondLst>
                                  <p:iterate type="el" backwards="0">
                                    <p:tmAbs val="0"/>
                                  </p:iterate>
                                  <p:childTnLst>
                                    <p:set>
                                      <p:cBhvr>
                                        <p:cTn id="20" fill="hold"/>
                                        <p:tgtEl>
                                          <p:spTgt spid="97">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0" presetID="1" grpId="1" fill="hold">
                                  <p:stCondLst>
                                    <p:cond delay="0"/>
                                  </p:stCondLst>
                                  <p:iterate type="el" backwards="0">
                                    <p:tmAbs val="0"/>
                                  </p:iterate>
                                  <p:childTnLst>
                                    <p:set>
                                      <p:cBhvr>
                                        <p:cTn id="24" fill="hold"/>
                                        <p:tgtEl>
                                          <p:spTgt spid="97">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Class="entr" nodeType="clickEffect" presetSubtype="0" presetID="1" grpId="1" fill="hold">
                                  <p:stCondLst>
                                    <p:cond delay="0"/>
                                  </p:stCondLst>
                                  <p:iterate type="el" backwards="0">
                                    <p:tmAbs val="0"/>
                                  </p:iterate>
                                  <p:childTnLst>
                                    <p:set>
                                      <p:cBhvr>
                                        <p:cTn id="28" fill="hold"/>
                                        <p:tgtEl>
                                          <p:spTgt spid="97">
                                            <p:txEl>
                                              <p:pRg st="4" end="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99" grpId="2"/>
      <p:bldP build="p" bldLvl="5" animBg="1" rev="0" advAuto="0" spid="97" grpId="1"/>
    </p:bldLst>
  </p:timing>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1" name="Text Placeholder 1"/>
          <p:cNvSpPr txBox="1"/>
          <p:nvPr>
            <p:ph type="body" idx="1"/>
          </p:nvPr>
        </p:nvSpPr>
        <p:spPr>
          <a:xfrm>
            <a:off x="610463" y="1223839"/>
            <a:ext cx="7834297" cy="3517901"/>
          </a:xfrm>
          <a:prstGeom prst="rect">
            <a:avLst/>
          </a:prstGeom>
        </p:spPr>
        <p:txBody>
          <a:bodyPr/>
          <a:lstStyle/>
          <a:p>
            <a:pPr marL="169735" indent="-169735" defTabSz="678941">
              <a:spcBef>
                <a:spcPts val="600"/>
              </a:spcBef>
              <a:defRPr sz="2376"/>
            </a:pPr>
            <a:r>
              <a:t>The ‘outbreak’ model is quite versatile.</a:t>
            </a:r>
          </a:p>
          <a:p>
            <a:pPr marL="169735" indent="-169735" defTabSz="678941">
              <a:spcBef>
                <a:spcPts val="600"/>
              </a:spcBef>
              <a:defRPr sz="2376"/>
            </a:pPr>
            <a:r>
              <a:t>It can be used to simulate many different things:</a:t>
            </a:r>
          </a:p>
          <a:p>
            <a:pPr lvl="1" marL="509206" indent="-169735" defTabSz="678941">
              <a:spcBef>
                <a:spcPts val="600"/>
              </a:spcBef>
              <a:defRPr sz="2376"/>
            </a:pPr>
            <a:r>
              <a:t>News and rumour spread</a:t>
            </a:r>
          </a:p>
          <a:p>
            <a:pPr lvl="1" marL="509206" indent="-169735" defTabSz="678941">
              <a:spcBef>
                <a:spcPts val="600"/>
              </a:spcBef>
              <a:defRPr sz="2376"/>
            </a:pPr>
            <a:r>
              <a:t>Viral media prediction</a:t>
            </a:r>
          </a:p>
          <a:p>
            <a:pPr lvl="1" marL="509206" indent="-169735" defTabSz="678941">
              <a:spcBef>
                <a:spcPts val="600"/>
              </a:spcBef>
              <a:defRPr sz="2376"/>
            </a:pPr>
            <a:r>
              <a:t>Unhealthy behaviours</a:t>
            </a:r>
          </a:p>
          <a:p>
            <a:pPr lvl="1" marL="509206" indent="-169735" defTabSz="678941">
              <a:spcBef>
                <a:spcPts val="600"/>
              </a:spcBef>
              <a:defRPr sz="2376"/>
            </a:pPr>
            <a:r>
              <a:t>Pregnancy</a:t>
            </a:r>
          </a:p>
          <a:p>
            <a:pPr lvl="1" marL="509206" indent="-169735" defTabSz="678941">
              <a:spcBef>
                <a:spcPts val="600"/>
              </a:spcBef>
              <a:defRPr sz="2376"/>
            </a:pPr>
            <a:r>
              <a:t>Voting habits</a:t>
            </a:r>
          </a:p>
        </p:txBody>
      </p:sp>
      <p:sp>
        <p:nvSpPr>
          <p:cNvPr id="102" name="Text Placeholder 2"/>
          <p:cNvSpPr/>
          <p:nvPr>
            <p:ph type="body" idx="21"/>
          </p:nvPr>
        </p:nvSpPr>
        <p:spPr>
          <a:xfrm>
            <a:off x="674703" y="431801"/>
            <a:ext cx="5954697" cy="647700"/>
          </a:xfrm>
          <a:prstGeom prst="rect">
            <a:avLst/>
          </a:prstGeom>
          <a:extLst>
            <a:ext uri="{C572A759-6A51-4108-AA02-DFA0A04FC94B}">
              <ma14:wrappingTextBoxFlag xmlns:ma14="http://schemas.microsoft.com/office/mac/drawingml/2011/main" val="1"/>
            </a:ext>
          </a:extLst>
        </p:spPr>
        <p:txBody>
          <a:bodyPr/>
          <a:lstStyle>
            <a:lvl1pPr marL="0" indent="0">
              <a:buSzTx/>
              <a:buFontTx/>
              <a:buNone/>
              <a:defRPr b="1" sz="3600">
                <a:solidFill>
                  <a:srgbClr val="00B2DD"/>
                </a:solidFill>
              </a:defRPr>
            </a:lvl1pPr>
          </a:lstStyle>
          <a:p>
            <a:pPr/>
            <a:r>
              <a:t>Uses of Simulation</a:t>
            </a:r>
          </a:p>
        </p:txBody>
      </p:sp>
      <p:pic>
        <p:nvPicPr>
          <p:cNvPr id="103" name="Image" descr="Image"/>
          <p:cNvPicPr>
            <a:picLocks noChangeAspect="1"/>
          </p:cNvPicPr>
          <p:nvPr/>
        </p:nvPicPr>
        <p:blipFill>
          <a:blip r:embed="rId2">
            <a:extLst/>
          </a:blip>
          <a:stretch>
            <a:fillRect/>
          </a:stretch>
        </p:blipFill>
        <p:spPr>
          <a:xfrm>
            <a:off x="4905197" y="3026808"/>
            <a:ext cx="5300700" cy="2133209"/>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01">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01">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 grpId="1" fill="hold">
                                  <p:stCondLst>
                                    <p:cond delay="0"/>
                                  </p:stCondLst>
                                  <p:iterate type="el" backwards="0">
                                    <p:tmAbs val="0"/>
                                  </p:iterate>
                                  <p:childTnLst>
                                    <p:set>
                                      <p:cBhvr>
                                        <p:cTn id="12" fill="hold"/>
                                        <p:tgtEl>
                                          <p:spTgt spid="101">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0" presetID="1" grpId="1" fill="hold">
                                  <p:stCondLst>
                                    <p:cond delay="0"/>
                                  </p:stCondLst>
                                  <p:iterate type="el" backwards="0">
                                    <p:tmAbs val="0"/>
                                  </p:iterate>
                                  <p:childTnLst>
                                    <p:set>
                                      <p:cBhvr>
                                        <p:cTn id="16" fill="hold"/>
                                        <p:tgtEl>
                                          <p:spTgt spid="101">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0" presetID="1" grpId="1" fill="hold">
                                  <p:stCondLst>
                                    <p:cond delay="0"/>
                                  </p:stCondLst>
                                  <p:iterate type="el" backwards="0">
                                    <p:tmAbs val="0"/>
                                  </p:iterate>
                                  <p:childTnLst>
                                    <p:set>
                                      <p:cBhvr>
                                        <p:cTn id="20" fill="hold"/>
                                        <p:tgtEl>
                                          <p:spTgt spid="101">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0" presetID="1" grpId="1" fill="hold">
                                  <p:stCondLst>
                                    <p:cond delay="0"/>
                                  </p:stCondLst>
                                  <p:iterate type="el" backwards="0">
                                    <p:tmAbs val="0"/>
                                  </p:iterate>
                                  <p:childTnLst>
                                    <p:set>
                                      <p:cBhvr>
                                        <p:cTn id="24" fill="hold"/>
                                        <p:tgtEl>
                                          <p:spTgt spid="101">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Class="entr" nodeType="clickEffect" presetSubtype="0" presetID="1" grpId="1" fill="hold">
                                  <p:stCondLst>
                                    <p:cond delay="0"/>
                                  </p:stCondLst>
                                  <p:iterate type="el" backwards="0">
                                    <p:tmAbs val="0"/>
                                  </p:iterate>
                                  <p:childTnLst>
                                    <p:set>
                                      <p:cBhvr>
                                        <p:cTn id="28" fill="hold"/>
                                        <p:tgtEl>
                                          <p:spTgt spid="101">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Class="entr" nodeType="clickEffect" presetSubtype="0" presetID="1" grpId="1" fill="hold">
                                  <p:stCondLst>
                                    <p:cond delay="0"/>
                                  </p:stCondLst>
                                  <p:iterate type="el" backwards="0">
                                    <p:tmAbs val="0"/>
                                  </p:iterate>
                                  <p:childTnLst>
                                    <p:set>
                                      <p:cBhvr>
                                        <p:cTn id="32" fill="hold"/>
                                        <p:tgtEl>
                                          <p:spTgt spid="101">
                                            <p:txEl>
                                              <p:pRg st="6" end="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01" grpId="1"/>
    </p:bldLst>
  </p:timing>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5" name="Text Placeholder 1"/>
          <p:cNvSpPr txBox="1"/>
          <p:nvPr>
            <p:ph type="body" idx="1"/>
          </p:nvPr>
        </p:nvSpPr>
        <p:spPr>
          <a:xfrm>
            <a:off x="610463" y="1223839"/>
            <a:ext cx="7834297" cy="3517901"/>
          </a:xfrm>
          <a:prstGeom prst="rect">
            <a:avLst/>
          </a:prstGeom>
        </p:spPr>
        <p:txBody>
          <a:bodyPr/>
          <a:lstStyle/>
          <a:p>
            <a:pPr marL="169735" indent="-169735" defTabSz="678941">
              <a:spcBef>
                <a:spcPts val="600"/>
              </a:spcBef>
              <a:defRPr sz="2376"/>
            </a:pPr>
            <a:r>
              <a:t>Let’s go even deeper!</a:t>
            </a:r>
          </a:p>
          <a:p>
            <a:pPr marL="169735" indent="-169735" defTabSz="678941">
              <a:spcBef>
                <a:spcPts val="600"/>
              </a:spcBef>
              <a:defRPr sz="2376"/>
            </a:pPr>
            <a:r>
              <a:t>We can utilise multiple simulations at once.</a:t>
            </a:r>
          </a:p>
          <a:p>
            <a:pPr marL="169735" indent="-169735" defTabSz="678941">
              <a:spcBef>
                <a:spcPts val="600"/>
              </a:spcBef>
              <a:defRPr sz="2376"/>
            </a:pPr>
            <a:r>
              <a:t>For instance, the spread of one disease (flu) could impact the spread of another (COVID).</a:t>
            </a:r>
          </a:p>
          <a:p>
            <a:pPr marL="169735" indent="-169735" defTabSz="678941">
              <a:spcBef>
                <a:spcPts val="600"/>
              </a:spcBef>
              <a:defRPr sz="2376"/>
            </a:pPr>
            <a:r>
              <a:t>We then need to define how these simulations interact.</a:t>
            </a:r>
          </a:p>
          <a:p>
            <a:pPr marL="169735" indent="-169735" defTabSz="678941">
              <a:spcBef>
                <a:spcPts val="600"/>
              </a:spcBef>
              <a:defRPr sz="2376"/>
            </a:pPr>
            <a:r>
              <a:t>This is where we start to hit computational limits and need make a trade off between accuracy and run time. </a:t>
            </a:r>
          </a:p>
        </p:txBody>
      </p:sp>
      <p:sp>
        <p:nvSpPr>
          <p:cNvPr id="106" name="Text Placeholder 2"/>
          <p:cNvSpPr/>
          <p:nvPr>
            <p:ph type="body" idx="21"/>
          </p:nvPr>
        </p:nvSpPr>
        <p:spPr>
          <a:xfrm>
            <a:off x="674703" y="431801"/>
            <a:ext cx="5954697" cy="647700"/>
          </a:xfrm>
          <a:prstGeom prst="rect">
            <a:avLst/>
          </a:prstGeom>
          <a:extLst>
            <a:ext uri="{C572A759-6A51-4108-AA02-DFA0A04FC94B}">
              <ma14:wrappingTextBoxFlag xmlns:ma14="http://schemas.microsoft.com/office/mac/drawingml/2011/main" val="1"/>
            </a:ext>
          </a:extLst>
        </p:spPr>
        <p:txBody>
          <a:bodyPr/>
          <a:lstStyle>
            <a:lvl1pPr marL="0" indent="0">
              <a:buSzTx/>
              <a:buFontTx/>
              <a:buNone/>
              <a:defRPr b="1" sz="3600">
                <a:solidFill>
                  <a:srgbClr val="00B2DD"/>
                </a:solidFill>
              </a:defRPr>
            </a:lvl1pPr>
          </a:lstStyle>
          <a:p>
            <a:pPr/>
            <a:r>
              <a:t>Uses of Simulation</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05">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0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 grpId="1" fill="hold">
                                  <p:stCondLst>
                                    <p:cond delay="0"/>
                                  </p:stCondLst>
                                  <p:iterate type="el" backwards="0">
                                    <p:tmAbs val="0"/>
                                  </p:iterate>
                                  <p:childTnLst>
                                    <p:set>
                                      <p:cBhvr>
                                        <p:cTn id="12" fill="hold"/>
                                        <p:tgtEl>
                                          <p:spTgt spid="10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0" presetID="1" grpId="1" fill="hold">
                                  <p:stCondLst>
                                    <p:cond delay="0"/>
                                  </p:stCondLst>
                                  <p:iterate type="el" backwards="0">
                                    <p:tmAbs val="0"/>
                                  </p:iterate>
                                  <p:childTnLst>
                                    <p:set>
                                      <p:cBhvr>
                                        <p:cTn id="16" fill="hold"/>
                                        <p:tgtEl>
                                          <p:spTgt spid="10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0" presetID="1" grpId="1" fill="hold">
                                  <p:stCondLst>
                                    <p:cond delay="0"/>
                                  </p:stCondLst>
                                  <p:iterate type="el" backwards="0">
                                    <p:tmAbs val="0"/>
                                  </p:iterate>
                                  <p:childTnLst>
                                    <p:set>
                                      <p:cBhvr>
                                        <p:cTn id="20" fill="hold"/>
                                        <p:tgtEl>
                                          <p:spTgt spid="105">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0" presetID="1" grpId="1" fill="hold">
                                  <p:stCondLst>
                                    <p:cond delay="0"/>
                                  </p:stCondLst>
                                  <p:iterate type="el" backwards="0">
                                    <p:tmAbs val="0"/>
                                  </p:iterate>
                                  <p:childTnLst>
                                    <p:set>
                                      <p:cBhvr>
                                        <p:cTn id="24" fill="hold"/>
                                        <p:tgtEl>
                                          <p:spTgt spid="105">
                                            <p:txEl>
                                              <p:pRg st="4" end="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05" grpId="1"/>
    </p:bldLst>
  </p:timing>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8" name="Text Placeholder 1"/>
          <p:cNvSpPr txBox="1"/>
          <p:nvPr>
            <p:ph type="body" sz="half" idx="1"/>
          </p:nvPr>
        </p:nvSpPr>
        <p:spPr>
          <a:xfrm>
            <a:off x="237974" y="1290112"/>
            <a:ext cx="4731614" cy="3517901"/>
          </a:xfrm>
          <a:prstGeom prst="rect">
            <a:avLst/>
          </a:prstGeom>
        </p:spPr>
        <p:txBody>
          <a:bodyPr/>
          <a:lstStyle/>
          <a:p>
            <a:pPr marL="120014" indent="-120014" defTabSz="480059">
              <a:spcBef>
                <a:spcPts val="400"/>
              </a:spcBef>
              <a:defRPr sz="1679"/>
            </a:pPr>
            <a:r>
              <a:t>One great example of this is social influence.</a:t>
            </a:r>
          </a:p>
          <a:p>
            <a:pPr marL="120014" indent="-120014" defTabSz="480059">
              <a:spcBef>
                <a:spcPts val="400"/>
              </a:spcBef>
              <a:defRPr sz="1679"/>
            </a:pPr>
            <a:r>
              <a:t>We have a number of models for representing the spread of ideas between people.</a:t>
            </a:r>
          </a:p>
          <a:p>
            <a:pPr lvl="1" marL="360045" indent="-120014" defTabSz="480059">
              <a:spcBef>
                <a:spcPts val="400"/>
              </a:spcBef>
              <a:defRPr sz="1679"/>
            </a:pPr>
            <a:r>
              <a:t>They are extremely simple - working much like the SIR model you’ll see later.</a:t>
            </a:r>
          </a:p>
          <a:p>
            <a:pPr marL="120014" indent="-120014" defTabSz="480059">
              <a:spcBef>
                <a:spcPts val="400"/>
              </a:spcBef>
              <a:defRPr sz="1679"/>
            </a:pPr>
            <a:r>
              <a:t>However, the scope of the problem (simulating an idea spreading between hundreds of thousands of people) means that we still can’t efficiently solve problems such as ‘who is the most influential person in a social network’.</a:t>
            </a:r>
          </a:p>
        </p:txBody>
      </p:sp>
      <p:sp>
        <p:nvSpPr>
          <p:cNvPr id="109" name="Text Placeholder 2"/>
          <p:cNvSpPr/>
          <p:nvPr>
            <p:ph type="body" idx="21"/>
          </p:nvPr>
        </p:nvSpPr>
        <p:spPr>
          <a:xfrm>
            <a:off x="674703" y="431801"/>
            <a:ext cx="5954697" cy="647700"/>
          </a:xfrm>
          <a:prstGeom prst="rect">
            <a:avLst/>
          </a:prstGeom>
          <a:extLst>
            <a:ext uri="{C572A759-6A51-4108-AA02-DFA0A04FC94B}">
              <ma14:wrappingTextBoxFlag xmlns:ma14="http://schemas.microsoft.com/office/mac/drawingml/2011/main" val="1"/>
            </a:ext>
          </a:extLst>
        </p:spPr>
        <p:txBody>
          <a:bodyPr/>
          <a:lstStyle>
            <a:lvl1pPr marL="0" indent="0">
              <a:buSzTx/>
              <a:buFontTx/>
              <a:buNone/>
              <a:defRPr b="1" sz="3600">
                <a:solidFill>
                  <a:srgbClr val="00B2DD"/>
                </a:solidFill>
              </a:defRPr>
            </a:lvl1pPr>
          </a:lstStyle>
          <a:p>
            <a:pPr/>
            <a:r>
              <a:t>Uses of Simulation</a:t>
            </a:r>
          </a:p>
        </p:txBody>
      </p:sp>
      <p:pic>
        <p:nvPicPr>
          <p:cNvPr id="110" name="Image" descr="Image"/>
          <p:cNvPicPr>
            <a:picLocks noChangeAspect="1"/>
          </p:cNvPicPr>
          <p:nvPr/>
        </p:nvPicPr>
        <p:blipFill>
          <a:blip r:embed="rId2">
            <a:extLst/>
          </a:blip>
          <a:stretch>
            <a:fillRect/>
          </a:stretch>
        </p:blipFill>
        <p:spPr>
          <a:xfrm>
            <a:off x="4942082" y="1519174"/>
            <a:ext cx="4731614" cy="3059777"/>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08">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0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 grpId="1" fill="hold">
                                  <p:stCondLst>
                                    <p:cond delay="0"/>
                                  </p:stCondLst>
                                  <p:iterate type="el" backwards="0">
                                    <p:tmAbs val="0"/>
                                  </p:iterate>
                                  <p:childTnLst>
                                    <p:set>
                                      <p:cBhvr>
                                        <p:cTn id="12" fill="hold"/>
                                        <p:tgtEl>
                                          <p:spTgt spid="108">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0" presetID="1" grpId="1" fill="hold">
                                  <p:stCondLst>
                                    <p:cond delay="0"/>
                                  </p:stCondLst>
                                  <p:iterate type="el" backwards="0">
                                    <p:tmAbs val="0"/>
                                  </p:iterate>
                                  <p:childTnLst>
                                    <p:set>
                                      <p:cBhvr>
                                        <p:cTn id="16" fill="hold"/>
                                        <p:tgtEl>
                                          <p:spTgt spid="108">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0" presetID="1" grpId="1" fill="hold">
                                  <p:stCondLst>
                                    <p:cond delay="0"/>
                                  </p:stCondLst>
                                  <p:iterate type="el" backwards="0">
                                    <p:tmAbs val="0"/>
                                  </p:iterate>
                                  <p:childTnLst>
                                    <p:set>
                                      <p:cBhvr>
                                        <p:cTn id="20" fill="hold"/>
                                        <p:tgtEl>
                                          <p:spTgt spid="108">
                                            <p:txEl>
                                              <p:pRg st="3" end="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08" grpId="1"/>
    </p:bldLst>
  </p:timing>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685800" rtl="0" fontAlgn="auto" latinLnBrk="0" hangingPunct="0">
          <a:lnSpc>
            <a:spcPct val="100000"/>
          </a:lnSpc>
          <a:spcBef>
            <a:spcPts val="0"/>
          </a:spcBef>
          <a:spcAft>
            <a:spcPts val="0"/>
          </a:spcAft>
          <a:buClrTx/>
          <a:buSzTx/>
          <a:buFontTx/>
          <a:buNone/>
          <a:tabLst/>
          <a:defRPr b="0" baseline="0" cap="none" i="0" spc="0" strike="noStrike" sz="13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685800" rtl="0" fontAlgn="auto" latinLnBrk="0" hangingPunct="0">
          <a:lnSpc>
            <a:spcPct val="100000"/>
          </a:lnSpc>
          <a:spcBef>
            <a:spcPts val="0"/>
          </a:spcBef>
          <a:spcAft>
            <a:spcPts val="0"/>
          </a:spcAft>
          <a:buClrTx/>
          <a:buSzTx/>
          <a:buFontTx/>
          <a:buNone/>
          <a:tabLst/>
          <a:defRPr b="0" baseline="0" cap="none" i="0" spc="0" strike="noStrike" sz="13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685800" rtl="0" fontAlgn="auto" latinLnBrk="0" hangingPunct="0">
          <a:lnSpc>
            <a:spcPct val="100000"/>
          </a:lnSpc>
          <a:spcBef>
            <a:spcPts val="0"/>
          </a:spcBef>
          <a:spcAft>
            <a:spcPts val="0"/>
          </a:spcAft>
          <a:buClrTx/>
          <a:buSzTx/>
          <a:buFontTx/>
          <a:buNone/>
          <a:tabLst/>
          <a:defRPr b="0" baseline="0" cap="none" i="0" spc="0" strike="noStrike" sz="13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685800" rtl="0" fontAlgn="auto" latinLnBrk="0" hangingPunct="0">
          <a:lnSpc>
            <a:spcPct val="100000"/>
          </a:lnSpc>
          <a:spcBef>
            <a:spcPts val="0"/>
          </a:spcBef>
          <a:spcAft>
            <a:spcPts val="0"/>
          </a:spcAft>
          <a:buClrTx/>
          <a:buSzTx/>
          <a:buFontTx/>
          <a:buNone/>
          <a:tabLst/>
          <a:defRPr b="0" baseline="0" cap="none" i="0" spc="0" strike="noStrike" sz="13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