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3F509EE-42F1-4045-951B-528D80F267D9}">
          <p14:sldIdLst>
            <p14:sldId id="256"/>
            <p14:sldId id="266"/>
            <p14:sldId id="257"/>
          </p14:sldIdLst>
        </p14:section>
        <p14:section name="Tensor networks" id="{AA9F98D7-CF08-4DD6-A96D-9FE9EA9397B4}">
          <p14:sldIdLst>
            <p14:sldId id="258"/>
            <p14:sldId id="259"/>
            <p14:sldId id="260"/>
            <p14:sldId id="261"/>
            <p14:sldId id="262"/>
          </p14:sldIdLst>
        </p14:section>
        <p14:section name="Quantum basic" id="{8C35D587-930E-409E-AEB9-C6B5A91007A8}">
          <p14:sldIdLst>
            <p14:sldId id="263"/>
            <p14:sldId id="264"/>
            <p14:sldId id="265"/>
          </p14:sldIdLst>
        </p14:section>
        <p14:section name="Quantum + tensors" id="{ED0B3787-6CE8-42CE-B168-02728F7BDC64}">
          <p14:sldIdLst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62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Pr[0]</c:v>
                </c:pt>
                <c:pt idx="1">
                  <c:v>Pr[1]</c:v>
                </c:pt>
                <c:pt idx="2">
                  <c:v>Pr[2]</c:v>
                </c:pt>
                <c:pt idx="3">
                  <c:v>Pr[3]</c:v>
                </c:pt>
                <c:pt idx="4">
                  <c:v>Pr[4]</c:v>
                </c:pt>
                <c:pt idx="5">
                  <c:v>Pr[5]</c:v>
                </c:pt>
                <c:pt idx="6">
                  <c:v>Pr[6]</c:v>
                </c:pt>
                <c:pt idx="7">
                  <c:v>Pr[7]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7.8100000000000001E-3</c:v>
                </c:pt>
                <c:pt idx="1">
                  <c:v>5.4690000000000003E-2</c:v>
                </c:pt>
                <c:pt idx="2">
                  <c:v>0.16406000000000001</c:v>
                </c:pt>
                <c:pt idx="3">
                  <c:v>0.27344000000000002</c:v>
                </c:pt>
                <c:pt idx="4">
                  <c:v>0.27344000000000002</c:v>
                </c:pt>
                <c:pt idx="5">
                  <c:v>0.16406000000000001</c:v>
                </c:pt>
                <c:pt idx="6">
                  <c:v>5.4690000000000003E-2</c:v>
                </c:pt>
                <c:pt idx="7">
                  <c:v>7.8100000000000001E-3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8F-4A05-B28C-2B870F73D7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1426000"/>
        <c:axId val="1861422640"/>
      </c:barChart>
      <c:catAx>
        <c:axId val="1861426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1422640"/>
        <c:crosses val="autoZero"/>
        <c:auto val="1"/>
        <c:lblAlgn val="ctr"/>
        <c:lblOffset val="100"/>
        <c:noMultiLvlLbl val="0"/>
      </c:catAx>
      <c:valAx>
        <c:axId val="1861422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Probability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1426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Pr[0]</c:v>
                </c:pt>
                <c:pt idx="1">
                  <c:v>Pr[1]</c:v>
                </c:pt>
                <c:pt idx="2">
                  <c:v>Pr[2]</c:v>
                </c:pt>
                <c:pt idx="3">
                  <c:v>Pr[3]</c:v>
                </c:pt>
                <c:pt idx="4">
                  <c:v>Pr[4]</c:v>
                </c:pt>
                <c:pt idx="5">
                  <c:v>Pr[5]</c:v>
                </c:pt>
                <c:pt idx="6">
                  <c:v>Pr[6]</c:v>
                </c:pt>
                <c:pt idx="7">
                  <c:v>Pr[7]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7.8100000000000001E-3</c:v>
                </c:pt>
                <c:pt idx="1">
                  <c:v>5.4690000000000003E-2</c:v>
                </c:pt>
                <c:pt idx="2">
                  <c:v>0.16406000000000001</c:v>
                </c:pt>
                <c:pt idx="3">
                  <c:v>0.27344000000000002</c:v>
                </c:pt>
                <c:pt idx="4">
                  <c:v>0.27344000000000002</c:v>
                </c:pt>
                <c:pt idx="5">
                  <c:v>0.16406000000000001</c:v>
                </c:pt>
                <c:pt idx="6">
                  <c:v>5.4690000000000003E-2</c:v>
                </c:pt>
                <c:pt idx="7">
                  <c:v>7.8100000000000001E-3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6F-46DE-99C6-3F36A65F14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1426000"/>
        <c:axId val="1861422640"/>
      </c:barChart>
      <c:catAx>
        <c:axId val="1861426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1422640"/>
        <c:crosses val="autoZero"/>
        <c:auto val="1"/>
        <c:lblAlgn val="ctr"/>
        <c:lblOffset val="100"/>
        <c:noMultiLvlLbl val="0"/>
      </c:catAx>
      <c:valAx>
        <c:axId val="1861422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Probability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1426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Pr[0]</c:v>
                </c:pt>
                <c:pt idx="1">
                  <c:v>Pr[1]</c:v>
                </c:pt>
                <c:pt idx="2">
                  <c:v>Pr[2]</c:v>
                </c:pt>
                <c:pt idx="3">
                  <c:v>Pr[3]</c:v>
                </c:pt>
                <c:pt idx="4">
                  <c:v>Pr[4]</c:v>
                </c:pt>
                <c:pt idx="5">
                  <c:v>Pr[5]</c:v>
                </c:pt>
                <c:pt idx="6">
                  <c:v>Pr[6]</c:v>
                </c:pt>
                <c:pt idx="7">
                  <c:v>Pr[7]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7.8100000000000001E-3</c:v>
                </c:pt>
                <c:pt idx="1">
                  <c:v>5.4690000000000003E-2</c:v>
                </c:pt>
                <c:pt idx="2">
                  <c:v>0.16406000000000001</c:v>
                </c:pt>
                <c:pt idx="3">
                  <c:v>0.27344000000000002</c:v>
                </c:pt>
                <c:pt idx="4">
                  <c:v>0.27344000000000002</c:v>
                </c:pt>
                <c:pt idx="5">
                  <c:v>0.16406000000000001</c:v>
                </c:pt>
                <c:pt idx="6">
                  <c:v>5.4690000000000003E-2</c:v>
                </c:pt>
                <c:pt idx="7">
                  <c:v>7.8100000000000001E-3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98-4F6D-B61C-8175D0E8A3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1426000"/>
        <c:axId val="1861422640"/>
      </c:barChart>
      <c:catAx>
        <c:axId val="1861426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1422640"/>
        <c:crosses val="autoZero"/>
        <c:auto val="1"/>
        <c:lblAlgn val="ctr"/>
        <c:lblOffset val="100"/>
        <c:noMultiLvlLbl val="0"/>
      </c:catAx>
      <c:valAx>
        <c:axId val="1861422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Probability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1426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Pr[0]</c:v>
                </c:pt>
                <c:pt idx="1">
                  <c:v>Pr[1]</c:v>
                </c:pt>
                <c:pt idx="2">
                  <c:v>Pr[2]</c:v>
                </c:pt>
                <c:pt idx="3">
                  <c:v>Pr[3]</c:v>
                </c:pt>
                <c:pt idx="4">
                  <c:v>Pr[4]</c:v>
                </c:pt>
                <c:pt idx="5">
                  <c:v>Pr[5]</c:v>
                </c:pt>
                <c:pt idx="6">
                  <c:v>Pr[6]</c:v>
                </c:pt>
                <c:pt idx="7">
                  <c:v>Pr[7]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7.8100000000000001E-3</c:v>
                </c:pt>
                <c:pt idx="1">
                  <c:v>5.4690000000000003E-2</c:v>
                </c:pt>
                <c:pt idx="2">
                  <c:v>0.16406000000000001</c:v>
                </c:pt>
                <c:pt idx="3">
                  <c:v>0.27344000000000002</c:v>
                </c:pt>
                <c:pt idx="4">
                  <c:v>0.27344000000000002</c:v>
                </c:pt>
                <c:pt idx="5">
                  <c:v>0.16406000000000001</c:v>
                </c:pt>
                <c:pt idx="6">
                  <c:v>5.4690000000000003E-2</c:v>
                </c:pt>
                <c:pt idx="7">
                  <c:v>7.8100000000000001E-3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4F-4491-8611-67F24D42CD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1426000"/>
        <c:axId val="1861422640"/>
      </c:barChart>
      <c:catAx>
        <c:axId val="1861426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1422640"/>
        <c:crosses val="autoZero"/>
        <c:auto val="1"/>
        <c:lblAlgn val="ctr"/>
        <c:lblOffset val="100"/>
        <c:noMultiLvlLbl val="0"/>
      </c:catAx>
      <c:valAx>
        <c:axId val="1861422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Probability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1426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FB50E-BEF1-2DC6-8B0F-F3CF243842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EF7ABC-A81D-F9D2-6175-93E3640366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113F4-1FD8-DE99-AD5E-DC86EE759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ED4B-31FB-4497-9283-F68E959B8874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237BEF-8835-A6AA-80AC-D2122F2C0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2F0F97-06EA-E328-5799-8AE603CEC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B151-7C3B-4ADC-96DB-4D69A311A4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653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DB1FA-161E-47BF-45C5-C8DFC4509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796F9E-0BB5-3E89-C1BB-3AC406A505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8E7DF-BF0A-8CF5-4EFD-0EE9EE937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ED4B-31FB-4497-9283-F68E959B8874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4A499C-1C12-356C-DD40-AE58132AF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D83C68-D887-D791-28A7-D1CE4B63E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B151-7C3B-4ADC-96DB-4D69A311A4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516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76EBBA-D012-4EAA-8267-8EF77A6620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38633C-E4A3-C288-0431-BEBD63243B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1820F-08EF-4239-D42D-56180CA7C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ED4B-31FB-4497-9283-F68E959B8874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D82AD-FD62-404A-B44D-E8C024D54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32109-BAB6-32C6-DF0A-F0E60710E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B151-7C3B-4ADC-96DB-4D69A311A4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910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2DB68-B2FF-4128-D161-8C8E40B95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0A3D5-E511-06F3-0885-2E8CB7BFD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879CF-3D90-75B4-42AF-21A207785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ED4B-31FB-4497-9283-F68E959B8874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88F31-54FF-C7FE-E563-2B8C5644A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F2641-52B9-14E4-2F8E-68B54AF61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B151-7C3B-4ADC-96DB-4D69A311A4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337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76C43-5CCE-530B-49D6-B953CBF1A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B969DC-9439-150E-341C-05B036112D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16C121-B2CE-D19A-989C-CAFAC0117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ED4B-31FB-4497-9283-F68E959B8874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C1B4C-59DB-208E-2891-9DF7D3582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2B8A0-3F9B-224B-79EC-B9B0D8488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B151-7C3B-4ADC-96DB-4D69A311A4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7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C5166-2CE2-6145-AA2C-843D9C3EE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33984-F3BA-FD0A-E158-145F5288BE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70F121-DF99-CF0D-888E-0B8BCAE644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D4BF7-55AE-98DF-B0FB-ADD30AA66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ED4B-31FB-4497-9283-F68E959B8874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042657-3606-9412-0876-5DE516DEA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8D7FF-F9C8-C96D-E98F-99B5E853A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B151-7C3B-4ADC-96DB-4D69A311A4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58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38200-64CB-DBD8-30C3-F48D6FDA2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101969-5834-5062-425E-021ADDFE7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C20589-48F6-F844-F163-6330A8B73A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DA79D1-A900-EE8C-E198-224D3C2D5B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100196-5453-AA85-980B-DC40481332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28A0C8-35C5-C2C4-EAF4-474D8F841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ED4B-31FB-4497-9283-F68E959B8874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0A3F1B-64BB-D2C7-ED8E-F71C49D7B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170A7E-38D5-F5D1-AF0C-342EC917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B151-7C3B-4ADC-96DB-4D69A311A4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598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CC475-EF62-070A-6BB8-E25E24341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43E597-2BBF-1764-3100-A520A1877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ED4B-31FB-4497-9283-F68E959B8874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8E82B7-E824-2B5A-11E2-35690F3B5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EE9B14-1D21-8196-F99F-F979F34CE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B151-7C3B-4ADC-96DB-4D69A311A4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37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ED4750-8FD6-6FAB-EFEF-391C4F104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ED4B-31FB-4497-9283-F68E959B8874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059F37-5E82-F760-9657-A0498A75A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1290E4-A117-43EB-2999-AEF7C37C1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B151-7C3B-4ADC-96DB-4D69A311A4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869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8B98E-B5B2-3830-3D32-BD57F2B01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2D693-40C2-2E7D-5BC5-17F2F72DC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63353-FA76-4FA0-23EA-FCDB7CB09A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597441-FB0B-DAB5-FF4F-1F0A3E366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ED4B-31FB-4497-9283-F68E959B8874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F3BE48-9B4F-AC24-C9E4-C1000260B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C38A87-CA27-E430-9756-337365D6F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B151-7C3B-4ADC-96DB-4D69A311A4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375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C33D-3481-5238-E124-0324CD0AF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3E249A-0BF4-DFA1-18EF-BA1234FFEB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3CACF-E8CD-3BEC-1C6E-D80CC4E575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7348B9-EBDB-4AE0-04FF-E21DBCB3E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ED4B-31FB-4497-9283-F68E959B8874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6144F7-E09E-9A9E-26CB-3858761CF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4672B8-5D45-F33F-4254-DDD1D1C81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B151-7C3B-4ADC-96DB-4D69A311A4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013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5393B4-A19D-7BFC-6517-69B73B78C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7B700-5659-6BB3-3B48-F858585B95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FDCE9-F399-84EA-F2A1-BFEB292EF4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514ED4B-31FB-4497-9283-F68E959B8874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AE740-1CC6-06E3-94D7-28A5786669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BE56-F3D7-107A-6D29-1AB6DF8AAA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95B151-7C3B-4ADC-96DB-4D69A311A4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860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26" Type="http://schemas.openxmlformats.org/officeDocument/2006/relationships/image" Target="../media/image29.png"/><Relationship Id="rId39" Type="http://schemas.openxmlformats.org/officeDocument/2006/relationships/image" Target="../media/image41.png"/><Relationship Id="rId21" Type="http://schemas.openxmlformats.org/officeDocument/2006/relationships/chart" Target="../charts/chart3.xml"/><Relationship Id="rId34" Type="http://schemas.openxmlformats.org/officeDocument/2006/relationships/image" Target="../media/image36.png"/><Relationship Id="rId7" Type="http://schemas.openxmlformats.org/officeDocument/2006/relationships/image" Target="../media/image12.png"/><Relationship Id="rId12" Type="http://schemas.openxmlformats.org/officeDocument/2006/relationships/chart" Target="../charts/chart2.xml"/><Relationship Id="rId17" Type="http://schemas.openxmlformats.org/officeDocument/2006/relationships/image" Target="../media/image21.png"/><Relationship Id="rId25" Type="http://schemas.openxmlformats.org/officeDocument/2006/relationships/image" Target="../media/image28.png"/><Relationship Id="rId33" Type="http://schemas.openxmlformats.org/officeDocument/2006/relationships/image" Target="../media/image35.png"/><Relationship Id="rId38" Type="http://schemas.openxmlformats.org/officeDocument/2006/relationships/image" Target="../media/image40.png"/><Relationship Id="rId2" Type="http://schemas.openxmlformats.org/officeDocument/2006/relationships/chart" Target="../charts/chart1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29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7.png"/><Relationship Id="rId32" Type="http://schemas.openxmlformats.org/officeDocument/2006/relationships/image" Target="../media/image34.png"/><Relationship Id="rId37" Type="http://schemas.openxmlformats.org/officeDocument/2006/relationships/image" Target="../media/image39.png"/><Relationship Id="rId5" Type="http://schemas.openxmlformats.org/officeDocument/2006/relationships/image" Target="../media/image10.png"/><Relationship Id="rId15" Type="http://schemas.openxmlformats.org/officeDocument/2006/relationships/image" Target="../media/image19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36" Type="http://schemas.openxmlformats.org/officeDocument/2006/relationships/image" Target="../media/image38.png"/><Relationship Id="rId10" Type="http://schemas.openxmlformats.org/officeDocument/2006/relationships/image" Target="../media/image15.png"/><Relationship Id="rId19" Type="http://schemas.openxmlformats.org/officeDocument/2006/relationships/image" Target="../media/image23.png"/><Relationship Id="rId31" Type="http://schemas.openxmlformats.org/officeDocument/2006/relationships/chart" Target="../charts/chart4.xml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8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Relationship Id="rId30" Type="http://schemas.openxmlformats.org/officeDocument/2006/relationships/image" Target="../media/image33.png"/><Relationship Id="rId35" Type="http://schemas.openxmlformats.org/officeDocument/2006/relationships/image" Target="../media/image37.png"/><Relationship Id="rId8" Type="http://schemas.openxmlformats.org/officeDocument/2006/relationships/image" Target="../media/image13.png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9B90D-749A-903D-F1D5-EF70E1A9DE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Quantum Computers: What are they and why am I talking about tensors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F5C51F-07C8-CC06-804B-A8736681AE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038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C4355-77BF-027C-88AF-A3AE71E58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not just a phase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76388-1C6C-EE64-8B62-C55A920839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2 types:</a:t>
            </a:r>
          </a:p>
          <a:p>
            <a:r>
              <a:rPr lang="en-GB" dirty="0"/>
              <a:t>Global</a:t>
            </a:r>
          </a:p>
          <a:p>
            <a:pPr lvl="1"/>
            <a:r>
              <a:rPr lang="en-GB" dirty="0"/>
              <a:t>All share the phase</a:t>
            </a:r>
          </a:p>
          <a:p>
            <a:pPr lvl="1"/>
            <a:r>
              <a:rPr lang="en-GB" dirty="0"/>
              <a:t>Can’t be detected so we ignore it </a:t>
            </a:r>
          </a:p>
          <a:p>
            <a:r>
              <a:rPr lang="en-GB" dirty="0"/>
              <a:t>Relative</a:t>
            </a:r>
          </a:p>
          <a:p>
            <a:pPr lvl="1"/>
            <a:r>
              <a:rPr lang="en-GB" dirty="0"/>
              <a:t>Different “bitstrings” have different phases</a:t>
            </a:r>
          </a:p>
          <a:p>
            <a:pPr lvl="1"/>
            <a:r>
              <a:rPr lang="en-GB" dirty="0"/>
              <a:t>Can be detected</a:t>
            </a:r>
          </a:p>
          <a:p>
            <a:pPr lvl="1"/>
            <a:r>
              <a:rPr lang="en-GB" dirty="0"/>
              <a:t>Normally set the 0 bitstring’s phase to 0</a:t>
            </a:r>
          </a:p>
        </p:txBody>
      </p:sp>
    </p:spTree>
    <p:extLst>
      <p:ext uri="{BB962C8B-B14F-4D97-AF65-F5344CB8AC3E}">
        <p14:creationId xmlns:p14="http://schemas.microsoft.com/office/powerpoint/2010/main" val="2497991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Chart 52">
            <a:extLst>
              <a:ext uri="{FF2B5EF4-FFF2-40B4-BE49-F238E27FC236}">
                <a16:creationId xmlns:a16="http://schemas.microsoft.com/office/drawing/2014/main" id="{D514779F-F043-3EA4-4545-1DC4F44417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8639742"/>
              </p:ext>
            </p:extLst>
          </p:nvPr>
        </p:nvGraphicFramePr>
        <p:xfrm>
          <a:off x="398748" y="4351114"/>
          <a:ext cx="4304776" cy="1744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343F5D9D-C285-DB83-934A-4E1BE93B7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is just rotation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3C912E1-D19B-F110-5406-AA8BC887D4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r>
              <a:rPr lang="en-US" dirty="0"/>
              <a:t>Global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EE0C8A-1A45-7E90-971A-B3A2F1473E5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Relative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53F962-C186-FC01-A979-3098FC71FC0B}"/>
              </a:ext>
            </a:extLst>
          </p:cNvPr>
          <p:cNvSpPr txBox="1"/>
          <p:nvPr/>
        </p:nvSpPr>
        <p:spPr>
          <a:xfrm>
            <a:off x="5639844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3CD94697-89FA-A51D-0DEF-BD22551A0A6C}"/>
                  </a:ext>
                </a:extLst>
              </p:cNvPr>
              <p:cNvSpPr/>
              <p:nvPr/>
            </p:nvSpPr>
            <p:spPr>
              <a:xfrm rot="10800000">
                <a:off x="1113780" y="5434620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3CD94697-89FA-A51D-0DEF-BD22551A0A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>
                <a:off x="1113780" y="5434620"/>
                <a:ext cx="425885" cy="501041"/>
              </a:xfrm>
              <a:prstGeom prst="roundRect">
                <a:avLst/>
              </a:prstGeom>
              <a:blipFill>
                <a:blip r:embed="rId3"/>
                <a:stretch>
                  <a:fillRect l="-101370" t="-118824" r="-82192" b="-705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4D2BD362-C91C-94BE-5CE5-DDB6E3E4C111}"/>
                  </a:ext>
                </a:extLst>
              </p:cNvPr>
              <p:cNvSpPr/>
              <p:nvPr/>
            </p:nvSpPr>
            <p:spPr>
              <a:xfrm rot="10800000">
                <a:off x="1539665" y="5434619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4D2BD362-C91C-94BE-5CE5-DDB6E3E4C1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>
                <a:off x="1539665" y="5434619"/>
                <a:ext cx="425885" cy="501041"/>
              </a:xfrm>
              <a:prstGeom prst="roundRect">
                <a:avLst/>
              </a:prstGeom>
              <a:blipFill>
                <a:blip r:embed="rId4"/>
                <a:stretch>
                  <a:fillRect l="-102778" t="-118824" r="-84722" b="-705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94614676-A631-B459-A409-541B41D7A339}"/>
                  </a:ext>
                </a:extLst>
              </p:cNvPr>
              <p:cNvSpPr/>
              <p:nvPr/>
            </p:nvSpPr>
            <p:spPr>
              <a:xfrm rot="10800000">
                <a:off x="1965550" y="5434618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94614676-A631-B459-A409-541B41D7A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>
                <a:off x="1965550" y="5434618"/>
                <a:ext cx="425885" cy="501041"/>
              </a:xfrm>
              <a:prstGeom prst="roundRect">
                <a:avLst/>
              </a:prstGeom>
              <a:blipFill>
                <a:blip r:embed="rId5"/>
                <a:stretch>
                  <a:fillRect l="-100000" t="-118824" r="-83562" b="-705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9536E1C5-1CF8-4394-3E9C-3F1DC9D531CB}"/>
                  </a:ext>
                </a:extLst>
              </p:cNvPr>
              <p:cNvSpPr/>
              <p:nvPr/>
            </p:nvSpPr>
            <p:spPr>
              <a:xfrm rot="10800000">
                <a:off x="2405004" y="5434618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9536E1C5-1CF8-4394-3E9C-3F1DC9D531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>
                <a:off x="2405004" y="5434618"/>
                <a:ext cx="425885" cy="501041"/>
              </a:xfrm>
              <a:prstGeom prst="roundRect">
                <a:avLst/>
              </a:prstGeom>
              <a:blipFill>
                <a:blip r:embed="rId6"/>
                <a:stretch>
                  <a:fillRect l="-94444" t="-118824" r="-47222" b="-705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5D19DFB5-1C5C-2812-2AE0-72FFFD547EB2}"/>
                  </a:ext>
                </a:extLst>
              </p:cNvPr>
              <p:cNvSpPr/>
              <p:nvPr/>
            </p:nvSpPr>
            <p:spPr>
              <a:xfrm rot="10800000">
                <a:off x="2844458" y="5434618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5D19DFB5-1C5C-2812-2AE0-72FFFD547E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>
                <a:off x="2844458" y="5434618"/>
                <a:ext cx="425885" cy="501041"/>
              </a:xfrm>
              <a:prstGeom prst="roundRect">
                <a:avLst/>
              </a:prstGeom>
              <a:blipFill>
                <a:blip r:embed="rId7"/>
                <a:stretch>
                  <a:fillRect l="-94444" t="-118824" r="-47222" b="-705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94F22842-4122-E385-5136-28865AEF935F}"/>
                  </a:ext>
                </a:extLst>
              </p:cNvPr>
              <p:cNvSpPr/>
              <p:nvPr/>
            </p:nvSpPr>
            <p:spPr>
              <a:xfrm rot="10800000">
                <a:off x="3283912" y="5434617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94F22842-4122-E385-5136-28865AEF93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>
                <a:off x="3283912" y="5434617"/>
                <a:ext cx="425885" cy="501041"/>
              </a:xfrm>
              <a:prstGeom prst="roundRect">
                <a:avLst/>
              </a:prstGeom>
              <a:blipFill>
                <a:blip r:embed="rId8"/>
                <a:stretch>
                  <a:fillRect l="-101370" t="-118824" r="-82192" b="-705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EF0D6E5-AEC9-84E1-7CE6-DF4876ADEECF}"/>
                  </a:ext>
                </a:extLst>
              </p:cNvPr>
              <p:cNvSpPr/>
              <p:nvPr/>
            </p:nvSpPr>
            <p:spPr>
              <a:xfrm rot="10800000">
                <a:off x="3723366" y="5434617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EF0D6E5-AEC9-84E1-7CE6-DF4876ADEE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>
                <a:off x="3723366" y="5434617"/>
                <a:ext cx="425885" cy="501041"/>
              </a:xfrm>
              <a:prstGeom prst="roundRect">
                <a:avLst/>
              </a:prstGeom>
              <a:blipFill>
                <a:blip r:embed="rId9"/>
                <a:stretch>
                  <a:fillRect l="-101370" t="-118824" r="-82192" b="-705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00C65829-62EE-B15B-D361-6CC31023F8A7}"/>
                  </a:ext>
                </a:extLst>
              </p:cNvPr>
              <p:cNvSpPr/>
              <p:nvPr/>
            </p:nvSpPr>
            <p:spPr>
              <a:xfrm rot="10800000">
                <a:off x="4151337" y="5434616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00C65829-62EE-B15B-D361-6CC31023F8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>
                <a:off x="4151337" y="5434616"/>
                <a:ext cx="425885" cy="501041"/>
              </a:xfrm>
              <a:prstGeom prst="roundRect">
                <a:avLst/>
              </a:prstGeom>
              <a:blipFill>
                <a:blip r:embed="rId10"/>
                <a:stretch>
                  <a:fillRect l="-101370" t="-118824" r="-82192" b="-705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ED46CF5-BF0B-B079-1D53-813BE3839535}"/>
                  </a:ext>
                </a:extLst>
              </p:cNvPr>
              <p:cNvSpPr txBox="1"/>
              <p:nvPr/>
            </p:nvSpPr>
            <p:spPr>
              <a:xfrm rot="16200000">
                <a:off x="2455555" y="3972697"/>
                <a:ext cx="487313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ED46CF5-BF0B-B079-1D53-813BE38395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455555" y="3972697"/>
                <a:ext cx="487313" cy="61555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4" name="Chart 53">
            <a:extLst>
              <a:ext uri="{FF2B5EF4-FFF2-40B4-BE49-F238E27FC236}">
                <a16:creationId xmlns:a16="http://schemas.microsoft.com/office/drawing/2014/main" id="{417966CD-A099-19F9-D3D4-EE5F585965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0072689"/>
              </p:ext>
            </p:extLst>
          </p:nvPr>
        </p:nvGraphicFramePr>
        <p:xfrm>
          <a:off x="331944" y="2415676"/>
          <a:ext cx="4304776" cy="1744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C26EACE5-216E-7F83-25C3-EBAAC8A7AB5E}"/>
                  </a:ext>
                </a:extLst>
              </p:cNvPr>
              <p:cNvSpPr/>
              <p:nvPr/>
            </p:nvSpPr>
            <p:spPr>
              <a:xfrm>
                <a:off x="1046976" y="3499182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C26EACE5-216E-7F83-25C3-EBAAC8A7AB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976" y="3499182"/>
                <a:ext cx="425885" cy="501041"/>
              </a:xfrm>
              <a:prstGeom prst="roundRect">
                <a:avLst/>
              </a:prstGeom>
              <a:blipFill>
                <a:blip r:embed="rId13"/>
                <a:stretch>
                  <a:fillRect l="-84932" t="-71765" r="-98630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224FE01A-30C9-54D8-9491-7EFDAD5AC12A}"/>
                  </a:ext>
                </a:extLst>
              </p:cNvPr>
              <p:cNvSpPr/>
              <p:nvPr/>
            </p:nvSpPr>
            <p:spPr>
              <a:xfrm>
                <a:off x="1472861" y="3499181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224FE01A-30C9-54D8-9491-7EFDAD5AC1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2861" y="3499181"/>
                <a:ext cx="425885" cy="501041"/>
              </a:xfrm>
              <a:prstGeom prst="roundRect">
                <a:avLst/>
              </a:prstGeom>
              <a:blipFill>
                <a:blip r:embed="rId14"/>
                <a:stretch>
                  <a:fillRect l="-86111" t="-71765" r="-101389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0FFB90DC-4198-EFEB-3BAD-9EA577A7ECDA}"/>
                  </a:ext>
                </a:extLst>
              </p:cNvPr>
              <p:cNvSpPr/>
              <p:nvPr/>
            </p:nvSpPr>
            <p:spPr>
              <a:xfrm>
                <a:off x="1898746" y="3499180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0FFB90DC-4198-EFEB-3BAD-9EA577A7EC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8746" y="3499180"/>
                <a:ext cx="425885" cy="501041"/>
              </a:xfrm>
              <a:prstGeom prst="roundRect">
                <a:avLst/>
              </a:prstGeom>
              <a:blipFill>
                <a:blip r:embed="rId15"/>
                <a:stretch>
                  <a:fillRect l="-83562" t="-71765" r="-100000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6D627198-F301-3516-9ED8-AE2B358D24FA}"/>
                  </a:ext>
                </a:extLst>
              </p:cNvPr>
              <p:cNvSpPr/>
              <p:nvPr/>
            </p:nvSpPr>
            <p:spPr>
              <a:xfrm>
                <a:off x="2338200" y="3499180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6D627198-F301-3516-9ED8-AE2B358D24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8200" y="3499180"/>
                <a:ext cx="425885" cy="501041"/>
              </a:xfrm>
              <a:prstGeom prst="roundRect">
                <a:avLst/>
              </a:prstGeom>
              <a:blipFill>
                <a:blip r:embed="rId16"/>
                <a:stretch>
                  <a:fillRect l="-48611" t="-71765" r="-93056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: Rounded Corners 58">
                <a:extLst>
                  <a:ext uri="{FF2B5EF4-FFF2-40B4-BE49-F238E27FC236}">
                    <a16:creationId xmlns:a16="http://schemas.microsoft.com/office/drawing/2014/main" id="{F3A9711B-1117-6858-001E-145265128EA6}"/>
                  </a:ext>
                </a:extLst>
              </p:cNvPr>
              <p:cNvSpPr/>
              <p:nvPr/>
            </p:nvSpPr>
            <p:spPr>
              <a:xfrm>
                <a:off x="2777654" y="3499180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9" name="Rectangle: Rounded Corners 58">
                <a:extLst>
                  <a:ext uri="{FF2B5EF4-FFF2-40B4-BE49-F238E27FC236}">
                    <a16:creationId xmlns:a16="http://schemas.microsoft.com/office/drawing/2014/main" id="{F3A9711B-1117-6858-001E-145265128E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7654" y="3499180"/>
                <a:ext cx="425885" cy="501041"/>
              </a:xfrm>
              <a:prstGeom prst="roundRect">
                <a:avLst/>
              </a:prstGeom>
              <a:blipFill>
                <a:blip r:embed="rId17"/>
                <a:stretch>
                  <a:fillRect l="-47945" t="-71765" r="-90411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: Rounded Corners 59">
                <a:extLst>
                  <a:ext uri="{FF2B5EF4-FFF2-40B4-BE49-F238E27FC236}">
                    <a16:creationId xmlns:a16="http://schemas.microsoft.com/office/drawing/2014/main" id="{DEBD3C14-28F6-5C5D-6634-4D886E8E7408}"/>
                  </a:ext>
                </a:extLst>
              </p:cNvPr>
              <p:cNvSpPr/>
              <p:nvPr/>
            </p:nvSpPr>
            <p:spPr>
              <a:xfrm>
                <a:off x="3217108" y="3499179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0" name="Rectangle: Rounded Corners 59">
                <a:extLst>
                  <a:ext uri="{FF2B5EF4-FFF2-40B4-BE49-F238E27FC236}">
                    <a16:creationId xmlns:a16="http://schemas.microsoft.com/office/drawing/2014/main" id="{DEBD3C14-28F6-5C5D-6634-4D886E8E74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7108" y="3499179"/>
                <a:ext cx="425885" cy="501041"/>
              </a:xfrm>
              <a:prstGeom prst="roundRect">
                <a:avLst/>
              </a:prstGeom>
              <a:blipFill>
                <a:blip r:embed="rId18"/>
                <a:stretch>
                  <a:fillRect l="-84932" t="-71765" r="-98630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0F0FB1AF-AD19-68D6-B261-13689362768C}"/>
                  </a:ext>
                </a:extLst>
              </p:cNvPr>
              <p:cNvSpPr/>
              <p:nvPr/>
            </p:nvSpPr>
            <p:spPr>
              <a:xfrm>
                <a:off x="3656562" y="3499179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0F0FB1AF-AD19-68D6-B261-1368936276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6562" y="3499179"/>
                <a:ext cx="425885" cy="501041"/>
              </a:xfrm>
              <a:prstGeom prst="roundRect">
                <a:avLst/>
              </a:prstGeom>
              <a:blipFill>
                <a:blip r:embed="rId19"/>
                <a:stretch>
                  <a:fillRect l="-84932" t="-71765" r="-98630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4EA7561E-182B-ADF9-2DD1-245850D5478A}"/>
                  </a:ext>
                </a:extLst>
              </p:cNvPr>
              <p:cNvSpPr/>
              <p:nvPr/>
            </p:nvSpPr>
            <p:spPr>
              <a:xfrm>
                <a:off x="4084533" y="3499178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4EA7561E-182B-ADF9-2DD1-245850D547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4533" y="3499178"/>
                <a:ext cx="425885" cy="501041"/>
              </a:xfrm>
              <a:prstGeom prst="roundRect">
                <a:avLst/>
              </a:prstGeom>
              <a:blipFill>
                <a:blip r:embed="rId20"/>
                <a:stretch>
                  <a:fillRect l="-83562" t="-71765" r="-100000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1" name="Chart 80">
            <a:extLst>
              <a:ext uri="{FF2B5EF4-FFF2-40B4-BE49-F238E27FC236}">
                <a16:creationId xmlns:a16="http://schemas.microsoft.com/office/drawing/2014/main" id="{A26D2E1A-3A46-A829-62F6-1A3DEC4DBF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26725541"/>
              </p:ext>
            </p:extLst>
          </p:nvPr>
        </p:nvGraphicFramePr>
        <p:xfrm>
          <a:off x="6210828" y="4416501"/>
          <a:ext cx="4304776" cy="1744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2" name="Rectangle: Rounded Corners 81">
                <a:extLst>
                  <a:ext uri="{FF2B5EF4-FFF2-40B4-BE49-F238E27FC236}">
                    <a16:creationId xmlns:a16="http://schemas.microsoft.com/office/drawing/2014/main" id="{9487AB80-3B32-5B27-3D17-4C90B1898027}"/>
                  </a:ext>
                </a:extLst>
              </p:cNvPr>
              <p:cNvSpPr/>
              <p:nvPr/>
            </p:nvSpPr>
            <p:spPr>
              <a:xfrm>
                <a:off x="6925860" y="5500007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2" name="Rectangle: Rounded Corners 81">
                <a:extLst>
                  <a:ext uri="{FF2B5EF4-FFF2-40B4-BE49-F238E27FC236}">
                    <a16:creationId xmlns:a16="http://schemas.microsoft.com/office/drawing/2014/main" id="{9487AB80-3B32-5B27-3D17-4C90B18980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5860" y="5500007"/>
                <a:ext cx="425885" cy="501041"/>
              </a:xfrm>
              <a:prstGeom prst="roundRect">
                <a:avLst/>
              </a:prstGeom>
              <a:blipFill>
                <a:blip r:embed="rId22"/>
                <a:stretch>
                  <a:fillRect l="-83562" t="-71765" r="-100000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AC137EC8-43C7-C28C-EF76-44B4BAFE57E1}"/>
                  </a:ext>
                </a:extLst>
              </p:cNvPr>
              <p:cNvSpPr/>
              <p:nvPr/>
            </p:nvSpPr>
            <p:spPr>
              <a:xfrm rot="10800000">
                <a:off x="7351745" y="5500006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AC137EC8-43C7-C28C-EF76-44B4BAFE57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>
                <a:off x="7351745" y="5500006"/>
                <a:ext cx="425885" cy="501041"/>
              </a:xfrm>
              <a:prstGeom prst="roundRect">
                <a:avLst/>
              </a:prstGeom>
              <a:blipFill>
                <a:blip r:embed="rId23"/>
                <a:stretch>
                  <a:fillRect l="-101370" t="-118824" r="-82192" b="-705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: Rounded Corners 83">
                <a:extLst>
                  <a:ext uri="{FF2B5EF4-FFF2-40B4-BE49-F238E27FC236}">
                    <a16:creationId xmlns:a16="http://schemas.microsoft.com/office/drawing/2014/main" id="{15D2E068-BA74-2083-D361-E5CC198994AC}"/>
                  </a:ext>
                </a:extLst>
              </p:cNvPr>
              <p:cNvSpPr/>
              <p:nvPr/>
            </p:nvSpPr>
            <p:spPr>
              <a:xfrm>
                <a:off x="7777630" y="5500005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4" name="Rectangle: Rounded Corners 83">
                <a:extLst>
                  <a:ext uri="{FF2B5EF4-FFF2-40B4-BE49-F238E27FC236}">
                    <a16:creationId xmlns:a16="http://schemas.microsoft.com/office/drawing/2014/main" id="{15D2E068-BA74-2083-D361-E5CC198994A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7630" y="5500005"/>
                <a:ext cx="425885" cy="501041"/>
              </a:xfrm>
              <a:prstGeom prst="roundRect">
                <a:avLst/>
              </a:prstGeom>
              <a:blipFill>
                <a:blip r:embed="rId24"/>
                <a:stretch>
                  <a:fillRect l="-84932" t="-71765" r="-98630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781508B3-80B1-AA56-B5FB-73B70D0A66E0}"/>
                  </a:ext>
                </a:extLst>
              </p:cNvPr>
              <p:cNvSpPr/>
              <p:nvPr/>
            </p:nvSpPr>
            <p:spPr>
              <a:xfrm>
                <a:off x="8217084" y="5500005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781508B3-80B1-AA56-B5FB-73B70D0A66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7084" y="5500005"/>
                <a:ext cx="425885" cy="501041"/>
              </a:xfrm>
              <a:prstGeom prst="roundRect">
                <a:avLst/>
              </a:prstGeom>
              <a:blipFill>
                <a:blip r:embed="rId25"/>
                <a:stretch>
                  <a:fillRect l="-47945" t="-71765" r="-90411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Rectangle: Rounded Corners 85">
                <a:extLst>
                  <a:ext uri="{FF2B5EF4-FFF2-40B4-BE49-F238E27FC236}">
                    <a16:creationId xmlns:a16="http://schemas.microsoft.com/office/drawing/2014/main" id="{E225F228-E7B8-788B-FC06-C49971ACB207}"/>
                  </a:ext>
                </a:extLst>
              </p:cNvPr>
              <p:cNvSpPr/>
              <p:nvPr/>
            </p:nvSpPr>
            <p:spPr>
              <a:xfrm rot="10800000">
                <a:off x="8656538" y="5500005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6" name="Rectangle: Rounded Corners 85">
                <a:extLst>
                  <a:ext uri="{FF2B5EF4-FFF2-40B4-BE49-F238E27FC236}">
                    <a16:creationId xmlns:a16="http://schemas.microsoft.com/office/drawing/2014/main" id="{E225F228-E7B8-788B-FC06-C49971ACB2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>
                <a:off x="8656538" y="5500005"/>
                <a:ext cx="425885" cy="501041"/>
              </a:xfrm>
              <a:prstGeom prst="roundRect">
                <a:avLst/>
              </a:prstGeom>
              <a:blipFill>
                <a:blip r:embed="rId26"/>
                <a:stretch>
                  <a:fillRect l="-93151" t="-118824" r="-45205" b="-705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Rectangle: Rounded Corners 86">
                <a:extLst>
                  <a:ext uri="{FF2B5EF4-FFF2-40B4-BE49-F238E27FC236}">
                    <a16:creationId xmlns:a16="http://schemas.microsoft.com/office/drawing/2014/main" id="{6C4FE7C6-E381-C886-555C-CC4A4347BA71}"/>
                  </a:ext>
                </a:extLst>
              </p:cNvPr>
              <p:cNvSpPr/>
              <p:nvPr/>
            </p:nvSpPr>
            <p:spPr>
              <a:xfrm rot="20574779">
                <a:off x="9095992" y="5500004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7" name="Rectangle: Rounded Corners 86">
                <a:extLst>
                  <a:ext uri="{FF2B5EF4-FFF2-40B4-BE49-F238E27FC236}">
                    <a16:creationId xmlns:a16="http://schemas.microsoft.com/office/drawing/2014/main" id="{6C4FE7C6-E381-C886-555C-CC4A4347BA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574779">
                <a:off x="9095992" y="5500004"/>
                <a:ext cx="425885" cy="501041"/>
              </a:xfrm>
              <a:prstGeom prst="roundRect">
                <a:avLst/>
              </a:prstGeom>
              <a:blipFill>
                <a:blip r:embed="rId27"/>
                <a:stretch>
                  <a:fillRect l="-86667" t="-84536" r="-113333" b="-1195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: Rounded Corners 87">
                <a:extLst>
                  <a:ext uri="{FF2B5EF4-FFF2-40B4-BE49-F238E27FC236}">
                    <a16:creationId xmlns:a16="http://schemas.microsoft.com/office/drawing/2014/main" id="{A2F020A8-0A10-861E-BD8B-A5F7A2BB0670}"/>
                  </a:ext>
                </a:extLst>
              </p:cNvPr>
              <p:cNvSpPr/>
              <p:nvPr/>
            </p:nvSpPr>
            <p:spPr>
              <a:xfrm rot="13512972">
                <a:off x="9535446" y="5500004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8" name="Rectangle: Rounded Corners 87">
                <a:extLst>
                  <a:ext uri="{FF2B5EF4-FFF2-40B4-BE49-F238E27FC236}">
                    <a16:creationId xmlns:a16="http://schemas.microsoft.com/office/drawing/2014/main" id="{A2F020A8-0A10-861E-BD8B-A5F7A2BB06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3512972">
                <a:off x="9535446" y="5500004"/>
                <a:ext cx="425885" cy="501041"/>
              </a:xfrm>
              <a:prstGeom prst="roundRect">
                <a:avLst/>
              </a:prstGeom>
              <a:blipFill>
                <a:blip r:embed="rId28"/>
                <a:stretch>
                  <a:fillRect l="-97059" t="-124510" r="-116667" b="-892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Rectangle: Rounded Corners 88">
                <a:extLst>
                  <a:ext uri="{FF2B5EF4-FFF2-40B4-BE49-F238E27FC236}">
                    <a16:creationId xmlns:a16="http://schemas.microsoft.com/office/drawing/2014/main" id="{873F716E-5AC7-0FB1-2A13-C3E2FB528737}"/>
                  </a:ext>
                </a:extLst>
              </p:cNvPr>
              <p:cNvSpPr/>
              <p:nvPr/>
            </p:nvSpPr>
            <p:spPr>
              <a:xfrm rot="5400000">
                <a:off x="9963417" y="5500003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9" name="Rectangle: Rounded Corners 88">
                <a:extLst>
                  <a:ext uri="{FF2B5EF4-FFF2-40B4-BE49-F238E27FC236}">
                    <a16:creationId xmlns:a16="http://schemas.microsoft.com/office/drawing/2014/main" id="{873F716E-5AC7-0FB1-2A13-C3E2FB5287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9963417" y="5500003"/>
                <a:ext cx="425885" cy="501041"/>
              </a:xfrm>
              <a:prstGeom prst="roundRect">
                <a:avLst/>
              </a:prstGeom>
              <a:blipFill>
                <a:blip r:embed="rId29"/>
                <a:stretch>
                  <a:fillRect l="-118824" t="-83562" r="-70588" b="-10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882A7DFA-DF1B-C9A4-083E-77C9D57E021E}"/>
                  </a:ext>
                </a:extLst>
              </p:cNvPr>
              <p:cNvSpPr txBox="1"/>
              <p:nvPr/>
            </p:nvSpPr>
            <p:spPr>
              <a:xfrm rot="16200000">
                <a:off x="8267635" y="4038084"/>
                <a:ext cx="487313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882A7DFA-DF1B-C9A4-083E-77C9D57E02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8267635" y="4038084"/>
                <a:ext cx="487313" cy="615553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1" name="Chart 90">
            <a:extLst>
              <a:ext uri="{FF2B5EF4-FFF2-40B4-BE49-F238E27FC236}">
                <a16:creationId xmlns:a16="http://schemas.microsoft.com/office/drawing/2014/main" id="{7CF8D1FF-08D5-A19F-A49F-E4D348A4A9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0060931"/>
              </p:ext>
            </p:extLst>
          </p:nvPr>
        </p:nvGraphicFramePr>
        <p:xfrm>
          <a:off x="6144024" y="2481063"/>
          <a:ext cx="4304776" cy="1744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1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AFA49134-A753-A219-4AC9-DCE90A9DB1AE}"/>
                  </a:ext>
                </a:extLst>
              </p:cNvPr>
              <p:cNvSpPr/>
              <p:nvPr/>
            </p:nvSpPr>
            <p:spPr>
              <a:xfrm>
                <a:off x="6859056" y="3564569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AFA49134-A753-A219-4AC9-DCE90A9DB1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9056" y="3564569"/>
                <a:ext cx="425885" cy="501041"/>
              </a:xfrm>
              <a:prstGeom prst="roundRect">
                <a:avLst/>
              </a:prstGeom>
              <a:blipFill>
                <a:blip r:embed="rId32"/>
                <a:stretch>
                  <a:fillRect l="-83562" t="-71765" r="-100000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Rectangle: Rounded Corners 92">
                <a:extLst>
                  <a:ext uri="{FF2B5EF4-FFF2-40B4-BE49-F238E27FC236}">
                    <a16:creationId xmlns:a16="http://schemas.microsoft.com/office/drawing/2014/main" id="{C169E7E6-A010-0227-CD2D-91CE5D2D4B96}"/>
                  </a:ext>
                </a:extLst>
              </p:cNvPr>
              <p:cNvSpPr/>
              <p:nvPr/>
            </p:nvSpPr>
            <p:spPr>
              <a:xfrm>
                <a:off x="7284941" y="3564568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3" name="Rectangle: Rounded Corners 92">
                <a:extLst>
                  <a:ext uri="{FF2B5EF4-FFF2-40B4-BE49-F238E27FC236}">
                    <a16:creationId xmlns:a16="http://schemas.microsoft.com/office/drawing/2014/main" id="{C169E7E6-A010-0227-CD2D-91CE5D2D4B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4941" y="3564568"/>
                <a:ext cx="425885" cy="501041"/>
              </a:xfrm>
              <a:prstGeom prst="roundRect">
                <a:avLst/>
              </a:prstGeom>
              <a:blipFill>
                <a:blip r:embed="rId33"/>
                <a:stretch>
                  <a:fillRect l="-83562" t="-71765" r="-100000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Rectangle: Rounded Corners 93">
                <a:extLst>
                  <a:ext uri="{FF2B5EF4-FFF2-40B4-BE49-F238E27FC236}">
                    <a16:creationId xmlns:a16="http://schemas.microsoft.com/office/drawing/2014/main" id="{0B1964BF-3AA2-6F5E-E33C-2C5209D7C8EE}"/>
                  </a:ext>
                </a:extLst>
              </p:cNvPr>
              <p:cNvSpPr/>
              <p:nvPr/>
            </p:nvSpPr>
            <p:spPr>
              <a:xfrm>
                <a:off x="7710826" y="3564567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4" name="Rectangle: Rounded Corners 93">
                <a:extLst>
                  <a:ext uri="{FF2B5EF4-FFF2-40B4-BE49-F238E27FC236}">
                    <a16:creationId xmlns:a16="http://schemas.microsoft.com/office/drawing/2014/main" id="{0B1964BF-3AA2-6F5E-E33C-2C5209D7C8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0826" y="3564567"/>
                <a:ext cx="425885" cy="501041"/>
              </a:xfrm>
              <a:prstGeom prst="roundRect">
                <a:avLst/>
              </a:prstGeom>
              <a:blipFill>
                <a:blip r:embed="rId34"/>
                <a:stretch>
                  <a:fillRect l="-84932" t="-71765" r="-98630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Rectangle: Rounded Corners 94">
                <a:extLst>
                  <a:ext uri="{FF2B5EF4-FFF2-40B4-BE49-F238E27FC236}">
                    <a16:creationId xmlns:a16="http://schemas.microsoft.com/office/drawing/2014/main" id="{EC19F1AA-0884-FAE9-E347-5DAA3ACEA962}"/>
                  </a:ext>
                </a:extLst>
              </p:cNvPr>
              <p:cNvSpPr/>
              <p:nvPr/>
            </p:nvSpPr>
            <p:spPr>
              <a:xfrm>
                <a:off x="8150280" y="3564567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5" name="Rectangle: Rounded Corners 94">
                <a:extLst>
                  <a:ext uri="{FF2B5EF4-FFF2-40B4-BE49-F238E27FC236}">
                    <a16:creationId xmlns:a16="http://schemas.microsoft.com/office/drawing/2014/main" id="{EC19F1AA-0884-FAE9-E347-5DAA3ACEA9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0280" y="3564567"/>
                <a:ext cx="425885" cy="501041"/>
              </a:xfrm>
              <a:prstGeom prst="roundRect">
                <a:avLst/>
              </a:prstGeom>
              <a:blipFill>
                <a:blip r:embed="rId35"/>
                <a:stretch>
                  <a:fillRect l="-47945" t="-71765" r="-90411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6680CA3D-B66C-A697-F244-2E1047C852B6}"/>
                  </a:ext>
                </a:extLst>
              </p:cNvPr>
              <p:cNvSpPr/>
              <p:nvPr/>
            </p:nvSpPr>
            <p:spPr>
              <a:xfrm>
                <a:off x="8589734" y="3564567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6680CA3D-B66C-A697-F244-2E1047C852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9734" y="3564567"/>
                <a:ext cx="425885" cy="501041"/>
              </a:xfrm>
              <a:prstGeom prst="roundRect">
                <a:avLst/>
              </a:prstGeom>
              <a:blipFill>
                <a:blip r:embed="rId36"/>
                <a:stretch>
                  <a:fillRect l="-46575" t="-71765" r="-91781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Rectangle: Rounded Corners 96">
                <a:extLst>
                  <a:ext uri="{FF2B5EF4-FFF2-40B4-BE49-F238E27FC236}">
                    <a16:creationId xmlns:a16="http://schemas.microsoft.com/office/drawing/2014/main" id="{94E21FA1-D54C-BEA6-CF0C-ED66D1FD63D2}"/>
                  </a:ext>
                </a:extLst>
              </p:cNvPr>
              <p:cNvSpPr/>
              <p:nvPr/>
            </p:nvSpPr>
            <p:spPr>
              <a:xfrm>
                <a:off x="9029188" y="3564566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7" name="Rectangle: Rounded Corners 96">
                <a:extLst>
                  <a:ext uri="{FF2B5EF4-FFF2-40B4-BE49-F238E27FC236}">
                    <a16:creationId xmlns:a16="http://schemas.microsoft.com/office/drawing/2014/main" id="{94E21FA1-D54C-BEA6-CF0C-ED66D1FD63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9188" y="3564566"/>
                <a:ext cx="425885" cy="501041"/>
              </a:xfrm>
              <a:prstGeom prst="roundRect">
                <a:avLst/>
              </a:prstGeom>
              <a:blipFill>
                <a:blip r:embed="rId37"/>
                <a:stretch>
                  <a:fillRect l="-83562" t="-71765" r="-100000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: Rounded Corners 97">
                <a:extLst>
                  <a:ext uri="{FF2B5EF4-FFF2-40B4-BE49-F238E27FC236}">
                    <a16:creationId xmlns:a16="http://schemas.microsoft.com/office/drawing/2014/main" id="{2FC4E8E7-DB06-46C9-4685-1231A17157C0}"/>
                  </a:ext>
                </a:extLst>
              </p:cNvPr>
              <p:cNvSpPr/>
              <p:nvPr/>
            </p:nvSpPr>
            <p:spPr>
              <a:xfrm>
                <a:off x="9468642" y="3564566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8" name="Rectangle: Rounded Corners 97">
                <a:extLst>
                  <a:ext uri="{FF2B5EF4-FFF2-40B4-BE49-F238E27FC236}">
                    <a16:creationId xmlns:a16="http://schemas.microsoft.com/office/drawing/2014/main" id="{2FC4E8E7-DB06-46C9-4685-1231A17157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8642" y="3564566"/>
                <a:ext cx="425885" cy="501041"/>
              </a:xfrm>
              <a:prstGeom prst="roundRect">
                <a:avLst/>
              </a:prstGeom>
              <a:blipFill>
                <a:blip r:embed="rId38"/>
                <a:stretch>
                  <a:fillRect l="-83562" t="-71765" r="-100000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Rectangle: Rounded Corners 98">
                <a:extLst>
                  <a:ext uri="{FF2B5EF4-FFF2-40B4-BE49-F238E27FC236}">
                    <a16:creationId xmlns:a16="http://schemas.microsoft.com/office/drawing/2014/main" id="{D4A9BDC7-6B0E-A64C-8F4B-D001BA4FF26D}"/>
                  </a:ext>
                </a:extLst>
              </p:cNvPr>
              <p:cNvSpPr/>
              <p:nvPr/>
            </p:nvSpPr>
            <p:spPr>
              <a:xfrm>
                <a:off x="9896613" y="3564565"/>
                <a:ext cx="425885" cy="5010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9" name="Rectangle: Rounded Corners 98">
                <a:extLst>
                  <a:ext uri="{FF2B5EF4-FFF2-40B4-BE49-F238E27FC236}">
                    <a16:creationId xmlns:a16="http://schemas.microsoft.com/office/drawing/2014/main" id="{D4A9BDC7-6B0E-A64C-8F4B-D001BA4FF2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6613" y="3564565"/>
                <a:ext cx="425885" cy="501041"/>
              </a:xfrm>
              <a:prstGeom prst="roundRect">
                <a:avLst/>
              </a:prstGeom>
              <a:blipFill>
                <a:blip r:embed="rId39"/>
                <a:stretch>
                  <a:fillRect l="-83562" t="-71765" r="-100000" b="-1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1787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B8351A2-7F6A-FDD6-986C-ED5B42E88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start of the payoff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67B33A7-FA5E-E7CD-0464-CD2E21236D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Can represent a state with a tensor network</a:t>
                </a:r>
              </a:p>
              <a:p>
                <a:endParaRPr lang="en-US" dirty="0"/>
              </a:p>
              <a:p>
                <a:r>
                  <a:rPr lang="en-US" dirty="0"/>
                  <a:t>Each qubit gets a node</a:t>
                </a:r>
                <a:r>
                  <a:rPr lang="en-GB" dirty="0"/>
                  <a:t> e.g. on 4 qubits, the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 looks like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67B33A7-FA5E-E7CD-0464-CD2E21236D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Oval 6">
            <a:extLst>
              <a:ext uri="{FF2B5EF4-FFF2-40B4-BE49-F238E27FC236}">
                <a16:creationId xmlns:a16="http://schemas.microsoft.com/office/drawing/2014/main" id="{E2DD06C4-3E90-5E03-BCC4-57192ED72DC3}"/>
              </a:ext>
            </a:extLst>
          </p:cNvPr>
          <p:cNvSpPr/>
          <p:nvPr/>
        </p:nvSpPr>
        <p:spPr>
          <a:xfrm>
            <a:off x="1929178" y="3722110"/>
            <a:ext cx="1153886" cy="113211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u</a:t>
            </a:r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F69B6D2-CD06-2793-E307-45829887A629}"/>
              </a:ext>
            </a:extLst>
          </p:cNvPr>
          <p:cNvSpPr/>
          <p:nvPr/>
        </p:nvSpPr>
        <p:spPr>
          <a:xfrm>
            <a:off x="3562035" y="3722110"/>
            <a:ext cx="1153886" cy="113211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2A27172-CCBB-3647-01F6-CD0F8744AA75}"/>
              </a:ext>
            </a:extLst>
          </p:cNvPr>
          <p:cNvCxnSpPr>
            <a:cxnSpLocks/>
            <a:endCxn id="8" idx="4"/>
          </p:cNvCxnSpPr>
          <p:nvPr/>
        </p:nvCxnSpPr>
        <p:spPr>
          <a:xfrm flipV="1">
            <a:off x="3900901" y="4854224"/>
            <a:ext cx="238077" cy="576161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156A693-B8A3-E7B1-1A6E-5958CA4E2F36}"/>
              </a:ext>
            </a:extLst>
          </p:cNvPr>
          <p:cNvSpPr txBox="1"/>
          <p:nvPr/>
        </p:nvSpPr>
        <p:spPr>
          <a:xfrm>
            <a:off x="2404174" y="5426764"/>
            <a:ext cx="2868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     x2      x3               y1       y2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CA176FD-3FC6-C63A-4132-82442D1C24E8}"/>
              </a:ext>
            </a:extLst>
          </p:cNvPr>
          <p:cNvCxnSpPr>
            <a:cxnSpLocks/>
            <a:endCxn id="7" idx="4"/>
          </p:cNvCxnSpPr>
          <p:nvPr/>
        </p:nvCxnSpPr>
        <p:spPr>
          <a:xfrm flipV="1">
            <a:off x="2506121" y="4854224"/>
            <a:ext cx="0" cy="576161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F60121F-1792-7752-9841-5A6944D9193E}"/>
              </a:ext>
            </a:extLst>
          </p:cNvPr>
          <p:cNvCxnSpPr>
            <a:cxnSpLocks/>
            <a:endCxn id="7" idx="4"/>
          </p:cNvCxnSpPr>
          <p:nvPr/>
        </p:nvCxnSpPr>
        <p:spPr>
          <a:xfrm flipH="1" flipV="1">
            <a:off x="2506121" y="4854224"/>
            <a:ext cx="452066" cy="566056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9DB96B2-E71E-D6D5-F8CA-6C2A62DE0CFE}"/>
              </a:ext>
            </a:extLst>
          </p:cNvPr>
          <p:cNvCxnSpPr>
            <a:cxnSpLocks/>
          </p:cNvCxnSpPr>
          <p:nvPr/>
        </p:nvCxnSpPr>
        <p:spPr>
          <a:xfrm flipH="1" flipV="1">
            <a:off x="4138978" y="4854224"/>
            <a:ext cx="338120" cy="56100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937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DB8D0-58CF-9203-20C8-657CAC79E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only have 1 minute, what is a Quantum computer?!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1E3AD1-5FFF-A0E3-A401-AB52523E83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Practically: A big, extremely cold fridge with lasers and mirrors (some of the time)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Theory: </a:t>
            </a:r>
          </a:p>
          <a:p>
            <a:r>
              <a:rPr lang="en-US" dirty="0"/>
              <a:t>Everything gets Quantum or Qu- slapped on the front (e.g. quantum bit is a Qubit)</a:t>
            </a:r>
          </a:p>
          <a:p>
            <a:r>
              <a:rPr lang="en-US" dirty="0"/>
              <a:t>Store probability distributions* on qubits instead of just a singular bitstring. </a:t>
            </a:r>
          </a:p>
          <a:p>
            <a:r>
              <a:rPr lang="en-US" dirty="0"/>
              <a:t>Can’t make copies of qubits in general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Why do we care: Quantum Fourier transform (QFT) is faster than classical Fourier transform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3700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0562F-3C69-C77E-A085-359E5D789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7B62B-F451-C4BA-4BFD-DD3D0910D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Please update when I have a plan, or explain that I do have a plan and forgot to write anything in this slide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351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38944-2907-4ED1-CA35-EBA9E6F19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tensor?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8BB26-FE77-7E63-B179-245C400E71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Generalisation</a:t>
            </a:r>
            <a:r>
              <a:rPr lang="en-US" dirty="0"/>
              <a:t> of a matrix</a:t>
            </a:r>
          </a:p>
          <a:p>
            <a:endParaRPr lang="en-US" dirty="0"/>
          </a:p>
          <a:p>
            <a:r>
              <a:rPr lang="en-US" dirty="0"/>
              <a:t>Rank of a tensor is how many indices/“inputs”/ “legs”  it’s over</a:t>
            </a:r>
          </a:p>
          <a:p>
            <a:pPr lvl="1"/>
            <a:r>
              <a:rPr lang="en-US" dirty="0"/>
              <a:t>I.E. Rank 0 is a scalar, rank 1 tensor is a vector, rank 2 is a matrix</a:t>
            </a:r>
          </a:p>
          <a:p>
            <a:pPr lvl="1"/>
            <a:endParaRPr lang="en-US" dirty="0"/>
          </a:p>
          <a:p>
            <a:r>
              <a:rPr lang="en-GB" dirty="0"/>
              <a:t>Assigning values to legs gives a value</a:t>
            </a:r>
          </a:p>
        </p:txBody>
      </p:sp>
    </p:spTree>
    <p:extLst>
      <p:ext uri="{BB962C8B-B14F-4D97-AF65-F5344CB8AC3E}">
        <p14:creationId xmlns:p14="http://schemas.microsoft.com/office/powerpoint/2010/main" val="1155198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0BB2A-D203-EFDC-0A8E-6CB6CAF95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represent a tensor?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44A941-DB3D-D8D2-0828-4192BFAD5A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Need to represent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GB" dirty="0"/>
                  <a:t> values (D = # of inputs e.g. 2 for binary, r = rank of the tensor)</a:t>
                </a:r>
              </a:p>
              <a:p>
                <a:endParaRPr lang="en-GB" dirty="0"/>
              </a:p>
              <a:p>
                <a:r>
                  <a:rPr lang="en-GB" dirty="0"/>
                  <a:t>Option 1: Group inputs together so we can write it as a large matrix (flattening)</a:t>
                </a:r>
              </a:p>
              <a:p>
                <a:endParaRPr lang="en-GB" dirty="0"/>
              </a:p>
              <a:p>
                <a:r>
                  <a:rPr lang="en-GB" dirty="0"/>
                  <a:t>Option 2: As a node with legs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44A941-DB3D-D8D2-0828-4192BFAD5A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0083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521EB-A5AF-FED6-EAEE-1ACB2262D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XOR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8FD5F6EC-5A20-D141-9B61-F8B974EE89D4}"/>
                  </a:ext>
                </a:extLst>
              </p:cNvPr>
              <p:cNvSpPr/>
              <p:nvPr/>
            </p:nvSpPr>
            <p:spPr>
              <a:xfrm>
                <a:off x="1328057" y="1970315"/>
                <a:ext cx="1719943" cy="1447800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⨁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8FD5F6EC-5A20-D141-9B61-F8B974EE89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8057" y="1970315"/>
                <a:ext cx="1719943" cy="144780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C04C6DF-94DE-8500-452C-B73DE3A40C15}"/>
              </a:ext>
            </a:extLst>
          </p:cNvPr>
          <p:cNvCxnSpPr>
            <a:cxnSpLocks/>
            <a:endCxn id="4" idx="3"/>
          </p:cNvCxnSpPr>
          <p:nvPr/>
        </p:nvCxnSpPr>
        <p:spPr>
          <a:xfrm flipV="1">
            <a:off x="1328057" y="3206090"/>
            <a:ext cx="251880" cy="59302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B5EF14E-6A1A-02BA-9599-96AA5DE065BC}"/>
              </a:ext>
            </a:extLst>
          </p:cNvPr>
          <p:cNvCxnSpPr>
            <a:cxnSpLocks/>
            <a:endCxn id="4" idx="5"/>
          </p:cNvCxnSpPr>
          <p:nvPr/>
        </p:nvCxnSpPr>
        <p:spPr>
          <a:xfrm flipH="1" flipV="1">
            <a:off x="2796120" y="3206090"/>
            <a:ext cx="251880" cy="59302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5195DBC-A839-9561-01E0-AD05B9AD1EC3}"/>
              </a:ext>
            </a:extLst>
          </p:cNvPr>
          <p:cNvSpPr txBox="1"/>
          <p:nvPr/>
        </p:nvSpPr>
        <p:spPr>
          <a:xfrm>
            <a:off x="1208314" y="3831772"/>
            <a:ext cx="2019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                                   y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BDF062-95A0-7089-D1DA-AF663CDC1658}"/>
              </a:ext>
            </a:extLst>
          </p:cNvPr>
          <p:cNvSpPr/>
          <p:nvPr/>
        </p:nvSpPr>
        <p:spPr>
          <a:xfrm>
            <a:off x="4735286" y="1970315"/>
            <a:ext cx="1719943" cy="1447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1BC3023-6E8D-9C37-924E-C60F95DFF867}"/>
              </a:ext>
            </a:extLst>
          </p:cNvPr>
          <p:cNvCxnSpPr>
            <a:cxnSpLocks/>
            <a:endCxn id="17" idx="3"/>
          </p:cNvCxnSpPr>
          <p:nvPr/>
        </p:nvCxnSpPr>
        <p:spPr>
          <a:xfrm flipV="1">
            <a:off x="4735286" y="3206090"/>
            <a:ext cx="251880" cy="59302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2C3E7BE-0419-F069-CEAB-BCFECC1CBB55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6203349" y="3206090"/>
            <a:ext cx="251880" cy="59302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D09D9FE-18F0-69C4-4AF6-342C09882F7D}"/>
              </a:ext>
            </a:extLst>
          </p:cNvPr>
          <p:cNvSpPr txBox="1"/>
          <p:nvPr/>
        </p:nvSpPr>
        <p:spPr>
          <a:xfrm>
            <a:off x="4615543" y="3831772"/>
            <a:ext cx="2019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1                                  0</a:t>
            </a:r>
            <a:endParaRPr lang="en-GB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A51FD8F-8A5B-7195-EEFB-E152C49498A8}"/>
              </a:ext>
            </a:extLst>
          </p:cNvPr>
          <p:cNvSpPr/>
          <p:nvPr/>
        </p:nvSpPr>
        <p:spPr>
          <a:xfrm>
            <a:off x="7791155" y="1921721"/>
            <a:ext cx="1719943" cy="1447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9933C9E-E23B-1BBA-BD5F-F61E26393C11}"/>
              </a:ext>
            </a:extLst>
          </p:cNvPr>
          <p:cNvCxnSpPr>
            <a:cxnSpLocks/>
            <a:endCxn id="21" idx="3"/>
          </p:cNvCxnSpPr>
          <p:nvPr/>
        </p:nvCxnSpPr>
        <p:spPr>
          <a:xfrm flipV="1">
            <a:off x="7791155" y="3157496"/>
            <a:ext cx="251880" cy="59302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2EEA25C-5A81-9A7B-825B-5F7F63E8EC59}"/>
              </a:ext>
            </a:extLst>
          </p:cNvPr>
          <p:cNvCxnSpPr>
            <a:cxnSpLocks/>
            <a:endCxn id="21" idx="5"/>
          </p:cNvCxnSpPr>
          <p:nvPr/>
        </p:nvCxnSpPr>
        <p:spPr>
          <a:xfrm flipH="1" flipV="1">
            <a:off x="9259218" y="3157496"/>
            <a:ext cx="251880" cy="59302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1B2516C-5063-0770-400D-4A3874EBDD0E}"/>
              </a:ext>
            </a:extLst>
          </p:cNvPr>
          <p:cNvSpPr txBox="1"/>
          <p:nvPr/>
        </p:nvSpPr>
        <p:spPr>
          <a:xfrm>
            <a:off x="7671412" y="3783178"/>
            <a:ext cx="2019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0                                  1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D6E986-8357-9A28-1570-C6A52452F129}"/>
              </a:ext>
            </a:extLst>
          </p:cNvPr>
          <p:cNvSpPr txBox="1"/>
          <p:nvPr/>
        </p:nvSpPr>
        <p:spPr>
          <a:xfrm>
            <a:off x="6825674" y="2190427"/>
            <a:ext cx="5950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=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C1EB4B-437F-D78B-D33C-42DE64C5BFB2}"/>
              </a:ext>
            </a:extLst>
          </p:cNvPr>
          <p:cNvSpPr txBox="1"/>
          <p:nvPr/>
        </p:nvSpPr>
        <p:spPr>
          <a:xfrm>
            <a:off x="9881544" y="2137789"/>
            <a:ext cx="131684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/>
              <a:t>= 1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A7B3E8B-4EC4-B9EC-1FDD-BDDE002D22FC}"/>
              </a:ext>
            </a:extLst>
          </p:cNvPr>
          <p:cNvSpPr txBox="1"/>
          <p:nvPr/>
        </p:nvSpPr>
        <p:spPr>
          <a:xfrm>
            <a:off x="3418446" y="2203856"/>
            <a:ext cx="6096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/>
              <a:t>:= </a:t>
            </a:r>
            <a:endParaRPr lang="en-US" sz="18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C55CF49-FDB5-457A-40FD-0529E59F84FB}"/>
              </a:ext>
            </a:extLst>
          </p:cNvPr>
          <p:cNvSpPr txBox="1"/>
          <p:nvPr/>
        </p:nvSpPr>
        <p:spPr>
          <a:xfrm>
            <a:off x="5313176" y="4813357"/>
            <a:ext cx="3024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And 0 otherwise</a:t>
            </a:r>
            <a:endParaRPr lang="en-GB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6526E08-6E8F-5060-1F64-0B99EBA04048}"/>
                  </a:ext>
                </a:extLst>
              </p:cNvPr>
              <p:cNvSpPr txBox="1"/>
              <p:nvPr/>
            </p:nvSpPr>
            <p:spPr>
              <a:xfrm>
                <a:off x="1493094" y="5028800"/>
                <a:ext cx="13898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∈{0,1}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6526E08-6E8F-5060-1F64-0B99EBA040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3094" y="5028800"/>
                <a:ext cx="1389868" cy="369332"/>
              </a:xfrm>
              <a:prstGeom prst="rect">
                <a:avLst/>
              </a:prstGeom>
              <a:blipFill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1056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90032-C759-BCBA-1591-B1F0D8ADC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Tensor networks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C2EF1-EFBA-0195-0819-D41C7589FD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Connect one tensor to at least one other</a:t>
            </a:r>
          </a:p>
          <a:p>
            <a:endParaRPr lang="en-US" dirty="0"/>
          </a:p>
          <a:p>
            <a:r>
              <a:rPr lang="en-US" dirty="0"/>
              <a:t>Congrats, we have a tensor network</a:t>
            </a:r>
          </a:p>
          <a:p>
            <a:endParaRPr lang="en-GB" dirty="0"/>
          </a:p>
        </p:txBody>
      </p:sp>
      <p:pic>
        <p:nvPicPr>
          <p:cNvPr id="5" name="Picture 4" descr="Businessman thumbs up">
            <a:extLst>
              <a:ext uri="{FF2B5EF4-FFF2-40B4-BE49-F238E27FC236}">
                <a16:creationId xmlns:a16="http://schemas.microsoft.com/office/drawing/2014/main" id="{AF97B7B8-0FED-D6EE-24F0-021AF830A1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131" y="1358190"/>
            <a:ext cx="1463771" cy="4478543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22B4E19-F433-6583-9C36-BCBD00D9BE22}"/>
              </a:ext>
            </a:extLst>
          </p:cNvPr>
          <p:cNvSpPr/>
          <p:nvPr/>
        </p:nvSpPr>
        <p:spPr>
          <a:xfrm>
            <a:off x="452063" y="3953896"/>
            <a:ext cx="1153886" cy="113211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</a:t>
            </a:r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386C36C-B1A1-70E2-7874-D26FE107EAC6}"/>
              </a:ext>
            </a:extLst>
          </p:cNvPr>
          <p:cNvSpPr/>
          <p:nvPr/>
        </p:nvSpPr>
        <p:spPr>
          <a:xfrm>
            <a:off x="2084920" y="3953896"/>
            <a:ext cx="1153886" cy="113211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</a:t>
            </a: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DDE8F6E-A11A-3F8A-9410-251C7EB5AA50}"/>
              </a:ext>
            </a:extLst>
          </p:cNvPr>
          <p:cNvCxnSpPr>
            <a:cxnSpLocks/>
            <a:endCxn id="7" idx="4"/>
          </p:cNvCxnSpPr>
          <p:nvPr/>
        </p:nvCxnSpPr>
        <p:spPr>
          <a:xfrm flipV="1">
            <a:off x="1029006" y="5086010"/>
            <a:ext cx="0" cy="56605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5F4073-A2FB-5F5D-AC8E-56952FA5563C}"/>
              </a:ext>
            </a:extLst>
          </p:cNvPr>
          <p:cNvCxnSpPr>
            <a:cxnSpLocks/>
            <a:endCxn id="8" idx="4"/>
          </p:cNvCxnSpPr>
          <p:nvPr/>
        </p:nvCxnSpPr>
        <p:spPr>
          <a:xfrm flipV="1">
            <a:off x="2661863" y="5086010"/>
            <a:ext cx="0" cy="56605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A49B63E-5238-C058-53B4-E23696659B01}"/>
              </a:ext>
            </a:extLst>
          </p:cNvPr>
          <p:cNvCxnSpPr>
            <a:cxnSpLocks/>
            <a:stCxn id="7" idx="6"/>
            <a:endCxn id="8" idx="2"/>
          </p:cNvCxnSpPr>
          <p:nvPr/>
        </p:nvCxnSpPr>
        <p:spPr>
          <a:xfrm>
            <a:off x="1605949" y="4519953"/>
            <a:ext cx="478971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29981CF-6481-A117-45CB-B510575C5E51}"/>
              </a:ext>
            </a:extLst>
          </p:cNvPr>
          <p:cNvSpPr txBox="1"/>
          <p:nvPr/>
        </p:nvSpPr>
        <p:spPr>
          <a:xfrm>
            <a:off x="818152" y="5652067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x                                  y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FE88E7F-841F-00DB-1CA9-2B044BAC7920}"/>
              </a:ext>
            </a:extLst>
          </p:cNvPr>
          <p:cNvSpPr/>
          <p:nvPr/>
        </p:nvSpPr>
        <p:spPr>
          <a:xfrm>
            <a:off x="5396078" y="3953896"/>
            <a:ext cx="1153886" cy="113211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</a:t>
            </a:r>
            <a:endParaRPr lang="en-GB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0D7A7C-1EFD-AC38-88A0-13C43F1FAA8D}"/>
              </a:ext>
            </a:extLst>
          </p:cNvPr>
          <p:cNvSpPr/>
          <p:nvPr/>
        </p:nvSpPr>
        <p:spPr>
          <a:xfrm>
            <a:off x="8923668" y="3957060"/>
            <a:ext cx="1153886" cy="113211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</a:t>
            </a:r>
            <a:endParaRPr lang="en-GB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D27AE40-F489-4A5C-D3A2-6020BCD95AAE}"/>
              </a:ext>
            </a:extLst>
          </p:cNvPr>
          <p:cNvCxnSpPr>
            <a:cxnSpLocks/>
            <a:endCxn id="18" idx="4"/>
          </p:cNvCxnSpPr>
          <p:nvPr/>
        </p:nvCxnSpPr>
        <p:spPr>
          <a:xfrm flipV="1">
            <a:off x="5973021" y="5086010"/>
            <a:ext cx="0" cy="56605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BF97010-9E06-6871-E40A-CE7C899ADC82}"/>
              </a:ext>
            </a:extLst>
          </p:cNvPr>
          <p:cNvCxnSpPr>
            <a:cxnSpLocks/>
            <a:endCxn id="19" idx="4"/>
          </p:cNvCxnSpPr>
          <p:nvPr/>
        </p:nvCxnSpPr>
        <p:spPr>
          <a:xfrm flipV="1">
            <a:off x="9500611" y="5089174"/>
            <a:ext cx="0" cy="56605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92C6659-02A6-2D24-C0C3-74452BB7BA0D}"/>
              </a:ext>
            </a:extLst>
          </p:cNvPr>
          <p:cNvCxnSpPr>
            <a:cxnSpLocks/>
            <a:stCxn id="18" idx="6"/>
          </p:cNvCxnSpPr>
          <p:nvPr/>
        </p:nvCxnSpPr>
        <p:spPr>
          <a:xfrm>
            <a:off x="6549964" y="4519953"/>
            <a:ext cx="456581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608C572-03E4-CAB2-034C-26E3596C1203}"/>
              </a:ext>
            </a:extLst>
          </p:cNvPr>
          <p:cNvSpPr txBox="1"/>
          <p:nvPr/>
        </p:nvSpPr>
        <p:spPr>
          <a:xfrm>
            <a:off x="5762167" y="5652067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b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2BAC850-AF81-8F9E-D23D-1AF7EEC02125}"/>
              </a:ext>
            </a:extLst>
          </p:cNvPr>
          <p:cNvSpPr txBox="1"/>
          <p:nvPr/>
        </p:nvSpPr>
        <p:spPr>
          <a:xfrm>
            <a:off x="7012994" y="4335287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en-GB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F8059A4-027F-EFF1-0DF9-F73F2926BD7E}"/>
              </a:ext>
            </a:extLst>
          </p:cNvPr>
          <p:cNvCxnSpPr>
            <a:cxnSpLocks/>
          </p:cNvCxnSpPr>
          <p:nvPr/>
        </p:nvCxnSpPr>
        <p:spPr>
          <a:xfrm>
            <a:off x="8470504" y="4523117"/>
            <a:ext cx="456581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76E45B7-DF96-9177-91D2-00D0C2EDF056}"/>
              </a:ext>
            </a:extLst>
          </p:cNvPr>
          <p:cNvSpPr txBox="1"/>
          <p:nvPr/>
        </p:nvSpPr>
        <p:spPr>
          <a:xfrm>
            <a:off x="8142447" y="4335287"/>
            <a:ext cx="3280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52B849-9016-147C-B5EF-24336039D192}"/>
              </a:ext>
            </a:extLst>
          </p:cNvPr>
          <p:cNvSpPr txBox="1"/>
          <p:nvPr/>
        </p:nvSpPr>
        <p:spPr>
          <a:xfrm>
            <a:off x="9315867" y="5735785"/>
            <a:ext cx="513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1-b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9F0CF03-6A7D-5EF2-96AF-6C9AA3C71AD7}"/>
              </a:ext>
            </a:extLst>
          </p:cNvPr>
          <p:cNvSpPr txBox="1"/>
          <p:nvPr/>
        </p:nvSpPr>
        <p:spPr>
          <a:xfrm>
            <a:off x="7518424" y="4185960"/>
            <a:ext cx="4860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=</a:t>
            </a:r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A5383D6-C609-8376-9A3F-A1B7ADC01D8A}"/>
              </a:ext>
            </a:extLst>
          </p:cNvPr>
          <p:cNvSpPr txBox="1"/>
          <p:nvPr/>
        </p:nvSpPr>
        <p:spPr>
          <a:xfrm>
            <a:off x="10398283" y="4181345"/>
            <a:ext cx="98361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/>
              <a:t>= 1</a:t>
            </a:r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4BB1EA1-A2BA-8032-712F-3E4A2ECA7208}"/>
              </a:ext>
            </a:extLst>
          </p:cNvPr>
          <p:cNvSpPr txBox="1"/>
          <p:nvPr/>
        </p:nvSpPr>
        <p:spPr>
          <a:xfrm>
            <a:off x="3717777" y="424289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Where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65A02DAF-43FE-97A4-7B34-E0D76A23131F}"/>
                  </a:ext>
                </a:extLst>
              </p:cNvPr>
              <p:cNvSpPr txBox="1"/>
              <p:nvPr/>
            </p:nvSpPr>
            <p:spPr>
              <a:xfrm>
                <a:off x="4956454" y="6185670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∈{0,1}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65A02DAF-43FE-97A4-7B34-E0D76A2313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6454" y="6185670"/>
                <a:ext cx="6096000" cy="369332"/>
              </a:xfrm>
              <a:prstGeom prst="rect">
                <a:avLst/>
              </a:prstGeom>
              <a:blipFill>
                <a:blip r:embed="rId3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8210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5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5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5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5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5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5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25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5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5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5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7" grpId="0"/>
      <p:bldP spid="18" grpId="0" animBg="1"/>
      <p:bldP spid="19" grpId="0" animBg="1"/>
      <p:bldP spid="23" grpId="0"/>
      <p:bldP spid="26" grpId="0"/>
      <p:bldP spid="29" grpId="0"/>
      <p:bldP spid="31" grpId="0"/>
      <p:bldP spid="32" grpId="0"/>
      <p:bldP spid="34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E114D-7E8D-ACE3-858A-5DD7D953F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Contraction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2B982B-B409-C25F-73E5-459E4F736F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Select an edge (</a:t>
                </a:r>
                <a:r>
                  <a:rPr lang="en-US" dirty="0" err="1"/>
                  <a:t>u,v</a:t>
                </a:r>
                <a:r>
                  <a:rPr lang="en-US" dirty="0"/>
                  <a:t>)</a:t>
                </a:r>
              </a:p>
              <a:p>
                <a:r>
                  <a:rPr lang="en-US" dirty="0"/>
                  <a:t>Merge it’s two endpoint together to make v’</a:t>
                </a:r>
                <a:endParaRPr lang="en-GB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d>
                          <m:d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d>
                          <m:d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</m:e>
                    </m:nary>
                  </m:oMath>
                </a14:m>
                <a:endParaRPr lang="en-US" b="0" dirty="0"/>
              </a:p>
              <a:p>
                <a:r>
                  <a:rPr lang="en-US" dirty="0"/>
                  <a:t>Cost of a contraction = deg(v)+deg(u) -2 = deg(v’)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2B982B-B409-C25F-73E5-459E4F736F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>
            <a:extLst>
              <a:ext uri="{FF2B5EF4-FFF2-40B4-BE49-F238E27FC236}">
                <a16:creationId xmlns:a16="http://schemas.microsoft.com/office/drawing/2014/main" id="{6389E535-5C5B-F033-6D73-F7F955C64E4C}"/>
              </a:ext>
            </a:extLst>
          </p:cNvPr>
          <p:cNvSpPr/>
          <p:nvPr/>
        </p:nvSpPr>
        <p:spPr>
          <a:xfrm>
            <a:off x="627428" y="4109460"/>
            <a:ext cx="1153886" cy="113211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u</a:t>
            </a:r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5AA994B-CF42-05B0-320A-4786E348BB5F}"/>
              </a:ext>
            </a:extLst>
          </p:cNvPr>
          <p:cNvSpPr/>
          <p:nvPr/>
        </p:nvSpPr>
        <p:spPr>
          <a:xfrm>
            <a:off x="2260285" y="4109460"/>
            <a:ext cx="1153886" cy="113211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1A5AFA5-399F-8DC4-57D9-CB22CC899425}"/>
              </a:ext>
            </a:extLst>
          </p:cNvPr>
          <p:cNvCxnSpPr>
            <a:cxnSpLocks/>
            <a:endCxn id="5" idx="4"/>
          </p:cNvCxnSpPr>
          <p:nvPr/>
        </p:nvCxnSpPr>
        <p:spPr>
          <a:xfrm flipV="1">
            <a:off x="627428" y="5241574"/>
            <a:ext cx="576943" cy="566057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5E85CE6-83BB-9F91-2D6B-C7E512875F58}"/>
              </a:ext>
            </a:extLst>
          </p:cNvPr>
          <p:cNvCxnSpPr>
            <a:cxnSpLocks/>
            <a:endCxn id="6" idx="4"/>
          </p:cNvCxnSpPr>
          <p:nvPr/>
        </p:nvCxnSpPr>
        <p:spPr>
          <a:xfrm flipV="1">
            <a:off x="2599151" y="5241574"/>
            <a:ext cx="238077" cy="576161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0966C8B-B095-43A5-BF31-0014D5B5787A}"/>
              </a:ext>
            </a:extLst>
          </p:cNvPr>
          <p:cNvCxnSpPr>
            <a:cxnSpLocks/>
            <a:stCxn id="5" idx="6"/>
            <a:endCxn id="6" idx="2"/>
          </p:cNvCxnSpPr>
          <p:nvPr/>
        </p:nvCxnSpPr>
        <p:spPr>
          <a:xfrm>
            <a:off x="1781314" y="4675517"/>
            <a:ext cx="478971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108231B-F1D0-4DA1-A631-82A2F046FCF6}"/>
              </a:ext>
            </a:extLst>
          </p:cNvPr>
          <p:cNvSpPr txBox="1"/>
          <p:nvPr/>
        </p:nvSpPr>
        <p:spPr>
          <a:xfrm>
            <a:off x="467424" y="5802579"/>
            <a:ext cx="2991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x1       x2      x3               y1       y2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2762D0-E16B-2E0F-1D81-211DDB9596B2}"/>
              </a:ext>
            </a:extLst>
          </p:cNvPr>
          <p:cNvCxnSpPr>
            <a:cxnSpLocks/>
            <a:endCxn id="5" idx="4"/>
          </p:cNvCxnSpPr>
          <p:nvPr/>
        </p:nvCxnSpPr>
        <p:spPr>
          <a:xfrm flipV="1">
            <a:off x="1204371" y="5241574"/>
            <a:ext cx="0" cy="576161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8FAAA89-2EE7-B45E-5D43-D573E8C8063E}"/>
              </a:ext>
            </a:extLst>
          </p:cNvPr>
          <p:cNvCxnSpPr>
            <a:cxnSpLocks/>
            <a:endCxn id="5" idx="4"/>
          </p:cNvCxnSpPr>
          <p:nvPr/>
        </p:nvCxnSpPr>
        <p:spPr>
          <a:xfrm flipH="1" flipV="1">
            <a:off x="1204371" y="5241574"/>
            <a:ext cx="452066" cy="566056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982AC33-0013-C3B3-D45D-095546A4EFED}"/>
              </a:ext>
            </a:extLst>
          </p:cNvPr>
          <p:cNvCxnSpPr>
            <a:cxnSpLocks/>
          </p:cNvCxnSpPr>
          <p:nvPr/>
        </p:nvCxnSpPr>
        <p:spPr>
          <a:xfrm flipH="1" flipV="1">
            <a:off x="2837228" y="5241574"/>
            <a:ext cx="338120" cy="56100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A576BDA-2954-A395-62BE-C89FDCE7B6C1}"/>
              </a:ext>
            </a:extLst>
          </p:cNvPr>
          <p:cNvCxnSpPr>
            <a:cxnSpLocks/>
          </p:cNvCxnSpPr>
          <p:nvPr/>
        </p:nvCxnSpPr>
        <p:spPr>
          <a:xfrm>
            <a:off x="3970751" y="4772416"/>
            <a:ext cx="237994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D0C4DE6D-F00D-65D4-DA41-2D598D990280}"/>
              </a:ext>
            </a:extLst>
          </p:cNvPr>
          <p:cNvSpPr/>
          <p:nvPr/>
        </p:nvSpPr>
        <p:spPr>
          <a:xfrm>
            <a:off x="7026516" y="4103197"/>
            <a:ext cx="1971723" cy="113211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v’</a:t>
            </a:r>
            <a:endParaRPr lang="en-GB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BD2B00A-0970-DF5A-3B9F-26C6011E4AE5}"/>
              </a:ext>
            </a:extLst>
          </p:cNvPr>
          <p:cNvCxnSpPr>
            <a:cxnSpLocks/>
            <a:endCxn id="26" idx="4"/>
          </p:cNvCxnSpPr>
          <p:nvPr/>
        </p:nvCxnSpPr>
        <p:spPr>
          <a:xfrm flipV="1">
            <a:off x="7026517" y="5235311"/>
            <a:ext cx="985861" cy="566057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BFF821E-7BD1-6E72-E8A0-7C15C8FA47A4}"/>
              </a:ext>
            </a:extLst>
          </p:cNvPr>
          <p:cNvCxnSpPr>
            <a:cxnSpLocks/>
            <a:endCxn id="26" idx="4"/>
          </p:cNvCxnSpPr>
          <p:nvPr/>
        </p:nvCxnSpPr>
        <p:spPr>
          <a:xfrm flipH="1" flipV="1">
            <a:off x="8012378" y="5235311"/>
            <a:ext cx="576943" cy="57231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2BE7288-47BD-C84A-CF9F-051234BE2B9A}"/>
              </a:ext>
            </a:extLst>
          </p:cNvPr>
          <p:cNvSpPr txBox="1"/>
          <p:nvPr/>
        </p:nvSpPr>
        <p:spPr>
          <a:xfrm>
            <a:off x="6866513" y="5796316"/>
            <a:ext cx="2573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x1       x2      x3    y1       y2</a:t>
            </a:r>
            <a:endParaRPr lang="en-GB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B7EF378-660D-F3E6-9014-E7FA45CB9FAD}"/>
              </a:ext>
            </a:extLst>
          </p:cNvPr>
          <p:cNvCxnSpPr>
            <a:cxnSpLocks/>
            <a:endCxn id="26" idx="4"/>
          </p:cNvCxnSpPr>
          <p:nvPr/>
        </p:nvCxnSpPr>
        <p:spPr>
          <a:xfrm flipV="1">
            <a:off x="7603460" y="5235311"/>
            <a:ext cx="408918" cy="576161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741DDA4-425C-9345-F6B5-D01B25B84697}"/>
              </a:ext>
            </a:extLst>
          </p:cNvPr>
          <p:cNvCxnSpPr>
            <a:cxnSpLocks/>
            <a:endCxn id="26" idx="4"/>
          </p:cNvCxnSpPr>
          <p:nvPr/>
        </p:nvCxnSpPr>
        <p:spPr>
          <a:xfrm flipH="1" flipV="1">
            <a:off x="8012378" y="5235311"/>
            <a:ext cx="43148" cy="566056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513A264-6755-3B90-2434-0FADF188EBB1}"/>
              </a:ext>
            </a:extLst>
          </p:cNvPr>
          <p:cNvCxnSpPr>
            <a:cxnSpLocks/>
            <a:endCxn id="26" idx="4"/>
          </p:cNvCxnSpPr>
          <p:nvPr/>
        </p:nvCxnSpPr>
        <p:spPr>
          <a:xfrm flipH="1" flipV="1">
            <a:off x="8012378" y="5235311"/>
            <a:ext cx="1094044" cy="57231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86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/>
      <p:bldP spid="26" grpId="0" animBg="1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4839E-EAF6-88DE-CA25-AA0C8AA86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Whistle stop tour through quantum computing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502F1F-3E22-F575-161D-69A39C45624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GB" dirty="0">
                    <a:ea typeface="Cambria Math" panose="02040503050406030204" pitchFamily="18" charset="0"/>
                  </a:rPr>
                  <a:t>Quntum state,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d>
                      </m:e>
                    </m:d>
                  </m:oMath>
                </a14:m>
                <a:r>
                  <a:rPr lang="en-GB" dirty="0"/>
                  <a:t> on n qubits: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d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∈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ℂ</m:t>
                        </m:r>
                      </m:e>
                      <m: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GB" dirty="0"/>
                  <a:t> (has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GB" dirty="0"/>
                  <a:t> complex values to write classically)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</m:d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What does this mean?</a:t>
                </a:r>
              </a:p>
              <a:p>
                <a:pPr marL="0" indent="0">
                  <a:buNone/>
                </a:pPr>
                <a:r>
                  <a:rPr lang="en-GB" dirty="0"/>
                  <a:t>It’s basically a probability distribution of n bitstrings</a:t>
                </a:r>
              </a:p>
              <a:p>
                <a:pPr marL="0" indent="0">
                  <a:buNone/>
                </a:pPr>
                <a:r>
                  <a:rPr lang="en-GB" dirty="0"/>
                  <a:t>	(but we have phases on the bitstrings)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</m:e>
                    </m:d>
                  </m:oMath>
                </a14:m>
                <a:r>
                  <a:rPr lang="en-GB" dirty="0"/>
                  <a:t> = the </a:t>
                </a:r>
                <a:r>
                  <a:rPr lang="en-GB" dirty="0" err="1"/>
                  <a:t>ith</a:t>
                </a:r>
                <a:r>
                  <a:rPr lang="en-GB" dirty="0"/>
                  <a:t> computation basis state (bitstring always represents </a:t>
                </a:r>
                <a:r>
                  <a:rPr lang="en-GB" dirty="0" err="1"/>
                  <a:t>i</a:t>
                </a:r>
                <a:r>
                  <a:rPr lang="en-GB" dirty="0"/>
                  <a:t>)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502F1F-3E22-F575-161D-69A39C4562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2010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132ed6f-65a8-46d5-aee6-b82cea7170b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55E3C99F24E64782A5EB300281B0DD" ma:contentTypeVersion="15" ma:contentTypeDescription="Create a new document." ma:contentTypeScope="" ma:versionID="484f28653900419059c1b0f5ec35ed77">
  <xsd:schema xmlns:xsd="http://www.w3.org/2001/XMLSchema" xmlns:xs="http://www.w3.org/2001/XMLSchema" xmlns:p="http://schemas.microsoft.com/office/2006/metadata/properties" xmlns:ns3="c9cb8557-4e3a-43f6-9d8d-acb8fbf82b50" xmlns:ns4="7132ed6f-65a8-46d5-aee6-b82cea7170b2" targetNamespace="http://schemas.microsoft.com/office/2006/metadata/properties" ma:root="true" ma:fieldsID="c878b29e731f77a1254676fa23e41e98" ns3:_="" ns4:_="">
    <xsd:import namespace="c9cb8557-4e3a-43f6-9d8d-acb8fbf82b50"/>
    <xsd:import namespace="7132ed6f-65a8-46d5-aee6-b82cea7170b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ObjectDetectorVersions" minOccurs="0"/>
                <xsd:element ref="ns4:_activity" minOccurs="0"/>
                <xsd:element ref="ns4:MediaServiceDateTaken" minOccurs="0"/>
                <xsd:element ref="ns4:MediaServiceSystemTag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cb8557-4e3a-43f6-9d8d-acb8fbf82b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32ed6f-65a8-46d5-aee6-b82cea7170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18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DF1A95-C3BE-4C1D-8468-95515663C1DA}">
  <ds:schemaRefs>
    <ds:schemaRef ds:uri="http://schemas.microsoft.com/office/2006/metadata/properties"/>
    <ds:schemaRef ds:uri="7132ed6f-65a8-46d5-aee6-b82cea7170b2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dcmitype/"/>
    <ds:schemaRef ds:uri="http://purl.org/dc/terms/"/>
    <ds:schemaRef ds:uri="http://schemas.openxmlformats.org/package/2006/metadata/core-properties"/>
    <ds:schemaRef ds:uri="c9cb8557-4e3a-43f6-9d8d-acb8fbf82b50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84CE906-33F4-4103-B5B2-797DDE9399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8A62D6-8293-46DD-8C6B-FFAF8010AC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cb8557-4e3a-43f6-9d8d-acb8fbf82b50"/>
    <ds:schemaRef ds:uri="7132ed6f-65a8-46d5-aee6-b82cea7170b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550</Words>
  <Application>Microsoft Office PowerPoint</Application>
  <PresentationFormat>Widescreen</PresentationFormat>
  <Paragraphs>128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Cambria Math</vt:lpstr>
      <vt:lpstr>Office Theme</vt:lpstr>
      <vt:lpstr>Quantum Computers: What are they and why am I talking about tensors</vt:lpstr>
      <vt:lpstr>I only have 1 minute, what is a Quantum computer?!</vt:lpstr>
      <vt:lpstr>Plan</vt:lpstr>
      <vt:lpstr>What is a tensor?</vt:lpstr>
      <vt:lpstr>How do I represent a tensor? </vt:lpstr>
      <vt:lpstr>Example: XOR</vt:lpstr>
      <vt:lpstr>Tensor networks</vt:lpstr>
      <vt:lpstr>Contraction</vt:lpstr>
      <vt:lpstr>Whistle stop tour through quantum computing</vt:lpstr>
      <vt:lpstr>It’s not just a phase</vt:lpstr>
      <vt:lpstr>Phase is just rotation</vt:lpstr>
      <vt:lpstr>The start of the payoff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MCHUGH, NATALIE (PGR)</dc:creator>
  <cp:lastModifiedBy>MCHUGH, NATALIE (PGR)</cp:lastModifiedBy>
  <cp:revision>3</cp:revision>
  <dcterms:created xsi:type="dcterms:W3CDTF">2024-11-08T22:04:13Z</dcterms:created>
  <dcterms:modified xsi:type="dcterms:W3CDTF">2025-01-28T15:57:51Z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0x0101002A55E3C99F24E64782A5EB300281B0DD</vt:lpwstr>
  </property>
</Properties>
</file>