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2"/>
  </p:notesMasterIdLst>
  <p:sldIdLst>
    <p:sldId id="262" r:id="rId2"/>
    <p:sldId id="257" r:id="rId3"/>
    <p:sldId id="299" r:id="rId4"/>
    <p:sldId id="266" r:id="rId5"/>
    <p:sldId id="304" r:id="rId6"/>
    <p:sldId id="267" r:id="rId7"/>
    <p:sldId id="268" r:id="rId8"/>
    <p:sldId id="291" r:id="rId9"/>
    <p:sldId id="292" r:id="rId10"/>
    <p:sldId id="270" r:id="rId11"/>
    <p:sldId id="293" r:id="rId12"/>
    <p:sldId id="295" r:id="rId13"/>
    <p:sldId id="296" r:id="rId14"/>
    <p:sldId id="294" r:id="rId15"/>
    <p:sldId id="297" r:id="rId16"/>
    <p:sldId id="298" r:id="rId17"/>
    <p:sldId id="285" r:id="rId18"/>
    <p:sldId id="286" r:id="rId19"/>
    <p:sldId id="258" r:id="rId20"/>
    <p:sldId id="288" r:id="rId21"/>
    <p:sldId id="289" r:id="rId22"/>
    <p:sldId id="290" r:id="rId23"/>
    <p:sldId id="263" r:id="rId24"/>
    <p:sldId id="264" r:id="rId25"/>
    <p:sldId id="265" r:id="rId26"/>
    <p:sldId id="282" r:id="rId27"/>
    <p:sldId id="272" r:id="rId28"/>
    <p:sldId id="274" r:id="rId29"/>
    <p:sldId id="277" r:id="rId30"/>
    <p:sldId id="278" r:id="rId31"/>
    <p:sldId id="279" r:id="rId32"/>
    <p:sldId id="273" r:id="rId33"/>
    <p:sldId id="281" r:id="rId34"/>
    <p:sldId id="280" r:id="rId35"/>
    <p:sldId id="283" r:id="rId36"/>
    <p:sldId id="284" r:id="rId37"/>
    <p:sldId id="300" r:id="rId38"/>
    <p:sldId id="302" r:id="rId39"/>
    <p:sldId id="303" r:id="rId40"/>
    <p:sldId id="301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73" d="100"/>
          <a:sy n="173" d="100"/>
        </p:scale>
        <p:origin x="-1774" y="-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6E3AB6-5427-487A-97D5-E00FCCC01027}" type="datetimeFigureOut">
              <a:rPr lang="en-GB" smtClean="0"/>
              <a:t>12/12/2016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F9D375-8051-4DEB-987E-24E227C1FF53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9E8FBF3-A9BF-4EEE-AF38-4C474C85A54D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27995F6-8B6B-452E-8422-77B46B5FAE21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911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5EDB69C7-5247-4284-9DA2-541554D20525}" type="slidenum">
              <a:rPr lang="en-GB" smtClean="0"/>
              <a:pPr>
                <a:defRPr/>
              </a:pPr>
              <a:t>28</a:t>
            </a:fld>
            <a:endParaRPr lang="en-GB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08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7555FC1-0E26-4C45-8A6D-84F078F6FDC0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35</a:t>
            </a:fld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Discussion for C7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What are </a:t>
            </a:r>
            <a:r>
              <a:rPr lang="en-GB" dirty="0" err="1" smtClean="0"/>
              <a:t>construals</a:t>
            </a:r>
            <a:r>
              <a:rPr lang="en-GB" dirty="0" smtClean="0"/>
              <a:t> and what have we learnt about making them?</a:t>
            </a:r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3200"/>
            <a:ext cx="8229600" cy="1143000"/>
          </a:xfrm>
        </p:spPr>
        <p:txBody>
          <a:bodyPr/>
          <a:lstStyle/>
          <a:p>
            <a:r>
              <a:rPr lang="en-GB" dirty="0" smtClean="0"/>
              <a:t>The lift adventure</a:t>
            </a:r>
            <a:endParaRPr lang="en-GB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1916113"/>
            <a:ext cx="1662112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 cstate="print"/>
          <a:srcRect l="2821" t="20641" r="6114"/>
          <a:stretch>
            <a:fillRect/>
          </a:stretch>
        </p:blipFill>
        <p:spPr bwMode="auto">
          <a:xfrm>
            <a:off x="2339975" y="765175"/>
            <a:ext cx="5808663" cy="5189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TextBox 4"/>
          <p:cNvSpPr txBox="1">
            <a:spLocks noChangeArrowheads="1"/>
          </p:cNvSpPr>
          <p:nvPr/>
        </p:nvSpPr>
        <p:spPr bwMode="auto">
          <a:xfrm>
            <a:off x="1116013" y="4797425"/>
            <a:ext cx="9350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latin typeface="Calibri" pitchFamily="34" charset="0"/>
              </a:rPr>
              <a:t>2003</a:t>
            </a:r>
          </a:p>
        </p:txBody>
      </p:sp>
      <p:sp>
        <p:nvSpPr>
          <p:cNvPr id="14341" name="TextBox 5"/>
          <p:cNvSpPr txBox="1">
            <a:spLocks noChangeArrowheads="1"/>
          </p:cNvSpPr>
          <p:nvPr/>
        </p:nvSpPr>
        <p:spPr bwMode="auto">
          <a:xfrm>
            <a:off x="5076825" y="6011863"/>
            <a:ext cx="935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latin typeface="Calibri" pitchFamily="34" charset="0"/>
              </a:rPr>
              <a:t>2016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840A68-E559-4406-94D0-60275985D9D9}" type="slidenum">
              <a:rPr lang="en-GB"/>
              <a:pPr>
                <a:defRPr/>
              </a:pPr>
              <a:t>11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48438" y="6381750"/>
            <a:ext cx="2133600" cy="365125"/>
          </a:xfrm>
        </p:spPr>
        <p:txBody>
          <a:bodyPr/>
          <a:lstStyle/>
          <a:p>
            <a:pPr>
              <a:defRPr/>
            </a:pPr>
            <a:fld id="{FB382C9D-CC9B-4BC2-86FA-5EFFE66B116D}" type="slidenum">
              <a:rPr lang="en-GB"/>
              <a:pPr>
                <a:defRPr/>
              </a:pPr>
              <a:t>12</a:t>
            </a:fld>
            <a:endParaRPr lang="en-GB" dirty="0"/>
          </a:p>
        </p:txBody>
      </p:sp>
      <p:pic>
        <p:nvPicPr>
          <p:cNvPr id="1638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979613" y="1700213"/>
            <a:ext cx="4943475" cy="3455987"/>
          </a:xfrm>
        </p:spPr>
      </p:pic>
      <p:cxnSp>
        <p:nvCxnSpPr>
          <p:cNvPr id="14" name="Straight Arrow Connector 13"/>
          <p:cNvCxnSpPr/>
          <p:nvPr/>
        </p:nvCxnSpPr>
        <p:spPr>
          <a:xfrm flipV="1">
            <a:off x="827088" y="2276475"/>
            <a:ext cx="1512887" cy="96043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89" name="TextBox 14"/>
          <p:cNvSpPr txBox="1">
            <a:spLocks noChangeArrowheads="1"/>
          </p:cNvSpPr>
          <p:nvPr/>
        </p:nvSpPr>
        <p:spPr bwMode="auto">
          <a:xfrm>
            <a:off x="107950" y="3236913"/>
            <a:ext cx="14557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latin typeface="Calibri" pitchFamily="34" charset="0"/>
              </a:rPr>
              <a:t>Winning lines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 flipH="1">
            <a:off x="4787900" y="1989138"/>
            <a:ext cx="2520950" cy="105568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5867400" y="1989138"/>
            <a:ext cx="1441450" cy="28733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92" name="TextBox 21"/>
          <p:cNvSpPr txBox="1">
            <a:spLocks noChangeArrowheads="1"/>
          </p:cNvSpPr>
          <p:nvPr/>
        </p:nvSpPr>
        <p:spPr bwMode="auto">
          <a:xfrm>
            <a:off x="7380288" y="1700213"/>
            <a:ext cx="14081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latin typeface="Calibri" pitchFamily="34" charset="0"/>
              </a:rPr>
              <a:t>Status of an</a:t>
            </a:r>
          </a:p>
          <a:p>
            <a:r>
              <a:rPr lang="en-GB">
                <a:latin typeface="Calibri" pitchFamily="34" charset="0"/>
              </a:rPr>
              <a:t>arbitrary </a:t>
            </a:r>
          </a:p>
          <a:p>
            <a:r>
              <a:rPr lang="en-GB">
                <a:latin typeface="Calibri" pitchFamily="34" charset="0"/>
              </a:rPr>
              <a:t>OXO position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1763713" y="4484688"/>
            <a:ext cx="504825" cy="38417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94" name="TextBox 28"/>
          <p:cNvSpPr txBox="1">
            <a:spLocks noChangeArrowheads="1"/>
          </p:cNvSpPr>
          <p:nvPr/>
        </p:nvSpPr>
        <p:spPr bwMode="auto">
          <a:xfrm>
            <a:off x="107950" y="4868863"/>
            <a:ext cx="187166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latin typeface="Calibri" pitchFamily="34" charset="0"/>
              </a:rPr>
              <a:t>Square evaluation</a:t>
            </a:r>
          </a:p>
          <a:p>
            <a:r>
              <a:rPr lang="en-GB">
                <a:latin typeface="Calibri" pitchFamily="34" charset="0"/>
              </a:rPr>
              <a:t>and chosen move</a:t>
            </a:r>
          </a:p>
        </p:txBody>
      </p:sp>
      <p:cxnSp>
        <p:nvCxnSpPr>
          <p:cNvPr id="30" name="Straight Arrow Connector 29"/>
          <p:cNvCxnSpPr/>
          <p:nvPr/>
        </p:nvCxnSpPr>
        <p:spPr>
          <a:xfrm flipH="1" flipV="1">
            <a:off x="6084888" y="4389438"/>
            <a:ext cx="1223962" cy="67151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96" name="TextBox 32"/>
          <p:cNvSpPr txBox="1">
            <a:spLocks noChangeArrowheads="1"/>
          </p:cNvSpPr>
          <p:nvPr/>
        </p:nvSpPr>
        <p:spPr bwMode="auto">
          <a:xfrm>
            <a:off x="7380288" y="4581525"/>
            <a:ext cx="14033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latin typeface="Calibri" pitchFamily="34" charset="0"/>
              </a:rPr>
              <a:t>State of OXO</a:t>
            </a:r>
          </a:p>
          <a:p>
            <a:r>
              <a:rPr lang="en-GB">
                <a:latin typeface="Calibri" pitchFamily="34" charset="0"/>
              </a:rPr>
              <a:t>board in play</a:t>
            </a:r>
          </a:p>
        </p:txBody>
      </p:sp>
      <p:cxnSp>
        <p:nvCxnSpPr>
          <p:cNvPr id="35" name="Straight Arrow Connector 34"/>
          <p:cNvCxnSpPr/>
          <p:nvPr/>
        </p:nvCxnSpPr>
        <p:spPr>
          <a:xfrm flipV="1">
            <a:off x="1763713" y="4100513"/>
            <a:ext cx="2303462" cy="76835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98" name="TextBox 15"/>
          <p:cNvSpPr txBox="1">
            <a:spLocks noChangeArrowheads="1"/>
          </p:cNvSpPr>
          <p:nvPr/>
        </p:nvSpPr>
        <p:spPr bwMode="auto">
          <a:xfrm>
            <a:off x="1258888" y="549275"/>
            <a:ext cx="6985000" cy="113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>
                <a:latin typeface="Calibri" pitchFamily="34" charset="0"/>
              </a:rPr>
              <a:t>Simon Gardner: The original OXO laboratory (1999)</a:t>
            </a:r>
          </a:p>
          <a:p>
            <a:r>
              <a:rPr lang="en-GB" sz="2000">
                <a:latin typeface="Calibri" pitchFamily="34" charset="0"/>
              </a:rPr>
              <a:t>based on Mike Joy: The first OXO construal prototype (1994)</a:t>
            </a:r>
          </a:p>
          <a:p>
            <a:endParaRPr lang="en-GB" sz="2400">
              <a:latin typeface="Calibri" pitchFamily="34" charset="0"/>
            </a:endParaRPr>
          </a:p>
        </p:txBody>
      </p:sp>
      <p:sp>
        <p:nvSpPr>
          <p:cNvPr id="16399" name="TextBox 16"/>
          <p:cNvSpPr txBox="1">
            <a:spLocks noChangeArrowheads="1"/>
          </p:cNvSpPr>
          <p:nvPr/>
        </p:nvSpPr>
        <p:spPr bwMode="auto">
          <a:xfrm>
            <a:off x="1295400" y="5589588"/>
            <a:ext cx="65532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latin typeface="Calibri" pitchFamily="34" charset="0"/>
              </a:rPr>
              <a:t>Beynon, M. and Joy, M. “Computer programming for noughts-and-crosses: New frontiers”, in Proceedings of PPIG’94, 1994, pp. 27–37.</a:t>
            </a:r>
          </a:p>
          <a:p>
            <a:endParaRPr lang="en-GB">
              <a:latin typeface="Calibri" pitchFamily="34" charset="0"/>
            </a:endParaRPr>
          </a:p>
          <a:p>
            <a:endParaRPr lang="en-GB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ontent Placeholder 2"/>
          <p:cNvSpPr>
            <a:spLocks noGrp="1"/>
          </p:cNvSpPr>
          <p:nvPr>
            <p:ph idx="1"/>
          </p:nvPr>
        </p:nvSpPr>
        <p:spPr>
          <a:xfrm>
            <a:off x="92075" y="2019300"/>
            <a:ext cx="4794250" cy="2816225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sz="3600" smtClean="0"/>
              <a:t>	</a:t>
            </a:r>
            <a:r>
              <a:rPr lang="en-US" sz="4000" smtClean="0"/>
              <a:t>The OXO laboratory in “the MCE”: the environment for making construals</a:t>
            </a:r>
          </a:p>
        </p:txBody>
      </p:sp>
      <p:pic>
        <p:nvPicPr>
          <p:cNvPr id="17411" name="Picture 2" descr="The OXO Lab"/>
          <p:cNvPicPr>
            <a:picLocks noChangeAspect="1" noChangeArrowheads="1"/>
          </p:cNvPicPr>
          <p:nvPr/>
        </p:nvPicPr>
        <p:blipFill>
          <a:blip r:embed="rId2" cstate="print"/>
          <a:srcRect r="2354" b="1701"/>
          <a:stretch>
            <a:fillRect/>
          </a:stretch>
        </p:blipFill>
        <p:spPr bwMode="auto">
          <a:xfrm>
            <a:off x="4994275" y="152400"/>
            <a:ext cx="3733800" cy="624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36157D-14A1-40DB-A921-E2377BD4C499}" type="slidenum">
              <a:rPr lang="en-US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Open educational resources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en-GB" b="1" smtClean="0"/>
              <a:t>Making construals </a:t>
            </a:r>
            <a:r>
              <a:rPr lang="en-GB" smtClean="0"/>
              <a:t>as a new digital skill for creating interactive open educational resources ...</a:t>
            </a:r>
          </a:p>
          <a:p>
            <a:pPr>
              <a:buFont typeface="Arial" charset="0"/>
              <a:buNone/>
            </a:pPr>
            <a:endParaRPr lang="en-GB" smtClean="0"/>
          </a:p>
          <a:p>
            <a:pPr algn="ctr">
              <a:buFont typeface="Arial" charset="0"/>
              <a:buNone/>
            </a:pPr>
            <a:r>
              <a:rPr lang="en-GB" smtClean="0"/>
              <a:t>... user </a:t>
            </a:r>
            <a:r>
              <a:rPr lang="en-GB" smtClean="0">
                <a:sym typeface="Wingdings" pitchFamily="2" charset="2"/>
              </a:rPr>
              <a:t></a:t>
            </a:r>
            <a:r>
              <a:rPr lang="en-GB" smtClean="0"/>
              <a:t> modder </a:t>
            </a:r>
            <a:r>
              <a:rPr lang="en-GB" smtClean="0">
                <a:sym typeface="Wingdings" pitchFamily="2" charset="2"/>
              </a:rPr>
              <a:t> maker perspectives</a:t>
            </a:r>
          </a:p>
          <a:p>
            <a:pPr>
              <a:buFont typeface="Arial" charset="0"/>
              <a:buNone/>
            </a:pPr>
            <a:endParaRPr lang="en-GB" i="1" smtClean="0">
              <a:solidFill>
                <a:schemeClr val="accent2"/>
              </a:solidFill>
              <a:sym typeface="Wingdings" pitchFamily="2" charset="2"/>
            </a:endParaRPr>
          </a:p>
          <a:p>
            <a:pPr>
              <a:buFont typeface="Arial" charset="0"/>
              <a:buNone/>
            </a:pPr>
            <a:r>
              <a:rPr lang="en-GB" smtClean="0"/>
              <a:t>... How to introduce this concept to schools?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A317E9-BC99-41E6-AA52-1D811B1FA638}" type="slidenum">
              <a:rPr lang="en-GB"/>
              <a:pPr>
                <a:defRPr/>
              </a:pPr>
              <a:t>14</a:t>
            </a:fld>
            <a:endParaRPr lang="en-GB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Gary Shearn’s ‘unplugged’ sorting</a:t>
            </a:r>
          </a:p>
        </p:txBody>
      </p:sp>
      <p:pic>
        <p:nvPicPr>
          <p:cNvPr id="1843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25111" r="5057" b="4672"/>
          <a:stretch>
            <a:fillRect/>
          </a:stretch>
        </p:blipFill>
        <p:spPr>
          <a:xfrm>
            <a:off x="1116013" y="1844675"/>
            <a:ext cx="3846512" cy="2736850"/>
          </a:xfrm>
          <a:noFill/>
        </p:spPr>
      </p:pic>
      <p:sp>
        <p:nvSpPr>
          <p:cNvPr id="18436" name="TextBox 4"/>
          <p:cNvSpPr txBox="1">
            <a:spLocks noChangeArrowheads="1"/>
          </p:cNvSpPr>
          <p:nvPr/>
        </p:nvSpPr>
        <p:spPr bwMode="auto">
          <a:xfrm>
            <a:off x="5508625" y="1425575"/>
            <a:ext cx="3167063" cy="369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latin typeface="Calibri" pitchFamily="34" charset="0"/>
              </a:rPr>
              <a:t>Add scales</a:t>
            </a:r>
          </a:p>
          <a:p>
            <a:endParaRPr lang="en-GB">
              <a:latin typeface="Calibri" pitchFamily="34" charset="0"/>
            </a:endParaRPr>
          </a:p>
          <a:p>
            <a:r>
              <a:rPr lang="en-GB">
                <a:latin typeface="Calibri" pitchFamily="34" charset="0"/>
              </a:rPr>
              <a:t>Infer the order from random comparisons (making the order visible to the human viewer)</a:t>
            </a:r>
          </a:p>
          <a:p>
            <a:endParaRPr lang="en-GB">
              <a:latin typeface="Calibri" pitchFamily="34" charset="0"/>
            </a:endParaRPr>
          </a:p>
          <a:p>
            <a:r>
              <a:rPr lang="en-GB">
                <a:latin typeface="Calibri" pitchFamily="34" charset="0"/>
              </a:rPr>
              <a:t>Sort by random comparisons</a:t>
            </a:r>
          </a:p>
          <a:p>
            <a:endParaRPr lang="en-GB">
              <a:latin typeface="Calibri" pitchFamily="34" charset="0"/>
            </a:endParaRPr>
          </a:p>
          <a:p>
            <a:r>
              <a:rPr lang="en-GB">
                <a:latin typeface="Calibri" pitchFamily="34" charset="0"/>
              </a:rPr>
              <a:t>Sort in reverse order</a:t>
            </a:r>
          </a:p>
          <a:p>
            <a:endParaRPr lang="en-GB">
              <a:latin typeface="Calibri" pitchFamily="34" charset="0"/>
            </a:endParaRPr>
          </a:p>
          <a:p>
            <a:r>
              <a:rPr lang="en-GB">
                <a:latin typeface="Calibri" pitchFamily="34" charset="0"/>
              </a:rPr>
              <a:t>Blend with trigonometric construals so as to sort sin, cos and tan and display graphs</a:t>
            </a:r>
          </a:p>
        </p:txBody>
      </p:sp>
      <p:sp>
        <p:nvSpPr>
          <p:cNvPr id="18437" name="TextBox 5"/>
          <p:cNvSpPr txBox="1">
            <a:spLocks noChangeArrowheads="1"/>
          </p:cNvSpPr>
          <p:nvPr/>
        </p:nvSpPr>
        <p:spPr bwMode="auto">
          <a:xfrm>
            <a:off x="1014413" y="5661025"/>
            <a:ext cx="71151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b="1" i="1">
                <a:latin typeface="Calibri" pitchFamily="34" charset="0"/>
              </a:rPr>
              <a:t>See</a:t>
            </a:r>
            <a:r>
              <a:rPr lang="en-GB" b="1">
                <a:latin typeface="Calibri" pitchFamily="34" charset="0"/>
              </a:rPr>
              <a:t> </a:t>
            </a:r>
            <a:r>
              <a:rPr lang="en-GB" sz="2000" b="1">
                <a:latin typeface="Calibri" pitchFamily="34" charset="0"/>
              </a:rPr>
              <a:t>http://community.computingatschool.org.uk/resources/4516</a:t>
            </a:r>
            <a:endParaRPr lang="en-GB">
              <a:latin typeface="Calibri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FA329B-7C39-4414-9AB1-6AA80A757B79}" type="slidenum">
              <a:rPr lang="en-GB"/>
              <a:pPr>
                <a:defRPr/>
              </a:pPr>
              <a:t>15</a:t>
            </a:fld>
            <a:endParaRPr lang="en-GB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dirty="0" smtClean="0">
                <a:solidFill>
                  <a:srgbClr val="FF0000"/>
                </a:solidFill>
              </a:rPr>
              <a:t>Making</a:t>
            </a:r>
            <a:r>
              <a:rPr lang="en-GB" dirty="0" smtClean="0"/>
              <a:t> </a:t>
            </a:r>
            <a:r>
              <a:rPr lang="en-GB" dirty="0" err="1" smtClean="0">
                <a:solidFill>
                  <a:schemeClr val="bg1">
                    <a:lumMod val="75000"/>
                  </a:schemeClr>
                </a:solidFill>
              </a:rPr>
              <a:t>construals</a:t>
            </a:r>
            <a:endParaRPr lang="en-GB" dirty="0" smtClean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>
          <a:xfrm>
            <a:off x="179388" y="1628775"/>
            <a:ext cx="8856662" cy="4525963"/>
          </a:xfrm>
        </p:spPr>
        <p:txBody>
          <a:bodyPr/>
          <a:lstStyle/>
          <a:p>
            <a:pPr eaLnBrk="1" hangingPunct="1"/>
            <a:r>
              <a:rPr lang="en-GB" dirty="0" smtClean="0"/>
              <a:t>Having a specification of something may </a:t>
            </a:r>
            <a:r>
              <a:rPr lang="en-GB" dirty="0" smtClean="0"/>
              <a:t>not help us to construct it cf. programming/modelling</a:t>
            </a:r>
          </a:p>
          <a:p>
            <a:pPr eaLnBrk="1" hangingPunct="1"/>
            <a:r>
              <a:rPr lang="en-GB" dirty="0" smtClean="0"/>
              <a:t>Knowing what a construal ideally is </a:t>
            </a:r>
            <a:r>
              <a:rPr lang="en-GB" dirty="0" err="1" smtClean="0"/>
              <a:t>is</a:t>
            </a:r>
            <a:r>
              <a:rPr lang="en-GB" dirty="0" smtClean="0"/>
              <a:t> valuable, but doesn’t account for how </a:t>
            </a:r>
            <a:r>
              <a:rPr lang="en-GB" dirty="0" err="1" smtClean="0"/>
              <a:t>construals</a:t>
            </a:r>
            <a:r>
              <a:rPr lang="en-GB" dirty="0" smtClean="0"/>
              <a:t> are </a:t>
            </a:r>
            <a:r>
              <a:rPr lang="en-GB" dirty="0" smtClean="0">
                <a:solidFill>
                  <a:srgbClr val="FF0000"/>
                </a:solidFill>
              </a:rPr>
              <a:t>made</a:t>
            </a:r>
          </a:p>
          <a:p>
            <a:pPr eaLnBrk="1" hangingPunct="1"/>
            <a:r>
              <a:rPr lang="en-GB" dirty="0" err="1" smtClean="0"/>
              <a:t>Construals</a:t>
            </a:r>
            <a:r>
              <a:rPr lang="en-GB" dirty="0" smtClean="0"/>
              <a:t> are actually very hard to define cf. a genuine construal can be a </a:t>
            </a:r>
            <a:r>
              <a:rPr lang="en-GB" i="1" dirty="0" err="1" smtClean="0"/>
              <a:t>misconstrual</a:t>
            </a:r>
            <a:endParaRPr lang="en-GB" i="1" dirty="0" smtClean="0"/>
          </a:p>
          <a:p>
            <a:pPr eaLnBrk="1" hangingPunct="1">
              <a:buFont typeface="Arial" charset="0"/>
              <a:buNone/>
            </a:pPr>
            <a:r>
              <a:rPr lang="en-GB" i="1" dirty="0" smtClean="0"/>
              <a:t>			“once bitten, twice shy”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dirty="0" smtClean="0"/>
              <a:t>A working definition for CONSTRUIT!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endParaRPr lang="en-GB" smtClean="0"/>
          </a:p>
          <a:p>
            <a:pPr eaLnBrk="1" hangingPunct="1">
              <a:buFont typeface="Arial" charset="0"/>
              <a:buNone/>
            </a:pPr>
            <a:r>
              <a:rPr lang="en-GB" smtClean="0"/>
              <a:t>	</a:t>
            </a:r>
            <a:r>
              <a:rPr lang="en-GB" i="1" smtClean="0"/>
              <a:t>A construal of X is anything that somebody can experience as connected with X</a:t>
            </a:r>
          </a:p>
          <a:p>
            <a:pPr eaLnBrk="1" hangingPunct="1">
              <a:buFont typeface="Arial" charset="0"/>
              <a:buNone/>
            </a:pPr>
            <a:endParaRPr lang="en-GB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Grp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411413" y="1708150"/>
            <a:ext cx="4392612" cy="3665538"/>
          </a:xfrm>
        </p:spPr>
      </p:pic>
      <p:sp>
        <p:nvSpPr>
          <p:cNvPr id="24579" name="TextBox 8"/>
          <p:cNvSpPr txBox="1">
            <a:spLocks noChangeArrowheads="1"/>
          </p:cNvSpPr>
          <p:nvPr/>
        </p:nvSpPr>
        <p:spPr bwMode="auto">
          <a:xfrm>
            <a:off x="395288" y="4029075"/>
            <a:ext cx="1944687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Calibri" pitchFamily="34" charset="0"/>
              </a:rPr>
              <a:t>Script</a:t>
            </a:r>
            <a:r>
              <a:rPr lang="en-GB">
                <a:latin typeface="Calibri" pitchFamily="34" charset="0"/>
              </a:rPr>
              <a:t> of definitions of </a:t>
            </a:r>
            <a:r>
              <a:rPr lang="en-GB" i="1">
                <a:latin typeface="Calibri" pitchFamily="34" charset="0"/>
              </a:rPr>
              <a:t>observables </a:t>
            </a:r>
          </a:p>
          <a:p>
            <a:r>
              <a:rPr lang="en-GB">
                <a:latin typeface="Calibri" pitchFamily="34" charset="0"/>
              </a:rPr>
              <a:t>with associated </a:t>
            </a:r>
            <a:r>
              <a:rPr lang="en-GB" b="1">
                <a:latin typeface="Calibri" pitchFamily="34" charset="0"/>
              </a:rPr>
              <a:t>network</a:t>
            </a:r>
            <a:r>
              <a:rPr lang="en-GB">
                <a:latin typeface="Calibri" pitchFamily="34" charset="0"/>
              </a:rPr>
              <a:t> of </a:t>
            </a:r>
            <a:r>
              <a:rPr lang="en-GB" i="1">
                <a:latin typeface="Calibri" pitchFamily="34" charset="0"/>
              </a:rPr>
              <a:t>dependencies</a:t>
            </a:r>
          </a:p>
        </p:txBody>
      </p:sp>
      <p:sp>
        <p:nvSpPr>
          <p:cNvPr id="24580" name="TextBox 9"/>
          <p:cNvSpPr txBox="1">
            <a:spLocks noChangeArrowheads="1"/>
          </p:cNvSpPr>
          <p:nvPr/>
        </p:nvSpPr>
        <p:spPr bwMode="auto">
          <a:xfrm>
            <a:off x="250825" y="1628775"/>
            <a:ext cx="2160588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latin typeface="Calibri" pitchFamily="34" charset="0"/>
              </a:rPr>
              <a:t>From which perspective is the maker making the construal e.g. Agents? Constraints?</a:t>
            </a:r>
          </a:p>
        </p:txBody>
      </p:sp>
      <p:sp>
        <p:nvSpPr>
          <p:cNvPr id="24581" name="TextBox 10"/>
          <p:cNvSpPr txBox="1">
            <a:spLocks noChangeArrowheads="1"/>
          </p:cNvSpPr>
          <p:nvPr/>
        </p:nvSpPr>
        <p:spPr bwMode="auto">
          <a:xfrm>
            <a:off x="6875463" y="1628775"/>
            <a:ext cx="2160587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latin typeface="Calibri" pitchFamily="34" charset="0"/>
              </a:rPr>
              <a:t>What interactions and interpretations is the maker familiar with? Convinced of? puzzled about?</a:t>
            </a:r>
          </a:p>
        </p:txBody>
      </p:sp>
      <p:sp>
        <p:nvSpPr>
          <p:cNvPr id="24582" name="TextBox 11"/>
          <p:cNvSpPr txBox="1">
            <a:spLocks noChangeArrowheads="1"/>
          </p:cNvSpPr>
          <p:nvPr/>
        </p:nvSpPr>
        <p:spPr bwMode="auto">
          <a:xfrm>
            <a:off x="7019925" y="3476625"/>
            <a:ext cx="2016125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latin typeface="Calibri" pitchFamily="34" charset="0"/>
              </a:rPr>
              <a:t>What external subject does the maker have in mind when interacting with the construal?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2195513" y="2252663"/>
            <a:ext cx="431800" cy="96837"/>
          </a:xfrm>
          <a:prstGeom prst="straightConnector1">
            <a:avLst/>
          </a:prstGeom>
          <a:ln w="349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2195513" y="4629150"/>
            <a:ext cx="792162" cy="287338"/>
          </a:xfrm>
          <a:prstGeom prst="straightConnector1">
            <a:avLst/>
          </a:prstGeom>
          <a:ln w="349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24581" idx="1"/>
          </p:cNvCxnSpPr>
          <p:nvPr/>
        </p:nvCxnSpPr>
        <p:spPr>
          <a:xfrm flipH="1">
            <a:off x="5219700" y="2506663"/>
            <a:ext cx="1655763" cy="177800"/>
          </a:xfrm>
          <a:prstGeom prst="straightConnector1">
            <a:avLst/>
          </a:prstGeom>
          <a:ln w="349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6156325" y="4341813"/>
            <a:ext cx="863600" cy="287337"/>
          </a:xfrm>
          <a:prstGeom prst="straightConnector1">
            <a:avLst/>
          </a:prstGeom>
          <a:ln w="349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3492500" y="5853113"/>
            <a:ext cx="2232025" cy="0"/>
          </a:xfrm>
          <a:prstGeom prst="straightConnector1">
            <a:avLst/>
          </a:prstGeom>
          <a:ln w="95250">
            <a:solidFill>
              <a:schemeClr val="bg1"/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88" name="TextBox 27"/>
          <p:cNvSpPr txBox="1">
            <a:spLocks noChangeArrowheads="1"/>
          </p:cNvSpPr>
          <p:nvPr/>
        </p:nvSpPr>
        <p:spPr bwMode="auto">
          <a:xfrm>
            <a:off x="2622550" y="4979988"/>
            <a:ext cx="3970338" cy="3698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b="1">
                <a:latin typeface="Calibri" pitchFamily="34" charset="0"/>
              </a:rPr>
              <a:t>A connection experienced by the maker</a:t>
            </a:r>
          </a:p>
        </p:txBody>
      </p:sp>
      <p:sp>
        <p:nvSpPr>
          <p:cNvPr id="31" name="Isosceles Triangle 30"/>
          <p:cNvSpPr/>
          <p:nvPr/>
        </p:nvSpPr>
        <p:spPr>
          <a:xfrm>
            <a:off x="5651500" y="4845050"/>
            <a:ext cx="215900" cy="144463"/>
          </a:xfrm>
          <a:prstGeom prst="triangle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32" name="Isosceles Triangle 31"/>
          <p:cNvSpPr/>
          <p:nvPr/>
        </p:nvSpPr>
        <p:spPr>
          <a:xfrm>
            <a:off x="3348038" y="4845050"/>
            <a:ext cx="215900" cy="144463"/>
          </a:xfrm>
          <a:prstGeom prst="triangle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459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Making a (“digital”) Construal</a:t>
            </a:r>
          </a:p>
        </p:txBody>
      </p:sp>
      <p:sp>
        <p:nvSpPr>
          <p:cNvPr id="34" name="Slide Number Placeholder 3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FF7A32-FD96-4FE9-812A-DE3FBA0E5243}" type="slidenum">
              <a:rPr lang="en-GB"/>
              <a:pPr>
                <a:defRPr/>
              </a:pPr>
              <a:t>19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Curriculum for making construals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GB" smtClean="0"/>
              <a:t>Scope of the curriculum (“six claims”):</a:t>
            </a:r>
          </a:p>
          <a:p>
            <a:pPr eaLnBrk="1" hangingPunct="1"/>
            <a:r>
              <a:rPr lang="en-GB" smtClean="0"/>
              <a:t>Accessibility</a:t>
            </a:r>
          </a:p>
          <a:p>
            <a:pPr eaLnBrk="1" hangingPunct="1"/>
            <a:r>
              <a:rPr lang="en-GB" smtClean="0"/>
              <a:t>Comprehensibility</a:t>
            </a:r>
          </a:p>
          <a:p>
            <a:pPr eaLnBrk="1" hangingPunct="1"/>
            <a:r>
              <a:rPr lang="en-GB" smtClean="0"/>
              <a:t>Scope for collaborative development</a:t>
            </a:r>
          </a:p>
          <a:p>
            <a:pPr eaLnBrk="1" hangingPunct="1"/>
            <a:r>
              <a:rPr lang="en-GB" smtClean="0"/>
              <a:t>Scope for assessment and evaluation</a:t>
            </a:r>
          </a:p>
          <a:p>
            <a:pPr eaLnBrk="1" hangingPunct="1"/>
            <a:r>
              <a:rPr lang="en-GB" smtClean="0"/>
              <a:t>Serving as a resource for creating OERs</a:t>
            </a:r>
          </a:p>
          <a:p>
            <a:pPr eaLnBrk="1" hangingPunct="1"/>
            <a:r>
              <a:rPr lang="en-GB" smtClean="0"/>
              <a:t>Wide applicability across disciplines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751724-DF0C-4BA8-9977-0A3238F0DF7E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Key notions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smtClean="0"/>
              <a:t>There is no right construal [some might wish to say ‘in general’]</a:t>
            </a:r>
          </a:p>
          <a:p>
            <a:pPr eaLnBrk="1" hangingPunct="1"/>
            <a:r>
              <a:rPr lang="en-GB" smtClean="0"/>
              <a:t>The fundamental diagram is about capturing what we understand partially, provisionally, personally and quite possibly mistakenly</a:t>
            </a:r>
          </a:p>
          <a:p>
            <a:pPr eaLnBrk="1" hangingPunct="1"/>
            <a:r>
              <a:rPr lang="en-GB" smtClean="0"/>
              <a:t>Confronting confusion and making mistakes is of the essence in making construals  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Summary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>
          <a:xfrm>
            <a:off x="66675" y="1600200"/>
            <a:ext cx="9010650" cy="4525963"/>
          </a:xfrm>
        </p:spPr>
        <p:txBody>
          <a:bodyPr/>
          <a:lstStyle/>
          <a:p>
            <a:pPr eaLnBrk="1" hangingPunct="1"/>
            <a:r>
              <a:rPr lang="en-GB" smtClean="0"/>
              <a:t>The fundamental diagram expresses the way in which meaning is captured through interaction</a:t>
            </a:r>
          </a:p>
          <a:p>
            <a:pPr eaLnBrk="1" hangingPunct="1"/>
            <a:r>
              <a:rPr lang="en-GB" smtClean="0"/>
              <a:t>Construals can be expressed using a script of definitions and an associated cloud of interactions in the form of re-definitions</a:t>
            </a:r>
          </a:p>
          <a:p>
            <a:pPr eaLnBrk="1" hangingPunct="1"/>
            <a:r>
              <a:rPr lang="en-GB" smtClean="0"/>
              <a:t>Which interactions are meaningful depends on who/what is making the re-definitions and in what context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Summary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>
          <a:xfrm>
            <a:off x="66675" y="1600200"/>
            <a:ext cx="9010650" cy="4525963"/>
          </a:xfrm>
        </p:spPr>
        <p:txBody>
          <a:bodyPr/>
          <a:lstStyle/>
          <a:p>
            <a:pPr eaLnBrk="1" hangingPunct="1"/>
            <a:r>
              <a:rPr lang="en-GB" smtClean="0"/>
              <a:t>The fundamental diagram expresses the way in which meaning is captured through interaction</a:t>
            </a:r>
          </a:p>
          <a:p>
            <a:pPr eaLnBrk="1" hangingPunct="1"/>
            <a:r>
              <a:rPr lang="en-GB" smtClean="0"/>
              <a:t>Construals can be expressed using a set of </a:t>
            </a:r>
            <a:r>
              <a:rPr lang="en-GB" smtClean="0">
                <a:solidFill>
                  <a:srgbClr val="FF0000"/>
                </a:solidFill>
              </a:rPr>
              <a:t>dependencies</a:t>
            </a:r>
            <a:r>
              <a:rPr lang="en-GB" smtClean="0"/>
              <a:t> between </a:t>
            </a:r>
            <a:r>
              <a:rPr lang="en-GB" smtClean="0">
                <a:solidFill>
                  <a:srgbClr val="FF0000"/>
                </a:solidFill>
              </a:rPr>
              <a:t>observables</a:t>
            </a:r>
            <a:r>
              <a:rPr lang="en-GB" smtClean="0"/>
              <a:t> and a cloud of interactions in the form of re-definitions</a:t>
            </a:r>
          </a:p>
          <a:p>
            <a:pPr eaLnBrk="1" hangingPunct="1"/>
            <a:r>
              <a:rPr lang="en-GB" smtClean="0"/>
              <a:t>Which interactions are meaningful depends on who/what </a:t>
            </a:r>
            <a:r>
              <a:rPr lang="en-GB" smtClean="0">
                <a:solidFill>
                  <a:srgbClr val="FF0000"/>
                </a:solidFill>
              </a:rPr>
              <a:t>agent</a:t>
            </a:r>
            <a:r>
              <a:rPr lang="en-GB" smtClean="0"/>
              <a:t> is making the re-definitions and in what context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Orientation</a:t>
            </a: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smtClean="0"/>
              <a:t>Experience</a:t>
            </a:r>
          </a:p>
          <a:p>
            <a:pPr lvl="1" eaLnBrk="1" hangingPunct="1"/>
            <a:r>
              <a:rPr lang="en-GB" smtClean="0"/>
              <a:t>Awareness of experience [Dewey]</a:t>
            </a:r>
          </a:p>
          <a:p>
            <a:pPr eaLnBrk="1" hangingPunct="1"/>
            <a:r>
              <a:rPr lang="en-GB" smtClean="0"/>
              <a:t>Classification of experience</a:t>
            </a:r>
          </a:p>
          <a:p>
            <a:pPr lvl="1" eaLnBrk="1" hangingPunct="1"/>
            <a:r>
              <a:rPr lang="en-GB" smtClean="0"/>
              <a:t>observables / dependency / agency</a:t>
            </a:r>
          </a:p>
          <a:p>
            <a:pPr lvl="1" eaLnBrk="1" hangingPunct="1"/>
            <a:endParaRPr lang="en-GB" smtClean="0"/>
          </a:p>
          <a:p>
            <a:pPr eaLnBrk="1" hangingPunct="1">
              <a:buFont typeface="Arial" charset="0"/>
              <a:buNone/>
            </a:pPr>
            <a:r>
              <a:rPr lang="en-GB" smtClean="0"/>
              <a:t>Concrete and situated examples informing key abstractions in making construals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4A1EB3-8DEB-4182-8CE6-A6D03D6AB31B}" type="slidenum">
              <a:rPr lang="en-GB" smtClean="0"/>
              <a:pPr>
                <a:defRPr/>
              </a:pPr>
              <a:t>23</a:t>
            </a:fld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Abstractions from experience</a:t>
            </a:r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GB" smtClean="0"/>
              <a:t>Ingredients common to all three examples:</a:t>
            </a:r>
          </a:p>
          <a:p>
            <a:pPr lvl="1" eaLnBrk="1" hangingPunct="1"/>
            <a:r>
              <a:rPr lang="en-GB" smtClean="0"/>
              <a:t>you as maker</a:t>
            </a:r>
          </a:p>
          <a:p>
            <a:pPr lvl="1" eaLnBrk="1" hangingPunct="1"/>
            <a:r>
              <a:rPr lang="en-GB" smtClean="0"/>
              <a:t> your construal</a:t>
            </a:r>
          </a:p>
          <a:p>
            <a:pPr lvl="1" eaLnBrk="1" hangingPunct="1"/>
            <a:r>
              <a:rPr lang="en-GB" smtClean="0"/>
              <a:t>its referent</a:t>
            </a:r>
          </a:p>
          <a:p>
            <a:pPr lvl="1" eaLnBrk="1" hangingPunct="1"/>
            <a:r>
              <a:rPr lang="en-GB" smtClean="0"/>
              <a:t>your context</a:t>
            </a:r>
          </a:p>
          <a:p>
            <a:pPr lvl="1" eaLnBrk="1" hangingPunct="1"/>
            <a:endParaRPr lang="en-GB" smtClean="0"/>
          </a:p>
          <a:p>
            <a:pPr eaLnBrk="1" hangingPunct="1">
              <a:buFont typeface="Arial" charset="0"/>
              <a:buNone/>
            </a:pPr>
            <a:r>
              <a:rPr lang="en-GB" smtClean="0"/>
              <a:t>... the fundamental diagram</a:t>
            </a:r>
          </a:p>
          <a:p>
            <a:pPr eaLnBrk="1" hangingPunct="1"/>
            <a:endParaRPr lang="en-GB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FE65D6-771E-4B6C-804A-77AFFA8C7189}" type="slidenum">
              <a:rPr lang="en-GB" smtClean="0"/>
              <a:pPr>
                <a:defRPr/>
              </a:pPr>
              <a:t>24</a:t>
            </a:fld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Character of the diagram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975" cy="45259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GB" dirty="0" smtClean="0"/>
              <a:t>A slice through an ongoing interactive experience:</a:t>
            </a:r>
          </a:p>
          <a:p>
            <a:pPr eaLnBrk="1" hangingPunct="1"/>
            <a:r>
              <a:rPr lang="en-GB" dirty="0" smtClean="0"/>
              <a:t>the </a:t>
            </a:r>
            <a:r>
              <a:rPr lang="en-GB" b="1" dirty="0" smtClean="0"/>
              <a:t>construal</a:t>
            </a:r>
          </a:p>
          <a:p>
            <a:pPr eaLnBrk="1" hangingPunct="1"/>
            <a:r>
              <a:rPr lang="en-GB" dirty="0" smtClean="0"/>
              <a:t>its </a:t>
            </a:r>
            <a:r>
              <a:rPr lang="en-GB" b="1" dirty="0" smtClean="0"/>
              <a:t>referent</a:t>
            </a:r>
          </a:p>
          <a:p>
            <a:pPr eaLnBrk="1" hangingPunct="1"/>
            <a:r>
              <a:rPr lang="en-GB" dirty="0" smtClean="0"/>
              <a:t>the maker’s </a:t>
            </a:r>
            <a:r>
              <a:rPr lang="en-GB" b="1" dirty="0" smtClean="0"/>
              <a:t>understanding</a:t>
            </a:r>
          </a:p>
          <a:p>
            <a:pPr eaLnBrk="1" hangingPunct="1"/>
            <a:r>
              <a:rPr lang="en-GB" dirty="0" smtClean="0"/>
              <a:t>the </a:t>
            </a:r>
            <a:r>
              <a:rPr lang="en-GB" b="1" dirty="0" smtClean="0"/>
              <a:t>context</a:t>
            </a:r>
            <a:endParaRPr lang="en-GB" dirty="0" smtClean="0"/>
          </a:p>
          <a:p>
            <a:pPr eaLnBrk="1" hangingPunct="1">
              <a:buNone/>
            </a:pPr>
            <a:r>
              <a:rPr lang="en-GB" dirty="0" smtClean="0"/>
              <a:t>are </a:t>
            </a:r>
            <a:r>
              <a:rPr lang="en-GB" dirty="0" smtClean="0"/>
              <a:t>all co-evolving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26B547-0983-40F4-81F0-38095D1C2450}" type="slidenum">
              <a:rPr lang="en-GB" smtClean="0"/>
              <a:pPr>
                <a:defRPr/>
              </a:pPr>
              <a:t>25</a:t>
            </a:fld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Nature of making </a:t>
            </a:r>
            <a:r>
              <a:rPr lang="en-GB" dirty="0" err="1" smtClean="0"/>
              <a:t>construals</a:t>
            </a:r>
            <a:endParaRPr lang="en-GB" dirty="0" smtClean="0"/>
          </a:p>
        </p:txBody>
      </p:sp>
      <p:sp>
        <p:nvSpPr>
          <p:cNvPr id="41987" name="Content Placeholder 2"/>
          <p:cNvSpPr>
            <a:spLocks noGrp="1"/>
          </p:cNvSpPr>
          <p:nvPr>
            <p:ph idx="1"/>
          </p:nvPr>
        </p:nvSpPr>
        <p:spPr>
          <a:xfrm>
            <a:off x="354013" y="1600200"/>
            <a:ext cx="8435975" cy="452596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GB" dirty="0" smtClean="0"/>
              <a:t>Construction through conjunction as seen in:</a:t>
            </a:r>
          </a:p>
          <a:p>
            <a:pPr lvl="1"/>
            <a:r>
              <a:rPr lang="en-GB" dirty="0" smtClean="0"/>
              <a:t>relating </a:t>
            </a:r>
            <a:r>
              <a:rPr lang="en-GB" dirty="0" err="1" smtClean="0"/>
              <a:t>construals</a:t>
            </a:r>
            <a:r>
              <a:rPr lang="en-GB" dirty="0" smtClean="0"/>
              <a:t> to </a:t>
            </a:r>
            <a:r>
              <a:rPr lang="en-GB" dirty="0" smtClean="0"/>
              <a:t>programs</a:t>
            </a:r>
            <a:endParaRPr lang="en-GB" dirty="0" smtClean="0"/>
          </a:p>
          <a:p>
            <a:pPr lvl="1"/>
            <a:r>
              <a:rPr lang="en-GB" dirty="0" smtClean="0"/>
              <a:t>identifying observables through </a:t>
            </a:r>
            <a:r>
              <a:rPr lang="en-GB" dirty="0" smtClean="0"/>
              <a:t>interaction</a:t>
            </a:r>
          </a:p>
          <a:p>
            <a:pPr lvl="1"/>
            <a:r>
              <a:rPr lang="en-GB" dirty="0" smtClean="0"/>
              <a:t> realising </a:t>
            </a:r>
            <a:r>
              <a:rPr lang="en-GB" dirty="0" smtClean="0"/>
              <a:t>understanding as a </a:t>
            </a:r>
            <a:r>
              <a:rPr lang="en-GB" dirty="0" smtClean="0"/>
              <a:t>stream-of-thought</a:t>
            </a:r>
            <a:endParaRPr lang="en-GB" dirty="0" smtClean="0"/>
          </a:p>
          <a:p>
            <a:pPr lvl="1"/>
            <a:r>
              <a:rPr lang="en-GB" dirty="0" smtClean="0"/>
              <a:t>commonsense perception of concurrence</a:t>
            </a:r>
          </a:p>
          <a:p>
            <a:pPr>
              <a:buFont typeface="Arial" charset="0"/>
              <a:buNone/>
            </a:pPr>
            <a:r>
              <a:rPr lang="en-GB" dirty="0" smtClean="0"/>
              <a:t>	as horizontal, vertical and orthogonal relations illustrated by sample </a:t>
            </a:r>
            <a:r>
              <a:rPr lang="en-GB" dirty="0" err="1" smtClean="0"/>
              <a:t>construals</a:t>
            </a:r>
            <a:endParaRPr lang="en-GB" dirty="0" smtClean="0"/>
          </a:p>
          <a:p>
            <a:pPr lvl="1"/>
            <a:endParaRPr lang="en-GB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E091B7-5709-425B-80A3-4F1C0D9C1350}" type="slidenum">
              <a:rPr lang="en-GB" smtClean="0"/>
              <a:pPr>
                <a:defRPr/>
              </a:pPr>
              <a:t>27</a:t>
            </a:fld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2"/>
          <p:cNvSpPr txBox="1">
            <a:spLocks noChangeArrowheads="1"/>
          </p:cNvSpPr>
          <p:nvPr/>
        </p:nvSpPr>
        <p:spPr bwMode="auto">
          <a:xfrm>
            <a:off x="5219700" y="1289050"/>
            <a:ext cx="32051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800" b="1">
                <a:solidFill>
                  <a:srgbClr val="FF3300"/>
                </a:solidFill>
              </a:rPr>
              <a:t>GAME DESIGNER</a:t>
            </a:r>
          </a:p>
        </p:txBody>
      </p:sp>
      <p:sp>
        <p:nvSpPr>
          <p:cNvPr id="48131" name="Text Box 3"/>
          <p:cNvSpPr txBox="1">
            <a:spLocks noChangeArrowheads="1"/>
          </p:cNvSpPr>
          <p:nvPr/>
        </p:nvSpPr>
        <p:spPr bwMode="auto">
          <a:xfrm>
            <a:off x="3616325" y="2916238"/>
            <a:ext cx="2419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3200" b="1"/>
              <a:t>OXO GAME</a:t>
            </a:r>
          </a:p>
        </p:txBody>
      </p:sp>
      <p:sp>
        <p:nvSpPr>
          <p:cNvPr id="48132" name="Text Box 4"/>
          <p:cNvSpPr txBox="1">
            <a:spLocks noChangeArrowheads="1"/>
          </p:cNvSpPr>
          <p:nvPr/>
        </p:nvSpPr>
        <p:spPr bwMode="auto">
          <a:xfrm>
            <a:off x="1187450" y="1792288"/>
            <a:ext cx="32464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800" b="1">
                <a:solidFill>
                  <a:srgbClr val="FF3300"/>
                </a:solidFill>
              </a:rPr>
              <a:t>I</a:t>
            </a:r>
            <a:r>
              <a:rPr lang="en-GB" sz="2800" b="1">
                <a:solidFill>
                  <a:srgbClr val="00FF00"/>
                </a:solidFill>
              </a:rPr>
              <a:t>N</a:t>
            </a:r>
            <a:r>
              <a:rPr lang="en-GB" sz="2800" b="1">
                <a:solidFill>
                  <a:srgbClr val="FF3300"/>
                </a:solidFill>
              </a:rPr>
              <a:t>T</a:t>
            </a:r>
            <a:r>
              <a:rPr lang="en-GB" sz="2800" b="1">
                <a:solidFill>
                  <a:srgbClr val="00FF00"/>
                </a:solidFill>
              </a:rPr>
              <a:t>E</a:t>
            </a:r>
            <a:r>
              <a:rPr lang="en-GB" sz="2800" b="1">
                <a:solidFill>
                  <a:srgbClr val="FF3300"/>
                </a:solidFill>
              </a:rPr>
              <a:t>R</a:t>
            </a:r>
            <a:r>
              <a:rPr lang="en-GB" sz="2800" b="1">
                <a:solidFill>
                  <a:srgbClr val="00FF00"/>
                </a:solidFill>
              </a:rPr>
              <a:t>N</a:t>
            </a:r>
            <a:r>
              <a:rPr lang="en-GB" sz="2800" b="1">
                <a:solidFill>
                  <a:srgbClr val="FF3300"/>
                </a:solidFill>
              </a:rPr>
              <a:t>A</a:t>
            </a:r>
            <a:r>
              <a:rPr lang="en-GB" sz="2800" b="1">
                <a:solidFill>
                  <a:srgbClr val="00FF00"/>
                </a:solidFill>
              </a:rPr>
              <a:t>L</a:t>
            </a:r>
            <a:r>
              <a:rPr lang="en-GB" sz="2800" b="1"/>
              <a:t> </a:t>
            </a:r>
            <a:r>
              <a:rPr lang="en-GB" sz="2800" b="1">
                <a:solidFill>
                  <a:srgbClr val="FF3300"/>
                </a:solidFill>
              </a:rPr>
              <a:t>S</a:t>
            </a:r>
            <a:r>
              <a:rPr lang="en-GB" sz="2800" b="1">
                <a:solidFill>
                  <a:srgbClr val="00FF00"/>
                </a:solidFill>
              </a:rPr>
              <a:t>T</a:t>
            </a:r>
            <a:r>
              <a:rPr lang="en-GB" sz="2800" b="1">
                <a:solidFill>
                  <a:srgbClr val="FF3300"/>
                </a:solidFill>
              </a:rPr>
              <a:t>A</a:t>
            </a:r>
            <a:r>
              <a:rPr lang="en-GB" sz="2800" b="1">
                <a:solidFill>
                  <a:srgbClr val="00FF00"/>
                </a:solidFill>
              </a:rPr>
              <a:t>T</a:t>
            </a:r>
            <a:r>
              <a:rPr lang="en-GB" sz="2800" b="1">
                <a:solidFill>
                  <a:srgbClr val="FF3300"/>
                </a:solidFill>
              </a:rPr>
              <a:t>E</a:t>
            </a:r>
          </a:p>
        </p:txBody>
      </p:sp>
      <p:sp>
        <p:nvSpPr>
          <p:cNvPr id="48133" name="Text Box 5"/>
          <p:cNvSpPr txBox="1">
            <a:spLocks noChangeArrowheads="1"/>
          </p:cNvSpPr>
          <p:nvPr/>
        </p:nvSpPr>
        <p:spPr bwMode="auto">
          <a:xfrm>
            <a:off x="1258888" y="3875088"/>
            <a:ext cx="29289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800" b="1">
                <a:solidFill>
                  <a:srgbClr val="FF3300"/>
                </a:solidFill>
              </a:rPr>
              <a:t>V</a:t>
            </a:r>
            <a:r>
              <a:rPr lang="en-GB" sz="2800" b="1">
                <a:solidFill>
                  <a:srgbClr val="00FF00"/>
                </a:solidFill>
              </a:rPr>
              <a:t>I</a:t>
            </a:r>
            <a:r>
              <a:rPr lang="en-GB" sz="2800" b="1">
                <a:solidFill>
                  <a:srgbClr val="FF3300"/>
                </a:solidFill>
              </a:rPr>
              <a:t>S</a:t>
            </a:r>
            <a:r>
              <a:rPr lang="en-GB" sz="2800" b="1">
                <a:solidFill>
                  <a:srgbClr val="00FF00"/>
                </a:solidFill>
              </a:rPr>
              <a:t>U</a:t>
            </a:r>
            <a:r>
              <a:rPr lang="en-GB" sz="2800" b="1">
                <a:solidFill>
                  <a:srgbClr val="FF3300"/>
                </a:solidFill>
              </a:rPr>
              <a:t>A</a:t>
            </a:r>
            <a:r>
              <a:rPr lang="en-GB" sz="2800" b="1">
                <a:solidFill>
                  <a:srgbClr val="00FF00"/>
                </a:solidFill>
              </a:rPr>
              <a:t>L</a:t>
            </a:r>
            <a:r>
              <a:rPr lang="en-GB" sz="2800" b="1">
                <a:solidFill>
                  <a:srgbClr val="FF3300"/>
                </a:solidFill>
              </a:rPr>
              <a:t>I</a:t>
            </a:r>
            <a:r>
              <a:rPr lang="en-GB" sz="2800" b="1">
                <a:solidFill>
                  <a:srgbClr val="00FF00"/>
                </a:solidFill>
              </a:rPr>
              <a:t>S</a:t>
            </a:r>
            <a:r>
              <a:rPr lang="en-GB" sz="2800" b="1">
                <a:solidFill>
                  <a:srgbClr val="FF3300"/>
                </a:solidFill>
              </a:rPr>
              <a:t>A</a:t>
            </a:r>
            <a:r>
              <a:rPr lang="en-GB" sz="2800" b="1">
                <a:solidFill>
                  <a:srgbClr val="00FF00"/>
                </a:solidFill>
              </a:rPr>
              <a:t>T</a:t>
            </a:r>
            <a:r>
              <a:rPr lang="en-GB" sz="2800" b="1">
                <a:solidFill>
                  <a:srgbClr val="FF3300"/>
                </a:solidFill>
              </a:rPr>
              <a:t>I</a:t>
            </a:r>
            <a:r>
              <a:rPr lang="en-GB" sz="2800" b="1">
                <a:solidFill>
                  <a:srgbClr val="00FF00"/>
                </a:solidFill>
              </a:rPr>
              <a:t>O</a:t>
            </a:r>
            <a:r>
              <a:rPr lang="en-GB" sz="2800" b="1">
                <a:solidFill>
                  <a:srgbClr val="FF3300"/>
                </a:solidFill>
              </a:rPr>
              <a:t>N</a:t>
            </a:r>
            <a:endParaRPr lang="en-GB" sz="4000" b="1"/>
          </a:p>
        </p:txBody>
      </p:sp>
      <p:sp>
        <p:nvSpPr>
          <p:cNvPr id="48134" name="Text Box 6"/>
          <p:cNvSpPr txBox="1">
            <a:spLocks noChangeArrowheads="1"/>
          </p:cNvSpPr>
          <p:nvPr/>
        </p:nvSpPr>
        <p:spPr bwMode="auto">
          <a:xfrm>
            <a:off x="5078413" y="4378325"/>
            <a:ext cx="28321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800" b="1">
                <a:solidFill>
                  <a:srgbClr val="FF3300"/>
                </a:solidFill>
              </a:rPr>
              <a:t>PROGRAMMER</a:t>
            </a:r>
          </a:p>
        </p:txBody>
      </p:sp>
      <p:sp>
        <p:nvSpPr>
          <p:cNvPr id="48135" name="Text Box 7"/>
          <p:cNvSpPr txBox="1">
            <a:spLocks noChangeArrowheads="1"/>
          </p:cNvSpPr>
          <p:nvPr/>
        </p:nvSpPr>
        <p:spPr bwMode="auto">
          <a:xfrm>
            <a:off x="7000875" y="2997200"/>
            <a:ext cx="1625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800" b="1">
                <a:solidFill>
                  <a:srgbClr val="FF3300"/>
                </a:solidFill>
              </a:rPr>
              <a:t>P</a:t>
            </a:r>
            <a:r>
              <a:rPr lang="en-GB" sz="2800" b="1">
                <a:solidFill>
                  <a:srgbClr val="00FF00"/>
                </a:solidFill>
              </a:rPr>
              <a:t>L</a:t>
            </a:r>
            <a:r>
              <a:rPr lang="en-GB" sz="2800" b="1">
                <a:solidFill>
                  <a:srgbClr val="FF3300"/>
                </a:solidFill>
              </a:rPr>
              <a:t>A</a:t>
            </a:r>
            <a:r>
              <a:rPr lang="en-GB" sz="2800" b="1">
                <a:solidFill>
                  <a:srgbClr val="00FF00"/>
                </a:solidFill>
              </a:rPr>
              <a:t>Y</a:t>
            </a:r>
            <a:r>
              <a:rPr lang="en-GB" sz="2800" b="1">
                <a:solidFill>
                  <a:srgbClr val="FF3300"/>
                </a:solidFill>
              </a:rPr>
              <a:t>E</a:t>
            </a:r>
            <a:r>
              <a:rPr lang="en-GB" sz="2800" b="1">
                <a:solidFill>
                  <a:srgbClr val="00FF00"/>
                </a:solidFill>
              </a:rPr>
              <a:t>R</a:t>
            </a:r>
          </a:p>
        </p:txBody>
      </p:sp>
      <p:sp>
        <p:nvSpPr>
          <p:cNvPr id="48136" name="Line 8"/>
          <p:cNvSpPr>
            <a:spLocks noChangeShapeType="1"/>
          </p:cNvSpPr>
          <p:nvPr/>
        </p:nvSpPr>
        <p:spPr bwMode="auto">
          <a:xfrm>
            <a:off x="2843213" y="2276475"/>
            <a:ext cx="936625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8137" name="Line 9"/>
          <p:cNvSpPr>
            <a:spLocks noChangeShapeType="1"/>
          </p:cNvSpPr>
          <p:nvPr/>
        </p:nvSpPr>
        <p:spPr bwMode="auto">
          <a:xfrm>
            <a:off x="5940425" y="3284538"/>
            <a:ext cx="10080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8138" name="Line 10"/>
          <p:cNvSpPr>
            <a:spLocks noChangeShapeType="1"/>
          </p:cNvSpPr>
          <p:nvPr/>
        </p:nvSpPr>
        <p:spPr bwMode="auto">
          <a:xfrm flipV="1">
            <a:off x="2700338" y="3355975"/>
            <a:ext cx="865187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8139" name="Line 11"/>
          <p:cNvSpPr>
            <a:spLocks noChangeShapeType="1"/>
          </p:cNvSpPr>
          <p:nvPr/>
        </p:nvSpPr>
        <p:spPr bwMode="auto">
          <a:xfrm flipH="1">
            <a:off x="4643438" y="1916113"/>
            <a:ext cx="1008062" cy="9350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8140" name="Line 12"/>
          <p:cNvSpPr>
            <a:spLocks noChangeShapeType="1"/>
          </p:cNvSpPr>
          <p:nvPr/>
        </p:nvSpPr>
        <p:spPr bwMode="auto">
          <a:xfrm>
            <a:off x="4572000" y="3500438"/>
            <a:ext cx="1081088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8141" name="Text Box 13"/>
          <p:cNvSpPr txBox="1">
            <a:spLocks noChangeArrowheads="1"/>
          </p:cNvSpPr>
          <p:nvPr/>
        </p:nvSpPr>
        <p:spPr bwMode="auto">
          <a:xfrm>
            <a:off x="250825" y="188913"/>
            <a:ext cx="60499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/>
              <a:t>… Behaviour as </a:t>
            </a:r>
            <a:r>
              <a:rPr lang="en-GB" sz="2400">
                <a:solidFill>
                  <a:srgbClr val="FF3300"/>
                </a:solidFill>
              </a:rPr>
              <a:t>programmed</a:t>
            </a:r>
            <a:r>
              <a:rPr lang="en-GB" sz="2400"/>
              <a:t> state change </a:t>
            </a:r>
          </a:p>
        </p:txBody>
      </p:sp>
      <p:sp>
        <p:nvSpPr>
          <p:cNvPr id="48142" name="Text Box 14"/>
          <p:cNvSpPr txBox="1">
            <a:spLocks noChangeArrowheads="1"/>
          </p:cNvSpPr>
          <p:nvPr/>
        </p:nvSpPr>
        <p:spPr bwMode="auto">
          <a:xfrm>
            <a:off x="663575" y="6040438"/>
            <a:ext cx="5165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>
                <a:solidFill>
                  <a:srgbClr val="FF3300"/>
                </a:solidFill>
              </a:rPr>
              <a:t>Static</a:t>
            </a:r>
            <a:r>
              <a:rPr lang="en-GB" sz="2400"/>
              <a:t> and </a:t>
            </a:r>
            <a:r>
              <a:rPr lang="en-GB" sz="2400">
                <a:solidFill>
                  <a:srgbClr val="00FF00"/>
                </a:solidFill>
              </a:rPr>
              <a:t>dynamic</a:t>
            </a:r>
            <a:r>
              <a:rPr lang="en-GB" sz="2400"/>
              <a:t> elements of state</a:t>
            </a: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35913F-9CBB-4391-83CE-CC2EB287144A}" type="slidenum">
              <a:rPr lang="en-GB" smtClean="0"/>
              <a:pPr>
                <a:defRPr/>
              </a:pPr>
              <a:t>28</a:t>
            </a:fld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3600" smtClean="0"/>
              <a:t>3 ingredients in construal development:</a:t>
            </a:r>
          </a:p>
        </p:txBody>
      </p:sp>
      <p:sp>
        <p:nvSpPr>
          <p:cNvPr id="5222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smtClean="0"/>
              <a:t>engineering the states within which the agency of the user and the computer operate;</a:t>
            </a:r>
          </a:p>
          <a:p>
            <a:pPr eaLnBrk="1" hangingPunct="1"/>
            <a:r>
              <a:rPr lang="en-GB" smtClean="0"/>
              <a:t>crafting the behaviours which these agents then play out;</a:t>
            </a:r>
          </a:p>
          <a:p>
            <a:pPr eaLnBrk="1" hangingPunct="1"/>
            <a:r>
              <a:rPr lang="en-GB" smtClean="0"/>
              <a:t>projecting meanings on to the agent actions</a:t>
            </a:r>
          </a:p>
          <a:p>
            <a:pPr eaLnBrk="1" hangingPunct="1"/>
            <a:endParaRPr lang="en-GB" smtClean="0"/>
          </a:p>
          <a:p>
            <a:pPr eaLnBrk="1" hangingPunct="1">
              <a:buFont typeface="Arial" charset="0"/>
              <a:buNone/>
            </a:pPr>
            <a:r>
              <a:rPr lang="en-GB" smtClean="0"/>
              <a:t>"Vertical", "horizontal" and "orthogonal" dimensions of state</a:t>
            </a:r>
          </a:p>
          <a:p>
            <a:pPr eaLnBrk="1" hangingPunct="1"/>
            <a:endParaRPr lang="en-GB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2F8884-46B6-41AD-BBC9-9C8102ABA667}" type="slidenum">
              <a:rPr lang="en-GB" smtClean="0"/>
              <a:pPr>
                <a:defRPr/>
              </a:pPr>
              <a:t>29</a:t>
            </a:fld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Different kinds of conjunction</a:t>
            </a:r>
          </a:p>
        </p:txBody>
      </p:sp>
      <p:sp>
        <p:nvSpPr>
          <p:cNvPr id="5325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smtClean="0"/>
              <a:t>Perceived as concurrent – ‘vertical’ dimension</a:t>
            </a:r>
          </a:p>
          <a:p>
            <a:pPr eaLnBrk="1" hangingPunct="1"/>
            <a:r>
              <a:rPr lang="en-GB" smtClean="0"/>
              <a:t>Flowing one into another – ‘horizontal’</a:t>
            </a:r>
          </a:p>
          <a:p>
            <a:pPr eaLnBrk="1" hangingPunct="1"/>
            <a:r>
              <a:rPr lang="en-GB" smtClean="0"/>
              <a:t>Evoking associations with a referent – ‘orthogonal’</a:t>
            </a:r>
          </a:p>
          <a:p>
            <a:pPr eaLnBrk="1" hangingPunct="1"/>
            <a:endParaRPr lang="en-GB" smtClean="0"/>
          </a:p>
          <a:p>
            <a:pPr eaLnBrk="1" hangingPunct="1">
              <a:buFont typeface="Arial" charset="0"/>
              <a:buNone/>
            </a:pPr>
            <a:r>
              <a:rPr lang="en-GB" smtClean="0"/>
              <a:t>Relate to the annotated fundamental diagram: resp. developing context cf. D, patterns of interaction B +C, and semantic link A</a:t>
            </a:r>
          </a:p>
          <a:p>
            <a:pPr lvl="1" eaLnBrk="1" hangingPunct="1">
              <a:buFont typeface="Arial" charset="0"/>
              <a:buNone/>
            </a:pPr>
            <a:endParaRPr lang="en-GB" smtClean="0"/>
          </a:p>
          <a:p>
            <a:pPr eaLnBrk="1" hangingPunct="1"/>
            <a:endParaRPr lang="en-GB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37864F-C1DE-47F7-965E-25C4BF41484D}" type="slidenum">
              <a:rPr lang="en-GB" smtClean="0"/>
              <a:pPr>
                <a:defRPr/>
              </a:pPr>
              <a:t>30</a:t>
            </a:fld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Key features of making a construal</a:t>
            </a:r>
          </a:p>
        </p:txBody>
      </p:sp>
      <p:sp>
        <p:nvSpPr>
          <p:cNvPr id="542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smtClean="0"/>
              <a:t>opens up such a profusion of possible interpretations, stimulating the model-builder's imagination and creativity. </a:t>
            </a:r>
          </a:p>
          <a:p>
            <a:pPr eaLnBrk="1" hangingPunct="1"/>
            <a:r>
              <a:rPr lang="en-GB" smtClean="0"/>
              <a:t>is an open-ended activity that resembles organic growth rather than building to a specification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5291B2-127B-4BA8-8744-627865D384F3}" type="slidenum">
              <a:rPr lang="en-GB" smtClean="0"/>
              <a:pPr>
                <a:defRPr/>
              </a:pPr>
              <a:t>31</a:t>
            </a:fld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838200"/>
          </a:xfrm>
        </p:spPr>
        <p:txBody>
          <a:bodyPr/>
          <a:lstStyle/>
          <a:p>
            <a:pPr eaLnBrk="1" hangingPunct="1"/>
            <a:r>
              <a:rPr lang="en-GB" sz="4000" smtClean="0"/>
              <a:t>The “Fundamental Diagram of EM”</a:t>
            </a:r>
          </a:p>
        </p:txBody>
      </p:sp>
      <p:pic>
        <p:nvPicPr>
          <p:cNvPr id="43011" name="Picture 2" descr="C:\Users\meurig\Documents\SoftwareFun\SemFram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263" y="1125538"/>
            <a:ext cx="3527425" cy="2947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2" name="TextBox 5"/>
          <p:cNvSpPr txBox="1">
            <a:spLocks noChangeArrowheads="1"/>
          </p:cNvSpPr>
          <p:nvPr/>
        </p:nvSpPr>
        <p:spPr bwMode="auto">
          <a:xfrm>
            <a:off x="5292725" y="2771775"/>
            <a:ext cx="431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solidFill>
                  <a:srgbClr val="FF0000"/>
                </a:solidFill>
                <a:latin typeface="Calibri" pitchFamily="34" charset="0"/>
              </a:rPr>
              <a:t>B</a:t>
            </a:r>
          </a:p>
        </p:txBody>
      </p:sp>
      <p:sp>
        <p:nvSpPr>
          <p:cNvPr id="43013" name="TextBox 6"/>
          <p:cNvSpPr txBox="1">
            <a:spLocks noChangeArrowheads="1"/>
          </p:cNvSpPr>
          <p:nvPr/>
        </p:nvSpPr>
        <p:spPr bwMode="auto">
          <a:xfrm>
            <a:off x="6804025" y="3357563"/>
            <a:ext cx="4318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solidFill>
                  <a:srgbClr val="FF0000"/>
                </a:solidFill>
                <a:latin typeface="Calibri" pitchFamily="34" charset="0"/>
              </a:rPr>
              <a:t>A</a:t>
            </a:r>
          </a:p>
        </p:txBody>
      </p:sp>
      <p:sp>
        <p:nvSpPr>
          <p:cNvPr id="43014" name="TextBox 7"/>
          <p:cNvSpPr txBox="1">
            <a:spLocks noChangeArrowheads="1"/>
          </p:cNvSpPr>
          <p:nvPr/>
        </p:nvSpPr>
        <p:spPr bwMode="auto">
          <a:xfrm>
            <a:off x="755650" y="1341438"/>
            <a:ext cx="374491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solidFill>
                  <a:srgbClr val="FF0000"/>
                </a:solidFill>
                <a:latin typeface="Calibri" pitchFamily="34" charset="0"/>
              </a:rPr>
              <a:t>A  - correlation in experience </a:t>
            </a:r>
          </a:p>
        </p:txBody>
      </p:sp>
      <p:sp>
        <p:nvSpPr>
          <p:cNvPr id="43015" name="TextBox 9"/>
          <p:cNvSpPr txBox="1">
            <a:spLocks noChangeArrowheads="1"/>
          </p:cNvSpPr>
          <p:nvPr/>
        </p:nvSpPr>
        <p:spPr bwMode="auto">
          <a:xfrm>
            <a:off x="755650" y="1773238"/>
            <a:ext cx="38163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solidFill>
                  <a:srgbClr val="FF0000"/>
                </a:solidFill>
                <a:latin typeface="Calibri" pitchFamily="34" charset="0"/>
              </a:rPr>
              <a:t>B  - construal  as embodied in latent patterns of meaningful interaction</a:t>
            </a:r>
          </a:p>
        </p:txBody>
      </p:sp>
      <p:sp>
        <p:nvSpPr>
          <p:cNvPr id="43016" name="TextBox 11"/>
          <p:cNvSpPr txBox="1">
            <a:spLocks noChangeArrowheads="1"/>
          </p:cNvSpPr>
          <p:nvPr/>
        </p:nvSpPr>
        <p:spPr bwMode="auto">
          <a:xfrm>
            <a:off x="755650" y="2492375"/>
            <a:ext cx="38163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solidFill>
                  <a:srgbClr val="FF0000"/>
                </a:solidFill>
                <a:latin typeface="Calibri" pitchFamily="34" charset="0"/>
              </a:rPr>
              <a:t>C - understanding as awareness of patterns of meaningful interaction</a:t>
            </a:r>
          </a:p>
        </p:txBody>
      </p:sp>
      <p:sp>
        <p:nvSpPr>
          <p:cNvPr id="43017" name="TextBox 12"/>
          <p:cNvSpPr txBox="1">
            <a:spLocks noChangeArrowheads="1"/>
          </p:cNvSpPr>
          <p:nvPr/>
        </p:nvSpPr>
        <p:spPr bwMode="auto">
          <a:xfrm>
            <a:off x="6804025" y="1341438"/>
            <a:ext cx="4318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solidFill>
                  <a:srgbClr val="FF0000"/>
                </a:solidFill>
                <a:latin typeface="Calibri" pitchFamily="34" charset="0"/>
              </a:rPr>
              <a:t>C</a:t>
            </a:r>
          </a:p>
        </p:txBody>
      </p:sp>
      <p:sp>
        <p:nvSpPr>
          <p:cNvPr id="43018" name="TextBox 13"/>
          <p:cNvSpPr txBox="1">
            <a:spLocks noChangeArrowheads="1"/>
          </p:cNvSpPr>
          <p:nvPr/>
        </p:nvSpPr>
        <p:spPr bwMode="auto">
          <a:xfrm>
            <a:off x="755650" y="3284538"/>
            <a:ext cx="38163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solidFill>
                  <a:srgbClr val="FF0000"/>
                </a:solidFill>
                <a:latin typeface="Calibri" pitchFamily="34" charset="0"/>
              </a:rPr>
              <a:t>D - context subject to evolve, or to be revised by the maker at will</a:t>
            </a:r>
          </a:p>
        </p:txBody>
      </p:sp>
      <p:sp>
        <p:nvSpPr>
          <p:cNvPr id="43019" name="TextBox 14"/>
          <p:cNvSpPr txBox="1">
            <a:spLocks noChangeArrowheads="1"/>
          </p:cNvSpPr>
          <p:nvPr/>
        </p:nvSpPr>
        <p:spPr bwMode="auto">
          <a:xfrm>
            <a:off x="8027988" y="1341438"/>
            <a:ext cx="4318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solidFill>
                  <a:srgbClr val="FF0000"/>
                </a:solidFill>
                <a:latin typeface="Calibri" pitchFamily="34" charset="0"/>
              </a:rPr>
              <a:t>D</a:t>
            </a:r>
          </a:p>
        </p:txBody>
      </p:sp>
      <p:sp>
        <p:nvSpPr>
          <p:cNvPr id="43020" name="TextBox 15"/>
          <p:cNvSpPr txBox="1">
            <a:spLocks noChangeArrowheads="1"/>
          </p:cNvSpPr>
          <p:nvPr/>
        </p:nvSpPr>
        <p:spPr bwMode="auto">
          <a:xfrm>
            <a:off x="6084888" y="1700213"/>
            <a:ext cx="1008062" cy="2619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100" b="1">
                <a:solidFill>
                  <a:srgbClr val="FF0000"/>
                </a:solidFill>
                <a:latin typeface="Calibri" pitchFamily="34" charset="0"/>
              </a:rPr>
              <a:t>MAKER</a:t>
            </a:r>
          </a:p>
        </p:txBody>
      </p:sp>
      <p:sp>
        <p:nvSpPr>
          <p:cNvPr id="43021" name="TextBox 16"/>
          <p:cNvSpPr txBox="1">
            <a:spLocks noChangeArrowheads="1"/>
          </p:cNvSpPr>
          <p:nvPr/>
        </p:nvSpPr>
        <p:spPr bwMode="auto">
          <a:xfrm>
            <a:off x="755650" y="4508500"/>
            <a:ext cx="7704138" cy="120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latin typeface="Calibri" pitchFamily="34" charset="0"/>
              </a:rPr>
              <a:t>A –the semantics of construals cf. digit-cabinet, lines</a:t>
            </a:r>
          </a:p>
          <a:p>
            <a:r>
              <a:rPr lang="en-GB">
                <a:latin typeface="Calibri" pitchFamily="34" charset="0"/>
              </a:rPr>
              <a:t>B – cf. malaria / lift adventure</a:t>
            </a:r>
          </a:p>
          <a:p>
            <a:r>
              <a:rPr lang="en-GB">
                <a:latin typeface="Calibri" pitchFamily="34" charset="0"/>
              </a:rPr>
              <a:t>C – what it means to play a game of noughts and crosses / using vi editor</a:t>
            </a:r>
          </a:p>
          <a:p>
            <a:r>
              <a:rPr lang="en-GB">
                <a:latin typeface="Calibri" pitchFamily="34" charset="0"/>
              </a:rPr>
              <a:t>D – the experimental paradox / making the transition from construal to program</a:t>
            </a: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315293-2C87-4DEE-A0EE-368DA86812C2}" type="slidenum">
              <a:rPr lang="en-GB" smtClean="0"/>
              <a:pPr>
                <a:defRPr/>
              </a:pPr>
              <a:t>32</a:t>
            </a:fld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dirty="0" smtClean="0"/>
              <a:t>An environment for making </a:t>
            </a:r>
            <a:r>
              <a:rPr lang="en-GB" dirty="0" err="1" smtClean="0"/>
              <a:t>construals</a:t>
            </a:r>
            <a:endParaRPr lang="en-GB" dirty="0" smtClean="0"/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GB" smtClean="0"/>
              <a:t>Symbol list comprising</a:t>
            </a:r>
          </a:p>
          <a:p>
            <a:pPr eaLnBrk="1" hangingPunct="1"/>
            <a:r>
              <a:rPr lang="en-GB" smtClean="0"/>
              <a:t>Definition list – observables + dependencies</a:t>
            </a:r>
          </a:p>
          <a:p>
            <a:pPr eaLnBrk="1" hangingPunct="1"/>
            <a:r>
              <a:rPr lang="en-GB" smtClean="0"/>
              <a:t>Function list – framing dependencies</a:t>
            </a:r>
          </a:p>
          <a:p>
            <a:pPr eaLnBrk="1" hangingPunct="1"/>
            <a:r>
              <a:rPr lang="en-GB" smtClean="0"/>
              <a:t>Action list – automating agency</a:t>
            </a:r>
          </a:p>
          <a:p>
            <a:pPr eaLnBrk="1" hangingPunct="1"/>
            <a:endParaRPr lang="en-GB" smtClean="0"/>
          </a:p>
          <a:p>
            <a:pPr eaLnBrk="1" hangingPunct="1">
              <a:buFont typeface="Arial" charset="0"/>
              <a:buNone/>
            </a:pPr>
            <a:r>
              <a:rPr lang="en-GB" smtClean="0"/>
              <a:t>Abstract dependency relationships</a:t>
            </a:r>
          </a:p>
          <a:p>
            <a:pPr eaLnBrk="1" hangingPunct="1">
              <a:buFont typeface="Arial" charset="0"/>
              <a:buNone/>
            </a:pPr>
            <a:r>
              <a:rPr lang="en-GB" smtClean="0"/>
              <a:t>	dependency map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7E8B76-5BA6-4C22-8475-74BF656CEA17}" type="slidenum">
              <a:rPr lang="en-GB" smtClean="0"/>
              <a:pPr>
                <a:defRPr/>
              </a:pPr>
              <a:t>34</a:t>
            </a:fld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5413"/>
            <a:ext cx="8229600" cy="1143000"/>
          </a:xfrm>
        </p:spPr>
        <p:txBody>
          <a:bodyPr/>
          <a:lstStyle/>
          <a:p>
            <a:pPr eaLnBrk="1" hangingPunct="1"/>
            <a:r>
              <a:rPr lang="en-GB" sz="3600" smtClean="0"/>
              <a:t>Definitive scripts as “germs of a construal”</a:t>
            </a:r>
          </a:p>
        </p:txBody>
      </p:sp>
      <p:grpSp>
        <p:nvGrpSpPr>
          <p:cNvPr id="2" name="Group 54"/>
          <p:cNvGrpSpPr>
            <a:grpSpLocks/>
          </p:cNvGrpSpPr>
          <p:nvPr/>
        </p:nvGrpSpPr>
        <p:grpSpPr bwMode="auto">
          <a:xfrm>
            <a:off x="4608513" y="1311275"/>
            <a:ext cx="4487862" cy="2693988"/>
            <a:chOff x="2903" y="1422"/>
            <a:chExt cx="2827" cy="1697"/>
          </a:xfrm>
        </p:grpSpPr>
        <p:sp>
          <p:nvSpPr>
            <p:cNvPr id="50208" name="Oval 17"/>
            <p:cNvSpPr>
              <a:spLocks noChangeArrowheads="1"/>
            </p:cNvSpPr>
            <p:nvPr/>
          </p:nvSpPr>
          <p:spPr bwMode="auto">
            <a:xfrm>
              <a:off x="2925" y="1570"/>
              <a:ext cx="46" cy="45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50209" name="Text Box 19"/>
            <p:cNvSpPr txBox="1">
              <a:spLocks noChangeArrowheads="1"/>
            </p:cNvSpPr>
            <p:nvPr/>
          </p:nvSpPr>
          <p:spPr bwMode="auto">
            <a:xfrm>
              <a:off x="3094" y="1422"/>
              <a:ext cx="1972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2800">
                  <a:latin typeface="Calibri" pitchFamily="34" charset="0"/>
                  <a:sym typeface="Symbol" pitchFamily="18" charset="2"/>
                </a:rPr>
                <a:t></a:t>
              </a:r>
              <a:r>
                <a:rPr lang="en-GB" sz="2800">
                  <a:latin typeface="Calibri" pitchFamily="34" charset="0"/>
                </a:rPr>
                <a:t> a definitive script</a:t>
              </a:r>
            </a:p>
          </p:txBody>
        </p:sp>
        <p:sp>
          <p:nvSpPr>
            <p:cNvPr id="50210" name="Text Box 20"/>
            <p:cNvSpPr txBox="1">
              <a:spLocks noChangeArrowheads="1"/>
            </p:cNvSpPr>
            <p:nvPr/>
          </p:nvSpPr>
          <p:spPr bwMode="auto">
            <a:xfrm>
              <a:off x="3107" y="1842"/>
              <a:ext cx="2623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2800">
                  <a:latin typeface="Calibri" pitchFamily="34" charset="0"/>
                  <a:sym typeface="Symbol" pitchFamily="18" charset="2"/>
                </a:rPr>
                <a:t></a:t>
              </a:r>
              <a:r>
                <a:rPr lang="en-GB" sz="2800">
                  <a:latin typeface="Calibri" pitchFamily="34" charset="0"/>
                </a:rPr>
                <a:t> a nonsense redefinition</a:t>
              </a:r>
            </a:p>
          </p:txBody>
        </p:sp>
        <p:sp>
          <p:nvSpPr>
            <p:cNvPr id="50211" name="Text Box 21"/>
            <p:cNvSpPr txBox="1">
              <a:spLocks noChangeArrowheads="1"/>
            </p:cNvSpPr>
            <p:nvPr/>
          </p:nvSpPr>
          <p:spPr bwMode="auto">
            <a:xfrm>
              <a:off x="3107" y="2341"/>
              <a:ext cx="253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2800">
                  <a:latin typeface="Calibri" pitchFamily="34" charset="0"/>
                  <a:sym typeface="Symbol" pitchFamily="18" charset="2"/>
                </a:rPr>
                <a:t></a:t>
              </a:r>
              <a:r>
                <a:rPr lang="en-GB" sz="2800">
                  <a:latin typeface="Calibri" pitchFamily="34" charset="0"/>
                </a:rPr>
                <a:t> a plausible redefinition</a:t>
              </a:r>
            </a:p>
          </p:txBody>
        </p:sp>
        <p:sp>
          <p:nvSpPr>
            <p:cNvPr id="50212" name="Text Box 22"/>
            <p:cNvSpPr txBox="1">
              <a:spLocks noChangeArrowheads="1"/>
            </p:cNvSpPr>
            <p:nvPr/>
          </p:nvSpPr>
          <p:spPr bwMode="auto">
            <a:xfrm>
              <a:off x="3107" y="2792"/>
              <a:ext cx="234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2800">
                  <a:latin typeface="Calibri" pitchFamily="34" charset="0"/>
                  <a:sym typeface="Symbol" pitchFamily="18" charset="2"/>
                </a:rPr>
                <a:t></a:t>
              </a:r>
              <a:r>
                <a:rPr lang="en-GB" sz="2800">
                  <a:latin typeface="Calibri" pitchFamily="34" charset="0"/>
                </a:rPr>
                <a:t> a ritualised definition</a:t>
              </a:r>
            </a:p>
          </p:txBody>
        </p:sp>
        <p:sp>
          <p:nvSpPr>
            <p:cNvPr id="50213" name="Line 36"/>
            <p:cNvSpPr>
              <a:spLocks noChangeShapeType="1"/>
            </p:cNvSpPr>
            <p:nvPr/>
          </p:nvSpPr>
          <p:spPr bwMode="auto">
            <a:xfrm flipH="1" flipV="1">
              <a:off x="2969" y="1934"/>
              <a:ext cx="92" cy="226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0214" name="Line 37"/>
            <p:cNvSpPr>
              <a:spLocks noChangeShapeType="1"/>
            </p:cNvSpPr>
            <p:nvPr/>
          </p:nvSpPr>
          <p:spPr bwMode="auto">
            <a:xfrm flipV="1">
              <a:off x="2903" y="2341"/>
              <a:ext cx="158" cy="227"/>
            </a:xfrm>
            <a:prstGeom prst="line">
              <a:avLst/>
            </a:prstGeom>
            <a:noFill/>
            <a:ln w="19050">
              <a:solidFill>
                <a:srgbClr val="00FF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0215" name="Line 38"/>
            <p:cNvSpPr>
              <a:spLocks noChangeShapeType="1"/>
            </p:cNvSpPr>
            <p:nvPr/>
          </p:nvSpPr>
          <p:spPr bwMode="auto">
            <a:xfrm flipH="1" flipV="1">
              <a:off x="2924" y="2840"/>
              <a:ext cx="137" cy="272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3" name="Group 53"/>
          <p:cNvGrpSpPr>
            <a:grpSpLocks/>
          </p:cNvGrpSpPr>
          <p:nvPr/>
        </p:nvGrpSpPr>
        <p:grpSpPr bwMode="auto">
          <a:xfrm>
            <a:off x="611188" y="1412875"/>
            <a:ext cx="3097212" cy="2592388"/>
            <a:chOff x="385" y="1253"/>
            <a:chExt cx="1951" cy="1633"/>
          </a:xfrm>
        </p:grpSpPr>
        <p:sp>
          <p:nvSpPr>
            <p:cNvPr id="50183" name="Line 4"/>
            <p:cNvSpPr>
              <a:spLocks noChangeShapeType="1"/>
            </p:cNvSpPr>
            <p:nvPr/>
          </p:nvSpPr>
          <p:spPr bwMode="auto">
            <a:xfrm flipH="1" flipV="1">
              <a:off x="748" y="1616"/>
              <a:ext cx="681" cy="544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0184" name="Line 5"/>
            <p:cNvSpPr>
              <a:spLocks noChangeShapeType="1"/>
            </p:cNvSpPr>
            <p:nvPr/>
          </p:nvSpPr>
          <p:spPr bwMode="auto">
            <a:xfrm flipV="1">
              <a:off x="1429" y="1480"/>
              <a:ext cx="203" cy="68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0185" name="Line 6"/>
            <p:cNvSpPr>
              <a:spLocks noChangeShapeType="1"/>
            </p:cNvSpPr>
            <p:nvPr/>
          </p:nvSpPr>
          <p:spPr bwMode="auto">
            <a:xfrm flipH="1" flipV="1">
              <a:off x="1429" y="2160"/>
              <a:ext cx="681" cy="544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0186" name="Line 7"/>
            <p:cNvSpPr>
              <a:spLocks noChangeShapeType="1"/>
            </p:cNvSpPr>
            <p:nvPr/>
          </p:nvSpPr>
          <p:spPr bwMode="auto">
            <a:xfrm flipV="1">
              <a:off x="1429" y="1843"/>
              <a:ext cx="816" cy="317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0187" name="Line 8"/>
            <p:cNvSpPr>
              <a:spLocks noChangeShapeType="1"/>
            </p:cNvSpPr>
            <p:nvPr/>
          </p:nvSpPr>
          <p:spPr bwMode="auto">
            <a:xfrm flipH="1">
              <a:off x="567" y="2160"/>
              <a:ext cx="862" cy="182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0188" name="Line 9"/>
            <p:cNvSpPr>
              <a:spLocks noChangeShapeType="1"/>
            </p:cNvSpPr>
            <p:nvPr/>
          </p:nvSpPr>
          <p:spPr bwMode="auto">
            <a:xfrm flipV="1">
              <a:off x="1202" y="2160"/>
              <a:ext cx="203" cy="680"/>
            </a:xfrm>
            <a:prstGeom prst="line">
              <a:avLst/>
            </a:prstGeom>
            <a:noFill/>
            <a:ln w="19050">
              <a:solidFill>
                <a:srgbClr val="00FF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0189" name="Line 10"/>
            <p:cNvSpPr>
              <a:spLocks noChangeShapeType="1"/>
            </p:cNvSpPr>
            <p:nvPr/>
          </p:nvSpPr>
          <p:spPr bwMode="auto">
            <a:xfrm flipH="1" flipV="1">
              <a:off x="431" y="1752"/>
              <a:ext cx="998" cy="408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0190" name="Line 11"/>
            <p:cNvSpPr>
              <a:spLocks noChangeShapeType="1"/>
            </p:cNvSpPr>
            <p:nvPr/>
          </p:nvSpPr>
          <p:spPr bwMode="auto">
            <a:xfrm flipV="1">
              <a:off x="1429" y="1299"/>
              <a:ext cx="45" cy="816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0191" name="Line 12"/>
            <p:cNvSpPr>
              <a:spLocks noChangeShapeType="1"/>
            </p:cNvSpPr>
            <p:nvPr/>
          </p:nvSpPr>
          <p:spPr bwMode="auto">
            <a:xfrm flipH="1" flipV="1">
              <a:off x="1428" y="2160"/>
              <a:ext cx="273" cy="680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0192" name="Line 13"/>
            <p:cNvSpPr>
              <a:spLocks noChangeShapeType="1"/>
            </p:cNvSpPr>
            <p:nvPr/>
          </p:nvSpPr>
          <p:spPr bwMode="auto">
            <a:xfrm flipV="1">
              <a:off x="1429" y="1570"/>
              <a:ext cx="420" cy="544"/>
            </a:xfrm>
            <a:prstGeom prst="line">
              <a:avLst/>
            </a:prstGeom>
            <a:noFill/>
            <a:ln w="19050">
              <a:solidFill>
                <a:srgbClr val="00FF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0193" name="Line 14"/>
            <p:cNvSpPr>
              <a:spLocks noChangeShapeType="1"/>
            </p:cNvSpPr>
            <p:nvPr/>
          </p:nvSpPr>
          <p:spPr bwMode="auto">
            <a:xfrm flipV="1">
              <a:off x="838" y="2160"/>
              <a:ext cx="545" cy="45"/>
            </a:xfrm>
            <a:prstGeom prst="line">
              <a:avLst/>
            </a:prstGeom>
            <a:noFill/>
            <a:ln w="19050">
              <a:solidFill>
                <a:srgbClr val="00FF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0194" name="Line 15"/>
            <p:cNvSpPr>
              <a:spLocks noChangeShapeType="1"/>
            </p:cNvSpPr>
            <p:nvPr/>
          </p:nvSpPr>
          <p:spPr bwMode="auto">
            <a:xfrm>
              <a:off x="1429" y="2159"/>
              <a:ext cx="862" cy="46"/>
            </a:xfrm>
            <a:prstGeom prst="line">
              <a:avLst/>
            </a:prstGeom>
            <a:noFill/>
            <a:ln w="19050">
              <a:solidFill>
                <a:srgbClr val="00FF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0195" name="Oval 16"/>
            <p:cNvSpPr>
              <a:spLocks noChangeArrowheads="1"/>
            </p:cNvSpPr>
            <p:nvPr/>
          </p:nvSpPr>
          <p:spPr bwMode="auto">
            <a:xfrm>
              <a:off x="1405" y="2137"/>
              <a:ext cx="46" cy="45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50196" name="Oval 39"/>
            <p:cNvSpPr>
              <a:spLocks noChangeArrowheads="1"/>
            </p:cNvSpPr>
            <p:nvPr/>
          </p:nvSpPr>
          <p:spPr bwMode="auto">
            <a:xfrm>
              <a:off x="2245" y="1797"/>
              <a:ext cx="46" cy="45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50197" name="Oval 40"/>
            <p:cNvSpPr>
              <a:spLocks noChangeArrowheads="1"/>
            </p:cNvSpPr>
            <p:nvPr/>
          </p:nvSpPr>
          <p:spPr bwMode="auto">
            <a:xfrm>
              <a:off x="1837" y="1525"/>
              <a:ext cx="46" cy="45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50198" name="Oval 41"/>
            <p:cNvSpPr>
              <a:spLocks noChangeArrowheads="1"/>
            </p:cNvSpPr>
            <p:nvPr/>
          </p:nvSpPr>
          <p:spPr bwMode="auto">
            <a:xfrm>
              <a:off x="1610" y="1434"/>
              <a:ext cx="46" cy="45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50199" name="Oval 42"/>
            <p:cNvSpPr>
              <a:spLocks noChangeArrowheads="1"/>
            </p:cNvSpPr>
            <p:nvPr/>
          </p:nvSpPr>
          <p:spPr bwMode="auto">
            <a:xfrm>
              <a:off x="1473" y="1253"/>
              <a:ext cx="46" cy="45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50200" name="Oval 43"/>
            <p:cNvSpPr>
              <a:spLocks noChangeArrowheads="1"/>
            </p:cNvSpPr>
            <p:nvPr/>
          </p:nvSpPr>
          <p:spPr bwMode="auto">
            <a:xfrm>
              <a:off x="703" y="1571"/>
              <a:ext cx="46" cy="45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50201" name="Oval 44"/>
            <p:cNvSpPr>
              <a:spLocks noChangeArrowheads="1"/>
            </p:cNvSpPr>
            <p:nvPr/>
          </p:nvSpPr>
          <p:spPr bwMode="auto">
            <a:xfrm>
              <a:off x="2290" y="2206"/>
              <a:ext cx="46" cy="45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50202" name="Oval 45"/>
            <p:cNvSpPr>
              <a:spLocks noChangeArrowheads="1"/>
            </p:cNvSpPr>
            <p:nvPr/>
          </p:nvSpPr>
          <p:spPr bwMode="auto">
            <a:xfrm>
              <a:off x="2108" y="2704"/>
              <a:ext cx="46" cy="45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50203" name="Oval 46"/>
            <p:cNvSpPr>
              <a:spLocks noChangeArrowheads="1"/>
            </p:cNvSpPr>
            <p:nvPr/>
          </p:nvSpPr>
          <p:spPr bwMode="auto">
            <a:xfrm>
              <a:off x="1700" y="2841"/>
              <a:ext cx="46" cy="45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50204" name="Oval 47"/>
            <p:cNvSpPr>
              <a:spLocks noChangeArrowheads="1"/>
            </p:cNvSpPr>
            <p:nvPr/>
          </p:nvSpPr>
          <p:spPr bwMode="auto">
            <a:xfrm>
              <a:off x="1156" y="2840"/>
              <a:ext cx="46" cy="45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50205" name="Oval 48"/>
            <p:cNvSpPr>
              <a:spLocks noChangeArrowheads="1"/>
            </p:cNvSpPr>
            <p:nvPr/>
          </p:nvSpPr>
          <p:spPr bwMode="auto">
            <a:xfrm>
              <a:off x="385" y="1707"/>
              <a:ext cx="46" cy="45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50206" name="Oval 49"/>
            <p:cNvSpPr>
              <a:spLocks noChangeArrowheads="1"/>
            </p:cNvSpPr>
            <p:nvPr/>
          </p:nvSpPr>
          <p:spPr bwMode="auto">
            <a:xfrm>
              <a:off x="521" y="2342"/>
              <a:ext cx="46" cy="45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50207" name="Oval 50"/>
            <p:cNvSpPr>
              <a:spLocks noChangeArrowheads="1"/>
            </p:cNvSpPr>
            <p:nvPr/>
          </p:nvSpPr>
          <p:spPr bwMode="auto">
            <a:xfrm>
              <a:off x="793" y="2160"/>
              <a:ext cx="46" cy="45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</p:grpSp>
      <p:sp>
        <p:nvSpPr>
          <p:cNvPr id="50181" name="Text Box 52"/>
          <p:cNvSpPr txBox="1">
            <a:spLocks noChangeArrowheads="1"/>
          </p:cNvSpPr>
          <p:nvPr/>
        </p:nvSpPr>
        <p:spPr bwMode="auto">
          <a:xfrm>
            <a:off x="592138" y="4575175"/>
            <a:ext cx="8012112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>
                <a:solidFill>
                  <a:srgbClr val="00FF00"/>
                </a:solidFill>
                <a:latin typeface="Calibri" pitchFamily="34" charset="0"/>
              </a:rPr>
              <a:t>Plausible </a:t>
            </a:r>
            <a:r>
              <a:rPr lang="en-GB" sz="2400">
                <a:latin typeface="Calibri" pitchFamily="34" charset="0"/>
              </a:rPr>
              <a:t>: </a:t>
            </a:r>
            <a:r>
              <a:rPr lang="en-GB" sz="2400" i="1">
                <a:latin typeface="Calibri" pitchFamily="34" charset="0"/>
              </a:rPr>
              <a:t>could</a:t>
            </a:r>
            <a:r>
              <a:rPr lang="en-GB" sz="2400">
                <a:latin typeface="Calibri" pitchFamily="34" charset="0"/>
              </a:rPr>
              <a:t> open the desk drawer</a:t>
            </a:r>
          </a:p>
          <a:p>
            <a:r>
              <a:rPr lang="en-GB" sz="2400">
                <a:latin typeface="Calibri" pitchFamily="34" charset="0"/>
              </a:rPr>
              <a:t>	– note continuous spectrum of redefinitions</a:t>
            </a:r>
          </a:p>
          <a:p>
            <a:r>
              <a:rPr lang="en-GB" sz="2400">
                <a:solidFill>
                  <a:srgbClr val="3333CC"/>
                </a:solidFill>
                <a:latin typeface="Calibri" pitchFamily="34" charset="0"/>
              </a:rPr>
              <a:t>Ritualised</a:t>
            </a:r>
            <a:r>
              <a:rPr lang="en-GB" sz="2400">
                <a:solidFill>
                  <a:srgbClr val="00FF00"/>
                </a:solidFill>
                <a:latin typeface="Calibri" pitchFamily="34" charset="0"/>
              </a:rPr>
              <a:t> </a:t>
            </a:r>
            <a:r>
              <a:rPr lang="en-GB" sz="2400">
                <a:latin typeface="Calibri" pitchFamily="34" charset="0"/>
              </a:rPr>
              <a:t>: door </a:t>
            </a:r>
            <a:r>
              <a:rPr lang="en-GB" sz="2400" i="1">
                <a:latin typeface="Calibri" pitchFamily="34" charset="0"/>
              </a:rPr>
              <a:t>automatically</a:t>
            </a:r>
            <a:r>
              <a:rPr lang="en-GB" sz="2400">
                <a:latin typeface="Calibri" pitchFamily="34" charset="0"/>
              </a:rPr>
              <a:t> closes after being opened</a:t>
            </a:r>
          </a:p>
          <a:p>
            <a:r>
              <a:rPr lang="en-GB" sz="2400">
                <a:solidFill>
                  <a:srgbClr val="FF3300"/>
                </a:solidFill>
                <a:latin typeface="Calibri" pitchFamily="34" charset="0"/>
              </a:rPr>
              <a:t>Nonsense</a:t>
            </a:r>
            <a:r>
              <a:rPr lang="en-GB" sz="2400">
                <a:solidFill>
                  <a:srgbClr val="00FF00"/>
                </a:solidFill>
                <a:latin typeface="Calibri" pitchFamily="34" charset="0"/>
              </a:rPr>
              <a:t> </a:t>
            </a:r>
            <a:r>
              <a:rPr lang="en-GB" sz="2400">
                <a:latin typeface="Calibri" pitchFamily="34" charset="0"/>
              </a:rPr>
              <a:t>: opening the drawer makes the room smaller</a:t>
            </a:r>
          </a:p>
        </p:txBody>
      </p:sp>
      <p:sp>
        <p:nvSpPr>
          <p:cNvPr id="40" name="Slide Number Placeholder 3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F57BD1-98E0-4A07-BF55-BB1B36590D29}" type="slidenum">
              <a:rPr lang="en-GB" smtClean="0"/>
              <a:pPr>
                <a:defRPr/>
              </a:pPr>
              <a:t>35</a:t>
            </a:fld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Object 1"/>
          <p:cNvPicPr>
            <a:picLocks noChangeAspect="1" noChangeArrowheads="1"/>
          </p:cNvPicPr>
          <p:nvPr/>
        </p:nvPicPr>
        <p:blipFill>
          <a:blip r:embed="rId2" cstate="print"/>
          <a:srcRect t="-3438" r="-2417" b="-89"/>
          <a:stretch>
            <a:fillRect/>
          </a:stretch>
        </p:blipFill>
        <p:spPr bwMode="auto">
          <a:xfrm>
            <a:off x="611188" y="333375"/>
            <a:ext cx="8331200" cy="5919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6EFAA1-B199-4D21-92DF-0FACA9112BE4}" type="slidenum">
              <a:rPr lang="en-GB" smtClean="0"/>
              <a:pPr>
                <a:defRPr/>
              </a:pPr>
              <a:t>36</a:t>
            </a:fld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Issues for practice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Key claims for making </a:t>
            </a:r>
            <a:r>
              <a:rPr lang="en-GB" dirty="0" err="1" smtClean="0"/>
              <a:t>construals</a:t>
            </a:r>
            <a:r>
              <a:rPr lang="en-GB" dirty="0" smtClean="0"/>
              <a:t> are not justified by our practical implementation:</a:t>
            </a:r>
          </a:p>
          <a:p>
            <a:pPr lvl="1"/>
            <a:r>
              <a:rPr lang="en-GB" dirty="0" smtClean="0"/>
              <a:t>It is not easy for a non-technical person to comprehend a construal in the MCE</a:t>
            </a:r>
          </a:p>
          <a:p>
            <a:pPr lvl="2"/>
            <a:r>
              <a:rPr lang="en-GB" dirty="0" smtClean="0"/>
              <a:t>Scripts </a:t>
            </a:r>
            <a:r>
              <a:rPr lang="en-GB" i="1" dirty="0" smtClean="0"/>
              <a:t>are too long</a:t>
            </a:r>
          </a:p>
          <a:p>
            <a:pPr lvl="2"/>
            <a:r>
              <a:rPr lang="en-GB" dirty="0" smtClean="0"/>
              <a:t>Names </a:t>
            </a:r>
            <a:r>
              <a:rPr lang="en-GB" i="1" dirty="0" smtClean="0"/>
              <a:t>are too obscure</a:t>
            </a:r>
          </a:p>
          <a:p>
            <a:pPr lvl="2"/>
            <a:r>
              <a:rPr lang="en-GB" dirty="0" smtClean="0"/>
              <a:t>Scripts </a:t>
            </a:r>
            <a:r>
              <a:rPr lang="en-GB" i="1" dirty="0" smtClean="0"/>
              <a:t>cannot easily be searched</a:t>
            </a:r>
          </a:p>
          <a:p>
            <a:pPr lvl="2"/>
            <a:r>
              <a:rPr lang="en-GB" i="1" dirty="0" smtClean="0"/>
              <a:t>It’s hard to know </a:t>
            </a:r>
            <a:r>
              <a:rPr lang="en-GB" dirty="0" smtClean="0"/>
              <a:t>what the current definition of an observable is</a:t>
            </a:r>
          </a:p>
          <a:p>
            <a:pPr>
              <a:buNone/>
            </a:pPr>
            <a:r>
              <a:rPr lang="en-GB" dirty="0" smtClean="0"/>
              <a:t>!!	The connections in experience </a:t>
            </a:r>
            <a:r>
              <a:rPr lang="en-GB" b="1" dirty="0" smtClean="0"/>
              <a:t>aren’t</a:t>
            </a:r>
            <a:r>
              <a:rPr lang="en-GB" dirty="0" smtClean="0"/>
              <a:t> easy to appreciate directly in the MCE: in addition</a:t>
            </a:r>
          </a:p>
          <a:p>
            <a:pPr>
              <a:buNone/>
            </a:pPr>
            <a:r>
              <a:rPr lang="en-GB" dirty="0" smtClean="0"/>
              <a:t>!!	JavaScript programming as practised illustrates some of the characteristics of making </a:t>
            </a:r>
            <a:r>
              <a:rPr lang="en-GB" dirty="0" err="1" smtClean="0"/>
              <a:t>construals</a:t>
            </a:r>
            <a:r>
              <a:rPr lang="en-GB" dirty="0" smtClean="0"/>
              <a:t> better than working in the MCE does</a:t>
            </a:r>
            <a:endParaRPr lang="en-GB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Necessary improvements ...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documentation </a:t>
            </a:r>
            <a:r>
              <a:rPr lang="en-GB" dirty="0" smtClean="0"/>
              <a:t>through </a:t>
            </a:r>
            <a:r>
              <a:rPr lang="en-GB" dirty="0" smtClean="0"/>
              <a:t>automatic processing </a:t>
            </a:r>
            <a:r>
              <a:rPr lang="en-GB" dirty="0" smtClean="0"/>
              <a:t>of appropriately commented scripts</a:t>
            </a:r>
          </a:p>
          <a:p>
            <a:r>
              <a:rPr lang="en-GB" dirty="0" smtClean="0"/>
              <a:t>walkthrough </a:t>
            </a:r>
            <a:r>
              <a:rPr lang="en-GB" dirty="0" smtClean="0"/>
              <a:t>techniques such as apply to the Lift Adventure</a:t>
            </a:r>
          </a:p>
          <a:p>
            <a:r>
              <a:rPr lang="en-GB" dirty="0" smtClean="0"/>
              <a:t>the </a:t>
            </a:r>
            <a:r>
              <a:rPr lang="en-GB" b="1" dirty="0" smtClean="0"/>
              <a:t>with</a:t>
            </a:r>
            <a:r>
              <a:rPr lang="en-GB" dirty="0" smtClean="0"/>
              <a:t> </a:t>
            </a:r>
            <a:r>
              <a:rPr lang="en-GB" dirty="0" smtClean="0"/>
              <a:t>construct as a way of capturing richer modes of observation</a:t>
            </a:r>
            <a:endParaRPr lang="en-GB" dirty="0" smtClean="0"/>
          </a:p>
          <a:p>
            <a:r>
              <a:rPr lang="en-GB" b="1" dirty="0" smtClean="0"/>
              <a:t>when</a:t>
            </a:r>
            <a:r>
              <a:rPr lang="en-GB" dirty="0" smtClean="0"/>
              <a:t>'s </a:t>
            </a:r>
            <a:r>
              <a:rPr lang="en-GB" dirty="0" smtClean="0"/>
              <a:t>and management of </a:t>
            </a:r>
            <a:r>
              <a:rPr lang="en-GB" dirty="0" smtClean="0"/>
              <a:t>concurrency: reflecting the personal informal nature of action</a:t>
            </a:r>
          </a:p>
          <a:p>
            <a:r>
              <a:rPr lang="en-GB" b="1" dirty="0" smtClean="0"/>
              <a:t>loops</a:t>
            </a:r>
            <a:r>
              <a:rPr lang="en-GB" dirty="0" smtClean="0"/>
              <a:t> </a:t>
            </a:r>
            <a:r>
              <a:rPr lang="en-GB" dirty="0" smtClean="0"/>
              <a:t>and script generation</a:t>
            </a: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“Construal”?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smtClean="0"/>
              <a:t>‘my explanation’ for phenomenon X</a:t>
            </a:r>
          </a:p>
          <a:p>
            <a:pPr eaLnBrk="1" hangingPunct="1"/>
            <a:r>
              <a:rPr lang="en-GB" smtClean="0"/>
              <a:t>how I think about X</a:t>
            </a:r>
          </a:p>
          <a:p>
            <a:pPr eaLnBrk="1" hangingPunct="1"/>
            <a:r>
              <a:rPr lang="en-GB" smtClean="0"/>
              <a:t>how I think X works</a:t>
            </a:r>
          </a:p>
          <a:p>
            <a:pPr eaLnBrk="1" hangingPunct="1"/>
            <a:r>
              <a:rPr lang="en-GB" smtClean="0"/>
              <a:t>how I think X is constructed / put together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 do </a:t>
            </a:r>
            <a:r>
              <a:rPr lang="en-GB" dirty="0" err="1" smtClean="0"/>
              <a:t>construals</a:t>
            </a:r>
            <a:r>
              <a:rPr lang="en-GB" dirty="0" smtClean="0"/>
              <a:t> matter?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What difference does it make that we attribute sickness to a virus or a bacterium or to the sinfulness of our forefathers?</a:t>
            </a:r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It doesn’t necessarily mean that we can cure a patient/ stop an epidemic etc but it orients in a more appropriate way to this task</a:t>
            </a:r>
          </a:p>
          <a:p>
            <a:r>
              <a:rPr lang="en-GB" dirty="0" smtClean="0"/>
              <a:t>What difference does it make that </a:t>
            </a:r>
            <a:r>
              <a:rPr lang="en-GB" dirty="0" smtClean="0"/>
              <a:t>we have a post-Aristotelian view of the heavens?</a:t>
            </a:r>
          </a:p>
          <a:p>
            <a:pPr>
              <a:buNone/>
            </a:pPr>
            <a:r>
              <a:rPr lang="en-GB" dirty="0" smtClean="0"/>
              <a:t>&gt;	We can integrate our understanding of physical events better and can exploit this to </a:t>
            </a:r>
            <a:r>
              <a:rPr lang="en-GB" smtClean="0"/>
              <a:t>do things</a:t>
            </a:r>
            <a:endParaRPr lang="en-GB" dirty="0" smtClean="0"/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Varieties of construal we make …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smtClean="0"/>
              <a:t>… of things we understand very well e.g. how a internal combustion engine works</a:t>
            </a:r>
          </a:p>
          <a:p>
            <a:pPr eaLnBrk="1" hangingPunct="1"/>
            <a:r>
              <a:rPr lang="en-GB" smtClean="0"/>
              <a:t>… of unexpected occurrences for which we have no ready explanation</a:t>
            </a:r>
          </a:p>
          <a:p>
            <a:pPr eaLnBrk="1" hangingPunct="1"/>
            <a:r>
              <a:rPr lang="en-GB" smtClean="0"/>
              <a:t>… of how learning activities take place</a:t>
            </a:r>
          </a:p>
          <a:p>
            <a:pPr eaLnBrk="1" hangingPunct="1"/>
            <a:r>
              <a:rPr lang="en-GB" smtClean="0"/>
              <a:t>… of what it might be possible or desirable to construct </a:t>
            </a:r>
          </a:p>
          <a:p>
            <a:pPr eaLnBrk="1" hangingPunct="1">
              <a:buFont typeface="Arial" charset="0"/>
              <a:buNone/>
            </a:pPr>
            <a:endParaRPr lang="en-GB" smtClean="0"/>
          </a:p>
          <a:p>
            <a:pPr eaLnBrk="1" hangingPunct="1"/>
            <a:endParaRPr lang="en-GB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Examples of construals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323850" y="1628775"/>
            <a:ext cx="8496300" cy="4525963"/>
          </a:xfrm>
        </p:spPr>
        <p:txBody>
          <a:bodyPr/>
          <a:lstStyle/>
          <a:p>
            <a:r>
              <a:rPr lang="en-GB" dirty="0" smtClean="0"/>
              <a:t>A </a:t>
            </a:r>
            <a:r>
              <a:rPr lang="en-GB" dirty="0" smtClean="0"/>
              <a:t>car engine [enginewithgearsSidbury2010</a:t>
            </a:r>
            <a:r>
              <a:rPr lang="en-GB" dirty="0" smtClean="0"/>
              <a:t>]</a:t>
            </a:r>
          </a:p>
          <a:p>
            <a:pPr eaLnBrk="1" hangingPunct="1"/>
            <a:r>
              <a:rPr lang="en-GB" dirty="0" smtClean="0"/>
              <a:t>Shopping</a:t>
            </a:r>
          </a:p>
          <a:p>
            <a:pPr eaLnBrk="1" hangingPunct="1"/>
            <a:r>
              <a:rPr lang="en-GB" dirty="0" smtClean="0"/>
              <a:t>Solar system</a:t>
            </a:r>
            <a:endParaRPr lang="en-GB" dirty="0" smtClean="0"/>
          </a:p>
          <a:p>
            <a:pPr eaLnBrk="1" hangingPunct="1"/>
            <a:r>
              <a:rPr lang="en-GB" dirty="0" smtClean="0"/>
              <a:t>Adventures in a lift ...</a:t>
            </a:r>
          </a:p>
          <a:p>
            <a:pPr eaLnBrk="1" hangingPunct="1"/>
            <a:r>
              <a:rPr lang="en-GB" dirty="0" smtClean="0"/>
              <a:t>Playing noughts-and-crosses [oxoGardner1999]</a:t>
            </a:r>
          </a:p>
          <a:p>
            <a:pPr eaLnBrk="1" hangingPunct="1"/>
            <a:r>
              <a:rPr lang="en-GB" dirty="0" smtClean="0"/>
              <a:t>A design for a room [roomdemolabShao2012]</a:t>
            </a:r>
          </a:p>
          <a:p>
            <a:pPr eaLnBrk="1" hangingPunct="1">
              <a:buFont typeface="Arial" charset="0"/>
              <a:buNone/>
            </a:pPr>
            <a:endParaRPr lang="en-GB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3019F3-D5F6-4B33-BF81-91C2AC84AE92}" type="slidenum">
              <a:rPr lang="en-GB"/>
              <a:pPr>
                <a:defRPr/>
              </a:pPr>
              <a:t>7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/>
          <p:cNvPicPr>
            <a:picLocks noChangeAspect="1" noChangeArrowheads="1"/>
          </p:cNvPicPr>
          <p:nvPr/>
        </p:nvPicPr>
        <p:blipFill>
          <a:blip r:embed="rId2" cstate="print"/>
          <a:srcRect l="10091" t="22806" b="2074"/>
          <a:stretch>
            <a:fillRect/>
          </a:stretch>
        </p:blipFill>
        <p:spPr bwMode="auto">
          <a:xfrm>
            <a:off x="2124075" y="1052513"/>
            <a:ext cx="4545013" cy="4348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TextBox 4"/>
          <p:cNvSpPr txBox="1">
            <a:spLocks noChangeArrowheads="1"/>
          </p:cNvSpPr>
          <p:nvPr/>
        </p:nvSpPr>
        <p:spPr bwMode="auto">
          <a:xfrm>
            <a:off x="1331913" y="5661025"/>
            <a:ext cx="770413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latin typeface="Calibri" pitchFamily="34" charset="0"/>
              </a:rPr>
              <a:t>http://jseden.dcs.warwick.ac.uk/latest-master/index-dev.html?load=jseden1/public/ShoppingReadme&amp;tag=3786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0A62DB-CCF3-4E59-9725-961D2EB0C511}" type="slidenum">
              <a:rPr lang="en-GB"/>
              <a:pPr>
                <a:defRPr/>
              </a:pPr>
              <a:t>8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3"/>
          <p:cNvPicPr>
            <a:picLocks noChangeAspect="1" noChangeArrowheads="1"/>
          </p:cNvPicPr>
          <p:nvPr/>
        </p:nvPicPr>
        <p:blipFill>
          <a:blip r:embed="rId2" cstate="print"/>
          <a:srcRect t="18295" r="3474" b="3229"/>
          <a:stretch>
            <a:fillRect/>
          </a:stretch>
        </p:blipFill>
        <p:spPr bwMode="auto">
          <a:xfrm>
            <a:off x="611188" y="2781300"/>
            <a:ext cx="3759200" cy="246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2"/>
          <p:cNvPicPr>
            <a:picLocks noChangeAspect="1" noChangeArrowheads="1"/>
          </p:cNvPicPr>
          <p:nvPr/>
        </p:nvPicPr>
        <p:blipFill>
          <a:blip r:embed="rId3" cstate="print"/>
          <a:srcRect l="2798" t="21278" r="1866" b="3940"/>
          <a:stretch>
            <a:fillRect/>
          </a:stretch>
        </p:blipFill>
        <p:spPr bwMode="auto">
          <a:xfrm>
            <a:off x="2195513" y="1052513"/>
            <a:ext cx="3067050" cy="284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TextBox 2"/>
          <p:cNvSpPr txBox="1">
            <a:spLocks noChangeArrowheads="1"/>
          </p:cNvSpPr>
          <p:nvPr/>
        </p:nvSpPr>
        <p:spPr bwMode="auto">
          <a:xfrm>
            <a:off x="1331913" y="5661025"/>
            <a:ext cx="770413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latin typeface="Calibri" pitchFamily="34" charset="0"/>
              </a:rPr>
              <a:t>http://jseden.dcs.warwick.ac.uk/latest-master/index-dev.html?load=jseden1/public/Solar&amp;tag=3691</a:t>
            </a:r>
          </a:p>
        </p:txBody>
      </p:sp>
      <p:sp>
        <p:nvSpPr>
          <p:cNvPr id="13317" name="TextBox 3"/>
          <p:cNvSpPr txBox="1">
            <a:spLocks noChangeArrowheads="1"/>
          </p:cNvSpPr>
          <p:nvPr/>
        </p:nvSpPr>
        <p:spPr bwMode="auto">
          <a:xfrm>
            <a:off x="5508625" y="992188"/>
            <a:ext cx="2376488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latin typeface="Calibri" pitchFamily="34" charset="0"/>
              </a:rPr>
              <a:t>Walkthrough version of introductory worksheet</a:t>
            </a:r>
          </a:p>
          <a:p>
            <a:endParaRPr lang="en-GB">
              <a:latin typeface="Calibri" pitchFamily="34" charset="0"/>
            </a:endParaRPr>
          </a:p>
          <a:p>
            <a:r>
              <a:rPr lang="en-GB">
                <a:latin typeface="Calibri" pitchFamily="34" charset="0"/>
              </a:rPr>
              <a:t>MC and the MCE worksheet</a:t>
            </a:r>
          </a:p>
          <a:p>
            <a:endParaRPr lang="en-GB">
              <a:latin typeface="Calibri" pitchFamily="34" charset="0"/>
            </a:endParaRPr>
          </a:p>
          <a:p>
            <a:r>
              <a:rPr lang="en-GB">
                <a:latin typeface="Calibri" pitchFamily="34" charset="0"/>
              </a:rPr>
              <a:t>Mars launcher</a:t>
            </a:r>
          </a:p>
          <a:p>
            <a:endParaRPr lang="en-GB">
              <a:latin typeface="Calibri" pitchFamily="34" charset="0"/>
            </a:endParaRPr>
          </a:p>
          <a:p>
            <a:r>
              <a:rPr lang="en-GB">
                <a:latin typeface="Calibri" pitchFamily="34" charset="0"/>
              </a:rPr>
              <a:t>Recession of planets</a:t>
            </a:r>
          </a:p>
          <a:p>
            <a:endParaRPr lang="en-GB">
              <a:latin typeface="Calibri" pitchFamily="34" charset="0"/>
            </a:endParaRPr>
          </a:p>
          <a:p>
            <a:r>
              <a:rPr lang="en-GB">
                <a:latin typeface="Calibri" pitchFamily="34" charset="0"/>
              </a:rPr>
              <a:t>Moons of Jupiter</a:t>
            </a:r>
          </a:p>
          <a:p>
            <a:endParaRPr lang="en-GB">
              <a:latin typeface="Calibri" pitchFamily="34" charset="0"/>
            </a:endParaRPr>
          </a:p>
          <a:p>
            <a:r>
              <a:rPr lang="en-GB">
                <a:latin typeface="Calibri" pitchFamily="34" charset="0"/>
              </a:rPr>
              <a:t>Construals with 3D graphics</a:t>
            </a:r>
          </a:p>
          <a:p>
            <a:endParaRPr lang="en-GB">
              <a:latin typeface="Calibri" pitchFamily="34" charset="0"/>
            </a:endParaRPr>
          </a:p>
          <a:p>
            <a:r>
              <a:rPr lang="en-GB">
                <a:latin typeface="Calibri" pitchFamily="34" charset="0"/>
              </a:rPr>
              <a:t>Mechanical construals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68313" y="260350"/>
            <a:ext cx="4824412" cy="647700"/>
          </a:xfrm>
          <a:prstGeom prst="rect">
            <a:avLst/>
          </a:prstGeo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sz="3600" dirty="0">
                <a:latin typeface="+mj-lt"/>
                <a:ea typeface="+mj-ea"/>
                <a:cs typeface="+mj-cs"/>
              </a:rPr>
              <a:t>Solar system exercises ...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0E66D7-8D5A-46F4-AD2A-29667AC6651F}" type="slidenum">
              <a:rPr lang="en-GB"/>
              <a:pPr>
                <a:defRPr/>
              </a:pPr>
              <a:t>9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1254</Words>
  <Application>Microsoft Office PowerPoint</Application>
  <PresentationFormat>On-screen Show (4:3)</PresentationFormat>
  <Paragraphs>231</Paragraphs>
  <Slides>40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Office Theme</vt:lpstr>
      <vt:lpstr>Discussion for C7</vt:lpstr>
      <vt:lpstr>Curriculum for making construals</vt:lpstr>
      <vt:lpstr>Slide 3</vt:lpstr>
      <vt:lpstr>“Construal”?</vt:lpstr>
      <vt:lpstr>Why do construals matter?</vt:lpstr>
      <vt:lpstr>Varieties of construal we make …</vt:lpstr>
      <vt:lpstr>Examples of construals</vt:lpstr>
      <vt:lpstr>Slide 8</vt:lpstr>
      <vt:lpstr>Slide 9</vt:lpstr>
      <vt:lpstr>The lift adventure</vt:lpstr>
      <vt:lpstr>Slide 11</vt:lpstr>
      <vt:lpstr>Slide 12</vt:lpstr>
      <vt:lpstr>Slide 13</vt:lpstr>
      <vt:lpstr>Open educational resources</vt:lpstr>
      <vt:lpstr>Gary Shearn’s ‘unplugged’ sorting</vt:lpstr>
      <vt:lpstr>Slide 16</vt:lpstr>
      <vt:lpstr>Making construals</vt:lpstr>
      <vt:lpstr>A working definition for CONSTRUIT!</vt:lpstr>
      <vt:lpstr>Making a (“digital”) Construal</vt:lpstr>
      <vt:lpstr>Key notions</vt:lpstr>
      <vt:lpstr>Summary</vt:lpstr>
      <vt:lpstr>Summary</vt:lpstr>
      <vt:lpstr>Orientation</vt:lpstr>
      <vt:lpstr>Abstractions from experience</vt:lpstr>
      <vt:lpstr>Character of the diagram</vt:lpstr>
      <vt:lpstr>Slide 26</vt:lpstr>
      <vt:lpstr>Nature of making construals</vt:lpstr>
      <vt:lpstr>Slide 28</vt:lpstr>
      <vt:lpstr>3 ingredients in construal development:</vt:lpstr>
      <vt:lpstr>Different kinds of conjunction</vt:lpstr>
      <vt:lpstr>Key features of making a construal</vt:lpstr>
      <vt:lpstr>The “Fundamental Diagram of EM”</vt:lpstr>
      <vt:lpstr>Slide 33</vt:lpstr>
      <vt:lpstr>An environment for making construals</vt:lpstr>
      <vt:lpstr>Definitive scripts as “germs of a construal”</vt:lpstr>
      <vt:lpstr>Slide 36</vt:lpstr>
      <vt:lpstr>Slide 37</vt:lpstr>
      <vt:lpstr>Issues for practice</vt:lpstr>
      <vt:lpstr>Necessary improvements ...</vt:lpstr>
      <vt:lpstr>Slide 40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Meurig</dc:creator>
  <cp:lastModifiedBy>wmb@dcs.warwick.ac.uk</cp:lastModifiedBy>
  <cp:revision>10</cp:revision>
  <dcterms:created xsi:type="dcterms:W3CDTF">2006-08-16T00:00:00Z</dcterms:created>
  <dcterms:modified xsi:type="dcterms:W3CDTF">2016-12-12T09:20:13Z</dcterms:modified>
</cp:coreProperties>
</file>