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88" r:id="rId3"/>
    <p:sldId id="274" r:id="rId4"/>
    <p:sldId id="260" r:id="rId5"/>
    <p:sldId id="289" r:id="rId6"/>
    <p:sldId id="292" r:id="rId7"/>
    <p:sldId id="290" r:id="rId8"/>
    <p:sldId id="291" r:id="rId9"/>
    <p:sldId id="295" r:id="rId10"/>
    <p:sldId id="293" r:id="rId11"/>
    <p:sldId id="294" r:id="rId12"/>
    <p:sldId id="261" r:id="rId13"/>
    <p:sldId id="264" r:id="rId14"/>
    <p:sldId id="272" r:id="rId15"/>
    <p:sldId id="263" r:id="rId16"/>
    <p:sldId id="262" r:id="rId17"/>
    <p:sldId id="265" r:id="rId18"/>
    <p:sldId id="266" r:id="rId19"/>
    <p:sldId id="269" r:id="rId20"/>
    <p:sldId id="270" r:id="rId21"/>
    <p:sldId id="271" r:id="rId22"/>
    <p:sldId id="267" r:id="rId23"/>
    <p:sldId id="283" r:id="rId24"/>
    <p:sldId id="284" r:id="rId25"/>
    <p:sldId id="285" r:id="rId26"/>
    <p:sldId id="286" r:id="rId27"/>
    <p:sldId id="268" r:id="rId28"/>
    <p:sldId id="275" r:id="rId29"/>
    <p:sldId id="276" r:id="rId30"/>
    <p:sldId id="278" r:id="rId31"/>
    <p:sldId id="277" r:id="rId32"/>
    <p:sldId id="279" r:id="rId33"/>
    <p:sldId id="280" r:id="rId34"/>
    <p:sldId id="281" r:id="rId35"/>
    <p:sldId id="257" r:id="rId36"/>
    <p:sldId id="258" r:id="rId37"/>
    <p:sldId id="287" r:id="rId38"/>
    <p:sldId id="259" r:id="rId39"/>
    <p:sldId id="28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0" autoAdjust="0"/>
    <p:restoredTop sz="89601" autoAdjust="0"/>
  </p:normalViewPr>
  <p:slideViewPr>
    <p:cSldViewPr>
      <p:cViewPr varScale="1">
        <p:scale>
          <a:sx n="83" d="100"/>
          <a:sy n="83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BDF11-8464-4D75-90E9-8E46AEE40068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07178-546C-4578-86B6-1F37E3A41DD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Academic background: </a:t>
            </a:r>
            <a:r>
              <a:rPr lang="en-GB" dirty="0" err="1" smtClean="0"/>
              <a:t>Phd</a:t>
            </a:r>
            <a:r>
              <a:rPr lang="en-GB" dirty="0" smtClean="0"/>
              <a:t>,</a:t>
            </a:r>
            <a:r>
              <a:rPr lang="en-GB" baseline="0" dirty="0" smtClean="0"/>
              <a:t> post doc, research fellow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07178-546C-4578-86B6-1F37E3A41DD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Starting</a:t>
            </a:r>
            <a:r>
              <a:rPr lang="en-GB" baseline="0" dirty="0" smtClean="0"/>
              <a:t> to use some of the latest technologies and discovering that they are beginning to use dependency…</a:t>
            </a:r>
          </a:p>
          <a:p>
            <a:r>
              <a:rPr lang="en-GB" baseline="0" dirty="0" smtClean="0"/>
              <a:t>This pres brings together my academic work, with new technologies that you can find in industry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I think it is very important to be learning about the latest technologies that are being used in industry.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07178-546C-4578-86B6-1F37E3A41DD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</a:t>
            </a:r>
            <a:r>
              <a:rPr lang="en-GB" baseline="0" dirty="0" smtClean="0"/>
              <a:t> bunch of Warwick computer scientists were using dependency to build software artefacts.</a:t>
            </a:r>
          </a:p>
          <a:p>
            <a:r>
              <a:rPr lang="en-GB" baseline="0" dirty="0" smtClean="0"/>
              <a:t>They developed principles by which you can think about dependency, and tools to model using dependency.</a:t>
            </a:r>
            <a:endParaRPr lang="en-GB" dirty="0" smtClean="0"/>
          </a:p>
          <a:p>
            <a:r>
              <a:rPr lang="en-GB" dirty="0" smtClean="0"/>
              <a:t>They were not the only ones to use dependency, lots of applications like</a:t>
            </a:r>
            <a:r>
              <a:rPr lang="en-GB" baseline="0" dirty="0" smtClean="0"/>
              <a:t> </a:t>
            </a:r>
            <a:r>
              <a:rPr lang="en-GB" dirty="0" smtClean="0"/>
              <a:t>Spreadsheets</a:t>
            </a:r>
            <a:r>
              <a:rPr lang="en-GB" baseline="0" dirty="0" smtClean="0"/>
              <a:t> did too.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07178-546C-4578-86B6-1F37E3A41DDD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 knows</a:t>
            </a:r>
            <a:r>
              <a:rPr lang="en-GB" baseline="0" dirty="0" smtClean="0"/>
              <a:t> what WPF is?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07178-546C-4578-86B6-1F37E3A41DDD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9EE7F-2ACB-4566-BB32-60C092EA7604}" type="datetimeFigureOut">
              <a:rPr lang="en-US" smtClean="0"/>
              <a:pPr/>
              <a:t>1/7/2010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C92E5-159F-4A91-911E-A9B1A6D372A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devnet/flex" TargetMode="External"/><Relationship Id="rId2" Type="http://schemas.openxmlformats.org/officeDocument/2006/relationships/hyperlink" Target="http://www.warwick.ac.uk/go/e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exafterdark.com/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Dependency and its role in modern programming languages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Antony Harfield</a:t>
            </a:r>
          </a:p>
          <a:p>
            <a:r>
              <a:rPr lang="en-GB" sz="2800" dirty="0" smtClean="0"/>
              <a:t>8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January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Empirical Modelling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EDEN – a general purpose modelling environment in which any variable/property can depend on other variables/properties</a:t>
            </a:r>
          </a:p>
          <a:p>
            <a:r>
              <a:rPr lang="en-GB" dirty="0" smtClean="0"/>
              <a:t>Web EDEN – a web-based version of EDEN currently in development</a:t>
            </a:r>
          </a:p>
          <a:p>
            <a:r>
              <a:rPr lang="en-GB" dirty="0" smtClean="0"/>
              <a:t>DOSTE – another general purpose dependency environment</a:t>
            </a:r>
          </a:p>
          <a:p>
            <a:r>
              <a:rPr lang="en-GB" dirty="0" smtClean="0"/>
              <a:t>ADM – a tool for defining agents with dependency</a:t>
            </a:r>
          </a:p>
          <a:p>
            <a:r>
              <a:rPr lang="en-GB" dirty="0" smtClean="0"/>
              <a:t>JAM – a tool for adding dependency to Java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5643578"/>
            <a:ext cx="7145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Dependency is the key principle behind all these tools!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EDEN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75775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err="1" smtClean="0">
                <a:solidFill>
                  <a:schemeClr val="accent1"/>
                </a:solidFill>
              </a:rPr>
              <a:t>myexample</a:t>
            </a:r>
            <a:r>
              <a:rPr lang="en-GB" dirty="0" smtClean="0"/>
              <a:t> = </a:t>
            </a:r>
            <a:r>
              <a:rPr lang="en-GB" dirty="0" smtClean="0">
                <a:solidFill>
                  <a:schemeClr val="accent3"/>
                </a:solidFill>
              </a:rPr>
              <a:t>window {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title</a:t>
            </a:r>
            <a:r>
              <a:rPr lang="en-GB" dirty="0" smtClean="0"/>
              <a:t> = "</a:t>
            </a:r>
            <a:r>
              <a:rPr lang="en-GB" dirty="0" err="1" smtClean="0"/>
              <a:t>Listbox</a:t>
            </a:r>
            <a:r>
              <a:rPr lang="en-GB" dirty="0" smtClean="0"/>
              <a:t> Example: " // </a:t>
            </a:r>
            <a:r>
              <a:rPr lang="en-GB" dirty="0" err="1" smtClean="0"/>
              <a:t>mylistbox_selecteditems</a:t>
            </a:r>
            <a:r>
              <a:rPr lang="en-GB" dirty="0" smtClean="0"/>
              <a:t>[1];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content</a:t>
            </a:r>
            <a:r>
              <a:rPr lang="en-GB" dirty="0" smtClean="0"/>
              <a:t> = [</a:t>
            </a:r>
            <a:r>
              <a:rPr lang="en-GB" dirty="0" err="1" smtClean="0"/>
              <a:t>mylistbox</a:t>
            </a:r>
            <a:r>
              <a:rPr lang="en-GB" dirty="0" smtClean="0"/>
              <a:t>]</a:t>
            </a:r>
          </a:p>
          <a:p>
            <a:pPr>
              <a:buNone/>
            </a:pPr>
            <a:r>
              <a:rPr lang="en-GB" dirty="0" smtClean="0">
                <a:solidFill>
                  <a:schemeClr val="accent3"/>
                </a:solidFill>
              </a:rPr>
              <a:t>}</a:t>
            </a:r>
            <a:r>
              <a:rPr lang="en-GB" dirty="0" smtClean="0"/>
              <a:t>;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err="1" smtClean="0">
                <a:solidFill>
                  <a:schemeClr val="accent1"/>
                </a:solidFill>
              </a:rPr>
              <a:t>mylistbox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= </a:t>
            </a:r>
            <a:r>
              <a:rPr lang="en-GB" dirty="0" err="1" smtClean="0">
                <a:solidFill>
                  <a:schemeClr val="accent3"/>
                </a:solidFill>
              </a:rPr>
              <a:t>listbox</a:t>
            </a:r>
            <a:r>
              <a:rPr lang="en-GB" dirty="0" smtClean="0">
                <a:solidFill>
                  <a:schemeClr val="accent3"/>
                </a:solidFill>
              </a:rPr>
              <a:t> {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>
                <a:solidFill>
                  <a:schemeClr val="accent2"/>
                </a:solidFill>
              </a:rPr>
              <a:t>selectmode</a:t>
            </a:r>
            <a:r>
              <a:rPr lang="en-GB" dirty="0" smtClean="0"/>
              <a:t> = "browse";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items</a:t>
            </a:r>
            <a:r>
              <a:rPr lang="en-GB" dirty="0" smtClean="0"/>
              <a:t> = [ "blue", "red", "green", "yellow" ];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>
                <a:solidFill>
                  <a:schemeClr val="accent2"/>
                </a:solidFill>
              </a:rPr>
              <a:t>selecteditems</a:t>
            </a:r>
            <a:r>
              <a:rPr lang="en-GB" dirty="0" smtClean="0"/>
              <a:t> = [ "red" ];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background</a:t>
            </a:r>
            <a:r>
              <a:rPr lang="en-GB" dirty="0" smtClean="0"/>
              <a:t> = </a:t>
            </a:r>
            <a:r>
              <a:rPr lang="en-GB" dirty="0" err="1" smtClean="0"/>
              <a:t>mylistbox_selecteditems</a:t>
            </a:r>
            <a:r>
              <a:rPr lang="en-GB" dirty="0" smtClean="0"/>
              <a:t>[1];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font</a:t>
            </a:r>
            <a:r>
              <a:rPr lang="en-GB" dirty="0" smtClean="0"/>
              <a:t> = "Verdana 32";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width</a:t>
            </a:r>
            <a:r>
              <a:rPr lang="en-GB" dirty="0" smtClean="0"/>
              <a:t> = </a:t>
            </a:r>
            <a:r>
              <a:rPr lang="en-GB" dirty="0" err="1" smtClean="0"/>
              <a:t>myexample_width</a:t>
            </a:r>
            <a:r>
              <a:rPr lang="en-GB" dirty="0" smtClean="0"/>
              <a:t>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2"/>
                </a:solidFill>
              </a:rPr>
              <a:t>height</a:t>
            </a:r>
            <a:r>
              <a:rPr lang="en-GB" dirty="0" smtClean="0"/>
              <a:t> = </a:t>
            </a:r>
            <a:r>
              <a:rPr lang="en-GB" dirty="0" err="1" smtClean="0"/>
              <a:t>mylistbox_items</a:t>
            </a:r>
            <a:r>
              <a:rPr lang="en-GB" dirty="0" smtClean="0"/>
              <a:t>#</a:t>
            </a:r>
          </a:p>
          <a:p>
            <a:pPr>
              <a:buNone/>
            </a:pPr>
            <a:r>
              <a:rPr lang="en-GB" dirty="0" smtClean="0">
                <a:solidFill>
                  <a:schemeClr val="accent3"/>
                </a:solidFill>
              </a:rPr>
              <a:t>}</a:t>
            </a:r>
            <a:r>
              <a:rPr lang="en-GB" dirty="0" smtClean="0"/>
              <a:t>;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143636" y="5357826"/>
            <a:ext cx="2357454" cy="10001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Spot the dependencies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7143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2.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3.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4.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5.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6.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7.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8.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9.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10.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11.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12.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13.</a:t>
            </a:r>
          </a:p>
          <a:p>
            <a:r>
              <a:rPr lang="en-GB" sz="2200" dirty="0" smtClean="0">
                <a:solidFill>
                  <a:schemeClr val="bg2">
                    <a:lumMod val="75000"/>
                  </a:schemeClr>
                </a:solidFill>
              </a:rPr>
              <a:t>14.</a:t>
            </a:r>
            <a:endParaRPr lang="en-GB" sz="2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rise of WPF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Windows Presentation Foundation is Microsoft’s latest API for creating Windows applications</a:t>
            </a:r>
          </a:p>
          <a:p>
            <a:r>
              <a:rPr lang="en-GB" dirty="0" smtClean="0"/>
              <a:t>Much richer interfaces than existing Windows Forms UIs</a:t>
            </a:r>
          </a:p>
          <a:p>
            <a:r>
              <a:rPr lang="en-GB" dirty="0" smtClean="0"/>
              <a:t>Because it uses DirectX</a:t>
            </a:r>
          </a:p>
          <a:p>
            <a:r>
              <a:rPr lang="en-GB" dirty="0" smtClean="0"/>
              <a:t>WPF 3.5 (in .NET Framework 3.5) is considered mature – reasonable </a:t>
            </a:r>
            <a:r>
              <a:rPr lang="en-GB" dirty="0" err="1" smtClean="0"/>
              <a:t>VisualStudio</a:t>
            </a:r>
            <a:r>
              <a:rPr lang="en-GB" dirty="0" smtClean="0"/>
              <a:t> integration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you do with WPF?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Groovy user interfaces!</a:t>
            </a:r>
          </a:p>
          <a:p>
            <a:pPr lvl="1"/>
            <a:r>
              <a:rPr lang="en-GB" dirty="0" smtClean="0"/>
              <a:t>The usual GUI components</a:t>
            </a:r>
          </a:p>
          <a:p>
            <a:pPr lvl="1"/>
            <a:r>
              <a:rPr lang="en-GB" dirty="0" smtClean="0"/>
              <a:t>Rich drawing model for 2D and 3D</a:t>
            </a:r>
          </a:p>
          <a:p>
            <a:pPr lvl="1"/>
            <a:r>
              <a:rPr lang="en-GB" dirty="0" smtClean="0"/>
              <a:t>Animation, audio, video</a:t>
            </a:r>
          </a:p>
          <a:p>
            <a:pPr lvl="1"/>
            <a:r>
              <a:rPr lang="en-GB" dirty="0" smtClean="0"/>
              <a:t>Styles, </a:t>
            </a:r>
            <a:r>
              <a:rPr lang="en-GB" dirty="0" err="1" smtClean="0"/>
              <a:t>templating</a:t>
            </a:r>
            <a:r>
              <a:rPr lang="en-GB" dirty="0" smtClean="0"/>
              <a:t>, layouts</a:t>
            </a:r>
          </a:p>
          <a:p>
            <a:r>
              <a:rPr lang="en-GB" dirty="0" smtClean="0"/>
              <a:t>In a variety of formats:</a:t>
            </a:r>
          </a:p>
          <a:p>
            <a:pPr lvl="1"/>
            <a:r>
              <a:rPr lang="en-GB" dirty="0" smtClean="0"/>
              <a:t>Traditional windows application</a:t>
            </a:r>
          </a:p>
          <a:p>
            <a:pPr lvl="1"/>
            <a:r>
              <a:rPr lang="en-GB" dirty="0" smtClean="0"/>
              <a:t>Packaged web app</a:t>
            </a:r>
          </a:p>
          <a:p>
            <a:pPr lvl="1"/>
            <a:r>
              <a:rPr lang="en-GB" dirty="0" smtClean="0"/>
              <a:t>Silverlight RIAs (Rich Internet Applications)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you write WPF applications?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 interfaces can be written in XML, using a language called XAML</a:t>
            </a:r>
          </a:p>
          <a:p>
            <a:r>
              <a:rPr lang="en-GB" dirty="0" smtClean="0"/>
              <a:t>Code behind in any of the CLR languages (C#, VB.NET, etc)</a:t>
            </a:r>
          </a:p>
          <a:p>
            <a:endParaRPr lang="en-GB" dirty="0" smtClean="0"/>
          </a:p>
          <a:p>
            <a:r>
              <a:rPr lang="en-GB" dirty="0" smtClean="0"/>
              <a:t>Or you could write it all in code – but XAML is much cleaner and allows you to separate your presentation logic from your business logic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&lt;</a:t>
            </a:r>
            <a:r>
              <a:rPr lang="en-GB" sz="2000" dirty="0" smtClean="0">
                <a:solidFill>
                  <a:srgbClr val="A31515"/>
                </a:solidFill>
              </a:rPr>
              <a:t>Window</a:t>
            </a:r>
            <a:r>
              <a:rPr lang="en-GB" sz="2000" dirty="0" smtClean="0">
                <a:solidFill>
                  <a:srgbClr val="FF0000"/>
                </a:solidFill>
              </a:rPr>
              <a:t> x</a:t>
            </a:r>
            <a:r>
              <a:rPr lang="en-GB" sz="2000" dirty="0" smtClean="0">
                <a:solidFill>
                  <a:srgbClr val="0000FF"/>
                </a:solidFill>
              </a:rPr>
              <a:t>:</a:t>
            </a:r>
            <a:r>
              <a:rPr lang="en-GB" sz="2000" dirty="0" smtClean="0">
                <a:solidFill>
                  <a:srgbClr val="FF0000"/>
                </a:solidFill>
              </a:rPr>
              <a:t>Class</a:t>
            </a:r>
            <a:r>
              <a:rPr lang="en-GB" sz="2000" dirty="0" smtClean="0">
                <a:solidFill>
                  <a:srgbClr val="0000FF"/>
                </a:solidFill>
              </a:rPr>
              <a:t>="</a:t>
            </a:r>
            <a:r>
              <a:rPr lang="en-GB" sz="2000" dirty="0" err="1" smtClean="0">
                <a:solidFill>
                  <a:srgbClr val="0000FF"/>
                </a:solidFill>
              </a:rPr>
              <a:t>CoolShapedWindow.Mickey</a:t>
            </a:r>
            <a:r>
              <a:rPr lang="en-GB" sz="2000" dirty="0" smtClean="0">
                <a:solidFill>
                  <a:srgbClr val="0000FF"/>
                </a:solidFill>
              </a:rPr>
              <a:t>"</a:t>
            </a:r>
          </a:p>
          <a:p>
            <a:pPr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    </a:t>
            </a:r>
            <a:r>
              <a:rPr lang="en-GB" sz="2000" dirty="0" err="1" smtClean="0">
                <a:solidFill>
                  <a:srgbClr val="FF0000"/>
                </a:solidFill>
              </a:rPr>
              <a:t>xmlns</a:t>
            </a:r>
            <a:r>
              <a:rPr lang="en-GB" sz="2000" dirty="0" smtClean="0">
                <a:solidFill>
                  <a:srgbClr val="0000FF"/>
                </a:solidFill>
              </a:rPr>
              <a:t>="http://schemas.microsoft.com/winfx/2006/xaml/presentation"</a:t>
            </a:r>
          </a:p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   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xmlns</a:t>
            </a:r>
            <a:r>
              <a:rPr lang="en-GB" sz="2000" dirty="0" err="1" smtClean="0">
                <a:solidFill>
                  <a:srgbClr val="0000FF"/>
                </a:solidFill>
              </a:rPr>
              <a:t>:</a:t>
            </a:r>
            <a:r>
              <a:rPr lang="en-GB" sz="2000" dirty="0" err="1" smtClean="0">
                <a:solidFill>
                  <a:srgbClr val="FF0000"/>
                </a:solidFill>
              </a:rPr>
              <a:t>x</a:t>
            </a:r>
            <a:r>
              <a:rPr lang="en-GB" sz="2000" dirty="0" smtClean="0">
                <a:solidFill>
                  <a:srgbClr val="0000FF"/>
                </a:solidFill>
              </a:rPr>
              <a:t>="http://schemas.microsoft.com/winfx/2006/xaml"</a:t>
            </a:r>
          </a:p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   </a:t>
            </a:r>
            <a:r>
              <a:rPr lang="en-GB" sz="2000" dirty="0" smtClean="0">
                <a:solidFill>
                  <a:srgbClr val="FF0000"/>
                </a:solidFill>
              </a:rPr>
              <a:t> Title</a:t>
            </a:r>
            <a:r>
              <a:rPr lang="en-GB" sz="2000" dirty="0" smtClean="0">
                <a:solidFill>
                  <a:srgbClr val="0000FF"/>
                </a:solidFill>
              </a:rPr>
              <a:t>=“Mickey"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AllowsTransparency</a:t>
            </a:r>
            <a:r>
              <a:rPr lang="en-GB" sz="2000" dirty="0" smtClean="0">
                <a:solidFill>
                  <a:srgbClr val="0000FF"/>
                </a:solidFill>
              </a:rPr>
              <a:t>="True"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WindowStyle</a:t>
            </a:r>
            <a:r>
              <a:rPr lang="en-GB" sz="2000" dirty="0" smtClean="0">
                <a:solidFill>
                  <a:srgbClr val="0000FF"/>
                </a:solidFill>
              </a:rPr>
              <a:t>="None"</a:t>
            </a:r>
            <a:r>
              <a:rPr lang="en-GB" sz="2000" dirty="0" smtClean="0">
                <a:solidFill>
                  <a:srgbClr val="FF0000"/>
                </a:solidFill>
              </a:rPr>
              <a:t> Background</a:t>
            </a:r>
            <a:r>
              <a:rPr lang="en-GB" sz="2000" dirty="0" smtClean="0">
                <a:solidFill>
                  <a:srgbClr val="0000FF"/>
                </a:solidFill>
              </a:rPr>
              <a:t>="Transparent"&gt;</a:t>
            </a:r>
          </a:p>
          <a:p>
            <a:pPr>
              <a:buNone/>
            </a:pPr>
            <a:r>
              <a:rPr lang="en-GB" sz="2000" dirty="0" smtClean="0">
                <a:solidFill>
                  <a:srgbClr val="A31515"/>
                </a:solidFill>
              </a:rPr>
              <a:t>    </a:t>
            </a:r>
            <a:r>
              <a:rPr lang="en-GB" sz="2000" dirty="0" smtClean="0">
                <a:solidFill>
                  <a:srgbClr val="0000FF"/>
                </a:solidFill>
              </a:rPr>
              <a:t>&lt;</a:t>
            </a:r>
            <a:r>
              <a:rPr lang="en-GB" sz="2000" dirty="0" smtClean="0">
                <a:solidFill>
                  <a:srgbClr val="A31515"/>
                </a:solidFill>
              </a:rPr>
              <a:t>Grid</a:t>
            </a:r>
            <a:r>
              <a:rPr lang="en-GB" sz="20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000" dirty="0" smtClean="0">
                <a:solidFill>
                  <a:srgbClr val="A31515"/>
                </a:solidFill>
              </a:rPr>
              <a:t>        </a:t>
            </a:r>
            <a:r>
              <a:rPr lang="en-GB" sz="2000" dirty="0" smtClean="0">
                <a:solidFill>
                  <a:srgbClr val="0000FF"/>
                </a:solidFill>
              </a:rPr>
              <a:t>&lt;</a:t>
            </a:r>
            <a:r>
              <a:rPr lang="en-GB" sz="2000" dirty="0" smtClean="0">
                <a:solidFill>
                  <a:srgbClr val="A31515"/>
                </a:solidFill>
              </a:rPr>
              <a:t>Image</a:t>
            </a:r>
            <a:r>
              <a:rPr lang="en-GB" sz="2000" dirty="0" smtClean="0">
                <a:solidFill>
                  <a:srgbClr val="FF0000"/>
                </a:solidFill>
              </a:rPr>
              <a:t> Source</a:t>
            </a:r>
            <a:r>
              <a:rPr lang="en-GB" sz="2000" dirty="0" smtClean="0">
                <a:solidFill>
                  <a:srgbClr val="0000FF"/>
                </a:solidFill>
              </a:rPr>
              <a:t>=“famousmouse.png"</a:t>
            </a:r>
            <a:r>
              <a:rPr lang="en-GB" sz="2000" dirty="0" smtClean="0">
                <a:solidFill>
                  <a:srgbClr val="FF0000"/>
                </a:solidFill>
              </a:rPr>
              <a:t> 	</a:t>
            </a:r>
            <a:r>
              <a:rPr lang="en-GB" sz="2000" dirty="0" err="1" smtClean="0">
                <a:solidFill>
                  <a:srgbClr val="FF0000"/>
                </a:solidFill>
              </a:rPr>
              <a:t>MouseLeftButtonDown</a:t>
            </a:r>
            <a:r>
              <a:rPr lang="en-GB" sz="2000" dirty="0" smtClean="0">
                <a:solidFill>
                  <a:srgbClr val="0000FF"/>
                </a:solidFill>
              </a:rPr>
              <a:t>="</a:t>
            </a:r>
            <a:r>
              <a:rPr lang="en-GB" sz="2000" dirty="0" err="1" smtClean="0">
                <a:solidFill>
                  <a:srgbClr val="0000FF"/>
                </a:solidFill>
              </a:rPr>
              <a:t>Image_MouseLeftButtonDown</a:t>
            </a:r>
            <a:r>
              <a:rPr lang="en-GB" sz="2000" dirty="0" smtClean="0">
                <a:solidFill>
                  <a:srgbClr val="0000FF"/>
                </a:solidFill>
              </a:rPr>
              <a:t>"</a:t>
            </a:r>
            <a:r>
              <a:rPr lang="en-GB" sz="2000" dirty="0" smtClean="0">
                <a:solidFill>
                  <a:srgbClr val="FF0000"/>
                </a:solidFill>
              </a:rPr>
              <a:t> 	</a:t>
            </a:r>
            <a:r>
              <a:rPr lang="en-GB" sz="2000" dirty="0" err="1" smtClean="0">
                <a:solidFill>
                  <a:srgbClr val="FF0000"/>
                </a:solidFill>
              </a:rPr>
              <a:t>MouseRightButtonDown</a:t>
            </a:r>
            <a:r>
              <a:rPr lang="en-GB" sz="2000" dirty="0" smtClean="0">
                <a:solidFill>
                  <a:srgbClr val="0000FF"/>
                </a:solidFill>
              </a:rPr>
              <a:t>="</a:t>
            </a:r>
            <a:r>
              <a:rPr lang="en-GB" sz="2000" dirty="0" err="1" smtClean="0">
                <a:solidFill>
                  <a:srgbClr val="0000FF"/>
                </a:solidFill>
              </a:rPr>
              <a:t>Image_MouseRightButtonDown</a:t>
            </a:r>
            <a:r>
              <a:rPr lang="en-GB" sz="2000" dirty="0" smtClean="0">
                <a:solidFill>
                  <a:srgbClr val="0000FF"/>
                </a:solidFill>
              </a:rPr>
              <a:t>"/&gt;</a:t>
            </a:r>
          </a:p>
          <a:p>
            <a:pPr>
              <a:buNone/>
            </a:pPr>
            <a:r>
              <a:rPr lang="en-GB" sz="2000" dirty="0" smtClean="0">
                <a:solidFill>
                  <a:srgbClr val="A31515"/>
                </a:solidFill>
              </a:rPr>
              <a:t>    </a:t>
            </a:r>
            <a:r>
              <a:rPr lang="en-GB" sz="2000" dirty="0" smtClean="0">
                <a:solidFill>
                  <a:srgbClr val="0000FF"/>
                </a:solidFill>
              </a:rPr>
              <a:t>&lt;/</a:t>
            </a:r>
            <a:r>
              <a:rPr lang="en-GB" sz="2000" dirty="0" smtClean="0">
                <a:solidFill>
                  <a:srgbClr val="A31515"/>
                </a:solidFill>
              </a:rPr>
              <a:t>Grid</a:t>
            </a:r>
            <a:r>
              <a:rPr lang="en-GB" sz="20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&lt;/</a:t>
            </a:r>
            <a:r>
              <a:rPr lang="en-GB" sz="2000" dirty="0" smtClean="0">
                <a:solidFill>
                  <a:srgbClr val="A31515"/>
                </a:solidFill>
              </a:rPr>
              <a:t>Window</a:t>
            </a:r>
            <a:r>
              <a:rPr lang="en-GB" sz="2000" dirty="0" smtClean="0">
                <a:solidFill>
                  <a:srgbClr val="0000FF"/>
                </a:solidFill>
              </a:rPr>
              <a:t>&gt;</a:t>
            </a:r>
            <a:endParaRPr lang="en-GB" sz="2000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215206" y="5786454"/>
          <a:ext cx="1400175" cy="485775"/>
        </p:xfrm>
        <a:graphic>
          <a:graphicData uri="http://schemas.openxmlformats.org/presentationml/2006/ole">
            <p:oleObj spid="_x0000_s17410" name="Package" r:id="rId3" imgW="140004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technologies and WPF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the connection between WPF and Empirical Modelling?</a:t>
            </a:r>
          </a:p>
          <a:p>
            <a:endParaRPr lang="en-GB" dirty="0" smtClean="0"/>
          </a:p>
          <a:p>
            <a:r>
              <a:rPr lang="en-GB" dirty="0" smtClean="0"/>
              <a:t>Dependency!</a:t>
            </a:r>
          </a:p>
          <a:p>
            <a:r>
              <a:rPr lang="en-GB" dirty="0" smtClean="0"/>
              <a:t>Or more precisely, Microsoft’s implementation of .NET dependency properties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In OOP, classes usually have fields and methods</a:t>
            </a:r>
          </a:p>
          <a:p>
            <a:r>
              <a:rPr lang="en-GB" dirty="0" smtClean="0"/>
              <a:t>But in .NET classes also have ‘properties’ that wrap getters and setters:</a:t>
            </a:r>
          </a:p>
          <a:p>
            <a:pPr>
              <a:buNone/>
            </a:pPr>
            <a:r>
              <a:rPr lang="en-GB" dirty="0" smtClean="0"/>
              <a:t>		</a:t>
            </a:r>
            <a:r>
              <a:rPr lang="en-GB" dirty="0" smtClean="0">
                <a:solidFill>
                  <a:srgbClr val="0000FF"/>
                </a:solidFill>
              </a:rPr>
              <a:t>private </a:t>
            </a:r>
            <a:r>
              <a:rPr lang="en-GB" dirty="0" smtClean="0">
                <a:solidFill>
                  <a:srgbClr val="2B91AF"/>
                </a:solidFill>
              </a:rPr>
              <a:t>String name;</a:t>
            </a:r>
          </a:p>
          <a:p>
            <a:pPr>
              <a:buNone/>
            </a:pPr>
            <a:r>
              <a:rPr lang="en-GB" dirty="0" smtClean="0">
                <a:solidFill>
                  <a:srgbClr val="2B91AF"/>
                </a:solidFill>
              </a:rPr>
              <a:t> 		</a:t>
            </a:r>
            <a:r>
              <a:rPr lang="en-GB" dirty="0" smtClean="0">
                <a:solidFill>
                  <a:srgbClr val="0000FF"/>
                </a:solidFill>
              </a:rPr>
              <a:t>public </a:t>
            </a:r>
            <a:r>
              <a:rPr lang="en-GB" dirty="0" smtClean="0">
                <a:solidFill>
                  <a:srgbClr val="2B91AF"/>
                </a:solidFill>
              </a:rPr>
              <a:t>String Name { </a:t>
            </a:r>
          </a:p>
          <a:p>
            <a:pPr>
              <a:buNone/>
            </a:pPr>
            <a:r>
              <a:rPr lang="en-GB" dirty="0" smtClean="0">
                <a:solidFill>
                  <a:srgbClr val="2B91AF"/>
                </a:solidFill>
              </a:rPr>
              <a:t>			</a:t>
            </a:r>
            <a:r>
              <a:rPr lang="en-GB" dirty="0" smtClean="0">
                <a:solidFill>
                  <a:srgbClr val="0000FF"/>
                </a:solidFill>
              </a:rPr>
              <a:t>get { return name; }</a:t>
            </a:r>
          </a:p>
          <a:p>
            <a:pPr>
              <a:buNone/>
            </a:pPr>
            <a:r>
              <a:rPr lang="en-GB" dirty="0" smtClean="0">
                <a:solidFill>
                  <a:srgbClr val="2B91AF"/>
                </a:solidFill>
              </a:rPr>
              <a:t>			</a:t>
            </a:r>
            <a:r>
              <a:rPr lang="en-GB" dirty="0" smtClean="0">
                <a:solidFill>
                  <a:srgbClr val="0000FF"/>
                </a:solidFill>
              </a:rPr>
              <a:t>set { name = Value; }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</a:rPr>
              <a:t>		}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Dependency 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Look like normal properties, but…</a:t>
            </a:r>
          </a:p>
          <a:p>
            <a:r>
              <a:rPr lang="en-GB" dirty="0" smtClean="0"/>
              <a:t>Support change notification -&gt; dependency</a:t>
            </a:r>
          </a:p>
          <a:p>
            <a:pPr lvl="1"/>
            <a:r>
              <a:rPr lang="en-GB" dirty="0" smtClean="0"/>
              <a:t>Bind one property to another</a:t>
            </a:r>
          </a:p>
          <a:p>
            <a:pPr lvl="1"/>
            <a:r>
              <a:rPr lang="en-GB" dirty="0" smtClean="0"/>
              <a:t>Triggered actions</a:t>
            </a:r>
          </a:p>
          <a:p>
            <a:r>
              <a:rPr lang="en-GB" dirty="0" smtClean="0"/>
              <a:t>Default value inheritance</a:t>
            </a:r>
          </a:p>
          <a:p>
            <a:r>
              <a:rPr lang="en-GB" dirty="0" smtClean="0"/>
              <a:t>Efficient storage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Dependency 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properties in WPF are dependency properties</a:t>
            </a:r>
          </a:p>
          <a:p>
            <a:r>
              <a:rPr lang="en-GB" dirty="0" smtClean="0"/>
              <a:t>Therefore you can create dependencies between almost every aspect of your GUI</a:t>
            </a:r>
          </a:p>
          <a:p>
            <a:r>
              <a:rPr lang="en-GB" dirty="0" smtClean="0"/>
              <a:t>You can create dependency properties in your custom classes so that you can make your GUI ‘depend’ upon your business objects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866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Warwick, UK: Empirical Modelling Research Group</a:t>
            </a:r>
          </a:p>
        </p:txBody>
      </p:sp>
      <p:pic>
        <p:nvPicPr>
          <p:cNvPr id="84993" name="Picture 1" descr="C:\Ant\Downloads\joensuu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5734"/>
            <a:ext cx="2126461" cy="1284440"/>
          </a:xfrm>
          <a:prstGeom prst="rect">
            <a:avLst/>
          </a:prstGeom>
          <a:noFill/>
        </p:spPr>
      </p:pic>
      <p:pic>
        <p:nvPicPr>
          <p:cNvPr id="84994" name="Picture 2" descr="C:\Ant\Downloads\the_warwick_uni_bl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2756473" cy="1071570"/>
          </a:xfrm>
          <a:prstGeom prst="rect">
            <a:avLst/>
          </a:prstGeom>
          <a:noFill/>
        </p:spPr>
      </p:pic>
      <p:pic>
        <p:nvPicPr>
          <p:cNvPr id="6" name="Picture 2" descr="E:\department-dsc016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1073" y="2214554"/>
            <a:ext cx="4909819" cy="32867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5786454"/>
            <a:ext cx="8001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000" dirty="0" smtClean="0"/>
              <a:t>   </a:t>
            </a:r>
            <a:r>
              <a:rPr lang="en-GB" sz="3000" dirty="0" err="1" smtClean="0"/>
              <a:t>Joensuu</a:t>
            </a:r>
            <a:r>
              <a:rPr lang="en-GB" sz="3000" dirty="0" smtClean="0"/>
              <a:t>, Finland: </a:t>
            </a:r>
            <a:r>
              <a:rPr lang="en-GB" sz="3000" dirty="0" err="1" smtClean="0"/>
              <a:t>EdTech</a:t>
            </a:r>
            <a:r>
              <a:rPr lang="en-GB" sz="3000" dirty="0" smtClean="0"/>
              <a:t> Research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‘binding’ is what creates the actual dependency</a:t>
            </a:r>
          </a:p>
          <a:p>
            <a:r>
              <a:rPr lang="en-GB" dirty="0" smtClean="0"/>
              <a:t>For example:</a:t>
            </a:r>
          </a:p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	</a:t>
            </a:r>
          </a:p>
          <a:p>
            <a:pP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	&lt;</a:t>
            </a:r>
            <a:r>
              <a:rPr lang="en-GB" sz="2000" dirty="0" smtClean="0">
                <a:solidFill>
                  <a:srgbClr val="A31515"/>
                </a:solidFill>
              </a:rPr>
              <a:t>Slider</a:t>
            </a:r>
            <a:r>
              <a:rPr lang="en-GB" sz="2000" dirty="0" smtClean="0">
                <a:solidFill>
                  <a:srgbClr val="FF0000"/>
                </a:solidFill>
              </a:rPr>
              <a:t> Name</a:t>
            </a:r>
            <a:r>
              <a:rPr lang="en-GB" sz="2000" dirty="0" smtClean="0">
                <a:solidFill>
                  <a:srgbClr val="0000FF"/>
                </a:solidFill>
              </a:rPr>
              <a:t>=“</a:t>
            </a:r>
            <a:r>
              <a:rPr lang="en-GB" sz="2000" dirty="0" err="1" smtClean="0">
                <a:solidFill>
                  <a:srgbClr val="0000FF"/>
                </a:solidFill>
              </a:rPr>
              <a:t>SourceSlider</a:t>
            </a:r>
            <a:r>
              <a:rPr lang="en-GB" sz="2000" dirty="0" smtClean="0">
                <a:solidFill>
                  <a:srgbClr val="0000FF"/>
                </a:solidFill>
              </a:rPr>
              <a:t>"</a:t>
            </a:r>
            <a:r>
              <a:rPr lang="en-GB" sz="2000" dirty="0" smtClean="0">
                <a:solidFill>
                  <a:srgbClr val="FF0000"/>
                </a:solidFill>
              </a:rPr>
              <a:t> Value</a:t>
            </a:r>
            <a:r>
              <a:rPr lang="en-GB" sz="2000" dirty="0" smtClean="0">
                <a:solidFill>
                  <a:srgbClr val="0000FF"/>
                </a:solidFill>
              </a:rPr>
              <a:t>="20" /&gt;</a:t>
            </a:r>
          </a:p>
          <a:p>
            <a:pPr>
              <a:buNone/>
            </a:pPr>
            <a:endParaRPr lang="en-GB" sz="20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000" dirty="0" smtClean="0">
                <a:solidFill>
                  <a:srgbClr val="A31515"/>
                </a:solidFill>
              </a:rPr>
              <a:t>       </a:t>
            </a:r>
            <a:r>
              <a:rPr lang="en-GB" sz="2000" dirty="0" smtClean="0">
                <a:solidFill>
                  <a:srgbClr val="0000FF"/>
                </a:solidFill>
              </a:rPr>
              <a:t>&lt;</a:t>
            </a:r>
            <a:r>
              <a:rPr lang="en-GB" sz="2000" dirty="0" err="1" smtClean="0">
                <a:solidFill>
                  <a:srgbClr val="A31515"/>
                </a:solidFill>
              </a:rPr>
              <a:t>TextBlock</a:t>
            </a:r>
            <a:r>
              <a:rPr lang="en-GB" sz="2000" dirty="0" smtClean="0">
                <a:solidFill>
                  <a:srgbClr val="FF0000"/>
                </a:solidFill>
              </a:rPr>
              <a:t> Name</a:t>
            </a:r>
            <a:r>
              <a:rPr lang="en-GB" sz="2000" dirty="0" smtClean="0">
                <a:solidFill>
                  <a:srgbClr val="0000FF"/>
                </a:solidFill>
              </a:rPr>
              <a:t>=“</a:t>
            </a:r>
            <a:r>
              <a:rPr lang="en-GB" sz="2000" dirty="0" err="1" smtClean="0">
                <a:solidFill>
                  <a:srgbClr val="0000FF"/>
                </a:solidFill>
              </a:rPr>
              <a:t>TargetTextBlock</a:t>
            </a:r>
            <a:r>
              <a:rPr lang="en-GB" sz="2000" dirty="0" smtClean="0">
                <a:solidFill>
                  <a:srgbClr val="0000FF"/>
                </a:solidFill>
              </a:rPr>
              <a:t>“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		Text</a:t>
            </a:r>
            <a:r>
              <a:rPr lang="en-GB" sz="2000" dirty="0" smtClean="0">
                <a:solidFill>
                  <a:srgbClr val="0000FF"/>
                </a:solidFill>
              </a:rPr>
              <a:t>=“</a:t>
            </a:r>
            <a:r>
              <a:rPr lang="en-GB" sz="2000" dirty="0" err="1" smtClean="0">
                <a:solidFill>
                  <a:srgbClr val="0000FF"/>
                </a:solidFill>
              </a:rPr>
              <a:t>Sawasdee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err="1" smtClean="0">
                <a:solidFill>
                  <a:srgbClr val="0000FF"/>
                </a:solidFill>
              </a:rPr>
              <a:t>Naresuan</a:t>
            </a:r>
            <a:r>
              <a:rPr lang="en-GB" sz="2000" dirty="0" smtClean="0">
                <a:solidFill>
                  <a:srgbClr val="0000FF"/>
                </a:solidFill>
              </a:rPr>
              <a:t>!“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		</a:t>
            </a:r>
            <a:r>
              <a:rPr lang="en-GB" sz="2000" dirty="0" err="1" smtClean="0">
                <a:solidFill>
                  <a:srgbClr val="FF0000"/>
                </a:solidFill>
              </a:rPr>
              <a:t>FontSize</a:t>
            </a:r>
            <a:r>
              <a:rPr lang="en-GB" sz="2000" dirty="0" smtClean="0">
                <a:solidFill>
                  <a:srgbClr val="0000FF"/>
                </a:solidFill>
              </a:rPr>
              <a:t>="{</a:t>
            </a:r>
            <a:r>
              <a:rPr lang="en-GB" sz="2000" dirty="0" smtClean="0">
                <a:solidFill>
                  <a:srgbClr val="A31515"/>
                </a:solidFill>
              </a:rPr>
              <a:t>Binding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ElementName</a:t>
            </a:r>
            <a:r>
              <a:rPr lang="en-GB" sz="2000" dirty="0" smtClean="0">
                <a:solidFill>
                  <a:srgbClr val="0000FF"/>
                </a:solidFill>
              </a:rPr>
              <a:t>=</a:t>
            </a:r>
            <a:r>
              <a:rPr lang="en-GB" sz="2000" dirty="0" err="1" smtClean="0">
                <a:solidFill>
                  <a:srgbClr val="0000FF"/>
                </a:solidFill>
              </a:rPr>
              <a:t>SourceSlider</a:t>
            </a:r>
            <a:r>
              <a:rPr lang="en-GB" sz="2000" dirty="0" smtClean="0">
                <a:solidFill>
                  <a:srgbClr val="0000FF"/>
                </a:solidFill>
              </a:rPr>
              <a:t>,</a:t>
            </a:r>
            <a:r>
              <a:rPr lang="en-GB" sz="2000" dirty="0" smtClean="0">
                <a:solidFill>
                  <a:srgbClr val="FF0000"/>
                </a:solidFill>
              </a:rPr>
              <a:t> Path</a:t>
            </a:r>
            <a:r>
              <a:rPr lang="en-GB" sz="2000" dirty="0" smtClean="0">
                <a:solidFill>
                  <a:srgbClr val="0000FF"/>
                </a:solidFill>
              </a:rPr>
              <a:t>=Value}"/&gt;</a:t>
            </a: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6643702" y="5929330"/>
          <a:ext cx="2057400" cy="485775"/>
        </p:xfrm>
        <a:graphic>
          <a:graphicData uri="http://schemas.openxmlformats.org/presentationml/2006/ole">
            <p:oleObj spid="_x0000_s40962" name="Package" r:id="rId3" imgW="205740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Equivalent binding in code: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	Binding </a:t>
            </a:r>
            <a:r>
              <a:rPr lang="en-GB" sz="2400" dirty="0" err="1" smtClean="0"/>
              <a:t>binding</a:t>
            </a:r>
            <a:r>
              <a:rPr lang="en-GB" sz="2400" dirty="0" smtClean="0"/>
              <a:t> = new Binding();</a:t>
            </a:r>
          </a:p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binding.Source</a:t>
            </a:r>
            <a:r>
              <a:rPr lang="en-GB" sz="2400" dirty="0" smtClean="0"/>
              <a:t> = </a:t>
            </a:r>
            <a:r>
              <a:rPr lang="en-GB" sz="2400" dirty="0" err="1" smtClean="0"/>
              <a:t>SourceSlider</a:t>
            </a:r>
            <a:r>
              <a:rPr lang="en-GB" sz="2400" dirty="0" smtClean="0"/>
              <a:t>;</a:t>
            </a:r>
          </a:p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binding.Path</a:t>
            </a:r>
            <a:r>
              <a:rPr lang="en-GB" sz="2400" dirty="0" smtClean="0"/>
              <a:t> = new </a:t>
            </a:r>
            <a:r>
              <a:rPr lang="en-GB" sz="2400" dirty="0" err="1" smtClean="0"/>
              <a:t>PropertyPath</a:t>
            </a:r>
            <a:r>
              <a:rPr lang="en-GB" sz="2400" dirty="0" smtClean="0"/>
              <a:t>(“Value”);</a:t>
            </a:r>
          </a:p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binding.Mode</a:t>
            </a:r>
            <a:r>
              <a:rPr lang="en-GB" sz="2400" dirty="0" smtClean="0"/>
              <a:t> = </a:t>
            </a:r>
            <a:r>
              <a:rPr lang="en-GB" sz="2400" dirty="0" err="1" smtClean="0"/>
              <a:t>BindingMode.OneWay</a:t>
            </a:r>
            <a:r>
              <a:rPr lang="en-GB" sz="2400" dirty="0" smtClean="0"/>
              <a:t>;</a:t>
            </a:r>
          </a:p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TargetTextBlock.SetBinding</a:t>
            </a:r>
            <a:r>
              <a:rPr lang="en-GB" sz="2400" dirty="0" smtClean="0"/>
              <a:t>(</a:t>
            </a:r>
            <a:r>
              <a:rPr lang="en-GB" sz="2400" dirty="0" err="1" smtClean="0"/>
              <a:t>FontSize</a:t>
            </a:r>
            <a:r>
              <a:rPr lang="en-GB" sz="2400" dirty="0" smtClean="0"/>
              <a:t>, binding);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3000" dirty="0" smtClean="0"/>
              <a:t>Binding is nothing new: it has been used to bind domain objects to user interfaces for some time</a:t>
            </a:r>
          </a:p>
          <a:p>
            <a:r>
              <a:rPr lang="en-GB" sz="3000" dirty="0" smtClean="0"/>
              <a:t>But (I think) WPF has brought out (or will bring out) the power of binding…</a:t>
            </a:r>
            <a:endParaRPr lang="en-GB" sz="3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dependency</a:t>
            </a:r>
          </a:p>
          <a:p>
            <a:r>
              <a:rPr lang="en-GB" dirty="0" smtClean="0"/>
              <a:t>Two way dependency</a:t>
            </a:r>
          </a:p>
          <a:p>
            <a:r>
              <a:rPr lang="en-GB" dirty="0" smtClean="0"/>
              <a:t>Triggers</a:t>
            </a:r>
          </a:p>
          <a:p>
            <a:r>
              <a:rPr lang="en-GB" dirty="0" smtClean="0"/>
              <a:t>Animation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0000FF"/>
                </a:solidFill>
              </a:rPr>
              <a:t>&lt;</a:t>
            </a:r>
            <a:r>
              <a:rPr lang="en-GB" sz="2800" dirty="0" smtClean="0">
                <a:solidFill>
                  <a:srgbClr val="A31515"/>
                </a:solidFill>
              </a:rPr>
              <a:t>Window</a:t>
            </a:r>
            <a:r>
              <a:rPr lang="en-GB" sz="2800" dirty="0" smtClean="0">
                <a:solidFill>
                  <a:srgbClr val="FF0000"/>
                </a:solidFill>
              </a:rPr>
              <a:t> …</a:t>
            </a:r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	Title</a:t>
            </a:r>
            <a:r>
              <a:rPr lang="en-GB" sz="2800" dirty="0" smtClean="0">
                <a:solidFill>
                  <a:srgbClr val="0000FF"/>
                </a:solidFill>
              </a:rPr>
              <a:t>="{</a:t>
            </a:r>
            <a:r>
              <a:rPr lang="en-GB" sz="2800" dirty="0" smtClean="0">
                <a:solidFill>
                  <a:srgbClr val="A31515"/>
                </a:solidFill>
              </a:rPr>
              <a:t>Binding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ElementName</a:t>
            </a:r>
            <a:r>
              <a:rPr lang="en-GB" sz="2800" dirty="0" smtClean="0">
                <a:solidFill>
                  <a:srgbClr val="0000FF"/>
                </a:solidFill>
              </a:rPr>
              <a:t>=</a:t>
            </a:r>
            <a:r>
              <a:rPr lang="en-GB" sz="2800" dirty="0" err="1" smtClean="0">
                <a:solidFill>
                  <a:srgbClr val="0000FF"/>
                </a:solidFill>
              </a:rPr>
              <a:t>MyTextBox</a:t>
            </a:r>
            <a:r>
              <a:rPr lang="en-GB" sz="2800" dirty="0" smtClean="0">
                <a:solidFill>
                  <a:srgbClr val="0000FF"/>
                </a:solidFill>
              </a:rPr>
              <a:t>,</a:t>
            </a:r>
            <a:r>
              <a:rPr lang="en-GB" sz="2800" dirty="0" smtClean="0">
                <a:solidFill>
                  <a:srgbClr val="FF0000"/>
                </a:solidFill>
              </a:rPr>
              <a:t> Path</a:t>
            </a:r>
            <a:r>
              <a:rPr lang="en-GB" sz="2800" dirty="0" smtClean="0">
                <a:solidFill>
                  <a:srgbClr val="0000FF"/>
                </a:solidFill>
              </a:rPr>
              <a:t>=Text}"&gt;</a:t>
            </a:r>
          </a:p>
          <a:p>
            <a:pPr>
              <a:buNone/>
            </a:pPr>
            <a:endParaRPr lang="en-GB" sz="28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800" dirty="0" smtClean="0">
                <a:solidFill>
                  <a:srgbClr val="A31515"/>
                </a:solidFill>
              </a:rPr>
              <a:t>    </a:t>
            </a:r>
            <a:r>
              <a:rPr lang="en-GB" sz="2800" dirty="0" smtClean="0">
                <a:solidFill>
                  <a:srgbClr val="0000FF"/>
                </a:solidFill>
              </a:rPr>
              <a:t>&lt;</a:t>
            </a:r>
            <a:r>
              <a:rPr lang="en-GB" sz="2800" dirty="0" err="1" smtClean="0">
                <a:solidFill>
                  <a:srgbClr val="A31515"/>
                </a:solidFill>
              </a:rPr>
              <a:t>StackPanel</a:t>
            </a:r>
            <a:r>
              <a:rPr lang="en-GB" sz="28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800" dirty="0" smtClean="0">
                <a:solidFill>
                  <a:srgbClr val="A31515"/>
                </a:solidFill>
              </a:rPr>
              <a:t>        </a:t>
            </a:r>
            <a:r>
              <a:rPr lang="en-GB" sz="2800" dirty="0" smtClean="0">
                <a:solidFill>
                  <a:srgbClr val="0000FF"/>
                </a:solidFill>
              </a:rPr>
              <a:t>&lt;</a:t>
            </a:r>
            <a:r>
              <a:rPr lang="en-GB" sz="2800" dirty="0" err="1" smtClean="0">
                <a:solidFill>
                  <a:srgbClr val="A31515"/>
                </a:solidFill>
              </a:rPr>
              <a:t>TextBox</a:t>
            </a:r>
            <a:r>
              <a:rPr lang="en-GB" sz="2800" dirty="0" smtClean="0">
                <a:solidFill>
                  <a:srgbClr val="FF0000"/>
                </a:solidFill>
              </a:rPr>
              <a:t> Name</a:t>
            </a:r>
            <a:r>
              <a:rPr lang="en-GB" sz="2800" dirty="0" smtClean="0">
                <a:solidFill>
                  <a:srgbClr val="0000FF"/>
                </a:solidFill>
              </a:rPr>
              <a:t>="</a:t>
            </a:r>
            <a:r>
              <a:rPr lang="en-GB" sz="2800" dirty="0" err="1" smtClean="0">
                <a:solidFill>
                  <a:srgbClr val="0000FF"/>
                </a:solidFill>
              </a:rPr>
              <a:t>MyTextBox</a:t>
            </a:r>
            <a:r>
              <a:rPr lang="en-GB" sz="2800" dirty="0" smtClean="0">
                <a:solidFill>
                  <a:srgbClr val="0000FF"/>
                </a:solidFill>
              </a:rPr>
              <a:t>"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0000FF"/>
                </a:solidFill>
              </a:rPr>
              <a:t>/&gt;</a:t>
            </a:r>
          </a:p>
          <a:p>
            <a:pPr>
              <a:buNone/>
            </a:pPr>
            <a:endParaRPr lang="en-GB" sz="28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800" dirty="0" smtClean="0">
                <a:solidFill>
                  <a:srgbClr val="A31515"/>
                </a:solidFill>
              </a:rPr>
              <a:t>        </a:t>
            </a:r>
            <a:r>
              <a:rPr lang="en-GB" sz="2800" dirty="0" smtClean="0">
                <a:solidFill>
                  <a:srgbClr val="0000FF"/>
                </a:solidFill>
              </a:rPr>
              <a:t>&lt;</a:t>
            </a:r>
            <a:r>
              <a:rPr lang="en-GB" sz="2800" dirty="0" err="1" smtClean="0">
                <a:solidFill>
                  <a:srgbClr val="A31515"/>
                </a:solidFill>
              </a:rPr>
              <a:t>TextBlock</a:t>
            </a:r>
            <a:r>
              <a:rPr lang="en-GB" sz="2800" dirty="0" smtClean="0">
                <a:solidFill>
                  <a:srgbClr val="FF0000"/>
                </a:solidFill>
              </a:rPr>
              <a:t> Name</a:t>
            </a:r>
            <a:r>
              <a:rPr lang="en-GB" sz="2800" dirty="0" smtClean="0">
                <a:solidFill>
                  <a:srgbClr val="0000FF"/>
                </a:solidFill>
              </a:rPr>
              <a:t>="</a:t>
            </a:r>
            <a:r>
              <a:rPr lang="en-GB" sz="2800" dirty="0" err="1" smtClean="0">
                <a:solidFill>
                  <a:srgbClr val="0000FF"/>
                </a:solidFill>
              </a:rPr>
              <a:t>MyTextBlock</a:t>
            </a:r>
            <a:r>
              <a:rPr lang="en-GB" sz="2800" dirty="0" smtClean="0">
                <a:solidFill>
                  <a:srgbClr val="0000FF"/>
                </a:solidFill>
              </a:rPr>
              <a:t>"</a:t>
            </a:r>
            <a:r>
              <a:rPr lang="en-GB" sz="2800" dirty="0" smtClean="0">
                <a:solidFill>
                  <a:srgbClr val="FF0000"/>
                </a:solidFill>
              </a:rPr>
              <a:t> Text</a:t>
            </a:r>
            <a:r>
              <a:rPr lang="en-GB" sz="2800" dirty="0" smtClean="0">
                <a:solidFill>
                  <a:srgbClr val="0000FF"/>
                </a:solidFill>
              </a:rPr>
              <a:t>="{</a:t>
            </a:r>
            <a:r>
              <a:rPr lang="en-GB" sz="2800" dirty="0" smtClean="0">
                <a:solidFill>
                  <a:srgbClr val="A31515"/>
                </a:solidFill>
              </a:rPr>
              <a:t>Binding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ElementName</a:t>
            </a:r>
            <a:r>
              <a:rPr lang="en-GB" sz="2800" dirty="0" smtClean="0">
                <a:solidFill>
                  <a:srgbClr val="0000FF"/>
                </a:solidFill>
              </a:rPr>
              <a:t>=</a:t>
            </a:r>
            <a:r>
              <a:rPr lang="en-GB" sz="2800" dirty="0" err="1" smtClean="0">
                <a:solidFill>
                  <a:srgbClr val="0000FF"/>
                </a:solidFill>
              </a:rPr>
              <a:t>MyTextBox</a:t>
            </a:r>
            <a:r>
              <a:rPr lang="en-GB" sz="2800" dirty="0" smtClean="0">
                <a:solidFill>
                  <a:srgbClr val="0000FF"/>
                </a:solidFill>
              </a:rPr>
              <a:t>,</a:t>
            </a:r>
            <a:r>
              <a:rPr lang="en-GB" sz="2800" dirty="0" smtClean="0">
                <a:solidFill>
                  <a:srgbClr val="FF0000"/>
                </a:solidFill>
              </a:rPr>
              <a:t> Path</a:t>
            </a:r>
            <a:r>
              <a:rPr lang="en-GB" sz="2800" dirty="0" smtClean="0">
                <a:solidFill>
                  <a:srgbClr val="0000FF"/>
                </a:solidFill>
              </a:rPr>
              <a:t>=Text}"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0000FF"/>
                </a:solidFill>
              </a:rPr>
              <a:t>/&gt;</a:t>
            </a:r>
          </a:p>
          <a:p>
            <a:pPr>
              <a:buNone/>
            </a:pPr>
            <a:r>
              <a:rPr lang="en-GB" sz="2800" dirty="0" smtClean="0"/>
              <a:t>…</a:t>
            </a:r>
            <a:endParaRPr lang="en-GB" sz="2800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6500826" y="5929330"/>
          <a:ext cx="2057400" cy="485775"/>
        </p:xfrm>
        <a:graphic>
          <a:graphicData uri="http://schemas.openxmlformats.org/presentationml/2006/ole">
            <p:oleObj spid="_x0000_s47106" name="Package" r:id="rId3" imgW="205740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(two-way binding)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Slider</a:t>
            </a:r>
            <a:r>
              <a:rPr lang="en-GB" sz="2400" dirty="0" smtClean="0">
                <a:solidFill>
                  <a:srgbClr val="FF0000"/>
                </a:solidFill>
              </a:rPr>
              <a:t> Name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FontSizeSlider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Minimum</a:t>
            </a:r>
            <a:r>
              <a:rPr lang="en-GB" sz="2400" dirty="0" smtClean="0">
                <a:solidFill>
                  <a:srgbClr val="0000FF"/>
                </a:solidFill>
              </a:rPr>
              <a:t>="10"</a:t>
            </a:r>
            <a:r>
              <a:rPr lang="en-GB" sz="2400" dirty="0" smtClean="0">
                <a:solidFill>
                  <a:srgbClr val="FF0000"/>
                </a:solidFill>
              </a:rPr>
              <a:t> Maximum</a:t>
            </a:r>
            <a:r>
              <a:rPr lang="en-GB" sz="2400" dirty="0" smtClean="0">
                <a:solidFill>
                  <a:srgbClr val="0000FF"/>
                </a:solidFill>
              </a:rPr>
              <a:t>="50"</a:t>
            </a:r>
            <a:r>
              <a:rPr lang="en-GB" sz="2400" dirty="0" smtClean="0">
                <a:solidFill>
                  <a:srgbClr val="FF0000"/>
                </a:solidFill>
              </a:rPr>
              <a:t> Value</a:t>
            </a:r>
            <a:r>
              <a:rPr lang="en-GB" sz="2400" dirty="0" smtClean="0">
                <a:solidFill>
                  <a:srgbClr val="0000FF"/>
                </a:solidFill>
              </a:rPr>
              <a:t>="20"</a:t>
            </a:r>
            <a:r>
              <a:rPr lang="en-GB" sz="2400" dirty="0" smtClean="0">
                <a:solidFill>
                  <a:srgbClr val="FF0000"/>
                </a:solidFill>
              </a:rPr>
              <a:t> Margin</a:t>
            </a:r>
            <a:r>
              <a:rPr lang="en-GB" sz="2400" dirty="0" smtClean="0">
                <a:solidFill>
                  <a:srgbClr val="0000FF"/>
                </a:solidFill>
              </a:rPr>
              <a:t>="3" /&gt;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err="1" smtClean="0">
                <a:solidFill>
                  <a:srgbClr val="A31515"/>
                </a:solidFill>
              </a:rPr>
              <a:t>TextBlock</a:t>
            </a:r>
            <a:r>
              <a:rPr lang="en-GB" sz="2400" dirty="0" smtClean="0">
                <a:solidFill>
                  <a:srgbClr val="FF0000"/>
                </a:solidFill>
              </a:rPr>
              <a:t> Name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MyTextBlock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Text</a:t>
            </a:r>
            <a:r>
              <a:rPr lang="en-GB" sz="2400" dirty="0" smtClean="0">
                <a:solidFill>
                  <a:srgbClr val="0000FF"/>
                </a:solidFill>
              </a:rPr>
              <a:t>="Hello World!"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FontSize</a:t>
            </a:r>
            <a:r>
              <a:rPr lang="en-GB" sz="2400" dirty="0" smtClean="0">
                <a:solidFill>
                  <a:srgbClr val="0000FF"/>
                </a:solidFill>
              </a:rPr>
              <a:t>="{</a:t>
            </a:r>
            <a:r>
              <a:rPr lang="en-GB" sz="2400" dirty="0" smtClean="0">
                <a:solidFill>
                  <a:srgbClr val="A31515"/>
                </a:solidFill>
              </a:rPr>
              <a:t>Binding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ElementName</a:t>
            </a:r>
            <a:r>
              <a:rPr lang="en-GB" sz="2400" dirty="0" smtClean="0">
                <a:solidFill>
                  <a:srgbClr val="0000FF"/>
                </a:solidFill>
              </a:rPr>
              <a:t>=</a:t>
            </a:r>
            <a:r>
              <a:rPr lang="en-GB" sz="2400" dirty="0" err="1" smtClean="0">
                <a:solidFill>
                  <a:srgbClr val="0000FF"/>
                </a:solidFill>
              </a:rPr>
              <a:t>FontSizeSlider</a:t>
            </a:r>
            <a:r>
              <a:rPr lang="en-GB" sz="2400" dirty="0" smtClean="0">
                <a:solidFill>
                  <a:srgbClr val="0000FF"/>
                </a:solidFill>
              </a:rPr>
              <a:t>,</a:t>
            </a:r>
            <a:r>
              <a:rPr lang="en-GB" sz="2400" dirty="0" smtClean="0">
                <a:solidFill>
                  <a:srgbClr val="FF0000"/>
                </a:solidFill>
              </a:rPr>
              <a:t> Path</a:t>
            </a:r>
            <a:r>
              <a:rPr lang="en-GB" sz="2400" dirty="0" smtClean="0">
                <a:solidFill>
                  <a:srgbClr val="0000FF"/>
                </a:solidFill>
              </a:rPr>
              <a:t>=Value,</a:t>
            </a:r>
            <a:r>
              <a:rPr lang="en-GB" sz="2400" dirty="0" smtClean="0">
                <a:solidFill>
                  <a:srgbClr val="FF0000"/>
                </a:solidFill>
              </a:rPr>
              <a:t> Mode</a:t>
            </a:r>
            <a:r>
              <a:rPr lang="en-GB" sz="2400" dirty="0" smtClean="0">
                <a:solidFill>
                  <a:srgbClr val="0000FF"/>
                </a:solidFill>
              </a:rPr>
              <a:t>=</a:t>
            </a:r>
            <a:r>
              <a:rPr lang="en-GB" sz="2400" dirty="0" err="1" smtClean="0">
                <a:solidFill>
                  <a:srgbClr val="0000FF"/>
                </a:solidFill>
              </a:rPr>
              <a:t>TwoWay</a:t>
            </a:r>
            <a:r>
              <a:rPr lang="en-GB" sz="2400" dirty="0" smtClean="0">
                <a:solidFill>
                  <a:srgbClr val="0000FF"/>
                </a:solidFill>
              </a:rPr>
              <a:t>}"</a:t>
            </a:r>
            <a:r>
              <a:rPr lang="en-GB" sz="2400" dirty="0" smtClean="0">
                <a:solidFill>
                  <a:srgbClr val="FF0000"/>
                </a:solidFill>
              </a:rPr>
              <a:t> Margin</a:t>
            </a:r>
            <a:r>
              <a:rPr lang="en-GB" sz="2400" dirty="0" smtClean="0">
                <a:solidFill>
                  <a:srgbClr val="0000FF"/>
                </a:solidFill>
              </a:rPr>
              <a:t>="3" /&gt;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err="1" smtClean="0">
                <a:solidFill>
                  <a:srgbClr val="A31515"/>
                </a:solidFill>
              </a:rPr>
              <a:t>StackPanel</a:t>
            </a:r>
            <a:r>
              <a:rPr lang="en-GB" sz="2400" dirty="0" smtClean="0">
                <a:solidFill>
                  <a:srgbClr val="FF0000"/>
                </a:solidFill>
              </a:rPr>
              <a:t> Orientation</a:t>
            </a:r>
            <a:r>
              <a:rPr lang="en-GB" sz="2400" dirty="0" smtClean="0">
                <a:solidFill>
                  <a:srgbClr val="0000FF"/>
                </a:solidFill>
              </a:rPr>
              <a:t>="Horizontal"&gt;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</a:t>
            </a: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Button</a:t>
            </a:r>
            <a:r>
              <a:rPr lang="en-GB" sz="2400" dirty="0" smtClean="0">
                <a:solidFill>
                  <a:srgbClr val="FF0000"/>
                </a:solidFill>
              </a:rPr>
              <a:t> Click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Click_SetSliderValue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Margin</a:t>
            </a:r>
            <a:r>
              <a:rPr lang="en-GB" sz="2400" dirty="0" smtClean="0">
                <a:solidFill>
                  <a:srgbClr val="0000FF"/>
                </a:solidFill>
              </a:rPr>
              <a:t>="5"&gt;</a:t>
            </a:r>
            <a:r>
              <a:rPr lang="en-GB" sz="2400" dirty="0" smtClean="0">
                <a:solidFill>
                  <a:srgbClr val="A31515"/>
                </a:solidFill>
              </a:rPr>
              <a:t>Set Slider Value</a:t>
            </a:r>
            <a:r>
              <a:rPr lang="en-GB" sz="2400" dirty="0" smtClean="0">
                <a:solidFill>
                  <a:srgbClr val="0000FF"/>
                </a:solidFill>
              </a:rPr>
              <a:t>&lt;/</a:t>
            </a:r>
            <a:r>
              <a:rPr lang="en-GB" sz="2400" dirty="0" smtClean="0">
                <a:solidFill>
                  <a:srgbClr val="A31515"/>
                </a:solidFill>
              </a:rPr>
              <a:t>Button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</a:t>
            </a: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Button</a:t>
            </a:r>
            <a:r>
              <a:rPr lang="en-GB" sz="2400" dirty="0" smtClean="0">
                <a:solidFill>
                  <a:srgbClr val="FF0000"/>
                </a:solidFill>
              </a:rPr>
              <a:t> Click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Click_SetTextBlockFontSize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Margin</a:t>
            </a:r>
            <a:r>
              <a:rPr lang="en-GB" sz="2400" dirty="0" smtClean="0">
                <a:solidFill>
                  <a:srgbClr val="0000FF"/>
                </a:solidFill>
              </a:rPr>
              <a:t>="5"&gt;</a:t>
            </a:r>
            <a:r>
              <a:rPr lang="en-GB" sz="2400" dirty="0" smtClean="0">
                <a:solidFill>
                  <a:srgbClr val="A31515"/>
                </a:solidFill>
              </a:rPr>
              <a:t>Set </a:t>
            </a:r>
            <a:r>
              <a:rPr lang="en-GB" sz="2400" dirty="0" err="1" smtClean="0">
                <a:solidFill>
                  <a:srgbClr val="A31515"/>
                </a:solidFill>
              </a:rPr>
              <a:t>TextBlock</a:t>
            </a:r>
            <a:r>
              <a:rPr lang="en-GB" sz="2400" dirty="0" smtClean="0">
                <a:solidFill>
                  <a:srgbClr val="A31515"/>
                </a:solidFill>
              </a:rPr>
              <a:t> </a:t>
            </a:r>
            <a:r>
              <a:rPr lang="en-GB" sz="2400" dirty="0" err="1" smtClean="0">
                <a:solidFill>
                  <a:srgbClr val="A31515"/>
                </a:solidFill>
              </a:rPr>
              <a:t>FontSize</a:t>
            </a:r>
            <a:r>
              <a:rPr lang="en-GB" sz="2400" dirty="0" smtClean="0">
                <a:solidFill>
                  <a:srgbClr val="0000FF"/>
                </a:solidFill>
              </a:rPr>
              <a:t>&lt;/</a:t>
            </a:r>
            <a:r>
              <a:rPr lang="en-GB" sz="2400" dirty="0" smtClean="0">
                <a:solidFill>
                  <a:srgbClr val="A31515"/>
                </a:solidFill>
              </a:rPr>
              <a:t>Button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&lt;/</a:t>
            </a:r>
            <a:r>
              <a:rPr lang="en-GB" sz="2400" dirty="0" err="1" smtClean="0">
                <a:solidFill>
                  <a:srgbClr val="A31515"/>
                </a:solidFill>
              </a:rPr>
              <a:t>StackPanel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  <a:endParaRPr lang="en-GB" sz="2400" dirty="0"/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6572264" y="6000768"/>
          <a:ext cx="2057400" cy="485775"/>
        </p:xfrm>
        <a:graphic>
          <a:graphicData uri="http://schemas.openxmlformats.org/presentationml/2006/ole">
            <p:oleObj spid="_x0000_s48130" name="Package" r:id="rId3" imgW="205740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(triggers)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err="1" smtClean="0">
                <a:solidFill>
                  <a:srgbClr val="A31515"/>
                </a:solidFill>
              </a:rPr>
              <a:t>Style.Triggers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Trigger</a:t>
            </a:r>
            <a:r>
              <a:rPr lang="en-GB" sz="2400" dirty="0" smtClean="0">
                <a:solidFill>
                  <a:srgbClr val="FF0000"/>
                </a:solidFill>
              </a:rPr>
              <a:t> Property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Control.IsMouseOver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Value</a:t>
            </a:r>
            <a:r>
              <a:rPr lang="en-GB" sz="2400" dirty="0" smtClean="0">
                <a:solidFill>
                  <a:srgbClr val="0000FF"/>
                </a:solidFill>
              </a:rPr>
              <a:t>="True"&gt;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       </a:t>
            </a: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Setter</a:t>
            </a:r>
            <a:r>
              <a:rPr lang="en-GB" sz="2400" dirty="0" smtClean="0">
                <a:solidFill>
                  <a:srgbClr val="FF0000"/>
                </a:solidFill>
              </a:rPr>
              <a:t> Property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Control.Foreground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Value</a:t>
            </a:r>
            <a:r>
              <a:rPr lang="en-GB" sz="2400" dirty="0" smtClean="0">
                <a:solidFill>
                  <a:srgbClr val="0000FF"/>
                </a:solidFill>
              </a:rPr>
              <a:t>="White" /&gt;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       </a:t>
            </a:r>
            <a:r>
              <a:rPr lang="en-GB" sz="2400" dirty="0" smtClean="0">
                <a:solidFill>
                  <a:srgbClr val="0000FF"/>
                </a:solidFill>
              </a:rPr>
              <a:t>&lt;</a:t>
            </a:r>
            <a:r>
              <a:rPr lang="en-GB" sz="2400" dirty="0" smtClean="0">
                <a:solidFill>
                  <a:srgbClr val="A31515"/>
                </a:solidFill>
              </a:rPr>
              <a:t>Setter</a:t>
            </a:r>
            <a:r>
              <a:rPr lang="en-GB" sz="2400" dirty="0" smtClean="0">
                <a:solidFill>
                  <a:srgbClr val="FF0000"/>
                </a:solidFill>
              </a:rPr>
              <a:t> Property</a:t>
            </a:r>
            <a:r>
              <a:rPr lang="en-GB" sz="2400" dirty="0" smtClean="0">
                <a:solidFill>
                  <a:srgbClr val="0000FF"/>
                </a:solidFill>
              </a:rPr>
              <a:t>="</a:t>
            </a:r>
            <a:r>
              <a:rPr lang="en-GB" sz="2400" dirty="0" err="1" smtClean="0">
                <a:solidFill>
                  <a:srgbClr val="0000FF"/>
                </a:solidFill>
              </a:rPr>
              <a:t>Control.Background</a:t>
            </a:r>
            <a:r>
              <a:rPr lang="en-GB" sz="2400" dirty="0" smtClean="0">
                <a:solidFill>
                  <a:srgbClr val="0000FF"/>
                </a:solidFill>
              </a:rPr>
              <a:t>"</a:t>
            </a:r>
            <a:r>
              <a:rPr lang="en-GB" sz="2400" dirty="0" smtClean="0">
                <a:solidFill>
                  <a:srgbClr val="FF0000"/>
                </a:solidFill>
              </a:rPr>
              <a:t> Value</a:t>
            </a:r>
            <a:r>
              <a:rPr lang="en-GB" sz="2400" dirty="0" smtClean="0">
                <a:solidFill>
                  <a:srgbClr val="0000FF"/>
                </a:solidFill>
              </a:rPr>
              <a:t>="Red" /&gt;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A31515"/>
                </a:solidFill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</a:rPr>
              <a:t>&lt;/</a:t>
            </a:r>
            <a:r>
              <a:rPr lang="en-GB" sz="2400" dirty="0" smtClean="0">
                <a:solidFill>
                  <a:srgbClr val="A31515"/>
                </a:solidFill>
              </a:rPr>
              <a:t>Trigger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&lt;/</a:t>
            </a:r>
            <a:r>
              <a:rPr lang="en-GB" sz="2400" dirty="0" err="1" smtClean="0">
                <a:solidFill>
                  <a:srgbClr val="A31515"/>
                </a:solidFill>
              </a:rPr>
              <a:t>Style.Triggers</a:t>
            </a:r>
            <a:r>
              <a:rPr lang="en-GB" sz="2400" dirty="0" smtClean="0">
                <a:solidFill>
                  <a:srgbClr val="0000FF"/>
                </a:solidFill>
              </a:rPr>
              <a:t>&gt;</a:t>
            </a:r>
            <a:endParaRPr lang="en-GB" sz="2400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7643834" y="5929330"/>
          <a:ext cx="1047750" cy="485775"/>
        </p:xfrm>
        <a:graphic>
          <a:graphicData uri="http://schemas.openxmlformats.org/presentationml/2006/ole">
            <p:oleObj spid="_x0000_s49154" name="Package" r:id="rId3" imgW="104760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(animation)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smtClean="0">
                <a:solidFill>
                  <a:srgbClr val="A31515"/>
                </a:solidFill>
              </a:rPr>
              <a:t>Button</a:t>
            </a:r>
            <a:r>
              <a:rPr lang="en-GB" sz="1200" dirty="0" smtClean="0">
                <a:solidFill>
                  <a:srgbClr val="FF0000"/>
                </a:solidFill>
              </a:rPr>
              <a:t> Name</a:t>
            </a:r>
            <a:r>
              <a:rPr lang="en-GB" sz="1200" dirty="0" smtClean="0">
                <a:solidFill>
                  <a:srgbClr val="0000FF"/>
                </a:solidFill>
              </a:rPr>
              <a:t>="</a:t>
            </a:r>
            <a:r>
              <a:rPr lang="en-GB" sz="1200" dirty="0" err="1" smtClean="0">
                <a:solidFill>
                  <a:srgbClr val="0000FF"/>
                </a:solidFill>
              </a:rPr>
              <a:t>MyButton</a:t>
            </a:r>
            <a:r>
              <a:rPr lang="en-GB" sz="1200" dirty="0" smtClean="0">
                <a:solidFill>
                  <a:srgbClr val="0000FF"/>
                </a:solidFill>
              </a:rPr>
              <a:t>"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HorizontalAlignment</a:t>
            </a:r>
            <a:r>
              <a:rPr lang="en-GB" sz="1200" dirty="0" smtClean="0">
                <a:solidFill>
                  <a:srgbClr val="0000FF"/>
                </a:solidFill>
              </a:rPr>
              <a:t>="</a:t>
            </a:r>
            <a:r>
              <a:rPr lang="en-GB" sz="1200" dirty="0" err="1" smtClean="0">
                <a:solidFill>
                  <a:srgbClr val="0000FF"/>
                </a:solidFill>
              </a:rPr>
              <a:t>Center</a:t>
            </a:r>
            <a:r>
              <a:rPr lang="en-GB" sz="1200" dirty="0" smtClean="0">
                <a:solidFill>
                  <a:srgbClr val="0000FF"/>
                </a:solidFill>
              </a:rPr>
              <a:t>"</a:t>
            </a:r>
            <a:r>
              <a:rPr lang="en-GB" sz="1200" dirty="0" smtClean="0">
                <a:solidFill>
                  <a:srgbClr val="FF0000"/>
                </a:solidFill>
              </a:rPr>
              <a:t> Width</a:t>
            </a:r>
            <a:r>
              <a:rPr lang="en-GB" sz="1200" dirty="0" smtClean="0">
                <a:solidFill>
                  <a:srgbClr val="0000FF"/>
                </a:solidFill>
              </a:rPr>
              <a:t>="100"</a:t>
            </a:r>
            <a:r>
              <a:rPr lang="en-GB" sz="1200" dirty="0" smtClean="0">
                <a:solidFill>
                  <a:srgbClr val="FF0000"/>
                </a:solidFill>
              </a:rPr>
              <a:t> Height</a:t>
            </a:r>
            <a:r>
              <a:rPr lang="en-GB" sz="1200" dirty="0" smtClean="0">
                <a:solidFill>
                  <a:srgbClr val="0000FF"/>
                </a:solidFill>
              </a:rPr>
              <a:t>="30"&gt;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Button.Triggers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EventTrigger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RoutedEvent</a:t>
            </a:r>
            <a:r>
              <a:rPr lang="en-GB" sz="1200" dirty="0" smtClean="0">
                <a:solidFill>
                  <a:srgbClr val="0000FF"/>
                </a:solidFill>
              </a:rPr>
              <a:t>="</a:t>
            </a:r>
            <a:r>
              <a:rPr lang="en-GB" sz="1200" dirty="0" err="1" smtClean="0">
                <a:solidFill>
                  <a:srgbClr val="0000FF"/>
                </a:solidFill>
              </a:rPr>
              <a:t>Mouse.MouseEnter</a:t>
            </a:r>
            <a:r>
              <a:rPr lang="en-GB" sz="1200" dirty="0" smtClean="0">
                <a:solidFill>
                  <a:srgbClr val="0000FF"/>
                </a:solidFill>
              </a:rPr>
              <a:t>"&gt;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BeginStoryboard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smtClean="0">
                <a:solidFill>
                  <a:srgbClr val="A31515"/>
                </a:solidFill>
              </a:rPr>
              <a:t>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DoubleAnimation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Storyboard.TargetProperty</a:t>
            </a:r>
            <a:r>
              <a:rPr lang="en-GB" sz="1200" dirty="0" smtClean="0">
                <a:solidFill>
                  <a:srgbClr val="0000FF"/>
                </a:solidFill>
              </a:rPr>
              <a:t>="Width" </a:t>
            </a:r>
            <a:r>
              <a:rPr lang="en-GB" sz="1200" dirty="0" smtClean="0">
                <a:solidFill>
                  <a:srgbClr val="FF0000"/>
                </a:solidFill>
              </a:rPr>
              <a:t> To</a:t>
            </a:r>
            <a:r>
              <a:rPr lang="en-GB" sz="1200" dirty="0" smtClean="0">
                <a:solidFill>
                  <a:srgbClr val="0000FF"/>
                </a:solidFill>
              </a:rPr>
              <a:t>="120"</a:t>
            </a:r>
            <a:r>
              <a:rPr lang="en-GB" sz="1200" dirty="0" smtClean="0">
                <a:solidFill>
                  <a:srgbClr val="FF0000"/>
                </a:solidFill>
              </a:rPr>
              <a:t> Duration</a:t>
            </a:r>
            <a:r>
              <a:rPr lang="en-GB" sz="1200" dirty="0" smtClean="0">
                <a:solidFill>
                  <a:srgbClr val="0000FF"/>
                </a:solidFill>
              </a:rPr>
              <a:t>="0:0:1" /&gt;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DoubleAnimation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Storyboard.TargetProperty</a:t>
            </a:r>
            <a:r>
              <a:rPr lang="en-GB" sz="1200" dirty="0" smtClean="0">
                <a:solidFill>
                  <a:srgbClr val="0000FF"/>
                </a:solidFill>
              </a:rPr>
              <a:t>="Height"</a:t>
            </a:r>
            <a:r>
              <a:rPr lang="en-GB" sz="1200" dirty="0" smtClean="0">
                <a:solidFill>
                  <a:srgbClr val="FF0000"/>
                </a:solidFill>
              </a:rPr>
              <a:t> To</a:t>
            </a:r>
            <a:r>
              <a:rPr lang="en-GB" sz="1200" dirty="0" smtClean="0">
                <a:solidFill>
                  <a:srgbClr val="0000FF"/>
                </a:solidFill>
              </a:rPr>
              <a:t>="50" </a:t>
            </a:r>
            <a:r>
              <a:rPr lang="en-GB" sz="1200" dirty="0" smtClean="0">
                <a:solidFill>
                  <a:srgbClr val="FF0000"/>
                </a:solidFill>
              </a:rPr>
              <a:t> Duration</a:t>
            </a:r>
            <a:r>
              <a:rPr lang="en-GB" sz="1200" dirty="0" smtClean="0">
                <a:solidFill>
                  <a:srgbClr val="0000FF"/>
                </a:solidFill>
              </a:rPr>
              <a:t>="0:0:1" /&gt;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smtClean="0">
                <a:solidFill>
                  <a:srgbClr val="A31515"/>
                </a:solidFill>
              </a:rPr>
              <a:t>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err="1" smtClean="0">
                <a:solidFill>
                  <a:srgbClr val="A31515"/>
                </a:solidFill>
              </a:rPr>
              <a:t>BeginStoryboard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err="1" smtClean="0">
                <a:solidFill>
                  <a:srgbClr val="A31515"/>
                </a:solidFill>
              </a:rPr>
              <a:t>EventTrigger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EventTrigger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RoutedEvent</a:t>
            </a:r>
            <a:r>
              <a:rPr lang="en-GB" sz="1200" dirty="0" smtClean="0">
                <a:solidFill>
                  <a:srgbClr val="0000FF"/>
                </a:solidFill>
              </a:rPr>
              <a:t>="</a:t>
            </a:r>
            <a:r>
              <a:rPr lang="en-GB" sz="1200" dirty="0" err="1" smtClean="0">
                <a:solidFill>
                  <a:srgbClr val="0000FF"/>
                </a:solidFill>
              </a:rPr>
              <a:t>Mouse.MouseLeave</a:t>
            </a:r>
            <a:r>
              <a:rPr lang="en-GB" sz="1200" dirty="0" smtClean="0">
                <a:solidFill>
                  <a:srgbClr val="0000FF"/>
                </a:solidFill>
              </a:rPr>
              <a:t>"&gt;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BeginStoryboard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smtClean="0">
                <a:solidFill>
                  <a:srgbClr val="A31515"/>
                </a:solidFill>
              </a:rPr>
              <a:t>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DoubleAnimation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Storyboard.TargetProperty</a:t>
            </a:r>
            <a:r>
              <a:rPr lang="en-GB" sz="1200" dirty="0" smtClean="0">
                <a:solidFill>
                  <a:srgbClr val="0000FF"/>
                </a:solidFill>
              </a:rPr>
              <a:t>="Width" </a:t>
            </a:r>
            <a:r>
              <a:rPr lang="en-GB" sz="1200" dirty="0" smtClean="0">
                <a:solidFill>
                  <a:srgbClr val="FF0000"/>
                </a:solidFill>
              </a:rPr>
              <a:t> To</a:t>
            </a:r>
            <a:r>
              <a:rPr lang="en-GB" sz="1200" dirty="0" smtClean="0">
                <a:solidFill>
                  <a:srgbClr val="0000FF"/>
                </a:solidFill>
              </a:rPr>
              <a:t>="100"</a:t>
            </a:r>
            <a:r>
              <a:rPr lang="en-GB" sz="1200" dirty="0" smtClean="0">
                <a:solidFill>
                  <a:srgbClr val="FF0000"/>
                </a:solidFill>
              </a:rPr>
              <a:t> Duration</a:t>
            </a:r>
            <a:r>
              <a:rPr lang="en-GB" sz="1200" dirty="0" smtClean="0">
                <a:solidFill>
                  <a:srgbClr val="0000FF"/>
                </a:solidFill>
              </a:rPr>
              <a:t>="0:0:1" /&gt;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DoubleAnimation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Storyboard.TargetProperty</a:t>
            </a:r>
            <a:r>
              <a:rPr lang="en-GB" sz="1200" dirty="0" smtClean="0">
                <a:solidFill>
                  <a:srgbClr val="0000FF"/>
                </a:solidFill>
              </a:rPr>
              <a:t>="Height"</a:t>
            </a:r>
            <a:r>
              <a:rPr lang="en-GB" sz="1200" dirty="0" smtClean="0">
                <a:solidFill>
                  <a:srgbClr val="FF0000"/>
                </a:solidFill>
              </a:rPr>
              <a:t> To</a:t>
            </a:r>
            <a:r>
              <a:rPr lang="en-GB" sz="1200" dirty="0" smtClean="0">
                <a:solidFill>
                  <a:srgbClr val="0000FF"/>
                </a:solidFill>
              </a:rPr>
              <a:t>="30" </a:t>
            </a:r>
            <a:r>
              <a:rPr lang="en-GB" sz="1200" dirty="0" smtClean="0">
                <a:solidFill>
                  <a:srgbClr val="FF0000"/>
                </a:solidFill>
              </a:rPr>
              <a:t> Duration</a:t>
            </a:r>
            <a:r>
              <a:rPr lang="en-GB" sz="1200" dirty="0" smtClean="0">
                <a:solidFill>
                  <a:srgbClr val="0000FF"/>
                </a:solidFill>
              </a:rPr>
              <a:t>="0:0:1" /&gt;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smtClean="0">
                <a:solidFill>
                  <a:srgbClr val="A31515"/>
                </a:solidFill>
              </a:rPr>
              <a:t>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err="1" smtClean="0">
                <a:solidFill>
                  <a:srgbClr val="A31515"/>
                </a:solidFill>
              </a:rPr>
              <a:t>BeginStoryboard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err="1" smtClean="0">
                <a:solidFill>
                  <a:srgbClr val="A31515"/>
                </a:solidFill>
              </a:rPr>
              <a:t>EventTrigger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err="1" smtClean="0">
                <a:solidFill>
                  <a:srgbClr val="A31515"/>
                </a:solidFill>
              </a:rPr>
              <a:t>Button.Triggers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    Button 1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</a:t>
            </a:r>
            <a:r>
              <a:rPr lang="en-GB" sz="1200" dirty="0" smtClean="0">
                <a:solidFill>
                  <a:srgbClr val="0000FF"/>
                </a:solidFill>
              </a:rPr>
              <a:t>&lt;/</a:t>
            </a:r>
            <a:r>
              <a:rPr lang="en-GB" sz="1200" dirty="0" smtClean="0">
                <a:solidFill>
                  <a:srgbClr val="A31515"/>
                </a:solidFill>
              </a:rPr>
              <a:t>Button</a:t>
            </a:r>
            <a:r>
              <a:rPr lang="en-GB" sz="1200" dirty="0" smtClean="0">
                <a:solidFill>
                  <a:srgbClr val="0000FF"/>
                </a:solidFill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</a:rPr>
              <a:t>        </a:t>
            </a:r>
            <a:r>
              <a:rPr lang="en-GB" sz="1200" dirty="0" smtClean="0">
                <a:solidFill>
                  <a:srgbClr val="0000FF"/>
                </a:solidFill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</a:rPr>
              <a:t>ProgressBar</a:t>
            </a:r>
            <a:r>
              <a:rPr lang="en-GB" sz="1200" dirty="0" smtClean="0">
                <a:solidFill>
                  <a:srgbClr val="FF0000"/>
                </a:solidFill>
              </a:rPr>
              <a:t> Minimum</a:t>
            </a:r>
            <a:r>
              <a:rPr lang="en-GB" sz="1200" dirty="0" smtClean="0">
                <a:solidFill>
                  <a:srgbClr val="0000FF"/>
                </a:solidFill>
              </a:rPr>
              <a:t>="100"</a:t>
            </a:r>
            <a:r>
              <a:rPr lang="en-GB" sz="1200" dirty="0" smtClean="0">
                <a:solidFill>
                  <a:srgbClr val="FF0000"/>
                </a:solidFill>
              </a:rPr>
              <a:t> Maximum</a:t>
            </a:r>
            <a:r>
              <a:rPr lang="en-GB" sz="1200" dirty="0" smtClean="0">
                <a:solidFill>
                  <a:srgbClr val="0000FF"/>
                </a:solidFill>
              </a:rPr>
              <a:t>="120"</a:t>
            </a:r>
            <a:r>
              <a:rPr lang="en-GB" sz="1200" dirty="0" smtClean="0">
                <a:solidFill>
                  <a:srgbClr val="FF0000"/>
                </a:solidFill>
              </a:rPr>
              <a:t> Value</a:t>
            </a:r>
            <a:r>
              <a:rPr lang="en-GB" sz="1200" dirty="0" smtClean="0">
                <a:solidFill>
                  <a:srgbClr val="0000FF"/>
                </a:solidFill>
              </a:rPr>
              <a:t>="{</a:t>
            </a:r>
            <a:r>
              <a:rPr lang="en-GB" sz="1200" dirty="0" smtClean="0">
                <a:solidFill>
                  <a:srgbClr val="A31515"/>
                </a:solidFill>
              </a:rPr>
              <a:t>Binding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 smtClean="0">
                <a:solidFill>
                  <a:srgbClr val="FF0000"/>
                </a:solidFill>
              </a:rPr>
              <a:t>ElementName</a:t>
            </a:r>
            <a:r>
              <a:rPr lang="en-GB" sz="1200" dirty="0" smtClean="0">
                <a:solidFill>
                  <a:srgbClr val="0000FF"/>
                </a:solidFill>
              </a:rPr>
              <a:t>=</a:t>
            </a:r>
            <a:r>
              <a:rPr lang="en-GB" sz="1200" dirty="0" err="1" smtClean="0">
                <a:solidFill>
                  <a:srgbClr val="0000FF"/>
                </a:solidFill>
              </a:rPr>
              <a:t>MyButton</a:t>
            </a:r>
            <a:r>
              <a:rPr lang="en-GB" sz="1200" dirty="0" smtClean="0">
                <a:solidFill>
                  <a:srgbClr val="0000FF"/>
                </a:solidFill>
              </a:rPr>
              <a:t>,</a:t>
            </a:r>
            <a:r>
              <a:rPr lang="en-GB" sz="1200" dirty="0" smtClean="0">
                <a:solidFill>
                  <a:srgbClr val="FF0000"/>
                </a:solidFill>
              </a:rPr>
              <a:t> Path</a:t>
            </a:r>
            <a:r>
              <a:rPr lang="en-GB" sz="1200" dirty="0" smtClean="0">
                <a:solidFill>
                  <a:srgbClr val="0000FF"/>
                </a:solidFill>
              </a:rPr>
              <a:t>=Width}"</a:t>
            </a:r>
            <a:r>
              <a:rPr lang="en-GB" sz="1200" dirty="0" smtClean="0">
                <a:solidFill>
                  <a:srgbClr val="FF0000"/>
                </a:solidFill>
              </a:rPr>
              <a:t> Height</a:t>
            </a:r>
            <a:r>
              <a:rPr lang="en-GB" sz="1200" dirty="0" smtClean="0">
                <a:solidFill>
                  <a:srgbClr val="0000FF"/>
                </a:solidFill>
              </a:rPr>
              <a:t>="20"/&gt;</a:t>
            </a:r>
            <a:endParaRPr lang="en-GB" sz="1200" dirty="0"/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7500958" y="5429264"/>
          <a:ext cx="1200150" cy="485775"/>
        </p:xfrm>
        <a:graphic>
          <a:graphicData uri="http://schemas.openxmlformats.org/presentationml/2006/ole">
            <p:oleObj spid="_x0000_s50178" name="Package" r:id="rId3" imgW="120024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Types of dependency</a:t>
            </a:r>
            <a:endParaRPr lang="en-GB" dirty="0"/>
          </a:p>
          <a:p>
            <a:pPr marL="914400" lvl="1" indent="-514350"/>
            <a:r>
              <a:rPr lang="en-GB" dirty="0" smtClean="0"/>
              <a:t>WPF has 4 types of binding:</a:t>
            </a:r>
          </a:p>
          <a:p>
            <a:pPr marL="1314450" lvl="2" indent="-514350"/>
            <a:r>
              <a:rPr lang="en-GB" dirty="0" smtClean="0"/>
              <a:t>One time</a:t>
            </a:r>
          </a:p>
          <a:p>
            <a:pPr marL="1314450" lvl="2" indent="-514350"/>
            <a:r>
              <a:rPr lang="en-GB" dirty="0" smtClean="0"/>
              <a:t>One way</a:t>
            </a:r>
          </a:p>
          <a:p>
            <a:pPr marL="1314450" lvl="2" indent="-514350"/>
            <a:r>
              <a:rPr lang="en-GB" dirty="0" smtClean="0"/>
              <a:t>Two way</a:t>
            </a:r>
          </a:p>
          <a:p>
            <a:pPr marL="1314450" lvl="2" indent="-514350"/>
            <a:r>
              <a:rPr lang="en-GB" dirty="0" smtClean="0"/>
              <a:t>One way to source – nasty</a:t>
            </a:r>
          </a:p>
          <a:p>
            <a:pPr marL="914400" lvl="1" indent="-514350"/>
            <a:r>
              <a:rPr lang="en-GB" dirty="0" smtClean="0"/>
              <a:t>EM has one type of dependency</a:t>
            </a:r>
          </a:p>
          <a:p>
            <a:pPr marL="1314450" lvl="2" indent="-514350"/>
            <a:r>
              <a:rPr lang="en-GB" dirty="0" smtClean="0"/>
              <a:t>E.g. a = b +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GB" dirty="0" smtClean="0"/>
              <a:t>2. Complexity of definitions</a:t>
            </a:r>
          </a:p>
          <a:p>
            <a:pPr marL="914400" lvl="1" indent="-514350"/>
            <a:r>
              <a:rPr lang="en-GB" dirty="0" smtClean="0"/>
              <a:t>WPF makes it easier to do one-to-one bindings, but ‘multi-bindings’ require a bit code</a:t>
            </a:r>
          </a:p>
          <a:p>
            <a:pPr marL="1314450" lvl="2" indent="-514350"/>
            <a:r>
              <a:rPr lang="en-GB" dirty="0" smtClean="0"/>
              <a:t>If you want to do a = f(</a:t>
            </a:r>
            <a:r>
              <a:rPr lang="en-GB" dirty="0" err="1" smtClean="0"/>
              <a:t>x,y,z</a:t>
            </a:r>
            <a:r>
              <a:rPr lang="en-GB" dirty="0" smtClean="0"/>
              <a:t>) then you need to write an </a:t>
            </a:r>
            <a:r>
              <a:rPr lang="en-GB" dirty="0" err="1" smtClean="0"/>
              <a:t>IMultiValueConverter</a:t>
            </a:r>
            <a:r>
              <a:rPr lang="en-GB" dirty="0" smtClean="0"/>
              <a:t> class for your function f</a:t>
            </a:r>
          </a:p>
          <a:p>
            <a:pPr marL="914400" lvl="1" indent="-514350"/>
            <a:r>
              <a:rPr lang="en-GB" dirty="0" smtClean="0"/>
              <a:t>EM languages allow functional definitions for dependencies</a:t>
            </a:r>
          </a:p>
          <a:p>
            <a:pPr marL="1314450" lvl="2" indent="-514350"/>
            <a:r>
              <a:rPr lang="en-GB" dirty="0" smtClean="0"/>
              <a:t>Simply create a definition a = f(</a:t>
            </a:r>
            <a:r>
              <a:rPr lang="en-GB" dirty="0" err="1" smtClean="0"/>
              <a:t>x,y,z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3. Triggered actions</a:t>
            </a:r>
          </a:p>
          <a:p>
            <a:pPr lvl="1"/>
            <a:r>
              <a:rPr lang="en-GB" dirty="0" smtClean="0"/>
              <a:t>Enable you to write (ADM-like) definitions such as ‘when this condition occurs, make this state change’</a:t>
            </a:r>
          </a:p>
          <a:p>
            <a:pPr lvl="1"/>
            <a:r>
              <a:rPr lang="en-GB" dirty="0" smtClean="0"/>
              <a:t>WPF has good support (see button hover example)</a:t>
            </a:r>
          </a:p>
          <a:p>
            <a:pPr lvl="1"/>
            <a:r>
              <a:rPr lang="en-GB" dirty="0" smtClean="0"/>
              <a:t>Triggers are fundamental concepts in 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Ant\Downloads\media_photos_01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714620"/>
            <a:ext cx="4214842" cy="280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Current work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/>
          <a:lstStyle/>
          <a:p>
            <a:r>
              <a:rPr lang="en-GB" dirty="0" smtClean="0"/>
              <a:t>France: international project to develop fusion as a renewable energy source</a:t>
            </a:r>
          </a:p>
          <a:p>
            <a:endParaRPr lang="en-GB" dirty="0"/>
          </a:p>
        </p:txBody>
      </p:sp>
      <p:pic>
        <p:nvPicPr>
          <p:cNvPr id="2" name="Picture 6" descr="EnterpriseSharePointSolutions-Ite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857364"/>
            <a:ext cx="2460625" cy="1174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2" descr="C:\Ant\My Pictures\Tessell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5643578"/>
            <a:ext cx="2182810" cy="873124"/>
          </a:xfrm>
          <a:prstGeom prst="rect">
            <a:avLst/>
          </a:prstGeom>
          <a:noFill/>
        </p:spPr>
      </p:pic>
      <p:pic>
        <p:nvPicPr>
          <p:cNvPr id="4" name="Picture 3" descr="C:\Ant\Downloads\media_photos_09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3000372"/>
            <a:ext cx="297021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GB" dirty="0" smtClean="0"/>
              <a:t>4. User interface layout</a:t>
            </a:r>
          </a:p>
          <a:p>
            <a:pPr marL="914400" lvl="1" indent="-514350"/>
            <a:r>
              <a:rPr lang="en-GB" dirty="0" smtClean="0"/>
              <a:t>WPF is really the first technology that encourages laying out your user interface with dependency</a:t>
            </a:r>
          </a:p>
          <a:p>
            <a:pPr marL="1314450" lvl="2" indent="-514350"/>
            <a:r>
              <a:rPr lang="en-GB" dirty="0" smtClean="0"/>
              <a:t>Make the size and position of your components dependent on each other</a:t>
            </a:r>
          </a:p>
          <a:p>
            <a:pPr marL="914400" lvl="1" indent="-514350"/>
            <a:r>
              <a:rPr lang="en-GB" dirty="0" smtClean="0"/>
              <a:t>EM has been doing this for a while, but the graphics were quite primitive</a:t>
            </a:r>
          </a:p>
          <a:p>
            <a:pPr marL="1314450" lvl="2" indent="-514350"/>
            <a:r>
              <a:rPr lang="en-GB" dirty="0" smtClean="0"/>
              <a:t>Visual effects in WPF are impressive (full power of DirectX)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GB" dirty="0" smtClean="0"/>
              <a:t>5. Transformations</a:t>
            </a:r>
          </a:p>
          <a:p>
            <a:pPr marL="914400" lvl="1" indent="-514350"/>
            <a:r>
              <a:rPr lang="en-GB" dirty="0" smtClean="0"/>
              <a:t>WPF has some support</a:t>
            </a:r>
          </a:p>
          <a:p>
            <a:pPr marL="1314450" lvl="2" indent="-514350"/>
            <a:r>
              <a:rPr lang="en-GB" dirty="0" smtClean="0"/>
              <a:t>E.g. ‘</a:t>
            </a:r>
            <a:r>
              <a:rPr lang="en-GB" dirty="0" err="1" smtClean="0"/>
              <a:t>VisualBrush</a:t>
            </a:r>
            <a:r>
              <a:rPr lang="en-GB" dirty="0" smtClean="0"/>
              <a:t>’ that uses dependency/binding to paint components that are transformed</a:t>
            </a:r>
          </a:p>
          <a:p>
            <a:pPr marL="914400" lvl="1" indent="-514350"/>
            <a:r>
              <a:rPr lang="en-GB" dirty="0" smtClean="0"/>
              <a:t>In </a:t>
            </a:r>
            <a:r>
              <a:rPr lang="en-GB" dirty="0" err="1" smtClean="0"/>
              <a:t>DoNaLD</a:t>
            </a:r>
            <a:r>
              <a:rPr lang="en-GB" dirty="0" smtClean="0"/>
              <a:t> (Definitive Notation for Line Drawing), there are transformations that fully use the power of dependency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6. Animations</a:t>
            </a:r>
          </a:p>
          <a:p>
            <a:pPr lvl="1"/>
            <a:r>
              <a:rPr lang="en-GB" dirty="0" smtClean="0"/>
              <a:t>Very similar ways of doing animation</a:t>
            </a:r>
          </a:p>
          <a:p>
            <a:pPr lvl="2"/>
            <a:r>
              <a:rPr lang="en-GB" dirty="0" smtClean="0"/>
              <a:t>Create an </a:t>
            </a:r>
            <a:r>
              <a:rPr lang="en-GB" dirty="0" err="1" smtClean="0"/>
              <a:t>iterator</a:t>
            </a:r>
            <a:endParaRPr lang="en-GB" dirty="0" smtClean="0"/>
          </a:p>
          <a:p>
            <a:pPr lvl="2"/>
            <a:r>
              <a:rPr lang="en-GB" dirty="0" smtClean="0"/>
              <a:t>Make positions, sizes, colours, styles dependent on the </a:t>
            </a:r>
            <a:r>
              <a:rPr lang="en-GB" dirty="0" err="1" smtClean="0"/>
              <a:t>iterator</a:t>
            </a:r>
            <a:r>
              <a:rPr lang="en-GB" dirty="0" smtClean="0"/>
              <a:t> (or some other component that is dependent on the </a:t>
            </a:r>
            <a:r>
              <a:rPr lang="en-GB" dirty="0" err="1" smtClean="0"/>
              <a:t>iterator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comparisons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7. Interactivity</a:t>
            </a:r>
          </a:p>
          <a:p>
            <a:pPr lvl="1"/>
            <a:r>
              <a:rPr lang="en-GB" dirty="0" smtClean="0"/>
              <a:t>The biggest area of difference!</a:t>
            </a:r>
          </a:p>
          <a:p>
            <a:pPr lvl="1"/>
            <a:r>
              <a:rPr lang="en-GB" dirty="0" smtClean="0"/>
              <a:t>WPF is compiled from XAML/C#</a:t>
            </a:r>
          </a:p>
          <a:p>
            <a:pPr lvl="2"/>
            <a:r>
              <a:rPr lang="en-GB" dirty="0" smtClean="0"/>
              <a:t>The dependencies are fixed</a:t>
            </a:r>
          </a:p>
          <a:p>
            <a:pPr lvl="1"/>
            <a:r>
              <a:rPr lang="en-GB" dirty="0" smtClean="0"/>
              <a:t>EM technologies are interactive environments</a:t>
            </a:r>
          </a:p>
          <a:p>
            <a:pPr lvl="2"/>
            <a:r>
              <a:rPr lang="en-GB" dirty="0" smtClean="0"/>
              <a:t>Dependencies can be changed on-the-fly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 / WPF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WPF has excellent graphical capabilities</a:t>
            </a:r>
          </a:p>
          <a:p>
            <a:r>
              <a:rPr lang="en-GB" dirty="0" smtClean="0"/>
              <a:t>WPF’s dependency properties allow developers to build software artefacts that are more concise</a:t>
            </a:r>
          </a:p>
          <a:p>
            <a:r>
              <a:rPr lang="en-GB" dirty="0" smtClean="0"/>
              <a:t>BUT…</a:t>
            </a:r>
          </a:p>
          <a:p>
            <a:r>
              <a:rPr lang="en-GB" dirty="0" smtClean="0"/>
              <a:t>The complexity of the definitions and types of dependency could be much better</a:t>
            </a:r>
          </a:p>
          <a:p>
            <a:r>
              <a:rPr lang="en-GB" dirty="0" smtClean="0"/>
              <a:t>It is never going to be an interactive environment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Flex has dependency too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0" i="0" dirty="0" smtClean="0">
                <a:solidFill>
                  <a:srgbClr val="BC7A00"/>
                </a:solidFill>
                <a:latin typeface="Helvetica"/>
              </a:rPr>
              <a:t>&lt;?xml version="1.0" encoding="utf-8"?&gt;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</a:p>
          <a:p>
            <a:pPr>
              <a:buNone/>
            </a:pP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&lt;</a:t>
            </a:r>
            <a:r>
              <a:rPr lang="en-GB" sz="2800" b="0" i="0" dirty="0" err="1" smtClean="0">
                <a:solidFill>
                  <a:srgbClr val="008000"/>
                </a:solidFill>
                <a:latin typeface="Helvetica"/>
              </a:rPr>
              <a:t>mx:Application</a:t>
            </a:r>
            <a:r>
              <a:rPr lang="en-GB" sz="2800" dirty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err="1" smtClean="0">
                <a:solidFill>
                  <a:srgbClr val="7D9029"/>
                </a:solidFill>
                <a:latin typeface="Helvetica"/>
              </a:rPr>
              <a:t>xmlns:mx</a:t>
            </a:r>
            <a:r>
              <a:rPr lang="en-GB" sz="2800" b="0" i="0" dirty="0" smtClean="0">
                <a:solidFill>
                  <a:srgbClr val="7D9029"/>
                </a:solidFill>
                <a:latin typeface="Helvetica"/>
              </a:rPr>
              <a:t>=</a:t>
            </a:r>
            <a:r>
              <a:rPr lang="en-GB" sz="2800" b="0" i="0" dirty="0" smtClean="0">
                <a:solidFill>
                  <a:srgbClr val="BA2121"/>
                </a:solidFill>
                <a:latin typeface="Helvetica"/>
              </a:rPr>
              <a:t>"http://www.adobe.com/2006/mxml"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smtClean="0">
                <a:solidFill>
                  <a:srgbClr val="7D9029"/>
                </a:solidFill>
                <a:latin typeface="Helvetica"/>
              </a:rPr>
              <a:t>layout=</a:t>
            </a:r>
            <a:r>
              <a:rPr lang="en-GB" sz="2800" b="0" i="0" dirty="0" smtClean="0">
                <a:solidFill>
                  <a:srgbClr val="BA2121"/>
                </a:solidFill>
                <a:latin typeface="Helvetica"/>
              </a:rPr>
              <a:t>"vertical"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&gt;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</a:p>
          <a:p>
            <a:pPr>
              <a:buNone/>
            </a:pPr>
            <a:r>
              <a:rPr lang="en-GB" sz="2800" dirty="0">
                <a:solidFill>
                  <a:srgbClr val="555555"/>
                </a:solidFill>
                <a:latin typeface="Helvetica"/>
              </a:rPr>
              <a:t>	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&lt;</a:t>
            </a:r>
            <a:r>
              <a:rPr lang="en-GB" sz="2800" b="0" i="0" dirty="0" err="1" smtClean="0">
                <a:solidFill>
                  <a:srgbClr val="008000"/>
                </a:solidFill>
                <a:latin typeface="Helvetica"/>
              </a:rPr>
              <a:t>mx:TextInput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smtClean="0">
                <a:solidFill>
                  <a:srgbClr val="7D9029"/>
                </a:solidFill>
                <a:latin typeface="Helvetica"/>
              </a:rPr>
              <a:t>id=</a:t>
            </a:r>
            <a:r>
              <a:rPr lang="en-GB" sz="2800" b="0" i="0" dirty="0" smtClean="0">
                <a:solidFill>
                  <a:srgbClr val="BA2121"/>
                </a:solidFill>
                <a:latin typeface="Helvetica"/>
              </a:rPr>
              <a:t>"input"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/&gt;</a:t>
            </a:r>
          </a:p>
          <a:p>
            <a:pPr>
              <a:buNone/>
            </a:pPr>
            <a:r>
              <a:rPr lang="en-GB" sz="2800" dirty="0">
                <a:solidFill>
                  <a:srgbClr val="008000"/>
                </a:solidFill>
                <a:latin typeface="Helvetica"/>
              </a:rPr>
              <a:t>	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&lt;</a:t>
            </a:r>
            <a:r>
              <a:rPr lang="en-GB" sz="2800" b="0" i="0" dirty="0" err="1" smtClean="0">
                <a:solidFill>
                  <a:srgbClr val="008000"/>
                </a:solidFill>
                <a:latin typeface="Helvetica"/>
              </a:rPr>
              <a:t>mx:Label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smtClean="0">
                <a:solidFill>
                  <a:srgbClr val="7D9029"/>
                </a:solidFill>
                <a:latin typeface="Helvetica"/>
              </a:rPr>
              <a:t>text=</a:t>
            </a:r>
            <a:r>
              <a:rPr lang="en-GB" sz="2800" b="0" i="0" dirty="0" smtClean="0">
                <a:solidFill>
                  <a:srgbClr val="BA2121"/>
                </a:solidFill>
                <a:latin typeface="Helvetica"/>
              </a:rPr>
              <a:t>"{</a:t>
            </a:r>
            <a:r>
              <a:rPr lang="en-GB" sz="2800" b="0" i="0" dirty="0" err="1" smtClean="0">
                <a:solidFill>
                  <a:srgbClr val="BA2121"/>
                </a:solidFill>
                <a:latin typeface="Helvetica"/>
              </a:rPr>
              <a:t>input.text</a:t>
            </a:r>
            <a:r>
              <a:rPr lang="en-GB" sz="2800" b="0" i="0" dirty="0" smtClean="0">
                <a:solidFill>
                  <a:srgbClr val="BA2121"/>
                </a:solidFill>
                <a:latin typeface="Helvetica"/>
              </a:rPr>
              <a:t>}"</a:t>
            </a:r>
            <a:r>
              <a:rPr lang="en-GB" sz="2800" b="0" i="0" dirty="0" smtClean="0">
                <a:solidFill>
                  <a:srgbClr val="555555"/>
                </a:solidFill>
                <a:latin typeface="Helvetica"/>
              </a:rPr>
              <a:t> 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/&gt;</a:t>
            </a:r>
            <a:endParaRPr lang="en-GB" sz="2800" dirty="0">
              <a:solidFill>
                <a:srgbClr val="555555"/>
              </a:solidFill>
              <a:latin typeface="Helvetica"/>
            </a:endParaRPr>
          </a:p>
          <a:p>
            <a:pPr>
              <a:buNone/>
            </a:pP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&lt;/</a:t>
            </a:r>
            <a:r>
              <a:rPr lang="en-GB" sz="2800" b="0" i="0" dirty="0" err="1" smtClean="0">
                <a:solidFill>
                  <a:srgbClr val="008000"/>
                </a:solidFill>
                <a:latin typeface="Helvetica"/>
              </a:rPr>
              <a:t>mx:Application</a:t>
            </a:r>
            <a:r>
              <a:rPr lang="en-GB" sz="2800" b="0" i="0" dirty="0" smtClean="0">
                <a:solidFill>
                  <a:srgbClr val="008000"/>
                </a:solidFill>
                <a:latin typeface="Helvetica"/>
              </a:rPr>
              <a:t>&gt;</a:t>
            </a:r>
            <a:endParaRPr lang="en-GB" sz="28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715272" y="5786454"/>
          <a:ext cx="733425" cy="485775"/>
        </p:xfrm>
        <a:graphic>
          <a:graphicData uri="http://schemas.openxmlformats.org/presentationml/2006/ole">
            <p:oleObj spid="_x0000_s1027" name="Package" r:id="rId3" imgW="733320" imgH="485640" progId="Package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128586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But </a:t>
            </a:r>
            <a:r>
              <a:rPr lang="en-GB" dirty="0" smtClean="0"/>
              <a:t>they are not called ‘dependency properties’…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Animation through dependency (Flex)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>
                <a:solidFill>
                  <a:srgbClr val="CC9900"/>
                </a:solidFill>
              </a:rPr>
              <a:t>&lt;?xml version="1.0" encoding="utf-8</a:t>
            </a:r>
            <a:r>
              <a:rPr lang="en-GB" dirty="0" smtClean="0">
                <a:solidFill>
                  <a:srgbClr val="CC9900"/>
                </a:solidFill>
              </a:rPr>
              <a:t>"?&gt;</a:t>
            </a:r>
          </a:p>
          <a:p>
            <a:pPr>
              <a:buNone/>
            </a:pPr>
            <a:r>
              <a:rPr lang="en-GB" dirty="0" smtClean="0">
                <a:solidFill>
                  <a:srgbClr val="009900"/>
                </a:solidFill>
              </a:rPr>
              <a:t>&lt;</a:t>
            </a:r>
            <a:r>
              <a:rPr lang="en-GB" dirty="0" err="1" smtClean="0">
                <a:solidFill>
                  <a:srgbClr val="009900"/>
                </a:solidFill>
              </a:rPr>
              <a:t>mx:Application</a:t>
            </a: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err="1" smtClean="0">
                <a:solidFill>
                  <a:srgbClr val="CC6600"/>
                </a:solidFill>
              </a:rPr>
              <a:t>xmlns:mx</a:t>
            </a:r>
            <a:r>
              <a:rPr lang="en-GB" dirty="0" smtClean="0">
                <a:solidFill>
                  <a:srgbClr val="CC6600"/>
                </a:solidFill>
              </a:rPr>
              <a:t>=</a:t>
            </a:r>
            <a:r>
              <a:rPr lang="en-GB" dirty="0" smtClean="0">
                <a:solidFill>
                  <a:srgbClr val="C00000"/>
                </a:solidFill>
              </a:rPr>
              <a:t>"</a:t>
            </a:r>
            <a:r>
              <a:rPr lang="en-GB" dirty="0">
                <a:solidFill>
                  <a:srgbClr val="C00000"/>
                </a:solidFill>
              </a:rPr>
              <a:t>http://www.adobe.com/2006/mxml" </a:t>
            </a:r>
            <a:r>
              <a:rPr lang="en-GB" dirty="0" err="1">
                <a:solidFill>
                  <a:srgbClr val="CC6600"/>
                </a:solidFill>
              </a:rPr>
              <a:t>creationComplete</a:t>
            </a:r>
            <a:r>
              <a:rPr lang="en-GB" dirty="0">
                <a:solidFill>
                  <a:srgbClr val="CC6600"/>
                </a:solidFill>
              </a:rPr>
              <a:t>=</a:t>
            </a:r>
            <a:r>
              <a:rPr lang="en-GB" dirty="0">
                <a:solidFill>
                  <a:srgbClr val="C00000"/>
                </a:solidFill>
              </a:rPr>
              <a:t>"init()" </a:t>
            </a:r>
            <a:r>
              <a:rPr lang="en-GB" dirty="0" smtClean="0">
                <a:solidFill>
                  <a:srgbClr val="CC6600"/>
                </a:solidFill>
              </a:rPr>
              <a:t>layout=</a:t>
            </a:r>
            <a:r>
              <a:rPr lang="en-GB" dirty="0" smtClean="0">
                <a:solidFill>
                  <a:srgbClr val="C00000"/>
                </a:solidFill>
              </a:rPr>
              <a:t>“absolute”</a:t>
            </a:r>
            <a:r>
              <a:rPr lang="en-GB" dirty="0" smtClean="0">
                <a:solidFill>
                  <a:srgbClr val="009900"/>
                </a:solidFill>
              </a:rPr>
              <a:t>&gt;</a:t>
            </a:r>
          </a:p>
          <a:p>
            <a:pPr>
              <a:buNone/>
            </a:pPr>
            <a:r>
              <a:rPr lang="en-GB" dirty="0">
                <a:solidFill>
                  <a:srgbClr val="009900"/>
                </a:solidFill>
              </a:rPr>
              <a:t>	</a:t>
            </a:r>
            <a:r>
              <a:rPr lang="en-GB" dirty="0" smtClean="0">
                <a:solidFill>
                  <a:srgbClr val="009900"/>
                </a:solidFill>
              </a:rPr>
              <a:t>&lt;</a:t>
            </a:r>
            <a:r>
              <a:rPr lang="en-GB" dirty="0" err="1" smtClean="0">
                <a:solidFill>
                  <a:srgbClr val="009900"/>
                </a:solidFill>
              </a:rPr>
              <a:t>mx:Script</a:t>
            </a:r>
            <a:r>
              <a:rPr lang="en-GB" dirty="0" smtClean="0">
                <a:solidFill>
                  <a:srgbClr val="009900"/>
                </a:solidFill>
              </a:rPr>
              <a:t>&gt;</a:t>
            </a:r>
          </a:p>
          <a:p>
            <a:pPr>
              <a:buNone/>
            </a:pP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	[</a:t>
            </a:r>
            <a:r>
              <a:rPr lang="en-GB" dirty="0" err="1" smtClean="0">
                <a:solidFill>
                  <a:schemeClr val="tx2"/>
                </a:solidFill>
              </a:rPr>
              <a:t>Bindable</a:t>
            </a:r>
            <a:r>
              <a:rPr lang="en-GB" dirty="0" smtClean="0">
                <a:solidFill>
                  <a:schemeClr val="tx2"/>
                </a:solidFill>
              </a:rPr>
              <a:t>]</a:t>
            </a:r>
          </a:p>
          <a:p>
            <a:pPr>
              <a:buNone/>
            </a:pP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	public </a:t>
            </a:r>
            <a:r>
              <a:rPr lang="en-GB" dirty="0" err="1">
                <a:solidFill>
                  <a:schemeClr val="tx2"/>
                </a:solidFill>
              </a:rPr>
              <a:t>var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counter:int</a:t>
            </a:r>
            <a:r>
              <a:rPr lang="en-GB" dirty="0">
                <a:solidFill>
                  <a:schemeClr val="tx2"/>
                </a:solidFill>
              </a:rPr>
              <a:t> = </a:t>
            </a:r>
            <a:r>
              <a:rPr lang="en-GB" dirty="0" smtClean="0">
                <a:solidFill>
                  <a:schemeClr val="tx2"/>
                </a:solidFill>
              </a:rPr>
              <a:t>0;</a:t>
            </a:r>
          </a:p>
          <a:p>
            <a:pPr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	public </a:t>
            </a:r>
            <a:r>
              <a:rPr lang="en-GB" dirty="0">
                <a:solidFill>
                  <a:schemeClr val="tx2"/>
                </a:solidFill>
              </a:rPr>
              <a:t>function init</a:t>
            </a:r>
            <a:r>
              <a:rPr lang="en-GB" dirty="0" smtClean="0">
                <a:solidFill>
                  <a:schemeClr val="tx2"/>
                </a:solidFill>
              </a:rPr>
              <a:t>() {</a:t>
            </a:r>
          </a:p>
          <a:p>
            <a:pPr>
              <a:buNone/>
            </a:pP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		</a:t>
            </a:r>
            <a:r>
              <a:rPr lang="en-GB" dirty="0" err="1" smtClean="0">
                <a:solidFill>
                  <a:schemeClr val="tx2"/>
                </a:solidFill>
              </a:rPr>
              <a:t>setInterval</a:t>
            </a:r>
            <a:r>
              <a:rPr lang="en-GB" dirty="0" smtClean="0">
                <a:solidFill>
                  <a:schemeClr val="tx2"/>
                </a:solidFill>
              </a:rPr>
              <a:t>(function</a:t>
            </a:r>
            <a:r>
              <a:rPr lang="en-GB" dirty="0">
                <a:solidFill>
                  <a:schemeClr val="tx2"/>
                </a:solidFill>
              </a:rPr>
              <a:t>(){ counter++; }, 1000</a:t>
            </a:r>
            <a:r>
              <a:rPr lang="en-GB" dirty="0" smtClean="0">
                <a:solidFill>
                  <a:schemeClr val="tx2"/>
                </a:solidFill>
              </a:rPr>
              <a:t>);</a:t>
            </a:r>
          </a:p>
          <a:p>
            <a:pPr>
              <a:buNone/>
            </a:pP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	}</a:t>
            </a:r>
          </a:p>
          <a:p>
            <a:pPr>
              <a:buNone/>
            </a:pPr>
            <a:r>
              <a:rPr lang="en-GB" dirty="0">
                <a:solidFill>
                  <a:srgbClr val="009900"/>
                </a:solidFill>
              </a:rPr>
              <a:t>	</a:t>
            </a:r>
            <a:r>
              <a:rPr lang="en-GB" dirty="0" smtClean="0">
                <a:solidFill>
                  <a:srgbClr val="009900"/>
                </a:solidFill>
              </a:rPr>
              <a:t>&lt;/</a:t>
            </a:r>
            <a:r>
              <a:rPr lang="en-GB" dirty="0" err="1" smtClean="0">
                <a:solidFill>
                  <a:srgbClr val="009900"/>
                </a:solidFill>
              </a:rPr>
              <a:t>mx:Script</a:t>
            </a:r>
            <a:r>
              <a:rPr lang="en-GB" dirty="0" smtClean="0">
                <a:solidFill>
                  <a:srgbClr val="009900"/>
                </a:solidFill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9900"/>
                </a:solidFill>
              </a:rPr>
              <a:t> 	&lt;</a:t>
            </a:r>
            <a:r>
              <a:rPr lang="en-GB" dirty="0" err="1" smtClean="0">
                <a:solidFill>
                  <a:srgbClr val="009900"/>
                </a:solidFill>
              </a:rPr>
              <a:t>mx:Text</a:t>
            </a: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smtClean="0">
                <a:solidFill>
                  <a:srgbClr val="CC6600"/>
                </a:solidFill>
              </a:rPr>
              <a:t>text=</a:t>
            </a:r>
            <a:r>
              <a:rPr lang="en-GB" dirty="0" smtClean="0">
                <a:solidFill>
                  <a:srgbClr val="C00000"/>
                </a:solidFill>
              </a:rPr>
              <a:t>"Hello"</a:t>
            </a: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smtClean="0">
                <a:solidFill>
                  <a:srgbClr val="CC6600"/>
                </a:solidFill>
              </a:rPr>
              <a:t>x=</a:t>
            </a:r>
            <a:r>
              <a:rPr lang="en-GB" dirty="0" smtClean="0">
                <a:solidFill>
                  <a:srgbClr val="C00000"/>
                </a:solidFill>
              </a:rPr>
              <a:t>"{counter}"</a:t>
            </a: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err="1" smtClean="0">
                <a:solidFill>
                  <a:srgbClr val="CC6600"/>
                </a:solidFill>
              </a:rPr>
              <a:t>scaleY</a:t>
            </a:r>
            <a:r>
              <a:rPr lang="en-GB" dirty="0" smtClean="0">
                <a:solidFill>
                  <a:srgbClr val="CC6600"/>
                </a:solidFill>
              </a:rPr>
              <a:t>=</a:t>
            </a:r>
            <a:r>
              <a:rPr lang="en-GB" dirty="0" smtClean="0">
                <a:solidFill>
                  <a:srgbClr val="C00000"/>
                </a:solidFill>
              </a:rPr>
              <a:t>"{counter/10}“</a:t>
            </a:r>
          </a:p>
          <a:p>
            <a:pPr>
              <a:buNone/>
            </a:pPr>
            <a:r>
              <a:rPr lang="en-GB" dirty="0">
                <a:solidFill>
                  <a:srgbClr val="009900"/>
                </a:solidFill>
              </a:rPr>
              <a:t>	</a:t>
            </a:r>
            <a:r>
              <a:rPr lang="en-GB" dirty="0" smtClean="0">
                <a:solidFill>
                  <a:srgbClr val="009900"/>
                </a:solidFill>
              </a:rPr>
              <a:t>	</a:t>
            </a:r>
            <a:r>
              <a:rPr lang="en-GB" dirty="0" err="1" smtClean="0">
                <a:solidFill>
                  <a:srgbClr val="CC6600"/>
                </a:solidFill>
              </a:rPr>
              <a:t>color</a:t>
            </a:r>
            <a:r>
              <a:rPr lang="en-GB" dirty="0" smtClean="0">
                <a:solidFill>
                  <a:srgbClr val="CC6600"/>
                </a:solidFill>
              </a:rPr>
              <a:t>=</a:t>
            </a:r>
            <a:r>
              <a:rPr lang="en-GB" dirty="0" smtClean="0">
                <a:solidFill>
                  <a:srgbClr val="C00000"/>
                </a:solidFill>
              </a:rPr>
              <a:t>"{counter*1024}"</a:t>
            </a:r>
            <a:r>
              <a:rPr lang="en-GB" dirty="0" smtClean="0">
                <a:solidFill>
                  <a:srgbClr val="009900"/>
                </a:solidFill>
              </a:rPr>
              <a:t> /&gt;</a:t>
            </a:r>
          </a:p>
          <a:p>
            <a:pPr>
              <a:buNone/>
            </a:pPr>
            <a:r>
              <a:rPr lang="en-GB" dirty="0" smtClean="0">
                <a:solidFill>
                  <a:srgbClr val="009900"/>
                </a:solidFill>
              </a:rPr>
              <a:t>&lt;/</a:t>
            </a:r>
            <a:r>
              <a:rPr lang="en-GB" dirty="0" err="1" smtClean="0">
                <a:solidFill>
                  <a:srgbClr val="009900"/>
                </a:solidFill>
              </a:rPr>
              <a:t>mx:Application</a:t>
            </a:r>
            <a:r>
              <a:rPr lang="en-GB" dirty="0">
                <a:solidFill>
                  <a:srgbClr val="009900"/>
                </a:solidFill>
              </a:rPr>
              <a:t>&gt;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215206" y="6215082"/>
          <a:ext cx="1771650" cy="485775"/>
        </p:xfrm>
        <a:graphic>
          <a:graphicData uri="http://schemas.openxmlformats.org/presentationml/2006/ole">
            <p:oleObj spid="_x0000_s2050" name="Package" r:id="rId3" imgW="177156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the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run the WPF examples you will need Visual Studio 2008</a:t>
            </a:r>
          </a:p>
          <a:p>
            <a:pPr lvl="1"/>
            <a:r>
              <a:rPr lang="en-GB" dirty="0" smtClean="0"/>
              <a:t>Create new project -&gt; WPF Application</a:t>
            </a:r>
          </a:p>
          <a:p>
            <a:r>
              <a:rPr lang="en-GB" dirty="0" smtClean="0"/>
              <a:t>To run the Flex examples you can download a trial version of Flex Builder from Adobe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Empirical Modelling: </a:t>
            </a:r>
            <a:r>
              <a:rPr lang="en-GB" dirty="0" smtClean="0">
                <a:hlinkClick r:id="rId2"/>
              </a:rPr>
              <a:t>www.warwick.ac.uk/go/em</a:t>
            </a:r>
            <a:endParaRPr lang="en-GB" dirty="0" smtClean="0"/>
          </a:p>
          <a:p>
            <a:r>
              <a:rPr lang="en-GB" dirty="0" smtClean="0"/>
              <a:t>WPF: pick up a book, or Google for “</a:t>
            </a:r>
            <a:r>
              <a:rPr lang="en-GB" dirty="0" err="1" smtClean="0"/>
              <a:t>wpf</a:t>
            </a:r>
            <a:r>
              <a:rPr lang="en-GB" dirty="0" smtClean="0"/>
              <a:t> dependency properties”</a:t>
            </a:r>
          </a:p>
          <a:p>
            <a:r>
              <a:rPr lang="en-GB" dirty="0" smtClean="0"/>
              <a:t>Flex: go to the Adobe Developer Connection  (</a:t>
            </a:r>
            <a:r>
              <a:rPr lang="en-GB" dirty="0" smtClean="0">
                <a:hlinkClick r:id="rId3"/>
              </a:rPr>
              <a:t>www.adobe.com/devnet/flex</a:t>
            </a:r>
            <a:r>
              <a:rPr lang="en-GB" dirty="0" smtClean="0"/>
              <a:t>) or Flex After Dark (</a:t>
            </a:r>
            <a:r>
              <a:rPr lang="en-GB" dirty="0" smtClean="0">
                <a:hlinkClick r:id="rId4"/>
              </a:rPr>
              <a:t>www.flexafterdark.com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patience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160993"/>
            <a:ext cx="8229600" cy="1268403"/>
          </a:xfrm>
        </p:spPr>
        <p:txBody>
          <a:bodyPr/>
          <a:lstStyle/>
          <a:p>
            <a:pPr algn="ctr">
              <a:buNone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Antony Harfield</a:t>
            </a: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ant@dcs.warwick.ac.uk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3071810"/>
            <a:ext cx="2052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Questions?</a:t>
            </a:r>
            <a:endParaRPr lang="en-GB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bit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long time ago, before Java and .NET existed…</a:t>
            </a:r>
          </a:p>
          <a:p>
            <a:r>
              <a:rPr lang="en-GB" dirty="0" smtClean="0"/>
              <a:t>People have been using dependency in software</a:t>
            </a:r>
          </a:p>
          <a:p>
            <a:r>
              <a:rPr lang="en-GB" dirty="0" smtClean="0"/>
              <a:t>Computer scientists at Warwick developed principles for using dependency and tools for building software that use dependency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dependency?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Values (e.g. a total) dependent on other values</a:t>
            </a:r>
            <a:endParaRPr lang="en-GB" dirty="0"/>
          </a:p>
        </p:txBody>
      </p:sp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1750494" y="2714620"/>
          <a:ext cx="5507221" cy="3143272"/>
        </p:xfrm>
        <a:graphic>
          <a:graphicData uri="http://schemas.openxmlformats.org/presentationml/2006/ole">
            <p:oleObj spid="_x0000_s61441" name="Worksheet" r:id="rId3" imgW="2019452" imgH="1152474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dependency?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r>
              <a:rPr lang="en-GB" dirty="0" smtClean="0"/>
              <a:t>Another example of values dependent on other values from relational databases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85786" y="3000372"/>
            <a:ext cx="164307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Customer</a:t>
            </a:r>
          </a:p>
          <a:p>
            <a:pPr algn="ctr"/>
            <a:r>
              <a:rPr lang="en-GB" u="sng" dirty="0" err="1" smtClean="0"/>
              <a:t>CustomerId</a:t>
            </a:r>
            <a:r>
              <a:rPr lang="en-GB" dirty="0" smtClean="0"/>
              <a:t>, Name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85786" y="4572008"/>
            <a:ext cx="164307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Order</a:t>
            </a:r>
          </a:p>
          <a:p>
            <a:pPr algn="ctr"/>
            <a:r>
              <a:rPr lang="en-GB" u="sng" dirty="0" err="1" smtClean="0"/>
              <a:t>OrderId</a:t>
            </a:r>
            <a:r>
              <a:rPr lang="en-GB" dirty="0" smtClean="0"/>
              <a:t>, </a:t>
            </a:r>
            <a:r>
              <a:rPr lang="en-GB" dirty="0" err="1" smtClean="0"/>
              <a:t>CustomerId</a:t>
            </a:r>
            <a:r>
              <a:rPr lang="en-GB" dirty="0" smtClean="0"/>
              <a:t>, Amount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214810" y="3429000"/>
            <a:ext cx="335758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err="1" smtClean="0"/>
              <a:t>ValuableCustomers</a:t>
            </a:r>
            <a:endParaRPr lang="en-GB" sz="2400" b="1" dirty="0" smtClean="0"/>
          </a:p>
          <a:p>
            <a:pPr algn="ctr"/>
            <a:r>
              <a:rPr lang="en-GB" dirty="0" smtClean="0"/>
              <a:t>Name, </a:t>
            </a:r>
            <a:r>
              <a:rPr lang="en-GB" dirty="0" err="1" smtClean="0"/>
              <a:t>TotalSpent</a:t>
            </a:r>
            <a:endParaRPr lang="en-GB" dirty="0"/>
          </a:p>
        </p:txBody>
      </p:sp>
      <p:cxnSp>
        <p:nvCxnSpPr>
          <p:cNvPr id="8" name="Straight Arrow Connector 7"/>
          <p:cNvCxnSpPr>
            <a:stCxn id="4" idx="3"/>
            <a:endCxn id="6" idx="1"/>
          </p:cNvCxnSpPr>
          <p:nvPr/>
        </p:nvCxnSpPr>
        <p:spPr>
          <a:xfrm>
            <a:off x="2428860" y="3536157"/>
            <a:ext cx="1785950" cy="4286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3"/>
            <a:endCxn id="6" idx="1"/>
          </p:cNvCxnSpPr>
          <p:nvPr/>
        </p:nvCxnSpPr>
        <p:spPr>
          <a:xfrm flipV="1">
            <a:off x="2428860" y="3964785"/>
            <a:ext cx="1785950" cy="13930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43372" y="4714884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CREATE VIEW </a:t>
            </a:r>
            <a:r>
              <a:rPr lang="en-GB" dirty="0" err="1" smtClean="0"/>
              <a:t>ValuableCustomers</a:t>
            </a:r>
            <a:r>
              <a:rPr lang="en-GB" dirty="0" smtClean="0"/>
              <a:t> AS</a:t>
            </a:r>
          </a:p>
          <a:p>
            <a:r>
              <a:rPr lang="en-GB" dirty="0" smtClean="0"/>
              <a:t>SELECT Name, Sum(Amount) </a:t>
            </a:r>
            <a:r>
              <a:rPr lang="en-GB" dirty="0" err="1" smtClean="0"/>
              <a:t>TotalSpent</a:t>
            </a:r>
            <a:endParaRPr lang="en-GB" dirty="0" smtClean="0"/>
          </a:p>
          <a:p>
            <a:r>
              <a:rPr lang="en-GB" dirty="0" smtClean="0"/>
              <a:t>FROM Customer INNER JOIN Order ON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Customer.CustomerId</a:t>
            </a:r>
            <a:r>
              <a:rPr lang="en-GB" dirty="0" smtClean="0"/>
              <a:t> = </a:t>
            </a:r>
            <a:r>
              <a:rPr lang="en-GB" dirty="0" err="1" smtClean="0"/>
              <a:t>Order.CustomerId</a:t>
            </a:r>
            <a:endParaRPr lang="en-GB" dirty="0" smtClean="0"/>
          </a:p>
          <a:p>
            <a:r>
              <a:rPr lang="en-GB" dirty="0" smtClean="0"/>
              <a:t>WHERE Sum(Amount) &gt; 1000</a:t>
            </a:r>
          </a:p>
          <a:p>
            <a:r>
              <a:rPr lang="en-GB" dirty="0" smtClean="0"/>
              <a:t>GROUP BY Name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dependency?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Properties (e.g. cell colour) dependent on values</a:t>
            </a:r>
            <a:endParaRPr lang="en-GB" dirty="0"/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1928794" y="2786058"/>
          <a:ext cx="5143536" cy="2935697"/>
        </p:xfrm>
        <a:graphic>
          <a:graphicData uri="http://schemas.openxmlformats.org/presentationml/2006/ole">
            <p:oleObj spid="_x0000_s67586" name="Worksheet" r:id="rId3" imgW="2019452" imgH="1152474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dependency?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Properties dependent on other properties?</a:t>
            </a:r>
          </a:p>
          <a:p>
            <a:pPr lvl="1"/>
            <a:r>
              <a:rPr lang="en-GB" dirty="0" smtClean="0"/>
              <a:t>A bit more difficult</a:t>
            </a:r>
          </a:p>
          <a:p>
            <a:pPr lvl="1"/>
            <a:r>
              <a:rPr lang="en-GB" dirty="0" smtClean="0"/>
              <a:t>Requires a notion of dependency at a low level in the application/programming language</a:t>
            </a:r>
          </a:p>
          <a:p>
            <a:r>
              <a:rPr lang="en-GB" dirty="0" smtClean="0"/>
              <a:t>But, it gives the freedom to create dependencies between any objects, properties, and variables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ingredients of dependency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Observable (Variable, property or object)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Definition (Formula or function)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None/>
            </a:pPr>
            <a:r>
              <a:rPr lang="en-GB" dirty="0" smtClean="0"/>
              <a:t>For example, in a spreadsheet:</a:t>
            </a:r>
          </a:p>
          <a:p>
            <a:pPr marL="914400" lvl="1" indent="-514350"/>
            <a:r>
              <a:rPr lang="en-GB" dirty="0" smtClean="0"/>
              <a:t>The </a:t>
            </a:r>
            <a:r>
              <a:rPr lang="en-GB" i="1" dirty="0" smtClean="0"/>
              <a:t>observable</a:t>
            </a:r>
            <a:r>
              <a:rPr lang="en-GB" dirty="0" smtClean="0"/>
              <a:t> is the cell or the </a:t>
            </a:r>
            <a:r>
              <a:rPr lang="en-GB" i="1" dirty="0" smtClean="0"/>
              <a:t>value</a:t>
            </a:r>
            <a:r>
              <a:rPr lang="en-GB" dirty="0" smtClean="0"/>
              <a:t> displayed in a cell</a:t>
            </a:r>
          </a:p>
          <a:p>
            <a:pPr marL="914400" lvl="1" indent="-514350"/>
            <a:r>
              <a:rPr lang="en-GB" dirty="0" smtClean="0"/>
              <a:t>The </a:t>
            </a:r>
            <a:r>
              <a:rPr lang="en-GB" i="1" dirty="0" smtClean="0"/>
              <a:t>definition</a:t>
            </a:r>
            <a:r>
              <a:rPr lang="en-GB" dirty="0" smtClean="0"/>
              <a:t> is the </a:t>
            </a:r>
            <a:r>
              <a:rPr lang="en-GB" i="1" dirty="0" smtClean="0"/>
              <a:t>formula</a:t>
            </a:r>
            <a:r>
              <a:rPr lang="en-GB" dirty="0" smtClean="0"/>
              <a:t> of the cell (e.g. the sum of a column of cells)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1705</Words>
  <Application>Microsoft Office PowerPoint</Application>
  <PresentationFormat>On-screen Show (4:3)</PresentationFormat>
  <Paragraphs>297</Paragraphs>
  <Slides>39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Office Theme</vt:lpstr>
      <vt:lpstr>Worksheet</vt:lpstr>
      <vt:lpstr>Package</vt:lpstr>
      <vt:lpstr>Dependency and its role in modern programming languages</vt:lpstr>
      <vt:lpstr>Background</vt:lpstr>
      <vt:lpstr>Current work</vt:lpstr>
      <vt:lpstr>A bit of history</vt:lpstr>
      <vt:lpstr>What is dependency?</vt:lpstr>
      <vt:lpstr>What is dependency?</vt:lpstr>
      <vt:lpstr>What is dependency?</vt:lpstr>
      <vt:lpstr>What is dependency?</vt:lpstr>
      <vt:lpstr>Key ingredients of dependency</vt:lpstr>
      <vt:lpstr>Empirical Modelling Tools</vt:lpstr>
      <vt:lpstr>EDEN example</vt:lpstr>
      <vt:lpstr>The rise of WPF</vt:lpstr>
      <vt:lpstr>What can you do with WPF?</vt:lpstr>
      <vt:lpstr>How do you write WPF applications?</vt:lpstr>
      <vt:lpstr>WPF Example</vt:lpstr>
      <vt:lpstr>EM technologies and WPF</vt:lpstr>
      <vt:lpstr>Normal properties</vt:lpstr>
      <vt:lpstr>Dependency properties</vt:lpstr>
      <vt:lpstr>Dependency properties</vt:lpstr>
      <vt:lpstr>Binding</vt:lpstr>
      <vt:lpstr>Binding</vt:lpstr>
      <vt:lpstr>Examples</vt:lpstr>
      <vt:lpstr>Examples</vt:lpstr>
      <vt:lpstr>Examples (two-way binding)</vt:lpstr>
      <vt:lpstr>Examples (triggers)</vt:lpstr>
      <vt:lpstr>Examples (animation)</vt:lpstr>
      <vt:lpstr>EM / WPF comparisons</vt:lpstr>
      <vt:lpstr>EM / WPF comparisons</vt:lpstr>
      <vt:lpstr>EM / WPF comparisons</vt:lpstr>
      <vt:lpstr>EM / WPF comparisons</vt:lpstr>
      <vt:lpstr>EM / WPF comparisons</vt:lpstr>
      <vt:lpstr>EM / WPF comparisons</vt:lpstr>
      <vt:lpstr>EM / WPF comparisons</vt:lpstr>
      <vt:lpstr>EM / WPF summary</vt:lpstr>
      <vt:lpstr>Flex has dependency too</vt:lpstr>
      <vt:lpstr>Animation through dependency (Flex)</vt:lpstr>
      <vt:lpstr>Running the examples</vt:lpstr>
      <vt:lpstr>More information</vt:lpstr>
      <vt:lpstr>Thank you for your patience</vt:lpstr>
    </vt:vector>
  </TitlesOfParts>
  <Company>ITER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Dependency in action: WPF and other technologies</dc:title>
  <dc:creator>Antony Harfield</dc:creator>
  <cp:lastModifiedBy>Antony Harfield</cp:lastModifiedBy>
  <cp:revision>106</cp:revision>
  <dcterms:created xsi:type="dcterms:W3CDTF">2009-10-17T09:23:34Z</dcterms:created>
  <dcterms:modified xsi:type="dcterms:W3CDTF">2010-01-07T06:50:42Z</dcterms:modified>
</cp:coreProperties>
</file>