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91" r:id="rId5"/>
    <p:sldId id="279" r:id="rId6"/>
    <p:sldId id="287" r:id="rId7"/>
    <p:sldId id="280" r:id="rId8"/>
    <p:sldId id="259" r:id="rId9"/>
    <p:sldId id="274" r:id="rId10"/>
    <p:sldId id="261" r:id="rId11"/>
    <p:sldId id="292" r:id="rId12"/>
    <p:sldId id="285" r:id="rId13"/>
    <p:sldId id="276" r:id="rId14"/>
    <p:sldId id="277" r:id="rId15"/>
    <p:sldId id="281" r:id="rId16"/>
    <p:sldId id="275" r:id="rId17"/>
    <p:sldId id="286" r:id="rId18"/>
    <p:sldId id="264" r:id="rId19"/>
    <p:sldId id="293" r:id="rId20"/>
    <p:sldId id="263" r:id="rId21"/>
    <p:sldId id="265" r:id="rId22"/>
    <p:sldId id="290" r:id="rId23"/>
    <p:sldId id="296" r:id="rId24"/>
    <p:sldId id="297" r:id="rId25"/>
    <p:sldId id="294" r:id="rId26"/>
    <p:sldId id="298" r:id="rId27"/>
    <p:sldId id="299" r:id="rId28"/>
    <p:sldId id="268" r:id="rId29"/>
    <p:sldId id="300" r:id="rId30"/>
    <p:sldId id="270" r:id="rId31"/>
    <p:sldId id="278" r:id="rId32"/>
    <p:sldId id="301"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93"/>
    <p:restoredTop sz="93056"/>
  </p:normalViewPr>
  <p:slideViewPr>
    <p:cSldViewPr snapToGrid="0" snapToObjects="1">
      <p:cViewPr varScale="1">
        <p:scale>
          <a:sx n="91" d="100"/>
          <a:sy n="91" d="100"/>
        </p:scale>
        <p:origin x="129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F77EBB-02F2-204D-8AB4-1244518E5C23}" type="datetimeFigureOut">
              <a:rPr lang="en-US" smtClean="0"/>
              <a:t>3/22/18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31C45-EECE-8B49-B95B-99040E2B3DB4}" type="slidenum">
              <a:rPr lang="en-US" smtClean="0"/>
              <a:t>‹#›</a:t>
            </a:fld>
            <a:endParaRPr lang="en-US"/>
          </a:p>
        </p:txBody>
      </p:sp>
    </p:spTree>
    <p:extLst>
      <p:ext uri="{BB962C8B-B14F-4D97-AF65-F5344CB8AC3E}">
        <p14:creationId xmlns:p14="http://schemas.microsoft.com/office/powerpoint/2010/main" val="799986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231C45-EECE-8B49-B95B-99040E2B3DB4}" type="slidenum">
              <a:rPr lang="en-US" smtClean="0"/>
              <a:t>1</a:t>
            </a:fld>
            <a:endParaRPr lang="en-US"/>
          </a:p>
        </p:txBody>
      </p:sp>
    </p:spTree>
    <p:extLst>
      <p:ext uri="{BB962C8B-B14F-4D97-AF65-F5344CB8AC3E}">
        <p14:creationId xmlns:p14="http://schemas.microsoft.com/office/powerpoint/2010/main" val="1675833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we often</a:t>
            </a:r>
            <a:r>
              <a:rPr lang="en-US" baseline="0" dirty="0"/>
              <a:t> know more about the signals. In some application signals have structures beyond sparsity.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Common type of structure that </a:t>
            </a:r>
            <a:r>
              <a:rPr lang="en-US" baseline="0" dirty="0" err="1"/>
              <a:t>arisese</a:t>
            </a:r>
            <a:r>
              <a:rPr lang="en-US" baseline="0" dirty="0"/>
              <a:t> in the signals. / </a:t>
            </a:r>
            <a:r>
              <a:rPr lang="en-US" dirty="0"/>
              <a:t>Practice: Cognitive radio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we exploit further structure to reduce sample complexity and runtime? / Can we do better for structured signals?</a:t>
            </a:r>
          </a:p>
        </p:txBody>
      </p:sp>
      <p:sp>
        <p:nvSpPr>
          <p:cNvPr id="4" name="Slide Number Placeholder 3"/>
          <p:cNvSpPr>
            <a:spLocks noGrp="1"/>
          </p:cNvSpPr>
          <p:nvPr>
            <p:ph type="sldNum" sz="quarter" idx="10"/>
          </p:nvPr>
        </p:nvSpPr>
        <p:spPr/>
        <p:txBody>
          <a:bodyPr/>
          <a:lstStyle/>
          <a:p>
            <a:fld id="{FE231C45-EECE-8B49-B95B-99040E2B3DB4}" type="slidenum">
              <a:rPr lang="en-US" smtClean="0"/>
              <a:t>10</a:t>
            </a:fld>
            <a:endParaRPr lang="en-US"/>
          </a:p>
        </p:txBody>
      </p:sp>
    </p:spTree>
    <p:extLst>
      <p:ext uri="{BB962C8B-B14F-4D97-AF65-F5344CB8AC3E}">
        <p14:creationId xmlns:p14="http://schemas.microsoft.com/office/powerpoint/2010/main" val="83772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Structured sparse recovery has been studied before. It was introduced as model base compressive sensing in a seminal paper by </a:t>
            </a:r>
            <a:r>
              <a:rPr lang="en-US" dirty="0" err="1"/>
              <a:t>baraniuk</a:t>
            </a:r>
            <a:r>
              <a:rPr lang="en-US" dirty="0"/>
              <a:t> in 2010. </a:t>
            </a:r>
          </a:p>
          <a:p>
            <a:r>
              <a:rPr lang="en-US" dirty="0"/>
              <a:t>One of the signal models they introduce in their paper is actually block sparsity. They give a sample optimal algorithm for block sparse signals. This is their sample complexity which is strictly better than what can be done for general spars signals.</a:t>
            </a:r>
          </a:p>
          <a:p>
            <a:r>
              <a:rPr lang="en-US" dirty="0"/>
              <a:t>Their result uses Gaussian measurements so it’s runtime is super linear in n.</a:t>
            </a:r>
          </a:p>
          <a:p>
            <a:r>
              <a:rPr lang="en-US" dirty="0"/>
              <a:t>Our goal is to get same sample complexity in sublinear time.</a:t>
            </a:r>
          </a:p>
        </p:txBody>
      </p:sp>
      <p:sp>
        <p:nvSpPr>
          <p:cNvPr id="4" name="Slide Number Placeholder 3"/>
          <p:cNvSpPr>
            <a:spLocks noGrp="1"/>
          </p:cNvSpPr>
          <p:nvPr>
            <p:ph type="sldNum" sz="quarter" idx="10"/>
          </p:nvPr>
        </p:nvSpPr>
        <p:spPr/>
        <p:txBody>
          <a:bodyPr/>
          <a:lstStyle/>
          <a:p>
            <a:fld id="{FE231C45-EECE-8B49-B95B-99040E2B3DB4}" type="slidenum">
              <a:rPr lang="en-US" smtClean="0"/>
              <a:t>11</a:t>
            </a:fld>
            <a:endParaRPr lang="en-US"/>
          </a:p>
        </p:txBody>
      </p:sp>
    </p:spTree>
    <p:extLst>
      <p:ext uri="{BB962C8B-B14F-4D97-AF65-F5344CB8AC3E}">
        <p14:creationId xmlns:p14="http://schemas.microsoft.com/office/powerpoint/2010/main" val="463481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have a one sparse signal we can approximate its </a:t>
            </a:r>
            <a:r>
              <a:rPr lang="en-US" dirty="0" err="1"/>
              <a:t>fft</a:t>
            </a:r>
            <a:r>
              <a:rPr lang="en-US" dirty="0"/>
              <a:t> using log n samples. This is optimal up to constant </a:t>
            </a:r>
            <a:r>
              <a:rPr lang="en-US" dirty="0" err="1"/>
              <a:t>factos</a:t>
            </a:r>
            <a:r>
              <a:rPr lang="en-US" dirty="0"/>
              <a:t>.</a:t>
            </a:r>
          </a:p>
        </p:txBody>
      </p:sp>
      <p:sp>
        <p:nvSpPr>
          <p:cNvPr id="4" name="Slide Number Placeholder 3"/>
          <p:cNvSpPr>
            <a:spLocks noGrp="1"/>
          </p:cNvSpPr>
          <p:nvPr>
            <p:ph type="sldNum" sz="quarter" idx="10"/>
          </p:nvPr>
        </p:nvSpPr>
        <p:spPr/>
        <p:txBody>
          <a:bodyPr/>
          <a:lstStyle/>
          <a:p>
            <a:fld id="{FE231C45-EECE-8B49-B95B-99040E2B3DB4}" type="slidenum">
              <a:rPr lang="en-US" smtClean="0"/>
              <a:t>13</a:t>
            </a:fld>
            <a:endParaRPr lang="en-US"/>
          </a:p>
        </p:txBody>
      </p:sp>
    </p:spTree>
    <p:extLst>
      <p:ext uri="{BB962C8B-B14F-4D97-AF65-F5344CB8AC3E}">
        <p14:creationId xmlns:p14="http://schemas.microsoft.com/office/powerpoint/2010/main" val="3401801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if we have a k sparse signal. Well if we have a k sparse signal the idea is to reduce it to k instances of one sparse </a:t>
            </a:r>
            <a:r>
              <a:rPr lang="en-US" dirty="0" err="1"/>
              <a:t>fft</a:t>
            </a:r>
            <a:r>
              <a:rPr lang="en-US" dirty="0"/>
              <a:t>.</a:t>
            </a:r>
          </a:p>
          <a:p>
            <a:r>
              <a:rPr lang="en-US" dirty="0"/>
              <a:t>If we hash the spectrum into k buckets then on average each bucket will be one sparse.</a:t>
            </a:r>
          </a:p>
        </p:txBody>
      </p:sp>
      <p:sp>
        <p:nvSpPr>
          <p:cNvPr id="4" name="Slide Number Placeholder 3"/>
          <p:cNvSpPr>
            <a:spLocks noGrp="1"/>
          </p:cNvSpPr>
          <p:nvPr>
            <p:ph type="sldNum" sz="quarter" idx="10"/>
          </p:nvPr>
        </p:nvSpPr>
        <p:spPr/>
        <p:txBody>
          <a:bodyPr/>
          <a:lstStyle/>
          <a:p>
            <a:fld id="{FE231C45-EECE-8B49-B95B-99040E2B3DB4}" type="slidenum">
              <a:rPr lang="en-US" smtClean="0"/>
              <a:t>14</a:t>
            </a:fld>
            <a:endParaRPr lang="en-US"/>
          </a:p>
        </p:txBody>
      </p:sp>
    </p:spTree>
    <p:extLst>
      <p:ext uri="{BB962C8B-B14F-4D97-AF65-F5344CB8AC3E}">
        <p14:creationId xmlns:p14="http://schemas.microsoft.com/office/powerpoint/2010/main" val="102002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random hashing of the spectrum can be implemented efficiently by first permuting the spectrum and then using filtering and subsampling.</a:t>
            </a:r>
          </a:p>
        </p:txBody>
      </p:sp>
      <p:sp>
        <p:nvSpPr>
          <p:cNvPr id="4" name="Slide Number Placeholder 3"/>
          <p:cNvSpPr>
            <a:spLocks noGrp="1"/>
          </p:cNvSpPr>
          <p:nvPr>
            <p:ph type="sldNum" sz="quarter" idx="10"/>
          </p:nvPr>
        </p:nvSpPr>
        <p:spPr/>
        <p:txBody>
          <a:bodyPr/>
          <a:lstStyle/>
          <a:p>
            <a:fld id="{FE231C45-EECE-8B49-B95B-99040E2B3DB4}" type="slidenum">
              <a:rPr lang="en-US" smtClean="0"/>
              <a:t>15</a:t>
            </a:fld>
            <a:endParaRPr lang="en-US"/>
          </a:p>
        </p:txBody>
      </p:sp>
    </p:spTree>
    <p:extLst>
      <p:ext uri="{BB962C8B-B14F-4D97-AF65-F5344CB8AC3E}">
        <p14:creationId xmlns:p14="http://schemas.microsoft.com/office/powerpoint/2010/main" val="4066637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have a block sparse signal and apply the standard techniques to it, the random permutation will destroy the block sparse structure and so the sample complexity will be k0k1 log n which is no improvement at all.</a:t>
            </a:r>
          </a:p>
        </p:txBody>
      </p:sp>
      <p:sp>
        <p:nvSpPr>
          <p:cNvPr id="4" name="Slide Number Placeholder 3"/>
          <p:cNvSpPr>
            <a:spLocks noGrp="1"/>
          </p:cNvSpPr>
          <p:nvPr>
            <p:ph type="sldNum" sz="quarter" idx="10"/>
          </p:nvPr>
        </p:nvSpPr>
        <p:spPr/>
        <p:txBody>
          <a:bodyPr/>
          <a:lstStyle/>
          <a:p>
            <a:fld id="{FE231C45-EECE-8B49-B95B-99040E2B3DB4}" type="slidenum">
              <a:rPr lang="en-US" smtClean="0"/>
              <a:t>16</a:t>
            </a:fld>
            <a:endParaRPr lang="en-US"/>
          </a:p>
        </p:txBody>
      </p:sp>
    </p:spTree>
    <p:extLst>
      <p:ext uri="{BB962C8B-B14F-4D97-AF65-F5344CB8AC3E}">
        <p14:creationId xmlns:p14="http://schemas.microsoft.com/office/powerpoint/2010/main" val="2301997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propose an algorithm which satisfies the l2/l2 guarantee with constant probability. Our algorithm is adaptive with this sample complexity and this runtime. O* hides the log log factors. We are sublinear in n </a:t>
            </a:r>
            <a:r>
              <a:rPr lang="en-US" dirty="0" err="1"/>
              <a:t>whith</a:t>
            </a:r>
            <a:r>
              <a:rPr lang="en-US" dirty="0"/>
              <a:t> a weak poly logarithmic dependence on n. our sample complexity is optimal up to lower order terms.</a:t>
            </a:r>
          </a:p>
        </p:txBody>
      </p:sp>
      <p:sp>
        <p:nvSpPr>
          <p:cNvPr id="4" name="Slide Number Placeholder 3"/>
          <p:cNvSpPr>
            <a:spLocks noGrp="1"/>
          </p:cNvSpPr>
          <p:nvPr>
            <p:ph type="sldNum" sz="quarter" idx="10"/>
          </p:nvPr>
        </p:nvSpPr>
        <p:spPr/>
        <p:txBody>
          <a:bodyPr/>
          <a:lstStyle/>
          <a:p>
            <a:fld id="{FE231C45-EECE-8B49-B95B-99040E2B3DB4}" type="slidenum">
              <a:rPr lang="en-US" smtClean="0"/>
              <a:t>18</a:t>
            </a:fld>
            <a:endParaRPr lang="en-US"/>
          </a:p>
        </p:txBody>
      </p:sp>
    </p:spTree>
    <p:extLst>
      <p:ext uri="{BB962C8B-B14F-4D97-AF65-F5344CB8AC3E}">
        <p14:creationId xmlns:p14="http://schemas.microsoft.com/office/powerpoint/2010/main" val="405663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the adaptiveness might seem like a weakness, we show that it is actually necessary to be adaptive. We prove that any non-adaptive block sparse algorithm is unable to have improved sample complexity.</a:t>
            </a:r>
          </a:p>
        </p:txBody>
      </p:sp>
      <p:sp>
        <p:nvSpPr>
          <p:cNvPr id="4" name="Slide Number Placeholder 3"/>
          <p:cNvSpPr>
            <a:spLocks noGrp="1"/>
          </p:cNvSpPr>
          <p:nvPr>
            <p:ph type="sldNum" sz="quarter" idx="10"/>
          </p:nvPr>
        </p:nvSpPr>
        <p:spPr/>
        <p:txBody>
          <a:bodyPr/>
          <a:lstStyle/>
          <a:p>
            <a:fld id="{FE231C45-EECE-8B49-B95B-99040E2B3DB4}" type="slidenum">
              <a:rPr lang="en-US" smtClean="0"/>
              <a:t>19</a:t>
            </a:fld>
            <a:endParaRPr lang="en-US"/>
          </a:p>
        </p:txBody>
      </p:sp>
    </p:spTree>
    <p:extLst>
      <p:ext uri="{BB962C8B-B14F-4D97-AF65-F5344CB8AC3E}">
        <p14:creationId xmlns:p14="http://schemas.microsoft.com/office/powerpoint/2010/main" val="33885776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work provides the first results along several important directions.</a:t>
            </a:r>
          </a:p>
          <a:p>
            <a:r>
              <a:rPr lang="en-US" dirty="0"/>
              <a:t>We show for the first time that it is possible to do model base compressive sensing in sublinear time.</a:t>
            </a:r>
          </a:p>
          <a:p>
            <a:r>
              <a:rPr lang="en-US" dirty="0"/>
              <a:t>We give the first proven gap between the power of adaptive and non-adaptive sparse FFT algorithms</a:t>
            </a:r>
          </a:p>
          <a:p>
            <a:r>
              <a:rPr lang="en-US" dirty="0"/>
              <a:t>By adaptive algorithm we mean an algorithm whose sampling pattern is guided by samples that were previously taken.</a:t>
            </a:r>
          </a:p>
          <a:p>
            <a:r>
              <a:rPr lang="en-US" dirty="0"/>
              <a:t>We also show the first proven gap between the power Fourier and random Gaussian matrices for model-based compressive sensing -&gt; Gaussian doesn’t need adaptiveness but </a:t>
            </a:r>
            <a:r>
              <a:rPr lang="en-US" dirty="0" err="1"/>
              <a:t>fourier</a:t>
            </a:r>
            <a:r>
              <a:rPr lang="en-US" dirty="0"/>
              <a:t> does</a:t>
            </a:r>
          </a:p>
        </p:txBody>
      </p:sp>
      <p:sp>
        <p:nvSpPr>
          <p:cNvPr id="4" name="Slide Number Placeholder 3"/>
          <p:cNvSpPr>
            <a:spLocks noGrp="1"/>
          </p:cNvSpPr>
          <p:nvPr>
            <p:ph type="sldNum" sz="quarter" idx="10"/>
          </p:nvPr>
        </p:nvSpPr>
        <p:spPr/>
        <p:txBody>
          <a:bodyPr/>
          <a:lstStyle/>
          <a:p>
            <a:fld id="{FE231C45-EECE-8B49-B95B-99040E2B3DB4}" type="slidenum">
              <a:rPr lang="en-US" smtClean="0"/>
              <a:t>20</a:t>
            </a:fld>
            <a:endParaRPr lang="en-US"/>
          </a:p>
        </p:txBody>
      </p:sp>
    </p:spTree>
    <p:extLst>
      <p:ext uri="{BB962C8B-B14F-4D97-AF65-F5344CB8AC3E}">
        <p14:creationId xmlns:p14="http://schemas.microsoft.com/office/powerpoint/2010/main" val="18561221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assume that we are given a block sparse signal. Let k0 be the number of blocks and let k1 be the size of each block. The natural idea here is to try and replace each block with a single element that somehow represents that block.</a:t>
            </a:r>
          </a:p>
        </p:txBody>
      </p:sp>
      <p:sp>
        <p:nvSpPr>
          <p:cNvPr id="4" name="Slide Number Placeholder 3"/>
          <p:cNvSpPr>
            <a:spLocks noGrp="1"/>
          </p:cNvSpPr>
          <p:nvPr>
            <p:ph type="sldNum" sz="quarter" idx="10"/>
          </p:nvPr>
        </p:nvSpPr>
        <p:spPr/>
        <p:txBody>
          <a:bodyPr/>
          <a:lstStyle/>
          <a:p>
            <a:fld id="{FE231C45-EECE-8B49-B95B-99040E2B3DB4}" type="slidenum">
              <a:rPr lang="en-US" smtClean="0"/>
              <a:t>21</a:t>
            </a:fld>
            <a:endParaRPr lang="en-US"/>
          </a:p>
        </p:txBody>
      </p:sp>
    </p:spTree>
    <p:extLst>
      <p:ext uri="{BB962C8B-B14F-4D97-AF65-F5344CB8AC3E}">
        <p14:creationId xmlns:p14="http://schemas.microsoft.com/office/powerpoint/2010/main" val="211742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Interested in DFT of length n signal x. </a:t>
            </a:r>
            <a:r>
              <a:rPr lang="en-US" baseline="0" dirty="0"/>
              <a:t>x </a:t>
            </a:r>
            <a:r>
              <a:rPr lang="en-US" dirty="0"/>
              <a:t>we denote the </a:t>
            </a:r>
            <a:r>
              <a:rPr lang="en-US" dirty="0" err="1"/>
              <a:t>dft</a:t>
            </a:r>
            <a:r>
              <a:rPr lang="en-US" dirty="0"/>
              <a:t> of signal</a:t>
            </a:r>
            <a:r>
              <a:rPr lang="en-US" baseline="0" dirty="0"/>
              <a:t> x</a:t>
            </a:r>
            <a:r>
              <a:rPr lang="en-US" dirty="0"/>
              <a:t> by x hat</a:t>
            </a:r>
            <a:r>
              <a:rPr lang="en-US" baseline="0" dirty="0"/>
              <a:t> which is defined on the slides. Omega nth root. Assume n is a power of two</a:t>
            </a:r>
          </a:p>
          <a:p>
            <a:r>
              <a:rPr lang="en-US" baseline="0" dirty="0"/>
              <a:t>FT plays a fundamental role in many </a:t>
            </a:r>
            <a:r>
              <a:rPr lang="en-US" baseline="0" dirty="0" err="1"/>
              <a:t>scientifc</a:t>
            </a:r>
            <a:r>
              <a:rPr lang="en-US" baseline="0" dirty="0"/>
              <a:t> and technological fields. important tool for many applications. Such as</a:t>
            </a:r>
          </a:p>
          <a:p>
            <a:r>
              <a:rPr lang="en-US" baseline="0" dirty="0"/>
              <a:t>The fastest way of computing </a:t>
            </a:r>
            <a:r>
              <a:rPr lang="en-US" baseline="0" dirty="0" err="1"/>
              <a:t>dft</a:t>
            </a:r>
            <a:r>
              <a:rPr lang="en-US" baseline="0" dirty="0"/>
              <a:t> is FFT.</a:t>
            </a:r>
          </a:p>
        </p:txBody>
      </p:sp>
      <p:sp>
        <p:nvSpPr>
          <p:cNvPr id="4" name="Slide Number Placeholder 3"/>
          <p:cNvSpPr>
            <a:spLocks noGrp="1"/>
          </p:cNvSpPr>
          <p:nvPr>
            <p:ph type="sldNum" sz="quarter" idx="10"/>
          </p:nvPr>
        </p:nvSpPr>
        <p:spPr/>
        <p:txBody>
          <a:bodyPr/>
          <a:lstStyle/>
          <a:p>
            <a:fld id="{FE231C45-EECE-8B49-B95B-99040E2B3DB4}" type="slidenum">
              <a:rPr lang="en-US" smtClean="0"/>
              <a:t>2</a:t>
            </a:fld>
            <a:endParaRPr lang="en-US"/>
          </a:p>
        </p:txBody>
      </p:sp>
    </p:spTree>
    <p:extLst>
      <p:ext uri="{BB962C8B-B14F-4D97-AF65-F5344CB8AC3E}">
        <p14:creationId xmlns:p14="http://schemas.microsoft.com/office/powerpoint/2010/main" val="867571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specifically we want to replace each block with one of these green bins. For example if a block is empty like this one the corresponding bin is zero and if a block has a large energy like this one its corresponding element would have a large value.</a:t>
            </a:r>
          </a:p>
        </p:txBody>
      </p:sp>
      <p:sp>
        <p:nvSpPr>
          <p:cNvPr id="4" name="Slide Number Placeholder 3"/>
          <p:cNvSpPr>
            <a:spLocks noGrp="1"/>
          </p:cNvSpPr>
          <p:nvPr>
            <p:ph type="sldNum" sz="quarter" idx="10"/>
          </p:nvPr>
        </p:nvSpPr>
        <p:spPr/>
        <p:txBody>
          <a:bodyPr/>
          <a:lstStyle/>
          <a:p>
            <a:fld id="{FE231C45-EECE-8B49-B95B-99040E2B3DB4}" type="slidenum">
              <a:rPr lang="en-US" smtClean="0"/>
              <a:t>22</a:t>
            </a:fld>
            <a:endParaRPr lang="en-US"/>
          </a:p>
        </p:txBody>
      </p:sp>
    </p:spTree>
    <p:extLst>
      <p:ext uri="{BB962C8B-B14F-4D97-AF65-F5344CB8AC3E}">
        <p14:creationId xmlns:p14="http://schemas.microsoft.com/office/powerpoint/2010/main" val="794235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if we could replace the blocks with single element, our problem would reduce to a standard sparse </a:t>
            </a:r>
            <a:r>
              <a:rPr lang="en-US" dirty="0" err="1"/>
              <a:t>fft</a:t>
            </a:r>
            <a:r>
              <a:rPr lang="en-US" dirty="0"/>
              <a:t> with sparsity k0. k0 was the number of blocks.</a:t>
            </a:r>
          </a:p>
        </p:txBody>
      </p:sp>
      <p:sp>
        <p:nvSpPr>
          <p:cNvPr id="4" name="Slide Number Placeholder 3"/>
          <p:cNvSpPr>
            <a:spLocks noGrp="1"/>
          </p:cNvSpPr>
          <p:nvPr>
            <p:ph type="sldNum" sz="quarter" idx="10"/>
          </p:nvPr>
        </p:nvSpPr>
        <p:spPr/>
        <p:txBody>
          <a:bodyPr/>
          <a:lstStyle/>
          <a:p>
            <a:fld id="{FE231C45-EECE-8B49-B95B-99040E2B3DB4}" type="slidenum">
              <a:rPr lang="en-US" smtClean="0"/>
              <a:t>23</a:t>
            </a:fld>
            <a:endParaRPr lang="en-US"/>
          </a:p>
        </p:txBody>
      </p:sp>
    </p:spTree>
    <p:extLst>
      <p:ext uri="{BB962C8B-B14F-4D97-AF65-F5344CB8AC3E}">
        <p14:creationId xmlns:p14="http://schemas.microsoft.com/office/powerpoint/2010/main" val="3136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idea of reducing to standard sparse case can be done using filtering and subsampling.</a:t>
            </a:r>
          </a:p>
        </p:txBody>
      </p:sp>
      <p:sp>
        <p:nvSpPr>
          <p:cNvPr id="4" name="Slide Number Placeholder 3"/>
          <p:cNvSpPr>
            <a:spLocks noGrp="1"/>
          </p:cNvSpPr>
          <p:nvPr>
            <p:ph type="sldNum" sz="quarter" idx="10"/>
          </p:nvPr>
        </p:nvSpPr>
        <p:spPr/>
        <p:txBody>
          <a:bodyPr/>
          <a:lstStyle/>
          <a:p>
            <a:fld id="{FE231C45-EECE-8B49-B95B-99040E2B3DB4}" type="slidenum">
              <a:rPr lang="en-US" smtClean="0"/>
              <a:t>24</a:t>
            </a:fld>
            <a:endParaRPr lang="en-US"/>
          </a:p>
        </p:txBody>
      </p:sp>
    </p:spTree>
    <p:extLst>
      <p:ext uri="{BB962C8B-B14F-4D97-AF65-F5344CB8AC3E}">
        <p14:creationId xmlns:p14="http://schemas.microsoft.com/office/powerpoint/2010/main" val="2455826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G hat be a filter that looks like the indicator of an interval of size k1. if we convolve our signal with G hat and then subsample it at rate 1/k1 then we get a reduced signal. This is the definition of the reduced signal. Good new is that Z hat is k0 sparse.</a:t>
            </a:r>
          </a:p>
        </p:txBody>
      </p:sp>
      <p:sp>
        <p:nvSpPr>
          <p:cNvPr id="4" name="Slide Number Placeholder 3"/>
          <p:cNvSpPr>
            <a:spLocks noGrp="1"/>
          </p:cNvSpPr>
          <p:nvPr>
            <p:ph type="sldNum" sz="quarter" idx="10"/>
          </p:nvPr>
        </p:nvSpPr>
        <p:spPr/>
        <p:txBody>
          <a:bodyPr/>
          <a:lstStyle/>
          <a:p>
            <a:fld id="{FE231C45-EECE-8B49-B95B-99040E2B3DB4}" type="slidenum">
              <a:rPr lang="en-US" smtClean="0"/>
              <a:t>25</a:t>
            </a:fld>
            <a:endParaRPr lang="en-US"/>
          </a:p>
        </p:txBody>
      </p:sp>
    </p:spTree>
    <p:extLst>
      <p:ext uri="{BB962C8B-B14F-4D97-AF65-F5344CB8AC3E}">
        <p14:creationId xmlns:p14="http://schemas.microsoft.com/office/powerpoint/2010/main" val="34838939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defined reduced signal Z hat in the Fourier domain. It was convolution with G hat and subsampling. In time domain it corresponds to multiplying X by G and then aliasing it. Here is the definition. There seem to be an issue here because each sample of Z could potentially require k1 samples from X.</a:t>
            </a:r>
          </a:p>
          <a:p>
            <a:r>
              <a:rPr lang="en-US" dirty="0"/>
              <a:t>But fortunately there exists a filter G with a very compact support in time domain. G looks like this. </a:t>
            </a:r>
          </a:p>
          <a:p>
            <a:r>
              <a:rPr lang="en-US" dirty="0"/>
              <a:t>Because such filter G exists we can access reduced signal at cost of a constant number of samples from X.</a:t>
            </a:r>
          </a:p>
        </p:txBody>
      </p:sp>
      <p:sp>
        <p:nvSpPr>
          <p:cNvPr id="4" name="Slide Number Placeholder 3"/>
          <p:cNvSpPr>
            <a:spLocks noGrp="1"/>
          </p:cNvSpPr>
          <p:nvPr>
            <p:ph type="sldNum" sz="quarter" idx="10"/>
          </p:nvPr>
        </p:nvSpPr>
        <p:spPr/>
        <p:txBody>
          <a:bodyPr/>
          <a:lstStyle/>
          <a:p>
            <a:fld id="{FE231C45-EECE-8B49-B95B-99040E2B3DB4}" type="slidenum">
              <a:rPr lang="en-US" smtClean="0"/>
              <a:t>26</a:t>
            </a:fld>
            <a:endParaRPr lang="en-US"/>
          </a:p>
        </p:txBody>
      </p:sp>
    </p:spTree>
    <p:extLst>
      <p:ext uri="{BB962C8B-B14F-4D97-AF65-F5344CB8AC3E}">
        <p14:creationId xmlns:p14="http://schemas.microsoft.com/office/powerpoint/2010/main" val="30779469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challenge for this approach. A block sparse signal can be very concentrated in time domain. In fact its energy can be concentrated on a small fraction of the time domain at some time t which we don’t know. For example here the signal to noise ration is so tiny if we are away from the time at which the signal is concentrated. Therefore if we multiply this signal by our compact filter G it is very likely that the product will be zero unless </a:t>
            </a:r>
            <a:r>
              <a:rPr lang="en-US" dirty="0" err="1"/>
              <a:t>wehave</a:t>
            </a:r>
            <a:r>
              <a:rPr lang="en-US" dirty="0"/>
              <a:t>  centered G at time t where the signal is nonzero.</a:t>
            </a:r>
          </a:p>
        </p:txBody>
      </p:sp>
      <p:sp>
        <p:nvSpPr>
          <p:cNvPr id="4" name="Slide Number Placeholder 3"/>
          <p:cNvSpPr>
            <a:spLocks noGrp="1"/>
          </p:cNvSpPr>
          <p:nvPr>
            <p:ph type="sldNum" sz="quarter" idx="10"/>
          </p:nvPr>
        </p:nvSpPr>
        <p:spPr/>
        <p:txBody>
          <a:bodyPr/>
          <a:lstStyle/>
          <a:p>
            <a:fld id="{FE231C45-EECE-8B49-B95B-99040E2B3DB4}" type="slidenum">
              <a:rPr lang="en-US" smtClean="0"/>
              <a:t>27</a:t>
            </a:fld>
            <a:endParaRPr lang="en-US"/>
          </a:p>
        </p:txBody>
      </p:sp>
    </p:spTree>
    <p:extLst>
      <p:ext uri="{BB962C8B-B14F-4D97-AF65-F5344CB8AC3E}">
        <p14:creationId xmlns:p14="http://schemas.microsoft.com/office/powerpoint/2010/main" val="41130752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fix this issue we should use multiple reductions. We consider a uniform grid with 2k1 points on the time domain and for each point on this grid we shift G to that grid point and then do the reduction. This way we are covering the whole time domain. Therefore, by Shannon Nyquist theorem, all the reduced signals together will preserve the energy of each individual block.</a:t>
            </a:r>
          </a:p>
          <a:p>
            <a:r>
              <a:rPr lang="en-US" dirty="0"/>
              <a:t>One obvious way for locating the blocks is to run k0 sparse </a:t>
            </a:r>
            <a:r>
              <a:rPr lang="en-US" dirty="0" err="1"/>
              <a:t>fft</a:t>
            </a:r>
            <a:r>
              <a:rPr lang="en-US" dirty="0"/>
              <a:t> on each of the reduced signals </a:t>
            </a:r>
            <a:r>
              <a:rPr lang="en-US" dirty="0" err="1"/>
              <a:t>bu</a:t>
            </a:r>
            <a:r>
              <a:rPr lang="en-US" dirty="0"/>
              <a:t> this way we will be back to k0k1 log n samples.</a:t>
            </a:r>
          </a:p>
          <a:p>
            <a:r>
              <a:rPr lang="en-US" dirty="0"/>
              <a:t>So here is where we should take advantage of adaptiveness. So instead of running k0 sparse </a:t>
            </a:r>
            <a:r>
              <a:rPr lang="en-US" dirty="0" err="1"/>
              <a:t>fft</a:t>
            </a:r>
            <a:r>
              <a:rPr lang="en-US" dirty="0"/>
              <a:t> on each reduced signal we estimate the energy of each reduced signal first. Then we allocate some budget to each reduced signal base on the energy and run sparse </a:t>
            </a:r>
            <a:r>
              <a:rPr lang="en-US" dirty="0" err="1"/>
              <a:t>fft</a:t>
            </a:r>
            <a:r>
              <a:rPr lang="en-US" dirty="0"/>
              <a:t> with respect to that budget. </a:t>
            </a:r>
          </a:p>
        </p:txBody>
      </p:sp>
      <p:sp>
        <p:nvSpPr>
          <p:cNvPr id="4" name="Slide Number Placeholder 3"/>
          <p:cNvSpPr>
            <a:spLocks noGrp="1"/>
          </p:cNvSpPr>
          <p:nvPr>
            <p:ph type="sldNum" sz="quarter" idx="10"/>
          </p:nvPr>
        </p:nvSpPr>
        <p:spPr/>
        <p:txBody>
          <a:bodyPr/>
          <a:lstStyle/>
          <a:p>
            <a:fld id="{FE231C45-EECE-8B49-B95B-99040E2B3DB4}" type="slidenum">
              <a:rPr lang="en-US" smtClean="0"/>
              <a:t>28</a:t>
            </a:fld>
            <a:endParaRPr lang="en-US"/>
          </a:p>
        </p:txBody>
      </p:sp>
    </p:spTree>
    <p:extLst>
      <p:ext uri="{BB962C8B-B14F-4D97-AF65-F5344CB8AC3E}">
        <p14:creationId xmlns:p14="http://schemas.microsoft.com/office/powerpoint/2010/main" val="1090348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 allocate budget </a:t>
            </a:r>
            <a:r>
              <a:rPr lang="en-US" dirty="0" err="1"/>
              <a:t>sr</a:t>
            </a:r>
            <a:r>
              <a:rPr lang="en-US" dirty="0"/>
              <a:t> to each reduced signal and the goal is to choose use the minimum total budgets such that most of the signal blocks are recoverable by these budgets.</a:t>
            </a:r>
          </a:p>
        </p:txBody>
      </p:sp>
      <p:sp>
        <p:nvSpPr>
          <p:cNvPr id="4" name="Slide Number Placeholder 3"/>
          <p:cNvSpPr>
            <a:spLocks noGrp="1"/>
          </p:cNvSpPr>
          <p:nvPr>
            <p:ph type="sldNum" sz="quarter" idx="10"/>
          </p:nvPr>
        </p:nvSpPr>
        <p:spPr/>
        <p:txBody>
          <a:bodyPr/>
          <a:lstStyle/>
          <a:p>
            <a:fld id="{FE231C45-EECE-8B49-B95B-99040E2B3DB4}" type="slidenum">
              <a:rPr lang="en-US" smtClean="0"/>
              <a:t>29</a:t>
            </a:fld>
            <a:endParaRPr lang="en-US"/>
          </a:p>
        </p:txBody>
      </p:sp>
    </p:spTree>
    <p:extLst>
      <p:ext uri="{BB962C8B-B14F-4D97-AF65-F5344CB8AC3E}">
        <p14:creationId xmlns:p14="http://schemas.microsoft.com/office/powerpoint/2010/main" val="31345232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find the optimal budgets up to log k0 factor by random sampling. The algorithm for budget allocation is very easy. First sample each reduced signal with probability proportional to its energy and the allocate a random budget from </a:t>
            </a:r>
            <a:r>
              <a:rPr lang="en-US"/>
              <a:t>a geometric </a:t>
            </a:r>
            <a:r>
              <a:rPr lang="en-US" dirty="0"/>
              <a:t>distribution.</a:t>
            </a:r>
          </a:p>
        </p:txBody>
      </p:sp>
      <p:sp>
        <p:nvSpPr>
          <p:cNvPr id="4" name="Slide Number Placeholder 3"/>
          <p:cNvSpPr>
            <a:spLocks noGrp="1"/>
          </p:cNvSpPr>
          <p:nvPr>
            <p:ph type="sldNum" sz="quarter" idx="10"/>
          </p:nvPr>
        </p:nvSpPr>
        <p:spPr/>
        <p:txBody>
          <a:bodyPr/>
          <a:lstStyle/>
          <a:p>
            <a:fld id="{FE231C45-EECE-8B49-B95B-99040E2B3DB4}" type="slidenum">
              <a:rPr lang="en-US" smtClean="0"/>
              <a:t>30</a:t>
            </a:fld>
            <a:endParaRPr lang="en-US"/>
          </a:p>
        </p:txBody>
      </p:sp>
    </p:spTree>
    <p:extLst>
      <p:ext uri="{BB962C8B-B14F-4D97-AF65-F5344CB8AC3E}">
        <p14:creationId xmlns:p14="http://schemas.microsoft.com/office/powerpoint/2010/main" val="1398933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FFT is a general purpose algorithm but </a:t>
            </a:r>
            <a:r>
              <a:rPr lang="en-US" dirty="0"/>
              <a:t>But many of the real world</a:t>
            </a:r>
            <a:r>
              <a:rPr lang="en-US" baseline="0" dirty="0"/>
              <a:t> signals are sparse or </a:t>
            </a:r>
            <a:r>
              <a:rPr lang="en-US" baseline="0" dirty="0" err="1"/>
              <a:t>approx</a:t>
            </a:r>
            <a:r>
              <a:rPr lang="en-US" baseline="0" dirty="0"/>
              <a:t> sparse in </a:t>
            </a:r>
            <a:r>
              <a:rPr lang="en-US" baseline="0" dirty="0" err="1"/>
              <a:t>freq</a:t>
            </a:r>
            <a:r>
              <a:rPr lang="en-US" baseline="0" dirty="0"/>
              <a:t> domain, meaning that their energy is concentrated on a small fraction of the spectrum. For example both audio and image signals are approx. sparse in </a:t>
            </a:r>
            <a:r>
              <a:rPr lang="en-US" baseline="0" dirty="0" err="1"/>
              <a:t>freq</a:t>
            </a:r>
            <a:r>
              <a:rPr lang="en-US" baseline="0" dirty="0"/>
              <a:t> domain. The sparsity has enabled compression algorithms to work.</a:t>
            </a:r>
            <a:endParaRPr lang="en-US" dirty="0"/>
          </a:p>
        </p:txBody>
      </p:sp>
      <p:sp>
        <p:nvSpPr>
          <p:cNvPr id="4" name="Slide Number Placeholder 3"/>
          <p:cNvSpPr>
            <a:spLocks noGrp="1"/>
          </p:cNvSpPr>
          <p:nvPr>
            <p:ph type="sldNum" sz="quarter" idx="10"/>
          </p:nvPr>
        </p:nvSpPr>
        <p:spPr/>
        <p:txBody>
          <a:bodyPr/>
          <a:lstStyle/>
          <a:p>
            <a:fld id="{FE231C45-EECE-8B49-B95B-99040E2B3DB4}" type="slidenum">
              <a:rPr lang="en-US" smtClean="0"/>
              <a:t>3</a:t>
            </a:fld>
            <a:endParaRPr lang="en-US"/>
          </a:p>
        </p:txBody>
      </p:sp>
    </p:spTree>
    <p:extLst>
      <p:ext uri="{BB962C8B-B14F-4D97-AF65-F5344CB8AC3E}">
        <p14:creationId xmlns:p14="http://schemas.microsoft.com/office/powerpoint/2010/main" val="1504260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For example on the slides you see a one sparse signal in the </a:t>
            </a:r>
            <a:r>
              <a:rPr lang="en-US" baseline="0" dirty="0" err="1"/>
              <a:t>freq</a:t>
            </a:r>
            <a:r>
              <a:rPr lang="en-US" baseline="0" dirty="0"/>
              <a:t> domain on the right and its time representation on the left. </a:t>
            </a:r>
            <a:endParaRPr lang="en-US" dirty="0"/>
          </a:p>
        </p:txBody>
      </p:sp>
      <p:sp>
        <p:nvSpPr>
          <p:cNvPr id="4" name="Slide Number Placeholder 3"/>
          <p:cNvSpPr>
            <a:spLocks noGrp="1"/>
          </p:cNvSpPr>
          <p:nvPr>
            <p:ph type="sldNum" sz="quarter" idx="10"/>
          </p:nvPr>
        </p:nvSpPr>
        <p:spPr/>
        <p:txBody>
          <a:bodyPr/>
          <a:lstStyle/>
          <a:p>
            <a:fld id="{FE231C45-EECE-8B49-B95B-99040E2B3DB4}" type="slidenum">
              <a:rPr lang="en-US" smtClean="0"/>
              <a:t>4</a:t>
            </a:fld>
            <a:endParaRPr lang="en-US"/>
          </a:p>
        </p:txBody>
      </p:sp>
    </p:spTree>
    <p:extLst>
      <p:ext uri="{BB962C8B-B14F-4D97-AF65-F5344CB8AC3E}">
        <p14:creationId xmlns:p14="http://schemas.microsoft.com/office/powerpoint/2010/main" val="3122222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need more</a:t>
            </a:r>
            <a:r>
              <a:rPr lang="en-US" baseline="0" dirty="0"/>
              <a:t> robust notion of sparsity so we introduce the approximate sparsity. We say that a signal is </a:t>
            </a:r>
            <a:r>
              <a:rPr lang="en-US" baseline="0" dirty="0" err="1"/>
              <a:t>approx</a:t>
            </a:r>
            <a:r>
              <a:rPr lang="en-US" baseline="0" dirty="0"/>
              <a:t> sparse if it is close to a sparse signal in some metric, this talk </a:t>
            </a:r>
            <a:r>
              <a:rPr lang="en-US" baseline="0" dirty="0" err="1"/>
              <a:t>euclidean</a:t>
            </a:r>
            <a:r>
              <a:rPr lang="en-US" baseline="0" dirty="0"/>
              <a:t> distance.</a:t>
            </a:r>
            <a:endParaRPr lang="en-US" dirty="0"/>
          </a:p>
        </p:txBody>
      </p:sp>
      <p:sp>
        <p:nvSpPr>
          <p:cNvPr id="4" name="Slide Number Placeholder 3"/>
          <p:cNvSpPr>
            <a:spLocks noGrp="1"/>
          </p:cNvSpPr>
          <p:nvPr>
            <p:ph type="sldNum" sz="quarter" idx="10"/>
          </p:nvPr>
        </p:nvSpPr>
        <p:spPr/>
        <p:txBody>
          <a:bodyPr/>
          <a:lstStyle/>
          <a:p>
            <a:fld id="{FE231C45-EECE-8B49-B95B-99040E2B3DB4}" type="slidenum">
              <a:rPr lang="en-US" smtClean="0"/>
              <a:t>5</a:t>
            </a:fld>
            <a:endParaRPr lang="en-US"/>
          </a:p>
        </p:txBody>
      </p:sp>
    </p:spTree>
    <p:extLst>
      <p:ext uri="{BB962C8B-B14F-4D97-AF65-F5344CB8AC3E}">
        <p14:creationId xmlns:p14="http://schemas.microsoft.com/office/powerpoint/2010/main" val="1182436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general we are interested in approximately k sparse signals. K dominant coefficients which contain at least a constant fraction of energy. Call Dominant </a:t>
            </a:r>
            <a:r>
              <a:rPr lang="en-US" dirty="0" err="1"/>
              <a:t>freq.s</a:t>
            </a:r>
            <a:r>
              <a:rPr lang="en-US" dirty="0"/>
              <a:t> head.</a:t>
            </a:r>
          </a:p>
        </p:txBody>
      </p:sp>
      <p:sp>
        <p:nvSpPr>
          <p:cNvPr id="4" name="Slide Number Placeholder 3"/>
          <p:cNvSpPr>
            <a:spLocks noGrp="1"/>
          </p:cNvSpPr>
          <p:nvPr>
            <p:ph type="sldNum" sz="quarter" idx="10"/>
          </p:nvPr>
        </p:nvSpPr>
        <p:spPr/>
        <p:txBody>
          <a:bodyPr/>
          <a:lstStyle/>
          <a:p>
            <a:fld id="{FE231C45-EECE-8B49-B95B-99040E2B3DB4}" type="slidenum">
              <a:rPr lang="en-US" smtClean="0"/>
              <a:t>6</a:t>
            </a:fld>
            <a:endParaRPr lang="en-US"/>
          </a:p>
        </p:txBody>
      </p:sp>
    </p:spTree>
    <p:extLst>
      <p:ext uri="{BB962C8B-B14F-4D97-AF65-F5344CB8AC3E}">
        <p14:creationId xmlns:p14="http://schemas.microsoft.com/office/powerpoint/2010/main" val="2113001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If we have a sparse or </a:t>
            </a:r>
            <a:r>
              <a:rPr lang="en-US" baseline="0" dirty="0" err="1"/>
              <a:t>approx</a:t>
            </a:r>
            <a:r>
              <a:rPr lang="en-US" baseline="0" dirty="0"/>
              <a:t> sparse signal then it makes sense to think about approximating the top k faster than FFT -&gt; Sparse FFT.</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Sample complexity: number of samples accessed in time domain.</a:t>
            </a:r>
          </a:p>
          <a:p>
            <a:endParaRPr lang="en-US" dirty="0"/>
          </a:p>
        </p:txBody>
      </p:sp>
      <p:sp>
        <p:nvSpPr>
          <p:cNvPr id="4" name="Slide Number Placeholder 3"/>
          <p:cNvSpPr>
            <a:spLocks noGrp="1"/>
          </p:cNvSpPr>
          <p:nvPr>
            <p:ph type="sldNum" sz="quarter" idx="10"/>
          </p:nvPr>
        </p:nvSpPr>
        <p:spPr/>
        <p:txBody>
          <a:bodyPr/>
          <a:lstStyle/>
          <a:p>
            <a:fld id="{FE231C45-EECE-8B49-B95B-99040E2B3DB4}" type="slidenum">
              <a:rPr lang="en-US" smtClean="0"/>
              <a:t>7</a:t>
            </a:fld>
            <a:endParaRPr lang="en-US"/>
          </a:p>
        </p:txBody>
      </p:sp>
    </p:spTree>
    <p:extLst>
      <p:ext uri="{BB962C8B-B14F-4D97-AF65-F5344CB8AC3E}">
        <p14:creationId xmlns:p14="http://schemas.microsoft.com/office/powerpoint/2010/main" val="1741430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Formally, we want to have an algorithm to compute a sparse signal, y hat, such that the l2 distance from y hat to x hat is at most (1+eps) times the l2 distance from best possible sparse approximation to x hat. We want</a:t>
            </a:r>
            <a:r>
              <a:rPr lang="en-US" baseline="0" dirty="0"/>
              <a:t> algorithms that find such y in sublinear time and use few samples.</a:t>
            </a:r>
          </a:p>
          <a:p>
            <a:endParaRPr lang="en-US" dirty="0"/>
          </a:p>
        </p:txBody>
      </p:sp>
      <p:sp>
        <p:nvSpPr>
          <p:cNvPr id="4" name="Slide Number Placeholder 3"/>
          <p:cNvSpPr>
            <a:spLocks noGrp="1"/>
          </p:cNvSpPr>
          <p:nvPr>
            <p:ph type="sldNum" sz="quarter" idx="10"/>
          </p:nvPr>
        </p:nvSpPr>
        <p:spPr/>
        <p:txBody>
          <a:bodyPr/>
          <a:lstStyle/>
          <a:p>
            <a:fld id="{FE231C45-EECE-8B49-B95B-99040E2B3DB4}" type="slidenum">
              <a:rPr lang="en-US" smtClean="0"/>
              <a:t>8</a:t>
            </a:fld>
            <a:endParaRPr lang="en-US"/>
          </a:p>
        </p:txBody>
      </p:sp>
    </p:spTree>
    <p:extLst>
      <p:ext uri="{BB962C8B-B14F-4D97-AF65-F5344CB8AC3E}">
        <p14:creationId xmlns:p14="http://schemas.microsoft.com/office/powerpoint/2010/main" val="1507608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problem is a very well studied problem. There are basically two approaches to solve this problem. One of the categories has the rip based methods in it. These methods are deterministic provide uniform bounds. The other one is randomized with non-uniform bound.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Essentially tight bounds for</a:t>
            </a:r>
            <a:r>
              <a:rPr lang="en-US" baseline="0" dirty="0"/>
              <a:t> signals with vanilla sparsity structure. Rip based approaches are deterministic provide uniform bound</a:t>
            </a:r>
            <a:endParaRPr lang="en-US" dirty="0"/>
          </a:p>
        </p:txBody>
      </p:sp>
      <p:sp>
        <p:nvSpPr>
          <p:cNvPr id="4" name="Slide Number Placeholder 3"/>
          <p:cNvSpPr>
            <a:spLocks noGrp="1"/>
          </p:cNvSpPr>
          <p:nvPr>
            <p:ph type="sldNum" sz="quarter" idx="10"/>
          </p:nvPr>
        </p:nvSpPr>
        <p:spPr/>
        <p:txBody>
          <a:bodyPr/>
          <a:lstStyle/>
          <a:p>
            <a:fld id="{FE231C45-EECE-8B49-B95B-99040E2B3DB4}" type="slidenum">
              <a:rPr lang="en-US" smtClean="0"/>
              <a:t>9</a:t>
            </a:fld>
            <a:endParaRPr lang="en-US"/>
          </a:p>
        </p:txBody>
      </p:sp>
    </p:spTree>
    <p:extLst>
      <p:ext uri="{BB962C8B-B14F-4D97-AF65-F5344CB8AC3E}">
        <p14:creationId xmlns:p14="http://schemas.microsoft.com/office/powerpoint/2010/main" val="1938113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1012DDE-6E53-B449-97E9-547791144FE2}" type="datetime1">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2094699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4716374-B1CD-E343-BE31-9E55D3C5A394}" type="datetime1">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360558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C63AEA-4B7D-8F45-891E-60900BF2705C}" type="datetime1">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1860803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FBA93F-1D98-8442-A023-141251EA742B}" type="datetime1">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1915306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2D0E758-29B2-394A-AD93-EFAB15D58BBD}" type="datetime1">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1924414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CC2BDE-E8FD-C943-94F9-63BCBA4E0C4F}" type="datetime1">
              <a:rPr lang="en-US" smtClean="0"/>
              <a:t>3/22/18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381714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DD2D174-316C-4949-A39C-D2F4791D9AAD}" type="datetime1">
              <a:rPr lang="en-US" smtClean="0"/>
              <a:t>3/22/18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936485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B82A770-708A-4D4B-995E-EDFD08186400}" type="datetime1">
              <a:rPr lang="en-US" smtClean="0"/>
              <a:t>3/22/18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606435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63F6C6-71FE-AA4C-B8D9-CB7BF5CDE17D}" type="datetime1">
              <a:rPr lang="en-US" smtClean="0"/>
              <a:t>3/22/18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402194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8FF5DF-58DC-034F-A76A-DB281022929D}" type="datetime1">
              <a:rPr lang="en-US" smtClean="0"/>
              <a:t>3/22/18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1547907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B3D48A3-E02C-3E4B-8F83-5E1AD9E1F838}" type="datetime1">
              <a:rPr lang="en-US" smtClean="0"/>
              <a:t>3/22/18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6FA672-7A74-F74D-B4A0-0C25E4ABFF5C}" type="slidenum">
              <a:rPr lang="en-US" smtClean="0"/>
              <a:t>‹#›</a:t>
            </a:fld>
            <a:endParaRPr lang="en-US"/>
          </a:p>
        </p:txBody>
      </p:sp>
    </p:spTree>
    <p:extLst>
      <p:ext uri="{BB962C8B-B14F-4D97-AF65-F5344CB8AC3E}">
        <p14:creationId xmlns:p14="http://schemas.microsoft.com/office/powerpoint/2010/main" val="1064755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445E8C-E1E4-394E-B7DE-5171442C1527}" type="datetime1">
              <a:rPr lang="en-US" smtClean="0"/>
              <a:t>3/22/18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6FA672-7A74-F74D-B4A0-0C25E4ABFF5C}" type="slidenum">
              <a:rPr lang="en-US" smtClean="0"/>
              <a:t>‹#›</a:t>
            </a:fld>
            <a:endParaRPr lang="en-US"/>
          </a:p>
        </p:txBody>
      </p:sp>
    </p:spTree>
    <p:extLst>
      <p:ext uri="{BB962C8B-B14F-4D97-AF65-F5344CB8AC3E}">
        <p14:creationId xmlns:p14="http://schemas.microsoft.com/office/powerpoint/2010/main" val="1506570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10.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210.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30.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tiff"/></Relationships>
</file>

<file path=ppt/slides/_rels/slide8.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An Adaptive Sublinear-Time</a:t>
            </a:r>
            <a:br>
              <a:rPr lang="en-US" dirty="0"/>
            </a:br>
            <a:r>
              <a:rPr lang="en-US" dirty="0"/>
              <a:t>Block Sparse Fourier Transform</a:t>
            </a:r>
          </a:p>
        </p:txBody>
      </p:sp>
      <p:sp>
        <p:nvSpPr>
          <p:cNvPr id="3" name="Subtitle 2"/>
          <p:cNvSpPr>
            <a:spLocks noGrp="1"/>
          </p:cNvSpPr>
          <p:nvPr>
            <p:ph type="subTitle" idx="1"/>
          </p:nvPr>
        </p:nvSpPr>
        <p:spPr/>
        <p:txBody>
          <a:bodyPr>
            <a:normAutofit/>
          </a:bodyPr>
          <a:lstStyle/>
          <a:p>
            <a:r>
              <a:rPr lang="en-US" dirty="0" err="1"/>
              <a:t>Volkan</a:t>
            </a:r>
            <a:r>
              <a:rPr lang="en-US" dirty="0"/>
              <a:t> </a:t>
            </a:r>
            <a:r>
              <a:rPr lang="en-US" dirty="0" err="1"/>
              <a:t>Cevher</a:t>
            </a:r>
            <a:r>
              <a:rPr lang="en-US" dirty="0"/>
              <a:t>		Michael </a:t>
            </a:r>
            <a:r>
              <a:rPr lang="en-US" dirty="0" err="1"/>
              <a:t>Kapralov</a:t>
            </a:r>
            <a:r>
              <a:rPr lang="en-US" dirty="0"/>
              <a:t>	Jonathan Scarlett</a:t>
            </a:r>
          </a:p>
          <a:p>
            <a:r>
              <a:rPr lang="en-US" b="1" dirty="0"/>
              <a:t>Amir </a:t>
            </a:r>
            <a:r>
              <a:rPr lang="en-US" b="1" dirty="0" err="1"/>
              <a:t>Zandieh</a:t>
            </a:r>
            <a:endParaRPr lang="en-US" b="1" dirty="0"/>
          </a:p>
          <a:p>
            <a:r>
              <a:rPr lang="en-US" sz="2800" b="1" i="1" dirty="0"/>
              <a:t>EPFL</a:t>
            </a:r>
            <a:endParaRPr lang="en-US" b="1" i="1" dirty="0"/>
          </a:p>
        </p:txBody>
      </p:sp>
      <p:sp>
        <p:nvSpPr>
          <p:cNvPr id="4" name="Slide Number Placeholder 3"/>
          <p:cNvSpPr>
            <a:spLocks noGrp="1"/>
          </p:cNvSpPr>
          <p:nvPr>
            <p:ph type="sldNum" sz="quarter" idx="12"/>
          </p:nvPr>
        </p:nvSpPr>
        <p:spPr/>
        <p:txBody>
          <a:bodyPr/>
          <a:lstStyle/>
          <a:p>
            <a:fld id="{446FA672-7A74-F74D-B4A0-0C25E4ABFF5C}" type="slidenum">
              <a:rPr lang="en-US" smtClean="0"/>
              <a:t>1</a:t>
            </a:fld>
            <a:endParaRPr lang="en-US"/>
          </a:p>
        </p:txBody>
      </p:sp>
      <p:pic>
        <p:nvPicPr>
          <p:cNvPr id="7" name="Picture 6">
            <a:extLst>
              <a:ext uri="{FF2B5EF4-FFF2-40B4-BE49-F238E27FC236}">
                <a16:creationId xmlns:a16="http://schemas.microsoft.com/office/drawing/2014/main" id="{C06CECD1-3145-2545-B168-CDB30E21F209}"/>
              </a:ext>
            </a:extLst>
          </p:cNvPr>
          <p:cNvPicPr>
            <a:picLocks noChangeAspect="1"/>
          </p:cNvPicPr>
          <p:nvPr/>
        </p:nvPicPr>
        <p:blipFill>
          <a:blip r:embed="rId3"/>
          <a:stretch>
            <a:fillRect/>
          </a:stretch>
        </p:blipFill>
        <p:spPr>
          <a:xfrm>
            <a:off x="4782720" y="4516317"/>
            <a:ext cx="2630952" cy="1356161"/>
          </a:xfrm>
          <a:prstGeom prst="rect">
            <a:avLst/>
          </a:prstGeom>
        </p:spPr>
      </p:pic>
    </p:spTree>
    <p:extLst>
      <p:ext uri="{BB962C8B-B14F-4D97-AF65-F5344CB8AC3E}">
        <p14:creationId xmlns:p14="http://schemas.microsoft.com/office/powerpoint/2010/main" val="721552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286" t="5879" b="1046"/>
          <a:stretch/>
        </p:blipFill>
        <p:spPr>
          <a:xfrm>
            <a:off x="5499700" y="3123504"/>
            <a:ext cx="5603915" cy="3465981"/>
          </a:xfrm>
          <a:prstGeom prst="rect">
            <a:avLst/>
          </a:prstGeom>
        </p:spPr>
      </p:pic>
      <p:sp>
        <p:nvSpPr>
          <p:cNvPr id="2" name="Title 1"/>
          <p:cNvSpPr>
            <a:spLocks noGrp="1"/>
          </p:cNvSpPr>
          <p:nvPr>
            <p:ph type="title"/>
          </p:nvPr>
        </p:nvSpPr>
        <p:spPr/>
        <p:txBody>
          <a:bodyPr/>
          <a:lstStyle/>
          <a:p>
            <a:r>
              <a:rPr lang="en-US" dirty="0"/>
              <a:t>Structured Sparsity?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07574" y="1825625"/>
                <a:ext cx="10515600" cy="4351338"/>
              </a:xfrm>
            </p:spPr>
            <p:txBody>
              <a:bodyPr>
                <a:normAutofit/>
              </a:bodyPr>
              <a:lstStyle/>
              <a:p>
                <a:r>
                  <a:rPr lang="en-US" dirty="0"/>
                  <a:t>Signals arising in applications often have structure beyond sparsity</a:t>
                </a:r>
              </a:p>
              <a:p>
                <a:r>
                  <a:rPr lang="en-US" dirty="0"/>
                  <a:t>Structured Sparsity: </a:t>
                </a:r>
                <a:r>
                  <a:rPr lang="en-US" dirty="0">
                    <a:solidFill>
                      <a:srgbClr val="FF0000"/>
                    </a:solidFill>
                  </a:rPr>
                  <a:t>Block Sparsity</a:t>
                </a:r>
              </a:p>
              <a:p>
                <a:pPr lvl="1"/>
                <a:r>
                  <a:rPr lang="en-US" dirty="0"/>
                  <a:t>Dominant frequencies contained in </a:t>
                </a:r>
                <a14:m>
                  <m:oMath xmlns:m="http://schemas.openxmlformats.org/officeDocument/2006/math">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oMath>
                </a14:m>
                <a:r>
                  <a:rPr lang="en-US" dirty="0"/>
                  <a:t> clusters of length </a:t>
                </a:r>
                <a14:m>
                  <m:oMath xmlns:m="http://schemas.openxmlformats.org/officeDocument/2006/math">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1</m:t>
                        </m:r>
                      </m:sub>
                    </m:sSub>
                  </m:oMath>
                </a14:m>
                <a:endParaRPr lang="en-US" dirty="0"/>
              </a:p>
              <a:p>
                <a:endParaRPr lang="en-US" dirty="0"/>
              </a:p>
              <a:p>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07574" y="1825625"/>
                <a:ext cx="10515600" cy="4351338"/>
              </a:xfrm>
              <a:blipFill>
                <a:blip r:embed="rId4"/>
                <a:stretch>
                  <a:fillRect l="-965" t="-2632"/>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446FA672-7A74-F74D-B4A0-0C25E4ABFF5C}" type="slidenum">
              <a:rPr lang="en-US" smtClean="0"/>
              <a:t>10</a:t>
            </a:fld>
            <a:endParaRPr lang="en-US"/>
          </a:p>
        </p:txBody>
      </p:sp>
    </p:spTree>
    <p:extLst>
      <p:ext uri="{BB962C8B-B14F-4D97-AF65-F5344CB8AC3E}">
        <p14:creationId xmlns:p14="http://schemas.microsoft.com/office/powerpoint/2010/main" val="149900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based compressed sensing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07574" y="1825625"/>
                <a:ext cx="10515600" cy="4351338"/>
              </a:xfrm>
            </p:spPr>
            <p:txBody>
              <a:bodyPr>
                <a:normAutofit/>
              </a:bodyPr>
              <a:lstStyle/>
              <a:p>
                <a:r>
                  <a:rPr lang="en-US" dirty="0"/>
                  <a:t>Structured Sparsity: </a:t>
                </a:r>
                <a:r>
                  <a:rPr lang="en-US" dirty="0">
                    <a:solidFill>
                      <a:srgbClr val="FF0000"/>
                    </a:solidFill>
                  </a:rPr>
                  <a:t>Block Sparsity</a:t>
                </a:r>
              </a:p>
              <a:p>
                <a:pPr lvl="1"/>
                <a:r>
                  <a:rPr lang="en-US" dirty="0"/>
                  <a:t>Dominant frequencies contained in </a:t>
                </a:r>
                <a14:m>
                  <m:oMath xmlns:m="http://schemas.openxmlformats.org/officeDocument/2006/math">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oMath>
                </a14:m>
                <a:r>
                  <a:rPr lang="en-US" dirty="0"/>
                  <a:t> clusters of length </a:t>
                </a:r>
                <a14:m>
                  <m:oMath xmlns:m="http://schemas.openxmlformats.org/officeDocument/2006/math">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1</m:t>
                        </m:r>
                      </m:sub>
                    </m:sSub>
                  </m:oMath>
                </a14:m>
                <a:endParaRPr lang="en-US" dirty="0"/>
              </a:p>
              <a:p>
                <a:pPr lvl="1"/>
                <a:endParaRPr lang="en-US" dirty="0"/>
              </a:p>
              <a:p>
                <a:r>
                  <a:rPr lang="en-US" dirty="0"/>
                  <a:t>Model-based compressive sensing:             	    </a:t>
                </a:r>
                <a:r>
                  <a:rPr lang="en-US" sz="2400" dirty="0"/>
                  <a:t>[</a:t>
                </a:r>
                <a:r>
                  <a:rPr lang="en-US" sz="2400" dirty="0" err="1"/>
                  <a:t>Baraniuk</a:t>
                </a:r>
                <a:r>
                  <a:rPr lang="en-US" sz="2400" dirty="0"/>
                  <a:t> et al., 2010]</a:t>
                </a:r>
                <a:endParaRPr lang="en-US" dirty="0"/>
              </a:p>
              <a:p>
                <a:pPr lvl="1"/>
                <a14:m>
                  <m:oMath xmlns:m="http://schemas.openxmlformats.org/officeDocument/2006/math">
                    <m:r>
                      <a:rPr lang="en-US" i="1" dirty="0">
                        <a:latin typeface="Cambria Math" charset="0"/>
                      </a:rPr>
                      <m:t>𝑂</m:t>
                    </m:r>
                    <m:d>
                      <m:dPr>
                        <m:ctrlPr>
                          <a:rPr lang="en-US" i="1" dirty="0">
                            <a:latin typeface="Cambria Math" panose="02040503050406030204" pitchFamily="18" charset="0"/>
                          </a:rPr>
                        </m:ctrlPr>
                      </m:dPr>
                      <m:e>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1</m:t>
                            </m:r>
                          </m:sub>
                        </m:sSub>
                        <m:r>
                          <a:rPr lang="en-US" i="1" dirty="0">
                            <a:latin typeface="Cambria Math" charset="0"/>
                          </a:rPr>
                          <m:t>+</m:t>
                        </m:r>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func>
                          <m:funcPr>
                            <m:ctrlPr>
                              <a:rPr lang="en-US" i="1" dirty="0">
                                <a:latin typeface="Cambria Math" panose="02040503050406030204" pitchFamily="18" charset="0"/>
                              </a:rPr>
                            </m:ctrlPr>
                          </m:funcPr>
                          <m:fName>
                            <m:r>
                              <m:rPr>
                                <m:sty m:val="p"/>
                              </m:rPr>
                              <a:rPr lang="en-US" dirty="0">
                                <a:latin typeface="Cambria Math" charset="0"/>
                              </a:rPr>
                              <m:t>log</m:t>
                            </m:r>
                          </m:fName>
                          <m:e>
                            <m:f>
                              <m:fPr>
                                <m:ctrlPr>
                                  <a:rPr lang="en-US" i="1" dirty="0">
                                    <a:latin typeface="Cambria Math" panose="02040503050406030204" pitchFamily="18" charset="0"/>
                                  </a:rPr>
                                </m:ctrlPr>
                              </m:fPr>
                              <m:num>
                                <m:r>
                                  <a:rPr lang="en-US" i="1" dirty="0">
                                    <a:latin typeface="Cambria Math" charset="0"/>
                                  </a:rPr>
                                  <m:t>𝑛</m:t>
                                </m:r>
                              </m:num>
                              <m:den>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1</m:t>
                                    </m:r>
                                  </m:sub>
                                </m:sSub>
                              </m:den>
                            </m:f>
                          </m:e>
                        </m:func>
                      </m:e>
                    </m:d>
                  </m:oMath>
                </a14:m>
                <a:r>
                  <a:rPr lang="en-US" dirty="0">
                    <a:solidFill>
                      <a:srgbClr val="FF0000"/>
                    </a:solidFill>
                  </a:rPr>
                  <a:t> </a:t>
                </a:r>
                <a:r>
                  <a:rPr lang="en-US" dirty="0"/>
                  <a:t>Gaussian measurements (optimal)</a:t>
                </a:r>
                <a:endParaRPr lang="en-US" dirty="0">
                  <a:solidFill>
                    <a:srgbClr val="FF0000"/>
                  </a:solidFill>
                </a:endParaRPr>
              </a:p>
              <a:p>
                <a:pPr lvl="1"/>
                <a14:m>
                  <m:oMath xmlns:m="http://schemas.openxmlformats.org/officeDocument/2006/math">
                    <m:r>
                      <a:rPr lang="en-US" i="1">
                        <a:solidFill>
                          <a:srgbClr val="FF0000"/>
                        </a:solidFill>
                        <a:latin typeface="Cambria Math" panose="02040503050406030204" pitchFamily="18" charset="0"/>
                        <a:ea typeface="Cambria Math" charset="0"/>
                        <a:cs typeface="Cambria Math" charset="0"/>
                      </a:rPr>
                      <m:t>𝑂</m:t>
                    </m:r>
                    <m:r>
                      <a:rPr lang="en-US" i="1">
                        <a:solidFill>
                          <a:srgbClr val="FF0000"/>
                        </a:solidFill>
                        <a:latin typeface="Cambria Math" charset="0"/>
                        <a:ea typeface="Cambria Math" charset="0"/>
                        <a:cs typeface="Cambria Math" charset="0"/>
                      </a:rPr>
                      <m:t>(</m:t>
                    </m:r>
                    <m:sSub>
                      <m:sSubPr>
                        <m:ctrlPr>
                          <a:rPr lang="en-US" i="1">
                            <a:solidFill>
                              <a:srgbClr val="FF0000"/>
                            </a:solidFill>
                            <a:latin typeface="Cambria Math" panose="02040503050406030204" pitchFamily="18" charset="0"/>
                            <a:ea typeface="Cambria Math" charset="0"/>
                            <a:cs typeface="Cambria Math" charset="0"/>
                          </a:rPr>
                        </m:ctrlPr>
                      </m:sSubPr>
                      <m:e>
                        <m:r>
                          <a:rPr lang="en-US" i="1">
                            <a:solidFill>
                              <a:srgbClr val="FF0000"/>
                            </a:solidFill>
                            <a:latin typeface="Cambria Math" panose="02040503050406030204" pitchFamily="18" charset="0"/>
                            <a:ea typeface="Cambria Math" charset="0"/>
                            <a:cs typeface="Cambria Math" charset="0"/>
                          </a:rPr>
                          <m:t>𝑘</m:t>
                        </m:r>
                      </m:e>
                      <m:sub>
                        <m:r>
                          <a:rPr lang="en-US" i="1">
                            <a:solidFill>
                              <a:srgbClr val="FF0000"/>
                            </a:solidFill>
                            <a:latin typeface="Cambria Math" panose="02040503050406030204" pitchFamily="18" charset="0"/>
                            <a:ea typeface="Cambria Math" charset="0"/>
                            <a:cs typeface="Cambria Math" charset="0"/>
                          </a:rPr>
                          <m:t>0</m:t>
                        </m:r>
                      </m:sub>
                    </m:sSub>
                    <m:sSub>
                      <m:sSubPr>
                        <m:ctrlPr>
                          <a:rPr lang="en-US" i="1">
                            <a:solidFill>
                              <a:srgbClr val="FF0000"/>
                            </a:solidFill>
                            <a:latin typeface="Cambria Math" panose="02040503050406030204" pitchFamily="18" charset="0"/>
                            <a:ea typeface="Cambria Math" charset="0"/>
                            <a:cs typeface="Cambria Math" charset="0"/>
                          </a:rPr>
                        </m:ctrlPr>
                      </m:sSubPr>
                      <m:e>
                        <m:r>
                          <a:rPr lang="en-US" i="1">
                            <a:solidFill>
                              <a:srgbClr val="FF0000"/>
                            </a:solidFill>
                            <a:latin typeface="Cambria Math" panose="02040503050406030204" pitchFamily="18" charset="0"/>
                            <a:ea typeface="Cambria Math" charset="0"/>
                            <a:cs typeface="Cambria Math" charset="0"/>
                          </a:rPr>
                          <m:t>𝑘</m:t>
                        </m:r>
                      </m:e>
                      <m:sub>
                        <m:r>
                          <a:rPr lang="en-US" i="1">
                            <a:solidFill>
                              <a:srgbClr val="FF0000"/>
                            </a:solidFill>
                            <a:latin typeface="Cambria Math" panose="02040503050406030204" pitchFamily="18" charset="0"/>
                            <a:ea typeface="Cambria Math" charset="0"/>
                            <a:cs typeface="Cambria Math" charset="0"/>
                          </a:rPr>
                          <m:t>1</m:t>
                        </m:r>
                      </m:sub>
                    </m:sSub>
                    <m:r>
                      <a:rPr lang="en-US" i="1">
                        <a:solidFill>
                          <a:srgbClr val="FF0000"/>
                        </a:solidFill>
                        <a:latin typeface="Cambria Math" charset="0"/>
                        <a:ea typeface="Cambria Math" charset="0"/>
                        <a:cs typeface="Cambria Math" charset="0"/>
                      </a:rPr>
                      <m:t>𝑛</m:t>
                    </m:r>
                    <m:r>
                      <a:rPr lang="en-US" i="1">
                        <a:solidFill>
                          <a:srgbClr val="FF0000"/>
                        </a:solidFill>
                        <a:latin typeface="Cambria Math" charset="0"/>
                        <a:ea typeface="Cambria Math" charset="0"/>
                        <a:cs typeface="Cambria Math" charset="0"/>
                      </a:rPr>
                      <m:t>)</m:t>
                    </m:r>
                  </m:oMath>
                </a14:m>
                <a:r>
                  <a:rPr lang="en-US" dirty="0">
                    <a:solidFill>
                      <a:srgbClr val="FF0000"/>
                    </a:solidFill>
                  </a:rPr>
                  <a:t> runtime</a:t>
                </a:r>
                <a:endParaRPr lang="en-US" dirty="0"/>
              </a:p>
              <a:p>
                <a:r>
                  <a:rPr lang="en-US" dirty="0">
                    <a:solidFill>
                      <a:srgbClr val="FF0000"/>
                    </a:solidFill>
                  </a:rPr>
                  <a:t>Goal: </a:t>
                </a:r>
                <a:r>
                  <a:rPr lang="en-US" dirty="0"/>
                  <a:t>similar samples in sublinear time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07574" y="1825625"/>
                <a:ext cx="10515600" cy="4351338"/>
              </a:xfrm>
              <a:blipFill>
                <a:blip r:embed="rId3"/>
                <a:stretch>
                  <a:fillRect l="-965" t="-2632"/>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446FA672-7A74-F74D-B4A0-0C25E4ABFF5C}" type="slidenum">
              <a:rPr lang="en-US" smtClean="0"/>
              <a:t>11</a:t>
            </a:fld>
            <a:endParaRPr lang="en-US"/>
          </a:p>
        </p:txBody>
      </p:sp>
    </p:spTree>
    <p:extLst>
      <p:ext uri="{BB962C8B-B14F-4D97-AF65-F5344CB8AC3E}">
        <p14:creationId xmlns:p14="http://schemas.microsoft.com/office/powerpoint/2010/main" val="263637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sz="3600" b="1" dirty="0"/>
              <a:t>Sparse FFT techniques</a:t>
            </a:r>
          </a:p>
          <a:p>
            <a:r>
              <a:rPr lang="en-US" dirty="0"/>
              <a:t>Main results</a:t>
            </a:r>
          </a:p>
          <a:p>
            <a:endParaRPr lang="en-US" dirty="0"/>
          </a:p>
        </p:txBody>
      </p:sp>
      <p:sp>
        <p:nvSpPr>
          <p:cNvPr id="4" name="Slide Number Placeholder 3"/>
          <p:cNvSpPr>
            <a:spLocks noGrp="1"/>
          </p:cNvSpPr>
          <p:nvPr>
            <p:ph type="sldNum" sz="quarter" idx="12"/>
          </p:nvPr>
        </p:nvSpPr>
        <p:spPr/>
        <p:txBody>
          <a:bodyPr/>
          <a:lstStyle/>
          <a:p>
            <a:fld id="{446FA672-7A74-F74D-B4A0-0C25E4ABFF5C}" type="slidenum">
              <a:rPr lang="en-US" smtClean="0"/>
              <a:t>12</a:t>
            </a:fld>
            <a:endParaRPr lang="en-US"/>
          </a:p>
        </p:txBody>
      </p:sp>
    </p:spTree>
    <p:extLst>
      <p:ext uri="{BB962C8B-B14F-4D97-AF65-F5344CB8AC3E}">
        <p14:creationId xmlns:p14="http://schemas.microsoft.com/office/powerpoint/2010/main" val="1830177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Sparse FFT algorithms</a:t>
            </a:r>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a:xfrm>
                <a:off x="838200" y="1825625"/>
                <a:ext cx="3440605" cy="4351338"/>
              </a:xfrm>
            </p:spPr>
            <p:txBody>
              <a:bodyPr/>
              <a:lstStyle/>
              <a:p>
                <a14:m>
                  <m:oMath xmlns:m="http://schemas.openxmlformats.org/officeDocument/2006/math">
                    <m:r>
                      <a:rPr lang="en-US" b="0" i="1" smtClean="0">
                        <a:latin typeface="Cambria Math" charset="0"/>
                      </a:rPr>
                      <m:t>𝑂</m:t>
                    </m:r>
                    <m:d>
                      <m:dPr>
                        <m:ctrlPr>
                          <a:rPr lang="en-US" b="0" i="1" smtClean="0">
                            <a:latin typeface="Cambria Math" panose="02040503050406030204" pitchFamily="18" charset="0"/>
                          </a:rPr>
                        </m:ctrlPr>
                      </m:dPr>
                      <m:e>
                        <m:func>
                          <m:funcPr>
                            <m:ctrlPr>
                              <a:rPr lang="en-US" i="1">
                                <a:latin typeface="Cambria Math" panose="02040503050406030204" pitchFamily="18" charset="0"/>
                              </a:rPr>
                            </m:ctrlPr>
                          </m:funcPr>
                          <m:fName>
                            <m:r>
                              <m:rPr>
                                <m:sty m:val="p"/>
                              </m:rPr>
                              <a:rPr lang="en-US">
                                <a:latin typeface="Cambria Math" charset="0"/>
                              </a:rPr>
                              <m:t>log</m:t>
                            </m:r>
                          </m:fName>
                          <m:e>
                            <m:r>
                              <a:rPr lang="en-US" i="1">
                                <a:latin typeface="Cambria Math" charset="0"/>
                              </a:rPr>
                              <m:t>𝑛</m:t>
                            </m:r>
                          </m:e>
                        </m:func>
                      </m:e>
                    </m:d>
                  </m:oMath>
                </a14:m>
                <a:r>
                  <a:rPr lang="en-US" dirty="0"/>
                  <a:t> samples from </a:t>
                </a:r>
                <a14:m>
                  <m:oMath xmlns:m="http://schemas.openxmlformats.org/officeDocument/2006/math">
                    <m:r>
                      <a:rPr lang="en-US" i="1">
                        <a:latin typeface="Cambria Math" charset="0"/>
                      </a:rPr>
                      <m:t>𝑥</m:t>
                    </m:r>
                  </m:oMath>
                </a14:m>
                <a:r>
                  <a:rPr lang="en-US" dirty="0"/>
                  <a:t> suffices</a:t>
                </a:r>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xfrm>
                <a:off x="838200" y="1825625"/>
                <a:ext cx="3440605" cy="4351338"/>
              </a:xfrm>
              <a:blipFill rotWithShape="0">
                <a:blip r:embed="rId3"/>
                <a:stretch>
                  <a:fillRect t="-2241"/>
                </a:stretch>
              </a:blipFill>
            </p:spPr>
            <p:txBody>
              <a:bodyPr/>
              <a:lstStyle/>
              <a:p>
                <a:r>
                  <a:rPr lang="en-US">
                    <a:noFill/>
                  </a:rPr>
                  <a:t> </a:t>
                </a:r>
              </a:p>
            </p:txBody>
          </p:sp>
        </mc:Fallback>
      </mc:AlternateContent>
      <p:pic>
        <p:nvPicPr>
          <p:cNvPr id="9" name="Content Placeholder 4"/>
          <p:cNvPicPr>
            <a:picLocks noChangeAspect="1"/>
          </p:cNvPicPr>
          <p:nvPr/>
        </p:nvPicPr>
        <p:blipFill rotWithShape="1">
          <a:blip r:embed="rId4">
            <a:extLst>
              <a:ext uri="{28A0092B-C50C-407E-A947-70E740481C1C}">
                <a14:useLocalDpi xmlns:a14="http://schemas.microsoft.com/office/drawing/2010/main" val="0"/>
              </a:ext>
            </a:extLst>
          </a:blip>
          <a:srcRect l="2582" t="2673" r="2625"/>
          <a:stretch/>
        </p:blipFill>
        <p:spPr>
          <a:xfrm>
            <a:off x="4340824" y="1531089"/>
            <a:ext cx="3506009" cy="2766455"/>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3611" t="3536" r="1752"/>
          <a:stretch/>
        </p:blipFill>
        <p:spPr>
          <a:xfrm>
            <a:off x="7846833" y="1531089"/>
            <a:ext cx="3444948" cy="2766455"/>
          </a:xfrm>
          <a:prstGeom prst="rect">
            <a:avLst/>
          </a:prstGeom>
        </p:spPr>
      </p:pic>
      <p:sp>
        <p:nvSpPr>
          <p:cNvPr id="3" name="Slide Number Placeholder 2"/>
          <p:cNvSpPr>
            <a:spLocks noGrp="1"/>
          </p:cNvSpPr>
          <p:nvPr>
            <p:ph type="sldNum" sz="quarter" idx="12"/>
          </p:nvPr>
        </p:nvSpPr>
        <p:spPr/>
        <p:txBody>
          <a:bodyPr/>
          <a:lstStyle/>
          <a:p>
            <a:fld id="{446FA672-7A74-F74D-B4A0-0C25E4ABFF5C}" type="slidenum">
              <a:rPr lang="en-US" smtClean="0"/>
              <a:t>13</a:t>
            </a:fld>
            <a:endParaRPr lang="en-US"/>
          </a:p>
        </p:txBody>
      </p:sp>
    </p:spTree>
    <p:extLst>
      <p:ext uri="{BB962C8B-B14F-4D97-AF65-F5344CB8AC3E}">
        <p14:creationId xmlns:p14="http://schemas.microsoft.com/office/powerpoint/2010/main" val="74741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Sparse FFT algorithms</a:t>
            </a:r>
          </a:p>
        </p:txBody>
      </p:sp>
      <p:sp>
        <p:nvSpPr>
          <p:cNvPr id="8" name="Content Placeholder 7"/>
          <p:cNvSpPr>
            <a:spLocks noGrp="1"/>
          </p:cNvSpPr>
          <p:nvPr>
            <p:ph idx="1"/>
          </p:nvPr>
        </p:nvSpPr>
        <p:spPr>
          <a:xfrm>
            <a:off x="838200" y="4433777"/>
            <a:ext cx="10453581" cy="1743185"/>
          </a:xfrm>
        </p:spPr>
        <p:txBody>
          <a:bodyPr/>
          <a:lstStyle/>
          <a:p>
            <a:r>
              <a:rPr lang="en-US" dirty="0"/>
              <a:t>Idea: random hashing in the frequency domain</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705" t="3137" r="4383" b="3713"/>
          <a:stretch/>
        </p:blipFill>
        <p:spPr>
          <a:xfrm>
            <a:off x="1080495" y="1549400"/>
            <a:ext cx="3520365" cy="2716566"/>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422" t="1" b="1603"/>
          <a:stretch/>
        </p:blipFill>
        <p:spPr>
          <a:xfrm>
            <a:off x="7826184" y="1503100"/>
            <a:ext cx="3520800" cy="2779200"/>
          </a:xfrm>
          <a:prstGeom prst="rect">
            <a:avLst/>
          </a:prstGeom>
        </p:spPr>
      </p:pic>
      <p:sp>
        <p:nvSpPr>
          <p:cNvPr id="7" name="Slide Number Placeholder 6"/>
          <p:cNvSpPr>
            <a:spLocks noGrp="1"/>
          </p:cNvSpPr>
          <p:nvPr>
            <p:ph type="sldNum" sz="quarter" idx="12"/>
          </p:nvPr>
        </p:nvSpPr>
        <p:spPr/>
        <p:txBody>
          <a:bodyPr/>
          <a:lstStyle/>
          <a:p>
            <a:fld id="{446FA672-7A74-F74D-B4A0-0C25E4ABFF5C}" type="slidenum">
              <a:rPr lang="en-US" smtClean="0"/>
              <a:t>14</a:t>
            </a:fld>
            <a:endParaRPr lang="en-US"/>
          </a:p>
        </p:txBody>
      </p:sp>
    </p:spTree>
    <p:extLst>
      <p:ext uri="{BB962C8B-B14F-4D97-AF65-F5344CB8AC3E}">
        <p14:creationId xmlns:p14="http://schemas.microsoft.com/office/powerpoint/2010/main" val="1634958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Sparse FFT algorithms</a:t>
            </a:r>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a:xfrm>
                <a:off x="838200" y="4433777"/>
                <a:ext cx="10453581" cy="1743185"/>
              </a:xfrm>
            </p:spPr>
            <p:txBody>
              <a:bodyPr/>
              <a:lstStyle/>
              <a:p>
                <a14:m>
                  <m:oMath xmlns:m="http://schemas.openxmlformats.org/officeDocument/2006/math">
                    <m:r>
                      <m:rPr>
                        <m:nor/>
                      </m:rPr>
                      <a:rPr lang="en-US" dirty="0"/>
                      <m:t>Idea</m:t>
                    </m:r>
                    <m:r>
                      <m:rPr>
                        <m:nor/>
                      </m:rPr>
                      <a:rPr lang="en-US" dirty="0"/>
                      <m:t>: </m:t>
                    </m:r>
                    <m:r>
                      <m:rPr>
                        <m:nor/>
                      </m:rPr>
                      <a:rPr lang="en-US" dirty="0"/>
                      <m:t>random</m:t>
                    </m:r>
                    <m:r>
                      <m:rPr>
                        <m:nor/>
                      </m:rPr>
                      <a:rPr lang="en-US" dirty="0"/>
                      <m:t> </m:t>
                    </m:r>
                    <m:r>
                      <m:rPr>
                        <m:nor/>
                      </m:rPr>
                      <a:rPr lang="en-US" dirty="0"/>
                      <m:t>hashing</m:t>
                    </m:r>
                    <m:r>
                      <m:rPr>
                        <m:nor/>
                      </m:rPr>
                      <a:rPr lang="en-US" dirty="0"/>
                      <m:t> </m:t>
                    </m:r>
                    <m:r>
                      <m:rPr>
                        <m:nor/>
                      </m:rPr>
                      <a:rPr lang="en-US" dirty="0"/>
                      <m:t>in</m:t>
                    </m:r>
                    <m:r>
                      <m:rPr>
                        <m:nor/>
                      </m:rPr>
                      <a:rPr lang="en-US" dirty="0"/>
                      <m:t> </m:t>
                    </m:r>
                    <m:r>
                      <m:rPr>
                        <m:nor/>
                      </m:rPr>
                      <a:rPr lang="en-US" dirty="0"/>
                      <m:t>the</m:t>
                    </m:r>
                    <m:r>
                      <m:rPr>
                        <m:nor/>
                      </m:rPr>
                      <a:rPr lang="en-US" dirty="0"/>
                      <m:t> </m:t>
                    </m:r>
                    <m:r>
                      <m:rPr>
                        <m:nor/>
                      </m:rPr>
                      <a:rPr lang="en-US" dirty="0"/>
                      <m:t>frequency</m:t>
                    </m:r>
                    <m:r>
                      <m:rPr>
                        <m:nor/>
                      </m:rPr>
                      <a:rPr lang="en-US" dirty="0"/>
                      <m:t> </m:t>
                    </m:r>
                    <m:r>
                      <m:rPr>
                        <m:nor/>
                      </m:rPr>
                      <a:rPr lang="en-US" dirty="0"/>
                      <m:t>domain</m:t>
                    </m:r>
                  </m:oMath>
                </a14:m>
                <a:endParaRPr lang="en-US" dirty="0"/>
              </a:p>
              <a:p>
                <a:pPr lvl="1"/>
                <a:r>
                  <a:rPr lang="en-US" dirty="0"/>
                  <a:t>Permute the signal with random linear transform and a phase shift</a:t>
                </a:r>
              </a:p>
              <a:p>
                <a:pPr lvl="1"/>
                <a:r>
                  <a:rPr lang="en-US" dirty="0"/>
                  <a:t>Do bucketing using filtering and subsampling techniques</a:t>
                </a:r>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xfrm>
                <a:off x="838200" y="4433777"/>
                <a:ext cx="10453581" cy="1743185"/>
              </a:xfrm>
              <a:blipFill rotWithShape="0">
                <a:blip r:embed="rId3"/>
                <a:stretch>
                  <a:fillRect/>
                </a:stretch>
              </a:blipFill>
            </p:spPr>
            <p:txBody>
              <a:bodyPr/>
              <a:lstStyle/>
              <a:p>
                <a:r>
                  <a:rPr lang="en-US">
                    <a:noFill/>
                  </a:rPr>
                  <a:t> </a:t>
                </a:r>
              </a:p>
            </p:txBody>
          </p:sp>
        </mc:Fallback>
      </mc:AlternateContent>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186" t="4722" r="6063" b="3663"/>
          <a:stretch/>
        </p:blipFill>
        <p:spPr>
          <a:xfrm>
            <a:off x="1113552" y="1576408"/>
            <a:ext cx="3497517" cy="2702395"/>
          </a:xfrm>
          <a:prstGeom prst="rect">
            <a:avLst/>
          </a:prstGeom>
        </p:spPr>
      </p:pic>
      <p:pic>
        <p:nvPicPr>
          <p:cNvPr id="6" name="Picture 5"/>
          <p:cNvPicPr>
            <a:picLocks/>
          </p:cNvPicPr>
          <p:nvPr/>
        </p:nvPicPr>
        <p:blipFill rotWithShape="1">
          <a:blip r:embed="rId5">
            <a:extLst>
              <a:ext uri="{28A0092B-C50C-407E-A947-70E740481C1C}">
                <a14:useLocalDpi xmlns:a14="http://schemas.microsoft.com/office/drawing/2010/main" val="0"/>
              </a:ext>
            </a:extLst>
          </a:blip>
          <a:srcRect l="4317" t="4209" r="1805" b="1423"/>
          <a:stretch/>
        </p:blipFill>
        <p:spPr>
          <a:xfrm>
            <a:off x="7811208" y="1538969"/>
            <a:ext cx="3491999" cy="2728800"/>
          </a:xfrm>
          <a:prstGeom prst="rect">
            <a:avLst/>
          </a:prstGeom>
        </p:spPr>
      </p:pic>
      <p:sp>
        <p:nvSpPr>
          <p:cNvPr id="7" name="Slide Number Placeholder 6"/>
          <p:cNvSpPr>
            <a:spLocks noGrp="1"/>
          </p:cNvSpPr>
          <p:nvPr>
            <p:ph type="sldNum" sz="quarter" idx="12"/>
          </p:nvPr>
        </p:nvSpPr>
        <p:spPr/>
        <p:txBody>
          <a:bodyPr/>
          <a:lstStyle/>
          <a:p>
            <a:fld id="{446FA672-7A74-F74D-B4A0-0C25E4ABFF5C}" type="slidenum">
              <a:rPr lang="en-US" smtClean="0"/>
              <a:t>15</a:t>
            </a:fld>
            <a:endParaRPr lang="en-US"/>
          </a:p>
        </p:txBody>
      </p:sp>
    </p:spTree>
    <p:extLst>
      <p:ext uri="{BB962C8B-B14F-4D97-AF65-F5344CB8AC3E}">
        <p14:creationId xmlns:p14="http://schemas.microsoft.com/office/powerpoint/2010/main" val="282763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 Sparsity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515600" cy="4351338"/>
              </a:xfrm>
            </p:spPr>
            <p:txBody>
              <a:bodyPr>
                <a:normAutofit/>
              </a:bodyPr>
              <a:lstStyle/>
              <a:p>
                <a:r>
                  <a:rPr lang="en-US" dirty="0"/>
                  <a:t>Standard techniques destroy structure by permuting spectrum</a:t>
                </a:r>
                <a:endParaRPr lang="en-US" dirty="0">
                  <a:latin typeface="Cambria Math" charset="0"/>
                </a:endParaRPr>
              </a:p>
              <a:p>
                <a:pPr lvl="1"/>
                <a14:m>
                  <m:oMath xmlns:m="http://schemas.openxmlformats.org/officeDocument/2006/math">
                    <m:r>
                      <m:rPr>
                        <m:sty m:val="p"/>
                      </m:rPr>
                      <a:rPr lang="el-GR" smtClean="0">
                        <a:solidFill>
                          <a:srgbClr val="FF0000"/>
                        </a:solidFill>
                        <a:latin typeface="Cambria Math" charset="0"/>
                      </a:rPr>
                      <m:t>Ω</m:t>
                    </m:r>
                    <m:r>
                      <a:rPr lang="en-US">
                        <a:solidFill>
                          <a:srgbClr val="FF0000"/>
                        </a:solidFill>
                        <a:latin typeface="Cambria Math" charset="0"/>
                      </a:rPr>
                      <m:t>(</m:t>
                    </m:r>
                    <m:sSub>
                      <m:sSubPr>
                        <m:ctrlPr>
                          <a:rPr lang="en-US" i="1">
                            <a:solidFill>
                              <a:srgbClr val="FF0000"/>
                            </a:solidFill>
                            <a:latin typeface="Cambria Math" panose="02040503050406030204" pitchFamily="18" charset="0"/>
                          </a:rPr>
                        </m:ctrlPr>
                      </m:sSubPr>
                      <m:e>
                        <m:r>
                          <a:rPr lang="en-US">
                            <a:solidFill>
                              <a:srgbClr val="FF0000"/>
                            </a:solidFill>
                            <a:latin typeface="Cambria Math" charset="0"/>
                          </a:rPr>
                          <m:t>𝑘</m:t>
                        </m:r>
                      </m:e>
                      <m:sub>
                        <m:r>
                          <a:rPr lang="en-US">
                            <a:solidFill>
                              <a:srgbClr val="FF0000"/>
                            </a:solidFill>
                            <a:latin typeface="Cambria Math" charset="0"/>
                          </a:rPr>
                          <m:t>0</m:t>
                        </m:r>
                      </m:sub>
                    </m:sSub>
                    <m:sSub>
                      <m:sSubPr>
                        <m:ctrlPr>
                          <a:rPr lang="en-US" i="1">
                            <a:solidFill>
                              <a:srgbClr val="FF0000"/>
                            </a:solidFill>
                            <a:latin typeface="Cambria Math" panose="02040503050406030204" pitchFamily="18" charset="0"/>
                          </a:rPr>
                        </m:ctrlPr>
                      </m:sSubPr>
                      <m:e>
                        <m:r>
                          <a:rPr lang="en-US">
                            <a:solidFill>
                              <a:srgbClr val="FF0000"/>
                            </a:solidFill>
                            <a:latin typeface="Cambria Math" charset="0"/>
                          </a:rPr>
                          <m:t>𝑘</m:t>
                        </m:r>
                      </m:e>
                      <m:sub>
                        <m:r>
                          <a:rPr lang="en-US">
                            <a:solidFill>
                              <a:srgbClr val="FF0000"/>
                            </a:solidFill>
                            <a:latin typeface="Cambria Math" charset="0"/>
                          </a:rPr>
                          <m:t>1</m:t>
                        </m:r>
                      </m:sub>
                    </m:sSub>
                    <m:func>
                      <m:funcPr>
                        <m:ctrlPr>
                          <a:rPr lang="en-US" i="1">
                            <a:solidFill>
                              <a:srgbClr val="FF0000"/>
                            </a:solidFill>
                            <a:latin typeface="Cambria Math" panose="02040503050406030204" pitchFamily="18" charset="0"/>
                          </a:rPr>
                        </m:ctrlPr>
                      </m:funcPr>
                      <m:fName>
                        <m:r>
                          <m:rPr>
                            <m:sty m:val="p"/>
                          </m:rPr>
                          <a:rPr lang="en-US">
                            <a:solidFill>
                              <a:srgbClr val="FF0000"/>
                            </a:solidFill>
                            <a:latin typeface="Cambria Math" charset="0"/>
                          </a:rPr>
                          <m:t>log</m:t>
                        </m:r>
                      </m:fName>
                      <m:e>
                        <m:r>
                          <a:rPr lang="en-US">
                            <a:solidFill>
                              <a:srgbClr val="FF0000"/>
                            </a:solidFill>
                            <a:latin typeface="Cambria Math" charset="0"/>
                          </a:rPr>
                          <m:t>𝑛</m:t>
                        </m:r>
                      </m:e>
                    </m:func>
                    <m:r>
                      <a:rPr lang="en-US">
                        <a:solidFill>
                          <a:srgbClr val="FF0000"/>
                        </a:solidFill>
                        <a:latin typeface="Cambria Math" charset="0"/>
                      </a:rPr>
                      <m:t>)</m:t>
                    </m:r>
                  </m:oMath>
                </a14:m>
                <a:r>
                  <a:rPr lang="en-US" dirty="0"/>
                  <a:t> samples </a:t>
                </a:r>
              </a:p>
              <a:p>
                <a:endParaRPr lang="en-US" dirty="0"/>
              </a:p>
              <a:p>
                <a14:m>
                  <m:oMath xmlns:m="http://schemas.openxmlformats.org/officeDocument/2006/math">
                    <m:r>
                      <a:rPr lang="en-US" i="1" dirty="0" smtClean="0">
                        <a:solidFill>
                          <a:schemeClr val="tx1"/>
                        </a:solidFill>
                        <a:latin typeface="Cambria Math" charset="0"/>
                      </a:rPr>
                      <m:t>𝑂</m:t>
                    </m:r>
                    <m:d>
                      <m:dPr>
                        <m:ctrlPr>
                          <a:rPr lang="en-US" i="1" dirty="0">
                            <a:solidFill>
                              <a:schemeClr val="tx1"/>
                            </a:solidFill>
                            <a:latin typeface="Cambria Math" panose="02040503050406030204" pitchFamily="18" charset="0"/>
                          </a:rPr>
                        </m:ctrlPr>
                      </m:dPr>
                      <m:e>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charset="0"/>
                              </a:rPr>
                              <m:t>𝑘</m:t>
                            </m:r>
                          </m:e>
                          <m:sub>
                            <m:r>
                              <a:rPr lang="en-US" i="1" dirty="0">
                                <a:solidFill>
                                  <a:schemeClr val="tx1"/>
                                </a:solidFill>
                                <a:latin typeface="Cambria Math" charset="0"/>
                              </a:rPr>
                              <m:t>0</m:t>
                            </m:r>
                          </m:sub>
                        </m:sSub>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charset="0"/>
                              </a:rPr>
                              <m:t>𝑘</m:t>
                            </m:r>
                          </m:e>
                          <m:sub>
                            <m:r>
                              <a:rPr lang="en-US" i="1" dirty="0">
                                <a:solidFill>
                                  <a:schemeClr val="tx1"/>
                                </a:solidFill>
                                <a:latin typeface="Cambria Math" charset="0"/>
                              </a:rPr>
                              <m:t>1</m:t>
                            </m:r>
                          </m:sub>
                        </m:sSub>
                        <m:r>
                          <a:rPr lang="en-US" i="1" dirty="0">
                            <a:solidFill>
                              <a:schemeClr val="tx1"/>
                            </a:solidFill>
                            <a:latin typeface="Cambria Math" charset="0"/>
                          </a:rPr>
                          <m:t>+</m:t>
                        </m:r>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charset="0"/>
                              </a:rPr>
                              <m:t>𝑘</m:t>
                            </m:r>
                          </m:e>
                          <m:sub>
                            <m:r>
                              <a:rPr lang="en-US" i="1" dirty="0">
                                <a:solidFill>
                                  <a:schemeClr val="tx1"/>
                                </a:solidFill>
                                <a:latin typeface="Cambria Math" charset="0"/>
                              </a:rPr>
                              <m:t>0</m:t>
                            </m:r>
                          </m:sub>
                        </m:sSub>
                        <m:func>
                          <m:funcPr>
                            <m:ctrlPr>
                              <a:rPr lang="en-US" i="1" dirty="0">
                                <a:solidFill>
                                  <a:schemeClr val="tx1"/>
                                </a:solidFill>
                                <a:latin typeface="Cambria Math" panose="02040503050406030204" pitchFamily="18" charset="0"/>
                              </a:rPr>
                            </m:ctrlPr>
                          </m:funcPr>
                          <m:fName>
                            <m:r>
                              <m:rPr>
                                <m:sty m:val="p"/>
                              </m:rPr>
                              <a:rPr lang="en-US" dirty="0">
                                <a:solidFill>
                                  <a:schemeClr val="tx1"/>
                                </a:solidFill>
                                <a:latin typeface="Cambria Math" charset="0"/>
                              </a:rPr>
                              <m:t>log</m:t>
                            </m:r>
                          </m:fName>
                          <m:e>
                            <m:f>
                              <m:fPr>
                                <m:ctrlPr>
                                  <a:rPr lang="en-US" i="1" dirty="0">
                                    <a:solidFill>
                                      <a:schemeClr val="tx1"/>
                                    </a:solidFill>
                                    <a:latin typeface="Cambria Math" panose="02040503050406030204" pitchFamily="18" charset="0"/>
                                  </a:rPr>
                                </m:ctrlPr>
                              </m:fPr>
                              <m:num>
                                <m:r>
                                  <a:rPr lang="en-US" i="1" dirty="0">
                                    <a:solidFill>
                                      <a:schemeClr val="tx1"/>
                                    </a:solidFill>
                                    <a:latin typeface="Cambria Math" charset="0"/>
                                  </a:rPr>
                                  <m:t>𝑛</m:t>
                                </m:r>
                              </m:num>
                              <m:den>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charset="0"/>
                                      </a:rPr>
                                      <m:t>𝑘</m:t>
                                    </m:r>
                                  </m:e>
                                  <m:sub>
                                    <m:r>
                                      <a:rPr lang="en-US" i="1" dirty="0">
                                        <a:solidFill>
                                          <a:schemeClr val="tx1"/>
                                        </a:solidFill>
                                        <a:latin typeface="Cambria Math" charset="0"/>
                                      </a:rPr>
                                      <m:t>0</m:t>
                                    </m:r>
                                  </m:sub>
                                </m:sSub>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charset="0"/>
                                      </a:rPr>
                                      <m:t>𝑘</m:t>
                                    </m:r>
                                  </m:e>
                                  <m:sub>
                                    <m:r>
                                      <a:rPr lang="en-US" i="1" dirty="0">
                                        <a:solidFill>
                                          <a:schemeClr val="tx1"/>
                                        </a:solidFill>
                                        <a:latin typeface="Cambria Math" charset="0"/>
                                      </a:rPr>
                                      <m:t>1</m:t>
                                    </m:r>
                                  </m:sub>
                                </m:sSub>
                              </m:den>
                            </m:f>
                          </m:e>
                        </m:func>
                      </m:e>
                    </m:d>
                  </m:oMath>
                </a14:m>
                <a:r>
                  <a:rPr lang="en-US" dirty="0"/>
                  <a:t> sample</a:t>
                </a:r>
              </a:p>
              <a:p>
                <a:r>
                  <a:rPr lang="en-US" dirty="0"/>
                  <a:t>Sublinear time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515600" cy="4351338"/>
              </a:xfrm>
              <a:blipFill>
                <a:blip r:embed="rId3"/>
                <a:stretch>
                  <a:fillRect l="-965" t="-263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46FA672-7A74-F74D-B4A0-0C25E4ABFF5C}" type="slidenum">
              <a:rPr lang="en-US" smtClean="0"/>
              <a:t>16</a:t>
            </a:fld>
            <a:endParaRPr lang="en-US"/>
          </a:p>
        </p:txBody>
      </p:sp>
      <p:pic>
        <p:nvPicPr>
          <p:cNvPr id="5" name="Picture 4">
            <a:extLst>
              <a:ext uri="{FF2B5EF4-FFF2-40B4-BE49-F238E27FC236}">
                <a16:creationId xmlns:a16="http://schemas.microsoft.com/office/drawing/2014/main" id="{371F85B8-22D1-FA4D-AB98-3F1D2655C8E6}"/>
              </a:ext>
            </a:extLst>
          </p:cNvPr>
          <p:cNvPicPr>
            <a:picLocks noChangeAspect="1"/>
          </p:cNvPicPr>
          <p:nvPr/>
        </p:nvPicPr>
        <p:blipFill rotWithShape="1">
          <a:blip r:embed="rId4">
            <a:extLst>
              <a:ext uri="{28A0092B-C50C-407E-A947-70E740481C1C}">
                <a14:useLocalDpi xmlns:a14="http://schemas.microsoft.com/office/drawing/2010/main" val="0"/>
              </a:ext>
            </a:extLst>
          </a:blip>
          <a:srcRect l="2286" t="5879" b="1046"/>
          <a:stretch/>
        </p:blipFill>
        <p:spPr>
          <a:xfrm>
            <a:off x="6574761" y="2696665"/>
            <a:ext cx="4641155" cy="2870521"/>
          </a:xfrm>
          <a:prstGeom prst="rect">
            <a:avLst/>
          </a:prstGeom>
        </p:spPr>
      </p:pic>
    </p:spTree>
    <p:extLst>
      <p:ext uri="{BB962C8B-B14F-4D97-AF65-F5344CB8AC3E}">
        <p14:creationId xmlns:p14="http://schemas.microsoft.com/office/powerpoint/2010/main" val="111532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Sparse FFT techniques</a:t>
            </a:r>
          </a:p>
          <a:p>
            <a:r>
              <a:rPr lang="en-US" sz="3600" b="1" dirty="0"/>
              <a:t>Main results</a:t>
            </a:r>
          </a:p>
          <a:p>
            <a:endParaRPr lang="en-US" dirty="0"/>
          </a:p>
        </p:txBody>
      </p:sp>
      <p:sp>
        <p:nvSpPr>
          <p:cNvPr id="4" name="Slide Number Placeholder 3"/>
          <p:cNvSpPr>
            <a:spLocks noGrp="1"/>
          </p:cNvSpPr>
          <p:nvPr>
            <p:ph type="sldNum" sz="quarter" idx="12"/>
          </p:nvPr>
        </p:nvSpPr>
        <p:spPr/>
        <p:txBody>
          <a:bodyPr/>
          <a:lstStyle/>
          <a:p>
            <a:fld id="{446FA672-7A74-F74D-B4A0-0C25E4ABFF5C}" type="slidenum">
              <a:rPr lang="en-US" smtClean="0"/>
              <a:t>17</a:t>
            </a:fld>
            <a:endParaRPr lang="en-US"/>
          </a:p>
        </p:txBody>
      </p:sp>
    </p:spTree>
    <p:extLst>
      <p:ext uri="{BB962C8B-B14F-4D97-AF65-F5344CB8AC3E}">
        <p14:creationId xmlns:p14="http://schemas.microsoft.com/office/powerpoint/2010/main" val="188045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Results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sSub>
                      <m:sSubPr>
                        <m:ctrlPr>
                          <a:rPr lang="en-US" i="1" smtClean="0">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ℓ</m:t>
                        </m:r>
                      </m:e>
                      <m:sub>
                        <m:r>
                          <a:rPr lang="en-US" i="1">
                            <a:latin typeface="Cambria Math" charset="0"/>
                            <a:ea typeface="Cambria Math" charset="0"/>
                            <a:cs typeface="Cambria Math" charset="0"/>
                          </a:rPr>
                          <m:t>2</m:t>
                        </m:r>
                      </m:sub>
                    </m:sSub>
                    <m:r>
                      <a:rPr lang="en-US" i="1">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ℓ</m:t>
                        </m:r>
                      </m:e>
                      <m:sub>
                        <m:r>
                          <a:rPr lang="en-US">
                            <a:latin typeface="Cambria Math" charset="0"/>
                            <a:ea typeface="Cambria Math" charset="0"/>
                            <a:cs typeface="Cambria Math" charset="0"/>
                          </a:rPr>
                          <m:t>2</m:t>
                        </m:r>
                      </m:sub>
                    </m:sSub>
                  </m:oMath>
                </a14:m>
                <a:r>
                  <a:rPr lang="en-US" dirty="0"/>
                  <a:t> block-sparse recovery guarantee</a:t>
                </a:r>
                <a:r>
                  <a:rPr lang="en-US" i="1" dirty="0">
                    <a:latin typeface="Cambria Math" charset="0"/>
                  </a:rPr>
                  <a:t>  </a:t>
                </a:r>
              </a:p>
              <a:p>
                <a:pPr marL="0" indent="0" algn="ctr">
                  <a:buNone/>
                </a:pPr>
                <a:r>
                  <a:rPr lang="en-US" i="1" dirty="0">
                    <a:latin typeface="Cambria Math" charset="0"/>
                  </a:rPr>
                  <a:t> </a:t>
                </a:r>
                <a14:m>
                  <m:oMath xmlns:m="http://schemas.openxmlformats.org/officeDocument/2006/math">
                    <m:sSubSup>
                      <m:sSubSupPr>
                        <m:ctrlPr>
                          <a:rPr lang="en-US" i="1">
                            <a:latin typeface="Cambria Math" panose="02040503050406030204" pitchFamily="18" charset="0"/>
                          </a:rPr>
                        </m:ctrlPr>
                      </m:sSubSupPr>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charset="0"/>
                                  </a:rPr>
                                  <m:t>𝑌</m:t>
                                </m:r>
                              </m:e>
                            </m:acc>
                            <m:r>
                              <a:rPr lang="en-US" i="1">
                                <a:latin typeface="Cambria Math" charset="0"/>
                              </a:rPr>
                              <m:t> − </m:t>
                            </m:r>
                            <m:acc>
                              <m:accPr>
                                <m:chr m:val="̂"/>
                                <m:ctrlPr>
                                  <a:rPr lang="en-US" i="1">
                                    <a:latin typeface="Cambria Math" panose="02040503050406030204" pitchFamily="18" charset="0"/>
                                  </a:rPr>
                                </m:ctrlPr>
                              </m:accPr>
                              <m:e>
                                <m:r>
                                  <a:rPr lang="en-US" i="1">
                                    <a:latin typeface="Cambria Math" charset="0"/>
                                  </a:rPr>
                                  <m:t>𝑋</m:t>
                                </m:r>
                              </m:e>
                            </m:acc>
                          </m:e>
                        </m:d>
                      </m:e>
                      <m:sub>
                        <m:r>
                          <a:rPr lang="en-US" i="1">
                            <a:latin typeface="Cambria Math" charset="0"/>
                          </a:rPr>
                          <m:t>2</m:t>
                        </m:r>
                      </m:sub>
                      <m:sup>
                        <m:r>
                          <a:rPr lang="en-US" i="1">
                            <a:latin typeface="Cambria Math" charset="0"/>
                          </a:rPr>
                          <m:t>2</m:t>
                        </m:r>
                      </m:sup>
                    </m:sSubSup>
                    <m:r>
                      <a:rPr lang="en-US" i="1">
                        <a:latin typeface="Cambria Math" charset="0"/>
                      </a:rPr>
                      <m:t> </m:t>
                    </m:r>
                    <m:r>
                      <a:rPr lang="en-US" i="1">
                        <a:latin typeface="Cambria Math" charset="0"/>
                        <a:ea typeface="Cambria Math" charset="0"/>
                        <a:cs typeface="Cambria Math" charset="0"/>
                      </a:rPr>
                      <m:t>≤</m:t>
                    </m:r>
                    <m:d>
                      <m:dPr>
                        <m:ctrlPr>
                          <a:rPr lang="en-US" i="1">
                            <a:latin typeface="Cambria Math" panose="02040503050406030204" pitchFamily="18" charset="0"/>
                            <a:ea typeface="Cambria Math" charset="0"/>
                            <a:cs typeface="Cambria Math" charset="0"/>
                          </a:rPr>
                        </m:ctrlPr>
                      </m:dPr>
                      <m:e>
                        <m:r>
                          <a:rPr lang="en-US" i="1">
                            <a:latin typeface="Cambria Math" charset="0"/>
                            <a:ea typeface="Cambria Math" charset="0"/>
                            <a:cs typeface="Cambria Math" charset="0"/>
                          </a:rPr>
                          <m:t>1+</m:t>
                        </m:r>
                        <m:r>
                          <a:rPr lang="en-US" i="1">
                            <a:latin typeface="Cambria Math" charset="0"/>
                            <a:ea typeface="Cambria Math" charset="0"/>
                            <a:cs typeface="Cambria Math" charset="0"/>
                          </a:rPr>
                          <m:t>𝜖</m:t>
                        </m:r>
                      </m:e>
                    </m:d>
                    <m:func>
                      <m:funcPr>
                        <m:ctrlPr>
                          <a:rPr lang="en-US" i="1">
                            <a:latin typeface="Cambria Math" panose="02040503050406030204" pitchFamily="18" charset="0"/>
                            <a:ea typeface="Cambria Math" charset="0"/>
                            <a:cs typeface="Cambria Math" charset="0"/>
                          </a:rPr>
                        </m:ctrlPr>
                      </m:funcPr>
                      <m:fName>
                        <m:limLow>
                          <m:limLowPr>
                            <m:ctrlPr>
                              <a:rPr lang="en-US" i="1">
                                <a:latin typeface="Cambria Math" panose="02040503050406030204" pitchFamily="18" charset="0"/>
                                <a:ea typeface="Cambria Math" charset="0"/>
                                <a:cs typeface="Cambria Math" charset="0"/>
                              </a:rPr>
                            </m:ctrlPr>
                          </m:limLowPr>
                          <m:e>
                            <m:r>
                              <m:rPr>
                                <m:sty m:val="p"/>
                              </m:rPr>
                              <a:rPr lang="en-US">
                                <a:latin typeface="Cambria Math" charset="0"/>
                                <a:ea typeface="Cambria Math" charset="0"/>
                                <a:cs typeface="Cambria Math" charset="0"/>
                              </a:rPr>
                              <m:t>min</m:t>
                            </m:r>
                          </m:e>
                          <m:lim>
                            <m:d>
                              <m:dPr>
                                <m:ctrlPr>
                                  <a:rPr lang="en-US" b="0" i="1" smtClean="0">
                                    <a:latin typeface="Cambria Math" panose="02040503050406030204" pitchFamily="18" charset="0"/>
                                    <a:ea typeface="Cambria Math" charset="0"/>
                                    <a:cs typeface="Cambria Math" charset="0"/>
                                  </a:rPr>
                                </m:ctrlPr>
                              </m:dPr>
                              <m:e>
                                <m:sSub>
                                  <m:sSubPr>
                                    <m:ctrlPr>
                                      <a:rPr lang="en-US" b="0" i="1" smtClean="0">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b="0" i="1" smtClean="0">
                                        <a:latin typeface="Cambria Math" charset="0"/>
                                        <a:ea typeface="Cambria Math" charset="0"/>
                                        <a:cs typeface="Cambria Math" charset="0"/>
                                      </a:rPr>
                                      <m:t>0</m:t>
                                    </m:r>
                                  </m:sub>
                                </m:sSub>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𝑘</m:t>
                                    </m:r>
                                  </m:e>
                                  <m:sub>
                                    <m:r>
                                      <a:rPr lang="en-US" b="0" i="1" smtClean="0">
                                        <a:latin typeface="Cambria Math" charset="0"/>
                                        <a:ea typeface="Cambria Math" charset="0"/>
                                        <a:cs typeface="Cambria Math" charset="0"/>
                                      </a:rPr>
                                      <m:t>1</m:t>
                                    </m:r>
                                  </m:sub>
                                </m:sSub>
                              </m:e>
                            </m:d>
                            <m:r>
                              <a:rPr lang="en-US" b="0" i="1" smtClean="0">
                                <a:latin typeface="Cambria Math" charset="0"/>
                                <a:ea typeface="Cambria Math" charset="0"/>
                                <a:cs typeface="Cambria Math" charset="0"/>
                              </a:rPr>
                              <m:t> </m:t>
                            </m:r>
                            <m:r>
                              <a:rPr lang="en-US" b="0" i="1" smtClean="0">
                                <a:latin typeface="Cambria Math" charset="0"/>
                                <a:ea typeface="Cambria Math" charset="0"/>
                                <a:cs typeface="Cambria Math" charset="0"/>
                              </a:rPr>
                              <m:t>𝑏𝑙𝑜𝑐𝑘</m:t>
                            </m:r>
                            <m:r>
                              <a:rPr lang="en-US" i="1">
                                <a:latin typeface="Cambria Math" charset="0"/>
                                <a:ea typeface="Cambria Math" charset="0"/>
                                <a:cs typeface="Cambria Math" charset="0"/>
                              </a:rPr>
                              <m:t>−</m:t>
                            </m:r>
                            <m:r>
                              <a:rPr lang="en-US" i="1">
                                <a:latin typeface="Cambria Math" charset="0"/>
                                <a:ea typeface="Cambria Math" charset="0"/>
                                <a:cs typeface="Cambria Math" charset="0"/>
                              </a:rPr>
                              <m:t>𝑠𝑝𝑎𝑟𝑠𝑒</m:t>
                            </m:r>
                            <m:r>
                              <a:rPr lang="en-US" i="1">
                                <a:latin typeface="Cambria Math" charset="0"/>
                                <a:ea typeface="Cambria Math" charset="0"/>
                                <a:cs typeface="Cambria Math" charset="0"/>
                              </a:rPr>
                              <m:t> </m:t>
                            </m:r>
                            <m:sSup>
                              <m:sSupPr>
                                <m:ctrlPr>
                                  <a:rPr lang="en-US" b="0" i="1" smtClean="0">
                                    <a:latin typeface="Cambria Math" panose="02040503050406030204" pitchFamily="18" charset="0"/>
                                    <a:ea typeface="Cambria Math" charset="0"/>
                                    <a:cs typeface="Cambria Math" charset="0"/>
                                  </a:rPr>
                                </m:ctrlPr>
                              </m:sSupPr>
                              <m:e>
                                <m:acc>
                                  <m:accPr>
                                    <m:chr m:val="̂"/>
                                    <m:ctrlPr>
                                      <a:rPr lang="en-US" i="1">
                                        <a:latin typeface="Cambria Math" panose="02040503050406030204" pitchFamily="18" charset="0"/>
                                      </a:rPr>
                                    </m:ctrlPr>
                                  </m:accPr>
                                  <m:e>
                                    <m:r>
                                      <a:rPr lang="en-US" b="0" i="1" smtClean="0">
                                        <a:latin typeface="Cambria Math" charset="0"/>
                                      </a:rPr>
                                      <m:t>𝑋</m:t>
                                    </m:r>
                                  </m:e>
                                </m:acc>
                              </m:e>
                              <m:sup>
                                <m:r>
                                  <a:rPr lang="en-US" b="0" i="1" smtClean="0">
                                    <a:latin typeface="Cambria Math" charset="0"/>
                                  </a:rPr>
                                  <m:t>∗</m:t>
                                </m:r>
                              </m:sup>
                            </m:sSup>
                          </m:lim>
                        </m:limLow>
                      </m:fName>
                      <m:e>
                        <m:sSubSup>
                          <m:sSubSupPr>
                            <m:ctrlPr>
                              <a:rPr lang="en-US" i="1">
                                <a:latin typeface="Cambria Math" panose="02040503050406030204" pitchFamily="18" charset="0"/>
                                <a:ea typeface="Cambria Math" charset="0"/>
                                <a:cs typeface="Cambria Math" charset="0"/>
                              </a:rPr>
                            </m:ctrlPr>
                          </m:sSubSupPr>
                          <m:e>
                            <m:d>
                              <m:dPr>
                                <m:begChr m:val="‖"/>
                                <m:endChr m:val="‖"/>
                                <m:ctrlPr>
                                  <a:rPr lang="en-US" i="1">
                                    <a:latin typeface="Cambria Math" panose="02040503050406030204" pitchFamily="18" charset="0"/>
                                    <a:ea typeface="Cambria Math" charset="0"/>
                                    <a:cs typeface="Cambria Math" charset="0"/>
                                  </a:rPr>
                                </m:ctrlPr>
                              </m:dPr>
                              <m:e>
                                <m:sSup>
                                  <m:sSupPr>
                                    <m:ctrlPr>
                                      <a:rPr lang="en-US" i="1">
                                        <a:latin typeface="Cambria Math" panose="02040503050406030204" pitchFamily="18" charset="0"/>
                                        <a:ea typeface="Cambria Math" charset="0"/>
                                        <a:cs typeface="Cambria Math" charset="0"/>
                                      </a:rPr>
                                    </m:ctrlPr>
                                  </m:sSupPr>
                                  <m:e>
                                    <m:acc>
                                      <m:accPr>
                                        <m:chr m:val="̂"/>
                                        <m:ctrlPr>
                                          <a:rPr lang="en-US" i="1">
                                            <a:latin typeface="Cambria Math" panose="02040503050406030204" pitchFamily="18" charset="0"/>
                                          </a:rPr>
                                        </m:ctrlPr>
                                      </m:accPr>
                                      <m:e>
                                        <m:r>
                                          <a:rPr lang="en-US" i="1">
                                            <a:latin typeface="Cambria Math" charset="0"/>
                                          </a:rPr>
                                          <m:t>𝑋</m:t>
                                        </m:r>
                                      </m:e>
                                    </m:acc>
                                  </m:e>
                                  <m:sup>
                                    <m:r>
                                      <a:rPr lang="en-US" i="1">
                                        <a:latin typeface="Cambria Math" charset="0"/>
                                      </a:rPr>
                                      <m:t>∗</m:t>
                                    </m:r>
                                  </m:sup>
                                </m:sSup>
                                <m:r>
                                  <a:rPr lang="en-US" i="1">
                                    <a:latin typeface="Cambria Math" charset="0"/>
                                  </a:rPr>
                                  <m:t>− </m:t>
                                </m:r>
                                <m:acc>
                                  <m:accPr>
                                    <m:chr m:val="̂"/>
                                    <m:ctrlPr>
                                      <a:rPr lang="en-US" i="1">
                                        <a:latin typeface="Cambria Math" panose="02040503050406030204" pitchFamily="18" charset="0"/>
                                      </a:rPr>
                                    </m:ctrlPr>
                                  </m:accPr>
                                  <m:e>
                                    <m:r>
                                      <a:rPr lang="en-US" i="1">
                                        <a:latin typeface="Cambria Math" charset="0"/>
                                      </a:rPr>
                                      <m:t>𝑋</m:t>
                                    </m:r>
                                  </m:e>
                                </m:acc>
                              </m:e>
                            </m:d>
                          </m:e>
                          <m:sub>
                            <m:r>
                              <a:rPr lang="en-US" i="1">
                                <a:latin typeface="Cambria Math" charset="0"/>
                                <a:ea typeface="Cambria Math" charset="0"/>
                                <a:cs typeface="Cambria Math" charset="0"/>
                              </a:rPr>
                              <m:t>2</m:t>
                            </m:r>
                          </m:sub>
                          <m:sup>
                            <m:r>
                              <a:rPr lang="en-US" i="1">
                                <a:latin typeface="Cambria Math" charset="0"/>
                                <a:ea typeface="Cambria Math" charset="0"/>
                                <a:cs typeface="Cambria Math" charset="0"/>
                              </a:rPr>
                              <m:t>2</m:t>
                            </m:r>
                          </m:sup>
                        </m:sSubSup>
                      </m:e>
                    </m:func>
                  </m:oMath>
                </a14:m>
                <a:endParaRPr lang="en-US" i="1" dirty="0">
                  <a:latin typeface="Cambria Math" charset="0"/>
                  <a:ea typeface="Cambria Math" charset="0"/>
                  <a:cs typeface="Cambria Math" charset="0"/>
                </a:endParaRPr>
              </a:p>
              <a:p>
                <a:endParaRPr lang="en-US" dirty="0">
                  <a:solidFill>
                    <a:schemeClr val="accent1">
                      <a:lumMod val="75000"/>
                    </a:schemeClr>
                  </a:solidFill>
                </a:endParaRPr>
              </a:p>
              <a:p>
                <a:r>
                  <a:rPr lang="en-US" b="1" dirty="0"/>
                  <a:t>Theorem</a:t>
                </a:r>
                <a:r>
                  <a:rPr lang="en-US" dirty="0"/>
                  <a:t>: There exists an </a:t>
                </a:r>
                <a:r>
                  <a:rPr lang="en-US" dirty="0">
                    <a:solidFill>
                      <a:schemeClr val="accent1">
                        <a:lumMod val="75000"/>
                      </a:schemeClr>
                    </a:solidFill>
                  </a:rPr>
                  <a:t>adaptive</a:t>
                </a:r>
                <a:r>
                  <a:rPr lang="en-US" dirty="0"/>
                  <a:t> sublinear-time block sparse FFT algorithm with sample complexity </a:t>
                </a:r>
                <a14:m>
                  <m:oMath xmlns:m="http://schemas.openxmlformats.org/officeDocument/2006/math">
                    <m:sSup>
                      <m:sSupPr>
                        <m:ctrlPr>
                          <a:rPr lang="en-US" i="1" smtClean="0">
                            <a:solidFill>
                              <a:schemeClr val="accent1">
                                <a:lumMod val="75000"/>
                              </a:schemeClr>
                            </a:solidFill>
                            <a:latin typeface="Cambria Math" panose="02040503050406030204" pitchFamily="18" charset="0"/>
                          </a:rPr>
                        </m:ctrlPr>
                      </m:sSupPr>
                      <m:e>
                        <m:r>
                          <a:rPr lang="en-US" i="1">
                            <a:solidFill>
                              <a:schemeClr val="accent1">
                                <a:lumMod val="75000"/>
                              </a:schemeClr>
                            </a:solidFill>
                            <a:latin typeface="Cambria Math" charset="0"/>
                          </a:rPr>
                          <m:t>𝑂</m:t>
                        </m:r>
                      </m:e>
                      <m:sup>
                        <m:r>
                          <a:rPr lang="en-US" i="1">
                            <a:solidFill>
                              <a:schemeClr val="accent1">
                                <a:lumMod val="75000"/>
                              </a:schemeClr>
                            </a:solidFill>
                            <a:latin typeface="Cambria Math" charset="0"/>
                          </a:rPr>
                          <m:t>∗</m:t>
                        </m:r>
                      </m:sup>
                    </m:sSup>
                    <m:d>
                      <m:dPr>
                        <m:ctrlPr>
                          <a:rPr lang="en-US" i="1">
                            <a:solidFill>
                              <a:schemeClr val="accent1">
                                <a:lumMod val="75000"/>
                              </a:schemeClr>
                            </a:solidFill>
                            <a:latin typeface="Cambria Math" panose="02040503050406030204" pitchFamily="18" charset="0"/>
                          </a:rPr>
                        </m:ctrlPr>
                      </m:dPr>
                      <m:e>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charset="0"/>
                              </a:rPr>
                              <m:t>𝑘</m:t>
                            </m:r>
                          </m:e>
                          <m:sub>
                            <m:r>
                              <a:rPr lang="en-US" i="1">
                                <a:solidFill>
                                  <a:schemeClr val="accent1">
                                    <a:lumMod val="75000"/>
                                  </a:schemeClr>
                                </a:solidFill>
                                <a:latin typeface="Cambria Math" charset="0"/>
                              </a:rPr>
                              <m:t>0</m:t>
                            </m:r>
                          </m:sub>
                        </m:sSub>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charset="0"/>
                              </a:rPr>
                              <m:t>𝑘</m:t>
                            </m:r>
                          </m:e>
                          <m:sub>
                            <m:r>
                              <a:rPr lang="en-US" i="1">
                                <a:solidFill>
                                  <a:schemeClr val="accent1">
                                    <a:lumMod val="75000"/>
                                  </a:schemeClr>
                                </a:solidFill>
                                <a:latin typeface="Cambria Math" charset="0"/>
                              </a:rPr>
                              <m:t>1</m:t>
                            </m:r>
                          </m:sub>
                        </m:sSub>
                        <m:r>
                          <a:rPr lang="en-US" i="1">
                            <a:solidFill>
                              <a:schemeClr val="accent1">
                                <a:lumMod val="75000"/>
                              </a:schemeClr>
                            </a:solidFill>
                            <a:latin typeface="Cambria Math" charset="0"/>
                          </a:rPr>
                          <m:t>+</m:t>
                        </m:r>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charset="0"/>
                              </a:rPr>
                              <m:t>𝑘</m:t>
                            </m:r>
                          </m:e>
                          <m:sub>
                            <m:r>
                              <a:rPr lang="en-US" i="1">
                                <a:solidFill>
                                  <a:schemeClr val="accent1">
                                    <a:lumMod val="75000"/>
                                  </a:schemeClr>
                                </a:solidFill>
                                <a:latin typeface="Cambria Math" charset="0"/>
                              </a:rPr>
                              <m:t>0</m:t>
                            </m:r>
                          </m:sub>
                        </m:sSub>
                        <m:func>
                          <m:funcPr>
                            <m:ctrlPr>
                              <a:rPr lang="en-US" i="1">
                                <a:solidFill>
                                  <a:schemeClr val="accent1">
                                    <a:lumMod val="75000"/>
                                  </a:schemeClr>
                                </a:solidFill>
                                <a:latin typeface="Cambria Math" panose="02040503050406030204" pitchFamily="18" charset="0"/>
                              </a:rPr>
                            </m:ctrlPr>
                          </m:funcPr>
                          <m:fName>
                            <m:r>
                              <m:rPr>
                                <m:sty m:val="p"/>
                              </m:rPr>
                              <a:rPr lang="en-US">
                                <a:solidFill>
                                  <a:schemeClr val="accent1">
                                    <a:lumMod val="75000"/>
                                  </a:schemeClr>
                                </a:solidFill>
                                <a:latin typeface="Cambria Math" charset="0"/>
                              </a:rPr>
                              <m:t>log</m:t>
                            </m:r>
                          </m:fName>
                          <m:e>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charset="0"/>
                                  </a:rPr>
                                  <m:t>𝑘</m:t>
                                </m:r>
                              </m:e>
                              <m:sub>
                                <m:r>
                                  <a:rPr lang="en-US" i="1">
                                    <a:solidFill>
                                      <a:schemeClr val="accent1">
                                        <a:lumMod val="75000"/>
                                      </a:schemeClr>
                                    </a:solidFill>
                                    <a:latin typeface="Cambria Math" charset="0"/>
                                  </a:rPr>
                                  <m:t>0</m:t>
                                </m:r>
                              </m:sub>
                            </m:sSub>
                          </m:e>
                        </m:func>
                        <m:func>
                          <m:funcPr>
                            <m:ctrlPr>
                              <a:rPr lang="en-US" i="1">
                                <a:solidFill>
                                  <a:schemeClr val="accent1">
                                    <a:lumMod val="75000"/>
                                  </a:schemeClr>
                                </a:solidFill>
                                <a:latin typeface="Cambria Math" panose="02040503050406030204" pitchFamily="18" charset="0"/>
                              </a:rPr>
                            </m:ctrlPr>
                          </m:funcPr>
                          <m:fName>
                            <m:r>
                              <m:rPr>
                                <m:sty m:val="p"/>
                              </m:rPr>
                              <a:rPr lang="en-US">
                                <a:solidFill>
                                  <a:schemeClr val="accent1">
                                    <a:lumMod val="75000"/>
                                  </a:schemeClr>
                                </a:solidFill>
                                <a:latin typeface="Cambria Math" charset="0"/>
                              </a:rPr>
                              <m:t>log</m:t>
                            </m:r>
                          </m:fName>
                          <m:e>
                            <m:r>
                              <a:rPr lang="en-US" i="1">
                                <a:solidFill>
                                  <a:schemeClr val="accent1">
                                    <a:lumMod val="75000"/>
                                  </a:schemeClr>
                                </a:solidFill>
                                <a:latin typeface="Cambria Math" charset="0"/>
                              </a:rPr>
                              <m:t>𝑛</m:t>
                            </m:r>
                          </m:e>
                        </m:func>
                      </m:e>
                    </m:d>
                  </m:oMath>
                </a14:m>
                <a:r>
                  <a:rPr lang="en-US" dirty="0"/>
                  <a:t> and runtime </a:t>
                </a:r>
                <a14:m>
                  <m:oMath xmlns:m="http://schemas.openxmlformats.org/officeDocument/2006/math">
                    <m:sSup>
                      <m:sSupPr>
                        <m:ctrlPr>
                          <a:rPr lang="en-US" i="1" smtClean="0">
                            <a:solidFill>
                              <a:schemeClr val="accent1">
                                <a:lumMod val="75000"/>
                              </a:schemeClr>
                            </a:solidFill>
                            <a:latin typeface="Cambria Math" panose="02040503050406030204" pitchFamily="18" charset="0"/>
                          </a:rPr>
                        </m:ctrlPr>
                      </m:sSupPr>
                      <m:e>
                        <m:r>
                          <a:rPr lang="en-US" i="1">
                            <a:solidFill>
                              <a:schemeClr val="accent1">
                                <a:lumMod val="75000"/>
                              </a:schemeClr>
                            </a:solidFill>
                            <a:latin typeface="Cambria Math" charset="0"/>
                          </a:rPr>
                          <m:t>𝑂</m:t>
                        </m:r>
                      </m:e>
                      <m:sup>
                        <m:r>
                          <a:rPr lang="en-US" i="1">
                            <a:solidFill>
                              <a:schemeClr val="accent1">
                                <a:lumMod val="75000"/>
                              </a:schemeClr>
                            </a:solidFill>
                            <a:latin typeface="Cambria Math" charset="0"/>
                          </a:rPr>
                          <m:t>∗</m:t>
                        </m:r>
                      </m:sup>
                    </m:sSup>
                    <m:d>
                      <m:dPr>
                        <m:ctrlPr>
                          <a:rPr lang="en-US" i="1">
                            <a:solidFill>
                              <a:schemeClr val="accent1">
                                <a:lumMod val="75000"/>
                              </a:schemeClr>
                            </a:solidFill>
                            <a:latin typeface="Cambria Math" panose="02040503050406030204" pitchFamily="18" charset="0"/>
                          </a:rPr>
                        </m:ctrlPr>
                      </m:dPr>
                      <m:e>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charset="0"/>
                              </a:rPr>
                              <m:t>𝑘</m:t>
                            </m:r>
                          </m:e>
                          <m:sub>
                            <m:r>
                              <a:rPr lang="en-US" i="1">
                                <a:solidFill>
                                  <a:schemeClr val="accent1">
                                    <a:lumMod val="75000"/>
                                  </a:schemeClr>
                                </a:solidFill>
                                <a:latin typeface="Cambria Math" charset="0"/>
                              </a:rPr>
                              <m:t>0</m:t>
                            </m:r>
                          </m:sub>
                        </m:sSub>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charset="0"/>
                              </a:rPr>
                              <m:t>𝑘</m:t>
                            </m:r>
                          </m:e>
                          <m:sub>
                            <m:r>
                              <a:rPr lang="en-US" i="1">
                                <a:solidFill>
                                  <a:schemeClr val="accent1">
                                    <a:lumMod val="75000"/>
                                  </a:schemeClr>
                                </a:solidFill>
                                <a:latin typeface="Cambria Math" charset="0"/>
                              </a:rPr>
                              <m:t>1</m:t>
                            </m:r>
                          </m:sub>
                        </m:sSub>
                        <m:func>
                          <m:funcPr>
                            <m:ctrlPr>
                              <a:rPr lang="en-US" i="1">
                                <a:solidFill>
                                  <a:schemeClr val="accent1">
                                    <a:lumMod val="75000"/>
                                  </a:schemeClr>
                                </a:solidFill>
                                <a:latin typeface="Cambria Math" panose="02040503050406030204" pitchFamily="18" charset="0"/>
                              </a:rPr>
                            </m:ctrlPr>
                          </m:funcPr>
                          <m:fName>
                            <m:sSup>
                              <m:sSupPr>
                                <m:ctrlPr>
                                  <a:rPr lang="en-US" i="1">
                                    <a:solidFill>
                                      <a:schemeClr val="accent1">
                                        <a:lumMod val="75000"/>
                                      </a:schemeClr>
                                    </a:solidFill>
                                    <a:latin typeface="Cambria Math" panose="02040503050406030204" pitchFamily="18" charset="0"/>
                                  </a:rPr>
                                </m:ctrlPr>
                              </m:sSupPr>
                              <m:e>
                                <m:r>
                                  <m:rPr>
                                    <m:sty m:val="p"/>
                                  </m:rPr>
                                  <a:rPr lang="en-US">
                                    <a:solidFill>
                                      <a:schemeClr val="accent1">
                                        <a:lumMod val="75000"/>
                                      </a:schemeClr>
                                    </a:solidFill>
                                    <a:latin typeface="Cambria Math" charset="0"/>
                                  </a:rPr>
                                  <m:t>log</m:t>
                                </m:r>
                              </m:e>
                              <m:sup>
                                <m:r>
                                  <a:rPr lang="en-US" i="1">
                                    <a:solidFill>
                                      <a:schemeClr val="accent1">
                                        <a:lumMod val="75000"/>
                                      </a:schemeClr>
                                    </a:solidFill>
                                    <a:latin typeface="Cambria Math" charset="0"/>
                                  </a:rPr>
                                  <m:t>3</m:t>
                                </m:r>
                              </m:sup>
                            </m:sSup>
                          </m:fName>
                          <m:e>
                            <m:r>
                              <a:rPr lang="en-US" i="1">
                                <a:solidFill>
                                  <a:schemeClr val="accent1">
                                    <a:lumMod val="75000"/>
                                  </a:schemeClr>
                                </a:solidFill>
                                <a:latin typeface="Cambria Math" charset="0"/>
                              </a:rPr>
                              <m:t>𝑛</m:t>
                            </m:r>
                          </m:e>
                        </m:func>
                      </m:e>
                    </m:d>
                  </m:oMath>
                </a14:m>
                <a:r>
                  <a:rPr lang="en-US" dirty="0"/>
                  <a:t>.</a:t>
                </a:r>
              </a:p>
              <a:p>
                <a:pPr lvl="1"/>
                <a14:m>
                  <m:oMath xmlns:m="http://schemas.openxmlformats.org/officeDocument/2006/math">
                    <m:sSup>
                      <m:sSupPr>
                        <m:ctrlPr>
                          <a:rPr lang="en-US" i="1">
                            <a:solidFill>
                              <a:schemeClr val="accent1">
                                <a:lumMod val="75000"/>
                              </a:schemeClr>
                            </a:solidFill>
                            <a:latin typeface="Cambria Math" panose="02040503050406030204" pitchFamily="18" charset="0"/>
                          </a:rPr>
                        </m:ctrlPr>
                      </m:sSupPr>
                      <m:e>
                        <m:r>
                          <a:rPr lang="en-US" i="1">
                            <a:solidFill>
                              <a:schemeClr val="accent1">
                                <a:lumMod val="75000"/>
                              </a:schemeClr>
                            </a:solidFill>
                            <a:latin typeface="Cambria Math" charset="0"/>
                          </a:rPr>
                          <m:t>𝑂</m:t>
                        </m:r>
                      </m:e>
                      <m:sup>
                        <m:r>
                          <a:rPr lang="en-US" i="1">
                            <a:solidFill>
                              <a:schemeClr val="accent1">
                                <a:lumMod val="75000"/>
                              </a:schemeClr>
                            </a:solidFill>
                            <a:latin typeface="Cambria Math" charset="0"/>
                          </a:rPr>
                          <m:t>∗</m:t>
                        </m:r>
                      </m:sup>
                    </m:sSup>
                  </m:oMath>
                </a14:m>
                <a:r>
                  <a:rPr lang="en-US" dirty="0"/>
                  <a:t> hides </a:t>
                </a:r>
                <a14:m>
                  <m:oMath xmlns:m="http://schemas.openxmlformats.org/officeDocument/2006/math">
                    <m:func>
                      <m:funcPr>
                        <m:ctrlPr>
                          <a:rPr lang="en-US" b="0" i="1" smtClean="0">
                            <a:solidFill>
                              <a:schemeClr val="accent1">
                                <a:lumMod val="75000"/>
                              </a:schemeClr>
                            </a:solidFill>
                            <a:latin typeface="Cambria Math" panose="02040503050406030204" pitchFamily="18" charset="0"/>
                          </a:rPr>
                        </m:ctrlPr>
                      </m:funcPr>
                      <m:fName>
                        <m:r>
                          <m:rPr>
                            <m:sty m:val="p"/>
                          </m:rPr>
                          <a:rPr lang="en-US" b="0" i="0" smtClean="0">
                            <a:solidFill>
                              <a:schemeClr val="accent1">
                                <a:lumMod val="75000"/>
                              </a:schemeClr>
                            </a:solidFill>
                            <a:latin typeface="Cambria Math" panose="02040503050406030204" pitchFamily="18" charset="0"/>
                          </a:rPr>
                          <m:t>log</m:t>
                        </m:r>
                      </m:fName>
                      <m:e>
                        <m:r>
                          <a:rPr lang="en-US" b="0" i="1" smtClean="0">
                            <a:solidFill>
                              <a:schemeClr val="accent1">
                                <a:lumMod val="75000"/>
                              </a:schemeClr>
                            </a:solidFill>
                            <a:latin typeface="Cambria Math" panose="02040503050406030204" pitchFamily="18" charset="0"/>
                          </a:rPr>
                          <m:t>𝑆𝑁𝑅</m:t>
                        </m:r>
                      </m:e>
                    </m:func>
                  </m:oMath>
                </a14:m>
                <a:r>
                  <a:rPr lang="en-US" dirty="0"/>
                  <a:t>, </a:t>
                </a:r>
                <a14:m>
                  <m:oMath xmlns:m="http://schemas.openxmlformats.org/officeDocument/2006/math">
                    <m:f>
                      <m:fPr>
                        <m:ctrlPr>
                          <a:rPr lang="en-US" b="0" i="1" smtClean="0">
                            <a:solidFill>
                              <a:schemeClr val="accent1">
                                <a:lumMod val="75000"/>
                              </a:schemeClr>
                            </a:solidFill>
                            <a:latin typeface="Cambria Math" panose="02040503050406030204" pitchFamily="18" charset="0"/>
                          </a:rPr>
                        </m:ctrlPr>
                      </m:fPr>
                      <m:num>
                        <m:r>
                          <a:rPr lang="en-US" b="0" i="1" smtClean="0">
                            <a:solidFill>
                              <a:schemeClr val="accent1">
                                <a:lumMod val="75000"/>
                              </a:schemeClr>
                            </a:solidFill>
                            <a:latin typeface="Cambria Math" panose="02040503050406030204" pitchFamily="18" charset="0"/>
                          </a:rPr>
                          <m:t>1</m:t>
                        </m:r>
                      </m:num>
                      <m:den>
                        <m:r>
                          <a:rPr lang="en-US" b="0" i="1" smtClean="0">
                            <a:solidFill>
                              <a:schemeClr val="accent1">
                                <a:lumMod val="75000"/>
                              </a:schemeClr>
                            </a:solidFill>
                            <a:latin typeface="Cambria Math" panose="02040503050406030204" pitchFamily="18" charset="0"/>
                            <a:ea typeface="Cambria Math" panose="02040503050406030204" pitchFamily="18" charset="0"/>
                          </a:rPr>
                          <m:t>𝜖</m:t>
                        </m:r>
                      </m:den>
                    </m:f>
                  </m:oMath>
                </a14:m>
                <a:r>
                  <a:rPr lang="en-US" dirty="0"/>
                  <a:t> and </a:t>
                </a:r>
                <a14:m>
                  <m:oMath xmlns:m="http://schemas.openxmlformats.org/officeDocument/2006/math">
                    <m:func>
                      <m:funcPr>
                        <m:ctrlPr>
                          <a:rPr lang="en-US" b="0" i="1" smtClean="0">
                            <a:solidFill>
                              <a:schemeClr val="accent1">
                                <a:lumMod val="75000"/>
                              </a:schemeClr>
                            </a:solidFill>
                            <a:latin typeface="Cambria Math" panose="02040503050406030204" pitchFamily="18" charset="0"/>
                          </a:rPr>
                        </m:ctrlPr>
                      </m:funcPr>
                      <m:fName>
                        <m:r>
                          <m:rPr>
                            <m:sty m:val="p"/>
                          </m:rPr>
                          <a:rPr lang="en-US" b="0" i="0" smtClean="0">
                            <a:solidFill>
                              <a:schemeClr val="accent1">
                                <a:lumMod val="75000"/>
                              </a:schemeClr>
                            </a:solidFill>
                            <a:latin typeface="Cambria Math" panose="02040503050406030204" pitchFamily="18" charset="0"/>
                          </a:rPr>
                          <m:t>log</m:t>
                        </m:r>
                      </m:fName>
                      <m:e>
                        <m:func>
                          <m:funcPr>
                            <m:ctrlPr>
                              <a:rPr lang="en-US" b="0" i="1" smtClean="0">
                                <a:solidFill>
                                  <a:schemeClr val="accent1">
                                    <a:lumMod val="75000"/>
                                  </a:schemeClr>
                                </a:solidFill>
                                <a:latin typeface="Cambria Math" panose="02040503050406030204" pitchFamily="18" charset="0"/>
                              </a:rPr>
                            </m:ctrlPr>
                          </m:funcPr>
                          <m:fName>
                            <m:r>
                              <m:rPr>
                                <m:sty m:val="p"/>
                              </m:rPr>
                              <a:rPr lang="en-US" b="0" i="0" smtClean="0">
                                <a:solidFill>
                                  <a:schemeClr val="accent1">
                                    <a:lumMod val="75000"/>
                                  </a:schemeClr>
                                </a:solidFill>
                                <a:latin typeface="Cambria Math" panose="02040503050406030204" pitchFamily="18" charset="0"/>
                              </a:rPr>
                              <m:t>log</m:t>
                            </m:r>
                          </m:fName>
                          <m:e>
                            <m:r>
                              <a:rPr lang="en-US" b="0" i="1" smtClean="0">
                                <a:solidFill>
                                  <a:schemeClr val="accent1">
                                    <a:lumMod val="75000"/>
                                  </a:schemeClr>
                                </a:solidFill>
                                <a:latin typeface="Cambria Math" panose="02040503050406030204" pitchFamily="18" charset="0"/>
                              </a:rPr>
                              <m:t>𝑛</m:t>
                            </m:r>
                          </m:e>
                        </m:func>
                      </m:e>
                    </m:func>
                  </m:oMath>
                </a14:m>
                <a:r>
                  <a:rPr lang="en-US" dirty="0"/>
                  <a:t> factors</a:t>
                </a:r>
              </a:p>
              <a:p>
                <a:r>
                  <a:rPr lang="en-US" dirty="0"/>
                  <a:t> Sample complexity optimal up to lower order terms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965" t="-263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46FA672-7A74-F74D-B4A0-0C25E4ABFF5C}" type="slidenum">
              <a:rPr lang="en-US" smtClean="0"/>
              <a:t>18</a:t>
            </a:fld>
            <a:endParaRPr lang="en-US"/>
          </a:p>
        </p:txBody>
      </p:sp>
    </p:spTree>
    <p:extLst>
      <p:ext uri="{BB962C8B-B14F-4D97-AF65-F5344CB8AC3E}">
        <p14:creationId xmlns:p14="http://schemas.microsoft.com/office/powerpoint/2010/main" val="1325200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Results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Our algorithm is crucially adaptive</a:t>
                </a:r>
              </a:p>
              <a:p>
                <a:r>
                  <a:rPr lang="en-US" b="1" dirty="0"/>
                  <a:t>Theorem</a:t>
                </a:r>
                <a:r>
                  <a:rPr lang="en-US" dirty="0"/>
                  <a:t>: Any </a:t>
                </a:r>
                <a:r>
                  <a:rPr lang="en-US" dirty="0">
                    <a:solidFill>
                      <a:srgbClr val="FF0000"/>
                    </a:solidFill>
                  </a:rPr>
                  <a:t>non-adaptive</a:t>
                </a:r>
                <a:r>
                  <a:rPr lang="en-US" dirty="0"/>
                  <a:t> algorithm must take </a:t>
                </a:r>
                <a14:m>
                  <m:oMath xmlns:m="http://schemas.openxmlformats.org/officeDocument/2006/math">
                    <m:r>
                      <m:rPr>
                        <m:sty m:val="p"/>
                      </m:rPr>
                      <a:rPr lang="el-GR" i="1" smtClean="0">
                        <a:solidFill>
                          <a:srgbClr val="FF0000"/>
                        </a:solidFill>
                        <a:latin typeface="Cambria Math" charset="0"/>
                        <a:ea typeface="Cambria Math" charset="0"/>
                        <a:cs typeface="Cambria Math" charset="0"/>
                      </a:rPr>
                      <m:t>Ω</m:t>
                    </m:r>
                    <m:d>
                      <m:dPr>
                        <m:ctrlPr>
                          <a:rPr lang="en-US" i="1">
                            <a:solidFill>
                              <a:srgbClr val="FF0000"/>
                            </a:solidFill>
                            <a:latin typeface="Cambria Math" panose="02040503050406030204" pitchFamily="18" charset="0"/>
                            <a:ea typeface="Cambria Math" charset="0"/>
                            <a:cs typeface="Cambria Math" charset="0"/>
                          </a:rPr>
                        </m:ctrlPr>
                      </m:dPr>
                      <m:e>
                        <m:sSub>
                          <m:sSubPr>
                            <m:ctrlPr>
                              <a:rPr lang="en-US" i="1">
                                <a:solidFill>
                                  <a:srgbClr val="FF0000"/>
                                </a:solidFill>
                                <a:latin typeface="Cambria Math" panose="02040503050406030204" pitchFamily="18" charset="0"/>
                                <a:ea typeface="Cambria Math" charset="0"/>
                                <a:cs typeface="Cambria Math" charset="0"/>
                              </a:rPr>
                            </m:ctrlPr>
                          </m:sSubPr>
                          <m:e>
                            <m:r>
                              <a:rPr lang="en-US" i="1">
                                <a:solidFill>
                                  <a:srgbClr val="FF0000"/>
                                </a:solidFill>
                                <a:latin typeface="Cambria Math" charset="0"/>
                                <a:ea typeface="Cambria Math" charset="0"/>
                                <a:cs typeface="Cambria Math" charset="0"/>
                              </a:rPr>
                              <m:t>𝑘</m:t>
                            </m:r>
                          </m:e>
                          <m:sub>
                            <m:r>
                              <a:rPr lang="en-US" i="1">
                                <a:solidFill>
                                  <a:srgbClr val="FF0000"/>
                                </a:solidFill>
                                <a:latin typeface="Cambria Math" charset="0"/>
                                <a:ea typeface="Cambria Math" charset="0"/>
                                <a:cs typeface="Cambria Math" charset="0"/>
                              </a:rPr>
                              <m:t>0</m:t>
                            </m:r>
                          </m:sub>
                        </m:sSub>
                        <m:sSub>
                          <m:sSubPr>
                            <m:ctrlPr>
                              <a:rPr lang="en-US" i="1">
                                <a:solidFill>
                                  <a:srgbClr val="FF0000"/>
                                </a:solidFill>
                                <a:latin typeface="Cambria Math" panose="02040503050406030204" pitchFamily="18" charset="0"/>
                                <a:ea typeface="Cambria Math" charset="0"/>
                                <a:cs typeface="Cambria Math" charset="0"/>
                              </a:rPr>
                            </m:ctrlPr>
                          </m:sSubPr>
                          <m:e>
                            <m:r>
                              <a:rPr lang="en-US" i="1">
                                <a:solidFill>
                                  <a:srgbClr val="FF0000"/>
                                </a:solidFill>
                                <a:latin typeface="Cambria Math" charset="0"/>
                                <a:ea typeface="Cambria Math" charset="0"/>
                                <a:cs typeface="Cambria Math" charset="0"/>
                              </a:rPr>
                              <m:t>𝑘</m:t>
                            </m:r>
                          </m:e>
                          <m:sub>
                            <m:r>
                              <a:rPr lang="en-US" i="1">
                                <a:solidFill>
                                  <a:srgbClr val="FF0000"/>
                                </a:solidFill>
                                <a:latin typeface="Cambria Math" charset="0"/>
                                <a:ea typeface="Cambria Math" charset="0"/>
                                <a:cs typeface="Cambria Math" charset="0"/>
                              </a:rPr>
                              <m:t>1</m:t>
                            </m:r>
                          </m:sub>
                        </m:sSub>
                        <m:func>
                          <m:funcPr>
                            <m:ctrlPr>
                              <a:rPr lang="en-US" i="1">
                                <a:solidFill>
                                  <a:srgbClr val="FF0000"/>
                                </a:solidFill>
                                <a:latin typeface="Cambria Math" panose="02040503050406030204" pitchFamily="18" charset="0"/>
                                <a:ea typeface="Cambria Math" charset="0"/>
                                <a:cs typeface="Cambria Math" charset="0"/>
                              </a:rPr>
                            </m:ctrlPr>
                          </m:funcPr>
                          <m:fName>
                            <m:r>
                              <m:rPr>
                                <m:sty m:val="p"/>
                              </m:rPr>
                              <a:rPr lang="en-US">
                                <a:solidFill>
                                  <a:srgbClr val="FF0000"/>
                                </a:solidFill>
                                <a:latin typeface="Cambria Math" charset="0"/>
                                <a:ea typeface="Cambria Math" charset="0"/>
                                <a:cs typeface="Cambria Math" charset="0"/>
                              </a:rPr>
                              <m:t>log</m:t>
                            </m:r>
                          </m:fName>
                          <m:e>
                            <m:f>
                              <m:fPr>
                                <m:ctrlPr>
                                  <a:rPr lang="en-US" i="1">
                                    <a:solidFill>
                                      <a:srgbClr val="FF0000"/>
                                    </a:solidFill>
                                    <a:latin typeface="Cambria Math" panose="02040503050406030204" pitchFamily="18" charset="0"/>
                                    <a:ea typeface="Cambria Math" charset="0"/>
                                    <a:cs typeface="Cambria Math" charset="0"/>
                                  </a:rPr>
                                </m:ctrlPr>
                              </m:fPr>
                              <m:num>
                                <m:r>
                                  <a:rPr lang="en-US" i="1">
                                    <a:solidFill>
                                      <a:srgbClr val="FF0000"/>
                                    </a:solidFill>
                                    <a:latin typeface="Cambria Math" charset="0"/>
                                    <a:ea typeface="Cambria Math" charset="0"/>
                                    <a:cs typeface="Cambria Math" charset="0"/>
                                  </a:rPr>
                                  <m:t>𝑛</m:t>
                                </m:r>
                              </m:num>
                              <m:den>
                                <m:sSub>
                                  <m:sSubPr>
                                    <m:ctrlPr>
                                      <a:rPr lang="en-US" i="1">
                                        <a:solidFill>
                                          <a:srgbClr val="FF0000"/>
                                        </a:solidFill>
                                        <a:latin typeface="Cambria Math" panose="02040503050406030204" pitchFamily="18" charset="0"/>
                                        <a:ea typeface="Cambria Math" charset="0"/>
                                        <a:cs typeface="Cambria Math" charset="0"/>
                                      </a:rPr>
                                    </m:ctrlPr>
                                  </m:sSubPr>
                                  <m:e>
                                    <m:r>
                                      <a:rPr lang="en-US" i="1">
                                        <a:solidFill>
                                          <a:srgbClr val="FF0000"/>
                                        </a:solidFill>
                                        <a:latin typeface="Cambria Math" charset="0"/>
                                        <a:ea typeface="Cambria Math" charset="0"/>
                                        <a:cs typeface="Cambria Math" charset="0"/>
                                      </a:rPr>
                                      <m:t>𝑘</m:t>
                                    </m:r>
                                  </m:e>
                                  <m:sub>
                                    <m:r>
                                      <a:rPr lang="en-US" i="1">
                                        <a:solidFill>
                                          <a:srgbClr val="FF0000"/>
                                        </a:solidFill>
                                        <a:latin typeface="Cambria Math" charset="0"/>
                                        <a:ea typeface="Cambria Math" charset="0"/>
                                        <a:cs typeface="Cambria Math" charset="0"/>
                                      </a:rPr>
                                      <m:t>0</m:t>
                                    </m:r>
                                  </m:sub>
                                </m:sSub>
                                <m:sSub>
                                  <m:sSubPr>
                                    <m:ctrlPr>
                                      <a:rPr lang="en-US" i="1">
                                        <a:solidFill>
                                          <a:srgbClr val="FF0000"/>
                                        </a:solidFill>
                                        <a:latin typeface="Cambria Math" panose="02040503050406030204" pitchFamily="18" charset="0"/>
                                        <a:ea typeface="Cambria Math" charset="0"/>
                                        <a:cs typeface="Cambria Math" charset="0"/>
                                      </a:rPr>
                                    </m:ctrlPr>
                                  </m:sSubPr>
                                  <m:e>
                                    <m:r>
                                      <a:rPr lang="en-US" i="1">
                                        <a:solidFill>
                                          <a:srgbClr val="FF0000"/>
                                        </a:solidFill>
                                        <a:latin typeface="Cambria Math" charset="0"/>
                                        <a:ea typeface="Cambria Math" charset="0"/>
                                        <a:cs typeface="Cambria Math" charset="0"/>
                                      </a:rPr>
                                      <m:t>𝑘</m:t>
                                    </m:r>
                                  </m:e>
                                  <m:sub>
                                    <m:r>
                                      <a:rPr lang="en-US" i="1">
                                        <a:solidFill>
                                          <a:srgbClr val="FF0000"/>
                                        </a:solidFill>
                                        <a:latin typeface="Cambria Math" charset="0"/>
                                        <a:ea typeface="Cambria Math" charset="0"/>
                                        <a:cs typeface="Cambria Math" charset="0"/>
                                      </a:rPr>
                                      <m:t>1</m:t>
                                    </m:r>
                                  </m:sub>
                                </m:sSub>
                              </m:den>
                            </m:f>
                          </m:e>
                        </m:func>
                      </m:e>
                    </m:d>
                  </m:oMath>
                </a14:m>
                <a:r>
                  <a:rPr lang="en-US" dirty="0"/>
                  <a:t> samples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965" t="-263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46FA672-7A74-F74D-B4A0-0C25E4ABFF5C}" type="slidenum">
              <a:rPr lang="en-US" smtClean="0"/>
              <a:t>19</a:t>
            </a:fld>
            <a:endParaRPr lang="en-US"/>
          </a:p>
        </p:txBody>
      </p:sp>
    </p:spTree>
    <p:extLst>
      <p:ext uri="{BB962C8B-B14F-4D97-AF65-F5344CB8AC3E}">
        <p14:creationId xmlns:p14="http://schemas.microsoft.com/office/powerpoint/2010/main" val="3863358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Discrete Fourier transform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690688"/>
                <a:ext cx="10515600" cy="4860977"/>
              </a:xfrm>
            </p:spPr>
            <p:txBody>
              <a:bodyPr>
                <a:normAutofit/>
              </a:bodyPr>
              <a:lstStyle/>
              <a:p>
                <a:pPr>
                  <a:spcBef>
                    <a:spcPts val="0"/>
                  </a:spcBef>
                </a:pPr>
                <a14:m>
                  <m:oMath xmlns:m="http://schemas.openxmlformats.org/officeDocument/2006/math">
                    <m:sSub>
                      <m:sSubPr>
                        <m:ctrlPr>
                          <a:rPr lang="en-US"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charset="0"/>
                              </a:rPr>
                              <m:t>𝑋</m:t>
                            </m:r>
                          </m:e>
                        </m:acc>
                      </m:e>
                      <m:sub>
                        <m:r>
                          <a:rPr lang="en-US" i="1">
                            <a:latin typeface="Cambria Math" charset="0"/>
                          </a:rPr>
                          <m:t>𝑓</m:t>
                        </m:r>
                      </m:sub>
                    </m:sSub>
                    <m:r>
                      <a:rPr lang="en-US" i="1">
                        <a:latin typeface="Cambria Math" charset="0"/>
                      </a:rPr>
                      <m:t>=</m:t>
                    </m:r>
                    <m:f>
                      <m:fPr>
                        <m:ctrlPr>
                          <a:rPr lang="en-US" i="1">
                            <a:latin typeface="Cambria Math" panose="02040503050406030204" pitchFamily="18" charset="0"/>
                          </a:rPr>
                        </m:ctrlPr>
                      </m:fPr>
                      <m:num>
                        <m:r>
                          <a:rPr lang="en-US" i="1">
                            <a:latin typeface="Cambria Math" charset="0"/>
                          </a:rPr>
                          <m:t>1</m:t>
                        </m:r>
                      </m:num>
                      <m:den>
                        <m:r>
                          <a:rPr lang="en-US" i="1">
                            <a:latin typeface="Cambria Math" charset="0"/>
                          </a:rPr>
                          <m:t>𝑛</m:t>
                        </m:r>
                      </m:den>
                    </m:f>
                    <m:nary>
                      <m:naryPr>
                        <m:chr m:val="∑"/>
                        <m:ctrlPr>
                          <a:rPr lang="is-IS" i="1">
                            <a:latin typeface="Cambria Math" panose="02040503050406030204" pitchFamily="18" charset="0"/>
                          </a:rPr>
                        </m:ctrlPr>
                      </m:naryPr>
                      <m:sub>
                        <m:r>
                          <m:rPr>
                            <m:brk m:alnAt="23"/>
                          </m:rPr>
                          <a:rPr lang="en-US" i="1">
                            <a:latin typeface="Cambria Math" charset="0"/>
                          </a:rPr>
                          <m:t>𝑗</m:t>
                        </m:r>
                        <m:r>
                          <a:rPr lang="en-US" i="1">
                            <a:latin typeface="Cambria Math" charset="0"/>
                          </a:rPr>
                          <m:t>=1</m:t>
                        </m:r>
                      </m:sub>
                      <m:sup>
                        <m:r>
                          <a:rPr lang="en-US" i="1">
                            <a:latin typeface="Cambria Math" charset="0"/>
                          </a:rPr>
                          <m:t>𝑛</m:t>
                        </m:r>
                      </m:sup>
                      <m:e>
                        <m:sSub>
                          <m:sSubPr>
                            <m:ctrlPr>
                              <a:rPr lang="en-US" i="1">
                                <a:latin typeface="Cambria Math" panose="02040503050406030204" pitchFamily="18" charset="0"/>
                              </a:rPr>
                            </m:ctrlPr>
                          </m:sSubPr>
                          <m:e>
                            <m:r>
                              <a:rPr lang="en-US" i="1">
                                <a:latin typeface="Cambria Math" charset="0"/>
                              </a:rPr>
                              <m:t>𝑋</m:t>
                            </m:r>
                          </m:e>
                          <m:sub>
                            <m:r>
                              <a:rPr lang="en-US" i="1">
                                <a:latin typeface="Cambria Math" charset="0"/>
                              </a:rPr>
                              <m:t>𝑗</m:t>
                            </m:r>
                          </m:sub>
                        </m:sSub>
                        <m:r>
                          <a:rPr lang="en-US" i="1">
                            <a:latin typeface="Cambria Math" charset="0"/>
                            <a:ea typeface="Cambria Math" charset="0"/>
                            <a:cs typeface="Cambria Math" charset="0"/>
                          </a:rPr>
                          <m:t>∙</m:t>
                        </m:r>
                        <m:sSubSup>
                          <m:sSubSupPr>
                            <m:ctrlPr>
                              <a:rPr lang="en-US" i="1">
                                <a:latin typeface="Cambria Math" panose="02040503050406030204" pitchFamily="18" charset="0"/>
                                <a:ea typeface="Cambria Math" charset="0"/>
                                <a:cs typeface="Cambria Math" charset="0"/>
                              </a:rPr>
                            </m:ctrlPr>
                          </m:sSubSupPr>
                          <m:e>
                            <m:r>
                              <a:rPr lang="en-US" i="1" smtClean="0">
                                <a:latin typeface="Cambria Math" charset="0"/>
                                <a:ea typeface="Cambria Math" charset="0"/>
                                <a:cs typeface="Cambria Math" charset="0"/>
                              </a:rPr>
                              <m:t>𝜔</m:t>
                            </m:r>
                          </m:e>
                          <m:sub>
                            <m:r>
                              <a:rPr lang="en-US" i="1">
                                <a:latin typeface="Cambria Math" charset="0"/>
                                <a:ea typeface="Cambria Math" charset="0"/>
                                <a:cs typeface="Cambria Math" charset="0"/>
                              </a:rPr>
                              <m:t>𝑛</m:t>
                            </m:r>
                          </m:sub>
                          <m:sup>
                            <m:r>
                              <a:rPr lang="en-US" i="1">
                                <a:latin typeface="Cambria Math" charset="0"/>
                                <a:ea typeface="Cambria Math" charset="0"/>
                                <a:cs typeface="Cambria Math" charset="0"/>
                              </a:rPr>
                              <m:t>𝑗</m:t>
                            </m:r>
                            <m:r>
                              <a:rPr lang="en-US" i="1">
                                <a:latin typeface="Cambria Math" charset="0"/>
                                <a:ea typeface="Cambria Math" charset="0"/>
                                <a:cs typeface="Cambria Math" charset="0"/>
                              </a:rPr>
                              <m:t>∙</m:t>
                            </m:r>
                            <m:r>
                              <a:rPr lang="en-US" i="1">
                                <a:latin typeface="Cambria Math" charset="0"/>
                                <a:ea typeface="Cambria Math" charset="0"/>
                                <a:cs typeface="Cambria Math" charset="0"/>
                              </a:rPr>
                              <m:t>𝑓</m:t>
                            </m:r>
                          </m:sup>
                        </m:sSubSup>
                      </m:e>
                    </m:nary>
                  </m:oMath>
                </a14:m>
                <a:r>
                  <a:rPr lang="en-US" dirty="0"/>
                  <a:t>				          </a:t>
                </a:r>
                <a:r>
                  <a:rPr lang="en-US" dirty="0">
                    <a:ea typeface="Cambria Math" charset="0"/>
                    <a:cs typeface="Cambria Math" charset="0"/>
                  </a:rPr>
                  <a:t> </a:t>
                </a:r>
                <a14:m>
                  <m:oMath xmlns:m="http://schemas.openxmlformats.org/officeDocument/2006/math">
                    <m:sSub>
                      <m:sSubPr>
                        <m:ctrlPr>
                          <a:rPr lang="en-US" b="0" i="1" smtClean="0">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𝜔</m:t>
                        </m:r>
                      </m:e>
                      <m:sub>
                        <m:r>
                          <a:rPr lang="en-US" b="0" i="1" smtClean="0">
                            <a:latin typeface="Cambria Math" charset="0"/>
                            <a:ea typeface="Cambria Math" charset="0"/>
                            <a:cs typeface="Cambria Math" charset="0"/>
                          </a:rPr>
                          <m:t>𝑛</m:t>
                        </m:r>
                      </m:sub>
                    </m:sSub>
                    <m:r>
                      <a:rPr lang="en-US" b="0" i="1" smtClean="0">
                        <a:latin typeface="Cambria Math" charset="0"/>
                        <a:ea typeface="Cambria Math" charset="0"/>
                        <a:cs typeface="Cambria Math" charset="0"/>
                      </a:rPr>
                      <m:t>:</m:t>
                    </m:r>
                    <m:sSup>
                      <m:sSupPr>
                        <m:ctrlPr>
                          <a:rPr lang="en-US" b="0" i="1" smtClean="0">
                            <a:latin typeface="Cambria Math" panose="02040503050406030204" pitchFamily="18" charset="0"/>
                            <a:ea typeface="Cambria Math" charset="0"/>
                            <a:cs typeface="Cambria Math" charset="0"/>
                          </a:rPr>
                        </m:ctrlPr>
                      </m:sSupPr>
                      <m:e>
                        <m:r>
                          <a:rPr lang="en-US" b="0" i="1" smtClean="0">
                            <a:latin typeface="Cambria Math" charset="0"/>
                            <a:ea typeface="Cambria Math" charset="0"/>
                            <a:cs typeface="Cambria Math" charset="0"/>
                          </a:rPr>
                          <m:t>𝑛</m:t>
                        </m:r>
                      </m:e>
                      <m:sup>
                        <m:r>
                          <a:rPr lang="en-US" b="0" i="1" smtClean="0">
                            <a:latin typeface="Cambria Math" charset="0"/>
                            <a:ea typeface="Cambria Math" charset="0"/>
                            <a:cs typeface="Cambria Math" charset="0"/>
                          </a:rPr>
                          <m:t>𝑡h</m:t>
                        </m:r>
                      </m:sup>
                    </m:sSup>
                  </m:oMath>
                </a14:m>
                <a:r>
                  <a:rPr lang="en-US" dirty="0"/>
                  <a:t> root of unity </a:t>
                </a:r>
              </a:p>
              <a:p>
                <a:pPr marL="0" indent="0">
                  <a:spcBef>
                    <a:spcPts val="0"/>
                  </a:spcBef>
                  <a:buNone/>
                </a:pPr>
                <a:endParaRPr lang="en-US" dirty="0">
                  <a:solidFill>
                    <a:schemeClr val="accent1"/>
                  </a:solidFill>
                </a:endParaRPr>
              </a:p>
              <a:p>
                <a:pPr marL="0">
                  <a:lnSpc>
                    <a:spcPct val="100000"/>
                  </a:lnSpc>
                  <a:spcBef>
                    <a:spcPts val="0"/>
                  </a:spcBef>
                </a:pPr>
                <a:r>
                  <a:rPr lang="en-US" dirty="0">
                    <a:solidFill>
                      <a:schemeClr val="accent1">
                        <a:lumMod val="75000"/>
                      </a:schemeClr>
                    </a:solidFill>
                  </a:rPr>
                  <a:t>Fast Fourier Transform</a:t>
                </a:r>
                <a:r>
                  <a:rPr lang="en-US" dirty="0"/>
                  <a:t>					</a:t>
                </a:r>
                <a14:m>
                  <m:oMath xmlns:m="http://schemas.openxmlformats.org/officeDocument/2006/math">
                    <m:r>
                      <a:rPr lang="en-US" i="1">
                        <a:latin typeface="Cambria Math" charset="0"/>
                      </a:rPr>
                      <m:t>𝑂</m:t>
                    </m:r>
                    <m:r>
                      <a:rPr lang="en-US" i="1">
                        <a:latin typeface="Cambria Math" charset="0"/>
                      </a:rPr>
                      <m:t>(</m:t>
                    </m:r>
                    <m:r>
                      <a:rPr lang="en-US" i="1">
                        <a:latin typeface="Cambria Math" charset="0"/>
                      </a:rPr>
                      <m:t>𝑛</m:t>
                    </m:r>
                    <m:func>
                      <m:funcPr>
                        <m:ctrlPr>
                          <a:rPr lang="en-US" i="1">
                            <a:latin typeface="Cambria Math" panose="02040503050406030204" pitchFamily="18" charset="0"/>
                          </a:rPr>
                        </m:ctrlPr>
                      </m:funcPr>
                      <m:fName>
                        <m:r>
                          <m:rPr>
                            <m:sty m:val="p"/>
                          </m:rPr>
                          <a:rPr lang="en-US">
                            <a:latin typeface="Cambria Math" charset="0"/>
                          </a:rPr>
                          <m:t>log</m:t>
                        </m:r>
                      </m:fName>
                      <m:e>
                        <m:r>
                          <a:rPr lang="en-US" i="1">
                            <a:latin typeface="Cambria Math" charset="0"/>
                          </a:rPr>
                          <m:t>𝑛</m:t>
                        </m:r>
                      </m:e>
                    </m:func>
                    <m:r>
                      <a:rPr lang="en-US" i="1">
                        <a:latin typeface="Cambria Math" charset="0"/>
                      </a:rPr>
                      <m:t>)</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690688"/>
                <a:ext cx="10515600" cy="4860977"/>
              </a:xfrm>
              <a:blipFill>
                <a:blip r:embed="rId3"/>
                <a:stretch>
                  <a:fillRect l="-965" t="-12760" r="-1327"/>
                </a:stretch>
              </a:blipFill>
            </p:spPr>
            <p:txBody>
              <a:bodyPr/>
              <a:lstStyle/>
              <a:p>
                <a:r>
                  <a:rPr lang="en-US">
                    <a:noFill/>
                  </a:rPr>
                  <a:t> </a:t>
                </a:r>
              </a:p>
            </p:txBody>
          </p:sp>
        </mc:Fallback>
      </mc:AlternateContent>
      <p:grpSp>
        <p:nvGrpSpPr>
          <p:cNvPr id="4" name="Group 3"/>
          <p:cNvGrpSpPr/>
          <p:nvPr/>
        </p:nvGrpSpPr>
        <p:grpSpPr>
          <a:xfrm>
            <a:off x="3844638" y="3632510"/>
            <a:ext cx="7453745" cy="2648888"/>
            <a:chOff x="4177454" y="8415793"/>
            <a:chExt cx="9050697" cy="3504987"/>
          </a:xfrm>
        </p:grpSpPr>
        <p:pic>
          <p:nvPicPr>
            <p:cNvPr id="5" name="Content Placeholder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4937" y="10295228"/>
              <a:ext cx="1618273" cy="1618273"/>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18744" t="8401" r="21010" b="9410"/>
            <a:stretch/>
          </p:blipFill>
          <p:spPr>
            <a:xfrm>
              <a:off x="8988282" y="8423071"/>
              <a:ext cx="4239869" cy="3497709"/>
            </a:xfrm>
            <a:prstGeom prst="rect">
              <a:avLst/>
            </a:prstGeom>
          </p:spPr>
        </p:pic>
        <p:pic>
          <p:nvPicPr>
            <p:cNvPr id="8" name="Picture 7"/>
            <p:cNvPicPr>
              <a:picLocks noChangeAspect="1"/>
            </p:cNvPicPr>
            <p:nvPr/>
          </p:nvPicPr>
          <p:blipFill rotWithShape="1">
            <a:blip r:embed="rId6">
              <a:extLst>
                <a:ext uri="{28A0092B-C50C-407E-A947-70E740481C1C}">
                  <a14:useLocalDpi xmlns:a14="http://schemas.microsoft.com/office/drawing/2010/main" val="0"/>
                </a:ext>
              </a:extLst>
            </a:blip>
            <a:srcRect l="13634" t="8141" r="11681" b="8463"/>
            <a:stretch/>
          </p:blipFill>
          <p:spPr>
            <a:xfrm>
              <a:off x="4177454" y="8415793"/>
              <a:ext cx="2407445" cy="1879438"/>
            </a:xfrm>
            <a:prstGeom prst="rect">
              <a:avLst/>
            </a:prstGeom>
          </p:spPr>
        </p:pic>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9292" t="6380" r="7500" b="10556"/>
            <a:stretch/>
          </p:blipFill>
          <p:spPr>
            <a:xfrm>
              <a:off x="4184378" y="10295230"/>
              <a:ext cx="3210559" cy="1618271"/>
            </a:xfrm>
            <a:prstGeom prst="rect">
              <a:avLst/>
            </a:prstGeom>
          </p:spPr>
        </p:pic>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l="7793" t="370" r="19127" b="4438"/>
            <a:stretch/>
          </p:blipFill>
          <p:spPr>
            <a:xfrm>
              <a:off x="6591823" y="8423071"/>
              <a:ext cx="2396459" cy="1872159"/>
            </a:xfrm>
            <a:prstGeom prst="rect">
              <a:avLst/>
            </a:prstGeom>
          </p:spPr>
        </p:pic>
      </p:grpSp>
      <p:sp>
        <p:nvSpPr>
          <p:cNvPr id="7" name="Slide Number Placeholder 6"/>
          <p:cNvSpPr>
            <a:spLocks noGrp="1"/>
          </p:cNvSpPr>
          <p:nvPr>
            <p:ph type="sldNum" sz="quarter" idx="12"/>
          </p:nvPr>
        </p:nvSpPr>
        <p:spPr/>
        <p:txBody>
          <a:bodyPr/>
          <a:lstStyle/>
          <a:p>
            <a:fld id="{446FA672-7A74-F74D-B4A0-0C25E4ABFF5C}" type="slidenum">
              <a:rPr lang="en-US" smtClean="0"/>
              <a:t>2</a:t>
            </a:fld>
            <a:endParaRPr lang="en-US"/>
          </a:p>
        </p:txBody>
      </p:sp>
    </p:spTree>
    <p:extLst>
      <p:ext uri="{BB962C8B-B14F-4D97-AF65-F5344CB8AC3E}">
        <p14:creationId xmlns:p14="http://schemas.microsoft.com/office/powerpoint/2010/main" val="56258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Results</a:t>
            </a:r>
          </a:p>
        </p:txBody>
      </p:sp>
      <p:sp>
        <p:nvSpPr>
          <p:cNvPr id="3" name="Content Placeholder 2"/>
          <p:cNvSpPr>
            <a:spLocks noGrp="1"/>
          </p:cNvSpPr>
          <p:nvPr>
            <p:ph idx="1"/>
          </p:nvPr>
        </p:nvSpPr>
        <p:spPr/>
        <p:txBody>
          <a:bodyPr>
            <a:normAutofit/>
          </a:bodyPr>
          <a:lstStyle/>
          <a:p>
            <a:r>
              <a:rPr lang="en-US" dirty="0"/>
              <a:t>First </a:t>
            </a:r>
            <a:r>
              <a:rPr lang="en-US" dirty="0">
                <a:solidFill>
                  <a:srgbClr val="FF0000"/>
                </a:solidFill>
              </a:rPr>
              <a:t>sublinear time</a:t>
            </a:r>
            <a:r>
              <a:rPr lang="en-US" dirty="0"/>
              <a:t> </a:t>
            </a:r>
            <a:r>
              <a:rPr lang="en-US" b="1" dirty="0"/>
              <a:t>model based compressed sensing</a:t>
            </a:r>
          </a:p>
          <a:p>
            <a:endParaRPr lang="en-US" dirty="0"/>
          </a:p>
          <a:p>
            <a:r>
              <a:rPr lang="en-US" dirty="0"/>
              <a:t>Separation between </a:t>
            </a:r>
            <a:r>
              <a:rPr lang="en-US" dirty="0">
                <a:solidFill>
                  <a:schemeClr val="accent1">
                    <a:lumMod val="75000"/>
                  </a:schemeClr>
                </a:solidFill>
              </a:rPr>
              <a:t>adaptive</a:t>
            </a:r>
            <a:r>
              <a:rPr lang="en-US" dirty="0"/>
              <a:t> vs </a:t>
            </a:r>
            <a:r>
              <a:rPr lang="en-US" dirty="0">
                <a:solidFill>
                  <a:schemeClr val="accent1">
                    <a:lumMod val="75000"/>
                  </a:schemeClr>
                </a:solidFill>
              </a:rPr>
              <a:t>non-adaptive</a:t>
            </a:r>
            <a:r>
              <a:rPr lang="en-US" dirty="0"/>
              <a:t> Sparse FFT</a:t>
            </a:r>
          </a:p>
          <a:p>
            <a:pPr lvl="1"/>
            <a:r>
              <a:rPr lang="en-US" dirty="0">
                <a:solidFill>
                  <a:srgbClr val="FF0000"/>
                </a:solidFill>
              </a:rPr>
              <a:t>Adaptive</a:t>
            </a:r>
            <a:r>
              <a:rPr lang="en-US" dirty="0"/>
              <a:t> algorithm: its signal access pattern is guided by samples taken</a:t>
            </a:r>
          </a:p>
          <a:p>
            <a:pPr lvl="1"/>
            <a:r>
              <a:rPr lang="en-US" dirty="0"/>
              <a:t>All Sparse FFT and compressed sensing results mentioned so far are non-adaptive</a:t>
            </a:r>
          </a:p>
          <a:p>
            <a:endParaRPr lang="en-US" dirty="0">
              <a:solidFill>
                <a:schemeClr val="accent1">
                  <a:lumMod val="75000"/>
                </a:schemeClr>
              </a:solidFill>
            </a:endParaRPr>
          </a:p>
          <a:p>
            <a:r>
              <a:rPr lang="en-US" dirty="0">
                <a:solidFill>
                  <a:schemeClr val="accent1">
                    <a:lumMod val="75000"/>
                  </a:schemeClr>
                </a:solidFill>
              </a:rPr>
              <a:t>Fourier</a:t>
            </a:r>
            <a:r>
              <a:rPr lang="en-US" dirty="0"/>
              <a:t> vs </a:t>
            </a:r>
            <a:r>
              <a:rPr lang="en-US" dirty="0">
                <a:solidFill>
                  <a:schemeClr val="accent1">
                    <a:lumMod val="75000"/>
                  </a:schemeClr>
                </a:solidFill>
              </a:rPr>
              <a:t>Gaussian</a:t>
            </a:r>
            <a:r>
              <a:rPr lang="en-US" dirty="0"/>
              <a:t> measurements in model based compressed sensing</a:t>
            </a:r>
          </a:p>
        </p:txBody>
      </p:sp>
      <p:sp>
        <p:nvSpPr>
          <p:cNvPr id="4" name="Slide Number Placeholder 3"/>
          <p:cNvSpPr>
            <a:spLocks noGrp="1"/>
          </p:cNvSpPr>
          <p:nvPr>
            <p:ph type="sldNum" sz="quarter" idx="12"/>
          </p:nvPr>
        </p:nvSpPr>
        <p:spPr/>
        <p:txBody>
          <a:bodyPr/>
          <a:lstStyle/>
          <a:p>
            <a:fld id="{446FA672-7A74-F74D-B4A0-0C25E4ABFF5C}" type="slidenum">
              <a:rPr lang="en-US" smtClean="0"/>
              <a:t>20</a:t>
            </a:fld>
            <a:endParaRPr lang="en-US"/>
          </a:p>
        </p:txBody>
      </p:sp>
    </p:spTree>
    <p:extLst>
      <p:ext uri="{BB962C8B-B14F-4D97-AF65-F5344CB8AC3E}">
        <p14:creationId xmlns:p14="http://schemas.microsoft.com/office/powerpoint/2010/main" val="1889076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Natural Idea</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576" y="1690689"/>
            <a:ext cx="5636259" cy="444922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4048" y="5256241"/>
            <a:ext cx="774192" cy="438398"/>
          </a:xfrm>
          <a:prstGeom prst="rect">
            <a:avLst/>
          </a:prstGeom>
        </p:spPr>
      </p:pic>
      <p:sp>
        <p:nvSpPr>
          <p:cNvPr id="5" name="Content Placeholder 4"/>
          <p:cNvSpPr>
            <a:spLocks noGrp="1"/>
          </p:cNvSpPr>
          <p:nvPr>
            <p:ph idx="1"/>
          </p:nvPr>
        </p:nvSpPr>
        <p:spPr>
          <a:xfrm>
            <a:off x="838200" y="1825625"/>
            <a:ext cx="4893253" cy="4351338"/>
          </a:xfrm>
        </p:spPr>
        <p:txBody>
          <a:bodyPr/>
          <a:lstStyle/>
          <a:p>
            <a:r>
              <a:rPr lang="en-US" dirty="0"/>
              <a:t>Replace each block with a single element that represents the block somehow</a:t>
            </a:r>
          </a:p>
        </p:txBody>
      </p:sp>
      <mc:AlternateContent xmlns:mc="http://schemas.openxmlformats.org/markup-compatibility/2006" xmlns:a14="http://schemas.microsoft.com/office/drawing/2010/main">
        <mc:Choice Requires="a14">
          <p:sp>
            <p:nvSpPr>
              <p:cNvPr id="8" name="TextBox 7"/>
              <p:cNvSpPr txBox="1"/>
              <p:nvPr/>
            </p:nvSpPr>
            <p:spPr>
              <a:xfrm>
                <a:off x="6124352" y="2137141"/>
                <a:ext cx="2395399" cy="400110"/>
              </a:xfrm>
              <a:prstGeom prst="rect">
                <a:avLst/>
              </a:prstGeom>
              <a:noFill/>
            </p:spPr>
            <p:txBody>
              <a:bodyPr wrap="none" rtlCol="0">
                <a:spAutoFit/>
              </a:bodyPr>
              <a:lstStyle/>
              <a:p>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charset="0"/>
                          </a:rPr>
                          <m:t>𝑘</m:t>
                        </m:r>
                      </m:e>
                      <m:sub>
                        <m:r>
                          <a:rPr lang="en-US" sz="2000" b="0" i="1" smtClean="0">
                            <a:latin typeface="Cambria Math" charset="0"/>
                          </a:rPr>
                          <m:t>0</m:t>
                        </m:r>
                      </m:sub>
                    </m:sSub>
                  </m:oMath>
                </a14:m>
                <a:r>
                  <a:rPr lang="en-US" sz="2000" dirty="0"/>
                  <a:t> blocks of width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charset="0"/>
                          </a:rPr>
                          <m:t>𝑘</m:t>
                        </m:r>
                      </m:e>
                      <m:sub>
                        <m:r>
                          <a:rPr lang="en-US" sz="2000" b="0" i="1" smtClean="0">
                            <a:latin typeface="Cambria Math" charset="0"/>
                          </a:rPr>
                          <m:t>1</m:t>
                        </m:r>
                      </m:sub>
                    </m:sSub>
                  </m:oMath>
                </a14:m>
                <a:endParaRPr lang="en-US" sz="2000" b="0" dirty="0"/>
              </a:p>
            </p:txBody>
          </p:sp>
        </mc:Choice>
        <mc:Fallback xmlns="">
          <p:sp>
            <p:nvSpPr>
              <p:cNvPr id="8" name="TextBox 7"/>
              <p:cNvSpPr txBox="1">
                <a:spLocks noRot="1" noChangeAspect="1" noMove="1" noResize="1" noEditPoints="1" noAdjustHandles="1" noChangeArrowheads="1" noChangeShapeType="1" noTextEdit="1"/>
              </p:cNvSpPr>
              <p:nvPr/>
            </p:nvSpPr>
            <p:spPr>
              <a:xfrm>
                <a:off x="6124352" y="2137141"/>
                <a:ext cx="2395399" cy="400110"/>
              </a:xfrm>
              <a:prstGeom prst="rect">
                <a:avLst/>
              </a:prstGeom>
              <a:blipFill rotWithShape="0">
                <a:blip r:embed="rId5"/>
                <a:stretch>
                  <a:fillRect l="-254" t="-9231" b="-27692"/>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446FA672-7A74-F74D-B4A0-0C25E4ABFF5C}" type="slidenum">
              <a:rPr lang="en-US" smtClean="0"/>
              <a:t>21</a:t>
            </a:fld>
            <a:endParaRPr lang="en-US"/>
          </a:p>
        </p:txBody>
      </p:sp>
    </p:spTree>
    <p:extLst>
      <p:ext uri="{BB962C8B-B14F-4D97-AF65-F5344CB8AC3E}">
        <p14:creationId xmlns:p14="http://schemas.microsoft.com/office/powerpoint/2010/main" val="16925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284"/>
          <a:stretch/>
        </p:blipFill>
        <p:spPr>
          <a:xfrm>
            <a:off x="5465129" y="1711954"/>
            <a:ext cx="5525424" cy="4465009"/>
          </a:xfrm>
          <a:prstGeom prst="rect">
            <a:avLst/>
          </a:prstGeom>
        </p:spPr>
      </p:pic>
      <p:sp>
        <p:nvSpPr>
          <p:cNvPr id="2" name="Title 1"/>
          <p:cNvSpPr>
            <a:spLocks noGrp="1"/>
          </p:cNvSpPr>
          <p:nvPr>
            <p:ph type="title"/>
          </p:nvPr>
        </p:nvSpPr>
        <p:spPr/>
        <p:txBody>
          <a:bodyPr/>
          <a:lstStyle/>
          <a:p>
            <a:r>
              <a:rPr lang="en-US" dirty="0"/>
              <a:t>Natural Idea</a:t>
            </a:r>
          </a:p>
        </p:txBody>
      </p:sp>
      <p:sp>
        <p:nvSpPr>
          <p:cNvPr id="5" name="Content Placeholder 4"/>
          <p:cNvSpPr>
            <a:spLocks noGrp="1"/>
          </p:cNvSpPr>
          <p:nvPr>
            <p:ph idx="1"/>
          </p:nvPr>
        </p:nvSpPr>
        <p:spPr>
          <a:xfrm>
            <a:off x="838200" y="1825625"/>
            <a:ext cx="4893253" cy="4351338"/>
          </a:xfrm>
        </p:spPr>
        <p:txBody>
          <a:bodyPr/>
          <a:lstStyle/>
          <a:p>
            <a:r>
              <a:rPr lang="en-US" dirty="0"/>
              <a:t>Replace each block with a single element that represents the block somehow</a:t>
            </a:r>
          </a:p>
        </p:txBody>
      </p:sp>
      <p:sp>
        <p:nvSpPr>
          <p:cNvPr id="3" name="Slide Number Placeholder 2"/>
          <p:cNvSpPr>
            <a:spLocks noGrp="1"/>
          </p:cNvSpPr>
          <p:nvPr>
            <p:ph type="sldNum" sz="quarter" idx="12"/>
          </p:nvPr>
        </p:nvSpPr>
        <p:spPr/>
        <p:txBody>
          <a:bodyPr/>
          <a:lstStyle/>
          <a:p>
            <a:fld id="{446FA672-7A74-F74D-B4A0-0C25E4ABFF5C}" type="slidenum">
              <a:rPr lang="en-US" smtClean="0"/>
              <a:t>22</a:t>
            </a:fld>
            <a:endParaRPr lang="en-US"/>
          </a:p>
        </p:txBody>
      </p:sp>
    </p:spTree>
    <p:extLst>
      <p:ext uri="{BB962C8B-B14F-4D97-AF65-F5344CB8AC3E}">
        <p14:creationId xmlns:p14="http://schemas.microsoft.com/office/powerpoint/2010/main" val="829039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DB3020-3505-1D46-ABFA-FEE3A1376043}"/>
              </a:ext>
            </a:extLst>
          </p:cNvPr>
          <p:cNvPicPr>
            <a:picLocks noChangeAspect="1"/>
          </p:cNvPicPr>
          <p:nvPr/>
        </p:nvPicPr>
        <p:blipFill>
          <a:blip r:embed="rId3"/>
          <a:stretch>
            <a:fillRect/>
          </a:stretch>
        </p:blipFill>
        <p:spPr>
          <a:xfrm>
            <a:off x="5237589" y="1666632"/>
            <a:ext cx="6819546" cy="4631662"/>
          </a:xfrm>
          <a:prstGeom prst="rect">
            <a:avLst/>
          </a:prstGeom>
        </p:spPr>
      </p:pic>
      <p:sp>
        <p:nvSpPr>
          <p:cNvPr id="2" name="Title 1"/>
          <p:cNvSpPr>
            <a:spLocks noGrp="1"/>
          </p:cNvSpPr>
          <p:nvPr>
            <p:ph type="title"/>
          </p:nvPr>
        </p:nvSpPr>
        <p:spPr/>
        <p:txBody>
          <a:bodyPr/>
          <a:lstStyle/>
          <a:p>
            <a:r>
              <a:rPr lang="en-US" dirty="0"/>
              <a:t>Natural Idea</a:t>
            </a:r>
          </a:p>
        </p:txBody>
      </p:sp>
      <p:sp>
        <p:nvSpPr>
          <p:cNvPr id="5" name="Content Placeholder 4"/>
          <p:cNvSpPr>
            <a:spLocks noGrp="1"/>
          </p:cNvSpPr>
          <p:nvPr>
            <p:ph idx="1"/>
          </p:nvPr>
        </p:nvSpPr>
        <p:spPr>
          <a:xfrm>
            <a:off x="838200" y="1825625"/>
            <a:ext cx="4893253" cy="4351338"/>
          </a:xfrm>
        </p:spPr>
        <p:txBody>
          <a:bodyPr/>
          <a:lstStyle/>
          <a:p>
            <a:r>
              <a:rPr lang="en-US" dirty="0"/>
              <a:t>Replace each block with a single element that represents the block somehow</a:t>
            </a:r>
          </a:p>
        </p:txBody>
      </p:sp>
      <p:sp>
        <p:nvSpPr>
          <p:cNvPr id="3" name="Slide Number Placeholder 2"/>
          <p:cNvSpPr>
            <a:spLocks noGrp="1"/>
          </p:cNvSpPr>
          <p:nvPr>
            <p:ph type="sldNum" sz="quarter" idx="12"/>
          </p:nvPr>
        </p:nvSpPr>
        <p:spPr/>
        <p:txBody>
          <a:bodyPr/>
          <a:lstStyle/>
          <a:p>
            <a:fld id="{446FA672-7A74-F74D-B4A0-0C25E4ABFF5C}" type="slidenum">
              <a:rPr lang="en-US" smtClean="0"/>
              <a:t>23</a:t>
            </a:fld>
            <a:endParaRPr lang="en-US"/>
          </a:p>
        </p:txBody>
      </p:sp>
    </p:spTree>
    <p:extLst>
      <p:ext uri="{BB962C8B-B14F-4D97-AF65-F5344CB8AC3E}">
        <p14:creationId xmlns:p14="http://schemas.microsoft.com/office/powerpoint/2010/main" val="24429877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Ideas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576" y="1690689"/>
            <a:ext cx="5636259" cy="444922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4048" y="5256241"/>
            <a:ext cx="774192" cy="43839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124352" y="2137141"/>
                <a:ext cx="2395399" cy="400110"/>
              </a:xfrm>
              <a:prstGeom prst="rect">
                <a:avLst/>
              </a:prstGeom>
              <a:noFill/>
            </p:spPr>
            <p:txBody>
              <a:bodyPr wrap="none" rtlCol="0">
                <a:spAutoFit/>
              </a:bodyPr>
              <a:lstStyle/>
              <a:p>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charset="0"/>
                          </a:rPr>
                          <m:t>𝑘</m:t>
                        </m:r>
                      </m:e>
                      <m:sub>
                        <m:r>
                          <a:rPr lang="en-US" sz="2000" b="0" i="1" smtClean="0">
                            <a:latin typeface="Cambria Math" charset="0"/>
                          </a:rPr>
                          <m:t>0</m:t>
                        </m:r>
                      </m:sub>
                    </m:sSub>
                  </m:oMath>
                </a14:m>
                <a:r>
                  <a:rPr lang="en-US" sz="2000" dirty="0"/>
                  <a:t> blocks of width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charset="0"/>
                          </a:rPr>
                          <m:t>𝑘</m:t>
                        </m:r>
                      </m:e>
                      <m:sub>
                        <m:r>
                          <a:rPr lang="en-US" sz="2000" b="0" i="1" smtClean="0">
                            <a:latin typeface="Cambria Math" charset="0"/>
                          </a:rPr>
                          <m:t>1</m:t>
                        </m:r>
                      </m:sub>
                    </m:sSub>
                  </m:oMath>
                </a14:m>
                <a:endParaRPr lang="en-US" sz="2000" b="0" dirty="0"/>
              </a:p>
            </p:txBody>
          </p:sp>
        </mc:Choice>
        <mc:Fallback xmlns="">
          <p:sp>
            <p:nvSpPr>
              <p:cNvPr id="8" name="TextBox 7"/>
              <p:cNvSpPr txBox="1">
                <a:spLocks noRot="1" noChangeAspect="1" noMove="1" noResize="1" noEditPoints="1" noAdjustHandles="1" noChangeArrowheads="1" noChangeShapeType="1" noTextEdit="1"/>
              </p:cNvSpPr>
              <p:nvPr/>
            </p:nvSpPr>
            <p:spPr>
              <a:xfrm>
                <a:off x="6124352" y="2137141"/>
                <a:ext cx="2395399" cy="400110"/>
              </a:xfrm>
              <a:prstGeom prst="rect">
                <a:avLst/>
              </a:prstGeom>
              <a:blipFill rotWithShape="0">
                <a:blip r:embed="rId5"/>
                <a:stretch>
                  <a:fillRect l="-254" t="-9231" b="-27692"/>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446FA672-7A74-F74D-B4A0-0C25E4ABFF5C}" type="slidenum">
              <a:rPr lang="en-US" smtClean="0"/>
              <a:t>24</a:t>
            </a:fld>
            <a:endParaRPr lang="en-US"/>
          </a:p>
        </p:txBody>
      </p:sp>
      <mc:AlternateContent xmlns:mc="http://schemas.openxmlformats.org/markup-compatibility/2006" xmlns:a14="http://schemas.microsoft.com/office/drawing/2010/main">
        <mc:Choice Requires="a14">
          <p:sp>
            <p:nvSpPr>
              <p:cNvPr id="9" name="Content Placeholder 2">
                <a:extLst>
                  <a:ext uri="{FF2B5EF4-FFF2-40B4-BE49-F238E27FC236}">
                    <a16:creationId xmlns:a16="http://schemas.microsoft.com/office/drawing/2014/main" id="{5E6F75A8-EDD2-F149-AE39-7CBD58CB446C}"/>
                  </a:ext>
                </a:extLst>
              </p:cNvPr>
              <p:cNvSpPr>
                <a:spLocks noGrp="1"/>
              </p:cNvSpPr>
              <p:nvPr>
                <p:ph idx="1"/>
              </p:nvPr>
            </p:nvSpPr>
            <p:spPr>
              <a:xfrm>
                <a:off x="838200" y="1825625"/>
                <a:ext cx="4919663" cy="4351338"/>
              </a:xfrm>
            </p:spPr>
            <p:txBody>
              <a:bodyPr>
                <a:noAutofit/>
              </a:bodyPr>
              <a:lstStyle/>
              <a:p>
                <a:pPr>
                  <a:lnSpc>
                    <a:spcPct val="100000"/>
                  </a:lnSpc>
                  <a:spcBef>
                    <a:spcPts val="0"/>
                  </a:spcBef>
                </a:pPr>
                <a14:m>
                  <m:oMath xmlns:m="http://schemas.openxmlformats.org/officeDocument/2006/math">
                    <m:acc>
                      <m:accPr>
                        <m:chr m:val="̂"/>
                        <m:ctrlPr>
                          <a:rPr lang="en-US" i="1">
                            <a:latin typeface="Cambria Math" panose="02040503050406030204" pitchFamily="18" charset="0"/>
                          </a:rPr>
                        </m:ctrlPr>
                      </m:accPr>
                      <m:e>
                        <m:r>
                          <a:rPr lang="en-US" i="1">
                            <a:latin typeface="Cambria Math" charset="0"/>
                          </a:rPr>
                          <m:t>𝑋</m:t>
                        </m:r>
                      </m:e>
                    </m:acc>
                  </m:oMath>
                </a14:m>
                <a:r>
                  <a:rPr lang="en-US" dirty="0"/>
                  <a:t>: </a:t>
                </a:r>
                <a14:m>
                  <m:oMath xmlns:m="http://schemas.openxmlformats.org/officeDocument/2006/math">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0</m:t>
                            </m:r>
                          </m:sub>
                        </m:sSub>
                        <m:r>
                          <a:rPr lang="en-US" i="1">
                            <a:latin typeface="Cambria Math" charset="0"/>
                          </a:rPr>
                          <m:t> , </m:t>
                        </m:r>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1</m:t>
                            </m:r>
                          </m:sub>
                        </m:sSub>
                      </m:e>
                    </m:d>
                  </m:oMath>
                </a14:m>
                <a:r>
                  <a:rPr lang="en-US" dirty="0"/>
                  <a:t>-block sparse</a:t>
                </a:r>
              </a:p>
              <a:p>
                <a:pPr>
                  <a:lnSpc>
                    <a:spcPct val="100000"/>
                  </a:lnSpc>
                  <a:spcBef>
                    <a:spcPts val="0"/>
                  </a:spcBef>
                </a:pPr>
                <a:endParaRPr lang="en-US" dirty="0"/>
              </a:p>
            </p:txBody>
          </p:sp>
        </mc:Choice>
        <mc:Fallback xmlns="">
          <p:sp>
            <p:nvSpPr>
              <p:cNvPr id="9" name="Content Placeholder 2">
                <a:extLst>
                  <a:ext uri="{FF2B5EF4-FFF2-40B4-BE49-F238E27FC236}">
                    <a16:creationId xmlns:a16="http://schemas.microsoft.com/office/drawing/2014/main" id="{5E6F75A8-EDD2-F149-AE39-7CBD58CB446C}"/>
                  </a:ext>
                </a:extLst>
              </p:cNvPr>
              <p:cNvSpPr>
                <a:spLocks noGrp="1" noRot="1" noChangeAspect="1" noMove="1" noResize="1" noEditPoints="1" noAdjustHandles="1" noChangeArrowheads="1" noChangeShapeType="1" noTextEdit="1"/>
              </p:cNvSpPr>
              <p:nvPr>
                <p:ph idx="1"/>
              </p:nvPr>
            </p:nvSpPr>
            <p:spPr>
              <a:xfrm>
                <a:off x="838200" y="1825625"/>
                <a:ext cx="4919663" cy="4351338"/>
              </a:xfrm>
              <a:blipFill>
                <a:blip r:embed="rId6"/>
                <a:stretch>
                  <a:fillRect l="-2062" t="-1462"/>
                </a:stretch>
              </a:blipFill>
            </p:spPr>
            <p:txBody>
              <a:bodyPr/>
              <a:lstStyle/>
              <a:p>
                <a:r>
                  <a:rPr lang="en-US">
                    <a:noFill/>
                  </a:rPr>
                  <a:t> </a:t>
                </a:r>
              </a:p>
            </p:txBody>
          </p:sp>
        </mc:Fallback>
      </mc:AlternateContent>
    </p:spTree>
    <p:extLst>
      <p:ext uri="{BB962C8B-B14F-4D97-AF65-F5344CB8AC3E}">
        <p14:creationId xmlns:p14="http://schemas.microsoft.com/office/powerpoint/2010/main" val="2481912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Ideas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4919663" cy="4351338"/>
              </a:xfrm>
            </p:spPr>
            <p:txBody>
              <a:bodyPr>
                <a:noAutofit/>
              </a:bodyPr>
              <a:lstStyle/>
              <a:p>
                <a:pPr>
                  <a:lnSpc>
                    <a:spcPct val="100000"/>
                  </a:lnSpc>
                  <a:spcBef>
                    <a:spcPts val="0"/>
                  </a:spcBef>
                </a:pPr>
                <a14:m>
                  <m:oMath xmlns:m="http://schemas.openxmlformats.org/officeDocument/2006/math">
                    <m:acc>
                      <m:accPr>
                        <m:chr m:val="̂"/>
                        <m:ctrlPr>
                          <a:rPr lang="en-US" i="1" smtClean="0">
                            <a:latin typeface="Cambria Math" panose="02040503050406030204" pitchFamily="18" charset="0"/>
                          </a:rPr>
                        </m:ctrlPr>
                      </m:accPr>
                      <m:e>
                        <m:r>
                          <a:rPr lang="en-US" i="1">
                            <a:latin typeface="Cambria Math" charset="0"/>
                          </a:rPr>
                          <m:t>𝑋</m:t>
                        </m:r>
                      </m:e>
                    </m:acc>
                  </m:oMath>
                </a14:m>
                <a:r>
                  <a:rPr lang="en-US" dirty="0"/>
                  <a:t>: </a:t>
                </a:r>
                <a14:m>
                  <m:oMath xmlns:m="http://schemas.openxmlformats.org/officeDocument/2006/math">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0</m:t>
                            </m:r>
                          </m:sub>
                        </m:sSub>
                        <m:r>
                          <a:rPr lang="en-US" i="1">
                            <a:latin typeface="Cambria Math" charset="0"/>
                          </a:rPr>
                          <m:t> , </m:t>
                        </m:r>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1</m:t>
                            </m:r>
                          </m:sub>
                        </m:sSub>
                      </m:e>
                    </m:d>
                  </m:oMath>
                </a14:m>
                <a:r>
                  <a:rPr lang="en-US" dirty="0"/>
                  <a:t>-block sparse</a:t>
                </a:r>
              </a:p>
              <a:p>
                <a:pPr lvl="1">
                  <a:lnSpc>
                    <a:spcPct val="100000"/>
                  </a:lnSpc>
                  <a:spcBef>
                    <a:spcPts val="0"/>
                  </a:spcBef>
                </a:pPr>
                <a:endParaRPr lang="en-US" dirty="0"/>
              </a:p>
              <a:p>
                <a:pPr lvl="1">
                  <a:lnSpc>
                    <a:spcPct val="100000"/>
                  </a:lnSpc>
                  <a:spcBef>
                    <a:spcPts val="0"/>
                  </a:spcBef>
                </a:pPr>
                <a:endParaRPr lang="en-US" dirty="0"/>
              </a:p>
              <a:p>
                <a:pPr>
                  <a:lnSpc>
                    <a:spcPct val="100000"/>
                  </a:lnSpc>
                  <a:spcBef>
                    <a:spcPts val="0"/>
                  </a:spcBef>
                </a:pPr>
                <a:r>
                  <a:rPr lang="en-US" dirty="0">
                    <a:solidFill>
                      <a:srgbClr val="FF0000"/>
                    </a:solidFill>
                  </a:rPr>
                  <a:t>Reduced signal</a:t>
                </a:r>
                <a:r>
                  <a:rPr lang="en-US" dirty="0"/>
                  <a:t>                      </a:t>
                </a:r>
                <a14:m>
                  <m:oMath xmlns:m="http://schemas.openxmlformats.org/officeDocument/2006/math">
                    <m:acc>
                      <m:accPr>
                        <m:chr m:val="̂"/>
                        <m:ctrlPr>
                          <a:rPr lang="en-US" i="1">
                            <a:latin typeface="Cambria Math" panose="02040503050406030204" pitchFamily="18" charset="0"/>
                          </a:rPr>
                        </m:ctrlPr>
                      </m:accPr>
                      <m:e>
                        <m:r>
                          <a:rPr lang="en-US" i="1">
                            <a:latin typeface="Cambria Math" charset="0"/>
                          </a:rPr>
                          <m:t>𝑍</m:t>
                        </m:r>
                        <m:r>
                          <a:rPr lang="en-US" i="1">
                            <a:latin typeface="Cambria Math" charset="0"/>
                          </a:rPr>
                          <m:t> </m:t>
                        </m:r>
                      </m:e>
                    </m:acc>
                    <m:r>
                      <a:rPr lang="en-US" b="0" i="1" smtClean="0">
                        <a:latin typeface="Cambria Math" panose="02040503050406030204" pitchFamily="18" charset="0"/>
                      </a:rPr>
                      <m:t>(</m:t>
                    </m:r>
                    <m:r>
                      <a:rPr lang="en-US" b="0" i="1" smtClean="0">
                        <a:latin typeface="Cambria Math" panose="02040503050406030204" pitchFamily="18" charset="0"/>
                      </a:rPr>
                      <m:t>𝑗</m:t>
                    </m:r>
                    <m:r>
                      <a:rPr lang="en-US" b="0" i="1" smtClean="0">
                        <a:latin typeface="Cambria Math" panose="02040503050406030204" pitchFamily="18" charset="0"/>
                      </a:rPr>
                      <m:t>)=</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charset="0"/>
                                  </a:rPr>
                                  <m:t>𝐺</m:t>
                                </m:r>
                              </m:e>
                            </m:acc>
                            <m:r>
                              <a:rPr lang="en-US" i="1">
                                <a:latin typeface="Cambria Math" charset="0"/>
                                <a:ea typeface="Cambria Math" charset="0"/>
                                <a:cs typeface="Cambria Math" charset="0"/>
                              </a:rPr>
                              <m:t>⋆</m:t>
                            </m:r>
                            <m:acc>
                              <m:accPr>
                                <m:chr m:val="̂"/>
                                <m:ctrlPr>
                                  <a:rPr lang="en-US" i="1">
                                    <a:latin typeface="Cambria Math" panose="02040503050406030204" pitchFamily="18" charset="0"/>
                                    <a:ea typeface="Cambria Math" charset="0"/>
                                    <a:cs typeface="Cambria Math" charset="0"/>
                                  </a:rPr>
                                </m:ctrlPr>
                              </m:accPr>
                              <m:e>
                                <m:r>
                                  <a:rPr lang="en-US" i="1">
                                    <a:latin typeface="Cambria Math" charset="0"/>
                                    <a:ea typeface="Cambria Math" charset="0"/>
                                    <a:cs typeface="Cambria Math" charset="0"/>
                                  </a:rPr>
                                  <m:t>𝑋</m:t>
                                </m:r>
                              </m:e>
                            </m:acc>
                          </m:e>
                        </m:d>
                      </m:e>
                      <m:sub>
                        <m:r>
                          <a:rPr lang="en-US" i="1">
                            <a:latin typeface="Cambria Math" charset="0"/>
                          </a:rPr>
                          <m:t>𝑗</m:t>
                        </m:r>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1</m:t>
                            </m:r>
                          </m:sub>
                        </m:sSub>
                      </m:sub>
                    </m:sSub>
                  </m:oMath>
                </a14:m>
                <a:r>
                  <a:rPr lang="en-US" dirty="0"/>
                  <a:t>; </a:t>
                </a:r>
                <a14:m>
                  <m:oMath xmlns:m="http://schemas.openxmlformats.org/officeDocument/2006/math">
                    <m:r>
                      <a:rPr lang="en-US" i="1" dirty="0">
                        <a:latin typeface="Cambria Math" charset="0"/>
                      </a:rPr>
                      <m:t>𝑗</m:t>
                    </m:r>
                    <m:r>
                      <a:rPr lang="en-US" i="1">
                        <a:latin typeface="Cambria Math" charset="0"/>
                        <a:ea typeface="Cambria Math" charset="0"/>
                        <a:cs typeface="Cambria Math" charset="0"/>
                      </a:rPr>
                      <m:t>∈</m:t>
                    </m:r>
                    <m:d>
                      <m:dPr>
                        <m:begChr m:val="["/>
                        <m:endChr m:val="]"/>
                        <m:ctrlPr>
                          <a:rPr lang="en-US" i="1">
                            <a:latin typeface="Cambria Math" panose="02040503050406030204" pitchFamily="18" charset="0"/>
                            <a:ea typeface="Cambria Math" charset="0"/>
                            <a:cs typeface="Cambria Math" charset="0"/>
                          </a:rPr>
                        </m:ctrlPr>
                      </m:dPr>
                      <m:e>
                        <m:f>
                          <m:fPr>
                            <m:ctrlPr>
                              <a:rPr lang="en-US"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𝑛</m:t>
                            </m:r>
                          </m:num>
                          <m:den>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den>
                        </m:f>
                      </m:e>
                    </m:d>
                  </m:oMath>
                </a14:m>
                <a:endParaRPr lang="en-US" i="1" dirty="0">
                  <a:latin typeface="Cambria Math" charset="0"/>
                </a:endParaRPr>
              </a:p>
              <a:p>
                <a:pPr lvl="1">
                  <a:lnSpc>
                    <a:spcPct val="100000"/>
                  </a:lnSpc>
                  <a:spcBef>
                    <a:spcPts val="0"/>
                  </a:spcBef>
                </a:pPr>
                <a:endParaRPr lang="en-US" i="1" dirty="0">
                  <a:latin typeface="Cambria Math" panose="02040503050406030204" pitchFamily="18" charset="0"/>
                </a:endParaRPr>
              </a:p>
              <a:p>
                <a:pPr>
                  <a:lnSpc>
                    <a:spcPct val="100000"/>
                  </a:lnSpc>
                  <a:spcBef>
                    <a:spcPts val="0"/>
                  </a:spcBef>
                </a:pPr>
                <a:r>
                  <a:rPr lang="en-US" dirty="0">
                    <a:solidFill>
                      <a:schemeClr val="accent1">
                        <a:lumMod val="75000"/>
                      </a:schemeClr>
                    </a:solidFill>
                  </a:rPr>
                  <a:t>Good news:</a:t>
                </a:r>
                <a:endParaRPr lang="en-US" i="1" dirty="0">
                  <a:solidFill>
                    <a:schemeClr val="accent1">
                      <a:lumMod val="75000"/>
                    </a:schemeClr>
                  </a:solidFill>
                  <a:latin typeface="Cambria Math" panose="02040503050406030204" pitchFamily="18" charset="0"/>
                </a:endParaRPr>
              </a:p>
              <a:p>
                <a:pPr lvl="1">
                  <a:lnSpc>
                    <a:spcPct val="100000"/>
                  </a:lnSpc>
                  <a:spcBef>
                    <a:spcPts val="0"/>
                  </a:spcBef>
                </a:pPr>
                <a14:m>
                  <m:oMath xmlns:m="http://schemas.openxmlformats.org/officeDocument/2006/math">
                    <m:acc>
                      <m:accPr>
                        <m:chr m:val="̂"/>
                        <m:ctrlPr>
                          <a:rPr lang="en-US" i="1">
                            <a:latin typeface="Cambria Math" panose="02040503050406030204" pitchFamily="18" charset="0"/>
                          </a:rPr>
                        </m:ctrlPr>
                      </m:accPr>
                      <m:e>
                        <m:r>
                          <a:rPr lang="en-US" i="1">
                            <a:latin typeface="Cambria Math" charset="0"/>
                          </a:rPr>
                          <m:t>𝑍</m:t>
                        </m:r>
                        <m:r>
                          <a:rPr lang="en-US" i="1">
                            <a:latin typeface="Cambria Math" charset="0"/>
                          </a:rPr>
                          <m:t> </m:t>
                        </m:r>
                      </m:e>
                    </m:acc>
                  </m:oMath>
                </a14:m>
                <a:r>
                  <a:rPr lang="en-US" dirty="0"/>
                  <a:t>: </a:t>
                </a:r>
                <a14:m>
                  <m:oMath xmlns:m="http://schemas.openxmlformats.org/officeDocument/2006/math">
                    <m:r>
                      <a:rPr lang="en-US" i="1">
                        <a:latin typeface="Cambria Math" charset="0"/>
                      </a:rPr>
                      <m:t>𝑂</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0</m:t>
                            </m:r>
                          </m:sub>
                        </m:sSub>
                      </m:e>
                    </m:d>
                  </m:oMath>
                </a14:m>
                <a:r>
                  <a:rPr lang="en-US" dirty="0"/>
                  <a:t>-sparse</a:t>
                </a:r>
              </a:p>
              <a:p>
                <a:pPr>
                  <a:lnSpc>
                    <a:spcPct val="100000"/>
                  </a:lnSpc>
                  <a:spcBef>
                    <a:spcPts val="0"/>
                  </a:spcBef>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4919663" cy="4351338"/>
              </a:xfrm>
              <a:blipFill>
                <a:blip r:embed="rId3"/>
                <a:stretch>
                  <a:fillRect l="-2062" t="-1462"/>
                </a:stretch>
              </a:blipFill>
            </p:spPr>
            <p:txBody>
              <a:bodyPr/>
              <a:lstStyle/>
              <a:p>
                <a:r>
                  <a:rPr lang="en-US">
                    <a:noFill/>
                  </a:rPr>
                  <a:t> </a:t>
                </a:r>
              </a:p>
            </p:txBody>
          </p:sp>
        </mc:Fallback>
      </mc:AlternateContent>
      <p:pic>
        <p:nvPicPr>
          <p:cNvPr id="4"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5245" y="1678932"/>
            <a:ext cx="6003355" cy="4485462"/>
          </a:xfrm>
          <a:prstGeom prst="rect">
            <a:avLst/>
          </a:prstGeom>
        </p:spPr>
      </p:pic>
      <p:sp>
        <p:nvSpPr>
          <p:cNvPr id="6" name="Slide Number Placeholder 5"/>
          <p:cNvSpPr>
            <a:spLocks noGrp="1"/>
          </p:cNvSpPr>
          <p:nvPr>
            <p:ph type="sldNum" sz="quarter" idx="12"/>
          </p:nvPr>
        </p:nvSpPr>
        <p:spPr/>
        <p:txBody>
          <a:bodyPr/>
          <a:lstStyle/>
          <a:p>
            <a:fld id="{446FA672-7A74-F74D-B4A0-0C25E4ABFF5C}" type="slidenum">
              <a:rPr lang="en-US" smtClean="0"/>
              <a:t>25</a:t>
            </a:fld>
            <a:endParaRPr lang="en-US"/>
          </a:p>
        </p:txBody>
      </p:sp>
    </p:spTree>
    <p:extLst>
      <p:ext uri="{BB962C8B-B14F-4D97-AF65-F5344CB8AC3E}">
        <p14:creationId xmlns:p14="http://schemas.microsoft.com/office/powerpoint/2010/main" val="2938960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Ideas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4919663" cy="4351338"/>
              </a:xfrm>
            </p:spPr>
            <p:txBody>
              <a:bodyPr>
                <a:noAutofit/>
              </a:bodyPr>
              <a:lstStyle/>
              <a:p>
                <a:pPr>
                  <a:lnSpc>
                    <a:spcPct val="100000"/>
                  </a:lnSpc>
                  <a:spcBef>
                    <a:spcPts val="0"/>
                  </a:spcBef>
                </a:pPr>
                <a:r>
                  <a:rPr lang="en-US" dirty="0">
                    <a:solidFill>
                      <a:schemeClr val="accent1">
                        <a:lumMod val="75000"/>
                      </a:schemeClr>
                    </a:solidFill>
                  </a:rPr>
                  <a:t>Good news:</a:t>
                </a:r>
                <a:r>
                  <a:rPr lang="en-US" i="1" dirty="0">
                    <a:solidFill>
                      <a:schemeClr val="accent1">
                        <a:lumMod val="75000"/>
                      </a:schemeClr>
                    </a:solidFill>
                    <a:latin typeface="Cambria Math" panose="02040503050406030204" pitchFamily="18" charset="0"/>
                  </a:rPr>
                  <a:t> </a:t>
                </a:r>
              </a:p>
              <a:p>
                <a:pPr lvl="1">
                  <a:lnSpc>
                    <a:spcPct val="100000"/>
                  </a:lnSpc>
                  <a:spcBef>
                    <a:spcPts val="0"/>
                  </a:spcBef>
                </a:pPr>
                <a14:m>
                  <m:oMath xmlns:m="http://schemas.openxmlformats.org/officeDocument/2006/math">
                    <m:r>
                      <a:rPr lang="en-US" i="1">
                        <a:latin typeface="Cambria Math" panose="02040503050406030204" pitchFamily="18" charset="0"/>
                      </a:rPr>
                      <m:t>𝐺</m:t>
                    </m:r>
                  </m:oMath>
                </a14:m>
                <a:r>
                  <a:rPr lang="en-US" dirty="0"/>
                  <a:t>: compact support</a:t>
                </a:r>
              </a:p>
              <a:p>
                <a:pPr lvl="1">
                  <a:lnSpc>
                    <a:spcPct val="100000"/>
                  </a:lnSpc>
                  <a:spcBef>
                    <a:spcPts val="0"/>
                  </a:spcBef>
                </a:pPr>
                <a:endParaRPr lang="en-US" dirty="0"/>
              </a:p>
              <a:p>
                <a:pPr>
                  <a:lnSpc>
                    <a:spcPct val="100000"/>
                  </a:lnSpc>
                  <a:spcBef>
                    <a:spcPts val="0"/>
                  </a:spcBef>
                </a:pPr>
                <a:r>
                  <a:rPr lang="en-US" dirty="0">
                    <a:solidFill>
                      <a:srgbClr val="FF0000"/>
                    </a:solidFill>
                  </a:rPr>
                  <a:t>Reduced signal</a:t>
                </a:r>
                <a:r>
                  <a:rPr lang="en-US" dirty="0"/>
                  <a:t>                      </a:t>
                </a:r>
                <a14:m>
                  <m:oMath xmlns:m="http://schemas.openxmlformats.org/officeDocument/2006/math">
                    <m:acc>
                      <m:accPr>
                        <m:chr m:val="̂"/>
                        <m:ctrlPr>
                          <a:rPr lang="en-US" i="1">
                            <a:latin typeface="Cambria Math" panose="02040503050406030204" pitchFamily="18" charset="0"/>
                          </a:rPr>
                        </m:ctrlPr>
                      </m:accPr>
                      <m:e>
                        <m:r>
                          <a:rPr lang="en-US" i="1">
                            <a:latin typeface="Cambria Math" charset="0"/>
                          </a:rPr>
                          <m:t>𝑍</m:t>
                        </m:r>
                        <m:r>
                          <a:rPr lang="en-US" i="1">
                            <a:latin typeface="Cambria Math" charset="0"/>
                          </a:rPr>
                          <m:t> </m:t>
                        </m:r>
                      </m:e>
                    </m:acc>
                    <m:r>
                      <a:rPr lang="en-US" b="0" i="1" smtClean="0">
                        <a:latin typeface="Cambria Math" panose="02040503050406030204" pitchFamily="18" charset="0"/>
                      </a:rPr>
                      <m:t>(</m:t>
                    </m:r>
                    <m:r>
                      <a:rPr lang="en-US" b="0" i="1" smtClean="0">
                        <a:latin typeface="Cambria Math" panose="02040503050406030204" pitchFamily="18" charset="0"/>
                      </a:rPr>
                      <m:t>𝑗</m:t>
                    </m:r>
                    <m:r>
                      <a:rPr lang="en-US" b="0" i="1" smtClean="0">
                        <a:latin typeface="Cambria Math" panose="02040503050406030204" pitchFamily="18" charset="0"/>
                      </a:rPr>
                      <m:t>)=</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charset="0"/>
                                  </a:rPr>
                                  <m:t>𝐺</m:t>
                                </m:r>
                              </m:e>
                            </m:acc>
                            <m:r>
                              <a:rPr lang="en-US" i="1">
                                <a:latin typeface="Cambria Math" charset="0"/>
                                <a:ea typeface="Cambria Math" charset="0"/>
                                <a:cs typeface="Cambria Math" charset="0"/>
                              </a:rPr>
                              <m:t>⋆</m:t>
                            </m:r>
                            <m:acc>
                              <m:accPr>
                                <m:chr m:val="̂"/>
                                <m:ctrlPr>
                                  <a:rPr lang="en-US" i="1">
                                    <a:latin typeface="Cambria Math" panose="02040503050406030204" pitchFamily="18" charset="0"/>
                                    <a:ea typeface="Cambria Math" charset="0"/>
                                    <a:cs typeface="Cambria Math" charset="0"/>
                                  </a:rPr>
                                </m:ctrlPr>
                              </m:accPr>
                              <m:e>
                                <m:r>
                                  <a:rPr lang="en-US" i="1">
                                    <a:latin typeface="Cambria Math" charset="0"/>
                                    <a:ea typeface="Cambria Math" charset="0"/>
                                    <a:cs typeface="Cambria Math" charset="0"/>
                                  </a:rPr>
                                  <m:t>𝑋</m:t>
                                </m:r>
                              </m:e>
                            </m:acc>
                          </m:e>
                        </m:d>
                      </m:e>
                      <m:sub>
                        <m:r>
                          <a:rPr lang="en-US" i="1">
                            <a:latin typeface="Cambria Math" charset="0"/>
                          </a:rPr>
                          <m:t>𝑗</m:t>
                        </m:r>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1</m:t>
                            </m:r>
                          </m:sub>
                        </m:sSub>
                      </m:sub>
                    </m:sSub>
                  </m:oMath>
                </a14:m>
                <a:r>
                  <a:rPr lang="en-US" dirty="0"/>
                  <a:t>; </a:t>
                </a:r>
                <a14:m>
                  <m:oMath xmlns:m="http://schemas.openxmlformats.org/officeDocument/2006/math">
                    <m:r>
                      <a:rPr lang="en-US" i="1" dirty="0">
                        <a:latin typeface="Cambria Math" charset="0"/>
                      </a:rPr>
                      <m:t>𝑗</m:t>
                    </m:r>
                    <m:r>
                      <a:rPr lang="en-US" i="1">
                        <a:latin typeface="Cambria Math" charset="0"/>
                        <a:ea typeface="Cambria Math" charset="0"/>
                        <a:cs typeface="Cambria Math" charset="0"/>
                      </a:rPr>
                      <m:t>∈</m:t>
                    </m:r>
                    <m:d>
                      <m:dPr>
                        <m:begChr m:val="["/>
                        <m:endChr m:val="]"/>
                        <m:ctrlPr>
                          <a:rPr lang="en-US" i="1">
                            <a:latin typeface="Cambria Math" panose="02040503050406030204" pitchFamily="18" charset="0"/>
                            <a:ea typeface="Cambria Math" charset="0"/>
                            <a:cs typeface="Cambria Math" charset="0"/>
                          </a:rPr>
                        </m:ctrlPr>
                      </m:dPr>
                      <m:e>
                        <m:f>
                          <m:fPr>
                            <m:ctrlPr>
                              <a:rPr lang="en-US"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𝑛</m:t>
                            </m:r>
                          </m:num>
                          <m:den>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den>
                        </m:f>
                      </m:e>
                    </m:d>
                  </m:oMath>
                </a14:m>
                <a:endParaRPr lang="en-US" i="1" dirty="0">
                  <a:latin typeface="Cambria Math" charset="0"/>
                </a:endParaRPr>
              </a:p>
              <a:p>
                <a:pPr lvl="1">
                  <a:lnSpc>
                    <a:spcPct val="100000"/>
                  </a:lnSpc>
                  <a:spcBef>
                    <a:spcPts val="0"/>
                  </a:spcBef>
                </a:pPr>
                <a:endParaRPr lang="en-US" i="1" dirty="0">
                  <a:latin typeface="Cambria Math" panose="02040503050406030204" pitchFamily="18" charset="0"/>
                </a:endParaRPr>
              </a:p>
              <a:p>
                <a:pPr>
                  <a:lnSpc>
                    <a:spcPct val="100000"/>
                  </a:lnSpc>
                  <a:spcBef>
                    <a:spcPts val="0"/>
                  </a:spcBef>
                </a:pPr>
                <a14:m>
                  <m:oMath xmlns:m="http://schemas.openxmlformats.org/officeDocument/2006/math">
                    <m:r>
                      <a:rPr lang="en-US" b="0" i="1" smtClean="0">
                        <a:latin typeface="Cambria Math" panose="02040503050406030204" pitchFamily="18" charset="0"/>
                      </a:rPr>
                      <m:t>𝑍</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nary>
                      <m:naryPr>
                        <m:chr m:val="∑"/>
                        <m:supHide m:val="on"/>
                        <m:ctrlPr>
                          <a:rPr lang="en-US" i="1" smtClean="0">
                            <a:latin typeface="Cambria Math" panose="02040503050406030204" pitchFamily="18" charset="0"/>
                          </a:rPr>
                        </m:ctrlPr>
                      </m:naryPr>
                      <m:sub>
                        <m:r>
                          <m:rPr>
                            <m:brk m:alnAt="7"/>
                          </m:rPr>
                          <a:rPr lang="en-US" b="0" i="1" smtClean="0">
                            <a:latin typeface="Cambria Math" panose="02040503050406030204" pitchFamily="18" charset="0"/>
                          </a:rPr>
                          <m:t>𝑖</m:t>
                        </m:r>
                        <m:r>
                          <a:rPr lang="en-US" i="1">
                            <a:latin typeface="Cambria Math" charset="0"/>
                            <a:ea typeface="Cambria Math" charset="0"/>
                            <a:cs typeface="Cambria Math" charset="0"/>
                          </a:rPr>
                          <m:t>∈</m:t>
                        </m:r>
                        <m:r>
                          <a:rPr lang="en-US" b="0" i="1" smtClean="0">
                            <a:latin typeface="Cambria Math" panose="02040503050406030204" pitchFamily="18"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panose="02040503050406030204" pitchFamily="18" charset="0"/>
                                <a:ea typeface="Cambria Math" charset="0"/>
                                <a:cs typeface="Cambria Math" charset="0"/>
                              </a:rPr>
                              <m:t>𝑘</m:t>
                            </m:r>
                          </m:e>
                          <m:sub>
                            <m:r>
                              <a:rPr lang="en-US" b="0" i="1" smtClean="0">
                                <a:latin typeface="Cambria Math" panose="02040503050406030204" pitchFamily="18" charset="0"/>
                                <a:ea typeface="Cambria Math" charset="0"/>
                                <a:cs typeface="Cambria Math" charset="0"/>
                              </a:rPr>
                              <m:t>1</m:t>
                            </m:r>
                          </m:sub>
                        </m:sSub>
                        <m:r>
                          <a:rPr lang="en-US" b="0" i="1" smtClean="0">
                            <a:latin typeface="Cambria Math" panose="02040503050406030204" pitchFamily="18" charset="0"/>
                            <a:ea typeface="Cambria Math" charset="0"/>
                            <a:cs typeface="Cambria Math" charset="0"/>
                          </a:rPr>
                          <m:t>]</m:t>
                        </m:r>
                      </m:sub>
                      <m:sup/>
                      <m:e>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𝐺</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charset="0"/>
                                    <a:cs typeface="Cambria Math" charset="0"/>
                                  </a:rPr>
                                  <m:t>𝑋</m:t>
                                </m:r>
                              </m:e>
                            </m:d>
                          </m:e>
                          <m:sub>
                            <m:r>
                              <a:rPr lang="en-US" b="0" i="1" smtClean="0">
                                <a:latin typeface="Cambria Math" panose="02040503050406030204" pitchFamily="18" charset="0"/>
                              </a:rPr>
                              <m:t>𝑖</m:t>
                            </m:r>
                            <m:f>
                              <m:fPr>
                                <m:ctrlPr>
                                  <a:rPr lang="en-US"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𝑛</m:t>
                                </m:r>
                              </m:num>
                              <m:den>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den>
                            </m:f>
                            <m:r>
                              <a:rPr lang="en-US" b="0" i="1" smtClean="0">
                                <a:latin typeface="Cambria Math" panose="02040503050406030204" pitchFamily="18" charset="0"/>
                                <a:ea typeface="Cambria Math" charset="0"/>
                                <a:cs typeface="Cambria Math" charset="0"/>
                              </a:rPr>
                              <m:t>+</m:t>
                            </m:r>
                            <m:r>
                              <a:rPr lang="en-US" b="0" i="1" smtClean="0">
                                <a:latin typeface="Cambria Math" panose="02040503050406030204" pitchFamily="18" charset="0"/>
                                <a:ea typeface="Cambria Math" charset="0"/>
                                <a:cs typeface="Cambria Math" charset="0"/>
                              </a:rPr>
                              <m:t>𝑡</m:t>
                            </m:r>
                          </m:sub>
                        </m:sSub>
                      </m:e>
                    </m:nary>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4919663" cy="4351338"/>
              </a:xfrm>
              <a:blipFill>
                <a:blip r:embed="rId3"/>
                <a:stretch>
                  <a:fillRect l="-2062" t="-1754"/>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446FA672-7A74-F74D-B4A0-0C25E4ABFF5C}" type="slidenum">
              <a:rPr lang="en-US" smtClean="0"/>
              <a:t>26</a:t>
            </a:fld>
            <a:endParaRPr lang="en-US"/>
          </a:p>
        </p:txBody>
      </p:sp>
      <p:pic>
        <p:nvPicPr>
          <p:cNvPr id="7" name="Picture 6">
            <a:extLst>
              <a:ext uri="{FF2B5EF4-FFF2-40B4-BE49-F238E27FC236}">
                <a16:creationId xmlns:a16="http://schemas.microsoft.com/office/drawing/2014/main" id="{42AD8310-A8A0-B246-920C-D5CFBE6D669D}"/>
              </a:ext>
            </a:extLst>
          </p:cNvPr>
          <p:cNvPicPr>
            <a:picLocks noChangeAspect="1"/>
          </p:cNvPicPr>
          <p:nvPr/>
        </p:nvPicPr>
        <p:blipFill rotWithShape="1">
          <a:blip r:embed="rId4"/>
          <a:srcRect l="6835" r="7386"/>
          <a:stretch/>
        </p:blipFill>
        <p:spPr>
          <a:xfrm>
            <a:off x="5341177" y="2196246"/>
            <a:ext cx="6700766" cy="3472533"/>
          </a:xfrm>
          <a:prstGeom prst="rect">
            <a:avLst/>
          </a:prstGeom>
        </p:spPr>
      </p:pic>
    </p:spTree>
    <p:extLst>
      <p:ext uri="{BB962C8B-B14F-4D97-AF65-F5344CB8AC3E}">
        <p14:creationId xmlns:p14="http://schemas.microsoft.com/office/powerpoint/2010/main" val="316434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Ideas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1" y="1825625"/>
                <a:ext cx="4648200" cy="4351338"/>
              </a:xfrm>
            </p:spPr>
            <p:txBody>
              <a:bodyPr>
                <a:noAutofit/>
              </a:bodyPr>
              <a:lstStyle/>
              <a:p>
                <a:pPr>
                  <a:lnSpc>
                    <a:spcPct val="100000"/>
                  </a:lnSpc>
                  <a:spcBef>
                    <a:spcPts val="0"/>
                  </a:spcBef>
                </a:pPr>
                <a:r>
                  <a:rPr lang="en-US" dirty="0">
                    <a:solidFill>
                      <a:srgbClr val="FF0000"/>
                    </a:solidFill>
                  </a:rPr>
                  <a:t>Major Challenge:</a:t>
                </a:r>
              </a:p>
              <a:p>
                <a:pPr>
                  <a:lnSpc>
                    <a:spcPct val="100000"/>
                  </a:lnSpc>
                  <a:spcBef>
                    <a:spcPts val="0"/>
                  </a:spcBef>
                </a:pPr>
                <a:endParaRPr lang="en-US" i="1" dirty="0">
                  <a:solidFill>
                    <a:srgbClr val="FF0000"/>
                  </a:solidFill>
                  <a:latin typeface="Cambria Math" panose="02040503050406030204" pitchFamily="18" charset="0"/>
                </a:endParaRPr>
              </a:p>
              <a:p>
                <a:r>
                  <a:rPr lang="en-US" sz="2400" dirty="0"/>
                  <a:t>If </a:t>
                </a:r>
                <a14:m>
                  <m:oMath xmlns:m="http://schemas.openxmlformats.org/officeDocument/2006/math">
                    <m:acc>
                      <m:accPr>
                        <m:chr m:val="̂"/>
                        <m:ctrlPr>
                          <a:rPr lang="en-US" sz="2400" i="1" dirty="0" smtClean="0">
                            <a:latin typeface="Cambria Math" panose="02040503050406030204" pitchFamily="18" charset="0"/>
                          </a:rPr>
                        </m:ctrlPr>
                      </m:accPr>
                      <m:e>
                        <m:r>
                          <a:rPr lang="en-US" sz="2400" b="0" i="1" dirty="0" smtClean="0">
                            <a:latin typeface="Cambria Math" panose="02040503050406030204" pitchFamily="18" charset="0"/>
                          </a:rPr>
                          <m:t>𝑋</m:t>
                        </m:r>
                      </m:e>
                    </m:acc>
                  </m:oMath>
                </a14:m>
                <a:r>
                  <a:rPr lang="en-US" sz="2400" dirty="0"/>
                  <a:t> is 1-block sparse with block size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𝑘</m:t>
                        </m:r>
                      </m:e>
                      <m:sub>
                        <m:r>
                          <a:rPr lang="en-US" sz="2400" b="0" i="1" smtClean="0">
                            <a:latin typeface="Cambria Math" panose="02040503050406030204" pitchFamily="18" charset="0"/>
                          </a:rPr>
                          <m:t>1</m:t>
                        </m:r>
                      </m:sub>
                    </m:sSub>
                  </m:oMath>
                </a14:m>
                <a:r>
                  <a:rPr lang="en-US" sz="2400" dirty="0"/>
                  <a:t>, its energy could be entirely concentrated on only a </a:t>
                </a:r>
                <a14:m>
                  <m:oMath xmlns:m="http://schemas.openxmlformats.org/officeDocument/2006/math">
                    <m:f>
                      <m:fPr>
                        <m:ctrlPr>
                          <a:rPr lang="en-US" sz="2400" i="1" dirty="0" smtClean="0">
                            <a:latin typeface="Cambria Math" panose="02040503050406030204" pitchFamily="18" charset="0"/>
                          </a:rPr>
                        </m:ctrlPr>
                      </m:fPr>
                      <m:num>
                        <m:r>
                          <a:rPr lang="en-US" sz="2400" i="1" dirty="0" smtClean="0">
                            <a:latin typeface="Cambria Math" panose="02040503050406030204" pitchFamily="18" charset="0"/>
                          </a:rPr>
                          <m:t>1</m:t>
                        </m:r>
                      </m:num>
                      <m:den>
                        <m:sSub>
                          <m:sSubPr>
                            <m:ctrlPr>
                              <a:rPr lang="en-US" sz="2400" b="0" i="1" dirty="0" smtClean="0">
                                <a:latin typeface="Cambria Math" panose="02040503050406030204" pitchFamily="18" charset="0"/>
                              </a:rPr>
                            </m:ctrlPr>
                          </m:sSubPr>
                          <m:e>
                            <m:r>
                              <a:rPr lang="en-US" sz="2400" i="1" dirty="0" smtClean="0">
                                <a:latin typeface="Cambria Math" panose="02040503050406030204" pitchFamily="18" charset="0"/>
                              </a:rPr>
                              <m:t>𝑘</m:t>
                            </m:r>
                          </m:e>
                          <m:sub>
                            <m:r>
                              <a:rPr lang="en-US" sz="2400" i="1" dirty="0" smtClean="0">
                                <a:latin typeface="Cambria Math" panose="02040503050406030204" pitchFamily="18" charset="0"/>
                              </a:rPr>
                              <m:t>1</m:t>
                            </m:r>
                          </m:sub>
                        </m:sSub>
                      </m:den>
                    </m:f>
                  </m:oMath>
                </a14:m>
                <a:r>
                  <a:rPr lang="en-US" sz="2400" dirty="0"/>
                  <a:t> fraction of the time domain!</a:t>
                </a:r>
              </a:p>
              <a:p>
                <a:pPr>
                  <a:lnSpc>
                    <a:spcPct val="100000"/>
                  </a:lnSpc>
                  <a:spcBef>
                    <a:spcPts val="0"/>
                  </a:spcBef>
                </a:pPr>
                <a:endParaRPr lang="en-US" i="1" dirty="0">
                  <a:solidFill>
                    <a:srgbClr val="FF0000"/>
                  </a:solidFill>
                  <a:latin typeface="Cambria Math" panose="02040503050406030204" pitchFamily="18" charset="0"/>
                </a:endParaRPr>
              </a:p>
              <a:p>
                <a:pPr lvl="1">
                  <a:lnSpc>
                    <a:spcPct val="100000"/>
                  </a:lnSpc>
                  <a:spcBef>
                    <a:spcPts val="0"/>
                  </a:spcBef>
                </a:pPr>
                <a:r>
                  <a:rPr lang="en-US" dirty="0">
                    <a:solidFill>
                      <a:srgbClr val="FF0000"/>
                    </a:solidFill>
                    <a:latin typeface="Cambria Math" panose="02040503050406030204" pitchFamily="18" charset="0"/>
                  </a:rPr>
                  <a:t>Where to center the filter?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1" y="1825625"/>
                <a:ext cx="4648200" cy="4351338"/>
              </a:xfrm>
              <a:blipFill>
                <a:blip r:embed="rId3"/>
                <a:stretch>
                  <a:fillRect l="-2180" t="-1754"/>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446FA672-7A74-F74D-B4A0-0C25E4ABFF5C}" type="slidenum">
              <a:rPr lang="en-US" smtClean="0"/>
              <a:t>27</a:t>
            </a:fld>
            <a:endParaRPr lang="en-US"/>
          </a:p>
        </p:txBody>
      </p:sp>
      <p:pic>
        <p:nvPicPr>
          <p:cNvPr id="9" name="Picture 8">
            <a:extLst>
              <a:ext uri="{FF2B5EF4-FFF2-40B4-BE49-F238E27FC236}">
                <a16:creationId xmlns:a16="http://schemas.microsoft.com/office/drawing/2014/main" id="{686FAE16-8CD9-E74C-8B0F-40474AE1BC36}"/>
              </a:ext>
            </a:extLst>
          </p:cNvPr>
          <p:cNvPicPr>
            <a:picLocks noChangeAspect="1"/>
          </p:cNvPicPr>
          <p:nvPr/>
        </p:nvPicPr>
        <p:blipFill rotWithShape="1">
          <a:blip r:embed="rId4"/>
          <a:srcRect l="8884" r="6875"/>
          <a:stretch/>
        </p:blipFill>
        <p:spPr>
          <a:xfrm>
            <a:off x="5387941" y="2205450"/>
            <a:ext cx="6697380" cy="3534166"/>
          </a:xfrm>
          <a:prstGeom prst="rect">
            <a:avLst/>
          </a:prstGeom>
        </p:spPr>
      </p:pic>
    </p:spTree>
    <p:extLst>
      <p:ext uri="{BB962C8B-B14F-4D97-AF65-F5344CB8AC3E}">
        <p14:creationId xmlns:p14="http://schemas.microsoft.com/office/powerpoint/2010/main" val="3687000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Ideas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57708"/>
                <a:ext cx="10515600" cy="4591217"/>
              </a:xfrm>
            </p:spPr>
            <p:txBody>
              <a:bodyPr>
                <a:normAutofit/>
              </a:bodyPr>
              <a:lstStyle/>
              <a:p>
                <a:r>
                  <a:rPr lang="en-US" dirty="0"/>
                  <a:t>Reduce </a:t>
                </a:r>
                <a14:m>
                  <m:oMath xmlns:m="http://schemas.openxmlformats.org/officeDocument/2006/math">
                    <m:r>
                      <a:rPr lang="en-US" i="1" dirty="0">
                        <a:latin typeface="Cambria Math" charset="0"/>
                      </a:rPr>
                      <m:t>(</m:t>
                    </m:r>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r>
                      <a:rPr lang="en-US" i="1" dirty="0">
                        <a:latin typeface="Cambria Math" charset="0"/>
                      </a:rPr>
                      <m:t>, </m:t>
                    </m:r>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1</m:t>
                        </m:r>
                      </m:sub>
                    </m:sSub>
                    <m:r>
                      <a:rPr lang="en-US" i="1" dirty="0">
                        <a:latin typeface="Cambria Math" charset="0"/>
                      </a:rPr>
                      <m:t>)</m:t>
                    </m:r>
                  </m:oMath>
                </a14:m>
                <a:r>
                  <a:rPr lang="en-US" dirty="0"/>
                  <a:t>-block sparse signal to </a:t>
                </a:r>
                <a:r>
                  <a:rPr lang="en-US" b="1" dirty="0"/>
                  <a:t>multiple</a:t>
                </a:r>
                <a:r>
                  <a:rPr lang="en-US" dirty="0"/>
                  <a:t> sparse signals</a:t>
                </a:r>
              </a:p>
              <a:p>
                <a:pPr marL="0" indent="0" algn="ctr">
                  <a:buNone/>
                </a:pPr>
                <a14:m>
                  <m:oMath xmlns:m="http://schemas.openxmlformats.org/officeDocument/2006/math">
                    <m:sSup>
                      <m:sSupPr>
                        <m:ctrlPr>
                          <a:rPr lang="en-US" b="0" i="1" smtClean="0">
                            <a:latin typeface="Cambria Math" panose="02040503050406030204" pitchFamily="18" charset="0"/>
                          </a:rPr>
                        </m:ctrlPr>
                      </m:sSupPr>
                      <m:e>
                        <m:r>
                          <a:rPr lang="en-US" i="1">
                            <a:latin typeface="Cambria Math" panose="02040503050406030204" pitchFamily="18" charset="0"/>
                          </a:rPr>
                          <m:t>𝑍</m:t>
                        </m:r>
                      </m:e>
                      <m:sup>
                        <m:r>
                          <a:rPr lang="en-US" b="0" i="1" smtClean="0">
                            <a:latin typeface="Cambria Math" panose="02040503050406030204" pitchFamily="18" charset="0"/>
                          </a:rPr>
                          <m:t>𝑟</m:t>
                        </m:r>
                      </m:sup>
                    </m:sSup>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nary>
                      <m:naryPr>
                        <m:chr m:val="∑"/>
                        <m:supHide m:val="on"/>
                        <m:ctrlPr>
                          <a:rPr lang="en-US" i="1">
                            <a:latin typeface="Cambria Math" panose="02040503050406030204" pitchFamily="18" charset="0"/>
                          </a:rPr>
                        </m:ctrlPr>
                      </m:naryPr>
                      <m:sub>
                        <m:r>
                          <m:rPr>
                            <m:brk m:alnAt="7"/>
                          </m:rPr>
                          <a:rPr lang="en-US" i="1">
                            <a:latin typeface="Cambria Math" panose="02040503050406030204" pitchFamily="18" charset="0"/>
                          </a:rPr>
                          <m:t>𝑖</m:t>
                        </m:r>
                        <m:r>
                          <a:rPr lang="en-US" i="1">
                            <a:latin typeface="Cambria Math" charset="0"/>
                            <a:ea typeface="Cambria Math" charset="0"/>
                            <a:cs typeface="Cambria Math" charset="0"/>
                          </a:rPr>
                          <m:t>∈</m:t>
                        </m:r>
                        <m:r>
                          <a:rPr lang="en-US" i="1">
                            <a:latin typeface="Cambria Math" panose="02040503050406030204" pitchFamily="18"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panose="02040503050406030204" pitchFamily="18" charset="0"/>
                                <a:ea typeface="Cambria Math" charset="0"/>
                                <a:cs typeface="Cambria Math" charset="0"/>
                              </a:rPr>
                              <m:t>𝑘</m:t>
                            </m:r>
                          </m:e>
                          <m:sub>
                            <m:r>
                              <a:rPr lang="en-US" i="1">
                                <a:latin typeface="Cambria Math" panose="02040503050406030204" pitchFamily="18" charset="0"/>
                                <a:ea typeface="Cambria Math" charset="0"/>
                                <a:cs typeface="Cambria Math" charset="0"/>
                              </a:rPr>
                              <m:t>1</m:t>
                            </m:r>
                          </m:sub>
                        </m:sSub>
                        <m:r>
                          <a:rPr lang="en-US" i="1">
                            <a:latin typeface="Cambria Math" panose="02040503050406030204" pitchFamily="18" charset="0"/>
                            <a:ea typeface="Cambria Math" charset="0"/>
                            <a:cs typeface="Cambria Math" charset="0"/>
                          </a:rPr>
                          <m:t>]</m:t>
                        </m:r>
                      </m:sub>
                      <m:sup/>
                      <m:e>
                        <m:sSub>
                          <m:sSubPr>
                            <m:ctrlPr>
                              <a:rPr lang="en-US" i="1">
                                <a:latin typeface="Cambria Math" panose="02040503050406030204" pitchFamily="18" charset="0"/>
                              </a:rPr>
                            </m:ctrlPr>
                          </m:sSubPr>
                          <m:e>
                            <m:d>
                              <m:dPr>
                                <m:ctrlPr>
                                  <a:rPr lang="en-US" i="1">
                                    <a:latin typeface="Cambria Math" panose="02040503050406030204" pitchFamily="18" charset="0"/>
                                  </a:rPr>
                                </m:ctrlPr>
                              </m:dPr>
                              <m:e>
                                <m:sSub>
                                  <m:sSubPr>
                                    <m:ctrlPr>
                                      <a:rPr lang="en-US" b="0" i="1" smtClean="0">
                                        <a:latin typeface="Cambria Math" panose="02040503050406030204" pitchFamily="18" charset="0"/>
                                      </a:rPr>
                                    </m:ctrlPr>
                                  </m:sSubPr>
                                  <m:e>
                                    <m:r>
                                      <a:rPr lang="en-US" i="1">
                                        <a:latin typeface="Cambria Math" panose="02040503050406030204" pitchFamily="18" charset="0"/>
                                      </a:rPr>
                                      <m:t>𝐺</m:t>
                                    </m:r>
                                  </m:e>
                                  <m:sub>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𝑟</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𝑛</m:t>
                                        </m:r>
                                      </m:num>
                                      <m:den>
                                        <m:r>
                                          <a:rPr lang="en-US" b="0" i="1" smtClean="0">
                                            <a:latin typeface="Cambria Math" panose="02040503050406030204" pitchFamily="18" charset="0"/>
                                            <a:ea typeface="Cambria Math" panose="02040503050406030204" pitchFamily="18" charset="0"/>
                                          </a:rPr>
                                          <m:t>2</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b="0" i="1" smtClean="0">
                                                <a:latin typeface="Cambria Math" panose="02040503050406030204" pitchFamily="18" charset="0"/>
                                                <a:ea typeface="Cambria Math" panose="02040503050406030204" pitchFamily="18" charset="0"/>
                                              </a:rPr>
                                              <m:t>1</m:t>
                                            </m:r>
                                          </m:sub>
                                        </m:sSub>
                                      </m:den>
                                    </m:f>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charset="0"/>
                                    <a:cs typeface="Cambria Math" charset="0"/>
                                  </a:rPr>
                                  <m:t>𝑋</m:t>
                                </m:r>
                              </m:e>
                            </m:d>
                          </m:e>
                          <m:sub>
                            <m:r>
                              <a:rPr lang="en-US" i="1">
                                <a:latin typeface="Cambria Math" panose="02040503050406030204" pitchFamily="18" charset="0"/>
                              </a:rPr>
                              <m:t>𝑖</m:t>
                            </m:r>
                            <m:f>
                              <m:fPr>
                                <m:ctrlPr>
                                  <a:rPr lang="en-US"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𝑛</m:t>
                                </m:r>
                              </m:num>
                              <m:den>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den>
                            </m:f>
                            <m:r>
                              <a:rPr lang="en-US" i="1">
                                <a:latin typeface="Cambria Math" panose="02040503050406030204" pitchFamily="18" charset="0"/>
                                <a:ea typeface="Cambria Math" charset="0"/>
                                <a:cs typeface="Cambria Math" charset="0"/>
                              </a:rPr>
                              <m:t>+</m:t>
                            </m:r>
                            <m:r>
                              <a:rPr lang="en-US" i="1">
                                <a:latin typeface="Cambria Math" panose="02040503050406030204" pitchFamily="18" charset="0"/>
                                <a:ea typeface="Cambria Math" charset="0"/>
                                <a:cs typeface="Cambria Math" charset="0"/>
                              </a:rPr>
                              <m:t>𝑡</m:t>
                            </m:r>
                          </m:sub>
                        </m:sSub>
                      </m:e>
                    </m:nary>
                  </m:oMath>
                </a14:m>
                <a:r>
                  <a:rPr lang="en-US" dirty="0"/>
                  <a:t>; </a:t>
                </a:r>
                <a14:m>
                  <m:oMath xmlns:m="http://schemas.openxmlformats.org/officeDocument/2006/math">
                    <m:r>
                      <a:rPr lang="en-US" i="1" dirty="0">
                        <a:latin typeface="Cambria Math" charset="0"/>
                      </a:rPr>
                      <m:t>𝑗</m:t>
                    </m:r>
                    <m:r>
                      <a:rPr lang="en-US" i="1">
                        <a:latin typeface="Cambria Math" charset="0"/>
                        <a:ea typeface="Cambria Math" charset="0"/>
                        <a:cs typeface="Cambria Math" charset="0"/>
                      </a:rPr>
                      <m:t>∈</m:t>
                    </m:r>
                    <m:d>
                      <m:dPr>
                        <m:begChr m:val="["/>
                        <m:endChr m:val="]"/>
                        <m:ctrlPr>
                          <a:rPr lang="en-US" i="1">
                            <a:latin typeface="Cambria Math" panose="02040503050406030204" pitchFamily="18" charset="0"/>
                            <a:ea typeface="Cambria Math" charset="0"/>
                            <a:cs typeface="Cambria Math" charset="0"/>
                          </a:rPr>
                        </m:ctrlPr>
                      </m:dPr>
                      <m:e>
                        <m:f>
                          <m:fPr>
                            <m:ctrlPr>
                              <a:rPr lang="en-US"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𝑛</m:t>
                            </m:r>
                          </m:num>
                          <m:den>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den>
                        </m:f>
                      </m:e>
                    </m:d>
                    <m:r>
                      <a:rPr lang="en-US" b="0" i="1" smtClean="0">
                        <a:latin typeface="Cambria Math" charset="0"/>
                        <a:ea typeface="Cambria Math" charset="0"/>
                        <a:cs typeface="Cambria Math" charset="0"/>
                      </a:rPr>
                      <m:t> ;</m:t>
                    </m:r>
                    <m:r>
                      <a:rPr lang="en-US" b="0" i="1" smtClean="0">
                        <a:latin typeface="Cambria Math" charset="0"/>
                        <a:ea typeface="Cambria Math" charset="0"/>
                        <a:cs typeface="Cambria Math" charset="0"/>
                      </a:rPr>
                      <m:t>𝑟</m:t>
                    </m:r>
                    <m:r>
                      <a:rPr lang="en-US" i="1">
                        <a:latin typeface="Cambria Math" charset="0"/>
                        <a:ea typeface="Cambria Math" charset="0"/>
                        <a:cs typeface="Cambria Math" charset="0"/>
                      </a:rPr>
                      <m:t>∈</m:t>
                    </m:r>
                    <m:d>
                      <m:dPr>
                        <m:begChr m:val="["/>
                        <m:endChr m:val="]"/>
                        <m:ctrlPr>
                          <a:rPr lang="en-US" i="1">
                            <a:latin typeface="Cambria Math" panose="02040503050406030204" pitchFamily="18" charset="0"/>
                            <a:ea typeface="Cambria Math" charset="0"/>
                            <a:cs typeface="Cambria Math" charset="0"/>
                          </a:rPr>
                        </m:ctrlPr>
                      </m:dPr>
                      <m:e>
                        <m:r>
                          <a:rPr lang="en-US" b="0" i="1" smtClean="0">
                            <a:latin typeface="Cambria Math" charset="0"/>
                            <a:ea typeface="Cambria Math" charset="0"/>
                            <a:cs typeface="Cambria Math" charset="0"/>
                          </a:rPr>
                          <m:t>2</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𝑘</m:t>
                            </m:r>
                          </m:e>
                          <m:sub>
                            <m:r>
                              <a:rPr lang="en-US" b="0" i="1" smtClean="0">
                                <a:latin typeface="Cambria Math" charset="0"/>
                                <a:ea typeface="Cambria Math" charset="0"/>
                                <a:cs typeface="Cambria Math" charset="0"/>
                              </a:rPr>
                              <m:t>1</m:t>
                            </m:r>
                          </m:sub>
                        </m:sSub>
                      </m:e>
                    </m:d>
                  </m:oMath>
                </a14:m>
                <a:endParaRPr lang="en-US" dirty="0"/>
              </a:p>
              <a:p>
                <a:pPr marL="457200" indent="-457200">
                  <a:spcBef>
                    <a:spcPts val="1600"/>
                  </a:spcBef>
                  <a:buFont typeface="Arial" charset="0"/>
                  <a:buChar char="•"/>
                </a:pPr>
                <a:r>
                  <a:rPr lang="en-US" dirty="0"/>
                  <a:t>Running </a:t>
                </a:r>
                <a14:m>
                  <m:oMath xmlns:m="http://schemas.openxmlformats.org/officeDocument/2006/math">
                    <m:sSub>
                      <m:sSubPr>
                        <m:ctrlPr>
                          <a:rPr lang="en-US" i="1" dirty="0">
                            <a:latin typeface="Cambria Math" panose="02040503050406030204" pitchFamily="18" charset="0"/>
                          </a:rPr>
                        </m:ctrlPr>
                      </m:sSubPr>
                      <m:e>
                        <m:r>
                          <a:rPr lang="en-US" i="1" dirty="0">
                            <a:latin typeface="Cambria Math" charset="0"/>
                          </a:rPr>
                          <m:t>𝑘</m:t>
                        </m:r>
                      </m:e>
                      <m:sub>
                        <m:r>
                          <a:rPr lang="en-US" i="1" dirty="0">
                            <a:latin typeface="Cambria Math" charset="0"/>
                          </a:rPr>
                          <m:t>0</m:t>
                        </m:r>
                      </m:sub>
                    </m:sSub>
                  </m:oMath>
                </a14:m>
                <a:r>
                  <a:rPr lang="en-US" dirty="0"/>
                  <a:t>-sparse recovery on each </a:t>
                </a:r>
                <a14:m>
                  <m:oMath xmlns:m="http://schemas.openxmlformats.org/officeDocument/2006/math">
                    <m:sSup>
                      <m:sSupPr>
                        <m:ctrlPr>
                          <a:rPr lang="en-US" i="1">
                            <a:latin typeface="Cambria Math" panose="02040503050406030204" pitchFamily="18" charset="0"/>
                          </a:rPr>
                        </m:ctrlPr>
                      </m:sSupPr>
                      <m:e>
                        <m:r>
                          <a:rPr lang="en-US" i="1">
                            <a:latin typeface="Cambria Math" charset="0"/>
                          </a:rPr>
                          <m:t>𝑍</m:t>
                        </m:r>
                      </m:e>
                      <m:sup>
                        <m:r>
                          <a:rPr lang="en-US" i="1">
                            <a:latin typeface="Cambria Math" charset="0"/>
                          </a:rPr>
                          <m:t>𝑟</m:t>
                        </m:r>
                      </m:sup>
                    </m:sSup>
                  </m:oMath>
                </a14:m>
                <a:r>
                  <a:rPr lang="en-US" dirty="0"/>
                  <a:t> locates all signal blocks</a:t>
                </a:r>
              </a:p>
              <a:p>
                <a:pPr marL="914400" lvl="1" indent="-457200">
                  <a:buFont typeface="Arial" charset="0"/>
                  <a:buChar char="•"/>
                </a:pPr>
                <a:r>
                  <a:rPr lang="en-US" dirty="0">
                    <a:solidFill>
                      <a:srgbClr val="FF0000"/>
                    </a:solidFill>
                  </a:rPr>
                  <a:t>Issue</a:t>
                </a:r>
                <a:r>
                  <a:rPr lang="en-US" dirty="0"/>
                  <a:t>:</a:t>
                </a:r>
                <a:r>
                  <a:rPr lang="en-US" dirty="0">
                    <a:solidFill>
                      <a:srgbClr val="FF0000"/>
                    </a:solidFill>
                  </a:rPr>
                  <a:t> </a:t>
                </a:r>
                <a14:m>
                  <m:oMath xmlns:m="http://schemas.openxmlformats.org/officeDocument/2006/math">
                    <m:r>
                      <m:rPr>
                        <m:sty m:val="p"/>
                      </m:rPr>
                      <a:rPr lang="el-GR" i="1">
                        <a:solidFill>
                          <a:srgbClr val="FF0000"/>
                        </a:solidFill>
                        <a:latin typeface="Cambria Math" charset="0"/>
                        <a:ea typeface="Cambria Math" charset="0"/>
                        <a:cs typeface="Cambria Math" charset="0"/>
                      </a:rPr>
                      <m:t>Ω</m:t>
                    </m:r>
                    <m:d>
                      <m:dPr>
                        <m:ctrlPr>
                          <a:rPr lang="en-US" i="1">
                            <a:solidFill>
                              <a:srgbClr val="FF0000"/>
                            </a:solidFill>
                            <a:latin typeface="Cambria Math" panose="02040503050406030204" pitchFamily="18" charset="0"/>
                          </a:rPr>
                        </m:ctrlPr>
                      </m:dPr>
                      <m:e>
                        <m:sSub>
                          <m:sSubPr>
                            <m:ctrlPr>
                              <a:rPr lang="en-US" i="1">
                                <a:solidFill>
                                  <a:srgbClr val="FF0000"/>
                                </a:solidFill>
                                <a:latin typeface="Cambria Math" panose="02040503050406030204" pitchFamily="18" charset="0"/>
                              </a:rPr>
                            </m:ctrlPr>
                          </m:sSubPr>
                          <m:e>
                            <m:r>
                              <a:rPr lang="en-US" i="1">
                                <a:solidFill>
                                  <a:srgbClr val="FF0000"/>
                                </a:solidFill>
                                <a:latin typeface="Cambria Math" charset="0"/>
                              </a:rPr>
                              <m:t>𝑘</m:t>
                            </m:r>
                          </m:e>
                          <m:sub>
                            <m:r>
                              <a:rPr lang="en-US" i="1">
                                <a:solidFill>
                                  <a:srgbClr val="FF0000"/>
                                </a:solidFill>
                                <a:latin typeface="Cambria Math" charset="0"/>
                              </a:rPr>
                              <m:t>0</m:t>
                            </m:r>
                          </m:sub>
                        </m:sSub>
                        <m:sSub>
                          <m:sSubPr>
                            <m:ctrlPr>
                              <a:rPr lang="en-US" i="1">
                                <a:solidFill>
                                  <a:srgbClr val="FF0000"/>
                                </a:solidFill>
                                <a:latin typeface="Cambria Math" panose="02040503050406030204" pitchFamily="18" charset="0"/>
                              </a:rPr>
                            </m:ctrlPr>
                          </m:sSubPr>
                          <m:e>
                            <m:r>
                              <a:rPr lang="en-US" i="1">
                                <a:solidFill>
                                  <a:srgbClr val="FF0000"/>
                                </a:solidFill>
                                <a:latin typeface="Cambria Math" charset="0"/>
                              </a:rPr>
                              <m:t>𝑘</m:t>
                            </m:r>
                          </m:e>
                          <m:sub>
                            <m:r>
                              <a:rPr lang="en-US" i="1">
                                <a:solidFill>
                                  <a:srgbClr val="FF0000"/>
                                </a:solidFill>
                                <a:latin typeface="Cambria Math" charset="0"/>
                              </a:rPr>
                              <m:t>1</m:t>
                            </m:r>
                          </m:sub>
                        </m:sSub>
                        <m:func>
                          <m:funcPr>
                            <m:ctrlPr>
                              <a:rPr lang="en-US" i="1">
                                <a:solidFill>
                                  <a:srgbClr val="FF0000"/>
                                </a:solidFill>
                                <a:latin typeface="Cambria Math" panose="02040503050406030204" pitchFamily="18" charset="0"/>
                              </a:rPr>
                            </m:ctrlPr>
                          </m:funcPr>
                          <m:fName>
                            <m:r>
                              <m:rPr>
                                <m:sty m:val="p"/>
                              </m:rPr>
                              <a:rPr lang="en-US">
                                <a:solidFill>
                                  <a:srgbClr val="FF0000"/>
                                </a:solidFill>
                                <a:latin typeface="Cambria Math" charset="0"/>
                              </a:rPr>
                              <m:t>log</m:t>
                            </m:r>
                          </m:fName>
                          <m:e>
                            <m:r>
                              <a:rPr lang="en-US" i="1">
                                <a:solidFill>
                                  <a:srgbClr val="FF0000"/>
                                </a:solidFill>
                                <a:latin typeface="Cambria Math" charset="0"/>
                              </a:rPr>
                              <m:t>𝑛</m:t>
                            </m:r>
                          </m:e>
                        </m:func>
                      </m:e>
                    </m:d>
                  </m:oMath>
                </a14:m>
                <a:r>
                  <a:rPr lang="en-US" dirty="0"/>
                  <a:t> samples</a:t>
                </a:r>
              </a:p>
              <a:p>
                <a:pPr marL="914400" lvl="1" indent="-457200">
                  <a:buFont typeface="Arial" charset="0"/>
                  <a:buChar char="•"/>
                </a:pPr>
                <a:endParaRPr lang="en-US" dirty="0"/>
              </a:p>
              <a:p>
                <a:r>
                  <a:rPr lang="en-US" dirty="0">
                    <a:solidFill>
                      <a:schemeClr val="accent1">
                        <a:lumMod val="75000"/>
                      </a:schemeClr>
                    </a:solidFill>
                  </a:rPr>
                  <a:t>Adaptive solution:</a:t>
                </a:r>
                <a:r>
                  <a:rPr lang="en-US" dirty="0"/>
                  <a:t> first probe which signals carry most energy, then allocate hashing budgets carefully</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57708"/>
                <a:ext cx="10515600" cy="4591217"/>
              </a:xfrm>
              <a:blipFill>
                <a:blip r:embed="rId3"/>
                <a:stretch>
                  <a:fillRect l="-965" t="-3581"/>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446FA672-7A74-F74D-B4A0-0C25E4ABFF5C}" type="slidenum">
              <a:rPr lang="en-US" smtClean="0"/>
              <a:t>28</a:t>
            </a:fld>
            <a:endParaRPr lang="en-US"/>
          </a:p>
        </p:txBody>
      </p:sp>
    </p:spTree>
    <p:extLst>
      <p:ext uri="{BB962C8B-B14F-4D97-AF65-F5344CB8AC3E}">
        <p14:creationId xmlns:p14="http://schemas.microsoft.com/office/powerpoint/2010/main" val="62447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Ideas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57708"/>
                <a:ext cx="10515600" cy="4591217"/>
              </a:xfrm>
            </p:spPr>
            <p:txBody>
              <a:bodyPr>
                <a:normAutofit/>
              </a:bodyPr>
              <a:lstStyle/>
              <a:p>
                <a:r>
                  <a:rPr lang="en-US" dirty="0"/>
                  <a:t>Run </a:t>
                </a:r>
                <a14:m>
                  <m:oMath xmlns:m="http://schemas.openxmlformats.org/officeDocument/2006/math">
                    <m:sSub>
                      <m:sSubPr>
                        <m:ctrlPr>
                          <a:rPr lang="en-US" i="1">
                            <a:latin typeface="Cambria Math" panose="02040503050406030204" pitchFamily="18" charset="0"/>
                          </a:rPr>
                        </m:ctrlPr>
                      </m:sSubPr>
                      <m:e>
                        <m:r>
                          <a:rPr lang="en-US" i="1">
                            <a:latin typeface="Cambria Math" charset="0"/>
                          </a:rPr>
                          <m:t>𝑠</m:t>
                        </m:r>
                      </m:e>
                      <m:sub>
                        <m:r>
                          <a:rPr lang="en-US" i="1">
                            <a:latin typeface="Cambria Math" charset="0"/>
                          </a:rPr>
                          <m:t>𝑟</m:t>
                        </m:r>
                      </m:sub>
                    </m:sSub>
                  </m:oMath>
                </a14:m>
                <a:r>
                  <a:rPr lang="en-US" dirty="0"/>
                  <a:t>-sparse location on each </a:t>
                </a:r>
                <a14:m>
                  <m:oMath xmlns:m="http://schemas.openxmlformats.org/officeDocument/2006/math">
                    <m:sSup>
                      <m:sSupPr>
                        <m:ctrlPr>
                          <a:rPr lang="en-US" i="1">
                            <a:latin typeface="Cambria Math" panose="02040503050406030204" pitchFamily="18" charset="0"/>
                          </a:rPr>
                        </m:ctrlPr>
                      </m:sSupPr>
                      <m:e>
                        <m:r>
                          <a:rPr lang="en-US" i="1">
                            <a:latin typeface="Cambria Math" charset="0"/>
                          </a:rPr>
                          <m:t>𝑍</m:t>
                        </m:r>
                      </m:e>
                      <m:sup>
                        <m:r>
                          <a:rPr lang="en-US" i="1">
                            <a:latin typeface="Cambria Math" charset="0"/>
                          </a:rPr>
                          <m:t>𝑟</m:t>
                        </m:r>
                      </m:sup>
                    </m:sSup>
                  </m:oMath>
                </a14:m>
                <a:r>
                  <a:rPr lang="en-US" dirty="0"/>
                  <a:t> for </a:t>
                </a:r>
                <a14:m>
                  <m:oMath xmlns:m="http://schemas.openxmlformats.org/officeDocument/2006/math">
                    <m:r>
                      <a:rPr lang="en-US" i="1">
                        <a:latin typeface="Cambria Math" charset="0"/>
                      </a:rPr>
                      <m:t>𝑟</m:t>
                    </m:r>
                    <m:r>
                      <a:rPr lang="en-US" i="1">
                        <a:latin typeface="Cambria Math" charset="0"/>
                      </a:rPr>
                      <m:t>=1,…, 2</m:t>
                    </m:r>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1</m:t>
                        </m:r>
                      </m:sub>
                    </m:sSub>
                  </m:oMath>
                </a14:m>
                <a:endParaRPr lang="en-US" dirty="0"/>
              </a:p>
              <a:p>
                <a:pPr lvl="1"/>
                <a:endParaRPr lang="en-US" dirty="0"/>
              </a:p>
              <a:p>
                <a:r>
                  <a:rPr lang="en-US" dirty="0"/>
                  <a:t>This finds every </a:t>
                </a:r>
                <a:r>
                  <a:rPr lang="en-US" dirty="0">
                    <a:solidFill>
                      <a:schemeClr val="accent1">
                        <a:lumMod val="75000"/>
                      </a:schemeClr>
                    </a:solidFill>
                  </a:rPr>
                  <a:t>covered</a:t>
                </a:r>
                <a:r>
                  <a:rPr lang="en-US" dirty="0"/>
                  <a:t> frequency</a:t>
                </a:r>
              </a:p>
              <a:p>
                <a:pPr lvl="1"/>
                <a:r>
                  <a:rPr lang="en-US" dirty="0"/>
                  <a:t>Definition: Given an integer </a:t>
                </a:r>
                <a14:m>
                  <m:oMath xmlns:m="http://schemas.openxmlformats.org/officeDocument/2006/math">
                    <m:r>
                      <a:rPr lang="en-US" i="1" dirty="0" smtClean="0">
                        <a:latin typeface="Cambria Math" panose="02040503050406030204" pitchFamily="18" charset="0"/>
                      </a:rPr>
                      <m:t>𝑚</m:t>
                    </m:r>
                  </m:oMath>
                </a14:m>
                <a:r>
                  <a:rPr lang="en-US" dirty="0"/>
                  <a:t>, a frequency </a:t>
                </a:r>
                <a14:m>
                  <m:oMath xmlns:m="http://schemas.openxmlformats.org/officeDocument/2006/math">
                    <m:r>
                      <a:rPr lang="en-US" i="1" dirty="0" smtClean="0">
                        <a:latin typeface="Cambria Math" panose="02040503050406030204" pitchFamily="18" charset="0"/>
                      </a:rPr>
                      <m:t>𝑗</m:t>
                    </m:r>
                  </m:oMath>
                </a14:m>
                <a:r>
                  <a:rPr lang="en-US" dirty="0"/>
                  <a:t> of a signal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𝑍</m:t>
                        </m:r>
                      </m:e>
                    </m:acc>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ℂ</m:t>
                        </m:r>
                      </m:e>
                      <m:sup>
                        <m:r>
                          <a:rPr lang="en-US" b="0" i="1" smtClean="0">
                            <a:latin typeface="Cambria Math" panose="02040503050406030204" pitchFamily="18" charset="0"/>
                            <a:ea typeface="Cambria Math" panose="02040503050406030204" pitchFamily="18" charset="0"/>
                          </a:rPr>
                          <m:t>𝑚</m:t>
                        </m:r>
                      </m:sup>
                    </m:sSup>
                  </m:oMath>
                </a14:m>
                <a:r>
                  <a:rPr lang="en-US" dirty="0"/>
                  <a:t> is called </a:t>
                </a:r>
                <a:r>
                  <a:rPr lang="en-US" dirty="0">
                    <a:solidFill>
                      <a:schemeClr val="accent1">
                        <a:lumMod val="75000"/>
                      </a:schemeClr>
                    </a:solidFill>
                  </a:rPr>
                  <a:t>covered</a:t>
                </a:r>
                <a:r>
                  <a:rPr lang="en-US" dirty="0"/>
                  <a:t> by budget </a:t>
                </a:r>
                <a14:m>
                  <m:oMath xmlns:m="http://schemas.openxmlformats.org/officeDocument/2006/math">
                    <m:r>
                      <a:rPr lang="en-US" i="1" dirty="0" smtClean="0">
                        <a:latin typeface="Cambria Math" panose="02040503050406030204" pitchFamily="18" charset="0"/>
                      </a:rPr>
                      <m:t>𝑠</m:t>
                    </m:r>
                  </m:oMath>
                </a14:m>
                <a:r>
                  <a:rPr lang="en-US" dirty="0"/>
                  <a:t> in signal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𝑍</m:t>
                        </m:r>
                      </m:e>
                    </m:acc>
                    <m:r>
                      <a:rPr lang="en-US" i="1">
                        <a:latin typeface="Cambria Math" panose="02040503050406030204" pitchFamily="18" charset="0"/>
                      </a:rPr>
                      <m:t> </m:t>
                    </m:r>
                  </m:oMath>
                </a14:m>
                <a:r>
                  <a:rPr lang="en-US" dirty="0"/>
                  <a:t>if </a:t>
                </a:r>
                <a14:m>
                  <m:oMath xmlns:m="http://schemas.openxmlformats.org/officeDocument/2006/math">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𝑍</m:t>
                                    </m:r>
                                  </m:e>
                                </m:acc>
                              </m:e>
                              <m:sub>
                                <m:r>
                                  <a:rPr lang="en-US" b="0" i="1" smtClean="0">
                                    <a:latin typeface="Cambria Math" panose="02040503050406030204" pitchFamily="18" charset="0"/>
                                  </a:rPr>
                                  <m:t>𝑗</m:t>
                                </m:r>
                              </m:sub>
                            </m:sSub>
                          </m:e>
                        </m:d>
                      </m:e>
                      <m:sup>
                        <m:r>
                          <a:rPr lang="en-US" b="0" i="1" smtClean="0">
                            <a:latin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d>
                              <m:dPr>
                                <m:begChr m:val="|"/>
                                <m:endChr m:val="|"/>
                                <m:ctrlPr>
                                  <a:rPr lang="en-US" b="0" i="1" smtClean="0">
                                    <a:latin typeface="Cambria Math" panose="02040503050406030204" pitchFamily="18" charset="0"/>
                                  </a:rPr>
                                </m:ctrlPr>
                              </m:dPr>
                              <m:e>
                                <m:d>
                                  <m:dPr>
                                    <m:begChr m:val="|"/>
                                    <m:endChr m:val="|"/>
                                    <m:ctrlPr>
                                      <a:rPr lang="en-US" b="0" i="1" smtClean="0">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𝑍</m:t>
                                        </m:r>
                                      </m:e>
                                    </m:acc>
                                  </m:e>
                                </m:d>
                              </m:e>
                            </m:d>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num>
                      <m:den>
                        <m:r>
                          <m:rPr>
                            <m:sty m:val="p"/>
                          </m:rPr>
                          <a:rPr lang="en-US" b="0" i="0" smtClean="0">
                            <a:latin typeface="Cambria Math" panose="02040503050406030204" pitchFamily="18" charset="0"/>
                          </a:rPr>
                          <m:t>s</m:t>
                        </m:r>
                      </m:den>
                    </m:f>
                  </m:oMath>
                </a14:m>
                <a:r>
                  <a:rPr lang="en-US" dirty="0"/>
                  <a:t>  .</a:t>
                </a:r>
              </a:p>
              <a:p>
                <a:pPr lvl="1"/>
                <a:endParaRPr lang="en-US" dirty="0"/>
              </a:p>
              <a:p>
                <a:r>
                  <a:rPr lang="en-US" dirty="0">
                    <a:solidFill>
                      <a:srgbClr val="FF0000"/>
                    </a:solidFill>
                  </a:rPr>
                  <a:t>Our goal</a:t>
                </a:r>
                <a:r>
                  <a:rPr lang="en-US" dirty="0"/>
                  <a:t>: allocate minimum possible budgets </a:t>
                </a:r>
                <a14:m>
                  <m:oMath xmlns:m="http://schemas.openxmlformats.org/officeDocument/2006/math">
                    <m:sSub>
                      <m:sSubPr>
                        <m:ctrlPr>
                          <a:rPr lang="en-US" i="1">
                            <a:latin typeface="Cambria Math" panose="02040503050406030204" pitchFamily="18" charset="0"/>
                          </a:rPr>
                        </m:ctrlPr>
                      </m:sSubPr>
                      <m:e>
                        <m:r>
                          <a:rPr lang="en-US" i="1">
                            <a:latin typeface="Cambria Math" charset="0"/>
                          </a:rPr>
                          <m:t>𝑠</m:t>
                        </m:r>
                      </m:e>
                      <m:sub>
                        <m:r>
                          <a:rPr lang="en-US" i="1">
                            <a:latin typeface="Cambria Math" charset="0"/>
                          </a:rPr>
                          <m:t>𝑟</m:t>
                        </m:r>
                      </m:sub>
                    </m:sSub>
                  </m:oMath>
                </a14:m>
                <a:r>
                  <a:rPr lang="en-US" dirty="0"/>
                  <a:t> so that most dominant blocks are recoverable from hashing of </a:t>
                </a:r>
                <a14:m>
                  <m:oMath xmlns:m="http://schemas.openxmlformats.org/officeDocument/2006/math">
                    <m:sSup>
                      <m:sSupPr>
                        <m:ctrlPr>
                          <a:rPr lang="en-US" i="1">
                            <a:latin typeface="Cambria Math" panose="02040503050406030204" pitchFamily="18" charset="0"/>
                          </a:rPr>
                        </m:ctrlPr>
                      </m:sSupPr>
                      <m:e>
                        <m:r>
                          <a:rPr lang="en-US" i="1">
                            <a:latin typeface="Cambria Math" charset="0"/>
                          </a:rPr>
                          <m:t>𝑍</m:t>
                        </m:r>
                      </m:e>
                      <m:sup>
                        <m:r>
                          <a:rPr lang="en-US" i="1">
                            <a:latin typeface="Cambria Math" charset="0"/>
                          </a:rPr>
                          <m:t>𝑟</m:t>
                        </m:r>
                      </m:sup>
                    </m:sSup>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57708"/>
                <a:ext cx="10515600" cy="4591217"/>
              </a:xfrm>
              <a:blipFill>
                <a:blip r:embed="rId3"/>
                <a:stretch>
                  <a:fillRect l="-965" t="-1928"/>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446FA672-7A74-F74D-B4A0-0C25E4ABFF5C}" type="slidenum">
              <a:rPr lang="en-US" smtClean="0"/>
              <a:t>29</a:t>
            </a:fld>
            <a:endParaRPr lang="en-US"/>
          </a:p>
        </p:txBody>
      </p:sp>
    </p:spTree>
    <p:extLst>
      <p:ext uri="{BB962C8B-B14F-4D97-AF65-F5344CB8AC3E}">
        <p14:creationId xmlns:p14="http://schemas.microsoft.com/office/powerpoint/2010/main" val="3913626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9316"/>
            <a:ext cx="10515600" cy="1325563"/>
          </a:xfrm>
        </p:spPr>
        <p:txBody>
          <a:bodyPr/>
          <a:lstStyle/>
          <a:p>
            <a:r>
              <a:rPr lang="en-US" dirty="0"/>
              <a:t>Sparse approximation</a:t>
            </a:r>
            <a:endParaRPr lang="en-US" dirty="0">
              <a:solidFill>
                <a:srgbClr val="C00000"/>
              </a:solidFill>
            </a:endParaRPr>
          </a:p>
        </p:txBody>
      </p:sp>
      <p:sp>
        <p:nvSpPr>
          <p:cNvPr id="8" name="Content Placeholder 7"/>
          <p:cNvSpPr>
            <a:spLocks noGrp="1"/>
          </p:cNvSpPr>
          <p:nvPr>
            <p:ph idx="1"/>
          </p:nvPr>
        </p:nvSpPr>
        <p:spPr>
          <a:xfrm>
            <a:off x="838200" y="1815512"/>
            <a:ext cx="10515600" cy="4351338"/>
          </a:xfrm>
        </p:spPr>
        <p:txBody>
          <a:bodyPr/>
          <a:lstStyle/>
          <a:p>
            <a:r>
              <a:rPr lang="en-US" dirty="0"/>
              <a:t>Many real world signals are (approximately) sparse</a:t>
            </a:r>
          </a:p>
          <a:p>
            <a:endParaRPr lang="en-US" dirty="0"/>
          </a:p>
        </p:txBody>
      </p:sp>
      <p:sp>
        <p:nvSpPr>
          <p:cNvPr id="3" name="Slide Number Placeholder 2"/>
          <p:cNvSpPr>
            <a:spLocks noGrp="1"/>
          </p:cNvSpPr>
          <p:nvPr>
            <p:ph type="sldNum" sz="quarter" idx="12"/>
          </p:nvPr>
        </p:nvSpPr>
        <p:spPr/>
        <p:txBody>
          <a:bodyPr/>
          <a:lstStyle/>
          <a:p>
            <a:fld id="{446FA672-7A74-F74D-B4A0-0C25E4ABFF5C}" type="slidenum">
              <a:rPr lang="en-US" smtClean="0"/>
              <a:t>3</a:t>
            </a:fld>
            <a:endParaRPr lang="en-US"/>
          </a:p>
        </p:txBody>
      </p:sp>
      <p:pic>
        <p:nvPicPr>
          <p:cNvPr id="6" name="Picture 5">
            <a:extLst>
              <a:ext uri="{FF2B5EF4-FFF2-40B4-BE49-F238E27FC236}">
                <a16:creationId xmlns:a16="http://schemas.microsoft.com/office/drawing/2014/main" id="{41B00D62-CB49-E945-AE68-F5C9A29B6FD7}"/>
              </a:ext>
            </a:extLst>
          </p:cNvPr>
          <p:cNvPicPr>
            <a:picLocks noChangeAspect="1"/>
          </p:cNvPicPr>
          <p:nvPr/>
        </p:nvPicPr>
        <p:blipFill>
          <a:blip r:embed="rId3"/>
          <a:stretch>
            <a:fillRect/>
          </a:stretch>
        </p:blipFill>
        <p:spPr>
          <a:xfrm>
            <a:off x="838199" y="2569029"/>
            <a:ext cx="5090693" cy="3597821"/>
          </a:xfrm>
          <a:prstGeom prst="rect">
            <a:avLst/>
          </a:prstGeom>
        </p:spPr>
      </p:pic>
      <p:pic>
        <p:nvPicPr>
          <p:cNvPr id="9" name="Picture 8">
            <a:extLst>
              <a:ext uri="{FF2B5EF4-FFF2-40B4-BE49-F238E27FC236}">
                <a16:creationId xmlns:a16="http://schemas.microsoft.com/office/drawing/2014/main" id="{95E3E6B7-628A-9C43-9DE4-D5B2371409DC}"/>
              </a:ext>
            </a:extLst>
          </p:cNvPr>
          <p:cNvPicPr>
            <a:picLocks noChangeAspect="1"/>
          </p:cNvPicPr>
          <p:nvPr/>
        </p:nvPicPr>
        <p:blipFill>
          <a:blip r:embed="rId4"/>
          <a:stretch>
            <a:fillRect/>
          </a:stretch>
        </p:blipFill>
        <p:spPr>
          <a:xfrm>
            <a:off x="7436665" y="2569029"/>
            <a:ext cx="3597821" cy="3597821"/>
          </a:xfrm>
          <a:prstGeom prst="rect">
            <a:avLst/>
          </a:prstGeom>
        </p:spPr>
      </p:pic>
    </p:spTree>
    <p:extLst>
      <p:ext uri="{BB962C8B-B14F-4D97-AF65-F5344CB8AC3E}">
        <p14:creationId xmlns:p14="http://schemas.microsoft.com/office/powerpoint/2010/main" val="1151082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based sampling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ALLOCATEBUDGETS (𝑋,𝑘_0,𝑘_1)</a:t>
                </a:r>
              </a:p>
              <a:p>
                <a:pPr lvl="1"/>
                <a:r>
                  <a:rPr lang="en-US" dirty="0"/>
                  <a:t>For </a:t>
                </a:r>
                <a14:m>
                  <m:oMath xmlns:m="http://schemas.openxmlformats.org/officeDocument/2006/math">
                    <m:r>
                      <a:rPr lang="en-US" i="1" dirty="0" smtClean="0">
                        <a:latin typeface="Cambria Math" charset="0"/>
                      </a:rPr>
                      <m:t>𝑡</m:t>
                    </m:r>
                    <m:r>
                      <a:rPr lang="en-US" i="1" dirty="0" smtClean="0">
                        <a:latin typeface="Cambria Math" charset="0"/>
                      </a:rPr>
                      <m:t>= 1,…,</m:t>
                    </m:r>
                    <m:r>
                      <a:rPr lang="en-US" i="1" dirty="0" smtClean="0">
                        <a:latin typeface="Cambria Math" charset="0"/>
                      </a:rPr>
                      <m:t>𝑂</m:t>
                    </m:r>
                    <m:d>
                      <m:dPr>
                        <m:ctrlPr>
                          <a:rPr lang="en-US" i="1" dirty="0" smtClean="0">
                            <a:latin typeface="Cambria Math" panose="02040503050406030204" pitchFamily="18" charset="0"/>
                          </a:rPr>
                        </m:ctrlPr>
                      </m:dPr>
                      <m:e>
                        <m:sSub>
                          <m:sSubPr>
                            <m:ctrlPr>
                              <a:rPr lang="en-US" i="1" dirty="0" smtClean="0">
                                <a:latin typeface="Cambria Math" panose="02040503050406030204" pitchFamily="18" charset="0"/>
                              </a:rPr>
                            </m:ctrlPr>
                          </m:sSubPr>
                          <m:e>
                            <m:r>
                              <a:rPr lang="en-US" i="1" dirty="0" smtClean="0">
                                <a:latin typeface="Cambria Math" charset="0"/>
                              </a:rPr>
                              <m:t>𝑘</m:t>
                            </m:r>
                          </m:e>
                          <m:sub>
                            <m:r>
                              <a:rPr lang="en-US" i="1" dirty="0" smtClean="0">
                                <a:latin typeface="Cambria Math" charset="0"/>
                              </a:rPr>
                              <m:t>0</m:t>
                            </m:r>
                          </m:sub>
                        </m:sSub>
                      </m:e>
                    </m:d>
                  </m:oMath>
                </a14:m>
                <a:endParaRPr lang="en-US" dirty="0"/>
              </a:p>
              <a:p>
                <a:pPr lvl="2"/>
                <a:r>
                  <a:rPr lang="en-US" dirty="0"/>
                  <a:t>Sample </a:t>
                </a:r>
                <a14:m>
                  <m:oMath xmlns:m="http://schemas.openxmlformats.org/officeDocument/2006/math">
                    <m:r>
                      <a:rPr lang="en-US" i="1" dirty="0" smtClean="0">
                        <a:latin typeface="Cambria Math" charset="0"/>
                      </a:rPr>
                      <m:t>𝑟</m:t>
                    </m:r>
                    <m:r>
                      <a:rPr lang="en-US" i="1" dirty="0" smtClean="0">
                        <a:latin typeface="Cambria Math" charset="0"/>
                      </a:rPr>
                      <m:t> ~</m:t>
                    </m:r>
                    <m:sSubSup>
                      <m:sSubSupPr>
                        <m:ctrlPr>
                          <a:rPr lang="en-US" i="1" dirty="0" smtClean="0">
                            <a:latin typeface="Cambria Math" panose="02040503050406030204" pitchFamily="18" charset="0"/>
                          </a:rPr>
                        </m:ctrlPr>
                      </m:sSubSupPr>
                      <m:e>
                        <m:d>
                          <m:dPr>
                            <m:begChr m:val="‖"/>
                            <m:endChr m:val="‖"/>
                            <m:ctrlPr>
                              <a:rPr lang="en-US" i="1" dirty="0" smtClean="0">
                                <a:latin typeface="Cambria Math" panose="02040503050406030204" pitchFamily="18" charset="0"/>
                              </a:rPr>
                            </m:ctrlPr>
                          </m:dPr>
                          <m:e>
                            <m:sSup>
                              <m:sSupPr>
                                <m:ctrlPr>
                                  <a:rPr lang="en-US" i="1" dirty="0" smtClean="0">
                                    <a:latin typeface="Cambria Math" panose="02040503050406030204" pitchFamily="18" charset="0"/>
                                  </a:rPr>
                                </m:ctrlPr>
                              </m:sSupPr>
                              <m:e>
                                <m:acc>
                                  <m:accPr>
                                    <m:chr m:val="̂"/>
                                    <m:ctrlPr>
                                      <a:rPr lang="en-US" i="1" dirty="0" smtClean="0">
                                        <a:latin typeface="Cambria Math" panose="02040503050406030204" pitchFamily="18" charset="0"/>
                                      </a:rPr>
                                    </m:ctrlPr>
                                  </m:accPr>
                                  <m:e>
                                    <m:r>
                                      <a:rPr lang="en-US" i="1" dirty="0" smtClean="0">
                                        <a:latin typeface="Cambria Math" charset="0"/>
                                      </a:rPr>
                                      <m:t>𝑍</m:t>
                                    </m:r>
                                  </m:e>
                                </m:acc>
                              </m:e>
                              <m:sup>
                                <m:r>
                                  <a:rPr lang="en-US" i="1" dirty="0" smtClean="0">
                                    <a:latin typeface="Cambria Math" charset="0"/>
                                  </a:rPr>
                                  <m:t>𝑟</m:t>
                                </m:r>
                              </m:sup>
                            </m:sSup>
                          </m:e>
                        </m:d>
                      </m:e>
                      <m:sub>
                        <m:r>
                          <a:rPr lang="en-US" i="1" dirty="0" smtClean="0">
                            <a:latin typeface="Cambria Math" charset="0"/>
                          </a:rPr>
                          <m:t>2</m:t>
                        </m:r>
                      </m:sub>
                      <m:sup>
                        <m:r>
                          <a:rPr lang="en-US" i="1" dirty="0" smtClean="0">
                            <a:latin typeface="Cambria Math" charset="0"/>
                          </a:rPr>
                          <m:t>2</m:t>
                        </m:r>
                      </m:sup>
                    </m:sSubSup>
                  </m:oMath>
                </a14:m>
                <a:r>
                  <a:rPr lang="en-US" dirty="0"/>
                  <a:t>; </a:t>
                </a:r>
                <a14:m>
                  <m:oMath xmlns:m="http://schemas.openxmlformats.org/officeDocument/2006/math">
                    <m:r>
                      <a:rPr lang="en-US" i="1" dirty="0" smtClean="0">
                        <a:latin typeface="Cambria Math" charset="0"/>
                      </a:rPr>
                      <m:t>𝑞</m:t>
                    </m:r>
                    <m:r>
                      <a:rPr lang="en-US" i="1" dirty="0" smtClean="0">
                        <a:latin typeface="Cambria Math" charset="0"/>
                      </a:rPr>
                      <m:t> ~ </m:t>
                    </m:r>
                    <m:r>
                      <a:rPr lang="en-US" i="1" dirty="0" smtClean="0">
                        <a:latin typeface="Cambria Math" charset="0"/>
                      </a:rPr>
                      <m:t>𝐺𝑒𝑜𝑚</m:t>
                    </m:r>
                    <m:r>
                      <a:rPr lang="en-US" i="1" dirty="0" smtClean="0">
                        <a:latin typeface="Cambria Math" charset="0"/>
                      </a:rPr>
                      <m:t>.</m:t>
                    </m:r>
                  </m:oMath>
                </a14:m>
                <a:endParaRPr lang="en-US" dirty="0"/>
              </a:p>
              <a:p>
                <a:pPr lvl="2"/>
                <a:r>
                  <a:rPr lang="en-US" dirty="0"/>
                  <a:t>Set </a:t>
                </a:r>
                <a14:m>
                  <m:oMath xmlns:m="http://schemas.openxmlformats.org/officeDocument/2006/math">
                    <m:sSup>
                      <m:sSupPr>
                        <m:ctrlPr>
                          <a:rPr lang="en-US" i="1" dirty="0" smtClean="0">
                            <a:latin typeface="Cambria Math" panose="02040503050406030204" pitchFamily="18" charset="0"/>
                          </a:rPr>
                        </m:ctrlPr>
                      </m:sSupPr>
                      <m:e>
                        <m:r>
                          <a:rPr lang="en-US" i="1" dirty="0" smtClean="0">
                            <a:latin typeface="Cambria Math" charset="0"/>
                          </a:rPr>
                          <m:t>𝑠</m:t>
                        </m:r>
                      </m:e>
                      <m:sup>
                        <m:r>
                          <a:rPr lang="en-US" i="1" dirty="0" smtClean="0">
                            <a:latin typeface="Cambria Math" charset="0"/>
                          </a:rPr>
                          <m:t>𝑡</m:t>
                        </m:r>
                      </m:sup>
                    </m:sSup>
                    <m:r>
                      <a:rPr lang="en-US" i="1" dirty="0" smtClean="0">
                        <a:latin typeface="Cambria Math" charset="0"/>
                      </a:rPr>
                      <m:t>←</m:t>
                    </m:r>
                    <m:d>
                      <m:dPr>
                        <m:ctrlPr>
                          <a:rPr lang="en-US" i="1" dirty="0" smtClean="0">
                            <a:latin typeface="Cambria Math" panose="02040503050406030204" pitchFamily="18" charset="0"/>
                          </a:rPr>
                        </m:ctrlPr>
                      </m:dPr>
                      <m:e>
                        <m:r>
                          <a:rPr lang="en-US" i="1" dirty="0" smtClean="0">
                            <a:latin typeface="Cambria Math" charset="0"/>
                          </a:rPr>
                          <m:t>𝑟</m:t>
                        </m:r>
                        <m:r>
                          <a:rPr lang="en-US" i="1" dirty="0" smtClean="0">
                            <a:latin typeface="Cambria Math" charset="0"/>
                          </a:rPr>
                          <m:t> ,</m:t>
                        </m:r>
                        <m:sSup>
                          <m:sSupPr>
                            <m:ctrlPr>
                              <a:rPr lang="en-US" i="1" dirty="0" smtClean="0">
                                <a:latin typeface="Cambria Math" panose="02040503050406030204" pitchFamily="18" charset="0"/>
                              </a:rPr>
                            </m:ctrlPr>
                          </m:sSupPr>
                          <m:e>
                            <m:r>
                              <a:rPr lang="en-US" i="1" dirty="0" smtClean="0">
                                <a:latin typeface="Cambria Math" charset="0"/>
                              </a:rPr>
                              <m:t>2</m:t>
                            </m:r>
                          </m:e>
                          <m:sup>
                            <m:r>
                              <a:rPr lang="en-US" i="1" dirty="0" smtClean="0">
                                <a:latin typeface="Cambria Math" charset="0"/>
                              </a:rPr>
                              <m:t>𝑞</m:t>
                            </m:r>
                          </m:sup>
                        </m:sSup>
                      </m:e>
                    </m:d>
                  </m:oMath>
                </a14:m>
                <a:endParaRPr lang="en-US" dirty="0"/>
              </a:p>
              <a:p>
                <a:pPr lvl="1"/>
                <a:r>
                  <a:rPr lang="en-US" dirty="0"/>
                  <a:t>End For</a:t>
                </a:r>
              </a:p>
              <a:p>
                <a:pPr lvl="1"/>
                <a:endParaRPr lang="en-US" dirty="0"/>
              </a:p>
              <a:p>
                <a:r>
                  <a:rPr lang="en-US" dirty="0"/>
                  <a:t>Locates the blocks with total budgets </a:t>
                </a:r>
                <a14:m>
                  <m:oMath xmlns:m="http://schemas.openxmlformats.org/officeDocument/2006/math">
                    <m:nary>
                      <m:naryPr>
                        <m:chr m:val="∑"/>
                        <m:ctrlPr>
                          <a:rPr lang="is-IS" i="1">
                            <a:latin typeface="Cambria Math" panose="02040503050406030204" pitchFamily="18" charset="0"/>
                            <a:ea typeface="Cambria Math" charset="0"/>
                            <a:cs typeface="Cambria Math" charset="0"/>
                          </a:rPr>
                        </m:ctrlPr>
                      </m:naryPr>
                      <m:sub>
                        <m:r>
                          <m:rPr>
                            <m:brk m:alnAt="23"/>
                          </m:rPr>
                          <a:rPr lang="en-US" i="1">
                            <a:latin typeface="Cambria Math" charset="0"/>
                            <a:ea typeface="Cambria Math" charset="0"/>
                            <a:cs typeface="Cambria Math" charset="0"/>
                          </a:rPr>
                          <m:t>𝑟</m:t>
                        </m:r>
                        <m:r>
                          <a:rPr lang="en-US" i="1">
                            <a:latin typeface="Cambria Math" charset="0"/>
                            <a:ea typeface="Cambria Math" charset="0"/>
                            <a:cs typeface="Cambria Math" charset="0"/>
                          </a:rPr>
                          <m:t>=1</m:t>
                        </m:r>
                      </m:sub>
                      <m:sup>
                        <m:r>
                          <a:rPr lang="en-US" i="1">
                            <a:latin typeface="Cambria Math" charset="0"/>
                            <a:ea typeface="Cambria Math" charset="0"/>
                            <a:cs typeface="Cambria Math" charset="0"/>
                          </a:rPr>
                          <m:t>2</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sup>
                      <m:e>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𝑠</m:t>
                            </m:r>
                          </m:e>
                          <m:sub>
                            <m:r>
                              <a:rPr lang="en-US" i="1">
                                <a:latin typeface="Cambria Math" charset="0"/>
                                <a:ea typeface="Cambria Math" charset="0"/>
                                <a:cs typeface="Cambria Math" charset="0"/>
                              </a:rPr>
                              <m:t>𝑟</m:t>
                            </m:r>
                          </m:sub>
                        </m:sSub>
                      </m:e>
                    </m:nary>
                    <m:r>
                      <a:rPr lang="en-US" i="1">
                        <a:latin typeface="Cambria Math" charset="0"/>
                        <a:ea typeface="Cambria Math" charset="0"/>
                        <a:cs typeface="Cambria Math" charset="0"/>
                      </a:rPr>
                      <m:t> ≈</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0</m:t>
                        </m:r>
                      </m:sub>
                    </m:sSub>
                    <m:func>
                      <m:funcPr>
                        <m:ctrlPr>
                          <a:rPr lang="en-US" i="1">
                            <a:latin typeface="Cambria Math" panose="02040503050406030204" pitchFamily="18" charset="0"/>
                            <a:ea typeface="Cambria Math" charset="0"/>
                            <a:cs typeface="Cambria Math" charset="0"/>
                          </a:rPr>
                        </m:ctrlPr>
                      </m:funcPr>
                      <m:fName>
                        <m:r>
                          <m:rPr>
                            <m:sty m:val="p"/>
                          </m:rPr>
                          <a:rPr lang="en-US">
                            <a:latin typeface="Cambria Math" charset="0"/>
                            <a:ea typeface="Cambria Math" charset="0"/>
                            <a:cs typeface="Cambria Math" charset="0"/>
                          </a:rPr>
                          <m:t>log</m:t>
                        </m:r>
                      </m:fName>
                      <m:e>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0</m:t>
                            </m:r>
                          </m:sub>
                        </m:sSub>
                      </m:e>
                    </m:func>
                  </m:oMath>
                </a14:m>
                <a:endParaRPr lang="en-US" dirty="0">
                  <a:ea typeface="Cambria Math" charset="0"/>
                  <a:cs typeface="Cambria Math" charset="0"/>
                </a:endParaRPr>
              </a:p>
              <a:p>
                <a:pPr lvl="1"/>
                <a:r>
                  <a:rPr lang="en-US" dirty="0"/>
                  <a:t>Energy of all </a:t>
                </a:r>
                <a14:m>
                  <m:oMath xmlns:m="http://schemas.openxmlformats.org/officeDocument/2006/math">
                    <m:sSup>
                      <m:sSupPr>
                        <m:ctrlPr>
                          <a:rPr lang="en-US" i="1">
                            <a:latin typeface="Cambria Math" panose="02040503050406030204" pitchFamily="18" charset="0"/>
                          </a:rPr>
                        </m:ctrlPr>
                      </m:sSupPr>
                      <m:e>
                        <m:r>
                          <a:rPr lang="en-US" i="1">
                            <a:latin typeface="Cambria Math" charset="0"/>
                          </a:rPr>
                          <m:t>𝑍</m:t>
                        </m:r>
                      </m:e>
                      <m:sup>
                        <m:r>
                          <a:rPr lang="en-US" i="1">
                            <a:latin typeface="Cambria Math" charset="0"/>
                          </a:rPr>
                          <m:t>𝑟</m:t>
                        </m:r>
                      </m:sup>
                    </m:sSup>
                  </m:oMath>
                </a14:m>
                <a:r>
                  <a:rPr lang="en-US" dirty="0"/>
                  <a:t> can be approximated using </a:t>
                </a:r>
                <a14:m>
                  <m:oMath xmlns:m="http://schemas.openxmlformats.org/officeDocument/2006/math">
                    <m:r>
                      <m:rPr>
                        <m:sty m:val="p"/>
                      </m:rPr>
                      <a:rPr lang="en-US">
                        <a:latin typeface="Cambria Math" charset="0"/>
                      </a:rPr>
                      <m:t>O</m:t>
                    </m:r>
                    <m:r>
                      <a:rPr lang="en-US">
                        <a:latin typeface="Cambria Math" charset="0"/>
                      </a:rPr>
                      <m:t>(</m:t>
                    </m:r>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0</m:t>
                        </m:r>
                      </m:sub>
                    </m:sSub>
                    <m:sSub>
                      <m:sSubPr>
                        <m:ctrlPr>
                          <a:rPr lang="en-US" i="1">
                            <a:latin typeface="Cambria Math" panose="02040503050406030204" pitchFamily="18" charset="0"/>
                          </a:rPr>
                        </m:ctrlPr>
                      </m:sSubPr>
                      <m:e>
                        <m:r>
                          <a:rPr lang="en-US" i="1">
                            <a:latin typeface="Cambria Math" charset="0"/>
                          </a:rPr>
                          <m:t>𝑘</m:t>
                        </m:r>
                      </m:e>
                      <m:sub>
                        <m:r>
                          <a:rPr lang="en-US" i="1">
                            <a:latin typeface="Cambria Math" charset="0"/>
                          </a:rPr>
                          <m:t>1</m:t>
                        </m:r>
                      </m:sub>
                    </m:sSub>
                    <m:r>
                      <a:rPr lang="en-US" i="1">
                        <a:latin typeface="Cambria Math" charset="0"/>
                      </a:rPr>
                      <m:t>)</m:t>
                    </m:r>
                  </m:oMath>
                </a14:m>
                <a:r>
                  <a:rPr lang="en-US" dirty="0"/>
                  <a:t> samples</a:t>
                </a:r>
              </a:p>
              <a:p>
                <a:pPr lvl="1"/>
                <a:r>
                  <a:rPr lang="en-US" dirty="0"/>
                  <a:t>Locating blocks after budget assignment requires </a:t>
                </a:r>
                <a14:m>
                  <m:oMath xmlns:m="http://schemas.openxmlformats.org/officeDocument/2006/math">
                    <m:r>
                      <m:rPr>
                        <m:sty m:val="p"/>
                      </m:rPr>
                      <a:rPr lang="en-US">
                        <a:latin typeface="Cambria Math" charset="0"/>
                        <a:ea typeface="Cambria Math" charset="0"/>
                        <a:cs typeface="Cambria Math" charset="0"/>
                      </a:rPr>
                      <m:t>O</m:t>
                    </m:r>
                    <m:d>
                      <m:dPr>
                        <m:ctrlPr>
                          <a:rPr lang="en-US" i="1">
                            <a:latin typeface="Cambria Math" panose="02040503050406030204" pitchFamily="18" charset="0"/>
                            <a:ea typeface="Cambria Math" charset="0"/>
                            <a:cs typeface="Cambria Math" charset="0"/>
                          </a:rPr>
                        </m:ctrlPr>
                      </m:dPr>
                      <m:e>
                        <m:nary>
                          <m:naryPr>
                            <m:chr m:val="∑"/>
                            <m:ctrlPr>
                              <a:rPr lang="is-IS" i="1">
                                <a:latin typeface="Cambria Math" panose="02040503050406030204" pitchFamily="18" charset="0"/>
                                <a:ea typeface="Cambria Math" charset="0"/>
                                <a:cs typeface="Cambria Math" charset="0"/>
                              </a:rPr>
                            </m:ctrlPr>
                          </m:naryPr>
                          <m:sub>
                            <m:r>
                              <m:rPr>
                                <m:brk m:alnAt="23"/>
                              </m:rPr>
                              <a:rPr lang="en-US" i="1">
                                <a:latin typeface="Cambria Math" charset="0"/>
                                <a:ea typeface="Cambria Math" charset="0"/>
                                <a:cs typeface="Cambria Math" charset="0"/>
                              </a:rPr>
                              <m:t>𝑟</m:t>
                            </m:r>
                            <m:r>
                              <a:rPr lang="en-US" i="1">
                                <a:latin typeface="Cambria Math" charset="0"/>
                                <a:ea typeface="Cambria Math" charset="0"/>
                                <a:cs typeface="Cambria Math" charset="0"/>
                              </a:rPr>
                              <m:t>=1</m:t>
                            </m:r>
                          </m:sub>
                          <m:sup>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𝑘</m:t>
                                </m:r>
                              </m:e>
                              <m:sub>
                                <m:r>
                                  <a:rPr lang="en-US" i="1">
                                    <a:latin typeface="Cambria Math" charset="0"/>
                                    <a:ea typeface="Cambria Math" charset="0"/>
                                    <a:cs typeface="Cambria Math" charset="0"/>
                                  </a:rPr>
                                  <m:t>1</m:t>
                                </m:r>
                              </m:sub>
                            </m:sSub>
                          </m:sup>
                          <m:e>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𝑠</m:t>
                                </m:r>
                              </m:e>
                              <m:sub>
                                <m:r>
                                  <a:rPr lang="en-US" i="1">
                                    <a:latin typeface="Cambria Math" charset="0"/>
                                    <a:ea typeface="Cambria Math" charset="0"/>
                                    <a:cs typeface="Cambria Math" charset="0"/>
                                  </a:rPr>
                                  <m:t>𝑟</m:t>
                                </m:r>
                              </m:sub>
                            </m:sSub>
                          </m:e>
                        </m:nary>
                        <m:func>
                          <m:funcPr>
                            <m:ctrlPr>
                              <a:rPr lang="en-US" i="1">
                                <a:latin typeface="Cambria Math" panose="02040503050406030204" pitchFamily="18" charset="0"/>
                                <a:ea typeface="Cambria Math" charset="0"/>
                                <a:cs typeface="Cambria Math" charset="0"/>
                              </a:rPr>
                            </m:ctrlPr>
                          </m:funcPr>
                          <m:fName>
                            <m:r>
                              <m:rPr>
                                <m:sty m:val="p"/>
                              </m:rPr>
                              <a:rPr lang="en-US">
                                <a:latin typeface="Cambria Math" charset="0"/>
                                <a:ea typeface="Cambria Math" charset="0"/>
                                <a:cs typeface="Cambria Math" charset="0"/>
                              </a:rPr>
                              <m:t>log</m:t>
                            </m:r>
                          </m:fName>
                          <m:e>
                            <m:r>
                              <a:rPr lang="en-US" i="1">
                                <a:latin typeface="Cambria Math" charset="0"/>
                                <a:ea typeface="Cambria Math" charset="0"/>
                                <a:cs typeface="Cambria Math" charset="0"/>
                              </a:rPr>
                              <m:t>𝑛</m:t>
                            </m:r>
                          </m:e>
                        </m:func>
                      </m:e>
                    </m:d>
                  </m:oMath>
                </a14:m>
                <a:r>
                  <a:rPr lang="en-US" dirty="0"/>
                  <a:t> samples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043" t="-266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46FA672-7A74-F74D-B4A0-0C25E4ABFF5C}" type="slidenum">
              <a:rPr lang="en-US" smtClean="0"/>
              <a:t>30</a:t>
            </a:fld>
            <a:endParaRPr lang="en-US"/>
          </a:p>
        </p:txBody>
      </p:sp>
    </p:spTree>
    <p:extLst>
      <p:ext uri="{BB962C8B-B14F-4D97-AF65-F5344CB8AC3E}">
        <p14:creationId xmlns:p14="http://schemas.microsoft.com/office/powerpoint/2010/main" val="864591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Results</a:t>
            </a:r>
          </a:p>
        </p:txBody>
      </p:sp>
      <p:sp>
        <p:nvSpPr>
          <p:cNvPr id="7" name="Content Placeholder 2"/>
          <p:cNvSpPr txBox="1">
            <a:spLocks/>
          </p:cNvSpPr>
          <p:nvPr/>
        </p:nvSpPr>
        <p:spPr>
          <a:xfrm>
            <a:off x="838200" y="158908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First </a:t>
            </a:r>
            <a:r>
              <a:rPr lang="en-US" dirty="0">
                <a:solidFill>
                  <a:srgbClr val="FF0000"/>
                </a:solidFill>
              </a:rPr>
              <a:t>sublinear time</a:t>
            </a:r>
            <a:r>
              <a:rPr lang="en-US" dirty="0"/>
              <a:t> </a:t>
            </a:r>
            <a:r>
              <a:rPr lang="en-US" b="1" dirty="0"/>
              <a:t>model based compressed sensing</a:t>
            </a:r>
          </a:p>
          <a:p>
            <a:r>
              <a:rPr lang="en-US" dirty="0"/>
              <a:t>Separation between </a:t>
            </a:r>
            <a:r>
              <a:rPr lang="en-US" dirty="0">
                <a:solidFill>
                  <a:schemeClr val="accent1">
                    <a:lumMod val="75000"/>
                  </a:schemeClr>
                </a:solidFill>
              </a:rPr>
              <a:t>adaptive</a:t>
            </a:r>
            <a:r>
              <a:rPr lang="en-US" dirty="0"/>
              <a:t> vs </a:t>
            </a:r>
            <a:r>
              <a:rPr lang="en-US" dirty="0">
                <a:solidFill>
                  <a:schemeClr val="accent1">
                    <a:lumMod val="75000"/>
                  </a:schemeClr>
                </a:solidFill>
              </a:rPr>
              <a:t>non-adaptive</a:t>
            </a:r>
            <a:r>
              <a:rPr lang="en-US" dirty="0"/>
              <a:t> Sparse FFT</a:t>
            </a:r>
          </a:p>
          <a:p>
            <a:r>
              <a:rPr lang="en-US" dirty="0">
                <a:solidFill>
                  <a:schemeClr val="accent1">
                    <a:lumMod val="75000"/>
                  </a:schemeClr>
                </a:solidFill>
              </a:rPr>
              <a:t>Fourier</a:t>
            </a:r>
            <a:r>
              <a:rPr lang="en-US" dirty="0"/>
              <a:t> vs </a:t>
            </a:r>
            <a:r>
              <a:rPr lang="en-US" dirty="0">
                <a:solidFill>
                  <a:schemeClr val="accent1">
                    <a:lumMod val="75000"/>
                  </a:schemeClr>
                </a:solidFill>
              </a:rPr>
              <a:t>Gaussian</a:t>
            </a:r>
            <a:r>
              <a:rPr lang="en-US" dirty="0"/>
              <a:t> measurements in model based compressed sensing</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446FA672-7A74-F74D-B4A0-0C25E4ABFF5C}" type="slidenum">
              <a:rPr lang="en-US" smtClean="0"/>
              <a:t>31</a:t>
            </a:fld>
            <a:endParaRPr lang="en-US"/>
          </a:p>
        </p:txBody>
      </p:sp>
    </p:spTree>
    <p:extLst>
      <p:ext uri="{BB962C8B-B14F-4D97-AF65-F5344CB8AC3E}">
        <p14:creationId xmlns:p14="http://schemas.microsoft.com/office/powerpoint/2010/main" val="16633590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Open </a:t>
            </a:r>
            <a:r>
              <a:rPr lang="en-US" dirty="0"/>
              <a:t>Problems</a:t>
            </a:r>
          </a:p>
        </p:txBody>
      </p:sp>
      <p:sp>
        <p:nvSpPr>
          <p:cNvPr id="7" name="Content Placeholder 2"/>
          <p:cNvSpPr txBox="1">
            <a:spLocks/>
          </p:cNvSpPr>
          <p:nvPr/>
        </p:nvSpPr>
        <p:spPr>
          <a:xfrm>
            <a:off x="838200" y="158908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Our sample complexity degrades with signal to noise ratio </a:t>
            </a:r>
            <a:r>
              <a:rPr lang="mr-IN" dirty="0"/>
              <a:t>–</a:t>
            </a:r>
            <a:r>
              <a:rPr lang="en-US" dirty="0"/>
              <a:t> remove dependence on SNR?</a:t>
            </a:r>
          </a:p>
          <a:p>
            <a:r>
              <a:rPr lang="en-US" dirty="0"/>
              <a:t>Sublinear time algorithms for other popular models?</a:t>
            </a:r>
          </a:p>
        </p:txBody>
      </p:sp>
      <p:sp>
        <p:nvSpPr>
          <p:cNvPr id="4" name="Slide Number Placeholder 3"/>
          <p:cNvSpPr>
            <a:spLocks noGrp="1"/>
          </p:cNvSpPr>
          <p:nvPr>
            <p:ph type="sldNum" sz="quarter" idx="12"/>
          </p:nvPr>
        </p:nvSpPr>
        <p:spPr/>
        <p:txBody>
          <a:bodyPr/>
          <a:lstStyle/>
          <a:p>
            <a:fld id="{446FA672-7A74-F74D-B4A0-0C25E4ABFF5C}" type="slidenum">
              <a:rPr lang="en-US" smtClean="0"/>
              <a:t>32</a:t>
            </a:fld>
            <a:endParaRPr lang="en-US"/>
          </a:p>
        </p:txBody>
      </p:sp>
      <p:pic>
        <p:nvPicPr>
          <p:cNvPr id="5" name="Picture 4">
            <a:extLst>
              <a:ext uri="{FF2B5EF4-FFF2-40B4-BE49-F238E27FC236}">
                <a16:creationId xmlns:a16="http://schemas.microsoft.com/office/drawing/2014/main" id="{DF176676-4A10-B244-8D17-77B9F5C38D3A}"/>
              </a:ext>
            </a:extLst>
          </p:cNvPr>
          <p:cNvPicPr>
            <a:picLocks noChangeAspect="1"/>
          </p:cNvPicPr>
          <p:nvPr/>
        </p:nvPicPr>
        <p:blipFill>
          <a:blip r:embed="rId2"/>
          <a:stretch>
            <a:fillRect/>
          </a:stretch>
        </p:blipFill>
        <p:spPr>
          <a:xfrm>
            <a:off x="8178800" y="3163888"/>
            <a:ext cx="3175000" cy="2984500"/>
          </a:xfrm>
          <a:prstGeom prst="rect">
            <a:avLst/>
          </a:prstGeom>
        </p:spPr>
      </p:pic>
      <p:pic>
        <p:nvPicPr>
          <p:cNvPr id="8" name="Picture 7">
            <a:extLst>
              <a:ext uri="{FF2B5EF4-FFF2-40B4-BE49-F238E27FC236}">
                <a16:creationId xmlns:a16="http://schemas.microsoft.com/office/drawing/2014/main" id="{BC3C24A0-26D9-A447-A532-874EF0B09D36}"/>
              </a:ext>
            </a:extLst>
          </p:cNvPr>
          <p:cNvPicPr>
            <a:picLocks noChangeAspect="1"/>
          </p:cNvPicPr>
          <p:nvPr/>
        </p:nvPicPr>
        <p:blipFill rotWithShape="1">
          <a:blip r:embed="rId3"/>
          <a:srcRect t="2752"/>
          <a:stretch/>
        </p:blipFill>
        <p:spPr>
          <a:xfrm>
            <a:off x="3559627" y="3182938"/>
            <a:ext cx="3856186" cy="2965450"/>
          </a:xfrm>
          <a:prstGeom prst="rect">
            <a:avLst/>
          </a:prstGeom>
        </p:spPr>
      </p:pic>
    </p:spTree>
    <p:extLst>
      <p:ext uri="{BB962C8B-B14F-4D97-AF65-F5344CB8AC3E}">
        <p14:creationId xmlns:p14="http://schemas.microsoft.com/office/powerpoint/2010/main" val="79653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9316"/>
            <a:ext cx="10515600" cy="1325563"/>
          </a:xfrm>
        </p:spPr>
        <p:txBody>
          <a:bodyPr/>
          <a:lstStyle/>
          <a:p>
            <a:r>
              <a:rPr lang="en-US" dirty="0"/>
              <a:t>Sparse approximation</a:t>
            </a:r>
          </a:p>
        </p:txBody>
      </p:sp>
      <p:sp>
        <p:nvSpPr>
          <p:cNvPr id="8" name="Content Placeholder 7"/>
          <p:cNvSpPr>
            <a:spLocks noGrp="1"/>
          </p:cNvSpPr>
          <p:nvPr>
            <p:ph idx="1"/>
          </p:nvPr>
        </p:nvSpPr>
        <p:spPr>
          <a:xfrm>
            <a:off x="838200" y="1815512"/>
            <a:ext cx="10515600" cy="4351338"/>
          </a:xfrm>
        </p:spPr>
        <p:txBody>
          <a:bodyPr/>
          <a:lstStyle/>
          <a:p>
            <a:r>
              <a:rPr lang="en-US" dirty="0"/>
              <a:t>Many real world signals are (approximately) sparse</a:t>
            </a:r>
          </a:p>
        </p:txBody>
      </p:sp>
      <p:sp>
        <p:nvSpPr>
          <p:cNvPr id="3" name="Slide Number Placeholder 2"/>
          <p:cNvSpPr>
            <a:spLocks noGrp="1"/>
          </p:cNvSpPr>
          <p:nvPr>
            <p:ph type="sldNum" sz="quarter" idx="12"/>
          </p:nvPr>
        </p:nvSpPr>
        <p:spPr/>
        <p:txBody>
          <a:bodyPr/>
          <a:lstStyle/>
          <a:p>
            <a:fld id="{446FA672-7A74-F74D-B4A0-0C25E4ABFF5C}" type="slidenum">
              <a:rPr lang="en-US" smtClean="0"/>
              <a:t>4</a:t>
            </a:fld>
            <a:endParaRPr lang="en-US"/>
          </a:p>
        </p:txBody>
      </p:sp>
      <p:pic>
        <p:nvPicPr>
          <p:cNvPr id="9" name="Picture 8">
            <a:extLst>
              <a:ext uri="{FF2B5EF4-FFF2-40B4-BE49-F238E27FC236}">
                <a16:creationId xmlns:a16="http://schemas.microsoft.com/office/drawing/2014/main" id="{E46BAE1F-D3C2-7542-A667-C142177A3419}"/>
              </a:ext>
            </a:extLst>
          </p:cNvPr>
          <p:cNvPicPr>
            <a:picLocks noChangeAspect="1"/>
          </p:cNvPicPr>
          <p:nvPr/>
        </p:nvPicPr>
        <p:blipFill rotWithShape="1">
          <a:blip r:embed="rId3"/>
          <a:srcRect l="7518" r="4695"/>
          <a:stretch/>
        </p:blipFill>
        <p:spPr>
          <a:xfrm>
            <a:off x="5984221" y="2375532"/>
            <a:ext cx="6103570" cy="3090701"/>
          </a:xfrm>
          <a:prstGeom prst="rect">
            <a:avLst/>
          </a:prstGeom>
        </p:spPr>
      </p:pic>
      <p:pic>
        <p:nvPicPr>
          <p:cNvPr id="13" name="Picture 12">
            <a:extLst>
              <a:ext uri="{FF2B5EF4-FFF2-40B4-BE49-F238E27FC236}">
                <a16:creationId xmlns:a16="http://schemas.microsoft.com/office/drawing/2014/main" id="{E531CA57-FFF7-2E4E-B1D2-B84737B72E5F}"/>
              </a:ext>
            </a:extLst>
          </p:cNvPr>
          <p:cNvPicPr>
            <a:picLocks noChangeAspect="1"/>
          </p:cNvPicPr>
          <p:nvPr/>
        </p:nvPicPr>
        <p:blipFill rotWithShape="1">
          <a:blip r:embed="rId4"/>
          <a:srcRect l="8608" r="6207"/>
          <a:stretch/>
        </p:blipFill>
        <p:spPr>
          <a:xfrm>
            <a:off x="216815" y="2375533"/>
            <a:ext cx="5879186" cy="3090702"/>
          </a:xfrm>
          <a:prstGeom prst="rect">
            <a:avLst/>
          </a:prstGeom>
        </p:spPr>
      </p:pic>
    </p:spTree>
    <p:extLst>
      <p:ext uri="{BB962C8B-B14F-4D97-AF65-F5344CB8AC3E}">
        <p14:creationId xmlns:p14="http://schemas.microsoft.com/office/powerpoint/2010/main" val="2664137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9316"/>
            <a:ext cx="10515600" cy="1325563"/>
          </a:xfrm>
        </p:spPr>
        <p:txBody>
          <a:bodyPr/>
          <a:lstStyle/>
          <a:p>
            <a:r>
              <a:rPr lang="en-US" dirty="0"/>
              <a:t>Sparse approximation</a:t>
            </a:r>
          </a:p>
        </p:txBody>
      </p:sp>
      <p:sp>
        <p:nvSpPr>
          <p:cNvPr id="8" name="Content Placeholder 7"/>
          <p:cNvSpPr>
            <a:spLocks noGrp="1"/>
          </p:cNvSpPr>
          <p:nvPr>
            <p:ph idx="1"/>
          </p:nvPr>
        </p:nvSpPr>
        <p:spPr>
          <a:xfrm>
            <a:off x="838200" y="1815512"/>
            <a:ext cx="10515600" cy="4351338"/>
          </a:xfrm>
        </p:spPr>
        <p:txBody>
          <a:bodyPr/>
          <a:lstStyle/>
          <a:p>
            <a:r>
              <a:rPr lang="en-US" dirty="0"/>
              <a:t>Many real world signals are (approximately) sparse</a:t>
            </a:r>
          </a:p>
        </p:txBody>
      </p:sp>
      <p:sp>
        <p:nvSpPr>
          <p:cNvPr id="3" name="Slide Number Placeholder 2"/>
          <p:cNvSpPr>
            <a:spLocks noGrp="1"/>
          </p:cNvSpPr>
          <p:nvPr>
            <p:ph type="sldNum" sz="quarter" idx="12"/>
          </p:nvPr>
        </p:nvSpPr>
        <p:spPr/>
        <p:txBody>
          <a:bodyPr/>
          <a:lstStyle/>
          <a:p>
            <a:fld id="{446FA672-7A74-F74D-B4A0-0C25E4ABFF5C}" type="slidenum">
              <a:rPr lang="en-US" smtClean="0"/>
              <a:t>5</a:t>
            </a:fld>
            <a:endParaRPr lang="en-US"/>
          </a:p>
        </p:txBody>
      </p:sp>
      <p:pic>
        <p:nvPicPr>
          <p:cNvPr id="12" name="Picture 11">
            <a:extLst>
              <a:ext uri="{FF2B5EF4-FFF2-40B4-BE49-F238E27FC236}">
                <a16:creationId xmlns:a16="http://schemas.microsoft.com/office/drawing/2014/main" id="{65F84234-6F33-5E45-BDE0-791FD5B1A98A}"/>
              </a:ext>
            </a:extLst>
          </p:cNvPr>
          <p:cNvPicPr>
            <a:picLocks noChangeAspect="1"/>
          </p:cNvPicPr>
          <p:nvPr/>
        </p:nvPicPr>
        <p:blipFill rotWithShape="1">
          <a:blip r:embed="rId3"/>
          <a:srcRect l="7941" r="5339"/>
          <a:stretch/>
        </p:blipFill>
        <p:spPr>
          <a:xfrm>
            <a:off x="6004687" y="2369102"/>
            <a:ext cx="6036297" cy="3094278"/>
          </a:xfrm>
          <a:prstGeom prst="rect">
            <a:avLst/>
          </a:prstGeom>
        </p:spPr>
      </p:pic>
      <p:pic>
        <p:nvPicPr>
          <p:cNvPr id="15" name="Picture 14">
            <a:extLst>
              <a:ext uri="{FF2B5EF4-FFF2-40B4-BE49-F238E27FC236}">
                <a16:creationId xmlns:a16="http://schemas.microsoft.com/office/drawing/2014/main" id="{8B81CCA9-DF81-8245-B662-C766D7E62DA5}"/>
              </a:ext>
            </a:extLst>
          </p:cNvPr>
          <p:cNvPicPr>
            <a:picLocks noChangeAspect="1"/>
          </p:cNvPicPr>
          <p:nvPr/>
        </p:nvPicPr>
        <p:blipFill rotWithShape="1">
          <a:blip r:embed="rId4"/>
          <a:srcRect l="7773" r="6718"/>
          <a:stretch/>
        </p:blipFill>
        <p:spPr>
          <a:xfrm>
            <a:off x="159660" y="2383616"/>
            <a:ext cx="5924146" cy="3079764"/>
          </a:xfrm>
          <a:prstGeom prst="rect">
            <a:avLst/>
          </a:prstGeom>
        </p:spPr>
      </p:pic>
    </p:spTree>
    <p:extLst>
      <p:ext uri="{BB962C8B-B14F-4D97-AF65-F5344CB8AC3E}">
        <p14:creationId xmlns:p14="http://schemas.microsoft.com/office/powerpoint/2010/main" val="177879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9316"/>
            <a:ext cx="10515600" cy="1325563"/>
          </a:xfrm>
        </p:spPr>
        <p:txBody>
          <a:bodyPr/>
          <a:lstStyle/>
          <a:p>
            <a:r>
              <a:rPr lang="en-US" dirty="0"/>
              <a:t>Sparse approximation</a:t>
            </a:r>
          </a:p>
        </p:txBody>
      </p:sp>
      <p:sp>
        <p:nvSpPr>
          <p:cNvPr id="8" name="Content Placeholder 7"/>
          <p:cNvSpPr>
            <a:spLocks noGrp="1"/>
          </p:cNvSpPr>
          <p:nvPr>
            <p:ph idx="1"/>
          </p:nvPr>
        </p:nvSpPr>
        <p:spPr>
          <a:xfrm>
            <a:off x="838200" y="1815512"/>
            <a:ext cx="10515600" cy="4351338"/>
          </a:xfrm>
        </p:spPr>
        <p:txBody>
          <a:bodyPr/>
          <a:lstStyle/>
          <a:p>
            <a:r>
              <a:rPr lang="en-US" dirty="0"/>
              <a:t>Many real world signals are (approximately) sparse</a:t>
            </a:r>
          </a:p>
        </p:txBody>
      </p:sp>
      <p:sp>
        <p:nvSpPr>
          <p:cNvPr id="3" name="Slide Number Placeholder 2"/>
          <p:cNvSpPr>
            <a:spLocks noGrp="1"/>
          </p:cNvSpPr>
          <p:nvPr>
            <p:ph type="sldNum" sz="quarter" idx="12"/>
          </p:nvPr>
        </p:nvSpPr>
        <p:spPr/>
        <p:txBody>
          <a:bodyPr/>
          <a:lstStyle/>
          <a:p>
            <a:fld id="{446FA672-7A74-F74D-B4A0-0C25E4ABFF5C}" type="slidenum">
              <a:rPr lang="en-US" smtClean="0"/>
              <a:t>6</a:t>
            </a:fld>
            <a:endParaRPr lang="en-US"/>
          </a:p>
        </p:txBody>
      </p:sp>
      <p:pic>
        <p:nvPicPr>
          <p:cNvPr id="5" name="Picture 4">
            <a:extLst>
              <a:ext uri="{FF2B5EF4-FFF2-40B4-BE49-F238E27FC236}">
                <a16:creationId xmlns:a16="http://schemas.microsoft.com/office/drawing/2014/main" id="{9D7E0AD2-5452-0145-94B1-073D6803850C}"/>
              </a:ext>
            </a:extLst>
          </p:cNvPr>
          <p:cNvPicPr>
            <a:picLocks noChangeAspect="1"/>
          </p:cNvPicPr>
          <p:nvPr/>
        </p:nvPicPr>
        <p:blipFill rotWithShape="1">
          <a:blip r:embed="rId3"/>
          <a:srcRect l="9155" r="6027"/>
          <a:stretch/>
        </p:blipFill>
        <p:spPr>
          <a:xfrm>
            <a:off x="6042281" y="2379669"/>
            <a:ext cx="5946516" cy="3022515"/>
          </a:xfrm>
          <a:prstGeom prst="rect">
            <a:avLst/>
          </a:prstGeom>
        </p:spPr>
      </p:pic>
      <p:pic>
        <p:nvPicPr>
          <p:cNvPr id="7" name="Picture 6">
            <a:extLst>
              <a:ext uri="{FF2B5EF4-FFF2-40B4-BE49-F238E27FC236}">
                <a16:creationId xmlns:a16="http://schemas.microsoft.com/office/drawing/2014/main" id="{4865FF20-38B2-C245-BDED-5E1255BF1375}"/>
              </a:ext>
            </a:extLst>
          </p:cNvPr>
          <p:cNvPicPr>
            <a:picLocks noChangeAspect="1"/>
          </p:cNvPicPr>
          <p:nvPr/>
        </p:nvPicPr>
        <p:blipFill rotWithShape="1">
          <a:blip r:embed="rId4"/>
          <a:srcRect l="9081" r="6867"/>
          <a:stretch/>
        </p:blipFill>
        <p:spPr>
          <a:xfrm>
            <a:off x="261256" y="2379669"/>
            <a:ext cx="5892801" cy="3022516"/>
          </a:xfrm>
          <a:prstGeom prst="rect">
            <a:avLst/>
          </a:prstGeom>
        </p:spPr>
      </p:pic>
    </p:spTree>
    <p:extLst>
      <p:ext uri="{BB962C8B-B14F-4D97-AF65-F5344CB8AC3E}">
        <p14:creationId xmlns:p14="http://schemas.microsoft.com/office/powerpoint/2010/main" val="706966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9316"/>
            <a:ext cx="10515600" cy="1325563"/>
          </a:xfrm>
        </p:spPr>
        <p:txBody>
          <a:bodyPr/>
          <a:lstStyle/>
          <a:p>
            <a:r>
              <a:rPr lang="en-US" dirty="0"/>
              <a:t>Sparse Fourier Transform</a:t>
            </a:r>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a:xfrm>
                <a:off x="838198" y="1825625"/>
                <a:ext cx="10367581" cy="4351338"/>
              </a:xfrm>
            </p:spPr>
            <p:txBody>
              <a:bodyPr/>
              <a:lstStyle/>
              <a:p>
                <a:pPr>
                  <a:spcBef>
                    <a:spcPts val="0"/>
                  </a:spcBef>
                </a:pPr>
                <a:r>
                  <a:rPr lang="en-US" dirty="0"/>
                  <a:t>Compute top </a:t>
                </a:r>
                <a14:m>
                  <m:oMath xmlns:m="http://schemas.openxmlformats.org/officeDocument/2006/math">
                    <m:r>
                      <a:rPr lang="en-US" i="1" dirty="0" smtClean="0">
                        <a:latin typeface="Cambria Math" charset="0"/>
                      </a:rPr>
                      <m:t>𝑘</m:t>
                    </m:r>
                  </m:oMath>
                </a14:m>
                <a:r>
                  <a:rPr lang="en-US" dirty="0"/>
                  <a:t> coefficients of </a:t>
                </a:r>
                <a14:m>
                  <m:oMath xmlns:m="http://schemas.openxmlformats.org/officeDocument/2006/math">
                    <m:acc>
                      <m:accPr>
                        <m:chr m:val="̂"/>
                        <m:ctrlPr>
                          <a:rPr lang="en-US" i="1">
                            <a:latin typeface="Cambria Math" panose="02040503050406030204" pitchFamily="18" charset="0"/>
                          </a:rPr>
                        </m:ctrlPr>
                      </m:accPr>
                      <m:e>
                        <m:r>
                          <a:rPr lang="en-US" i="1">
                            <a:latin typeface="Cambria Math" charset="0"/>
                          </a:rPr>
                          <m:t>𝑋</m:t>
                        </m:r>
                      </m:e>
                    </m:acc>
                  </m:oMath>
                </a14:m>
                <a:r>
                  <a:rPr lang="en-US" dirty="0"/>
                  <a:t> faster than FFT?		 </a:t>
                </a:r>
                <a:r>
                  <a:rPr lang="en-US" dirty="0">
                    <a:solidFill>
                      <a:schemeClr val="accent1">
                        <a:lumMod val="75000"/>
                      </a:schemeClr>
                    </a:solidFill>
                  </a:rPr>
                  <a:t>Sparse FFT</a:t>
                </a:r>
              </a:p>
              <a:p>
                <a:pPr marL="0" indent="0">
                  <a:spcBef>
                    <a:spcPts val="0"/>
                  </a:spcBef>
                  <a:buNone/>
                </a:pPr>
                <a:endParaRPr lang="en-US" dirty="0"/>
              </a:p>
              <a:p>
                <a:pPr>
                  <a:spcBef>
                    <a:spcPts val="0"/>
                  </a:spcBef>
                </a:pPr>
                <a:r>
                  <a:rPr lang="en-US" dirty="0">
                    <a:solidFill>
                      <a:srgbClr val="FF0000"/>
                    </a:solidFill>
                  </a:rPr>
                  <a:t>Goal:</a:t>
                </a:r>
                <a:r>
                  <a:rPr lang="en-US" dirty="0"/>
                  <a:t> Minimize runtime and sample complexity</a:t>
                </a:r>
              </a:p>
              <a:p>
                <a:pPr marL="0" indent="0">
                  <a:buNone/>
                </a:pPr>
                <a:r>
                  <a:rPr lang="en-US" dirty="0"/>
                  <a:t>   </a:t>
                </a:r>
              </a:p>
              <a:p>
                <a:pPr marL="0" indent="0">
                  <a:buNone/>
                </a:pPr>
                <a:r>
                  <a:rPr lang="en-US" dirty="0"/>
                  <a:t>   Sample complexity</a:t>
                </a:r>
              </a:p>
              <a:p>
                <a:pPr marL="457200" lvl="1" indent="0">
                  <a:buNone/>
                </a:pPr>
                <a:r>
                  <a:rPr lang="en-US" dirty="0"/>
                  <a:t> Number of point in time domain that we</a:t>
                </a:r>
              </a:p>
              <a:p>
                <a:pPr marL="457200" lvl="1" indent="0">
                  <a:buNone/>
                </a:pPr>
                <a:r>
                  <a:rPr lang="en-US" dirty="0"/>
                  <a:t> access the signal</a:t>
                </a:r>
              </a:p>
              <a:p>
                <a:endParaRPr lang="en-US" dirty="0"/>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xfrm>
                <a:off x="838198" y="1825625"/>
                <a:ext cx="10367581" cy="4351338"/>
              </a:xfrm>
              <a:blipFill>
                <a:blip r:embed="rId3"/>
                <a:stretch>
                  <a:fillRect l="-979" t="-2339"/>
                </a:stretch>
              </a:blipFill>
            </p:spPr>
            <p:txBody>
              <a:bodyPr/>
              <a:lstStyle/>
              <a:p>
                <a:r>
                  <a:rPr lang="en-US">
                    <a:noFill/>
                  </a:rPr>
                  <a:t> </a:t>
                </a:r>
              </a:p>
            </p:txBody>
          </p:sp>
        </mc:Fallback>
      </mc:AlternateContent>
      <p:pic>
        <p:nvPicPr>
          <p:cNvPr id="10" name="Picture 9"/>
          <p:cNvPicPr>
            <a:picLocks noChangeAspect="1"/>
          </p:cNvPicPr>
          <p:nvPr/>
        </p:nvPicPr>
        <p:blipFill>
          <a:blip r:embed="rId4"/>
          <a:stretch>
            <a:fillRect/>
          </a:stretch>
        </p:blipFill>
        <p:spPr>
          <a:xfrm>
            <a:off x="6736345" y="3239790"/>
            <a:ext cx="4469434" cy="2972174"/>
          </a:xfrm>
          <a:prstGeom prst="rect">
            <a:avLst/>
          </a:prstGeom>
        </p:spPr>
      </p:pic>
      <p:sp>
        <p:nvSpPr>
          <p:cNvPr id="3" name="Slide Number Placeholder 2"/>
          <p:cNvSpPr>
            <a:spLocks noGrp="1"/>
          </p:cNvSpPr>
          <p:nvPr>
            <p:ph type="sldNum" sz="quarter" idx="12"/>
          </p:nvPr>
        </p:nvSpPr>
        <p:spPr/>
        <p:txBody>
          <a:bodyPr/>
          <a:lstStyle/>
          <a:p>
            <a:fld id="{446FA672-7A74-F74D-B4A0-0C25E4ABFF5C}" type="slidenum">
              <a:rPr lang="en-US" smtClean="0"/>
              <a:t>7</a:t>
            </a:fld>
            <a:endParaRPr lang="en-US"/>
          </a:p>
        </p:txBody>
      </p:sp>
    </p:spTree>
    <p:extLst>
      <p:ext uri="{BB962C8B-B14F-4D97-AF65-F5344CB8AC3E}">
        <p14:creationId xmlns:p14="http://schemas.microsoft.com/office/powerpoint/2010/main" val="35210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Sparse Fourier Transform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Formally, want to find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charset="0"/>
                          </a:rPr>
                          <m:t>𝑌</m:t>
                        </m:r>
                      </m:e>
                    </m:acc>
                  </m:oMath>
                </a14:m>
                <a:r>
                  <a:rPr lang="en-US" dirty="0"/>
                  <a:t> such that</a:t>
                </a:r>
              </a:p>
              <a:p>
                <a:pPr marL="0" indent="0">
                  <a:buNone/>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d>
                            <m:dPr>
                              <m:begChr m:val="‖"/>
                              <m:endChr m:val="‖"/>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US" b="0" i="1" smtClean="0">
                                      <a:latin typeface="Cambria Math" charset="0"/>
                                    </a:rPr>
                                    <m:t>𝑌</m:t>
                                  </m:r>
                                </m:e>
                              </m:acc>
                              <m:r>
                                <a:rPr lang="en-US" b="0" i="1" smtClean="0">
                                  <a:latin typeface="Cambria Math" charset="0"/>
                                </a:rPr>
                                <m:t> − </m:t>
                              </m:r>
                              <m:acc>
                                <m:accPr>
                                  <m:chr m:val="̂"/>
                                  <m:ctrlPr>
                                    <a:rPr lang="en-US" b="0" i="1" smtClean="0">
                                      <a:latin typeface="Cambria Math" panose="02040503050406030204" pitchFamily="18" charset="0"/>
                                    </a:rPr>
                                  </m:ctrlPr>
                                </m:accPr>
                                <m:e>
                                  <m:r>
                                    <a:rPr lang="en-US" b="0" i="1" smtClean="0">
                                      <a:latin typeface="Cambria Math" charset="0"/>
                                    </a:rPr>
                                    <m:t>𝑋</m:t>
                                  </m:r>
                                </m:e>
                              </m:acc>
                            </m:e>
                          </m:d>
                        </m:e>
                        <m:sub>
                          <m:r>
                            <a:rPr lang="en-US" b="0" i="1" smtClean="0">
                              <a:latin typeface="Cambria Math" charset="0"/>
                            </a:rPr>
                            <m:t>2</m:t>
                          </m:r>
                        </m:sub>
                        <m:sup>
                          <m:r>
                            <a:rPr lang="en-US" b="0" i="1" smtClean="0">
                              <a:latin typeface="Cambria Math" charset="0"/>
                            </a:rPr>
                            <m:t>2</m:t>
                          </m:r>
                        </m:sup>
                      </m:sSubSup>
                      <m:r>
                        <a:rPr lang="en-US" b="0" i="1" smtClean="0">
                          <a:latin typeface="Cambria Math" charset="0"/>
                        </a:rPr>
                        <m:t> </m:t>
                      </m:r>
                      <m:r>
                        <a:rPr lang="en-US" b="0" i="1" smtClean="0">
                          <a:latin typeface="Cambria Math" charset="0"/>
                          <a:ea typeface="Cambria Math" charset="0"/>
                          <a:cs typeface="Cambria Math" charset="0"/>
                        </a:rPr>
                        <m:t>≤</m:t>
                      </m:r>
                      <m:d>
                        <m:dPr>
                          <m:ctrlPr>
                            <a:rPr lang="en-US" b="0" i="1" smtClean="0">
                              <a:latin typeface="Cambria Math" panose="02040503050406030204" pitchFamily="18" charset="0"/>
                              <a:ea typeface="Cambria Math" charset="0"/>
                              <a:cs typeface="Cambria Math" charset="0"/>
                            </a:rPr>
                          </m:ctrlPr>
                        </m:dPr>
                        <m:e>
                          <m:r>
                            <a:rPr lang="en-US" b="0" i="1" smtClean="0">
                              <a:latin typeface="Cambria Math" charset="0"/>
                              <a:ea typeface="Cambria Math" charset="0"/>
                              <a:cs typeface="Cambria Math" charset="0"/>
                            </a:rPr>
                            <m:t>1+</m:t>
                          </m:r>
                          <m:r>
                            <a:rPr lang="en-US" b="0" i="1" smtClean="0">
                              <a:latin typeface="Cambria Math" charset="0"/>
                              <a:ea typeface="Cambria Math" charset="0"/>
                              <a:cs typeface="Cambria Math" charset="0"/>
                            </a:rPr>
                            <m:t>𝜖</m:t>
                          </m:r>
                        </m:e>
                      </m:d>
                      <m:func>
                        <m:funcPr>
                          <m:ctrlPr>
                            <a:rPr lang="en-US" b="0" i="1" smtClean="0">
                              <a:latin typeface="Cambria Math" panose="02040503050406030204" pitchFamily="18" charset="0"/>
                              <a:ea typeface="Cambria Math" charset="0"/>
                              <a:cs typeface="Cambria Math" charset="0"/>
                            </a:rPr>
                          </m:ctrlPr>
                        </m:funcPr>
                        <m:fName>
                          <m:limLow>
                            <m:limLowPr>
                              <m:ctrlPr>
                                <a:rPr lang="en-US" b="0" i="1" smtClean="0">
                                  <a:latin typeface="Cambria Math" panose="02040503050406030204" pitchFamily="18" charset="0"/>
                                  <a:ea typeface="Cambria Math" charset="0"/>
                                  <a:cs typeface="Cambria Math" charset="0"/>
                                </a:rPr>
                              </m:ctrlPr>
                            </m:limLowPr>
                            <m:e>
                              <m:r>
                                <m:rPr>
                                  <m:sty m:val="p"/>
                                </m:rPr>
                                <a:rPr lang="en-US" b="0" i="0" smtClean="0">
                                  <a:latin typeface="Cambria Math" charset="0"/>
                                  <a:ea typeface="Cambria Math" charset="0"/>
                                  <a:cs typeface="Cambria Math" charset="0"/>
                                </a:rPr>
                                <m:t>min</m:t>
                              </m:r>
                            </m:e>
                            <m:lim>
                              <m:r>
                                <a:rPr lang="en-US" b="0" i="1" smtClean="0">
                                  <a:latin typeface="Cambria Math" charset="0"/>
                                  <a:ea typeface="Cambria Math" charset="0"/>
                                  <a:cs typeface="Cambria Math" charset="0"/>
                                </a:rPr>
                                <m:t>𝑘</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𝑠𝑝𝑎𝑟𝑠𝑒</m:t>
                              </m:r>
                              <m:r>
                                <a:rPr lang="en-US" b="0" i="1" smtClean="0">
                                  <a:latin typeface="Cambria Math" charset="0"/>
                                  <a:ea typeface="Cambria Math" charset="0"/>
                                  <a:cs typeface="Cambria Math" charset="0"/>
                                </a:rPr>
                                <m:t> </m:t>
                              </m:r>
                              <m:acc>
                                <m:accPr>
                                  <m:chr m:val="̂"/>
                                  <m:ctrlPr>
                                    <a:rPr lang="en-US" i="1">
                                      <a:latin typeface="Cambria Math" panose="02040503050406030204" pitchFamily="18" charset="0"/>
                                    </a:rPr>
                                  </m:ctrlPr>
                                </m:accPr>
                                <m:e>
                                  <m:r>
                                    <a:rPr lang="en-US" i="1">
                                      <a:latin typeface="Cambria Math" charset="0"/>
                                    </a:rPr>
                                    <m:t>𝑍</m:t>
                                  </m:r>
                                </m:e>
                              </m:acc>
                            </m:lim>
                          </m:limLow>
                        </m:fName>
                        <m:e>
                          <m:sSubSup>
                            <m:sSubSupPr>
                              <m:ctrlPr>
                                <a:rPr lang="en-US" i="1">
                                  <a:latin typeface="Cambria Math" panose="02040503050406030204" pitchFamily="18" charset="0"/>
                                  <a:ea typeface="Cambria Math" charset="0"/>
                                  <a:cs typeface="Cambria Math" charset="0"/>
                                </a:rPr>
                              </m:ctrlPr>
                            </m:sSubSupPr>
                            <m:e>
                              <m:d>
                                <m:dPr>
                                  <m:begChr m:val="‖"/>
                                  <m:endChr m:val="‖"/>
                                  <m:ctrlPr>
                                    <a:rPr lang="en-US" i="1">
                                      <a:latin typeface="Cambria Math" panose="02040503050406030204" pitchFamily="18" charset="0"/>
                                      <a:ea typeface="Cambria Math" charset="0"/>
                                      <a:cs typeface="Cambria Math" charset="0"/>
                                    </a:rPr>
                                  </m:ctrlPr>
                                </m:dPr>
                                <m:e>
                                  <m:acc>
                                    <m:accPr>
                                      <m:chr m:val="̂"/>
                                      <m:ctrlPr>
                                        <a:rPr lang="en-US" i="1">
                                          <a:latin typeface="Cambria Math" panose="02040503050406030204" pitchFamily="18" charset="0"/>
                                        </a:rPr>
                                      </m:ctrlPr>
                                    </m:accPr>
                                    <m:e>
                                      <m:r>
                                        <a:rPr lang="en-US" b="0" i="1" smtClean="0">
                                          <a:latin typeface="Cambria Math" charset="0"/>
                                        </a:rPr>
                                        <m:t>𝑍</m:t>
                                      </m:r>
                                    </m:e>
                                  </m:acc>
                                  <m:r>
                                    <a:rPr lang="en-US" i="1">
                                      <a:latin typeface="Cambria Math" charset="0"/>
                                    </a:rPr>
                                    <m:t> − </m:t>
                                  </m:r>
                                  <m:acc>
                                    <m:accPr>
                                      <m:chr m:val="̂"/>
                                      <m:ctrlPr>
                                        <a:rPr lang="en-US" i="1">
                                          <a:latin typeface="Cambria Math" panose="02040503050406030204" pitchFamily="18" charset="0"/>
                                        </a:rPr>
                                      </m:ctrlPr>
                                    </m:accPr>
                                    <m:e>
                                      <m:r>
                                        <a:rPr lang="en-US" i="1">
                                          <a:latin typeface="Cambria Math" charset="0"/>
                                        </a:rPr>
                                        <m:t>𝑋</m:t>
                                      </m:r>
                                    </m:e>
                                  </m:acc>
                                </m:e>
                              </m:d>
                            </m:e>
                            <m:sub>
                              <m:r>
                                <a:rPr lang="en-US" i="1">
                                  <a:latin typeface="Cambria Math" charset="0"/>
                                  <a:ea typeface="Cambria Math" charset="0"/>
                                  <a:cs typeface="Cambria Math" charset="0"/>
                                </a:rPr>
                                <m:t>2</m:t>
                              </m:r>
                            </m:sub>
                            <m:sup>
                              <m:r>
                                <a:rPr lang="en-US" i="1">
                                  <a:latin typeface="Cambria Math" charset="0"/>
                                  <a:ea typeface="Cambria Math" charset="0"/>
                                  <a:cs typeface="Cambria Math" charset="0"/>
                                </a:rPr>
                                <m:t>2</m:t>
                              </m:r>
                            </m:sup>
                          </m:sSubSup>
                        </m:e>
                      </m:func>
                    </m:oMath>
                  </m:oMathPara>
                </a14:m>
                <a:endParaRPr lang="en-US" dirty="0"/>
              </a:p>
              <a:p>
                <a:pPr marL="0" indent="0" algn="ctr">
                  <a:buNone/>
                </a:pPr>
                <a:r>
                  <a:rPr lang="en-US" dirty="0"/>
                  <a:t>(</a:t>
                </a:r>
                <a14:m>
                  <m:oMath xmlns:m="http://schemas.openxmlformats.org/officeDocument/2006/math">
                    <m:sSub>
                      <m:sSubPr>
                        <m:ctrlPr>
                          <a:rPr lang="en-US" b="0" i="1" smtClean="0">
                            <a:latin typeface="Cambria Math" panose="02040503050406030204" pitchFamily="18" charset="0"/>
                            <a:ea typeface="Cambria Math" charset="0"/>
                            <a:cs typeface="Cambria Math" charset="0"/>
                          </a:rPr>
                        </m:ctrlPr>
                      </m:sSubPr>
                      <m:e>
                        <m:r>
                          <a:rPr lang="en-US" i="1" smtClean="0">
                            <a:latin typeface="Cambria Math" charset="0"/>
                            <a:ea typeface="Cambria Math" charset="0"/>
                            <a:cs typeface="Cambria Math" charset="0"/>
                          </a:rPr>
                          <m:t>ℓ</m:t>
                        </m:r>
                      </m:e>
                      <m:sub>
                        <m:r>
                          <a:rPr lang="en-US" b="0" i="1" smtClean="0">
                            <a:latin typeface="Cambria Math" charset="0"/>
                            <a:ea typeface="Cambria Math" charset="0"/>
                            <a:cs typeface="Cambria Math" charset="0"/>
                          </a:rPr>
                          <m:t>2</m:t>
                        </m:r>
                      </m:sub>
                    </m:sSub>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ℓ</m:t>
                        </m:r>
                      </m:e>
                      <m:sub>
                        <m:r>
                          <a:rPr lang="en-US" b="0" i="0" smtClean="0">
                            <a:latin typeface="Cambria Math" charset="0"/>
                            <a:ea typeface="Cambria Math" charset="0"/>
                            <a:cs typeface="Cambria Math" charset="0"/>
                          </a:rPr>
                          <m:t>2</m:t>
                        </m:r>
                      </m:sub>
                    </m:sSub>
                  </m:oMath>
                </a14:m>
                <a:r>
                  <a:rPr lang="en-US" dirty="0"/>
                  <a:t> sparse recovery guarantee) </a:t>
                </a:r>
                <a:endParaRPr lang="en-US" sz="2000" dirty="0"/>
              </a:p>
              <a:p>
                <a:pPr lvl="1"/>
                <a:endParaRPr lang="en-US" dirty="0"/>
              </a:p>
              <a:p>
                <a:pPr lvl="1"/>
                <a:r>
                  <a:rPr lang="en-US" dirty="0"/>
                  <a:t>Sublinear time </a:t>
                </a:r>
              </a:p>
              <a:p>
                <a:pPr lvl="1"/>
                <a:r>
                  <a:rPr lang="en-US" dirty="0"/>
                  <a:t>Minimum sample complexity</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043" t="-196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46FA672-7A74-F74D-B4A0-0C25E4ABFF5C}" type="slidenum">
              <a:rPr lang="en-US" smtClean="0"/>
              <a:t>8</a:t>
            </a:fld>
            <a:endParaRPr lang="en-US"/>
          </a:p>
        </p:txBody>
      </p:sp>
    </p:spTree>
    <p:extLst>
      <p:ext uri="{BB962C8B-B14F-4D97-AF65-F5344CB8AC3E}">
        <p14:creationId xmlns:p14="http://schemas.microsoft.com/office/powerpoint/2010/main" val="115735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200" y="365125"/>
            <a:ext cx="5226934" cy="1325563"/>
          </a:xfrm>
        </p:spPr>
        <p:txBody>
          <a:bodyPr>
            <a:normAutofit/>
          </a:bodyPr>
          <a:lstStyle/>
          <a:p>
            <a:r>
              <a:rPr lang="en-US" sz="3200" dirty="0"/>
              <a:t>Non-uniform bounds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838700" y="1690689"/>
                <a:ext cx="7340600" cy="4733850"/>
              </a:xfrm>
            </p:spPr>
            <p:txBody>
              <a:bodyPr>
                <a:normAutofit fontScale="70000" lnSpcReduction="20000"/>
              </a:bodyPr>
              <a:lstStyle/>
              <a:p>
                <a:r>
                  <a:rPr lang="en-US" dirty="0"/>
                  <a:t>Goldreich-Levin’89, Kushilevitz-Mansour’91, Mansour’92</a:t>
                </a:r>
              </a:p>
              <a:p>
                <a:r>
                  <a:rPr lang="en-US" dirty="0"/>
                  <a:t>Gilbert-Guha-Indyk-Muthukrishnan-Strauss’02</a:t>
                </a:r>
              </a:p>
              <a:p>
                <a:r>
                  <a:rPr lang="en-US" dirty="0"/>
                  <a:t>Gilbert-Muthukrishnan-Strauss’05</a:t>
                </a:r>
              </a:p>
              <a:p>
                <a:r>
                  <a:rPr lang="en-US" dirty="0"/>
                  <a:t>Hassanieh-Indyk-Katabi-Price’12a</a:t>
                </a:r>
              </a:p>
              <a:p>
                <a:r>
                  <a:rPr lang="en-US" dirty="0"/>
                  <a:t>Boufounos-Cevher-Gilbert-Li-Strauss’12, Prince-Song’14 (continuous)</a:t>
                </a:r>
              </a:p>
              <a:p>
                <a:r>
                  <a:rPr lang="en-US" dirty="0"/>
                  <a:t>Indyk-Kapralov-Price’14, Indyk-Kapralov’14</a:t>
                </a:r>
              </a:p>
              <a:p>
                <a:r>
                  <a:rPr lang="en-US" dirty="0"/>
                  <a:t>Kapralov’16</a:t>
                </a:r>
              </a:p>
              <a:p>
                <a:pPr marL="0" indent="0">
                  <a:spcAft>
                    <a:spcPts val="1200"/>
                  </a:spcAft>
                  <a:buNone/>
                </a:pPr>
                <a:endParaRPr lang="en-US" dirty="0"/>
              </a:p>
              <a:p>
                <a:pPr>
                  <a:spcBef>
                    <a:spcPts val="0"/>
                  </a:spcBef>
                </a:pPr>
                <a:r>
                  <a:rPr lang="en-US" dirty="0"/>
                  <a:t>State of the art: </a:t>
                </a:r>
              </a:p>
              <a:p>
                <a:pPr lvl="1"/>
                <a14:m>
                  <m:oMath xmlns:m="http://schemas.openxmlformats.org/officeDocument/2006/math">
                    <m:r>
                      <a:rPr lang="en-US" sz="3000" i="1" dirty="0">
                        <a:solidFill>
                          <a:srgbClr val="FF0000"/>
                        </a:solidFill>
                        <a:latin typeface="Cambria Math" charset="0"/>
                      </a:rPr>
                      <m:t>𝑂</m:t>
                    </m:r>
                    <m:r>
                      <a:rPr lang="en-US" sz="3000" i="1" dirty="0">
                        <a:solidFill>
                          <a:srgbClr val="FF0000"/>
                        </a:solidFill>
                        <a:latin typeface="Cambria Math" charset="0"/>
                      </a:rPr>
                      <m:t>(</m:t>
                    </m:r>
                    <m:r>
                      <a:rPr lang="en-US" sz="3000" i="1" dirty="0">
                        <a:solidFill>
                          <a:srgbClr val="FF0000"/>
                        </a:solidFill>
                        <a:latin typeface="Cambria Math" charset="0"/>
                      </a:rPr>
                      <m:t>𝑘</m:t>
                    </m:r>
                    <m:func>
                      <m:funcPr>
                        <m:ctrlPr>
                          <a:rPr lang="en-US" sz="3000" i="1" dirty="0">
                            <a:solidFill>
                              <a:srgbClr val="FF0000"/>
                            </a:solidFill>
                            <a:latin typeface="Cambria Math" panose="02040503050406030204" pitchFamily="18" charset="0"/>
                          </a:rPr>
                        </m:ctrlPr>
                      </m:funcPr>
                      <m:fName>
                        <m:sSup>
                          <m:sSupPr>
                            <m:ctrlPr>
                              <a:rPr lang="en-US" sz="3000" i="1" dirty="0">
                                <a:solidFill>
                                  <a:srgbClr val="FF0000"/>
                                </a:solidFill>
                                <a:latin typeface="Cambria Math" panose="02040503050406030204" pitchFamily="18" charset="0"/>
                              </a:rPr>
                            </m:ctrlPr>
                          </m:sSupPr>
                          <m:e>
                            <m:r>
                              <m:rPr>
                                <m:sty m:val="p"/>
                              </m:rPr>
                              <a:rPr lang="en-US" sz="3000" dirty="0">
                                <a:solidFill>
                                  <a:srgbClr val="FF0000"/>
                                </a:solidFill>
                                <a:latin typeface="Cambria Math" charset="0"/>
                              </a:rPr>
                              <m:t>log</m:t>
                            </m:r>
                          </m:e>
                          <m:sup>
                            <m:r>
                              <a:rPr lang="en-US" sz="3000" i="1" dirty="0">
                                <a:solidFill>
                                  <a:srgbClr val="FF0000"/>
                                </a:solidFill>
                                <a:latin typeface="Cambria Math" charset="0"/>
                              </a:rPr>
                              <m:t>2</m:t>
                            </m:r>
                          </m:sup>
                        </m:sSup>
                      </m:fName>
                      <m:e>
                        <m:r>
                          <a:rPr lang="en-US" sz="3000" i="1" dirty="0">
                            <a:solidFill>
                              <a:srgbClr val="FF0000"/>
                            </a:solidFill>
                            <a:latin typeface="Cambria Math" charset="0"/>
                          </a:rPr>
                          <m:t>𝑛</m:t>
                        </m:r>
                      </m:e>
                    </m:func>
                    <m:r>
                      <a:rPr lang="en-US" sz="3000" i="1" dirty="0">
                        <a:solidFill>
                          <a:srgbClr val="FF0000"/>
                        </a:solidFill>
                        <a:latin typeface="Cambria Math" charset="0"/>
                      </a:rPr>
                      <m:t>)</m:t>
                    </m:r>
                  </m:oMath>
                </a14:m>
                <a:r>
                  <a:rPr lang="en-US" sz="3000" dirty="0"/>
                  <a:t> runtime	</a:t>
                </a:r>
                <a:r>
                  <a:rPr lang="en-US" sz="2300" dirty="0"/>
                  <a:t>[Hassanieh-Indyk-Katabi-Price’12b]</a:t>
                </a:r>
                <a:endParaRPr lang="en-US" sz="3000" dirty="0"/>
              </a:p>
              <a:p>
                <a:pPr lvl="1"/>
                <a14:m>
                  <m:oMath xmlns:m="http://schemas.openxmlformats.org/officeDocument/2006/math">
                    <m:r>
                      <a:rPr lang="en-US" sz="3000" i="1" dirty="0" smtClean="0">
                        <a:solidFill>
                          <a:srgbClr val="FF0000"/>
                        </a:solidFill>
                        <a:latin typeface="Cambria Math" charset="0"/>
                      </a:rPr>
                      <m:t>𝑂</m:t>
                    </m:r>
                    <m:r>
                      <a:rPr lang="en-US" sz="3000" i="1" dirty="0" smtClean="0">
                        <a:solidFill>
                          <a:srgbClr val="FF0000"/>
                        </a:solidFill>
                        <a:latin typeface="Cambria Math" charset="0"/>
                      </a:rPr>
                      <m:t>(</m:t>
                    </m:r>
                    <m:r>
                      <a:rPr lang="en-US" sz="3000" i="1" dirty="0" smtClean="0">
                        <a:solidFill>
                          <a:srgbClr val="FF0000"/>
                        </a:solidFill>
                        <a:latin typeface="Cambria Math" charset="0"/>
                      </a:rPr>
                      <m:t>𝑘</m:t>
                    </m:r>
                    <m:func>
                      <m:funcPr>
                        <m:ctrlPr>
                          <a:rPr lang="en-US" sz="3000" i="1" dirty="0">
                            <a:solidFill>
                              <a:srgbClr val="FF0000"/>
                            </a:solidFill>
                            <a:latin typeface="Cambria Math" panose="02040503050406030204" pitchFamily="18" charset="0"/>
                          </a:rPr>
                        </m:ctrlPr>
                      </m:funcPr>
                      <m:fName>
                        <m:r>
                          <m:rPr>
                            <m:sty m:val="p"/>
                          </m:rPr>
                          <a:rPr lang="en-US" sz="3000" dirty="0">
                            <a:solidFill>
                              <a:srgbClr val="FF0000"/>
                            </a:solidFill>
                            <a:latin typeface="Cambria Math" charset="0"/>
                          </a:rPr>
                          <m:t>log</m:t>
                        </m:r>
                      </m:fName>
                      <m:e>
                        <m:r>
                          <a:rPr lang="en-US" sz="3000" i="1" dirty="0">
                            <a:solidFill>
                              <a:srgbClr val="FF0000"/>
                            </a:solidFill>
                            <a:latin typeface="Cambria Math" charset="0"/>
                          </a:rPr>
                          <m:t>𝑛</m:t>
                        </m:r>
                      </m:e>
                    </m:func>
                    <m:r>
                      <a:rPr lang="en-US" sz="3000" i="1" dirty="0">
                        <a:solidFill>
                          <a:srgbClr val="FF0000"/>
                        </a:solidFill>
                        <a:latin typeface="Cambria Math" charset="0"/>
                      </a:rPr>
                      <m:t>)</m:t>
                    </m:r>
                    <m:r>
                      <a:rPr lang="en-US" sz="3000" i="1" dirty="0">
                        <a:latin typeface="Cambria Math" charset="0"/>
                      </a:rPr>
                      <m:t> </m:t>
                    </m:r>
                  </m:oMath>
                </a14:m>
                <a:r>
                  <a:rPr lang="en-US" sz="3000" dirty="0"/>
                  <a:t>samples	</a:t>
                </a:r>
                <a:r>
                  <a:rPr lang="en-US" sz="2300" dirty="0"/>
                  <a:t>[Kapralov’17]</a:t>
                </a:r>
              </a:p>
              <a:p>
                <a:pPr lvl="1"/>
                <a:endParaRPr lang="en-US" dirty="0"/>
              </a:p>
              <a:p>
                <a:r>
                  <a:rPr lang="en-US" sz="2400" dirty="0"/>
                  <a:t>Lower bound: </a:t>
                </a:r>
                <a14:m>
                  <m:oMath xmlns:m="http://schemas.openxmlformats.org/officeDocument/2006/math">
                    <m:r>
                      <a:rPr lang="en-US" sz="2400" i="1" dirty="0">
                        <a:latin typeface="Cambria Math" charset="0"/>
                      </a:rPr>
                      <m:t>𝑘</m:t>
                    </m:r>
                    <m:func>
                      <m:funcPr>
                        <m:ctrlPr>
                          <a:rPr lang="en-US" sz="2400" i="1" dirty="0">
                            <a:latin typeface="Cambria Math" panose="02040503050406030204" pitchFamily="18" charset="0"/>
                          </a:rPr>
                        </m:ctrlPr>
                      </m:funcPr>
                      <m:fName>
                        <m:r>
                          <m:rPr>
                            <m:sty m:val="p"/>
                          </m:rPr>
                          <a:rPr lang="en-US" sz="2400" dirty="0">
                            <a:latin typeface="Cambria Math" charset="0"/>
                          </a:rPr>
                          <m:t>log</m:t>
                        </m:r>
                      </m:fName>
                      <m:e>
                        <m:d>
                          <m:dPr>
                            <m:ctrlPr>
                              <a:rPr lang="en-US" sz="2400" i="1" dirty="0">
                                <a:latin typeface="Cambria Math" panose="02040503050406030204" pitchFamily="18" charset="0"/>
                              </a:rPr>
                            </m:ctrlPr>
                          </m:dPr>
                          <m:e>
                            <m:f>
                              <m:fPr>
                                <m:ctrlPr>
                                  <a:rPr lang="en-US" sz="2400" i="1" dirty="0">
                                    <a:latin typeface="Cambria Math" panose="02040503050406030204" pitchFamily="18" charset="0"/>
                                  </a:rPr>
                                </m:ctrlPr>
                              </m:fPr>
                              <m:num>
                                <m:r>
                                  <a:rPr lang="en-US" sz="2400" i="1" dirty="0">
                                    <a:latin typeface="Cambria Math" charset="0"/>
                                  </a:rPr>
                                  <m:t>𝑛</m:t>
                                </m:r>
                              </m:num>
                              <m:den>
                                <m:r>
                                  <a:rPr lang="en-US" sz="2400" i="1" dirty="0">
                                    <a:latin typeface="Cambria Math" charset="0"/>
                                  </a:rPr>
                                  <m:t>𝑘</m:t>
                                </m:r>
                              </m:den>
                            </m:f>
                          </m:e>
                        </m:d>
                      </m:e>
                    </m:func>
                  </m:oMath>
                </a14:m>
                <a:r>
                  <a:rPr lang="en-US" sz="2400" dirty="0"/>
                  <a:t> non-adaptive	</a:t>
                </a:r>
                <a:r>
                  <a:rPr lang="en-US" sz="2300" dirty="0"/>
                  <a:t>[Do-Ba-Indyk-Price-Woodruff’10]</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838700" y="1690689"/>
                <a:ext cx="7340600" cy="4733850"/>
              </a:xfrm>
              <a:blipFill>
                <a:blip r:embed="rId3"/>
                <a:stretch>
                  <a:fillRect l="-691" t="-2139"/>
                </a:stretch>
              </a:blipFill>
            </p:spPr>
            <p:txBody>
              <a:bodyPr/>
              <a:lstStyle/>
              <a:p>
                <a:r>
                  <a:rPr lang="en-US">
                    <a:noFill/>
                  </a:rPr>
                  <a:t> </a:t>
                </a:r>
              </a:p>
            </p:txBody>
          </p:sp>
        </mc:Fallback>
      </mc:AlternateContent>
      <p:sp>
        <p:nvSpPr>
          <p:cNvPr id="4" name="Title 1"/>
          <p:cNvSpPr txBox="1">
            <a:spLocks/>
          </p:cNvSpPr>
          <p:nvPr/>
        </p:nvSpPr>
        <p:spPr>
          <a:xfrm>
            <a:off x="485012" y="365125"/>
            <a:ext cx="540441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Uniform bounds</a:t>
            </a:r>
          </a:p>
        </p:txBody>
      </p:sp>
      <mc:AlternateContent xmlns:mc="http://schemas.openxmlformats.org/markup-compatibility/2006" xmlns:a14="http://schemas.microsoft.com/office/drawing/2010/main">
        <mc:Choice Requires="a14">
          <p:sp>
            <p:nvSpPr>
              <p:cNvPr id="5" name="Content Placeholder 4"/>
              <p:cNvSpPr txBox="1">
                <a:spLocks/>
              </p:cNvSpPr>
              <p:nvPr/>
            </p:nvSpPr>
            <p:spPr>
              <a:xfrm>
                <a:off x="348343" y="1690689"/>
                <a:ext cx="5370285" cy="47338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70000"/>
                  </a:lnSpc>
                </a:pPr>
                <a:r>
                  <a:rPr lang="en-US" sz="1800" dirty="0"/>
                  <a:t>Candes-Tao’06</a:t>
                </a:r>
              </a:p>
              <a:p>
                <a:pPr>
                  <a:lnSpc>
                    <a:spcPct val="70000"/>
                  </a:lnSpc>
                </a:pPr>
                <a:r>
                  <a:rPr lang="en-US" sz="1800" dirty="0"/>
                  <a:t>Rudelson-Vershynin’08</a:t>
                </a:r>
              </a:p>
              <a:p>
                <a:pPr>
                  <a:lnSpc>
                    <a:spcPct val="70000"/>
                  </a:lnSpc>
                </a:pPr>
                <a:r>
                  <a:rPr lang="en-US" sz="1800" dirty="0"/>
                  <a:t>Cheraghchi-Guruswami-Velingker’12</a:t>
                </a:r>
              </a:p>
              <a:p>
                <a:pPr>
                  <a:lnSpc>
                    <a:spcPct val="70000"/>
                  </a:lnSpc>
                </a:pPr>
                <a:r>
                  <a:rPr lang="en-US" sz="1800" dirty="0"/>
                  <a:t>Bourgain’14</a:t>
                </a:r>
              </a:p>
              <a:p>
                <a:pPr>
                  <a:lnSpc>
                    <a:spcPct val="70000"/>
                  </a:lnSpc>
                </a:pPr>
                <a:r>
                  <a:rPr lang="en-US" sz="1800" dirty="0"/>
                  <a:t>Haviv-Regev’15</a:t>
                </a:r>
              </a:p>
              <a:p>
                <a:pPr marL="0" indent="0">
                  <a:spcBef>
                    <a:spcPts val="400"/>
                  </a:spcBef>
                  <a:buNone/>
                </a:pPr>
                <a:endParaRPr lang="en-US" sz="1800" dirty="0"/>
              </a:p>
              <a:p>
                <a:pPr marL="0" indent="0">
                  <a:buNone/>
                </a:pPr>
                <a:endParaRPr lang="en-US" sz="1800" dirty="0"/>
              </a:p>
              <a:p>
                <a:pPr marL="0" indent="0">
                  <a:buNone/>
                </a:pPr>
                <a:endParaRPr lang="en-US" sz="1800" dirty="0"/>
              </a:p>
              <a:p>
                <a:pPr marL="0" indent="0">
                  <a:buNone/>
                </a:pPr>
                <a:endParaRPr lang="en-US" sz="1800" dirty="0"/>
              </a:p>
              <a:p>
                <a:pPr>
                  <a:spcBef>
                    <a:spcPts val="0"/>
                  </a:spcBef>
                </a:pPr>
                <a:r>
                  <a:rPr lang="en-US" sz="1800" dirty="0"/>
                  <a:t>Fourier measurement: </a:t>
                </a:r>
              </a:p>
              <a:p>
                <a:pPr lvl="1"/>
                <a14:m>
                  <m:oMath xmlns:m="http://schemas.openxmlformats.org/officeDocument/2006/math">
                    <m:r>
                      <a:rPr lang="en-US" sz="1900" dirty="0" smtClean="0">
                        <a:solidFill>
                          <a:srgbClr val="FF0000"/>
                        </a:solidFill>
                        <a:latin typeface="Cambria Math" charset="0"/>
                      </a:rPr>
                      <m:t>𝑂</m:t>
                    </m:r>
                    <m:d>
                      <m:dPr>
                        <m:ctrlPr>
                          <a:rPr lang="en-US" sz="1900" i="1" dirty="0">
                            <a:solidFill>
                              <a:srgbClr val="FF0000"/>
                            </a:solidFill>
                            <a:latin typeface="Cambria Math" panose="02040503050406030204" pitchFamily="18" charset="0"/>
                          </a:rPr>
                        </m:ctrlPr>
                      </m:dPr>
                      <m:e>
                        <m:r>
                          <a:rPr lang="en-US" sz="1900" dirty="0">
                            <a:solidFill>
                              <a:srgbClr val="FF0000"/>
                            </a:solidFill>
                            <a:latin typeface="Cambria Math" charset="0"/>
                          </a:rPr>
                          <m:t>𝑘</m:t>
                        </m:r>
                        <m:func>
                          <m:funcPr>
                            <m:ctrlPr>
                              <a:rPr lang="en-US" sz="1900" i="1" dirty="0">
                                <a:solidFill>
                                  <a:srgbClr val="FF0000"/>
                                </a:solidFill>
                                <a:latin typeface="Cambria Math" panose="02040503050406030204" pitchFamily="18" charset="0"/>
                              </a:rPr>
                            </m:ctrlPr>
                          </m:funcPr>
                          <m:fName>
                            <m:sSup>
                              <m:sSupPr>
                                <m:ctrlPr>
                                  <a:rPr lang="en-US" sz="1900" i="1" dirty="0">
                                    <a:solidFill>
                                      <a:srgbClr val="FF0000"/>
                                    </a:solidFill>
                                    <a:latin typeface="Cambria Math" panose="02040503050406030204" pitchFamily="18" charset="0"/>
                                  </a:rPr>
                                </m:ctrlPr>
                              </m:sSupPr>
                              <m:e>
                                <m:r>
                                  <m:rPr>
                                    <m:sty m:val="p"/>
                                  </m:rPr>
                                  <a:rPr lang="en-US" sz="1900" dirty="0">
                                    <a:solidFill>
                                      <a:srgbClr val="FF0000"/>
                                    </a:solidFill>
                                    <a:latin typeface="Cambria Math" charset="0"/>
                                  </a:rPr>
                                  <m:t>log</m:t>
                                </m:r>
                              </m:e>
                              <m:sup>
                                <m:r>
                                  <a:rPr lang="en-US" sz="1900" dirty="0">
                                    <a:solidFill>
                                      <a:srgbClr val="FF0000"/>
                                    </a:solidFill>
                                    <a:latin typeface="Cambria Math" charset="0"/>
                                  </a:rPr>
                                  <m:t>2</m:t>
                                </m:r>
                              </m:sup>
                            </m:sSup>
                          </m:fName>
                          <m:e>
                            <m:r>
                              <a:rPr lang="en-US" sz="1900" dirty="0">
                                <a:solidFill>
                                  <a:srgbClr val="FF0000"/>
                                </a:solidFill>
                                <a:latin typeface="Cambria Math" charset="0"/>
                              </a:rPr>
                              <m:t>𝑘</m:t>
                            </m:r>
                          </m:e>
                        </m:func>
                        <m:func>
                          <m:funcPr>
                            <m:ctrlPr>
                              <a:rPr lang="en-US" sz="1900" i="1" dirty="0">
                                <a:solidFill>
                                  <a:srgbClr val="FF0000"/>
                                </a:solidFill>
                                <a:latin typeface="Cambria Math" panose="02040503050406030204" pitchFamily="18" charset="0"/>
                              </a:rPr>
                            </m:ctrlPr>
                          </m:funcPr>
                          <m:fName>
                            <m:r>
                              <m:rPr>
                                <m:sty m:val="p"/>
                              </m:rPr>
                              <a:rPr lang="en-US" sz="1900" dirty="0">
                                <a:solidFill>
                                  <a:srgbClr val="FF0000"/>
                                </a:solidFill>
                                <a:latin typeface="Cambria Math" charset="0"/>
                              </a:rPr>
                              <m:t>log</m:t>
                            </m:r>
                          </m:fName>
                          <m:e>
                            <m:r>
                              <a:rPr lang="en-US" sz="1900" dirty="0">
                                <a:solidFill>
                                  <a:srgbClr val="FF0000"/>
                                </a:solidFill>
                                <a:latin typeface="Cambria Math" charset="0"/>
                              </a:rPr>
                              <m:t>𝑛</m:t>
                            </m:r>
                          </m:e>
                        </m:func>
                      </m:e>
                    </m:d>
                  </m:oMath>
                </a14:m>
                <a:r>
                  <a:rPr lang="en-US" sz="1900" dirty="0"/>
                  <a:t> samples	</a:t>
                </a:r>
                <a:r>
                  <a:rPr lang="en-US" sz="1600" dirty="0"/>
                  <a:t>[Haviv’15]</a:t>
                </a:r>
                <a:endParaRPr lang="en-US" sz="1900" dirty="0"/>
              </a:p>
              <a:p>
                <a:pPr lvl="1"/>
                <a14:m>
                  <m:oMath xmlns:m="http://schemas.openxmlformats.org/officeDocument/2006/math">
                    <m:r>
                      <m:rPr>
                        <m:sty m:val="p"/>
                      </m:rPr>
                      <a:rPr lang="el-GR" sz="1900" smtClean="0">
                        <a:solidFill>
                          <a:srgbClr val="FF0000"/>
                        </a:solidFill>
                        <a:latin typeface="Cambria Math" charset="0"/>
                      </a:rPr>
                      <m:t>Ω</m:t>
                    </m:r>
                    <m:r>
                      <a:rPr lang="en-US" sz="1900">
                        <a:solidFill>
                          <a:srgbClr val="FF0000"/>
                        </a:solidFill>
                        <a:latin typeface="Cambria Math" charset="0"/>
                      </a:rPr>
                      <m:t>(</m:t>
                    </m:r>
                    <m:r>
                      <a:rPr lang="en-US" sz="1900">
                        <a:solidFill>
                          <a:srgbClr val="FF0000"/>
                        </a:solidFill>
                        <a:latin typeface="Cambria Math" charset="0"/>
                      </a:rPr>
                      <m:t>𝑛</m:t>
                    </m:r>
                    <m:r>
                      <a:rPr lang="en-US" sz="1900">
                        <a:solidFill>
                          <a:srgbClr val="FF0000"/>
                        </a:solidFill>
                        <a:latin typeface="Cambria Math" charset="0"/>
                      </a:rPr>
                      <m:t>)</m:t>
                    </m:r>
                  </m:oMath>
                </a14:m>
                <a:r>
                  <a:rPr lang="en-US" sz="1900" dirty="0"/>
                  <a:t> runtime</a:t>
                </a:r>
              </a:p>
              <a:p>
                <a:endParaRPr lang="en-US" sz="1800" dirty="0"/>
              </a:p>
            </p:txBody>
          </p:sp>
        </mc:Choice>
        <mc:Fallback xmlns="">
          <p:sp>
            <p:nvSpPr>
              <p:cNvPr id="5" name="Content Placeholder 4"/>
              <p:cNvSpPr txBox="1">
                <a:spLocks noRot="1" noChangeAspect="1" noMove="1" noResize="1" noEditPoints="1" noAdjustHandles="1" noChangeArrowheads="1" noChangeShapeType="1" noTextEdit="1"/>
              </p:cNvSpPr>
              <p:nvPr/>
            </p:nvSpPr>
            <p:spPr>
              <a:xfrm>
                <a:off x="348343" y="1690689"/>
                <a:ext cx="5370285" cy="4733850"/>
              </a:xfrm>
              <a:prstGeom prst="rect">
                <a:avLst/>
              </a:prstGeom>
              <a:blipFill>
                <a:blip r:embed="rId4"/>
                <a:stretch>
                  <a:fillRect l="-472" t="-2139"/>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446FA672-7A74-F74D-B4A0-0C25E4ABFF5C}" type="slidenum">
              <a:rPr lang="en-US" smtClean="0"/>
              <a:t>9</a:t>
            </a:fld>
            <a:endParaRPr lang="en-US" dirty="0"/>
          </a:p>
        </p:txBody>
      </p:sp>
    </p:spTree>
    <p:extLst>
      <p:ext uri="{BB962C8B-B14F-4D97-AF65-F5344CB8AC3E}">
        <p14:creationId xmlns:p14="http://schemas.microsoft.com/office/powerpoint/2010/main" val="1970016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10794</TotalTime>
  <Words>2321</Words>
  <Application>Microsoft Macintosh PowerPoint</Application>
  <PresentationFormat>Widescreen</PresentationFormat>
  <Paragraphs>281</Paragraphs>
  <Slides>32</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Cambria Math</vt:lpstr>
      <vt:lpstr>Mangal</vt:lpstr>
      <vt:lpstr>Office Theme</vt:lpstr>
      <vt:lpstr>An Adaptive Sublinear-Time Block Sparse Fourier Transform</vt:lpstr>
      <vt:lpstr>Discrete Fourier transform</vt:lpstr>
      <vt:lpstr>Sparse approximation</vt:lpstr>
      <vt:lpstr>Sparse approximation</vt:lpstr>
      <vt:lpstr>Sparse approximation</vt:lpstr>
      <vt:lpstr>Sparse approximation</vt:lpstr>
      <vt:lpstr>Sparse Fourier Transform</vt:lpstr>
      <vt:lpstr>Sparse Fourier Transform</vt:lpstr>
      <vt:lpstr>Non-uniform bounds</vt:lpstr>
      <vt:lpstr>Structured Sparsity?</vt:lpstr>
      <vt:lpstr>Model based compressed sensing</vt:lpstr>
      <vt:lpstr>Outline</vt:lpstr>
      <vt:lpstr>Overview of Sparse FFT algorithms</vt:lpstr>
      <vt:lpstr>Overview of Sparse FFT algorithms</vt:lpstr>
      <vt:lpstr>Overview of Sparse FFT algorithms</vt:lpstr>
      <vt:lpstr>Block Sparsity</vt:lpstr>
      <vt:lpstr>Outline</vt:lpstr>
      <vt:lpstr>Main Results</vt:lpstr>
      <vt:lpstr>Main Results</vt:lpstr>
      <vt:lpstr>Main Results</vt:lpstr>
      <vt:lpstr>Natural Idea</vt:lpstr>
      <vt:lpstr>Natural Idea</vt:lpstr>
      <vt:lpstr>Natural Idea</vt:lpstr>
      <vt:lpstr>Main Ideas</vt:lpstr>
      <vt:lpstr>Main Ideas</vt:lpstr>
      <vt:lpstr>Main Ideas</vt:lpstr>
      <vt:lpstr>Main Ideas</vt:lpstr>
      <vt:lpstr>Main Ideas</vt:lpstr>
      <vt:lpstr>Main Ideas</vt:lpstr>
      <vt:lpstr>Energy based sampling</vt:lpstr>
      <vt:lpstr>Main Results</vt:lpstr>
      <vt:lpstr>Open Problems</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amir.zed512@gmail.com</dc:creator>
  <cp:lastModifiedBy>Zandieh</cp:lastModifiedBy>
  <cp:revision>414</cp:revision>
  <dcterms:created xsi:type="dcterms:W3CDTF">2017-06-12T14:53:12Z</dcterms:created>
  <dcterms:modified xsi:type="dcterms:W3CDTF">2018-03-22T10:12:19Z</dcterms:modified>
</cp:coreProperties>
</file>