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63" r:id="rId3"/>
    <p:sldId id="283" r:id="rId4"/>
    <p:sldId id="264" r:id="rId5"/>
    <p:sldId id="270" r:id="rId6"/>
    <p:sldId id="271" r:id="rId7"/>
    <p:sldId id="272" r:id="rId8"/>
    <p:sldId id="258" r:id="rId9"/>
    <p:sldId id="298" r:id="rId10"/>
    <p:sldId id="278" r:id="rId11"/>
    <p:sldId id="260" r:id="rId12"/>
    <p:sldId id="261" r:id="rId13"/>
    <p:sldId id="265" r:id="rId14"/>
    <p:sldId id="266" r:id="rId15"/>
    <p:sldId id="267" r:id="rId16"/>
    <p:sldId id="262" r:id="rId17"/>
    <p:sldId id="269" r:id="rId18"/>
    <p:sldId id="268" r:id="rId19"/>
    <p:sldId id="277" r:id="rId20"/>
    <p:sldId id="285" r:id="rId21"/>
    <p:sldId id="299" r:id="rId22"/>
    <p:sldId id="273" r:id="rId23"/>
    <p:sldId id="276" r:id="rId24"/>
    <p:sldId id="281" r:id="rId25"/>
    <p:sldId id="282" r:id="rId26"/>
    <p:sldId id="279" r:id="rId27"/>
    <p:sldId id="300" r:id="rId28"/>
    <p:sldId id="280" r:id="rId29"/>
    <p:sldId id="286" r:id="rId30"/>
    <p:sldId id="297" r:id="rId31"/>
    <p:sldId id="296" r:id="rId32"/>
    <p:sldId id="294" r:id="rId33"/>
    <p:sldId id="295" r:id="rId34"/>
    <p:sldId id="288" r:id="rId35"/>
    <p:sldId id="287" r:id="rId36"/>
    <p:sldId id="259" r:id="rId37"/>
    <p:sldId id="302" r:id="rId38"/>
    <p:sldId id="303" r:id="rId3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84751" autoAdjust="0"/>
  </p:normalViewPr>
  <p:slideViewPr>
    <p:cSldViewPr snapToGrid="0">
      <p:cViewPr>
        <p:scale>
          <a:sx n="94" d="100"/>
          <a:sy n="94" d="100"/>
        </p:scale>
        <p:origin x="776" y="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5CE3A-A517-4364-B09B-342E93EA89A4}" type="datetimeFigureOut">
              <a:rPr kumimoji="1" lang="ja-JP" altLang="en-US" smtClean="0"/>
              <a:t>2018/3/19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B9745-F61E-48D9-9B9D-D779C68D64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557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B9745-F61E-48D9-9B9D-D779C68D646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538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B9745-F61E-48D9-9B9D-D779C68D646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12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B9745-F61E-48D9-9B9D-D779C68D646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544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B9745-F61E-48D9-9B9D-D779C68D646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845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B9745-F61E-48D9-9B9D-D779C68D646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234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B9745-F61E-48D9-9B9D-D779C68D646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490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B9745-F61E-48D9-9B9D-D779C68D646C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83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5157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4004372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72899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</a:defRPr>
            </a:lvl1pPr>
          </a:lstStyle>
          <a:p>
            <a:endParaRPr lang="en-US" altLang="ja-JP" dirty="0">
              <a:solidFill>
                <a:prstClr val="black"/>
              </a:solidFill>
              <a:latin typeface="Calibri"/>
              <a:ea typeface="メイリオ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altLang="ja-JP" sz="1200" b="1">
              <a:solidFill>
                <a:prstClr val="white"/>
              </a:solidFill>
              <a:latin typeface="Century Gothic" pitchFamily="34" charset="0"/>
              <a:ea typeface="SimHei" pitchFamily="2" charset="-122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950918"/>
            <a:ext cx="9144000" cy="3968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  <a:latin typeface="Calibri"/>
              <a:ea typeface="メイリオ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578600"/>
            <a:ext cx="9144000" cy="0"/>
          </a:xfrm>
          <a:prstGeom prst="line">
            <a:avLst/>
          </a:prstGeom>
          <a:noFill/>
          <a:ln w="57150" cmpd="thickThin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メイリオ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905000"/>
            <a:ext cx="7772400" cy="1143000"/>
          </a:xfrm>
        </p:spPr>
        <p:txBody>
          <a:bodyPr/>
          <a:lstStyle>
            <a:lvl1pPr algn="ctr">
              <a:defRPr sz="4400"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ja-JP" altLang="en-US" noProof="0" dirty="0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648200"/>
            <a:ext cx="6400800" cy="990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 i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ja-JP" altLang="en-US" noProof="0" dirty="0"/>
              <a:t>マスター サブタイトルの書式設定</a:t>
            </a: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381000" y="2830513"/>
            <a:ext cx="8305800" cy="1524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0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  <a:latin typeface="Calibri"/>
              <a:ea typeface="メイリオ"/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381000" y="2830513"/>
            <a:ext cx="8305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prstClr val="black"/>
              </a:solidFill>
              <a:latin typeface="Calibri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651722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96754"/>
            <a:ext cx="8229600" cy="49294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467544" y="836712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75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644347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467544" y="836712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770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5040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700812"/>
            <a:ext cx="4040188" cy="43533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1" y="1052736"/>
            <a:ext cx="4041775" cy="4957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1" y="1700812"/>
            <a:ext cx="4041775" cy="43533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467544" y="836712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66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24228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108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13360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77281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02631"/>
            <a:ext cx="8229600" cy="5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052740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74904" y="65202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203F343-B61D-499F-BB68-421BED7D70B1}" type="slidenum">
              <a:rPr lang="ja-JP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  <a:ea typeface="メイリオ"/>
              </a:rPr>
              <a:pPr/>
              <a:t>‹#›</a:t>
            </a:fld>
            <a:endParaRPr lang="ja-JP" altLang="en-US" dirty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73528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kumimoji="1" sz="3600" b="1" kern="1200" cap="none" baseline="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0.png"/><Relationship Id="rId10" Type="http://schemas.openxmlformats.org/officeDocument/2006/relationships/image" Target="../media/image17.png"/><Relationship Id="rId4" Type="http://schemas.openxmlformats.org/officeDocument/2006/relationships/image" Target="../media/image110.png"/><Relationship Id="rId9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0.png"/><Relationship Id="rId10" Type="http://schemas.openxmlformats.org/officeDocument/2006/relationships/image" Target="../media/image17.png"/><Relationship Id="rId4" Type="http://schemas.openxmlformats.org/officeDocument/2006/relationships/image" Target="../media/image110.png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6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0.png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41.png"/><Relationship Id="rId9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460500"/>
            <a:ext cx="7772400" cy="2139955"/>
          </a:xfrm>
        </p:spPr>
        <p:txBody>
          <a:bodyPr>
            <a:normAutofit/>
          </a:bodyPr>
          <a:lstStyle/>
          <a:p>
            <a:r>
              <a:rPr lang="en-US" altLang="ja-JP" dirty="0">
                <a:effectLst/>
              </a:rPr>
              <a:t>Testability of Homomorphism Inadmissibility: Property Testing Meets Database Theory</a:t>
            </a: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894114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chemeClr val="tx1"/>
                </a:solidFill>
              </a:rPr>
              <a:t>Yuichi Yoshida</a:t>
            </a:r>
          </a:p>
          <a:p>
            <a:r>
              <a:rPr lang="en-US" altLang="ja-JP" dirty="0">
                <a:solidFill>
                  <a:schemeClr val="tx1"/>
                </a:solidFill>
              </a:rPr>
              <a:t>NII</a:t>
            </a:r>
          </a:p>
          <a:p>
            <a:r>
              <a:rPr lang="en-US" altLang="ja-JP" dirty="0">
                <a:solidFill>
                  <a:schemeClr val="tx1"/>
                </a:solidFill>
              </a:rPr>
              <a:t>(Joint work with </a:t>
            </a:r>
            <a:r>
              <a:rPr lang="en-US" altLang="ja-JP" dirty="0" err="1">
                <a:solidFill>
                  <a:schemeClr val="tx1"/>
                </a:solidFill>
              </a:rPr>
              <a:t>Hubie</a:t>
            </a:r>
            <a:r>
              <a:rPr lang="en-US" altLang="ja-JP" dirty="0">
                <a:solidFill>
                  <a:schemeClr val="tx1"/>
                </a:solidFill>
              </a:rPr>
              <a:t> Chen)</a:t>
            </a:r>
          </a:p>
        </p:txBody>
      </p:sp>
    </p:spTree>
    <p:extLst>
      <p:ext uri="{BB962C8B-B14F-4D97-AF65-F5344CB8AC3E}">
        <p14:creationId xmlns:p14="http://schemas.microsoft.com/office/powerpoint/2010/main" val="235366084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9C9A36-BFD3-304B-8FD0-8F8357812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Previous Work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8F5ABA70-BE54-0647-8BDF-13149EF98B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kumimoji="1" lang="en-US" altLang="ja-JP" dirty="0"/>
                  <a:t>All the previous works are about injective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kumimoji="1" lang="en-US" altLang="ja-JP" dirty="0"/>
                  <a:t>-freeness.</a:t>
                </a:r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r>
                  <a:rPr lang="en-US" altLang="ja-JP" u="sng" dirty="0"/>
                  <a:t>Graphs</a:t>
                </a:r>
              </a:p>
              <a:p>
                <a:pPr marL="0" indent="0">
                  <a:buNone/>
                </a:pPr>
                <a:r>
                  <a:rPr kumimoji="1" lang="en-US" altLang="ja-JP" dirty="0"/>
                  <a:t>Paths: O(1) queries [IY14]</a:t>
                </a:r>
              </a:p>
              <a:p>
                <a:pPr marL="0" indent="0">
                  <a:buNone/>
                </a:pPr>
                <a:r>
                  <a:rPr lang="en-US" altLang="ja-JP" dirty="0"/>
                  <a:t>Trees: O(1) queries [EFFGLMMOORT17]</a:t>
                </a:r>
                <a:endParaRPr kumimoji="1"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Triangle: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kumimoji="1"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kumimoji="1" lang="en-US" altLang="ja-JP" b="0" i="0" dirty="0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acc>
                    <m:d>
                      <m:d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r>
                  <a:rPr lang="en-US" altLang="ja-JP" dirty="0"/>
                  <a:t> queries [AKKR08]</a:t>
                </a:r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r>
                  <a:rPr lang="en-US" altLang="ja-JP" u="sng" dirty="0"/>
                  <a:t>Hypergraphs</a:t>
                </a:r>
              </a:p>
              <a:p>
                <a:pPr marL="0" indent="0">
                  <a:buNone/>
                </a:pPr>
                <a:r>
                  <a:rPr kumimoji="1" lang="en-US" altLang="ja-JP" dirty="0"/>
                  <a:t>None</a:t>
                </a:r>
                <a:endParaRPr kumimoji="1" lang="ja-JP" altLang="en-US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8F5ABA70-BE54-0647-8BDF-13149EF98B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730613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FD38C5-4944-2144-BA47-5F139446A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Main Results in Terms of Hypergraphs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7B4A447-EC3A-C54C-B039-0157A439BA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Dichotomy for testing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-freeness with one-sided error:</a:t>
                </a:r>
              </a:p>
              <a:p>
                <a:r>
                  <a:rPr lang="en-US" altLang="ja-JP" dirty="0"/>
                  <a:t>if the “core” of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 is “</a:t>
                </a:r>
                <a:r>
                  <a:rPr lang="el-GR" altLang="ja-JP" dirty="0"/>
                  <a:t>α-</a:t>
                </a:r>
                <a:r>
                  <a:rPr lang="en-US" altLang="ja-JP" dirty="0"/>
                  <a:t>acyclic”, then constant-query testable.</a:t>
                </a:r>
              </a:p>
              <a:p>
                <a:r>
                  <a:rPr lang="en-US" altLang="ja-JP" dirty="0"/>
                  <a:t>Otherwise, requires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ja-JP" i="1" dirty="0" err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dirty="0" err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ja-JP" i="1" dirty="0" err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queries for some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 &gt;0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endParaRPr kumimoji="1" lang="en-US" altLang="ja-JP" dirty="0"/>
              </a:p>
              <a:p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If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 is “</a:t>
                </a:r>
                <a:r>
                  <a:rPr lang="el-GR" altLang="ja-JP" dirty="0"/>
                  <a:t>α-</a:t>
                </a:r>
                <a:r>
                  <a:rPr lang="en-US" altLang="ja-JP" dirty="0"/>
                  <a:t>acyclic”, then injective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-freeness is constant-query testable with one-sided error.</a:t>
                </a:r>
              </a:p>
              <a:p>
                <a:pPr marL="0" indent="0">
                  <a:buNone/>
                </a:pPr>
                <a:r>
                  <a:rPr lang="en-US" altLang="ja-JP" dirty="0"/>
                  <a:t>(Lower bounds: Open)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What are the core and α-</a:t>
                </a:r>
                <a:r>
                  <a:rPr lang="en-US" altLang="ja-JP" dirty="0" err="1"/>
                  <a:t>acyclicity</a:t>
                </a:r>
                <a:r>
                  <a:rPr lang="en-US" altLang="ja-JP" dirty="0"/>
                  <a:t>?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7B4A447-EC3A-C54C-B039-0157A439BA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56B106E-13DF-FC45-9611-3B9628FE8F99}"/>
              </a:ext>
            </a:extLst>
          </p:cNvPr>
          <p:cNvSpPr/>
          <p:nvPr/>
        </p:nvSpPr>
        <p:spPr>
          <a:xfrm>
            <a:off x="457200" y="1185332"/>
            <a:ext cx="8229600" cy="14732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4B8C739-2FDC-5D4C-AFD6-5146B8D789C5}"/>
              </a:ext>
            </a:extLst>
          </p:cNvPr>
          <p:cNvSpPr/>
          <p:nvPr/>
        </p:nvSpPr>
        <p:spPr>
          <a:xfrm>
            <a:off x="457200" y="3378200"/>
            <a:ext cx="8229600" cy="8551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46620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81FC14-43BD-3D4D-AD9A-75A7A7E5A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Core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1E6A56B-EF9C-E443-9F5C-2A79EB069F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457200" lvl="1" indent="0">
                  <a:buNone/>
                </a:pPr>
                <a:r>
                  <a:rPr lang="en-US" altLang="ja-JP" dirty="0"/>
                  <a:t>A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core</a:t>
                </a:r>
                <a:r>
                  <a:rPr lang="en-US" altLang="ja-JP" dirty="0"/>
                  <a:t> of a hypergraph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 is a hypergraph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ja-JP" dirty="0"/>
                  <a:t> such that</a:t>
                </a:r>
              </a:p>
              <a:p>
                <a:pPr lvl="1"/>
                <a:r>
                  <a:rPr lang="en-US" altLang="ja-JP" dirty="0"/>
                  <a:t>There exists a homomorphism from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 to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ja-JP" dirty="0"/>
                  <a:t>,</a:t>
                </a:r>
              </a:p>
              <a:p>
                <a:pPr lvl="1"/>
                <a:r>
                  <a:rPr lang="en-US" altLang="ja-JP" dirty="0"/>
                  <a:t>there exists a homomorphism from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ja-JP" dirty="0"/>
                  <a:t> to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, and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ja-JP" dirty="0"/>
                  <a:t> is minimal with this property.</a:t>
                </a:r>
              </a:p>
              <a:p>
                <a:pPr lvl="1"/>
                <a:endParaRPr lang="en-US" altLang="ja-JP" dirty="0"/>
              </a:p>
              <a:p>
                <a:pPr marL="457200" lvl="1" indent="0">
                  <a:buNone/>
                </a:pPr>
                <a:r>
                  <a:rPr lang="en-US" altLang="ja-JP" dirty="0"/>
                  <a:t>Any cores are isomorphic to each other, so we say “the” core.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1E6A56B-EF9C-E443-9F5C-2A79EB069F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514" r="-7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2167468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26DBB-C12E-AF4D-A8B9-1488323C0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Examples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C8A2881-2330-9846-ABBA-28105CD45A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dirty="0"/>
                  <a:t>Any complete graph is a core.</a:t>
                </a:r>
              </a:p>
              <a:p>
                <a:r>
                  <a:rPr lang="en-US" altLang="ja-JP" dirty="0"/>
                  <a:t>A cycle of odd length is a core.</a:t>
                </a:r>
              </a:p>
              <a:p>
                <a:r>
                  <a:rPr lang="en-US" altLang="ja-JP" dirty="0"/>
                  <a:t>The core of a bipartite graph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ja-JP" dirty="0"/>
                  <a:t>.</a:t>
                </a:r>
              </a:p>
              <a:p>
                <a:endParaRPr kumimoji="1" lang="ja-JP" altLang="en-US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C8A2881-2330-9846-ABBA-28105CD45A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0" t="-7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円/楕円 3">
            <a:extLst>
              <a:ext uri="{FF2B5EF4-FFF2-40B4-BE49-F238E27FC236}">
                <a16:creationId xmlns:a16="http://schemas.microsoft.com/office/drawing/2014/main" id="{768F39C9-52FC-E04B-9C62-87C8EC5E020C}"/>
              </a:ext>
            </a:extLst>
          </p:cNvPr>
          <p:cNvSpPr/>
          <p:nvPr/>
        </p:nvSpPr>
        <p:spPr>
          <a:xfrm>
            <a:off x="2557844" y="3319272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>
            <a:extLst>
              <a:ext uri="{FF2B5EF4-FFF2-40B4-BE49-F238E27FC236}">
                <a16:creationId xmlns:a16="http://schemas.microsoft.com/office/drawing/2014/main" id="{D9ED9828-C769-424F-B883-3BB3D007648E}"/>
              </a:ext>
            </a:extLst>
          </p:cNvPr>
          <p:cNvSpPr/>
          <p:nvPr/>
        </p:nvSpPr>
        <p:spPr>
          <a:xfrm>
            <a:off x="3488246" y="3323082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>
            <a:extLst>
              <a:ext uri="{FF2B5EF4-FFF2-40B4-BE49-F238E27FC236}">
                <a16:creationId xmlns:a16="http://schemas.microsoft.com/office/drawing/2014/main" id="{4A885951-106E-5C45-BD50-6EB62571A8DA}"/>
              </a:ext>
            </a:extLst>
          </p:cNvPr>
          <p:cNvSpPr/>
          <p:nvPr/>
        </p:nvSpPr>
        <p:spPr>
          <a:xfrm>
            <a:off x="2552510" y="4018243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2AB45565-671B-B44A-8FF8-96E30BEC94EF}"/>
              </a:ext>
            </a:extLst>
          </p:cNvPr>
          <p:cNvSpPr/>
          <p:nvPr/>
        </p:nvSpPr>
        <p:spPr>
          <a:xfrm>
            <a:off x="3482912" y="4018243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>
            <a:extLst>
              <a:ext uri="{FF2B5EF4-FFF2-40B4-BE49-F238E27FC236}">
                <a16:creationId xmlns:a16="http://schemas.microsoft.com/office/drawing/2014/main" id="{28995D5A-6855-9F40-BC84-1D1BF499289F}"/>
              </a:ext>
            </a:extLst>
          </p:cNvPr>
          <p:cNvSpPr/>
          <p:nvPr/>
        </p:nvSpPr>
        <p:spPr>
          <a:xfrm>
            <a:off x="2557844" y="4717214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D41D19D-22E0-FA43-9FA0-F7FD413D32D6}"/>
              </a:ext>
            </a:extLst>
          </p:cNvPr>
          <p:cNvCxnSpPr>
            <a:stCxn id="4" idx="6"/>
            <a:endCxn id="5" idx="2"/>
          </p:cNvCxnSpPr>
          <p:nvPr/>
        </p:nvCxnSpPr>
        <p:spPr>
          <a:xfrm>
            <a:off x="2713292" y="3396996"/>
            <a:ext cx="774954" cy="38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C6249F9-FAEE-D844-80F0-8B52CC6F4FD0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2713292" y="4095967"/>
            <a:ext cx="769620" cy="6989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35E1331-DA21-E64B-AC4A-5278FB4BEA87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2713292" y="3396996"/>
            <a:ext cx="769620" cy="6989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34C6C1A-80CB-794F-ABAB-C8608B90A187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2707958" y="3400806"/>
            <a:ext cx="780288" cy="6951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円/楕円 37">
            <a:extLst>
              <a:ext uri="{FF2B5EF4-FFF2-40B4-BE49-F238E27FC236}">
                <a16:creationId xmlns:a16="http://schemas.microsoft.com/office/drawing/2014/main" id="{3AFEDF69-2F2B-F04B-AAB0-EC1EA8DA089E}"/>
              </a:ext>
            </a:extLst>
          </p:cNvPr>
          <p:cNvSpPr/>
          <p:nvPr/>
        </p:nvSpPr>
        <p:spPr>
          <a:xfrm>
            <a:off x="5505641" y="4014433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>
            <a:extLst>
              <a:ext uri="{FF2B5EF4-FFF2-40B4-BE49-F238E27FC236}">
                <a16:creationId xmlns:a16="http://schemas.microsoft.com/office/drawing/2014/main" id="{3AD7EE8E-A64F-1342-A89D-E22A2AF14569}"/>
              </a:ext>
            </a:extLst>
          </p:cNvPr>
          <p:cNvSpPr/>
          <p:nvPr/>
        </p:nvSpPr>
        <p:spPr>
          <a:xfrm>
            <a:off x="6436043" y="4018243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AE275DC8-AE92-9040-80C9-FCFE47B48BA0}"/>
              </a:ext>
            </a:extLst>
          </p:cNvPr>
          <p:cNvCxnSpPr>
            <a:stCxn id="38" idx="6"/>
            <a:endCxn id="39" idx="2"/>
          </p:cNvCxnSpPr>
          <p:nvPr/>
        </p:nvCxnSpPr>
        <p:spPr>
          <a:xfrm>
            <a:off x="5661089" y="4092157"/>
            <a:ext cx="774954" cy="38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749539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26DBB-C12E-AF4D-A8B9-1488323C0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Examples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C8A2881-2330-9846-ABBA-28105CD45A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dirty="0"/>
                  <a:t>Any complete graph is a core.</a:t>
                </a:r>
              </a:p>
              <a:p>
                <a:r>
                  <a:rPr lang="en-US" altLang="ja-JP" dirty="0"/>
                  <a:t>A cycle of odd length is a core.</a:t>
                </a:r>
              </a:p>
              <a:p>
                <a:r>
                  <a:rPr lang="en-US" altLang="ja-JP" dirty="0"/>
                  <a:t>The core of a bipartite graph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ja-JP" dirty="0"/>
                  <a:t>.</a:t>
                </a:r>
              </a:p>
              <a:p>
                <a:endParaRPr kumimoji="1" lang="ja-JP" altLang="en-US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C8A2881-2330-9846-ABBA-28105CD45A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0" t="-7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円/楕円 3">
            <a:extLst>
              <a:ext uri="{FF2B5EF4-FFF2-40B4-BE49-F238E27FC236}">
                <a16:creationId xmlns:a16="http://schemas.microsoft.com/office/drawing/2014/main" id="{768F39C9-52FC-E04B-9C62-87C8EC5E020C}"/>
              </a:ext>
            </a:extLst>
          </p:cNvPr>
          <p:cNvSpPr/>
          <p:nvPr/>
        </p:nvSpPr>
        <p:spPr>
          <a:xfrm>
            <a:off x="2557844" y="3319272"/>
            <a:ext cx="155448" cy="155448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>
            <a:extLst>
              <a:ext uri="{FF2B5EF4-FFF2-40B4-BE49-F238E27FC236}">
                <a16:creationId xmlns:a16="http://schemas.microsoft.com/office/drawing/2014/main" id="{D9ED9828-C769-424F-B883-3BB3D007648E}"/>
              </a:ext>
            </a:extLst>
          </p:cNvPr>
          <p:cNvSpPr/>
          <p:nvPr/>
        </p:nvSpPr>
        <p:spPr>
          <a:xfrm>
            <a:off x="3488246" y="3323082"/>
            <a:ext cx="155448" cy="155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>
            <a:extLst>
              <a:ext uri="{FF2B5EF4-FFF2-40B4-BE49-F238E27FC236}">
                <a16:creationId xmlns:a16="http://schemas.microsoft.com/office/drawing/2014/main" id="{4A885951-106E-5C45-BD50-6EB62571A8DA}"/>
              </a:ext>
            </a:extLst>
          </p:cNvPr>
          <p:cNvSpPr/>
          <p:nvPr/>
        </p:nvSpPr>
        <p:spPr>
          <a:xfrm>
            <a:off x="2552510" y="4018243"/>
            <a:ext cx="155448" cy="155448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2AB45565-671B-B44A-8FF8-96E30BEC94EF}"/>
              </a:ext>
            </a:extLst>
          </p:cNvPr>
          <p:cNvSpPr/>
          <p:nvPr/>
        </p:nvSpPr>
        <p:spPr>
          <a:xfrm>
            <a:off x="3482912" y="4018243"/>
            <a:ext cx="155448" cy="155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>
            <a:extLst>
              <a:ext uri="{FF2B5EF4-FFF2-40B4-BE49-F238E27FC236}">
                <a16:creationId xmlns:a16="http://schemas.microsoft.com/office/drawing/2014/main" id="{28995D5A-6855-9F40-BC84-1D1BF499289F}"/>
              </a:ext>
            </a:extLst>
          </p:cNvPr>
          <p:cNvSpPr/>
          <p:nvPr/>
        </p:nvSpPr>
        <p:spPr>
          <a:xfrm>
            <a:off x="2557844" y="4717214"/>
            <a:ext cx="155448" cy="155448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D41D19D-22E0-FA43-9FA0-F7FD413D32D6}"/>
              </a:ext>
            </a:extLst>
          </p:cNvPr>
          <p:cNvCxnSpPr>
            <a:stCxn id="4" idx="6"/>
            <a:endCxn id="5" idx="2"/>
          </p:cNvCxnSpPr>
          <p:nvPr/>
        </p:nvCxnSpPr>
        <p:spPr>
          <a:xfrm>
            <a:off x="2713292" y="3396996"/>
            <a:ext cx="774954" cy="38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C6249F9-FAEE-D844-80F0-8B52CC6F4FD0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2713292" y="4095967"/>
            <a:ext cx="769620" cy="6989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35E1331-DA21-E64B-AC4A-5278FB4BEA87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2713292" y="3396996"/>
            <a:ext cx="769620" cy="6989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34C6C1A-80CB-794F-ABAB-C8608B90A187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2707958" y="3400806"/>
            <a:ext cx="780288" cy="6951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円/楕円 37">
            <a:extLst>
              <a:ext uri="{FF2B5EF4-FFF2-40B4-BE49-F238E27FC236}">
                <a16:creationId xmlns:a16="http://schemas.microsoft.com/office/drawing/2014/main" id="{3AFEDF69-2F2B-F04B-AAB0-EC1EA8DA089E}"/>
              </a:ext>
            </a:extLst>
          </p:cNvPr>
          <p:cNvSpPr/>
          <p:nvPr/>
        </p:nvSpPr>
        <p:spPr>
          <a:xfrm>
            <a:off x="5505641" y="4014433"/>
            <a:ext cx="155448" cy="155448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>
            <a:extLst>
              <a:ext uri="{FF2B5EF4-FFF2-40B4-BE49-F238E27FC236}">
                <a16:creationId xmlns:a16="http://schemas.microsoft.com/office/drawing/2014/main" id="{3AD7EE8E-A64F-1342-A89D-E22A2AF14569}"/>
              </a:ext>
            </a:extLst>
          </p:cNvPr>
          <p:cNvSpPr/>
          <p:nvPr/>
        </p:nvSpPr>
        <p:spPr>
          <a:xfrm>
            <a:off x="6436043" y="4018243"/>
            <a:ext cx="155448" cy="155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AE275DC8-AE92-9040-80C9-FCFE47B48BA0}"/>
              </a:ext>
            </a:extLst>
          </p:cNvPr>
          <p:cNvCxnSpPr>
            <a:stCxn id="38" idx="6"/>
            <a:endCxn id="39" idx="2"/>
          </p:cNvCxnSpPr>
          <p:nvPr/>
        </p:nvCxnSpPr>
        <p:spPr>
          <a:xfrm>
            <a:off x="5661089" y="4092157"/>
            <a:ext cx="774954" cy="38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右矢印 49">
            <a:extLst>
              <a:ext uri="{FF2B5EF4-FFF2-40B4-BE49-F238E27FC236}">
                <a16:creationId xmlns:a16="http://schemas.microsoft.com/office/drawing/2014/main" id="{EA576FEA-F9BF-4F4C-A509-C75FBC4AB4D4}"/>
              </a:ext>
            </a:extLst>
          </p:cNvPr>
          <p:cNvSpPr/>
          <p:nvPr/>
        </p:nvSpPr>
        <p:spPr>
          <a:xfrm>
            <a:off x="4238244" y="3927619"/>
            <a:ext cx="667512" cy="329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61236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26DBB-C12E-AF4D-A8B9-1488323C0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Examples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C8A2881-2330-9846-ABBA-28105CD45A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ja-JP" dirty="0"/>
                  <a:t>Any complete graph is a core.</a:t>
                </a:r>
              </a:p>
              <a:p>
                <a:r>
                  <a:rPr lang="en-US" altLang="ja-JP" dirty="0"/>
                  <a:t>A cycle of odd length is a core.</a:t>
                </a:r>
              </a:p>
              <a:p>
                <a:r>
                  <a:rPr lang="en-US" altLang="ja-JP" dirty="0"/>
                  <a:t>The core of a bipartite graph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ja-JP" dirty="0"/>
                  <a:t>.</a:t>
                </a:r>
              </a:p>
              <a:p>
                <a:endParaRPr kumimoji="1" lang="en-US" altLang="ja-JP" dirty="0"/>
              </a:p>
              <a:p>
                <a:endParaRPr lang="en-US" altLang="ja-JP" dirty="0"/>
              </a:p>
              <a:p>
                <a:endParaRPr kumimoji="1" lang="en-US" altLang="ja-JP" dirty="0"/>
              </a:p>
              <a:p>
                <a:endParaRPr lang="en-US" altLang="ja-JP" dirty="0"/>
              </a:p>
              <a:p>
                <a:endParaRPr kumimoji="1" lang="en-US" altLang="ja-JP" dirty="0"/>
              </a:p>
              <a:p>
                <a:pPr marL="457200" lvl="1" indent="0">
                  <a:buNone/>
                </a:pPr>
                <a:endParaRPr lang="en-US" altLang="ja-JP" dirty="0"/>
              </a:p>
              <a:p>
                <a:pPr marL="57150" indent="0">
                  <a:buNone/>
                </a:pPr>
                <a:r>
                  <a:rPr lang="en-US" altLang="ja-JP" dirty="0"/>
                  <a:t>When discussing testability of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-freeness, we can always replace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 with its core.</a:t>
                </a:r>
                <a:endParaRPr lang="ja-JP" altLang="en-US"/>
              </a:p>
              <a:p>
                <a:endParaRPr kumimoji="1" lang="ja-JP" altLang="en-US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C8A2881-2330-9846-ABBA-28105CD45A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0" t="-7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円/楕円 3">
            <a:extLst>
              <a:ext uri="{FF2B5EF4-FFF2-40B4-BE49-F238E27FC236}">
                <a16:creationId xmlns:a16="http://schemas.microsoft.com/office/drawing/2014/main" id="{768F39C9-52FC-E04B-9C62-87C8EC5E020C}"/>
              </a:ext>
            </a:extLst>
          </p:cNvPr>
          <p:cNvSpPr/>
          <p:nvPr/>
        </p:nvSpPr>
        <p:spPr>
          <a:xfrm>
            <a:off x="2557844" y="3319272"/>
            <a:ext cx="155448" cy="155448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>
            <a:extLst>
              <a:ext uri="{FF2B5EF4-FFF2-40B4-BE49-F238E27FC236}">
                <a16:creationId xmlns:a16="http://schemas.microsoft.com/office/drawing/2014/main" id="{D9ED9828-C769-424F-B883-3BB3D007648E}"/>
              </a:ext>
            </a:extLst>
          </p:cNvPr>
          <p:cNvSpPr/>
          <p:nvPr/>
        </p:nvSpPr>
        <p:spPr>
          <a:xfrm>
            <a:off x="3488246" y="3323082"/>
            <a:ext cx="155448" cy="155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>
            <a:extLst>
              <a:ext uri="{FF2B5EF4-FFF2-40B4-BE49-F238E27FC236}">
                <a16:creationId xmlns:a16="http://schemas.microsoft.com/office/drawing/2014/main" id="{4A885951-106E-5C45-BD50-6EB62571A8DA}"/>
              </a:ext>
            </a:extLst>
          </p:cNvPr>
          <p:cNvSpPr/>
          <p:nvPr/>
        </p:nvSpPr>
        <p:spPr>
          <a:xfrm>
            <a:off x="2552510" y="4018243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2AB45565-671B-B44A-8FF8-96E30BEC94EF}"/>
              </a:ext>
            </a:extLst>
          </p:cNvPr>
          <p:cNvSpPr/>
          <p:nvPr/>
        </p:nvSpPr>
        <p:spPr>
          <a:xfrm>
            <a:off x="3482912" y="4018243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>
            <a:extLst>
              <a:ext uri="{FF2B5EF4-FFF2-40B4-BE49-F238E27FC236}">
                <a16:creationId xmlns:a16="http://schemas.microsoft.com/office/drawing/2014/main" id="{28995D5A-6855-9F40-BC84-1D1BF499289F}"/>
              </a:ext>
            </a:extLst>
          </p:cNvPr>
          <p:cNvSpPr/>
          <p:nvPr/>
        </p:nvSpPr>
        <p:spPr>
          <a:xfrm>
            <a:off x="2557844" y="4717214"/>
            <a:ext cx="155448" cy="155448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D41D19D-22E0-FA43-9FA0-F7FD413D32D6}"/>
              </a:ext>
            </a:extLst>
          </p:cNvPr>
          <p:cNvCxnSpPr>
            <a:stCxn id="4" idx="6"/>
            <a:endCxn id="5" idx="2"/>
          </p:cNvCxnSpPr>
          <p:nvPr/>
        </p:nvCxnSpPr>
        <p:spPr>
          <a:xfrm>
            <a:off x="2713292" y="3396996"/>
            <a:ext cx="774954" cy="38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C6249F9-FAEE-D844-80F0-8B52CC6F4FD0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 flipV="1">
            <a:off x="2713292" y="4095967"/>
            <a:ext cx="769620" cy="6989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35E1331-DA21-E64B-AC4A-5278FB4BEA87}"/>
              </a:ext>
            </a:extLst>
          </p:cNvPr>
          <p:cNvCxnSpPr>
            <a:cxnSpLocks/>
            <a:stCxn id="4" idx="6"/>
            <a:endCxn id="7" idx="2"/>
          </p:cNvCxnSpPr>
          <p:nvPr/>
        </p:nvCxnSpPr>
        <p:spPr>
          <a:xfrm>
            <a:off x="2713292" y="3396996"/>
            <a:ext cx="769620" cy="6989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34C6C1A-80CB-794F-ABAB-C8608B90A187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2707958" y="3400806"/>
            <a:ext cx="780288" cy="6951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円/楕円 37">
            <a:extLst>
              <a:ext uri="{FF2B5EF4-FFF2-40B4-BE49-F238E27FC236}">
                <a16:creationId xmlns:a16="http://schemas.microsoft.com/office/drawing/2014/main" id="{3AFEDF69-2F2B-F04B-AAB0-EC1EA8DA089E}"/>
              </a:ext>
            </a:extLst>
          </p:cNvPr>
          <p:cNvSpPr/>
          <p:nvPr/>
        </p:nvSpPr>
        <p:spPr>
          <a:xfrm>
            <a:off x="5505641" y="4014433"/>
            <a:ext cx="155448" cy="155448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>
            <a:extLst>
              <a:ext uri="{FF2B5EF4-FFF2-40B4-BE49-F238E27FC236}">
                <a16:creationId xmlns:a16="http://schemas.microsoft.com/office/drawing/2014/main" id="{3AD7EE8E-A64F-1342-A89D-E22A2AF14569}"/>
              </a:ext>
            </a:extLst>
          </p:cNvPr>
          <p:cNvSpPr/>
          <p:nvPr/>
        </p:nvSpPr>
        <p:spPr>
          <a:xfrm>
            <a:off x="6436043" y="4018243"/>
            <a:ext cx="155448" cy="155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AE275DC8-AE92-9040-80C9-FCFE47B48BA0}"/>
              </a:ext>
            </a:extLst>
          </p:cNvPr>
          <p:cNvCxnSpPr>
            <a:stCxn id="38" idx="6"/>
            <a:endCxn id="39" idx="2"/>
          </p:cNvCxnSpPr>
          <p:nvPr/>
        </p:nvCxnSpPr>
        <p:spPr>
          <a:xfrm>
            <a:off x="5661089" y="4092157"/>
            <a:ext cx="774954" cy="38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右矢印 49">
            <a:extLst>
              <a:ext uri="{FF2B5EF4-FFF2-40B4-BE49-F238E27FC236}">
                <a16:creationId xmlns:a16="http://schemas.microsoft.com/office/drawing/2014/main" id="{EA576FEA-F9BF-4F4C-A509-C75FBC4AB4D4}"/>
              </a:ext>
            </a:extLst>
          </p:cNvPr>
          <p:cNvSpPr/>
          <p:nvPr/>
        </p:nvSpPr>
        <p:spPr>
          <a:xfrm rot="10800000">
            <a:off x="4238244" y="3927619"/>
            <a:ext cx="667512" cy="329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3767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759CC6-EE6A-5E47-BE4B-AFBE83BC0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α-</a:t>
            </a:r>
            <a:r>
              <a:rPr lang="en-US" altLang="ja-JP" dirty="0" err="1"/>
              <a:t>acyclicity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64AFAA1-C0C8-CD4E-BE88-1921B7CAC7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4"/>
                <a:ext cx="8229600" cy="492941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ja-JP" dirty="0"/>
                  <a:t>A hyperedge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altLang="ja-JP" dirty="0"/>
                  <a:t> is an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ear</a:t>
                </a:r>
                <a:r>
                  <a:rPr lang="en-US" altLang="ja-JP" dirty="0"/>
                  <a:t> with respect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ja-JP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ja-JP" i="1" dirty="0" err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ja-JP" dirty="0"/>
                  <a:t> if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∩</m:t>
                    </m:r>
                    <m:nary>
                      <m:naryPr>
                        <m:chr m:val="⋃"/>
                        <m:supHide m:val="on"/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ja-JP" dirty="0"/>
                  <a:t> is empty or is contained in some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ja-JP" dirty="0"/>
                  <a:t>.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64AFAA1-C0C8-CD4E-BE88-1921B7CAC7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4"/>
                <a:ext cx="8229600" cy="4929411"/>
              </a:xfrm>
              <a:blipFill>
                <a:blip r:embed="rId3"/>
                <a:stretch>
                  <a:fillRect l="-1235" t="-874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EFD65A-E708-B44C-993C-0D5088726579}"/>
              </a:ext>
            </a:extLst>
          </p:cNvPr>
          <p:cNvSpPr txBox="1"/>
          <p:nvPr/>
        </p:nvSpPr>
        <p:spPr>
          <a:xfrm>
            <a:off x="1816770" y="2651930"/>
            <a:ext cx="70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Ears</a:t>
            </a:r>
            <a:endParaRPr kumimoji="1" lang="ja-JP" altLang="en-US" sz="24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94210EA-2347-2140-B32F-552CCCA2558D}"/>
              </a:ext>
            </a:extLst>
          </p:cNvPr>
          <p:cNvSpPr txBox="1"/>
          <p:nvPr/>
        </p:nvSpPr>
        <p:spPr>
          <a:xfrm>
            <a:off x="6001675" y="2647295"/>
            <a:ext cx="132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Non-</a:t>
            </a:r>
            <a:r>
              <a:rPr kumimoji="1" lang="en-US" altLang="ja-JP" sz="2400" dirty="0"/>
              <a:t>ears</a:t>
            </a:r>
            <a:endParaRPr kumimoji="1" lang="ja-JP" altLang="en-US" sz="2400"/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EA669DF-A0B2-EB46-A3FB-87076FCFB4F3}"/>
              </a:ext>
            </a:extLst>
          </p:cNvPr>
          <p:cNvGrpSpPr/>
          <p:nvPr/>
        </p:nvGrpSpPr>
        <p:grpSpPr>
          <a:xfrm>
            <a:off x="5011317" y="3483125"/>
            <a:ext cx="3675483" cy="1686932"/>
            <a:chOff x="5165094" y="3484445"/>
            <a:chExt cx="3675483" cy="1686932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72D260CE-6641-5543-B014-D21FDE9B30C4}"/>
                </a:ext>
              </a:extLst>
            </p:cNvPr>
            <p:cNvGrpSpPr/>
            <p:nvPr/>
          </p:nvGrpSpPr>
          <p:grpSpPr>
            <a:xfrm>
              <a:off x="5165094" y="3701790"/>
              <a:ext cx="1061200" cy="1112532"/>
              <a:chOff x="6181266" y="3234576"/>
              <a:chExt cx="1061200" cy="1112532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B345F0B8-7B0B-BB44-A5D7-D12B5C4F5B5C}"/>
                  </a:ext>
                </a:extLst>
              </p:cNvPr>
              <p:cNvGrpSpPr/>
              <p:nvPr/>
            </p:nvGrpSpPr>
            <p:grpSpPr>
              <a:xfrm>
                <a:off x="6224016" y="3234576"/>
                <a:ext cx="1000671" cy="813167"/>
                <a:chOff x="1888807" y="3234577"/>
                <a:chExt cx="1000671" cy="813167"/>
              </a:xfrm>
            </p:grpSpPr>
            <p:sp>
              <p:nvSpPr>
                <p:cNvPr id="21" name="円/楕円 20">
                  <a:extLst>
                    <a:ext uri="{FF2B5EF4-FFF2-40B4-BE49-F238E27FC236}">
                      <a16:creationId xmlns:a16="http://schemas.microsoft.com/office/drawing/2014/main" id="{8A87EF12-BAF6-1B4A-80D2-4994CF4236F6}"/>
                    </a:ext>
                  </a:extLst>
                </p:cNvPr>
                <p:cNvSpPr/>
                <p:nvPr/>
              </p:nvSpPr>
              <p:spPr>
                <a:xfrm>
                  <a:off x="2311419" y="3234577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円/楕円 21">
                  <a:extLst>
                    <a:ext uri="{FF2B5EF4-FFF2-40B4-BE49-F238E27FC236}">
                      <a16:creationId xmlns:a16="http://schemas.microsoft.com/office/drawing/2014/main" id="{F05C6FD5-DFA3-D446-B821-3EFE3A2BFC8A}"/>
                    </a:ext>
                  </a:extLst>
                </p:cNvPr>
                <p:cNvSpPr/>
                <p:nvPr/>
              </p:nvSpPr>
              <p:spPr>
                <a:xfrm>
                  <a:off x="1888807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0F2F2D71-D63B-AC47-9E94-D20DA95A0552}"/>
                    </a:ext>
                  </a:extLst>
                </p:cNvPr>
                <p:cNvCxnSpPr>
                  <a:cxnSpLocks/>
                  <a:stCxn id="21" idx="3"/>
                  <a:endCxn id="22" idx="7"/>
                </p:cNvCxnSpPr>
                <p:nvPr/>
              </p:nvCxnSpPr>
              <p:spPr>
                <a:xfrm flipH="1">
                  <a:off x="2021490" y="3367260"/>
                  <a:ext cx="312694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円/楕円 23">
                  <a:extLst>
                    <a:ext uri="{FF2B5EF4-FFF2-40B4-BE49-F238E27FC236}">
                      <a16:creationId xmlns:a16="http://schemas.microsoft.com/office/drawing/2014/main" id="{9698F4CA-03C9-7D4E-86DB-0AE791C11313}"/>
                    </a:ext>
                  </a:extLst>
                </p:cNvPr>
                <p:cNvSpPr/>
                <p:nvPr/>
              </p:nvSpPr>
              <p:spPr>
                <a:xfrm>
                  <a:off x="2734030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BCC51BEF-F218-5441-B5CD-32AB6453511A}"/>
                    </a:ext>
                  </a:extLst>
                </p:cNvPr>
                <p:cNvCxnSpPr>
                  <a:cxnSpLocks/>
                  <a:stCxn id="21" idx="5"/>
                  <a:endCxn id="24" idx="1"/>
                </p:cNvCxnSpPr>
                <p:nvPr/>
              </p:nvCxnSpPr>
              <p:spPr>
                <a:xfrm>
                  <a:off x="2444102" y="3367260"/>
                  <a:ext cx="312693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76069262-10BC-4840-AC9B-FDDFEE3DDF49}"/>
                  </a:ext>
                </a:extLst>
              </p:cNvPr>
              <p:cNvCxnSpPr>
                <a:cxnSpLocks/>
                <a:stCxn id="22" idx="6"/>
                <a:endCxn id="24" idx="2"/>
              </p:cNvCxnSpPr>
              <p:nvPr/>
            </p:nvCxnSpPr>
            <p:spPr>
              <a:xfrm>
                <a:off x="6379464" y="3970019"/>
                <a:ext cx="689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テキスト ボックス 38">
                    <a:extLst>
                      <a:ext uri="{FF2B5EF4-FFF2-40B4-BE49-F238E27FC236}">
                        <a16:creationId xmlns:a16="http://schemas.microsoft.com/office/drawing/2014/main" id="{E853F0AA-382D-DC49-97AE-3B5470D21F82}"/>
                      </a:ext>
                    </a:extLst>
                  </p:cNvPr>
                  <p:cNvSpPr txBox="1"/>
                  <p:nvPr/>
                </p:nvSpPr>
                <p:spPr>
                  <a:xfrm>
                    <a:off x="6181266" y="3304716"/>
                    <a:ext cx="44666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39" name="テキスト ボックス 38">
                    <a:extLst>
                      <a:ext uri="{FF2B5EF4-FFF2-40B4-BE49-F238E27FC236}">
                        <a16:creationId xmlns:a16="http://schemas.microsoft.com/office/drawing/2014/main" id="{E853F0AA-382D-DC49-97AE-3B5470D21F8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81266" y="3304716"/>
                    <a:ext cx="446661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8E6F03DE-BCC0-844D-9E59-85C0DDD91AFA}"/>
                      </a:ext>
                    </a:extLst>
                  </p:cNvPr>
                  <p:cNvSpPr txBox="1"/>
                  <p:nvPr/>
                </p:nvSpPr>
                <p:spPr>
                  <a:xfrm>
                    <a:off x="6790484" y="3304716"/>
                    <a:ext cx="451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8E6F03DE-BCC0-844D-9E59-85C0DDD91AF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0484" y="3304716"/>
                    <a:ext cx="45198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テキスト ボックス 42">
                    <a:extLst>
                      <a:ext uri="{FF2B5EF4-FFF2-40B4-BE49-F238E27FC236}">
                        <a16:creationId xmlns:a16="http://schemas.microsoft.com/office/drawing/2014/main" id="{910EACF3-25B7-CD49-8395-2F198ED124BB}"/>
                      </a:ext>
                    </a:extLst>
                  </p:cNvPr>
                  <p:cNvSpPr txBox="1"/>
                  <p:nvPr/>
                </p:nvSpPr>
                <p:spPr>
                  <a:xfrm>
                    <a:off x="6546129" y="3977776"/>
                    <a:ext cx="3564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3" name="テキスト ボックス 42">
                    <a:extLst>
                      <a:ext uri="{FF2B5EF4-FFF2-40B4-BE49-F238E27FC236}">
                        <a16:creationId xmlns:a16="http://schemas.microsoft.com/office/drawing/2014/main" id="{910EACF3-25B7-CD49-8395-2F198ED124B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46129" y="3977776"/>
                    <a:ext cx="356444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83A9F2F-7D91-3B44-9FE4-C16298ED725A}"/>
                </a:ext>
              </a:extLst>
            </p:cNvPr>
            <p:cNvGrpSpPr/>
            <p:nvPr/>
          </p:nvGrpSpPr>
          <p:grpSpPr>
            <a:xfrm>
              <a:off x="6474971" y="3484445"/>
              <a:ext cx="2365606" cy="1686932"/>
              <a:chOff x="5541370" y="5029967"/>
              <a:chExt cx="2365606" cy="1686932"/>
            </a:xfrm>
          </p:grpSpPr>
          <p:sp>
            <p:nvSpPr>
              <p:cNvPr id="54" name="円/楕円 53">
                <a:extLst>
                  <a:ext uri="{FF2B5EF4-FFF2-40B4-BE49-F238E27FC236}">
                    <a16:creationId xmlns:a16="http://schemas.microsoft.com/office/drawing/2014/main" id="{EEF3597E-7338-3B47-B222-21CE4C413BEC}"/>
                  </a:ext>
                </a:extLst>
              </p:cNvPr>
              <p:cNvSpPr/>
              <p:nvPr/>
            </p:nvSpPr>
            <p:spPr>
              <a:xfrm>
                <a:off x="6235307" y="5462015"/>
                <a:ext cx="989379" cy="1096197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>
                <a:extLst>
                  <a:ext uri="{FF2B5EF4-FFF2-40B4-BE49-F238E27FC236}">
                    <a16:creationId xmlns:a16="http://schemas.microsoft.com/office/drawing/2014/main" id="{D997F20D-13B0-9542-82EA-5842BC94BEB4}"/>
                  </a:ext>
                </a:extLst>
              </p:cNvPr>
              <p:cNvSpPr/>
              <p:nvPr/>
            </p:nvSpPr>
            <p:spPr>
              <a:xfrm>
                <a:off x="6902573" y="5631357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56">
                <a:extLst>
                  <a:ext uri="{FF2B5EF4-FFF2-40B4-BE49-F238E27FC236}">
                    <a16:creationId xmlns:a16="http://schemas.microsoft.com/office/drawing/2014/main" id="{ED47C6C2-4786-CE41-8E4F-48CE8B8EF100}"/>
                  </a:ext>
                </a:extLst>
              </p:cNvPr>
              <p:cNvSpPr/>
              <p:nvPr/>
            </p:nvSpPr>
            <p:spPr>
              <a:xfrm>
                <a:off x="6379464" y="5631357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>
                <a:extLst>
                  <a:ext uri="{FF2B5EF4-FFF2-40B4-BE49-F238E27FC236}">
                    <a16:creationId xmlns:a16="http://schemas.microsoft.com/office/drawing/2014/main" id="{B41EFA69-AD9D-B948-BCC1-55BC5ACD55BA}"/>
                  </a:ext>
                </a:extLst>
              </p:cNvPr>
              <p:cNvSpPr/>
              <p:nvPr/>
            </p:nvSpPr>
            <p:spPr>
              <a:xfrm>
                <a:off x="5938449" y="5029967"/>
                <a:ext cx="721912" cy="955470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>
                <a:extLst>
                  <a:ext uri="{FF2B5EF4-FFF2-40B4-BE49-F238E27FC236}">
                    <a16:creationId xmlns:a16="http://schemas.microsoft.com/office/drawing/2014/main" id="{3680BD19-8C9C-2B4B-BBC8-8DB548CC3AC7}"/>
                  </a:ext>
                </a:extLst>
              </p:cNvPr>
              <p:cNvSpPr/>
              <p:nvPr/>
            </p:nvSpPr>
            <p:spPr>
              <a:xfrm>
                <a:off x="6799632" y="5029967"/>
                <a:ext cx="721912" cy="955470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テキスト ボックス 59">
                    <a:extLst>
                      <a:ext uri="{FF2B5EF4-FFF2-40B4-BE49-F238E27FC236}">
                        <a16:creationId xmlns:a16="http://schemas.microsoft.com/office/drawing/2014/main" id="{CF13EF1A-F120-5E43-9903-E6D61CB94F50}"/>
                      </a:ext>
                    </a:extLst>
                  </p:cNvPr>
                  <p:cNvSpPr txBox="1"/>
                  <p:nvPr/>
                </p:nvSpPr>
                <p:spPr>
                  <a:xfrm>
                    <a:off x="5541370" y="5184078"/>
                    <a:ext cx="44666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60" name="テキスト ボックス 59">
                    <a:extLst>
                      <a:ext uri="{FF2B5EF4-FFF2-40B4-BE49-F238E27FC236}">
                        <a16:creationId xmlns:a16="http://schemas.microsoft.com/office/drawing/2014/main" id="{CF13EF1A-F120-5E43-9903-E6D61CB94F5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1370" y="5184078"/>
                    <a:ext cx="446661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テキスト ボックス 60">
                    <a:extLst>
                      <a:ext uri="{FF2B5EF4-FFF2-40B4-BE49-F238E27FC236}">
                        <a16:creationId xmlns:a16="http://schemas.microsoft.com/office/drawing/2014/main" id="{77060DF8-4288-1A44-8C58-DCB0CFEB86FB}"/>
                      </a:ext>
                    </a:extLst>
                  </p:cNvPr>
                  <p:cNvSpPr txBox="1"/>
                  <p:nvPr/>
                </p:nvSpPr>
                <p:spPr>
                  <a:xfrm>
                    <a:off x="7454994" y="5170408"/>
                    <a:ext cx="451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61" name="テキスト ボックス 60">
                    <a:extLst>
                      <a:ext uri="{FF2B5EF4-FFF2-40B4-BE49-F238E27FC236}">
                        <a16:creationId xmlns:a16="http://schemas.microsoft.com/office/drawing/2014/main" id="{77060DF8-4288-1A44-8C58-DCB0CFEB86F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54994" y="5170408"/>
                    <a:ext cx="451982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テキスト ボックス 61">
                    <a:extLst>
                      <a:ext uri="{FF2B5EF4-FFF2-40B4-BE49-F238E27FC236}">
                        <a16:creationId xmlns:a16="http://schemas.microsoft.com/office/drawing/2014/main" id="{BFC7BCA4-32B4-2A40-9688-45A9004F2B32}"/>
                      </a:ext>
                    </a:extLst>
                  </p:cNvPr>
                  <p:cNvSpPr txBox="1"/>
                  <p:nvPr/>
                </p:nvSpPr>
                <p:spPr>
                  <a:xfrm>
                    <a:off x="6151639" y="6347567"/>
                    <a:ext cx="3564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62" name="テキスト ボックス 61">
                    <a:extLst>
                      <a:ext uri="{FF2B5EF4-FFF2-40B4-BE49-F238E27FC236}">
                        <a16:creationId xmlns:a16="http://schemas.microsoft.com/office/drawing/2014/main" id="{BFC7BCA4-32B4-2A40-9688-45A9004F2B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51639" y="6347567"/>
                    <a:ext cx="356444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3" name="円/楕円 62">
                <a:extLst>
                  <a:ext uri="{FF2B5EF4-FFF2-40B4-BE49-F238E27FC236}">
                    <a16:creationId xmlns:a16="http://schemas.microsoft.com/office/drawing/2014/main" id="{2825037A-59BB-2342-8259-B4C814004810}"/>
                  </a:ext>
                </a:extLst>
              </p:cNvPr>
              <p:cNvSpPr/>
              <p:nvPr/>
            </p:nvSpPr>
            <p:spPr>
              <a:xfrm>
                <a:off x="6197248" y="529102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>
                <a:extLst>
                  <a:ext uri="{FF2B5EF4-FFF2-40B4-BE49-F238E27FC236}">
                    <a16:creationId xmlns:a16="http://schemas.microsoft.com/office/drawing/2014/main" id="{88B1561F-F5DD-A349-A29E-F8BDBB019505}"/>
                  </a:ext>
                </a:extLst>
              </p:cNvPr>
              <p:cNvSpPr/>
              <p:nvPr/>
            </p:nvSpPr>
            <p:spPr>
              <a:xfrm>
                <a:off x="7082864" y="5193255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>
                <a:extLst>
                  <a:ext uri="{FF2B5EF4-FFF2-40B4-BE49-F238E27FC236}">
                    <a16:creationId xmlns:a16="http://schemas.microsoft.com/office/drawing/2014/main" id="{4C41CCB6-4E40-4C41-83E3-DB69005A9023}"/>
                  </a:ext>
                </a:extLst>
              </p:cNvPr>
              <p:cNvSpPr/>
              <p:nvPr/>
            </p:nvSpPr>
            <p:spPr>
              <a:xfrm>
                <a:off x="6664709" y="618692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>
                <a:extLst>
                  <a:ext uri="{FF2B5EF4-FFF2-40B4-BE49-F238E27FC236}">
                    <a16:creationId xmlns:a16="http://schemas.microsoft.com/office/drawing/2014/main" id="{25B3217C-81A7-7543-877F-1B18A9F28F35}"/>
                  </a:ext>
                </a:extLst>
              </p:cNvPr>
              <p:cNvSpPr/>
              <p:nvPr/>
            </p:nvSpPr>
            <p:spPr>
              <a:xfrm>
                <a:off x="7285920" y="548839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>
                <a:extLst>
                  <a:ext uri="{FF2B5EF4-FFF2-40B4-BE49-F238E27FC236}">
                    <a16:creationId xmlns:a16="http://schemas.microsoft.com/office/drawing/2014/main" id="{D1806EB6-86A7-7244-8758-343DF9F0ED0E}"/>
                  </a:ext>
                </a:extLst>
              </p:cNvPr>
              <p:cNvSpPr/>
              <p:nvPr/>
            </p:nvSpPr>
            <p:spPr>
              <a:xfrm>
                <a:off x="6038030" y="5512422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EF5E90C7-A2B2-534F-826F-AFB0CFCD95AB}"/>
              </a:ext>
            </a:extLst>
          </p:cNvPr>
          <p:cNvGrpSpPr/>
          <p:nvPr/>
        </p:nvGrpSpPr>
        <p:grpSpPr>
          <a:xfrm>
            <a:off x="478755" y="3483125"/>
            <a:ext cx="3675483" cy="1686932"/>
            <a:chOff x="5165094" y="3484445"/>
            <a:chExt cx="3675483" cy="1686932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80EEAB70-7AA7-3B4B-B42A-3DA722132E98}"/>
                </a:ext>
              </a:extLst>
            </p:cNvPr>
            <p:cNvGrpSpPr/>
            <p:nvPr/>
          </p:nvGrpSpPr>
          <p:grpSpPr>
            <a:xfrm>
              <a:off x="5165094" y="3701790"/>
              <a:ext cx="1043421" cy="813167"/>
              <a:chOff x="6181266" y="3234576"/>
              <a:chExt cx="1043421" cy="813167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EF751A51-0053-1C4E-9126-272CB35BBFAE}"/>
                  </a:ext>
                </a:extLst>
              </p:cNvPr>
              <p:cNvGrpSpPr/>
              <p:nvPr/>
            </p:nvGrpSpPr>
            <p:grpSpPr>
              <a:xfrm>
                <a:off x="6224016" y="3234576"/>
                <a:ext cx="1000671" cy="813167"/>
                <a:chOff x="1888807" y="3234577"/>
                <a:chExt cx="1000671" cy="813167"/>
              </a:xfrm>
            </p:grpSpPr>
            <p:sp>
              <p:nvSpPr>
                <p:cNvPr id="92" name="円/楕円 91">
                  <a:extLst>
                    <a:ext uri="{FF2B5EF4-FFF2-40B4-BE49-F238E27FC236}">
                      <a16:creationId xmlns:a16="http://schemas.microsoft.com/office/drawing/2014/main" id="{DC335D8E-ACE3-B142-AABC-B48980B298FC}"/>
                    </a:ext>
                  </a:extLst>
                </p:cNvPr>
                <p:cNvSpPr/>
                <p:nvPr/>
              </p:nvSpPr>
              <p:spPr>
                <a:xfrm>
                  <a:off x="2311419" y="3234577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/楕円 92">
                  <a:extLst>
                    <a:ext uri="{FF2B5EF4-FFF2-40B4-BE49-F238E27FC236}">
                      <a16:creationId xmlns:a16="http://schemas.microsoft.com/office/drawing/2014/main" id="{361F4258-6724-1148-9177-49E347664DC1}"/>
                    </a:ext>
                  </a:extLst>
                </p:cNvPr>
                <p:cNvSpPr/>
                <p:nvPr/>
              </p:nvSpPr>
              <p:spPr>
                <a:xfrm>
                  <a:off x="1888807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F3A85A90-B390-EB41-89D3-185DD04F7305}"/>
                    </a:ext>
                  </a:extLst>
                </p:cNvPr>
                <p:cNvCxnSpPr>
                  <a:cxnSpLocks/>
                  <a:stCxn id="92" idx="3"/>
                  <a:endCxn id="93" idx="7"/>
                </p:cNvCxnSpPr>
                <p:nvPr/>
              </p:nvCxnSpPr>
              <p:spPr>
                <a:xfrm flipH="1">
                  <a:off x="2021490" y="3367260"/>
                  <a:ext cx="312694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5" name="円/楕円 94">
                  <a:extLst>
                    <a:ext uri="{FF2B5EF4-FFF2-40B4-BE49-F238E27FC236}">
                      <a16:creationId xmlns:a16="http://schemas.microsoft.com/office/drawing/2014/main" id="{E97BD396-C773-AD4C-A977-42144D789057}"/>
                    </a:ext>
                  </a:extLst>
                </p:cNvPr>
                <p:cNvSpPr/>
                <p:nvPr/>
              </p:nvSpPr>
              <p:spPr>
                <a:xfrm>
                  <a:off x="2734030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69AB7F02-427A-514F-A0F4-36A13BCD5109}"/>
                    </a:ext>
                  </a:extLst>
                </p:cNvPr>
                <p:cNvCxnSpPr>
                  <a:cxnSpLocks/>
                  <a:stCxn id="92" idx="5"/>
                  <a:endCxn id="95" idx="1"/>
                </p:cNvCxnSpPr>
                <p:nvPr/>
              </p:nvCxnSpPr>
              <p:spPr>
                <a:xfrm>
                  <a:off x="2444102" y="3367260"/>
                  <a:ext cx="312693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テキスト ボックス 88">
                    <a:extLst>
                      <a:ext uri="{FF2B5EF4-FFF2-40B4-BE49-F238E27FC236}">
                        <a16:creationId xmlns:a16="http://schemas.microsoft.com/office/drawing/2014/main" id="{103FEA0B-7DAF-1F42-8BC4-ED090E00E9D5}"/>
                      </a:ext>
                    </a:extLst>
                  </p:cNvPr>
                  <p:cNvSpPr txBox="1"/>
                  <p:nvPr/>
                </p:nvSpPr>
                <p:spPr>
                  <a:xfrm>
                    <a:off x="6181266" y="3304716"/>
                    <a:ext cx="44666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89" name="テキスト ボックス 88">
                    <a:extLst>
                      <a:ext uri="{FF2B5EF4-FFF2-40B4-BE49-F238E27FC236}">
                        <a16:creationId xmlns:a16="http://schemas.microsoft.com/office/drawing/2014/main" id="{103FEA0B-7DAF-1F42-8BC4-ED090E00E9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81266" y="3304716"/>
                    <a:ext cx="446661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テキスト ボックス 89">
                    <a:extLst>
                      <a:ext uri="{FF2B5EF4-FFF2-40B4-BE49-F238E27FC236}">
                        <a16:creationId xmlns:a16="http://schemas.microsoft.com/office/drawing/2014/main" id="{8987032C-6075-1043-BA79-575A078161C9}"/>
                      </a:ext>
                    </a:extLst>
                  </p:cNvPr>
                  <p:cNvSpPr txBox="1"/>
                  <p:nvPr/>
                </p:nvSpPr>
                <p:spPr>
                  <a:xfrm>
                    <a:off x="6790484" y="3304716"/>
                    <a:ext cx="3564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90" name="テキスト ボックス 89">
                    <a:extLst>
                      <a:ext uri="{FF2B5EF4-FFF2-40B4-BE49-F238E27FC236}">
                        <a16:creationId xmlns:a16="http://schemas.microsoft.com/office/drawing/2014/main" id="{8987032C-6075-1043-BA79-575A078161C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0484" y="3304716"/>
                    <a:ext cx="356444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FEF8D13D-4070-CE4B-BB8E-4F87EF5917AD}"/>
                </a:ext>
              </a:extLst>
            </p:cNvPr>
            <p:cNvGrpSpPr/>
            <p:nvPr/>
          </p:nvGrpSpPr>
          <p:grpSpPr>
            <a:xfrm>
              <a:off x="6474971" y="3484445"/>
              <a:ext cx="2365606" cy="1686932"/>
              <a:chOff x="5541370" y="5029967"/>
              <a:chExt cx="2365606" cy="1686932"/>
            </a:xfrm>
          </p:grpSpPr>
          <p:sp>
            <p:nvSpPr>
              <p:cNvPr id="74" name="円/楕円 73">
                <a:extLst>
                  <a:ext uri="{FF2B5EF4-FFF2-40B4-BE49-F238E27FC236}">
                    <a16:creationId xmlns:a16="http://schemas.microsoft.com/office/drawing/2014/main" id="{283A0245-02AA-7645-88BF-998D1DD20359}"/>
                  </a:ext>
                </a:extLst>
              </p:cNvPr>
              <p:cNvSpPr/>
              <p:nvPr/>
            </p:nvSpPr>
            <p:spPr>
              <a:xfrm>
                <a:off x="6235307" y="5462015"/>
                <a:ext cx="989379" cy="1096197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>
                <a:extLst>
                  <a:ext uri="{FF2B5EF4-FFF2-40B4-BE49-F238E27FC236}">
                    <a16:creationId xmlns:a16="http://schemas.microsoft.com/office/drawing/2014/main" id="{48647BEA-9816-B941-8375-B0DC8F3F760B}"/>
                  </a:ext>
                </a:extLst>
              </p:cNvPr>
              <p:cNvSpPr/>
              <p:nvPr/>
            </p:nvSpPr>
            <p:spPr>
              <a:xfrm>
                <a:off x="6782497" y="5631357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>
                <a:extLst>
                  <a:ext uri="{FF2B5EF4-FFF2-40B4-BE49-F238E27FC236}">
                    <a16:creationId xmlns:a16="http://schemas.microsoft.com/office/drawing/2014/main" id="{C5599C11-7850-E547-A2C2-046A69D42D93}"/>
                  </a:ext>
                </a:extLst>
              </p:cNvPr>
              <p:cNvSpPr/>
              <p:nvPr/>
            </p:nvSpPr>
            <p:spPr>
              <a:xfrm>
                <a:off x="6405166" y="5716024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>
                <a:extLst>
                  <a:ext uri="{FF2B5EF4-FFF2-40B4-BE49-F238E27FC236}">
                    <a16:creationId xmlns:a16="http://schemas.microsoft.com/office/drawing/2014/main" id="{BB4768AB-C8E5-FC4B-9E33-3C6957C071A5}"/>
                  </a:ext>
                </a:extLst>
              </p:cNvPr>
              <p:cNvSpPr/>
              <p:nvPr/>
            </p:nvSpPr>
            <p:spPr>
              <a:xfrm>
                <a:off x="5938448" y="5029967"/>
                <a:ext cx="1208201" cy="955470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>
                <a:extLst>
                  <a:ext uri="{FF2B5EF4-FFF2-40B4-BE49-F238E27FC236}">
                    <a16:creationId xmlns:a16="http://schemas.microsoft.com/office/drawing/2014/main" id="{8443C678-A8F4-944E-9C77-290303382A4A}"/>
                  </a:ext>
                </a:extLst>
              </p:cNvPr>
              <p:cNvSpPr/>
              <p:nvPr/>
            </p:nvSpPr>
            <p:spPr>
              <a:xfrm>
                <a:off x="6649555" y="5029967"/>
                <a:ext cx="871989" cy="955470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テキスト ボックス 78">
                    <a:extLst>
                      <a:ext uri="{FF2B5EF4-FFF2-40B4-BE49-F238E27FC236}">
                        <a16:creationId xmlns:a16="http://schemas.microsoft.com/office/drawing/2014/main" id="{E4817E7C-95C6-164E-90B3-7C61FA0BA85F}"/>
                      </a:ext>
                    </a:extLst>
                  </p:cNvPr>
                  <p:cNvSpPr txBox="1"/>
                  <p:nvPr/>
                </p:nvSpPr>
                <p:spPr>
                  <a:xfrm>
                    <a:off x="5541370" y="5184078"/>
                    <a:ext cx="44666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79" name="テキスト ボックス 78">
                    <a:extLst>
                      <a:ext uri="{FF2B5EF4-FFF2-40B4-BE49-F238E27FC236}">
                        <a16:creationId xmlns:a16="http://schemas.microsoft.com/office/drawing/2014/main" id="{E4817E7C-95C6-164E-90B3-7C61FA0BA8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1370" y="5184078"/>
                    <a:ext cx="446661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テキスト ボックス 79">
                    <a:extLst>
                      <a:ext uri="{FF2B5EF4-FFF2-40B4-BE49-F238E27FC236}">
                        <a16:creationId xmlns:a16="http://schemas.microsoft.com/office/drawing/2014/main" id="{E11921ED-6B2F-AB41-8DAF-70564F3B2637}"/>
                      </a:ext>
                    </a:extLst>
                  </p:cNvPr>
                  <p:cNvSpPr txBox="1"/>
                  <p:nvPr/>
                </p:nvSpPr>
                <p:spPr>
                  <a:xfrm>
                    <a:off x="7454994" y="5170408"/>
                    <a:ext cx="451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80" name="テキスト ボックス 79">
                    <a:extLst>
                      <a:ext uri="{FF2B5EF4-FFF2-40B4-BE49-F238E27FC236}">
                        <a16:creationId xmlns:a16="http://schemas.microsoft.com/office/drawing/2014/main" id="{E11921ED-6B2F-AB41-8DAF-70564F3B263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54994" y="5170408"/>
                    <a:ext cx="451982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1" name="テキスト ボックス 80">
                    <a:extLst>
                      <a:ext uri="{FF2B5EF4-FFF2-40B4-BE49-F238E27FC236}">
                        <a16:creationId xmlns:a16="http://schemas.microsoft.com/office/drawing/2014/main" id="{2077FC40-4A61-4A4E-A285-057B7C5D050E}"/>
                      </a:ext>
                    </a:extLst>
                  </p:cNvPr>
                  <p:cNvSpPr txBox="1"/>
                  <p:nvPr/>
                </p:nvSpPr>
                <p:spPr>
                  <a:xfrm>
                    <a:off x="6151639" y="6347567"/>
                    <a:ext cx="3564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81" name="テキスト ボックス 80">
                    <a:extLst>
                      <a:ext uri="{FF2B5EF4-FFF2-40B4-BE49-F238E27FC236}">
                        <a16:creationId xmlns:a16="http://schemas.microsoft.com/office/drawing/2014/main" id="{2077FC40-4A61-4A4E-A285-057B7C5D050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51639" y="6347567"/>
                    <a:ext cx="356444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2" name="円/楕円 81">
                <a:extLst>
                  <a:ext uri="{FF2B5EF4-FFF2-40B4-BE49-F238E27FC236}">
                    <a16:creationId xmlns:a16="http://schemas.microsoft.com/office/drawing/2014/main" id="{E8209B89-6F7C-754F-AC18-84535132D60E}"/>
                  </a:ext>
                </a:extLst>
              </p:cNvPr>
              <p:cNvSpPr/>
              <p:nvPr/>
            </p:nvSpPr>
            <p:spPr>
              <a:xfrm>
                <a:off x="6291166" y="5162004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>
                <a:extLst>
                  <a:ext uri="{FF2B5EF4-FFF2-40B4-BE49-F238E27FC236}">
                    <a16:creationId xmlns:a16="http://schemas.microsoft.com/office/drawing/2014/main" id="{F6625E7E-FA11-3448-8226-5220E5DFFCA4}"/>
                  </a:ext>
                </a:extLst>
              </p:cNvPr>
              <p:cNvSpPr/>
              <p:nvPr/>
            </p:nvSpPr>
            <p:spPr>
              <a:xfrm>
                <a:off x="6827244" y="5239728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83">
                <a:extLst>
                  <a:ext uri="{FF2B5EF4-FFF2-40B4-BE49-F238E27FC236}">
                    <a16:creationId xmlns:a16="http://schemas.microsoft.com/office/drawing/2014/main" id="{6B666584-3287-5244-9C76-7D6C52C53363}"/>
                  </a:ext>
                </a:extLst>
              </p:cNvPr>
              <p:cNvSpPr/>
              <p:nvPr/>
            </p:nvSpPr>
            <p:spPr>
              <a:xfrm>
                <a:off x="6664709" y="618692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84">
                <a:extLst>
                  <a:ext uri="{FF2B5EF4-FFF2-40B4-BE49-F238E27FC236}">
                    <a16:creationId xmlns:a16="http://schemas.microsoft.com/office/drawing/2014/main" id="{682FF45B-3FF6-8E46-ADD4-549161C29271}"/>
                  </a:ext>
                </a:extLst>
              </p:cNvPr>
              <p:cNvSpPr/>
              <p:nvPr/>
            </p:nvSpPr>
            <p:spPr>
              <a:xfrm>
                <a:off x="7285920" y="548839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85">
                <a:extLst>
                  <a:ext uri="{FF2B5EF4-FFF2-40B4-BE49-F238E27FC236}">
                    <a16:creationId xmlns:a16="http://schemas.microsoft.com/office/drawing/2014/main" id="{7B3D1672-05E7-D045-8655-78FA8CCEC4BB}"/>
                  </a:ext>
                </a:extLst>
              </p:cNvPr>
              <p:cNvSpPr/>
              <p:nvPr/>
            </p:nvSpPr>
            <p:spPr>
              <a:xfrm>
                <a:off x="6038030" y="5512422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6481DDC0-1BA9-1645-BEC6-6561C79B9CF2}"/>
              </a:ext>
            </a:extLst>
          </p:cNvPr>
          <p:cNvCxnSpPr>
            <a:cxnSpLocks/>
          </p:cNvCxnSpPr>
          <p:nvPr/>
        </p:nvCxnSpPr>
        <p:spPr>
          <a:xfrm>
            <a:off x="4572000" y="2765239"/>
            <a:ext cx="0" cy="296333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270773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759CC6-EE6A-5E47-BE4B-AFBE83BC0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α-</a:t>
            </a:r>
            <a:r>
              <a:rPr lang="en-US" altLang="ja-JP" dirty="0" err="1"/>
              <a:t>acyclicity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64AFAA1-C0C8-CD4E-BE88-1921B7CAC7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4"/>
                <a:ext cx="8229600" cy="492941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ja-JP" dirty="0"/>
                  <a:t>A hyperedge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altLang="ja-JP" dirty="0"/>
                  <a:t> is an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ear</a:t>
                </a:r>
                <a:r>
                  <a:rPr lang="en-US" altLang="ja-JP" dirty="0"/>
                  <a:t> with respect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ja-JP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ja-JP" i="1" dirty="0" err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ja-JP" dirty="0"/>
                  <a:t> if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∩</m:t>
                    </m:r>
                    <m:nary>
                      <m:naryPr>
                        <m:chr m:val="⋃"/>
                        <m:supHide m:val="on"/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ja-JP" dirty="0"/>
                  <a:t> is empty or is contained in some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ja-JP" dirty="0"/>
                  <a:t>.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64AFAA1-C0C8-CD4E-BE88-1921B7CAC7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4"/>
                <a:ext cx="8229600" cy="4929411"/>
              </a:xfrm>
              <a:blipFill>
                <a:blip r:embed="rId3"/>
                <a:stretch>
                  <a:fillRect l="-1235" t="-874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EFD65A-E708-B44C-993C-0D5088726579}"/>
              </a:ext>
            </a:extLst>
          </p:cNvPr>
          <p:cNvSpPr txBox="1"/>
          <p:nvPr/>
        </p:nvSpPr>
        <p:spPr>
          <a:xfrm>
            <a:off x="1816770" y="2651930"/>
            <a:ext cx="70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Ears</a:t>
            </a:r>
            <a:endParaRPr kumimoji="1" lang="ja-JP" altLang="en-US" sz="24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94210EA-2347-2140-B32F-552CCCA2558D}"/>
              </a:ext>
            </a:extLst>
          </p:cNvPr>
          <p:cNvSpPr txBox="1"/>
          <p:nvPr/>
        </p:nvSpPr>
        <p:spPr>
          <a:xfrm>
            <a:off x="6001675" y="2647295"/>
            <a:ext cx="132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Non-</a:t>
            </a:r>
            <a:r>
              <a:rPr kumimoji="1" lang="en-US" altLang="ja-JP" sz="2400" dirty="0"/>
              <a:t>ears</a:t>
            </a:r>
            <a:endParaRPr kumimoji="1" lang="ja-JP" altLang="en-US" sz="2400"/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EA669DF-A0B2-EB46-A3FB-87076FCFB4F3}"/>
              </a:ext>
            </a:extLst>
          </p:cNvPr>
          <p:cNvGrpSpPr/>
          <p:nvPr/>
        </p:nvGrpSpPr>
        <p:grpSpPr>
          <a:xfrm>
            <a:off x="5011317" y="3483125"/>
            <a:ext cx="3675483" cy="1686932"/>
            <a:chOff x="5165094" y="3484445"/>
            <a:chExt cx="3675483" cy="1686932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72D260CE-6641-5543-B014-D21FDE9B30C4}"/>
                </a:ext>
              </a:extLst>
            </p:cNvPr>
            <p:cNvGrpSpPr/>
            <p:nvPr/>
          </p:nvGrpSpPr>
          <p:grpSpPr>
            <a:xfrm>
              <a:off x="5165094" y="3701790"/>
              <a:ext cx="1061200" cy="1112532"/>
              <a:chOff x="6181266" y="3234576"/>
              <a:chExt cx="1061200" cy="1112532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B345F0B8-7B0B-BB44-A5D7-D12B5C4F5B5C}"/>
                  </a:ext>
                </a:extLst>
              </p:cNvPr>
              <p:cNvGrpSpPr/>
              <p:nvPr/>
            </p:nvGrpSpPr>
            <p:grpSpPr>
              <a:xfrm>
                <a:off x="6224016" y="3234576"/>
                <a:ext cx="1000671" cy="813167"/>
                <a:chOff x="1888807" y="3234577"/>
                <a:chExt cx="1000671" cy="813167"/>
              </a:xfrm>
            </p:grpSpPr>
            <p:sp>
              <p:nvSpPr>
                <p:cNvPr id="21" name="円/楕円 20">
                  <a:extLst>
                    <a:ext uri="{FF2B5EF4-FFF2-40B4-BE49-F238E27FC236}">
                      <a16:creationId xmlns:a16="http://schemas.microsoft.com/office/drawing/2014/main" id="{8A87EF12-BAF6-1B4A-80D2-4994CF4236F6}"/>
                    </a:ext>
                  </a:extLst>
                </p:cNvPr>
                <p:cNvSpPr/>
                <p:nvPr/>
              </p:nvSpPr>
              <p:spPr>
                <a:xfrm>
                  <a:off x="2311419" y="3234577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円/楕円 21">
                  <a:extLst>
                    <a:ext uri="{FF2B5EF4-FFF2-40B4-BE49-F238E27FC236}">
                      <a16:creationId xmlns:a16="http://schemas.microsoft.com/office/drawing/2014/main" id="{F05C6FD5-DFA3-D446-B821-3EFE3A2BFC8A}"/>
                    </a:ext>
                  </a:extLst>
                </p:cNvPr>
                <p:cNvSpPr/>
                <p:nvPr/>
              </p:nvSpPr>
              <p:spPr>
                <a:xfrm>
                  <a:off x="1888807" y="3892296"/>
                  <a:ext cx="155448" cy="155448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0F2F2D71-D63B-AC47-9E94-D20DA95A0552}"/>
                    </a:ext>
                  </a:extLst>
                </p:cNvPr>
                <p:cNvCxnSpPr>
                  <a:cxnSpLocks/>
                  <a:stCxn id="21" idx="3"/>
                  <a:endCxn id="22" idx="7"/>
                </p:cNvCxnSpPr>
                <p:nvPr/>
              </p:nvCxnSpPr>
              <p:spPr>
                <a:xfrm flipH="1">
                  <a:off x="2021490" y="3367260"/>
                  <a:ext cx="312694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円/楕円 23">
                  <a:extLst>
                    <a:ext uri="{FF2B5EF4-FFF2-40B4-BE49-F238E27FC236}">
                      <a16:creationId xmlns:a16="http://schemas.microsoft.com/office/drawing/2014/main" id="{9698F4CA-03C9-7D4E-86DB-0AE791C11313}"/>
                    </a:ext>
                  </a:extLst>
                </p:cNvPr>
                <p:cNvSpPr/>
                <p:nvPr/>
              </p:nvSpPr>
              <p:spPr>
                <a:xfrm>
                  <a:off x="2734030" y="3892296"/>
                  <a:ext cx="155448" cy="155448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BCC51BEF-F218-5441-B5CD-32AB6453511A}"/>
                    </a:ext>
                  </a:extLst>
                </p:cNvPr>
                <p:cNvCxnSpPr>
                  <a:cxnSpLocks/>
                  <a:stCxn id="21" idx="5"/>
                  <a:endCxn id="24" idx="1"/>
                </p:cNvCxnSpPr>
                <p:nvPr/>
              </p:nvCxnSpPr>
              <p:spPr>
                <a:xfrm>
                  <a:off x="2444102" y="3367260"/>
                  <a:ext cx="312693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76069262-10BC-4840-AC9B-FDDFEE3DDF49}"/>
                  </a:ext>
                </a:extLst>
              </p:cNvPr>
              <p:cNvCxnSpPr>
                <a:cxnSpLocks/>
                <a:stCxn id="22" idx="6"/>
                <a:endCxn id="24" idx="2"/>
              </p:cNvCxnSpPr>
              <p:nvPr/>
            </p:nvCxnSpPr>
            <p:spPr>
              <a:xfrm>
                <a:off x="6379464" y="3970019"/>
                <a:ext cx="689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テキスト ボックス 38">
                    <a:extLst>
                      <a:ext uri="{FF2B5EF4-FFF2-40B4-BE49-F238E27FC236}">
                        <a16:creationId xmlns:a16="http://schemas.microsoft.com/office/drawing/2014/main" id="{E853F0AA-382D-DC49-97AE-3B5470D21F82}"/>
                      </a:ext>
                    </a:extLst>
                  </p:cNvPr>
                  <p:cNvSpPr txBox="1"/>
                  <p:nvPr/>
                </p:nvSpPr>
                <p:spPr>
                  <a:xfrm>
                    <a:off x="6181266" y="3304716"/>
                    <a:ext cx="44666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39" name="テキスト ボックス 38">
                    <a:extLst>
                      <a:ext uri="{FF2B5EF4-FFF2-40B4-BE49-F238E27FC236}">
                        <a16:creationId xmlns:a16="http://schemas.microsoft.com/office/drawing/2014/main" id="{E853F0AA-382D-DC49-97AE-3B5470D21F8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81266" y="3304716"/>
                    <a:ext cx="446661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8E6F03DE-BCC0-844D-9E59-85C0DDD91AFA}"/>
                      </a:ext>
                    </a:extLst>
                  </p:cNvPr>
                  <p:cNvSpPr txBox="1"/>
                  <p:nvPr/>
                </p:nvSpPr>
                <p:spPr>
                  <a:xfrm>
                    <a:off x="6790484" y="3304716"/>
                    <a:ext cx="451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8E6F03DE-BCC0-844D-9E59-85C0DDD91AF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0484" y="3304716"/>
                    <a:ext cx="45198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テキスト ボックス 42">
                    <a:extLst>
                      <a:ext uri="{FF2B5EF4-FFF2-40B4-BE49-F238E27FC236}">
                        <a16:creationId xmlns:a16="http://schemas.microsoft.com/office/drawing/2014/main" id="{910EACF3-25B7-CD49-8395-2F198ED124BB}"/>
                      </a:ext>
                    </a:extLst>
                  </p:cNvPr>
                  <p:cNvSpPr txBox="1"/>
                  <p:nvPr/>
                </p:nvSpPr>
                <p:spPr>
                  <a:xfrm>
                    <a:off x="6546129" y="3977776"/>
                    <a:ext cx="3564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43" name="テキスト ボックス 42">
                    <a:extLst>
                      <a:ext uri="{FF2B5EF4-FFF2-40B4-BE49-F238E27FC236}">
                        <a16:creationId xmlns:a16="http://schemas.microsoft.com/office/drawing/2014/main" id="{910EACF3-25B7-CD49-8395-2F198ED124B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46129" y="3977776"/>
                    <a:ext cx="356444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83A9F2F-7D91-3B44-9FE4-C16298ED725A}"/>
                </a:ext>
              </a:extLst>
            </p:cNvPr>
            <p:cNvGrpSpPr/>
            <p:nvPr/>
          </p:nvGrpSpPr>
          <p:grpSpPr>
            <a:xfrm>
              <a:off x="6474971" y="3484445"/>
              <a:ext cx="2365606" cy="1686932"/>
              <a:chOff x="5541370" y="5029967"/>
              <a:chExt cx="2365606" cy="1686932"/>
            </a:xfrm>
          </p:grpSpPr>
          <p:sp>
            <p:nvSpPr>
              <p:cNvPr id="54" name="円/楕円 53">
                <a:extLst>
                  <a:ext uri="{FF2B5EF4-FFF2-40B4-BE49-F238E27FC236}">
                    <a16:creationId xmlns:a16="http://schemas.microsoft.com/office/drawing/2014/main" id="{EEF3597E-7338-3B47-B222-21CE4C413BEC}"/>
                  </a:ext>
                </a:extLst>
              </p:cNvPr>
              <p:cNvSpPr/>
              <p:nvPr/>
            </p:nvSpPr>
            <p:spPr>
              <a:xfrm>
                <a:off x="6235307" y="5462015"/>
                <a:ext cx="989379" cy="1096197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>
                <a:extLst>
                  <a:ext uri="{FF2B5EF4-FFF2-40B4-BE49-F238E27FC236}">
                    <a16:creationId xmlns:a16="http://schemas.microsoft.com/office/drawing/2014/main" id="{D997F20D-13B0-9542-82EA-5842BC94BEB4}"/>
                  </a:ext>
                </a:extLst>
              </p:cNvPr>
              <p:cNvSpPr/>
              <p:nvPr/>
            </p:nvSpPr>
            <p:spPr>
              <a:xfrm>
                <a:off x="6902573" y="5631357"/>
                <a:ext cx="155448" cy="155448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56">
                <a:extLst>
                  <a:ext uri="{FF2B5EF4-FFF2-40B4-BE49-F238E27FC236}">
                    <a16:creationId xmlns:a16="http://schemas.microsoft.com/office/drawing/2014/main" id="{ED47C6C2-4786-CE41-8E4F-48CE8B8EF100}"/>
                  </a:ext>
                </a:extLst>
              </p:cNvPr>
              <p:cNvSpPr/>
              <p:nvPr/>
            </p:nvSpPr>
            <p:spPr>
              <a:xfrm>
                <a:off x="6379464" y="5631357"/>
                <a:ext cx="155448" cy="155448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>
                <a:extLst>
                  <a:ext uri="{FF2B5EF4-FFF2-40B4-BE49-F238E27FC236}">
                    <a16:creationId xmlns:a16="http://schemas.microsoft.com/office/drawing/2014/main" id="{B41EFA69-AD9D-B948-BCC1-55BC5ACD55BA}"/>
                  </a:ext>
                </a:extLst>
              </p:cNvPr>
              <p:cNvSpPr/>
              <p:nvPr/>
            </p:nvSpPr>
            <p:spPr>
              <a:xfrm>
                <a:off x="5938449" y="5029967"/>
                <a:ext cx="721912" cy="955470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>
                <a:extLst>
                  <a:ext uri="{FF2B5EF4-FFF2-40B4-BE49-F238E27FC236}">
                    <a16:creationId xmlns:a16="http://schemas.microsoft.com/office/drawing/2014/main" id="{3680BD19-8C9C-2B4B-BBC8-8DB548CC3AC7}"/>
                  </a:ext>
                </a:extLst>
              </p:cNvPr>
              <p:cNvSpPr/>
              <p:nvPr/>
            </p:nvSpPr>
            <p:spPr>
              <a:xfrm>
                <a:off x="6799632" y="5029967"/>
                <a:ext cx="721912" cy="955470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テキスト ボックス 59">
                    <a:extLst>
                      <a:ext uri="{FF2B5EF4-FFF2-40B4-BE49-F238E27FC236}">
                        <a16:creationId xmlns:a16="http://schemas.microsoft.com/office/drawing/2014/main" id="{CF13EF1A-F120-5E43-9903-E6D61CB94F50}"/>
                      </a:ext>
                    </a:extLst>
                  </p:cNvPr>
                  <p:cNvSpPr txBox="1"/>
                  <p:nvPr/>
                </p:nvSpPr>
                <p:spPr>
                  <a:xfrm>
                    <a:off x="5541370" y="5184078"/>
                    <a:ext cx="44666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60" name="テキスト ボックス 59">
                    <a:extLst>
                      <a:ext uri="{FF2B5EF4-FFF2-40B4-BE49-F238E27FC236}">
                        <a16:creationId xmlns:a16="http://schemas.microsoft.com/office/drawing/2014/main" id="{CF13EF1A-F120-5E43-9903-E6D61CB94F5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1370" y="5184078"/>
                    <a:ext cx="446661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テキスト ボックス 60">
                    <a:extLst>
                      <a:ext uri="{FF2B5EF4-FFF2-40B4-BE49-F238E27FC236}">
                        <a16:creationId xmlns:a16="http://schemas.microsoft.com/office/drawing/2014/main" id="{77060DF8-4288-1A44-8C58-DCB0CFEB86FB}"/>
                      </a:ext>
                    </a:extLst>
                  </p:cNvPr>
                  <p:cNvSpPr txBox="1"/>
                  <p:nvPr/>
                </p:nvSpPr>
                <p:spPr>
                  <a:xfrm>
                    <a:off x="7454994" y="5170408"/>
                    <a:ext cx="451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61" name="テキスト ボックス 60">
                    <a:extLst>
                      <a:ext uri="{FF2B5EF4-FFF2-40B4-BE49-F238E27FC236}">
                        <a16:creationId xmlns:a16="http://schemas.microsoft.com/office/drawing/2014/main" id="{77060DF8-4288-1A44-8C58-DCB0CFEB86F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54994" y="5170408"/>
                    <a:ext cx="451982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テキスト ボックス 61">
                    <a:extLst>
                      <a:ext uri="{FF2B5EF4-FFF2-40B4-BE49-F238E27FC236}">
                        <a16:creationId xmlns:a16="http://schemas.microsoft.com/office/drawing/2014/main" id="{BFC7BCA4-32B4-2A40-9688-45A9004F2B32}"/>
                      </a:ext>
                    </a:extLst>
                  </p:cNvPr>
                  <p:cNvSpPr txBox="1"/>
                  <p:nvPr/>
                </p:nvSpPr>
                <p:spPr>
                  <a:xfrm>
                    <a:off x="6151639" y="6347567"/>
                    <a:ext cx="3564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62" name="テキスト ボックス 61">
                    <a:extLst>
                      <a:ext uri="{FF2B5EF4-FFF2-40B4-BE49-F238E27FC236}">
                        <a16:creationId xmlns:a16="http://schemas.microsoft.com/office/drawing/2014/main" id="{BFC7BCA4-32B4-2A40-9688-45A9004F2B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51639" y="6347567"/>
                    <a:ext cx="356444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3" name="円/楕円 62">
                <a:extLst>
                  <a:ext uri="{FF2B5EF4-FFF2-40B4-BE49-F238E27FC236}">
                    <a16:creationId xmlns:a16="http://schemas.microsoft.com/office/drawing/2014/main" id="{2825037A-59BB-2342-8259-B4C814004810}"/>
                  </a:ext>
                </a:extLst>
              </p:cNvPr>
              <p:cNvSpPr/>
              <p:nvPr/>
            </p:nvSpPr>
            <p:spPr>
              <a:xfrm>
                <a:off x="6197248" y="529102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>
                <a:extLst>
                  <a:ext uri="{FF2B5EF4-FFF2-40B4-BE49-F238E27FC236}">
                    <a16:creationId xmlns:a16="http://schemas.microsoft.com/office/drawing/2014/main" id="{88B1561F-F5DD-A349-A29E-F8BDBB019505}"/>
                  </a:ext>
                </a:extLst>
              </p:cNvPr>
              <p:cNvSpPr/>
              <p:nvPr/>
            </p:nvSpPr>
            <p:spPr>
              <a:xfrm>
                <a:off x="7082864" y="5193255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>
                <a:extLst>
                  <a:ext uri="{FF2B5EF4-FFF2-40B4-BE49-F238E27FC236}">
                    <a16:creationId xmlns:a16="http://schemas.microsoft.com/office/drawing/2014/main" id="{4C41CCB6-4E40-4C41-83E3-DB69005A9023}"/>
                  </a:ext>
                </a:extLst>
              </p:cNvPr>
              <p:cNvSpPr/>
              <p:nvPr/>
            </p:nvSpPr>
            <p:spPr>
              <a:xfrm>
                <a:off x="6664709" y="618692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>
                <a:extLst>
                  <a:ext uri="{FF2B5EF4-FFF2-40B4-BE49-F238E27FC236}">
                    <a16:creationId xmlns:a16="http://schemas.microsoft.com/office/drawing/2014/main" id="{25B3217C-81A7-7543-877F-1B18A9F28F35}"/>
                  </a:ext>
                </a:extLst>
              </p:cNvPr>
              <p:cNvSpPr/>
              <p:nvPr/>
            </p:nvSpPr>
            <p:spPr>
              <a:xfrm>
                <a:off x="7285920" y="548839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>
                <a:extLst>
                  <a:ext uri="{FF2B5EF4-FFF2-40B4-BE49-F238E27FC236}">
                    <a16:creationId xmlns:a16="http://schemas.microsoft.com/office/drawing/2014/main" id="{D1806EB6-86A7-7244-8758-343DF9F0ED0E}"/>
                  </a:ext>
                </a:extLst>
              </p:cNvPr>
              <p:cNvSpPr/>
              <p:nvPr/>
            </p:nvSpPr>
            <p:spPr>
              <a:xfrm>
                <a:off x="6038030" y="5512422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EF5E90C7-A2B2-534F-826F-AFB0CFCD95AB}"/>
              </a:ext>
            </a:extLst>
          </p:cNvPr>
          <p:cNvGrpSpPr/>
          <p:nvPr/>
        </p:nvGrpSpPr>
        <p:grpSpPr>
          <a:xfrm>
            <a:off x="478755" y="3483125"/>
            <a:ext cx="3675483" cy="1686932"/>
            <a:chOff x="5165094" y="3484445"/>
            <a:chExt cx="3675483" cy="1686932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80EEAB70-7AA7-3B4B-B42A-3DA722132E98}"/>
                </a:ext>
              </a:extLst>
            </p:cNvPr>
            <p:cNvGrpSpPr/>
            <p:nvPr/>
          </p:nvGrpSpPr>
          <p:grpSpPr>
            <a:xfrm>
              <a:off x="5165094" y="3701790"/>
              <a:ext cx="1043421" cy="813167"/>
              <a:chOff x="6181266" y="3234576"/>
              <a:chExt cx="1043421" cy="813167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EF751A51-0053-1C4E-9126-272CB35BBFAE}"/>
                  </a:ext>
                </a:extLst>
              </p:cNvPr>
              <p:cNvGrpSpPr/>
              <p:nvPr/>
            </p:nvGrpSpPr>
            <p:grpSpPr>
              <a:xfrm>
                <a:off x="6224016" y="3234576"/>
                <a:ext cx="1000671" cy="813167"/>
                <a:chOff x="1888807" y="3234577"/>
                <a:chExt cx="1000671" cy="813167"/>
              </a:xfrm>
            </p:grpSpPr>
            <p:sp>
              <p:nvSpPr>
                <p:cNvPr id="92" name="円/楕円 91">
                  <a:extLst>
                    <a:ext uri="{FF2B5EF4-FFF2-40B4-BE49-F238E27FC236}">
                      <a16:creationId xmlns:a16="http://schemas.microsoft.com/office/drawing/2014/main" id="{DC335D8E-ACE3-B142-AABC-B48980B298FC}"/>
                    </a:ext>
                  </a:extLst>
                </p:cNvPr>
                <p:cNvSpPr/>
                <p:nvPr/>
              </p:nvSpPr>
              <p:spPr>
                <a:xfrm>
                  <a:off x="2311419" y="3234577"/>
                  <a:ext cx="155448" cy="155448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/楕円 92">
                  <a:extLst>
                    <a:ext uri="{FF2B5EF4-FFF2-40B4-BE49-F238E27FC236}">
                      <a16:creationId xmlns:a16="http://schemas.microsoft.com/office/drawing/2014/main" id="{361F4258-6724-1148-9177-49E347664DC1}"/>
                    </a:ext>
                  </a:extLst>
                </p:cNvPr>
                <p:cNvSpPr/>
                <p:nvPr/>
              </p:nvSpPr>
              <p:spPr>
                <a:xfrm>
                  <a:off x="1888807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F3A85A90-B390-EB41-89D3-185DD04F7305}"/>
                    </a:ext>
                  </a:extLst>
                </p:cNvPr>
                <p:cNvCxnSpPr>
                  <a:cxnSpLocks/>
                  <a:stCxn id="92" idx="3"/>
                  <a:endCxn id="93" idx="7"/>
                </p:cNvCxnSpPr>
                <p:nvPr/>
              </p:nvCxnSpPr>
              <p:spPr>
                <a:xfrm flipH="1">
                  <a:off x="2021490" y="3367260"/>
                  <a:ext cx="312694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5" name="円/楕円 94">
                  <a:extLst>
                    <a:ext uri="{FF2B5EF4-FFF2-40B4-BE49-F238E27FC236}">
                      <a16:creationId xmlns:a16="http://schemas.microsoft.com/office/drawing/2014/main" id="{E97BD396-C773-AD4C-A977-42144D789057}"/>
                    </a:ext>
                  </a:extLst>
                </p:cNvPr>
                <p:cNvSpPr/>
                <p:nvPr/>
              </p:nvSpPr>
              <p:spPr>
                <a:xfrm>
                  <a:off x="2734030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69AB7F02-427A-514F-A0F4-36A13BCD5109}"/>
                    </a:ext>
                  </a:extLst>
                </p:cNvPr>
                <p:cNvCxnSpPr>
                  <a:cxnSpLocks/>
                  <a:stCxn id="92" idx="5"/>
                  <a:endCxn id="95" idx="1"/>
                </p:cNvCxnSpPr>
                <p:nvPr/>
              </p:nvCxnSpPr>
              <p:spPr>
                <a:xfrm>
                  <a:off x="2444102" y="3367260"/>
                  <a:ext cx="312693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テキスト ボックス 88">
                    <a:extLst>
                      <a:ext uri="{FF2B5EF4-FFF2-40B4-BE49-F238E27FC236}">
                        <a16:creationId xmlns:a16="http://schemas.microsoft.com/office/drawing/2014/main" id="{103FEA0B-7DAF-1F42-8BC4-ED090E00E9D5}"/>
                      </a:ext>
                    </a:extLst>
                  </p:cNvPr>
                  <p:cNvSpPr txBox="1"/>
                  <p:nvPr/>
                </p:nvSpPr>
                <p:spPr>
                  <a:xfrm>
                    <a:off x="6181266" y="3304716"/>
                    <a:ext cx="44666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89" name="テキスト ボックス 88">
                    <a:extLst>
                      <a:ext uri="{FF2B5EF4-FFF2-40B4-BE49-F238E27FC236}">
                        <a16:creationId xmlns:a16="http://schemas.microsoft.com/office/drawing/2014/main" id="{103FEA0B-7DAF-1F42-8BC4-ED090E00E9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81266" y="3304716"/>
                    <a:ext cx="446661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テキスト ボックス 89">
                    <a:extLst>
                      <a:ext uri="{FF2B5EF4-FFF2-40B4-BE49-F238E27FC236}">
                        <a16:creationId xmlns:a16="http://schemas.microsoft.com/office/drawing/2014/main" id="{8987032C-6075-1043-BA79-575A078161C9}"/>
                      </a:ext>
                    </a:extLst>
                  </p:cNvPr>
                  <p:cNvSpPr txBox="1"/>
                  <p:nvPr/>
                </p:nvSpPr>
                <p:spPr>
                  <a:xfrm>
                    <a:off x="6790484" y="3304716"/>
                    <a:ext cx="3564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90" name="テキスト ボックス 89">
                    <a:extLst>
                      <a:ext uri="{FF2B5EF4-FFF2-40B4-BE49-F238E27FC236}">
                        <a16:creationId xmlns:a16="http://schemas.microsoft.com/office/drawing/2014/main" id="{8987032C-6075-1043-BA79-575A078161C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0484" y="3304716"/>
                    <a:ext cx="356444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FEF8D13D-4070-CE4B-BB8E-4F87EF5917AD}"/>
                </a:ext>
              </a:extLst>
            </p:cNvPr>
            <p:cNvGrpSpPr/>
            <p:nvPr/>
          </p:nvGrpSpPr>
          <p:grpSpPr>
            <a:xfrm>
              <a:off x="6474971" y="3484445"/>
              <a:ext cx="2365606" cy="1686932"/>
              <a:chOff x="5541370" y="5029967"/>
              <a:chExt cx="2365606" cy="1686932"/>
            </a:xfrm>
          </p:grpSpPr>
          <p:sp>
            <p:nvSpPr>
              <p:cNvPr id="74" name="円/楕円 73">
                <a:extLst>
                  <a:ext uri="{FF2B5EF4-FFF2-40B4-BE49-F238E27FC236}">
                    <a16:creationId xmlns:a16="http://schemas.microsoft.com/office/drawing/2014/main" id="{283A0245-02AA-7645-88BF-998D1DD20359}"/>
                  </a:ext>
                </a:extLst>
              </p:cNvPr>
              <p:cNvSpPr/>
              <p:nvPr/>
            </p:nvSpPr>
            <p:spPr>
              <a:xfrm>
                <a:off x="6235307" y="5462015"/>
                <a:ext cx="989379" cy="1096197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>
                <a:extLst>
                  <a:ext uri="{FF2B5EF4-FFF2-40B4-BE49-F238E27FC236}">
                    <a16:creationId xmlns:a16="http://schemas.microsoft.com/office/drawing/2014/main" id="{48647BEA-9816-B941-8375-B0DC8F3F760B}"/>
                  </a:ext>
                </a:extLst>
              </p:cNvPr>
              <p:cNvSpPr/>
              <p:nvPr/>
            </p:nvSpPr>
            <p:spPr>
              <a:xfrm>
                <a:off x="6782497" y="5631357"/>
                <a:ext cx="155448" cy="155448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>
                <a:extLst>
                  <a:ext uri="{FF2B5EF4-FFF2-40B4-BE49-F238E27FC236}">
                    <a16:creationId xmlns:a16="http://schemas.microsoft.com/office/drawing/2014/main" id="{C5599C11-7850-E547-A2C2-046A69D42D93}"/>
                  </a:ext>
                </a:extLst>
              </p:cNvPr>
              <p:cNvSpPr/>
              <p:nvPr/>
            </p:nvSpPr>
            <p:spPr>
              <a:xfrm>
                <a:off x="6405166" y="5716024"/>
                <a:ext cx="155448" cy="155448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>
                <a:extLst>
                  <a:ext uri="{FF2B5EF4-FFF2-40B4-BE49-F238E27FC236}">
                    <a16:creationId xmlns:a16="http://schemas.microsoft.com/office/drawing/2014/main" id="{BB4768AB-C8E5-FC4B-9E33-3C6957C071A5}"/>
                  </a:ext>
                </a:extLst>
              </p:cNvPr>
              <p:cNvSpPr/>
              <p:nvPr/>
            </p:nvSpPr>
            <p:spPr>
              <a:xfrm>
                <a:off x="5938448" y="5029967"/>
                <a:ext cx="1208201" cy="955470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>
                <a:extLst>
                  <a:ext uri="{FF2B5EF4-FFF2-40B4-BE49-F238E27FC236}">
                    <a16:creationId xmlns:a16="http://schemas.microsoft.com/office/drawing/2014/main" id="{8443C678-A8F4-944E-9C77-290303382A4A}"/>
                  </a:ext>
                </a:extLst>
              </p:cNvPr>
              <p:cNvSpPr/>
              <p:nvPr/>
            </p:nvSpPr>
            <p:spPr>
              <a:xfrm>
                <a:off x="6649555" y="5029967"/>
                <a:ext cx="871989" cy="955470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テキスト ボックス 78">
                    <a:extLst>
                      <a:ext uri="{FF2B5EF4-FFF2-40B4-BE49-F238E27FC236}">
                        <a16:creationId xmlns:a16="http://schemas.microsoft.com/office/drawing/2014/main" id="{E4817E7C-95C6-164E-90B3-7C61FA0BA85F}"/>
                      </a:ext>
                    </a:extLst>
                  </p:cNvPr>
                  <p:cNvSpPr txBox="1"/>
                  <p:nvPr/>
                </p:nvSpPr>
                <p:spPr>
                  <a:xfrm>
                    <a:off x="5541370" y="5184078"/>
                    <a:ext cx="44666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79" name="テキスト ボックス 78">
                    <a:extLst>
                      <a:ext uri="{FF2B5EF4-FFF2-40B4-BE49-F238E27FC236}">
                        <a16:creationId xmlns:a16="http://schemas.microsoft.com/office/drawing/2014/main" id="{E4817E7C-95C6-164E-90B3-7C61FA0BA8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1370" y="5184078"/>
                    <a:ext cx="446661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テキスト ボックス 79">
                    <a:extLst>
                      <a:ext uri="{FF2B5EF4-FFF2-40B4-BE49-F238E27FC236}">
                        <a16:creationId xmlns:a16="http://schemas.microsoft.com/office/drawing/2014/main" id="{E11921ED-6B2F-AB41-8DAF-70564F3B2637}"/>
                      </a:ext>
                    </a:extLst>
                  </p:cNvPr>
                  <p:cNvSpPr txBox="1"/>
                  <p:nvPr/>
                </p:nvSpPr>
                <p:spPr>
                  <a:xfrm>
                    <a:off x="7454994" y="5170408"/>
                    <a:ext cx="451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i="1" dirty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80" name="テキスト ボックス 79">
                    <a:extLst>
                      <a:ext uri="{FF2B5EF4-FFF2-40B4-BE49-F238E27FC236}">
                        <a16:creationId xmlns:a16="http://schemas.microsoft.com/office/drawing/2014/main" id="{E11921ED-6B2F-AB41-8DAF-70564F3B263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54994" y="5170408"/>
                    <a:ext cx="451982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1" name="テキスト ボックス 80">
                    <a:extLst>
                      <a:ext uri="{FF2B5EF4-FFF2-40B4-BE49-F238E27FC236}">
                        <a16:creationId xmlns:a16="http://schemas.microsoft.com/office/drawing/2014/main" id="{2077FC40-4A61-4A4E-A285-057B7C5D050E}"/>
                      </a:ext>
                    </a:extLst>
                  </p:cNvPr>
                  <p:cNvSpPr txBox="1"/>
                  <p:nvPr/>
                </p:nvSpPr>
                <p:spPr>
                  <a:xfrm>
                    <a:off x="6151639" y="6347567"/>
                    <a:ext cx="35644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oMath>
                      </m:oMathPara>
                    </a14:m>
                    <a:endParaRPr kumimoji="1" lang="ja-JP" altLang="en-US"/>
                  </a:p>
                </p:txBody>
              </p:sp>
            </mc:Choice>
            <mc:Fallback xmlns="">
              <p:sp>
                <p:nvSpPr>
                  <p:cNvPr id="81" name="テキスト ボックス 80">
                    <a:extLst>
                      <a:ext uri="{FF2B5EF4-FFF2-40B4-BE49-F238E27FC236}">
                        <a16:creationId xmlns:a16="http://schemas.microsoft.com/office/drawing/2014/main" id="{2077FC40-4A61-4A4E-A285-057B7C5D050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51639" y="6347567"/>
                    <a:ext cx="356444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2" name="円/楕円 81">
                <a:extLst>
                  <a:ext uri="{FF2B5EF4-FFF2-40B4-BE49-F238E27FC236}">
                    <a16:creationId xmlns:a16="http://schemas.microsoft.com/office/drawing/2014/main" id="{E8209B89-6F7C-754F-AC18-84535132D60E}"/>
                  </a:ext>
                </a:extLst>
              </p:cNvPr>
              <p:cNvSpPr/>
              <p:nvPr/>
            </p:nvSpPr>
            <p:spPr>
              <a:xfrm>
                <a:off x="6291166" y="5162004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>
                <a:extLst>
                  <a:ext uri="{FF2B5EF4-FFF2-40B4-BE49-F238E27FC236}">
                    <a16:creationId xmlns:a16="http://schemas.microsoft.com/office/drawing/2014/main" id="{F6625E7E-FA11-3448-8226-5220E5DFFCA4}"/>
                  </a:ext>
                </a:extLst>
              </p:cNvPr>
              <p:cNvSpPr/>
              <p:nvPr/>
            </p:nvSpPr>
            <p:spPr>
              <a:xfrm>
                <a:off x="6827244" y="5239728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83">
                <a:extLst>
                  <a:ext uri="{FF2B5EF4-FFF2-40B4-BE49-F238E27FC236}">
                    <a16:creationId xmlns:a16="http://schemas.microsoft.com/office/drawing/2014/main" id="{6B666584-3287-5244-9C76-7D6C52C53363}"/>
                  </a:ext>
                </a:extLst>
              </p:cNvPr>
              <p:cNvSpPr/>
              <p:nvPr/>
            </p:nvSpPr>
            <p:spPr>
              <a:xfrm>
                <a:off x="6664709" y="618692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84">
                <a:extLst>
                  <a:ext uri="{FF2B5EF4-FFF2-40B4-BE49-F238E27FC236}">
                    <a16:creationId xmlns:a16="http://schemas.microsoft.com/office/drawing/2014/main" id="{682FF45B-3FF6-8E46-ADD4-549161C29271}"/>
                  </a:ext>
                </a:extLst>
              </p:cNvPr>
              <p:cNvSpPr/>
              <p:nvPr/>
            </p:nvSpPr>
            <p:spPr>
              <a:xfrm>
                <a:off x="7285920" y="5488390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85">
                <a:extLst>
                  <a:ext uri="{FF2B5EF4-FFF2-40B4-BE49-F238E27FC236}">
                    <a16:creationId xmlns:a16="http://schemas.microsoft.com/office/drawing/2014/main" id="{7B3D1672-05E7-D045-8655-78FA8CCEC4BB}"/>
                  </a:ext>
                </a:extLst>
              </p:cNvPr>
              <p:cNvSpPr/>
              <p:nvPr/>
            </p:nvSpPr>
            <p:spPr>
              <a:xfrm>
                <a:off x="6038030" y="5512422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6481DDC0-1BA9-1645-BEC6-6561C79B9CF2}"/>
              </a:ext>
            </a:extLst>
          </p:cNvPr>
          <p:cNvCxnSpPr>
            <a:cxnSpLocks/>
          </p:cNvCxnSpPr>
          <p:nvPr/>
        </p:nvCxnSpPr>
        <p:spPr>
          <a:xfrm>
            <a:off x="4572000" y="2765239"/>
            <a:ext cx="0" cy="296333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14605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0333C1-9D43-5D49-B1BD-28E6C77CF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α-</a:t>
            </a:r>
            <a:r>
              <a:rPr lang="en-US" altLang="ja-JP" dirty="0" err="1"/>
              <a:t>acyclicity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3768FAC8-B241-574F-8994-7CF8D21710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ja-JP" dirty="0"/>
                  <a:t>A hypergraph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is </a:t>
                </a:r>
                <a:r>
                  <a:rPr lang="el-GR" altLang="ja-JP" dirty="0">
                    <a:solidFill>
                      <a:srgbClr val="FF0000"/>
                    </a:solidFill>
                  </a:rPr>
                  <a:t>α-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acyclic</a:t>
                </a:r>
                <a:r>
                  <a:rPr lang="en-US" altLang="ja-JP" dirty="0"/>
                  <a:t> if it can be obtained by iteratively adding ears.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A graph is α-acyclic </a:t>
                </a:r>
                <a:r>
                  <a:rPr lang="ja-JP" altLang="en-US"/>
                  <a:t>⇔</a:t>
                </a:r>
                <a:r>
                  <a:rPr lang="en-US" altLang="ja-JP" dirty="0"/>
                  <a:t> it is a tree.</a:t>
                </a:r>
              </a:p>
              <a:p>
                <a:endParaRPr kumimoji="1" lang="ja-JP" altLang="en-US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3768FAC8-B241-574F-8994-7CF8D21710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D300402-68F7-0545-B0FC-D1C6C473F3F5}"/>
              </a:ext>
            </a:extLst>
          </p:cNvPr>
          <p:cNvSpPr/>
          <p:nvPr/>
        </p:nvSpPr>
        <p:spPr>
          <a:xfrm>
            <a:off x="1745793" y="3164965"/>
            <a:ext cx="1267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α-acyclic</a:t>
            </a:r>
            <a:endParaRPr lang="ja-JP" altLang="en-US" sz="240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115018A-60EE-7441-9582-777263BD92F6}"/>
              </a:ext>
            </a:extLst>
          </p:cNvPr>
          <p:cNvSpPr/>
          <p:nvPr/>
        </p:nvSpPr>
        <p:spPr>
          <a:xfrm>
            <a:off x="5513460" y="3164965"/>
            <a:ext cx="18847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Non-α-acyclic</a:t>
            </a:r>
            <a:endParaRPr lang="ja-JP" altLang="en-US" sz="2400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118B741-65D3-9544-BA1C-476C93AFDA0A}"/>
              </a:ext>
            </a:extLst>
          </p:cNvPr>
          <p:cNvGrpSpPr/>
          <p:nvPr/>
        </p:nvGrpSpPr>
        <p:grpSpPr>
          <a:xfrm>
            <a:off x="5661309" y="3921319"/>
            <a:ext cx="1614310" cy="1512118"/>
            <a:chOff x="5988375" y="4093507"/>
            <a:chExt cx="1614310" cy="1512118"/>
          </a:xfrm>
        </p:grpSpPr>
        <p:sp>
          <p:nvSpPr>
            <p:cNvPr id="11" name="円/楕円 10">
              <a:extLst>
                <a:ext uri="{FF2B5EF4-FFF2-40B4-BE49-F238E27FC236}">
                  <a16:creationId xmlns:a16="http://schemas.microsoft.com/office/drawing/2014/main" id="{928D5CD1-760A-6C4D-A015-35E50A18A257}"/>
                </a:ext>
              </a:extLst>
            </p:cNvPr>
            <p:cNvSpPr/>
            <p:nvPr/>
          </p:nvSpPr>
          <p:spPr>
            <a:xfrm>
              <a:off x="6271969" y="4093507"/>
              <a:ext cx="989379" cy="902801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>
              <a:extLst>
                <a:ext uri="{FF2B5EF4-FFF2-40B4-BE49-F238E27FC236}">
                  <a16:creationId xmlns:a16="http://schemas.microsoft.com/office/drawing/2014/main" id="{C7629E2E-2B33-4940-808D-DDA47BBC3CDB}"/>
                </a:ext>
              </a:extLst>
            </p:cNvPr>
            <p:cNvSpPr/>
            <p:nvPr/>
          </p:nvSpPr>
          <p:spPr>
            <a:xfrm>
              <a:off x="5988375" y="4702824"/>
              <a:ext cx="989379" cy="902801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>
              <a:extLst>
                <a:ext uri="{FF2B5EF4-FFF2-40B4-BE49-F238E27FC236}">
                  <a16:creationId xmlns:a16="http://schemas.microsoft.com/office/drawing/2014/main" id="{174AA8D8-BBA4-D143-8BDF-FBA55DA06872}"/>
                </a:ext>
              </a:extLst>
            </p:cNvPr>
            <p:cNvSpPr/>
            <p:nvPr/>
          </p:nvSpPr>
          <p:spPr>
            <a:xfrm>
              <a:off x="6613306" y="4695436"/>
              <a:ext cx="989379" cy="902801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DE6E34C-45ED-CD48-AF7B-A1E9C68D60E0}"/>
              </a:ext>
            </a:extLst>
          </p:cNvPr>
          <p:cNvGrpSpPr/>
          <p:nvPr/>
        </p:nvGrpSpPr>
        <p:grpSpPr>
          <a:xfrm>
            <a:off x="1139075" y="3661459"/>
            <a:ext cx="2481025" cy="2133725"/>
            <a:chOff x="1246232" y="4066573"/>
            <a:chExt cx="2481025" cy="2133725"/>
          </a:xfrm>
        </p:grpSpPr>
        <p:sp>
          <p:nvSpPr>
            <p:cNvPr id="4" name="円/楕円 3">
              <a:extLst>
                <a:ext uri="{FF2B5EF4-FFF2-40B4-BE49-F238E27FC236}">
                  <a16:creationId xmlns:a16="http://schemas.microsoft.com/office/drawing/2014/main" id="{FDAD14B0-E783-6848-B7D7-E26FC36F4417}"/>
                </a:ext>
              </a:extLst>
            </p:cNvPr>
            <p:cNvSpPr/>
            <p:nvPr/>
          </p:nvSpPr>
          <p:spPr>
            <a:xfrm>
              <a:off x="1992811" y="4432644"/>
              <a:ext cx="989379" cy="1096197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>
              <a:extLst>
                <a:ext uri="{FF2B5EF4-FFF2-40B4-BE49-F238E27FC236}">
                  <a16:creationId xmlns:a16="http://schemas.microsoft.com/office/drawing/2014/main" id="{B92C1881-2198-8F42-9E5B-059F481C5978}"/>
                </a:ext>
              </a:extLst>
            </p:cNvPr>
            <p:cNvSpPr/>
            <p:nvPr/>
          </p:nvSpPr>
          <p:spPr>
            <a:xfrm>
              <a:off x="2190689" y="5297497"/>
              <a:ext cx="547189" cy="902801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>
              <a:extLst>
                <a:ext uri="{FF2B5EF4-FFF2-40B4-BE49-F238E27FC236}">
                  <a16:creationId xmlns:a16="http://schemas.microsoft.com/office/drawing/2014/main" id="{C70FF9A4-E88B-4E4D-B8AA-56CDB89CB063}"/>
                </a:ext>
              </a:extLst>
            </p:cNvPr>
            <p:cNvSpPr/>
            <p:nvPr/>
          </p:nvSpPr>
          <p:spPr>
            <a:xfrm>
              <a:off x="2737878" y="4477773"/>
              <a:ext cx="989379" cy="902801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>
              <a:extLst>
                <a:ext uri="{FF2B5EF4-FFF2-40B4-BE49-F238E27FC236}">
                  <a16:creationId xmlns:a16="http://schemas.microsoft.com/office/drawing/2014/main" id="{10A50157-CFA2-7B41-945C-E127814FEE92}"/>
                </a:ext>
              </a:extLst>
            </p:cNvPr>
            <p:cNvSpPr/>
            <p:nvPr/>
          </p:nvSpPr>
          <p:spPr>
            <a:xfrm>
              <a:off x="3067660" y="4974224"/>
              <a:ext cx="648042" cy="902801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>
              <a:extLst>
                <a:ext uri="{FF2B5EF4-FFF2-40B4-BE49-F238E27FC236}">
                  <a16:creationId xmlns:a16="http://schemas.microsoft.com/office/drawing/2014/main" id="{A154D31F-A44B-C748-AA47-90A41EE94ACB}"/>
                </a:ext>
              </a:extLst>
            </p:cNvPr>
            <p:cNvSpPr/>
            <p:nvPr/>
          </p:nvSpPr>
          <p:spPr>
            <a:xfrm>
              <a:off x="3350633" y="4066573"/>
              <a:ext cx="235538" cy="1139167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>
              <a:extLst>
                <a:ext uri="{FF2B5EF4-FFF2-40B4-BE49-F238E27FC236}">
                  <a16:creationId xmlns:a16="http://schemas.microsoft.com/office/drawing/2014/main" id="{55A0A623-F0A4-1246-A1FA-3C35974B79CE}"/>
                </a:ext>
              </a:extLst>
            </p:cNvPr>
            <p:cNvSpPr/>
            <p:nvPr/>
          </p:nvSpPr>
          <p:spPr>
            <a:xfrm>
              <a:off x="1246232" y="4702824"/>
              <a:ext cx="925969" cy="456289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>
              <a:extLst>
                <a:ext uri="{FF2B5EF4-FFF2-40B4-BE49-F238E27FC236}">
                  <a16:creationId xmlns:a16="http://schemas.microsoft.com/office/drawing/2014/main" id="{55190565-9BC0-7F43-9575-774E2F46735D}"/>
                </a:ext>
              </a:extLst>
            </p:cNvPr>
            <p:cNvSpPr/>
            <p:nvPr/>
          </p:nvSpPr>
          <p:spPr>
            <a:xfrm>
              <a:off x="2053247" y="4847184"/>
              <a:ext cx="326341" cy="331195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0629508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FD38C5-4944-2144-BA47-5F139446A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Implications of Our Results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7B4A447-EC3A-C54C-B039-0157A439BA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Our results (qualitatively) recover all the previous results on injective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-freeness. 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u="sng" dirty="0"/>
                  <a:t>Paths and trees</a:t>
                </a:r>
              </a:p>
              <a:p>
                <a:pPr marL="0" indent="0">
                  <a:buNone/>
                </a:pPr>
                <a:r>
                  <a:rPr lang="en-US" altLang="ja-JP" dirty="0"/>
                  <a:t>Constant-query testable because of α-acyclicity.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u="sng" dirty="0"/>
                  <a:t>Triangle</a:t>
                </a:r>
              </a:p>
              <a:p>
                <a:pPr marL="0" indent="0">
                  <a:buNone/>
                </a:pPr>
                <a:r>
                  <a:rPr lang="ja-JP" altLang="en-US"/>
                  <a:t>△</a:t>
                </a:r>
                <a:r>
                  <a:rPr lang="en-US" altLang="ja-JP" dirty="0"/>
                  <a:t>-freeness needs </a:t>
                </a:r>
                <a:r>
                  <a:rPr lang="en-US" altLang="ja-JP" dirty="0" err="1"/>
                  <a:t>ω</a:t>
                </a:r>
                <a:r>
                  <a:rPr lang="en-US" altLang="ja-JP" dirty="0"/>
                  <a:t>(1) queries because the core is not α-acyclic.</a:t>
                </a:r>
              </a:p>
              <a:p>
                <a:pPr marL="0" indent="0">
                  <a:buNone/>
                </a:pPr>
                <a:r>
                  <a:rPr lang="ja-JP" altLang="en-US"/>
                  <a:t>⇒</a:t>
                </a:r>
                <a:r>
                  <a:rPr lang="en-US" altLang="ja-JP" dirty="0"/>
                  <a:t> Injective </a:t>
                </a:r>
                <a:r>
                  <a:rPr lang="ja-JP" altLang="en-US"/>
                  <a:t>△</a:t>
                </a:r>
                <a:r>
                  <a:rPr lang="en-US" altLang="ja-JP" dirty="0"/>
                  <a:t>-freeness needs </a:t>
                </a:r>
                <a:r>
                  <a:rPr lang="en-US" altLang="ja-JP" dirty="0" err="1"/>
                  <a:t>ω</a:t>
                </a:r>
                <a:r>
                  <a:rPr lang="en-US" altLang="ja-JP" dirty="0"/>
                  <a:t>(1) queries because homomorphism from </a:t>
                </a:r>
                <a:r>
                  <a:rPr lang="ja-JP" altLang="en-US"/>
                  <a:t>△</a:t>
                </a:r>
                <a:r>
                  <a:rPr lang="en-US" altLang="ja-JP" dirty="0"/>
                  <a:t> </a:t>
                </a:r>
                <a:r>
                  <a:rPr lang="ja-JP" altLang="en-US"/>
                  <a:t>⇔</a:t>
                </a:r>
                <a:r>
                  <a:rPr lang="en-US" altLang="ja-JP" dirty="0"/>
                  <a:t> injective homomorphism from </a:t>
                </a:r>
                <a:r>
                  <a:rPr lang="ja-JP" altLang="en-US"/>
                  <a:t>△</a:t>
                </a:r>
                <a:r>
                  <a:rPr lang="en-US" altLang="ja-JP" dirty="0"/>
                  <a:t>.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7B4A447-EC3A-C54C-B039-0157A439BA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771" r="-6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003577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DEB4AE-3B40-8C4C-B0B2-B6C3D9374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Outline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6ADD23-76C8-4344-8775-F913E5069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Our results in terms of hypergraphs</a:t>
            </a:r>
          </a:p>
          <a:p>
            <a:r>
              <a:rPr lang="en-US" altLang="ja-JP" dirty="0"/>
              <a:t>Our results in terms of relational structures</a:t>
            </a:r>
          </a:p>
          <a:p>
            <a:r>
              <a:rPr kumimoji="1" lang="en-US" altLang="ja-JP" dirty="0"/>
              <a:t>Proof sketch</a:t>
            </a:r>
          </a:p>
          <a:p>
            <a:r>
              <a:rPr kumimoji="1" lang="en-US" altLang="ja-JP" dirty="0"/>
              <a:t>Conclusions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774046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DEB4AE-3B40-8C4C-B0B2-B6C3D9374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Outline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6ADD23-76C8-4344-8775-F913E5069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Our results in terms of hypergraphs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Our results in terms of relational structures</a:t>
            </a:r>
          </a:p>
          <a:p>
            <a:r>
              <a:rPr kumimoji="1" lang="en-US" altLang="ja-JP" dirty="0"/>
              <a:t>Proof sketch</a:t>
            </a:r>
          </a:p>
          <a:p>
            <a:r>
              <a:rPr kumimoji="1" lang="en-US" altLang="ja-JP" dirty="0"/>
              <a:t>Conclusions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945334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F7CF2C-EF71-A349-A23B-36EEABA8A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(Relational) Structure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8BE5FE4-A552-FD4B-A002-3220C27A1F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A (relational)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structure</a:t>
                </a:r>
                <a:r>
                  <a:rPr lang="en-US" altLang="ja-JP" dirty="0"/>
                  <a:t>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…,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ja-JP" dirty="0"/>
              </a:p>
              <a:p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altLang="ja-JP" dirty="0"/>
                  <a:t>: a finite set (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domain</a:t>
                </a:r>
                <a:r>
                  <a:rPr lang="en-US" altLang="ja-JP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ja-JP" dirty="0"/>
                  <a:t>: a set of tuples of elements in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altLang="ja-JP" dirty="0"/>
                  <a:t> (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relation</a:t>
                </a:r>
                <a:r>
                  <a:rPr lang="en-US" altLang="ja-JP" dirty="0"/>
                  <a:t>)</a:t>
                </a:r>
              </a:p>
              <a:p>
                <a:pPr marL="0" indent="0">
                  <a:buNone/>
                </a:pPr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8BE5FE4-A552-FD4B-A002-3220C27A1F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B4CB7ABB-6259-E349-BEC0-D801F1F078D2}"/>
                  </a:ext>
                </a:extLst>
              </p:cNvPr>
              <p:cNvSpPr txBox="1"/>
              <p:nvPr/>
            </p:nvSpPr>
            <p:spPr>
              <a:xfrm>
                <a:off x="1659305" y="4486812"/>
                <a:ext cx="181889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kumimoji="1" lang="en-US" altLang="ja-JP" sz="2400" b="0" i="1" dirty="0" smtClean="0">
                          <a:latin typeface="Cambria Math" panose="02040503050406030204" pitchFamily="18" charset="0"/>
                        </a:rPr>
                        <m:t>={</m:t>
                      </m:r>
                      <m:r>
                        <a:rPr kumimoji="1" lang="en-US" altLang="ja-JP" sz="24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kumimoji="1" lang="en-US" altLang="ja-JP" sz="24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sz="2400" b="0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kumimoji="1" lang="en-US" altLang="ja-JP" sz="2400" b="0" i="1" dirty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sz="2400" b="0" i="1" dirty="0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kumimoji="1" lang="en-US" altLang="ja-JP" sz="2400" b="0" i="1" dirty="0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kumimoji="1" lang="ja-JP" altLang="en-US" sz="2400"/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B4CB7ABB-6259-E349-BEC0-D801F1F078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9305" y="4486812"/>
                <a:ext cx="1818896" cy="461665"/>
              </a:xfrm>
              <a:prstGeom prst="rect">
                <a:avLst/>
              </a:prstGeom>
              <a:blipFill>
                <a:blip r:embed="rId4"/>
                <a:stretch>
                  <a:fillRect b="-157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3" name="表 32">
            <a:extLst>
              <a:ext uri="{FF2B5EF4-FFF2-40B4-BE49-F238E27FC236}">
                <a16:creationId xmlns:a16="http://schemas.microsoft.com/office/drawing/2014/main" id="{E417AEB2-7293-4C4C-A94F-09CC8C7922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448815"/>
              </p:ext>
            </p:extLst>
          </p:nvPr>
        </p:nvGraphicFramePr>
        <p:xfrm>
          <a:off x="3963925" y="3661459"/>
          <a:ext cx="608075" cy="21945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10412">
                  <a:extLst>
                    <a:ext uri="{9D8B030D-6E8A-4147-A177-3AD203B41FA5}">
                      <a16:colId xmlns:a16="http://schemas.microsoft.com/office/drawing/2014/main" val="2960833595"/>
                    </a:ext>
                  </a:extLst>
                </a:gridCol>
                <a:gridCol w="297663">
                  <a:extLst>
                    <a:ext uri="{9D8B030D-6E8A-4147-A177-3AD203B41FA5}">
                      <a16:colId xmlns:a16="http://schemas.microsoft.com/office/drawing/2014/main" val="294317080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5654129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243153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53111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75554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40390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50682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EDEE7CC8-9022-FC41-A560-27C4D252911C}"/>
                  </a:ext>
                </a:extLst>
              </p:cNvPr>
              <p:cNvSpPr/>
              <p:nvPr/>
            </p:nvSpPr>
            <p:spPr>
              <a:xfrm>
                <a:off x="3978267" y="3124033"/>
                <a:ext cx="57938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EDEE7CC8-9022-FC41-A560-27C4D25291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267" y="3124033"/>
                <a:ext cx="579389" cy="461665"/>
              </a:xfrm>
              <a:prstGeom prst="rect">
                <a:avLst/>
              </a:prstGeom>
              <a:blipFill>
                <a:blip r:embed="rId5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15D168CE-DCA2-A940-9375-A44042E0C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512728"/>
              </p:ext>
            </p:extLst>
          </p:nvPr>
        </p:nvGraphicFramePr>
        <p:xfrm>
          <a:off x="5390156" y="3661459"/>
          <a:ext cx="1011641" cy="21945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37341">
                  <a:extLst>
                    <a:ext uri="{9D8B030D-6E8A-4147-A177-3AD203B41FA5}">
                      <a16:colId xmlns:a16="http://schemas.microsoft.com/office/drawing/2014/main" val="2960833595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294317080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3861595149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5654129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243153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53111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75554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40390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50682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B99ABB6E-12A9-B543-A8BB-C2F348175BB8}"/>
                  </a:ext>
                </a:extLst>
              </p:cNvPr>
              <p:cNvSpPr/>
              <p:nvPr/>
            </p:nvSpPr>
            <p:spPr>
              <a:xfrm>
                <a:off x="5602722" y="3124032"/>
                <a:ext cx="58650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B99ABB6E-12A9-B543-A8BB-C2F348175B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722" y="3124032"/>
                <a:ext cx="586507" cy="461665"/>
              </a:xfrm>
              <a:prstGeom prst="rect">
                <a:avLst/>
              </a:prstGeom>
              <a:blipFill>
                <a:blip r:embed="rId6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9700014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F7CF2C-EF71-A349-A23B-36EEABA8A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(Relational) Structure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8BE5FE4-A552-FD4B-A002-3220C27A1F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A (relational)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structure</a:t>
                </a:r>
                <a:r>
                  <a:rPr lang="en-US" altLang="ja-JP" dirty="0"/>
                  <a:t>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…,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ja-JP" dirty="0"/>
              </a:p>
              <a:p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altLang="ja-JP" dirty="0"/>
                  <a:t>: a finite set (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domain</a:t>
                </a:r>
                <a:r>
                  <a:rPr lang="en-US" altLang="ja-JP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ja-JP" dirty="0"/>
                  <a:t>: a set of tuples of elements in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altLang="ja-JP" dirty="0"/>
                  <a:t> (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relation</a:t>
                </a:r>
                <a:r>
                  <a:rPr lang="en-US" altLang="ja-JP" dirty="0"/>
                  <a:t>)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A hypergraph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has a corresponding structure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𝑮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ja-JP" dirty="0"/>
                  <a:t>,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𝐺</m:t>
                        </m:r>
                      </m:sup>
                    </m:sSup>
                    <m:r>
                      <a:rPr lang="en-US" altLang="ja-JP" i="1" dirty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}"/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 dirty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ja-JP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,…</m:t>
                            </m:r>
                            <m:r>
                              <a:rPr lang="en-US" altLang="ja-JP" i="1" dirty="0" err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ja-JP" i="1" dirty="0" err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 dirty="0" err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ja-JP" i="1" dirty="0" err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∣{</m:t>
                        </m:r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}∈ 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altLang="ja-JP" dirty="0"/>
                  <a:t>.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78BE5FE4-A552-FD4B-A002-3220C27A1F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1580F02-9025-6342-A05C-735136BE1FA2}"/>
              </a:ext>
            </a:extLst>
          </p:cNvPr>
          <p:cNvGrpSpPr/>
          <p:nvPr/>
        </p:nvGrpSpPr>
        <p:grpSpPr>
          <a:xfrm>
            <a:off x="2364273" y="4351045"/>
            <a:ext cx="1402493" cy="1481864"/>
            <a:chOff x="2132156" y="4583162"/>
            <a:chExt cx="1402493" cy="1481864"/>
          </a:xfrm>
        </p:grpSpPr>
        <p:sp>
          <p:nvSpPr>
            <p:cNvPr id="25" name="円/楕円 24">
              <a:extLst>
                <a:ext uri="{FF2B5EF4-FFF2-40B4-BE49-F238E27FC236}">
                  <a16:creationId xmlns:a16="http://schemas.microsoft.com/office/drawing/2014/main" id="{28238FC2-4504-5B45-8DB0-1025D2610A61}"/>
                </a:ext>
              </a:extLst>
            </p:cNvPr>
            <p:cNvSpPr/>
            <p:nvPr/>
          </p:nvSpPr>
          <p:spPr>
            <a:xfrm>
              <a:off x="2789750" y="4952494"/>
              <a:ext cx="155448" cy="15544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>
              <a:extLst>
                <a:ext uri="{FF2B5EF4-FFF2-40B4-BE49-F238E27FC236}">
                  <a16:creationId xmlns:a16="http://schemas.microsoft.com/office/drawing/2014/main" id="{2C58D92A-7FFF-064A-97E1-D06830F270D1}"/>
                </a:ext>
              </a:extLst>
            </p:cNvPr>
            <p:cNvSpPr/>
            <p:nvPr/>
          </p:nvSpPr>
          <p:spPr>
            <a:xfrm>
              <a:off x="2367138" y="5610213"/>
              <a:ext cx="155448" cy="15544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F6B91C81-3ADC-1B4F-9672-1D2AAC2BB76A}"/>
                </a:ext>
              </a:extLst>
            </p:cNvPr>
            <p:cNvCxnSpPr>
              <a:cxnSpLocks/>
              <a:stCxn id="25" idx="3"/>
              <a:endCxn id="26" idx="7"/>
            </p:cNvCxnSpPr>
            <p:nvPr/>
          </p:nvCxnSpPr>
          <p:spPr>
            <a:xfrm flipH="1">
              <a:off x="2499821" y="5085177"/>
              <a:ext cx="312694" cy="54780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円/楕円 27">
              <a:extLst>
                <a:ext uri="{FF2B5EF4-FFF2-40B4-BE49-F238E27FC236}">
                  <a16:creationId xmlns:a16="http://schemas.microsoft.com/office/drawing/2014/main" id="{6D3215F6-9EAD-E44E-9BDD-F73364E58F02}"/>
                </a:ext>
              </a:extLst>
            </p:cNvPr>
            <p:cNvSpPr/>
            <p:nvPr/>
          </p:nvSpPr>
          <p:spPr>
            <a:xfrm>
              <a:off x="3212361" y="5610213"/>
              <a:ext cx="155448" cy="15544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97FA1F95-E65A-F243-9F96-B4B62D7E72C0}"/>
                </a:ext>
              </a:extLst>
            </p:cNvPr>
            <p:cNvCxnSpPr>
              <a:cxnSpLocks/>
              <a:stCxn id="25" idx="5"/>
              <a:endCxn id="28" idx="1"/>
            </p:cNvCxnSpPr>
            <p:nvPr/>
          </p:nvCxnSpPr>
          <p:spPr>
            <a:xfrm>
              <a:off x="2922433" y="5085177"/>
              <a:ext cx="312693" cy="54780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3579F8E-3629-E247-854D-6015382C5324}"/>
                </a:ext>
              </a:extLst>
            </p:cNvPr>
            <p:cNvCxnSpPr>
              <a:cxnSpLocks/>
              <a:stCxn id="26" idx="6"/>
              <a:endCxn id="28" idx="2"/>
            </p:cNvCxnSpPr>
            <p:nvPr/>
          </p:nvCxnSpPr>
          <p:spPr>
            <a:xfrm>
              <a:off x="2522586" y="5687937"/>
              <a:ext cx="6897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B4CB7ABB-6259-E349-BEC0-D801F1F078D2}"/>
                    </a:ext>
                  </a:extLst>
                </p:cNvPr>
                <p:cNvSpPr txBox="1"/>
                <p:nvPr/>
              </p:nvSpPr>
              <p:spPr>
                <a:xfrm>
                  <a:off x="2681749" y="4583162"/>
                  <a:ext cx="37144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 xmlns=""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B4CB7ABB-6259-E349-BEC0-D801F1F078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81749" y="4583162"/>
                  <a:ext cx="371447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054A83BF-7411-504E-A2FC-83712991158C}"/>
                    </a:ext>
                  </a:extLst>
                </p:cNvPr>
                <p:cNvSpPr txBox="1"/>
                <p:nvPr/>
              </p:nvSpPr>
              <p:spPr>
                <a:xfrm>
                  <a:off x="2132156" y="5695694"/>
                  <a:ext cx="36766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 xmlns=""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054A83BF-7411-504E-A2FC-8371299115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32156" y="5695694"/>
                  <a:ext cx="367665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E9B171D2-1E67-6B4E-863A-3ADFB311E049}"/>
                    </a:ext>
                  </a:extLst>
                </p:cNvPr>
                <p:cNvSpPr txBox="1"/>
                <p:nvPr/>
              </p:nvSpPr>
              <p:spPr>
                <a:xfrm>
                  <a:off x="3183976" y="5695694"/>
                  <a:ext cx="35067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kumimoji="1" lang="ja-JP" altLang="en-US"/>
                </a:p>
              </p:txBody>
            </p:sp>
          </mc:Choice>
          <mc:Fallback xmlns="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E9B171D2-1E67-6B4E-863A-3ADFB311E0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83976" y="5695694"/>
                  <a:ext cx="35067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33" name="表 32">
            <a:extLst>
              <a:ext uri="{FF2B5EF4-FFF2-40B4-BE49-F238E27FC236}">
                <a16:creationId xmlns:a16="http://schemas.microsoft.com/office/drawing/2014/main" id="{E417AEB2-7293-4C4C-A94F-09CC8C7922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066397"/>
              </p:ext>
            </p:extLst>
          </p:nvPr>
        </p:nvGraphicFramePr>
        <p:xfrm>
          <a:off x="5839325" y="4009987"/>
          <a:ext cx="608075" cy="21945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10412">
                  <a:extLst>
                    <a:ext uri="{9D8B030D-6E8A-4147-A177-3AD203B41FA5}">
                      <a16:colId xmlns:a16="http://schemas.microsoft.com/office/drawing/2014/main" val="2960833595"/>
                    </a:ext>
                  </a:extLst>
                </a:gridCol>
                <a:gridCol w="297663">
                  <a:extLst>
                    <a:ext uri="{9D8B030D-6E8A-4147-A177-3AD203B41FA5}">
                      <a16:colId xmlns:a16="http://schemas.microsoft.com/office/drawing/2014/main" val="294317080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5654129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243153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53111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75554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40390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50682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EDEE7CC8-9022-FC41-A560-27C4D252911C}"/>
                  </a:ext>
                </a:extLst>
              </p:cNvPr>
              <p:cNvSpPr/>
              <p:nvPr/>
            </p:nvSpPr>
            <p:spPr>
              <a:xfrm>
                <a:off x="4962830" y="4728780"/>
                <a:ext cx="713080" cy="4628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 dirty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ja-JP" sz="2400" i="1" dirty="0">
                            <a:latin typeface="Cambria Math" panose="02040503050406030204" pitchFamily="18" charset="0"/>
                          </a:rPr>
                          <m:t>𝐺</m:t>
                        </m:r>
                      </m:sup>
                    </m:sSup>
                  </m:oMath>
                </a14:m>
                <a:r>
                  <a:rPr lang="en-US" altLang="ja-JP" sz="2400" dirty="0"/>
                  <a:t>=</a:t>
                </a:r>
                <a:endParaRPr lang="ja-JP" altLang="en-US" sz="2400"/>
              </a:p>
            </p:txBody>
          </p:sp>
        </mc:Choice>
        <mc:Fallback xmlns=""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EDEE7CC8-9022-FC41-A560-27C4D25291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2830" y="4728780"/>
                <a:ext cx="713080" cy="462884"/>
              </a:xfrm>
              <a:prstGeom prst="rect">
                <a:avLst/>
              </a:prstGeom>
              <a:blipFill>
                <a:blip r:embed="rId7"/>
                <a:stretch>
                  <a:fillRect l="-1754" t="-8108" r="-12281" b="-270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2359434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9190306-D30A-8C4E-86DB-14310B4B5B1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altLang="ja-JP" dirty="0"/>
                  <a:t>Homomorphism and </a:t>
                </a:r>
                <a14:m>
                  <m:oMath xmlns:m="http://schemas.openxmlformats.org/officeDocument/2006/math">
                    <m:r>
                      <a:rPr kumimoji="1" lang="en-US" altLang="ja-JP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kumimoji="1" lang="en-US" altLang="ja-JP" dirty="0"/>
                  <a:t>-freeness</a:t>
                </a:r>
                <a:endParaRPr kumimoji="1" lang="ja-JP" altLang="en-US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9190306-D30A-8C4E-86DB-14310B4B5B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5556" b="-4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27744F9-65A9-1344-A4F5-B1EC3AAC4D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Consider two structures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;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,…,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and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= 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;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bSup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,…,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bSup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with relations having matching arities.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ja-JP" dirty="0"/>
                  <a:t> is a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homomorphism</a:t>
                </a:r>
                <a:r>
                  <a:rPr lang="en-US" altLang="ja-JP" dirty="0"/>
                  <a:t> if for every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altLang="ja-JP" dirty="0"/>
                  <a:t> and every tuple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 …, 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)∈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US" altLang="ja-JP" dirty="0"/>
                  <a:t>, we have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 dirty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, …, 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 dirty="0" err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ja-JP" b="0" i="1" dirty="0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ja-JP" i="1" dirty="0">
                        <a:latin typeface="Cambria Math" panose="02040503050406030204" pitchFamily="18" charset="0"/>
                      </a:rPr>
                      <m:t>∈</m:t>
                    </m:r>
                    <m:sSubSup>
                      <m:sSub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bSup>
                  </m:oMath>
                </a14:m>
                <a:r>
                  <a:rPr lang="en-US" altLang="ja-JP" dirty="0"/>
                  <a:t>.</a:t>
                </a:r>
              </a:p>
              <a:p>
                <a:pPr marL="0" indent="0">
                  <a:buNone/>
                </a:pPr>
                <a:endParaRPr lang="en-US" altLang="ja-JP" b="1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altLang="ja-JP" dirty="0"/>
                  <a:t> is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>
                    <a:solidFill>
                      <a:srgbClr val="FF0000"/>
                    </a:solidFill>
                  </a:rPr>
                  <a:t>-free</a:t>
                </a:r>
                <a:r>
                  <a:rPr lang="en-US" altLang="ja-JP" dirty="0"/>
                  <a:t> if there is no homomorphism from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 to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r>
                  <a:rPr lang="en-US" altLang="ja-JP" dirty="0"/>
                  <a:t>For two hypergraphs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and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,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is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 </a:t>
                </a:r>
                <a:r>
                  <a:rPr lang="ja-JP" altLang="en-US"/>
                  <a:t>⇔</a:t>
                </a:r>
                <a:r>
                  <a:rPr lang="en-US" altLang="ja-JP" dirty="0"/>
                  <a:t>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US" altLang="ja-JP" dirty="0"/>
                  <a:t> is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altLang="ja-JP" dirty="0"/>
                  <a:t>-free</a:t>
                </a:r>
              </a:p>
              <a:p>
                <a:pPr marL="0" indent="0" algn="ctr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A structure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altLang="ja-JP" dirty="0"/>
                  <a:t> is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altLang="ja-JP" dirty="0">
                    <a:solidFill>
                      <a:srgbClr val="FF0000"/>
                    </a:solidFill>
                  </a:rPr>
                  <a:t>-far</a:t>
                </a:r>
                <a:r>
                  <a:rPr lang="en-US" altLang="ja-JP" dirty="0"/>
                  <a:t> from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-freeness if removing at most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altLang="ja-JP" dirty="0"/>
                  <a:t>-fraction of tuples from </a:t>
                </a:r>
                <a:r>
                  <a:rPr lang="en-US" altLang="ja-JP" b="1" i="1" dirty="0"/>
                  <a:t>B</a:t>
                </a:r>
                <a:r>
                  <a:rPr lang="en-US" altLang="ja-JP" dirty="0"/>
                  <a:t> does not make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altLang="ja-JP" dirty="0"/>
                  <a:t>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-free.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27744F9-65A9-1344-A4F5-B1EC3AAC4D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35" t="-2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332573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F82470-4123-7442-ADBC-537952A25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Database Interpretation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051CF99-CD4D-FC4C-B626-0DC3CC0B8B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A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conjunctive query</a:t>
                </a:r>
                <a:r>
                  <a:rPr lang="en-US" altLang="ja-JP" dirty="0"/>
                  <a:t> is a first-order logical sentence built from </a:t>
                </a:r>
              </a:p>
              <a:p>
                <a:r>
                  <a:rPr lang="en-US" altLang="ja-JP" dirty="0"/>
                  <a:t>predicate applications</a:t>
                </a:r>
              </a:p>
              <a:p>
                <a:r>
                  <a:rPr lang="en-US" altLang="ja-JP" dirty="0"/>
                  <a:t>conjunction</a:t>
                </a:r>
              </a:p>
              <a:p>
                <a:r>
                  <a:rPr lang="en-US" altLang="ja-JP" dirty="0"/>
                  <a:t>existential quantification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The falsity of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ja-JP" dirty="0"/>
                  <a:t> on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altLang="ja-JP" dirty="0"/>
                  <a:t> </a:t>
                </a:r>
                <a:r>
                  <a:rPr lang="ja-JP" altLang="en-US" dirty="0"/>
                  <a:t>⇔</a:t>
                </a:r>
                <a:r>
                  <a:rPr lang="en-US" altLang="ja-JP" dirty="0"/>
                  <a:t>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ja-JP" dirty="0"/>
                  <a:t>-freeness of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u="sng" dirty="0"/>
                  <a:t>Example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altLang="ja-JP" i="1" dirty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l-GR" altLang="ja-JP" i="1" dirty="0">
                          <a:latin typeface="Cambria Math" panose="02040503050406030204" pitchFamily="18" charset="0"/>
                        </a:rPr>
                        <m:t> = ∃</m:t>
                      </m:r>
                      <m:sSub>
                        <m:sSub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∃</m:t>
                      </m:r>
                      <m:sSub>
                        <m:sSub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∃</m:t>
                      </m:r>
                      <m:sSub>
                        <m:sSub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) ∧ </m:t>
                      </m:r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) ∧ </m:t>
                      </m:r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ja-JP" i="1" dirty="0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altLang="ja-JP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]=({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};</m:t>
                    </m:r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ja-JP" b="1" i="1" dirty="0"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  <m:r>
                      <a:rPr lang="el-GR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</a:t>
                </a:r>
              </a:p>
              <a:p>
                <a:pPr marL="400050" lvl="1" indent="0">
                  <a:buNone/>
                </a:pPr>
                <a:r>
                  <a:rPr lang="en-US" altLang="ja-JP" dirty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ja-JP" b="1" i="1" dirty="0"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l-GR" altLang="ja-JP" i="1" dirty="0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l-GR" altLang="ja-JP" i="1" dirty="0"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  <m:r>
                      <a:rPr lang="el-GR" altLang="ja-JP" i="1" dirty="0">
                        <a:latin typeface="Cambria Math" panose="02040503050406030204" pitchFamily="18" charset="0"/>
                      </a:rPr>
                      <m:t> ={(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),(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),(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)}</m:t>
                    </m:r>
                  </m:oMath>
                </a14:m>
                <a:r>
                  <a:rPr lang="en-US" altLang="ja-JP" dirty="0"/>
                  <a:t>.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051CF99-CD4D-FC4C-B626-0DC3CC0B8B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771" b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71461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BFAA9F-BE20-AE4C-BC7C-AA41CE212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Database Interpretation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181D7DF-E3EF-F74C-8606-019FC21B67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Evaluation of a conjunctive query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dirty="0"/>
                  <a:t>is a very basic problem in database theory.</a:t>
                </a:r>
              </a:p>
              <a:p>
                <a:r>
                  <a:rPr lang="en-US" altLang="ja-JP" dirty="0"/>
                  <a:t>NP-complete in general.</a:t>
                </a:r>
              </a:p>
              <a:p>
                <a:r>
                  <a:rPr lang="en-US" altLang="ja-JP" dirty="0"/>
                  <a:t>Polynomial-time tractable if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m:rPr>
                        <m:nor/>
                      </m:rPr>
                      <a:rPr lang="en-US" altLang="ja-JP" dirty="0"/>
                      <m:t>[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𝜓</m:t>
                    </m:r>
                    <m:r>
                      <m:rPr>
                        <m:nor/>
                      </m:rPr>
                      <a:rPr lang="en-US" altLang="ja-JP" dirty="0"/>
                      <m:t>]</m:t>
                    </m:r>
                  </m:oMath>
                </a14:m>
                <a:r>
                  <a:rPr lang="en-US" altLang="ja-JP" dirty="0"/>
                  <a:t> is α-acyclic.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m:rPr>
                        <m:nor/>
                      </m:rPr>
                      <a:rPr lang="en-US" altLang="ja-JP" dirty="0"/>
                      <m:t>[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𝜓</m:t>
                    </m:r>
                    <m:r>
                      <m:rPr>
                        <m:nor/>
                      </m:rPr>
                      <a:rPr lang="en-US" altLang="ja-JP" dirty="0"/>
                      <m:t>]</m:t>
                    </m:r>
                  </m:oMath>
                </a14:m>
                <a:r>
                  <a:rPr lang="en-US" altLang="ja-JP" dirty="0"/>
                  <a:t> is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α-acyclic</a:t>
                </a:r>
                <a:r>
                  <a:rPr lang="en-US" altLang="ja-JP" dirty="0"/>
                  <a:t> if the hypergraph made from tuples in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m:rPr>
                        <m:nor/>
                      </m:rPr>
                      <a:rPr lang="en-US" altLang="ja-JP" dirty="0"/>
                      <m:t>[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𝜓</m:t>
                    </m:r>
                    <m:r>
                      <m:rPr>
                        <m:nor/>
                      </m:rPr>
                      <a:rPr lang="en-US" altLang="ja-JP" dirty="0"/>
                      <m:t>]</m:t>
                    </m:r>
                  </m:oMath>
                </a14:m>
                <a:r>
                  <a:rPr lang="en-US" altLang="ja-JP" dirty="0"/>
                  <a:t> is α-acyclic.</a:t>
                </a:r>
              </a:p>
              <a:p>
                <a:endParaRPr kumimoji="1" lang="en-US" altLang="ja-JP" dirty="0"/>
              </a:p>
              <a:p>
                <a:pPr marL="0" indent="0" algn="ctr">
                  <a:buNone/>
                </a:pPr>
                <a:r>
                  <a:rPr lang="en-US" altLang="ja-JP" u="sng" dirty="0"/>
                  <a:t>Question</a:t>
                </a:r>
              </a:p>
              <a:p>
                <a:pPr marL="0" indent="0" algn="ctr">
                  <a:buNone/>
                </a:pPr>
                <a:r>
                  <a:rPr lang="en-US" altLang="ja-JP" dirty="0"/>
                  <a:t>Which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ja-JP" dirty="0"/>
                  <a:t>-falsity is constant-query testable?</a:t>
                </a:r>
              </a:p>
              <a:p>
                <a:pPr marL="0" indent="0" algn="ctr">
                  <a:buNone/>
                </a:pPr>
                <a:r>
                  <a:rPr lang="ja-JP" altLang="en-US"/>
                  <a:t>⇔</a:t>
                </a:r>
                <a:endParaRPr lang="en-US" altLang="ja-JP" dirty="0"/>
              </a:p>
              <a:p>
                <a:pPr marL="0" indent="0" algn="ctr">
                  <a:buNone/>
                </a:pPr>
                <a:r>
                  <a:rPr lang="en-US" altLang="ja-JP" dirty="0"/>
                  <a:t>Which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-freeness is constant-query testable?</a:t>
                </a:r>
                <a:endParaRPr kumimoji="1" lang="en-US" altLang="ja-JP" dirty="0"/>
              </a:p>
              <a:p>
                <a:pPr marL="0" indent="0">
                  <a:buNone/>
                </a:pPr>
                <a:endParaRPr kumimoji="1" lang="ja-JP" altLang="en-US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181D7DF-E3EF-F74C-8606-019FC21B67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923196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BFD59B-27DE-A843-A7E3-B5A8E3E61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Model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836272-E36A-EF4C-9EED-BA03869F93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ja-JP" dirty="0"/>
                  <a:t>We assume the following query accesses to </a:t>
                </a:r>
                <a:r>
                  <a:rPr lang="en-US" altLang="ja-JP" b="1" i="1" dirty="0"/>
                  <a:t>B</a:t>
                </a:r>
                <a:r>
                  <a:rPr lang="en-US" altLang="ja-JP" dirty="0"/>
                  <a:t>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Random completion oracle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Size oracle</a:t>
                </a:r>
              </a:p>
              <a:p>
                <a:pPr marL="0" indent="0">
                  <a:buNone/>
                </a:pPr>
                <a:r>
                  <a:rPr lang="en-US" altLang="ja-JP" dirty="0"/>
                  <a:t>Input: a relation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p>
                  </m:oMath>
                </a14:m>
                <a:r>
                  <a:rPr lang="en-US" altLang="ja-JP" dirty="0"/>
                  <a:t> of arity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ja-JP" dirty="0"/>
                  <a:t> and a tuple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 altLang="ja-JP" b="0" i="0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,…</m:t>
                        </m:r>
                        <m:r>
                          <a:rPr lang="en-US" altLang="ja-JP" i="1" dirty="0" err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i="1" dirty="0" err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 err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ja-JP" i="1" dirty="0" err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d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∈ </m:t>
                    </m:r>
                    <m:sSup>
                      <m:sSup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  <m:t>∪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altLang="ja-JP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i="1" dirty="0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</m:sSup>
                  </m:oMath>
                </a14:m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836272-E36A-EF4C-9EED-BA03869F93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7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0546E64-30A0-294A-B9CC-21E03FDFB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924408"/>
              </p:ext>
            </p:extLst>
          </p:nvPr>
        </p:nvGraphicFramePr>
        <p:xfrm>
          <a:off x="1138298" y="3861079"/>
          <a:ext cx="1011641" cy="21945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37341">
                  <a:extLst>
                    <a:ext uri="{9D8B030D-6E8A-4147-A177-3AD203B41FA5}">
                      <a16:colId xmlns:a16="http://schemas.microsoft.com/office/drawing/2014/main" val="2960833595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294317080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3861595149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5654129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243153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53111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75554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40390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50682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0CCD002A-AF45-BE4E-ADA5-F800325EECB0}"/>
                  </a:ext>
                </a:extLst>
              </p:cNvPr>
              <p:cNvSpPr/>
              <p:nvPr/>
            </p:nvSpPr>
            <p:spPr>
              <a:xfrm>
                <a:off x="2408886" y="4657859"/>
                <a:ext cx="13629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1" i="1" dirty="0" smtClean="0"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en-US" altLang="ja-JP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</a:rPr>
                            <m:t>∗,</m:t>
                          </m:r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</a:rPr>
                            <m:t>, ∗</m:t>
                          </m:r>
                        </m:e>
                      </m:d>
                    </m:oMath>
                  </m:oMathPara>
                </a14:m>
                <a:endParaRPr lang="ja-JP" altLang="en-US"/>
              </a:p>
            </p:txBody>
          </p:sp>
        </mc:Choice>
        <mc:Fallback xmlns="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0CCD002A-AF45-BE4E-ADA5-F800325EEC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8886" y="4657859"/>
                <a:ext cx="1362937" cy="369332"/>
              </a:xfrm>
              <a:prstGeom prst="rect">
                <a:avLst/>
              </a:prstGeom>
              <a:blipFill>
                <a:blip r:embed="rId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F526E824-AB65-A84B-8C90-6D1908650688}"/>
                  </a:ext>
                </a:extLst>
              </p:cNvPr>
              <p:cNvSpPr/>
              <p:nvPr/>
            </p:nvSpPr>
            <p:spPr>
              <a:xfrm>
                <a:off x="1384303" y="3489079"/>
                <a:ext cx="519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</m:sSup>
                    </m:oMath>
                  </m:oMathPara>
                </a14:m>
                <a:endParaRPr lang="ja-JP" altLang="en-US"/>
              </a:p>
            </p:txBody>
          </p:sp>
        </mc:Choice>
        <mc:Fallback xmlns=""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F526E824-AB65-A84B-8C90-6D19086506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303" y="3489079"/>
                <a:ext cx="51962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4357992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BFD59B-27DE-A843-A7E3-B5A8E3E61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Model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836272-E36A-EF4C-9EED-BA03869F93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ja-JP" dirty="0"/>
                  <a:t>We assume the following query accesses to </a:t>
                </a:r>
                <a:r>
                  <a:rPr lang="en-US" altLang="ja-JP" b="1" i="1" dirty="0"/>
                  <a:t>B</a:t>
                </a:r>
                <a:r>
                  <a:rPr lang="en-US" altLang="ja-JP" dirty="0"/>
                  <a:t>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Random completion oracle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Size oracle</a:t>
                </a:r>
              </a:p>
              <a:p>
                <a:pPr marL="0" indent="0">
                  <a:buNone/>
                </a:pPr>
                <a:r>
                  <a:rPr lang="en-US" altLang="ja-JP" dirty="0"/>
                  <a:t>Input: a relation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p>
                  </m:oMath>
                </a14:m>
                <a:r>
                  <a:rPr lang="en-US" altLang="ja-JP" dirty="0"/>
                  <a:t> of arity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ja-JP" dirty="0"/>
                  <a:t> and a tuple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 altLang="ja-JP" b="0" i="0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,…</m:t>
                        </m:r>
                        <m:r>
                          <a:rPr lang="en-US" altLang="ja-JP" i="1" dirty="0" err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i="1" dirty="0" err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 err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ja-JP" i="1" dirty="0" err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d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∈ </m:t>
                    </m:r>
                    <m:sSup>
                      <m:sSup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  <m:t>∪</m:t>
                            </m:r>
                            <m:d>
                              <m:dPr>
                                <m:begChr m:val="{"/>
                                <m:endChr m:val="}"/>
                                <m:ctrlPr>
                                  <a:rPr lang="en-US" altLang="ja-JP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i="1" dirty="0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</m:sSup>
                  </m:oMath>
                </a14:m>
                <a:endParaRPr lang="en-US" altLang="ja-JP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836272-E36A-EF4C-9EED-BA03869F93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7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0546E64-30A0-294A-B9CC-21E03FDFB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826886"/>
              </p:ext>
            </p:extLst>
          </p:nvPr>
        </p:nvGraphicFramePr>
        <p:xfrm>
          <a:off x="1138298" y="3861079"/>
          <a:ext cx="1011641" cy="21945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37341">
                  <a:extLst>
                    <a:ext uri="{9D8B030D-6E8A-4147-A177-3AD203B41FA5}">
                      <a16:colId xmlns:a16="http://schemas.microsoft.com/office/drawing/2014/main" val="2960833595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294317080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3861595149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654129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243153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3111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75554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40390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50682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0CCD002A-AF45-BE4E-ADA5-F800325EECB0}"/>
                  </a:ext>
                </a:extLst>
              </p:cNvPr>
              <p:cNvSpPr/>
              <p:nvPr/>
            </p:nvSpPr>
            <p:spPr>
              <a:xfrm>
                <a:off x="2408886" y="4657859"/>
                <a:ext cx="13629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1" i="1" dirty="0" smtClean="0"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en-US" altLang="ja-JP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</a:rPr>
                            <m:t>∗,</m:t>
                          </m:r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ja-JP" b="0" i="1" dirty="0" smtClean="0">
                              <a:latin typeface="Cambria Math" panose="02040503050406030204" pitchFamily="18" charset="0"/>
                            </a:rPr>
                            <m:t>, ∗</m:t>
                          </m:r>
                        </m:e>
                      </m:d>
                    </m:oMath>
                  </m:oMathPara>
                </a14:m>
                <a:endParaRPr lang="ja-JP" altLang="en-US"/>
              </a:p>
            </p:txBody>
          </p:sp>
        </mc:Choice>
        <mc:Fallback xmlns="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0CCD002A-AF45-BE4E-ADA5-F800325EECB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8886" y="4657859"/>
                <a:ext cx="1362937" cy="369332"/>
              </a:xfrm>
              <a:prstGeom prst="rect">
                <a:avLst/>
              </a:prstGeom>
              <a:blipFill>
                <a:blip r:embed="rId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5C4D2605-F7A3-9546-90C3-28F143EE57E5}"/>
                  </a:ext>
                </a:extLst>
              </p:cNvPr>
              <p:cNvSpPr/>
              <p:nvPr/>
            </p:nvSpPr>
            <p:spPr>
              <a:xfrm>
                <a:off x="4854319" y="4061202"/>
                <a:ext cx="32792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b="0" dirty="0"/>
                  <a:t>One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, (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ja-JP" altLang="en-US"/>
              </a:p>
            </p:txBody>
          </p:sp>
        </mc:Choice>
        <mc:Fallback xmlns=""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5C4D2605-F7A3-9546-90C3-28F143EE57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319" y="4061202"/>
                <a:ext cx="3279231" cy="369332"/>
              </a:xfrm>
              <a:prstGeom prst="rect">
                <a:avLst/>
              </a:prstGeom>
              <a:blipFill>
                <a:blip r:embed="rId4"/>
                <a:stretch>
                  <a:fillRect l="-1158" t="-6667" b="-2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4D2F992-0BF8-894E-85AE-1FBDEBBB9FA0}"/>
              </a:ext>
            </a:extLst>
          </p:cNvPr>
          <p:cNvSpPr/>
          <p:nvPr/>
        </p:nvSpPr>
        <p:spPr>
          <a:xfrm>
            <a:off x="4854319" y="525451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0" dirty="0"/>
              <a:t>3</a:t>
            </a:r>
            <a:endParaRPr lang="ja-JP" altLang="en-US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40EC9B69-174E-D94D-8F57-E6C58255AD5C}"/>
              </a:ext>
            </a:extLst>
          </p:cNvPr>
          <p:cNvCxnSpPr>
            <a:stCxn id="6" idx="3"/>
            <a:endCxn id="7" idx="1"/>
          </p:cNvCxnSpPr>
          <p:nvPr/>
        </p:nvCxnSpPr>
        <p:spPr>
          <a:xfrm flipV="1">
            <a:off x="3771823" y="4245868"/>
            <a:ext cx="1082496" cy="5966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2B18DFA-7ACE-4E49-AE61-4706DAC3BBB1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3771823" y="4842525"/>
            <a:ext cx="1082496" cy="5966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72868DA-6F1E-904C-BF68-240A71397A69}"/>
              </a:ext>
            </a:extLst>
          </p:cNvPr>
          <p:cNvSpPr/>
          <p:nvPr/>
        </p:nvSpPr>
        <p:spPr>
          <a:xfrm rot="19800000">
            <a:off x="3592992" y="3773238"/>
            <a:ext cx="11292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Random </a:t>
            </a:r>
          </a:p>
          <a:p>
            <a:r>
              <a:rPr lang="en-US" altLang="ja-JP" sz="1600" dirty="0"/>
              <a:t>completion</a:t>
            </a:r>
          </a:p>
          <a:p>
            <a:r>
              <a:rPr lang="en-US" altLang="ja-JP" sz="1600" dirty="0"/>
              <a:t>oracle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237A179-0A1B-6E4E-B3CF-91F28A54CDDC}"/>
              </a:ext>
            </a:extLst>
          </p:cNvPr>
          <p:cNvSpPr/>
          <p:nvPr/>
        </p:nvSpPr>
        <p:spPr>
          <a:xfrm rot="1825273">
            <a:off x="3776792" y="5094062"/>
            <a:ext cx="6949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Size</a:t>
            </a:r>
          </a:p>
          <a:p>
            <a:r>
              <a:rPr lang="en-US" altLang="ja-JP" sz="1600" dirty="0"/>
              <a:t>oracle</a:t>
            </a:r>
            <a:endParaRPr lang="ja-JP" alt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F526E824-AB65-A84B-8C90-6D1908650688}"/>
                  </a:ext>
                </a:extLst>
              </p:cNvPr>
              <p:cNvSpPr/>
              <p:nvPr/>
            </p:nvSpPr>
            <p:spPr>
              <a:xfrm>
                <a:off x="1384303" y="3489079"/>
                <a:ext cx="519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altLang="ja-JP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</m:sSup>
                    </m:oMath>
                  </m:oMathPara>
                </a14:m>
                <a:endParaRPr lang="ja-JP" altLang="en-US"/>
              </a:p>
            </p:txBody>
          </p:sp>
        </mc:Choice>
        <mc:Fallback xmlns=""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F526E824-AB65-A84B-8C90-6D19086506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303" y="3489079"/>
                <a:ext cx="51962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1459505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F6E4BF-23CC-9349-B461-F9C0609CF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Main Results in Terms of Structures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3CE7FD7-68BC-C945-B7C9-F39799501A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Dichotomy for testing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-freeness with one-sided error:</a:t>
                </a:r>
              </a:p>
              <a:p>
                <a:r>
                  <a:rPr lang="en-US" altLang="ja-JP" dirty="0"/>
                  <a:t>if the core of </a:t>
                </a:r>
                <a14:m>
                  <m:oMath xmlns:m="http://schemas.openxmlformats.org/officeDocument/2006/math">
                    <m:r>
                      <a:rPr lang="en-US" altLang="ja-JP" b="1" i="1" dirty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 is </a:t>
                </a:r>
                <a:r>
                  <a:rPr lang="el-GR" altLang="ja-JP" dirty="0"/>
                  <a:t>α-</a:t>
                </a:r>
                <a:r>
                  <a:rPr lang="en-US" altLang="ja-JP" dirty="0"/>
                  <a:t>acyclic, then constant-query testable.</a:t>
                </a:r>
              </a:p>
              <a:p>
                <a:r>
                  <a:rPr lang="en-US" altLang="ja-JP" dirty="0"/>
                  <a:t>Otherwise, requires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dirty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ja-JP" i="1" dirty="0" err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ja-JP" i="1" dirty="0" err="1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queries for some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 &gt;0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endParaRPr lang="en-US" altLang="ja-JP" dirty="0"/>
              </a:p>
              <a:p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Dichotomy for testing conjunctive queries with one-sided error.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ja-JP" dirty="0"/>
                  <a:t> is easy to evaluate for polynomial-time algorithms</a:t>
                </a:r>
              </a:p>
              <a:p>
                <a:pPr marL="0" indent="0">
                  <a:buNone/>
                </a:pPr>
                <a:r>
                  <a:rPr lang="en-US" altLang="ja-JP" dirty="0"/>
                  <a:t>⇔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ja-JP" dirty="0"/>
                  <a:t> is easy to test for constant-time algorithms.</a:t>
                </a:r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Dichotomy for testing “unions of conjunctive queries” with one-sided error.</a:t>
                </a:r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kumimoji="1" lang="ja-JP" altLang="en-US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3CE7FD7-68BC-C945-B7C9-F39799501A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B57F0AE-104B-6B4D-8A20-E30778C47AFD}"/>
              </a:ext>
            </a:extLst>
          </p:cNvPr>
          <p:cNvSpPr/>
          <p:nvPr/>
        </p:nvSpPr>
        <p:spPr>
          <a:xfrm>
            <a:off x="457200" y="1196754"/>
            <a:ext cx="8229600" cy="14560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BE76C6D-54A8-8F4C-A8F3-5CC092B379F5}"/>
              </a:ext>
            </a:extLst>
          </p:cNvPr>
          <p:cNvSpPr/>
          <p:nvPr/>
        </p:nvSpPr>
        <p:spPr>
          <a:xfrm>
            <a:off x="457200" y="3435593"/>
            <a:ext cx="8229600" cy="4517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56CBC36-8061-2948-81FF-5025C1E7C05F}"/>
              </a:ext>
            </a:extLst>
          </p:cNvPr>
          <p:cNvSpPr/>
          <p:nvPr/>
        </p:nvSpPr>
        <p:spPr>
          <a:xfrm>
            <a:off x="457200" y="5173906"/>
            <a:ext cx="8229600" cy="7982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9679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DEB4AE-3B40-8C4C-B0B2-B6C3D9374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Outline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6ADD23-76C8-4344-8775-F913E5069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Our results in terms of hypergraphs</a:t>
            </a:r>
          </a:p>
          <a:p>
            <a:r>
              <a:rPr lang="en-US" altLang="ja-JP" dirty="0"/>
              <a:t>Our results in terms of relational structures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Proof sketch</a:t>
            </a:r>
          </a:p>
          <a:p>
            <a:r>
              <a:rPr kumimoji="1" lang="en-US" altLang="ja-JP" dirty="0"/>
              <a:t>Conclusions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043887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DEB4AE-3B40-8C4C-B0B2-B6C3D9374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Outline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6ADD23-76C8-4344-8775-F913E5069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Our results in terms of hypergraphs</a:t>
            </a:r>
          </a:p>
          <a:p>
            <a:r>
              <a:rPr lang="en-US" altLang="ja-JP" dirty="0"/>
              <a:t>Our results in terms of relational structures</a:t>
            </a:r>
          </a:p>
          <a:p>
            <a:r>
              <a:rPr kumimoji="1" lang="en-US" altLang="ja-JP" dirty="0"/>
              <a:t>Proof sketch</a:t>
            </a:r>
          </a:p>
          <a:p>
            <a:r>
              <a:rPr kumimoji="1" lang="en-US" altLang="ja-JP" dirty="0"/>
              <a:t>Conclusions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345936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16673E-9718-8342-A7AE-29C5A8FC9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Upper Bounds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00D1184-6ED6-734A-80A1-A7170227F16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kumimoji="1" lang="en-US" altLang="ja-JP" dirty="0"/>
                  <a:t>For simplicity, let’s focus on testing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ja-JP" dirty="0"/>
                  <a:t>-path-freeness.</a:t>
                </a:r>
              </a:p>
              <a:p>
                <a:pPr marL="0" indent="0">
                  <a:buNone/>
                </a:pPr>
                <a:r>
                  <a:rPr kumimoji="1" lang="en-US" altLang="ja-JP" dirty="0"/>
                  <a:t>(The idea generalizes to general relational structures, though the details become quite complicated.)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00D1184-6ED6-734A-80A1-A7170227F1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514" r="-12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図形グループ 53">
            <a:extLst>
              <a:ext uri="{FF2B5EF4-FFF2-40B4-BE49-F238E27FC236}">
                <a16:creationId xmlns:a16="http://schemas.microsoft.com/office/drawing/2014/main" id="{1BFF8510-8F82-0C47-B1CF-9C011832EA0A}"/>
              </a:ext>
            </a:extLst>
          </p:cNvPr>
          <p:cNvGrpSpPr/>
          <p:nvPr/>
        </p:nvGrpSpPr>
        <p:grpSpPr>
          <a:xfrm>
            <a:off x="5108559" y="3900994"/>
            <a:ext cx="1328182" cy="804511"/>
            <a:chOff x="5495081" y="3393629"/>
            <a:chExt cx="1328182" cy="804511"/>
          </a:xfrm>
        </p:grpSpPr>
        <p:sp>
          <p:nvSpPr>
            <p:cNvPr id="5" name="円/楕円 4">
              <a:extLst>
                <a:ext uri="{FF2B5EF4-FFF2-40B4-BE49-F238E27FC236}">
                  <a16:creationId xmlns:a16="http://schemas.microsoft.com/office/drawing/2014/main" id="{2933A955-43F3-5A41-9B78-0CDD90FB3BEF}"/>
                </a:ext>
              </a:extLst>
            </p:cNvPr>
            <p:cNvSpPr/>
            <p:nvPr/>
          </p:nvSpPr>
          <p:spPr>
            <a:xfrm>
              <a:off x="5495081" y="4060837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>
              <a:extLst>
                <a:ext uri="{FF2B5EF4-FFF2-40B4-BE49-F238E27FC236}">
                  <a16:creationId xmlns:a16="http://schemas.microsoft.com/office/drawing/2014/main" id="{F043E5D2-CF1E-BB4A-8ABC-7320AB9A7480}"/>
                </a:ext>
              </a:extLst>
            </p:cNvPr>
            <p:cNvSpPr/>
            <p:nvPr/>
          </p:nvSpPr>
          <p:spPr>
            <a:xfrm>
              <a:off x="6164344" y="4060837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>
              <a:extLst>
                <a:ext uri="{FF2B5EF4-FFF2-40B4-BE49-F238E27FC236}">
                  <a16:creationId xmlns:a16="http://schemas.microsoft.com/office/drawing/2014/main" id="{EF6C999E-E32B-E248-A378-0F581C1703EC}"/>
                </a:ext>
              </a:extLst>
            </p:cNvPr>
            <p:cNvSpPr/>
            <p:nvPr/>
          </p:nvSpPr>
          <p:spPr>
            <a:xfrm>
              <a:off x="5495081" y="3393629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>
              <a:extLst>
                <a:ext uri="{FF2B5EF4-FFF2-40B4-BE49-F238E27FC236}">
                  <a16:creationId xmlns:a16="http://schemas.microsoft.com/office/drawing/2014/main" id="{774E36A6-8035-434C-A192-2C3A2F4F6DCD}"/>
                </a:ext>
              </a:extLst>
            </p:cNvPr>
            <p:cNvSpPr/>
            <p:nvPr/>
          </p:nvSpPr>
          <p:spPr>
            <a:xfrm>
              <a:off x="6164344" y="3393629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BCF9F161-3DAB-B948-A63B-51D1ED716A69}"/>
                </a:ext>
              </a:extLst>
            </p:cNvPr>
            <p:cNvCxnSpPr>
              <a:stCxn id="5" idx="6"/>
              <a:endCxn id="6" idx="2"/>
            </p:cNvCxnSpPr>
            <p:nvPr/>
          </p:nvCxnSpPr>
          <p:spPr>
            <a:xfrm>
              <a:off x="5632384" y="4129489"/>
              <a:ext cx="5319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F8C55440-CBFF-6B47-B8B6-DEB8211BF7E6}"/>
                </a:ext>
              </a:extLst>
            </p:cNvPr>
            <p:cNvCxnSpPr>
              <a:stCxn id="8" idx="2"/>
              <a:endCxn id="7" idx="6"/>
            </p:cNvCxnSpPr>
            <p:nvPr/>
          </p:nvCxnSpPr>
          <p:spPr>
            <a:xfrm flipH="1">
              <a:off x="5632384" y="3462281"/>
              <a:ext cx="531960" cy="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6E61ECFB-4029-FC40-A2D9-AFF9FA3C06A8}"/>
                </a:ext>
              </a:extLst>
            </p:cNvPr>
            <p:cNvCxnSpPr>
              <a:stCxn id="8" idx="4"/>
              <a:endCxn id="6" idx="0"/>
            </p:cNvCxnSpPr>
            <p:nvPr/>
          </p:nvCxnSpPr>
          <p:spPr>
            <a:xfrm>
              <a:off x="6232996" y="3530932"/>
              <a:ext cx="0" cy="529905"/>
            </a:xfrm>
            <a:prstGeom prst="line">
              <a:avLst/>
            </a:prstGeom>
            <a:ln>
              <a:solidFill>
                <a:srgbClr val="AD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CF6002E3-E3D1-D544-97BF-9AF464928636}"/>
                </a:ext>
              </a:extLst>
            </p:cNvPr>
            <p:cNvCxnSpPr>
              <a:stCxn id="8" idx="6"/>
              <a:endCxn id="13" idx="1"/>
            </p:cNvCxnSpPr>
            <p:nvPr/>
          </p:nvCxnSpPr>
          <p:spPr>
            <a:xfrm>
              <a:off x="6301647" y="3462281"/>
              <a:ext cx="404421" cy="282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円/楕円 12">
              <a:extLst>
                <a:ext uri="{FF2B5EF4-FFF2-40B4-BE49-F238E27FC236}">
                  <a16:creationId xmlns:a16="http://schemas.microsoft.com/office/drawing/2014/main" id="{314351F5-68E4-7443-A71F-D49A2F3E7B06}"/>
                </a:ext>
              </a:extLst>
            </p:cNvPr>
            <p:cNvSpPr/>
            <p:nvPr/>
          </p:nvSpPr>
          <p:spPr>
            <a:xfrm>
              <a:off x="6685960" y="3724933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C88EAB66-5035-5D42-96E8-262C0267BB20}"/>
                </a:ext>
              </a:extLst>
            </p:cNvPr>
            <p:cNvCxnSpPr>
              <a:stCxn id="6" idx="7"/>
              <a:endCxn id="13" idx="3"/>
            </p:cNvCxnSpPr>
            <p:nvPr/>
          </p:nvCxnSpPr>
          <p:spPr>
            <a:xfrm flipV="1">
              <a:off x="6281539" y="3842128"/>
              <a:ext cx="424529" cy="238817"/>
            </a:xfrm>
            <a:prstGeom prst="line">
              <a:avLst/>
            </a:prstGeom>
            <a:ln>
              <a:solidFill>
                <a:srgbClr val="AD01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図形グループ 50">
            <a:extLst>
              <a:ext uri="{FF2B5EF4-FFF2-40B4-BE49-F238E27FC236}">
                <a16:creationId xmlns:a16="http://schemas.microsoft.com/office/drawing/2014/main" id="{CCEAD7B1-73BA-694A-981F-9BADA8ECEB20}"/>
              </a:ext>
            </a:extLst>
          </p:cNvPr>
          <p:cNvGrpSpPr/>
          <p:nvPr/>
        </p:nvGrpSpPr>
        <p:grpSpPr>
          <a:xfrm>
            <a:off x="2400727" y="3654166"/>
            <a:ext cx="1084834" cy="1188642"/>
            <a:chOff x="2538030" y="3334544"/>
            <a:chExt cx="1084834" cy="1188642"/>
          </a:xfrm>
        </p:grpSpPr>
        <p:sp>
          <p:nvSpPr>
            <p:cNvPr id="16" name="円/楕円 15">
              <a:extLst>
                <a:ext uri="{FF2B5EF4-FFF2-40B4-BE49-F238E27FC236}">
                  <a16:creationId xmlns:a16="http://schemas.microsoft.com/office/drawing/2014/main" id="{E33E428C-C92C-F849-B454-5222696F8724}"/>
                </a:ext>
              </a:extLst>
            </p:cNvPr>
            <p:cNvSpPr/>
            <p:nvPr/>
          </p:nvSpPr>
          <p:spPr>
            <a:xfrm>
              <a:off x="3004065" y="3864133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>
              <a:extLst>
                <a:ext uri="{FF2B5EF4-FFF2-40B4-BE49-F238E27FC236}">
                  <a16:creationId xmlns:a16="http://schemas.microsoft.com/office/drawing/2014/main" id="{4818CCB1-042E-DA44-83E4-F9DB645974C2}"/>
                </a:ext>
              </a:extLst>
            </p:cNvPr>
            <p:cNvSpPr/>
            <p:nvPr/>
          </p:nvSpPr>
          <p:spPr>
            <a:xfrm>
              <a:off x="2538030" y="3864133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>
              <a:extLst>
                <a:ext uri="{FF2B5EF4-FFF2-40B4-BE49-F238E27FC236}">
                  <a16:creationId xmlns:a16="http://schemas.microsoft.com/office/drawing/2014/main" id="{B1A45E20-8319-4A4E-9199-48FBC2BC6B41}"/>
                </a:ext>
              </a:extLst>
            </p:cNvPr>
            <p:cNvSpPr/>
            <p:nvPr/>
          </p:nvSpPr>
          <p:spPr>
            <a:xfrm>
              <a:off x="3485561" y="3862236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>
              <a:extLst>
                <a:ext uri="{FF2B5EF4-FFF2-40B4-BE49-F238E27FC236}">
                  <a16:creationId xmlns:a16="http://schemas.microsoft.com/office/drawing/2014/main" id="{AF4147D8-D80D-834B-9443-045565F3290A}"/>
                </a:ext>
              </a:extLst>
            </p:cNvPr>
            <p:cNvSpPr/>
            <p:nvPr/>
          </p:nvSpPr>
          <p:spPr>
            <a:xfrm>
              <a:off x="3004065" y="4385883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FCD113A-A7D8-CE4A-87F3-B131239B3477}"/>
                </a:ext>
              </a:extLst>
            </p:cNvPr>
            <p:cNvCxnSpPr>
              <a:stCxn id="17" idx="6"/>
              <a:endCxn id="16" idx="2"/>
            </p:cNvCxnSpPr>
            <p:nvPr/>
          </p:nvCxnSpPr>
          <p:spPr>
            <a:xfrm>
              <a:off x="2675333" y="3932785"/>
              <a:ext cx="3287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C47789C8-620D-6341-8E6F-3B007AF81099}"/>
                </a:ext>
              </a:extLst>
            </p:cNvPr>
            <p:cNvCxnSpPr>
              <a:stCxn id="19" idx="0"/>
              <a:endCxn id="16" idx="4"/>
            </p:cNvCxnSpPr>
            <p:nvPr/>
          </p:nvCxnSpPr>
          <p:spPr>
            <a:xfrm flipV="1">
              <a:off x="3072717" y="4001436"/>
              <a:ext cx="0" cy="3844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4799BE99-6CC1-1A4B-9CDC-422FD32831D7}"/>
                </a:ext>
              </a:extLst>
            </p:cNvPr>
            <p:cNvCxnSpPr>
              <a:stCxn id="16" idx="6"/>
              <a:endCxn id="18" idx="2"/>
            </p:cNvCxnSpPr>
            <p:nvPr/>
          </p:nvCxnSpPr>
          <p:spPr>
            <a:xfrm flipV="1">
              <a:off x="3141368" y="3930888"/>
              <a:ext cx="344193" cy="18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円/楕円 22">
              <a:extLst>
                <a:ext uri="{FF2B5EF4-FFF2-40B4-BE49-F238E27FC236}">
                  <a16:creationId xmlns:a16="http://schemas.microsoft.com/office/drawing/2014/main" id="{1A0D53C4-23A4-7B42-89D8-C13AD8A76FB7}"/>
                </a:ext>
              </a:extLst>
            </p:cNvPr>
            <p:cNvSpPr/>
            <p:nvPr/>
          </p:nvSpPr>
          <p:spPr>
            <a:xfrm>
              <a:off x="3004065" y="3334544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DCA7E262-3650-9C48-9878-C9E7FB50B50C}"/>
                </a:ext>
              </a:extLst>
            </p:cNvPr>
            <p:cNvCxnSpPr>
              <a:stCxn id="16" idx="0"/>
              <a:endCxn id="23" idx="4"/>
            </p:cNvCxnSpPr>
            <p:nvPr/>
          </p:nvCxnSpPr>
          <p:spPr>
            <a:xfrm flipV="1">
              <a:off x="3072717" y="3471847"/>
              <a:ext cx="0" cy="3922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図形グループ 49">
            <a:extLst>
              <a:ext uri="{FF2B5EF4-FFF2-40B4-BE49-F238E27FC236}">
                <a16:creationId xmlns:a16="http://schemas.microsoft.com/office/drawing/2014/main" id="{3B870AFF-017F-5547-AE75-834BBFCE78E0}"/>
              </a:ext>
            </a:extLst>
          </p:cNvPr>
          <p:cNvGrpSpPr/>
          <p:nvPr/>
        </p:nvGrpSpPr>
        <p:grpSpPr>
          <a:xfrm>
            <a:off x="2086864" y="3022345"/>
            <a:ext cx="4438334" cy="461665"/>
            <a:chOff x="1730425" y="2304790"/>
            <a:chExt cx="4438334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ADDD55C7-92DD-3C42-BF7F-58B8AE0EF7FA}"/>
                    </a:ext>
                  </a:extLst>
                </p:cNvPr>
                <p:cNvSpPr/>
                <p:nvPr/>
              </p:nvSpPr>
              <p:spPr>
                <a:xfrm>
                  <a:off x="1730425" y="2304790"/>
                  <a:ext cx="1649811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sz="2400" i="1" dirty="0" smtClean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3</m:t>
                      </m:r>
                    </m:oMath>
                  </a14:m>
                  <a:r>
                    <a:rPr lang="en-US" altLang="ja-JP" sz="2400" dirty="0">
                      <a:ea typeface="ヒラギノ角ゴ Pro W3"/>
                      <a:cs typeface="ヒラギノ角ゴ Pro W3"/>
                    </a:rPr>
                    <a:t>-path-free</a:t>
                  </a:r>
                  <a:endParaRPr lang="ja-JP" altLang="en-US" sz="2400" dirty="0"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ADDD55C7-92DD-3C42-BF7F-58B8AE0EF7F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0425" y="2304790"/>
                  <a:ext cx="1649811" cy="461665"/>
                </a:xfrm>
                <a:prstGeom prst="rect">
                  <a:avLst/>
                </a:prstGeom>
                <a:blipFill>
                  <a:blip r:embed="rId3"/>
                  <a:stretch>
                    <a:fillRect t="-5263" r="-3053" b="-26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7DC11C36-78AE-574C-B4C7-7110B8F5E079}"/>
                    </a:ext>
                  </a:extLst>
                </p:cNvPr>
                <p:cNvSpPr/>
                <p:nvPr/>
              </p:nvSpPr>
              <p:spPr>
                <a:xfrm>
                  <a:off x="4070108" y="2304790"/>
                  <a:ext cx="2098651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400" dirty="0">
                      <a:ea typeface="ヒラギノ角ゴ Pro W3"/>
                      <a:cs typeface="ヒラギノ角ゴ Pro W3"/>
                    </a:rPr>
                    <a:t>not </a:t>
                  </a:r>
                  <a14:m>
                    <m:oMath xmlns:m="http://schemas.openxmlformats.org/officeDocument/2006/math">
                      <m:r>
                        <a:rPr lang="en-US" altLang="ja-JP" sz="2400" i="1" dirty="0" smtClean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3</m:t>
                      </m:r>
                    </m:oMath>
                  </a14:m>
                  <a:r>
                    <a:rPr lang="en-US" altLang="ja-JP" sz="2400" dirty="0">
                      <a:ea typeface="ヒラギノ角ゴ Pro W3"/>
                      <a:cs typeface="ヒラギノ角ゴ Pro W3"/>
                    </a:rPr>
                    <a:t>-path-free</a:t>
                  </a:r>
                  <a:endParaRPr lang="ja-JP" altLang="en-US" sz="2400" dirty="0"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7DC11C36-78AE-574C-B4C7-7110B8F5E07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70108" y="2304790"/>
                  <a:ext cx="2098651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4819" t="-5263" r="-3614" b="-26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182875291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18E078-875A-2240-8935-8AD66F1C5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Testing </a:t>
            </a:r>
            <a:r>
              <a:rPr lang="en-US" altLang="ja-JP" i="1" dirty="0"/>
              <a:t>k</a:t>
            </a:r>
            <a:r>
              <a:rPr lang="en-US" altLang="ja-JP" dirty="0"/>
              <a:t>-path-freeness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304ECD19-CA0B-2243-BFE9-94AB9E8348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en-US" altLang="ja-JP" u="sng" dirty="0">
                    <a:ea typeface="ヒラギノ角ゴ Pro W3"/>
                    <a:cs typeface="ヒラギノ角ゴ Pro W3"/>
                  </a:rPr>
                  <a:t>Algorithm</a:t>
                </a:r>
                <a:r>
                  <a:rPr lang="en-US" altLang="ja-JP" dirty="0">
                    <a:ea typeface="ヒラギノ角ゴ Pro W3"/>
                    <a:cs typeface="ヒラギノ角ゴ Pro W3"/>
                  </a:rPr>
                  <a:t>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altLang="ja-JP" dirty="0">
                    <a:ea typeface="ヒラギノ角ゴ Pro W3"/>
                    <a:cs typeface="ヒラギノ角ゴ Pro W3"/>
                  </a:rPr>
                  <a:t>Repeat the following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</m:ctrlPr>
                          </m:dPr>
                          <m:e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  <m:t>𝑘</m:t>
                            </m:r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  <m:t>/</m:t>
                            </m:r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  <m:t>𝜖</m:t>
                            </m:r>
                          </m:e>
                        </m:d>
                      </m:e>
                      <m:sup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𝑂</m:t>
                        </m:r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(</m:t>
                        </m:r>
                        <m:sSup>
                          <m:sSup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</m:ctrlPr>
                          </m:sSupPr>
                          <m:e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b="0" i="1" dirty="0" smtClean="0"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)</m:t>
                        </m:r>
                      </m:sup>
                    </m:sSup>
                  </m:oMath>
                </a14:m>
                <a:r>
                  <a:rPr lang="ja-JP" altLang="en-US" dirty="0">
                    <a:ea typeface="ヒラギノ角ゴ Pro W3"/>
                    <a:cs typeface="ヒラギノ角ゴ Pro W3"/>
                  </a:rPr>
                  <a:t> </a:t>
                </a:r>
                <a:r>
                  <a:rPr lang="en-US" altLang="ja-JP" dirty="0">
                    <a:ea typeface="ヒラギノ角ゴ Pro W3"/>
                    <a:cs typeface="ヒラギノ角ゴ Pro W3"/>
                  </a:rPr>
                  <a:t>times</a:t>
                </a:r>
                <a:r>
                  <a:rPr lang="ja-JP" altLang="en-US" dirty="0">
                    <a:ea typeface="ヒラギノ角ゴ Pro W3"/>
                    <a:cs typeface="ヒラギノ角ゴ Pro W3"/>
                  </a:rPr>
                  <a:t>．</a:t>
                </a:r>
                <a:endParaRPr lang="en-US" altLang="ja-JP" dirty="0">
                  <a:ea typeface="ヒラギノ角ゴ Pro W3"/>
                  <a:cs typeface="ヒラギノ角ゴ Pro W3"/>
                </a:endParaRPr>
              </a:p>
              <a:p>
                <a:pPr marL="400050" lvl="1" indent="0">
                  <a:buNone/>
                </a:pPr>
                <a:r>
                  <a:rPr lang="en-US" altLang="ja-JP" dirty="0">
                    <a:ea typeface="ヒラギノ角ゴ Pro W3"/>
                    <a:cs typeface="ヒラギノ角ゴ Pro W3"/>
                  </a:rPr>
                  <a:t>Randomly select an edge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{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𝑢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,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𝑣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}</m:t>
                    </m:r>
                  </m:oMath>
                </a14:m>
                <a:r>
                  <a:rPr lang="en-US" altLang="ja-JP" dirty="0">
                    <a:ea typeface="ヒラギノ角ゴ Pro W3"/>
                    <a:cs typeface="ヒラギノ角ゴ Pro W3"/>
                  </a:rPr>
                  <a:t> and a vertex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𝑠</m:t>
                    </m:r>
                    <m:r>
                      <a:rPr lang="en-US" altLang="ja-JP" i="1" dirty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∈{</m:t>
                    </m:r>
                    <m:r>
                      <a:rPr lang="en-US" altLang="ja-JP" i="1" dirty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𝑢</m:t>
                    </m:r>
                    <m:r>
                      <a:rPr lang="en-US" altLang="ja-JP" i="1" dirty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, </m:t>
                    </m:r>
                    <m:r>
                      <a:rPr lang="en-US" altLang="ja-JP" i="1" dirty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𝑣</m:t>
                    </m:r>
                    <m:r>
                      <a:rPr lang="en-US" altLang="ja-JP" i="1" dirty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}</m:t>
                    </m:r>
                  </m:oMath>
                </a14:m>
                <a:endParaRPr lang="en-US" altLang="ja-JP" dirty="0">
                  <a:ea typeface="ヒラギノ角ゴ Pro W3"/>
                  <a:cs typeface="ヒラギノ角ゴ Pro W3"/>
                </a:endParaRPr>
              </a:p>
              <a:p>
                <a:pPr marL="400050" lvl="1" indent="0">
                  <a:buNone/>
                </a:pPr>
                <a:r>
                  <a:rPr lang="en-US" altLang="ja-JP" dirty="0">
                    <a:ea typeface="ヒラギノ角ゴ Pro W3"/>
                    <a:cs typeface="ヒラギノ角ゴ Pro W3"/>
                  </a:rPr>
                  <a:t>Perform a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𝑘</m:t>
                    </m:r>
                  </m:oMath>
                </a14:m>
                <a:r>
                  <a:rPr lang="en-US" altLang="ja-JP" dirty="0">
                    <a:ea typeface="ヒラギノ角ゴ Pro W3"/>
                    <a:cs typeface="ヒラギノ角ゴ Pro W3"/>
                  </a:rPr>
                  <a:t>-step random walk from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𝑠</m:t>
                    </m:r>
                  </m:oMath>
                </a14:m>
                <a:r>
                  <a:rPr lang="en-US" altLang="ja-JP" dirty="0">
                    <a:ea typeface="ヒラギノ角ゴ Pro W3"/>
                    <a:cs typeface="ヒラギノ角ゴ Pro W3"/>
                  </a:rPr>
                  <a:t>.</a:t>
                </a:r>
              </a:p>
              <a:p>
                <a:pPr marL="400050" lvl="1" indent="0">
                  <a:buNone/>
                </a:pPr>
                <a:r>
                  <a:rPr lang="en-US" altLang="ja-JP" dirty="0">
                    <a:solidFill>
                      <a:srgbClr val="800080"/>
                    </a:solidFill>
                    <a:ea typeface="ヒラギノ角ゴ Pro W3"/>
                    <a:cs typeface="ヒラギノ角ゴ Pro W3"/>
                  </a:rPr>
                  <a:t>If a</a:t>
                </a:r>
                <a:r>
                  <a:rPr lang="en-US" altLang="ja-JP" dirty="0">
                    <a:ea typeface="ヒラギノ角ゴ Pro W3"/>
                    <a:cs typeface="ヒラギノ角ゴ Pro W3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  <a:ea typeface="ヒラギノ角ゴ Pro W3"/>
                        <a:cs typeface="ヒラギノ角ゴ Pro W3"/>
                      </a:rPr>
                      <m:t>𝑘</m:t>
                    </m:r>
                  </m:oMath>
                </a14:m>
                <a:r>
                  <a:rPr lang="en-US" altLang="ja-JP" dirty="0">
                    <a:ea typeface="ヒラギノ角ゴ Pro W3"/>
                    <a:cs typeface="ヒラギノ角ゴ Pro W3"/>
                  </a:rPr>
                  <a:t>-path is found </a:t>
                </a:r>
                <a:r>
                  <a:rPr lang="en-US" altLang="ja-JP" dirty="0">
                    <a:solidFill>
                      <a:srgbClr val="800080"/>
                    </a:solidFill>
                    <a:ea typeface="ヒラギノ角ゴ Pro W3"/>
                    <a:cs typeface="ヒラギノ角ゴ Pro W3"/>
                  </a:rPr>
                  <a:t>then</a:t>
                </a:r>
                <a:r>
                  <a:rPr lang="en-US" altLang="ja-JP" dirty="0">
                    <a:ea typeface="ヒラギノ角ゴ Pro W3"/>
                    <a:cs typeface="ヒラギノ角ゴ Pro W3"/>
                  </a:rPr>
                  <a:t> reject.</a:t>
                </a:r>
              </a:p>
              <a:p>
                <a:pPr marL="0" indent="0">
                  <a:buNone/>
                </a:pPr>
                <a:r>
                  <a:rPr lang="en-US" altLang="ja-JP" dirty="0">
                    <a:ea typeface="ヒラギノ角ゴ Pro W3"/>
                    <a:cs typeface="ヒラギノ角ゴ Pro W3"/>
                  </a:rPr>
                  <a:t>Accept.</a:t>
                </a:r>
                <a:endParaRPr lang="en-US" altLang="ja-JP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altLang="ja-JP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ja-JP" dirty="0">
                    <a:solidFill>
                      <a:srgbClr val="000000"/>
                    </a:solidFill>
                  </a:rPr>
                  <a:t>Clearly always accept if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>
                    <a:solidFill>
                      <a:srgbClr val="000000"/>
                    </a:solidFill>
                  </a:rPr>
                  <a:t> is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ja-JP" dirty="0">
                    <a:solidFill>
                      <a:srgbClr val="000000"/>
                    </a:solidFill>
                  </a:rPr>
                  <a:t>-path-free.</a:t>
                </a:r>
                <a:endParaRPr lang="en-US" altLang="ja-JP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ja-JP" b="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ja-JP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ja-JP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>
                    <a:solidFill>
                      <a:srgbClr val="000000"/>
                    </a:solidFill>
                  </a:rPr>
                  <a:t>: prob. that a random walk finds a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ja-JP" dirty="0">
                    <a:solidFill>
                      <a:srgbClr val="000000"/>
                    </a:solidFill>
                  </a:rPr>
                  <a:t>-path.</a:t>
                </a:r>
              </a:p>
              <a:p>
                <a:pPr marL="0" indent="0">
                  <a:buNone/>
                </a:pPr>
                <a:r>
                  <a:rPr lang="en-US" altLang="ja-JP" b="0" dirty="0">
                    <a:solidFill>
                      <a:srgbClr val="000000"/>
                    </a:solidFill>
                  </a:rPr>
                  <a:t>Claim: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l-GR" altLang="ja-JP" dirty="0">
                    <a:solidFill>
                      <a:srgbClr val="000000"/>
                    </a:solidFill>
                  </a:rPr>
                  <a:t>-</a:t>
                </a:r>
                <a:r>
                  <a:rPr lang="en-US" altLang="ja-JP" dirty="0">
                    <a:solidFill>
                      <a:srgbClr val="000000"/>
                    </a:solidFill>
                  </a:rPr>
                  <a:t>far from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ja-JP" dirty="0">
                    <a:solidFill>
                      <a:srgbClr val="000000"/>
                    </a:solidFill>
                  </a:rPr>
                  <a:t>-path-freeness ⇒ </a:t>
                </a:r>
                <a14:m>
                  <m:oMath xmlns:m="http://schemas.openxmlformats.org/officeDocument/2006/math">
                    <m:r>
                      <a:rPr lang="en-US" altLang="ja-JP" b="0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ja-JP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ja-JP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)≥</m:t>
                    </m:r>
                    <m:sSup>
                      <m:sSupPr>
                        <m:ctrlPr>
                          <a:rPr lang="en-US" altLang="ja-JP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  <m:r>
                              <a:rPr lang="en-US" altLang="ja-JP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p>
                        <m:r>
                          <a:rPr lang="en-US" altLang="ja-JP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ja-JP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altLang="ja-JP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ja-JP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altLang="ja-JP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altLang="ja-JP" dirty="0">
                  <a:solidFill>
                    <a:srgbClr val="000000"/>
                  </a:solidFill>
                </a:endParaRPr>
              </a:p>
              <a:p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304ECD19-CA0B-2243-BFE9-94AB9E8348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771" b="-17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B202049-D1D5-9A4F-8821-DF052927D6B5}"/>
              </a:ext>
            </a:extLst>
          </p:cNvPr>
          <p:cNvSpPr/>
          <p:nvPr/>
        </p:nvSpPr>
        <p:spPr>
          <a:xfrm>
            <a:off x="457200" y="1196753"/>
            <a:ext cx="8229600" cy="2716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5CA2BB4-EF33-6847-9A94-FD19A382D79C}"/>
              </a:ext>
            </a:extLst>
          </p:cNvPr>
          <p:cNvSpPr/>
          <p:nvPr/>
        </p:nvSpPr>
        <p:spPr>
          <a:xfrm>
            <a:off x="457200" y="5593976"/>
            <a:ext cx="8229600" cy="5321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5392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Color Coding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kumimoji="1" lang="en-US" altLang="ja-JP" dirty="0"/>
                  <a:t>Consider finding a colorful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kumimoji="1" lang="en-US" altLang="ja-JP" dirty="0"/>
                  <a:t>-path from a randomly colored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kumimoji="1" lang="en-US" altLang="ja-JP" dirty="0"/>
                  <a:t> with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kumimoji="1" lang="en-US" altLang="ja-JP" dirty="0"/>
                  <a:t> colors.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図形グループ 56"/>
          <p:cNvGrpSpPr/>
          <p:nvPr/>
        </p:nvGrpSpPr>
        <p:grpSpPr>
          <a:xfrm>
            <a:off x="1506563" y="2335278"/>
            <a:ext cx="1885997" cy="608816"/>
            <a:chOff x="1411986" y="5312170"/>
            <a:chExt cx="1885997" cy="608816"/>
          </a:xfrm>
        </p:grpSpPr>
        <p:sp>
          <p:nvSpPr>
            <p:cNvPr id="58" name="円/楕円 57"/>
            <p:cNvSpPr/>
            <p:nvPr/>
          </p:nvSpPr>
          <p:spPr>
            <a:xfrm>
              <a:off x="1411986" y="5783683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1994884" y="5783683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2577782" y="5783683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3160680" y="5783682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2" name="直線コネクタ 61"/>
            <p:cNvCxnSpPr>
              <a:stCxn id="58" idx="6"/>
              <a:endCxn id="59" idx="2"/>
            </p:cNvCxnSpPr>
            <p:nvPr/>
          </p:nvCxnSpPr>
          <p:spPr>
            <a:xfrm>
              <a:off x="1549289" y="5852335"/>
              <a:ext cx="4455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>
              <a:stCxn id="59" idx="6"/>
              <a:endCxn id="60" idx="2"/>
            </p:cNvCxnSpPr>
            <p:nvPr/>
          </p:nvCxnSpPr>
          <p:spPr>
            <a:xfrm>
              <a:off x="2132187" y="5852335"/>
              <a:ext cx="4455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>
              <a:stCxn id="60" idx="6"/>
              <a:endCxn id="61" idx="2"/>
            </p:cNvCxnSpPr>
            <p:nvPr/>
          </p:nvCxnSpPr>
          <p:spPr>
            <a:xfrm flipV="1">
              <a:off x="2715085" y="5852334"/>
              <a:ext cx="445595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正方形/長方形 64"/>
            <p:cNvSpPr/>
            <p:nvPr/>
          </p:nvSpPr>
          <p:spPr>
            <a:xfrm>
              <a:off x="1828443" y="5312170"/>
              <a:ext cx="102656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i="1" dirty="0">
                  <a:latin typeface="ヒラギノ角ゴ Pro W3"/>
                  <a:ea typeface="ヒラギノ角ゴ Pro W3"/>
                  <a:cs typeface="ヒラギノ角ゴ Pro W3"/>
                </a:rPr>
                <a:t>k</a:t>
              </a:r>
              <a:r>
                <a:rPr lang="en-US" altLang="ja-JP" sz="2400" dirty="0">
                  <a:ea typeface="ヒラギノ角ゴ Pro W3"/>
                  <a:cs typeface="ヒラギノ角ゴ Pro W3"/>
                </a:rPr>
                <a:t>-path</a:t>
              </a:r>
              <a:endParaRPr lang="ja-JP" altLang="en-US" sz="2400" dirty="0">
                <a:ea typeface="ヒラギノ角ゴ Pro W3"/>
                <a:cs typeface="ヒラギノ角ゴ Pro W3"/>
              </a:endParaRPr>
            </a:p>
          </p:txBody>
        </p:sp>
      </p:grpSp>
      <p:grpSp>
        <p:nvGrpSpPr>
          <p:cNvPr id="75" name="図形グループ 74"/>
          <p:cNvGrpSpPr/>
          <p:nvPr/>
        </p:nvGrpSpPr>
        <p:grpSpPr>
          <a:xfrm>
            <a:off x="1278554" y="4672792"/>
            <a:ext cx="2342015" cy="1162477"/>
            <a:chOff x="955968" y="4343920"/>
            <a:chExt cx="2342015" cy="1162477"/>
          </a:xfrm>
        </p:grpSpPr>
        <p:sp>
          <p:nvSpPr>
            <p:cNvPr id="94" name="円/楕円 93"/>
            <p:cNvSpPr/>
            <p:nvPr/>
          </p:nvSpPr>
          <p:spPr>
            <a:xfrm>
              <a:off x="1943875" y="5369094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2552277" y="5369094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1947376" y="4701886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2554028" y="4701886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8" name="直線コネクタ 97"/>
            <p:cNvCxnSpPr>
              <a:stCxn id="94" idx="6"/>
              <a:endCxn id="95" idx="2"/>
            </p:cNvCxnSpPr>
            <p:nvPr/>
          </p:nvCxnSpPr>
          <p:spPr>
            <a:xfrm>
              <a:off x="2081178" y="5437746"/>
              <a:ext cx="4710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>
              <a:stCxn id="97" idx="2"/>
              <a:endCxn id="96" idx="6"/>
            </p:cNvCxnSpPr>
            <p:nvPr/>
          </p:nvCxnSpPr>
          <p:spPr>
            <a:xfrm flipH="1">
              <a:off x="2084679" y="4770538"/>
              <a:ext cx="4693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/>
            <p:cNvCxnSpPr>
              <a:stCxn id="97" idx="4"/>
              <a:endCxn id="95" idx="0"/>
            </p:cNvCxnSpPr>
            <p:nvPr/>
          </p:nvCxnSpPr>
          <p:spPr>
            <a:xfrm flipH="1">
              <a:off x="2620929" y="4839189"/>
              <a:ext cx="1751" cy="5299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/>
            <p:cNvCxnSpPr>
              <a:stCxn id="97" idx="6"/>
              <a:endCxn id="102" idx="1"/>
            </p:cNvCxnSpPr>
            <p:nvPr/>
          </p:nvCxnSpPr>
          <p:spPr>
            <a:xfrm>
              <a:off x="2691331" y="4770538"/>
              <a:ext cx="489457" cy="282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円/楕円 101"/>
            <p:cNvSpPr/>
            <p:nvPr/>
          </p:nvSpPr>
          <p:spPr>
            <a:xfrm>
              <a:off x="3160680" y="5033190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3" name="直線コネクタ 102"/>
            <p:cNvCxnSpPr>
              <a:stCxn id="95" idx="7"/>
              <a:endCxn id="102" idx="3"/>
            </p:cNvCxnSpPr>
            <p:nvPr/>
          </p:nvCxnSpPr>
          <p:spPr>
            <a:xfrm flipV="1">
              <a:off x="2669472" y="5150385"/>
              <a:ext cx="511316" cy="2388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/>
            <p:cNvCxnSpPr>
              <a:stCxn id="97" idx="3"/>
              <a:endCxn id="105" idx="7"/>
            </p:cNvCxnSpPr>
            <p:nvPr/>
          </p:nvCxnSpPr>
          <p:spPr>
            <a:xfrm flipH="1">
              <a:off x="1452668" y="4819081"/>
              <a:ext cx="1121468" cy="5701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円/楕円 104"/>
            <p:cNvSpPr/>
            <p:nvPr/>
          </p:nvSpPr>
          <p:spPr>
            <a:xfrm>
              <a:off x="1335473" y="5369094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6" name="直線コネクタ 105"/>
            <p:cNvCxnSpPr>
              <a:stCxn id="107" idx="6"/>
              <a:endCxn id="96" idx="2"/>
            </p:cNvCxnSpPr>
            <p:nvPr/>
          </p:nvCxnSpPr>
          <p:spPr>
            <a:xfrm flipV="1">
              <a:off x="1478027" y="4770538"/>
              <a:ext cx="469349" cy="6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円/楕円 106"/>
            <p:cNvSpPr/>
            <p:nvPr/>
          </p:nvSpPr>
          <p:spPr>
            <a:xfrm>
              <a:off x="1340724" y="4702499"/>
              <a:ext cx="137303" cy="13730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8" name="直線コネクタ 107"/>
            <p:cNvCxnSpPr>
              <a:stCxn id="105" idx="6"/>
              <a:endCxn id="94" idx="2"/>
            </p:cNvCxnSpPr>
            <p:nvPr/>
          </p:nvCxnSpPr>
          <p:spPr>
            <a:xfrm>
              <a:off x="1472776" y="5437746"/>
              <a:ext cx="4710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/>
            <p:cNvCxnSpPr>
              <a:stCxn id="105" idx="0"/>
              <a:endCxn id="96" idx="3"/>
            </p:cNvCxnSpPr>
            <p:nvPr/>
          </p:nvCxnSpPr>
          <p:spPr>
            <a:xfrm flipV="1">
              <a:off x="1404125" y="4819081"/>
              <a:ext cx="563359" cy="5500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正方形/長方形 109"/>
                <p:cNvSpPr/>
                <p:nvPr/>
              </p:nvSpPr>
              <p:spPr>
                <a:xfrm>
                  <a:off x="955968" y="4343920"/>
                  <a:ext cx="461088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i="1" dirty="0" smtClean="0">
                            <a:latin typeface="Cambria Math" panose="02040503050406030204" pitchFamily="18" charset="0"/>
                            <a:ea typeface="ヒラギノ角ゴ Pro W3"/>
                            <a:cs typeface="Times New Roman"/>
                          </a:rPr>
                          <m:t>𝐺</m:t>
                        </m:r>
                      </m:oMath>
                    </m:oMathPara>
                  </a14:m>
                  <a:endParaRPr lang="ja-JP" altLang="en-US" sz="2400" i="1" dirty="0"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110" name="正方形/長方形 10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5968" y="4343920"/>
                  <a:ext cx="461088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FCF6EEC-2DC4-AF48-B1E9-08042D192472}"/>
              </a:ext>
            </a:extLst>
          </p:cNvPr>
          <p:cNvGrpSpPr/>
          <p:nvPr/>
        </p:nvGrpSpPr>
        <p:grpSpPr>
          <a:xfrm>
            <a:off x="1926961" y="4001716"/>
            <a:ext cx="1045201" cy="796955"/>
            <a:chOff x="1253201" y="3388054"/>
            <a:chExt cx="1045201" cy="7969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正方形/長方形 67">
                  <a:extLst>
                    <a:ext uri="{FF2B5EF4-FFF2-40B4-BE49-F238E27FC236}">
                      <a16:creationId xmlns:a16="http://schemas.microsoft.com/office/drawing/2014/main" id="{840F2A9A-3058-F646-9E06-67D9254448BC}"/>
                    </a:ext>
                  </a:extLst>
                </p:cNvPr>
                <p:cNvSpPr/>
                <p:nvPr/>
              </p:nvSpPr>
              <p:spPr>
                <a:xfrm rot="5400000">
                  <a:off x="1208666" y="3432589"/>
                  <a:ext cx="796955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4000" i="1" dirty="0" smtClean="0"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∈</m:t>
                        </m:r>
                      </m:oMath>
                    </m:oMathPara>
                  </a14:m>
                  <a:endParaRPr lang="ja-JP" altLang="en-US" sz="4000" dirty="0"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68" name="正方形/長方形 67">
                  <a:extLst>
                    <a:ext uri="{FF2B5EF4-FFF2-40B4-BE49-F238E27FC236}">
                      <a16:creationId xmlns:a16="http://schemas.microsoft.com/office/drawing/2014/main" id="{840F2A9A-3058-F646-9E06-67D9254448B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1208666" y="3432589"/>
                  <a:ext cx="796955" cy="70788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CF8E484-5561-8C42-84C2-5D3582DAF6B7}"/>
                </a:ext>
              </a:extLst>
            </p:cNvPr>
            <p:cNvSpPr/>
            <p:nvPr/>
          </p:nvSpPr>
          <p:spPr>
            <a:xfrm>
              <a:off x="1791150" y="3431146"/>
              <a:ext cx="507252" cy="710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4000" dirty="0">
                  <a:ea typeface="ヒラギノ角ゴ Pro W3"/>
                  <a:cs typeface="ヒラギノ角ゴ Pro W3"/>
                </a:rPr>
                <a:t>?</a:t>
              </a:r>
              <a:endParaRPr lang="ja-JP" altLang="en-US" sz="4000" dirty="0">
                <a:ea typeface="ヒラギノ角ゴ Pro W3"/>
                <a:cs typeface="ヒラギノ角ゴ Pro W3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6820BEF-6095-A448-BB7B-A4FEE8DB8E3C}"/>
              </a:ext>
            </a:extLst>
          </p:cNvPr>
          <p:cNvGrpSpPr/>
          <p:nvPr/>
        </p:nvGrpSpPr>
        <p:grpSpPr>
          <a:xfrm>
            <a:off x="4572000" y="2184619"/>
            <a:ext cx="3432626" cy="4101881"/>
            <a:chOff x="4572000" y="2184619"/>
            <a:chExt cx="3432626" cy="4101881"/>
          </a:xfrm>
        </p:grpSpPr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C942A2A2-8B13-AD41-91CA-6882B499FBFE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2184619"/>
              <a:ext cx="0" cy="4101881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図形グループ 47"/>
            <p:cNvGrpSpPr/>
            <p:nvPr/>
          </p:nvGrpSpPr>
          <p:grpSpPr>
            <a:xfrm>
              <a:off x="5357234" y="2292708"/>
              <a:ext cx="2240100" cy="663517"/>
              <a:chOff x="1166846" y="5257469"/>
              <a:chExt cx="2240100" cy="663517"/>
            </a:xfrm>
          </p:grpSpPr>
          <p:sp>
            <p:nvSpPr>
              <p:cNvPr id="49" name="円/楕円 48"/>
              <p:cNvSpPr/>
              <p:nvPr/>
            </p:nvSpPr>
            <p:spPr>
              <a:xfrm>
                <a:off x="1411986" y="5783683"/>
                <a:ext cx="137303" cy="1373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1994884" y="5783683"/>
                <a:ext cx="137303" cy="137303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2577782" y="5783683"/>
                <a:ext cx="137303" cy="137303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3160680" y="5783682"/>
                <a:ext cx="137303" cy="137303"/>
              </a:xfrm>
              <a:prstGeom prst="ellipse">
                <a:avLst/>
              </a:prstGeom>
              <a:solidFill>
                <a:srgbClr val="0000FF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3" name="直線コネクタ 52"/>
              <p:cNvCxnSpPr>
                <a:stCxn id="49" idx="6"/>
                <a:endCxn id="50" idx="2"/>
              </p:cNvCxnSpPr>
              <p:nvPr/>
            </p:nvCxnSpPr>
            <p:spPr>
              <a:xfrm>
                <a:off x="1549289" y="5852335"/>
                <a:ext cx="4455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>
                <a:stCxn id="50" idx="6"/>
                <a:endCxn id="51" idx="2"/>
              </p:cNvCxnSpPr>
              <p:nvPr/>
            </p:nvCxnSpPr>
            <p:spPr>
              <a:xfrm>
                <a:off x="2132187" y="5852335"/>
                <a:ext cx="4455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>
                <a:stCxn id="51" idx="6"/>
                <a:endCxn id="52" idx="2"/>
              </p:cNvCxnSpPr>
              <p:nvPr/>
            </p:nvCxnSpPr>
            <p:spPr>
              <a:xfrm flipV="1">
                <a:off x="2715085" y="5852334"/>
                <a:ext cx="445595" cy="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正方形/長方形 55"/>
                  <p:cNvSpPr/>
                  <p:nvPr/>
                </p:nvSpPr>
                <p:spPr>
                  <a:xfrm>
                    <a:off x="1166846" y="5257469"/>
                    <a:ext cx="2240100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ja-JP" sz="2400" dirty="0">
                        <a:ea typeface="ヒラギノ角ゴ Pro W3"/>
                        <a:cs typeface="ヒラギノ角ゴ Pro W3"/>
                      </a:rPr>
                      <a:t>(colorful) </a:t>
                    </a:r>
                    <a14:m>
                      <m:oMath xmlns:m="http://schemas.openxmlformats.org/officeDocument/2006/math">
                        <m:r>
                          <a:rPr lang="en-US" altLang="ja-JP" sz="2400" i="1" dirty="0" smtClean="0"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𝑘</m:t>
                        </m:r>
                      </m:oMath>
                    </a14:m>
                    <a:r>
                      <a:rPr lang="en-US" altLang="ja-JP" sz="2400" dirty="0">
                        <a:ea typeface="ヒラギノ角ゴ Pro W3"/>
                        <a:cs typeface="ヒラギノ角ゴ Pro W3"/>
                      </a:rPr>
                      <a:t>-path</a:t>
                    </a:r>
                    <a:endParaRPr lang="ja-JP" altLang="en-US" sz="2400" dirty="0">
                      <a:ea typeface="ヒラギノ角ゴ Pro W3"/>
                      <a:cs typeface="ヒラギノ角ゴ Pro W3"/>
                    </a:endParaRPr>
                  </a:p>
                </p:txBody>
              </p:sp>
            </mc:Choice>
            <mc:Fallback xmlns="">
              <p:sp>
                <p:nvSpPr>
                  <p:cNvPr id="56" name="正方形/長方形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66846" y="5257469"/>
                    <a:ext cx="2240100" cy="46166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4520" t="-5405" r="-3390" b="-2702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正方形/長方形 68"/>
                <p:cNvSpPr/>
                <p:nvPr/>
              </p:nvSpPr>
              <p:spPr>
                <a:xfrm>
                  <a:off x="4949941" y="3096673"/>
                  <a:ext cx="3054685" cy="8309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ja-JP" sz="2400" dirty="0">
                      <a:ea typeface="ヒラギノ角ゴ Pro W3"/>
                      <a:cs typeface="ヒラギノ角ゴ Pro W3"/>
                    </a:rPr>
                    <a:t>Use colors from </a:t>
                  </a:r>
                </a:p>
                <a:p>
                  <a14:m>
                    <m:oMath xmlns:m="http://schemas.openxmlformats.org/officeDocument/2006/math">
                      <m:r>
                        <a:rPr lang="en-US" altLang="ja-JP" sz="2400" i="1" dirty="0" smtClean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1</m:t>
                      </m:r>
                    </m:oMath>
                  </a14:m>
                  <a:r>
                    <a:rPr lang="en-US" altLang="ja-JP" sz="2400" dirty="0">
                      <a:ea typeface="ヒラギノ角ゴ Pro W3"/>
                      <a:cs typeface="ヒラギノ角ゴ Pro W3"/>
                    </a:rPr>
                    <a:t> to </a:t>
                  </a:r>
                  <a14:m>
                    <m:oMath xmlns:m="http://schemas.openxmlformats.org/officeDocument/2006/math">
                      <m:r>
                        <a:rPr lang="en-US" altLang="ja-JP" sz="2400" i="1" dirty="0" smtClean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𝑘</m:t>
                      </m:r>
                      <m:r>
                        <a:rPr lang="en-US" altLang="ja-JP" sz="2400" i="1" dirty="0" smtClean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+1 </m:t>
                      </m:r>
                    </m:oMath>
                  </a14:m>
                  <a:r>
                    <a:rPr lang="en-US" altLang="ja-JP" sz="2400" dirty="0">
                      <a:ea typeface="ヒラギノ角ゴ Pro W3"/>
                      <a:cs typeface="ヒラギノ角ゴ Pro W3"/>
                    </a:rPr>
                    <a:t>in this order</a:t>
                  </a:r>
                  <a:endParaRPr lang="ja-JP" altLang="en-US" sz="2400" dirty="0"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69" name="正方形/長方形 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9941" y="3096673"/>
                  <a:ext cx="3054685" cy="830997"/>
                </a:xfrm>
                <a:prstGeom prst="rect">
                  <a:avLst/>
                </a:prstGeom>
                <a:blipFill>
                  <a:blip r:embed="rId7"/>
                  <a:stretch>
                    <a:fillRect l="-2905" t="-4545" r="-2075" b="-1515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7" name="図形グループ 76"/>
            <p:cNvGrpSpPr/>
            <p:nvPr/>
          </p:nvGrpSpPr>
          <p:grpSpPr>
            <a:xfrm>
              <a:off x="5316331" y="4642351"/>
              <a:ext cx="2321907" cy="1192918"/>
              <a:chOff x="5490723" y="2507261"/>
              <a:chExt cx="2321907" cy="1192918"/>
            </a:xfrm>
          </p:grpSpPr>
          <p:sp>
            <p:nvSpPr>
              <p:cNvPr id="78" name="円/楕円 77"/>
              <p:cNvSpPr/>
              <p:nvPr/>
            </p:nvSpPr>
            <p:spPr>
              <a:xfrm>
                <a:off x="6458522" y="3562876"/>
                <a:ext cx="137303" cy="1373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7066924" y="3562876"/>
                <a:ext cx="137303" cy="137303"/>
              </a:xfrm>
              <a:prstGeom prst="ellipse">
                <a:avLst/>
              </a:prstGeom>
              <a:solidFill>
                <a:srgbClr val="0000FF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6462023" y="2895668"/>
                <a:ext cx="137303" cy="137303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7068675" y="2895668"/>
                <a:ext cx="137303" cy="137303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2" name="直線コネクタ 81"/>
              <p:cNvCxnSpPr>
                <a:stCxn id="81" idx="2"/>
                <a:endCxn id="80" idx="6"/>
              </p:cNvCxnSpPr>
              <p:nvPr/>
            </p:nvCxnSpPr>
            <p:spPr>
              <a:xfrm flipH="1">
                <a:off x="6599326" y="2964320"/>
                <a:ext cx="46934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>
                <a:stCxn id="81" idx="4"/>
                <a:endCxn id="79" idx="0"/>
              </p:cNvCxnSpPr>
              <p:nvPr/>
            </p:nvCxnSpPr>
            <p:spPr>
              <a:xfrm flipH="1">
                <a:off x="7135576" y="3032971"/>
                <a:ext cx="1751" cy="52990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>
                <a:stCxn id="81" idx="6"/>
                <a:endCxn id="85" idx="1"/>
              </p:cNvCxnSpPr>
              <p:nvPr/>
            </p:nvCxnSpPr>
            <p:spPr>
              <a:xfrm>
                <a:off x="7205978" y="2964320"/>
                <a:ext cx="489457" cy="28276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円/楕円 84"/>
              <p:cNvSpPr/>
              <p:nvPr/>
            </p:nvSpPr>
            <p:spPr>
              <a:xfrm>
                <a:off x="7675327" y="3226972"/>
                <a:ext cx="137303" cy="137303"/>
              </a:xfrm>
              <a:prstGeom prst="ellipse">
                <a:avLst/>
              </a:prstGeom>
              <a:solidFill>
                <a:srgbClr val="0000FF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6" name="直線コネクタ 85"/>
              <p:cNvCxnSpPr>
                <a:stCxn id="81" idx="3"/>
                <a:endCxn id="87" idx="7"/>
              </p:cNvCxnSpPr>
              <p:nvPr/>
            </p:nvCxnSpPr>
            <p:spPr>
              <a:xfrm flipH="1">
                <a:off x="5967315" y="3012863"/>
                <a:ext cx="1121468" cy="57012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円/楕円 86"/>
              <p:cNvSpPr/>
              <p:nvPr/>
            </p:nvSpPr>
            <p:spPr>
              <a:xfrm>
                <a:off x="5850120" y="3562876"/>
                <a:ext cx="137303" cy="137303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8" name="直線コネクタ 87"/>
              <p:cNvCxnSpPr>
                <a:stCxn id="89" idx="6"/>
                <a:endCxn id="80" idx="2"/>
              </p:cNvCxnSpPr>
              <p:nvPr/>
            </p:nvCxnSpPr>
            <p:spPr>
              <a:xfrm flipV="1">
                <a:off x="5992674" y="2964320"/>
                <a:ext cx="469349" cy="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円/楕円 88"/>
              <p:cNvSpPr/>
              <p:nvPr/>
            </p:nvSpPr>
            <p:spPr>
              <a:xfrm>
                <a:off x="5855371" y="2896281"/>
                <a:ext cx="137303" cy="1373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0" name="直線コネクタ 89"/>
              <p:cNvCxnSpPr>
                <a:stCxn id="87" idx="6"/>
                <a:endCxn id="78" idx="2"/>
              </p:cNvCxnSpPr>
              <p:nvPr/>
            </p:nvCxnSpPr>
            <p:spPr>
              <a:xfrm>
                <a:off x="5987423" y="3631528"/>
                <a:ext cx="4710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正方形/長方形 90"/>
                  <p:cNvSpPr/>
                  <p:nvPr/>
                </p:nvSpPr>
                <p:spPr>
                  <a:xfrm>
                    <a:off x="5490723" y="2507261"/>
                    <a:ext cx="531866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ja-JP" sz="2400" i="1" dirty="0" smtClean="0">
                              <a:latin typeface="Cambria Math" panose="02040503050406030204" pitchFamily="18" charset="0"/>
                              <a:ea typeface="ヒラギノ角ゴ Pro W3"/>
                              <a:cs typeface="Times New Roman"/>
                            </a:rPr>
                            <m:t>𝐺</m:t>
                          </m:r>
                          <m:r>
                            <a:rPr lang="en-US" altLang="ja-JP" sz="2400" i="1" dirty="0" smtClean="0">
                              <a:latin typeface="Cambria Math" panose="02040503050406030204" pitchFamily="18" charset="0"/>
                              <a:ea typeface="ヒラギノ角ゴ Pro W3"/>
                              <a:cs typeface="Times New Roman"/>
                            </a:rPr>
                            <m:t>’</m:t>
                          </m:r>
                        </m:oMath>
                      </m:oMathPara>
                    </a14:m>
                    <a:endParaRPr lang="ja-JP" altLang="en-US" sz="2400" dirty="0"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91" name="正方形/長方形 9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90723" y="2507261"/>
                    <a:ext cx="531866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2" name="直線コネクタ 91"/>
              <p:cNvCxnSpPr>
                <a:stCxn id="79" idx="2"/>
                <a:endCxn id="78" idx="6"/>
              </p:cNvCxnSpPr>
              <p:nvPr/>
            </p:nvCxnSpPr>
            <p:spPr>
              <a:xfrm flipH="1">
                <a:off x="6595825" y="3631528"/>
                <a:ext cx="4710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/>
              <p:cNvCxnSpPr>
                <a:stCxn id="80" idx="3"/>
                <a:endCxn id="87" idx="0"/>
              </p:cNvCxnSpPr>
              <p:nvPr/>
            </p:nvCxnSpPr>
            <p:spPr>
              <a:xfrm flipH="1">
                <a:off x="5918772" y="3012863"/>
                <a:ext cx="563359" cy="5500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D2F1D69-0FEC-E947-9608-6A20E2A77513}"/>
                </a:ext>
              </a:extLst>
            </p:cNvPr>
            <p:cNvGrpSpPr/>
            <p:nvPr/>
          </p:nvGrpSpPr>
          <p:grpSpPr>
            <a:xfrm>
              <a:off x="5954684" y="3996596"/>
              <a:ext cx="1045201" cy="796955"/>
              <a:chOff x="6250518" y="3739416"/>
              <a:chExt cx="1045201" cy="79695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正方形/長方形 70">
                    <a:extLst>
                      <a:ext uri="{FF2B5EF4-FFF2-40B4-BE49-F238E27FC236}">
                        <a16:creationId xmlns:a16="http://schemas.microsoft.com/office/drawing/2014/main" id="{B70121F4-1832-4F4E-B052-B327A83665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205983" y="3783951"/>
                    <a:ext cx="796955" cy="70788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ja-JP" sz="4000" i="1" dirty="0" smtClean="0">
                              <a:latin typeface="Cambria Math" panose="02040503050406030204" pitchFamily="18" charset="0"/>
                              <a:ea typeface="ヒラギノ角ゴ Pro W3"/>
                              <a:cs typeface="ヒラギノ角ゴ Pro W3"/>
                            </a:rPr>
                            <m:t>∈</m:t>
                          </m:r>
                        </m:oMath>
                      </m:oMathPara>
                    </a14:m>
                    <a:endParaRPr lang="ja-JP" altLang="en-US" sz="4000" dirty="0">
                      <a:ea typeface="ヒラギノ角ゴ Pro W3"/>
                      <a:cs typeface="ヒラギノ角ゴ Pro W3"/>
                    </a:endParaRPr>
                  </a:p>
                </p:txBody>
              </p:sp>
            </mc:Choice>
            <mc:Fallback xmlns="">
              <p:sp>
                <p:nvSpPr>
                  <p:cNvPr id="71" name="正方形/長方形 70">
                    <a:extLst>
                      <a:ext uri="{FF2B5EF4-FFF2-40B4-BE49-F238E27FC236}">
                        <a16:creationId xmlns:a16="http://schemas.microsoft.com/office/drawing/2014/main" id="{B70121F4-1832-4F4E-B052-B327A83665B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5400000">
                    <a:off x="6205983" y="3783951"/>
                    <a:ext cx="796955" cy="70788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9592E815-DE12-9C4A-94FF-93A9B32B222D}"/>
                  </a:ext>
                </a:extLst>
              </p:cNvPr>
              <p:cNvSpPr/>
              <p:nvPr/>
            </p:nvSpPr>
            <p:spPr>
              <a:xfrm>
                <a:off x="6788467" y="3782508"/>
                <a:ext cx="507252" cy="7107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4000" dirty="0">
                    <a:ea typeface="ヒラギノ角ゴ Pro W3"/>
                    <a:cs typeface="ヒラギノ角ゴ Pro W3"/>
                  </a:rPr>
                  <a:t>?</a:t>
                </a:r>
                <a:endParaRPr lang="ja-JP" altLang="en-US" sz="4000" dirty="0">
                  <a:ea typeface="ヒラギノ角ゴ Pro W3"/>
                  <a:cs typeface="ヒラギノ角ゴ Pro W3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75347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Reduction</a:t>
            </a:r>
            <a:endParaRPr kumimoji="1" lang="ja-JP" altLang="en-US" dirty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457200" y="1604824"/>
            <a:ext cx="7675759" cy="819731"/>
            <a:chOff x="731761" y="2898374"/>
            <a:chExt cx="7675759" cy="819731"/>
          </a:xfrm>
        </p:grpSpPr>
        <p:grpSp>
          <p:nvGrpSpPr>
            <p:cNvPr id="8" name="図形グループ 7"/>
            <p:cNvGrpSpPr/>
            <p:nvPr/>
          </p:nvGrpSpPr>
          <p:grpSpPr>
            <a:xfrm>
              <a:off x="1600974" y="2898374"/>
              <a:ext cx="6101755" cy="819731"/>
              <a:chOff x="1710875" y="2880448"/>
              <a:chExt cx="6101755" cy="819731"/>
            </a:xfrm>
          </p:grpSpPr>
          <p:grpSp>
            <p:nvGrpSpPr>
              <p:cNvPr id="9" name="図形グループ 8"/>
              <p:cNvGrpSpPr/>
              <p:nvPr/>
            </p:nvGrpSpPr>
            <p:grpSpPr>
              <a:xfrm>
                <a:off x="1710875" y="2880448"/>
                <a:ext cx="1962510" cy="804511"/>
                <a:chOff x="1335473" y="4701886"/>
                <a:chExt cx="1962510" cy="804511"/>
              </a:xfrm>
            </p:grpSpPr>
            <p:sp>
              <p:nvSpPr>
                <p:cNvPr id="29" name="円/楕円 28"/>
                <p:cNvSpPr/>
                <p:nvPr/>
              </p:nvSpPr>
              <p:spPr>
                <a:xfrm>
                  <a:off x="1943875" y="5369094"/>
                  <a:ext cx="137303" cy="137303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円/楕円 29"/>
                <p:cNvSpPr/>
                <p:nvPr/>
              </p:nvSpPr>
              <p:spPr>
                <a:xfrm>
                  <a:off x="2552277" y="5369094"/>
                  <a:ext cx="137303" cy="137303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円/楕円 30"/>
                <p:cNvSpPr/>
                <p:nvPr/>
              </p:nvSpPr>
              <p:spPr>
                <a:xfrm>
                  <a:off x="1947376" y="4701886"/>
                  <a:ext cx="137303" cy="137303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円/楕円 31"/>
                <p:cNvSpPr/>
                <p:nvPr/>
              </p:nvSpPr>
              <p:spPr>
                <a:xfrm>
                  <a:off x="2554028" y="4701886"/>
                  <a:ext cx="137303" cy="137303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3" name="直線コネクタ 32"/>
                <p:cNvCxnSpPr>
                  <a:stCxn id="29" idx="6"/>
                  <a:endCxn id="30" idx="2"/>
                </p:cNvCxnSpPr>
                <p:nvPr/>
              </p:nvCxnSpPr>
              <p:spPr>
                <a:xfrm>
                  <a:off x="2081178" y="5437746"/>
                  <a:ext cx="47109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線コネクタ 33"/>
                <p:cNvCxnSpPr>
                  <a:stCxn id="32" idx="2"/>
                  <a:endCxn id="31" idx="6"/>
                </p:cNvCxnSpPr>
                <p:nvPr/>
              </p:nvCxnSpPr>
              <p:spPr>
                <a:xfrm flipH="1">
                  <a:off x="2084679" y="4770538"/>
                  <a:ext cx="46934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線コネクタ 34"/>
                <p:cNvCxnSpPr>
                  <a:stCxn id="32" idx="4"/>
                  <a:endCxn id="30" idx="0"/>
                </p:cNvCxnSpPr>
                <p:nvPr/>
              </p:nvCxnSpPr>
              <p:spPr>
                <a:xfrm flipH="1">
                  <a:off x="2620929" y="4839189"/>
                  <a:ext cx="1751" cy="52990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線コネクタ 35"/>
                <p:cNvCxnSpPr>
                  <a:stCxn id="32" idx="6"/>
                  <a:endCxn id="37" idx="1"/>
                </p:cNvCxnSpPr>
                <p:nvPr/>
              </p:nvCxnSpPr>
              <p:spPr>
                <a:xfrm>
                  <a:off x="2691331" y="4770538"/>
                  <a:ext cx="489457" cy="2827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円/楕円 36"/>
                <p:cNvSpPr/>
                <p:nvPr/>
              </p:nvSpPr>
              <p:spPr>
                <a:xfrm>
                  <a:off x="3160680" y="5033190"/>
                  <a:ext cx="137303" cy="137303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8" name="直線コネクタ 37"/>
                <p:cNvCxnSpPr>
                  <a:stCxn id="30" idx="7"/>
                  <a:endCxn id="37" idx="3"/>
                </p:cNvCxnSpPr>
                <p:nvPr/>
              </p:nvCxnSpPr>
              <p:spPr>
                <a:xfrm flipV="1">
                  <a:off x="2669472" y="5150385"/>
                  <a:ext cx="511316" cy="23881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線コネクタ 38"/>
                <p:cNvCxnSpPr>
                  <a:stCxn id="32" idx="3"/>
                  <a:endCxn id="40" idx="7"/>
                </p:cNvCxnSpPr>
                <p:nvPr/>
              </p:nvCxnSpPr>
              <p:spPr>
                <a:xfrm flipH="1">
                  <a:off x="1452668" y="4819081"/>
                  <a:ext cx="1121468" cy="57012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円/楕円 39"/>
                <p:cNvSpPr/>
                <p:nvPr/>
              </p:nvSpPr>
              <p:spPr>
                <a:xfrm>
                  <a:off x="1335473" y="5369094"/>
                  <a:ext cx="137303" cy="137303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1" name="直線コネクタ 40"/>
                <p:cNvCxnSpPr>
                  <a:stCxn id="42" idx="6"/>
                  <a:endCxn id="31" idx="2"/>
                </p:cNvCxnSpPr>
                <p:nvPr/>
              </p:nvCxnSpPr>
              <p:spPr>
                <a:xfrm flipV="1">
                  <a:off x="1478027" y="4770538"/>
                  <a:ext cx="469349" cy="61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円/楕円 41"/>
                <p:cNvSpPr/>
                <p:nvPr/>
              </p:nvSpPr>
              <p:spPr>
                <a:xfrm>
                  <a:off x="1340724" y="4702499"/>
                  <a:ext cx="137303" cy="137303"/>
                </a:xfrm>
                <a:prstGeom prst="ellips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3" name="直線コネクタ 42"/>
                <p:cNvCxnSpPr>
                  <a:stCxn id="40" idx="6"/>
                  <a:endCxn id="29" idx="2"/>
                </p:cNvCxnSpPr>
                <p:nvPr/>
              </p:nvCxnSpPr>
              <p:spPr>
                <a:xfrm>
                  <a:off x="1472776" y="5437746"/>
                  <a:ext cx="47109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線コネクタ 43"/>
                <p:cNvCxnSpPr>
                  <a:stCxn id="40" idx="0"/>
                  <a:endCxn id="31" idx="3"/>
                </p:cNvCxnSpPr>
                <p:nvPr/>
              </p:nvCxnSpPr>
              <p:spPr>
                <a:xfrm flipV="1">
                  <a:off x="1404125" y="4819081"/>
                  <a:ext cx="563359" cy="55001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図形グループ 10"/>
              <p:cNvGrpSpPr/>
              <p:nvPr/>
            </p:nvGrpSpPr>
            <p:grpSpPr>
              <a:xfrm>
                <a:off x="5850120" y="2895668"/>
                <a:ext cx="1962510" cy="804511"/>
                <a:chOff x="5850120" y="2895668"/>
                <a:chExt cx="1962510" cy="804511"/>
              </a:xfrm>
            </p:grpSpPr>
            <p:sp>
              <p:nvSpPr>
                <p:cNvPr id="12" name="円/楕円 11"/>
                <p:cNvSpPr/>
                <p:nvPr/>
              </p:nvSpPr>
              <p:spPr>
                <a:xfrm>
                  <a:off x="6458522" y="3562876"/>
                  <a:ext cx="137303" cy="137303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円/楕円 12"/>
                <p:cNvSpPr/>
                <p:nvPr/>
              </p:nvSpPr>
              <p:spPr>
                <a:xfrm>
                  <a:off x="7066924" y="3562876"/>
                  <a:ext cx="137303" cy="137303"/>
                </a:xfrm>
                <a:prstGeom prst="ellipse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円/楕円 13"/>
                <p:cNvSpPr/>
                <p:nvPr/>
              </p:nvSpPr>
              <p:spPr>
                <a:xfrm>
                  <a:off x="6462023" y="2895668"/>
                  <a:ext cx="137303" cy="137303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円/楕円 14"/>
                <p:cNvSpPr/>
                <p:nvPr/>
              </p:nvSpPr>
              <p:spPr>
                <a:xfrm>
                  <a:off x="7068675" y="2895668"/>
                  <a:ext cx="137303" cy="137303"/>
                </a:xfrm>
                <a:prstGeom prst="ellipse">
                  <a:avLst/>
                </a:prstGeom>
                <a:solidFill>
                  <a:srgbClr val="008000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" name="直線コネクタ 15"/>
                <p:cNvCxnSpPr>
                  <a:stCxn id="15" idx="2"/>
                  <a:endCxn id="14" idx="6"/>
                </p:cNvCxnSpPr>
                <p:nvPr/>
              </p:nvCxnSpPr>
              <p:spPr>
                <a:xfrm flipH="1">
                  <a:off x="6599326" y="2964320"/>
                  <a:ext cx="46934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/>
                <p:cNvCxnSpPr>
                  <a:stCxn id="15" idx="4"/>
                  <a:endCxn id="13" idx="0"/>
                </p:cNvCxnSpPr>
                <p:nvPr/>
              </p:nvCxnSpPr>
              <p:spPr>
                <a:xfrm flipH="1">
                  <a:off x="7135576" y="3032971"/>
                  <a:ext cx="1751" cy="52990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線コネクタ 17"/>
                <p:cNvCxnSpPr>
                  <a:stCxn id="15" idx="6"/>
                  <a:endCxn id="19" idx="1"/>
                </p:cNvCxnSpPr>
                <p:nvPr/>
              </p:nvCxnSpPr>
              <p:spPr>
                <a:xfrm>
                  <a:off x="7205978" y="2964320"/>
                  <a:ext cx="489457" cy="2827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円/楕円 18"/>
                <p:cNvSpPr/>
                <p:nvPr/>
              </p:nvSpPr>
              <p:spPr>
                <a:xfrm>
                  <a:off x="7675327" y="3226972"/>
                  <a:ext cx="137303" cy="137303"/>
                </a:xfrm>
                <a:prstGeom prst="ellipse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0" name="直線コネクタ 19"/>
                <p:cNvCxnSpPr>
                  <a:stCxn id="15" idx="3"/>
                  <a:endCxn id="21" idx="7"/>
                </p:cNvCxnSpPr>
                <p:nvPr/>
              </p:nvCxnSpPr>
              <p:spPr>
                <a:xfrm flipH="1">
                  <a:off x="5967315" y="3012863"/>
                  <a:ext cx="1121468" cy="57012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円/楕円 20"/>
                <p:cNvSpPr/>
                <p:nvPr/>
              </p:nvSpPr>
              <p:spPr>
                <a:xfrm>
                  <a:off x="5850120" y="3562876"/>
                  <a:ext cx="137303" cy="137303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/>
                <p:cNvCxnSpPr>
                  <a:stCxn id="24" idx="6"/>
                  <a:endCxn id="14" idx="2"/>
                </p:cNvCxnSpPr>
                <p:nvPr/>
              </p:nvCxnSpPr>
              <p:spPr>
                <a:xfrm flipV="1">
                  <a:off x="5992674" y="2964320"/>
                  <a:ext cx="469349" cy="61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円/楕円 23"/>
                <p:cNvSpPr/>
                <p:nvPr/>
              </p:nvSpPr>
              <p:spPr>
                <a:xfrm>
                  <a:off x="5855371" y="2896281"/>
                  <a:ext cx="137303" cy="137303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/>
                <p:cNvCxnSpPr>
                  <a:stCxn id="21" idx="6"/>
                  <a:endCxn id="12" idx="2"/>
                </p:cNvCxnSpPr>
                <p:nvPr/>
              </p:nvCxnSpPr>
              <p:spPr>
                <a:xfrm>
                  <a:off x="5987423" y="3631528"/>
                  <a:ext cx="47109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/>
                <p:cNvCxnSpPr>
                  <a:stCxn id="13" idx="2"/>
                  <a:endCxn id="12" idx="6"/>
                </p:cNvCxnSpPr>
                <p:nvPr/>
              </p:nvCxnSpPr>
              <p:spPr>
                <a:xfrm flipH="1">
                  <a:off x="6595825" y="3631528"/>
                  <a:ext cx="47109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/>
                <p:cNvCxnSpPr>
                  <a:stCxn id="14" idx="3"/>
                  <a:endCxn id="21" idx="0"/>
                </p:cNvCxnSpPr>
                <p:nvPr/>
              </p:nvCxnSpPr>
              <p:spPr>
                <a:xfrm flipH="1">
                  <a:off x="5918772" y="3012863"/>
                  <a:ext cx="563359" cy="55001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正方形/長方形 2"/>
                <p:cNvSpPr/>
                <p:nvPr/>
              </p:nvSpPr>
              <p:spPr>
                <a:xfrm>
                  <a:off x="731761" y="3015851"/>
                  <a:ext cx="744948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𝑝</m:t>
                        </m:r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(</m:t>
                        </m:r>
                      </m:oMath>
                    </m:oMathPara>
                  </a14:m>
                  <a:endParaRPr lang="ja-JP" altLang="en-US" sz="3600" dirty="0"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3" name="正方形/長方形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761" y="3015851"/>
                  <a:ext cx="744948" cy="646331"/>
                </a:xfrm>
                <a:prstGeom prst="rect">
                  <a:avLst/>
                </a:prstGeom>
                <a:blipFill>
                  <a:blip r:embed="rId2"/>
                  <a:stretch>
                    <a:fillRect l="-1695" r="-6780" b="-1923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正方形/長方形 45"/>
                <p:cNvSpPr/>
                <p:nvPr/>
              </p:nvSpPr>
              <p:spPr>
                <a:xfrm>
                  <a:off x="4234940" y="3015851"/>
                  <a:ext cx="1219436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≥</m:t>
                        </m:r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𝑝</m:t>
                        </m:r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(</m:t>
                        </m:r>
                      </m:oMath>
                    </m:oMathPara>
                  </a14:m>
                  <a:endParaRPr lang="ja-JP" altLang="en-US" sz="3600" dirty="0"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46" name="正方形/長方形 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4940" y="3015851"/>
                  <a:ext cx="1219436" cy="646331"/>
                </a:xfrm>
                <a:prstGeom prst="rect">
                  <a:avLst/>
                </a:prstGeom>
                <a:blipFill>
                  <a:blip r:embed="rId3"/>
                  <a:stretch>
                    <a:fillRect l="-2083" r="-4167" b="-1923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正方形/長方形 46"/>
                <p:cNvSpPr/>
                <p:nvPr/>
              </p:nvSpPr>
              <p:spPr>
                <a:xfrm>
                  <a:off x="3717084" y="3015851"/>
                  <a:ext cx="530915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)</m:t>
                        </m:r>
                      </m:oMath>
                    </m:oMathPara>
                  </a14:m>
                  <a:endParaRPr lang="ja-JP" altLang="en-US" sz="3600" dirty="0">
                    <a:latin typeface="ヒラギノ角ゴ Pro W3"/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47" name="正方形/長方形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17084" y="3015851"/>
                  <a:ext cx="530915" cy="646331"/>
                </a:xfrm>
                <a:prstGeom prst="rect">
                  <a:avLst/>
                </a:prstGeom>
                <a:blipFill>
                  <a:blip r:embed="rId4"/>
                  <a:stretch>
                    <a:fillRect l="-6977" r="-6977" b="-2115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正方形/長方形 47"/>
                <p:cNvSpPr/>
                <p:nvPr/>
              </p:nvSpPr>
              <p:spPr>
                <a:xfrm>
                  <a:off x="7926298" y="3015851"/>
                  <a:ext cx="481222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)</m:t>
                        </m:r>
                      </m:oMath>
                    </m:oMathPara>
                  </a14:m>
                  <a:endParaRPr lang="ja-JP" altLang="en-US" sz="3600" dirty="0"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48" name="正方形/長方形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6298" y="3015851"/>
                  <a:ext cx="481222" cy="646331"/>
                </a:xfrm>
                <a:prstGeom prst="rect">
                  <a:avLst/>
                </a:prstGeom>
                <a:blipFill>
                  <a:blip r:embed="rId5"/>
                  <a:stretch>
                    <a:fillRect l="-10256" r="-12821" b="-1923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図形グループ 5"/>
          <p:cNvGrpSpPr/>
          <p:nvPr/>
        </p:nvGrpSpPr>
        <p:grpSpPr>
          <a:xfrm>
            <a:off x="3680461" y="3273520"/>
            <a:ext cx="5006339" cy="804511"/>
            <a:chOff x="3386663" y="4346529"/>
            <a:chExt cx="5006339" cy="80451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正方形/長方形 48"/>
                <p:cNvSpPr/>
                <p:nvPr/>
              </p:nvSpPr>
              <p:spPr>
                <a:xfrm>
                  <a:off x="3386663" y="4414988"/>
                  <a:ext cx="2318775" cy="67069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≥</m:t>
                        </m:r>
                        <m:sSub>
                          <m:sSubPr>
                            <m:ctrlPr>
                              <a:rPr lang="en-US" altLang="ja-JP" sz="36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</m:ctrlPr>
                          </m:sSubPr>
                          <m:e>
                            <m:r>
                              <a:rPr lang="en-US" altLang="ja-JP" sz="36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36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  <m:t>𝜖</m:t>
                            </m:r>
                            <m:r>
                              <a:rPr lang="en-US" altLang="ja-JP" sz="36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  <m:t>,</m:t>
                            </m:r>
                            <m:r>
                              <a:rPr lang="en-US" altLang="ja-JP" sz="36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ヒラギノ角ゴ Pro W3"/>
                                <a:cs typeface="ヒラギノ角ゴ Pro W3"/>
                              </a:rPr>
                              <m:t>𝑘</m:t>
                            </m:r>
                          </m:sub>
                        </m:sSub>
                        <m:r>
                          <a:rPr lang="en-US" altLang="ja-JP" sz="36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⋅</m:t>
                        </m:r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𝑝</m:t>
                        </m:r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(</m:t>
                        </m:r>
                      </m:oMath>
                    </m:oMathPara>
                  </a14:m>
                  <a:endParaRPr lang="ja-JP" altLang="en-US" sz="3600" dirty="0"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49" name="正方形/長方形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6663" y="4414988"/>
                  <a:ext cx="2318775" cy="670696"/>
                </a:xfrm>
                <a:prstGeom prst="rect">
                  <a:avLst/>
                </a:prstGeom>
                <a:blipFill>
                  <a:blip r:embed="rId6"/>
                  <a:stretch>
                    <a:fillRect l="-546" r="-2732" b="-1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正方形/長方形 49"/>
                <p:cNvSpPr/>
                <p:nvPr/>
              </p:nvSpPr>
              <p:spPr>
                <a:xfrm>
                  <a:off x="7862087" y="4423445"/>
                  <a:ext cx="530915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6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ヒラギノ角ゴ Pro W3"/>
                            <a:cs typeface="ヒラギノ角ゴ Pro W3"/>
                          </a:rPr>
                          <m:t>)</m:t>
                        </m:r>
                      </m:oMath>
                    </m:oMathPara>
                  </a14:m>
                  <a:endParaRPr lang="ja-JP" altLang="en-US" sz="3600" dirty="0">
                    <a:latin typeface="ヒラギノ角ゴ Pro W3"/>
                    <a:ea typeface="ヒラギノ角ゴ Pro W3"/>
                    <a:cs typeface="ヒラギノ角ゴ Pro W3"/>
                  </a:endParaRPr>
                </a:p>
              </p:txBody>
            </p:sp>
          </mc:Choice>
          <mc:Fallback xmlns="">
            <p:sp>
              <p:nvSpPr>
                <p:cNvPr id="50" name="正方形/長方形 4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2087" y="4423445"/>
                  <a:ext cx="530915" cy="646331"/>
                </a:xfrm>
                <a:prstGeom prst="rect">
                  <a:avLst/>
                </a:prstGeom>
                <a:blipFill>
                  <a:blip r:embed="rId4"/>
                  <a:stretch>
                    <a:fillRect l="-6977" r="-6977" b="-2115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3" name="図形グループ 52"/>
            <p:cNvGrpSpPr/>
            <p:nvPr/>
          </p:nvGrpSpPr>
          <p:grpSpPr>
            <a:xfrm>
              <a:off x="5850120" y="4346529"/>
              <a:ext cx="1962510" cy="804511"/>
              <a:chOff x="5474718" y="4813784"/>
              <a:chExt cx="1962510" cy="804511"/>
            </a:xfrm>
          </p:grpSpPr>
          <p:sp>
            <p:nvSpPr>
              <p:cNvPr id="55" name="円/楕円 54"/>
              <p:cNvSpPr/>
              <p:nvPr/>
            </p:nvSpPr>
            <p:spPr>
              <a:xfrm>
                <a:off x="6083120" y="5480992"/>
                <a:ext cx="137303" cy="1373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>
              <a:xfrm>
                <a:off x="6691522" y="5480992"/>
                <a:ext cx="137303" cy="137303"/>
              </a:xfrm>
              <a:prstGeom prst="ellipse">
                <a:avLst/>
              </a:prstGeom>
              <a:solidFill>
                <a:srgbClr val="0000FF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6086621" y="4813784"/>
                <a:ext cx="137303" cy="137303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6693273" y="4813784"/>
                <a:ext cx="137303" cy="137303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9" name="直線コネクタ 58"/>
              <p:cNvCxnSpPr>
                <a:stCxn id="58" idx="2"/>
                <a:endCxn id="57" idx="6"/>
              </p:cNvCxnSpPr>
              <p:nvPr/>
            </p:nvCxnSpPr>
            <p:spPr>
              <a:xfrm flipH="1">
                <a:off x="6223924" y="4882436"/>
                <a:ext cx="46934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>
                <a:stCxn id="58" idx="4"/>
                <a:endCxn id="56" idx="0"/>
              </p:cNvCxnSpPr>
              <p:nvPr/>
            </p:nvCxnSpPr>
            <p:spPr>
              <a:xfrm flipH="1">
                <a:off x="6760174" y="4951087"/>
                <a:ext cx="1751" cy="52990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>
                <a:stCxn id="58" idx="6"/>
                <a:endCxn id="62" idx="1"/>
              </p:cNvCxnSpPr>
              <p:nvPr/>
            </p:nvCxnSpPr>
            <p:spPr>
              <a:xfrm>
                <a:off x="6830576" y="4882436"/>
                <a:ext cx="489457" cy="28276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円/楕円 61"/>
              <p:cNvSpPr/>
              <p:nvPr/>
            </p:nvSpPr>
            <p:spPr>
              <a:xfrm>
                <a:off x="7299925" y="5145088"/>
                <a:ext cx="137303" cy="137303"/>
              </a:xfrm>
              <a:prstGeom prst="ellipse">
                <a:avLst/>
              </a:prstGeom>
              <a:solidFill>
                <a:srgbClr val="0000FF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3" name="直線コネクタ 62"/>
              <p:cNvCxnSpPr>
                <a:stCxn id="58" idx="3"/>
                <a:endCxn id="64" idx="7"/>
              </p:cNvCxnSpPr>
              <p:nvPr/>
            </p:nvCxnSpPr>
            <p:spPr>
              <a:xfrm flipH="1">
                <a:off x="5591913" y="4930979"/>
                <a:ext cx="1121468" cy="57012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円/楕円 63"/>
              <p:cNvSpPr/>
              <p:nvPr/>
            </p:nvSpPr>
            <p:spPr>
              <a:xfrm>
                <a:off x="5474718" y="5480992"/>
                <a:ext cx="137303" cy="137303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5" name="直線コネクタ 64"/>
              <p:cNvCxnSpPr>
                <a:stCxn id="66" idx="6"/>
                <a:endCxn id="57" idx="2"/>
              </p:cNvCxnSpPr>
              <p:nvPr/>
            </p:nvCxnSpPr>
            <p:spPr>
              <a:xfrm flipV="1">
                <a:off x="5617272" y="4882436"/>
                <a:ext cx="469349" cy="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円/楕円 65"/>
              <p:cNvSpPr/>
              <p:nvPr/>
            </p:nvSpPr>
            <p:spPr>
              <a:xfrm>
                <a:off x="5479969" y="4814397"/>
                <a:ext cx="137303" cy="13730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7" name="直線コネクタ 66"/>
              <p:cNvCxnSpPr>
                <a:stCxn id="64" idx="6"/>
                <a:endCxn id="55" idx="2"/>
              </p:cNvCxnSpPr>
              <p:nvPr/>
            </p:nvCxnSpPr>
            <p:spPr>
              <a:xfrm>
                <a:off x="5612021" y="5549644"/>
                <a:ext cx="4710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正方形/長方形 71"/>
              <p:cNvSpPr/>
              <p:nvPr/>
            </p:nvSpPr>
            <p:spPr>
              <a:xfrm>
                <a:off x="3676901" y="4750569"/>
                <a:ext cx="2659190" cy="6114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20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≥</m:t>
                      </m:r>
                      <m:sSub>
                        <m:sSubPr>
                          <m:ctrlPr>
                            <a:rPr lang="en-US" altLang="ja-JP" sz="32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ヒラギノ角ゴ Pro W3"/>
                              <a:cs typeface="ヒラギノ角ゴ Pro W3"/>
                            </a:rPr>
                          </m:ctrlPr>
                        </m:sSubPr>
                        <m:e>
                          <m:r>
                            <a:rPr lang="en-US" altLang="ja-JP" sz="32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ヒラギノ角ゴ Pro W3"/>
                              <a:cs typeface="ヒラギノ角ゴ Pro W3"/>
                            </a:rPr>
                            <m:t>𝛼</m:t>
                          </m:r>
                        </m:e>
                        <m:sub>
                          <m:r>
                            <a:rPr lang="en-US" altLang="ja-JP" sz="32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ヒラギノ角ゴ Pro W3"/>
                              <a:cs typeface="ヒラギノ角ゴ Pro W3"/>
                            </a:rPr>
                            <m:t>𝜖</m:t>
                          </m:r>
                          <m:r>
                            <a:rPr lang="en-US" altLang="ja-JP" sz="32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ヒラギノ角ゴ Pro W3"/>
                              <a:cs typeface="ヒラギノ角ゴ Pro W3"/>
                            </a:rPr>
                            <m:t>,</m:t>
                          </m:r>
                          <m:r>
                            <a:rPr lang="en-US" altLang="ja-JP" sz="3200" i="1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ヒラギノ角ゴ Pro W3"/>
                              <a:cs typeface="ヒラギノ角ゴ Pro W3"/>
                            </a:rPr>
                            <m:t>𝑘</m:t>
                          </m:r>
                        </m:sub>
                      </m:sSub>
                      <m:r>
                        <a:rPr lang="en-US" altLang="ja-JP" sz="3200" i="1" dirty="0" smtClean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/(</m:t>
                      </m:r>
                      <m:r>
                        <a:rPr lang="en-US" altLang="ja-JP" sz="3200" i="1" dirty="0" smtClean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𝑘</m:t>
                      </m:r>
                      <m:r>
                        <a:rPr lang="en-US" altLang="ja-JP" sz="3200" i="1" dirty="0" smtClean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2</m:t>
                      </m:r>
                      <m:r>
                        <a:rPr lang="en-US" altLang="ja-JP" sz="3200" i="1" baseline="30000" dirty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𝑘</m:t>
                      </m:r>
                      <m:r>
                        <a:rPr lang="en-US" altLang="ja-JP" sz="3200" i="1" dirty="0" smtClean="0">
                          <a:latin typeface="Cambria Math" panose="02040503050406030204" pitchFamily="18" charset="0"/>
                          <a:ea typeface="ヒラギノ角ゴ Pro W3"/>
                          <a:cs typeface="ヒラギノ角ゴ Pro W3"/>
                        </a:rPr>
                        <m:t>)</m:t>
                      </m:r>
                    </m:oMath>
                  </m:oMathPara>
                </a14:m>
                <a:endParaRPr lang="en-US" altLang="ja-JP" sz="3200" dirty="0">
                  <a:latin typeface="ヒラギノ角ゴ Pro W3"/>
                  <a:ea typeface="ヒラギノ角ゴ Pro W3"/>
                  <a:cs typeface="ヒラギノ角ゴ Pro W3"/>
                </a:endParaRPr>
              </a:p>
            </p:txBody>
          </p:sp>
        </mc:Choice>
        <mc:Fallback xmlns="">
          <p:sp>
            <p:nvSpPr>
              <p:cNvPr id="72" name="正方形/長方形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6901" y="4750569"/>
                <a:ext cx="2659190" cy="611449"/>
              </a:xfrm>
              <a:prstGeom prst="rect">
                <a:avLst/>
              </a:prstGeom>
              <a:blipFill>
                <a:blip r:embed="rId7"/>
                <a:stretch>
                  <a:fillRect b="-183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1F8850F-B9EC-3D4C-B157-3C475849D319}"/>
              </a:ext>
            </a:extLst>
          </p:cNvPr>
          <p:cNvSpPr txBox="1"/>
          <p:nvPr/>
        </p:nvSpPr>
        <p:spPr>
          <a:xfrm>
            <a:off x="3528870" y="3900179"/>
            <a:ext cx="939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/>
              <a:t>w.h.p</a:t>
            </a:r>
            <a:r>
              <a:rPr kumimoji="1" lang="en-US" altLang="ja-JP" sz="2400" dirty="0"/>
              <a:t>.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18212962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A9CC16-1728-ED44-82DA-FFB2E4315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Lower Bounds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3BEC146B-98CA-2C4B-88EC-44F230C2E5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: non-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altLang="ja-JP" dirty="0"/>
                  <a:t>-acyclic core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 is a core</a:t>
                </a:r>
              </a:p>
              <a:p>
                <a:pPr marL="0" indent="0">
                  <a:buNone/>
                </a:pPr>
                <a:r>
                  <a:rPr lang="ja-JP" altLang="en-US"/>
                  <a:t>⇒</a:t>
                </a:r>
                <a:r>
                  <a:rPr lang="en-US" altLang="ja-JP" dirty="0"/>
                  <a:t> We can assume each relation has a single tuple.</a:t>
                </a:r>
              </a:p>
              <a:p>
                <a:pPr marL="0" indent="0">
                  <a:buNone/>
                </a:pPr>
                <a:r>
                  <a:rPr lang="ja-JP" altLang="en-US"/>
                  <a:t>⇒</a:t>
                </a:r>
                <a:r>
                  <a:rPr lang="en-US" altLang="ja-JP" dirty="0"/>
                  <a:t> We can regard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 as a hypergraph in which a hyperedge = a relation.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 is not α-acyclic</a:t>
                </a:r>
              </a:p>
              <a:p>
                <a:pPr marL="0" indent="0">
                  <a:buNone/>
                </a:pPr>
                <a:r>
                  <a:rPr lang="ja-JP" altLang="en-US"/>
                  <a:t>⇒</a:t>
                </a:r>
                <a:r>
                  <a:rPr lang="en-US" altLang="ja-JP" dirty="0"/>
                  <a:t> </a:t>
                </a:r>
                <a:r>
                  <a:rPr lang="ja-JP" altLang="en-US"/>
                  <a:t>∃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altLang="ja-JP" dirty="0"/>
                  <a:t> s.t.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  <m:sSub>
                      <m:sSubPr>
                        <m:ctrlPr>
                          <a:rPr lang="en-US" altLang="ja-JP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ja-JP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ja-JP" altLang="en-US" b="0"/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altLang="ja-JP" dirty="0"/>
                  <a:t> is (essentially) either a cycle or a simplex.</a:t>
                </a:r>
                <a:endParaRPr kumimoji="1" lang="ja-JP" altLang="en-US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3BEC146B-98CA-2C4B-88EC-44F230C2E5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72855FEC-D38A-674B-8FC2-0A7E2D57DDDA}"/>
              </a:ext>
            </a:extLst>
          </p:cNvPr>
          <p:cNvGrpSpPr/>
          <p:nvPr/>
        </p:nvGrpSpPr>
        <p:grpSpPr>
          <a:xfrm>
            <a:off x="2008449" y="4218679"/>
            <a:ext cx="5127102" cy="2152374"/>
            <a:chOff x="1944754" y="4098892"/>
            <a:chExt cx="5127102" cy="2152374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CEFE080-39BC-B846-8D19-16FC9010712D}"/>
                </a:ext>
              </a:extLst>
            </p:cNvPr>
            <p:cNvGrpSpPr/>
            <p:nvPr/>
          </p:nvGrpSpPr>
          <p:grpSpPr>
            <a:xfrm>
              <a:off x="1944754" y="4844094"/>
              <a:ext cx="1275786" cy="1122200"/>
              <a:chOff x="1944754" y="4844094"/>
              <a:chExt cx="1275786" cy="1122200"/>
            </a:xfrm>
          </p:grpSpPr>
          <p:sp>
            <p:nvSpPr>
              <p:cNvPr id="25" name="円/楕円 24">
                <a:extLst>
                  <a:ext uri="{FF2B5EF4-FFF2-40B4-BE49-F238E27FC236}">
                    <a16:creationId xmlns:a16="http://schemas.microsoft.com/office/drawing/2014/main" id="{656DC92E-1C6B-6F49-A836-6D59EBCAE03A}"/>
                  </a:ext>
                </a:extLst>
              </p:cNvPr>
              <p:cNvSpPr/>
              <p:nvPr/>
            </p:nvSpPr>
            <p:spPr>
              <a:xfrm>
                <a:off x="1944754" y="4844094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25">
                <a:extLst>
                  <a:ext uri="{FF2B5EF4-FFF2-40B4-BE49-F238E27FC236}">
                    <a16:creationId xmlns:a16="http://schemas.microsoft.com/office/drawing/2014/main" id="{281AF939-2688-DE47-B7F5-8679422905EE}"/>
                  </a:ext>
                </a:extLst>
              </p:cNvPr>
              <p:cNvSpPr/>
              <p:nvPr/>
            </p:nvSpPr>
            <p:spPr>
              <a:xfrm>
                <a:off x="1944754" y="5810846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8F42FA0F-B4E0-C246-8DB2-C310019B3EC8}"/>
                  </a:ext>
                </a:extLst>
              </p:cNvPr>
              <p:cNvCxnSpPr>
                <a:cxnSpLocks/>
                <a:stCxn id="25" idx="4"/>
                <a:endCxn id="26" idx="0"/>
              </p:cNvCxnSpPr>
              <p:nvPr/>
            </p:nvCxnSpPr>
            <p:spPr>
              <a:xfrm>
                <a:off x="2022478" y="4999542"/>
                <a:ext cx="0" cy="81130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円/楕円 27">
                <a:extLst>
                  <a:ext uri="{FF2B5EF4-FFF2-40B4-BE49-F238E27FC236}">
                    <a16:creationId xmlns:a16="http://schemas.microsoft.com/office/drawing/2014/main" id="{B4E4B45F-9DB1-4B4B-8C00-802D924CC0DA}"/>
                  </a:ext>
                </a:extLst>
              </p:cNvPr>
              <p:cNvSpPr/>
              <p:nvPr/>
            </p:nvSpPr>
            <p:spPr>
              <a:xfrm>
                <a:off x="3065092" y="5810846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49DCF5F5-7B55-7E40-A72D-692748EA6FBC}"/>
                  </a:ext>
                </a:extLst>
              </p:cNvPr>
              <p:cNvCxnSpPr>
                <a:cxnSpLocks/>
                <a:stCxn id="30" idx="4"/>
                <a:endCxn id="28" idx="0"/>
              </p:cNvCxnSpPr>
              <p:nvPr/>
            </p:nvCxnSpPr>
            <p:spPr>
              <a:xfrm>
                <a:off x="3125078" y="4999542"/>
                <a:ext cx="17738" cy="81130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7096F804-F360-D943-A9E1-7EF6CADB50D7}"/>
                  </a:ext>
                </a:extLst>
              </p:cNvPr>
              <p:cNvCxnSpPr>
                <a:cxnSpLocks/>
                <a:stCxn id="26" idx="6"/>
                <a:endCxn id="28" idx="2"/>
              </p:cNvCxnSpPr>
              <p:nvPr/>
            </p:nvCxnSpPr>
            <p:spPr>
              <a:xfrm>
                <a:off x="2100202" y="5888570"/>
                <a:ext cx="964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円/楕円 29">
                <a:extLst>
                  <a:ext uri="{FF2B5EF4-FFF2-40B4-BE49-F238E27FC236}">
                    <a16:creationId xmlns:a16="http://schemas.microsoft.com/office/drawing/2014/main" id="{3E6DC4BD-0985-E347-8DB1-8DC14D1BABBE}"/>
                  </a:ext>
                </a:extLst>
              </p:cNvPr>
              <p:cNvSpPr/>
              <p:nvPr/>
            </p:nvSpPr>
            <p:spPr>
              <a:xfrm>
                <a:off x="3047354" y="4844094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F9BE920A-D485-A347-8BD5-3B8DABAB119A}"/>
                  </a:ext>
                </a:extLst>
              </p:cNvPr>
              <p:cNvCxnSpPr>
                <a:cxnSpLocks/>
                <a:stCxn id="30" idx="2"/>
                <a:endCxn id="25" idx="6"/>
              </p:cNvCxnSpPr>
              <p:nvPr/>
            </p:nvCxnSpPr>
            <p:spPr>
              <a:xfrm flipH="1">
                <a:off x="2100202" y="4921818"/>
                <a:ext cx="94715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785DE4A-886A-E64F-B3EB-CD8B315206A5}"/>
                </a:ext>
              </a:extLst>
            </p:cNvPr>
            <p:cNvSpPr/>
            <p:nvPr/>
          </p:nvSpPr>
          <p:spPr>
            <a:xfrm>
              <a:off x="2171616" y="4150644"/>
              <a:ext cx="8043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/>
                <a:t>cycle</a:t>
              </a:r>
              <a:endParaRPr lang="ja-JP" altLang="en-US" sz="2400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EAB3B320-393F-2D42-8F6D-11A424ABC5B9}"/>
                </a:ext>
              </a:extLst>
            </p:cNvPr>
            <p:cNvSpPr/>
            <p:nvPr/>
          </p:nvSpPr>
          <p:spPr>
            <a:xfrm>
              <a:off x="5524117" y="4098892"/>
              <a:ext cx="11353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/>
                <a:t>simplex</a:t>
              </a:r>
              <a:endParaRPr lang="ja-JP" altLang="en-US" sz="2400"/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17F46D54-1EB8-CB41-9756-B87608FAC84B}"/>
                </a:ext>
              </a:extLst>
            </p:cNvPr>
            <p:cNvGrpSpPr/>
            <p:nvPr/>
          </p:nvGrpSpPr>
          <p:grpSpPr>
            <a:xfrm>
              <a:off x="5334182" y="4737410"/>
              <a:ext cx="1737674" cy="1513856"/>
              <a:chOff x="5450028" y="4612309"/>
              <a:chExt cx="1737674" cy="1513856"/>
            </a:xfrm>
          </p:grpSpPr>
          <p:sp>
            <p:nvSpPr>
              <p:cNvPr id="46" name="円/楕円 45">
                <a:extLst>
                  <a:ext uri="{FF2B5EF4-FFF2-40B4-BE49-F238E27FC236}">
                    <a16:creationId xmlns:a16="http://schemas.microsoft.com/office/drawing/2014/main" id="{DE13DEDF-3561-CB48-9624-EDB9B0537372}"/>
                  </a:ext>
                </a:extLst>
              </p:cNvPr>
              <p:cNvSpPr/>
              <p:nvPr/>
            </p:nvSpPr>
            <p:spPr>
              <a:xfrm>
                <a:off x="5450028" y="5560363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>
                <a:extLst>
                  <a:ext uri="{FF2B5EF4-FFF2-40B4-BE49-F238E27FC236}">
                    <a16:creationId xmlns:a16="http://schemas.microsoft.com/office/drawing/2014/main" id="{ABD0AECA-6C12-854A-81C0-53C0292BDD92}"/>
                  </a:ext>
                </a:extLst>
              </p:cNvPr>
              <p:cNvSpPr/>
              <p:nvPr/>
            </p:nvSpPr>
            <p:spPr>
              <a:xfrm>
                <a:off x="6129927" y="5970717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>
                <a:extLst>
                  <a:ext uri="{FF2B5EF4-FFF2-40B4-BE49-F238E27FC236}">
                    <a16:creationId xmlns:a16="http://schemas.microsoft.com/office/drawing/2014/main" id="{8FB77D1E-B226-7341-9B76-EA4555CDFF8D}"/>
                  </a:ext>
                </a:extLst>
              </p:cNvPr>
              <p:cNvSpPr/>
              <p:nvPr/>
            </p:nvSpPr>
            <p:spPr>
              <a:xfrm>
                <a:off x="7032254" y="5482639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>
                <a:extLst>
                  <a:ext uri="{FF2B5EF4-FFF2-40B4-BE49-F238E27FC236}">
                    <a16:creationId xmlns:a16="http://schemas.microsoft.com/office/drawing/2014/main" id="{BDCFC052-D829-5245-9D72-CEE5828FD5A4}"/>
                  </a:ext>
                </a:extLst>
              </p:cNvPr>
              <p:cNvSpPr/>
              <p:nvPr/>
            </p:nvSpPr>
            <p:spPr>
              <a:xfrm>
                <a:off x="6052203" y="4612309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22A190DE-ABE7-9C4D-A11E-A141A069F394}"/>
                  </a:ext>
                </a:extLst>
              </p:cNvPr>
              <p:cNvCxnSpPr>
                <a:cxnSpLocks/>
                <a:stCxn id="46" idx="5"/>
                <a:endCxn id="47" idx="1"/>
              </p:cNvCxnSpPr>
              <p:nvPr/>
            </p:nvCxnSpPr>
            <p:spPr>
              <a:xfrm>
                <a:off x="5582711" y="5693046"/>
                <a:ext cx="569981" cy="30043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63CFC67A-DBF6-A144-8E15-5B5B476CE06C}"/>
                  </a:ext>
                </a:extLst>
              </p:cNvPr>
              <p:cNvCxnSpPr>
                <a:cxnSpLocks/>
                <a:stCxn id="49" idx="3"/>
                <a:endCxn id="47" idx="7"/>
              </p:cNvCxnSpPr>
              <p:nvPr/>
            </p:nvCxnSpPr>
            <p:spPr>
              <a:xfrm flipH="1">
                <a:off x="6262610" y="5615322"/>
                <a:ext cx="792409" cy="3781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E781873B-BB1E-7742-B508-A66E0E74B6F2}"/>
                  </a:ext>
                </a:extLst>
              </p:cNvPr>
              <p:cNvCxnSpPr>
                <a:cxnSpLocks/>
                <a:stCxn id="49" idx="1"/>
                <a:endCxn id="52" idx="5"/>
              </p:cNvCxnSpPr>
              <p:nvPr/>
            </p:nvCxnSpPr>
            <p:spPr>
              <a:xfrm flipH="1" flipV="1">
                <a:off x="6184886" y="4744992"/>
                <a:ext cx="870133" cy="76041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8D1CB499-1334-404F-B826-B79F99B27D9B}"/>
                  </a:ext>
                </a:extLst>
              </p:cNvPr>
              <p:cNvCxnSpPr>
                <a:cxnSpLocks/>
                <a:stCxn id="47" idx="0"/>
                <a:endCxn id="52" idx="4"/>
              </p:cNvCxnSpPr>
              <p:nvPr/>
            </p:nvCxnSpPr>
            <p:spPr>
              <a:xfrm flipH="1" flipV="1">
                <a:off x="6129927" y="4767757"/>
                <a:ext cx="77724" cy="12029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CF9A96B3-0DD9-8947-8914-CF0AC6F28BED}"/>
                  </a:ext>
                </a:extLst>
              </p:cNvPr>
              <p:cNvCxnSpPr>
                <a:cxnSpLocks/>
                <a:stCxn id="46" idx="7"/>
                <a:endCxn id="52" idx="3"/>
              </p:cNvCxnSpPr>
              <p:nvPr/>
            </p:nvCxnSpPr>
            <p:spPr>
              <a:xfrm flipV="1">
                <a:off x="5582711" y="4744992"/>
                <a:ext cx="492257" cy="83813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>
                <a:extLst>
                  <a:ext uri="{FF2B5EF4-FFF2-40B4-BE49-F238E27FC236}">
                    <a16:creationId xmlns:a16="http://schemas.microsoft.com/office/drawing/2014/main" id="{353FEFBB-C71E-8C4F-8793-5CCC1EC9FC41}"/>
                  </a:ext>
                </a:extLst>
              </p:cNvPr>
              <p:cNvCxnSpPr>
                <a:cxnSpLocks/>
                <a:stCxn id="46" idx="6"/>
                <a:endCxn id="49" idx="2"/>
              </p:cNvCxnSpPr>
              <p:nvPr/>
            </p:nvCxnSpPr>
            <p:spPr>
              <a:xfrm flipV="1">
                <a:off x="5605476" y="5560363"/>
                <a:ext cx="1426778" cy="77724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33808499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DEB4AE-3B40-8C4C-B0B2-B6C3D9374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Outline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6ADD23-76C8-4344-8775-F913E5069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Our results in terms of hypergraphs</a:t>
            </a:r>
          </a:p>
          <a:p>
            <a:r>
              <a:rPr lang="en-US" altLang="ja-JP" dirty="0"/>
              <a:t>Our results in terms of relational structures</a:t>
            </a:r>
          </a:p>
          <a:p>
            <a:r>
              <a:rPr kumimoji="1" lang="en-US" altLang="ja-JP" dirty="0"/>
              <a:t>Proof sketch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Conclusions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1237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CA34DF-1678-B340-8A77-6780A6A1D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Conclusions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48010D0-0158-BB4D-A8B7-41A5D48D71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Dichotomy for constant-query testability of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-freeness.</a:t>
                </a:r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 algn="ctr">
                  <a:buNone/>
                </a:pPr>
                <a:r>
                  <a:rPr lang="en-US" altLang="ja-JP" u="sng" dirty="0"/>
                  <a:t>Open problems</a:t>
                </a:r>
                <a:endParaRPr kumimoji="1" lang="en-US" altLang="ja-JP" u="sng" dirty="0"/>
              </a:p>
              <a:p>
                <a:pPr marL="0" indent="0">
                  <a:buNone/>
                </a:pPr>
                <a:r>
                  <a:rPr lang="en-US" altLang="ja-JP" dirty="0"/>
                  <a:t>Dichotomy for injective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dirty="0"/>
                  <a:t>-freeness.</a:t>
                </a:r>
              </a:p>
              <a:p>
                <a:pPr marL="0" indent="0">
                  <a:buNone/>
                </a:pPr>
                <a:r>
                  <a:rPr lang="en-US" altLang="ja-JP" dirty="0"/>
                  <a:t>Super-constant regime. (</a:t>
                </a:r>
                <a:r>
                  <a:rPr lang="ja-JP" altLang="en-US"/>
                  <a:t>△</a:t>
                </a:r>
                <a:r>
                  <a:rPr lang="en-US" altLang="ja-JP" dirty="0"/>
                  <a:t>-freeness=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ja-JP" dirty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acc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ja-JP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rad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queries. what else?)</a:t>
                </a:r>
              </a:p>
              <a:p>
                <a:pPr marL="0" indent="0">
                  <a:buNone/>
                </a:pPr>
                <a:r>
                  <a:rPr lang="en-US" altLang="ja-JP" dirty="0"/>
                  <a:t>Testing other queries.</a:t>
                </a:r>
              </a:p>
              <a:p>
                <a:r>
                  <a:rPr lang="en-US" altLang="ja-JP" dirty="0"/>
                  <a:t>Queries definable in monadic second-order logic with modulo counting on bounded-degree databases [AH18]</a:t>
                </a:r>
              </a:p>
              <a:p>
                <a:pPr marL="0" indent="0">
                  <a:buNone/>
                </a:pPr>
                <a:r>
                  <a:rPr kumimoji="1" lang="en-US" altLang="ja-JP" dirty="0"/>
                  <a:t>Practical performance.</a:t>
                </a:r>
                <a:endParaRPr kumimoji="1" lang="ja-JP" altLang="en-US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48010D0-0158-BB4D-A8B7-41A5D48D71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514" r="-10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6239210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B05ECE-558F-094F-90E6-5ED110495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Our Results in a Slide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40C0C3E-2A5D-7540-AD48-740F1DCD4B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kumimoji="1" lang="en-US" altLang="ja-JP" dirty="0"/>
                  <a:t>Relational Structure (Database)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 algn="ctr">
                  <a:buNone/>
                </a:pPr>
                <a:r>
                  <a:rPr lang="en-US" altLang="ja-JP" dirty="0"/>
                  <a:t>Query:</a:t>
                </a:r>
                <a14:m>
                  <m:oMath xmlns:m="http://schemas.openxmlformats.org/officeDocument/2006/math">
                    <m:r>
                      <a:rPr lang="el-GR" altLang="ja-JP" i="1" dirty="0">
                        <a:latin typeface="Cambria Math" panose="02040503050406030204" pitchFamily="18" charset="0"/>
                      </a:rPr>
                      <m:t> ∃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∃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 ∧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en-US" altLang="ja-JP" dirty="0"/>
                  <a:t>?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40C0C3E-2A5D-7540-AD48-740F1DCD4B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7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3BCD372-29D3-3343-BE53-016CB253C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988596"/>
              </p:ext>
            </p:extLst>
          </p:nvPr>
        </p:nvGraphicFramePr>
        <p:xfrm>
          <a:off x="3420999" y="2232705"/>
          <a:ext cx="608075" cy="21945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10412">
                  <a:extLst>
                    <a:ext uri="{9D8B030D-6E8A-4147-A177-3AD203B41FA5}">
                      <a16:colId xmlns:a16="http://schemas.microsoft.com/office/drawing/2014/main" val="2960833595"/>
                    </a:ext>
                  </a:extLst>
                </a:gridCol>
                <a:gridCol w="297663">
                  <a:extLst>
                    <a:ext uri="{9D8B030D-6E8A-4147-A177-3AD203B41FA5}">
                      <a16:colId xmlns:a16="http://schemas.microsoft.com/office/drawing/2014/main" val="294317080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5654129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243153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53111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75554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40390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5068201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4D0B44F9-76BC-E34C-854D-3409E79EB969}"/>
                  </a:ext>
                </a:extLst>
              </p:cNvPr>
              <p:cNvSpPr/>
              <p:nvPr/>
            </p:nvSpPr>
            <p:spPr>
              <a:xfrm>
                <a:off x="3435341" y="1695279"/>
                <a:ext cx="57938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ja-JP" altLang="en-US" sz="2400"/>
              </a:p>
            </p:txBody>
          </p:sp>
        </mc:Choice>
        <mc:Fallback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4D0B44F9-76BC-E34C-854D-3409E79EB9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341" y="1695279"/>
                <a:ext cx="579389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7C26549-F3BA-554E-BA5F-16E0C59C1A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870412"/>
              </p:ext>
            </p:extLst>
          </p:nvPr>
        </p:nvGraphicFramePr>
        <p:xfrm>
          <a:off x="4847230" y="2232705"/>
          <a:ext cx="1011641" cy="21945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37341">
                  <a:extLst>
                    <a:ext uri="{9D8B030D-6E8A-4147-A177-3AD203B41FA5}">
                      <a16:colId xmlns:a16="http://schemas.microsoft.com/office/drawing/2014/main" val="2960833595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294317080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3861595149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5654129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243153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53111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75554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40390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5068201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02D121-21AA-9E41-9776-DEC88ABBE40A}"/>
                  </a:ext>
                </a:extLst>
              </p:cNvPr>
              <p:cNvSpPr/>
              <p:nvPr/>
            </p:nvSpPr>
            <p:spPr>
              <a:xfrm>
                <a:off x="5059796" y="1695278"/>
                <a:ext cx="58650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ja-JP" altLang="en-US" sz="2400"/>
              </a:p>
            </p:txBody>
          </p:sp>
        </mc:Choice>
        <mc:Fallback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02D121-21AA-9E41-9776-DEC88ABBE4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9796" y="1695278"/>
                <a:ext cx="58650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76992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B05ECE-558F-094F-90E6-5ED110495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Our Results in a Slide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40C0C3E-2A5D-7540-AD48-740F1DCD4B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kumimoji="1" lang="en-US" altLang="ja-JP" dirty="0"/>
                  <a:t>Relational Structure (Database)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 algn="ctr">
                  <a:buNone/>
                </a:pPr>
                <a:r>
                  <a:rPr lang="en-US" altLang="ja-JP" dirty="0"/>
                  <a:t>Query:</a:t>
                </a:r>
                <a14:m>
                  <m:oMath xmlns:m="http://schemas.openxmlformats.org/officeDocument/2006/math">
                    <m:r>
                      <a:rPr lang="el-GR" altLang="ja-JP" i="1" dirty="0">
                        <a:latin typeface="Cambria Math" panose="02040503050406030204" pitchFamily="18" charset="0"/>
                      </a:rPr>
                      <m:t> ∃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∃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 ∧</m:t>
                    </m:r>
                    <m:sSub>
                      <m:sSubPr>
                        <m:ctrlP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en-US" altLang="ja-JP" dirty="0"/>
                  <a:t>?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40C0C3E-2A5D-7540-AD48-740F1DCD4B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7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3BCD372-29D3-3343-BE53-016CB253C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483320"/>
              </p:ext>
            </p:extLst>
          </p:nvPr>
        </p:nvGraphicFramePr>
        <p:xfrm>
          <a:off x="3420999" y="2232705"/>
          <a:ext cx="608075" cy="21945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10412">
                  <a:extLst>
                    <a:ext uri="{9D8B030D-6E8A-4147-A177-3AD203B41FA5}">
                      <a16:colId xmlns:a16="http://schemas.microsoft.com/office/drawing/2014/main" val="2960833595"/>
                    </a:ext>
                  </a:extLst>
                </a:gridCol>
                <a:gridCol w="297663">
                  <a:extLst>
                    <a:ext uri="{9D8B030D-6E8A-4147-A177-3AD203B41FA5}">
                      <a16:colId xmlns:a16="http://schemas.microsoft.com/office/drawing/2014/main" val="294317080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5654129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43153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53111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75554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40390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5068201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4D0B44F9-76BC-E34C-854D-3409E79EB969}"/>
                  </a:ext>
                </a:extLst>
              </p:cNvPr>
              <p:cNvSpPr/>
              <p:nvPr/>
            </p:nvSpPr>
            <p:spPr>
              <a:xfrm>
                <a:off x="3435341" y="1695279"/>
                <a:ext cx="57938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ja-JP" altLang="en-US" sz="2400"/>
              </a:p>
            </p:txBody>
          </p:sp>
        </mc:Choice>
        <mc:Fallback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4D0B44F9-76BC-E34C-854D-3409E79EB9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341" y="1695279"/>
                <a:ext cx="579389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7C26549-F3BA-554E-BA5F-16E0C59C1A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709398"/>
              </p:ext>
            </p:extLst>
          </p:nvPr>
        </p:nvGraphicFramePr>
        <p:xfrm>
          <a:off x="4847230" y="2232705"/>
          <a:ext cx="1011641" cy="21945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37341">
                  <a:extLst>
                    <a:ext uri="{9D8B030D-6E8A-4147-A177-3AD203B41FA5}">
                      <a16:colId xmlns:a16="http://schemas.microsoft.com/office/drawing/2014/main" val="2960833595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294317080"/>
                    </a:ext>
                  </a:extLst>
                </a:gridCol>
                <a:gridCol w="337150">
                  <a:extLst>
                    <a:ext uri="{9D8B030D-6E8A-4147-A177-3AD203B41FA5}">
                      <a16:colId xmlns:a16="http://schemas.microsoft.com/office/drawing/2014/main" val="3861595149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654129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243153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53111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75554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1403906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</a:t>
                      </a:r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5068201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02D121-21AA-9E41-9776-DEC88ABBE40A}"/>
                  </a:ext>
                </a:extLst>
              </p:cNvPr>
              <p:cNvSpPr/>
              <p:nvPr/>
            </p:nvSpPr>
            <p:spPr>
              <a:xfrm>
                <a:off x="5059796" y="1695278"/>
                <a:ext cx="58650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ja-JP" altLang="en-US" sz="2400"/>
              </a:p>
            </p:txBody>
          </p:sp>
        </mc:Choice>
        <mc:Fallback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02D121-21AA-9E41-9776-DEC88ABBE4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9796" y="1695278"/>
                <a:ext cx="58650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435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60D85B-B48E-D740-979E-E4C5971E9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Homomorphism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918958D-02B8-9E40-9D24-393E59E5F5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ja-JP" dirty="0"/>
                  <a:t>Consider two hypergraphs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,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 →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is a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homomorphism</a:t>
                </a:r>
                <a:r>
                  <a:rPr lang="en-US" altLang="ja-JP" dirty="0"/>
                  <a:t> if </a:t>
                </a:r>
                <a14:m>
                  <m:oMath xmlns:m="http://schemas.openxmlformats.org/officeDocument/2006/math">
                    <m:r>
                      <a:rPr lang="en-US" altLang="ja-JP" dirty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ja-JP" i="1" dirty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ja-JP" i="1" dirty="0">
                        <a:latin typeface="Cambria Math" panose="02040503050406030204" pitchFamily="18" charset="0"/>
                      </a:rPr>
                      <m:t>}∈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for any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ja-JP" i="1" dirty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altLang="ja-JP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ja-JP" i="1" dirty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.</a:t>
                </a: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918958D-02B8-9E40-9D24-393E59E5F5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F4B054A-DAEB-AC43-A36F-4EA1EBC95F10}"/>
              </a:ext>
            </a:extLst>
          </p:cNvPr>
          <p:cNvGrpSpPr/>
          <p:nvPr/>
        </p:nvGrpSpPr>
        <p:grpSpPr>
          <a:xfrm>
            <a:off x="2856941" y="3572483"/>
            <a:ext cx="3430119" cy="1544283"/>
            <a:chOff x="2310868" y="3572483"/>
            <a:chExt cx="3430119" cy="154428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9909908-AF60-8149-87B0-FDF5AD564214}"/>
                </a:ext>
              </a:extLst>
            </p:cNvPr>
            <p:cNvGrpSpPr/>
            <p:nvPr/>
          </p:nvGrpSpPr>
          <p:grpSpPr>
            <a:xfrm>
              <a:off x="2310868" y="3901342"/>
              <a:ext cx="1000671" cy="813167"/>
              <a:chOff x="6224016" y="3234576"/>
              <a:chExt cx="1000671" cy="813167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B5D6D8B-B052-D344-903B-CE6E483E3A27}"/>
                  </a:ext>
                </a:extLst>
              </p:cNvPr>
              <p:cNvGrpSpPr/>
              <p:nvPr/>
            </p:nvGrpSpPr>
            <p:grpSpPr>
              <a:xfrm>
                <a:off x="6224016" y="3234576"/>
                <a:ext cx="1000671" cy="813167"/>
                <a:chOff x="1888807" y="3234577"/>
                <a:chExt cx="1000671" cy="813167"/>
              </a:xfrm>
            </p:grpSpPr>
            <p:sp>
              <p:nvSpPr>
                <p:cNvPr id="27" name="円/楕円 26">
                  <a:extLst>
                    <a:ext uri="{FF2B5EF4-FFF2-40B4-BE49-F238E27FC236}">
                      <a16:creationId xmlns:a16="http://schemas.microsoft.com/office/drawing/2014/main" id="{EE988278-7720-0541-8F37-76675D478C59}"/>
                    </a:ext>
                  </a:extLst>
                </p:cNvPr>
                <p:cNvSpPr/>
                <p:nvPr/>
              </p:nvSpPr>
              <p:spPr>
                <a:xfrm>
                  <a:off x="2311419" y="3234577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円/楕円 27">
                  <a:extLst>
                    <a:ext uri="{FF2B5EF4-FFF2-40B4-BE49-F238E27FC236}">
                      <a16:creationId xmlns:a16="http://schemas.microsoft.com/office/drawing/2014/main" id="{633745C0-5AFD-1F40-9FE0-F54AD9B46D9B}"/>
                    </a:ext>
                  </a:extLst>
                </p:cNvPr>
                <p:cNvSpPr/>
                <p:nvPr/>
              </p:nvSpPr>
              <p:spPr>
                <a:xfrm>
                  <a:off x="1888807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F3DCE2CD-D9C9-F248-AD93-AD3B596BC83A}"/>
                    </a:ext>
                  </a:extLst>
                </p:cNvPr>
                <p:cNvCxnSpPr>
                  <a:cxnSpLocks/>
                  <a:stCxn id="27" idx="3"/>
                  <a:endCxn id="28" idx="7"/>
                </p:cNvCxnSpPr>
                <p:nvPr/>
              </p:nvCxnSpPr>
              <p:spPr>
                <a:xfrm flipH="1">
                  <a:off x="2021490" y="3367260"/>
                  <a:ext cx="312694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円/楕円 29">
                  <a:extLst>
                    <a:ext uri="{FF2B5EF4-FFF2-40B4-BE49-F238E27FC236}">
                      <a16:creationId xmlns:a16="http://schemas.microsoft.com/office/drawing/2014/main" id="{B515AE56-933F-304F-8339-736E67864E9D}"/>
                    </a:ext>
                  </a:extLst>
                </p:cNvPr>
                <p:cNvSpPr/>
                <p:nvPr/>
              </p:nvSpPr>
              <p:spPr>
                <a:xfrm>
                  <a:off x="2734030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05D7BF43-FD04-634B-B997-31FB8DECA8F7}"/>
                    </a:ext>
                  </a:extLst>
                </p:cNvPr>
                <p:cNvCxnSpPr>
                  <a:cxnSpLocks/>
                  <a:stCxn id="27" idx="5"/>
                  <a:endCxn id="30" idx="1"/>
                </p:cNvCxnSpPr>
                <p:nvPr/>
              </p:nvCxnSpPr>
              <p:spPr>
                <a:xfrm>
                  <a:off x="2444102" y="3367260"/>
                  <a:ext cx="312693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C68123C2-EF0B-304A-AD9F-A6F24417D8CF}"/>
                  </a:ext>
                </a:extLst>
              </p:cNvPr>
              <p:cNvCxnSpPr>
                <a:cxnSpLocks/>
                <a:stCxn id="28" idx="6"/>
                <a:endCxn id="30" idx="2"/>
              </p:cNvCxnSpPr>
              <p:nvPr/>
            </p:nvCxnSpPr>
            <p:spPr>
              <a:xfrm>
                <a:off x="6379464" y="3970019"/>
                <a:ext cx="689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1218505-E52D-9D4A-95DC-A669A3AC5826}"/>
                </a:ext>
              </a:extLst>
            </p:cNvPr>
            <p:cNvGrpSpPr/>
            <p:nvPr/>
          </p:nvGrpSpPr>
          <p:grpSpPr>
            <a:xfrm>
              <a:off x="4740316" y="3572483"/>
              <a:ext cx="1000671" cy="1544283"/>
              <a:chOff x="3944449" y="3487816"/>
              <a:chExt cx="1000671" cy="1544283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30236F6D-4E97-DD4E-B6A3-C7287F4BE9D6}"/>
                  </a:ext>
                </a:extLst>
              </p:cNvPr>
              <p:cNvGrpSpPr/>
              <p:nvPr/>
            </p:nvGrpSpPr>
            <p:grpSpPr>
              <a:xfrm>
                <a:off x="3944449" y="3487816"/>
                <a:ext cx="1000671" cy="813167"/>
                <a:chOff x="6224016" y="3234576"/>
                <a:chExt cx="1000671" cy="813167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A7D2607D-CD42-974D-9A4C-B0EEEB2BB0DC}"/>
                    </a:ext>
                  </a:extLst>
                </p:cNvPr>
                <p:cNvGrpSpPr/>
                <p:nvPr/>
              </p:nvGrpSpPr>
              <p:grpSpPr>
                <a:xfrm>
                  <a:off x="6224016" y="3234576"/>
                  <a:ext cx="1000671" cy="813167"/>
                  <a:chOff x="1888807" y="3234577"/>
                  <a:chExt cx="1000671" cy="813167"/>
                </a:xfrm>
              </p:grpSpPr>
              <p:sp>
                <p:nvSpPr>
                  <p:cNvPr id="35" name="円/楕円 34">
                    <a:extLst>
                      <a:ext uri="{FF2B5EF4-FFF2-40B4-BE49-F238E27FC236}">
                        <a16:creationId xmlns:a16="http://schemas.microsoft.com/office/drawing/2014/main" id="{2F5E7C44-9A70-9846-BC55-770E10A76013}"/>
                      </a:ext>
                    </a:extLst>
                  </p:cNvPr>
                  <p:cNvSpPr/>
                  <p:nvPr/>
                </p:nvSpPr>
                <p:spPr>
                  <a:xfrm>
                    <a:off x="2311419" y="3234577"/>
                    <a:ext cx="155448" cy="155448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円/楕円 35">
                    <a:extLst>
                      <a:ext uri="{FF2B5EF4-FFF2-40B4-BE49-F238E27FC236}">
                        <a16:creationId xmlns:a16="http://schemas.microsoft.com/office/drawing/2014/main" id="{73156BD2-350A-294B-B2DA-21716B6B8913}"/>
                      </a:ext>
                    </a:extLst>
                  </p:cNvPr>
                  <p:cNvSpPr/>
                  <p:nvPr/>
                </p:nvSpPr>
                <p:spPr>
                  <a:xfrm>
                    <a:off x="1888807" y="3892296"/>
                    <a:ext cx="155448" cy="155448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37" name="直線コネクタ 36">
                    <a:extLst>
                      <a:ext uri="{FF2B5EF4-FFF2-40B4-BE49-F238E27FC236}">
                        <a16:creationId xmlns:a16="http://schemas.microsoft.com/office/drawing/2014/main" id="{34C7CB23-A4E0-A14E-8683-EF3058AD8F6D}"/>
                      </a:ext>
                    </a:extLst>
                  </p:cNvPr>
                  <p:cNvCxnSpPr>
                    <a:cxnSpLocks/>
                    <a:stCxn id="35" idx="3"/>
                    <a:endCxn id="36" idx="7"/>
                  </p:cNvCxnSpPr>
                  <p:nvPr/>
                </p:nvCxnSpPr>
                <p:spPr>
                  <a:xfrm flipH="1">
                    <a:off x="2021490" y="3367260"/>
                    <a:ext cx="312694" cy="54780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" name="円/楕円 37">
                    <a:extLst>
                      <a:ext uri="{FF2B5EF4-FFF2-40B4-BE49-F238E27FC236}">
                        <a16:creationId xmlns:a16="http://schemas.microsoft.com/office/drawing/2014/main" id="{F372945F-AD66-7445-96F9-60DF93C5E608}"/>
                      </a:ext>
                    </a:extLst>
                  </p:cNvPr>
                  <p:cNvSpPr/>
                  <p:nvPr/>
                </p:nvSpPr>
                <p:spPr>
                  <a:xfrm>
                    <a:off x="2734030" y="3892296"/>
                    <a:ext cx="155448" cy="155448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39" name="直線コネクタ 38">
                    <a:extLst>
                      <a:ext uri="{FF2B5EF4-FFF2-40B4-BE49-F238E27FC236}">
                        <a16:creationId xmlns:a16="http://schemas.microsoft.com/office/drawing/2014/main" id="{93F8014E-57BA-7046-931F-533763EB8156}"/>
                      </a:ext>
                    </a:extLst>
                  </p:cNvPr>
                  <p:cNvCxnSpPr>
                    <a:cxnSpLocks/>
                    <a:stCxn id="35" idx="5"/>
                    <a:endCxn id="38" idx="1"/>
                  </p:cNvCxnSpPr>
                  <p:nvPr/>
                </p:nvCxnSpPr>
                <p:spPr>
                  <a:xfrm>
                    <a:off x="2444102" y="3367260"/>
                    <a:ext cx="312693" cy="54780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F461C77A-4F7F-1B44-9D18-D8B544BCED8B}"/>
                    </a:ext>
                  </a:extLst>
                </p:cNvPr>
                <p:cNvCxnSpPr>
                  <a:cxnSpLocks/>
                  <a:stCxn id="36" idx="6"/>
                  <a:endCxn id="38" idx="2"/>
                </p:cNvCxnSpPr>
                <p:nvPr/>
              </p:nvCxnSpPr>
              <p:spPr>
                <a:xfrm>
                  <a:off x="6379464" y="3970019"/>
                  <a:ext cx="6897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円/楕円 39">
                <a:extLst>
                  <a:ext uri="{FF2B5EF4-FFF2-40B4-BE49-F238E27FC236}">
                    <a16:creationId xmlns:a16="http://schemas.microsoft.com/office/drawing/2014/main" id="{C997153C-B297-A04D-A4F5-2F65241F46DD}"/>
                  </a:ext>
                </a:extLst>
              </p:cNvPr>
              <p:cNvSpPr/>
              <p:nvPr/>
            </p:nvSpPr>
            <p:spPr>
              <a:xfrm>
                <a:off x="4789672" y="4876651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1D69DD99-B916-2644-9A16-0304906C69C6}"/>
                  </a:ext>
                </a:extLst>
              </p:cNvPr>
              <p:cNvCxnSpPr>
                <a:cxnSpLocks/>
                <a:stCxn id="38" idx="4"/>
                <a:endCxn id="40" idx="0"/>
              </p:cNvCxnSpPr>
              <p:nvPr/>
            </p:nvCxnSpPr>
            <p:spPr>
              <a:xfrm>
                <a:off x="4867396" y="4300983"/>
                <a:ext cx="0" cy="5756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円/楕円 49">
                <a:extLst>
                  <a:ext uri="{FF2B5EF4-FFF2-40B4-BE49-F238E27FC236}">
                    <a16:creationId xmlns:a16="http://schemas.microsoft.com/office/drawing/2014/main" id="{2C86A64B-2228-5645-AAE6-B61E739FC2A1}"/>
                  </a:ext>
                </a:extLst>
              </p:cNvPr>
              <p:cNvSpPr/>
              <p:nvPr/>
            </p:nvSpPr>
            <p:spPr>
              <a:xfrm>
                <a:off x="3944449" y="4876651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A566C9C0-A1B3-404E-B871-518C17E87FB1}"/>
                  </a:ext>
                </a:extLst>
              </p:cNvPr>
              <p:cNvCxnSpPr>
                <a:cxnSpLocks/>
                <a:stCxn id="40" idx="2"/>
                <a:endCxn id="50" idx="6"/>
              </p:cNvCxnSpPr>
              <p:nvPr/>
            </p:nvCxnSpPr>
            <p:spPr>
              <a:xfrm flipH="1">
                <a:off x="4099897" y="4954375"/>
                <a:ext cx="689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ABBF7FF3-8C3A-D143-815C-A9DB73442129}"/>
                  </a:ext>
                </a:extLst>
              </p:cNvPr>
              <p:cNvCxnSpPr>
                <a:cxnSpLocks/>
                <a:stCxn id="36" idx="4"/>
                <a:endCxn id="50" idx="0"/>
              </p:cNvCxnSpPr>
              <p:nvPr/>
            </p:nvCxnSpPr>
            <p:spPr>
              <a:xfrm>
                <a:off x="4022173" y="4300983"/>
                <a:ext cx="0" cy="5756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右矢印 58">
              <a:extLst>
                <a:ext uri="{FF2B5EF4-FFF2-40B4-BE49-F238E27FC236}">
                  <a16:creationId xmlns:a16="http://schemas.microsoft.com/office/drawing/2014/main" id="{AF489966-3F6E-DA49-A660-46F880F065E0}"/>
                </a:ext>
              </a:extLst>
            </p:cNvPr>
            <p:cNvSpPr/>
            <p:nvPr/>
          </p:nvSpPr>
          <p:spPr>
            <a:xfrm>
              <a:off x="3653310" y="4143387"/>
              <a:ext cx="667512" cy="3290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6B7C9351-8695-8B40-A2F4-1A2BD74129E5}"/>
                  </a:ext>
                </a:extLst>
              </p:cNvPr>
              <p:cNvSpPr/>
              <p:nvPr/>
            </p:nvSpPr>
            <p:spPr>
              <a:xfrm>
                <a:off x="3113748" y="3007629"/>
                <a:ext cx="48705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i="1" dirty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6B7C9351-8695-8B40-A2F4-1A2BD74129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748" y="3007629"/>
                <a:ext cx="487056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79A1A752-572B-3F44-A2CA-6244FACB4530}"/>
                  </a:ext>
                </a:extLst>
              </p:cNvPr>
              <p:cNvSpPr/>
              <p:nvPr/>
            </p:nvSpPr>
            <p:spPr>
              <a:xfrm>
                <a:off x="5556180" y="2989971"/>
                <a:ext cx="4610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0" i="1" dirty="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79A1A752-572B-3F44-A2CA-6244FACB45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6180" y="2989971"/>
                <a:ext cx="46108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839628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60D85B-B48E-D740-979E-E4C5971E9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Homomorphism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918958D-02B8-9E40-9D24-393E59E5F5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ja-JP" dirty="0"/>
                  <a:t>Consider two hypergraphs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,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 →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is a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homomorphism</a:t>
                </a:r>
                <a:r>
                  <a:rPr lang="en-US" altLang="ja-JP" dirty="0"/>
                  <a:t> if </a:t>
                </a:r>
                <a14:m>
                  <m:oMath xmlns:m="http://schemas.openxmlformats.org/officeDocument/2006/math">
                    <m:r>
                      <a:rPr lang="en-US" altLang="ja-JP" dirty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,…,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ja-JP" i="1" dirty="0">
                        <a:latin typeface="Cambria Math" panose="02040503050406030204" pitchFamily="18" charset="0"/>
                      </a:rPr>
                      <m:t>}∈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 for any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altLang="ja-JP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ja-JP" b="0" i="1" dirty="0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altLang="ja-JP" i="1" dirty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pPr marL="0" indent="0">
                  <a:buNone/>
                </a:pP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is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>
                    <a:solidFill>
                      <a:srgbClr val="FF0000"/>
                    </a:solidFill>
                  </a:rPr>
                  <a:t>-free</a:t>
                </a:r>
                <a:r>
                  <a:rPr lang="en-US" altLang="ja-JP" dirty="0"/>
                  <a:t> if there is no homomorphism from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to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.</a:t>
                </a:r>
                <a:endParaRPr lang="ja-JP" altLang="en-US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A918958D-02B8-9E40-9D24-393E59E5F5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F4B054A-DAEB-AC43-A36F-4EA1EBC95F10}"/>
              </a:ext>
            </a:extLst>
          </p:cNvPr>
          <p:cNvGrpSpPr/>
          <p:nvPr/>
        </p:nvGrpSpPr>
        <p:grpSpPr>
          <a:xfrm>
            <a:off x="2856941" y="3572483"/>
            <a:ext cx="3430119" cy="1544283"/>
            <a:chOff x="2310868" y="3572483"/>
            <a:chExt cx="3430119" cy="154428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9909908-AF60-8149-87B0-FDF5AD564214}"/>
                </a:ext>
              </a:extLst>
            </p:cNvPr>
            <p:cNvGrpSpPr/>
            <p:nvPr/>
          </p:nvGrpSpPr>
          <p:grpSpPr>
            <a:xfrm>
              <a:off x="2310868" y="3901342"/>
              <a:ext cx="1000671" cy="813167"/>
              <a:chOff x="6224016" y="3234576"/>
              <a:chExt cx="1000671" cy="813167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B5D6D8B-B052-D344-903B-CE6E483E3A27}"/>
                  </a:ext>
                </a:extLst>
              </p:cNvPr>
              <p:cNvGrpSpPr/>
              <p:nvPr/>
            </p:nvGrpSpPr>
            <p:grpSpPr>
              <a:xfrm>
                <a:off x="6224016" y="3234576"/>
                <a:ext cx="1000671" cy="813167"/>
                <a:chOff x="1888807" y="3234577"/>
                <a:chExt cx="1000671" cy="813167"/>
              </a:xfrm>
            </p:grpSpPr>
            <p:sp>
              <p:nvSpPr>
                <p:cNvPr id="27" name="円/楕円 26">
                  <a:extLst>
                    <a:ext uri="{FF2B5EF4-FFF2-40B4-BE49-F238E27FC236}">
                      <a16:creationId xmlns:a16="http://schemas.microsoft.com/office/drawing/2014/main" id="{EE988278-7720-0541-8F37-76675D478C59}"/>
                    </a:ext>
                  </a:extLst>
                </p:cNvPr>
                <p:cNvSpPr/>
                <p:nvPr/>
              </p:nvSpPr>
              <p:spPr>
                <a:xfrm>
                  <a:off x="2311419" y="3234577"/>
                  <a:ext cx="155448" cy="155448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円/楕円 27">
                  <a:extLst>
                    <a:ext uri="{FF2B5EF4-FFF2-40B4-BE49-F238E27FC236}">
                      <a16:creationId xmlns:a16="http://schemas.microsoft.com/office/drawing/2014/main" id="{633745C0-5AFD-1F40-9FE0-F54AD9B46D9B}"/>
                    </a:ext>
                  </a:extLst>
                </p:cNvPr>
                <p:cNvSpPr/>
                <p:nvPr/>
              </p:nvSpPr>
              <p:spPr>
                <a:xfrm>
                  <a:off x="1888807" y="3892296"/>
                  <a:ext cx="155448" cy="15544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F3DCE2CD-D9C9-F248-AD93-AD3B596BC83A}"/>
                    </a:ext>
                  </a:extLst>
                </p:cNvPr>
                <p:cNvCxnSpPr>
                  <a:cxnSpLocks/>
                  <a:stCxn id="27" idx="3"/>
                  <a:endCxn id="28" idx="7"/>
                </p:cNvCxnSpPr>
                <p:nvPr/>
              </p:nvCxnSpPr>
              <p:spPr>
                <a:xfrm flipH="1">
                  <a:off x="2021490" y="3367260"/>
                  <a:ext cx="312694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円/楕円 29">
                  <a:extLst>
                    <a:ext uri="{FF2B5EF4-FFF2-40B4-BE49-F238E27FC236}">
                      <a16:creationId xmlns:a16="http://schemas.microsoft.com/office/drawing/2014/main" id="{B515AE56-933F-304F-8339-736E67864E9D}"/>
                    </a:ext>
                  </a:extLst>
                </p:cNvPr>
                <p:cNvSpPr/>
                <p:nvPr/>
              </p:nvSpPr>
              <p:spPr>
                <a:xfrm>
                  <a:off x="2734030" y="3892296"/>
                  <a:ext cx="155448" cy="15544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05D7BF43-FD04-634B-B997-31FB8DECA8F7}"/>
                    </a:ext>
                  </a:extLst>
                </p:cNvPr>
                <p:cNvCxnSpPr>
                  <a:cxnSpLocks/>
                  <a:stCxn id="27" idx="5"/>
                  <a:endCxn id="30" idx="1"/>
                </p:cNvCxnSpPr>
                <p:nvPr/>
              </p:nvCxnSpPr>
              <p:spPr>
                <a:xfrm>
                  <a:off x="2444102" y="3367260"/>
                  <a:ext cx="312693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C68123C2-EF0B-304A-AD9F-A6F24417D8CF}"/>
                  </a:ext>
                </a:extLst>
              </p:cNvPr>
              <p:cNvCxnSpPr>
                <a:cxnSpLocks/>
                <a:stCxn id="28" idx="6"/>
                <a:endCxn id="30" idx="2"/>
              </p:cNvCxnSpPr>
              <p:nvPr/>
            </p:nvCxnSpPr>
            <p:spPr>
              <a:xfrm>
                <a:off x="6379464" y="3970019"/>
                <a:ext cx="689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1218505-E52D-9D4A-95DC-A669A3AC5826}"/>
                </a:ext>
              </a:extLst>
            </p:cNvPr>
            <p:cNvGrpSpPr/>
            <p:nvPr/>
          </p:nvGrpSpPr>
          <p:grpSpPr>
            <a:xfrm>
              <a:off x="4740316" y="3572483"/>
              <a:ext cx="1000671" cy="1544283"/>
              <a:chOff x="3944449" y="3487816"/>
              <a:chExt cx="1000671" cy="1544283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30236F6D-4E97-DD4E-B6A3-C7287F4BE9D6}"/>
                  </a:ext>
                </a:extLst>
              </p:cNvPr>
              <p:cNvGrpSpPr/>
              <p:nvPr/>
            </p:nvGrpSpPr>
            <p:grpSpPr>
              <a:xfrm>
                <a:off x="3944449" y="3487816"/>
                <a:ext cx="1000671" cy="813167"/>
                <a:chOff x="6224016" y="3234576"/>
                <a:chExt cx="1000671" cy="813167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A7D2607D-CD42-974D-9A4C-B0EEEB2BB0DC}"/>
                    </a:ext>
                  </a:extLst>
                </p:cNvPr>
                <p:cNvGrpSpPr/>
                <p:nvPr/>
              </p:nvGrpSpPr>
              <p:grpSpPr>
                <a:xfrm>
                  <a:off x="6224016" y="3234576"/>
                  <a:ext cx="1000671" cy="813167"/>
                  <a:chOff x="1888807" y="3234577"/>
                  <a:chExt cx="1000671" cy="813167"/>
                </a:xfrm>
              </p:grpSpPr>
              <p:sp>
                <p:nvSpPr>
                  <p:cNvPr id="35" name="円/楕円 34">
                    <a:extLst>
                      <a:ext uri="{FF2B5EF4-FFF2-40B4-BE49-F238E27FC236}">
                        <a16:creationId xmlns:a16="http://schemas.microsoft.com/office/drawing/2014/main" id="{2F5E7C44-9A70-9846-BC55-770E10A76013}"/>
                      </a:ext>
                    </a:extLst>
                  </p:cNvPr>
                  <p:cNvSpPr/>
                  <p:nvPr/>
                </p:nvSpPr>
                <p:spPr>
                  <a:xfrm>
                    <a:off x="2311419" y="3234577"/>
                    <a:ext cx="155448" cy="155448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円/楕円 35">
                    <a:extLst>
                      <a:ext uri="{FF2B5EF4-FFF2-40B4-BE49-F238E27FC236}">
                        <a16:creationId xmlns:a16="http://schemas.microsoft.com/office/drawing/2014/main" id="{73156BD2-350A-294B-B2DA-21716B6B8913}"/>
                      </a:ext>
                    </a:extLst>
                  </p:cNvPr>
                  <p:cNvSpPr/>
                  <p:nvPr/>
                </p:nvSpPr>
                <p:spPr>
                  <a:xfrm>
                    <a:off x="1888807" y="3892296"/>
                    <a:ext cx="155448" cy="1554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37" name="直線コネクタ 36">
                    <a:extLst>
                      <a:ext uri="{FF2B5EF4-FFF2-40B4-BE49-F238E27FC236}">
                        <a16:creationId xmlns:a16="http://schemas.microsoft.com/office/drawing/2014/main" id="{34C7CB23-A4E0-A14E-8683-EF3058AD8F6D}"/>
                      </a:ext>
                    </a:extLst>
                  </p:cNvPr>
                  <p:cNvCxnSpPr>
                    <a:cxnSpLocks/>
                    <a:stCxn id="35" idx="3"/>
                    <a:endCxn id="36" idx="7"/>
                  </p:cNvCxnSpPr>
                  <p:nvPr/>
                </p:nvCxnSpPr>
                <p:spPr>
                  <a:xfrm flipH="1">
                    <a:off x="2021490" y="3367260"/>
                    <a:ext cx="312694" cy="54780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" name="円/楕円 37">
                    <a:extLst>
                      <a:ext uri="{FF2B5EF4-FFF2-40B4-BE49-F238E27FC236}">
                        <a16:creationId xmlns:a16="http://schemas.microsoft.com/office/drawing/2014/main" id="{F372945F-AD66-7445-96F9-60DF93C5E608}"/>
                      </a:ext>
                    </a:extLst>
                  </p:cNvPr>
                  <p:cNvSpPr/>
                  <p:nvPr/>
                </p:nvSpPr>
                <p:spPr>
                  <a:xfrm>
                    <a:off x="2734030" y="3892296"/>
                    <a:ext cx="155448" cy="1554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39" name="直線コネクタ 38">
                    <a:extLst>
                      <a:ext uri="{FF2B5EF4-FFF2-40B4-BE49-F238E27FC236}">
                        <a16:creationId xmlns:a16="http://schemas.microsoft.com/office/drawing/2014/main" id="{93F8014E-57BA-7046-931F-533763EB8156}"/>
                      </a:ext>
                    </a:extLst>
                  </p:cNvPr>
                  <p:cNvCxnSpPr>
                    <a:cxnSpLocks/>
                    <a:stCxn id="35" idx="5"/>
                    <a:endCxn id="38" idx="1"/>
                  </p:cNvCxnSpPr>
                  <p:nvPr/>
                </p:nvCxnSpPr>
                <p:spPr>
                  <a:xfrm>
                    <a:off x="2444102" y="3367260"/>
                    <a:ext cx="312693" cy="54780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F461C77A-4F7F-1B44-9D18-D8B544BCED8B}"/>
                    </a:ext>
                  </a:extLst>
                </p:cNvPr>
                <p:cNvCxnSpPr>
                  <a:cxnSpLocks/>
                  <a:stCxn id="36" idx="6"/>
                  <a:endCxn id="38" idx="2"/>
                </p:cNvCxnSpPr>
                <p:nvPr/>
              </p:nvCxnSpPr>
              <p:spPr>
                <a:xfrm>
                  <a:off x="6379464" y="3970019"/>
                  <a:ext cx="6897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円/楕円 39">
                <a:extLst>
                  <a:ext uri="{FF2B5EF4-FFF2-40B4-BE49-F238E27FC236}">
                    <a16:creationId xmlns:a16="http://schemas.microsoft.com/office/drawing/2014/main" id="{C997153C-B297-A04D-A4F5-2F65241F46DD}"/>
                  </a:ext>
                </a:extLst>
              </p:cNvPr>
              <p:cNvSpPr/>
              <p:nvPr/>
            </p:nvSpPr>
            <p:spPr>
              <a:xfrm>
                <a:off x="4789672" y="4876651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1D69DD99-B916-2644-9A16-0304906C69C6}"/>
                  </a:ext>
                </a:extLst>
              </p:cNvPr>
              <p:cNvCxnSpPr>
                <a:cxnSpLocks/>
                <a:stCxn id="38" idx="4"/>
                <a:endCxn id="40" idx="0"/>
              </p:cNvCxnSpPr>
              <p:nvPr/>
            </p:nvCxnSpPr>
            <p:spPr>
              <a:xfrm>
                <a:off x="4867396" y="4300983"/>
                <a:ext cx="0" cy="5756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円/楕円 49">
                <a:extLst>
                  <a:ext uri="{FF2B5EF4-FFF2-40B4-BE49-F238E27FC236}">
                    <a16:creationId xmlns:a16="http://schemas.microsoft.com/office/drawing/2014/main" id="{2C86A64B-2228-5645-AAE6-B61E739FC2A1}"/>
                  </a:ext>
                </a:extLst>
              </p:cNvPr>
              <p:cNvSpPr/>
              <p:nvPr/>
            </p:nvSpPr>
            <p:spPr>
              <a:xfrm>
                <a:off x="3944449" y="4876651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A566C9C0-A1B3-404E-B871-518C17E87FB1}"/>
                  </a:ext>
                </a:extLst>
              </p:cNvPr>
              <p:cNvCxnSpPr>
                <a:cxnSpLocks/>
                <a:stCxn id="40" idx="2"/>
                <a:endCxn id="50" idx="6"/>
              </p:cNvCxnSpPr>
              <p:nvPr/>
            </p:nvCxnSpPr>
            <p:spPr>
              <a:xfrm flipH="1">
                <a:off x="4099897" y="4954375"/>
                <a:ext cx="689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ABBF7FF3-8C3A-D143-815C-A9DB73442129}"/>
                  </a:ext>
                </a:extLst>
              </p:cNvPr>
              <p:cNvCxnSpPr>
                <a:cxnSpLocks/>
                <a:stCxn id="36" idx="4"/>
                <a:endCxn id="50" idx="0"/>
              </p:cNvCxnSpPr>
              <p:nvPr/>
            </p:nvCxnSpPr>
            <p:spPr>
              <a:xfrm>
                <a:off x="4022173" y="4300983"/>
                <a:ext cx="0" cy="5756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右矢印 58">
              <a:extLst>
                <a:ext uri="{FF2B5EF4-FFF2-40B4-BE49-F238E27FC236}">
                  <a16:creationId xmlns:a16="http://schemas.microsoft.com/office/drawing/2014/main" id="{AF489966-3F6E-DA49-A660-46F880F065E0}"/>
                </a:ext>
              </a:extLst>
            </p:cNvPr>
            <p:cNvSpPr/>
            <p:nvPr/>
          </p:nvSpPr>
          <p:spPr>
            <a:xfrm>
              <a:off x="3653310" y="4143387"/>
              <a:ext cx="667512" cy="3290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C2C95847-8619-9441-A7A5-1E0B78175ACC}"/>
                  </a:ext>
                </a:extLst>
              </p:cNvPr>
              <p:cNvSpPr/>
              <p:nvPr/>
            </p:nvSpPr>
            <p:spPr>
              <a:xfrm>
                <a:off x="3113748" y="3007629"/>
                <a:ext cx="48705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i="1" dirty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C2C95847-8619-9441-A7A5-1E0B78175A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748" y="3007629"/>
                <a:ext cx="487056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45E7033C-D65D-A34F-A868-C58C935C2A53}"/>
                  </a:ext>
                </a:extLst>
              </p:cNvPr>
              <p:cNvSpPr/>
              <p:nvPr/>
            </p:nvSpPr>
            <p:spPr>
              <a:xfrm>
                <a:off x="5556180" y="2989971"/>
                <a:ext cx="4610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0" i="1" dirty="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45E7033C-D65D-A34F-A868-C58C935C2A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6180" y="2989971"/>
                <a:ext cx="46108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72426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2B4385-34AD-944F-9452-C4F7804C7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Homomorphism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EA86AB2F-B101-B246-B409-7B1CBA0533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kumimoji="1" lang="en-US" altLang="ja-JP" dirty="0"/>
                  <a:t>-freeness (in this talk) </a:t>
                </a:r>
                <a:r>
                  <a:rPr kumimoji="1" lang="ja-JP" altLang="en-US"/>
                  <a:t>≠</a:t>
                </a:r>
                <a:r>
                  <a:rPr kumimoji="1" lang="en-US" altLang="ja-JP" dirty="0"/>
                  <a:t> </a:t>
                </a:r>
                <a:r>
                  <a:rPr lang="en-US" altLang="ja-JP" dirty="0"/>
                  <a:t>having no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 as a subgraph</a:t>
                </a:r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kumimoji="1" lang="en-US" altLang="ja-JP" dirty="0"/>
              </a:p>
              <a:p>
                <a:pPr marL="0" indent="0">
                  <a:buNone/>
                </a:pPr>
                <a:endParaRPr lang="en-US" altLang="ja-JP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is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injective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>
                    <a:solidFill>
                      <a:srgbClr val="FF0000"/>
                    </a:solidFill>
                  </a:rPr>
                  <a:t>-free</a:t>
                </a:r>
                <a:r>
                  <a:rPr lang="en-US" altLang="ja-JP" dirty="0"/>
                  <a:t> if there is no injective homomorphism from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to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pPr marL="0" indent="0" algn="ctr">
                  <a:buNone/>
                </a:pPr>
                <a:r>
                  <a:rPr lang="en-US" altLang="ja-JP" dirty="0"/>
                  <a:t>Injective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-freeness = having no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 as a subgraph</a:t>
                </a:r>
                <a:endParaRPr kumimoji="1" lang="ja-JP" altLang="en-US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EA86AB2F-B101-B246-B409-7B1CBA0533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4" t="-514" r="-3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8C9D6BE4-AEF5-6B49-A010-6D91AABF1C73}"/>
              </a:ext>
            </a:extLst>
          </p:cNvPr>
          <p:cNvGrpSpPr/>
          <p:nvPr/>
        </p:nvGrpSpPr>
        <p:grpSpPr>
          <a:xfrm>
            <a:off x="2860413" y="2374453"/>
            <a:ext cx="3423175" cy="1544283"/>
            <a:chOff x="2643752" y="2031549"/>
            <a:chExt cx="3423175" cy="154428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1E75A2C-8A33-C94F-8C59-3EB9F47992B6}"/>
                </a:ext>
              </a:extLst>
            </p:cNvPr>
            <p:cNvGrpSpPr/>
            <p:nvPr/>
          </p:nvGrpSpPr>
          <p:grpSpPr>
            <a:xfrm>
              <a:off x="5066256" y="2031549"/>
              <a:ext cx="1000671" cy="1544283"/>
              <a:chOff x="3944449" y="3487816"/>
              <a:chExt cx="1000671" cy="1544283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89CE09B-653D-4B47-8D68-80AE79609F74}"/>
                  </a:ext>
                </a:extLst>
              </p:cNvPr>
              <p:cNvGrpSpPr/>
              <p:nvPr/>
            </p:nvGrpSpPr>
            <p:grpSpPr>
              <a:xfrm>
                <a:off x="3944449" y="3487816"/>
                <a:ext cx="1000671" cy="813167"/>
                <a:chOff x="6224016" y="3234576"/>
                <a:chExt cx="1000671" cy="813167"/>
              </a:xfrm>
            </p:grpSpPr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33D2E405-BC74-DC43-B209-F2BB487AEBBB}"/>
                    </a:ext>
                  </a:extLst>
                </p:cNvPr>
                <p:cNvGrpSpPr/>
                <p:nvPr/>
              </p:nvGrpSpPr>
              <p:grpSpPr>
                <a:xfrm>
                  <a:off x="6224016" y="3234576"/>
                  <a:ext cx="1000671" cy="813167"/>
                  <a:chOff x="1888807" y="3234577"/>
                  <a:chExt cx="1000671" cy="813167"/>
                </a:xfrm>
              </p:grpSpPr>
              <p:sp>
                <p:nvSpPr>
                  <p:cNvPr id="16" name="円/楕円 15">
                    <a:extLst>
                      <a:ext uri="{FF2B5EF4-FFF2-40B4-BE49-F238E27FC236}">
                        <a16:creationId xmlns:a16="http://schemas.microsoft.com/office/drawing/2014/main" id="{4FE09598-6889-7D4A-AC25-4E6317D1F244}"/>
                      </a:ext>
                    </a:extLst>
                  </p:cNvPr>
                  <p:cNvSpPr/>
                  <p:nvPr/>
                </p:nvSpPr>
                <p:spPr>
                  <a:xfrm>
                    <a:off x="2311419" y="3234577"/>
                    <a:ext cx="155448" cy="155448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円/楕円 16">
                    <a:extLst>
                      <a:ext uri="{FF2B5EF4-FFF2-40B4-BE49-F238E27FC236}">
                        <a16:creationId xmlns:a16="http://schemas.microsoft.com/office/drawing/2014/main" id="{CEC375D6-64C1-9242-962D-DAE75BE61C39}"/>
                      </a:ext>
                    </a:extLst>
                  </p:cNvPr>
                  <p:cNvSpPr/>
                  <p:nvPr/>
                </p:nvSpPr>
                <p:spPr>
                  <a:xfrm>
                    <a:off x="1888807" y="3892296"/>
                    <a:ext cx="155448" cy="1554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8" name="直線コネクタ 17">
                    <a:extLst>
                      <a:ext uri="{FF2B5EF4-FFF2-40B4-BE49-F238E27FC236}">
                        <a16:creationId xmlns:a16="http://schemas.microsoft.com/office/drawing/2014/main" id="{F0499D1D-A5B5-374F-9393-8D901F49F664}"/>
                      </a:ext>
                    </a:extLst>
                  </p:cNvPr>
                  <p:cNvCxnSpPr>
                    <a:cxnSpLocks/>
                    <a:stCxn id="16" idx="3"/>
                    <a:endCxn id="17" idx="7"/>
                  </p:cNvCxnSpPr>
                  <p:nvPr/>
                </p:nvCxnSpPr>
                <p:spPr>
                  <a:xfrm flipH="1">
                    <a:off x="2021490" y="3367260"/>
                    <a:ext cx="312694" cy="54780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円/楕円 18">
                    <a:extLst>
                      <a:ext uri="{FF2B5EF4-FFF2-40B4-BE49-F238E27FC236}">
                        <a16:creationId xmlns:a16="http://schemas.microsoft.com/office/drawing/2014/main" id="{1C75BD2B-14E4-1C4A-8756-13D0526560A2}"/>
                      </a:ext>
                    </a:extLst>
                  </p:cNvPr>
                  <p:cNvSpPr/>
                  <p:nvPr/>
                </p:nvSpPr>
                <p:spPr>
                  <a:xfrm>
                    <a:off x="2734030" y="3892296"/>
                    <a:ext cx="155448" cy="155448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20" name="直線コネクタ 19">
                    <a:extLst>
                      <a:ext uri="{FF2B5EF4-FFF2-40B4-BE49-F238E27FC236}">
                        <a16:creationId xmlns:a16="http://schemas.microsoft.com/office/drawing/2014/main" id="{44C39145-ABD2-CD4E-B53F-6AE4783BF2D6}"/>
                      </a:ext>
                    </a:extLst>
                  </p:cNvPr>
                  <p:cNvCxnSpPr>
                    <a:cxnSpLocks/>
                    <a:stCxn id="16" idx="5"/>
                    <a:endCxn id="19" idx="1"/>
                  </p:cNvCxnSpPr>
                  <p:nvPr/>
                </p:nvCxnSpPr>
                <p:spPr>
                  <a:xfrm>
                    <a:off x="2444102" y="3367260"/>
                    <a:ext cx="312693" cy="54780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" name="直線コネクタ 14">
                  <a:extLst>
                    <a:ext uri="{FF2B5EF4-FFF2-40B4-BE49-F238E27FC236}">
                      <a16:creationId xmlns:a16="http://schemas.microsoft.com/office/drawing/2014/main" id="{B130410D-9564-7F4B-BDE2-94572266AFCF}"/>
                    </a:ext>
                  </a:extLst>
                </p:cNvPr>
                <p:cNvCxnSpPr>
                  <a:cxnSpLocks/>
                  <a:stCxn id="17" idx="6"/>
                  <a:endCxn id="19" idx="2"/>
                </p:cNvCxnSpPr>
                <p:nvPr/>
              </p:nvCxnSpPr>
              <p:spPr>
                <a:xfrm>
                  <a:off x="6379464" y="3970019"/>
                  <a:ext cx="6897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円/楕円 8">
                <a:extLst>
                  <a:ext uri="{FF2B5EF4-FFF2-40B4-BE49-F238E27FC236}">
                    <a16:creationId xmlns:a16="http://schemas.microsoft.com/office/drawing/2014/main" id="{CA495194-C077-FE41-A209-FADDF1F34ACB}"/>
                  </a:ext>
                </a:extLst>
              </p:cNvPr>
              <p:cNvSpPr/>
              <p:nvPr/>
            </p:nvSpPr>
            <p:spPr>
              <a:xfrm>
                <a:off x="4789672" y="4876651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A3C26F19-1115-764E-91E7-C6F3B3789463}"/>
                  </a:ext>
                </a:extLst>
              </p:cNvPr>
              <p:cNvCxnSpPr>
                <a:cxnSpLocks/>
                <a:stCxn id="19" idx="4"/>
                <a:endCxn id="9" idx="0"/>
              </p:cNvCxnSpPr>
              <p:nvPr/>
            </p:nvCxnSpPr>
            <p:spPr>
              <a:xfrm>
                <a:off x="4867396" y="4300983"/>
                <a:ext cx="0" cy="5756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円/楕円 10">
                <a:extLst>
                  <a:ext uri="{FF2B5EF4-FFF2-40B4-BE49-F238E27FC236}">
                    <a16:creationId xmlns:a16="http://schemas.microsoft.com/office/drawing/2014/main" id="{F18B0074-5168-DE47-A3F7-57F56076E724}"/>
                  </a:ext>
                </a:extLst>
              </p:cNvPr>
              <p:cNvSpPr/>
              <p:nvPr/>
            </p:nvSpPr>
            <p:spPr>
              <a:xfrm>
                <a:off x="3944449" y="4876651"/>
                <a:ext cx="155448" cy="15544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39B34775-4F9A-2442-8F72-6B72AA60577A}"/>
                  </a:ext>
                </a:extLst>
              </p:cNvPr>
              <p:cNvCxnSpPr>
                <a:cxnSpLocks/>
                <a:stCxn id="9" idx="2"/>
                <a:endCxn id="11" idx="6"/>
              </p:cNvCxnSpPr>
              <p:nvPr/>
            </p:nvCxnSpPr>
            <p:spPr>
              <a:xfrm flipH="1">
                <a:off x="4099897" y="4954375"/>
                <a:ext cx="689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8E1E5D38-CC01-FC40-A75F-31A902D4D59F}"/>
                  </a:ext>
                </a:extLst>
              </p:cNvPr>
              <p:cNvCxnSpPr>
                <a:cxnSpLocks/>
                <a:stCxn id="17" idx="4"/>
                <a:endCxn id="11" idx="0"/>
              </p:cNvCxnSpPr>
              <p:nvPr/>
            </p:nvCxnSpPr>
            <p:spPr>
              <a:xfrm>
                <a:off x="4022173" y="4300983"/>
                <a:ext cx="0" cy="5756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右矢印 6">
              <a:extLst>
                <a:ext uri="{FF2B5EF4-FFF2-40B4-BE49-F238E27FC236}">
                  <a16:creationId xmlns:a16="http://schemas.microsoft.com/office/drawing/2014/main" id="{AA9C6CD6-EA6F-B345-B068-45C4DE2428FA}"/>
                </a:ext>
              </a:extLst>
            </p:cNvPr>
            <p:cNvSpPr/>
            <p:nvPr/>
          </p:nvSpPr>
          <p:spPr>
            <a:xfrm>
              <a:off x="3979250" y="2602453"/>
              <a:ext cx="667512" cy="3290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5D00D361-7367-0447-8C9A-F766042ABB69}"/>
                </a:ext>
              </a:extLst>
            </p:cNvPr>
            <p:cNvGrpSpPr/>
            <p:nvPr/>
          </p:nvGrpSpPr>
          <p:grpSpPr>
            <a:xfrm>
              <a:off x="2643752" y="2051639"/>
              <a:ext cx="1000671" cy="1446469"/>
              <a:chOff x="2856941" y="3901342"/>
              <a:chExt cx="1000671" cy="1446469"/>
            </a:xfrm>
          </p:grpSpPr>
          <p:sp>
            <p:nvSpPr>
              <p:cNvPr id="23" name="円/楕円 22">
                <a:extLst>
                  <a:ext uri="{FF2B5EF4-FFF2-40B4-BE49-F238E27FC236}">
                    <a16:creationId xmlns:a16="http://schemas.microsoft.com/office/drawing/2014/main" id="{002E6A1C-ABAC-FE49-B0F5-4C76587EF300}"/>
                  </a:ext>
                </a:extLst>
              </p:cNvPr>
              <p:cNvSpPr/>
              <p:nvPr/>
            </p:nvSpPr>
            <p:spPr>
              <a:xfrm>
                <a:off x="3279553" y="3901342"/>
                <a:ext cx="155448" cy="155448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円/楕円 23">
                <a:extLst>
                  <a:ext uri="{FF2B5EF4-FFF2-40B4-BE49-F238E27FC236}">
                    <a16:creationId xmlns:a16="http://schemas.microsoft.com/office/drawing/2014/main" id="{F98CDBC5-4BC3-6945-B274-605A093F6528}"/>
                  </a:ext>
                </a:extLst>
              </p:cNvPr>
              <p:cNvSpPr/>
              <p:nvPr/>
            </p:nvSpPr>
            <p:spPr>
              <a:xfrm>
                <a:off x="2856941" y="4559061"/>
                <a:ext cx="155448" cy="155448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36683234-BC5B-1F48-92B9-7FBD91A0137E}"/>
                  </a:ext>
                </a:extLst>
              </p:cNvPr>
              <p:cNvCxnSpPr>
                <a:cxnSpLocks/>
                <a:stCxn id="23" idx="3"/>
                <a:endCxn id="24" idx="7"/>
              </p:cNvCxnSpPr>
              <p:nvPr/>
            </p:nvCxnSpPr>
            <p:spPr>
              <a:xfrm flipH="1">
                <a:off x="2989624" y="4034025"/>
                <a:ext cx="312694" cy="54780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円/楕円 25">
                <a:extLst>
                  <a:ext uri="{FF2B5EF4-FFF2-40B4-BE49-F238E27FC236}">
                    <a16:creationId xmlns:a16="http://schemas.microsoft.com/office/drawing/2014/main" id="{14E52827-AD61-244A-8507-0B599705601A}"/>
                  </a:ext>
                </a:extLst>
              </p:cNvPr>
              <p:cNvSpPr/>
              <p:nvPr/>
            </p:nvSpPr>
            <p:spPr>
              <a:xfrm>
                <a:off x="3702164" y="4559061"/>
                <a:ext cx="155448" cy="155448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38B0525F-A324-5643-A227-2FC108F197DA}"/>
                  </a:ext>
                </a:extLst>
              </p:cNvPr>
              <p:cNvCxnSpPr>
                <a:cxnSpLocks/>
                <a:stCxn id="23" idx="5"/>
                <a:endCxn id="26" idx="1"/>
              </p:cNvCxnSpPr>
              <p:nvPr/>
            </p:nvCxnSpPr>
            <p:spPr>
              <a:xfrm>
                <a:off x="3412236" y="4034025"/>
                <a:ext cx="312693" cy="54780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1481DF03-DC4B-4347-B653-EB02C15CEDA4}"/>
                  </a:ext>
                </a:extLst>
              </p:cNvPr>
              <p:cNvCxnSpPr>
                <a:cxnSpLocks/>
                <a:stCxn id="24" idx="6"/>
                <a:endCxn id="26" idx="2"/>
              </p:cNvCxnSpPr>
              <p:nvPr/>
            </p:nvCxnSpPr>
            <p:spPr>
              <a:xfrm>
                <a:off x="3012389" y="4636785"/>
                <a:ext cx="689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円/楕円 28">
                <a:extLst>
                  <a:ext uri="{FF2B5EF4-FFF2-40B4-BE49-F238E27FC236}">
                    <a16:creationId xmlns:a16="http://schemas.microsoft.com/office/drawing/2014/main" id="{A382B028-7759-1142-8FAE-79D1CC2428DD}"/>
                  </a:ext>
                </a:extLst>
              </p:cNvPr>
              <p:cNvSpPr/>
              <p:nvPr/>
            </p:nvSpPr>
            <p:spPr>
              <a:xfrm>
                <a:off x="3278198" y="5192363"/>
                <a:ext cx="155448" cy="155448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BF76F369-7B25-834B-9BED-8BFCAAAE73F9}"/>
                  </a:ext>
                </a:extLst>
              </p:cNvPr>
              <p:cNvCxnSpPr>
                <a:cxnSpLocks/>
                <a:stCxn id="29" idx="1"/>
                <a:endCxn id="24" idx="5"/>
              </p:cNvCxnSpPr>
              <p:nvPr/>
            </p:nvCxnSpPr>
            <p:spPr>
              <a:xfrm flipH="1" flipV="1">
                <a:off x="2989624" y="4691744"/>
                <a:ext cx="311339" cy="52338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E09A2F67-4D69-8B4D-835A-6C0372B0905A}"/>
                  </a:ext>
                </a:extLst>
              </p:cNvPr>
              <p:cNvCxnSpPr>
                <a:cxnSpLocks/>
                <a:stCxn id="29" idx="7"/>
                <a:endCxn id="26" idx="3"/>
              </p:cNvCxnSpPr>
              <p:nvPr/>
            </p:nvCxnSpPr>
            <p:spPr>
              <a:xfrm flipV="1">
                <a:off x="3410881" y="4691744"/>
                <a:ext cx="314048" cy="52338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BEB5EB8-A724-A24A-A9D6-A75AF3D727AC}"/>
                  </a:ext>
                </a:extLst>
              </p:cNvPr>
              <p:cNvSpPr/>
              <p:nvPr/>
            </p:nvSpPr>
            <p:spPr>
              <a:xfrm>
                <a:off x="3113748" y="1864619"/>
                <a:ext cx="48705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i="1" dirty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BEB5EB8-A724-A24A-A9D6-A75AF3D727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748" y="1864619"/>
                <a:ext cx="487056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4BF79A63-5E01-FA47-A671-00DD144B40CC}"/>
                  </a:ext>
                </a:extLst>
              </p:cNvPr>
              <p:cNvSpPr/>
              <p:nvPr/>
            </p:nvSpPr>
            <p:spPr>
              <a:xfrm>
                <a:off x="5556180" y="1846961"/>
                <a:ext cx="4610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0" i="1" dirty="0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ja-JP" altLang="en-US" sz="2400"/>
              </a:p>
            </p:txBody>
          </p:sp>
        </mc:Choice>
        <mc:Fallback xmlns=""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4BF79A63-5E01-FA47-A671-00DD144B40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6180" y="1846961"/>
                <a:ext cx="46108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21489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C26934AA-C338-C449-8036-A764FD8DDA0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kumimoji="1" lang="en-US" altLang="ja-JP" dirty="0"/>
                  <a:t>Testing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kumimoji="1" lang="en-US" altLang="ja-JP" dirty="0"/>
                  <a:t>-freeness</a:t>
                </a:r>
                <a:endParaRPr kumimoji="1" lang="ja-JP" altLang="en-US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C26934AA-C338-C449-8036-A764FD8DDA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5556" b="-4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E50B9138-C5CC-AD40-A778-BD73D47EEF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4"/>
                <a:ext cx="8229600" cy="492941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kumimoji="1" lang="en-US" altLang="ja-JP" dirty="0"/>
                  <a:t>A hypergraph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kumimoji="1" lang="en-US" altLang="ja-JP" dirty="0"/>
                  <a:t> is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kumimoji="1" lang="en-US" altLang="ja-JP" dirty="0">
                    <a:solidFill>
                      <a:srgbClr val="FF0000"/>
                    </a:solidFill>
                  </a:rPr>
                  <a:t>-far</a:t>
                </a:r>
                <a:r>
                  <a:rPr kumimoji="1" lang="en-US" altLang="ja-JP" dirty="0"/>
                  <a:t> from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kumimoji="1" lang="en-US" altLang="ja-JP" dirty="0"/>
                  <a:t>-freeness if removing at most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kumimoji="1" lang="en-US" altLang="ja-JP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b="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kumimoji="1" lang="en-US" altLang="ja-JP" b="0" i="1" dirty="0" smtClean="0">
                        <a:latin typeface="Cambria Math" panose="02040503050406030204" pitchFamily="18" charset="0"/>
                      </a:rPr>
                      <m:t>)|</m:t>
                    </m:r>
                  </m:oMath>
                </a14:m>
                <a:r>
                  <a:rPr kumimoji="1" lang="en-US" altLang="ja-JP" dirty="0"/>
                  <a:t> edges does not make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kumimoji="1" lang="en-US" altLang="ja-JP" dirty="0"/>
                  <a:t> </a:t>
                </a:r>
                <a14:m>
                  <m:oMath xmlns:m="http://schemas.openxmlformats.org/officeDocument/2006/math">
                    <m:r>
                      <a:rPr kumimoji="1"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kumimoji="1" lang="en-US" altLang="ja-JP" dirty="0"/>
                  <a:t>-free.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A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tester</a:t>
                </a:r>
                <a:r>
                  <a:rPr lang="en-US" altLang="ja-JP" dirty="0"/>
                  <a:t> for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-freeness: Given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and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ja-JP" b="0" i="1" dirty="0" smtClean="0">
                        <a:latin typeface="Cambria Math" panose="02040503050406030204" pitchFamily="18" charset="0"/>
                      </a:rPr>
                      <m:t>∈(0,1)</m:t>
                    </m:r>
                  </m:oMath>
                </a14:m>
                <a:r>
                  <a:rPr lang="en-US" altLang="ja-JP" dirty="0"/>
                  <a:t>,</a:t>
                </a:r>
              </a:p>
              <a:p>
                <a:r>
                  <a:rPr lang="en-US" altLang="ja-JP" dirty="0"/>
                  <a:t>accepts </a:t>
                </a:r>
                <a:r>
                  <a:rPr lang="en-US" altLang="ja-JP" dirty="0" err="1"/>
                  <a:t>w.p</a:t>
                </a:r>
                <a:r>
                  <a:rPr lang="en-US" altLang="ja-JP" dirty="0"/>
                  <a:t>.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≥2/3</m:t>
                    </m:r>
                  </m:oMath>
                </a14:m>
                <a:r>
                  <a:rPr lang="en-US" altLang="ja-JP" dirty="0"/>
                  <a:t> if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is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</a:t>
                </a:r>
              </a:p>
              <a:p>
                <a:r>
                  <a:rPr lang="en-US" altLang="ja-JP" dirty="0"/>
                  <a:t>rejects </a:t>
                </a:r>
                <a:r>
                  <a:rPr lang="en-US" altLang="ja-JP" dirty="0" err="1"/>
                  <a:t>w.p</a:t>
                </a:r>
                <a:r>
                  <a:rPr lang="en-US" altLang="ja-JP" dirty="0"/>
                  <a:t>.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≥2/3</m:t>
                    </m:r>
                  </m:oMath>
                </a14:m>
                <a:r>
                  <a:rPr lang="en-US" altLang="ja-JP" dirty="0"/>
                  <a:t> if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altLang="ja-JP" dirty="0"/>
                  <a:t> is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altLang="ja-JP" dirty="0"/>
                  <a:t>-far from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-freeness.</a:t>
                </a:r>
              </a:p>
              <a:p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A tester is of 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one-sided error</a:t>
                </a:r>
                <a:r>
                  <a:rPr lang="en-US" altLang="ja-JP" dirty="0"/>
                  <a:t> if it always accepts when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-free.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 algn="ctr">
                  <a:buNone/>
                </a:pPr>
                <a:r>
                  <a:rPr lang="en-US" altLang="ja-JP" u="sng" dirty="0"/>
                  <a:t>Question</a:t>
                </a:r>
              </a:p>
              <a:p>
                <a:pPr marL="0" indent="0" algn="ctr">
                  <a:buNone/>
                </a:pPr>
                <a:r>
                  <a:rPr lang="en-US" altLang="ja-JP" dirty="0"/>
                  <a:t>Which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altLang="ja-JP" dirty="0"/>
                  <a:t> allows constant-time testing (with one-sided error)?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E50B9138-C5CC-AD40-A778-BD73D47EEF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4"/>
                <a:ext cx="8229600" cy="4929411"/>
              </a:xfrm>
              <a:blipFill>
                <a:blip r:embed="rId3"/>
                <a:stretch>
                  <a:fillRect l="-1235" t="-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23188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5E0F0-FDDD-FC48-B379-642A31F64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Model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A88C1E4-6820-394A-BD82-60AC785984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ja-JP" dirty="0"/>
                  <a:t>As we care about constant-time testability, we assume query accesses to the input (hyper)graph.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Assume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 = {1,…,</m:t>
                    </m:r>
                    <m:r>
                      <a:rPr lang="en-US" altLang="ja-JP" i="1" dirty="0" err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ja-JP" dirty="0"/>
                  <a:t> and we know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For graphs: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Random edge oracle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Random neighbor oracle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Adjacency oracle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Degree oracle</a:t>
                </a:r>
              </a:p>
              <a:p>
                <a:endParaRPr kumimoji="1" lang="en-US" altLang="ja-JP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A88C1E4-6820-394A-BD82-60AC785984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7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ACC51C4E-9514-D840-87A2-CDF17EBFEE57}"/>
              </a:ext>
            </a:extLst>
          </p:cNvPr>
          <p:cNvGrpSpPr/>
          <p:nvPr/>
        </p:nvGrpSpPr>
        <p:grpSpPr>
          <a:xfrm>
            <a:off x="5900752" y="3789430"/>
            <a:ext cx="1000671" cy="1544283"/>
            <a:chOff x="3944449" y="3487816"/>
            <a:chExt cx="1000671" cy="1544283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3CC99F9-518F-244E-B120-205E83B30EA2}"/>
                </a:ext>
              </a:extLst>
            </p:cNvPr>
            <p:cNvGrpSpPr/>
            <p:nvPr/>
          </p:nvGrpSpPr>
          <p:grpSpPr>
            <a:xfrm>
              <a:off x="3944449" y="3487816"/>
              <a:ext cx="1000671" cy="813167"/>
              <a:chOff x="6224016" y="3234576"/>
              <a:chExt cx="1000671" cy="813167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476154F3-69CD-8C4B-9E00-A59885FFC8AE}"/>
                  </a:ext>
                </a:extLst>
              </p:cNvPr>
              <p:cNvGrpSpPr/>
              <p:nvPr/>
            </p:nvGrpSpPr>
            <p:grpSpPr>
              <a:xfrm>
                <a:off x="6224016" y="3234576"/>
                <a:ext cx="1000671" cy="813167"/>
                <a:chOff x="1888807" y="3234577"/>
                <a:chExt cx="1000671" cy="813167"/>
              </a:xfrm>
            </p:grpSpPr>
            <p:sp>
              <p:nvSpPr>
                <p:cNvPr id="42" name="円/楕円 41">
                  <a:extLst>
                    <a:ext uri="{FF2B5EF4-FFF2-40B4-BE49-F238E27FC236}">
                      <a16:creationId xmlns:a16="http://schemas.microsoft.com/office/drawing/2014/main" id="{DEB040D9-964B-4341-B151-EAD17A92EC5D}"/>
                    </a:ext>
                  </a:extLst>
                </p:cNvPr>
                <p:cNvSpPr/>
                <p:nvPr/>
              </p:nvSpPr>
              <p:spPr>
                <a:xfrm>
                  <a:off x="2311419" y="3234577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/楕円 42">
                  <a:extLst>
                    <a:ext uri="{FF2B5EF4-FFF2-40B4-BE49-F238E27FC236}">
                      <a16:creationId xmlns:a16="http://schemas.microsoft.com/office/drawing/2014/main" id="{EB28EA76-EF41-2F45-8A7B-433A9F5B3052}"/>
                    </a:ext>
                  </a:extLst>
                </p:cNvPr>
                <p:cNvSpPr/>
                <p:nvPr/>
              </p:nvSpPr>
              <p:spPr>
                <a:xfrm>
                  <a:off x="1888807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4" name="直線コネクタ 43">
                  <a:extLst>
                    <a:ext uri="{FF2B5EF4-FFF2-40B4-BE49-F238E27FC236}">
                      <a16:creationId xmlns:a16="http://schemas.microsoft.com/office/drawing/2014/main" id="{54D0CA1C-D084-A04B-985F-8672E0B5B265}"/>
                    </a:ext>
                  </a:extLst>
                </p:cNvPr>
                <p:cNvCxnSpPr>
                  <a:cxnSpLocks/>
                  <a:stCxn id="42" idx="3"/>
                  <a:endCxn id="43" idx="7"/>
                </p:cNvCxnSpPr>
                <p:nvPr/>
              </p:nvCxnSpPr>
              <p:spPr>
                <a:xfrm flipH="1">
                  <a:off x="2021490" y="3367260"/>
                  <a:ext cx="312694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円/楕円 44">
                  <a:extLst>
                    <a:ext uri="{FF2B5EF4-FFF2-40B4-BE49-F238E27FC236}">
                      <a16:creationId xmlns:a16="http://schemas.microsoft.com/office/drawing/2014/main" id="{EAF21857-5AEF-8640-A770-9AB88E5D20FD}"/>
                    </a:ext>
                  </a:extLst>
                </p:cNvPr>
                <p:cNvSpPr/>
                <p:nvPr/>
              </p:nvSpPr>
              <p:spPr>
                <a:xfrm>
                  <a:off x="2734030" y="3892296"/>
                  <a:ext cx="155448" cy="1554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6" name="直線コネクタ 45">
                  <a:extLst>
                    <a:ext uri="{FF2B5EF4-FFF2-40B4-BE49-F238E27FC236}">
                      <a16:creationId xmlns:a16="http://schemas.microsoft.com/office/drawing/2014/main" id="{F4F81CAF-19D2-E640-92CA-A0104AB60DA5}"/>
                    </a:ext>
                  </a:extLst>
                </p:cNvPr>
                <p:cNvCxnSpPr>
                  <a:cxnSpLocks/>
                  <a:stCxn id="42" idx="5"/>
                  <a:endCxn id="45" idx="1"/>
                </p:cNvCxnSpPr>
                <p:nvPr/>
              </p:nvCxnSpPr>
              <p:spPr>
                <a:xfrm>
                  <a:off x="2444102" y="3367260"/>
                  <a:ext cx="312693" cy="5478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7FAA0EB6-D420-B34C-853B-E05E3E756AFF}"/>
                  </a:ext>
                </a:extLst>
              </p:cNvPr>
              <p:cNvCxnSpPr>
                <a:cxnSpLocks/>
                <a:stCxn id="43" idx="6"/>
                <a:endCxn id="45" idx="2"/>
              </p:cNvCxnSpPr>
              <p:nvPr/>
            </p:nvCxnSpPr>
            <p:spPr>
              <a:xfrm>
                <a:off x="6379464" y="3970019"/>
                <a:ext cx="68977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円/楕円 34">
              <a:extLst>
                <a:ext uri="{FF2B5EF4-FFF2-40B4-BE49-F238E27FC236}">
                  <a16:creationId xmlns:a16="http://schemas.microsoft.com/office/drawing/2014/main" id="{3800FBC6-D9DF-9149-9C6B-4E7129BDB0FA}"/>
                </a:ext>
              </a:extLst>
            </p:cNvPr>
            <p:cNvSpPr/>
            <p:nvPr/>
          </p:nvSpPr>
          <p:spPr>
            <a:xfrm>
              <a:off x="4789672" y="4876651"/>
              <a:ext cx="155448" cy="15544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49D2206D-EB20-B942-ABF0-80395ADB02AC}"/>
                </a:ext>
              </a:extLst>
            </p:cNvPr>
            <p:cNvCxnSpPr>
              <a:cxnSpLocks/>
              <a:stCxn id="45" idx="4"/>
              <a:endCxn id="35" idx="0"/>
            </p:cNvCxnSpPr>
            <p:nvPr/>
          </p:nvCxnSpPr>
          <p:spPr>
            <a:xfrm>
              <a:off x="4867396" y="4300983"/>
              <a:ext cx="0" cy="5756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円/楕円 36">
              <a:extLst>
                <a:ext uri="{FF2B5EF4-FFF2-40B4-BE49-F238E27FC236}">
                  <a16:creationId xmlns:a16="http://schemas.microsoft.com/office/drawing/2014/main" id="{FC0544CF-BF63-8E4B-82F4-F18FBEB2416A}"/>
                </a:ext>
              </a:extLst>
            </p:cNvPr>
            <p:cNvSpPr/>
            <p:nvPr/>
          </p:nvSpPr>
          <p:spPr>
            <a:xfrm>
              <a:off x="3944449" y="4876651"/>
              <a:ext cx="155448" cy="15544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089EE24-16DC-7640-B7DD-18A775D53F1B}"/>
                </a:ext>
              </a:extLst>
            </p:cNvPr>
            <p:cNvCxnSpPr>
              <a:cxnSpLocks/>
              <a:stCxn id="35" idx="2"/>
              <a:endCxn id="37" idx="6"/>
            </p:cNvCxnSpPr>
            <p:nvPr/>
          </p:nvCxnSpPr>
          <p:spPr>
            <a:xfrm flipH="1">
              <a:off x="4099897" y="4954375"/>
              <a:ext cx="6897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8CA226CC-B4C2-DB4B-983F-E515C07F02E8}"/>
                </a:ext>
              </a:extLst>
            </p:cNvPr>
            <p:cNvCxnSpPr>
              <a:cxnSpLocks/>
              <a:stCxn id="43" idx="4"/>
              <a:endCxn id="37" idx="0"/>
            </p:cNvCxnSpPr>
            <p:nvPr/>
          </p:nvCxnSpPr>
          <p:spPr>
            <a:xfrm>
              <a:off x="4022173" y="4300983"/>
              <a:ext cx="0" cy="5756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036612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5E0F0-FDDD-FC48-B379-642A31F64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Model</a:t>
            </a:r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A88C1E4-6820-394A-BD82-60AC785984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dirty="0"/>
                  <a:t>As we care about constant-time testability, we assume query accesses to the input (hyper)graph.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Assume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 = {1,…,</m:t>
                    </m:r>
                    <m:r>
                      <a:rPr lang="en-US" altLang="ja-JP" i="1" dirty="0" err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ja-JP" dirty="0"/>
                  <a:t> and we know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ja-JP" dirty="0"/>
                  <a:t>.</a:t>
                </a:r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r>
                  <a:rPr lang="en-US" altLang="ja-JP" dirty="0"/>
                  <a:t>For hypergraphs (with each hyperedge having constant arity):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Random completion oracle: Given a vertex set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altLang="ja-JP" dirty="0"/>
                  <a:t> and arity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ja-JP" dirty="0"/>
                  <a:t>, it returns a random arity-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ja-JP" dirty="0"/>
                  <a:t> hyperedge containing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altLang="ja-JP" dirty="0"/>
                  <a:t> if exists.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altLang="ja-JP" dirty="0"/>
                  <a:t>Degree oracle: Given a vertex set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altLang="ja-JP" dirty="0"/>
                  <a:t> and arity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ja-JP" dirty="0"/>
                  <a:t>, it returns the number of arity-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ja-JP" dirty="0"/>
                  <a:t> hyperedge containing 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pPr marL="457200" indent="-457200">
                  <a:buFont typeface="+mj-lt"/>
                  <a:buAutoNum type="arabicPeriod"/>
                </a:pPr>
                <a:endParaRPr lang="en-US" altLang="ja-JP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A88C1E4-6820-394A-BD82-60AC785984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35" t="-771" r="-3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35544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8425</TotalTime>
  <Words>2048</Words>
  <Application>Microsoft Macintosh PowerPoint</Application>
  <PresentationFormat>画面に合わせる (4:3)</PresentationFormat>
  <Paragraphs>494</Paragraphs>
  <Slides>38</Slides>
  <Notes>7</Notes>
  <HiddenSlides>2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38</vt:i4>
      </vt:variant>
    </vt:vector>
  </HeadingPairs>
  <TitlesOfParts>
    <vt:vector size="49" baseType="lpstr">
      <vt:lpstr>ＭＳ Ｐゴシック</vt:lpstr>
      <vt:lpstr>SimHei</vt:lpstr>
      <vt:lpstr>ヒラギノ角ゴ Pro W3</vt:lpstr>
      <vt:lpstr>メイリオ</vt:lpstr>
      <vt:lpstr>Arial</vt:lpstr>
      <vt:lpstr>Calibri</vt:lpstr>
      <vt:lpstr>Cambria Math</vt:lpstr>
      <vt:lpstr>Century Gothic</vt:lpstr>
      <vt:lpstr>Times New Roman</vt:lpstr>
      <vt:lpstr>Wingdings</vt:lpstr>
      <vt:lpstr>1_Office ​​テーマ</vt:lpstr>
      <vt:lpstr>Testability of Homomorphism Inadmissibility: Property Testing Meets Database Theory</vt:lpstr>
      <vt:lpstr>Outline</vt:lpstr>
      <vt:lpstr>Outline</vt:lpstr>
      <vt:lpstr>Homomorphism</vt:lpstr>
      <vt:lpstr>Homomorphism</vt:lpstr>
      <vt:lpstr>Homomorphism</vt:lpstr>
      <vt:lpstr>Testing H-freeness</vt:lpstr>
      <vt:lpstr>Model</vt:lpstr>
      <vt:lpstr>Model</vt:lpstr>
      <vt:lpstr>Previous Work</vt:lpstr>
      <vt:lpstr>Main Results in Terms of Hypergraphs</vt:lpstr>
      <vt:lpstr>Core</vt:lpstr>
      <vt:lpstr>Examples</vt:lpstr>
      <vt:lpstr>Examples</vt:lpstr>
      <vt:lpstr>Examples</vt:lpstr>
      <vt:lpstr>α-acyclicity</vt:lpstr>
      <vt:lpstr>α-acyclicity</vt:lpstr>
      <vt:lpstr>α-acyclicity</vt:lpstr>
      <vt:lpstr>Implications of Our Results</vt:lpstr>
      <vt:lpstr>Outline</vt:lpstr>
      <vt:lpstr>(Relational) Structure</vt:lpstr>
      <vt:lpstr>(Relational) Structure</vt:lpstr>
      <vt:lpstr>Homomorphism and A-freeness</vt:lpstr>
      <vt:lpstr>Database Interpretation</vt:lpstr>
      <vt:lpstr>Database Interpretation</vt:lpstr>
      <vt:lpstr>Model</vt:lpstr>
      <vt:lpstr>Model</vt:lpstr>
      <vt:lpstr>Main Results in Terms of Structures</vt:lpstr>
      <vt:lpstr>Outline</vt:lpstr>
      <vt:lpstr>Upper Bounds</vt:lpstr>
      <vt:lpstr>Testing k-path-freeness</vt:lpstr>
      <vt:lpstr>Color Coding</vt:lpstr>
      <vt:lpstr>Reduction</vt:lpstr>
      <vt:lpstr>Lower Bounds</vt:lpstr>
      <vt:lpstr>Outline</vt:lpstr>
      <vt:lpstr>Conclusions</vt:lpstr>
      <vt:lpstr>Our Results in a Slide</vt:lpstr>
      <vt:lpstr>Our Results in a Slide</vt:lpstr>
    </vt:vector>
  </TitlesOfParts>
  <Company>National Institute of Informatics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daisuke</dc:creator>
  <cp:lastModifiedBy>吉田悠一</cp:lastModifiedBy>
  <cp:revision>1263</cp:revision>
  <cp:lastPrinted>2017-02-26T08:21:51Z</cp:lastPrinted>
  <dcterms:created xsi:type="dcterms:W3CDTF">2015-07-17T11:58:31Z</dcterms:created>
  <dcterms:modified xsi:type="dcterms:W3CDTF">2018-03-19T13:48:24Z</dcterms:modified>
</cp:coreProperties>
</file>