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9"/>
  </p:notesMasterIdLst>
  <p:handoutMasterIdLst>
    <p:handoutMasterId r:id="rId30"/>
  </p:handoutMasterIdLst>
  <p:sldIdLst>
    <p:sldId id="256" r:id="rId3"/>
    <p:sldId id="316" r:id="rId4"/>
    <p:sldId id="317" r:id="rId5"/>
    <p:sldId id="258" r:id="rId6"/>
    <p:sldId id="307" r:id="rId7"/>
    <p:sldId id="318" r:id="rId8"/>
    <p:sldId id="305" r:id="rId9"/>
    <p:sldId id="311" r:id="rId10"/>
    <p:sldId id="313" r:id="rId11"/>
    <p:sldId id="315" r:id="rId12"/>
    <p:sldId id="323" r:id="rId13"/>
    <p:sldId id="324" r:id="rId14"/>
    <p:sldId id="325" r:id="rId15"/>
    <p:sldId id="326" r:id="rId16"/>
    <p:sldId id="327" r:id="rId17"/>
    <p:sldId id="328" r:id="rId18"/>
    <p:sldId id="329" r:id="rId19"/>
    <p:sldId id="330" r:id="rId20"/>
    <p:sldId id="319" r:id="rId21"/>
    <p:sldId id="331" r:id="rId22"/>
    <p:sldId id="314" r:id="rId23"/>
    <p:sldId id="320" r:id="rId24"/>
    <p:sldId id="304" r:id="rId25"/>
    <p:sldId id="310" r:id="rId26"/>
    <p:sldId id="322" r:id="rId27"/>
    <p:sldId id="321" r:id="rId28"/>
  </p:sldIdLst>
  <p:sldSz cx="13004800" cy="9753600"/>
  <p:notesSz cx="6858000" cy="9144000"/>
  <p:defaultTextStyle>
    <a:defPPr>
      <a:defRPr lang="en-US"/>
    </a:defPPr>
    <a:lvl1pPr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5pPr>
    <a:lvl6pPr marL="22860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6pPr>
    <a:lvl7pPr marL="27432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7pPr>
    <a:lvl8pPr marL="32004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8pPr>
    <a:lvl9pPr marL="36576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6" autoAdjust="0"/>
    <p:restoredTop sz="85484" autoAdjust="0"/>
  </p:normalViewPr>
  <p:slideViewPr>
    <p:cSldViewPr>
      <p:cViewPr>
        <p:scale>
          <a:sx n="45" d="100"/>
          <a:sy n="45" d="100"/>
        </p:scale>
        <p:origin x="-1476" y="-72"/>
      </p:cViewPr>
      <p:guideLst>
        <p:guide orient="horz" pos="3072"/>
        <p:guide pos="4096"/>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laire\Documents\CPD\Google\registratiosn%20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Claire\Documents\CPD\Google\registratiosn%20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laire\Documents\CPD\Google\registratiosn%20analy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Claire\Documents\CPD\Google\registratiosn%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GB" sz="2800"/>
              <a:t>I know a lot about computer programming and concepts </a:t>
            </a:r>
          </a:p>
        </c:rich>
      </c:tx>
      <c:layout>
        <c:manualLayout>
          <c:xMode val="edge"/>
          <c:yMode val="edge"/>
          <c:x val="9.3156182212581345E-2"/>
          <c:y val="1.2027059937847563E-2"/>
        </c:manualLayout>
      </c:layout>
      <c:overlay val="0"/>
    </c:title>
    <c:autoTitleDeleted val="0"/>
    <c:plotArea>
      <c:layout/>
      <c:pieChart>
        <c:varyColors val="1"/>
        <c:ser>
          <c:idx val="0"/>
          <c:order val="0"/>
          <c:dPt>
            <c:idx val="0"/>
            <c:bubble3D val="0"/>
            <c:spPr>
              <a:solidFill>
                <a:srgbClr val="92D050"/>
              </a:solidFill>
            </c:spPr>
          </c:dPt>
          <c:dPt>
            <c:idx val="2"/>
            <c:bubble3D val="0"/>
            <c:spPr>
              <a:solidFill>
                <a:srgbClr val="FF0000"/>
              </a:solidFill>
            </c:spPr>
          </c:dPt>
          <c:dPt>
            <c:idx val="3"/>
            <c:bubble3D val="0"/>
            <c:spPr>
              <a:solidFill>
                <a:srgbClr val="FFFF00"/>
              </a:solidFill>
            </c:spPr>
          </c:dPt>
          <c:dLbls>
            <c:showLegendKey val="0"/>
            <c:showVal val="1"/>
            <c:showCatName val="0"/>
            <c:showSerName val="0"/>
            <c:showPercent val="0"/>
            <c:showBubbleSize val="0"/>
            <c:showLeaderLines val="1"/>
          </c:dLbls>
          <c:cat>
            <c:strRef>
              <c:f>Sheet1!$A$2:$A$6</c:f>
              <c:strCache>
                <c:ptCount val="5"/>
                <c:pt idx="0">
                  <c:v>Strongly Agree</c:v>
                </c:pt>
                <c:pt idx="1">
                  <c:v>Agree</c:v>
                </c:pt>
                <c:pt idx="2">
                  <c:v>Neutral</c:v>
                </c:pt>
                <c:pt idx="3">
                  <c:v>Disagree</c:v>
                </c:pt>
                <c:pt idx="4">
                  <c:v>Strongly Disagree</c:v>
                </c:pt>
              </c:strCache>
            </c:strRef>
          </c:cat>
          <c:val>
            <c:numRef>
              <c:f>Sheet1!$B$2:$B$6</c:f>
              <c:numCache>
                <c:formatCode>General</c:formatCode>
                <c:ptCount val="5"/>
                <c:pt idx="0">
                  <c:v>27</c:v>
                </c:pt>
                <c:pt idx="1">
                  <c:v>107</c:v>
                </c:pt>
                <c:pt idx="2">
                  <c:v>225</c:v>
                </c:pt>
                <c:pt idx="3">
                  <c:v>123</c:v>
                </c:pt>
                <c:pt idx="4">
                  <c:v>32</c:v>
                </c:pt>
              </c:numCache>
            </c:numRef>
          </c:val>
        </c:ser>
        <c:dLbls>
          <c:showLegendKey val="0"/>
          <c:showVal val="0"/>
          <c:showCatName val="0"/>
          <c:showSerName val="0"/>
          <c:showPercent val="0"/>
          <c:showBubbleSize val="0"/>
          <c:showLeaderLines val="1"/>
        </c:dLbls>
        <c:firstSliceAng val="0"/>
      </c:pieChart>
    </c:plotArea>
    <c:legend>
      <c:legendPos val="r"/>
      <c:legendEntry>
        <c:idx val="0"/>
        <c:txPr>
          <a:bodyPr/>
          <a:lstStyle/>
          <a:p>
            <a:pPr>
              <a:defRPr sz="2400"/>
            </a:pPr>
            <a:endParaRPr lang="en-US"/>
          </a:p>
        </c:txPr>
      </c:legendEntry>
      <c:legendEntry>
        <c:idx val="1"/>
        <c:txPr>
          <a:bodyPr/>
          <a:lstStyle/>
          <a:p>
            <a:pPr>
              <a:defRPr sz="2400"/>
            </a:pPr>
            <a:endParaRPr lang="en-US"/>
          </a:p>
        </c:txPr>
      </c:legendEntry>
      <c:legendEntry>
        <c:idx val="2"/>
        <c:txPr>
          <a:bodyPr/>
          <a:lstStyle/>
          <a:p>
            <a:pPr>
              <a:defRPr sz="2400"/>
            </a:pPr>
            <a:endParaRPr lang="en-US"/>
          </a:p>
        </c:txPr>
      </c:legendEntry>
      <c:legendEntry>
        <c:idx val="3"/>
        <c:txPr>
          <a:bodyPr/>
          <a:lstStyle/>
          <a:p>
            <a:pPr>
              <a:defRPr sz="2400"/>
            </a:pPr>
            <a:endParaRPr lang="en-US"/>
          </a:p>
        </c:txPr>
      </c:legendEntry>
      <c:legendEntry>
        <c:idx val="4"/>
        <c:txPr>
          <a:bodyPr/>
          <a:lstStyle/>
          <a:p>
            <a:pPr>
              <a:defRPr sz="2400"/>
            </a:pPr>
            <a:endParaRPr lang="en-US"/>
          </a:p>
        </c:txPr>
      </c:legendEntry>
      <c:layout>
        <c:manualLayout>
          <c:xMode val="edge"/>
          <c:yMode val="edge"/>
          <c:x val="0.69501874586852164"/>
          <c:y val="0.10278843123102324"/>
          <c:w val="0.26966514082702786"/>
          <c:h val="0.86240948729843014"/>
        </c:manualLayout>
      </c:layout>
      <c:overlay val="0"/>
      <c:txPr>
        <a:bodyPr/>
        <a:lstStyle/>
        <a:p>
          <a:pPr>
            <a:defRPr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I know a lot about teaching others </a:t>
            </a:r>
          </a:p>
        </c:rich>
      </c:tx>
      <c:overlay val="0"/>
    </c:title>
    <c:autoTitleDeleted val="0"/>
    <c:plotArea>
      <c:layout/>
      <c:pieChart>
        <c:varyColors val="1"/>
        <c:ser>
          <c:idx val="0"/>
          <c:order val="0"/>
          <c:dPt>
            <c:idx val="0"/>
            <c:bubble3D val="0"/>
            <c:spPr>
              <a:solidFill>
                <a:srgbClr val="92D050"/>
              </a:solidFill>
            </c:spPr>
          </c:dPt>
          <c:dPt>
            <c:idx val="1"/>
            <c:bubble3D val="0"/>
            <c:spPr>
              <a:solidFill>
                <a:srgbClr val="FF0000"/>
              </a:solidFill>
            </c:spPr>
          </c:dPt>
          <c:dPt>
            <c:idx val="2"/>
            <c:bubble3D val="0"/>
            <c:spPr>
              <a:solidFill>
                <a:srgbClr val="FFFF00"/>
              </a:solidFill>
            </c:spPr>
          </c:dPt>
          <c:dPt>
            <c:idx val="3"/>
            <c:bubble3D val="0"/>
            <c:spPr>
              <a:solidFill>
                <a:schemeClr val="accent2"/>
              </a:solidFill>
            </c:spPr>
          </c:dPt>
          <c:dLbls>
            <c:txPr>
              <a:bodyPr/>
              <a:lstStyle/>
              <a:p>
                <a:pPr>
                  <a:defRPr sz="2400"/>
                </a:pPr>
                <a:endParaRPr lang="en-US"/>
              </a:p>
            </c:txPr>
            <c:showLegendKey val="0"/>
            <c:showVal val="1"/>
            <c:showCatName val="0"/>
            <c:showSerName val="0"/>
            <c:showPercent val="0"/>
            <c:showBubbleSize val="0"/>
            <c:showLeaderLines val="1"/>
          </c:dLbls>
          <c:cat>
            <c:strRef>
              <c:f>Sheet1!$A$9:$A$13</c:f>
              <c:strCache>
                <c:ptCount val="5"/>
                <c:pt idx="0">
                  <c:v>Strongly Agree</c:v>
                </c:pt>
                <c:pt idx="1">
                  <c:v>Agree</c:v>
                </c:pt>
                <c:pt idx="2">
                  <c:v>Neutral</c:v>
                </c:pt>
                <c:pt idx="3">
                  <c:v>Disagree</c:v>
                </c:pt>
                <c:pt idx="4">
                  <c:v>Strongly Disagree</c:v>
                </c:pt>
              </c:strCache>
            </c:strRef>
          </c:cat>
          <c:val>
            <c:numRef>
              <c:f>Sheet1!$B$9:$B$13</c:f>
              <c:numCache>
                <c:formatCode>General</c:formatCode>
                <c:ptCount val="5"/>
                <c:pt idx="0">
                  <c:v>175</c:v>
                </c:pt>
                <c:pt idx="1">
                  <c:v>221</c:v>
                </c:pt>
                <c:pt idx="2">
                  <c:v>107</c:v>
                </c:pt>
                <c:pt idx="3">
                  <c:v>11</c:v>
                </c:pt>
                <c:pt idx="4">
                  <c:v>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8898824875740849"/>
          <c:y val="0.15891471094097853"/>
          <c:w val="0.22845037561144266"/>
          <c:h val="0.72810731799246586"/>
        </c:manualLayout>
      </c:layout>
      <c:overlay val="0"/>
    </c:legend>
    <c:plotVisOnly val="1"/>
    <c:dispBlanksAs val="gap"/>
    <c:showDLblsOverMax val="0"/>
  </c:chart>
  <c:txPr>
    <a:bodyPr/>
    <a:lstStyle/>
    <a:p>
      <a:pPr>
        <a:defRPr sz="2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I am very familiar with online learning </a:t>
            </a:r>
          </a:p>
        </c:rich>
      </c:tx>
      <c:overlay val="0"/>
    </c:title>
    <c:autoTitleDeleted val="0"/>
    <c:plotArea>
      <c:layout/>
      <c:pieChart>
        <c:varyColors val="1"/>
        <c:ser>
          <c:idx val="0"/>
          <c:order val="0"/>
          <c:dPt>
            <c:idx val="2"/>
            <c:bubble3D val="0"/>
            <c:spPr>
              <a:solidFill>
                <a:srgbClr val="FFFF00"/>
              </a:solidFill>
            </c:spPr>
          </c:dPt>
          <c:dPt>
            <c:idx val="3"/>
            <c:bubble3D val="0"/>
            <c:spPr>
              <a:solidFill>
                <a:srgbClr val="FF0000"/>
              </a:solidFill>
            </c:spPr>
          </c:dPt>
          <c:dPt>
            <c:idx val="4"/>
            <c:bubble3D val="0"/>
            <c:spPr>
              <a:solidFill>
                <a:srgbClr val="00B050"/>
              </a:solidFill>
            </c:spPr>
          </c:dPt>
          <c:dLbls>
            <c:showLegendKey val="0"/>
            <c:showVal val="1"/>
            <c:showCatName val="0"/>
            <c:showSerName val="0"/>
            <c:showPercent val="0"/>
            <c:showBubbleSize val="0"/>
            <c:showLeaderLines val="1"/>
          </c:dLbls>
          <c:cat>
            <c:strRef>
              <c:f>Sheet1!$A$16:$A$20</c:f>
              <c:strCache>
                <c:ptCount val="5"/>
                <c:pt idx="0">
                  <c:v>Strongly Agree</c:v>
                </c:pt>
                <c:pt idx="1">
                  <c:v>Agree</c:v>
                </c:pt>
                <c:pt idx="2">
                  <c:v>Neutral</c:v>
                </c:pt>
                <c:pt idx="3">
                  <c:v>Disagree</c:v>
                </c:pt>
                <c:pt idx="4">
                  <c:v>Strongly Disagree</c:v>
                </c:pt>
              </c:strCache>
            </c:strRef>
          </c:cat>
          <c:val>
            <c:numRef>
              <c:f>Sheet1!$B$16:$B$20</c:f>
              <c:numCache>
                <c:formatCode>General</c:formatCode>
                <c:ptCount val="5"/>
                <c:pt idx="0">
                  <c:v>112</c:v>
                </c:pt>
                <c:pt idx="1">
                  <c:v>213</c:v>
                </c:pt>
                <c:pt idx="2">
                  <c:v>151</c:v>
                </c:pt>
                <c:pt idx="3">
                  <c:v>35</c:v>
                </c:pt>
                <c:pt idx="4">
                  <c:v>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7861927189994253"/>
          <c:y val="0.10278843123102324"/>
          <c:w val="0.26966514082702786"/>
          <c:h val="0.80628320758847505"/>
        </c:manualLayout>
      </c:layout>
      <c:overlay val="0"/>
    </c:legend>
    <c:plotVisOnly val="1"/>
    <c:dispBlanksAs val="gap"/>
    <c:showDLblsOverMax val="0"/>
  </c:chart>
  <c:txPr>
    <a:bodyPr/>
    <a:lstStyle/>
    <a:p>
      <a:pPr>
        <a:defRPr sz="2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650673817616617"/>
          <c:y val="7.1485876964439518E-2"/>
          <c:w val="0.47745392590568264"/>
          <c:h val="0.88241039327381143"/>
        </c:manualLayout>
      </c:layout>
      <c:pieChart>
        <c:varyColors val="1"/>
        <c:ser>
          <c:idx val="0"/>
          <c:order val="0"/>
          <c:dPt>
            <c:idx val="0"/>
            <c:bubble3D val="0"/>
            <c:spPr>
              <a:solidFill>
                <a:srgbClr val="7030A0"/>
              </a:solidFill>
            </c:spPr>
          </c:dPt>
          <c:dPt>
            <c:idx val="2"/>
            <c:bubble3D val="0"/>
            <c:spPr>
              <a:solidFill>
                <a:srgbClr val="FF0000"/>
              </a:solidFill>
            </c:spPr>
          </c:dPt>
          <c:dPt>
            <c:idx val="3"/>
            <c:bubble3D val="0"/>
            <c:spPr>
              <a:solidFill>
                <a:srgbClr val="FFFF00"/>
              </a:solidFill>
            </c:spPr>
          </c:dPt>
          <c:dPt>
            <c:idx val="5"/>
            <c:bubble3D val="0"/>
            <c:spPr>
              <a:solidFill>
                <a:srgbClr val="00B050"/>
              </a:solidFill>
            </c:spPr>
          </c:dPt>
          <c:dLbls>
            <c:showLegendKey val="0"/>
            <c:showVal val="1"/>
            <c:showCatName val="0"/>
            <c:showSerName val="0"/>
            <c:showPercent val="0"/>
            <c:showBubbleSize val="0"/>
            <c:showLeaderLines val="1"/>
          </c:dLbls>
          <c:cat>
            <c:strRef>
              <c:f>Sheet1!$A$69:$A$74</c:f>
              <c:strCache>
                <c:ptCount val="6"/>
                <c:pt idx="0">
                  <c:v>Under 25</c:v>
                </c:pt>
                <c:pt idx="1">
                  <c:v>25-34</c:v>
                </c:pt>
                <c:pt idx="2">
                  <c:v>35-44</c:v>
                </c:pt>
                <c:pt idx="3">
                  <c:v>45-54</c:v>
                </c:pt>
                <c:pt idx="4">
                  <c:v>55-64</c:v>
                </c:pt>
                <c:pt idx="5">
                  <c:v>Over 65</c:v>
                </c:pt>
              </c:strCache>
            </c:strRef>
          </c:cat>
          <c:val>
            <c:numRef>
              <c:f>Sheet1!$B$69:$B$74</c:f>
              <c:numCache>
                <c:formatCode>General</c:formatCode>
                <c:ptCount val="6"/>
                <c:pt idx="0">
                  <c:v>13</c:v>
                </c:pt>
                <c:pt idx="1">
                  <c:v>155</c:v>
                </c:pt>
                <c:pt idx="2">
                  <c:v>151</c:v>
                </c:pt>
                <c:pt idx="3">
                  <c:v>144</c:v>
                </c:pt>
                <c:pt idx="4">
                  <c:v>47</c:v>
                </c:pt>
                <c:pt idx="5">
                  <c:v>4</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5157719439083126"/>
          <c:y val="9.1804663500382674E-2"/>
          <c:w val="0.1970327258441936"/>
          <c:h val="0.86250339938062237"/>
        </c:manualLayout>
      </c:layout>
      <c:overlay val="0"/>
    </c:legend>
    <c:plotVisOnly val="1"/>
    <c:dispBlanksAs val="gap"/>
    <c:showDLblsOverMax val="0"/>
  </c:chart>
  <c:txPr>
    <a:bodyPr/>
    <a:lstStyle/>
    <a:p>
      <a:pPr>
        <a:defRPr sz="24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4C86D2-C495-4C18-967C-C312945BABDF}" type="datetimeFigureOut">
              <a:rPr lang="en-GB" smtClean="0"/>
              <a:t>19/01/2014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49A89B-F499-44E5-8A40-735C66429CC8}" type="slidenum">
              <a:rPr lang="en-GB" smtClean="0"/>
              <a:t>‹#›</a:t>
            </a:fld>
            <a:endParaRPr lang="en-GB"/>
          </a:p>
        </p:txBody>
      </p:sp>
    </p:spTree>
    <p:extLst>
      <p:ext uri="{BB962C8B-B14F-4D97-AF65-F5344CB8AC3E}">
        <p14:creationId xmlns:p14="http://schemas.microsoft.com/office/powerpoint/2010/main" val="179025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4CFC6E-8E22-413F-BC4A-DC4B22F0F562}" type="datetimeFigureOut">
              <a:rPr lang="en-GB" smtClean="0"/>
              <a:t>19/01/2014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4F5F48-2CBA-4D41-96DF-05D9C2DA8F27}" type="slidenum">
              <a:rPr lang="en-GB" smtClean="0"/>
              <a:t>‹#›</a:t>
            </a:fld>
            <a:endParaRPr lang="en-GB"/>
          </a:p>
        </p:txBody>
      </p:sp>
    </p:spTree>
    <p:extLst>
      <p:ext uri="{BB962C8B-B14F-4D97-AF65-F5344CB8AC3E}">
        <p14:creationId xmlns:p14="http://schemas.microsoft.com/office/powerpoint/2010/main" val="179976629"/>
      </p:ext>
    </p:extLst>
  </p:cSld>
  <p:clrMap bg1="lt1" tx1="dk1" bg2="lt2" tx2="dk2" accent1="accent1" accent2="accent2" accent3="accent3" accent4="accent4" accent5="accent5" accent6="accent6" hlink="hlink" folHlink="folHlink"/>
  <p:notesStyle>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a:t>
            </a:r>
            <a:r>
              <a:rPr lang="en-GB" baseline="0" dirty="0" smtClean="0"/>
              <a:t> we are (but more people later.)</a:t>
            </a:r>
          </a:p>
          <a:p>
            <a:endParaRPr lang="en-GB" baseline="0" dirty="0" smtClean="0"/>
          </a:p>
          <a:p>
            <a:r>
              <a:rPr lang="en-GB" baseline="0" dirty="0" smtClean="0"/>
              <a:t>Our aim is to tell you a bit about the context for this MOOC, how it’s going, what it’s REALLY required for us to get this all up and running and our assessment of all this.</a:t>
            </a:r>
          </a:p>
          <a:p>
            <a:endParaRPr lang="en-GB" baseline="0" dirty="0" smtClean="0"/>
          </a:p>
          <a:p>
            <a:r>
              <a:rPr lang="en-GB" baseline="0" dirty="0" smtClean="0"/>
              <a:t>It’s certainly taken more than just me and Claire – we’re just the ones talking today. Will introduce you to other key players and the wider cast later. </a:t>
            </a:r>
          </a:p>
          <a:p>
            <a:endParaRPr lang="en-GB" baseline="0" dirty="0" smtClean="0"/>
          </a:p>
        </p:txBody>
      </p:sp>
      <p:sp>
        <p:nvSpPr>
          <p:cNvPr id="4" name="Slide Number Placeholder 3"/>
          <p:cNvSpPr>
            <a:spLocks noGrp="1"/>
          </p:cNvSpPr>
          <p:nvPr>
            <p:ph type="sldNum" sz="quarter" idx="10"/>
          </p:nvPr>
        </p:nvSpPr>
        <p:spPr/>
        <p:txBody>
          <a:bodyPr/>
          <a:lstStyle/>
          <a:p>
            <a:fld id="{2D4F5F48-2CBA-4D41-96DF-05D9C2DA8F27}" type="slidenum">
              <a:rPr lang="en-GB" smtClean="0"/>
              <a:t>1</a:t>
            </a:fld>
            <a:endParaRPr lang="en-GB"/>
          </a:p>
        </p:txBody>
      </p:sp>
    </p:spTree>
    <p:extLst>
      <p:ext uri="{BB962C8B-B14F-4D97-AF65-F5344CB8AC3E}">
        <p14:creationId xmlns:p14="http://schemas.microsoft.com/office/powerpoint/2010/main" val="3380412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Figures for video plays follow a similar pattern</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14</a:t>
            </a:fld>
            <a:endParaRPr lang="en-GB"/>
          </a:p>
        </p:txBody>
      </p:sp>
    </p:spTree>
    <p:extLst>
      <p:ext uri="{BB962C8B-B14F-4D97-AF65-F5344CB8AC3E}">
        <p14:creationId xmlns:p14="http://schemas.microsoft.com/office/powerpoint/2010/main" val="1343504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21</a:t>
            </a:fld>
            <a:endParaRPr lang="en-GB"/>
          </a:p>
        </p:txBody>
      </p:sp>
    </p:spTree>
    <p:extLst>
      <p:ext uri="{BB962C8B-B14F-4D97-AF65-F5344CB8AC3E}">
        <p14:creationId xmlns:p14="http://schemas.microsoft.com/office/powerpoint/2010/main" val="2150205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23</a:t>
            </a:fld>
            <a:endParaRPr lang="en-GB"/>
          </a:p>
        </p:txBody>
      </p:sp>
    </p:spTree>
    <p:extLst>
      <p:ext uri="{BB962C8B-B14F-4D97-AF65-F5344CB8AC3E}">
        <p14:creationId xmlns:p14="http://schemas.microsoft.com/office/powerpoint/2010/main" val="1880391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24</a:t>
            </a:fld>
            <a:endParaRPr lang="en-GB"/>
          </a:p>
        </p:txBody>
      </p:sp>
    </p:spTree>
    <p:extLst>
      <p:ext uri="{BB962C8B-B14F-4D97-AF65-F5344CB8AC3E}">
        <p14:creationId xmlns:p14="http://schemas.microsoft.com/office/powerpoint/2010/main" val="103832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Time issues: you can’t learn a subject with no effort! If we space out further, momentum gets lost.</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25</a:t>
            </a:fld>
            <a:endParaRPr lang="en-GB"/>
          </a:p>
        </p:txBody>
      </p:sp>
    </p:spTree>
    <p:extLst>
      <p:ext uri="{BB962C8B-B14F-4D97-AF65-F5344CB8AC3E}">
        <p14:creationId xmlns:p14="http://schemas.microsoft.com/office/powerpoint/2010/main" val="163359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t>
            </a:r>
            <a:r>
              <a:rPr lang="en-GB" dirty="0" err="1" smtClean="0"/>
              <a:t>cMOOC</a:t>
            </a:r>
            <a:r>
              <a:rPr lang="en-GB" dirty="0" smtClean="0"/>
              <a:t> is</a:t>
            </a:r>
            <a:r>
              <a:rPr lang="en-GB" baseline="0" dirty="0" smtClean="0"/>
              <a:t> where it all began. It’s about using the facilities and connections provided by online networking as the basis for a learning community.</a:t>
            </a:r>
          </a:p>
          <a:p>
            <a:endParaRPr lang="en-GB" baseline="0" dirty="0" smtClean="0"/>
          </a:p>
          <a:p>
            <a:r>
              <a:rPr lang="en-GB" baseline="0" dirty="0" smtClean="0"/>
              <a:t>But it’s more than that – it’s based on a theory of knowledge which holds that learning is all about identifying and making connections. </a:t>
            </a:r>
          </a:p>
          <a:p>
            <a:r>
              <a:rPr lang="en-GB" baseline="0" dirty="0" smtClean="0"/>
              <a:t>Knowledge exists in lots of places in a network: and learning is seen as the ability to construct and navigate networks in which the nodes are very diverse: people, information, pictures, tools, </a:t>
            </a:r>
            <a:r>
              <a:rPr lang="en-GB" baseline="0" dirty="0" err="1" smtClean="0"/>
              <a:t>emotions,organisations</a:t>
            </a:r>
            <a:r>
              <a:rPr lang="en-GB" baseline="0" dirty="0" smtClean="0"/>
              <a:t>. </a:t>
            </a:r>
          </a:p>
          <a:p>
            <a:r>
              <a:rPr lang="en-GB" baseline="0" dirty="0" smtClean="0"/>
              <a:t>Technology is all-important here because it’s the possibilities afforded by the web and by the interconnections of social networking  which support this. </a:t>
            </a:r>
          </a:p>
          <a:p>
            <a:endParaRPr lang="en-GB" baseline="0" dirty="0" smtClean="0"/>
          </a:p>
          <a:p>
            <a:endParaRPr lang="en-GB" dirty="0" smtClean="0"/>
          </a:p>
          <a:p>
            <a:endParaRPr lang="en-GB" dirty="0" smtClean="0"/>
          </a:p>
          <a:p>
            <a:endParaRPr lang="en-GB" dirty="0" smtClean="0"/>
          </a:p>
          <a:p>
            <a:r>
              <a:rPr lang="en-GB" dirty="0" smtClean="0"/>
              <a:t>There don’t seem to be many of them about. I’d like to experience one but I had a</a:t>
            </a:r>
            <a:r>
              <a:rPr lang="en-GB" baseline="0" dirty="0" smtClean="0"/>
              <a:t> look recently and couldn’t find </a:t>
            </a:r>
            <a:r>
              <a:rPr lang="en-GB" dirty="0" smtClean="0"/>
              <a:t> one.</a:t>
            </a:r>
          </a:p>
          <a:p>
            <a:endParaRPr lang="en-GB" dirty="0" smtClean="0"/>
          </a:p>
          <a:p>
            <a:r>
              <a:rPr lang="en-GB" dirty="0" smtClean="0"/>
              <a:t>I hope I’m not infringing copyright – but it’s between friends! I do like this – in an affectionate way!</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3</a:t>
            </a:fld>
            <a:endParaRPr lang="en-GB"/>
          </a:p>
        </p:txBody>
      </p:sp>
    </p:spTree>
    <p:extLst>
      <p:ext uri="{BB962C8B-B14F-4D97-AF65-F5344CB8AC3E}">
        <p14:creationId xmlns:p14="http://schemas.microsoft.com/office/powerpoint/2010/main" val="1846731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term MOOC has been used to refer to many different things. It’s obviously become very well-known with the </a:t>
            </a:r>
            <a:r>
              <a:rPr lang="en-GB" baseline="0" dirty="0" err="1" smtClean="0"/>
              <a:t>Coursera</a:t>
            </a:r>
            <a:r>
              <a:rPr lang="en-GB" baseline="0" dirty="0" smtClean="0"/>
              <a:t> and </a:t>
            </a:r>
            <a:r>
              <a:rPr lang="en-GB" baseline="0" dirty="0" err="1" smtClean="0"/>
              <a:t>EdX</a:t>
            </a:r>
            <a:r>
              <a:rPr lang="en-GB" baseline="0" dirty="0" smtClean="0"/>
              <a:t> style of course. Perhaps the most usual expectations currently are: </a:t>
            </a:r>
          </a:p>
          <a:p>
            <a:pPr marL="171450" indent="-171450">
              <a:buFontTx/>
              <a:buChar char="-"/>
            </a:pPr>
            <a:r>
              <a:rPr lang="en-GB" baseline="0" dirty="0" smtClean="0"/>
              <a:t>courses from high profile universities</a:t>
            </a:r>
          </a:p>
          <a:p>
            <a:pPr marL="171450" indent="-171450">
              <a:buFontTx/>
              <a:buChar char="-"/>
            </a:pPr>
            <a:r>
              <a:rPr lang="en-GB" baseline="0" dirty="0" smtClean="0"/>
              <a:t>often, adapted version of their own course</a:t>
            </a:r>
          </a:p>
          <a:p>
            <a:pPr marL="171450" indent="-171450">
              <a:buFontTx/>
              <a:buChar char="-"/>
            </a:pPr>
            <a:r>
              <a:rPr lang="en-GB" baseline="0" dirty="0" smtClean="0"/>
              <a:t>no payment, but very little support</a:t>
            </a:r>
          </a:p>
          <a:p>
            <a:pPr marL="171450" indent="-171450">
              <a:buFontTx/>
              <a:buChar char="-"/>
            </a:pPr>
            <a:r>
              <a:rPr lang="en-GB" baseline="0" dirty="0" smtClean="0"/>
              <a:t>no prerequisite requirements</a:t>
            </a:r>
          </a:p>
          <a:p>
            <a:pPr marL="171450" indent="-171450">
              <a:buFontTx/>
              <a:buChar char="-"/>
            </a:pPr>
            <a:r>
              <a:rPr lang="en-GB" baseline="0" dirty="0" smtClean="0"/>
              <a:t>short videos, quizzes, forums </a:t>
            </a:r>
          </a:p>
          <a:p>
            <a:pPr marL="171450" indent="-171450">
              <a:buFontTx/>
              <a:buChar char="-"/>
            </a:pPr>
            <a:r>
              <a:rPr lang="en-GB" baseline="0" dirty="0" smtClean="0"/>
              <a:t>survival of the fittest  </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4</a:t>
            </a:fld>
            <a:endParaRPr lang="en-GB"/>
          </a:p>
        </p:txBody>
      </p:sp>
    </p:spTree>
    <p:extLst>
      <p:ext uri="{BB962C8B-B14F-4D97-AF65-F5344CB8AC3E}">
        <p14:creationId xmlns:p14="http://schemas.microsoft.com/office/powerpoint/2010/main" val="120045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long story and anguish behind</a:t>
            </a:r>
            <a:r>
              <a:rPr lang="en-GB" baseline="0" dirty="0" smtClean="0"/>
              <a:t> each decision! </a:t>
            </a:r>
          </a:p>
          <a:p>
            <a:endParaRPr lang="en-GB" baseline="0" dirty="0" smtClean="0"/>
          </a:p>
          <a:p>
            <a:r>
              <a:rPr lang="en-GB" baseline="0" dirty="0" err="1" smtClean="0"/>
              <a:t>FutureLearn</a:t>
            </a:r>
            <a:r>
              <a:rPr lang="en-GB" baseline="0" dirty="0" smtClean="0"/>
              <a:t> – we were a bit too soon but the intention is to migrate in the future.</a:t>
            </a:r>
          </a:p>
          <a:p>
            <a:endParaRPr lang="en-GB" baseline="0" dirty="0" smtClean="0"/>
          </a:p>
          <a:p>
            <a:r>
              <a:rPr lang="en-GB" baseline="0" dirty="0" err="1" smtClean="0"/>
              <a:t>Vimeo</a:t>
            </a:r>
            <a:r>
              <a:rPr lang="en-GB" baseline="0" dirty="0" smtClean="0"/>
              <a:t> – a late decision but saved a lot of grief. Ask Russ.</a:t>
            </a:r>
          </a:p>
          <a:p>
            <a:endParaRPr lang="en-GB" baseline="0" dirty="0" smtClean="0"/>
          </a:p>
          <a:p>
            <a:r>
              <a:rPr lang="en-GB" dirty="0" smtClean="0"/>
              <a:t>We wanted to keep the materials under our control a little bit – registration required. Partly so we can evaluate. </a:t>
            </a:r>
          </a:p>
          <a:p>
            <a:r>
              <a:rPr lang="en-GB" dirty="0" smtClean="0"/>
              <a:t>We will be taking them down shortly after the end of the course – we have to rethink server space for videos then anyway – but teachers on the course can download</a:t>
            </a:r>
            <a:r>
              <a:rPr lang="en-GB" baseline="0" dirty="0" smtClean="0"/>
              <a:t> and use them as Creative Commons.</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2D4F5F48-2CBA-4D41-96DF-05D9C2DA8F27}" type="slidenum">
              <a:rPr lang="en-GB" smtClean="0"/>
              <a:t>5</a:t>
            </a:fld>
            <a:endParaRPr lang="en-GB"/>
          </a:p>
        </p:txBody>
      </p:sp>
    </p:spTree>
    <p:extLst>
      <p:ext uri="{BB962C8B-B14F-4D97-AF65-F5344CB8AC3E}">
        <p14:creationId xmlns:p14="http://schemas.microsoft.com/office/powerpoint/2010/main" val="4109684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supported</a:t>
            </a:r>
            <a:r>
              <a:rPr lang="en-GB" baseline="0" dirty="0" smtClean="0"/>
              <a:t> mode didn’t make life easy – it’s perhaps caused our biggest headaches so far. </a:t>
            </a:r>
          </a:p>
          <a:p>
            <a:endParaRPr lang="en-GB" baseline="0" dirty="0" smtClean="0"/>
          </a:p>
          <a:p>
            <a:r>
              <a:rPr lang="en-GB" baseline="0" dirty="0" smtClean="0"/>
              <a:t>We did it because we thought it would be very useful (and perform a similar role to our own labs). </a:t>
            </a:r>
          </a:p>
          <a:p>
            <a:r>
              <a:rPr lang="en-GB" baseline="0" dirty="0" smtClean="0"/>
              <a:t>Also, wanted to investigate this – </a:t>
            </a:r>
            <a:r>
              <a:rPr lang="en-GB" baseline="0" dirty="0" err="1" smtClean="0"/>
              <a:t>noone’s</a:t>
            </a:r>
            <a:r>
              <a:rPr lang="en-GB" baseline="0" dirty="0" smtClean="0"/>
              <a:t> ever done it before.</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2D4F5F48-2CBA-4D41-96DF-05D9C2DA8F27}" type="slidenum">
              <a:rPr lang="en-GB" smtClean="0"/>
              <a:t>6</a:t>
            </a:fld>
            <a:endParaRPr lang="en-GB"/>
          </a:p>
        </p:txBody>
      </p:sp>
    </p:spTree>
    <p:extLst>
      <p:ext uri="{BB962C8B-B14F-4D97-AF65-F5344CB8AC3E}">
        <p14:creationId xmlns:p14="http://schemas.microsoft.com/office/powerpoint/2010/main" val="2726474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7</a:t>
            </a:fld>
            <a:endParaRPr lang="en-GB"/>
          </a:p>
        </p:txBody>
      </p:sp>
    </p:spTree>
    <p:extLst>
      <p:ext uri="{BB962C8B-B14F-4D97-AF65-F5344CB8AC3E}">
        <p14:creationId xmlns:p14="http://schemas.microsoft.com/office/powerpoint/2010/main" val="3953193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It’s really been a team effort!</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8</a:t>
            </a:fld>
            <a:endParaRPr lang="en-GB"/>
          </a:p>
        </p:txBody>
      </p:sp>
    </p:spTree>
    <p:extLst>
      <p:ext uri="{BB962C8B-B14F-4D97-AF65-F5344CB8AC3E}">
        <p14:creationId xmlns:p14="http://schemas.microsoft.com/office/powerpoint/2010/main" val="1344617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Lots of stats captured by Moodle and </a:t>
            </a:r>
            <a:r>
              <a:rPr lang="en-GB" dirty="0" err="1" smtClean="0"/>
              <a:t>Vimeo</a:t>
            </a:r>
            <a:r>
              <a:rPr lang="en-GB" dirty="0" smtClean="0"/>
              <a:t> where we’re hosting videos.</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9</a:t>
            </a:fld>
            <a:endParaRPr lang="en-GB"/>
          </a:p>
        </p:txBody>
      </p:sp>
    </p:spTree>
    <p:extLst>
      <p:ext uri="{BB962C8B-B14F-4D97-AF65-F5344CB8AC3E}">
        <p14:creationId xmlns:p14="http://schemas.microsoft.com/office/powerpoint/2010/main" val="608109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10</a:t>
            </a:fld>
            <a:endParaRPr lang="en-GB"/>
          </a:p>
        </p:txBody>
      </p:sp>
    </p:spTree>
    <p:extLst>
      <p:ext uri="{BB962C8B-B14F-4D97-AF65-F5344CB8AC3E}">
        <p14:creationId xmlns:p14="http://schemas.microsoft.com/office/powerpoint/2010/main" val="1009954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50593336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6318352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6091426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77575359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2428528"/>
            <a:ext cx="11709400" cy="6336704"/>
          </a:xfrm>
        </p:spPr>
        <p:txBody>
          <a:bodyPr anchor="t" anchorCtr="0"/>
          <a:lstStyle>
            <a:lvl1pPr marL="457200" indent="-457200">
              <a:buFontTx/>
              <a:buChar char="●"/>
              <a:defRPr sz="2800">
                <a:solidFill>
                  <a:schemeClr val="tx1"/>
                </a:solidFill>
                <a:latin typeface="Helvetica Neue"/>
              </a:defRPr>
            </a:lvl1pPr>
            <a:lvl2pPr marL="457200" indent="-457200">
              <a:buFontTx/>
              <a:buChar char="●"/>
              <a:defRPr sz="2800">
                <a:solidFill>
                  <a:schemeClr val="tx1"/>
                </a:solidFill>
                <a:latin typeface="Helvetica Neue"/>
              </a:defRPr>
            </a:lvl2pPr>
            <a:lvl3pPr marL="457200" indent="-457200">
              <a:buFontTx/>
              <a:buChar char="●"/>
              <a:defRPr sz="2800">
                <a:solidFill>
                  <a:schemeClr val="tx1"/>
                </a:solidFill>
                <a:latin typeface="Helvetica Neue"/>
              </a:defRPr>
            </a:lvl3pPr>
            <a:lvl4pPr marL="457200" indent="-457200">
              <a:buFontTx/>
              <a:buChar char="●"/>
              <a:defRPr sz="2800">
                <a:solidFill>
                  <a:schemeClr val="tx1"/>
                </a:solidFill>
                <a:latin typeface="Helvetica Neue"/>
              </a:defRPr>
            </a:lvl4pPr>
            <a:lvl5pPr marL="457200" indent="-457200">
              <a:buFontTx/>
              <a:buChar char="●"/>
              <a:defRPr sz="2800">
                <a:solidFill>
                  <a:schemeClr val="tx1"/>
                </a:solidFill>
                <a:latin typeface="Helvetica Neu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itle 3"/>
          <p:cNvSpPr>
            <a:spLocks noGrp="1"/>
          </p:cNvSpPr>
          <p:nvPr>
            <p:ph type="title"/>
          </p:nvPr>
        </p:nvSpPr>
        <p:spPr>
          <a:xfrm>
            <a:off x="650875" y="988367"/>
            <a:ext cx="11703050" cy="936105"/>
          </a:xfrm>
          <a:prstGeom prst="rect">
            <a:avLst/>
          </a:prstGeom>
        </p:spPr>
        <p:txBody>
          <a:bodyPr/>
          <a:lstStyle>
            <a:lvl1pPr>
              <a:defRPr sz="4400">
                <a:solidFill>
                  <a:schemeClr val="accent6">
                    <a:lumMod val="50000"/>
                  </a:schemeClr>
                </a:solidFill>
                <a:latin typeface="Helvetica Neue"/>
              </a:defRPr>
            </a:lvl1pPr>
          </a:lstStyle>
          <a:p>
            <a:r>
              <a:rPr lang="en-US" dirty="0" smtClean="0"/>
              <a:t>Click to edit Master title style</a:t>
            </a:r>
            <a:endParaRPr lang="en-GB" dirty="0"/>
          </a:p>
        </p:txBody>
      </p:sp>
    </p:spTree>
    <p:extLst>
      <p:ext uri="{BB962C8B-B14F-4D97-AF65-F5344CB8AC3E}">
        <p14:creationId xmlns:p14="http://schemas.microsoft.com/office/powerpoint/2010/main" val="1436950538"/>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627674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647700" y="812800"/>
            <a:ext cx="5778500" cy="810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578600" y="812800"/>
            <a:ext cx="5778500" cy="810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4803583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5293903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09346004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643234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5427277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901699"/>
            <a:ext cx="11703050" cy="878757"/>
          </a:xfrm>
          <a:prstGeom prst="rect">
            <a:avLst/>
          </a:prstGeom>
        </p:spPr>
        <p:txBody>
          <a:bodyPr/>
          <a:lstStyle>
            <a:lvl1pPr algn="l">
              <a:defRPr sz="4400">
                <a:solidFill>
                  <a:schemeClr val="accent6">
                    <a:lumMod val="50000"/>
                  </a:schemeClr>
                </a:solidFill>
                <a:latin typeface="Helvetica Neue"/>
              </a:defRPr>
            </a:lvl1pPr>
          </a:lstStyle>
          <a:p>
            <a:r>
              <a:rPr lang="en-US" dirty="0" smtClean="0"/>
              <a:t>Click to edit Master title style</a:t>
            </a:r>
            <a:endParaRPr lang="en-GB" dirty="0"/>
          </a:p>
        </p:txBody>
      </p:sp>
      <p:sp>
        <p:nvSpPr>
          <p:cNvPr id="3" name="Content Placeholder 2"/>
          <p:cNvSpPr>
            <a:spLocks noGrp="1"/>
          </p:cNvSpPr>
          <p:nvPr>
            <p:ph idx="1"/>
          </p:nvPr>
        </p:nvSpPr>
        <p:spPr>
          <a:xfrm>
            <a:off x="650875" y="2500536"/>
            <a:ext cx="11703050" cy="6211664"/>
          </a:xfrm>
          <a:prstGeom prst="rect">
            <a:avLst/>
          </a:prstGeom>
        </p:spPr>
        <p:txBody>
          <a:bodyPr/>
          <a:lstStyle>
            <a:lvl1pPr>
              <a:defRPr sz="2800">
                <a:latin typeface="Helvetica Neue"/>
              </a:defRPr>
            </a:lvl1pPr>
            <a:lvl2pPr>
              <a:defRPr sz="2800">
                <a:latin typeface="Helvetica Neue"/>
              </a:defRPr>
            </a:lvl2pPr>
            <a:lvl3pPr>
              <a:defRPr sz="2800">
                <a:latin typeface="Helvetica Neue"/>
              </a:defRPr>
            </a:lvl3pPr>
            <a:lvl4pPr>
              <a:defRPr sz="2800">
                <a:latin typeface="Helvetica Neue"/>
              </a:defRPr>
            </a:lvl4pPr>
            <a:lvl5pPr>
              <a:defRPr sz="2800">
                <a:latin typeface="Helvetica Neu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5108079"/>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598252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6990536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9750" y="390525"/>
            <a:ext cx="2927350" cy="852487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7700" y="390525"/>
            <a:ext cx="8629650" cy="852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9713095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38492647"/>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6722796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51602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70944000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192149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4824280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380467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AutoShape 5"/>
          <p:cNvSpPr>
            <a:spLocks/>
          </p:cNvSpPr>
          <p:nvPr userDrawn="1"/>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GB"/>
          </a:p>
        </p:txBody>
      </p:sp>
      <p:sp>
        <p:nvSpPr>
          <p:cNvPr id="3" name="AutoShape 5"/>
          <p:cNvSpPr>
            <a:spLocks/>
          </p:cNvSpPr>
          <p:nvPr userDrawn="1"/>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GB"/>
          </a:p>
        </p:txBody>
      </p:sp>
      <p:sp>
        <p:nvSpPr>
          <p:cNvPr id="4" name="Line 7"/>
          <p:cNvSpPr>
            <a:spLocks noChangeShapeType="1"/>
          </p:cNvSpPr>
          <p:nvPr userDrawn="1"/>
        </p:nvSpPr>
        <p:spPr bwMode="auto">
          <a:xfrm>
            <a:off x="635000" y="2139950"/>
            <a:ext cx="11722100" cy="0"/>
          </a:xfrm>
          <a:prstGeom prst="line">
            <a:avLst/>
          </a:prstGeom>
          <a:noFill/>
          <a:ln w="12700">
            <a:solidFill>
              <a:srgbClr val="073B6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timing>
    <p:tnLst>
      <p:par>
        <p:cTn id="1" dur="indefinite" restart="never" nodeType="tmRoot"/>
      </p:par>
    </p:tnLst>
  </p:timing>
  <p:txStyles>
    <p:titleStyle>
      <a:lvl1pPr marL="39688" algn="ctr" rtl="0" fontAlgn="base">
        <a:spcBef>
          <a:spcPct val="0"/>
        </a:spcBef>
        <a:spcAft>
          <a:spcPct val="0"/>
        </a:spcAft>
        <a:defRPr sz="6200">
          <a:solidFill>
            <a:schemeClr val="tx1"/>
          </a:solidFill>
          <a:latin typeface="+mj-lt"/>
          <a:ea typeface="+mj-ea"/>
          <a:cs typeface="+mj-cs"/>
          <a:sym typeface="Arial" charset="0"/>
        </a:defRPr>
      </a:lvl1pPr>
      <a:lvl2pPr marL="396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2pPr>
      <a:lvl3pPr marL="396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3pPr>
      <a:lvl4pPr marL="396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4pPr>
      <a:lvl5pPr marL="396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5pPr>
      <a:lvl6pPr marL="4968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6pPr>
      <a:lvl7pPr marL="9540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7pPr>
      <a:lvl8pPr marL="14112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8pPr>
      <a:lvl9pPr marL="1868488" algn="ctr" rtl="0" fontAlgn="base">
        <a:spcBef>
          <a:spcPct val="0"/>
        </a:spcBef>
        <a:spcAft>
          <a:spcPct val="0"/>
        </a:spcAft>
        <a:defRPr sz="6200">
          <a:solidFill>
            <a:schemeClr val="tx1"/>
          </a:solidFill>
          <a:latin typeface="Arial" charset="0"/>
          <a:ea typeface="ヒラギノ角ゴ ProN W3" charset="0"/>
          <a:cs typeface="ヒラギノ角ゴ ProN W3" charset="0"/>
          <a:sym typeface="Arial" charset="0"/>
        </a:defRPr>
      </a:lvl9pPr>
    </p:titleStyle>
    <p:bodyStyle>
      <a:lvl1pPr marL="422275" indent="-342900" algn="l" rtl="0" fontAlgn="base">
        <a:spcBef>
          <a:spcPts val="1100"/>
        </a:spcBef>
        <a:spcAft>
          <a:spcPct val="0"/>
        </a:spcAft>
        <a:buClr>
          <a:srgbClr val="000000"/>
        </a:buClr>
        <a:buSzPct val="100000"/>
        <a:buFont typeface="Arial" charset="0"/>
        <a:buChar char="•"/>
        <a:defRPr sz="4400">
          <a:solidFill>
            <a:schemeClr val="tx1"/>
          </a:solidFill>
          <a:latin typeface="+mn-lt"/>
          <a:ea typeface="+mn-ea"/>
          <a:cs typeface="+mn-cs"/>
          <a:sym typeface="Arial" charset="0"/>
        </a:defRPr>
      </a:lvl1pPr>
      <a:lvl2pPr marL="822325" indent="-285750" algn="l" rtl="0" fontAlgn="base">
        <a:spcBef>
          <a:spcPts val="900"/>
        </a:spcBef>
        <a:spcAft>
          <a:spcPct val="0"/>
        </a:spcAft>
        <a:buClr>
          <a:srgbClr val="000000"/>
        </a:buClr>
        <a:buSzPct val="100000"/>
        <a:buFont typeface="Arial" charset="0"/>
        <a:buChar char="–"/>
        <a:defRPr sz="3800">
          <a:solidFill>
            <a:schemeClr val="tx1"/>
          </a:solidFill>
          <a:latin typeface="+mn-lt"/>
          <a:ea typeface="+mn-ea"/>
          <a:cs typeface="+mn-cs"/>
          <a:sym typeface="Arial" charset="0"/>
        </a:defRPr>
      </a:lvl2pPr>
      <a:lvl3pPr marL="1222375" indent="-228600" algn="l" rtl="0" fontAlgn="base">
        <a:spcBef>
          <a:spcPts val="800"/>
        </a:spcBef>
        <a:spcAft>
          <a:spcPct val="0"/>
        </a:spcAft>
        <a:buClr>
          <a:srgbClr val="000000"/>
        </a:buClr>
        <a:buSzPct val="100000"/>
        <a:buFont typeface="Arial" charset="0"/>
        <a:buChar char="•"/>
        <a:defRPr sz="3400">
          <a:solidFill>
            <a:schemeClr val="tx1"/>
          </a:solidFill>
          <a:latin typeface="+mn-lt"/>
          <a:ea typeface="+mn-ea"/>
          <a:cs typeface="+mn-cs"/>
          <a:sym typeface="Arial" charset="0"/>
        </a:defRPr>
      </a:lvl3pPr>
      <a:lvl4pPr marL="16795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4pPr>
      <a:lvl5pPr marL="21367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5pPr>
      <a:lvl6pPr marL="25939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6pPr>
      <a:lvl7pPr marL="30511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7pPr>
      <a:lvl8pPr marL="35083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8pPr>
      <a:lvl9pPr marL="3965575" indent="-22860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647700" y="812800"/>
            <a:ext cx="11709400" cy="810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108599" bIns="50800" numCol="1" anchor="ctr" anchorCtr="0" compatLnSpc="1">
            <a:prstTxWarp prst="textNoShape">
              <a:avLst/>
            </a:prstTxWarp>
          </a:bodyPr>
          <a:lstStyle/>
          <a:p>
            <a:pPr lvl="0"/>
            <a:r>
              <a:rPr lang="en-US" smtClean="0">
                <a:sym typeface="Helvetica" charset="0"/>
              </a:rPr>
              <a:t>Click to edit Master text styles</a:t>
            </a:r>
          </a:p>
          <a:p>
            <a:pPr lvl="1"/>
            <a:r>
              <a:rPr lang="en-US" smtClean="0">
                <a:sym typeface="Helvetica" charset="0"/>
              </a:rPr>
              <a:t>Second level</a:t>
            </a:r>
          </a:p>
          <a:p>
            <a:pPr lvl="2"/>
            <a:r>
              <a:rPr lang="en-US" smtClean="0">
                <a:sym typeface="Helvetica" charset="0"/>
              </a:rPr>
              <a:t>Third level</a:t>
            </a:r>
          </a:p>
          <a:p>
            <a:pPr lvl="3"/>
            <a:r>
              <a:rPr lang="en-US" smtClean="0">
                <a:sym typeface="Helvetica" charset="0"/>
              </a:rPr>
              <a:t>Fourth level</a:t>
            </a:r>
          </a:p>
          <a:p>
            <a:pPr lvl="4"/>
            <a:r>
              <a:rPr lang="en-US" smtClean="0">
                <a:sym typeface="Helvetica" charset="0"/>
              </a:rPr>
              <a:t>Fifth level</a:t>
            </a:r>
          </a:p>
        </p:txBody>
      </p:sp>
      <p:sp>
        <p:nvSpPr>
          <p:cNvPr id="3" name="AutoShape 5"/>
          <p:cNvSpPr>
            <a:spLocks/>
          </p:cNvSpPr>
          <p:nvPr userDrawn="1"/>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GB"/>
          </a:p>
        </p:txBody>
      </p:sp>
      <p:sp>
        <p:nvSpPr>
          <p:cNvPr id="4" name="AutoShape 5"/>
          <p:cNvSpPr>
            <a:spLocks/>
          </p:cNvSpPr>
          <p:nvPr userDrawn="1"/>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GB"/>
          </a:p>
        </p:txBody>
      </p:sp>
      <p:sp>
        <p:nvSpPr>
          <p:cNvPr id="5" name="Line 7"/>
          <p:cNvSpPr>
            <a:spLocks noChangeShapeType="1"/>
          </p:cNvSpPr>
          <p:nvPr userDrawn="1"/>
        </p:nvSpPr>
        <p:spPr bwMode="auto">
          <a:xfrm>
            <a:off x="635000" y="2139950"/>
            <a:ext cx="11722100" cy="0"/>
          </a:xfrm>
          <a:prstGeom prst="line">
            <a:avLst/>
          </a:prstGeom>
          <a:noFill/>
          <a:ln w="12700">
            <a:solidFill>
              <a:srgbClr val="073B6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p:timing>
    <p:tnLst>
      <p:par>
        <p:cTn id="1" dur="indefinite" restart="never" nodeType="tmRoot"/>
      </p:par>
    </p:tnLst>
  </p:timing>
  <p:txStyles>
    <p:titleStyle>
      <a:lvl1pPr algn="l" rtl="0" fontAlgn="base">
        <a:spcBef>
          <a:spcPct val="0"/>
        </a:spcBef>
        <a:spcAft>
          <a:spcPct val="0"/>
        </a:spcAft>
        <a:defRPr sz="3800" b="1">
          <a:solidFill>
            <a:srgbClr val="FFFFFF"/>
          </a:solidFill>
          <a:latin typeface="+mj-lt"/>
          <a:ea typeface="+mj-ea"/>
          <a:cs typeface="+mj-cs"/>
          <a:sym typeface="Helvetica" charset="0"/>
        </a:defRPr>
      </a:lvl1pPr>
      <a:lvl2pPr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2pPr>
      <a:lvl3pPr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3pPr>
      <a:lvl4pPr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4pPr>
      <a:lvl5pPr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5pPr>
      <a:lvl6pPr marL="457200"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6pPr>
      <a:lvl7pPr marL="914400"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7pPr>
      <a:lvl8pPr marL="1371600"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8pPr>
      <a:lvl9pPr marL="1828800" algn="l" rtl="0" fontAlgn="base">
        <a:spcBef>
          <a:spcPct val="0"/>
        </a:spcBef>
        <a:spcAft>
          <a:spcPct val="0"/>
        </a:spcAft>
        <a:defRPr sz="3800" b="1">
          <a:solidFill>
            <a:srgbClr val="FFFFFF"/>
          </a:solidFill>
          <a:latin typeface="Helvetica" charset="0"/>
          <a:ea typeface="ヒラギノ角ゴ ProN W6" charset="0"/>
          <a:cs typeface="ヒラギノ角ゴ ProN W6" charset="0"/>
          <a:sym typeface="Helvetica" charset="0"/>
        </a:defRPr>
      </a:lvl9pPr>
    </p:titleStyle>
    <p:bodyStyle>
      <a:lvl1pPr marL="342900" indent="-342900" algn="l" rtl="0" fontAlgn="base">
        <a:spcBef>
          <a:spcPts val="2000"/>
        </a:spcBef>
        <a:spcAft>
          <a:spcPct val="0"/>
        </a:spcAft>
        <a:defRPr sz="2800">
          <a:solidFill>
            <a:srgbClr val="073B64"/>
          </a:solidFill>
          <a:latin typeface="+mn-lt"/>
          <a:ea typeface="+mn-ea"/>
          <a:cs typeface="+mn-cs"/>
          <a:sym typeface="Helvetica" charset="0"/>
        </a:defRPr>
      </a:lvl1pPr>
      <a:lvl2pPr marL="342900" indent="-342900" algn="l" rtl="0" fontAlgn="base">
        <a:spcBef>
          <a:spcPts val="2000"/>
        </a:spcBef>
        <a:spcAft>
          <a:spcPct val="0"/>
        </a:spcAft>
        <a:defRPr sz="2700">
          <a:solidFill>
            <a:srgbClr val="073B64"/>
          </a:solidFill>
          <a:latin typeface="+mn-lt"/>
          <a:ea typeface="+mn-ea"/>
          <a:cs typeface="+mn-cs"/>
          <a:sym typeface="Helvetica" charset="0"/>
        </a:defRPr>
      </a:lvl2pPr>
      <a:lvl3pPr marL="342900" indent="-342900" algn="l" rtl="0" fontAlgn="base">
        <a:spcBef>
          <a:spcPts val="2000"/>
        </a:spcBef>
        <a:spcAft>
          <a:spcPct val="0"/>
        </a:spcAft>
        <a:defRPr sz="2700">
          <a:solidFill>
            <a:srgbClr val="073B64"/>
          </a:solidFill>
          <a:latin typeface="+mn-lt"/>
          <a:ea typeface="+mn-ea"/>
          <a:cs typeface="+mn-cs"/>
          <a:sym typeface="Helvetica" charset="0"/>
        </a:defRPr>
      </a:lvl3pPr>
      <a:lvl4pPr marL="342900" indent="-342900" algn="l" rtl="0" fontAlgn="base">
        <a:spcBef>
          <a:spcPts val="2000"/>
        </a:spcBef>
        <a:spcAft>
          <a:spcPct val="0"/>
        </a:spcAft>
        <a:defRPr sz="2600">
          <a:solidFill>
            <a:srgbClr val="073B64"/>
          </a:solidFill>
          <a:latin typeface="+mn-lt"/>
          <a:ea typeface="+mn-ea"/>
          <a:cs typeface="+mn-cs"/>
          <a:sym typeface="Helvetica" charset="0"/>
        </a:defRPr>
      </a:lvl4pPr>
      <a:lvl5pPr marL="342900" indent="-342900" algn="l" rtl="0" fontAlgn="base">
        <a:spcBef>
          <a:spcPts val="2000"/>
        </a:spcBef>
        <a:spcAft>
          <a:spcPct val="0"/>
        </a:spcAft>
        <a:defRPr sz="2600">
          <a:solidFill>
            <a:srgbClr val="073B64"/>
          </a:solidFill>
          <a:latin typeface="+mn-lt"/>
          <a:ea typeface="+mn-ea"/>
          <a:cs typeface="+mn-cs"/>
          <a:sym typeface="Helvetica" charset="0"/>
        </a:defRPr>
      </a:lvl5pPr>
      <a:lvl6pPr marL="800100" indent="-342900" algn="l" rtl="0" fontAlgn="base">
        <a:spcBef>
          <a:spcPts val="2000"/>
        </a:spcBef>
        <a:spcAft>
          <a:spcPct val="0"/>
        </a:spcAft>
        <a:defRPr sz="2600">
          <a:solidFill>
            <a:srgbClr val="073B64"/>
          </a:solidFill>
          <a:latin typeface="+mn-lt"/>
          <a:ea typeface="+mn-ea"/>
          <a:cs typeface="+mn-cs"/>
          <a:sym typeface="Helvetica" charset="0"/>
        </a:defRPr>
      </a:lvl6pPr>
      <a:lvl7pPr marL="1257300" indent="-342900" algn="l" rtl="0" fontAlgn="base">
        <a:spcBef>
          <a:spcPts val="2000"/>
        </a:spcBef>
        <a:spcAft>
          <a:spcPct val="0"/>
        </a:spcAft>
        <a:defRPr sz="2600">
          <a:solidFill>
            <a:srgbClr val="073B64"/>
          </a:solidFill>
          <a:latin typeface="+mn-lt"/>
          <a:ea typeface="+mn-ea"/>
          <a:cs typeface="+mn-cs"/>
          <a:sym typeface="Helvetica" charset="0"/>
        </a:defRPr>
      </a:lvl7pPr>
      <a:lvl8pPr marL="1714500" indent="-342900" algn="l" rtl="0" fontAlgn="base">
        <a:spcBef>
          <a:spcPts val="2000"/>
        </a:spcBef>
        <a:spcAft>
          <a:spcPct val="0"/>
        </a:spcAft>
        <a:defRPr sz="2600">
          <a:solidFill>
            <a:srgbClr val="073B64"/>
          </a:solidFill>
          <a:latin typeface="+mn-lt"/>
          <a:ea typeface="+mn-ea"/>
          <a:cs typeface="+mn-cs"/>
          <a:sym typeface="Helvetica" charset="0"/>
        </a:defRPr>
      </a:lvl8pPr>
      <a:lvl9pPr marL="2171700" indent="-342900" algn="l" rtl="0" fontAlgn="base">
        <a:spcBef>
          <a:spcPts val="2000"/>
        </a:spcBef>
        <a:spcAft>
          <a:spcPct val="0"/>
        </a:spcAft>
        <a:defRPr sz="2600">
          <a:solidFill>
            <a:srgbClr val="073B64"/>
          </a:solidFill>
          <a:latin typeface="+mn-lt"/>
          <a:ea typeface="+mn-ea"/>
          <a:cs typeface="+mn-cs"/>
          <a:sym typeface="Helvetica"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mailto:c.l.rocks@warwick.ac.uk" TargetMode="External"/><Relationship Id="rId4" Type="http://schemas.openxmlformats.org/officeDocument/2006/relationships/hyperlink" Target="mailto:j.e.sinclair@warwick.ac.uk"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AutoShape 1"/>
          <p:cNvSpPr>
            <a:spLocks/>
          </p:cNvSpPr>
          <p:nvPr/>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sp>
        <p:nvSpPr>
          <p:cNvPr id="5122" name="AutoShape 2"/>
          <p:cNvSpPr>
            <a:spLocks/>
          </p:cNvSpPr>
          <p:nvPr/>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pic>
        <p:nvPicPr>
          <p:cNvPr id="5123"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3700" y="9042400"/>
            <a:ext cx="31178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5124" name="AutoShape 4"/>
          <p:cNvSpPr>
            <a:spLocks/>
          </p:cNvSpPr>
          <p:nvPr/>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sp>
        <p:nvSpPr>
          <p:cNvPr id="5125" name="AutoShape 5"/>
          <p:cNvSpPr>
            <a:spLocks/>
          </p:cNvSpPr>
          <p:nvPr/>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pic>
        <p:nvPicPr>
          <p:cNvPr id="5126" name="Picture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3700" y="9042400"/>
            <a:ext cx="31178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sp>
        <p:nvSpPr>
          <p:cNvPr id="5127" name="Line 7"/>
          <p:cNvSpPr>
            <a:spLocks noChangeShapeType="1"/>
          </p:cNvSpPr>
          <p:nvPr/>
        </p:nvSpPr>
        <p:spPr bwMode="auto">
          <a:xfrm>
            <a:off x="635000" y="3670300"/>
            <a:ext cx="11722100" cy="0"/>
          </a:xfrm>
          <a:prstGeom prst="line">
            <a:avLst/>
          </a:prstGeom>
          <a:noFill/>
          <a:ln w="12700" cap="flat">
            <a:solidFill>
              <a:srgbClr val="073B6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sp>
        <p:nvSpPr>
          <p:cNvPr id="5128" name="Rectangle 8"/>
          <p:cNvSpPr>
            <a:spLocks noGrp="1" noChangeArrowheads="1"/>
          </p:cNvSpPr>
          <p:nvPr>
            <p:ph type="title"/>
          </p:nvPr>
        </p:nvSpPr>
        <p:spPr bwMode="auto">
          <a:xfrm>
            <a:off x="571500" y="2945160"/>
            <a:ext cx="11861800" cy="736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0" bIns="45720" numCol="1" anchor="b" anchorCtr="0" compatLnSpc="1">
            <a:prstTxWarp prst="textNoShape">
              <a:avLst/>
            </a:prstTxWarp>
          </a:bodyPr>
          <a:lstStyle/>
          <a:p>
            <a:pPr marL="0" algn="l">
              <a:spcBef>
                <a:spcPts val="0"/>
              </a:spcBef>
              <a:spcAft>
                <a:spcPts val="1800"/>
              </a:spcAft>
            </a:pPr>
            <a:r>
              <a:rPr lang="en-US" sz="4200" b="1" dirty="0" smtClean="0">
                <a:solidFill>
                  <a:schemeClr val="accent6"/>
                </a:solidFill>
                <a:latin typeface="Helvetica Neue Light" charset="0"/>
                <a:ea typeface="Helvetica Neue Light" charset="0"/>
                <a:cs typeface="Helvetica Neue Light" charset="0"/>
                <a:sym typeface="Helvetica Neue Light" charset="0"/>
              </a:rPr>
              <a:t>The Computing for Teachers MOOC                            </a:t>
            </a:r>
            <a:endParaRPr lang="en-US" sz="4200" dirty="0">
              <a:solidFill>
                <a:srgbClr val="073B64"/>
              </a:solidFill>
              <a:latin typeface="Helvetica Neue Light" charset="0"/>
              <a:sym typeface="Helvetica Neue Light" charset="0"/>
            </a:endParaRPr>
          </a:p>
        </p:txBody>
      </p:sp>
      <p:sp>
        <p:nvSpPr>
          <p:cNvPr id="5129" name="Rectangle 9"/>
          <p:cNvSpPr>
            <a:spLocks noGrp="1" noChangeArrowheads="1"/>
          </p:cNvSpPr>
          <p:nvPr>
            <p:ph type="body" idx="1"/>
          </p:nvPr>
        </p:nvSpPr>
        <p:spPr bwMode="auto">
          <a:xfrm>
            <a:off x="571500" y="4084712"/>
            <a:ext cx="11861800" cy="3302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0" bIns="45720" numCol="1" anchor="t" anchorCtr="0" compatLnSpc="1">
            <a:prstTxWarp prst="textNoShape">
              <a:avLst/>
            </a:prstTxWarp>
          </a:bodyPr>
          <a:lstStyle/>
          <a:p>
            <a:pPr marL="0" indent="0">
              <a:spcBef>
                <a:spcPct val="0"/>
              </a:spcBef>
              <a:buFont typeface="Arial" charset="0"/>
              <a:buNone/>
            </a:pPr>
            <a:r>
              <a:rPr lang="en-US" sz="3200" dirty="0" smtClean="0">
                <a:solidFill>
                  <a:srgbClr val="073B64"/>
                </a:solidFill>
                <a:latin typeface="Helvetica Neue" charset="0"/>
                <a:sym typeface="Helvetica Neue" charset="0"/>
              </a:rPr>
              <a:t>TEL 20</a:t>
            </a:r>
            <a:r>
              <a:rPr lang="en-US" sz="3200" baseline="30000" dirty="0" smtClean="0">
                <a:solidFill>
                  <a:srgbClr val="073B64"/>
                </a:solidFill>
                <a:latin typeface="Helvetica Neue" charset="0"/>
                <a:sym typeface="Helvetica Neue" charset="0"/>
              </a:rPr>
              <a:t>th</a:t>
            </a:r>
            <a:r>
              <a:rPr lang="en-US" sz="3200" dirty="0" smtClean="0">
                <a:solidFill>
                  <a:srgbClr val="073B64"/>
                </a:solidFill>
                <a:latin typeface="Helvetica Neue" charset="0"/>
                <a:sym typeface="Helvetica Neue" charset="0"/>
              </a:rPr>
              <a:t> January 2014</a:t>
            </a:r>
          </a:p>
          <a:p>
            <a:pPr marL="0" indent="0">
              <a:spcBef>
                <a:spcPct val="0"/>
              </a:spcBef>
              <a:buFont typeface="Arial" charset="0"/>
              <a:buNone/>
            </a:pPr>
            <a:endParaRPr lang="en-US" sz="3200" dirty="0" smtClean="0">
              <a:solidFill>
                <a:srgbClr val="073B64"/>
              </a:solidFill>
              <a:latin typeface="Helvetica Neue" charset="0"/>
              <a:sym typeface="Helvetica Neue" charset="0"/>
            </a:endParaRPr>
          </a:p>
          <a:p>
            <a:pPr marL="0" indent="0">
              <a:spcBef>
                <a:spcPct val="0"/>
              </a:spcBef>
              <a:buFont typeface="Arial" charset="0"/>
              <a:buNone/>
            </a:pPr>
            <a:r>
              <a:rPr lang="en-US" sz="3200" dirty="0" smtClean="0">
                <a:solidFill>
                  <a:srgbClr val="073B64"/>
                </a:solidFill>
                <a:latin typeface="Helvetica Neue" charset="0"/>
                <a:sym typeface="Helvetica Neue" charset="0"/>
              </a:rPr>
              <a:t>Claire Rocks and Jane Sinclair (but more later!)</a:t>
            </a:r>
            <a:endParaRPr lang="en-US" sz="3200" dirty="0">
              <a:solidFill>
                <a:srgbClr val="073B64"/>
              </a:solidFill>
              <a:latin typeface="Helvetica Neue" charset="0"/>
              <a:sym typeface="Helvetica Neue" charset="0"/>
            </a:endParaRPr>
          </a:p>
          <a:p>
            <a:pPr marL="0" indent="0">
              <a:spcBef>
                <a:spcPct val="0"/>
              </a:spcBef>
              <a:buFont typeface="Arial" charset="0"/>
              <a:buNone/>
            </a:pPr>
            <a:endParaRPr lang="en-US" sz="2400" dirty="0">
              <a:solidFill>
                <a:srgbClr val="073B64"/>
              </a:solidFill>
              <a:latin typeface="Helvetica Neue" charset="0"/>
              <a:sym typeface="Helvetica Neue" charset="0"/>
            </a:endParaRPr>
          </a:p>
          <a:p>
            <a:pPr marL="0" indent="0">
              <a:spcBef>
                <a:spcPct val="0"/>
              </a:spcBef>
              <a:buFont typeface="Arial" charset="0"/>
              <a:buNone/>
            </a:pPr>
            <a:endParaRPr lang="en-US" sz="2400" dirty="0">
              <a:solidFill>
                <a:srgbClr val="073B64"/>
              </a:solidFill>
              <a:latin typeface="Helvetica Neue" charset="0"/>
              <a:sym typeface="Helvetica Neue" charset="0"/>
            </a:endParaRPr>
          </a:p>
          <a:p>
            <a:pPr marL="0" indent="0">
              <a:spcBef>
                <a:spcPct val="0"/>
              </a:spcBef>
              <a:buFont typeface="Arial" charset="0"/>
              <a:buNone/>
            </a:pPr>
            <a:r>
              <a:rPr lang="en-US" sz="2400" dirty="0">
                <a:solidFill>
                  <a:srgbClr val="073B64"/>
                </a:solidFill>
                <a:latin typeface="Helvetica Neue" charset="0"/>
                <a:ea typeface="Helvetica Neue" charset="0"/>
                <a:cs typeface="Helvetica Neue" charset="0"/>
                <a:sym typeface="Helvetica Neue" charset="0"/>
              </a:rPr>
              <a:t>Department of Computer Science</a:t>
            </a:r>
            <a:endParaRPr lang="en-US" sz="2400" dirty="0">
              <a:solidFill>
                <a:srgbClr val="073B64"/>
              </a:solidFill>
              <a:latin typeface="Helvetica Neue" charset="0"/>
              <a:sym typeface="Helvetica Neue" charset="0"/>
            </a:endParaRPr>
          </a:p>
          <a:p>
            <a:pPr marL="0" indent="0">
              <a:spcBef>
                <a:spcPct val="0"/>
              </a:spcBef>
              <a:buFont typeface="Arial" charset="0"/>
              <a:buNone/>
            </a:pPr>
            <a:r>
              <a:rPr lang="en-US" sz="2400" dirty="0">
                <a:solidFill>
                  <a:srgbClr val="073B64"/>
                </a:solidFill>
                <a:latin typeface="Helvetica Neue" charset="0"/>
                <a:ea typeface="Helvetica Neue" charset="0"/>
                <a:cs typeface="Helvetica Neue" charset="0"/>
                <a:sym typeface="Helvetica Neue" charset="0"/>
              </a:rPr>
              <a:t>University of Warwick</a:t>
            </a:r>
            <a:endParaRPr lang="en-US" sz="2400" dirty="0">
              <a:solidFill>
                <a:srgbClr val="073B64"/>
              </a:solidFill>
              <a:latin typeface="Helvetica Neue" charset="0"/>
              <a:sym typeface="Helvetica Neue" charset="0"/>
            </a:endParaRPr>
          </a:p>
          <a:p>
            <a:pPr marL="0" indent="0">
              <a:spcBef>
                <a:spcPct val="0"/>
              </a:spcBef>
              <a:buFont typeface="Arial" charset="0"/>
              <a:buNone/>
            </a:pPr>
            <a:r>
              <a:rPr lang="en-US" sz="2400" dirty="0">
                <a:solidFill>
                  <a:srgbClr val="073B64"/>
                </a:solidFill>
                <a:latin typeface="Helvetica Neue" charset="0"/>
                <a:ea typeface="Helvetica Neue" charset="0"/>
                <a:cs typeface="Helvetica Neue" charset="0"/>
                <a:sym typeface="Helvetica Neue" charset="0"/>
              </a:rPr>
              <a:t>United Kingdom</a:t>
            </a:r>
            <a:endParaRPr lang="en-US" sz="2400" dirty="0">
              <a:solidFill>
                <a:srgbClr val="073B64"/>
              </a:solidFill>
              <a:latin typeface="Helvetica Neue" charset="0"/>
              <a:sym typeface="Helvetica Neue" charset="0"/>
            </a:endParaRPr>
          </a:p>
          <a:p>
            <a:pPr marL="0" indent="0">
              <a:spcBef>
                <a:spcPct val="0"/>
              </a:spcBef>
              <a:buFont typeface="Arial" charset="0"/>
              <a:buNone/>
            </a:pPr>
            <a:endParaRPr lang="en-US" sz="2400" dirty="0">
              <a:solidFill>
                <a:srgbClr val="073B64"/>
              </a:solidFill>
              <a:latin typeface="Helvetica Neue" charset="0"/>
              <a:sym typeface="Helvetica Neue" charset="0"/>
            </a:endParaRPr>
          </a:p>
          <a:p>
            <a:pPr marL="0" indent="0">
              <a:spcBef>
                <a:spcPct val="0"/>
              </a:spcBef>
              <a:buFont typeface="Arial" charset="0"/>
              <a:buNone/>
            </a:pPr>
            <a:r>
              <a:rPr lang="en-US" sz="2400" u="sng" dirty="0" smtClean="0">
                <a:solidFill>
                  <a:srgbClr val="073B64"/>
                </a:solidFill>
                <a:latin typeface="Helvetica Neue" charset="0"/>
                <a:ea typeface="Helvetica Neue" charset="0"/>
                <a:cs typeface="Helvetica Neue" charset="0"/>
                <a:sym typeface="Helvetica Neue" charset="0"/>
                <a:hlinkClick r:id="rId4"/>
              </a:rPr>
              <a:t>j.e.sinclair@warwick.ac.uk</a:t>
            </a:r>
            <a:endParaRPr lang="en-US" sz="2400" u="sng" dirty="0" smtClean="0">
              <a:solidFill>
                <a:srgbClr val="073B64"/>
              </a:solidFill>
              <a:latin typeface="Helvetica Neue" charset="0"/>
              <a:ea typeface="Helvetica Neue" charset="0"/>
              <a:cs typeface="Helvetica Neue" charset="0"/>
              <a:sym typeface="Helvetica Neue" charset="0"/>
            </a:endParaRPr>
          </a:p>
          <a:p>
            <a:pPr marL="0" indent="0">
              <a:spcBef>
                <a:spcPct val="0"/>
              </a:spcBef>
              <a:buNone/>
            </a:pPr>
            <a:r>
              <a:rPr lang="en-US" sz="2400" u="sng" dirty="0" smtClean="0">
                <a:solidFill>
                  <a:srgbClr val="073B64"/>
                </a:solidFill>
                <a:latin typeface="Helvetica Neue" charset="0"/>
                <a:ea typeface="Helvetica Neue" charset="0"/>
                <a:cs typeface="Helvetica Neue" charset="0"/>
                <a:sym typeface="Helvetica Neue" charset="0"/>
                <a:hlinkClick r:id="rId5"/>
              </a:rPr>
              <a:t>c.l.rocks@warwick.ac.uk</a:t>
            </a:r>
            <a:endParaRPr lang="en-US" sz="2400" u="sng" dirty="0">
              <a:solidFill>
                <a:srgbClr val="073B64"/>
              </a:solidFill>
              <a:latin typeface="Helvetica Neue" charset="0"/>
              <a:sym typeface="Helvetica Neue"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chemeClr val="accent6"/>
                </a:solidFill>
              </a:rPr>
              <a:t>Preliminary evaluation: programming background</a:t>
            </a:r>
            <a:endParaRPr lang="en-GB" sz="3600" dirty="0">
              <a:solidFill>
                <a:schemeClr val="accent6"/>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2206554"/>
              </p:ext>
            </p:extLst>
          </p:nvPr>
        </p:nvGraphicFramePr>
        <p:xfrm>
          <a:off x="597744" y="2284512"/>
          <a:ext cx="11709400" cy="63357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724552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a:solidFill>
                  <a:schemeClr val="accent6"/>
                </a:solidFill>
              </a:rPr>
              <a:t>Preliminary evaluation: </a:t>
            </a:r>
            <a:r>
              <a:rPr lang="en-GB" sz="3600" dirty="0" smtClean="0">
                <a:solidFill>
                  <a:schemeClr val="accent6"/>
                </a:solidFill>
              </a:rPr>
              <a:t>teaching </a:t>
            </a:r>
            <a:r>
              <a:rPr lang="en-GB" sz="3600" dirty="0">
                <a:solidFill>
                  <a:schemeClr val="accent6"/>
                </a:solidFill>
              </a:rPr>
              <a:t>background</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291951"/>
              </p:ext>
            </p:extLst>
          </p:nvPr>
        </p:nvGraphicFramePr>
        <p:xfrm>
          <a:off x="647700" y="2428875"/>
          <a:ext cx="11709400" cy="63357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2895320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a:solidFill>
                  <a:schemeClr val="accent6"/>
                </a:solidFill>
              </a:rPr>
              <a:t>Preliminary evaluation: </a:t>
            </a:r>
            <a:r>
              <a:rPr lang="en-GB" sz="3600" dirty="0" smtClean="0">
                <a:solidFill>
                  <a:schemeClr val="accent6"/>
                </a:solidFill>
              </a:rPr>
              <a:t>online learning experience</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6821017"/>
              </p:ext>
            </p:extLst>
          </p:nvPr>
        </p:nvGraphicFramePr>
        <p:xfrm>
          <a:off x="647700" y="2428875"/>
          <a:ext cx="11709400" cy="63357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0116685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t>Preliminary evaluation: demographic data - age</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5279497"/>
              </p:ext>
            </p:extLst>
          </p:nvPr>
        </p:nvGraphicFramePr>
        <p:xfrm>
          <a:off x="647700" y="2428875"/>
          <a:ext cx="11709400" cy="63357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578300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08155415"/>
              </p:ext>
            </p:extLst>
          </p:nvPr>
        </p:nvGraphicFramePr>
        <p:xfrm>
          <a:off x="2325936" y="3087463"/>
          <a:ext cx="9773042" cy="5029697"/>
        </p:xfrm>
        <a:graphic>
          <a:graphicData uri="http://schemas.openxmlformats.org/drawingml/2006/table">
            <a:tbl>
              <a:tblPr firstRow="1" bandRow="1">
                <a:tableStyleId>{5C22544A-7EE6-4342-B048-85BDC9FD1C3A}</a:tableStyleId>
              </a:tblPr>
              <a:tblGrid>
                <a:gridCol w="1058518"/>
                <a:gridCol w="957706"/>
                <a:gridCol w="792088"/>
                <a:gridCol w="720080"/>
                <a:gridCol w="952060"/>
                <a:gridCol w="1058518"/>
                <a:gridCol w="1058518"/>
                <a:gridCol w="1058518"/>
                <a:gridCol w="1058518"/>
                <a:gridCol w="1058518"/>
              </a:tblGrid>
              <a:tr h="792088">
                <a:tc>
                  <a:txBody>
                    <a:bodyPr/>
                    <a:lstStyle/>
                    <a:p>
                      <a:pPr algn="ctr"/>
                      <a:endParaRPr lang="en-GB" sz="3200" dirty="0">
                        <a:solidFill>
                          <a:schemeClr val="tx1"/>
                        </a:solidFill>
                      </a:endParaRPr>
                    </a:p>
                  </a:txBody>
                  <a:tcPr anchor="ct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3200" dirty="0" smtClean="0">
                          <a:solidFill>
                            <a:schemeClr val="tx1"/>
                          </a:solidFill>
                        </a:rPr>
                        <a:t>Concepts</a:t>
                      </a:r>
                    </a:p>
                    <a:p>
                      <a:endParaRPr lang="en-GB" dirty="0"/>
                    </a:p>
                  </a:txBody>
                  <a:tcPr/>
                </a:tc>
                <a:tc hMerge="1">
                  <a:txBody>
                    <a:bodyPr/>
                    <a:lstStyle/>
                    <a:p>
                      <a:endParaRPr lang="en-GB" dirty="0"/>
                    </a:p>
                  </a:txBody>
                  <a:tcPr/>
                </a:tc>
                <a:tc hMerge="1">
                  <a:txBody>
                    <a:bodyPr/>
                    <a:lstStyle/>
                    <a:p>
                      <a:endParaRPr lang="en-GB" dirty="0"/>
                    </a:p>
                  </a:txBody>
                  <a:tcPr/>
                </a:tc>
                <a:tc gridSpan="3">
                  <a:txBody>
                    <a:bodyPr/>
                    <a:lstStyle/>
                    <a:p>
                      <a:pPr algn="ctr"/>
                      <a:r>
                        <a:rPr lang="en-GB" sz="3200" b="1" dirty="0" smtClean="0">
                          <a:solidFill>
                            <a:schemeClr val="tx1"/>
                          </a:solidFill>
                        </a:rPr>
                        <a:t>Programming</a:t>
                      </a:r>
                      <a:endParaRPr lang="en-GB" sz="3200" b="1" dirty="0">
                        <a:solidFill>
                          <a:schemeClr val="tx1"/>
                        </a:solidFill>
                      </a:endParaRPr>
                    </a:p>
                  </a:txBody>
                  <a:tcPr/>
                </a:tc>
                <a:tc hMerge="1">
                  <a:txBody>
                    <a:bodyPr/>
                    <a:lstStyle/>
                    <a:p>
                      <a:endParaRPr lang="en-GB" dirty="0"/>
                    </a:p>
                  </a:txBody>
                  <a:tcPr/>
                </a:tc>
                <a:tc hMerge="1">
                  <a:txBody>
                    <a:bodyPr/>
                    <a:lstStyle/>
                    <a:p>
                      <a:endParaRPr lang="en-GB" dirty="0"/>
                    </a:p>
                  </a:txBody>
                  <a:tcPr/>
                </a:tc>
                <a:tc gridSpan="3">
                  <a:txBody>
                    <a:bodyPr/>
                    <a:lstStyle/>
                    <a:p>
                      <a:pPr algn="ctr"/>
                      <a:r>
                        <a:rPr lang="en-GB" sz="3200" dirty="0" smtClean="0">
                          <a:solidFill>
                            <a:schemeClr val="tx1"/>
                          </a:solidFill>
                        </a:rPr>
                        <a:t>Labs</a:t>
                      </a:r>
                      <a:endParaRPr lang="en-GB" sz="3200" dirty="0">
                        <a:solidFill>
                          <a:schemeClr val="tx1"/>
                        </a:solidFill>
                      </a:endParaRPr>
                    </a:p>
                  </a:txBody>
                  <a:tcPr/>
                </a:tc>
                <a:tc hMerge="1">
                  <a:txBody>
                    <a:bodyPr/>
                    <a:lstStyle/>
                    <a:p>
                      <a:endParaRPr lang="en-GB" dirty="0"/>
                    </a:p>
                  </a:txBody>
                  <a:tcPr/>
                </a:tc>
                <a:tc hMerge="1">
                  <a:txBody>
                    <a:bodyPr/>
                    <a:lstStyle/>
                    <a:p>
                      <a:endParaRPr lang="en-GB" dirty="0"/>
                    </a:p>
                  </a:txBody>
                  <a:tcPr/>
                </a:tc>
              </a:tr>
              <a:tr h="720080">
                <a:tc>
                  <a:txBody>
                    <a:bodyPr/>
                    <a:lstStyle/>
                    <a:p>
                      <a:pPr algn="ctr"/>
                      <a:r>
                        <a:rPr lang="en-GB" sz="2000" dirty="0" smtClean="0"/>
                        <a:t>Header</a:t>
                      </a:r>
                      <a:endParaRPr lang="en-GB" sz="2000" dirty="0"/>
                    </a:p>
                  </a:txBody>
                  <a:tcPr anchor="ctr"/>
                </a:tc>
                <a:tc>
                  <a:txBody>
                    <a:bodyPr/>
                    <a:lstStyle/>
                    <a:p>
                      <a:r>
                        <a:rPr lang="en-GB" dirty="0" smtClean="0"/>
                        <a:t>Slides</a:t>
                      </a:r>
                      <a:endParaRPr lang="en-GB" dirty="0"/>
                    </a:p>
                  </a:txBody>
                  <a:tcPr anchor="ctr"/>
                </a:tc>
                <a:tc>
                  <a:txBody>
                    <a:bodyPr/>
                    <a:lstStyle/>
                    <a:p>
                      <a:r>
                        <a:rPr lang="en-GB" dirty="0" smtClean="0"/>
                        <a:t>Trans</a:t>
                      </a:r>
                      <a:endParaRPr lang="en-GB" dirty="0"/>
                    </a:p>
                  </a:txBody>
                  <a:tcPr anchor="ctr"/>
                </a:tc>
                <a:tc>
                  <a:txBody>
                    <a:bodyPr/>
                    <a:lstStyle/>
                    <a:p>
                      <a:r>
                        <a:rPr lang="en-GB" dirty="0" smtClean="0"/>
                        <a:t>Quiz</a:t>
                      </a:r>
                      <a:endParaRPr lang="en-GB" dirty="0"/>
                    </a:p>
                  </a:txBody>
                  <a:tcPr anchor="ctr"/>
                </a:tc>
                <a:tc>
                  <a:txBody>
                    <a:bodyPr/>
                    <a:lstStyle/>
                    <a:p>
                      <a:r>
                        <a:rPr lang="en-GB" dirty="0" smtClean="0"/>
                        <a:t>Slides</a:t>
                      </a:r>
                      <a:endParaRPr lang="en-GB" dirty="0"/>
                    </a:p>
                  </a:txBody>
                  <a:tcPr anchor="ctr"/>
                </a:tc>
                <a:tc>
                  <a:txBody>
                    <a:bodyPr/>
                    <a:lstStyle/>
                    <a:p>
                      <a:r>
                        <a:rPr lang="en-GB" dirty="0" smtClean="0"/>
                        <a:t>Trans</a:t>
                      </a:r>
                      <a:endParaRPr lang="en-GB" dirty="0"/>
                    </a:p>
                  </a:txBody>
                  <a:tcPr anchor="ctr"/>
                </a:tc>
                <a:tc>
                  <a:txBody>
                    <a:bodyPr/>
                    <a:lstStyle/>
                    <a:p>
                      <a:r>
                        <a:rPr lang="en-GB" dirty="0" smtClean="0"/>
                        <a:t>Quiz</a:t>
                      </a:r>
                      <a:endParaRPr lang="en-GB" dirty="0"/>
                    </a:p>
                  </a:txBody>
                  <a:tcPr anchor="ctr"/>
                </a:tc>
                <a:tc>
                  <a:txBody>
                    <a:bodyPr/>
                    <a:lstStyle/>
                    <a:p>
                      <a:r>
                        <a:rPr lang="en-GB" dirty="0" smtClean="0"/>
                        <a:t>Lab</a:t>
                      </a:r>
                      <a:r>
                        <a:rPr lang="en-GB" baseline="0" dirty="0" smtClean="0"/>
                        <a:t> a</a:t>
                      </a:r>
                      <a:endParaRPr lang="en-GB" dirty="0"/>
                    </a:p>
                  </a:txBody>
                  <a:tcPr anchor="ctr"/>
                </a:tc>
                <a:tc>
                  <a:txBody>
                    <a:bodyPr/>
                    <a:lstStyle/>
                    <a:p>
                      <a:r>
                        <a:rPr lang="en-GB" dirty="0" smtClean="0"/>
                        <a:t>Lab b</a:t>
                      </a:r>
                      <a:endParaRPr lang="en-GB" dirty="0"/>
                    </a:p>
                  </a:txBody>
                  <a:tcPr anchor="ctr"/>
                </a:tc>
                <a:tc>
                  <a:txBody>
                    <a:bodyPr/>
                    <a:lstStyle/>
                    <a:p>
                      <a:r>
                        <a:rPr lang="en-GB" dirty="0" smtClean="0"/>
                        <a:t>Lab c</a:t>
                      </a:r>
                      <a:endParaRPr lang="en-GB" dirty="0"/>
                    </a:p>
                  </a:txBody>
                  <a:tcPr anchor="ctr"/>
                </a:tc>
              </a:tr>
              <a:tr h="1152059">
                <a:tc>
                  <a:txBody>
                    <a:bodyPr/>
                    <a:lstStyle/>
                    <a:p>
                      <a:pPr algn="ctr"/>
                      <a:endParaRPr lang="en-GB" dirty="0"/>
                    </a:p>
                  </a:txBody>
                  <a:tcPr anchor="ctr"/>
                </a:tc>
                <a:tc>
                  <a:txBody>
                    <a:bodyPr/>
                    <a:lstStyle/>
                    <a:p>
                      <a:pPr algn="ctr"/>
                      <a:r>
                        <a:rPr lang="en-GB" dirty="0" smtClean="0"/>
                        <a:t>282</a:t>
                      </a:r>
                      <a:endParaRPr lang="en-GB" dirty="0"/>
                    </a:p>
                  </a:txBody>
                  <a:tcPr anchor="ctr"/>
                </a:tc>
                <a:tc>
                  <a:txBody>
                    <a:bodyPr/>
                    <a:lstStyle/>
                    <a:p>
                      <a:pPr algn="ctr"/>
                      <a:r>
                        <a:rPr lang="en-GB" dirty="0" smtClean="0"/>
                        <a:t>184</a:t>
                      </a:r>
                      <a:endParaRPr lang="en-GB" dirty="0"/>
                    </a:p>
                  </a:txBody>
                  <a:tcPr anchor="ctr"/>
                </a:tc>
                <a:tc>
                  <a:txBody>
                    <a:bodyPr/>
                    <a:lstStyle/>
                    <a:p>
                      <a:pPr algn="ctr"/>
                      <a:endParaRPr lang="en-GB" dirty="0"/>
                    </a:p>
                  </a:txBody>
                  <a:tcPr anchor="ctr"/>
                </a:tc>
                <a:tc>
                  <a:txBody>
                    <a:bodyPr/>
                    <a:lstStyle/>
                    <a:p>
                      <a:pPr algn="ctr"/>
                      <a:r>
                        <a:rPr lang="en-GB" dirty="0" smtClean="0"/>
                        <a:t>202</a:t>
                      </a:r>
                      <a:endParaRPr lang="en-GB" dirty="0"/>
                    </a:p>
                  </a:txBody>
                  <a:tcPr anchor="ctr"/>
                </a:tc>
                <a:tc>
                  <a:txBody>
                    <a:bodyPr/>
                    <a:lstStyle/>
                    <a:p>
                      <a:pPr algn="ctr"/>
                      <a:r>
                        <a:rPr lang="en-GB" dirty="0" smtClean="0"/>
                        <a:t>70</a:t>
                      </a:r>
                      <a:endParaRPr lang="en-GB" dirty="0"/>
                    </a:p>
                  </a:txBody>
                  <a:tcPr anchor="ctr"/>
                </a:tc>
                <a:tc>
                  <a:txBody>
                    <a:bodyPr/>
                    <a:lstStyle/>
                    <a:p>
                      <a:pPr algn="ctr"/>
                      <a:endParaRPr lang="en-GB"/>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r h="1152059">
                <a:tc>
                  <a:txBody>
                    <a:bodyPr/>
                    <a:lstStyle/>
                    <a:p>
                      <a:pPr algn="ctr"/>
                      <a:r>
                        <a:rPr lang="en-GB" dirty="0" smtClean="0"/>
                        <a:t>125</a:t>
                      </a:r>
                      <a:endParaRPr lang="en-GB" dirty="0"/>
                    </a:p>
                  </a:txBody>
                  <a:tcPr anchor="ctr"/>
                </a:tc>
                <a:tc>
                  <a:txBody>
                    <a:bodyPr/>
                    <a:lstStyle/>
                    <a:p>
                      <a:pPr algn="ctr"/>
                      <a:r>
                        <a:rPr lang="en-GB" dirty="0" smtClean="0"/>
                        <a:t>210</a:t>
                      </a:r>
                      <a:endParaRPr lang="en-GB" dirty="0"/>
                    </a:p>
                  </a:txBody>
                  <a:tcPr anchor="ctr"/>
                </a:tc>
                <a:tc>
                  <a:txBody>
                    <a:bodyPr/>
                    <a:lstStyle/>
                    <a:p>
                      <a:pPr algn="ctr"/>
                      <a:r>
                        <a:rPr lang="en-GB" dirty="0" smtClean="0"/>
                        <a:t>145</a:t>
                      </a:r>
                      <a:endParaRPr lang="en-GB" dirty="0"/>
                    </a:p>
                  </a:txBody>
                  <a:tcPr anchor="ctr"/>
                </a:tc>
                <a:tc>
                  <a:txBody>
                    <a:bodyPr/>
                    <a:lstStyle/>
                    <a:p>
                      <a:pPr algn="ctr"/>
                      <a:r>
                        <a:rPr lang="en-GB" dirty="0" smtClean="0"/>
                        <a:t>504</a:t>
                      </a:r>
                      <a:endParaRPr lang="en-GB" dirty="0"/>
                    </a:p>
                  </a:txBody>
                  <a:tcPr anchor="ctr"/>
                </a:tc>
                <a:tc>
                  <a:txBody>
                    <a:bodyPr/>
                    <a:lstStyle/>
                    <a:p>
                      <a:pPr algn="ctr"/>
                      <a:r>
                        <a:rPr lang="en-GB" dirty="0" smtClean="0"/>
                        <a:t>207</a:t>
                      </a:r>
                      <a:endParaRPr lang="en-GB" dirty="0"/>
                    </a:p>
                  </a:txBody>
                  <a:tcPr anchor="ctr"/>
                </a:tc>
                <a:tc>
                  <a:txBody>
                    <a:bodyPr/>
                    <a:lstStyle/>
                    <a:p>
                      <a:pPr algn="ctr"/>
                      <a:r>
                        <a:rPr lang="en-GB" dirty="0" smtClean="0"/>
                        <a:t>47</a:t>
                      </a:r>
                      <a:endParaRPr lang="en-GB" dirty="0"/>
                    </a:p>
                  </a:txBody>
                  <a:tcPr anchor="ctr"/>
                </a:tc>
                <a:tc>
                  <a:txBody>
                    <a:bodyPr/>
                    <a:lstStyle/>
                    <a:p>
                      <a:pPr algn="ctr"/>
                      <a:r>
                        <a:rPr lang="en-GB" dirty="0" smtClean="0"/>
                        <a:t>365</a:t>
                      </a:r>
                      <a:endParaRPr lang="en-GB" dirty="0"/>
                    </a:p>
                  </a:txBody>
                  <a:tcPr anchor="ctr"/>
                </a:tc>
                <a:tc>
                  <a:txBody>
                    <a:bodyPr/>
                    <a:lstStyle/>
                    <a:p>
                      <a:pPr algn="ctr"/>
                      <a:r>
                        <a:rPr lang="en-GB" dirty="0" smtClean="0"/>
                        <a:t>453</a:t>
                      </a:r>
                      <a:endParaRPr lang="en-GB" dirty="0"/>
                    </a:p>
                  </a:txBody>
                  <a:tcPr anchor="ctr"/>
                </a:tc>
                <a:tc>
                  <a:txBody>
                    <a:bodyPr/>
                    <a:lstStyle/>
                    <a:p>
                      <a:pPr algn="ctr"/>
                      <a:r>
                        <a:rPr lang="en-GB" dirty="0" smtClean="0"/>
                        <a:t>313</a:t>
                      </a:r>
                      <a:endParaRPr lang="en-GB" dirty="0"/>
                    </a:p>
                  </a:txBody>
                  <a:tcPr anchor="ctr"/>
                </a:tc>
                <a:tc>
                  <a:txBody>
                    <a:bodyPr/>
                    <a:lstStyle/>
                    <a:p>
                      <a:pPr algn="ctr"/>
                      <a:r>
                        <a:rPr lang="en-GB" dirty="0" smtClean="0"/>
                        <a:t>271</a:t>
                      </a:r>
                      <a:endParaRPr lang="en-GB" dirty="0"/>
                    </a:p>
                  </a:txBody>
                  <a:tcPr anchor="ctr"/>
                </a:tc>
              </a:tr>
              <a:tr h="1152059">
                <a:tc>
                  <a:txBody>
                    <a:bodyPr/>
                    <a:lstStyle/>
                    <a:p>
                      <a:pPr algn="ctr"/>
                      <a:r>
                        <a:rPr lang="en-GB" dirty="0" smtClean="0"/>
                        <a:t>45</a:t>
                      </a:r>
                      <a:endParaRPr lang="en-GB" dirty="0"/>
                    </a:p>
                  </a:txBody>
                  <a:tcPr anchor="ctr"/>
                </a:tc>
                <a:tc>
                  <a:txBody>
                    <a:bodyPr/>
                    <a:lstStyle/>
                    <a:p>
                      <a:pPr algn="ctr"/>
                      <a:r>
                        <a:rPr lang="en-GB" dirty="0" smtClean="0"/>
                        <a:t>109</a:t>
                      </a:r>
                      <a:endParaRPr lang="en-GB" dirty="0"/>
                    </a:p>
                  </a:txBody>
                  <a:tcPr anchor="ctr"/>
                </a:tc>
                <a:tc>
                  <a:txBody>
                    <a:bodyPr/>
                    <a:lstStyle/>
                    <a:p>
                      <a:pPr algn="ctr"/>
                      <a:r>
                        <a:rPr lang="en-GB" dirty="0" smtClean="0"/>
                        <a:t>84</a:t>
                      </a:r>
                      <a:endParaRPr lang="en-GB" dirty="0"/>
                    </a:p>
                  </a:txBody>
                  <a:tcPr anchor="ctr"/>
                </a:tc>
                <a:tc>
                  <a:txBody>
                    <a:bodyPr/>
                    <a:lstStyle/>
                    <a:p>
                      <a:pPr algn="ctr"/>
                      <a:r>
                        <a:rPr lang="en-GB" dirty="0" smtClean="0"/>
                        <a:t>299</a:t>
                      </a:r>
                      <a:endParaRPr lang="en-GB" dirty="0"/>
                    </a:p>
                  </a:txBody>
                  <a:tcPr anchor="ctr"/>
                </a:tc>
                <a:tc>
                  <a:txBody>
                    <a:bodyPr/>
                    <a:lstStyle/>
                    <a:p>
                      <a:pPr algn="ctr"/>
                      <a:r>
                        <a:rPr lang="en-GB" dirty="0" smtClean="0"/>
                        <a:t>105</a:t>
                      </a:r>
                      <a:endParaRPr lang="en-GB" dirty="0"/>
                    </a:p>
                  </a:txBody>
                  <a:tcPr anchor="ctr"/>
                </a:tc>
                <a:tc>
                  <a:txBody>
                    <a:bodyPr/>
                    <a:lstStyle/>
                    <a:p>
                      <a:pPr algn="ctr"/>
                      <a:r>
                        <a:rPr lang="en-GB" dirty="0" smtClean="0"/>
                        <a:t>57</a:t>
                      </a:r>
                      <a:endParaRPr lang="en-GB" dirty="0"/>
                    </a:p>
                  </a:txBody>
                  <a:tcPr anchor="ctr"/>
                </a:tc>
                <a:tc>
                  <a:txBody>
                    <a:bodyPr/>
                    <a:lstStyle/>
                    <a:p>
                      <a:pPr algn="ctr"/>
                      <a:r>
                        <a:rPr lang="en-GB" dirty="0" smtClean="0"/>
                        <a:t>260</a:t>
                      </a:r>
                      <a:endParaRPr lang="en-GB" dirty="0"/>
                    </a:p>
                  </a:txBody>
                  <a:tcPr anchor="ctr"/>
                </a:tc>
                <a:tc>
                  <a:txBody>
                    <a:bodyPr/>
                    <a:lstStyle/>
                    <a:p>
                      <a:pPr algn="ctr"/>
                      <a:r>
                        <a:rPr lang="en-GB" dirty="0" smtClean="0"/>
                        <a:t>249</a:t>
                      </a:r>
                      <a:endParaRPr lang="en-GB" dirty="0"/>
                    </a:p>
                  </a:txBody>
                  <a:tcPr anchor="ctr"/>
                </a:tc>
                <a:tc>
                  <a:txBody>
                    <a:bodyPr/>
                    <a:lstStyle/>
                    <a:p>
                      <a:pPr algn="ctr"/>
                      <a:r>
                        <a:rPr lang="en-GB" dirty="0" smtClean="0"/>
                        <a:t>157</a:t>
                      </a:r>
                      <a:endParaRPr lang="en-GB" dirty="0"/>
                    </a:p>
                  </a:txBody>
                  <a:tcPr anchor="ctr"/>
                </a:tc>
                <a:tc>
                  <a:txBody>
                    <a:bodyPr/>
                    <a:lstStyle/>
                    <a:p>
                      <a:pPr algn="ctr"/>
                      <a:r>
                        <a:rPr lang="en-GB" dirty="0" smtClean="0"/>
                        <a:t>146</a:t>
                      </a:r>
                      <a:endParaRPr lang="en-GB" dirty="0"/>
                    </a:p>
                  </a:txBody>
                  <a:tcPr anchor="ctr"/>
                </a:tc>
              </a:tr>
            </a:tbl>
          </a:graphicData>
        </a:graphic>
      </p:graphicFrame>
      <p:sp>
        <p:nvSpPr>
          <p:cNvPr id="3" name="Title 2"/>
          <p:cNvSpPr>
            <a:spLocks noGrp="1"/>
          </p:cNvSpPr>
          <p:nvPr>
            <p:ph type="title"/>
          </p:nvPr>
        </p:nvSpPr>
        <p:spPr/>
        <p:txBody>
          <a:bodyPr/>
          <a:lstStyle/>
          <a:p>
            <a:r>
              <a:rPr lang="en-GB" dirty="0" smtClean="0"/>
              <a:t>Participation: accesses for sessions 0 - 2</a:t>
            </a:r>
            <a:endParaRPr lang="en-GB" dirty="0"/>
          </a:p>
        </p:txBody>
      </p:sp>
      <p:sp>
        <p:nvSpPr>
          <p:cNvPr id="5" name="TextBox 4"/>
          <p:cNvSpPr txBox="1"/>
          <p:nvPr/>
        </p:nvSpPr>
        <p:spPr>
          <a:xfrm>
            <a:off x="381720" y="5006007"/>
            <a:ext cx="1537600" cy="461665"/>
          </a:xfrm>
          <a:prstGeom prst="rect">
            <a:avLst/>
          </a:prstGeom>
          <a:noFill/>
        </p:spPr>
        <p:txBody>
          <a:bodyPr wrap="none" rtlCol="0">
            <a:spAutoFit/>
          </a:bodyPr>
          <a:lstStyle/>
          <a:p>
            <a:r>
              <a:rPr lang="en-GB" dirty="0" smtClean="0"/>
              <a:t>Session 0</a:t>
            </a:r>
            <a:endParaRPr lang="en-GB" dirty="0"/>
          </a:p>
        </p:txBody>
      </p:sp>
      <p:sp>
        <p:nvSpPr>
          <p:cNvPr id="6" name="Rectangle 5"/>
          <p:cNvSpPr/>
          <p:nvPr/>
        </p:nvSpPr>
        <p:spPr>
          <a:xfrm>
            <a:off x="407368" y="6100936"/>
            <a:ext cx="1537601" cy="461665"/>
          </a:xfrm>
          <a:prstGeom prst="rect">
            <a:avLst/>
          </a:prstGeom>
        </p:spPr>
        <p:txBody>
          <a:bodyPr wrap="none">
            <a:spAutoFit/>
          </a:bodyPr>
          <a:lstStyle/>
          <a:p>
            <a:pPr algn="ctr"/>
            <a:r>
              <a:rPr lang="en-GB" dirty="0" smtClean="0">
                <a:solidFill>
                  <a:schemeClr val="tx1"/>
                </a:solidFill>
              </a:rPr>
              <a:t>Session 1</a:t>
            </a:r>
            <a:endParaRPr lang="en-GB" dirty="0">
              <a:solidFill>
                <a:schemeClr val="tx1"/>
              </a:solidFill>
            </a:endParaRPr>
          </a:p>
        </p:txBody>
      </p:sp>
      <p:sp>
        <p:nvSpPr>
          <p:cNvPr id="7" name="Rectangle 6"/>
          <p:cNvSpPr/>
          <p:nvPr/>
        </p:nvSpPr>
        <p:spPr>
          <a:xfrm>
            <a:off x="407368" y="7181056"/>
            <a:ext cx="1537601" cy="461665"/>
          </a:xfrm>
          <a:prstGeom prst="rect">
            <a:avLst/>
          </a:prstGeom>
        </p:spPr>
        <p:txBody>
          <a:bodyPr wrap="none">
            <a:spAutoFit/>
          </a:bodyPr>
          <a:lstStyle/>
          <a:p>
            <a:pPr algn="ctr"/>
            <a:r>
              <a:rPr lang="en-GB" dirty="0" smtClean="0">
                <a:solidFill>
                  <a:schemeClr val="tx1"/>
                </a:solidFill>
              </a:rPr>
              <a:t>Session 2</a:t>
            </a:r>
            <a:endParaRPr lang="en-GB" dirty="0">
              <a:solidFill>
                <a:schemeClr val="tx1"/>
              </a:solidFill>
            </a:endParaRPr>
          </a:p>
        </p:txBody>
      </p:sp>
    </p:spTree>
    <p:extLst>
      <p:ext uri="{BB962C8B-B14F-4D97-AF65-F5344CB8AC3E}">
        <p14:creationId xmlns:p14="http://schemas.microsoft.com/office/powerpoint/2010/main" val="27403006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15865208"/>
              </p:ext>
            </p:extLst>
          </p:nvPr>
        </p:nvGraphicFramePr>
        <p:xfrm>
          <a:off x="647700" y="2428875"/>
          <a:ext cx="11709401" cy="4356493"/>
        </p:xfrm>
        <a:graphic>
          <a:graphicData uri="http://schemas.openxmlformats.org/drawingml/2006/table">
            <a:tbl>
              <a:tblPr firstRow="1" bandRow="1">
                <a:tableStyleId>{5C22544A-7EE6-4342-B048-85BDC9FD1C3A}</a:tableStyleId>
              </a:tblPr>
              <a:tblGrid>
                <a:gridCol w="3903133"/>
                <a:gridCol w="1951567"/>
                <a:gridCol w="1951567"/>
                <a:gridCol w="1951567"/>
                <a:gridCol w="1951567"/>
              </a:tblGrid>
              <a:tr h="863749">
                <a:tc>
                  <a:txBody>
                    <a:bodyPr/>
                    <a:lstStyle/>
                    <a:p>
                      <a:endParaRPr lang="en-GB" dirty="0"/>
                    </a:p>
                  </a:txBody>
                  <a:tcPr/>
                </a:tc>
                <a:tc gridSpan="2">
                  <a:txBody>
                    <a:bodyPr/>
                    <a:lstStyle/>
                    <a:p>
                      <a:pPr algn="ctr"/>
                      <a:r>
                        <a:rPr lang="en-GB" sz="3200" dirty="0" smtClean="0">
                          <a:solidFill>
                            <a:schemeClr val="tx1"/>
                          </a:solidFill>
                        </a:rPr>
                        <a:t>Concepts</a:t>
                      </a:r>
                      <a:r>
                        <a:rPr lang="en-GB" sz="3200" baseline="0" dirty="0" smtClean="0">
                          <a:solidFill>
                            <a:schemeClr val="tx1"/>
                          </a:solidFill>
                        </a:rPr>
                        <a:t> </a:t>
                      </a:r>
                      <a:endParaRPr lang="en-GB" sz="3200" dirty="0">
                        <a:solidFill>
                          <a:schemeClr val="tx1"/>
                        </a:solidFill>
                      </a:endParaRPr>
                    </a:p>
                  </a:txBody>
                  <a:tcPr anchor="ctr"/>
                </a:tc>
                <a:tc hMerge="1">
                  <a:txBody>
                    <a:bodyPr/>
                    <a:lstStyle/>
                    <a:p>
                      <a:endParaRPr lang="en-GB"/>
                    </a:p>
                  </a:txBody>
                  <a:tcPr/>
                </a:tc>
                <a:tc gridSpan="2">
                  <a:txBody>
                    <a:bodyPr/>
                    <a:lstStyle/>
                    <a:p>
                      <a:pPr algn="ctr"/>
                      <a:r>
                        <a:rPr lang="en-GB" sz="3200" dirty="0" smtClean="0">
                          <a:solidFill>
                            <a:schemeClr val="tx1"/>
                          </a:solidFill>
                        </a:rPr>
                        <a:t>Programming</a:t>
                      </a:r>
                      <a:endParaRPr lang="en-GB" sz="3200" dirty="0">
                        <a:solidFill>
                          <a:schemeClr val="tx1"/>
                        </a:solidFill>
                      </a:endParaRPr>
                    </a:p>
                  </a:txBody>
                  <a:tcPr anchor="ctr"/>
                </a:tc>
                <a:tc hMerge="1">
                  <a:txBody>
                    <a:bodyPr/>
                    <a:lstStyle/>
                    <a:p>
                      <a:endParaRPr lang="en-GB"/>
                    </a:p>
                  </a:txBody>
                  <a:tcPr/>
                </a:tc>
              </a:tr>
              <a:tr h="1152012">
                <a:tc>
                  <a:txBody>
                    <a:bodyPr/>
                    <a:lstStyle/>
                    <a:p>
                      <a:endParaRPr lang="en-GB"/>
                    </a:p>
                  </a:txBody>
                  <a:tcPr/>
                </a:tc>
                <a:tc>
                  <a:txBody>
                    <a:bodyPr/>
                    <a:lstStyle/>
                    <a:p>
                      <a:pPr algn="ctr"/>
                      <a:r>
                        <a:rPr lang="en-GB" sz="2400" dirty="0" smtClean="0"/>
                        <a:t>Number</a:t>
                      </a:r>
                    </a:p>
                    <a:p>
                      <a:pPr algn="ctr"/>
                      <a:r>
                        <a:rPr lang="en-GB" sz="2400" dirty="0" smtClean="0"/>
                        <a:t>submitted</a:t>
                      </a:r>
                      <a:endParaRPr lang="en-GB" sz="2400" dirty="0"/>
                    </a:p>
                  </a:txBody>
                  <a:tcPr anchor="ctr"/>
                </a:tc>
                <a:tc>
                  <a:txBody>
                    <a:bodyPr/>
                    <a:lstStyle/>
                    <a:p>
                      <a:pPr algn="ctr"/>
                      <a:r>
                        <a:rPr lang="en-GB" sz="2400" dirty="0" smtClean="0"/>
                        <a:t>Average score</a:t>
                      </a:r>
                      <a:endParaRPr lang="en-GB" sz="2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smtClean="0">
                          <a:solidFill>
                            <a:schemeClr val="tx1"/>
                          </a:solidFill>
                        </a:rPr>
                        <a:t>Number</a:t>
                      </a:r>
                      <a:r>
                        <a:rPr lang="en-GB" sz="2400" baseline="0" dirty="0" smtClean="0">
                          <a:solidFill>
                            <a:schemeClr val="tx1"/>
                          </a:solidFill>
                        </a:rPr>
                        <a:t> submitted</a:t>
                      </a:r>
                      <a:endParaRPr lang="en-GB" sz="2400" dirty="0" smtClean="0">
                        <a:solidFill>
                          <a:schemeClr val="tx1"/>
                        </a:solidFill>
                      </a:endParaRPr>
                    </a:p>
                    <a:p>
                      <a:pPr algn="ctr"/>
                      <a:endParaRPr lang="en-GB" sz="2400" dirty="0"/>
                    </a:p>
                  </a:txBody>
                  <a:tcPr anchor="ctr"/>
                </a:tc>
                <a:tc>
                  <a:txBody>
                    <a:bodyPr/>
                    <a:lstStyle/>
                    <a:p>
                      <a:pPr algn="ctr"/>
                      <a:r>
                        <a:rPr lang="en-GB" sz="2400" dirty="0" smtClean="0"/>
                        <a:t>Average</a:t>
                      </a:r>
                      <a:r>
                        <a:rPr lang="en-GB" sz="2400" baseline="0" dirty="0" smtClean="0"/>
                        <a:t> score</a:t>
                      </a:r>
                      <a:endParaRPr lang="en-GB" sz="2400" dirty="0"/>
                    </a:p>
                  </a:txBody>
                  <a:tcPr anchor="ctr"/>
                </a:tc>
              </a:tr>
              <a:tr h="1152012">
                <a:tc>
                  <a:txBody>
                    <a:bodyPr/>
                    <a:lstStyle/>
                    <a:p>
                      <a:r>
                        <a:rPr lang="en-GB" sz="3200" b="1" dirty="0" smtClean="0"/>
                        <a:t>Session 1</a:t>
                      </a:r>
                      <a:endParaRPr lang="en-GB" sz="3200" b="1" dirty="0"/>
                    </a:p>
                  </a:txBody>
                  <a:tcPr anchor="ctr"/>
                </a:tc>
                <a:tc>
                  <a:txBody>
                    <a:bodyPr/>
                    <a:lstStyle/>
                    <a:p>
                      <a:pPr algn="ctr"/>
                      <a:r>
                        <a:rPr lang="en-GB" sz="2400" dirty="0" smtClean="0"/>
                        <a:t>125</a:t>
                      </a:r>
                      <a:endParaRPr lang="en-GB" sz="2400" dirty="0"/>
                    </a:p>
                  </a:txBody>
                  <a:tcPr anchor="ctr"/>
                </a:tc>
                <a:tc>
                  <a:txBody>
                    <a:bodyPr/>
                    <a:lstStyle/>
                    <a:p>
                      <a:pPr algn="ctr"/>
                      <a:r>
                        <a:rPr lang="en-GB" sz="2400" dirty="0" smtClean="0"/>
                        <a:t>7.65</a:t>
                      </a:r>
                      <a:endParaRPr lang="en-GB" sz="2400" dirty="0"/>
                    </a:p>
                  </a:txBody>
                  <a:tcPr anchor="ctr"/>
                </a:tc>
                <a:tc>
                  <a:txBody>
                    <a:bodyPr/>
                    <a:lstStyle/>
                    <a:p>
                      <a:pPr algn="ctr"/>
                      <a:r>
                        <a:rPr lang="en-GB" sz="2400" dirty="0" smtClean="0"/>
                        <a:t>99</a:t>
                      </a:r>
                      <a:endParaRPr lang="en-GB" sz="2400" dirty="0"/>
                    </a:p>
                  </a:txBody>
                  <a:tcPr anchor="ctr"/>
                </a:tc>
                <a:tc>
                  <a:txBody>
                    <a:bodyPr/>
                    <a:lstStyle/>
                    <a:p>
                      <a:pPr algn="ctr"/>
                      <a:r>
                        <a:rPr lang="en-GB" sz="2400" dirty="0" smtClean="0"/>
                        <a:t>7.93</a:t>
                      </a:r>
                      <a:endParaRPr lang="en-GB" sz="2400" dirty="0"/>
                    </a:p>
                  </a:txBody>
                  <a:tcPr anchor="ctr"/>
                </a:tc>
              </a:tr>
              <a:tr h="1152012">
                <a:tc>
                  <a:txBody>
                    <a:bodyPr/>
                    <a:lstStyle/>
                    <a:p>
                      <a:r>
                        <a:rPr lang="en-GB" sz="3200" b="1" dirty="0" smtClean="0"/>
                        <a:t>Session 2</a:t>
                      </a:r>
                      <a:endParaRPr lang="en-GB" sz="3200" b="1" dirty="0"/>
                    </a:p>
                  </a:txBody>
                  <a:tcPr anchor="ctr"/>
                </a:tc>
                <a:tc>
                  <a:txBody>
                    <a:bodyPr/>
                    <a:lstStyle/>
                    <a:p>
                      <a:pPr algn="ctr"/>
                      <a:r>
                        <a:rPr lang="en-GB" sz="2400" dirty="0" smtClean="0"/>
                        <a:t>83</a:t>
                      </a:r>
                      <a:endParaRPr lang="en-GB" sz="2400" dirty="0"/>
                    </a:p>
                  </a:txBody>
                  <a:tcPr anchor="ctr"/>
                </a:tc>
                <a:tc>
                  <a:txBody>
                    <a:bodyPr/>
                    <a:lstStyle/>
                    <a:p>
                      <a:pPr algn="ctr"/>
                      <a:r>
                        <a:rPr lang="en-GB" sz="2400" dirty="0" smtClean="0"/>
                        <a:t>9.18</a:t>
                      </a:r>
                      <a:endParaRPr lang="en-GB" sz="2400" dirty="0"/>
                    </a:p>
                  </a:txBody>
                  <a:tcPr anchor="ctr"/>
                </a:tc>
                <a:tc>
                  <a:txBody>
                    <a:bodyPr/>
                    <a:lstStyle/>
                    <a:p>
                      <a:pPr algn="ctr"/>
                      <a:r>
                        <a:rPr lang="en-GB" sz="2400" dirty="0" smtClean="0"/>
                        <a:t>72</a:t>
                      </a:r>
                      <a:endParaRPr lang="en-GB" sz="2400" dirty="0"/>
                    </a:p>
                  </a:txBody>
                  <a:tcPr anchor="ctr"/>
                </a:tc>
                <a:tc>
                  <a:txBody>
                    <a:bodyPr/>
                    <a:lstStyle/>
                    <a:p>
                      <a:pPr algn="ctr"/>
                      <a:r>
                        <a:rPr lang="en-GB" sz="2400" dirty="0" smtClean="0"/>
                        <a:t>7.83</a:t>
                      </a:r>
                      <a:endParaRPr lang="en-GB" sz="2400" dirty="0"/>
                    </a:p>
                  </a:txBody>
                  <a:tcPr anchor="ctr"/>
                </a:tc>
              </a:tr>
            </a:tbl>
          </a:graphicData>
        </a:graphic>
      </p:graphicFrame>
      <p:sp>
        <p:nvSpPr>
          <p:cNvPr id="3" name="Title 2"/>
          <p:cNvSpPr>
            <a:spLocks noGrp="1"/>
          </p:cNvSpPr>
          <p:nvPr>
            <p:ph type="title"/>
          </p:nvPr>
        </p:nvSpPr>
        <p:spPr/>
        <p:txBody>
          <a:bodyPr/>
          <a:lstStyle/>
          <a:p>
            <a:r>
              <a:rPr lang="en-GB" dirty="0" smtClean="0"/>
              <a:t>Participation: quizzes</a:t>
            </a:r>
            <a:endParaRPr lang="en-GB" dirty="0"/>
          </a:p>
        </p:txBody>
      </p:sp>
      <p:sp>
        <p:nvSpPr>
          <p:cNvPr id="5" name="TextBox 4"/>
          <p:cNvSpPr txBox="1"/>
          <p:nvPr/>
        </p:nvSpPr>
        <p:spPr>
          <a:xfrm>
            <a:off x="669752" y="7037040"/>
            <a:ext cx="11665296" cy="1815882"/>
          </a:xfrm>
          <a:prstGeom prst="rect">
            <a:avLst/>
          </a:prstGeom>
          <a:noFill/>
        </p:spPr>
        <p:txBody>
          <a:bodyPr wrap="square" rtlCol="0">
            <a:spAutoFit/>
          </a:bodyPr>
          <a:lstStyle/>
          <a:p>
            <a:r>
              <a:rPr lang="en-GB" sz="2800" dirty="0" smtClean="0"/>
              <a:t>Several topics of difficulty uncovered (using hex, units of storage in practice, types)</a:t>
            </a:r>
          </a:p>
          <a:p>
            <a:endParaRPr lang="en-GB" sz="2800" dirty="0"/>
          </a:p>
          <a:p>
            <a:r>
              <a:rPr lang="en-GB" sz="2800" dirty="0" smtClean="0"/>
              <a:t>One area of misunderstanding/question probably not appropriate </a:t>
            </a:r>
            <a:endParaRPr lang="en-GB" sz="2800" dirty="0"/>
          </a:p>
        </p:txBody>
      </p:sp>
    </p:spTree>
    <p:extLst>
      <p:ext uri="{BB962C8B-B14F-4D97-AF65-F5344CB8AC3E}">
        <p14:creationId xmlns:p14="http://schemas.microsoft.com/office/powerpoint/2010/main" val="4508439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smtClean="0"/>
              <a:t>Numbers vary between 0 and 4 per session</a:t>
            </a:r>
          </a:p>
          <a:p>
            <a:pPr marL="0" indent="0">
              <a:buNone/>
            </a:pPr>
            <a:endParaRPr lang="en-GB" dirty="0"/>
          </a:p>
          <a:p>
            <a:pPr marL="0" indent="0">
              <a:buNone/>
            </a:pPr>
            <a:r>
              <a:rPr lang="en-GB" dirty="0" smtClean="0"/>
              <a:t>Disappointing!</a:t>
            </a:r>
          </a:p>
          <a:p>
            <a:pPr marL="0" indent="0">
              <a:buNone/>
            </a:pPr>
            <a:endParaRPr lang="en-GB" dirty="0"/>
          </a:p>
          <a:p>
            <a:pPr marL="0" indent="0">
              <a:buNone/>
            </a:pPr>
            <a:r>
              <a:rPr lang="en-GB" dirty="0" smtClean="0"/>
              <a:t>Need to investigate further</a:t>
            </a:r>
            <a:endParaRPr lang="en-GB" dirty="0"/>
          </a:p>
        </p:txBody>
      </p:sp>
      <p:sp>
        <p:nvSpPr>
          <p:cNvPr id="3" name="Title 2"/>
          <p:cNvSpPr>
            <a:spLocks noGrp="1"/>
          </p:cNvSpPr>
          <p:nvPr>
            <p:ph type="title"/>
          </p:nvPr>
        </p:nvSpPr>
        <p:spPr/>
        <p:txBody>
          <a:bodyPr/>
          <a:lstStyle/>
          <a:p>
            <a:r>
              <a:rPr lang="en-GB" dirty="0" smtClean="0"/>
              <a:t>Hangouts</a:t>
            </a:r>
            <a:endParaRPr lang="en-GB" dirty="0"/>
          </a:p>
        </p:txBody>
      </p:sp>
    </p:spTree>
    <p:extLst>
      <p:ext uri="{BB962C8B-B14F-4D97-AF65-F5344CB8AC3E}">
        <p14:creationId xmlns:p14="http://schemas.microsoft.com/office/powerpoint/2010/main" val="402390509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7744" y="2212504"/>
            <a:ext cx="11709400" cy="6336704"/>
          </a:xfrm>
        </p:spPr>
        <p:txBody>
          <a:bodyPr/>
          <a:lstStyle/>
          <a:p>
            <a:pPr marL="0" indent="0">
              <a:buNone/>
            </a:pPr>
            <a:r>
              <a:rPr lang="en-GB" b="1" dirty="0" smtClean="0"/>
              <a:t>Introductory session </a:t>
            </a:r>
            <a:r>
              <a:rPr lang="en-GB" dirty="0" smtClean="0"/>
              <a:t>(40 responses)</a:t>
            </a:r>
          </a:p>
          <a:p>
            <a:r>
              <a:rPr lang="en-GB" dirty="0" smtClean="0"/>
              <a:t>Right level – strongly agree/ agree   </a:t>
            </a:r>
            <a:r>
              <a:rPr lang="en-GB" dirty="0" smtClean="0">
                <a:solidFill>
                  <a:srgbClr val="FF0000"/>
                </a:solidFill>
              </a:rPr>
              <a:t>98%</a:t>
            </a:r>
          </a:p>
          <a:p>
            <a:r>
              <a:rPr lang="en-GB" dirty="0" smtClean="0"/>
              <a:t>Well produced</a:t>
            </a:r>
            <a:r>
              <a:rPr lang="en-GB" dirty="0"/>
              <a:t> </a:t>
            </a:r>
            <a:r>
              <a:rPr lang="en-GB" dirty="0" smtClean="0"/>
              <a:t>– </a:t>
            </a:r>
            <a:r>
              <a:rPr lang="en-GB" dirty="0"/>
              <a:t>strongly agree/ agree </a:t>
            </a:r>
            <a:r>
              <a:rPr lang="en-GB" dirty="0" smtClean="0"/>
              <a:t> </a:t>
            </a:r>
            <a:r>
              <a:rPr lang="en-GB" dirty="0" smtClean="0">
                <a:solidFill>
                  <a:srgbClr val="FF0000"/>
                </a:solidFill>
              </a:rPr>
              <a:t>98%</a:t>
            </a:r>
          </a:p>
          <a:p>
            <a:r>
              <a:rPr lang="en-GB" dirty="0" smtClean="0"/>
              <a:t>Provided a good intro – strongly agree/agree </a:t>
            </a:r>
            <a:r>
              <a:rPr lang="en-GB" dirty="0" smtClean="0">
                <a:solidFill>
                  <a:srgbClr val="FF0000"/>
                </a:solidFill>
              </a:rPr>
              <a:t>100%</a:t>
            </a:r>
          </a:p>
          <a:p>
            <a:pPr marL="0" indent="0">
              <a:spcBef>
                <a:spcPts val="3000"/>
              </a:spcBef>
              <a:buNone/>
            </a:pPr>
            <a:r>
              <a:rPr lang="en-GB" b="1" dirty="0" smtClean="0"/>
              <a:t>Examples of positive comments</a:t>
            </a:r>
          </a:p>
          <a:p>
            <a:pPr>
              <a:spcBef>
                <a:spcPts val="0"/>
              </a:spcBef>
              <a:buFontTx/>
              <a:buChar char="-"/>
            </a:pPr>
            <a:r>
              <a:rPr lang="en-GB" dirty="0" smtClean="0"/>
              <a:t>good to see “faces” </a:t>
            </a:r>
          </a:p>
          <a:p>
            <a:pPr>
              <a:spcBef>
                <a:spcPts val="0"/>
              </a:spcBef>
              <a:buFontTx/>
              <a:buChar char="-"/>
            </a:pPr>
            <a:r>
              <a:rPr lang="en-GB" dirty="0"/>
              <a:t>g</a:t>
            </a:r>
            <a:r>
              <a:rPr lang="en-GB" dirty="0" smtClean="0"/>
              <a:t>entle intro, not too overwhelming</a:t>
            </a:r>
          </a:p>
          <a:p>
            <a:pPr>
              <a:spcBef>
                <a:spcPts val="0"/>
              </a:spcBef>
              <a:buFontTx/>
              <a:buChar char="-"/>
            </a:pPr>
            <a:r>
              <a:rPr lang="en-GB" dirty="0"/>
              <a:t>u</a:t>
            </a:r>
            <a:r>
              <a:rPr lang="en-GB" dirty="0" smtClean="0"/>
              <a:t>se of simple examples, avoidance of computing jargon</a:t>
            </a:r>
            <a:endParaRPr lang="en-GB" dirty="0"/>
          </a:p>
          <a:p>
            <a:pPr marL="0" indent="0">
              <a:buNone/>
            </a:pPr>
            <a:r>
              <a:rPr lang="en-GB" b="1" dirty="0"/>
              <a:t>Examples of </a:t>
            </a:r>
            <a:r>
              <a:rPr lang="en-GB" b="1" dirty="0" smtClean="0"/>
              <a:t>negative comments</a:t>
            </a:r>
          </a:p>
          <a:p>
            <a:pPr>
              <a:spcBef>
                <a:spcPts val="0"/>
              </a:spcBef>
              <a:buFontTx/>
              <a:buChar char="-"/>
            </a:pPr>
            <a:r>
              <a:rPr lang="en-GB" dirty="0" smtClean="0"/>
              <a:t>would have liked overview of topics and timetable</a:t>
            </a:r>
          </a:p>
          <a:p>
            <a:pPr>
              <a:spcBef>
                <a:spcPts val="0"/>
              </a:spcBef>
              <a:buFontTx/>
              <a:buChar char="-"/>
            </a:pPr>
            <a:r>
              <a:rPr lang="en-GB" dirty="0"/>
              <a:t>m</a:t>
            </a:r>
            <a:r>
              <a:rPr lang="en-GB" dirty="0" smtClean="0"/>
              <a:t>ore formal assignment to introduce themselves on forum</a:t>
            </a:r>
          </a:p>
          <a:p>
            <a:pPr>
              <a:spcBef>
                <a:spcPts val="0"/>
              </a:spcBef>
              <a:buFontTx/>
              <a:buChar char="-"/>
            </a:pPr>
            <a:r>
              <a:rPr lang="en-GB" dirty="0"/>
              <a:t>a</a:t>
            </a:r>
            <a:r>
              <a:rPr lang="en-GB" dirty="0" smtClean="0"/>
              <a:t>n initial exercise to get on with</a:t>
            </a:r>
            <a:endParaRPr lang="en-GB" dirty="0"/>
          </a:p>
          <a:p>
            <a:pPr marL="0" indent="0">
              <a:spcBef>
                <a:spcPts val="0"/>
              </a:spcBef>
              <a:buNone/>
            </a:pPr>
            <a:endParaRPr lang="en-GB" b="1" dirty="0" smtClean="0"/>
          </a:p>
        </p:txBody>
      </p:sp>
      <p:sp>
        <p:nvSpPr>
          <p:cNvPr id="3" name="Title 2"/>
          <p:cNvSpPr>
            <a:spLocks noGrp="1"/>
          </p:cNvSpPr>
          <p:nvPr>
            <p:ph type="title"/>
          </p:nvPr>
        </p:nvSpPr>
        <p:spPr/>
        <p:txBody>
          <a:bodyPr/>
          <a:lstStyle/>
          <a:p>
            <a:r>
              <a:rPr lang="en-GB" dirty="0" smtClean="0"/>
              <a:t>Session evaluations so far - introduction</a:t>
            </a:r>
            <a:endParaRPr lang="en-GB" dirty="0"/>
          </a:p>
        </p:txBody>
      </p:sp>
    </p:spTree>
    <p:extLst>
      <p:ext uri="{BB962C8B-B14F-4D97-AF65-F5344CB8AC3E}">
        <p14:creationId xmlns:p14="http://schemas.microsoft.com/office/powerpoint/2010/main" val="323393061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7744" y="2212504"/>
            <a:ext cx="11709400" cy="6336704"/>
          </a:xfrm>
        </p:spPr>
        <p:txBody>
          <a:bodyPr/>
          <a:lstStyle/>
          <a:p>
            <a:pPr marL="0" indent="0">
              <a:buNone/>
            </a:pPr>
            <a:r>
              <a:rPr lang="en-GB" b="1" dirty="0" smtClean="0"/>
              <a:t>Introductory session </a:t>
            </a:r>
            <a:r>
              <a:rPr lang="en-GB" dirty="0" smtClean="0"/>
              <a:t>(27 responses)</a:t>
            </a:r>
          </a:p>
          <a:p>
            <a:pPr>
              <a:spcBef>
                <a:spcPts val="600"/>
              </a:spcBef>
            </a:pPr>
            <a:r>
              <a:rPr lang="en-GB" dirty="0" smtClean="0"/>
              <a:t>Right level – strongly agree/ agree   </a:t>
            </a:r>
            <a:r>
              <a:rPr lang="en-GB" dirty="0" smtClean="0">
                <a:solidFill>
                  <a:srgbClr val="FF0000"/>
                </a:solidFill>
              </a:rPr>
              <a:t>100%</a:t>
            </a:r>
          </a:p>
          <a:p>
            <a:pPr>
              <a:spcBef>
                <a:spcPts val="600"/>
              </a:spcBef>
            </a:pPr>
            <a:r>
              <a:rPr lang="en-GB" dirty="0" smtClean="0"/>
              <a:t>Well produced</a:t>
            </a:r>
            <a:r>
              <a:rPr lang="en-GB" dirty="0"/>
              <a:t> </a:t>
            </a:r>
            <a:r>
              <a:rPr lang="en-GB" dirty="0" smtClean="0"/>
              <a:t>– </a:t>
            </a:r>
            <a:r>
              <a:rPr lang="en-GB" dirty="0"/>
              <a:t>strongly agree/ agree </a:t>
            </a:r>
            <a:r>
              <a:rPr lang="en-GB" dirty="0" smtClean="0"/>
              <a:t> </a:t>
            </a:r>
            <a:r>
              <a:rPr lang="en-GB" dirty="0" smtClean="0">
                <a:solidFill>
                  <a:srgbClr val="FF0000"/>
                </a:solidFill>
              </a:rPr>
              <a:t>93%</a:t>
            </a:r>
          </a:p>
          <a:p>
            <a:pPr>
              <a:spcBef>
                <a:spcPts val="600"/>
              </a:spcBef>
            </a:pPr>
            <a:r>
              <a:rPr lang="en-GB" dirty="0" smtClean="0"/>
              <a:t>Helpful for learning these topics – strongly agree/agree </a:t>
            </a:r>
            <a:r>
              <a:rPr lang="en-GB" dirty="0" smtClean="0">
                <a:solidFill>
                  <a:srgbClr val="FF0000"/>
                </a:solidFill>
              </a:rPr>
              <a:t>100%</a:t>
            </a:r>
          </a:p>
          <a:p>
            <a:pPr marL="0" indent="0">
              <a:spcBef>
                <a:spcPts val="3000"/>
              </a:spcBef>
              <a:buNone/>
            </a:pPr>
            <a:r>
              <a:rPr lang="en-GB" b="1" dirty="0" smtClean="0"/>
              <a:t>Examples of positive comments</a:t>
            </a:r>
          </a:p>
          <a:p>
            <a:pPr>
              <a:spcBef>
                <a:spcPts val="0"/>
              </a:spcBef>
              <a:buFontTx/>
              <a:buChar char="-"/>
            </a:pPr>
            <a:r>
              <a:rPr lang="en-GB" dirty="0"/>
              <a:t>t</a:t>
            </a:r>
            <a:r>
              <a:rPr lang="en-GB" dirty="0" smtClean="0"/>
              <a:t>he programming steps</a:t>
            </a:r>
          </a:p>
          <a:p>
            <a:pPr>
              <a:spcBef>
                <a:spcPts val="0"/>
              </a:spcBef>
              <a:buFontTx/>
              <a:buChar char="-"/>
            </a:pPr>
            <a:r>
              <a:rPr lang="en-GB" dirty="0" err="1"/>
              <a:t>p</a:t>
            </a:r>
            <a:r>
              <a:rPr lang="en-GB" dirty="0" err="1" smtClean="0"/>
              <a:t>racticals</a:t>
            </a:r>
            <a:r>
              <a:rPr lang="en-GB" dirty="0" smtClean="0"/>
              <a:t> and quizzes</a:t>
            </a:r>
          </a:p>
          <a:p>
            <a:pPr>
              <a:spcBef>
                <a:spcPts val="0"/>
              </a:spcBef>
              <a:buFontTx/>
              <a:buChar char="-"/>
            </a:pPr>
            <a:r>
              <a:rPr lang="en-GB" dirty="0"/>
              <a:t>a</a:t>
            </a:r>
            <a:r>
              <a:rPr lang="en-GB" dirty="0" smtClean="0"/>
              <a:t>lthough covering basics, it was non-patronising and challenging</a:t>
            </a:r>
            <a:endParaRPr lang="en-GB" dirty="0"/>
          </a:p>
          <a:p>
            <a:pPr marL="0" indent="0">
              <a:buNone/>
            </a:pPr>
            <a:r>
              <a:rPr lang="en-GB" b="1" dirty="0"/>
              <a:t>Examples of </a:t>
            </a:r>
            <a:r>
              <a:rPr lang="en-GB" b="1" dirty="0" smtClean="0"/>
              <a:t>negative comments</a:t>
            </a:r>
          </a:p>
          <a:p>
            <a:pPr>
              <a:spcBef>
                <a:spcPts val="0"/>
              </a:spcBef>
              <a:buFontTx/>
              <a:buChar char="-"/>
            </a:pPr>
            <a:r>
              <a:rPr lang="en-GB" dirty="0"/>
              <a:t>s</a:t>
            </a:r>
            <a:r>
              <a:rPr lang="en-GB" dirty="0" smtClean="0"/>
              <a:t>horter videos</a:t>
            </a:r>
          </a:p>
          <a:p>
            <a:pPr>
              <a:spcBef>
                <a:spcPts val="0"/>
              </a:spcBef>
              <a:buFontTx/>
              <a:buChar char="-"/>
            </a:pPr>
            <a:r>
              <a:rPr lang="en-GB" dirty="0"/>
              <a:t>s</a:t>
            </a:r>
            <a:r>
              <a:rPr lang="en-GB" dirty="0" smtClean="0"/>
              <a:t>nappier presentation</a:t>
            </a:r>
          </a:p>
          <a:p>
            <a:pPr>
              <a:spcBef>
                <a:spcPts val="0"/>
              </a:spcBef>
              <a:buFontTx/>
              <a:buChar char="-"/>
            </a:pPr>
            <a:r>
              <a:rPr lang="en-GB" dirty="0"/>
              <a:t>a</a:t>
            </a:r>
            <a:r>
              <a:rPr lang="en-GB" dirty="0" smtClean="0"/>
              <a:t> handy quick look-up guide would be good</a:t>
            </a:r>
          </a:p>
          <a:p>
            <a:pPr>
              <a:spcBef>
                <a:spcPts val="0"/>
              </a:spcBef>
              <a:buFontTx/>
              <a:buChar char="-"/>
            </a:pPr>
            <a:r>
              <a:rPr lang="en-GB" dirty="0"/>
              <a:t>s</a:t>
            </a:r>
            <a:r>
              <a:rPr lang="en-GB" dirty="0" smtClean="0"/>
              <a:t>truggling to get through everything</a:t>
            </a:r>
            <a:endParaRPr lang="en-GB" dirty="0"/>
          </a:p>
          <a:p>
            <a:pPr marL="0" indent="0">
              <a:spcBef>
                <a:spcPts val="0"/>
              </a:spcBef>
              <a:buNone/>
            </a:pPr>
            <a:endParaRPr lang="en-GB" b="1" dirty="0" smtClean="0"/>
          </a:p>
        </p:txBody>
      </p:sp>
      <p:sp>
        <p:nvSpPr>
          <p:cNvPr id="3" name="Title 2"/>
          <p:cNvSpPr>
            <a:spLocks noGrp="1"/>
          </p:cNvSpPr>
          <p:nvPr>
            <p:ph type="title"/>
          </p:nvPr>
        </p:nvSpPr>
        <p:spPr/>
        <p:txBody>
          <a:bodyPr/>
          <a:lstStyle/>
          <a:p>
            <a:r>
              <a:rPr lang="en-GB" dirty="0" smtClean="0"/>
              <a:t>Session evaluations so far – session 1</a:t>
            </a:r>
            <a:endParaRPr lang="en-GB" dirty="0"/>
          </a:p>
        </p:txBody>
      </p:sp>
    </p:spTree>
    <p:extLst>
      <p:ext uri="{BB962C8B-B14F-4D97-AF65-F5344CB8AC3E}">
        <p14:creationId xmlns:p14="http://schemas.microsoft.com/office/powerpoint/2010/main" val="301797889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There are lots of changes to the way computing is taught in schools</a:t>
            </a:r>
          </a:p>
          <a:p>
            <a:r>
              <a:rPr lang="en-GB" dirty="0" smtClean="0"/>
              <a:t>A major part of the department’s outreach activity is to support teachers through those changes</a:t>
            </a:r>
          </a:p>
          <a:p>
            <a:r>
              <a:rPr lang="en-GB" dirty="0" smtClean="0"/>
              <a:t>CAS &amp; Network of Excellence</a:t>
            </a:r>
          </a:p>
          <a:p>
            <a:r>
              <a:rPr lang="en-GB" dirty="0" smtClean="0"/>
              <a:t>Building relationships and reputation with teachers, professional bodies, awarding bodies, colleagues at other universities</a:t>
            </a:r>
            <a:endParaRPr lang="en-GB" dirty="0"/>
          </a:p>
        </p:txBody>
      </p:sp>
      <p:sp>
        <p:nvSpPr>
          <p:cNvPr id="3" name="Title 2"/>
          <p:cNvSpPr>
            <a:spLocks noGrp="1"/>
          </p:cNvSpPr>
          <p:nvPr>
            <p:ph type="title"/>
          </p:nvPr>
        </p:nvSpPr>
        <p:spPr/>
        <p:txBody>
          <a:bodyPr/>
          <a:lstStyle/>
          <a:p>
            <a:r>
              <a:rPr lang="en-GB" dirty="0" smtClean="0">
                <a:solidFill>
                  <a:schemeClr val="accent6"/>
                </a:solidFill>
              </a:rPr>
              <a:t>Linking to our outreach agenda</a:t>
            </a:r>
            <a:endParaRPr lang="en-GB" dirty="0">
              <a:solidFill>
                <a:schemeClr val="accent6"/>
              </a:solidFill>
            </a:endParaRPr>
          </a:p>
        </p:txBody>
      </p:sp>
    </p:spTree>
    <p:extLst>
      <p:ext uri="{BB962C8B-B14F-4D97-AF65-F5344CB8AC3E}">
        <p14:creationId xmlns:p14="http://schemas.microsoft.com/office/powerpoint/2010/main" val="70931547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752" y="988368"/>
            <a:ext cx="11703050" cy="878757"/>
          </a:xfrm>
        </p:spPr>
        <p:txBody>
          <a:bodyPr/>
          <a:lstStyle/>
          <a:p>
            <a:r>
              <a:rPr lang="en-GB" b="1" dirty="0" smtClean="0">
                <a:solidFill>
                  <a:schemeClr val="accent6"/>
                </a:solidFill>
              </a:rPr>
              <a:t>Plan for the talk</a:t>
            </a:r>
            <a:endParaRPr lang="en-GB" b="1" dirty="0">
              <a:solidFill>
                <a:schemeClr val="accent6"/>
              </a:solidFill>
            </a:endParaRPr>
          </a:p>
        </p:txBody>
      </p:sp>
      <p:sp>
        <p:nvSpPr>
          <p:cNvPr id="3" name="Content Placeholder 2"/>
          <p:cNvSpPr>
            <a:spLocks noGrp="1"/>
          </p:cNvSpPr>
          <p:nvPr>
            <p:ph idx="1"/>
          </p:nvPr>
        </p:nvSpPr>
        <p:spPr/>
        <p:txBody>
          <a:bodyPr/>
          <a:lstStyle/>
          <a:p>
            <a:r>
              <a:rPr lang="en-GB" dirty="0" smtClean="0"/>
              <a:t>Background </a:t>
            </a:r>
          </a:p>
          <a:p>
            <a:pPr marL="79375" indent="0">
              <a:spcAft>
                <a:spcPts val="1800"/>
              </a:spcAft>
              <a:buNone/>
            </a:pPr>
            <a:r>
              <a:rPr lang="en-GB" dirty="0"/>
              <a:t> </a:t>
            </a:r>
            <a:r>
              <a:rPr lang="en-GB" dirty="0" smtClean="0"/>
              <a:t>       - not all MOOCs are the same! Why this MOOC? Aims. </a:t>
            </a:r>
            <a:r>
              <a:rPr lang="en-GB" dirty="0"/>
              <a:t>T</a:t>
            </a:r>
            <a:r>
              <a:rPr lang="en-GB" dirty="0" smtClean="0"/>
              <a:t>he team!</a:t>
            </a:r>
            <a:endParaRPr lang="en-GB" dirty="0"/>
          </a:p>
          <a:p>
            <a:r>
              <a:rPr lang="en-GB" dirty="0" smtClean="0"/>
              <a:t>The MOOC </a:t>
            </a:r>
          </a:p>
          <a:p>
            <a:pPr marL="79375" indent="0">
              <a:spcAft>
                <a:spcPts val="1800"/>
              </a:spcAft>
              <a:buNone/>
            </a:pPr>
            <a:r>
              <a:rPr lang="en-GB" dirty="0"/>
              <a:t> </a:t>
            </a:r>
            <a:r>
              <a:rPr lang="en-GB" dirty="0" smtClean="0"/>
              <a:t>       - how it’s structured; how it’s going so far.</a:t>
            </a:r>
          </a:p>
          <a:p>
            <a:pPr>
              <a:spcAft>
                <a:spcPts val="1800"/>
              </a:spcAft>
            </a:pPr>
            <a:r>
              <a:rPr lang="en-GB" dirty="0" smtClean="0"/>
              <a:t>The outreach story</a:t>
            </a:r>
          </a:p>
          <a:p>
            <a:pPr>
              <a:spcAft>
                <a:spcPts val="1800"/>
              </a:spcAft>
            </a:pPr>
            <a:r>
              <a:rPr lang="en-GB" dirty="0" smtClean="0"/>
              <a:t>Lessons learned/skills needed</a:t>
            </a:r>
          </a:p>
          <a:p>
            <a:pPr>
              <a:spcAft>
                <a:spcPts val="1800"/>
              </a:spcAft>
            </a:pPr>
            <a:r>
              <a:rPr lang="en-GB" dirty="0" smtClean="0"/>
              <a:t>Cost and other resources</a:t>
            </a:r>
          </a:p>
          <a:p>
            <a:pPr>
              <a:spcAft>
                <a:spcPts val="1800"/>
              </a:spcAft>
            </a:pPr>
            <a:r>
              <a:rPr lang="en-GB" dirty="0" smtClean="0"/>
              <a:t>Where we are now and future plans.</a:t>
            </a:r>
            <a:endParaRPr lang="en-GB" dirty="0"/>
          </a:p>
        </p:txBody>
      </p:sp>
    </p:spTree>
    <p:extLst>
      <p:ext uri="{BB962C8B-B14F-4D97-AF65-F5344CB8AC3E}">
        <p14:creationId xmlns:p14="http://schemas.microsoft.com/office/powerpoint/2010/main" val="129150919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p:txBody>
      </p:sp>
      <p:sp>
        <p:nvSpPr>
          <p:cNvPr id="3" name="Title 2"/>
          <p:cNvSpPr>
            <a:spLocks noGrp="1"/>
          </p:cNvSpPr>
          <p:nvPr>
            <p:ph type="title"/>
          </p:nvPr>
        </p:nvSpPr>
        <p:spPr/>
        <p:txBody>
          <a:bodyPr/>
          <a:lstStyle/>
          <a:p>
            <a:r>
              <a:rPr lang="en-GB" dirty="0" smtClean="0">
                <a:solidFill>
                  <a:schemeClr val="accent6"/>
                </a:solidFill>
              </a:rPr>
              <a:t>Linking to our outreach agenda</a:t>
            </a:r>
            <a:endParaRPr lang="en-GB" dirty="0">
              <a:solidFill>
                <a:schemeClr val="accent6"/>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217" t="14728" r="35932" b="13760"/>
          <a:stretch/>
        </p:blipFill>
        <p:spPr bwMode="auto">
          <a:xfrm>
            <a:off x="669752" y="2296632"/>
            <a:ext cx="5328592" cy="6521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8343" y="2284512"/>
            <a:ext cx="6375627" cy="6552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558624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632" y="2356520"/>
            <a:ext cx="12141448" cy="6336704"/>
          </a:xfrm>
        </p:spPr>
        <p:txBody>
          <a:bodyPr/>
          <a:lstStyle/>
          <a:p>
            <a:pPr marL="0" indent="0">
              <a:buNone/>
            </a:pPr>
            <a:r>
              <a:rPr lang="en-GB" b="1" dirty="0" smtClean="0">
                <a:solidFill>
                  <a:srgbClr val="FF0000"/>
                </a:solidFill>
              </a:rPr>
              <a:t>Pedagogical</a:t>
            </a:r>
          </a:p>
          <a:p>
            <a:pPr marL="0" lvl="2" indent="0">
              <a:buNone/>
            </a:pPr>
            <a:r>
              <a:rPr lang="en-GB" dirty="0" smtClean="0"/>
              <a:t>Different way of teaching.  Having to be more structured up front.  Mapping to the Teaching Agency requirements.  Different audience.  Not able to respond to instant feedback in the classroom.  Sense checking of sessions</a:t>
            </a:r>
          </a:p>
          <a:p>
            <a:pPr marL="0" indent="0">
              <a:buNone/>
            </a:pPr>
            <a:r>
              <a:rPr lang="en-GB" b="1" dirty="0" smtClean="0">
                <a:solidFill>
                  <a:srgbClr val="FF0000"/>
                </a:solidFill>
              </a:rPr>
              <a:t>Technical</a:t>
            </a:r>
          </a:p>
          <a:p>
            <a:pPr marL="0" indent="0">
              <a:buNone/>
            </a:pPr>
            <a:r>
              <a:rPr lang="en-GB" dirty="0" smtClean="0"/>
              <a:t>Getting to grips with Moodle and features.  Making and editing video/audio recordings</a:t>
            </a:r>
          </a:p>
          <a:p>
            <a:pPr marL="0" indent="0">
              <a:buNone/>
            </a:pPr>
            <a:r>
              <a:rPr lang="en-GB" b="1" dirty="0" smtClean="0">
                <a:solidFill>
                  <a:srgbClr val="FF0000"/>
                </a:solidFill>
              </a:rPr>
              <a:t>Management &amp; Administrative</a:t>
            </a:r>
          </a:p>
          <a:p>
            <a:pPr marL="0" indent="0">
              <a:buNone/>
            </a:pPr>
            <a:r>
              <a:rPr lang="en-GB" dirty="0" smtClean="0"/>
              <a:t>Planning and coordination of activity, </a:t>
            </a:r>
            <a:r>
              <a:rPr lang="en-GB" dirty="0"/>
              <a:t>s</a:t>
            </a:r>
            <a:r>
              <a:rPr lang="en-GB" dirty="0" smtClean="0"/>
              <a:t>etting up the logins, weekly emails, taking payment, keeping motivated</a:t>
            </a:r>
          </a:p>
        </p:txBody>
      </p:sp>
      <p:sp>
        <p:nvSpPr>
          <p:cNvPr id="3" name="Title 2"/>
          <p:cNvSpPr>
            <a:spLocks noGrp="1"/>
          </p:cNvSpPr>
          <p:nvPr>
            <p:ph type="title"/>
          </p:nvPr>
        </p:nvSpPr>
        <p:spPr/>
        <p:txBody>
          <a:bodyPr/>
          <a:lstStyle/>
          <a:p>
            <a:r>
              <a:rPr lang="en-GB" dirty="0">
                <a:solidFill>
                  <a:schemeClr val="accent6"/>
                </a:solidFill>
              </a:rPr>
              <a:t>S</a:t>
            </a:r>
            <a:r>
              <a:rPr lang="en-GB" dirty="0" smtClean="0">
                <a:solidFill>
                  <a:schemeClr val="accent6"/>
                </a:solidFill>
              </a:rPr>
              <a:t>kills needed</a:t>
            </a:r>
            <a:endParaRPr lang="en-GB" dirty="0">
              <a:solidFill>
                <a:schemeClr val="accent6"/>
              </a:solidFill>
            </a:endParaRPr>
          </a:p>
        </p:txBody>
      </p:sp>
    </p:spTree>
    <p:extLst>
      <p:ext uri="{BB962C8B-B14F-4D97-AF65-F5344CB8AC3E}">
        <p14:creationId xmlns:p14="http://schemas.microsoft.com/office/powerpoint/2010/main" val="39008466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solidFill>
                  <a:schemeClr val="accent6"/>
                </a:solidFill>
              </a:rPr>
              <a:t>What it really cost</a:t>
            </a:r>
            <a:endParaRPr lang="en-GB" dirty="0">
              <a:solidFill>
                <a:schemeClr val="accent6"/>
              </a:solidFill>
            </a:endParaRPr>
          </a:p>
        </p:txBody>
      </p:sp>
      <p:sp>
        <p:nvSpPr>
          <p:cNvPr id="7" name="Content Placeholder 1"/>
          <p:cNvSpPr txBox="1">
            <a:spLocks/>
          </p:cNvSpPr>
          <p:nvPr/>
        </p:nvSpPr>
        <p:spPr bwMode="auto">
          <a:xfrm>
            <a:off x="6502400" y="2428528"/>
            <a:ext cx="5854700" cy="63367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108599" bIns="50800" numCol="1" anchor="t" anchorCtr="0" compatLnSpc="1">
            <a:prstTxWarp prst="textNoShape">
              <a:avLst/>
            </a:prstTxWarp>
          </a:bodyPr>
          <a:lstStyle>
            <a:lvl1pPr marL="457200" indent="-457200" algn="l" rtl="0" fontAlgn="base">
              <a:spcBef>
                <a:spcPts val="2000"/>
              </a:spcBef>
              <a:spcAft>
                <a:spcPct val="0"/>
              </a:spcAft>
              <a:buFontTx/>
              <a:buChar char="●"/>
              <a:defRPr sz="2800">
                <a:solidFill>
                  <a:schemeClr val="tx1"/>
                </a:solidFill>
                <a:latin typeface="Helvetica Neue"/>
                <a:ea typeface="+mn-ea"/>
                <a:cs typeface="+mn-cs"/>
                <a:sym typeface="Helvetica" charset="0"/>
              </a:defRPr>
            </a:lvl1pPr>
            <a:lvl2pPr marL="457200" indent="-457200" algn="l" rtl="0" fontAlgn="base">
              <a:spcBef>
                <a:spcPts val="2000"/>
              </a:spcBef>
              <a:spcAft>
                <a:spcPct val="0"/>
              </a:spcAft>
              <a:buFontTx/>
              <a:buChar char="●"/>
              <a:defRPr sz="2800">
                <a:solidFill>
                  <a:schemeClr val="tx1"/>
                </a:solidFill>
                <a:latin typeface="Helvetica Neue"/>
                <a:ea typeface="+mn-ea"/>
                <a:cs typeface="+mn-cs"/>
                <a:sym typeface="Helvetica" charset="0"/>
              </a:defRPr>
            </a:lvl2pPr>
            <a:lvl3pPr marL="457200" indent="-457200" algn="l" rtl="0" fontAlgn="base">
              <a:spcBef>
                <a:spcPts val="2000"/>
              </a:spcBef>
              <a:spcAft>
                <a:spcPct val="0"/>
              </a:spcAft>
              <a:buFontTx/>
              <a:buChar char="●"/>
              <a:defRPr sz="2800">
                <a:solidFill>
                  <a:schemeClr val="tx1"/>
                </a:solidFill>
                <a:latin typeface="Helvetica Neue"/>
                <a:ea typeface="+mn-ea"/>
                <a:cs typeface="+mn-cs"/>
                <a:sym typeface="Helvetica" charset="0"/>
              </a:defRPr>
            </a:lvl3pPr>
            <a:lvl4pPr marL="457200" indent="-457200" algn="l" rtl="0" fontAlgn="base">
              <a:spcBef>
                <a:spcPts val="2000"/>
              </a:spcBef>
              <a:spcAft>
                <a:spcPct val="0"/>
              </a:spcAft>
              <a:buFontTx/>
              <a:buChar char="●"/>
              <a:defRPr sz="2800">
                <a:solidFill>
                  <a:schemeClr val="tx1"/>
                </a:solidFill>
                <a:latin typeface="Helvetica Neue"/>
                <a:ea typeface="+mn-ea"/>
                <a:cs typeface="+mn-cs"/>
                <a:sym typeface="Helvetica" charset="0"/>
              </a:defRPr>
            </a:lvl4pPr>
            <a:lvl5pPr marL="457200" indent="-457200" algn="l" rtl="0" fontAlgn="base">
              <a:spcBef>
                <a:spcPts val="2000"/>
              </a:spcBef>
              <a:spcAft>
                <a:spcPct val="0"/>
              </a:spcAft>
              <a:buFontTx/>
              <a:buChar char="●"/>
              <a:defRPr sz="2800">
                <a:solidFill>
                  <a:schemeClr val="tx1"/>
                </a:solidFill>
                <a:latin typeface="Helvetica Neue"/>
                <a:ea typeface="+mn-ea"/>
                <a:cs typeface="+mn-cs"/>
                <a:sym typeface="Helvetica" charset="0"/>
              </a:defRPr>
            </a:lvl5pPr>
            <a:lvl6pPr marL="800100" indent="-342900" algn="l" rtl="0" fontAlgn="base">
              <a:spcBef>
                <a:spcPts val="2000"/>
              </a:spcBef>
              <a:spcAft>
                <a:spcPct val="0"/>
              </a:spcAft>
              <a:defRPr sz="2600">
                <a:solidFill>
                  <a:srgbClr val="073B64"/>
                </a:solidFill>
                <a:latin typeface="+mn-lt"/>
                <a:ea typeface="+mn-ea"/>
                <a:cs typeface="+mn-cs"/>
                <a:sym typeface="Helvetica" charset="0"/>
              </a:defRPr>
            </a:lvl6pPr>
            <a:lvl7pPr marL="1257300" indent="-342900" algn="l" rtl="0" fontAlgn="base">
              <a:spcBef>
                <a:spcPts val="2000"/>
              </a:spcBef>
              <a:spcAft>
                <a:spcPct val="0"/>
              </a:spcAft>
              <a:defRPr sz="2600">
                <a:solidFill>
                  <a:srgbClr val="073B64"/>
                </a:solidFill>
                <a:latin typeface="+mn-lt"/>
                <a:ea typeface="+mn-ea"/>
                <a:cs typeface="+mn-cs"/>
                <a:sym typeface="Helvetica" charset="0"/>
              </a:defRPr>
            </a:lvl7pPr>
            <a:lvl8pPr marL="1714500" indent="-342900" algn="l" rtl="0" fontAlgn="base">
              <a:spcBef>
                <a:spcPts val="2000"/>
              </a:spcBef>
              <a:spcAft>
                <a:spcPct val="0"/>
              </a:spcAft>
              <a:defRPr sz="2600">
                <a:solidFill>
                  <a:srgbClr val="073B64"/>
                </a:solidFill>
                <a:latin typeface="+mn-lt"/>
                <a:ea typeface="+mn-ea"/>
                <a:cs typeface="+mn-cs"/>
                <a:sym typeface="Helvetica" charset="0"/>
              </a:defRPr>
            </a:lvl8pPr>
            <a:lvl9pPr marL="2171700" indent="-342900" algn="l" rtl="0" fontAlgn="base">
              <a:spcBef>
                <a:spcPts val="2000"/>
              </a:spcBef>
              <a:spcAft>
                <a:spcPct val="0"/>
              </a:spcAft>
              <a:defRPr sz="2600">
                <a:solidFill>
                  <a:srgbClr val="073B64"/>
                </a:solidFill>
                <a:latin typeface="+mn-lt"/>
                <a:ea typeface="+mn-ea"/>
                <a:cs typeface="+mn-cs"/>
                <a:sym typeface="Helvetica" charset="0"/>
              </a:defRPr>
            </a:lvl9pPr>
          </a:lstStyle>
          <a:p>
            <a:r>
              <a:rPr lang="en-GB" kern="0" dirty="0" smtClean="0"/>
              <a:t>Finger in the air… approx. £22,000</a:t>
            </a:r>
          </a:p>
          <a:p>
            <a:r>
              <a:rPr lang="en-GB" kern="0" dirty="0" smtClean="0"/>
              <a:t>Staff time/in-kind support more than 1.5x funding</a:t>
            </a:r>
          </a:p>
          <a:p>
            <a:r>
              <a:rPr lang="en-GB" kern="0" dirty="0" smtClean="0"/>
              <a:t>Based on approx. 15 hours staff time to create single session (not including edits or lab development or hangouts) + technical support + weekly meetings + administration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752" y="2428528"/>
            <a:ext cx="5544616" cy="6341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58715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Camera &amp; tripod/audio recorder + microphones + suitable locations</a:t>
            </a:r>
          </a:p>
          <a:p>
            <a:r>
              <a:rPr lang="en-GB" dirty="0" smtClean="0"/>
              <a:t>Presentation software and template – mostly PowerPoint</a:t>
            </a:r>
          </a:p>
          <a:p>
            <a:r>
              <a:rPr lang="en-GB" dirty="0" smtClean="0"/>
              <a:t>Lecture capture &amp; microphone (USB soundcard?) – mostly </a:t>
            </a:r>
            <a:r>
              <a:rPr lang="en-GB" dirty="0" err="1" smtClean="0"/>
              <a:t>CamStudio</a:t>
            </a:r>
            <a:endParaRPr lang="en-GB" dirty="0" smtClean="0"/>
          </a:p>
          <a:p>
            <a:r>
              <a:rPr lang="en-GB" dirty="0" smtClean="0"/>
              <a:t>Video/audio editing software</a:t>
            </a:r>
          </a:p>
          <a:p>
            <a:r>
              <a:rPr lang="en-GB" dirty="0" smtClean="0"/>
              <a:t>Somewhere to host the video – </a:t>
            </a:r>
            <a:r>
              <a:rPr lang="en-GB" dirty="0" err="1" smtClean="0"/>
              <a:t>Vimeo</a:t>
            </a:r>
            <a:r>
              <a:rPr lang="en-GB" dirty="0" smtClean="0"/>
              <a:t> Pro</a:t>
            </a:r>
          </a:p>
          <a:p>
            <a:r>
              <a:rPr lang="en-GB" dirty="0" smtClean="0"/>
              <a:t>Platform – Moodle</a:t>
            </a:r>
          </a:p>
          <a:p>
            <a:r>
              <a:rPr lang="en-GB" dirty="0" smtClean="0"/>
              <a:t>Server</a:t>
            </a:r>
          </a:p>
          <a:p>
            <a:r>
              <a:rPr lang="en-GB" dirty="0" smtClean="0"/>
              <a:t>Programming environment – custom made but using </a:t>
            </a:r>
            <a:r>
              <a:rPr lang="en-GB" dirty="0" err="1" smtClean="0"/>
              <a:t>Skulpt</a:t>
            </a:r>
            <a:endParaRPr lang="en-GB" dirty="0" smtClean="0"/>
          </a:p>
          <a:p>
            <a:r>
              <a:rPr lang="en-GB" dirty="0" smtClean="0"/>
              <a:t>Resource email account</a:t>
            </a:r>
          </a:p>
          <a:p>
            <a:pPr marL="0" indent="0">
              <a:buNone/>
            </a:pPr>
            <a:endParaRPr lang="en-GB" dirty="0" smtClean="0"/>
          </a:p>
        </p:txBody>
      </p:sp>
      <p:sp>
        <p:nvSpPr>
          <p:cNvPr id="3" name="Title 2"/>
          <p:cNvSpPr>
            <a:spLocks noGrp="1"/>
          </p:cNvSpPr>
          <p:nvPr>
            <p:ph type="title"/>
          </p:nvPr>
        </p:nvSpPr>
        <p:spPr/>
        <p:txBody>
          <a:bodyPr/>
          <a:lstStyle/>
          <a:p>
            <a:r>
              <a:rPr lang="en-GB" dirty="0">
                <a:solidFill>
                  <a:schemeClr val="accent2"/>
                </a:solidFill>
              </a:rPr>
              <a:t>W</a:t>
            </a:r>
            <a:r>
              <a:rPr lang="en-GB" dirty="0" smtClean="0">
                <a:solidFill>
                  <a:schemeClr val="accent2"/>
                </a:solidFill>
              </a:rPr>
              <a:t>hat resources did we need?</a:t>
            </a:r>
            <a:endParaRPr lang="en-GB" dirty="0">
              <a:solidFill>
                <a:schemeClr val="accent2"/>
              </a:solidFill>
            </a:endParaRPr>
          </a:p>
        </p:txBody>
      </p:sp>
    </p:spTree>
    <p:extLst>
      <p:ext uri="{BB962C8B-B14F-4D97-AF65-F5344CB8AC3E}">
        <p14:creationId xmlns:p14="http://schemas.microsoft.com/office/powerpoint/2010/main" val="332567947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2400"/>
              </a:spcBef>
            </a:pPr>
            <a:r>
              <a:rPr lang="en-GB" dirty="0" smtClean="0"/>
              <a:t>It’s a great thing to do – but don’t underestimate the effort/resources</a:t>
            </a:r>
          </a:p>
          <a:p>
            <a:pPr>
              <a:spcBef>
                <a:spcPts val="2400"/>
              </a:spcBef>
            </a:pPr>
            <a:r>
              <a:rPr lang="en-GB" dirty="0" smtClean="0"/>
              <a:t>Get buy-in (and dedicated time, commitment to resources) from line management</a:t>
            </a:r>
          </a:p>
          <a:p>
            <a:pPr>
              <a:spcBef>
                <a:spcPts val="2400"/>
              </a:spcBef>
            </a:pPr>
            <a:r>
              <a:rPr lang="en-GB" dirty="0" smtClean="0"/>
              <a:t>Issues of platform – “doing it yourself” obviously means more effort</a:t>
            </a:r>
          </a:p>
          <a:p>
            <a:pPr>
              <a:spcBef>
                <a:spcPts val="2400"/>
              </a:spcBef>
            </a:pPr>
            <a:r>
              <a:rPr lang="en-GB" dirty="0" smtClean="0"/>
              <a:t>Project management needed!</a:t>
            </a:r>
          </a:p>
          <a:p>
            <a:pPr>
              <a:spcBef>
                <a:spcPts val="2400"/>
              </a:spcBef>
            </a:pPr>
            <a:r>
              <a:rPr lang="en-GB" dirty="0" smtClean="0"/>
              <a:t>We needed to develop skills (</a:t>
            </a:r>
            <a:r>
              <a:rPr lang="en-GB" dirty="0" err="1" smtClean="0"/>
              <a:t>eg</a:t>
            </a:r>
            <a:r>
              <a:rPr lang="en-GB" dirty="0" smtClean="0"/>
              <a:t>: making video recordings, different ways of teaching, subject/audience). Different way of working.</a:t>
            </a:r>
          </a:p>
          <a:p>
            <a:pPr>
              <a:spcBef>
                <a:spcPts val="2400"/>
              </a:spcBef>
            </a:pPr>
            <a:r>
              <a:rPr lang="en-GB" dirty="0" smtClean="0"/>
              <a:t>Our ideas may not be what is most useful for what teachers want or how they work – what do </a:t>
            </a:r>
            <a:r>
              <a:rPr lang="en-GB" i="1" dirty="0" smtClean="0"/>
              <a:t>students</a:t>
            </a:r>
            <a:r>
              <a:rPr lang="en-GB" dirty="0" smtClean="0"/>
              <a:t> find useful?</a:t>
            </a:r>
          </a:p>
          <a:p>
            <a:pPr>
              <a:spcBef>
                <a:spcPts val="2400"/>
              </a:spcBef>
            </a:pPr>
            <a:endParaRPr lang="en-GB" dirty="0" smtClean="0"/>
          </a:p>
          <a:p>
            <a:pPr>
              <a:spcBef>
                <a:spcPts val="2400"/>
              </a:spcBef>
            </a:pPr>
            <a:endParaRPr lang="en-GB" dirty="0" smtClean="0"/>
          </a:p>
        </p:txBody>
      </p:sp>
      <p:sp>
        <p:nvSpPr>
          <p:cNvPr id="3" name="Title 2"/>
          <p:cNvSpPr>
            <a:spLocks noGrp="1"/>
          </p:cNvSpPr>
          <p:nvPr>
            <p:ph type="title"/>
          </p:nvPr>
        </p:nvSpPr>
        <p:spPr/>
        <p:txBody>
          <a:bodyPr/>
          <a:lstStyle/>
          <a:p>
            <a:r>
              <a:rPr lang="en-GB" dirty="0" smtClean="0">
                <a:solidFill>
                  <a:schemeClr val="accent6"/>
                </a:solidFill>
              </a:rPr>
              <a:t>What we’ve been learning</a:t>
            </a:r>
            <a:endParaRPr lang="en-GB" dirty="0">
              <a:solidFill>
                <a:schemeClr val="accent6"/>
              </a:solidFill>
            </a:endParaRPr>
          </a:p>
        </p:txBody>
      </p:sp>
    </p:spTree>
    <p:extLst>
      <p:ext uri="{BB962C8B-B14F-4D97-AF65-F5344CB8AC3E}">
        <p14:creationId xmlns:p14="http://schemas.microsoft.com/office/powerpoint/2010/main" val="128659471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GB" dirty="0" smtClean="0"/>
              <a:t>They don’t have much time (in general, schools are not releasing them, sometimes not  even crediting the CPD)</a:t>
            </a:r>
          </a:p>
          <a:p>
            <a:pPr>
              <a:spcAft>
                <a:spcPts val="1200"/>
              </a:spcAft>
            </a:pPr>
            <a:r>
              <a:rPr lang="en-GB" dirty="0" smtClean="0"/>
              <a:t>Many are not keeping up with the materials (even though we think it’s quite gentle and well-spaced)</a:t>
            </a:r>
          </a:p>
          <a:p>
            <a:pPr>
              <a:spcAft>
                <a:spcPts val="1200"/>
              </a:spcAft>
            </a:pPr>
            <a:r>
              <a:rPr lang="en-GB" dirty="0" smtClean="0"/>
              <a:t>Even a number of those on the paid mode haven’t really engaged from the start</a:t>
            </a:r>
          </a:p>
          <a:p>
            <a:pPr>
              <a:spcAft>
                <a:spcPts val="1200"/>
              </a:spcAft>
            </a:pPr>
            <a:r>
              <a:rPr lang="en-GB" dirty="0" smtClean="0"/>
              <a:t>The supported mode is not really working. Why?</a:t>
            </a:r>
          </a:p>
          <a:p>
            <a:pPr>
              <a:spcAft>
                <a:spcPts val="1200"/>
              </a:spcAft>
            </a:pPr>
            <a:r>
              <a:rPr lang="en-GB" dirty="0" smtClean="0"/>
              <a:t>Assumptions about their preparedness/digital skills may not be right</a:t>
            </a:r>
          </a:p>
          <a:p>
            <a:pPr>
              <a:spcAft>
                <a:spcPts val="1200"/>
              </a:spcAft>
            </a:pPr>
            <a:r>
              <a:rPr lang="en-GB" dirty="0" smtClean="0"/>
              <a:t>Wide range of abilities and existing skills</a:t>
            </a:r>
          </a:p>
          <a:p>
            <a:pPr>
              <a:spcAft>
                <a:spcPts val="1200"/>
              </a:spcAft>
            </a:pPr>
            <a:endParaRPr lang="en-GB" dirty="0"/>
          </a:p>
        </p:txBody>
      </p:sp>
      <p:sp>
        <p:nvSpPr>
          <p:cNvPr id="3" name="Title 2"/>
          <p:cNvSpPr>
            <a:spLocks noGrp="1"/>
          </p:cNvSpPr>
          <p:nvPr>
            <p:ph type="title"/>
          </p:nvPr>
        </p:nvSpPr>
        <p:spPr/>
        <p:txBody>
          <a:bodyPr/>
          <a:lstStyle/>
          <a:p>
            <a:r>
              <a:rPr lang="en-GB" dirty="0" smtClean="0">
                <a:solidFill>
                  <a:schemeClr val="accent6"/>
                </a:solidFill>
              </a:rPr>
              <a:t>What we’ve learned about the teachers</a:t>
            </a:r>
            <a:endParaRPr lang="en-GB" dirty="0">
              <a:solidFill>
                <a:schemeClr val="accent6"/>
              </a:solidFill>
            </a:endParaRPr>
          </a:p>
        </p:txBody>
      </p:sp>
    </p:spTree>
    <p:extLst>
      <p:ext uri="{BB962C8B-B14F-4D97-AF65-F5344CB8AC3E}">
        <p14:creationId xmlns:p14="http://schemas.microsoft.com/office/powerpoint/2010/main" val="235520571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None/>
            </a:pPr>
            <a:r>
              <a:rPr lang="en-GB" dirty="0" smtClean="0"/>
              <a:t>First task is to complete the remaining sessions of the current course</a:t>
            </a:r>
          </a:p>
          <a:p>
            <a:pPr marL="0" indent="0">
              <a:spcAft>
                <a:spcPts val="1200"/>
              </a:spcAft>
              <a:buNone/>
            </a:pPr>
            <a:r>
              <a:rPr lang="en-GB" dirty="0" smtClean="0"/>
              <a:t>Evaluate data collected during this run of the course teachers</a:t>
            </a:r>
          </a:p>
          <a:p>
            <a:pPr marL="0" indent="0">
              <a:spcAft>
                <a:spcPts val="1200"/>
              </a:spcAft>
              <a:buNone/>
            </a:pPr>
            <a:r>
              <a:rPr lang="en-GB" dirty="0" smtClean="0"/>
              <a:t>Gather further feedback</a:t>
            </a:r>
          </a:p>
          <a:p>
            <a:pPr marL="0" indent="0">
              <a:buNone/>
            </a:pPr>
            <a:r>
              <a:rPr lang="en-GB" dirty="0" smtClean="0"/>
              <a:t>Reconsider possibilities for a future run : </a:t>
            </a:r>
          </a:p>
          <a:p>
            <a:pPr>
              <a:spcBef>
                <a:spcPts val="1200"/>
              </a:spcBef>
              <a:buFontTx/>
              <a:buChar char="-"/>
            </a:pPr>
            <a:r>
              <a:rPr lang="en-GB" dirty="0" smtClean="0"/>
              <a:t>Adapt according to evaluation</a:t>
            </a:r>
          </a:p>
          <a:p>
            <a:pPr>
              <a:spcBef>
                <a:spcPts val="1200"/>
              </a:spcBef>
              <a:buFontTx/>
              <a:buChar char="-"/>
            </a:pPr>
            <a:r>
              <a:rPr lang="en-GB" dirty="0"/>
              <a:t>D</a:t>
            </a:r>
            <a:r>
              <a:rPr lang="en-GB" dirty="0" smtClean="0"/>
              <a:t>iscontinue supported mode?</a:t>
            </a:r>
          </a:p>
          <a:p>
            <a:pPr>
              <a:spcBef>
                <a:spcPts val="1200"/>
              </a:spcBef>
              <a:buFontTx/>
              <a:buChar char="-"/>
            </a:pPr>
            <a:r>
              <a:rPr lang="en-GB" dirty="0" smtClean="0"/>
              <a:t>More effort into support for main mode (forums, emails)</a:t>
            </a:r>
          </a:p>
          <a:p>
            <a:pPr>
              <a:spcBef>
                <a:spcPts val="1200"/>
              </a:spcBef>
              <a:buFontTx/>
              <a:buChar char="-"/>
            </a:pPr>
            <a:r>
              <a:rPr lang="en-GB" dirty="0" smtClean="0"/>
              <a:t>More resources</a:t>
            </a:r>
          </a:p>
          <a:p>
            <a:pPr>
              <a:spcBef>
                <a:spcPts val="1200"/>
              </a:spcBef>
              <a:buFontTx/>
              <a:buChar char="-"/>
            </a:pPr>
            <a:r>
              <a:rPr lang="en-GB" dirty="0" smtClean="0"/>
              <a:t>Link to accreditation</a:t>
            </a:r>
          </a:p>
          <a:p>
            <a:pPr marL="0" indent="0">
              <a:spcBef>
                <a:spcPts val="1200"/>
              </a:spcBef>
              <a:buNone/>
            </a:pPr>
            <a:endParaRPr lang="en-GB" dirty="0" smtClean="0"/>
          </a:p>
        </p:txBody>
      </p:sp>
      <p:sp>
        <p:nvSpPr>
          <p:cNvPr id="3" name="Title 2"/>
          <p:cNvSpPr>
            <a:spLocks noGrp="1"/>
          </p:cNvSpPr>
          <p:nvPr>
            <p:ph type="title"/>
          </p:nvPr>
        </p:nvSpPr>
        <p:spPr/>
        <p:txBody>
          <a:bodyPr/>
          <a:lstStyle/>
          <a:p>
            <a:r>
              <a:rPr lang="en-GB" dirty="0" smtClean="0">
                <a:solidFill>
                  <a:schemeClr val="accent6"/>
                </a:solidFill>
              </a:rPr>
              <a:t>Where next?</a:t>
            </a:r>
            <a:endParaRPr lang="en-GB" dirty="0">
              <a:solidFill>
                <a:schemeClr val="accent6"/>
              </a:solidFill>
            </a:endParaRPr>
          </a:p>
        </p:txBody>
      </p:sp>
    </p:spTree>
    <p:extLst>
      <p:ext uri="{BB962C8B-B14F-4D97-AF65-F5344CB8AC3E}">
        <p14:creationId xmlns:p14="http://schemas.microsoft.com/office/powerpoint/2010/main" val="366070415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AutoShape 1"/>
          <p:cNvSpPr>
            <a:spLocks/>
          </p:cNvSpPr>
          <p:nvPr/>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sp>
        <p:nvSpPr>
          <p:cNvPr id="6146" name="AutoShape 2"/>
          <p:cNvSpPr>
            <a:spLocks/>
          </p:cNvSpPr>
          <p:nvPr/>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dirty="0"/>
          </a:p>
        </p:txBody>
      </p:sp>
      <p:sp>
        <p:nvSpPr>
          <p:cNvPr id="3" name="Title 2"/>
          <p:cNvSpPr>
            <a:spLocks noGrp="1"/>
          </p:cNvSpPr>
          <p:nvPr>
            <p:ph type="title"/>
          </p:nvPr>
        </p:nvSpPr>
        <p:spPr>
          <a:xfrm>
            <a:off x="650875" y="1060376"/>
            <a:ext cx="11703050" cy="878757"/>
          </a:xfrm>
        </p:spPr>
        <p:txBody>
          <a:bodyPr/>
          <a:lstStyle/>
          <a:p>
            <a:r>
              <a:rPr lang="en-US" b="1" dirty="0" err="1" smtClean="0">
                <a:solidFill>
                  <a:schemeClr val="accent2"/>
                </a:solidFill>
              </a:rPr>
              <a:t>CfT</a:t>
            </a:r>
            <a:r>
              <a:rPr lang="en-US" b="1" dirty="0" smtClean="0">
                <a:solidFill>
                  <a:schemeClr val="accent2"/>
                </a:solidFill>
              </a:rPr>
              <a:t> MOOC – background</a:t>
            </a:r>
            <a:r>
              <a:rPr lang="en-US" dirty="0" smtClean="0">
                <a:solidFill>
                  <a:schemeClr val="accent2"/>
                </a:solidFill>
              </a:rPr>
              <a:t/>
            </a:r>
            <a:br>
              <a:rPr lang="en-US" dirty="0" smtClean="0">
                <a:solidFill>
                  <a:schemeClr val="accent2"/>
                </a:solidFill>
              </a:rPr>
            </a:br>
            <a:r>
              <a:rPr lang="en-US" sz="3600" dirty="0" smtClean="0">
                <a:solidFill>
                  <a:schemeClr val="accent2"/>
                </a:solidFill>
                <a:latin typeface="Helvetica Neue Light"/>
              </a:rPr>
              <a:t/>
            </a:r>
            <a:br>
              <a:rPr lang="en-US" sz="3600" dirty="0" smtClean="0">
                <a:solidFill>
                  <a:schemeClr val="accent2"/>
                </a:solidFill>
                <a:latin typeface="Helvetica Neue Light"/>
              </a:rPr>
            </a:br>
            <a:endParaRPr lang="en-GB" dirty="0">
              <a:solidFill>
                <a:schemeClr val="accent2"/>
              </a:solidFill>
            </a:endParaRPr>
          </a:p>
        </p:txBody>
      </p:sp>
      <p:sp>
        <p:nvSpPr>
          <p:cNvPr id="7" name="Content Placeholder 6"/>
          <p:cNvSpPr>
            <a:spLocks noGrp="1"/>
          </p:cNvSpPr>
          <p:nvPr>
            <p:ph idx="1"/>
          </p:nvPr>
        </p:nvSpPr>
        <p:spPr/>
        <p:txBody>
          <a:bodyPr/>
          <a:lstStyle/>
          <a:p>
            <a:r>
              <a:rPr lang="en-GB" dirty="0" smtClean="0"/>
              <a:t>For a specific target audience and identified need</a:t>
            </a:r>
          </a:p>
          <a:p>
            <a:r>
              <a:rPr lang="en-GB" dirty="0" smtClean="0"/>
              <a:t>To help support UK teachers in preparation for the new computing curriculum</a:t>
            </a:r>
          </a:p>
          <a:p>
            <a:r>
              <a:rPr lang="en-GB" dirty="0" smtClean="0"/>
              <a:t>Previous twilight course – need to reach more people, provide more resources</a:t>
            </a:r>
          </a:p>
          <a:p>
            <a:r>
              <a:rPr lang="en-GB" dirty="0" smtClean="0"/>
              <a:t>Distinct advantages</a:t>
            </a:r>
          </a:p>
          <a:p>
            <a:pPr marL="0" indent="0">
              <a:buNone/>
            </a:pPr>
            <a:r>
              <a:rPr lang="en-GB" dirty="0"/>
              <a:t> </a:t>
            </a:r>
            <a:r>
              <a:rPr lang="en-GB" dirty="0" smtClean="0"/>
              <a:t>       - identified community</a:t>
            </a:r>
          </a:p>
          <a:p>
            <a:pPr marL="0" indent="0">
              <a:buNone/>
            </a:pPr>
            <a:r>
              <a:rPr lang="en-GB" dirty="0"/>
              <a:t> </a:t>
            </a:r>
            <a:r>
              <a:rPr lang="en-GB" dirty="0" smtClean="0"/>
              <a:t>       - competent autonomous learners</a:t>
            </a:r>
          </a:p>
          <a:p>
            <a:pPr marL="0" indent="0">
              <a:buNone/>
            </a:pPr>
            <a:r>
              <a:rPr lang="en-GB" dirty="0"/>
              <a:t> </a:t>
            </a:r>
            <a:r>
              <a:rPr lang="en-GB" dirty="0" smtClean="0"/>
              <a:t>       - might assume some relevant digital skills </a:t>
            </a:r>
          </a:p>
          <a:p>
            <a:pPr marL="0" indent="0">
              <a:buNone/>
            </a:pPr>
            <a:r>
              <a:rPr lang="en-GB" dirty="0"/>
              <a:t> </a:t>
            </a:r>
            <a:r>
              <a:rPr lang="en-GB" dirty="0" smtClean="0"/>
              <a:t>       - highly motivated </a:t>
            </a:r>
          </a:p>
          <a:p>
            <a:r>
              <a:rPr lang="en-GB" dirty="0" smtClean="0"/>
              <a:t>(Some) funding from Google</a:t>
            </a:r>
            <a:endParaRPr lang="en-GB" dirty="0"/>
          </a:p>
        </p:txBody>
      </p:sp>
    </p:spTree>
    <p:extLst>
      <p:ext uri="{BB962C8B-B14F-4D97-AF65-F5344CB8AC3E}">
        <p14:creationId xmlns:p14="http://schemas.microsoft.com/office/powerpoint/2010/main" val="42612082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AutoShape 1"/>
          <p:cNvSpPr>
            <a:spLocks/>
          </p:cNvSpPr>
          <p:nvPr/>
        </p:nvSpPr>
        <p:spPr bwMode="auto">
          <a:xfrm>
            <a:off x="0" y="885190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a:p>
        </p:txBody>
      </p:sp>
      <p:sp>
        <p:nvSpPr>
          <p:cNvPr id="6146" name="AutoShape 2"/>
          <p:cNvSpPr>
            <a:spLocks/>
          </p:cNvSpPr>
          <p:nvPr/>
        </p:nvSpPr>
        <p:spPr bwMode="auto">
          <a:xfrm>
            <a:off x="0" y="0"/>
            <a:ext cx="13004800" cy="901700"/>
          </a:xfrm>
          <a:prstGeom prst="roundRect">
            <a:avLst>
              <a:gd name="adj" fmla="val 0"/>
            </a:avLst>
          </a:prstGeom>
          <a:gradFill rotWithShape="0">
            <a:gsLst>
              <a:gs pos="0">
                <a:srgbClr val="235FB1"/>
              </a:gs>
              <a:gs pos="100000">
                <a:srgbClr val="003661"/>
              </a:gs>
            </a:gsLst>
            <a:lin ang="0" scaled="1"/>
          </a:gra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GB" dirty="0"/>
          </a:p>
        </p:txBody>
      </p:sp>
      <p:sp>
        <p:nvSpPr>
          <p:cNvPr id="6147" name="Rectangle 3"/>
          <p:cNvSpPr>
            <a:spLocks noGrp="1" noChangeArrowheads="1"/>
          </p:cNvSpPr>
          <p:nvPr>
            <p:ph idx="1"/>
          </p:nvPr>
        </p:nvSpPr>
        <p:spPr>
          <a:ln/>
        </p:spPr>
        <p:txBody>
          <a:bodyPr rIns="166398"/>
          <a:lstStyle/>
          <a:p>
            <a:pPr marL="0" indent="0">
              <a:buNone/>
            </a:pPr>
            <a:endParaRPr lang="en-GB" dirty="0">
              <a:solidFill>
                <a:srgbClr val="FF0000"/>
              </a:solidFill>
            </a:endParaRPr>
          </a:p>
          <a:p>
            <a:pPr marL="0" indent="0">
              <a:buNone/>
            </a:pPr>
            <a:endParaRPr lang="en-US" dirty="0"/>
          </a:p>
        </p:txBody>
      </p:sp>
      <p:sp>
        <p:nvSpPr>
          <p:cNvPr id="2" name="Title 1"/>
          <p:cNvSpPr>
            <a:spLocks noGrp="1"/>
          </p:cNvSpPr>
          <p:nvPr>
            <p:ph type="title"/>
          </p:nvPr>
        </p:nvSpPr>
        <p:spPr/>
        <p:txBody>
          <a:bodyPr/>
          <a:lstStyle/>
          <a:p>
            <a:r>
              <a:rPr lang="en-US" dirty="0" smtClean="0">
                <a:solidFill>
                  <a:schemeClr val="accent2"/>
                </a:solidFill>
              </a:rPr>
              <a:t>What is a MOOC?</a:t>
            </a:r>
            <a:r>
              <a:rPr lang="en-US" dirty="0" smtClean="0">
                <a:solidFill>
                  <a:schemeClr val="accent2"/>
                </a:solidFill>
                <a:latin typeface="Helvetica Neue Light"/>
              </a:rPr>
              <a:t/>
            </a:r>
            <a:br>
              <a:rPr lang="en-US" dirty="0" smtClean="0">
                <a:solidFill>
                  <a:schemeClr val="accent2"/>
                </a:solidFill>
                <a:latin typeface="Helvetica Neue Light"/>
              </a:rPr>
            </a:br>
            <a:endParaRPr lang="en-GB" dirty="0">
              <a:solidFill>
                <a:schemeClr val="accent2"/>
              </a:solidFill>
            </a:endParaRPr>
          </a:p>
        </p:txBody>
      </p:sp>
      <p:sp>
        <p:nvSpPr>
          <p:cNvPr id="3" name="TextBox 2"/>
          <p:cNvSpPr txBox="1"/>
          <p:nvPr/>
        </p:nvSpPr>
        <p:spPr>
          <a:xfrm>
            <a:off x="1533848" y="2474981"/>
            <a:ext cx="1778051" cy="584775"/>
          </a:xfrm>
          <a:prstGeom prst="rect">
            <a:avLst/>
          </a:prstGeom>
          <a:noFill/>
        </p:spPr>
        <p:txBody>
          <a:bodyPr wrap="none" rtlCol="0">
            <a:spAutoFit/>
          </a:bodyPr>
          <a:lstStyle/>
          <a:p>
            <a:r>
              <a:rPr lang="en-GB" sz="3200" b="1" dirty="0" smtClean="0">
                <a:solidFill>
                  <a:srgbClr val="FF0000"/>
                </a:solidFill>
              </a:rPr>
              <a:t>Massive</a:t>
            </a:r>
            <a:endParaRPr lang="en-GB" sz="3200" b="1" dirty="0">
              <a:solidFill>
                <a:srgbClr val="FF0000"/>
              </a:solidFill>
            </a:endParaRPr>
          </a:p>
        </p:txBody>
      </p:sp>
      <p:sp>
        <p:nvSpPr>
          <p:cNvPr id="7" name="TextBox 6"/>
          <p:cNvSpPr txBox="1"/>
          <p:nvPr/>
        </p:nvSpPr>
        <p:spPr>
          <a:xfrm>
            <a:off x="1533848" y="4001090"/>
            <a:ext cx="1231427" cy="584775"/>
          </a:xfrm>
          <a:prstGeom prst="rect">
            <a:avLst/>
          </a:prstGeom>
          <a:noFill/>
        </p:spPr>
        <p:txBody>
          <a:bodyPr wrap="none" rtlCol="0">
            <a:spAutoFit/>
          </a:bodyPr>
          <a:lstStyle/>
          <a:p>
            <a:r>
              <a:rPr lang="en-GB" sz="3200" b="1" dirty="0" smtClean="0">
                <a:solidFill>
                  <a:srgbClr val="FF0000"/>
                </a:solidFill>
              </a:rPr>
              <a:t>Open</a:t>
            </a:r>
            <a:endParaRPr lang="en-GB" sz="3200" b="1" dirty="0">
              <a:solidFill>
                <a:srgbClr val="FF0000"/>
              </a:solidFill>
            </a:endParaRPr>
          </a:p>
        </p:txBody>
      </p:sp>
      <p:sp>
        <p:nvSpPr>
          <p:cNvPr id="8" name="TextBox 7"/>
          <p:cNvSpPr txBox="1"/>
          <p:nvPr/>
        </p:nvSpPr>
        <p:spPr>
          <a:xfrm>
            <a:off x="1533848" y="5308848"/>
            <a:ext cx="1459054" cy="584775"/>
          </a:xfrm>
          <a:prstGeom prst="rect">
            <a:avLst/>
          </a:prstGeom>
          <a:noFill/>
        </p:spPr>
        <p:txBody>
          <a:bodyPr wrap="none" rtlCol="0">
            <a:spAutoFit/>
          </a:bodyPr>
          <a:lstStyle/>
          <a:p>
            <a:r>
              <a:rPr lang="en-GB" sz="3200" b="1" dirty="0" smtClean="0">
                <a:solidFill>
                  <a:srgbClr val="FF0000"/>
                </a:solidFill>
              </a:rPr>
              <a:t>Online</a:t>
            </a:r>
            <a:endParaRPr lang="en-GB" sz="3200" b="1" dirty="0">
              <a:solidFill>
                <a:srgbClr val="FF0000"/>
              </a:solidFill>
            </a:endParaRPr>
          </a:p>
        </p:txBody>
      </p:sp>
      <p:sp>
        <p:nvSpPr>
          <p:cNvPr id="9" name="TextBox 8"/>
          <p:cNvSpPr txBox="1"/>
          <p:nvPr/>
        </p:nvSpPr>
        <p:spPr>
          <a:xfrm>
            <a:off x="1533848" y="6460976"/>
            <a:ext cx="1596912" cy="584775"/>
          </a:xfrm>
          <a:prstGeom prst="rect">
            <a:avLst/>
          </a:prstGeom>
          <a:noFill/>
        </p:spPr>
        <p:txBody>
          <a:bodyPr wrap="none" rtlCol="0">
            <a:spAutoFit/>
          </a:bodyPr>
          <a:lstStyle/>
          <a:p>
            <a:r>
              <a:rPr lang="en-GB" sz="3200" b="1" dirty="0" smtClean="0">
                <a:solidFill>
                  <a:srgbClr val="FF0000"/>
                </a:solidFill>
              </a:rPr>
              <a:t>Course</a:t>
            </a:r>
            <a:endParaRPr lang="en-GB" sz="3200" b="1" dirty="0">
              <a:solidFill>
                <a:srgbClr val="FF0000"/>
              </a:solidFill>
            </a:endParaRPr>
          </a:p>
        </p:txBody>
      </p:sp>
      <p:sp>
        <p:nvSpPr>
          <p:cNvPr id="4" name="TextBox 3"/>
          <p:cNvSpPr txBox="1"/>
          <p:nvPr/>
        </p:nvSpPr>
        <p:spPr>
          <a:xfrm>
            <a:off x="1533848" y="7757120"/>
            <a:ext cx="10648434" cy="830997"/>
          </a:xfrm>
          <a:prstGeom prst="rect">
            <a:avLst/>
          </a:prstGeom>
          <a:noFill/>
        </p:spPr>
        <p:txBody>
          <a:bodyPr wrap="square" rtlCol="0">
            <a:spAutoFit/>
          </a:bodyPr>
          <a:lstStyle/>
          <a:p>
            <a:r>
              <a:rPr lang="en-GB" dirty="0" smtClean="0"/>
              <a:t>First applied to “</a:t>
            </a:r>
            <a:r>
              <a:rPr lang="en-GB" dirty="0" err="1" smtClean="0"/>
              <a:t>Connectivism</a:t>
            </a:r>
            <a:r>
              <a:rPr lang="en-GB" dirty="0" smtClean="0"/>
              <a:t> and Connective Knowledge” course in 2008</a:t>
            </a:r>
          </a:p>
          <a:p>
            <a:r>
              <a:rPr lang="en-GB" dirty="0" smtClean="0"/>
              <a:t>(</a:t>
            </a:r>
            <a:r>
              <a:rPr lang="en-GB" dirty="0" err="1" smtClean="0"/>
              <a:t>Downes</a:t>
            </a:r>
            <a:r>
              <a:rPr lang="en-GB" dirty="0" smtClean="0"/>
              <a:t> and Siemens)</a:t>
            </a:r>
            <a:endParaRPr lang="en-GB" dirty="0"/>
          </a:p>
        </p:txBody>
      </p:sp>
      <p:sp>
        <p:nvSpPr>
          <p:cNvPr id="5" name="TextBox 4"/>
          <p:cNvSpPr txBox="1"/>
          <p:nvPr/>
        </p:nvSpPr>
        <p:spPr>
          <a:xfrm>
            <a:off x="3982120" y="2167205"/>
            <a:ext cx="6845144" cy="1200329"/>
          </a:xfrm>
          <a:prstGeom prst="rect">
            <a:avLst/>
          </a:prstGeom>
          <a:noFill/>
        </p:spPr>
        <p:txBody>
          <a:bodyPr wrap="none" rtlCol="0">
            <a:spAutoFit/>
          </a:bodyPr>
          <a:lstStyle/>
          <a:p>
            <a:r>
              <a:rPr lang="en-GB" dirty="0">
                <a:solidFill>
                  <a:schemeClr val="accent2"/>
                </a:solidFill>
              </a:rPr>
              <a:t>f</a:t>
            </a:r>
            <a:r>
              <a:rPr lang="en-GB" dirty="0" smtClean="0">
                <a:solidFill>
                  <a:schemeClr val="accent2"/>
                </a:solidFill>
              </a:rPr>
              <a:t>rom 5 - 300,000+</a:t>
            </a:r>
          </a:p>
          <a:p>
            <a:r>
              <a:rPr lang="en-GB" dirty="0" smtClean="0">
                <a:solidFill>
                  <a:schemeClr val="accent2"/>
                </a:solidFill>
              </a:rPr>
              <a:t>massive for context</a:t>
            </a:r>
          </a:p>
          <a:p>
            <a:r>
              <a:rPr lang="en-GB" dirty="0" smtClean="0">
                <a:solidFill>
                  <a:schemeClr val="accent2"/>
                </a:solidFill>
              </a:rPr>
              <a:t>more than would otherwise have the opportunity</a:t>
            </a:r>
            <a:endParaRPr lang="en-GB" dirty="0">
              <a:solidFill>
                <a:schemeClr val="accent2"/>
              </a:solidFill>
            </a:endParaRPr>
          </a:p>
        </p:txBody>
      </p:sp>
      <p:sp>
        <p:nvSpPr>
          <p:cNvPr id="6" name="TextBox 5"/>
          <p:cNvSpPr txBox="1"/>
          <p:nvPr/>
        </p:nvSpPr>
        <p:spPr>
          <a:xfrm>
            <a:off x="3982119" y="3508648"/>
            <a:ext cx="7120860" cy="1569660"/>
          </a:xfrm>
          <a:prstGeom prst="rect">
            <a:avLst/>
          </a:prstGeom>
          <a:noFill/>
        </p:spPr>
        <p:txBody>
          <a:bodyPr wrap="none" rtlCol="0">
            <a:spAutoFit/>
          </a:bodyPr>
          <a:lstStyle/>
          <a:p>
            <a:r>
              <a:rPr lang="en-GB" dirty="0" smtClean="0">
                <a:solidFill>
                  <a:srgbClr val="00B050"/>
                </a:solidFill>
              </a:rPr>
              <a:t>free </a:t>
            </a:r>
            <a:r>
              <a:rPr lang="en-GB" dirty="0">
                <a:solidFill>
                  <a:srgbClr val="00B050"/>
                </a:solidFill>
              </a:rPr>
              <a:t>– </a:t>
            </a:r>
            <a:r>
              <a:rPr lang="en-GB" dirty="0" smtClean="0">
                <a:solidFill>
                  <a:srgbClr val="00B050"/>
                </a:solidFill>
              </a:rPr>
              <a:t>cheaper - neither?</a:t>
            </a:r>
            <a:endParaRPr lang="en-GB" dirty="0">
              <a:solidFill>
                <a:srgbClr val="00B050"/>
              </a:solidFill>
            </a:endParaRPr>
          </a:p>
          <a:p>
            <a:r>
              <a:rPr lang="en-GB" dirty="0" smtClean="0">
                <a:solidFill>
                  <a:srgbClr val="00B050"/>
                </a:solidFill>
              </a:rPr>
              <a:t>no </a:t>
            </a:r>
            <a:r>
              <a:rPr lang="en-GB" dirty="0">
                <a:solidFill>
                  <a:srgbClr val="00B050"/>
                </a:solidFill>
              </a:rPr>
              <a:t>barrier to </a:t>
            </a:r>
            <a:r>
              <a:rPr lang="en-GB" dirty="0" smtClean="0">
                <a:solidFill>
                  <a:srgbClr val="00B050"/>
                </a:solidFill>
              </a:rPr>
              <a:t>enrolment, </a:t>
            </a:r>
            <a:r>
              <a:rPr lang="en-GB" dirty="0">
                <a:solidFill>
                  <a:srgbClr val="00B050"/>
                </a:solidFill>
              </a:rPr>
              <a:t>no geographical limitations</a:t>
            </a:r>
          </a:p>
          <a:p>
            <a:r>
              <a:rPr lang="en-GB" dirty="0">
                <a:solidFill>
                  <a:srgbClr val="00B050"/>
                </a:solidFill>
              </a:rPr>
              <a:t>o</a:t>
            </a:r>
            <a:r>
              <a:rPr lang="en-GB" dirty="0" smtClean="0">
                <a:solidFill>
                  <a:srgbClr val="00B050"/>
                </a:solidFill>
              </a:rPr>
              <a:t>pen resources</a:t>
            </a:r>
            <a:endParaRPr lang="en-GB" dirty="0">
              <a:solidFill>
                <a:srgbClr val="00B050"/>
              </a:solidFill>
            </a:endParaRPr>
          </a:p>
          <a:p>
            <a:r>
              <a:rPr lang="en-GB" dirty="0" smtClean="0">
                <a:solidFill>
                  <a:srgbClr val="00B050"/>
                </a:solidFill>
              </a:rPr>
              <a:t>no </a:t>
            </a:r>
            <a:r>
              <a:rPr lang="en-GB" dirty="0">
                <a:solidFill>
                  <a:srgbClr val="00B050"/>
                </a:solidFill>
              </a:rPr>
              <a:t>prerequisites </a:t>
            </a:r>
          </a:p>
        </p:txBody>
      </p:sp>
      <p:sp>
        <p:nvSpPr>
          <p:cNvPr id="10" name="TextBox 9"/>
          <p:cNvSpPr txBox="1"/>
          <p:nvPr/>
        </p:nvSpPr>
        <p:spPr>
          <a:xfrm>
            <a:off x="3982120" y="5185736"/>
            <a:ext cx="6275308" cy="830997"/>
          </a:xfrm>
          <a:prstGeom prst="rect">
            <a:avLst/>
          </a:prstGeom>
          <a:noFill/>
        </p:spPr>
        <p:txBody>
          <a:bodyPr wrap="none" rtlCol="0">
            <a:spAutoFit/>
          </a:bodyPr>
          <a:lstStyle/>
          <a:p>
            <a:r>
              <a:rPr lang="en-GB" dirty="0" smtClean="0">
                <a:solidFill>
                  <a:srgbClr val="FFC000"/>
                </a:solidFill>
              </a:rPr>
              <a:t>natural development into offline communities</a:t>
            </a:r>
          </a:p>
          <a:p>
            <a:r>
              <a:rPr lang="en-GB" dirty="0" smtClean="0">
                <a:solidFill>
                  <a:srgbClr val="FFC000"/>
                </a:solidFill>
              </a:rPr>
              <a:t>taking advantage of physical space</a:t>
            </a:r>
            <a:endParaRPr lang="en-GB" dirty="0">
              <a:solidFill>
                <a:srgbClr val="FFC000"/>
              </a:solidFill>
            </a:endParaRPr>
          </a:p>
        </p:txBody>
      </p:sp>
      <p:sp>
        <p:nvSpPr>
          <p:cNvPr id="11" name="TextBox 10"/>
          <p:cNvSpPr txBox="1"/>
          <p:nvPr/>
        </p:nvSpPr>
        <p:spPr>
          <a:xfrm>
            <a:off x="3982119" y="6043444"/>
            <a:ext cx="5078634" cy="1569660"/>
          </a:xfrm>
          <a:prstGeom prst="rect">
            <a:avLst/>
          </a:prstGeom>
          <a:noFill/>
        </p:spPr>
        <p:txBody>
          <a:bodyPr wrap="none" rtlCol="0">
            <a:spAutoFit/>
          </a:bodyPr>
          <a:lstStyle/>
          <a:p>
            <a:r>
              <a:rPr lang="en-GB" dirty="0">
                <a:solidFill>
                  <a:srgbClr val="C00000"/>
                </a:solidFill>
              </a:rPr>
              <a:t>s</a:t>
            </a:r>
            <a:r>
              <a:rPr lang="en-GB" dirty="0" smtClean="0">
                <a:solidFill>
                  <a:srgbClr val="C00000"/>
                </a:solidFill>
              </a:rPr>
              <a:t>tructured program for learning</a:t>
            </a:r>
          </a:p>
          <a:p>
            <a:r>
              <a:rPr lang="en-GB" dirty="0">
                <a:solidFill>
                  <a:srgbClr val="C00000"/>
                </a:solidFill>
              </a:rPr>
              <a:t>a</a:t>
            </a:r>
            <a:r>
              <a:rPr lang="en-GB" dirty="0" smtClean="0">
                <a:solidFill>
                  <a:srgbClr val="C00000"/>
                </a:solidFill>
              </a:rPr>
              <a:t>ssessment/feedback</a:t>
            </a:r>
          </a:p>
          <a:p>
            <a:r>
              <a:rPr lang="en-GB" dirty="0">
                <a:solidFill>
                  <a:srgbClr val="C00000"/>
                </a:solidFill>
              </a:rPr>
              <a:t>r</a:t>
            </a:r>
            <a:r>
              <a:rPr lang="en-GB" dirty="0" smtClean="0">
                <a:solidFill>
                  <a:srgbClr val="C00000"/>
                </a:solidFill>
              </a:rPr>
              <a:t>ole of instructor/community support</a:t>
            </a:r>
          </a:p>
          <a:p>
            <a:r>
              <a:rPr lang="en-GB" dirty="0" smtClean="0">
                <a:solidFill>
                  <a:srgbClr val="C00000"/>
                </a:solidFill>
              </a:rPr>
              <a:t>accreditation</a:t>
            </a:r>
            <a:endParaRPr lang="en-GB"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solidFill>
                  <a:schemeClr val="accent2"/>
                </a:solidFill>
              </a:rPr>
              <a:t>Decisions in planning the </a:t>
            </a:r>
            <a:r>
              <a:rPr lang="en-GB" dirty="0" err="1" smtClean="0">
                <a:solidFill>
                  <a:schemeClr val="accent2"/>
                </a:solidFill>
              </a:rPr>
              <a:t>CtF</a:t>
            </a:r>
            <a:r>
              <a:rPr lang="en-GB" dirty="0" smtClean="0">
                <a:solidFill>
                  <a:schemeClr val="accent2"/>
                </a:solidFill>
              </a:rPr>
              <a:t> MOOC</a:t>
            </a:r>
            <a:endParaRPr lang="en-GB" dirty="0">
              <a:solidFill>
                <a:schemeClr val="accent2"/>
              </a:solidFill>
            </a:endParaRPr>
          </a:p>
        </p:txBody>
      </p:sp>
      <p:sp>
        <p:nvSpPr>
          <p:cNvPr id="5" name="Content Placeholder 4"/>
          <p:cNvSpPr>
            <a:spLocks noGrp="1"/>
          </p:cNvSpPr>
          <p:nvPr>
            <p:ph idx="1"/>
          </p:nvPr>
        </p:nvSpPr>
        <p:spPr/>
        <p:txBody>
          <a:bodyPr/>
          <a:lstStyle/>
          <a:p>
            <a:r>
              <a:rPr lang="en-GB" dirty="0" smtClean="0"/>
              <a:t>Moodle as a platform – </a:t>
            </a:r>
            <a:r>
              <a:rPr lang="en-GB" dirty="0" err="1" smtClean="0"/>
              <a:t>Vimeo</a:t>
            </a:r>
            <a:r>
              <a:rPr lang="en-GB" dirty="0" smtClean="0"/>
              <a:t> for video hosting</a:t>
            </a:r>
          </a:p>
          <a:p>
            <a:r>
              <a:rPr lang="en-GB" dirty="0" smtClean="0"/>
              <a:t>Course to cover Teaching Agency requirements for trainee teachers and to teach Python programming</a:t>
            </a:r>
          </a:p>
          <a:p>
            <a:r>
              <a:rPr lang="en-GB" dirty="0" smtClean="0"/>
              <a:t>Material divided into 8 main sessions - plus a “pre” session as an intro</a:t>
            </a:r>
          </a:p>
          <a:p>
            <a:r>
              <a:rPr lang="en-GB" dirty="0" smtClean="0"/>
              <a:t>Sessions to be released fortnightly (with a break over Christmas) (teachers very keen on this!)</a:t>
            </a:r>
          </a:p>
          <a:p>
            <a:r>
              <a:rPr lang="en-GB" dirty="0" smtClean="0"/>
              <a:t>Three strands – concepts, programming and teaching</a:t>
            </a:r>
          </a:p>
          <a:p>
            <a:r>
              <a:rPr lang="en-GB" dirty="0" smtClean="0"/>
              <a:t>Materials: header videos, teaching videos, slides, transcripts, quizzes, labs (and solutions), forums, lots of links to other resources</a:t>
            </a:r>
          </a:p>
          <a:p>
            <a:r>
              <a:rPr lang="en-GB" dirty="0" smtClean="0"/>
              <a:t>These materials all freely available to all registered – they can download, reuse etc. </a:t>
            </a:r>
          </a:p>
          <a:p>
            <a:endParaRPr lang="en-GB" dirty="0" smtClean="0"/>
          </a:p>
          <a:p>
            <a:endParaRPr lang="en-GB" dirty="0" smtClean="0"/>
          </a:p>
          <a:p>
            <a:endParaRPr lang="en-GB" dirty="0"/>
          </a:p>
        </p:txBody>
      </p:sp>
    </p:spTree>
    <p:extLst>
      <p:ext uri="{BB962C8B-B14F-4D97-AF65-F5344CB8AC3E}">
        <p14:creationId xmlns:p14="http://schemas.microsoft.com/office/powerpoint/2010/main" val="40194290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800"/>
              </a:spcAft>
            </a:pPr>
            <a:r>
              <a:rPr lang="en-GB" dirty="0" smtClean="0"/>
              <a:t>To help students learn programming</a:t>
            </a:r>
          </a:p>
          <a:p>
            <a:pPr>
              <a:spcAft>
                <a:spcPts val="1800"/>
              </a:spcAft>
            </a:pPr>
            <a:r>
              <a:rPr lang="en-GB" dirty="0" smtClean="0"/>
              <a:t>“</a:t>
            </a:r>
            <a:r>
              <a:rPr lang="en-GB" dirty="0"/>
              <a:t>R</a:t>
            </a:r>
            <a:r>
              <a:rPr lang="en-GB" dirty="0" smtClean="0"/>
              <a:t>eal time” lab sessions with tutors online using Google hangout</a:t>
            </a:r>
          </a:p>
          <a:p>
            <a:pPr>
              <a:spcAft>
                <a:spcPts val="1800"/>
              </a:spcAft>
            </a:pPr>
            <a:r>
              <a:rPr lang="en-GB" dirty="0" smtClean="0"/>
              <a:t>Postgrad/postdoc tutors working with small groups of teachers</a:t>
            </a:r>
          </a:p>
          <a:p>
            <a:pPr>
              <a:spcAft>
                <a:spcPts val="1800"/>
              </a:spcAft>
            </a:pPr>
            <a:r>
              <a:rPr lang="en-GB" dirty="0" smtClean="0"/>
              <a:t>For this mode also – special forum,  final assessment and workshop</a:t>
            </a:r>
          </a:p>
          <a:p>
            <a:pPr>
              <a:spcAft>
                <a:spcPts val="1800"/>
              </a:spcAft>
            </a:pPr>
            <a:r>
              <a:rPr lang="en-GB" dirty="0" smtClean="0"/>
              <a:t>Needs to be sustainable – we are charging a nominal amount for teachers on this mode</a:t>
            </a:r>
          </a:p>
          <a:p>
            <a:pPr>
              <a:spcAft>
                <a:spcPts val="1800"/>
              </a:spcAft>
            </a:pPr>
            <a:r>
              <a:rPr lang="en-GB" dirty="0" smtClean="0"/>
              <a:t>Access to all materials and other parts of the course – the same  </a:t>
            </a:r>
            <a:endParaRPr lang="en-GB" dirty="0"/>
          </a:p>
        </p:txBody>
      </p:sp>
      <p:sp>
        <p:nvSpPr>
          <p:cNvPr id="3" name="Title 2"/>
          <p:cNvSpPr>
            <a:spLocks noGrp="1"/>
          </p:cNvSpPr>
          <p:nvPr>
            <p:ph type="title"/>
          </p:nvPr>
        </p:nvSpPr>
        <p:spPr/>
        <p:txBody>
          <a:bodyPr/>
          <a:lstStyle/>
          <a:p>
            <a:r>
              <a:rPr lang="en-GB" dirty="0" smtClean="0">
                <a:solidFill>
                  <a:schemeClr val="accent6"/>
                </a:solidFill>
              </a:rPr>
              <a:t>Supported mode</a:t>
            </a:r>
            <a:endParaRPr lang="en-GB" dirty="0">
              <a:solidFill>
                <a:schemeClr val="accent6"/>
              </a:solidFill>
            </a:endParaRPr>
          </a:p>
        </p:txBody>
      </p:sp>
    </p:spTree>
    <p:extLst>
      <p:ext uri="{BB962C8B-B14F-4D97-AF65-F5344CB8AC3E}">
        <p14:creationId xmlns:p14="http://schemas.microsoft.com/office/powerpoint/2010/main" val="63692136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0" indent="0">
              <a:buNone/>
            </a:pPr>
            <a:r>
              <a:rPr lang="en-GB" b="1" dirty="0" smtClean="0">
                <a:solidFill>
                  <a:srgbClr val="FF0000"/>
                </a:solidFill>
              </a:rPr>
              <a:t>Initial development and teaching team</a:t>
            </a:r>
          </a:p>
          <a:p>
            <a:pPr marL="0" indent="0">
              <a:spcBef>
                <a:spcPts val="1200"/>
              </a:spcBef>
              <a:spcAft>
                <a:spcPts val="1200"/>
              </a:spcAft>
              <a:buNone/>
            </a:pPr>
            <a:r>
              <a:rPr lang="en-GB" dirty="0" smtClean="0"/>
              <a:t>Russ </a:t>
            </a:r>
            <a:r>
              <a:rPr lang="en-GB" dirty="0" err="1" smtClean="0"/>
              <a:t>Boyatt</a:t>
            </a:r>
            <a:r>
              <a:rPr lang="en-GB" dirty="0" smtClean="0"/>
              <a:t>, Matt </a:t>
            </a:r>
            <a:r>
              <a:rPr lang="en-GB" dirty="0" err="1" smtClean="0"/>
              <a:t>Leeke</a:t>
            </a:r>
            <a:r>
              <a:rPr lang="en-GB" dirty="0" smtClean="0"/>
              <a:t>, Claire Rocks and Jane Sinclair</a:t>
            </a:r>
          </a:p>
          <a:p>
            <a:pPr marL="0" indent="0">
              <a:buNone/>
            </a:pPr>
            <a:r>
              <a:rPr lang="en-GB" b="1" dirty="0" smtClean="0">
                <a:solidFill>
                  <a:srgbClr val="FF0000"/>
                </a:solidFill>
              </a:rPr>
              <a:t>Making it work (editing, reviewing – generally everything!)</a:t>
            </a:r>
          </a:p>
          <a:p>
            <a:pPr marL="0" indent="0">
              <a:spcBef>
                <a:spcPts val="1200"/>
              </a:spcBef>
              <a:spcAft>
                <a:spcPts val="1200"/>
              </a:spcAft>
              <a:buNone/>
            </a:pPr>
            <a:r>
              <a:rPr lang="en-GB" dirty="0" smtClean="0"/>
              <a:t>Jonny Foss</a:t>
            </a:r>
          </a:p>
          <a:p>
            <a:pPr marL="0" indent="0">
              <a:buNone/>
            </a:pPr>
            <a:r>
              <a:rPr lang="en-GB" b="1" dirty="0" smtClean="0">
                <a:solidFill>
                  <a:srgbClr val="FF0000"/>
                </a:solidFill>
              </a:rPr>
              <a:t>Infrastructure </a:t>
            </a:r>
          </a:p>
          <a:p>
            <a:pPr marL="0" indent="0">
              <a:spcBef>
                <a:spcPts val="1200"/>
              </a:spcBef>
              <a:spcAft>
                <a:spcPts val="1200"/>
              </a:spcAft>
              <a:buNone/>
            </a:pPr>
            <a:r>
              <a:rPr lang="en-GB" dirty="0" smtClean="0"/>
              <a:t>Russ with kind allocation of time by Amber Thomas</a:t>
            </a:r>
          </a:p>
          <a:p>
            <a:pPr marL="0" indent="0">
              <a:buNone/>
            </a:pPr>
            <a:r>
              <a:rPr lang="en-GB" b="1" dirty="0" smtClean="0">
                <a:solidFill>
                  <a:srgbClr val="FF0000"/>
                </a:solidFill>
              </a:rPr>
              <a:t>Video team</a:t>
            </a:r>
          </a:p>
          <a:p>
            <a:pPr marL="0" indent="0">
              <a:spcBef>
                <a:spcPts val="1200"/>
              </a:spcBef>
              <a:buNone/>
            </a:pPr>
            <a:r>
              <a:rPr lang="en-GB" dirty="0" smtClean="0"/>
              <a:t>With thanks to Ray and all the team at WBS. </a:t>
            </a:r>
          </a:p>
          <a:p>
            <a:pPr marL="0" indent="0">
              <a:spcBef>
                <a:spcPts val="1200"/>
              </a:spcBef>
              <a:buNone/>
            </a:pPr>
            <a:r>
              <a:rPr lang="en-GB" dirty="0" smtClean="0"/>
              <a:t>Also, Emily Little for training</a:t>
            </a:r>
          </a:p>
          <a:p>
            <a:pPr marL="0" indent="0">
              <a:spcBef>
                <a:spcPts val="1200"/>
              </a:spcBef>
              <a:buNone/>
            </a:pPr>
            <a:r>
              <a:rPr lang="en-GB" dirty="0">
                <a:solidFill>
                  <a:srgbClr val="00B050"/>
                </a:solidFill>
              </a:rPr>
              <a:t> </a:t>
            </a:r>
            <a:r>
              <a:rPr lang="en-GB" dirty="0" smtClean="0">
                <a:solidFill>
                  <a:srgbClr val="00B050"/>
                </a:solidFill>
              </a:rPr>
              <a:t>                                                                                              continued…</a:t>
            </a:r>
          </a:p>
          <a:p>
            <a:pPr marL="0" indent="0">
              <a:buNone/>
            </a:pPr>
            <a:endParaRPr lang="en-GB" dirty="0"/>
          </a:p>
          <a:p>
            <a:pPr marL="0" indent="0">
              <a:buNone/>
            </a:pPr>
            <a:endParaRPr lang="en-GB" dirty="0" smtClean="0"/>
          </a:p>
        </p:txBody>
      </p:sp>
      <p:sp>
        <p:nvSpPr>
          <p:cNvPr id="3" name="Title 2"/>
          <p:cNvSpPr>
            <a:spLocks noGrp="1"/>
          </p:cNvSpPr>
          <p:nvPr>
            <p:ph type="title"/>
          </p:nvPr>
        </p:nvSpPr>
        <p:spPr/>
        <p:txBody>
          <a:bodyPr/>
          <a:lstStyle/>
          <a:p>
            <a:r>
              <a:rPr lang="en-GB" dirty="0" smtClean="0">
                <a:solidFill>
                  <a:schemeClr val="accent2"/>
                </a:solidFill>
              </a:rPr>
              <a:t>A cast of thousands (nearly!)</a:t>
            </a:r>
            <a:endParaRPr lang="en-GB" dirty="0">
              <a:solidFill>
                <a:schemeClr val="accent2"/>
              </a:solidFill>
            </a:endParaRPr>
          </a:p>
        </p:txBody>
      </p:sp>
    </p:spTree>
    <p:extLst>
      <p:ext uri="{BB962C8B-B14F-4D97-AF65-F5344CB8AC3E}">
        <p14:creationId xmlns:p14="http://schemas.microsoft.com/office/powerpoint/2010/main" val="45597979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9752" y="2284512"/>
            <a:ext cx="11709400" cy="6336704"/>
          </a:xfrm>
        </p:spPr>
        <p:txBody>
          <a:bodyPr/>
          <a:lstStyle/>
          <a:p>
            <a:pPr marL="0" indent="0">
              <a:buNone/>
            </a:pPr>
            <a:r>
              <a:rPr lang="en-GB" b="1" dirty="0">
                <a:solidFill>
                  <a:srgbClr val="FF0000"/>
                </a:solidFill>
              </a:rPr>
              <a:t>PhD </a:t>
            </a:r>
            <a:r>
              <a:rPr lang="en-GB" b="1" dirty="0" smtClean="0">
                <a:solidFill>
                  <a:srgbClr val="FF0000"/>
                </a:solidFill>
              </a:rPr>
              <a:t>team (and Jonny)</a:t>
            </a:r>
          </a:p>
          <a:p>
            <a:pPr marL="0" indent="0">
              <a:spcBef>
                <a:spcPts val="1200"/>
              </a:spcBef>
              <a:spcAft>
                <a:spcPts val="1200"/>
              </a:spcAft>
              <a:buNone/>
            </a:pPr>
            <a:r>
              <a:rPr lang="en-GB" dirty="0" smtClean="0"/>
              <a:t>A group of our finest (lab experience), developing labs, facilitating hangouts. </a:t>
            </a:r>
            <a:endParaRPr lang="en-GB" dirty="0"/>
          </a:p>
          <a:p>
            <a:pPr marL="0" indent="0">
              <a:buNone/>
            </a:pPr>
            <a:r>
              <a:rPr lang="en-GB" b="1" dirty="0" smtClean="0">
                <a:solidFill>
                  <a:srgbClr val="FF0000"/>
                </a:solidFill>
              </a:rPr>
              <a:t>Transcription</a:t>
            </a:r>
          </a:p>
          <a:p>
            <a:pPr marL="0" indent="0">
              <a:spcBef>
                <a:spcPts val="1200"/>
              </a:spcBef>
              <a:spcAft>
                <a:spcPts val="1200"/>
              </a:spcAft>
              <a:buNone/>
            </a:pPr>
            <a:r>
              <a:rPr lang="en-GB" dirty="0" smtClean="0"/>
              <a:t>Lee </a:t>
            </a:r>
            <a:r>
              <a:rPr lang="en-GB" dirty="0" err="1" smtClean="0"/>
              <a:t>Prangnell</a:t>
            </a:r>
            <a:r>
              <a:rPr lang="en-GB" dirty="0" smtClean="0"/>
              <a:t> (PhD student)</a:t>
            </a:r>
            <a:endParaRPr lang="en-GB" dirty="0"/>
          </a:p>
          <a:p>
            <a:pPr marL="0" indent="0">
              <a:buNone/>
            </a:pPr>
            <a:r>
              <a:rPr lang="en-GB" b="1" dirty="0">
                <a:solidFill>
                  <a:srgbClr val="FF0000"/>
                </a:solidFill>
              </a:rPr>
              <a:t>Admin staff </a:t>
            </a:r>
            <a:endParaRPr lang="en-GB" b="1" dirty="0" smtClean="0">
              <a:solidFill>
                <a:srgbClr val="FF0000"/>
              </a:solidFill>
            </a:endParaRPr>
          </a:p>
          <a:p>
            <a:pPr marL="0" indent="0">
              <a:spcBef>
                <a:spcPts val="1200"/>
              </a:spcBef>
              <a:buNone/>
            </a:pPr>
            <a:r>
              <a:rPr lang="en-GB" dirty="0" smtClean="0"/>
              <a:t>Departmental admin staff, </a:t>
            </a:r>
            <a:r>
              <a:rPr lang="en-GB" dirty="0" err="1" smtClean="0"/>
              <a:t>eg</a:t>
            </a:r>
            <a:r>
              <a:rPr lang="en-GB" dirty="0" smtClean="0"/>
              <a:t> help setting up registration/payment. Lots of admin input from Claire too </a:t>
            </a:r>
            <a:endParaRPr lang="en-GB" dirty="0"/>
          </a:p>
          <a:p>
            <a:pPr marL="0" indent="0">
              <a:buNone/>
            </a:pPr>
            <a:r>
              <a:rPr lang="en-GB" b="1" dirty="0">
                <a:solidFill>
                  <a:srgbClr val="FF0000"/>
                </a:solidFill>
              </a:rPr>
              <a:t>Input to “teaching” strand”</a:t>
            </a:r>
          </a:p>
          <a:p>
            <a:pPr marL="0" indent="0">
              <a:spcBef>
                <a:spcPts val="1200"/>
              </a:spcBef>
              <a:buNone/>
            </a:pPr>
            <a:r>
              <a:rPr lang="en-GB" dirty="0" smtClean="0"/>
              <a:t>Teachers, LA CS coordinator, Computing at Schools, BCS, Cyber Security Challenge UK, e-skills.com,…</a:t>
            </a:r>
            <a:endParaRPr lang="en-GB" dirty="0"/>
          </a:p>
        </p:txBody>
      </p:sp>
      <p:sp>
        <p:nvSpPr>
          <p:cNvPr id="3" name="Title 2"/>
          <p:cNvSpPr>
            <a:spLocks noGrp="1"/>
          </p:cNvSpPr>
          <p:nvPr>
            <p:ph type="title"/>
          </p:nvPr>
        </p:nvSpPr>
        <p:spPr/>
        <p:txBody>
          <a:bodyPr/>
          <a:lstStyle/>
          <a:p>
            <a:r>
              <a:rPr lang="en-GB" dirty="0" smtClean="0">
                <a:solidFill>
                  <a:schemeClr val="accent6"/>
                </a:solidFill>
              </a:rPr>
              <a:t>… and more! </a:t>
            </a:r>
            <a:endParaRPr lang="en-GB" dirty="0">
              <a:solidFill>
                <a:schemeClr val="accent6"/>
              </a:solidFill>
            </a:endParaRPr>
          </a:p>
        </p:txBody>
      </p:sp>
    </p:spTree>
    <p:extLst>
      <p:ext uri="{BB962C8B-B14F-4D97-AF65-F5344CB8AC3E}">
        <p14:creationId xmlns:p14="http://schemas.microsoft.com/office/powerpoint/2010/main" val="160320147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7744" y="2212504"/>
            <a:ext cx="11709400" cy="6336704"/>
          </a:xfrm>
        </p:spPr>
        <p:txBody>
          <a:bodyPr/>
          <a:lstStyle/>
          <a:p>
            <a:pPr marL="0" indent="0">
              <a:spcBef>
                <a:spcPts val="2400"/>
              </a:spcBef>
              <a:buNone/>
            </a:pPr>
            <a:r>
              <a:rPr lang="en-GB" dirty="0" smtClean="0">
                <a:solidFill>
                  <a:schemeClr val="accent2"/>
                </a:solidFill>
              </a:rPr>
              <a:t>Launched intro at the very end of October 2013</a:t>
            </a:r>
          </a:p>
          <a:p>
            <a:pPr marL="0" indent="0">
              <a:spcBef>
                <a:spcPts val="2400"/>
              </a:spcBef>
              <a:buNone/>
            </a:pPr>
            <a:r>
              <a:rPr lang="en-GB" sz="3200" b="1" dirty="0" smtClean="0">
                <a:solidFill>
                  <a:srgbClr val="FF0000"/>
                </a:solidFill>
              </a:rPr>
              <a:t>Registration</a:t>
            </a:r>
          </a:p>
          <a:p>
            <a:pPr marL="0" indent="0">
              <a:spcBef>
                <a:spcPts val="1200"/>
              </a:spcBef>
              <a:buNone/>
            </a:pPr>
            <a:r>
              <a:rPr lang="en-GB" dirty="0" smtClean="0">
                <a:solidFill>
                  <a:srgbClr val="FF0000"/>
                </a:solidFill>
              </a:rPr>
              <a:t>Traditional    618</a:t>
            </a:r>
          </a:p>
          <a:p>
            <a:pPr marL="0" indent="0">
              <a:spcBef>
                <a:spcPts val="1200"/>
              </a:spcBef>
              <a:buNone/>
            </a:pPr>
            <a:r>
              <a:rPr lang="en-GB" dirty="0" smtClean="0">
                <a:solidFill>
                  <a:srgbClr val="FF0000"/>
                </a:solidFill>
              </a:rPr>
              <a:t>Supported      30</a:t>
            </a:r>
          </a:p>
          <a:p>
            <a:pPr marL="0" indent="0">
              <a:spcBef>
                <a:spcPts val="1200"/>
              </a:spcBef>
              <a:buNone/>
            </a:pPr>
            <a:r>
              <a:rPr lang="en-GB" dirty="0" smtClean="0">
                <a:solidFill>
                  <a:srgbClr val="FF0000"/>
                </a:solidFill>
              </a:rPr>
              <a:t>Total             648</a:t>
            </a:r>
          </a:p>
          <a:p>
            <a:pPr marL="0" indent="0">
              <a:spcBef>
                <a:spcPts val="1200"/>
              </a:spcBef>
              <a:buNone/>
            </a:pPr>
            <a:endParaRPr lang="en-GB" dirty="0" smtClean="0">
              <a:solidFill>
                <a:srgbClr val="FF0000"/>
              </a:solidFill>
            </a:endParaRPr>
          </a:p>
          <a:p>
            <a:pPr>
              <a:spcBef>
                <a:spcPts val="2400"/>
              </a:spcBef>
            </a:pPr>
            <a:r>
              <a:rPr lang="en-GB" dirty="0" smtClean="0">
                <a:solidFill>
                  <a:schemeClr val="accent2"/>
                </a:solidFill>
              </a:rPr>
              <a:t>Further requests to register turned down </a:t>
            </a:r>
          </a:p>
          <a:p>
            <a:pPr>
              <a:spcBef>
                <a:spcPts val="2400"/>
              </a:spcBef>
            </a:pPr>
            <a:r>
              <a:rPr lang="en-GB" dirty="0" smtClean="0">
                <a:solidFill>
                  <a:schemeClr val="accent2"/>
                </a:solidFill>
              </a:rPr>
              <a:t>200 have never logged in</a:t>
            </a:r>
          </a:p>
          <a:p>
            <a:pPr>
              <a:spcBef>
                <a:spcPts val="2400"/>
              </a:spcBef>
            </a:pPr>
            <a:r>
              <a:rPr lang="en-GB" dirty="0" smtClean="0">
                <a:solidFill>
                  <a:schemeClr val="accent2"/>
                </a:solidFill>
              </a:rPr>
              <a:t>Currently, coming up to release of Session 4</a:t>
            </a:r>
          </a:p>
          <a:p>
            <a:pPr>
              <a:spcBef>
                <a:spcPts val="2400"/>
              </a:spcBef>
            </a:pPr>
            <a:r>
              <a:rPr lang="en-GB" dirty="0" smtClean="0">
                <a:solidFill>
                  <a:schemeClr val="accent2"/>
                </a:solidFill>
              </a:rPr>
              <a:t>A tough timetable for both us and the students!</a:t>
            </a:r>
          </a:p>
          <a:p>
            <a:pPr>
              <a:spcBef>
                <a:spcPts val="2400"/>
              </a:spcBef>
            </a:pPr>
            <a:endParaRPr lang="en-GB" dirty="0" smtClean="0">
              <a:solidFill>
                <a:schemeClr val="accent2"/>
              </a:solidFill>
            </a:endParaRPr>
          </a:p>
          <a:p>
            <a:pPr marL="0" indent="0">
              <a:spcBef>
                <a:spcPts val="2400"/>
              </a:spcBef>
              <a:buNone/>
            </a:pPr>
            <a:endParaRPr lang="en-GB" dirty="0" smtClean="0">
              <a:solidFill>
                <a:schemeClr val="accent2"/>
              </a:solidFill>
            </a:endParaRPr>
          </a:p>
          <a:p>
            <a:pPr marL="0" indent="0">
              <a:spcBef>
                <a:spcPts val="2400"/>
              </a:spcBef>
              <a:buNone/>
            </a:pPr>
            <a:r>
              <a:rPr lang="en-GB" dirty="0" smtClean="0">
                <a:solidFill>
                  <a:schemeClr val="accent2"/>
                </a:solidFill>
              </a:rPr>
              <a:t> </a:t>
            </a:r>
            <a:endParaRPr lang="en-GB" dirty="0">
              <a:solidFill>
                <a:schemeClr val="accent2"/>
              </a:solidFill>
            </a:endParaRPr>
          </a:p>
        </p:txBody>
      </p:sp>
      <p:sp>
        <p:nvSpPr>
          <p:cNvPr id="3" name="Title 2"/>
          <p:cNvSpPr>
            <a:spLocks noGrp="1"/>
          </p:cNvSpPr>
          <p:nvPr>
            <p:ph type="title"/>
          </p:nvPr>
        </p:nvSpPr>
        <p:spPr/>
        <p:txBody>
          <a:bodyPr/>
          <a:lstStyle/>
          <a:p>
            <a:r>
              <a:rPr lang="en-GB" dirty="0" smtClean="0">
                <a:solidFill>
                  <a:schemeClr val="accent6"/>
                </a:solidFill>
              </a:rPr>
              <a:t>How it’s going so far</a:t>
            </a:r>
            <a:endParaRPr lang="en-GB" dirty="0">
              <a:solidFill>
                <a:schemeClr val="accent6"/>
              </a:solidFill>
            </a:endParaRPr>
          </a:p>
        </p:txBody>
      </p:sp>
    </p:spTree>
    <p:extLst>
      <p:ext uri="{BB962C8B-B14F-4D97-AF65-F5344CB8AC3E}">
        <p14:creationId xmlns:p14="http://schemas.microsoft.com/office/powerpoint/2010/main" val="305739557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tent Slide">
  <a:themeElements>
    <a:clrScheme name="Content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tent Slide">
      <a:majorFont>
        <a:latin typeface="Helvetica"/>
        <a:ea typeface="ヒラギノ角ゴ ProN W6"/>
        <a:cs typeface="ヒラギノ角ゴ ProN W6"/>
      </a:majorFont>
      <a:minorFont>
        <a:latin typeface="Helvetica"/>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Content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19066</TotalTime>
  <Pages>0</Pages>
  <Words>1963</Words>
  <Characters>0</Characters>
  <Application>Microsoft Office PowerPoint</Application>
  <PresentationFormat>Custom</PresentationFormat>
  <Lines>0</Lines>
  <Paragraphs>308</Paragraphs>
  <Slides>26</Slides>
  <Notes>14</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Title Slide</vt:lpstr>
      <vt:lpstr>Content Slide</vt:lpstr>
      <vt:lpstr>The Computing for Teachers MOOC                            </vt:lpstr>
      <vt:lpstr>Plan for the talk</vt:lpstr>
      <vt:lpstr>CfT MOOC – background  </vt:lpstr>
      <vt:lpstr>What is a MOOC? </vt:lpstr>
      <vt:lpstr>Decisions in planning the CtF MOOC</vt:lpstr>
      <vt:lpstr>Supported mode</vt:lpstr>
      <vt:lpstr>A cast of thousands (nearly!)</vt:lpstr>
      <vt:lpstr>… and more! </vt:lpstr>
      <vt:lpstr>How it’s going so far</vt:lpstr>
      <vt:lpstr>Preliminary evaluation: programming background</vt:lpstr>
      <vt:lpstr>Preliminary evaluation: teaching background</vt:lpstr>
      <vt:lpstr>Preliminary evaluation: online learning experience</vt:lpstr>
      <vt:lpstr>Preliminary evaluation: demographic data - age</vt:lpstr>
      <vt:lpstr>Participation: accesses for sessions 0 - 2</vt:lpstr>
      <vt:lpstr>Participation: quizzes</vt:lpstr>
      <vt:lpstr>Hangouts</vt:lpstr>
      <vt:lpstr>Session evaluations so far - introduction</vt:lpstr>
      <vt:lpstr>Session evaluations so far – session 1</vt:lpstr>
      <vt:lpstr>Linking to our outreach agenda</vt:lpstr>
      <vt:lpstr>Linking to our outreach agenda</vt:lpstr>
      <vt:lpstr>Skills needed</vt:lpstr>
      <vt:lpstr>What it really cost</vt:lpstr>
      <vt:lpstr>What resources did we need?</vt:lpstr>
      <vt:lpstr>What we’ve been learning</vt:lpstr>
      <vt:lpstr>What we’ve learned about the teachers</vt:lpstr>
      <vt:lpstr>Where next?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grm</dc:creator>
  <cp:lastModifiedBy>Claire</cp:lastModifiedBy>
  <cp:revision>476</cp:revision>
  <dcterms:modified xsi:type="dcterms:W3CDTF">2014-01-19T15:20:28Z</dcterms:modified>
</cp:coreProperties>
</file>