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012FA-1F43-4C1A-B17B-93A43E2FE471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70098-8E8B-429E-969C-10DD45B2A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762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A6458-5705-4494-BB10-63A118D50F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0DCC88-FD6A-410B-A3AD-F486AD384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288C3-B009-4F04-B70E-C24B59C7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1DC39-7309-4DFE-ACAD-0CFEB1C5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D68E8-6F43-42C4-9D58-928307CA0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35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6067F-017F-4FC7-BCA7-C05279BD8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9AE80D-E44E-499C-8A2B-F2AA30882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28DE9-1FDA-44B3-841E-982CEAA47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F90E0-44E3-4B3E-ADF3-97FCDFC6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922DE-B78D-4C3F-B657-7CF2B5D00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079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AF6A03-6DF2-49E4-9486-4C6E13DD9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74F1D6-4C1F-47A2-AE1B-77C3544C6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5113C-6C72-4886-A834-2CA9D3692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0F944-1064-4173-985F-995A183E8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B92CB-70B5-4074-AC12-B0A59718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471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9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740C0-BA19-4419-90CC-DB4E02A89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36803-4DCC-4226-97C6-ACB1DF7AF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20013-836C-4947-8F01-8D7BFC339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6674E-C4A3-4BD4-A0CA-72DFD387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8A631-CA76-4B1F-81D4-6E381CD85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6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6ECC3-2563-4816-ADF5-2B6A72805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E00CA-AD3D-44BF-A763-5BA797830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964F1-FE41-4049-A05C-DE41E613A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21E1A-9B31-4DD6-A1B1-0F91307E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C3984-094F-4D3B-BE69-FAF93A4CE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88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CA1D8-47F1-4F13-890E-4396786AE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68737-CADD-4560-846A-BCD231B9A8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CE8DB3-1573-471A-8B4C-22C3BD1FC8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7575C-D578-443E-9D39-D33CA11F9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B0C3B-A52E-4373-9C93-B53B09568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FB735-084D-410B-A629-69BE026F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30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5F215-A244-498C-BA44-9DF3F9DE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052D9-5858-4E14-9E59-21736F18B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1BE15-C0E0-4420-983E-476A94860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362CC3-BE45-430C-8D15-CF86E6D8D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F51265-D980-4DDD-B71C-B4ACB22E67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14FE35-75B9-42BC-A811-E59E3A1F7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F79351-CD40-4289-B975-298419E63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A102B-83B1-4A56-9001-7FD7A2DA6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91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2B0E4-80A3-453A-BCC6-802B93322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831EC7-FEA5-412D-9D02-45CE76A2D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55BCF-E20E-4E04-9693-C705EA63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7D5F5-10EC-4DF7-9EDB-C1D7F7440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79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5FF1A4-4A3F-4C7A-BBD0-B8447385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06DA6E-895B-4F8C-8D8E-EE52BEDED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6067A-5237-4A7A-ABFA-6997B6B1E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20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9173-E0FA-496A-83F1-DCE01EE6F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88642-3901-4270-9B01-AD2035EBF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11CBA-50C6-4D81-B629-4AF3B84E5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812871-4F47-43E8-BA69-1D4D89336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44C3F-C5E9-47DB-B93A-1D882FE96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E65E6-A9CB-49D8-9145-9E4A2263B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8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025FD-528B-4EA2-B60F-DAB39E069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A51072-C549-41E8-9F6A-BF65B6E85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B7755-F302-402A-A6FA-BF428B28F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DF351-E3AA-4D9F-BBC5-BE20A85B6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64329-0FDC-4640-AC89-0C224FB35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1BD82-265A-45D9-9F61-1578FB1FC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99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734B9-69B7-4E46-ACE7-91B019CDA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FF3A6-4730-4C71-B1D5-7573BE373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48B65-7465-4D45-A264-D5F9AED63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B8749-28C0-422E-9D6D-4ABF8E2B7957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C63BA-26FA-4F06-A6C4-6C8F926E5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DE453-F86B-4C91-8976-4915C050D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D14A8-F38E-4E75-A5A8-305FBEB60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59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B54AE-B478-4377-9B25-2AA5816CB0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EED9D6-8E2A-4C99-8CEA-5500E79580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36518B8B-7DE6-4022-8C99-5B1B687B40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51A705-AB3C-4322-935F-4A0AAB3A7105}"/>
              </a:ext>
            </a:extLst>
          </p:cNvPr>
          <p:cNvSpPr txBox="1"/>
          <p:nvPr/>
        </p:nvSpPr>
        <p:spPr>
          <a:xfrm>
            <a:off x="0" y="5926668"/>
            <a:ext cx="5241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Dr Alireza Rezaei</a:t>
            </a:r>
          </a:p>
        </p:txBody>
      </p:sp>
    </p:spTree>
    <p:extLst>
      <p:ext uri="{BB962C8B-B14F-4D97-AF65-F5344CB8AC3E}">
        <p14:creationId xmlns:p14="http://schemas.microsoft.com/office/powerpoint/2010/main" val="326857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831F53C-F9B4-4481-9537-8107B388D72D}"/>
              </a:ext>
            </a:extLst>
          </p:cNvPr>
          <p:cNvGrpSpPr/>
          <p:nvPr/>
        </p:nvGrpSpPr>
        <p:grpSpPr>
          <a:xfrm>
            <a:off x="0" y="6311462"/>
            <a:ext cx="12201235" cy="459456"/>
            <a:chOff x="0" y="6311462"/>
            <a:chExt cx="12201235" cy="45945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D596C65-7FE0-419A-91D3-F2C35580B9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3718"/>
              <a:ext cx="10524835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956F85-BAD5-4FA0-9FA8-A741398243B0}"/>
                </a:ext>
              </a:extLst>
            </p:cNvPr>
            <p:cNvCxnSpPr>
              <a:cxnSpLocks/>
            </p:cNvCxnSpPr>
            <p:nvPr/>
          </p:nvCxnSpPr>
          <p:spPr>
            <a:xfrm>
              <a:off x="10510345" y="6311462"/>
              <a:ext cx="319290" cy="45945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74183D4-5FD4-4D39-BB71-C0EEE296A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29635" y="6389918"/>
              <a:ext cx="203599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8E73F6-558F-4A1E-A6BA-BB0E85654D3E}"/>
                </a:ext>
              </a:extLst>
            </p:cNvPr>
            <p:cNvCxnSpPr>
              <a:cxnSpLocks/>
            </p:cNvCxnSpPr>
            <p:nvPr/>
          </p:nvCxnSpPr>
          <p:spPr>
            <a:xfrm>
              <a:off x="11033234" y="6389918"/>
              <a:ext cx="253601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662FF0-38A7-4998-8948-902CBC1DF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6835" y="6313718"/>
              <a:ext cx="245559" cy="4572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339EA9-FB15-478B-98C9-62FA58A26148}"/>
                </a:ext>
              </a:extLst>
            </p:cNvPr>
            <p:cNvCxnSpPr/>
            <p:nvPr/>
          </p:nvCxnSpPr>
          <p:spPr>
            <a:xfrm>
              <a:off x="11515435" y="6313718"/>
              <a:ext cx="68580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B6A3CB-5F85-4758-82A2-63B10CE4DBCA}"/>
              </a:ext>
            </a:extLst>
          </p:cNvPr>
          <p:cNvSpPr txBox="1"/>
          <p:nvPr/>
        </p:nvSpPr>
        <p:spPr>
          <a:xfrm>
            <a:off x="266701" y="1520083"/>
            <a:ext cx="3305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General</a:t>
            </a:r>
            <a:endParaRPr lang="en-GB" sz="4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0E16A0-56DA-4EA8-A95A-04370944BFE7}"/>
              </a:ext>
            </a:extLst>
          </p:cNvPr>
          <p:cNvSpPr txBox="1"/>
          <p:nvPr/>
        </p:nvSpPr>
        <p:spPr>
          <a:xfrm>
            <a:off x="266701" y="2730579"/>
            <a:ext cx="88868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800" dirty="0"/>
              <a:t>Born in Tehran, Iran</a:t>
            </a:r>
          </a:p>
          <a:p>
            <a:pPr marL="571500" indent="-571500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571500" indent="-571500">
              <a:buClr>
                <a:schemeClr val="tx1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sz="2800" dirty="0"/>
              <a:t>Education</a:t>
            </a:r>
          </a:p>
          <a:p>
            <a:pPr marL="1028700" lvl="1" indent="-571500">
              <a:buClr>
                <a:srgbClr val="7030A0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GB" sz="2400" dirty="0"/>
              <a:t>BSc in Civil Engineering</a:t>
            </a:r>
          </a:p>
          <a:p>
            <a:pPr marL="1028700" lvl="1" indent="-571500">
              <a:buClr>
                <a:srgbClr val="7030A0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GB" sz="2400" dirty="0"/>
              <a:t>MSc in Civil Engineering, Structural Mechanics</a:t>
            </a:r>
          </a:p>
          <a:p>
            <a:pPr marL="1028700" lvl="1" indent="-571500">
              <a:buClr>
                <a:srgbClr val="7030A0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GB" sz="2400" dirty="0"/>
              <a:t>MSc in Real Estate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GB" sz="2400" dirty="0"/>
              <a:t>PhD in Civil Engineering, Construction Management</a:t>
            </a:r>
          </a:p>
        </p:txBody>
      </p:sp>
      <p:pic>
        <p:nvPicPr>
          <p:cNvPr id="29" name="Picture 28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039723E6-26CE-4AC6-A23D-FB8333964D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57766"/>
            <a:ext cx="5419435" cy="2812619"/>
          </a:xfrm>
          <a:prstGeom prst="rect">
            <a:avLst/>
          </a:prstGeom>
        </p:spPr>
      </p:pic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2648AEE9-DE26-4955-91EF-F9D99C686228}"/>
              </a:ext>
            </a:extLst>
          </p:cNvPr>
          <p:cNvSpPr/>
          <p:nvPr/>
        </p:nvSpPr>
        <p:spPr>
          <a:xfrm>
            <a:off x="8599271" y="2677668"/>
            <a:ext cx="53123" cy="5003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Star: 5 Points 38">
            <a:extLst>
              <a:ext uri="{FF2B5EF4-FFF2-40B4-BE49-F238E27FC236}">
                <a16:creationId xmlns:a16="http://schemas.microsoft.com/office/drawing/2014/main" id="{DF94236D-B5CB-4B1C-859A-8ECDE8C30EEC}"/>
              </a:ext>
            </a:extLst>
          </p:cNvPr>
          <p:cNvSpPr/>
          <p:nvPr/>
        </p:nvSpPr>
        <p:spPr>
          <a:xfrm>
            <a:off x="8124007" y="2482119"/>
            <a:ext cx="53123" cy="5003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476941A2-5723-4AF0-9219-5359F944F1C4}"/>
              </a:ext>
            </a:extLst>
          </p:cNvPr>
          <p:cNvSpPr/>
          <p:nvPr/>
        </p:nvSpPr>
        <p:spPr>
          <a:xfrm>
            <a:off x="8659728" y="2598721"/>
            <a:ext cx="53123" cy="50038"/>
          </a:xfrm>
          <a:prstGeom prst="star5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BBCFF27E-520C-44CE-AC75-6B3E5C07A7F3}"/>
              </a:ext>
            </a:extLst>
          </p:cNvPr>
          <p:cNvSpPr/>
          <p:nvPr/>
        </p:nvSpPr>
        <p:spPr>
          <a:xfrm>
            <a:off x="8686290" y="2585438"/>
            <a:ext cx="53123" cy="50038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tar: 5 Points 43">
            <a:extLst>
              <a:ext uri="{FF2B5EF4-FFF2-40B4-BE49-F238E27FC236}">
                <a16:creationId xmlns:a16="http://schemas.microsoft.com/office/drawing/2014/main" id="{AE4BF53F-7573-445F-80BD-6DAA9F24BDBC}"/>
              </a:ext>
            </a:extLst>
          </p:cNvPr>
          <p:cNvSpPr/>
          <p:nvPr/>
        </p:nvSpPr>
        <p:spPr>
          <a:xfrm>
            <a:off x="6893460" y="2740588"/>
            <a:ext cx="53123" cy="50038"/>
          </a:xfrm>
          <a:prstGeom prst="star5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7D4856-4EA6-4D8D-8935-EC4EC438D031}"/>
              </a:ext>
            </a:extLst>
          </p:cNvPr>
          <p:cNvSpPr txBox="1"/>
          <p:nvPr/>
        </p:nvSpPr>
        <p:spPr>
          <a:xfrm>
            <a:off x="8528899" y="2678790"/>
            <a:ext cx="6174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Tehran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F49EA47-ED7B-4591-BF58-5EDFCC2E10AC}"/>
              </a:ext>
            </a:extLst>
          </p:cNvPr>
          <p:cNvSpPr txBox="1"/>
          <p:nvPr/>
        </p:nvSpPr>
        <p:spPr>
          <a:xfrm>
            <a:off x="7941728" y="2511691"/>
            <a:ext cx="6174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Tabriz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33B074B-F263-40BE-8407-763C741EB7B4}"/>
              </a:ext>
            </a:extLst>
          </p:cNvPr>
          <p:cNvSpPr txBox="1"/>
          <p:nvPr/>
        </p:nvSpPr>
        <p:spPr>
          <a:xfrm>
            <a:off x="8682496" y="2512452"/>
            <a:ext cx="6174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</a:rPr>
              <a:t>Sari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FB5A40C-24BB-4963-B54A-B90FC20356B2}"/>
              </a:ext>
            </a:extLst>
          </p:cNvPr>
          <p:cNvSpPr txBox="1"/>
          <p:nvPr/>
        </p:nvSpPr>
        <p:spPr>
          <a:xfrm>
            <a:off x="6666791" y="2536710"/>
            <a:ext cx="8701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2060"/>
                </a:solidFill>
              </a:rPr>
              <a:t>Famagusta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57E139-6F41-4527-B416-43A4E0FBA05E}"/>
              </a:ext>
            </a:extLst>
          </p:cNvPr>
          <p:cNvSpPr txBox="1"/>
          <p:nvPr/>
        </p:nvSpPr>
        <p:spPr>
          <a:xfrm>
            <a:off x="8290553" y="2389942"/>
            <a:ext cx="6174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>
                <a:solidFill>
                  <a:schemeClr val="accent1">
                    <a:lumMod val="75000"/>
                  </a:schemeClr>
                </a:solidFill>
              </a:rPr>
              <a:t>Babol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213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0" grpId="0" animBg="1"/>
      <p:bldP spid="39" grpId="0" animBg="1"/>
      <p:bldP spid="40" grpId="0" animBg="1"/>
      <p:bldP spid="41" grpId="0" animBg="1"/>
      <p:bldP spid="44" grpId="0" animBg="1"/>
      <p:bldP spid="34" grpId="0"/>
      <p:bldP spid="46" grpId="0"/>
      <p:bldP spid="47" grpId="0"/>
      <p:bldP spid="4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831F53C-F9B4-4481-9537-8107B388D72D}"/>
              </a:ext>
            </a:extLst>
          </p:cNvPr>
          <p:cNvGrpSpPr/>
          <p:nvPr/>
        </p:nvGrpSpPr>
        <p:grpSpPr>
          <a:xfrm>
            <a:off x="0" y="6311462"/>
            <a:ext cx="12201235" cy="459456"/>
            <a:chOff x="0" y="6311462"/>
            <a:chExt cx="12201235" cy="45945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D596C65-7FE0-419A-91D3-F2C35580B9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3718"/>
              <a:ext cx="10524835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956F85-BAD5-4FA0-9FA8-A741398243B0}"/>
                </a:ext>
              </a:extLst>
            </p:cNvPr>
            <p:cNvCxnSpPr>
              <a:cxnSpLocks/>
            </p:cNvCxnSpPr>
            <p:nvPr/>
          </p:nvCxnSpPr>
          <p:spPr>
            <a:xfrm>
              <a:off x="10510345" y="6311462"/>
              <a:ext cx="319290" cy="45945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74183D4-5FD4-4D39-BB71-C0EEE296A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29635" y="6389918"/>
              <a:ext cx="203599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8E73F6-558F-4A1E-A6BA-BB0E85654D3E}"/>
                </a:ext>
              </a:extLst>
            </p:cNvPr>
            <p:cNvCxnSpPr>
              <a:cxnSpLocks/>
            </p:cNvCxnSpPr>
            <p:nvPr/>
          </p:nvCxnSpPr>
          <p:spPr>
            <a:xfrm>
              <a:off x="11033234" y="6389918"/>
              <a:ext cx="253601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662FF0-38A7-4998-8948-902CBC1DF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6835" y="6313718"/>
              <a:ext cx="245559" cy="4572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339EA9-FB15-478B-98C9-62FA58A26148}"/>
                </a:ext>
              </a:extLst>
            </p:cNvPr>
            <p:cNvCxnSpPr/>
            <p:nvPr/>
          </p:nvCxnSpPr>
          <p:spPr>
            <a:xfrm>
              <a:off x="11515435" y="6313718"/>
              <a:ext cx="68580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B6A3CB-5F85-4758-82A2-63B10CE4DBCA}"/>
              </a:ext>
            </a:extLst>
          </p:cNvPr>
          <p:cNvSpPr txBox="1"/>
          <p:nvPr/>
        </p:nvSpPr>
        <p:spPr>
          <a:xfrm>
            <a:off x="266700" y="1510840"/>
            <a:ext cx="4533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Academic Experience</a:t>
            </a:r>
            <a:endParaRPr lang="en-GB" sz="4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0E16A0-56DA-4EA8-A95A-04370944BFE7}"/>
              </a:ext>
            </a:extLst>
          </p:cNvPr>
          <p:cNvSpPr txBox="1"/>
          <p:nvPr/>
        </p:nvSpPr>
        <p:spPr>
          <a:xfrm>
            <a:off x="600363" y="2573567"/>
            <a:ext cx="112683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Part-time Instructor, Civil Engineering Department, Islamic Azad University, </a:t>
            </a:r>
            <a:r>
              <a:rPr lang="en-GB" sz="2000" dirty="0" err="1"/>
              <a:t>Qaemshahr</a:t>
            </a:r>
            <a:r>
              <a:rPr lang="en-GB" sz="2000" dirty="0"/>
              <a:t>, Iran (2001-2003)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Research Assistant, Civil Engineering Department, Eastern Mediterranean University, Famagusta, North Cyprus (2004-2006)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Part-time Instructor, Civil Engineering Department, Islamic Azad University, </a:t>
            </a:r>
            <a:r>
              <a:rPr lang="en-GB" sz="2000" dirty="0" err="1"/>
              <a:t>Rudehen</a:t>
            </a:r>
            <a:r>
              <a:rPr lang="en-GB" sz="2000" dirty="0"/>
              <a:t>, Iran (2008)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Full-time Assistant Professor, Civil Engineering Department, Eastern Mediterranean University, Famagusta, North Cyprus (2011-2014)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Full-time Assistant Professor, Civil Engineering Department, Cyprus International University, Nicosia, North Cyprus (2015-2017)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Visiting Lecturer, School of the Built Environment, Birmingham City University, Birmingham, UK (2018)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Tutor, Project Management Workshops, South Africa, Malaysia, North Cyprus (2005-2014)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567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831F53C-F9B4-4481-9537-8107B388D72D}"/>
              </a:ext>
            </a:extLst>
          </p:cNvPr>
          <p:cNvGrpSpPr/>
          <p:nvPr/>
        </p:nvGrpSpPr>
        <p:grpSpPr>
          <a:xfrm>
            <a:off x="0" y="6311462"/>
            <a:ext cx="12201235" cy="459456"/>
            <a:chOff x="0" y="6311462"/>
            <a:chExt cx="12201235" cy="45945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D596C65-7FE0-419A-91D3-F2C35580B9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3718"/>
              <a:ext cx="10524835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956F85-BAD5-4FA0-9FA8-A741398243B0}"/>
                </a:ext>
              </a:extLst>
            </p:cNvPr>
            <p:cNvCxnSpPr>
              <a:cxnSpLocks/>
            </p:cNvCxnSpPr>
            <p:nvPr/>
          </p:nvCxnSpPr>
          <p:spPr>
            <a:xfrm>
              <a:off x="10510345" y="6311462"/>
              <a:ext cx="319290" cy="45945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74183D4-5FD4-4D39-BB71-C0EEE296A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29635" y="6389918"/>
              <a:ext cx="203599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8E73F6-558F-4A1E-A6BA-BB0E85654D3E}"/>
                </a:ext>
              </a:extLst>
            </p:cNvPr>
            <p:cNvCxnSpPr>
              <a:cxnSpLocks/>
            </p:cNvCxnSpPr>
            <p:nvPr/>
          </p:nvCxnSpPr>
          <p:spPr>
            <a:xfrm>
              <a:off x="11033234" y="6389918"/>
              <a:ext cx="253601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662FF0-38A7-4998-8948-902CBC1DF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6835" y="6313718"/>
              <a:ext cx="245559" cy="4572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339EA9-FB15-478B-98C9-62FA58A26148}"/>
                </a:ext>
              </a:extLst>
            </p:cNvPr>
            <p:cNvCxnSpPr/>
            <p:nvPr/>
          </p:nvCxnSpPr>
          <p:spPr>
            <a:xfrm>
              <a:off x="11515435" y="6313718"/>
              <a:ext cx="68580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B6A3CB-5F85-4758-82A2-63B10CE4DBCA}"/>
              </a:ext>
            </a:extLst>
          </p:cNvPr>
          <p:cNvSpPr txBox="1"/>
          <p:nvPr/>
        </p:nvSpPr>
        <p:spPr>
          <a:xfrm>
            <a:off x="266700" y="1501611"/>
            <a:ext cx="788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Research &amp; Teaching Areas of Interest</a:t>
            </a:r>
            <a:endParaRPr lang="en-GB" sz="4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0E16A0-56DA-4EA8-A95A-04370944BFE7}"/>
              </a:ext>
            </a:extLst>
          </p:cNvPr>
          <p:cNvSpPr txBox="1"/>
          <p:nvPr/>
        </p:nvSpPr>
        <p:spPr>
          <a:xfrm>
            <a:off x="600363" y="2730579"/>
            <a:ext cx="112683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Construction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Time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Cost and Financial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Risk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Health &amp; Safety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Quality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Performance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Waste Management</a:t>
            </a:r>
          </a:p>
          <a:p>
            <a:pPr marL="1028700" lvl="1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dirty="0"/>
              <a:t>Concrete Construction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Structural Mechanics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Structural Analysis</a:t>
            </a:r>
          </a:p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000" dirty="0"/>
              <a:t>Real Estate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730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831F53C-F9B4-4481-9537-8107B388D72D}"/>
              </a:ext>
            </a:extLst>
          </p:cNvPr>
          <p:cNvGrpSpPr/>
          <p:nvPr/>
        </p:nvGrpSpPr>
        <p:grpSpPr>
          <a:xfrm>
            <a:off x="0" y="6311462"/>
            <a:ext cx="12201235" cy="459456"/>
            <a:chOff x="0" y="6311462"/>
            <a:chExt cx="12201235" cy="45945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D596C65-7FE0-419A-91D3-F2C35580B9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313718"/>
              <a:ext cx="10524835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956F85-BAD5-4FA0-9FA8-A741398243B0}"/>
                </a:ext>
              </a:extLst>
            </p:cNvPr>
            <p:cNvCxnSpPr>
              <a:cxnSpLocks/>
            </p:cNvCxnSpPr>
            <p:nvPr/>
          </p:nvCxnSpPr>
          <p:spPr>
            <a:xfrm>
              <a:off x="10510345" y="6311462"/>
              <a:ext cx="319290" cy="45945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74183D4-5FD4-4D39-BB71-C0EEE296A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29635" y="6389918"/>
              <a:ext cx="203599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8E73F6-558F-4A1E-A6BA-BB0E85654D3E}"/>
                </a:ext>
              </a:extLst>
            </p:cNvPr>
            <p:cNvCxnSpPr>
              <a:cxnSpLocks/>
            </p:cNvCxnSpPr>
            <p:nvPr/>
          </p:nvCxnSpPr>
          <p:spPr>
            <a:xfrm>
              <a:off x="11033234" y="6389918"/>
              <a:ext cx="253601" cy="3810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662FF0-38A7-4998-8948-902CBC1DF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6835" y="6313718"/>
              <a:ext cx="245559" cy="45720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339EA9-FB15-478B-98C9-62FA58A26148}"/>
                </a:ext>
              </a:extLst>
            </p:cNvPr>
            <p:cNvCxnSpPr/>
            <p:nvPr/>
          </p:nvCxnSpPr>
          <p:spPr>
            <a:xfrm>
              <a:off x="11515435" y="6313718"/>
              <a:ext cx="68580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B6A3CB-5F85-4758-82A2-63B10CE4DBCA}"/>
              </a:ext>
            </a:extLst>
          </p:cNvPr>
          <p:cNvSpPr txBox="1"/>
          <p:nvPr/>
        </p:nvSpPr>
        <p:spPr>
          <a:xfrm>
            <a:off x="266700" y="1510846"/>
            <a:ext cx="788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Industrial Experience</a:t>
            </a:r>
            <a:endParaRPr lang="en-GB" sz="4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0E16A0-56DA-4EA8-A95A-04370944BFE7}"/>
              </a:ext>
            </a:extLst>
          </p:cNvPr>
          <p:cNvSpPr txBox="1"/>
          <p:nvPr/>
        </p:nvSpPr>
        <p:spPr>
          <a:xfrm>
            <a:off x="600363" y="2730579"/>
            <a:ext cx="112683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7030A0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2400" dirty="0"/>
              <a:t>General Manager, Sari </a:t>
            </a:r>
            <a:r>
              <a:rPr lang="en-GB" sz="2400" dirty="0" err="1"/>
              <a:t>Armeh</a:t>
            </a:r>
            <a:r>
              <a:rPr lang="en-GB" sz="2400" dirty="0"/>
              <a:t> Co. (Since 1997)</a:t>
            </a:r>
          </a:p>
          <a:p>
            <a:pPr marL="571500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sz="2400" dirty="0"/>
              <a:t>Contractor, 5000 m</a:t>
            </a:r>
            <a:r>
              <a:rPr lang="en-GB" sz="2400" baseline="30000" dirty="0"/>
              <a:t>2</a:t>
            </a:r>
            <a:r>
              <a:rPr lang="en-GB" sz="2400" dirty="0"/>
              <a:t> RC structure (1999-2000)</a:t>
            </a:r>
          </a:p>
          <a:p>
            <a:pPr marL="571500" indent="-571500">
              <a:buClr>
                <a:srgbClr val="7030A0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en-GB" sz="2400" dirty="0"/>
              <a:t>CEng, Iranian Society of Building Engineers (Since 2000)</a:t>
            </a:r>
          </a:p>
          <a:p>
            <a:pPr marL="800100" lvl="1" indent="-342900">
              <a:buClr>
                <a:srgbClr val="7030A0"/>
              </a:buClr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GB" sz="2000" dirty="0"/>
              <a:t>Structural Design</a:t>
            </a:r>
          </a:p>
          <a:p>
            <a:pPr marL="800100" lvl="1" indent="-342900">
              <a:buClr>
                <a:srgbClr val="7030A0"/>
              </a:buClr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n-GB" sz="2000" dirty="0"/>
              <a:t>Construction Supervision</a:t>
            </a:r>
          </a:p>
          <a:p>
            <a:pPr marL="571500" indent="-571500">
              <a:buClr>
                <a:srgbClr val="7030A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GB" sz="2400" dirty="0"/>
              <a:t>Contractor, Mazandaran Governor, Monument Project (2001-2003)</a:t>
            </a:r>
          </a:p>
          <a:p>
            <a:pPr marL="571500" indent="-571500">
              <a:buClr>
                <a:srgbClr val="7030A0"/>
              </a:buClr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</a:pPr>
            <a:r>
              <a:rPr lang="en-GB" sz="2400" dirty="0"/>
              <a:t>Project Manager, Abad </a:t>
            </a:r>
            <a:r>
              <a:rPr lang="en-GB" sz="2400" dirty="0" err="1"/>
              <a:t>Felez</a:t>
            </a:r>
            <a:r>
              <a:rPr lang="en-GB" sz="2400" dirty="0"/>
              <a:t> Pars, Mass Housing Project (2010)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29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B54AE-B478-4377-9B25-2AA5816CB0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EED9D6-8E2A-4C99-8CEA-5500E79580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36518B8B-7DE6-4022-8C99-5B1B687B40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51A705-AB3C-4322-935F-4A0AAB3A7105}"/>
              </a:ext>
            </a:extLst>
          </p:cNvPr>
          <p:cNvSpPr txBox="1"/>
          <p:nvPr/>
        </p:nvSpPr>
        <p:spPr>
          <a:xfrm>
            <a:off x="3475181" y="2001838"/>
            <a:ext cx="52416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470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261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Alireza Rezaei</dc:creator>
  <cp:lastModifiedBy>Alireza Rezaei</cp:lastModifiedBy>
  <cp:revision>21</cp:revision>
  <dcterms:created xsi:type="dcterms:W3CDTF">2018-11-07T08:20:40Z</dcterms:created>
  <dcterms:modified xsi:type="dcterms:W3CDTF">2018-11-07T11:13:14Z</dcterms:modified>
</cp:coreProperties>
</file>