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63" r:id="rId3"/>
    <p:sldId id="272" r:id="rId4"/>
    <p:sldId id="270" r:id="rId5"/>
    <p:sldId id="271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714"/>
  </p:normalViewPr>
  <p:slideViewPr>
    <p:cSldViewPr snapToGrid="0" snapToObjects="1">
      <p:cViewPr>
        <p:scale>
          <a:sx n="104" d="100"/>
          <a:sy n="104" d="100"/>
        </p:scale>
        <p:origin x="-35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BC42A-DA15-E840-A761-3446E4B699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E7C51-F277-9F48-BA5B-E91F9F6D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4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7E7C51-F277-9F48-BA5B-E91F9F6DCF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33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C1763-E47A-CEFB-8B69-0FAE69208B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E9745E-9E1D-6D90-F054-0309A9996A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6F9D4-BF88-C3F0-34D8-FA9DA24F7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FFDEA-FF1A-62F9-D3B3-72B5019CA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AE94C-012B-CE2F-BBD6-772263E9D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8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E9D14-DC8A-577D-104E-E5A41322F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9496EF-AB21-CEA3-C2AF-7FD3BA9A8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66BAE-AF6C-A754-9311-67563B108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0973B-23ED-7AC7-A0EF-FF6EEA03F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C798C-6BEA-26E2-32E8-87FF3EAEE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6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5AF9B3-2281-302F-2488-D9E03343E7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7C49F-B332-17F9-9F2B-AA7E7EB8A1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D9A7B-8D57-63AD-7A7D-3C78CDF94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066F9-F504-12A4-EB73-8D24D384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518A5-C432-1149-C10B-0ADAB28D7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2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7AF0B-ABA0-721C-F84B-43E05F36A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0A44C-E53D-7856-4603-7400793B9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38A5C-DCFE-F9BB-04FC-87E86A6AB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DF3BF-DA3B-3652-C552-009033B77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C58F0-A537-3C5A-9A2A-AF559473E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6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FE23E-C4CC-D13C-CC62-4BEE22C02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53877-2DE1-7C5C-F6AB-A2A85A923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C454E-0BBD-BD20-1BEF-8A8BCA1A9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0D6EB-22E4-AB39-5C86-E821688F1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61034-22DF-B7F4-DC72-D8A91BE2C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6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1057C-F905-42A4-3E20-220923E5E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9C831-933B-4FAC-960F-15F8AB00D9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C3EDD-3B93-8707-D42E-B3E9391A19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BD5E15-0EAE-61EF-9D19-74E69D198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D0EF5-C665-04DD-1D30-7AF601C2B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69951B-4622-3D7D-5DCA-522700B77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94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A61EA-F3C0-46FD-2D08-EC894D9A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506E98-AA84-34AF-E823-964C30550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6EF74-18B1-F61D-7D92-D808D84FD1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11E169-4613-8BD5-5A9F-F568880B9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134ABA-4FE5-FA1A-2AB0-BBBD5D88E1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0C8A2D-268A-8846-2BB8-D40DA9F4A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EB94BB-136D-37C2-70F7-8D9373EA1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BE6668-6D6F-71B3-6CE5-3D83B6111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50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97323-5830-3317-BB4A-A3B14C6C7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D2181A-8A2A-3E97-DF75-6F1321B95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F8996C-5E98-1356-5F1A-00D3FD25B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E0D9EA-BE31-7E8F-E991-5616A4BF6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58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3D7AB2-B47A-070B-B60B-470C9C25D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F4DF2E-5A13-4B65-281E-63772D4A9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E2F4D-DD3B-81CD-3F69-4186AFCE3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8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CD3AC-3DE9-CE69-0C04-BB1DCDA3A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ACCC1-0203-114E-DE41-8AD03FEDA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CA6FD4-58FE-6A95-BDA1-A968091F3E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0F5ACA-B937-84DC-2999-E2231060F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39073-0E93-DD99-9610-535BF5C78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43E4D1-48A1-6585-6C02-D0EF2134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9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C0456-2EF8-A043-93D6-1C24CC3FC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ED7CE9-49C0-9910-24A2-D793A415E9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8C7E8F-2664-013F-14CE-2EFEE3D31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0E435-25C4-0983-5CA6-6A01C5952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012900-A498-3011-D49A-2A566E88E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128CA-CD69-248C-8F95-F1722110B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18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5712F4-677B-50A0-9A0D-707E5549E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E466D8-D5AB-5A01-E902-2295664C8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95854-5666-8621-EB1D-E68E2453BD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57743-3517-6C4A-AFD7-1FB8FBD97FB5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0738E-3B4E-4A7B-81C1-3CC28F5061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E2CA9-17D2-C400-65D4-4EF7D2BA6B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FE56F-B4A2-4245-91F8-627A7CF89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0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4829500" y="4221089"/>
            <a:ext cx="25330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1600" dirty="0"/>
              <a:t>By Yanahan Paramalingam 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351088" y="1627188"/>
            <a:ext cx="897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2351088" y="3043238"/>
            <a:ext cx="897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2035324" y="2023485"/>
            <a:ext cx="8121352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br>
              <a:rPr lang="en-GB" sz="3200" dirty="0"/>
            </a:br>
            <a:r>
              <a:rPr lang="en-GB" sz="3200" dirty="0"/>
              <a:t>Biofilm Life Cycle Updated</a:t>
            </a:r>
            <a:endParaRPr lang="en-GB" sz="4400" dirty="0"/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752975" y="3752852"/>
            <a:ext cx="9618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300" b="1" dirty="0">
                <a:solidFill>
                  <a:srgbClr val="1F497D"/>
                </a:solidFill>
                <a:latin typeface="Calibri" pitchFamily="34" charset="0"/>
              </a:rPr>
              <a:t> </a:t>
            </a:r>
            <a:endParaRPr lang="en-US" altLang="en-US" dirty="0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8329613" y="4506914"/>
            <a:ext cx="9618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300" b="1">
                <a:solidFill>
                  <a:srgbClr val="1F497D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3648075" y="5259389"/>
            <a:ext cx="529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b="1">
                <a:solidFill>
                  <a:srgbClr val="1F497D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5627688" y="5259389"/>
            <a:ext cx="529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b="1">
                <a:solidFill>
                  <a:srgbClr val="1F497D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8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JMS | Free Full-Text | Pseudomonas aeruginosa Biofilms">
            <a:extLst>
              <a:ext uri="{FF2B5EF4-FFF2-40B4-BE49-F238E27FC236}">
                <a16:creationId xmlns:a16="http://schemas.microsoft.com/office/drawing/2014/main" id="{477D267A-DE34-6D46-AC0B-702ED5A72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287" y="1404740"/>
            <a:ext cx="8793427" cy="461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2">
            <a:extLst>
              <a:ext uri="{FF2B5EF4-FFF2-40B4-BE49-F238E27FC236}">
                <a16:creationId xmlns:a16="http://schemas.microsoft.com/office/drawing/2014/main" id="{7F11DB22-BCEC-D247-BF94-684A48B67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7848" y="5968468"/>
            <a:ext cx="44489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br>
              <a:rPr lang="en-GB" sz="1200" dirty="0"/>
            </a:br>
            <a:r>
              <a:rPr lang="en-GB" sz="1200" b="1" dirty="0"/>
              <a:t>Figure 1. </a:t>
            </a:r>
            <a:r>
              <a:rPr lang="en-GB" sz="1200" dirty="0"/>
              <a:t>Life cycle of </a:t>
            </a:r>
            <a:r>
              <a:rPr lang="en-GB" sz="1200" i="1" dirty="0"/>
              <a:t>P aeruginosa </a:t>
            </a:r>
            <a:r>
              <a:rPr lang="en-GB" sz="1200" dirty="0"/>
              <a:t>biofilm [1].</a:t>
            </a:r>
          </a:p>
        </p:txBody>
      </p:sp>
    </p:spTree>
    <p:extLst>
      <p:ext uri="{BB962C8B-B14F-4D97-AF65-F5344CB8AC3E}">
        <p14:creationId xmlns:p14="http://schemas.microsoft.com/office/powerpoint/2010/main" val="773088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9E1EFF-97C6-691B-4CA5-A7271AA1F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973920"/>
            <a:ext cx="7772400" cy="2910159"/>
          </a:xfrm>
          <a:prstGeom prst="rect">
            <a:avLst/>
          </a:prstGeom>
        </p:spPr>
      </p:pic>
      <p:sp>
        <p:nvSpPr>
          <p:cNvPr id="3" name="Rectangle 12">
            <a:extLst>
              <a:ext uri="{FF2B5EF4-FFF2-40B4-BE49-F238E27FC236}">
                <a16:creationId xmlns:a16="http://schemas.microsoft.com/office/drawing/2014/main" id="{5B378217-2E73-FE7C-0E9C-897679AA0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2473" y="5199842"/>
            <a:ext cx="558234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br>
              <a:rPr lang="en-GB" sz="1200" dirty="0"/>
            </a:br>
            <a:r>
              <a:rPr lang="en-GB" sz="1200" b="1" dirty="0"/>
              <a:t>Figure 2. </a:t>
            </a:r>
            <a:r>
              <a:rPr lang="en-GB" sz="1200" i="1" dirty="0"/>
              <a:t>Pseudomonas aeruginosa </a:t>
            </a:r>
            <a:r>
              <a:rPr lang="en-GB" sz="1200" dirty="0"/>
              <a:t>PAO1 grown in same conditions with different carbon sources.</a:t>
            </a:r>
          </a:p>
          <a:p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44090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A0E9FA4-B1FA-6FC9-40C7-D307A9AFAD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24"/>
          <a:stretch/>
        </p:blipFill>
        <p:spPr>
          <a:xfrm>
            <a:off x="4837442" y="1"/>
            <a:ext cx="2578149" cy="6875816"/>
          </a:xfrm>
          <a:prstGeom prst="rect">
            <a:avLst/>
          </a:prstGeom>
        </p:spPr>
      </p:pic>
      <p:sp>
        <p:nvSpPr>
          <p:cNvPr id="3" name="Rectangle 12">
            <a:extLst>
              <a:ext uri="{FF2B5EF4-FFF2-40B4-BE49-F238E27FC236}">
                <a16:creationId xmlns:a16="http://schemas.microsoft.com/office/drawing/2014/main" id="{27A4FAFA-FCFE-B1BB-5357-A453F9194F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5591" y="6240325"/>
            <a:ext cx="44489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br>
              <a:rPr lang="en-GB" sz="1200" dirty="0"/>
            </a:br>
            <a:r>
              <a:rPr lang="en-GB" sz="1200" b="1" dirty="0"/>
              <a:t>Figure 3. </a:t>
            </a:r>
            <a:r>
              <a:rPr lang="en-GB" sz="1200" dirty="0"/>
              <a:t>Diverse surface-attached and non-surface attached</a:t>
            </a:r>
          </a:p>
          <a:p>
            <a:r>
              <a:rPr lang="en-GB" sz="1200" dirty="0"/>
              <a:t>biofilm structures [2].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C959EB-7E56-0550-EA4F-DDB3EBB03AE3}"/>
              </a:ext>
            </a:extLst>
          </p:cNvPr>
          <p:cNvSpPr txBox="1"/>
          <p:nvPr/>
        </p:nvSpPr>
        <p:spPr>
          <a:xfrm>
            <a:off x="7311419" y="6083027"/>
            <a:ext cx="44489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PMLs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- Polymorphonuclear leukocytes (type of immune cell).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119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8149B49-0BF4-2E29-310E-9F10E4644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817" y="649365"/>
            <a:ext cx="7772400" cy="4970333"/>
          </a:xfrm>
          <a:prstGeom prst="rect">
            <a:avLst/>
          </a:prstGeom>
        </p:spPr>
      </p:pic>
      <p:sp>
        <p:nvSpPr>
          <p:cNvPr id="3" name="Rectangle 12">
            <a:extLst>
              <a:ext uri="{FF2B5EF4-FFF2-40B4-BE49-F238E27FC236}">
                <a16:creationId xmlns:a16="http://schemas.microsoft.com/office/drawing/2014/main" id="{AE070D59-96FC-A583-6794-A086D3927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324" y="5710445"/>
            <a:ext cx="44489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br>
              <a:rPr lang="en-GB" sz="1200" dirty="0"/>
            </a:br>
            <a:r>
              <a:rPr lang="en-GB" sz="1200" b="1" dirty="0"/>
              <a:t>Figure 4. </a:t>
            </a:r>
            <a:r>
              <a:rPr lang="en-GB" sz="1200" dirty="0"/>
              <a:t>Expanded conceptual model of biofilm formation [2].</a:t>
            </a:r>
          </a:p>
        </p:txBody>
      </p:sp>
    </p:spTree>
    <p:extLst>
      <p:ext uri="{BB962C8B-B14F-4D97-AF65-F5344CB8AC3E}">
        <p14:creationId xmlns:p14="http://schemas.microsoft.com/office/powerpoint/2010/main" val="3833681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CA59D19C-3E9B-BF4A-B592-BF3A77354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324" y="188641"/>
            <a:ext cx="8121352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br>
              <a:rPr lang="en-GB" dirty="0"/>
            </a:br>
            <a:endParaRPr lang="en-GB" dirty="0"/>
          </a:p>
          <a:p>
            <a:pPr algn="ctr"/>
            <a:r>
              <a:rPr lang="en-GB" sz="2800" dirty="0"/>
              <a:t>Reference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5DCDE993-EC60-9747-B74B-13B4E37EA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324" y="1276887"/>
            <a:ext cx="81213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br>
              <a:rPr lang="en-GB" sz="1400" dirty="0"/>
            </a:br>
            <a:br>
              <a:rPr lang="en-GB" sz="1400" dirty="0"/>
            </a:br>
            <a:endParaRPr lang="en-GB" sz="1400" dirty="0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A9407F47-0BF9-4E40-8E63-0E5A162F9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528" y="-99392"/>
            <a:ext cx="8309148" cy="411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50000"/>
              </a:lnSpc>
            </a:pPr>
            <a:br>
              <a:rPr lang="en-GB" sz="1400" dirty="0"/>
            </a:br>
            <a:br>
              <a:rPr lang="en-GB" dirty="0"/>
            </a:br>
            <a:endParaRPr lang="en-GB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400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400" dirty="0" err="1"/>
              <a:t>Thi</a:t>
            </a:r>
            <a:r>
              <a:rPr lang="en-GB" sz="1400" dirty="0"/>
              <a:t> MT, Wibowo D, Rehm BH. Pseudomonas aeruginosa biofilms. International journal of molecular sciences. 2020 Nov 17;21(22):8671.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400" dirty="0"/>
              <a:t>Sauer K, </a:t>
            </a:r>
            <a:r>
              <a:rPr lang="en-US" sz="1400" dirty="0" err="1"/>
              <a:t>Stoodley</a:t>
            </a:r>
            <a:r>
              <a:rPr lang="en-US" sz="1400" dirty="0"/>
              <a:t> P, </a:t>
            </a:r>
            <a:r>
              <a:rPr lang="en-US" sz="1400" dirty="0" err="1"/>
              <a:t>Goeres</a:t>
            </a:r>
            <a:r>
              <a:rPr lang="en-US" sz="1400" dirty="0"/>
              <a:t> DM, Hall-</a:t>
            </a:r>
            <a:r>
              <a:rPr lang="en-US" sz="1400" dirty="0" err="1"/>
              <a:t>Stoodley</a:t>
            </a:r>
            <a:r>
              <a:rPr lang="en-US" sz="1400" dirty="0"/>
              <a:t> L, </a:t>
            </a:r>
            <a:r>
              <a:rPr lang="en-US" sz="1400" dirty="0" err="1"/>
              <a:t>Burmølle</a:t>
            </a:r>
            <a:r>
              <a:rPr lang="en-US" sz="1400" dirty="0"/>
              <a:t> M, Stewart PS, </a:t>
            </a:r>
            <a:r>
              <a:rPr lang="en-US" sz="1400" dirty="0" err="1"/>
              <a:t>Bjarnsholt</a:t>
            </a:r>
            <a:r>
              <a:rPr lang="en-US" sz="1400" dirty="0"/>
              <a:t> T. The biofilm life cycle: expanding the conceptual model of biofilm formation. Nature Reviews Microbiology. 2022 Aug 3:1-3.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GB" dirty="0"/>
          </a:p>
          <a:p>
            <a:pPr>
              <a:lnSpc>
                <a:spcPct val="150000"/>
              </a:lnSpc>
            </a:pPr>
            <a:br>
              <a:rPr lang="en-GB" sz="1400" dirty="0"/>
            </a:b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54872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155</Words>
  <Application>Microsoft Macintosh PowerPoint</Application>
  <PresentationFormat>Widescreen</PresentationFormat>
  <Paragraphs>24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PARAMALINGAM, YANAHAN (PGR)</dc:creator>
  <cp:lastModifiedBy>PARAMALINGAM, YANAHAN (PGR)</cp:lastModifiedBy>
  <cp:revision>12</cp:revision>
  <dcterms:created xsi:type="dcterms:W3CDTF">2022-07-21T09:01:08Z</dcterms:created>
  <dcterms:modified xsi:type="dcterms:W3CDTF">2022-09-09T13:28:29Z</dcterms:modified>
</cp:coreProperties>
</file>