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73" r:id="rId3"/>
    <p:sldId id="306" r:id="rId4"/>
    <p:sldId id="305" r:id="rId5"/>
    <p:sldId id="308" r:id="rId6"/>
    <p:sldId id="307" r:id="rId7"/>
    <p:sldId id="310" r:id="rId8"/>
    <p:sldId id="311" r:id="rId9"/>
    <p:sldId id="31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AE48364-37EF-45D0-9A79-A6A838CEBE78}" v="152" dt="2022-04-29T09:49:31.234"/>
    <p1510:client id="{E912CD28-A0EB-BD4E-A6EA-DF66D734DBE2}" v="1" dt="2022-04-28T15:46:53.2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5694"/>
  </p:normalViewPr>
  <p:slideViewPr>
    <p:cSldViewPr snapToGrid="0" snapToObjects="1">
      <p:cViewPr>
        <p:scale>
          <a:sx n="75" d="100"/>
          <a:sy n="75" d="100"/>
        </p:scale>
        <p:origin x="1836" y="8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A09E3E-7AB1-4A94-84A7-6EC9488915BE}" type="doc">
      <dgm:prSet loTypeId="urn:microsoft.com/office/officeart/2005/8/layout/vList6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6D0D807F-1E57-4B2D-AA59-1E077FABAD0A}">
      <dgm:prSet phldrT="[Text]"/>
      <dgm:spPr>
        <a:solidFill>
          <a:srgbClr val="A3D2EC">
            <a:alpha val="90000"/>
          </a:srgbClr>
        </a:solidFill>
      </dgm:spPr>
      <dgm:t>
        <a:bodyPr/>
        <a:lstStyle/>
        <a:p>
          <a:r>
            <a:rPr lang="en-GB" dirty="0"/>
            <a:t>Spatial BDNF isoform concentrations</a:t>
          </a:r>
        </a:p>
      </dgm:t>
    </dgm:pt>
    <dgm:pt modelId="{EA95C764-F78C-49A4-A95C-7C990C5118C7}" type="parTrans" cxnId="{A2E79953-4124-4B38-BF6E-963E98582A28}">
      <dgm:prSet/>
      <dgm:spPr/>
      <dgm:t>
        <a:bodyPr/>
        <a:lstStyle/>
        <a:p>
          <a:endParaRPr lang="en-GB"/>
        </a:p>
      </dgm:t>
    </dgm:pt>
    <dgm:pt modelId="{5DC02805-9678-4E55-8840-150313DCEE79}" type="sibTrans" cxnId="{A2E79953-4124-4B38-BF6E-963E98582A28}">
      <dgm:prSet/>
      <dgm:spPr/>
      <dgm:t>
        <a:bodyPr/>
        <a:lstStyle/>
        <a:p>
          <a:endParaRPr lang="en-GB"/>
        </a:p>
      </dgm:t>
    </dgm:pt>
    <dgm:pt modelId="{331D4E26-4A24-41DA-860D-68C3E872D783}">
      <dgm:prSet phldrT="[Text]"/>
      <dgm:spPr>
        <a:solidFill>
          <a:srgbClr val="BCCC40"/>
        </a:solidFill>
      </dgm:spPr>
      <dgm:t>
        <a:bodyPr/>
        <a:lstStyle/>
        <a:p>
          <a:r>
            <a:rPr lang="en-GB" b="1" dirty="0"/>
            <a:t>Axonal model</a:t>
          </a:r>
        </a:p>
      </dgm:t>
    </dgm:pt>
    <dgm:pt modelId="{491141DB-26C8-4FBC-8345-C086557ECE9C}" type="parTrans" cxnId="{97E19582-C1BC-4A9D-95CB-B55374782BA6}">
      <dgm:prSet/>
      <dgm:spPr/>
      <dgm:t>
        <a:bodyPr/>
        <a:lstStyle/>
        <a:p>
          <a:endParaRPr lang="en-GB"/>
        </a:p>
      </dgm:t>
    </dgm:pt>
    <dgm:pt modelId="{74544A1B-325C-4D16-BAA9-33D188DA08AB}" type="sibTrans" cxnId="{97E19582-C1BC-4A9D-95CB-B55374782BA6}">
      <dgm:prSet/>
      <dgm:spPr/>
      <dgm:t>
        <a:bodyPr/>
        <a:lstStyle/>
        <a:p>
          <a:endParaRPr lang="en-GB"/>
        </a:p>
      </dgm:t>
    </dgm:pt>
    <dgm:pt modelId="{E725C72A-E0B9-4630-9B17-D39143FB5A5B}">
      <dgm:prSet phldrT="[Text]" custT="1"/>
      <dgm:spPr>
        <a:solidFill>
          <a:srgbClr val="DAE5A0">
            <a:alpha val="90000"/>
          </a:srgbClr>
        </a:solidFill>
      </dgm:spPr>
      <dgm:t>
        <a:bodyPr/>
        <a:lstStyle/>
        <a:p>
          <a:r>
            <a:rPr lang="en-GB" sz="2000" dirty="0"/>
            <a:t>Spatial secretion of BDNF after FAT</a:t>
          </a:r>
        </a:p>
      </dgm:t>
    </dgm:pt>
    <dgm:pt modelId="{222F3980-A0F3-404D-8AF7-B9EA99605DE7}" type="parTrans" cxnId="{2ED7BB29-A193-48E4-A5B3-7A6608D6C373}">
      <dgm:prSet/>
      <dgm:spPr/>
      <dgm:t>
        <a:bodyPr/>
        <a:lstStyle/>
        <a:p>
          <a:endParaRPr lang="en-GB"/>
        </a:p>
      </dgm:t>
    </dgm:pt>
    <dgm:pt modelId="{26D3D5B0-8A9A-464D-B97A-C045FF92C884}" type="sibTrans" cxnId="{2ED7BB29-A193-48E4-A5B3-7A6608D6C373}">
      <dgm:prSet/>
      <dgm:spPr/>
      <dgm:t>
        <a:bodyPr/>
        <a:lstStyle/>
        <a:p>
          <a:endParaRPr lang="en-GB"/>
        </a:p>
      </dgm:t>
    </dgm:pt>
    <dgm:pt modelId="{83A44534-6AD0-4D4D-95AF-C64D607AA2AD}">
      <dgm:prSet phldrT="[Text]"/>
      <dgm:spPr>
        <a:solidFill>
          <a:srgbClr val="F98585"/>
        </a:solidFill>
      </dgm:spPr>
      <dgm:t>
        <a:bodyPr/>
        <a:lstStyle/>
        <a:p>
          <a:r>
            <a:rPr lang="en-GB" dirty="0"/>
            <a:t>Expressed and processed BDNF cargos for FAT</a:t>
          </a:r>
        </a:p>
      </dgm:t>
    </dgm:pt>
    <dgm:pt modelId="{FDBA3BC1-E1C9-4827-BA3E-3DBD83E06C34}" type="parTrans" cxnId="{9ADD2E0A-0656-4417-8D53-805456487F48}">
      <dgm:prSet/>
      <dgm:spPr/>
      <dgm:t>
        <a:bodyPr/>
        <a:lstStyle/>
        <a:p>
          <a:endParaRPr lang="en-GB"/>
        </a:p>
      </dgm:t>
    </dgm:pt>
    <dgm:pt modelId="{054B1D83-BB06-46CA-90A7-9B89949B6E71}" type="sibTrans" cxnId="{9ADD2E0A-0656-4417-8D53-805456487F48}">
      <dgm:prSet/>
      <dgm:spPr/>
      <dgm:t>
        <a:bodyPr/>
        <a:lstStyle/>
        <a:p>
          <a:endParaRPr lang="en-GB"/>
        </a:p>
      </dgm:t>
    </dgm:pt>
    <dgm:pt modelId="{795FCD8C-20EB-4551-82AD-41654AE8D4D7}">
      <dgm:prSet phldrT="[Text]"/>
      <dgm:spPr>
        <a:solidFill>
          <a:srgbClr val="F94444"/>
        </a:solidFill>
      </dgm:spPr>
      <dgm:t>
        <a:bodyPr/>
        <a:lstStyle/>
        <a:p>
          <a:r>
            <a:rPr lang="en-GB" b="1" dirty="0"/>
            <a:t>Somatic model</a:t>
          </a:r>
        </a:p>
      </dgm:t>
    </dgm:pt>
    <dgm:pt modelId="{95358805-4286-4116-92B0-B3DCF5FAE9BE}" type="parTrans" cxnId="{87CBD6FB-F41B-426D-8F13-D4B6712DC0D9}">
      <dgm:prSet/>
      <dgm:spPr/>
      <dgm:t>
        <a:bodyPr/>
        <a:lstStyle/>
        <a:p>
          <a:endParaRPr lang="en-GB"/>
        </a:p>
      </dgm:t>
    </dgm:pt>
    <dgm:pt modelId="{023F09DD-E4B3-40FD-8F82-8DD9DF14B3D8}" type="sibTrans" cxnId="{87CBD6FB-F41B-426D-8F13-D4B6712DC0D9}">
      <dgm:prSet/>
      <dgm:spPr/>
      <dgm:t>
        <a:bodyPr/>
        <a:lstStyle/>
        <a:p>
          <a:endParaRPr lang="en-GB"/>
        </a:p>
      </dgm:t>
    </dgm:pt>
    <dgm:pt modelId="{1DF3A5BA-B4C7-4878-B06B-AC886CE9087D}">
      <dgm:prSet phldrT="[Text]"/>
      <dgm:spPr>
        <a:solidFill>
          <a:srgbClr val="50B8E2"/>
        </a:solidFill>
      </dgm:spPr>
      <dgm:t>
        <a:bodyPr/>
        <a:lstStyle/>
        <a:p>
          <a:r>
            <a:rPr lang="en-GB" b="1" dirty="0"/>
            <a:t>Exogenous model</a:t>
          </a:r>
        </a:p>
      </dgm:t>
    </dgm:pt>
    <dgm:pt modelId="{203C4C64-8D8E-440F-9D62-9D08B766E913}" type="sibTrans" cxnId="{956DE6C9-7F81-4FC2-A678-09BC2FCFB51C}">
      <dgm:prSet/>
      <dgm:spPr/>
      <dgm:t>
        <a:bodyPr/>
        <a:lstStyle/>
        <a:p>
          <a:endParaRPr lang="en-GB"/>
        </a:p>
      </dgm:t>
    </dgm:pt>
    <dgm:pt modelId="{4BC662CC-99AD-48C9-89A8-46DA59C2648A}" type="parTrans" cxnId="{956DE6C9-7F81-4FC2-A678-09BC2FCFB51C}">
      <dgm:prSet/>
      <dgm:spPr/>
      <dgm:t>
        <a:bodyPr/>
        <a:lstStyle/>
        <a:p>
          <a:endParaRPr lang="en-GB"/>
        </a:p>
      </dgm:t>
    </dgm:pt>
    <dgm:pt modelId="{E8554D62-8ABE-4F26-8D25-42573E2C5C59}">
      <dgm:prSet phldrT="[Text]"/>
      <dgm:spPr>
        <a:solidFill>
          <a:srgbClr val="A3D2EC">
            <a:alpha val="90000"/>
          </a:srgbClr>
        </a:solidFill>
      </dgm:spPr>
      <dgm:t>
        <a:bodyPr/>
        <a:lstStyle/>
        <a:p>
          <a:r>
            <a:rPr lang="en-GB" dirty="0"/>
            <a:t>BDNF signalling -&gt; synapse and neuron state metrics</a:t>
          </a:r>
        </a:p>
      </dgm:t>
    </dgm:pt>
    <dgm:pt modelId="{138F8A25-9D4B-421A-95EB-3551AB94756F}" type="sibTrans" cxnId="{B757EDD8-FB76-4C67-8847-3306D4261CD5}">
      <dgm:prSet/>
      <dgm:spPr/>
      <dgm:t>
        <a:bodyPr/>
        <a:lstStyle/>
        <a:p>
          <a:endParaRPr lang="en-GB"/>
        </a:p>
      </dgm:t>
    </dgm:pt>
    <dgm:pt modelId="{4866C0E9-C926-4BB9-A702-39FC607E366E}" type="parTrans" cxnId="{B757EDD8-FB76-4C67-8847-3306D4261CD5}">
      <dgm:prSet/>
      <dgm:spPr/>
      <dgm:t>
        <a:bodyPr/>
        <a:lstStyle/>
        <a:p>
          <a:endParaRPr lang="en-GB"/>
        </a:p>
      </dgm:t>
    </dgm:pt>
    <dgm:pt modelId="{4D9AB7CB-6F2E-4A37-8A7E-98F94F11D2AF}">
      <dgm:prSet phldrT="[Text]"/>
      <dgm:spPr>
        <a:solidFill>
          <a:srgbClr val="F98585"/>
        </a:solidFill>
      </dgm:spPr>
      <dgm:t>
        <a:bodyPr/>
        <a:lstStyle/>
        <a:p>
          <a:r>
            <a:rPr lang="en-GB" dirty="0"/>
            <a:t>Spatial dendritic BDNF secretion</a:t>
          </a:r>
        </a:p>
      </dgm:t>
    </dgm:pt>
    <dgm:pt modelId="{73E2AC53-FEDF-4135-A98E-E476FCB64D46}" type="parTrans" cxnId="{9267CD9B-AC4E-4100-9864-B005140608A3}">
      <dgm:prSet/>
      <dgm:spPr/>
      <dgm:t>
        <a:bodyPr/>
        <a:lstStyle/>
        <a:p>
          <a:endParaRPr lang="en-GB"/>
        </a:p>
      </dgm:t>
    </dgm:pt>
    <dgm:pt modelId="{4AB3BAB9-FC64-4552-8483-F8B0C03AC968}" type="sibTrans" cxnId="{9267CD9B-AC4E-4100-9864-B005140608A3}">
      <dgm:prSet/>
      <dgm:spPr/>
      <dgm:t>
        <a:bodyPr/>
        <a:lstStyle/>
        <a:p>
          <a:endParaRPr lang="en-GB"/>
        </a:p>
      </dgm:t>
    </dgm:pt>
    <dgm:pt modelId="{EE3202F5-A341-41B2-9BEC-57365066E831}" type="pres">
      <dgm:prSet presAssocID="{05A09E3E-7AB1-4A94-84A7-6EC9488915BE}" presName="Name0" presStyleCnt="0">
        <dgm:presLayoutVars>
          <dgm:dir/>
          <dgm:animLvl val="lvl"/>
          <dgm:resizeHandles/>
        </dgm:presLayoutVars>
      </dgm:prSet>
      <dgm:spPr/>
    </dgm:pt>
    <dgm:pt modelId="{533977F9-F122-4088-B710-041BD2003021}" type="pres">
      <dgm:prSet presAssocID="{795FCD8C-20EB-4551-82AD-41654AE8D4D7}" presName="linNode" presStyleCnt="0"/>
      <dgm:spPr/>
    </dgm:pt>
    <dgm:pt modelId="{B8505B9B-FE71-45ED-B879-9C6DF210AE09}" type="pres">
      <dgm:prSet presAssocID="{795FCD8C-20EB-4551-82AD-41654AE8D4D7}" presName="parentShp" presStyleLbl="node1" presStyleIdx="0" presStyleCnt="3">
        <dgm:presLayoutVars>
          <dgm:bulletEnabled val="1"/>
        </dgm:presLayoutVars>
      </dgm:prSet>
      <dgm:spPr/>
    </dgm:pt>
    <dgm:pt modelId="{78BA7364-C0B6-40C6-BA73-54867FDD9E17}" type="pres">
      <dgm:prSet presAssocID="{795FCD8C-20EB-4551-82AD-41654AE8D4D7}" presName="childShp" presStyleLbl="bgAccFollowNode1" presStyleIdx="0" presStyleCnt="3" custLinFactNeighborY="-2947">
        <dgm:presLayoutVars>
          <dgm:bulletEnabled val="1"/>
        </dgm:presLayoutVars>
      </dgm:prSet>
      <dgm:spPr/>
    </dgm:pt>
    <dgm:pt modelId="{0DF19436-5128-4A24-8E60-4C9FA196E5A3}" type="pres">
      <dgm:prSet presAssocID="{023F09DD-E4B3-40FD-8F82-8DD9DF14B3D8}" presName="spacing" presStyleCnt="0"/>
      <dgm:spPr/>
    </dgm:pt>
    <dgm:pt modelId="{FD5A5DFE-3D6B-4519-A9C1-50EF476B1D7D}" type="pres">
      <dgm:prSet presAssocID="{331D4E26-4A24-41DA-860D-68C3E872D783}" presName="linNode" presStyleCnt="0"/>
      <dgm:spPr/>
    </dgm:pt>
    <dgm:pt modelId="{CC331711-7D71-48D5-BCB5-C853E3C85681}" type="pres">
      <dgm:prSet presAssocID="{331D4E26-4A24-41DA-860D-68C3E872D783}" presName="parentShp" presStyleLbl="node1" presStyleIdx="1" presStyleCnt="3">
        <dgm:presLayoutVars>
          <dgm:bulletEnabled val="1"/>
        </dgm:presLayoutVars>
      </dgm:prSet>
      <dgm:spPr/>
    </dgm:pt>
    <dgm:pt modelId="{E10DD3AA-4F25-4CF9-BFC9-6475889F3694}" type="pres">
      <dgm:prSet presAssocID="{331D4E26-4A24-41DA-860D-68C3E872D783}" presName="childShp" presStyleLbl="bgAccFollowNode1" presStyleIdx="1" presStyleCnt="3">
        <dgm:presLayoutVars>
          <dgm:bulletEnabled val="1"/>
        </dgm:presLayoutVars>
      </dgm:prSet>
      <dgm:spPr/>
    </dgm:pt>
    <dgm:pt modelId="{36C1D0AB-6655-4015-AE51-B1B112332685}" type="pres">
      <dgm:prSet presAssocID="{74544A1B-325C-4D16-BAA9-33D188DA08AB}" presName="spacing" presStyleCnt="0"/>
      <dgm:spPr/>
    </dgm:pt>
    <dgm:pt modelId="{D3E1FF0A-07C6-4DD3-8286-B519245F9632}" type="pres">
      <dgm:prSet presAssocID="{1DF3A5BA-B4C7-4878-B06B-AC886CE9087D}" presName="linNode" presStyleCnt="0"/>
      <dgm:spPr/>
    </dgm:pt>
    <dgm:pt modelId="{7D917739-62D6-4E6E-8785-05994639B13D}" type="pres">
      <dgm:prSet presAssocID="{1DF3A5BA-B4C7-4878-B06B-AC886CE9087D}" presName="parentShp" presStyleLbl="node1" presStyleIdx="2" presStyleCnt="3">
        <dgm:presLayoutVars>
          <dgm:bulletEnabled val="1"/>
        </dgm:presLayoutVars>
      </dgm:prSet>
      <dgm:spPr/>
    </dgm:pt>
    <dgm:pt modelId="{415960B9-F769-43B8-B960-1859E18CC69F}" type="pres">
      <dgm:prSet presAssocID="{1DF3A5BA-B4C7-4878-B06B-AC886CE9087D}" presName="childShp" presStyleLbl="bgAccFollowNode1" presStyleIdx="2" presStyleCnt="3">
        <dgm:presLayoutVars>
          <dgm:bulletEnabled val="1"/>
        </dgm:presLayoutVars>
      </dgm:prSet>
      <dgm:spPr/>
    </dgm:pt>
  </dgm:ptLst>
  <dgm:cxnLst>
    <dgm:cxn modelId="{9ADD2E0A-0656-4417-8D53-805456487F48}" srcId="{795FCD8C-20EB-4551-82AD-41654AE8D4D7}" destId="{83A44534-6AD0-4D4D-95AF-C64D607AA2AD}" srcOrd="0" destOrd="0" parTransId="{FDBA3BC1-E1C9-4827-BA3E-3DBD83E06C34}" sibTransId="{054B1D83-BB06-46CA-90A7-9B89949B6E71}"/>
    <dgm:cxn modelId="{53E7A210-61B9-4292-AAA5-474B95CEAD7C}" type="presOf" srcId="{E725C72A-E0B9-4630-9B17-D39143FB5A5B}" destId="{E10DD3AA-4F25-4CF9-BFC9-6475889F3694}" srcOrd="0" destOrd="0" presId="urn:microsoft.com/office/officeart/2005/8/layout/vList6"/>
    <dgm:cxn modelId="{5111F613-1682-4866-918A-DCF3397F4CE5}" type="presOf" srcId="{4D9AB7CB-6F2E-4A37-8A7E-98F94F11D2AF}" destId="{78BA7364-C0B6-40C6-BA73-54867FDD9E17}" srcOrd="0" destOrd="1" presId="urn:microsoft.com/office/officeart/2005/8/layout/vList6"/>
    <dgm:cxn modelId="{522FE625-6641-4B10-BC82-09D64604E245}" type="presOf" srcId="{1DF3A5BA-B4C7-4878-B06B-AC886CE9087D}" destId="{7D917739-62D6-4E6E-8785-05994639B13D}" srcOrd="0" destOrd="0" presId="urn:microsoft.com/office/officeart/2005/8/layout/vList6"/>
    <dgm:cxn modelId="{2ED7BB29-A193-48E4-A5B3-7A6608D6C373}" srcId="{331D4E26-4A24-41DA-860D-68C3E872D783}" destId="{E725C72A-E0B9-4630-9B17-D39143FB5A5B}" srcOrd="0" destOrd="0" parTransId="{222F3980-A0F3-404D-8AF7-B9EA99605DE7}" sibTransId="{26D3D5B0-8A9A-464D-B97A-C045FF92C884}"/>
    <dgm:cxn modelId="{0988A43D-88BF-470D-A5F9-8CC84BF9750F}" type="presOf" srcId="{795FCD8C-20EB-4551-82AD-41654AE8D4D7}" destId="{B8505B9B-FE71-45ED-B879-9C6DF210AE09}" srcOrd="0" destOrd="0" presId="urn:microsoft.com/office/officeart/2005/8/layout/vList6"/>
    <dgm:cxn modelId="{C507185E-4471-499C-B523-089B539EA0D2}" type="presOf" srcId="{6D0D807F-1E57-4B2D-AA59-1E077FABAD0A}" destId="{415960B9-F769-43B8-B960-1859E18CC69F}" srcOrd="0" destOrd="1" presId="urn:microsoft.com/office/officeart/2005/8/layout/vList6"/>
    <dgm:cxn modelId="{114F886E-F446-4F52-A71A-5D55E54BC223}" type="presOf" srcId="{E8554D62-8ABE-4F26-8D25-42573E2C5C59}" destId="{415960B9-F769-43B8-B960-1859E18CC69F}" srcOrd="0" destOrd="0" presId="urn:microsoft.com/office/officeart/2005/8/layout/vList6"/>
    <dgm:cxn modelId="{A2E79953-4124-4B38-BF6E-963E98582A28}" srcId="{1DF3A5BA-B4C7-4878-B06B-AC886CE9087D}" destId="{6D0D807F-1E57-4B2D-AA59-1E077FABAD0A}" srcOrd="1" destOrd="0" parTransId="{EA95C764-F78C-49A4-A95C-7C990C5118C7}" sibTransId="{5DC02805-9678-4E55-8840-150313DCEE79}"/>
    <dgm:cxn modelId="{97E19582-C1BC-4A9D-95CB-B55374782BA6}" srcId="{05A09E3E-7AB1-4A94-84A7-6EC9488915BE}" destId="{331D4E26-4A24-41DA-860D-68C3E872D783}" srcOrd="1" destOrd="0" parTransId="{491141DB-26C8-4FBC-8345-C086557ECE9C}" sibTransId="{74544A1B-325C-4D16-BAA9-33D188DA08AB}"/>
    <dgm:cxn modelId="{9267CD9B-AC4E-4100-9864-B005140608A3}" srcId="{795FCD8C-20EB-4551-82AD-41654AE8D4D7}" destId="{4D9AB7CB-6F2E-4A37-8A7E-98F94F11D2AF}" srcOrd="1" destOrd="0" parTransId="{73E2AC53-FEDF-4135-A98E-E476FCB64D46}" sibTransId="{4AB3BAB9-FC64-4552-8483-F8B0C03AC968}"/>
    <dgm:cxn modelId="{2D9481C1-026A-450C-9FDC-E87AA6D7F714}" type="presOf" srcId="{05A09E3E-7AB1-4A94-84A7-6EC9488915BE}" destId="{EE3202F5-A341-41B2-9BEC-57365066E831}" srcOrd="0" destOrd="0" presId="urn:microsoft.com/office/officeart/2005/8/layout/vList6"/>
    <dgm:cxn modelId="{956DE6C9-7F81-4FC2-A678-09BC2FCFB51C}" srcId="{05A09E3E-7AB1-4A94-84A7-6EC9488915BE}" destId="{1DF3A5BA-B4C7-4878-B06B-AC886CE9087D}" srcOrd="2" destOrd="0" parTransId="{4BC662CC-99AD-48C9-89A8-46DA59C2648A}" sibTransId="{203C4C64-8D8E-440F-9D62-9D08B766E913}"/>
    <dgm:cxn modelId="{DF00D8D8-94A3-4586-99E2-24F0A61708AD}" type="presOf" srcId="{83A44534-6AD0-4D4D-95AF-C64D607AA2AD}" destId="{78BA7364-C0B6-40C6-BA73-54867FDD9E17}" srcOrd="0" destOrd="0" presId="urn:microsoft.com/office/officeart/2005/8/layout/vList6"/>
    <dgm:cxn modelId="{B757EDD8-FB76-4C67-8847-3306D4261CD5}" srcId="{1DF3A5BA-B4C7-4878-B06B-AC886CE9087D}" destId="{E8554D62-8ABE-4F26-8D25-42573E2C5C59}" srcOrd="0" destOrd="0" parTransId="{4866C0E9-C926-4BB9-A702-39FC607E366E}" sibTransId="{138F8A25-9D4B-421A-95EB-3551AB94756F}"/>
    <dgm:cxn modelId="{204825DD-3449-4E40-BDD0-87169D437C85}" type="presOf" srcId="{331D4E26-4A24-41DA-860D-68C3E872D783}" destId="{CC331711-7D71-48D5-BCB5-C853E3C85681}" srcOrd="0" destOrd="0" presId="urn:microsoft.com/office/officeart/2005/8/layout/vList6"/>
    <dgm:cxn modelId="{87CBD6FB-F41B-426D-8F13-D4B6712DC0D9}" srcId="{05A09E3E-7AB1-4A94-84A7-6EC9488915BE}" destId="{795FCD8C-20EB-4551-82AD-41654AE8D4D7}" srcOrd="0" destOrd="0" parTransId="{95358805-4286-4116-92B0-B3DCF5FAE9BE}" sibTransId="{023F09DD-E4B3-40FD-8F82-8DD9DF14B3D8}"/>
    <dgm:cxn modelId="{EFBB0351-6330-4649-BDF0-501E77C90751}" type="presParOf" srcId="{EE3202F5-A341-41B2-9BEC-57365066E831}" destId="{533977F9-F122-4088-B710-041BD2003021}" srcOrd="0" destOrd="0" presId="urn:microsoft.com/office/officeart/2005/8/layout/vList6"/>
    <dgm:cxn modelId="{9C9EEE64-B6A7-49BD-A344-E5DC3FF998D4}" type="presParOf" srcId="{533977F9-F122-4088-B710-041BD2003021}" destId="{B8505B9B-FE71-45ED-B879-9C6DF210AE09}" srcOrd="0" destOrd="0" presId="urn:microsoft.com/office/officeart/2005/8/layout/vList6"/>
    <dgm:cxn modelId="{2699377D-2B93-42A1-BC0E-9532811E9D8D}" type="presParOf" srcId="{533977F9-F122-4088-B710-041BD2003021}" destId="{78BA7364-C0B6-40C6-BA73-54867FDD9E17}" srcOrd="1" destOrd="0" presId="urn:microsoft.com/office/officeart/2005/8/layout/vList6"/>
    <dgm:cxn modelId="{5961AD57-7880-448F-AB76-3DB9FC898170}" type="presParOf" srcId="{EE3202F5-A341-41B2-9BEC-57365066E831}" destId="{0DF19436-5128-4A24-8E60-4C9FA196E5A3}" srcOrd="1" destOrd="0" presId="urn:microsoft.com/office/officeart/2005/8/layout/vList6"/>
    <dgm:cxn modelId="{B54B61D5-B201-47F0-B7A7-91BCCA3B68C1}" type="presParOf" srcId="{EE3202F5-A341-41B2-9BEC-57365066E831}" destId="{FD5A5DFE-3D6B-4519-A9C1-50EF476B1D7D}" srcOrd="2" destOrd="0" presId="urn:microsoft.com/office/officeart/2005/8/layout/vList6"/>
    <dgm:cxn modelId="{66BE8043-7D86-4B1A-AF2E-341A9E3D3A4E}" type="presParOf" srcId="{FD5A5DFE-3D6B-4519-A9C1-50EF476B1D7D}" destId="{CC331711-7D71-48D5-BCB5-C853E3C85681}" srcOrd="0" destOrd="0" presId="urn:microsoft.com/office/officeart/2005/8/layout/vList6"/>
    <dgm:cxn modelId="{3E26DF0F-8B74-44BC-8279-07A2AD2CD8BF}" type="presParOf" srcId="{FD5A5DFE-3D6B-4519-A9C1-50EF476B1D7D}" destId="{E10DD3AA-4F25-4CF9-BFC9-6475889F3694}" srcOrd="1" destOrd="0" presId="urn:microsoft.com/office/officeart/2005/8/layout/vList6"/>
    <dgm:cxn modelId="{83EB38A1-F3BB-4D0B-9375-DAE20B63DB60}" type="presParOf" srcId="{EE3202F5-A341-41B2-9BEC-57365066E831}" destId="{36C1D0AB-6655-4015-AE51-B1B112332685}" srcOrd="3" destOrd="0" presId="urn:microsoft.com/office/officeart/2005/8/layout/vList6"/>
    <dgm:cxn modelId="{8F7C36D7-967B-4FD2-B340-4A15A550DAAB}" type="presParOf" srcId="{EE3202F5-A341-41B2-9BEC-57365066E831}" destId="{D3E1FF0A-07C6-4DD3-8286-B519245F9632}" srcOrd="4" destOrd="0" presId="urn:microsoft.com/office/officeart/2005/8/layout/vList6"/>
    <dgm:cxn modelId="{9085AA17-CA5D-4EE4-9E49-39899535C578}" type="presParOf" srcId="{D3E1FF0A-07C6-4DD3-8286-B519245F9632}" destId="{7D917739-62D6-4E6E-8785-05994639B13D}" srcOrd="0" destOrd="0" presId="urn:microsoft.com/office/officeart/2005/8/layout/vList6"/>
    <dgm:cxn modelId="{D17F77BC-4680-47E5-8E73-29E2586667C3}" type="presParOf" srcId="{D3E1FF0A-07C6-4DD3-8286-B519245F9632}" destId="{415960B9-F769-43B8-B960-1859E18CC69F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5A09E3E-7AB1-4A94-84A7-6EC9488915BE}" type="doc">
      <dgm:prSet loTypeId="urn:microsoft.com/office/officeart/2005/8/layout/vList6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6D0D807F-1E57-4B2D-AA59-1E077FABAD0A}">
      <dgm:prSet phldrT="[Text]"/>
      <dgm:spPr>
        <a:solidFill>
          <a:srgbClr val="A3D2EC">
            <a:alpha val="90000"/>
          </a:srgbClr>
        </a:solidFill>
      </dgm:spPr>
      <dgm:t>
        <a:bodyPr/>
        <a:lstStyle/>
        <a:p>
          <a:r>
            <a:rPr lang="en-GB" dirty="0"/>
            <a:t>Spatial BDNF isoform concentrations</a:t>
          </a:r>
        </a:p>
      </dgm:t>
    </dgm:pt>
    <dgm:pt modelId="{EA95C764-F78C-49A4-A95C-7C990C5118C7}" type="parTrans" cxnId="{A2E79953-4124-4B38-BF6E-963E98582A28}">
      <dgm:prSet/>
      <dgm:spPr/>
      <dgm:t>
        <a:bodyPr/>
        <a:lstStyle/>
        <a:p>
          <a:endParaRPr lang="en-GB"/>
        </a:p>
      </dgm:t>
    </dgm:pt>
    <dgm:pt modelId="{5DC02805-9678-4E55-8840-150313DCEE79}" type="sibTrans" cxnId="{A2E79953-4124-4B38-BF6E-963E98582A28}">
      <dgm:prSet/>
      <dgm:spPr/>
      <dgm:t>
        <a:bodyPr/>
        <a:lstStyle/>
        <a:p>
          <a:endParaRPr lang="en-GB"/>
        </a:p>
      </dgm:t>
    </dgm:pt>
    <dgm:pt modelId="{331D4E26-4A24-41DA-860D-68C3E872D783}">
      <dgm:prSet phldrT="[Text]"/>
      <dgm:spPr>
        <a:solidFill>
          <a:srgbClr val="BCCC40"/>
        </a:solidFill>
      </dgm:spPr>
      <dgm:t>
        <a:bodyPr/>
        <a:lstStyle/>
        <a:p>
          <a:r>
            <a:rPr lang="en-GB" b="1" dirty="0"/>
            <a:t>Axonal model</a:t>
          </a:r>
        </a:p>
      </dgm:t>
    </dgm:pt>
    <dgm:pt modelId="{491141DB-26C8-4FBC-8345-C086557ECE9C}" type="parTrans" cxnId="{97E19582-C1BC-4A9D-95CB-B55374782BA6}">
      <dgm:prSet/>
      <dgm:spPr/>
      <dgm:t>
        <a:bodyPr/>
        <a:lstStyle/>
        <a:p>
          <a:endParaRPr lang="en-GB"/>
        </a:p>
      </dgm:t>
    </dgm:pt>
    <dgm:pt modelId="{74544A1B-325C-4D16-BAA9-33D188DA08AB}" type="sibTrans" cxnId="{97E19582-C1BC-4A9D-95CB-B55374782BA6}">
      <dgm:prSet/>
      <dgm:spPr/>
      <dgm:t>
        <a:bodyPr/>
        <a:lstStyle/>
        <a:p>
          <a:endParaRPr lang="en-GB"/>
        </a:p>
      </dgm:t>
    </dgm:pt>
    <dgm:pt modelId="{E725C72A-E0B9-4630-9B17-D39143FB5A5B}">
      <dgm:prSet phldrT="[Text]" custT="1"/>
      <dgm:spPr>
        <a:solidFill>
          <a:srgbClr val="DAE5A0">
            <a:alpha val="90000"/>
          </a:srgbClr>
        </a:solidFill>
      </dgm:spPr>
      <dgm:t>
        <a:bodyPr/>
        <a:lstStyle/>
        <a:p>
          <a:r>
            <a:rPr lang="en-GB" sz="2000" dirty="0"/>
            <a:t>Spatial secretion of BDNF after FAT</a:t>
          </a:r>
        </a:p>
      </dgm:t>
    </dgm:pt>
    <dgm:pt modelId="{222F3980-A0F3-404D-8AF7-B9EA99605DE7}" type="parTrans" cxnId="{2ED7BB29-A193-48E4-A5B3-7A6608D6C373}">
      <dgm:prSet/>
      <dgm:spPr/>
      <dgm:t>
        <a:bodyPr/>
        <a:lstStyle/>
        <a:p>
          <a:endParaRPr lang="en-GB"/>
        </a:p>
      </dgm:t>
    </dgm:pt>
    <dgm:pt modelId="{26D3D5B0-8A9A-464D-B97A-C045FF92C884}" type="sibTrans" cxnId="{2ED7BB29-A193-48E4-A5B3-7A6608D6C373}">
      <dgm:prSet/>
      <dgm:spPr/>
      <dgm:t>
        <a:bodyPr/>
        <a:lstStyle/>
        <a:p>
          <a:endParaRPr lang="en-GB"/>
        </a:p>
      </dgm:t>
    </dgm:pt>
    <dgm:pt modelId="{83A44534-6AD0-4D4D-95AF-C64D607AA2AD}">
      <dgm:prSet phldrT="[Text]"/>
      <dgm:spPr>
        <a:solidFill>
          <a:srgbClr val="F98585"/>
        </a:solidFill>
      </dgm:spPr>
      <dgm:t>
        <a:bodyPr/>
        <a:lstStyle/>
        <a:p>
          <a:r>
            <a:rPr lang="en-GB" dirty="0"/>
            <a:t>Expressed and processed BDNF cargos for FAT</a:t>
          </a:r>
        </a:p>
      </dgm:t>
    </dgm:pt>
    <dgm:pt modelId="{FDBA3BC1-E1C9-4827-BA3E-3DBD83E06C34}" type="parTrans" cxnId="{9ADD2E0A-0656-4417-8D53-805456487F48}">
      <dgm:prSet/>
      <dgm:spPr/>
      <dgm:t>
        <a:bodyPr/>
        <a:lstStyle/>
        <a:p>
          <a:endParaRPr lang="en-GB"/>
        </a:p>
      </dgm:t>
    </dgm:pt>
    <dgm:pt modelId="{054B1D83-BB06-46CA-90A7-9B89949B6E71}" type="sibTrans" cxnId="{9ADD2E0A-0656-4417-8D53-805456487F48}">
      <dgm:prSet/>
      <dgm:spPr/>
      <dgm:t>
        <a:bodyPr/>
        <a:lstStyle/>
        <a:p>
          <a:endParaRPr lang="en-GB"/>
        </a:p>
      </dgm:t>
    </dgm:pt>
    <dgm:pt modelId="{795FCD8C-20EB-4551-82AD-41654AE8D4D7}">
      <dgm:prSet phldrT="[Text]"/>
      <dgm:spPr>
        <a:solidFill>
          <a:srgbClr val="F94444"/>
        </a:solidFill>
      </dgm:spPr>
      <dgm:t>
        <a:bodyPr/>
        <a:lstStyle/>
        <a:p>
          <a:r>
            <a:rPr lang="en-GB" b="1" dirty="0"/>
            <a:t>Somatic model</a:t>
          </a:r>
        </a:p>
      </dgm:t>
    </dgm:pt>
    <dgm:pt modelId="{95358805-4286-4116-92B0-B3DCF5FAE9BE}" type="parTrans" cxnId="{87CBD6FB-F41B-426D-8F13-D4B6712DC0D9}">
      <dgm:prSet/>
      <dgm:spPr/>
      <dgm:t>
        <a:bodyPr/>
        <a:lstStyle/>
        <a:p>
          <a:endParaRPr lang="en-GB"/>
        </a:p>
      </dgm:t>
    </dgm:pt>
    <dgm:pt modelId="{023F09DD-E4B3-40FD-8F82-8DD9DF14B3D8}" type="sibTrans" cxnId="{87CBD6FB-F41B-426D-8F13-D4B6712DC0D9}">
      <dgm:prSet/>
      <dgm:spPr/>
      <dgm:t>
        <a:bodyPr/>
        <a:lstStyle/>
        <a:p>
          <a:endParaRPr lang="en-GB"/>
        </a:p>
      </dgm:t>
    </dgm:pt>
    <dgm:pt modelId="{1DF3A5BA-B4C7-4878-B06B-AC886CE9087D}">
      <dgm:prSet phldrT="[Text]"/>
      <dgm:spPr>
        <a:solidFill>
          <a:srgbClr val="50B8E2"/>
        </a:solidFill>
      </dgm:spPr>
      <dgm:t>
        <a:bodyPr/>
        <a:lstStyle/>
        <a:p>
          <a:r>
            <a:rPr lang="en-GB" b="1" dirty="0"/>
            <a:t>Exogenous model</a:t>
          </a:r>
        </a:p>
      </dgm:t>
    </dgm:pt>
    <dgm:pt modelId="{203C4C64-8D8E-440F-9D62-9D08B766E913}" type="sibTrans" cxnId="{956DE6C9-7F81-4FC2-A678-09BC2FCFB51C}">
      <dgm:prSet/>
      <dgm:spPr/>
      <dgm:t>
        <a:bodyPr/>
        <a:lstStyle/>
        <a:p>
          <a:endParaRPr lang="en-GB"/>
        </a:p>
      </dgm:t>
    </dgm:pt>
    <dgm:pt modelId="{4BC662CC-99AD-48C9-89A8-46DA59C2648A}" type="parTrans" cxnId="{956DE6C9-7F81-4FC2-A678-09BC2FCFB51C}">
      <dgm:prSet/>
      <dgm:spPr/>
      <dgm:t>
        <a:bodyPr/>
        <a:lstStyle/>
        <a:p>
          <a:endParaRPr lang="en-GB"/>
        </a:p>
      </dgm:t>
    </dgm:pt>
    <dgm:pt modelId="{E8554D62-8ABE-4F26-8D25-42573E2C5C59}">
      <dgm:prSet phldrT="[Text]"/>
      <dgm:spPr>
        <a:solidFill>
          <a:srgbClr val="A3D2EC">
            <a:alpha val="90000"/>
          </a:srgbClr>
        </a:solidFill>
      </dgm:spPr>
      <dgm:t>
        <a:bodyPr/>
        <a:lstStyle/>
        <a:p>
          <a:r>
            <a:rPr lang="en-GB" dirty="0"/>
            <a:t>BDNF signalling -&gt; synapse and neuron state metrics</a:t>
          </a:r>
        </a:p>
      </dgm:t>
    </dgm:pt>
    <dgm:pt modelId="{138F8A25-9D4B-421A-95EB-3551AB94756F}" type="sibTrans" cxnId="{B757EDD8-FB76-4C67-8847-3306D4261CD5}">
      <dgm:prSet/>
      <dgm:spPr/>
      <dgm:t>
        <a:bodyPr/>
        <a:lstStyle/>
        <a:p>
          <a:endParaRPr lang="en-GB"/>
        </a:p>
      </dgm:t>
    </dgm:pt>
    <dgm:pt modelId="{4866C0E9-C926-4BB9-A702-39FC607E366E}" type="parTrans" cxnId="{B757EDD8-FB76-4C67-8847-3306D4261CD5}">
      <dgm:prSet/>
      <dgm:spPr/>
      <dgm:t>
        <a:bodyPr/>
        <a:lstStyle/>
        <a:p>
          <a:endParaRPr lang="en-GB"/>
        </a:p>
      </dgm:t>
    </dgm:pt>
    <dgm:pt modelId="{4D9AB7CB-6F2E-4A37-8A7E-98F94F11D2AF}">
      <dgm:prSet phldrT="[Text]"/>
      <dgm:spPr>
        <a:solidFill>
          <a:srgbClr val="F98585"/>
        </a:solidFill>
      </dgm:spPr>
      <dgm:t>
        <a:bodyPr/>
        <a:lstStyle/>
        <a:p>
          <a:r>
            <a:rPr lang="en-GB" dirty="0"/>
            <a:t>Spatial dendritic BDNF secretion</a:t>
          </a:r>
        </a:p>
      </dgm:t>
    </dgm:pt>
    <dgm:pt modelId="{73E2AC53-FEDF-4135-A98E-E476FCB64D46}" type="parTrans" cxnId="{9267CD9B-AC4E-4100-9864-B005140608A3}">
      <dgm:prSet/>
      <dgm:spPr/>
      <dgm:t>
        <a:bodyPr/>
        <a:lstStyle/>
        <a:p>
          <a:endParaRPr lang="en-GB"/>
        </a:p>
      </dgm:t>
    </dgm:pt>
    <dgm:pt modelId="{4AB3BAB9-FC64-4552-8483-F8B0C03AC968}" type="sibTrans" cxnId="{9267CD9B-AC4E-4100-9864-B005140608A3}">
      <dgm:prSet/>
      <dgm:spPr/>
      <dgm:t>
        <a:bodyPr/>
        <a:lstStyle/>
        <a:p>
          <a:endParaRPr lang="en-GB"/>
        </a:p>
      </dgm:t>
    </dgm:pt>
    <dgm:pt modelId="{EE3202F5-A341-41B2-9BEC-57365066E831}" type="pres">
      <dgm:prSet presAssocID="{05A09E3E-7AB1-4A94-84A7-6EC9488915BE}" presName="Name0" presStyleCnt="0">
        <dgm:presLayoutVars>
          <dgm:dir/>
          <dgm:animLvl val="lvl"/>
          <dgm:resizeHandles/>
        </dgm:presLayoutVars>
      </dgm:prSet>
      <dgm:spPr/>
    </dgm:pt>
    <dgm:pt modelId="{533977F9-F122-4088-B710-041BD2003021}" type="pres">
      <dgm:prSet presAssocID="{795FCD8C-20EB-4551-82AD-41654AE8D4D7}" presName="linNode" presStyleCnt="0"/>
      <dgm:spPr/>
    </dgm:pt>
    <dgm:pt modelId="{B8505B9B-FE71-45ED-B879-9C6DF210AE09}" type="pres">
      <dgm:prSet presAssocID="{795FCD8C-20EB-4551-82AD-41654AE8D4D7}" presName="parentShp" presStyleLbl="node1" presStyleIdx="0" presStyleCnt="3">
        <dgm:presLayoutVars>
          <dgm:bulletEnabled val="1"/>
        </dgm:presLayoutVars>
      </dgm:prSet>
      <dgm:spPr/>
    </dgm:pt>
    <dgm:pt modelId="{78BA7364-C0B6-40C6-BA73-54867FDD9E17}" type="pres">
      <dgm:prSet presAssocID="{795FCD8C-20EB-4551-82AD-41654AE8D4D7}" presName="childShp" presStyleLbl="bgAccFollowNode1" presStyleIdx="0" presStyleCnt="3" custLinFactNeighborY="-2947">
        <dgm:presLayoutVars>
          <dgm:bulletEnabled val="1"/>
        </dgm:presLayoutVars>
      </dgm:prSet>
      <dgm:spPr/>
    </dgm:pt>
    <dgm:pt modelId="{0DF19436-5128-4A24-8E60-4C9FA196E5A3}" type="pres">
      <dgm:prSet presAssocID="{023F09DD-E4B3-40FD-8F82-8DD9DF14B3D8}" presName="spacing" presStyleCnt="0"/>
      <dgm:spPr/>
    </dgm:pt>
    <dgm:pt modelId="{FD5A5DFE-3D6B-4519-A9C1-50EF476B1D7D}" type="pres">
      <dgm:prSet presAssocID="{331D4E26-4A24-41DA-860D-68C3E872D783}" presName="linNode" presStyleCnt="0"/>
      <dgm:spPr/>
    </dgm:pt>
    <dgm:pt modelId="{CC331711-7D71-48D5-BCB5-C853E3C85681}" type="pres">
      <dgm:prSet presAssocID="{331D4E26-4A24-41DA-860D-68C3E872D783}" presName="parentShp" presStyleLbl="node1" presStyleIdx="1" presStyleCnt="3">
        <dgm:presLayoutVars>
          <dgm:bulletEnabled val="1"/>
        </dgm:presLayoutVars>
      </dgm:prSet>
      <dgm:spPr/>
    </dgm:pt>
    <dgm:pt modelId="{E10DD3AA-4F25-4CF9-BFC9-6475889F3694}" type="pres">
      <dgm:prSet presAssocID="{331D4E26-4A24-41DA-860D-68C3E872D783}" presName="childShp" presStyleLbl="bgAccFollowNode1" presStyleIdx="1" presStyleCnt="3">
        <dgm:presLayoutVars>
          <dgm:bulletEnabled val="1"/>
        </dgm:presLayoutVars>
      </dgm:prSet>
      <dgm:spPr/>
    </dgm:pt>
    <dgm:pt modelId="{36C1D0AB-6655-4015-AE51-B1B112332685}" type="pres">
      <dgm:prSet presAssocID="{74544A1B-325C-4D16-BAA9-33D188DA08AB}" presName="spacing" presStyleCnt="0"/>
      <dgm:spPr/>
    </dgm:pt>
    <dgm:pt modelId="{D3E1FF0A-07C6-4DD3-8286-B519245F9632}" type="pres">
      <dgm:prSet presAssocID="{1DF3A5BA-B4C7-4878-B06B-AC886CE9087D}" presName="linNode" presStyleCnt="0"/>
      <dgm:spPr/>
    </dgm:pt>
    <dgm:pt modelId="{7D917739-62D6-4E6E-8785-05994639B13D}" type="pres">
      <dgm:prSet presAssocID="{1DF3A5BA-B4C7-4878-B06B-AC886CE9087D}" presName="parentShp" presStyleLbl="node1" presStyleIdx="2" presStyleCnt="3">
        <dgm:presLayoutVars>
          <dgm:bulletEnabled val="1"/>
        </dgm:presLayoutVars>
      </dgm:prSet>
      <dgm:spPr/>
    </dgm:pt>
    <dgm:pt modelId="{415960B9-F769-43B8-B960-1859E18CC69F}" type="pres">
      <dgm:prSet presAssocID="{1DF3A5BA-B4C7-4878-B06B-AC886CE9087D}" presName="childShp" presStyleLbl="bgAccFollowNode1" presStyleIdx="2" presStyleCnt="3">
        <dgm:presLayoutVars>
          <dgm:bulletEnabled val="1"/>
        </dgm:presLayoutVars>
      </dgm:prSet>
      <dgm:spPr/>
    </dgm:pt>
  </dgm:ptLst>
  <dgm:cxnLst>
    <dgm:cxn modelId="{9ADD2E0A-0656-4417-8D53-805456487F48}" srcId="{795FCD8C-20EB-4551-82AD-41654AE8D4D7}" destId="{83A44534-6AD0-4D4D-95AF-C64D607AA2AD}" srcOrd="0" destOrd="0" parTransId="{FDBA3BC1-E1C9-4827-BA3E-3DBD83E06C34}" sibTransId="{054B1D83-BB06-46CA-90A7-9B89949B6E71}"/>
    <dgm:cxn modelId="{53E7A210-61B9-4292-AAA5-474B95CEAD7C}" type="presOf" srcId="{E725C72A-E0B9-4630-9B17-D39143FB5A5B}" destId="{E10DD3AA-4F25-4CF9-BFC9-6475889F3694}" srcOrd="0" destOrd="0" presId="urn:microsoft.com/office/officeart/2005/8/layout/vList6"/>
    <dgm:cxn modelId="{5111F613-1682-4866-918A-DCF3397F4CE5}" type="presOf" srcId="{4D9AB7CB-6F2E-4A37-8A7E-98F94F11D2AF}" destId="{78BA7364-C0B6-40C6-BA73-54867FDD9E17}" srcOrd="0" destOrd="1" presId="urn:microsoft.com/office/officeart/2005/8/layout/vList6"/>
    <dgm:cxn modelId="{522FE625-6641-4B10-BC82-09D64604E245}" type="presOf" srcId="{1DF3A5BA-B4C7-4878-B06B-AC886CE9087D}" destId="{7D917739-62D6-4E6E-8785-05994639B13D}" srcOrd="0" destOrd="0" presId="urn:microsoft.com/office/officeart/2005/8/layout/vList6"/>
    <dgm:cxn modelId="{2ED7BB29-A193-48E4-A5B3-7A6608D6C373}" srcId="{331D4E26-4A24-41DA-860D-68C3E872D783}" destId="{E725C72A-E0B9-4630-9B17-D39143FB5A5B}" srcOrd="0" destOrd="0" parTransId="{222F3980-A0F3-404D-8AF7-B9EA99605DE7}" sibTransId="{26D3D5B0-8A9A-464D-B97A-C045FF92C884}"/>
    <dgm:cxn modelId="{0988A43D-88BF-470D-A5F9-8CC84BF9750F}" type="presOf" srcId="{795FCD8C-20EB-4551-82AD-41654AE8D4D7}" destId="{B8505B9B-FE71-45ED-B879-9C6DF210AE09}" srcOrd="0" destOrd="0" presId="urn:microsoft.com/office/officeart/2005/8/layout/vList6"/>
    <dgm:cxn modelId="{C507185E-4471-499C-B523-089B539EA0D2}" type="presOf" srcId="{6D0D807F-1E57-4B2D-AA59-1E077FABAD0A}" destId="{415960B9-F769-43B8-B960-1859E18CC69F}" srcOrd="0" destOrd="1" presId="urn:microsoft.com/office/officeart/2005/8/layout/vList6"/>
    <dgm:cxn modelId="{114F886E-F446-4F52-A71A-5D55E54BC223}" type="presOf" srcId="{E8554D62-8ABE-4F26-8D25-42573E2C5C59}" destId="{415960B9-F769-43B8-B960-1859E18CC69F}" srcOrd="0" destOrd="0" presId="urn:microsoft.com/office/officeart/2005/8/layout/vList6"/>
    <dgm:cxn modelId="{A2E79953-4124-4B38-BF6E-963E98582A28}" srcId="{1DF3A5BA-B4C7-4878-B06B-AC886CE9087D}" destId="{6D0D807F-1E57-4B2D-AA59-1E077FABAD0A}" srcOrd="1" destOrd="0" parTransId="{EA95C764-F78C-49A4-A95C-7C990C5118C7}" sibTransId="{5DC02805-9678-4E55-8840-150313DCEE79}"/>
    <dgm:cxn modelId="{97E19582-C1BC-4A9D-95CB-B55374782BA6}" srcId="{05A09E3E-7AB1-4A94-84A7-6EC9488915BE}" destId="{331D4E26-4A24-41DA-860D-68C3E872D783}" srcOrd="1" destOrd="0" parTransId="{491141DB-26C8-4FBC-8345-C086557ECE9C}" sibTransId="{74544A1B-325C-4D16-BAA9-33D188DA08AB}"/>
    <dgm:cxn modelId="{9267CD9B-AC4E-4100-9864-B005140608A3}" srcId="{795FCD8C-20EB-4551-82AD-41654AE8D4D7}" destId="{4D9AB7CB-6F2E-4A37-8A7E-98F94F11D2AF}" srcOrd="1" destOrd="0" parTransId="{73E2AC53-FEDF-4135-A98E-E476FCB64D46}" sibTransId="{4AB3BAB9-FC64-4552-8483-F8B0C03AC968}"/>
    <dgm:cxn modelId="{2D9481C1-026A-450C-9FDC-E87AA6D7F714}" type="presOf" srcId="{05A09E3E-7AB1-4A94-84A7-6EC9488915BE}" destId="{EE3202F5-A341-41B2-9BEC-57365066E831}" srcOrd="0" destOrd="0" presId="urn:microsoft.com/office/officeart/2005/8/layout/vList6"/>
    <dgm:cxn modelId="{956DE6C9-7F81-4FC2-A678-09BC2FCFB51C}" srcId="{05A09E3E-7AB1-4A94-84A7-6EC9488915BE}" destId="{1DF3A5BA-B4C7-4878-B06B-AC886CE9087D}" srcOrd="2" destOrd="0" parTransId="{4BC662CC-99AD-48C9-89A8-46DA59C2648A}" sibTransId="{203C4C64-8D8E-440F-9D62-9D08B766E913}"/>
    <dgm:cxn modelId="{DF00D8D8-94A3-4586-99E2-24F0A61708AD}" type="presOf" srcId="{83A44534-6AD0-4D4D-95AF-C64D607AA2AD}" destId="{78BA7364-C0B6-40C6-BA73-54867FDD9E17}" srcOrd="0" destOrd="0" presId="urn:microsoft.com/office/officeart/2005/8/layout/vList6"/>
    <dgm:cxn modelId="{B757EDD8-FB76-4C67-8847-3306D4261CD5}" srcId="{1DF3A5BA-B4C7-4878-B06B-AC886CE9087D}" destId="{E8554D62-8ABE-4F26-8D25-42573E2C5C59}" srcOrd="0" destOrd="0" parTransId="{4866C0E9-C926-4BB9-A702-39FC607E366E}" sibTransId="{138F8A25-9D4B-421A-95EB-3551AB94756F}"/>
    <dgm:cxn modelId="{204825DD-3449-4E40-BDD0-87169D437C85}" type="presOf" srcId="{331D4E26-4A24-41DA-860D-68C3E872D783}" destId="{CC331711-7D71-48D5-BCB5-C853E3C85681}" srcOrd="0" destOrd="0" presId="urn:microsoft.com/office/officeart/2005/8/layout/vList6"/>
    <dgm:cxn modelId="{87CBD6FB-F41B-426D-8F13-D4B6712DC0D9}" srcId="{05A09E3E-7AB1-4A94-84A7-6EC9488915BE}" destId="{795FCD8C-20EB-4551-82AD-41654AE8D4D7}" srcOrd="0" destOrd="0" parTransId="{95358805-4286-4116-92B0-B3DCF5FAE9BE}" sibTransId="{023F09DD-E4B3-40FD-8F82-8DD9DF14B3D8}"/>
    <dgm:cxn modelId="{EFBB0351-6330-4649-BDF0-501E77C90751}" type="presParOf" srcId="{EE3202F5-A341-41B2-9BEC-57365066E831}" destId="{533977F9-F122-4088-B710-041BD2003021}" srcOrd="0" destOrd="0" presId="urn:microsoft.com/office/officeart/2005/8/layout/vList6"/>
    <dgm:cxn modelId="{9C9EEE64-B6A7-49BD-A344-E5DC3FF998D4}" type="presParOf" srcId="{533977F9-F122-4088-B710-041BD2003021}" destId="{B8505B9B-FE71-45ED-B879-9C6DF210AE09}" srcOrd="0" destOrd="0" presId="urn:microsoft.com/office/officeart/2005/8/layout/vList6"/>
    <dgm:cxn modelId="{2699377D-2B93-42A1-BC0E-9532811E9D8D}" type="presParOf" srcId="{533977F9-F122-4088-B710-041BD2003021}" destId="{78BA7364-C0B6-40C6-BA73-54867FDD9E17}" srcOrd="1" destOrd="0" presId="urn:microsoft.com/office/officeart/2005/8/layout/vList6"/>
    <dgm:cxn modelId="{5961AD57-7880-448F-AB76-3DB9FC898170}" type="presParOf" srcId="{EE3202F5-A341-41B2-9BEC-57365066E831}" destId="{0DF19436-5128-4A24-8E60-4C9FA196E5A3}" srcOrd="1" destOrd="0" presId="urn:microsoft.com/office/officeart/2005/8/layout/vList6"/>
    <dgm:cxn modelId="{B54B61D5-B201-47F0-B7A7-91BCCA3B68C1}" type="presParOf" srcId="{EE3202F5-A341-41B2-9BEC-57365066E831}" destId="{FD5A5DFE-3D6B-4519-A9C1-50EF476B1D7D}" srcOrd="2" destOrd="0" presId="urn:microsoft.com/office/officeart/2005/8/layout/vList6"/>
    <dgm:cxn modelId="{66BE8043-7D86-4B1A-AF2E-341A9E3D3A4E}" type="presParOf" srcId="{FD5A5DFE-3D6B-4519-A9C1-50EF476B1D7D}" destId="{CC331711-7D71-48D5-BCB5-C853E3C85681}" srcOrd="0" destOrd="0" presId="urn:microsoft.com/office/officeart/2005/8/layout/vList6"/>
    <dgm:cxn modelId="{3E26DF0F-8B74-44BC-8279-07A2AD2CD8BF}" type="presParOf" srcId="{FD5A5DFE-3D6B-4519-A9C1-50EF476B1D7D}" destId="{E10DD3AA-4F25-4CF9-BFC9-6475889F3694}" srcOrd="1" destOrd="0" presId="urn:microsoft.com/office/officeart/2005/8/layout/vList6"/>
    <dgm:cxn modelId="{83EB38A1-F3BB-4D0B-9375-DAE20B63DB60}" type="presParOf" srcId="{EE3202F5-A341-41B2-9BEC-57365066E831}" destId="{36C1D0AB-6655-4015-AE51-B1B112332685}" srcOrd="3" destOrd="0" presId="urn:microsoft.com/office/officeart/2005/8/layout/vList6"/>
    <dgm:cxn modelId="{8F7C36D7-967B-4FD2-B340-4A15A550DAAB}" type="presParOf" srcId="{EE3202F5-A341-41B2-9BEC-57365066E831}" destId="{D3E1FF0A-07C6-4DD3-8286-B519245F9632}" srcOrd="4" destOrd="0" presId="urn:microsoft.com/office/officeart/2005/8/layout/vList6"/>
    <dgm:cxn modelId="{9085AA17-CA5D-4EE4-9E49-39899535C578}" type="presParOf" srcId="{D3E1FF0A-07C6-4DD3-8286-B519245F9632}" destId="{7D917739-62D6-4E6E-8785-05994639B13D}" srcOrd="0" destOrd="0" presId="urn:microsoft.com/office/officeart/2005/8/layout/vList6"/>
    <dgm:cxn modelId="{D17F77BC-4680-47E5-8E73-29E2586667C3}" type="presParOf" srcId="{D3E1FF0A-07C6-4DD3-8286-B519245F9632}" destId="{415960B9-F769-43B8-B960-1859E18CC69F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BA7364-C0B6-40C6-BA73-54867FDD9E17}">
      <dsp:nvSpPr>
        <dsp:cNvPr id="0" name=""/>
        <dsp:cNvSpPr/>
      </dsp:nvSpPr>
      <dsp:spPr>
        <a:xfrm>
          <a:off x="1950719" y="0"/>
          <a:ext cx="2926079" cy="1440880"/>
        </a:xfrm>
        <a:prstGeom prst="rightArrow">
          <a:avLst>
            <a:gd name="adj1" fmla="val 75000"/>
            <a:gd name="adj2" fmla="val 50000"/>
          </a:avLst>
        </a:prstGeom>
        <a:solidFill>
          <a:srgbClr val="F98585"/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Expressed and processed BDNF cargos for FAT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Spatial dendritic BDNF secretion</a:t>
          </a:r>
        </a:p>
      </dsp:txBody>
      <dsp:txXfrm>
        <a:off x="1950719" y="180110"/>
        <a:ext cx="2385749" cy="1080660"/>
      </dsp:txXfrm>
    </dsp:sp>
    <dsp:sp modelId="{B8505B9B-FE71-45ED-B879-9C6DF210AE09}">
      <dsp:nvSpPr>
        <dsp:cNvPr id="0" name=""/>
        <dsp:cNvSpPr/>
      </dsp:nvSpPr>
      <dsp:spPr>
        <a:xfrm>
          <a:off x="0" y="0"/>
          <a:ext cx="1950719" cy="1440880"/>
        </a:xfrm>
        <a:prstGeom prst="roundRect">
          <a:avLst/>
        </a:prstGeom>
        <a:solidFill>
          <a:srgbClr val="F9444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b="1" kern="1200" dirty="0"/>
            <a:t>Somatic model</a:t>
          </a:r>
        </a:p>
      </dsp:txBody>
      <dsp:txXfrm>
        <a:off x="70338" y="70338"/>
        <a:ext cx="1810043" cy="1300204"/>
      </dsp:txXfrm>
    </dsp:sp>
    <dsp:sp modelId="{E10DD3AA-4F25-4CF9-BFC9-6475889F3694}">
      <dsp:nvSpPr>
        <dsp:cNvPr id="0" name=""/>
        <dsp:cNvSpPr/>
      </dsp:nvSpPr>
      <dsp:spPr>
        <a:xfrm>
          <a:off x="1950719" y="1584968"/>
          <a:ext cx="2926079" cy="1440880"/>
        </a:xfrm>
        <a:prstGeom prst="rightArrow">
          <a:avLst>
            <a:gd name="adj1" fmla="val 75000"/>
            <a:gd name="adj2" fmla="val 50000"/>
          </a:avLst>
        </a:prstGeom>
        <a:solidFill>
          <a:srgbClr val="DAE5A0">
            <a:alpha val="90000"/>
          </a:srgbClr>
        </a:solidFill>
        <a:ln w="12700" cap="flat" cmpd="sng" algn="ctr">
          <a:solidFill>
            <a:schemeClr val="accent5">
              <a:tint val="40000"/>
              <a:alpha val="90000"/>
              <a:hueOff val="-3369881"/>
              <a:satOff val="-11416"/>
              <a:lumOff val="-146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/>
            <a:t>Spatial secretion of BDNF after FAT</a:t>
          </a:r>
        </a:p>
      </dsp:txBody>
      <dsp:txXfrm>
        <a:off x="1950719" y="1765078"/>
        <a:ext cx="2385749" cy="1080660"/>
      </dsp:txXfrm>
    </dsp:sp>
    <dsp:sp modelId="{CC331711-7D71-48D5-BCB5-C853E3C85681}">
      <dsp:nvSpPr>
        <dsp:cNvPr id="0" name=""/>
        <dsp:cNvSpPr/>
      </dsp:nvSpPr>
      <dsp:spPr>
        <a:xfrm>
          <a:off x="0" y="1584968"/>
          <a:ext cx="1950719" cy="1440880"/>
        </a:xfrm>
        <a:prstGeom prst="roundRect">
          <a:avLst/>
        </a:prstGeom>
        <a:solidFill>
          <a:srgbClr val="BCCC4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b="1" kern="1200" dirty="0"/>
            <a:t>Axonal model</a:t>
          </a:r>
        </a:p>
      </dsp:txBody>
      <dsp:txXfrm>
        <a:off x="70338" y="1655306"/>
        <a:ext cx="1810043" cy="1300204"/>
      </dsp:txXfrm>
    </dsp:sp>
    <dsp:sp modelId="{415960B9-F769-43B8-B960-1859E18CC69F}">
      <dsp:nvSpPr>
        <dsp:cNvPr id="0" name=""/>
        <dsp:cNvSpPr/>
      </dsp:nvSpPr>
      <dsp:spPr>
        <a:xfrm>
          <a:off x="1950719" y="3169937"/>
          <a:ext cx="2926079" cy="1440880"/>
        </a:xfrm>
        <a:prstGeom prst="rightArrow">
          <a:avLst>
            <a:gd name="adj1" fmla="val 75000"/>
            <a:gd name="adj2" fmla="val 50000"/>
          </a:avLst>
        </a:prstGeom>
        <a:solidFill>
          <a:srgbClr val="A3D2EC">
            <a:alpha val="90000"/>
          </a:srgbClr>
        </a:solidFill>
        <a:ln w="12700" cap="flat" cmpd="sng" algn="ctr">
          <a:solidFill>
            <a:schemeClr val="accent5">
              <a:tint val="40000"/>
              <a:alpha val="90000"/>
              <a:hueOff val="-6739762"/>
              <a:satOff val="-22832"/>
              <a:lumOff val="-29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BDNF signalling -&gt; synapse and neuron state metrics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Spatial BDNF isoform concentrations</a:t>
          </a:r>
        </a:p>
      </dsp:txBody>
      <dsp:txXfrm>
        <a:off x="1950719" y="3350047"/>
        <a:ext cx="2385749" cy="1080660"/>
      </dsp:txXfrm>
    </dsp:sp>
    <dsp:sp modelId="{7D917739-62D6-4E6E-8785-05994639B13D}">
      <dsp:nvSpPr>
        <dsp:cNvPr id="0" name=""/>
        <dsp:cNvSpPr/>
      </dsp:nvSpPr>
      <dsp:spPr>
        <a:xfrm>
          <a:off x="0" y="3169937"/>
          <a:ext cx="1950719" cy="1440880"/>
        </a:xfrm>
        <a:prstGeom prst="roundRect">
          <a:avLst/>
        </a:prstGeom>
        <a:solidFill>
          <a:srgbClr val="50B8E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b="1" kern="1200" dirty="0"/>
            <a:t>Exogenous model</a:t>
          </a:r>
        </a:p>
      </dsp:txBody>
      <dsp:txXfrm>
        <a:off x="70338" y="3240275"/>
        <a:ext cx="1810043" cy="130020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BA7364-C0B6-40C6-BA73-54867FDD9E17}">
      <dsp:nvSpPr>
        <dsp:cNvPr id="0" name=""/>
        <dsp:cNvSpPr/>
      </dsp:nvSpPr>
      <dsp:spPr>
        <a:xfrm>
          <a:off x="1950719" y="0"/>
          <a:ext cx="2926079" cy="1440880"/>
        </a:xfrm>
        <a:prstGeom prst="rightArrow">
          <a:avLst>
            <a:gd name="adj1" fmla="val 75000"/>
            <a:gd name="adj2" fmla="val 50000"/>
          </a:avLst>
        </a:prstGeom>
        <a:solidFill>
          <a:srgbClr val="F98585"/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Expressed and processed BDNF cargos for FAT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Spatial dendritic BDNF secretion</a:t>
          </a:r>
        </a:p>
      </dsp:txBody>
      <dsp:txXfrm>
        <a:off x="1950719" y="180110"/>
        <a:ext cx="2385749" cy="1080660"/>
      </dsp:txXfrm>
    </dsp:sp>
    <dsp:sp modelId="{B8505B9B-FE71-45ED-B879-9C6DF210AE09}">
      <dsp:nvSpPr>
        <dsp:cNvPr id="0" name=""/>
        <dsp:cNvSpPr/>
      </dsp:nvSpPr>
      <dsp:spPr>
        <a:xfrm>
          <a:off x="0" y="0"/>
          <a:ext cx="1950719" cy="1440880"/>
        </a:xfrm>
        <a:prstGeom prst="roundRect">
          <a:avLst/>
        </a:prstGeom>
        <a:solidFill>
          <a:srgbClr val="F9444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b="1" kern="1200" dirty="0"/>
            <a:t>Somatic model</a:t>
          </a:r>
        </a:p>
      </dsp:txBody>
      <dsp:txXfrm>
        <a:off x="70338" y="70338"/>
        <a:ext cx="1810043" cy="1300204"/>
      </dsp:txXfrm>
    </dsp:sp>
    <dsp:sp modelId="{E10DD3AA-4F25-4CF9-BFC9-6475889F3694}">
      <dsp:nvSpPr>
        <dsp:cNvPr id="0" name=""/>
        <dsp:cNvSpPr/>
      </dsp:nvSpPr>
      <dsp:spPr>
        <a:xfrm>
          <a:off x="1950719" y="1584968"/>
          <a:ext cx="2926079" cy="1440880"/>
        </a:xfrm>
        <a:prstGeom prst="rightArrow">
          <a:avLst>
            <a:gd name="adj1" fmla="val 75000"/>
            <a:gd name="adj2" fmla="val 50000"/>
          </a:avLst>
        </a:prstGeom>
        <a:solidFill>
          <a:srgbClr val="DAE5A0">
            <a:alpha val="90000"/>
          </a:srgbClr>
        </a:solidFill>
        <a:ln w="12700" cap="flat" cmpd="sng" algn="ctr">
          <a:solidFill>
            <a:schemeClr val="accent5">
              <a:tint val="40000"/>
              <a:alpha val="90000"/>
              <a:hueOff val="-3369881"/>
              <a:satOff val="-11416"/>
              <a:lumOff val="-146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/>
            <a:t>Spatial secretion of BDNF after FAT</a:t>
          </a:r>
        </a:p>
      </dsp:txBody>
      <dsp:txXfrm>
        <a:off x="1950719" y="1765078"/>
        <a:ext cx="2385749" cy="1080660"/>
      </dsp:txXfrm>
    </dsp:sp>
    <dsp:sp modelId="{CC331711-7D71-48D5-BCB5-C853E3C85681}">
      <dsp:nvSpPr>
        <dsp:cNvPr id="0" name=""/>
        <dsp:cNvSpPr/>
      </dsp:nvSpPr>
      <dsp:spPr>
        <a:xfrm>
          <a:off x="0" y="1584968"/>
          <a:ext cx="1950719" cy="1440880"/>
        </a:xfrm>
        <a:prstGeom prst="roundRect">
          <a:avLst/>
        </a:prstGeom>
        <a:solidFill>
          <a:srgbClr val="BCCC4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b="1" kern="1200" dirty="0"/>
            <a:t>Axonal model</a:t>
          </a:r>
        </a:p>
      </dsp:txBody>
      <dsp:txXfrm>
        <a:off x="70338" y="1655306"/>
        <a:ext cx="1810043" cy="1300204"/>
      </dsp:txXfrm>
    </dsp:sp>
    <dsp:sp modelId="{415960B9-F769-43B8-B960-1859E18CC69F}">
      <dsp:nvSpPr>
        <dsp:cNvPr id="0" name=""/>
        <dsp:cNvSpPr/>
      </dsp:nvSpPr>
      <dsp:spPr>
        <a:xfrm>
          <a:off x="1950719" y="3169937"/>
          <a:ext cx="2926079" cy="1440880"/>
        </a:xfrm>
        <a:prstGeom prst="rightArrow">
          <a:avLst>
            <a:gd name="adj1" fmla="val 75000"/>
            <a:gd name="adj2" fmla="val 50000"/>
          </a:avLst>
        </a:prstGeom>
        <a:solidFill>
          <a:srgbClr val="A3D2EC">
            <a:alpha val="90000"/>
          </a:srgbClr>
        </a:solidFill>
        <a:ln w="12700" cap="flat" cmpd="sng" algn="ctr">
          <a:solidFill>
            <a:schemeClr val="accent5">
              <a:tint val="40000"/>
              <a:alpha val="90000"/>
              <a:hueOff val="-6739762"/>
              <a:satOff val="-22832"/>
              <a:lumOff val="-29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BDNF signalling -&gt; synapse and neuron state metrics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Spatial BDNF isoform concentrations</a:t>
          </a:r>
        </a:p>
      </dsp:txBody>
      <dsp:txXfrm>
        <a:off x="1950719" y="3350047"/>
        <a:ext cx="2385749" cy="1080660"/>
      </dsp:txXfrm>
    </dsp:sp>
    <dsp:sp modelId="{7D917739-62D6-4E6E-8785-05994639B13D}">
      <dsp:nvSpPr>
        <dsp:cNvPr id="0" name=""/>
        <dsp:cNvSpPr/>
      </dsp:nvSpPr>
      <dsp:spPr>
        <a:xfrm>
          <a:off x="0" y="3169937"/>
          <a:ext cx="1950719" cy="1440880"/>
        </a:xfrm>
        <a:prstGeom prst="roundRect">
          <a:avLst/>
        </a:prstGeom>
        <a:solidFill>
          <a:srgbClr val="50B8E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b="1" kern="1200" dirty="0"/>
            <a:t>Exogenous model</a:t>
          </a:r>
        </a:p>
      </dsp:txBody>
      <dsp:txXfrm>
        <a:off x="70338" y="3240275"/>
        <a:ext cx="1810043" cy="13002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7E6B4-6781-2E39-9575-2A3C0D547F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FAB6C9C-0D8A-2436-DAF2-CF088E70B5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4C6E53-857C-05EA-69A1-5CC5AD80C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1B219-F68E-DA4A-9326-925E07B4D434}" type="datetimeFigureOut">
              <a:rPr lang="en-US" smtClean="0"/>
              <a:t>4/29/2022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871F7B-97FB-EFD3-21A5-B1F419C179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05C223-F95E-1DD2-193E-D45F6E8F9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3B9BC-0F21-D041-949F-B6627B2AD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667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70A943-4E9B-EF30-CFDE-22915843A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A0A7E3-3680-CC5A-4BFE-D965ABDFF7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DAE5F9-5F26-03AE-313F-69142AF29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1B219-F68E-DA4A-9326-925E07B4D434}" type="datetimeFigureOut">
              <a:rPr lang="en-US" smtClean="0"/>
              <a:t>4/29/2022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8FCE7A-91D5-280B-10E9-7178C331F3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EA88C2-8882-1E99-41AF-DC9616E94E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3B9BC-0F21-D041-949F-B6627B2AD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253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C026941-5951-72C1-2C2A-8DF6D2D7A4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F4AD5F-7D54-F7FB-6BCE-84328B5695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5EFEEA-B4F2-E5E6-B06F-5C28AA9998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1B219-F68E-DA4A-9326-925E07B4D434}" type="datetimeFigureOut">
              <a:rPr lang="en-US" smtClean="0"/>
              <a:t>4/29/2022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BE9A61-5A5B-253C-ED8C-46F9AE24B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A0881E-9958-2052-E87B-C28242629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3B9BC-0F21-D041-949F-B6627B2AD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506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89344A-DC51-1037-4B47-B9DA14F3C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78D452-09CB-243E-6A42-0B5D129CED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E4933F-129C-E456-CF72-B6BF4395AB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1B219-F68E-DA4A-9326-925E07B4D434}" type="datetimeFigureOut">
              <a:rPr lang="en-US" smtClean="0"/>
              <a:t>4/29/2022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AF1234-FE60-3FDF-B3CF-7CE3ED642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DD8C68-EE35-5C0D-5F68-038D3E5FE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3B9BC-0F21-D041-949F-B6627B2AD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63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86FB22-9110-03A7-2C5B-ABDBE62362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07C4F3-C61C-0C17-7297-07AC3A0CD1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6A585-6CFA-AB0E-D786-C5D6C3D13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1B219-F68E-DA4A-9326-925E07B4D434}" type="datetimeFigureOut">
              <a:rPr lang="en-US" smtClean="0"/>
              <a:t>4/29/2022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6660E7-C89E-6781-527D-60508DBDDF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82A068-730D-B6F2-8BD0-B18056420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3B9BC-0F21-D041-949F-B6627B2AD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688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8E14A-A81F-0FDF-D3B6-2A7132C74E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0F1E4B-7CD4-7124-9E54-14C240B460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A4B409-9CD9-0355-0221-52244A8DD6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6CA42E-0A92-B4B7-E798-F15EA41439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1B219-F68E-DA4A-9326-925E07B4D434}" type="datetimeFigureOut">
              <a:rPr lang="en-US" smtClean="0"/>
              <a:t>4/29/2022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19775C-5A2F-141E-66AD-874F63876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FEACE4-D2BB-F9C1-8D56-B5597A1F5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3B9BC-0F21-D041-949F-B6627B2AD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657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747B9F-8374-5577-176D-7326B6E29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9F85EA-0F38-3008-B9FE-F1C0F2038D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10254B-6183-0908-5620-D7F3CB4873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CAB07BF-C257-04A7-6F39-AB3DD3C774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FFDBBA0-2363-9F9D-2AF5-542EDF9FF6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0A1AD8B-E5F7-C240-AEA7-BE592F30D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1B219-F68E-DA4A-9326-925E07B4D434}" type="datetimeFigureOut">
              <a:rPr lang="en-US" smtClean="0"/>
              <a:t>4/29/2022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89A07F2-2A73-6CC5-CF33-C5647BE57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8136EE3-6443-9D8C-994F-3D804D4AA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3B9BC-0F21-D041-949F-B6627B2AD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361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2D81AF-C71B-C8B6-AC80-461A21DCAA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0489E6-2EFA-8EC8-45C4-EB14323B6B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1B219-F68E-DA4A-9326-925E07B4D434}" type="datetimeFigureOut">
              <a:rPr lang="en-US" smtClean="0"/>
              <a:t>4/29/2022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F492E5-1B42-0C65-CC89-28602D2A8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7037D6-0C31-4002-6990-DF5C32BE3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3B9BC-0F21-D041-949F-B6627B2AD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362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7274F1-FE13-D11F-EEDA-EDC5CDAB82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1B219-F68E-DA4A-9326-925E07B4D434}" type="datetimeFigureOut">
              <a:rPr lang="en-US" smtClean="0"/>
              <a:t>4/29/2022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A3525A1-6579-F65E-06FB-A6FF8C4D9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253EE0-7CB1-FDBD-2FDC-26C067F85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3B9BC-0F21-D041-949F-B6627B2AD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920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E26BC1-BDFF-652F-1866-30EA1E497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CA8943-F274-4D3C-ABFE-727BE72490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6FA87C-2F86-8D39-545C-4B44780902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06867A-5A96-0B0B-A62F-FECFC7B98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1B219-F68E-DA4A-9326-925E07B4D434}" type="datetimeFigureOut">
              <a:rPr lang="en-US" smtClean="0"/>
              <a:t>4/29/2022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7A7BCE-98EC-A0E2-F041-4ABEB228C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046B6B-8FA0-C773-EAF8-27033E620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3B9BC-0F21-D041-949F-B6627B2AD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468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5D4CDF-0145-CB56-DF0B-3B87B1F94D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AB3D2DA-168B-3B73-2A9A-D09AF358FE1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962BD3-35FE-89A5-6D54-65EC3FFE67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5C8442-A969-8205-54CD-B49F18CAC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1B219-F68E-DA4A-9326-925E07B4D434}" type="datetimeFigureOut">
              <a:rPr lang="en-US" smtClean="0"/>
              <a:t>4/29/2022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0D9FCF-7234-5604-1C86-0883B3440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836D9D-C435-8748-B6AA-B09F04573F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3B9BC-0F21-D041-949F-B6627B2AD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299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D8C7C7-7378-DFBF-4A98-28F7E6DFC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16AA20-BECF-5232-6304-F269BB759E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13561A-23B9-CC70-A971-6C76C36B24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71B219-F68E-DA4A-9326-925E07B4D434}" type="datetimeFigureOut">
              <a:rPr lang="en-US" smtClean="0"/>
              <a:t>4/29/2022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C92DEA-39CD-22FF-FBF1-F1FB6F9F2C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9B8D59-B06D-062F-D66B-77B1588EE4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3B9BC-0F21-D041-949F-B6627B2AD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569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2.png"/><Relationship Id="rId5" Type="http://schemas.openxmlformats.org/officeDocument/2006/relationships/diagramLayout" Target="../diagrams/layout1.xml"/><Relationship Id="rId10" Type="http://schemas.openxmlformats.org/officeDocument/2006/relationships/image" Target="../media/image5.png"/><Relationship Id="rId4" Type="http://schemas.openxmlformats.org/officeDocument/2006/relationships/diagramData" Target="../diagrams/data1.xml"/><Relationship Id="rId9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10" Type="http://schemas.openxmlformats.org/officeDocument/2006/relationships/image" Target="../media/image5.png"/><Relationship Id="rId4" Type="http://schemas.openxmlformats.org/officeDocument/2006/relationships/diagramData" Target="../diagrams/data2.xml"/><Relationship Id="rId9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6"/>
          <p:cNvSpPr>
            <a:spLocks noChangeArrowheads="1"/>
          </p:cNvSpPr>
          <p:nvPr/>
        </p:nvSpPr>
        <p:spPr bwMode="auto">
          <a:xfrm>
            <a:off x="1143000" y="5369124"/>
            <a:ext cx="637424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2400" b="1" dirty="0">
                <a:latin typeface="Calibri" pitchFamily="34" charset="0"/>
              </a:rPr>
              <a:t>Mahir Taher,</a:t>
            </a:r>
          </a:p>
          <a:p>
            <a:r>
              <a:rPr lang="en-US" altLang="en-US" sz="2400" b="1" dirty="0">
                <a:latin typeface="Calibri" pitchFamily="34" charset="0"/>
              </a:rPr>
              <a:t>Supervised by Dr Adam Noel and Dr Anne Straube</a:t>
            </a:r>
            <a:endParaRPr lang="en-US" altLang="en-US" sz="2400" dirty="0"/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1143000" y="4574219"/>
            <a:ext cx="9409386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GB" sz="3600" dirty="0"/>
              <a:t>Progress review 5</a:t>
            </a:r>
          </a:p>
          <a:p>
            <a:endParaRPr lang="en-US" altLang="en-US" sz="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32657"/>
            <a:ext cx="9906000" cy="1053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689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32657"/>
            <a:ext cx="9906000" cy="1053289"/>
          </a:xfrm>
          <a:prstGeom prst="rect">
            <a:avLst/>
          </a:prstGeom>
        </p:spPr>
      </p:pic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1143000" y="396082"/>
            <a:ext cx="799886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3600" b="1" dirty="0">
                <a:latin typeface="Calibri" pitchFamily="34" charset="0"/>
              </a:rPr>
              <a:t>BDNF Signalling</a:t>
            </a:r>
            <a:endParaRPr lang="en-US" altLang="en-US" sz="2400" dirty="0"/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EA4F7B13-AA36-4042-B689-F4CD55AA00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802" y="1449370"/>
            <a:ext cx="9798395" cy="5012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95570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32657"/>
            <a:ext cx="9906000" cy="1053289"/>
          </a:xfrm>
          <a:prstGeom prst="rect">
            <a:avLst/>
          </a:prstGeom>
        </p:spPr>
      </p:pic>
      <p:sp>
        <p:nvSpPr>
          <p:cNvPr id="10" name="Rectangle 14">
            <a:extLst>
              <a:ext uri="{FF2B5EF4-FFF2-40B4-BE49-F238E27FC236}">
                <a16:creationId xmlns:a16="http://schemas.microsoft.com/office/drawing/2014/main" id="{8926BC3A-0E59-4A17-9F7B-5579B86CB4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396082"/>
            <a:ext cx="7998863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GB" sz="3200" dirty="0"/>
              <a:t>Broader model scheme</a:t>
            </a:r>
          </a:p>
          <a:p>
            <a:endParaRPr lang="en-US" altLang="en-US" sz="24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F2B426A-27BC-4E33-9448-732A52472E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1345" y="1444392"/>
            <a:ext cx="4390655" cy="5477033"/>
          </a:xfrm>
          <a:prstGeom prst="rect">
            <a:avLst/>
          </a:prstGeom>
        </p:spPr>
      </p:pic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921E515E-D200-4E6E-83B3-217C0EFFC943}"/>
              </a:ext>
            </a:extLst>
          </p:cNvPr>
          <p:cNvGraphicFramePr/>
          <p:nvPr/>
        </p:nvGraphicFramePr>
        <p:xfrm>
          <a:off x="2924547" y="2247182"/>
          <a:ext cx="4876799" cy="46108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18" name="Group 17">
            <a:extLst>
              <a:ext uri="{FF2B5EF4-FFF2-40B4-BE49-F238E27FC236}">
                <a16:creationId xmlns:a16="http://schemas.microsoft.com/office/drawing/2014/main" id="{EC5D1240-7539-4CA8-9E4B-679EB6F99CE6}"/>
              </a:ext>
            </a:extLst>
          </p:cNvPr>
          <p:cNvGrpSpPr/>
          <p:nvPr/>
        </p:nvGrpSpPr>
        <p:grpSpPr>
          <a:xfrm>
            <a:off x="0" y="2242203"/>
            <a:ext cx="2926079" cy="1440880"/>
            <a:chOff x="1950719" y="0"/>
            <a:chExt cx="2926079" cy="1440880"/>
          </a:xfrm>
          <a:solidFill>
            <a:srgbClr val="F98585"/>
          </a:solidFill>
        </p:grpSpPr>
        <p:sp>
          <p:nvSpPr>
            <p:cNvPr id="19" name="Arrow: Right 18">
              <a:extLst>
                <a:ext uri="{FF2B5EF4-FFF2-40B4-BE49-F238E27FC236}">
                  <a16:creationId xmlns:a16="http://schemas.microsoft.com/office/drawing/2014/main" id="{BF68B659-9129-4639-8FEA-2827F87C01B4}"/>
                </a:ext>
              </a:extLst>
            </p:cNvPr>
            <p:cNvSpPr/>
            <p:nvPr/>
          </p:nvSpPr>
          <p:spPr>
            <a:xfrm>
              <a:off x="1950719" y="0"/>
              <a:ext cx="2926079" cy="1440880"/>
            </a:xfrm>
            <a:prstGeom prst="rightArrow">
              <a:avLst>
                <a:gd name="adj1" fmla="val 75000"/>
                <a:gd name="adj2" fmla="val 50000"/>
              </a:avLst>
            </a:prstGeom>
            <a:grpFill/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Arrow: Right 4">
              <a:extLst>
                <a:ext uri="{FF2B5EF4-FFF2-40B4-BE49-F238E27FC236}">
                  <a16:creationId xmlns:a16="http://schemas.microsoft.com/office/drawing/2014/main" id="{8ACC28A6-A052-42D9-A8F2-57545D657C80}"/>
                </a:ext>
              </a:extLst>
            </p:cNvPr>
            <p:cNvSpPr txBox="1"/>
            <p:nvPr/>
          </p:nvSpPr>
          <p:spPr>
            <a:xfrm>
              <a:off x="1950719" y="180110"/>
              <a:ext cx="2385749" cy="108066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160" tIns="10160" rIns="10160" bIns="10160" numCol="1" spcCol="1270" anchor="t" anchorCtr="0">
              <a:noAutofit/>
            </a:bodyPr>
            <a:lstStyle/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GB" kern="1200" dirty="0"/>
                <a:t>BDNF expression rate</a:t>
              </a:r>
            </a:p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GB" dirty="0"/>
                <a:t>Endocytosed BDNF</a:t>
              </a:r>
              <a:endParaRPr lang="en-GB" kern="1200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488AFEF-4471-4FE9-8E7D-E62D2734823B}"/>
              </a:ext>
            </a:extLst>
          </p:cNvPr>
          <p:cNvGrpSpPr/>
          <p:nvPr/>
        </p:nvGrpSpPr>
        <p:grpSpPr>
          <a:xfrm>
            <a:off x="0" y="3863193"/>
            <a:ext cx="2926079" cy="1440880"/>
            <a:chOff x="1950719" y="1584968"/>
            <a:chExt cx="2926079" cy="1440880"/>
          </a:xfrm>
          <a:solidFill>
            <a:srgbClr val="DAE5A0"/>
          </a:solidFill>
        </p:grpSpPr>
        <p:sp>
          <p:nvSpPr>
            <p:cNvPr id="22" name="Arrow: Right 21">
              <a:extLst>
                <a:ext uri="{FF2B5EF4-FFF2-40B4-BE49-F238E27FC236}">
                  <a16:creationId xmlns:a16="http://schemas.microsoft.com/office/drawing/2014/main" id="{E0690930-82FA-469B-99D7-7C1D9D9B5A7F}"/>
                </a:ext>
              </a:extLst>
            </p:cNvPr>
            <p:cNvSpPr/>
            <p:nvPr/>
          </p:nvSpPr>
          <p:spPr>
            <a:xfrm>
              <a:off x="1950719" y="1584968"/>
              <a:ext cx="2926079" cy="1440880"/>
            </a:xfrm>
            <a:prstGeom prst="rightArrow">
              <a:avLst>
                <a:gd name="adj1" fmla="val 75000"/>
                <a:gd name="adj2" fmla="val 50000"/>
              </a:avLst>
            </a:prstGeom>
            <a:grpFill/>
          </p:spPr>
          <p:style>
            <a:lnRef idx="2">
              <a:schemeClr val="accent5">
                <a:tint val="40000"/>
                <a:alpha val="90000"/>
                <a:hueOff val="-3369881"/>
                <a:satOff val="-11416"/>
                <a:lumOff val="-1464"/>
                <a:alphaOff val="0"/>
              </a:schemeClr>
            </a:lnRef>
            <a:fillRef idx="1">
              <a:schemeClr val="accent5">
                <a:tint val="40000"/>
                <a:alpha val="90000"/>
                <a:hueOff val="-3369881"/>
                <a:satOff val="-11416"/>
                <a:lumOff val="-1464"/>
                <a:alphaOff val="0"/>
              </a:schemeClr>
            </a:fillRef>
            <a:effectRef idx="0">
              <a:schemeClr val="accent5">
                <a:tint val="40000"/>
                <a:alpha val="90000"/>
                <a:hueOff val="-3369881"/>
                <a:satOff val="-11416"/>
                <a:lumOff val="-1464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Arrow: Right 4">
              <a:extLst>
                <a:ext uri="{FF2B5EF4-FFF2-40B4-BE49-F238E27FC236}">
                  <a16:creationId xmlns:a16="http://schemas.microsoft.com/office/drawing/2014/main" id="{43B3206A-6098-40DC-B2A8-45BCDE8E7ACA}"/>
                </a:ext>
              </a:extLst>
            </p:cNvPr>
            <p:cNvSpPr txBox="1"/>
            <p:nvPr/>
          </p:nvSpPr>
          <p:spPr>
            <a:xfrm>
              <a:off x="1950720" y="1765078"/>
              <a:ext cx="2217420" cy="108066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700" tIns="12700" rIns="12700" bIns="12700" numCol="1" spcCol="1270" anchor="t" anchorCtr="0">
              <a:noAutofit/>
            </a:bodyPr>
            <a:lstStyle/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GB" sz="2000" kern="1200" dirty="0"/>
                <a:t>BDNF cargos for FAT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64A1D77-F836-45DB-931B-8621C8088B92}"/>
              </a:ext>
            </a:extLst>
          </p:cNvPr>
          <p:cNvGrpSpPr/>
          <p:nvPr/>
        </p:nvGrpSpPr>
        <p:grpSpPr>
          <a:xfrm>
            <a:off x="0" y="5417120"/>
            <a:ext cx="2926079" cy="1440880"/>
            <a:chOff x="1950719" y="3169937"/>
            <a:chExt cx="2926079" cy="1440880"/>
          </a:xfrm>
          <a:solidFill>
            <a:srgbClr val="A3D2EC"/>
          </a:solidFill>
        </p:grpSpPr>
        <p:sp>
          <p:nvSpPr>
            <p:cNvPr id="28" name="Arrow: Right 27">
              <a:extLst>
                <a:ext uri="{FF2B5EF4-FFF2-40B4-BE49-F238E27FC236}">
                  <a16:creationId xmlns:a16="http://schemas.microsoft.com/office/drawing/2014/main" id="{BABA3631-F68D-442A-938E-DFCB69B03755}"/>
                </a:ext>
              </a:extLst>
            </p:cNvPr>
            <p:cNvSpPr/>
            <p:nvPr/>
          </p:nvSpPr>
          <p:spPr>
            <a:xfrm>
              <a:off x="1950719" y="3169937"/>
              <a:ext cx="2926079" cy="1440880"/>
            </a:xfrm>
            <a:prstGeom prst="rightArrow">
              <a:avLst>
                <a:gd name="adj1" fmla="val 75000"/>
                <a:gd name="adj2" fmla="val 50000"/>
              </a:avLst>
            </a:prstGeom>
            <a:grpFill/>
          </p:spPr>
          <p:style>
            <a:lnRef idx="2">
              <a:schemeClr val="accent5">
                <a:tint val="40000"/>
                <a:alpha val="90000"/>
                <a:hueOff val="-6739762"/>
                <a:satOff val="-22832"/>
                <a:lumOff val="-2928"/>
                <a:alphaOff val="0"/>
              </a:schemeClr>
            </a:lnRef>
            <a:fillRef idx="1">
              <a:schemeClr val="accent5">
                <a:tint val="40000"/>
                <a:alpha val="90000"/>
                <a:hueOff val="-6739762"/>
                <a:satOff val="-22832"/>
                <a:lumOff val="-2928"/>
                <a:alphaOff val="0"/>
              </a:schemeClr>
            </a:fillRef>
            <a:effectRef idx="0">
              <a:schemeClr val="accent5">
                <a:tint val="40000"/>
                <a:alpha val="90000"/>
                <a:hueOff val="-6739762"/>
                <a:satOff val="-22832"/>
                <a:lumOff val="-2928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9" name="Arrow: Right 4">
              <a:extLst>
                <a:ext uri="{FF2B5EF4-FFF2-40B4-BE49-F238E27FC236}">
                  <a16:creationId xmlns:a16="http://schemas.microsoft.com/office/drawing/2014/main" id="{64759AF8-3108-4568-B17E-60AB9F73D9D9}"/>
                </a:ext>
              </a:extLst>
            </p:cNvPr>
            <p:cNvSpPr txBox="1"/>
            <p:nvPr/>
          </p:nvSpPr>
          <p:spPr>
            <a:xfrm>
              <a:off x="1950719" y="3350047"/>
              <a:ext cx="2385749" cy="108066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160" tIns="10160" rIns="10160" bIns="10160" numCol="1" spcCol="1270" anchor="t" anchorCtr="0">
              <a:noAutofit/>
            </a:bodyPr>
            <a:lstStyle/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GB" sz="1600" kern="1200" dirty="0"/>
                <a:t>Spatial secretion of BDNF from dendrites and post-FAT</a:t>
              </a:r>
            </a:p>
          </p:txBody>
        </p:sp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DA230938-20DB-4C35-818E-3C6B3A5C0E6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9008" y="1416212"/>
            <a:ext cx="822441" cy="726412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7F65A325-C2ED-4FA2-9C45-94676A2F52B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053983" y="1380967"/>
            <a:ext cx="916286" cy="734594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73A63533-1ADC-421D-A0A1-AEC49A1076C0}"/>
              </a:ext>
            </a:extLst>
          </p:cNvPr>
          <p:cNvSpPr txBox="1"/>
          <p:nvPr/>
        </p:nvSpPr>
        <p:spPr>
          <a:xfrm>
            <a:off x="1156707" y="1467943"/>
            <a:ext cx="34097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Inputs</a:t>
            </a:r>
            <a:endParaRPr lang="en-GB" b="1" dirty="0"/>
          </a:p>
          <a:p>
            <a:endParaRPr lang="en-GB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3CF5B38-6E7E-443B-9B32-100A4A4BA8AA}"/>
              </a:ext>
            </a:extLst>
          </p:cNvPr>
          <p:cNvSpPr txBox="1"/>
          <p:nvPr/>
        </p:nvSpPr>
        <p:spPr>
          <a:xfrm>
            <a:off x="5979741" y="1484093"/>
            <a:ext cx="34097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Outputs</a:t>
            </a:r>
            <a:endParaRPr lang="en-GB" b="1" dirty="0"/>
          </a:p>
          <a:p>
            <a:endParaRPr lang="en-GB" dirty="0"/>
          </a:p>
        </p:txBody>
      </p:sp>
      <p:pic>
        <p:nvPicPr>
          <p:cNvPr id="24" name="Picture 23" descr="Diagram&#10;&#10;Description automatically generated">
            <a:extLst>
              <a:ext uri="{FF2B5EF4-FFF2-40B4-BE49-F238E27FC236}">
                <a16:creationId xmlns:a16="http://schemas.microsoft.com/office/drawing/2014/main" id="{76DF560C-1B5E-4EB5-92D4-D7A94E84103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186834" y="2857760"/>
            <a:ext cx="5902758" cy="301966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2D2F3D3-D0EA-4D28-89A4-14FE0C2947CD}"/>
              </a:ext>
            </a:extLst>
          </p:cNvPr>
          <p:cNvSpPr/>
          <p:nvPr/>
        </p:nvSpPr>
        <p:spPr>
          <a:xfrm>
            <a:off x="9608" y="3741529"/>
            <a:ext cx="7791736" cy="3073043"/>
          </a:xfrm>
          <a:prstGeom prst="rect">
            <a:avLst/>
          </a:prstGeom>
          <a:noFill/>
          <a:ln w="762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727599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32657"/>
            <a:ext cx="9906000" cy="1053289"/>
          </a:xfrm>
          <a:prstGeom prst="rect">
            <a:avLst/>
          </a:prstGeom>
        </p:spPr>
      </p:pic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2351088" y="1627188"/>
            <a:ext cx="89768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3100">
                <a:solidFill>
                  <a:srgbClr val="000000"/>
                </a:solidFill>
                <a:latin typeface="Calibri" pitchFamily="34" charset="0"/>
              </a:rPr>
              <a:t> </a:t>
            </a:r>
            <a:endParaRPr lang="en-US" alt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25E61E3-937B-4074-83C0-11BD302552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35738"/>
            <a:ext cx="5625575" cy="3375345"/>
          </a:xfrm>
          <a:prstGeom prst="rect">
            <a:avLst/>
          </a:prstGeom>
        </p:spPr>
      </p:pic>
      <p:sp>
        <p:nvSpPr>
          <p:cNvPr id="13" name="Arrow: Right 12">
            <a:extLst>
              <a:ext uri="{FF2B5EF4-FFF2-40B4-BE49-F238E27FC236}">
                <a16:creationId xmlns:a16="http://schemas.microsoft.com/office/drawing/2014/main" id="{D0BCBFAC-983D-4AB8-A69A-60707B21BBEB}"/>
              </a:ext>
            </a:extLst>
          </p:cNvPr>
          <p:cNvSpPr/>
          <p:nvPr/>
        </p:nvSpPr>
        <p:spPr>
          <a:xfrm>
            <a:off x="5797550" y="3555120"/>
            <a:ext cx="596900" cy="477054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91D15D6-28C5-4A4A-A095-74448F93B7C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853" t="18105" r="4120" b="501"/>
          <a:stretch/>
        </p:blipFill>
        <p:spPr>
          <a:xfrm>
            <a:off x="6566427" y="1727213"/>
            <a:ext cx="4980549" cy="3923460"/>
          </a:xfrm>
          <a:prstGeom prst="rect">
            <a:avLst/>
          </a:prstGeom>
        </p:spPr>
      </p:pic>
      <p:sp>
        <p:nvSpPr>
          <p:cNvPr id="19" name="Rectangle 14">
            <a:extLst>
              <a:ext uri="{FF2B5EF4-FFF2-40B4-BE49-F238E27FC236}">
                <a16:creationId xmlns:a16="http://schemas.microsoft.com/office/drawing/2014/main" id="{6816A599-1A48-4CEC-9F3C-0865D17ED5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396082"/>
            <a:ext cx="7998863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GB" sz="3200" dirty="0"/>
              <a:t>Previous axonal transport model</a:t>
            </a:r>
          </a:p>
          <a:p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7203654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32657"/>
            <a:ext cx="9906000" cy="1053289"/>
          </a:xfrm>
          <a:prstGeom prst="rect">
            <a:avLst/>
          </a:prstGeom>
        </p:spPr>
      </p:pic>
      <p:sp>
        <p:nvSpPr>
          <p:cNvPr id="10" name="Rectangle 14">
            <a:extLst>
              <a:ext uri="{FF2B5EF4-FFF2-40B4-BE49-F238E27FC236}">
                <a16:creationId xmlns:a16="http://schemas.microsoft.com/office/drawing/2014/main" id="{8926BC3A-0E59-4A17-9F7B-5579B86CB4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396082"/>
            <a:ext cx="7998863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GB" sz="3200" dirty="0"/>
              <a:t>Broader model scheme</a:t>
            </a:r>
          </a:p>
          <a:p>
            <a:endParaRPr lang="en-US" altLang="en-US" sz="24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F2B426A-27BC-4E33-9448-732A52472E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1345" y="1444392"/>
            <a:ext cx="4390655" cy="5477033"/>
          </a:xfrm>
          <a:prstGeom prst="rect">
            <a:avLst/>
          </a:prstGeom>
        </p:spPr>
      </p:pic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921E515E-D200-4E6E-83B3-217C0EFFC943}"/>
              </a:ext>
            </a:extLst>
          </p:cNvPr>
          <p:cNvGraphicFramePr/>
          <p:nvPr/>
        </p:nvGraphicFramePr>
        <p:xfrm>
          <a:off x="2924547" y="2247182"/>
          <a:ext cx="4876799" cy="46108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18" name="Group 17">
            <a:extLst>
              <a:ext uri="{FF2B5EF4-FFF2-40B4-BE49-F238E27FC236}">
                <a16:creationId xmlns:a16="http://schemas.microsoft.com/office/drawing/2014/main" id="{EC5D1240-7539-4CA8-9E4B-679EB6F99CE6}"/>
              </a:ext>
            </a:extLst>
          </p:cNvPr>
          <p:cNvGrpSpPr/>
          <p:nvPr/>
        </p:nvGrpSpPr>
        <p:grpSpPr>
          <a:xfrm>
            <a:off x="0" y="2242203"/>
            <a:ext cx="2926079" cy="1440880"/>
            <a:chOff x="1950719" y="0"/>
            <a:chExt cx="2926079" cy="1440880"/>
          </a:xfrm>
          <a:solidFill>
            <a:srgbClr val="F98585"/>
          </a:solidFill>
        </p:grpSpPr>
        <p:sp>
          <p:nvSpPr>
            <p:cNvPr id="19" name="Arrow: Right 18">
              <a:extLst>
                <a:ext uri="{FF2B5EF4-FFF2-40B4-BE49-F238E27FC236}">
                  <a16:creationId xmlns:a16="http://schemas.microsoft.com/office/drawing/2014/main" id="{BF68B659-9129-4639-8FEA-2827F87C01B4}"/>
                </a:ext>
              </a:extLst>
            </p:cNvPr>
            <p:cNvSpPr/>
            <p:nvPr/>
          </p:nvSpPr>
          <p:spPr>
            <a:xfrm>
              <a:off x="1950719" y="0"/>
              <a:ext cx="2926079" cy="1440880"/>
            </a:xfrm>
            <a:prstGeom prst="rightArrow">
              <a:avLst>
                <a:gd name="adj1" fmla="val 75000"/>
                <a:gd name="adj2" fmla="val 50000"/>
              </a:avLst>
            </a:prstGeom>
            <a:grpFill/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Arrow: Right 4">
              <a:extLst>
                <a:ext uri="{FF2B5EF4-FFF2-40B4-BE49-F238E27FC236}">
                  <a16:creationId xmlns:a16="http://schemas.microsoft.com/office/drawing/2014/main" id="{8ACC28A6-A052-42D9-A8F2-57545D657C80}"/>
                </a:ext>
              </a:extLst>
            </p:cNvPr>
            <p:cNvSpPr txBox="1"/>
            <p:nvPr/>
          </p:nvSpPr>
          <p:spPr>
            <a:xfrm>
              <a:off x="1950719" y="180110"/>
              <a:ext cx="2385749" cy="108066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160" tIns="10160" rIns="10160" bIns="10160" numCol="1" spcCol="1270" anchor="t" anchorCtr="0">
              <a:noAutofit/>
            </a:bodyPr>
            <a:lstStyle/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GB" kern="1200" dirty="0"/>
                <a:t>BDNF expression rate</a:t>
              </a:r>
            </a:p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GB" dirty="0"/>
                <a:t>Endocytosed BDNF</a:t>
              </a:r>
              <a:endParaRPr lang="en-GB" kern="1200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488AFEF-4471-4FE9-8E7D-E62D2734823B}"/>
              </a:ext>
            </a:extLst>
          </p:cNvPr>
          <p:cNvGrpSpPr/>
          <p:nvPr/>
        </p:nvGrpSpPr>
        <p:grpSpPr>
          <a:xfrm>
            <a:off x="0" y="3863193"/>
            <a:ext cx="2926079" cy="1440880"/>
            <a:chOff x="1950719" y="1584968"/>
            <a:chExt cx="2926079" cy="1440880"/>
          </a:xfrm>
          <a:solidFill>
            <a:srgbClr val="DAE5A0"/>
          </a:solidFill>
        </p:grpSpPr>
        <p:sp>
          <p:nvSpPr>
            <p:cNvPr id="22" name="Arrow: Right 21">
              <a:extLst>
                <a:ext uri="{FF2B5EF4-FFF2-40B4-BE49-F238E27FC236}">
                  <a16:creationId xmlns:a16="http://schemas.microsoft.com/office/drawing/2014/main" id="{E0690930-82FA-469B-99D7-7C1D9D9B5A7F}"/>
                </a:ext>
              </a:extLst>
            </p:cNvPr>
            <p:cNvSpPr/>
            <p:nvPr/>
          </p:nvSpPr>
          <p:spPr>
            <a:xfrm>
              <a:off x="1950719" y="1584968"/>
              <a:ext cx="2926079" cy="1440880"/>
            </a:xfrm>
            <a:prstGeom prst="rightArrow">
              <a:avLst>
                <a:gd name="adj1" fmla="val 75000"/>
                <a:gd name="adj2" fmla="val 50000"/>
              </a:avLst>
            </a:prstGeom>
            <a:grpFill/>
          </p:spPr>
          <p:style>
            <a:lnRef idx="2">
              <a:schemeClr val="accent5">
                <a:tint val="40000"/>
                <a:alpha val="90000"/>
                <a:hueOff val="-3369881"/>
                <a:satOff val="-11416"/>
                <a:lumOff val="-1464"/>
                <a:alphaOff val="0"/>
              </a:schemeClr>
            </a:lnRef>
            <a:fillRef idx="1">
              <a:schemeClr val="accent5">
                <a:tint val="40000"/>
                <a:alpha val="90000"/>
                <a:hueOff val="-3369881"/>
                <a:satOff val="-11416"/>
                <a:lumOff val="-1464"/>
                <a:alphaOff val="0"/>
              </a:schemeClr>
            </a:fillRef>
            <a:effectRef idx="0">
              <a:schemeClr val="accent5">
                <a:tint val="40000"/>
                <a:alpha val="90000"/>
                <a:hueOff val="-3369881"/>
                <a:satOff val="-11416"/>
                <a:lumOff val="-1464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Arrow: Right 4">
              <a:extLst>
                <a:ext uri="{FF2B5EF4-FFF2-40B4-BE49-F238E27FC236}">
                  <a16:creationId xmlns:a16="http://schemas.microsoft.com/office/drawing/2014/main" id="{43B3206A-6098-40DC-B2A8-45BCDE8E7ACA}"/>
                </a:ext>
              </a:extLst>
            </p:cNvPr>
            <p:cNvSpPr txBox="1"/>
            <p:nvPr/>
          </p:nvSpPr>
          <p:spPr>
            <a:xfrm>
              <a:off x="1950720" y="1765078"/>
              <a:ext cx="2217420" cy="108066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700" tIns="12700" rIns="12700" bIns="12700" numCol="1" spcCol="1270" anchor="t" anchorCtr="0">
              <a:noAutofit/>
            </a:bodyPr>
            <a:lstStyle/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GB" sz="2000" kern="1200" dirty="0"/>
                <a:t>BDNF cargos for FAT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64A1D77-F836-45DB-931B-8621C8088B92}"/>
              </a:ext>
            </a:extLst>
          </p:cNvPr>
          <p:cNvGrpSpPr/>
          <p:nvPr/>
        </p:nvGrpSpPr>
        <p:grpSpPr>
          <a:xfrm>
            <a:off x="0" y="5417120"/>
            <a:ext cx="2926079" cy="1440880"/>
            <a:chOff x="1950719" y="3169937"/>
            <a:chExt cx="2926079" cy="1440880"/>
          </a:xfrm>
          <a:solidFill>
            <a:srgbClr val="A3D2EC"/>
          </a:solidFill>
        </p:grpSpPr>
        <p:sp>
          <p:nvSpPr>
            <p:cNvPr id="28" name="Arrow: Right 27">
              <a:extLst>
                <a:ext uri="{FF2B5EF4-FFF2-40B4-BE49-F238E27FC236}">
                  <a16:creationId xmlns:a16="http://schemas.microsoft.com/office/drawing/2014/main" id="{BABA3631-F68D-442A-938E-DFCB69B03755}"/>
                </a:ext>
              </a:extLst>
            </p:cNvPr>
            <p:cNvSpPr/>
            <p:nvPr/>
          </p:nvSpPr>
          <p:spPr>
            <a:xfrm>
              <a:off x="1950719" y="3169937"/>
              <a:ext cx="2926079" cy="1440880"/>
            </a:xfrm>
            <a:prstGeom prst="rightArrow">
              <a:avLst>
                <a:gd name="adj1" fmla="val 75000"/>
                <a:gd name="adj2" fmla="val 50000"/>
              </a:avLst>
            </a:prstGeom>
            <a:grpFill/>
          </p:spPr>
          <p:style>
            <a:lnRef idx="2">
              <a:schemeClr val="accent5">
                <a:tint val="40000"/>
                <a:alpha val="90000"/>
                <a:hueOff val="-6739762"/>
                <a:satOff val="-22832"/>
                <a:lumOff val="-2928"/>
                <a:alphaOff val="0"/>
              </a:schemeClr>
            </a:lnRef>
            <a:fillRef idx="1">
              <a:schemeClr val="accent5">
                <a:tint val="40000"/>
                <a:alpha val="90000"/>
                <a:hueOff val="-6739762"/>
                <a:satOff val="-22832"/>
                <a:lumOff val="-2928"/>
                <a:alphaOff val="0"/>
              </a:schemeClr>
            </a:fillRef>
            <a:effectRef idx="0">
              <a:schemeClr val="accent5">
                <a:tint val="40000"/>
                <a:alpha val="90000"/>
                <a:hueOff val="-6739762"/>
                <a:satOff val="-22832"/>
                <a:lumOff val="-2928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9" name="Arrow: Right 4">
              <a:extLst>
                <a:ext uri="{FF2B5EF4-FFF2-40B4-BE49-F238E27FC236}">
                  <a16:creationId xmlns:a16="http://schemas.microsoft.com/office/drawing/2014/main" id="{64759AF8-3108-4568-B17E-60AB9F73D9D9}"/>
                </a:ext>
              </a:extLst>
            </p:cNvPr>
            <p:cNvSpPr txBox="1"/>
            <p:nvPr/>
          </p:nvSpPr>
          <p:spPr>
            <a:xfrm>
              <a:off x="1950719" y="3350047"/>
              <a:ext cx="2385749" cy="108066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160" tIns="10160" rIns="10160" bIns="10160" numCol="1" spcCol="1270" anchor="t" anchorCtr="0">
              <a:noAutofit/>
            </a:bodyPr>
            <a:lstStyle/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GB" sz="1600" kern="1200" dirty="0"/>
                <a:t>Spatial secretion of BDNF from dendrites and post-FAT</a:t>
              </a:r>
            </a:p>
          </p:txBody>
        </p:sp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DA230938-20DB-4C35-818E-3C6B3A5C0E6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9008" y="1416212"/>
            <a:ext cx="822441" cy="726412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7F65A325-C2ED-4FA2-9C45-94676A2F52B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053983" y="1380967"/>
            <a:ext cx="916286" cy="734594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73A63533-1ADC-421D-A0A1-AEC49A1076C0}"/>
              </a:ext>
            </a:extLst>
          </p:cNvPr>
          <p:cNvSpPr txBox="1"/>
          <p:nvPr/>
        </p:nvSpPr>
        <p:spPr>
          <a:xfrm>
            <a:off x="1156707" y="1467943"/>
            <a:ext cx="34097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Inputs</a:t>
            </a:r>
            <a:endParaRPr lang="en-GB" b="1" dirty="0"/>
          </a:p>
          <a:p>
            <a:endParaRPr lang="en-GB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3CF5B38-6E7E-443B-9B32-100A4A4BA8AA}"/>
              </a:ext>
            </a:extLst>
          </p:cNvPr>
          <p:cNvSpPr txBox="1"/>
          <p:nvPr/>
        </p:nvSpPr>
        <p:spPr>
          <a:xfrm>
            <a:off x="5979741" y="1484093"/>
            <a:ext cx="34097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Outputs</a:t>
            </a:r>
            <a:endParaRPr lang="en-GB" b="1" dirty="0"/>
          </a:p>
          <a:p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2D2F3D3-D0EA-4D28-89A4-14FE0C2947CD}"/>
              </a:ext>
            </a:extLst>
          </p:cNvPr>
          <p:cNvSpPr/>
          <p:nvPr/>
        </p:nvSpPr>
        <p:spPr>
          <a:xfrm>
            <a:off x="9608" y="3741529"/>
            <a:ext cx="7791736" cy="3073043"/>
          </a:xfrm>
          <a:prstGeom prst="rect">
            <a:avLst/>
          </a:prstGeom>
          <a:noFill/>
          <a:ln w="762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605406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32657"/>
            <a:ext cx="9906000" cy="1053289"/>
          </a:xfrm>
          <a:prstGeom prst="rect">
            <a:avLst/>
          </a:prstGeom>
        </p:spPr>
      </p:pic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2351088" y="1627188"/>
            <a:ext cx="89768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3100">
                <a:solidFill>
                  <a:srgbClr val="000000"/>
                </a:solidFill>
                <a:latin typeface="Calibri" pitchFamily="34" charset="0"/>
              </a:rPr>
              <a:t> </a:t>
            </a:r>
            <a:endParaRPr lang="en-US" altLang="en-US"/>
          </a:p>
        </p:txBody>
      </p:sp>
      <p:sp>
        <p:nvSpPr>
          <p:cNvPr id="19" name="Rectangle 14">
            <a:extLst>
              <a:ext uri="{FF2B5EF4-FFF2-40B4-BE49-F238E27FC236}">
                <a16:creationId xmlns:a16="http://schemas.microsoft.com/office/drawing/2014/main" id="{6816A599-1A48-4CEC-9F3C-0865D17ED5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396082"/>
            <a:ext cx="7998863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GB" sz="3200" dirty="0"/>
              <a:t>Current method</a:t>
            </a:r>
          </a:p>
          <a:p>
            <a:endParaRPr lang="en-US" alt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A1E9A9D-015D-4B2B-98FF-05164716CE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3573" y="1942225"/>
            <a:ext cx="7844854" cy="2973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30256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A1E9A9D-015D-4B2B-98FF-05164716CE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267" y="-4800606"/>
            <a:ext cx="11511864" cy="1614660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32657"/>
            <a:ext cx="9906000" cy="1053289"/>
          </a:xfrm>
          <a:prstGeom prst="rect">
            <a:avLst/>
          </a:prstGeom>
        </p:spPr>
      </p:pic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2351088" y="1627188"/>
            <a:ext cx="89768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3100">
                <a:solidFill>
                  <a:srgbClr val="000000"/>
                </a:solidFill>
                <a:latin typeface="Calibri" pitchFamily="34" charset="0"/>
              </a:rPr>
              <a:t> </a:t>
            </a:r>
            <a:endParaRPr lang="en-US" altLang="en-US"/>
          </a:p>
        </p:txBody>
      </p:sp>
      <p:sp>
        <p:nvSpPr>
          <p:cNvPr id="19" name="Rectangle 14">
            <a:extLst>
              <a:ext uri="{FF2B5EF4-FFF2-40B4-BE49-F238E27FC236}">
                <a16:creationId xmlns:a16="http://schemas.microsoft.com/office/drawing/2014/main" id="{6816A599-1A48-4CEC-9F3C-0865D17ED5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396082"/>
            <a:ext cx="7998863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GB" sz="3200" dirty="0"/>
              <a:t>Current method</a:t>
            </a:r>
          </a:p>
          <a:p>
            <a:endParaRPr lang="en-US" altLang="en-US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16253B-209B-45E6-96C4-BA6A289E3C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267" y="4915775"/>
            <a:ext cx="1866900" cy="181927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4111B7B-2ADF-4113-AAE8-D222F74F70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6152" y="2959996"/>
            <a:ext cx="621142" cy="62539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5901647-AD95-4099-90CD-4096B9C30A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6152" y="2959996"/>
            <a:ext cx="621142" cy="62539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FF585DA-4527-4AA3-ADAD-8D9C2056C7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6152" y="2959996"/>
            <a:ext cx="621142" cy="62539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9C36824-DECE-40EE-8311-845AE981B5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6152" y="2959996"/>
            <a:ext cx="621142" cy="625396"/>
          </a:xfrm>
          <a:prstGeom prst="rect">
            <a:avLst/>
          </a:prstGeom>
        </p:spPr>
      </p:pic>
      <p:pic>
        <p:nvPicPr>
          <p:cNvPr id="11" name="Picture 10" descr="Diagram&#10;&#10;Description automatically generated">
            <a:extLst>
              <a:ext uri="{FF2B5EF4-FFF2-40B4-BE49-F238E27FC236}">
                <a16:creationId xmlns:a16="http://schemas.microsoft.com/office/drawing/2014/main" id="{6BE925BC-2E8F-4459-9A17-D5CAE5748F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9301"/>
            <a:ext cx="12147758" cy="570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24621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-0.00208 L 0.00013 -0.00208 C 0.00899 -0.00162 0.01784 -0.00046 0.02683 -0.00092 C 0.03034 -0.00092 0.03724 -0.00347 0.03724 -0.00347 C 0.04232 -0.00277 0.05443 -0.00115 0.05873 0.00047 C 0.06055 0.00116 0.06211 0.00325 0.06394 0.0044 C 0.06459 0.00487 0.06537 0.00533 0.06615 0.00579 C 0.06862 0.00764 0.07006 0.00973 0.07279 0.01112 C 0.07448 0.01181 0.07631 0.01204 0.078 0.01227 C 0.07995 0.01366 0.08191 0.01505 0.08399 0.01644 C 0.08698 0.01806 0.09206 0.02038 0.09506 0.02153 C 0.1043 0.0213 0.11342 0.0213 0.12253 0.02038 C 0.1254 0.01991 0.128 0.01783 0.13073 0.0176 C 0.13594 0.01737 0.14831 0.01945 0.15456 0.02038 C 0.15743 0.01991 0.16042 0.01991 0.16342 0.01899 C 0.16641 0.01806 0.16928 0.01621 0.17227 0.01505 C 0.1836 0.01042 0.18178 0.01135 0.1931 0.00834 C 0.20691 0.0095 0.20912 0.00718 0.2198 0.01366 C 0.23373 0.02223 0.22422 0.01852 0.2392 0.02963 C 0.24271 0.03218 0.24649 0.03473 0.25027 0.03612 C 0.25417 0.03774 0.25821 0.03774 0.26211 0.03889 L 0.28295 0.04399 C 0.29206 0.04931 0.30079 0.05811 0.31042 0.05996 C 0.32917 0.06343 0.3198 0.06227 0.33868 0.06389 C 0.34662 0.06621 0.35638 0.07014 0.36459 0.06922 C 0.36915 0.06875 0.37357 0.06667 0.378 0.06528 C 0.38399 0.06135 0.38972 0.05649 0.39584 0.05325 C 0.40053 0.05093 0.40235 0.05024 0.40691 0.04676 C 0.41237 0.0426 0.41823 0.03936 0.42331 0.03357 C 0.42605 0.03033 0.42878 0.02755 0.43138 0.02431 C 0.43321 0.02223 0.4349 0.01968 0.43659 0.0176 C 0.44219 0.01112 0.4418 0.01181 0.44701 0.00718 C 0.4487 0.00093 0.44753 0.00278 0.45 0.00047 L 0.45378 -0.00601 " pathEditMode="relative" ptsTypes="AAAAAAAAAAAAAAAAAAAAAAAAAAAAAAAAAA"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29 0.00186 L -0.00429 0.00186 C 0.00183 0.00533 0.00808 0.00857 0.0142 0.01227 C 0.02019 0.01598 0.02592 0.02153 0.03204 0.02431 C 0.03581 0.02593 0.03998 0.025 0.04388 0.02547 C 0.05808 0.01413 0.06615 0.0044 0.08034 0.00047 C 0.08568 -0.00115 0.09115 -0.00138 0.09662 -0.00208 C 0.10209 -0.00092 0.10756 0.0007 0.1129 0.00186 C 0.11719 0.00255 0.12136 0.00209 0.12553 0.00301 C 0.12891 0.00394 0.13204 0.00579 0.13529 0.00695 C 0.13724 0.00926 0.13933 0.01112 0.14115 0.01366 C 0.14467 0.01829 0.15092 0.0294 0.15378 0.03473 C 0.15534 0.03774 0.15652 0.04144 0.15821 0.04399 C 0.16003 0.04676 0.16758 0.05278 0.16941 0.05463 C 0.17266 0.05788 0.17579 0.06181 0.17904 0.06528 C 0.18477 0.07107 0.19506 0.08056 0.20131 0.08496 C 0.21185 0.0926 0.20756 0.0875 0.21615 0.09422 C 0.22162 0.09838 0.22188 0.09931 0.22657 0.10487 C 0.23295 0.12454 0.23125 0.11667 0.23321 0.12732 C 0.23399 0.13797 0.23295 0.13727 0.23698 0.14445 C 0.23711 0.14468 0.2375 0.14445 0.23777 0.14445 " pathEditMode="relative" ptsTypes="AAAAAAAAAAAAAAAAAAAAA">
                                      <p:cBhvr>
                                        <p:cTn id="1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500"/>
                            </p:stCondLst>
                            <p:childTnLst>
                              <p:par>
                                <p:cTn id="2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5 0.00047 L -0.00065 0.00047 C 0.00222 -0.00185 0.00521 -0.00439 0.00821 -0.00625 C 0.01511 -0.01041 0.01862 -0.01087 0.02605 -0.01273 C 0.0556 -0.00625 0.02071 -0.01504 0.04909 -0.00486 C 0.0573 -0.00208 0.0625 -0.00324 0.07058 0.00163 C 0.09402 0.01598 0.08894 0.01505 0.10547 0.02686 C 0.10821 0.02871 0.11107 0.02963 0.11368 0.03195 C 0.11654 0.03473 0.11902 0.03843 0.12175 0.04121 C 0.12422 0.04375 0.12696 0.04491 0.12917 0.04792 C 0.13373 0.05394 0.13672 0.06389 0.1418 0.0676 C 0.1448 0.06991 0.14766 0.07246 0.15079 0.07431 C 0.15691 0.07801 0.16667 0.08218 0.17305 0.08357 C 0.17774 0.0845 0.18243 0.0845 0.18711 0.08496 C 0.19206 0.08403 0.19701 0.08334 0.20196 0.08218 C 0.21146 0.07987 0.22071 0.07524 0.23021 0.07431 L 0.24506 0.07292 C 0.25339 0.07084 0.26342 0.06829 0.27175 0.06505 C 0.27553 0.06366 0.27917 0.06088 0.28295 0.05973 C 0.29206 0.05718 0.31042 0.0544 0.31042 0.0544 C 0.31537 0.05625 0.32032 0.05788 0.32527 0.05973 C 0.36758 0.07709 0.34597 0.06899 0.37579 0.08218 C 0.40248 0.09422 0.38086 0.08264 0.4129 0.10209 C 0.41732 0.10463 0.42839 0.11065 0.43295 0.11528 C 0.43451 0.1169 0.44154 0.12686 0.44336 0.13102 C 0.44727 0.14075 0.45235 0.16575 0.45443 0.172 C 0.45821 0.18334 0.45743 0.18426 0.46263 0.19051 C 0.46355 0.19167 0.46459 0.19237 0.46563 0.19306 C 0.46732 0.19445 0.47084 0.19723 0.47084 0.19723 " pathEditMode="relative" ptsTypes="AAAAAAAAAAAAAAAAAAAAAAAAAAAAA">
                                      <p:cBhvr>
                                        <p:cTn id="2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0"/>
                            </p:stCondLst>
                            <p:childTnLst>
                              <p:par>
                                <p:cTn id="3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92 -0.00208 L 0.00092 -0.00208 C 0.00586 -0.00509 0.01055 -0.00925 0.01576 -0.01134 C 0.03386 -0.01875 0.05886 -0.00879 0.07435 -0.00601 L 0.09297 0.00325 C 0.09883 0.00602 0.10495 0.00788 0.11068 0.01112 C 0.11628 0.01413 0.12149 0.01875 0.12709 0.02153 C 0.13295 0.02477 0.13894 0.02663 0.14493 0.02963 C 0.15508 0.0345 0.16524 0.04005 0.1754 0.04538 C 0.1754 0.04538 0.2125 0.06644 0.2125 0.06644 L 0.22813 0.07315 C 0.23282 0.075 0.23737 0.07732 0.24219 0.07848 C 0.2474 0.07963 0.25261 0.07917 0.25782 0.07963 C 0.26928 0.07801 0.2806 0.07663 0.29193 0.07315 C 0.29766 0.0713 0.30326 0.06852 0.30899 0.06644 C 0.31368 0.06482 0.31836 0.06413 0.32305 0.0625 C 0.33646 0.05811 0.33829 0.05579 0.35209 0.05325 C 0.3573 0.05232 0.3625 0.05232 0.36771 0.05209 C 0.37292 0.05024 0.378 0.04792 0.38321 0.04676 C 0.39245 0.04445 0.4043 0.04352 0.41368 0.04283 C 0.4224 0.04399 0.43112 0.04399 0.43972 0.04676 C 0.44857 0.04954 0.45691 0.05649 0.46563 0.05996 C 0.47644 0.06413 0.48138 0.06551 0.49167 0.07176 C 0.53816 0.09977 0.49623 0.07547 0.52513 0.09422 C 0.52878 0.09653 0.53256 0.09838 0.5362 0.10093 C 0.54219 0.10463 0.54805 0.1088 0.55404 0.11274 C 0.55625 0.11413 0.5586 0.11482 0.56068 0.11667 C 0.56224 0.11806 0.56368 0.11922 0.56524 0.12061 C 0.56641 0.12176 0.56758 0.12362 0.56888 0.12454 C 0.59271 0.14422 0.57058 0.12477 0.57774 0.13125 " pathEditMode="relative" ptsTypes="AAAAAAAAAAAAAAAAAAAAAAAAAAAAAA">
                                      <p:cBhvr>
                                        <p:cTn id="3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B038098E-233E-4779-A573-BDE3B4961CC4}"/>
              </a:ext>
            </a:extLst>
          </p:cNvPr>
          <p:cNvSpPr/>
          <p:nvPr/>
        </p:nvSpPr>
        <p:spPr>
          <a:xfrm>
            <a:off x="377600" y="1782947"/>
            <a:ext cx="9287100" cy="3693928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5200552-9659-476C-8947-37A40DF462F2}"/>
              </a:ext>
            </a:extLst>
          </p:cNvPr>
          <p:cNvSpPr/>
          <p:nvPr/>
        </p:nvSpPr>
        <p:spPr>
          <a:xfrm>
            <a:off x="377600" y="2699499"/>
            <a:ext cx="8686800" cy="181927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32657"/>
            <a:ext cx="9906000" cy="1053289"/>
          </a:xfrm>
          <a:prstGeom prst="rect">
            <a:avLst/>
          </a:prstGeom>
        </p:spPr>
      </p:pic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1804988" y="1627188"/>
            <a:ext cx="89768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3100">
                <a:solidFill>
                  <a:srgbClr val="000000"/>
                </a:solidFill>
                <a:latin typeface="Calibri" pitchFamily="34" charset="0"/>
              </a:rPr>
              <a:t> </a:t>
            </a:r>
            <a:endParaRPr lang="en-US" altLang="en-US"/>
          </a:p>
        </p:txBody>
      </p:sp>
      <p:sp>
        <p:nvSpPr>
          <p:cNvPr id="19" name="Rectangle 14">
            <a:extLst>
              <a:ext uri="{FF2B5EF4-FFF2-40B4-BE49-F238E27FC236}">
                <a16:creationId xmlns:a16="http://schemas.microsoft.com/office/drawing/2014/main" id="{6816A599-1A48-4CEC-9F3C-0865D17ED5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396082"/>
            <a:ext cx="7998863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GB" sz="3200" dirty="0"/>
              <a:t>Current method</a:t>
            </a:r>
          </a:p>
          <a:p>
            <a:endParaRPr lang="en-US" altLang="en-US" sz="24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4111B7B-2ADF-4113-AAE8-D222F74F70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600" y="3296439"/>
            <a:ext cx="621142" cy="62539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5901647-AD95-4099-90CD-4096B9C30A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600" y="3296439"/>
            <a:ext cx="621142" cy="62539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FF585DA-4527-4AA3-ADAD-8D9C2056C7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600" y="3296439"/>
            <a:ext cx="621142" cy="62539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9C36824-DECE-40EE-8311-845AE981B5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600" y="3296439"/>
            <a:ext cx="621142" cy="625396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48C5592A-D389-40C9-9B04-7ADFA6C04913}"/>
              </a:ext>
            </a:extLst>
          </p:cNvPr>
          <p:cNvSpPr/>
          <p:nvPr/>
        </p:nvSpPr>
        <p:spPr>
          <a:xfrm>
            <a:off x="6829425" y="2512082"/>
            <a:ext cx="114300" cy="1095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F94A5E9F-86ED-4932-B58F-2750EA91125C}"/>
              </a:ext>
            </a:extLst>
          </p:cNvPr>
          <p:cNvSpPr/>
          <p:nvPr/>
        </p:nvSpPr>
        <p:spPr>
          <a:xfrm>
            <a:off x="6829425" y="2512082"/>
            <a:ext cx="114300" cy="1095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5F49593-9097-4B26-874E-1104FA6AA870}"/>
              </a:ext>
            </a:extLst>
          </p:cNvPr>
          <p:cNvSpPr/>
          <p:nvPr/>
        </p:nvSpPr>
        <p:spPr>
          <a:xfrm>
            <a:off x="6829425" y="2512082"/>
            <a:ext cx="114300" cy="1095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FF0943D-A433-4DDD-95CC-4AA53A11681D}"/>
              </a:ext>
            </a:extLst>
          </p:cNvPr>
          <p:cNvSpPr/>
          <p:nvPr/>
        </p:nvSpPr>
        <p:spPr>
          <a:xfrm>
            <a:off x="6829425" y="2512082"/>
            <a:ext cx="114300" cy="1095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9E4457A5-69DC-4299-A754-3FCB57E32EA9}"/>
              </a:ext>
            </a:extLst>
          </p:cNvPr>
          <p:cNvSpPr/>
          <p:nvPr/>
        </p:nvSpPr>
        <p:spPr>
          <a:xfrm>
            <a:off x="6829425" y="2512082"/>
            <a:ext cx="114300" cy="1095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90D400F8-EF1C-44AD-93C3-2FB252371A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9691" y="2104242"/>
            <a:ext cx="2105025" cy="306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002091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2.59259E-6 L -2.08333E-7 0.00023 C 0.00872 0.00046 0.01758 0.00162 0.02656 0.00115 C 0.03021 0.00115 0.03698 -0.00139 0.03698 -0.00116 C 0.04206 -0.0007 0.0543 0.00092 0.05859 0.00254 C 0.06042 0.00324 0.06185 0.00532 0.06367 0.00648 C 0.06445 0.00694 0.0651 0.0074 0.06589 0.00787 C 0.06849 0.00972 0.06979 0.0118 0.07266 0.01319 C 0.07435 0.01389 0.07604 0.01412 0.07773 0.01435 C 0.07969 0.01574 0.08177 0.01713 0.08372 0.01852 C 0.08672 0.02014 0.0918 0.02245 0.09479 0.02361 C 0.10404 0.02338 0.11315 0.02338 0.12227 0.02245 C 0.12513 0.02199 0.12786 0.0199 0.13047 0.01967 C 0.13581 0.01944 0.14805 0.02153 0.1543 0.02245 C 0.15716 0.02199 0.16016 0.02199 0.16315 0.02106 C 0.16615 0.02014 0.16901 0.01828 0.17201 0.01713 C 0.18333 0.0125 0.18151 0.01342 0.19297 0.01041 C 0.20664 0.01157 0.20898 0.00926 0.21953 0.01574 C 0.23346 0.0243 0.22409 0.0206 0.23893 0.03171 C 0.24245 0.03426 0.24635 0.0368 0.25 0.03819 C 0.25391 0.03981 0.25794 0.03981 0.26185 0.04097 L 0.28268 0.04606 C 0.2918 0.05139 0.30052 0.06018 0.31016 0.06203 C 0.32891 0.06551 0.31953 0.06435 0.33841 0.06597 C 0.34635 0.06828 0.35612 0.07222 0.36432 0.07129 C 0.36888 0.07083 0.37331 0.06875 0.37786 0.06736 C 0.38385 0.06342 0.38945 0.05856 0.39557 0.05532 C 0.40026 0.05301 0.40208 0.05231 0.40664 0.04884 C 0.41211 0.04467 0.41797 0.04143 0.42305 0.03565 C 0.42578 0.0324 0.42852 0.02963 0.43112 0.02639 C 0.43294 0.0243 0.43464 0.02176 0.43633 0.01967 C 0.44206 0.01319 0.44154 0.01389 0.44675 0.00926 C 0.44844 0.00301 0.44727 0.00486 0.44974 0.00254 C 0.45104 0.00023 0.50703 -0.12963 0.50833 -0.13172 " pathEditMode="relative" rAng="0" ptsTypes="AAAAAAAAAAAAAAAAAAAAAAAAAAAAAAAAAA"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417" y="-30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2.59259E-6 L -2.08333E-7 0.00023 C 0.00612 0.00347 0.01211 0.00671 0.01836 0.01018 C 0.02422 0.01365 0.03008 0.01944 0.03633 0.02245 C 0.03997 0.02407 0.04427 0.02291 0.04792 0.02361 C 0.06237 0.01227 0.07005 0.00231 0.08464 -0.00139 C 0.08984 -0.00347 0.09518 -0.00347 0.10078 -0.00394 C 0.10638 -0.00278 0.11185 -0.00116 0.11706 2.59259E-6 C 0.12148 0.00069 0.12539 2.59259E-6 0.12969 0.00115 C 0.13294 0.00208 0.1362 0.00347 0.13958 0.00463 C 0.14115 0.00694 0.14336 0.00903 0.14518 0.01134 C 0.14857 0.01597 0.15495 0.02731 0.15781 0.03287 C 0.15951 0.03541 0.16055 0.03958 0.16224 0.04213 C 0.16406 0.04467 0.17175 0.05046 0.17357 0.05254 C 0.17682 0.05602 0.17995 0.05949 0.1832 0.06296 C 0.18906 0.06875 0.19935 0.0787 0.20547 0.0831 C 0.21615 0.09028 0.21146 0.08565 0.22031 0.09236 C 0.22578 0.09606 0.22617 0.09722 0.23073 0.10301 C 0.23711 0.12245 0.23542 0.11435 0.2375 0.12546 " pathEditMode="relative" rAng="0" ptsTypes="AAAAAAAAAAAAAAAAAAA">
                                      <p:cBhvr>
                                        <p:cTn id="1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75" y="60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5 0.00023 L -0.00065 0.00046 C 0.00195 -0.00185 0.00508 -0.00486 0.00807 -0.00648 C 0.01471 -0.01111 0.01823 -0.01111 0.02591 -0.01273 C 0.05547 -0.00648 0.02057 -0.01505 0.04883 -0.00533 C 0.05703 -0.00255 0.06237 -0.00371 0.07057 0.00092 C 0.09362 0.01597 0.08867 0.01481 0.10534 0.02615 C 0.10807 0.02801 0.11094 0.02916 0.11354 0.03194 C 0.11628 0.03472 0.11888 0.03842 0.12122 0.04074 C 0.12383 0.04305 0.12669 0.04467 0.12878 0.04768 C 0.13333 0.05393 0.13633 0.06319 0.14128 0.06713 C 0.14453 0.0699 0.14753 0.07176 0.15078 0.07384 C 0.1569 0.07754 0.16654 0.08194 0.17279 0.0831 C 0.1776 0.08379 0.18203 0.08379 0.18672 0.08495 C 0.19154 0.08379 0.19648 0.0831 0.20169 0.08194 C 0.21107 0.07916 0.22044 0.07453 0.22995 0.07384 L 0.24479 0.07291 C 0.253 0.0706 0.26315 0.06782 0.27135 0.06435 C 0.275 0.06319 0.27878 0.06065 0.28268 0.05949 C 0.2918 0.05671 0.31029 0.05393 0.31029 0.0544 C 0.3151 0.05602 0.32018 0.0574 0.325 0.05949 C 0.36732 0.07639 0.34596 0.06898 0.37539 0.08194 C 0.40221 0.09398 0.38047 0.08217 0.41237 0.10162 C 0.4168 0.1044 0.42826 0.11018 0.43242 0.11481 C 0.43438 0.11666 0.44141 0.12639 0.44323 0.13055 " pathEditMode="relative" rAng="0" ptsTypes="AAAAAAAAAAAAAAAAAAAAAAAAA">
                                      <p:cBhvr>
                                        <p:cTn id="2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187" y="58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500"/>
                            </p:stCondLst>
                            <p:childTnLst>
                              <p:par>
                                <p:cTn id="3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2.59259E-6 L -2.08333E-7 0.00023 C 0.00482 -0.00301 0.00951 -0.00718 0.01471 -0.00926 C 0.03294 -0.01667 0.05781 -0.00672 0.07344 -0.00394 L 0.09193 0.00532 C 0.09779 0.0081 0.10404 0.00995 0.10977 0.01319 C 0.11523 0.0162 0.12044 0.02083 0.12617 0.02361 C 0.1319 0.02685 0.13789 0.0287 0.14401 0.03171 C 0.15391 0.03657 0.16432 0.04213 0.17448 0.04745 C 0.17448 0.04768 0.21159 0.06852 0.21159 0.06875 L 0.22708 0.07523 C 0.23177 0.07708 0.23646 0.0794 0.24128 0.08055 C 0.24648 0.08171 0.25169 0.08125 0.2569 0.08171 C 0.26836 0.08009 0.27956 0.0787 0.29102 0.07523 C 0.29648 0.07338 0.30221 0.0706 0.30794 0.06852 C 0.31276 0.0669 0.31745 0.0662 0.32214 0.06458 C 0.33542 0.06018 0.33724 0.05787 0.35104 0.05532 C 0.35625 0.0544 0.36159 0.0544 0.3668 0.05416 C 0.37188 0.05231 0.37695 0.05 0.38216 0.04884 C 0.39154 0.04653 0.40326 0.0456 0.41263 0.0449 C 0.42135 0.04606 0.43008 0.04606 0.4388 0.04884 C 0.44766 0.05162 0.45586 0.05856 0.46471 0.06203 C 0.47552 0.0662 0.48034 0.06759 0.49076 0.07384 C 0.53724 0.10185 0.49531 0.07754 0.52422 0.09629 C 0.52786 0.09861 0.53151 0.10046 0.53516 0.10301 C 0.54128 0.10671 0.54714 0.11088 0.55313 0.11481 C 0.55521 0.1162 0.55768 0.1169 0.55977 0.11875 C 0.56133 0.12014 0.56276 0.12129 0.56432 0.12268 C 0.5655 0.12384 0.56667 0.12569 0.56784 0.12662 C 0.5918 0.14629 0.6806 0.00879 0.68776 0.01528 " pathEditMode="relative" rAng="0" ptsTypes="AAAAAAAAAAAAAAAAAAAAAAAAAAAAAA">
                                      <p:cBhvr>
                                        <p:cTn id="3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388" y="58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26 0.00093 L 0.00026 0.00116 C -0.00117 -0.00092 -0.00234 -0.0037 -0.0039 -0.00463 C -0.00846 -0.0074 -0.01354 -0.0074 -0.01796 -0.01018 C -0.02487 -0.01481 -0.02187 -0.0125 -0.02682 -0.01666 C -0.02838 -0.02083 -0.02864 -0.02013 -0.02734 -0.02685 C -0.02565 -0.0368 -0.02291 -0.04537 -0.02057 -0.05463 C -0.02005 -0.05717 -0.01953 -0.05972 -0.01901 -0.06203 C -0.02083 -0.06713 -0.02161 -0.07361 -0.02421 -0.07685 C -0.02682 -0.08009 -0.04323 -0.08356 -0.04609 -0.08426 C -0.05013 -0.0824 -0.05416 -0.08125 -0.05807 -0.0787 C -0.06796 -0.07291 -0.05846 -0.07453 -0.07005 -0.06944 C -0.07213 -0.06875 -0.07421 -0.06898 -0.0763 -0.06851 C -0.07903 -0.0706 -0.08906 -0.07708 -0.0914 -0.08055 C -0.0931 -0.0831 -0.0957 -0.09282 -0.09661 -0.09629 C -0.09687 -0.09814 -0.09726 -0.1 -0.09713 -0.10185 C -0.097 -0.10486 -0.09557 -0.11018 -0.09557 -0.10995 " pathEditMode="relative" rAng="0" ptsTypes="AAAAAAAAAAAAAAAAA">
                                      <p:cBhvr>
                                        <p:cTn id="4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83" y="-5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78 0.00186 L -0.00078 0.00209 C 0.00052 0.00093 0.00196 -4.07407E-6 0.00339 -0.00092 C 0.00664 -0.00393 0.00977 -0.0081 0.01329 -0.01018 C 0.01719 -0.01296 0.02162 -0.01388 0.02579 -0.01574 C 0.02813 -0.01551 0.03295 -0.01064 0.03308 -0.01481 C 0.03321 -0.02314 0.02826 -0.02893 0.02631 -0.03611 C 0.02461 -0.04259 0.02344 -0.04907 0.02214 -0.05555 C 0.02188 -0.05902 0.02097 -0.0625 0.02162 -0.06574 C 0.02305 -0.07407 0.03125 -0.07824 0.03412 -0.08055 C 0.04219 -0.0787 0.05039 -0.07638 0.0586 -0.07592 C 0.06276 -0.07592 0.06693 -0.07662 0.0711 -0.07685 C 0.07383 -0.07824 0.0767 -0.07916 0.07943 -0.08055 C 0.08308 -0.08287 0.08763 -0.0868 0.09089 -0.09074 C 0.09232 -0.09282 0.09362 -0.09513 0.09506 -0.09722 C 0.09571 -0.09861 0.09649 -0.09976 0.09714 -0.10092 C 0.09766 -0.10231 0.09818 -0.10347 0.0987 -0.10463 C 0.09922 -0.1081 0.09896 -0.10671 0.09974 -0.10926 " pathEditMode="relative" rAng="0" ptsTypes="AAAAAAAAAAAAAAAAAA">
                                      <p:cBhvr>
                                        <p:cTn id="5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26" y="-5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26 -0.00092 L -0.00026 -0.00069 C 0.00131 -0.00601 0.003 -0.01064 0.00443 -0.01574 C 0.00599 -0.02199 0.00717 -0.03032 0.00391 -0.03611 C 0.0017 -0.04004 -0.00182 -0.04097 -0.00442 -0.04351 C -0.01028 -0.0493 -0.00794 -0.04606 -0.01171 -0.05277 C -0.0125 -0.05694 -0.01354 -0.06134 -0.01328 -0.06574 C -0.01315 -0.0699 -0.01263 -0.07407 -0.01171 -0.07777 C -0.01106 -0.08078 -0.00807 -0.08402 -0.00651 -0.08518 C -0.00338 -0.08819 -0.00273 -0.08773 0.00026 -0.09074 C 0.00092 -0.09166 0.00157 -0.09259 0.00235 -0.09351 C 0.00495 -0.10555 0.00144 -0.09074 0.00495 -0.10277 C 0.00534 -0.10439 0.0056 -0.10601 0.00599 -0.1074 C 0.00625 -0.10879 0.00664 -0.10995 0.00704 -0.11111 C 0.00717 -0.1125 0.00756 -0.11481 0.00756 -0.11458 " pathEditMode="relative" rAng="0" ptsTypes="AAAAAAAAAAAAAAA">
                                      <p:cBhvr>
                                        <p:cTn id="5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3" y="-56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0.00162 L 0.00013 0.00186 C -0.00208 -0.00902 -0.00364 -0.02037 -0.00846 -0.02847 C -0.01367 -0.0368 -0.02083 -0.03981 -0.02721 -0.04351 C -0.0306 -0.04282 -0.03411 -0.04305 -0.03737 -0.04143 C -0.04049 -0.04004 -0.0431 -0.0368 -0.04596 -0.03449 C -0.04882 -0.0324 -0.05156 -0.02986 -0.05455 -0.02847 C -0.05742 -0.02708 -0.06028 -0.02708 -0.06315 -0.02615 C -0.06823 -0.02662 -0.0733 -0.02708 -0.07838 -0.02708 C -0.08515 -0.02685 -0.08398 -0.02453 -0.09088 -0.02199 C -0.09323 -0.02129 -0.09557 -0.02106 -0.09791 -0.0206 C -0.10039 -0.02106 -0.10286 -0.02199 -0.10533 -0.02199 C -0.11067 -0.02199 -0.11211 -0.0206 -0.11666 -0.01782 C -0.11757 -0.01551 -0.11875 -0.01365 -0.1194 -0.01088 C -0.12005 -0.00833 -0.12044 -0.00555 -0.12057 -0.00254 C -0.1207 -0.00092 -0.12057 0.0007 -0.12018 0.00209 C -0.11979 0.0044 -0.11901 0.00649 -0.11823 0.00857 C -0.11718 0.01088 -0.11536 0.01343 -0.11393 0.01551 L -0.11315 0.01968 " pathEditMode="relative" rAng="0" ptsTypes="AAAAAAAAAAAAAAAAAAA">
                                      <p:cBhvr>
                                        <p:cTn id="6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42" y="-13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500"/>
                            </p:stCondLst>
                            <p:childTnLst>
                              <p:par>
                                <p:cTn id="6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92 0.00162 L 0.00092 0.00186 C 0.0086 -0.00648 0.00248 -0.00069 0.01055 -0.00671 C 0.01302 -0.00856 0.01524 -0.01111 0.01758 -0.01226 C 0.02019 -0.01388 0.02279 -0.01412 0.02539 -0.01504 C 0.02826 -0.01412 0.03125 -0.01342 0.03399 -0.0118 C 0.0349 -0.01111 0.03542 -0.00949 0.03607 -0.0081 C 0.03829 -0.00324 0.0375 -0.00301 0.04076 0.0007 C 0.04245 0.00278 0.04623 0.00556 0.04805 0.00718 C 0.04948 0.00811 0.05065 0.00973 0.05196 0.01042 C 0.05313 0.01135 0.05443 0.01135 0.0556 0.01181 C 0.06055 0.01412 0.05704 0.01297 0.06289 0.01412 C 0.0642 0.0132 0.06563 0.01274 0.0668 0.01181 C 0.06862 0.01088 0.07019 0.00926 0.07201 0.00857 C 0.07279 0.00811 0.07383 0.00764 0.07461 0.00718 C 0.08177 0.00162 0.07318 0.00649 0.08008 0.00301 C 0.08321 -0.00115 0.08008 0.00255 0.08373 -0.00069 C 0.08464 -0.00138 0.08542 -0.00254 0.08633 -0.00347 C 0.08894 -0.00555 0.09141 -0.00926 0.09414 -0.00949 L 0.09883 -0.01041 C 0.10521 -0.00833 0.10808 -0.00995 0.11211 -0.00254 C 0.11329 -0.00069 0.11394 0.00209 0.11498 0.0044 C 0.11524 0.00649 0.11615 0.01088 0.11615 0.0132 C 0.11615 0.01412 0.1155 0.01852 0.11524 0.01968 " pathEditMode="relative" rAng="0" ptsTypes="AAAAAAAAAAAAAAAAAAAAAAAA">
                                      <p:cBhvr>
                                        <p:cTn id="7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55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7" grpId="0" animBg="1"/>
      <p:bldP spid="7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32657"/>
            <a:ext cx="9906000" cy="1053289"/>
          </a:xfrm>
          <a:prstGeom prst="rect">
            <a:avLst/>
          </a:prstGeom>
        </p:spPr>
      </p:pic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2351088" y="1627188"/>
            <a:ext cx="89768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3100">
                <a:solidFill>
                  <a:srgbClr val="000000"/>
                </a:solidFill>
                <a:latin typeface="Calibri" pitchFamily="34" charset="0"/>
              </a:rPr>
              <a:t> </a:t>
            </a:r>
            <a:endParaRPr lang="en-US" alt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EFF196E6-0DB0-4B36-8425-1C5393B91789}"/>
              </a:ext>
            </a:extLst>
          </p:cNvPr>
          <p:cNvSpPr txBox="1">
            <a:spLocks/>
          </p:cNvSpPr>
          <p:nvPr/>
        </p:nvSpPr>
        <p:spPr>
          <a:xfrm>
            <a:off x="1144412" y="1446095"/>
            <a:ext cx="2759212" cy="120234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Current agenda</a:t>
            </a:r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6EA90DF9-2D44-4BF6-91B6-F56C72DCBCA7}"/>
              </a:ext>
            </a:extLst>
          </p:cNvPr>
          <p:cNvSpPr txBox="1">
            <a:spLocks/>
          </p:cNvSpPr>
          <p:nvPr/>
        </p:nvSpPr>
        <p:spPr>
          <a:xfrm>
            <a:off x="1143000" y="2829527"/>
            <a:ext cx="3439886" cy="402847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en-GB" dirty="0"/>
              <a:t>Tagging BDNF isoforms for live imaging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Transfecting tagged BDNF into cells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Imaging BDNF-DCVs for training FAT model</a:t>
            </a:r>
          </a:p>
          <a:p>
            <a:pPr marL="514350" indent="-514350">
              <a:buFont typeface="+mj-lt"/>
              <a:buAutoNum type="arabicPeriod"/>
            </a:pP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2466802-E694-4D41-AB8C-EE811232DF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4256" y="5194504"/>
            <a:ext cx="4637607" cy="104215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6F240E2-35BF-4F6F-87A6-AB8191498A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35139" y="5194504"/>
            <a:ext cx="999598" cy="1278247"/>
          </a:xfrm>
          <a:prstGeom prst="rect">
            <a:avLst/>
          </a:prstGeom>
        </p:spPr>
      </p:pic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3E8CD5A-C4F9-40AE-8BE7-C37066BE5D80}"/>
              </a:ext>
            </a:extLst>
          </p:cNvPr>
          <p:cNvSpPr/>
          <p:nvPr/>
        </p:nvSpPr>
        <p:spPr>
          <a:xfrm>
            <a:off x="9122520" y="5778586"/>
            <a:ext cx="552450" cy="114300"/>
          </a:xfrm>
          <a:custGeom>
            <a:avLst/>
            <a:gdLst>
              <a:gd name="connsiteX0" fmla="*/ 0 w 552450"/>
              <a:gd name="connsiteY0" fmla="*/ 114300 h 114300"/>
              <a:gd name="connsiteX1" fmla="*/ 47625 w 552450"/>
              <a:gd name="connsiteY1" fmla="*/ 76200 h 114300"/>
              <a:gd name="connsiteX2" fmla="*/ 76200 w 552450"/>
              <a:gd name="connsiteY2" fmla="*/ 47625 h 114300"/>
              <a:gd name="connsiteX3" fmla="*/ 152400 w 552450"/>
              <a:gd name="connsiteY3" fmla="*/ 9525 h 114300"/>
              <a:gd name="connsiteX4" fmla="*/ 409575 w 552450"/>
              <a:gd name="connsiteY4" fmla="*/ 0 h 114300"/>
              <a:gd name="connsiteX5" fmla="*/ 466725 w 552450"/>
              <a:gd name="connsiteY5" fmla="*/ 9525 h 114300"/>
              <a:gd name="connsiteX6" fmla="*/ 485775 w 552450"/>
              <a:gd name="connsiteY6" fmla="*/ 38100 h 114300"/>
              <a:gd name="connsiteX7" fmla="*/ 523875 w 552450"/>
              <a:gd name="connsiteY7" fmla="*/ 47625 h 114300"/>
              <a:gd name="connsiteX8" fmla="*/ 552450 w 552450"/>
              <a:gd name="connsiteY8" fmla="*/ 5715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2450" h="114300">
                <a:moveTo>
                  <a:pt x="0" y="114300"/>
                </a:moveTo>
                <a:cubicBezTo>
                  <a:pt x="15875" y="101600"/>
                  <a:pt x="32325" y="89587"/>
                  <a:pt x="47625" y="76200"/>
                </a:cubicBezTo>
                <a:cubicBezTo>
                  <a:pt x="57762" y="67330"/>
                  <a:pt x="65852" y="56249"/>
                  <a:pt x="76200" y="47625"/>
                </a:cubicBezTo>
                <a:cubicBezTo>
                  <a:pt x="93205" y="33454"/>
                  <a:pt x="132674" y="11374"/>
                  <a:pt x="152400" y="9525"/>
                </a:cubicBezTo>
                <a:cubicBezTo>
                  <a:pt x="237809" y="1518"/>
                  <a:pt x="323850" y="3175"/>
                  <a:pt x="409575" y="0"/>
                </a:cubicBezTo>
                <a:cubicBezTo>
                  <a:pt x="428625" y="3175"/>
                  <a:pt x="449451" y="888"/>
                  <a:pt x="466725" y="9525"/>
                </a:cubicBezTo>
                <a:cubicBezTo>
                  <a:pt x="476964" y="14645"/>
                  <a:pt x="476250" y="31750"/>
                  <a:pt x="485775" y="38100"/>
                </a:cubicBezTo>
                <a:cubicBezTo>
                  <a:pt x="496667" y="45362"/>
                  <a:pt x="511288" y="44029"/>
                  <a:pt x="523875" y="47625"/>
                </a:cubicBezTo>
                <a:cubicBezTo>
                  <a:pt x="533529" y="50383"/>
                  <a:pt x="552450" y="57150"/>
                  <a:pt x="552450" y="57150"/>
                </a:cubicBezTo>
              </a:path>
            </a:pathLst>
          </a:cu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D8EECC0-BD41-45EF-80F4-26B137DDA4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15685" y="1627188"/>
            <a:ext cx="6431903" cy="3325008"/>
          </a:xfrm>
          <a:prstGeom prst="rect">
            <a:avLst/>
          </a:prstGeom>
        </p:spPr>
      </p:pic>
      <p:sp>
        <p:nvSpPr>
          <p:cNvPr id="14" name="Rectangle 14">
            <a:extLst>
              <a:ext uri="{FF2B5EF4-FFF2-40B4-BE49-F238E27FC236}">
                <a16:creationId xmlns:a16="http://schemas.microsoft.com/office/drawing/2014/main" id="{FF2EF938-7A19-4DFB-AE2B-D11152CD88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396082"/>
            <a:ext cx="7998863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GB" sz="3200" dirty="0"/>
              <a:t>Experimental plans</a:t>
            </a:r>
          </a:p>
          <a:p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68242990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167</Words>
  <Application>Microsoft Office PowerPoint</Application>
  <PresentationFormat>Widescreen</PresentationFormat>
  <Paragraphs>48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TAHER, MAHIR (PGR)</dc:creator>
  <cp:lastModifiedBy>Mahir</cp:lastModifiedBy>
  <cp:revision>2</cp:revision>
  <dcterms:created xsi:type="dcterms:W3CDTF">2022-04-28T15:46:11Z</dcterms:created>
  <dcterms:modified xsi:type="dcterms:W3CDTF">2022-04-29T09:52:07Z</dcterms:modified>
</cp:coreProperties>
</file>