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06" r:id="rId3"/>
    <p:sldId id="311" r:id="rId4"/>
    <p:sldId id="313" r:id="rId5"/>
    <p:sldId id="316" r:id="rId6"/>
    <p:sldId id="317" r:id="rId7"/>
    <p:sldId id="314" r:id="rId8"/>
    <p:sldId id="257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F8E0B07-B04E-495B-A499-1DAE24E3F573}">
          <p14:sldIdLst>
            <p14:sldId id="258"/>
            <p14:sldId id="306"/>
            <p14:sldId id="311"/>
            <p14:sldId id="313"/>
            <p14:sldId id="316"/>
            <p14:sldId id="317"/>
            <p14:sldId id="314"/>
          </p14:sldIdLst>
        </p14:section>
        <p14:section name="Cloning" id="{C0009BC2-87E4-47E3-9229-CD12C9147E48}">
          <p14:sldIdLst>
            <p14:sldId id="257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0" d="100"/>
          <a:sy n="120" d="100"/>
        </p:scale>
        <p:origin x="-492" y="-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A09E3E-7AB1-4A94-84A7-6EC9488915BE}" type="doc">
      <dgm:prSet loTypeId="urn:microsoft.com/office/officeart/2005/8/layout/v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6D0D807F-1E57-4B2D-AA59-1E077FABAD0A}">
      <dgm:prSet phldrT="[Text]"/>
      <dgm:spPr>
        <a:solidFill>
          <a:srgbClr val="A3D2EC">
            <a:alpha val="90000"/>
          </a:srgbClr>
        </a:solidFill>
      </dgm:spPr>
      <dgm:t>
        <a:bodyPr/>
        <a:lstStyle/>
        <a:p>
          <a:r>
            <a:rPr lang="en-GB" dirty="0"/>
            <a:t>Spatial BDNF isoform concentrations</a:t>
          </a:r>
        </a:p>
      </dgm:t>
    </dgm:pt>
    <dgm:pt modelId="{EA95C764-F78C-49A4-A95C-7C990C5118C7}" type="parTrans" cxnId="{A2E79953-4124-4B38-BF6E-963E98582A28}">
      <dgm:prSet/>
      <dgm:spPr/>
      <dgm:t>
        <a:bodyPr/>
        <a:lstStyle/>
        <a:p>
          <a:endParaRPr lang="en-GB"/>
        </a:p>
      </dgm:t>
    </dgm:pt>
    <dgm:pt modelId="{5DC02805-9678-4E55-8840-150313DCEE79}" type="sibTrans" cxnId="{A2E79953-4124-4B38-BF6E-963E98582A28}">
      <dgm:prSet/>
      <dgm:spPr/>
      <dgm:t>
        <a:bodyPr/>
        <a:lstStyle/>
        <a:p>
          <a:endParaRPr lang="en-GB"/>
        </a:p>
      </dgm:t>
    </dgm:pt>
    <dgm:pt modelId="{331D4E26-4A24-41DA-860D-68C3E872D783}">
      <dgm:prSet phldrT="[Text]"/>
      <dgm:spPr>
        <a:solidFill>
          <a:srgbClr val="BCCC40"/>
        </a:solidFill>
      </dgm:spPr>
      <dgm:t>
        <a:bodyPr/>
        <a:lstStyle/>
        <a:p>
          <a:r>
            <a:rPr lang="en-GB" b="1" dirty="0"/>
            <a:t>Axonal model</a:t>
          </a:r>
        </a:p>
      </dgm:t>
    </dgm:pt>
    <dgm:pt modelId="{491141DB-26C8-4FBC-8345-C086557ECE9C}" type="parTrans" cxnId="{97E19582-C1BC-4A9D-95CB-B55374782BA6}">
      <dgm:prSet/>
      <dgm:spPr/>
      <dgm:t>
        <a:bodyPr/>
        <a:lstStyle/>
        <a:p>
          <a:endParaRPr lang="en-GB"/>
        </a:p>
      </dgm:t>
    </dgm:pt>
    <dgm:pt modelId="{74544A1B-325C-4D16-BAA9-33D188DA08AB}" type="sibTrans" cxnId="{97E19582-C1BC-4A9D-95CB-B55374782BA6}">
      <dgm:prSet/>
      <dgm:spPr/>
      <dgm:t>
        <a:bodyPr/>
        <a:lstStyle/>
        <a:p>
          <a:endParaRPr lang="en-GB"/>
        </a:p>
      </dgm:t>
    </dgm:pt>
    <dgm:pt modelId="{E725C72A-E0B9-4630-9B17-D39143FB5A5B}">
      <dgm:prSet phldrT="[Text]" custT="1"/>
      <dgm:spPr>
        <a:solidFill>
          <a:srgbClr val="DAE5A0">
            <a:alpha val="90000"/>
          </a:srgbClr>
        </a:solidFill>
      </dgm:spPr>
      <dgm:t>
        <a:bodyPr/>
        <a:lstStyle/>
        <a:p>
          <a:r>
            <a:rPr lang="en-GB" sz="2000" dirty="0"/>
            <a:t>Spatial secretion of BDNF after FAT</a:t>
          </a:r>
        </a:p>
      </dgm:t>
    </dgm:pt>
    <dgm:pt modelId="{222F3980-A0F3-404D-8AF7-B9EA99605DE7}" type="parTrans" cxnId="{2ED7BB29-A193-48E4-A5B3-7A6608D6C373}">
      <dgm:prSet/>
      <dgm:spPr/>
      <dgm:t>
        <a:bodyPr/>
        <a:lstStyle/>
        <a:p>
          <a:endParaRPr lang="en-GB"/>
        </a:p>
      </dgm:t>
    </dgm:pt>
    <dgm:pt modelId="{26D3D5B0-8A9A-464D-B97A-C045FF92C884}" type="sibTrans" cxnId="{2ED7BB29-A193-48E4-A5B3-7A6608D6C373}">
      <dgm:prSet/>
      <dgm:spPr/>
      <dgm:t>
        <a:bodyPr/>
        <a:lstStyle/>
        <a:p>
          <a:endParaRPr lang="en-GB"/>
        </a:p>
      </dgm:t>
    </dgm:pt>
    <dgm:pt modelId="{83A44534-6AD0-4D4D-95AF-C64D607AA2AD}">
      <dgm:prSet phldrT="[Text]"/>
      <dgm:spPr>
        <a:solidFill>
          <a:srgbClr val="F98585"/>
        </a:solidFill>
      </dgm:spPr>
      <dgm:t>
        <a:bodyPr/>
        <a:lstStyle/>
        <a:p>
          <a:r>
            <a:rPr lang="en-GB" dirty="0"/>
            <a:t>Expressed and processed BDNF cargos for FAT</a:t>
          </a:r>
        </a:p>
      </dgm:t>
    </dgm:pt>
    <dgm:pt modelId="{FDBA3BC1-E1C9-4827-BA3E-3DBD83E06C34}" type="parTrans" cxnId="{9ADD2E0A-0656-4417-8D53-805456487F48}">
      <dgm:prSet/>
      <dgm:spPr/>
      <dgm:t>
        <a:bodyPr/>
        <a:lstStyle/>
        <a:p>
          <a:endParaRPr lang="en-GB"/>
        </a:p>
      </dgm:t>
    </dgm:pt>
    <dgm:pt modelId="{054B1D83-BB06-46CA-90A7-9B89949B6E71}" type="sibTrans" cxnId="{9ADD2E0A-0656-4417-8D53-805456487F48}">
      <dgm:prSet/>
      <dgm:spPr/>
      <dgm:t>
        <a:bodyPr/>
        <a:lstStyle/>
        <a:p>
          <a:endParaRPr lang="en-GB"/>
        </a:p>
      </dgm:t>
    </dgm:pt>
    <dgm:pt modelId="{795FCD8C-20EB-4551-82AD-41654AE8D4D7}">
      <dgm:prSet phldrT="[Text]"/>
      <dgm:spPr>
        <a:solidFill>
          <a:srgbClr val="F94444"/>
        </a:solidFill>
      </dgm:spPr>
      <dgm:t>
        <a:bodyPr/>
        <a:lstStyle/>
        <a:p>
          <a:r>
            <a:rPr lang="en-GB" b="1" dirty="0"/>
            <a:t>Somatic model</a:t>
          </a:r>
        </a:p>
      </dgm:t>
    </dgm:pt>
    <dgm:pt modelId="{95358805-4286-4116-92B0-B3DCF5FAE9BE}" type="parTrans" cxnId="{87CBD6FB-F41B-426D-8F13-D4B6712DC0D9}">
      <dgm:prSet/>
      <dgm:spPr/>
      <dgm:t>
        <a:bodyPr/>
        <a:lstStyle/>
        <a:p>
          <a:endParaRPr lang="en-GB"/>
        </a:p>
      </dgm:t>
    </dgm:pt>
    <dgm:pt modelId="{023F09DD-E4B3-40FD-8F82-8DD9DF14B3D8}" type="sibTrans" cxnId="{87CBD6FB-F41B-426D-8F13-D4B6712DC0D9}">
      <dgm:prSet/>
      <dgm:spPr/>
      <dgm:t>
        <a:bodyPr/>
        <a:lstStyle/>
        <a:p>
          <a:endParaRPr lang="en-GB"/>
        </a:p>
      </dgm:t>
    </dgm:pt>
    <dgm:pt modelId="{1DF3A5BA-B4C7-4878-B06B-AC886CE9087D}">
      <dgm:prSet phldrT="[Text]"/>
      <dgm:spPr>
        <a:solidFill>
          <a:srgbClr val="50B8E2"/>
        </a:solidFill>
      </dgm:spPr>
      <dgm:t>
        <a:bodyPr/>
        <a:lstStyle/>
        <a:p>
          <a:r>
            <a:rPr lang="en-GB" b="1" dirty="0"/>
            <a:t>Exogenous model</a:t>
          </a:r>
        </a:p>
      </dgm:t>
    </dgm:pt>
    <dgm:pt modelId="{203C4C64-8D8E-440F-9D62-9D08B766E913}" type="sibTrans" cxnId="{956DE6C9-7F81-4FC2-A678-09BC2FCFB51C}">
      <dgm:prSet/>
      <dgm:spPr/>
      <dgm:t>
        <a:bodyPr/>
        <a:lstStyle/>
        <a:p>
          <a:endParaRPr lang="en-GB"/>
        </a:p>
      </dgm:t>
    </dgm:pt>
    <dgm:pt modelId="{4BC662CC-99AD-48C9-89A8-46DA59C2648A}" type="parTrans" cxnId="{956DE6C9-7F81-4FC2-A678-09BC2FCFB51C}">
      <dgm:prSet/>
      <dgm:spPr/>
      <dgm:t>
        <a:bodyPr/>
        <a:lstStyle/>
        <a:p>
          <a:endParaRPr lang="en-GB"/>
        </a:p>
      </dgm:t>
    </dgm:pt>
    <dgm:pt modelId="{E8554D62-8ABE-4F26-8D25-42573E2C5C59}">
      <dgm:prSet phldrT="[Text]"/>
      <dgm:spPr>
        <a:solidFill>
          <a:srgbClr val="A3D2EC">
            <a:alpha val="90000"/>
          </a:srgbClr>
        </a:solidFill>
      </dgm:spPr>
      <dgm:t>
        <a:bodyPr/>
        <a:lstStyle/>
        <a:p>
          <a:r>
            <a:rPr lang="en-GB" dirty="0"/>
            <a:t>BDNF signalling -&gt; synapse and neuron state metrics</a:t>
          </a:r>
        </a:p>
      </dgm:t>
    </dgm:pt>
    <dgm:pt modelId="{138F8A25-9D4B-421A-95EB-3551AB94756F}" type="sibTrans" cxnId="{B757EDD8-FB76-4C67-8847-3306D4261CD5}">
      <dgm:prSet/>
      <dgm:spPr/>
      <dgm:t>
        <a:bodyPr/>
        <a:lstStyle/>
        <a:p>
          <a:endParaRPr lang="en-GB"/>
        </a:p>
      </dgm:t>
    </dgm:pt>
    <dgm:pt modelId="{4866C0E9-C926-4BB9-A702-39FC607E366E}" type="parTrans" cxnId="{B757EDD8-FB76-4C67-8847-3306D4261CD5}">
      <dgm:prSet/>
      <dgm:spPr/>
      <dgm:t>
        <a:bodyPr/>
        <a:lstStyle/>
        <a:p>
          <a:endParaRPr lang="en-GB"/>
        </a:p>
      </dgm:t>
    </dgm:pt>
    <dgm:pt modelId="{4D9AB7CB-6F2E-4A37-8A7E-98F94F11D2AF}">
      <dgm:prSet phldrT="[Text]"/>
      <dgm:spPr>
        <a:solidFill>
          <a:srgbClr val="F98585"/>
        </a:solidFill>
      </dgm:spPr>
      <dgm:t>
        <a:bodyPr/>
        <a:lstStyle/>
        <a:p>
          <a:r>
            <a:rPr lang="en-GB" dirty="0"/>
            <a:t>Spatial dendritic BDNF secretion</a:t>
          </a:r>
        </a:p>
      </dgm:t>
    </dgm:pt>
    <dgm:pt modelId="{73E2AC53-FEDF-4135-A98E-E476FCB64D46}" type="parTrans" cxnId="{9267CD9B-AC4E-4100-9864-B005140608A3}">
      <dgm:prSet/>
      <dgm:spPr/>
      <dgm:t>
        <a:bodyPr/>
        <a:lstStyle/>
        <a:p>
          <a:endParaRPr lang="en-GB"/>
        </a:p>
      </dgm:t>
    </dgm:pt>
    <dgm:pt modelId="{4AB3BAB9-FC64-4552-8483-F8B0C03AC968}" type="sibTrans" cxnId="{9267CD9B-AC4E-4100-9864-B005140608A3}">
      <dgm:prSet/>
      <dgm:spPr/>
      <dgm:t>
        <a:bodyPr/>
        <a:lstStyle/>
        <a:p>
          <a:endParaRPr lang="en-GB"/>
        </a:p>
      </dgm:t>
    </dgm:pt>
    <dgm:pt modelId="{EE3202F5-A341-41B2-9BEC-57365066E831}" type="pres">
      <dgm:prSet presAssocID="{05A09E3E-7AB1-4A94-84A7-6EC9488915BE}" presName="Name0" presStyleCnt="0">
        <dgm:presLayoutVars>
          <dgm:dir/>
          <dgm:animLvl val="lvl"/>
          <dgm:resizeHandles/>
        </dgm:presLayoutVars>
      </dgm:prSet>
      <dgm:spPr/>
    </dgm:pt>
    <dgm:pt modelId="{533977F9-F122-4088-B710-041BD2003021}" type="pres">
      <dgm:prSet presAssocID="{795FCD8C-20EB-4551-82AD-41654AE8D4D7}" presName="linNode" presStyleCnt="0"/>
      <dgm:spPr/>
    </dgm:pt>
    <dgm:pt modelId="{B8505B9B-FE71-45ED-B879-9C6DF210AE09}" type="pres">
      <dgm:prSet presAssocID="{795FCD8C-20EB-4551-82AD-41654AE8D4D7}" presName="parentShp" presStyleLbl="node1" presStyleIdx="0" presStyleCnt="3">
        <dgm:presLayoutVars>
          <dgm:bulletEnabled val="1"/>
        </dgm:presLayoutVars>
      </dgm:prSet>
      <dgm:spPr/>
    </dgm:pt>
    <dgm:pt modelId="{78BA7364-C0B6-40C6-BA73-54867FDD9E17}" type="pres">
      <dgm:prSet presAssocID="{795FCD8C-20EB-4551-82AD-41654AE8D4D7}" presName="childShp" presStyleLbl="bgAccFollowNode1" presStyleIdx="0" presStyleCnt="3" custLinFactNeighborY="-2947">
        <dgm:presLayoutVars>
          <dgm:bulletEnabled val="1"/>
        </dgm:presLayoutVars>
      </dgm:prSet>
      <dgm:spPr/>
    </dgm:pt>
    <dgm:pt modelId="{0DF19436-5128-4A24-8E60-4C9FA196E5A3}" type="pres">
      <dgm:prSet presAssocID="{023F09DD-E4B3-40FD-8F82-8DD9DF14B3D8}" presName="spacing" presStyleCnt="0"/>
      <dgm:spPr/>
    </dgm:pt>
    <dgm:pt modelId="{FD5A5DFE-3D6B-4519-A9C1-50EF476B1D7D}" type="pres">
      <dgm:prSet presAssocID="{331D4E26-4A24-41DA-860D-68C3E872D783}" presName="linNode" presStyleCnt="0"/>
      <dgm:spPr/>
    </dgm:pt>
    <dgm:pt modelId="{CC331711-7D71-48D5-BCB5-C853E3C85681}" type="pres">
      <dgm:prSet presAssocID="{331D4E26-4A24-41DA-860D-68C3E872D783}" presName="parentShp" presStyleLbl="node1" presStyleIdx="1" presStyleCnt="3">
        <dgm:presLayoutVars>
          <dgm:bulletEnabled val="1"/>
        </dgm:presLayoutVars>
      </dgm:prSet>
      <dgm:spPr/>
    </dgm:pt>
    <dgm:pt modelId="{E10DD3AA-4F25-4CF9-BFC9-6475889F3694}" type="pres">
      <dgm:prSet presAssocID="{331D4E26-4A24-41DA-860D-68C3E872D783}" presName="childShp" presStyleLbl="bgAccFollowNode1" presStyleIdx="1" presStyleCnt="3">
        <dgm:presLayoutVars>
          <dgm:bulletEnabled val="1"/>
        </dgm:presLayoutVars>
      </dgm:prSet>
      <dgm:spPr/>
    </dgm:pt>
    <dgm:pt modelId="{36C1D0AB-6655-4015-AE51-B1B112332685}" type="pres">
      <dgm:prSet presAssocID="{74544A1B-325C-4D16-BAA9-33D188DA08AB}" presName="spacing" presStyleCnt="0"/>
      <dgm:spPr/>
    </dgm:pt>
    <dgm:pt modelId="{D3E1FF0A-07C6-4DD3-8286-B519245F9632}" type="pres">
      <dgm:prSet presAssocID="{1DF3A5BA-B4C7-4878-B06B-AC886CE9087D}" presName="linNode" presStyleCnt="0"/>
      <dgm:spPr/>
    </dgm:pt>
    <dgm:pt modelId="{7D917739-62D6-4E6E-8785-05994639B13D}" type="pres">
      <dgm:prSet presAssocID="{1DF3A5BA-B4C7-4878-B06B-AC886CE9087D}" presName="parentShp" presStyleLbl="node1" presStyleIdx="2" presStyleCnt="3">
        <dgm:presLayoutVars>
          <dgm:bulletEnabled val="1"/>
        </dgm:presLayoutVars>
      </dgm:prSet>
      <dgm:spPr/>
    </dgm:pt>
    <dgm:pt modelId="{415960B9-F769-43B8-B960-1859E18CC69F}" type="pres">
      <dgm:prSet presAssocID="{1DF3A5BA-B4C7-4878-B06B-AC886CE9087D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9ADD2E0A-0656-4417-8D53-805456487F48}" srcId="{795FCD8C-20EB-4551-82AD-41654AE8D4D7}" destId="{83A44534-6AD0-4D4D-95AF-C64D607AA2AD}" srcOrd="0" destOrd="0" parTransId="{FDBA3BC1-E1C9-4827-BA3E-3DBD83E06C34}" sibTransId="{054B1D83-BB06-46CA-90A7-9B89949B6E71}"/>
    <dgm:cxn modelId="{53E7A210-61B9-4292-AAA5-474B95CEAD7C}" type="presOf" srcId="{E725C72A-E0B9-4630-9B17-D39143FB5A5B}" destId="{E10DD3AA-4F25-4CF9-BFC9-6475889F3694}" srcOrd="0" destOrd="0" presId="urn:microsoft.com/office/officeart/2005/8/layout/vList6"/>
    <dgm:cxn modelId="{5111F613-1682-4866-918A-DCF3397F4CE5}" type="presOf" srcId="{4D9AB7CB-6F2E-4A37-8A7E-98F94F11D2AF}" destId="{78BA7364-C0B6-40C6-BA73-54867FDD9E17}" srcOrd="0" destOrd="1" presId="urn:microsoft.com/office/officeart/2005/8/layout/vList6"/>
    <dgm:cxn modelId="{522FE625-6641-4B10-BC82-09D64604E245}" type="presOf" srcId="{1DF3A5BA-B4C7-4878-B06B-AC886CE9087D}" destId="{7D917739-62D6-4E6E-8785-05994639B13D}" srcOrd="0" destOrd="0" presId="urn:microsoft.com/office/officeart/2005/8/layout/vList6"/>
    <dgm:cxn modelId="{2ED7BB29-A193-48E4-A5B3-7A6608D6C373}" srcId="{331D4E26-4A24-41DA-860D-68C3E872D783}" destId="{E725C72A-E0B9-4630-9B17-D39143FB5A5B}" srcOrd="0" destOrd="0" parTransId="{222F3980-A0F3-404D-8AF7-B9EA99605DE7}" sibTransId="{26D3D5B0-8A9A-464D-B97A-C045FF92C884}"/>
    <dgm:cxn modelId="{0988A43D-88BF-470D-A5F9-8CC84BF9750F}" type="presOf" srcId="{795FCD8C-20EB-4551-82AD-41654AE8D4D7}" destId="{B8505B9B-FE71-45ED-B879-9C6DF210AE09}" srcOrd="0" destOrd="0" presId="urn:microsoft.com/office/officeart/2005/8/layout/vList6"/>
    <dgm:cxn modelId="{C507185E-4471-499C-B523-089B539EA0D2}" type="presOf" srcId="{6D0D807F-1E57-4B2D-AA59-1E077FABAD0A}" destId="{415960B9-F769-43B8-B960-1859E18CC69F}" srcOrd="0" destOrd="1" presId="urn:microsoft.com/office/officeart/2005/8/layout/vList6"/>
    <dgm:cxn modelId="{114F886E-F446-4F52-A71A-5D55E54BC223}" type="presOf" srcId="{E8554D62-8ABE-4F26-8D25-42573E2C5C59}" destId="{415960B9-F769-43B8-B960-1859E18CC69F}" srcOrd="0" destOrd="0" presId="urn:microsoft.com/office/officeart/2005/8/layout/vList6"/>
    <dgm:cxn modelId="{A2E79953-4124-4B38-BF6E-963E98582A28}" srcId="{1DF3A5BA-B4C7-4878-B06B-AC886CE9087D}" destId="{6D0D807F-1E57-4B2D-AA59-1E077FABAD0A}" srcOrd="1" destOrd="0" parTransId="{EA95C764-F78C-49A4-A95C-7C990C5118C7}" sibTransId="{5DC02805-9678-4E55-8840-150313DCEE79}"/>
    <dgm:cxn modelId="{97E19582-C1BC-4A9D-95CB-B55374782BA6}" srcId="{05A09E3E-7AB1-4A94-84A7-6EC9488915BE}" destId="{331D4E26-4A24-41DA-860D-68C3E872D783}" srcOrd="1" destOrd="0" parTransId="{491141DB-26C8-4FBC-8345-C086557ECE9C}" sibTransId="{74544A1B-325C-4D16-BAA9-33D188DA08AB}"/>
    <dgm:cxn modelId="{9267CD9B-AC4E-4100-9864-B005140608A3}" srcId="{795FCD8C-20EB-4551-82AD-41654AE8D4D7}" destId="{4D9AB7CB-6F2E-4A37-8A7E-98F94F11D2AF}" srcOrd="1" destOrd="0" parTransId="{73E2AC53-FEDF-4135-A98E-E476FCB64D46}" sibTransId="{4AB3BAB9-FC64-4552-8483-F8B0C03AC968}"/>
    <dgm:cxn modelId="{2D9481C1-026A-450C-9FDC-E87AA6D7F714}" type="presOf" srcId="{05A09E3E-7AB1-4A94-84A7-6EC9488915BE}" destId="{EE3202F5-A341-41B2-9BEC-57365066E831}" srcOrd="0" destOrd="0" presId="urn:microsoft.com/office/officeart/2005/8/layout/vList6"/>
    <dgm:cxn modelId="{956DE6C9-7F81-4FC2-A678-09BC2FCFB51C}" srcId="{05A09E3E-7AB1-4A94-84A7-6EC9488915BE}" destId="{1DF3A5BA-B4C7-4878-B06B-AC886CE9087D}" srcOrd="2" destOrd="0" parTransId="{4BC662CC-99AD-48C9-89A8-46DA59C2648A}" sibTransId="{203C4C64-8D8E-440F-9D62-9D08B766E913}"/>
    <dgm:cxn modelId="{DF00D8D8-94A3-4586-99E2-24F0A61708AD}" type="presOf" srcId="{83A44534-6AD0-4D4D-95AF-C64D607AA2AD}" destId="{78BA7364-C0B6-40C6-BA73-54867FDD9E17}" srcOrd="0" destOrd="0" presId="urn:microsoft.com/office/officeart/2005/8/layout/vList6"/>
    <dgm:cxn modelId="{B757EDD8-FB76-4C67-8847-3306D4261CD5}" srcId="{1DF3A5BA-B4C7-4878-B06B-AC886CE9087D}" destId="{E8554D62-8ABE-4F26-8D25-42573E2C5C59}" srcOrd="0" destOrd="0" parTransId="{4866C0E9-C926-4BB9-A702-39FC607E366E}" sibTransId="{138F8A25-9D4B-421A-95EB-3551AB94756F}"/>
    <dgm:cxn modelId="{204825DD-3449-4E40-BDD0-87169D437C85}" type="presOf" srcId="{331D4E26-4A24-41DA-860D-68C3E872D783}" destId="{CC331711-7D71-48D5-BCB5-C853E3C85681}" srcOrd="0" destOrd="0" presId="urn:microsoft.com/office/officeart/2005/8/layout/vList6"/>
    <dgm:cxn modelId="{87CBD6FB-F41B-426D-8F13-D4B6712DC0D9}" srcId="{05A09E3E-7AB1-4A94-84A7-6EC9488915BE}" destId="{795FCD8C-20EB-4551-82AD-41654AE8D4D7}" srcOrd="0" destOrd="0" parTransId="{95358805-4286-4116-92B0-B3DCF5FAE9BE}" sibTransId="{023F09DD-E4B3-40FD-8F82-8DD9DF14B3D8}"/>
    <dgm:cxn modelId="{EFBB0351-6330-4649-BDF0-501E77C90751}" type="presParOf" srcId="{EE3202F5-A341-41B2-9BEC-57365066E831}" destId="{533977F9-F122-4088-B710-041BD2003021}" srcOrd="0" destOrd="0" presId="urn:microsoft.com/office/officeart/2005/8/layout/vList6"/>
    <dgm:cxn modelId="{9C9EEE64-B6A7-49BD-A344-E5DC3FF998D4}" type="presParOf" srcId="{533977F9-F122-4088-B710-041BD2003021}" destId="{B8505B9B-FE71-45ED-B879-9C6DF210AE09}" srcOrd="0" destOrd="0" presId="urn:microsoft.com/office/officeart/2005/8/layout/vList6"/>
    <dgm:cxn modelId="{2699377D-2B93-42A1-BC0E-9532811E9D8D}" type="presParOf" srcId="{533977F9-F122-4088-B710-041BD2003021}" destId="{78BA7364-C0B6-40C6-BA73-54867FDD9E17}" srcOrd="1" destOrd="0" presId="urn:microsoft.com/office/officeart/2005/8/layout/vList6"/>
    <dgm:cxn modelId="{5961AD57-7880-448F-AB76-3DB9FC898170}" type="presParOf" srcId="{EE3202F5-A341-41B2-9BEC-57365066E831}" destId="{0DF19436-5128-4A24-8E60-4C9FA196E5A3}" srcOrd="1" destOrd="0" presId="urn:microsoft.com/office/officeart/2005/8/layout/vList6"/>
    <dgm:cxn modelId="{B54B61D5-B201-47F0-B7A7-91BCCA3B68C1}" type="presParOf" srcId="{EE3202F5-A341-41B2-9BEC-57365066E831}" destId="{FD5A5DFE-3D6B-4519-A9C1-50EF476B1D7D}" srcOrd="2" destOrd="0" presId="urn:microsoft.com/office/officeart/2005/8/layout/vList6"/>
    <dgm:cxn modelId="{66BE8043-7D86-4B1A-AF2E-341A9E3D3A4E}" type="presParOf" srcId="{FD5A5DFE-3D6B-4519-A9C1-50EF476B1D7D}" destId="{CC331711-7D71-48D5-BCB5-C853E3C85681}" srcOrd="0" destOrd="0" presId="urn:microsoft.com/office/officeart/2005/8/layout/vList6"/>
    <dgm:cxn modelId="{3E26DF0F-8B74-44BC-8279-07A2AD2CD8BF}" type="presParOf" srcId="{FD5A5DFE-3D6B-4519-A9C1-50EF476B1D7D}" destId="{E10DD3AA-4F25-4CF9-BFC9-6475889F3694}" srcOrd="1" destOrd="0" presId="urn:microsoft.com/office/officeart/2005/8/layout/vList6"/>
    <dgm:cxn modelId="{83EB38A1-F3BB-4D0B-9375-DAE20B63DB60}" type="presParOf" srcId="{EE3202F5-A341-41B2-9BEC-57365066E831}" destId="{36C1D0AB-6655-4015-AE51-B1B112332685}" srcOrd="3" destOrd="0" presId="urn:microsoft.com/office/officeart/2005/8/layout/vList6"/>
    <dgm:cxn modelId="{8F7C36D7-967B-4FD2-B340-4A15A550DAAB}" type="presParOf" srcId="{EE3202F5-A341-41B2-9BEC-57365066E831}" destId="{D3E1FF0A-07C6-4DD3-8286-B519245F9632}" srcOrd="4" destOrd="0" presId="urn:microsoft.com/office/officeart/2005/8/layout/vList6"/>
    <dgm:cxn modelId="{9085AA17-CA5D-4EE4-9E49-39899535C578}" type="presParOf" srcId="{D3E1FF0A-07C6-4DD3-8286-B519245F9632}" destId="{7D917739-62D6-4E6E-8785-05994639B13D}" srcOrd="0" destOrd="0" presId="urn:microsoft.com/office/officeart/2005/8/layout/vList6"/>
    <dgm:cxn modelId="{D17F77BC-4680-47E5-8E73-29E2586667C3}" type="presParOf" srcId="{D3E1FF0A-07C6-4DD3-8286-B519245F9632}" destId="{415960B9-F769-43B8-B960-1859E18CC69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BA7364-C0B6-40C6-BA73-54867FDD9E17}">
      <dsp:nvSpPr>
        <dsp:cNvPr id="0" name=""/>
        <dsp:cNvSpPr/>
      </dsp:nvSpPr>
      <dsp:spPr>
        <a:xfrm>
          <a:off x="1950719" y="0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F98585"/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Expressed and processed BDNF cargos for FAT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Spatial dendritic BDNF secretion</a:t>
          </a:r>
        </a:p>
      </dsp:txBody>
      <dsp:txXfrm>
        <a:off x="1950719" y="180110"/>
        <a:ext cx="2385749" cy="1080660"/>
      </dsp:txXfrm>
    </dsp:sp>
    <dsp:sp modelId="{B8505B9B-FE71-45ED-B879-9C6DF210AE09}">
      <dsp:nvSpPr>
        <dsp:cNvPr id="0" name=""/>
        <dsp:cNvSpPr/>
      </dsp:nvSpPr>
      <dsp:spPr>
        <a:xfrm>
          <a:off x="0" y="0"/>
          <a:ext cx="1950719" cy="1440880"/>
        </a:xfrm>
        <a:prstGeom prst="roundRect">
          <a:avLst/>
        </a:prstGeom>
        <a:solidFill>
          <a:srgbClr val="F9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Somatic model</a:t>
          </a:r>
        </a:p>
      </dsp:txBody>
      <dsp:txXfrm>
        <a:off x="70338" y="70338"/>
        <a:ext cx="1810043" cy="1300204"/>
      </dsp:txXfrm>
    </dsp:sp>
    <dsp:sp modelId="{E10DD3AA-4F25-4CF9-BFC9-6475889F3694}">
      <dsp:nvSpPr>
        <dsp:cNvPr id="0" name=""/>
        <dsp:cNvSpPr/>
      </dsp:nvSpPr>
      <dsp:spPr>
        <a:xfrm>
          <a:off x="1950719" y="1584968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DAE5A0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Spatial secretion of BDNF after FAT</a:t>
          </a:r>
        </a:p>
      </dsp:txBody>
      <dsp:txXfrm>
        <a:off x="1950719" y="1765078"/>
        <a:ext cx="2385749" cy="1080660"/>
      </dsp:txXfrm>
    </dsp:sp>
    <dsp:sp modelId="{CC331711-7D71-48D5-BCB5-C853E3C85681}">
      <dsp:nvSpPr>
        <dsp:cNvPr id="0" name=""/>
        <dsp:cNvSpPr/>
      </dsp:nvSpPr>
      <dsp:spPr>
        <a:xfrm>
          <a:off x="0" y="1584968"/>
          <a:ext cx="1950719" cy="1440880"/>
        </a:xfrm>
        <a:prstGeom prst="roundRect">
          <a:avLst/>
        </a:prstGeom>
        <a:solidFill>
          <a:srgbClr val="BCCC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Axonal model</a:t>
          </a:r>
        </a:p>
      </dsp:txBody>
      <dsp:txXfrm>
        <a:off x="70338" y="1655306"/>
        <a:ext cx="1810043" cy="1300204"/>
      </dsp:txXfrm>
    </dsp:sp>
    <dsp:sp modelId="{415960B9-F769-43B8-B960-1859E18CC69F}">
      <dsp:nvSpPr>
        <dsp:cNvPr id="0" name=""/>
        <dsp:cNvSpPr/>
      </dsp:nvSpPr>
      <dsp:spPr>
        <a:xfrm>
          <a:off x="1950719" y="3169937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A3D2EC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BDNF signalling -&gt; synapse and neuron state metrics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Spatial BDNF isoform concentrations</a:t>
          </a:r>
        </a:p>
      </dsp:txBody>
      <dsp:txXfrm>
        <a:off x="1950719" y="3350047"/>
        <a:ext cx="2385749" cy="1080660"/>
      </dsp:txXfrm>
    </dsp:sp>
    <dsp:sp modelId="{7D917739-62D6-4E6E-8785-05994639B13D}">
      <dsp:nvSpPr>
        <dsp:cNvPr id="0" name=""/>
        <dsp:cNvSpPr/>
      </dsp:nvSpPr>
      <dsp:spPr>
        <a:xfrm>
          <a:off x="0" y="3169937"/>
          <a:ext cx="1950719" cy="1440880"/>
        </a:xfrm>
        <a:prstGeom prst="roundRect">
          <a:avLst/>
        </a:prstGeom>
        <a:solidFill>
          <a:srgbClr val="50B8E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Exogenous model</a:t>
          </a:r>
        </a:p>
      </dsp:txBody>
      <dsp:txXfrm>
        <a:off x="70338" y="3240275"/>
        <a:ext cx="1810043" cy="1300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F127E-5806-80CE-160D-539D7CE853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197EDE-9004-A7BC-3A0A-38B4D2CAED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C3BB-929D-1944-180A-C4544F92C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40068-B895-2DA9-6F6D-2DDCB711D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858D5-FB85-C145-8CAF-D285EA27E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67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0C1D4-5611-8715-ECC0-B4B20D748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8022E3-94F4-EEB6-370F-76BCCAD623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97F53-14DB-C790-4818-3D730066B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11F8D-87E4-0457-F51F-749C9661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F846C-6096-5434-FFE1-F3F1DB608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10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19CE2B-08D8-B7A0-BE4F-5416D5DB33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2D930-7080-B81B-6F15-D95C24648C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031A6-8B32-A635-FD7C-0E8DEE2CB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C16CA-4348-61FB-3CDC-D0B1C4388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3180C-2F4A-9639-56DC-ECD9CD0E4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017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73B48-C548-02F3-0CB8-684BDD111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FF800-685A-4CE4-A42B-F57325D42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61857-09E8-61BC-72A8-CC1DC8198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E466F-55F5-67F8-8049-C410049E7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21523-DA7C-9D74-B956-B4A34E0F9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638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DB07A-467A-CC63-C31A-E494213B5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9ECB97-B40E-7E8D-E8B5-84C6B952C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4B4D1-2822-E8E0-4CAE-DCCF735F7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A911-03BF-308E-48FB-18BF8BFC0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75239-9769-5D49-33B2-F2124F407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075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183B5-F625-9DE4-5471-A3249E22D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DA574-D62A-502A-D396-61815FDA61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189D3D-8E43-99E3-51A5-43E7B8B74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57280-B959-6078-2B73-25669B62B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6664B-1CD0-5E35-2A7D-4DFE36DC2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141D1-344E-31E0-945E-2EF05E97C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35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7D273-096E-B7AE-D0C3-A5E4111D8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D35C20-481F-6EE4-B1BF-96173CC60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6281F4-AC34-A225-948A-E3E208B833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553B07-916B-4EE5-0EDB-9294487E0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907B89-0A04-C303-03F6-997A07220B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403F6B-4D20-30C6-97F8-20AABCB53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AEEA99-ED9D-E41E-1748-9C9B2C22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2B1D54-B255-97CF-CAD0-4E67F8FC5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170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8A0D8-585F-DF93-6E6A-27B471507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32951-C028-E2C2-8041-374CE755C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1492E1-F7AC-224F-3C29-725429421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6EEEA2-5A64-2BA7-E839-18BF26804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69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D8BAB8-4009-14D6-D38C-3F262FE63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D574EB-A74A-A495-E2E7-4DE98E6A8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48EAC-4B1C-6995-1944-82FED2948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54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19F88-7CA0-9D48-FC57-DD6F4E804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07D7D-5502-9DF7-1EDC-8F84375B3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8A335E-0BCB-DB56-0A44-FD0E04D75C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5070A1-5CF8-3062-2236-FC58266F8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1301CF-35EB-BB68-A3FD-533D97F75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C1A21-644E-5B2D-9463-2E20E9FE3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8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025CB-20F8-629D-F1DE-9FF1C1AF4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A39718-5315-EB27-2D43-2909CBD586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DA5864-9B94-D757-8B79-D103F9F39B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B606E7-F7BE-62A9-3638-361CDD80F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AADF5B-8BFE-3B16-8346-009E2CF60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26747-FA17-1C81-559A-7A304759C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54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1120DD-0106-18C5-A1D0-BA49F509D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E4D76-BF3B-5BAF-E3D4-A9F054873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0223A-C99D-3ED2-400F-FBEF1CAFED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BD831-8268-4524-B244-A31690A7151F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EECBD-9970-C1CA-8462-F41798BB7E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A7CFF-6A1E-2021-376C-4BBA2057AB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D6C1A-8B79-4C31-B0B9-326B39809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17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png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1143000" y="5369124"/>
            <a:ext cx="637424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2400" b="1" dirty="0">
                <a:latin typeface="Calibri" pitchFamily="34" charset="0"/>
              </a:rPr>
              <a:t>Mahir Taher,</a:t>
            </a:r>
          </a:p>
          <a:p>
            <a:r>
              <a:rPr lang="en-US" altLang="en-US" sz="2400" b="1" dirty="0">
                <a:latin typeface="Calibri" pitchFamily="34" charset="0"/>
              </a:rPr>
              <a:t>Supervised by Dr Adam Noel and Dr Anne Straube</a:t>
            </a:r>
            <a:endParaRPr lang="en-US" altLang="en-US" sz="2400" dirty="0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143000" y="4574219"/>
            <a:ext cx="940938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600" dirty="0"/>
              <a:t>Progress review 7</a:t>
            </a:r>
          </a:p>
          <a:p>
            <a:endParaRPr lang="en-US" alt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8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0" name="Rectangle 14">
            <a:extLst>
              <a:ext uri="{FF2B5EF4-FFF2-40B4-BE49-F238E27FC236}">
                <a16:creationId xmlns:a16="http://schemas.microsoft.com/office/drawing/2014/main" id="{8926BC3A-0E59-4A17-9F7B-5579B86CB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Broader model scheme</a:t>
            </a:r>
          </a:p>
          <a:p>
            <a:endParaRPr lang="en-US" altLang="en-US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F2B426A-27BC-4E33-9448-732A52472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1345" y="1444392"/>
            <a:ext cx="4390655" cy="5477033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921E515E-D200-4E6E-83B3-217C0EFFC943}"/>
              </a:ext>
            </a:extLst>
          </p:cNvPr>
          <p:cNvGraphicFramePr/>
          <p:nvPr/>
        </p:nvGraphicFramePr>
        <p:xfrm>
          <a:off x="2924547" y="2247182"/>
          <a:ext cx="4876799" cy="4610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EC5D1240-7539-4CA8-9E4B-679EB6F99CE6}"/>
              </a:ext>
            </a:extLst>
          </p:cNvPr>
          <p:cNvGrpSpPr/>
          <p:nvPr/>
        </p:nvGrpSpPr>
        <p:grpSpPr>
          <a:xfrm>
            <a:off x="0" y="2242203"/>
            <a:ext cx="2926079" cy="1440880"/>
            <a:chOff x="1950719" y="0"/>
            <a:chExt cx="2926079" cy="1440880"/>
          </a:xfrm>
          <a:solidFill>
            <a:srgbClr val="F98585"/>
          </a:solidFill>
        </p:grpSpPr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BF68B659-9129-4639-8FEA-2827F87C01B4}"/>
                </a:ext>
              </a:extLst>
            </p:cNvPr>
            <p:cNvSpPr/>
            <p:nvPr/>
          </p:nvSpPr>
          <p:spPr>
            <a:xfrm>
              <a:off x="1950719" y="0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Arrow: Right 4">
              <a:extLst>
                <a:ext uri="{FF2B5EF4-FFF2-40B4-BE49-F238E27FC236}">
                  <a16:creationId xmlns:a16="http://schemas.microsoft.com/office/drawing/2014/main" id="{8ACC28A6-A052-42D9-A8F2-57545D657C80}"/>
                </a:ext>
              </a:extLst>
            </p:cNvPr>
            <p:cNvSpPr txBox="1"/>
            <p:nvPr/>
          </p:nvSpPr>
          <p:spPr>
            <a:xfrm>
              <a:off x="1950719" y="180110"/>
              <a:ext cx="2385749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kern="1200" dirty="0"/>
                <a:t>BDNF expression rate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dirty="0"/>
                <a:t>Endocytosed BDNF</a:t>
              </a:r>
              <a:endParaRPr lang="en-GB" kern="12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488AFEF-4471-4FE9-8E7D-E62D2734823B}"/>
              </a:ext>
            </a:extLst>
          </p:cNvPr>
          <p:cNvGrpSpPr/>
          <p:nvPr/>
        </p:nvGrpSpPr>
        <p:grpSpPr>
          <a:xfrm>
            <a:off x="0" y="3863193"/>
            <a:ext cx="2926079" cy="1440880"/>
            <a:chOff x="1950719" y="1584968"/>
            <a:chExt cx="2926079" cy="1440880"/>
          </a:xfrm>
          <a:solidFill>
            <a:srgbClr val="DAE5A0"/>
          </a:solidFill>
        </p:grpSpPr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E0690930-82FA-469B-99D7-7C1D9D9B5A7F}"/>
                </a:ext>
              </a:extLst>
            </p:cNvPr>
            <p:cNvSpPr/>
            <p:nvPr/>
          </p:nvSpPr>
          <p:spPr>
            <a:xfrm>
              <a:off x="1950719" y="1584968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lnRef>
            <a:fillRef idx="1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Arrow: Right 4">
              <a:extLst>
                <a:ext uri="{FF2B5EF4-FFF2-40B4-BE49-F238E27FC236}">
                  <a16:creationId xmlns:a16="http://schemas.microsoft.com/office/drawing/2014/main" id="{43B3206A-6098-40DC-B2A8-45BCDE8E7ACA}"/>
                </a:ext>
              </a:extLst>
            </p:cNvPr>
            <p:cNvSpPr txBox="1"/>
            <p:nvPr/>
          </p:nvSpPr>
          <p:spPr>
            <a:xfrm>
              <a:off x="1950720" y="1765078"/>
              <a:ext cx="2217420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12700" rIns="12700" bIns="1270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000" kern="1200" dirty="0"/>
                <a:t>BDNF cargos for FAT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64A1D77-F836-45DB-931B-8621C8088B92}"/>
              </a:ext>
            </a:extLst>
          </p:cNvPr>
          <p:cNvGrpSpPr/>
          <p:nvPr/>
        </p:nvGrpSpPr>
        <p:grpSpPr>
          <a:xfrm>
            <a:off x="0" y="5417120"/>
            <a:ext cx="2926079" cy="1440880"/>
            <a:chOff x="1950719" y="3169937"/>
            <a:chExt cx="2926079" cy="1440880"/>
          </a:xfrm>
          <a:solidFill>
            <a:srgbClr val="A3D2EC"/>
          </a:solidFill>
        </p:grpSpPr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BABA3631-F68D-442A-938E-DFCB69B03755}"/>
                </a:ext>
              </a:extLst>
            </p:cNvPr>
            <p:cNvSpPr/>
            <p:nvPr/>
          </p:nvSpPr>
          <p:spPr>
            <a:xfrm>
              <a:off x="1950719" y="3169937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lnRef>
            <a:fillRef idx="1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Arrow: Right 4">
              <a:extLst>
                <a:ext uri="{FF2B5EF4-FFF2-40B4-BE49-F238E27FC236}">
                  <a16:creationId xmlns:a16="http://schemas.microsoft.com/office/drawing/2014/main" id="{64759AF8-3108-4568-B17E-60AB9F73D9D9}"/>
                </a:ext>
              </a:extLst>
            </p:cNvPr>
            <p:cNvSpPr txBox="1"/>
            <p:nvPr/>
          </p:nvSpPr>
          <p:spPr>
            <a:xfrm>
              <a:off x="1950719" y="3350047"/>
              <a:ext cx="2385749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1600" kern="1200" dirty="0"/>
                <a:t>Spatial secretion of BDNF from dendrites and post-FAT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DA230938-20DB-4C35-818E-3C6B3A5C0E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9008" y="1416212"/>
            <a:ext cx="822441" cy="72641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F65A325-C2ED-4FA2-9C45-94676A2F52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53983" y="1380967"/>
            <a:ext cx="916286" cy="73459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3A63533-1ADC-421D-A0A1-AEC49A1076C0}"/>
              </a:ext>
            </a:extLst>
          </p:cNvPr>
          <p:cNvSpPr txBox="1"/>
          <p:nvPr/>
        </p:nvSpPr>
        <p:spPr>
          <a:xfrm>
            <a:off x="1156707" y="1467943"/>
            <a:ext cx="3409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Inputs</a:t>
            </a:r>
            <a:endParaRPr lang="en-GB" b="1" dirty="0"/>
          </a:p>
          <a:p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CF5B38-6E7E-443B-9B32-100A4A4BA8AA}"/>
              </a:ext>
            </a:extLst>
          </p:cNvPr>
          <p:cNvSpPr txBox="1"/>
          <p:nvPr/>
        </p:nvSpPr>
        <p:spPr>
          <a:xfrm>
            <a:off x="5979741" y="1484093"/>
            <a:ext cx="3409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Outputs</a:t>
            </a:r>
            <a:endParaRPr lang="en-GB" b="1" dirty="0"/>
          </a:p>
          <a:p>
            <a:endParaRPr lang="en-GB" dirty="0"/>
          </a:p>
        </p:txBody>
      </p:sp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76DF560C-1B5E-4EB5-92D4-D7A94E84103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86834" y="2857760"/>
            <a:ext cx="5902758" cy="301966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2D2F3D3-D0EA-4D28-89A4-14FE0C2947CD}"/>
              </a:ext>
            </a:extLst>
          </p:cNvPr>
          <p:cNvSpPr/>
          <p:nvPr/>
        </p:nvSpPr>
        <p:spPr>
          <a:xfrm>
            <a:off x="9608" y="3741529"/>
            <a:ext cx="7791736" cy="3073043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759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038098E-233E-4779-A573-BDE3B4961CC4}"/>
              </a:ext>
            </a:extLst>
          </p:cNvPr>
          <p:cNvSpPr/>
          <p:nvPr/>
        </p:nvSpPr>
        <p:spPr>
          <a:xfrm>
            <a:off x="377600" y="1782947"/>
            <a:ext cx="9287100" cy="369392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200552-9659-476C-8947-37A40DF462F2}"/>
              </a:ext>
            </a:extLst>
          </p:cNvPr>
          <p:cNvSpPr/>
          <p:nvPr/>
        </p:nvSpPr>
        <p:spPr>
          <a:xfrm>
            <a:off x="377600" y="2699499"/>
            <a:ext cx="8686800" cy="18192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804988" y="1627188"/>
            <a:ext cx="897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1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Conceptualised method</a:t>
            </a:r>
          </a:p>
          <a:p>
            <a:endParaRPr lang="en-US" altLang="en-US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111B7B-2ADF-4113-AAE8-D222F74F7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901647-AD95-4099-90CD-4096B9C30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F585DA-4527-4AA3-ADAD-8D9C2056C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9C36824-DECE-40EE-8311-845AE981B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8C5592A-D389-40C9-9B04-7ADFA6C04913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94A5E9F-86ED-4932-B58F-2750EA91125C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5F49593-9097-4B26-874E-1104FA6AA870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FF0943D-A433-4DDD-95CC-4AA53A11681D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E4457A5-69DC-4299-A754-3FCB57E32EA9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DFB199-A25F-92FC-5D28-4FEC7AEDEAAD}"/>
              </a:ext>
            </a:extLst>
          </p:cNvPr>
          <p:cNvCxnSpPr>
            <a:cxnSpLocks/>
          </p:cNvCxnSpPr>
          <p:nvPr/>
        </p:nvCxnSpPr>
        <p:spPr>
          <a:xfrm>
            <a:off x="9664415" y="2667000"/>
            <a:ext cx="0" cy="188158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0209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-2.08333E-7 0.00023 C 0.00872 0.00046 0.01758 0.00162 0.02656 0.00115 C 0.03021 0.00115 0.03698 -0.00139 0.03698 -0.00116 C 0.04206 -0.0007 0.0543 0.00092 0.05859 0.00254 C 0.06042 0.00324 0.06185 0.00532 0.06367 0.00648 C 0.06445 0.00694 0.0651 0.0074 0.06589 0.00787 C 0.06849 0.00972 0.06979 0.0118 0.07266 0.01319 C 0.07435 0.01389 0.07604 0.01412 0.07773 0.01435 C 0.07969 0.01574 0.08177 0.01713 0.08372 0.01852 C 0.08672 0.02014 0.0918 0.02245 0.09479 0.02361 C 0.10404 0.02338 0.11315 0.02338 0.12227 0.02245 C 0.12513 0.02199 0.12786 0.0199 0.13047 0.01967 C 0.13581 0.01944 0.14805 0.02153 0.1543 0.02245 C 0.15716 0.02199 0.16016 0.02199 0.16315 0.02106 C 0.16615 0.02014 0.16901 0.01828 0.17201 0.01713 C 0.18333 0.0125 0.18151 0.01342 0.19297 0.01041 C 0.20664 0.01157 0.20898 0.00926 0.21953 0.01574 C 0.23346 0.0243 0.22409 0.0206 0.23893 0.03171 C 0.24245 0.03426 0.24635 0.0368 0.25 0.03819 C 0.25391 0.03981 0.25794 0.03981 0.26185 0.04097 L 0.28268 0.04606 C 0.2918 0.05139 0.30052 0.06018 0.31016 0.06203 C 0.32891 0.06551 0.31953 0.06435 0.33841 0.06597 C 0.34635 0.06828 0.35612 0.07222 0.36432 0.07129 C 0.36888 0.07083 0.37331 0.06875 0.37786 0.06736 C 0.38385 0.06342 0.38945 0.05856 0.39557 0.05532 C 0.40026 0.05301 0.40208 0.05231 0.40664 0.04884 C 0.41211 0.04467 0.41797 0.04143 0.42305 0.03565 C 0.42578 0.0324 0.42852 0.02963 0.43112 0.02639 C 0.43294 0.0243 0.43464 0.02176 0.43633 0.01967 C 0.44206 0.01319 0.44154 0.01389 0.44675 0.00926 C 0.44844 0.00301 0.44727 0.00486 0.44974 0.00254 C 0.45104 0.00023 0.50703 -0.12963 0.50833 -0.13172 " pathEditMode="relative" rAng="0" ptsTypes="AAAAAAAAAAAAAAAAAAAAAAAAAAAAAAAA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17" y="-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-2.08333E-7 0.00023 C 0.00612 0.00347 0.01211 0.00671 0.01836 0.01018 C 0.02422 0.01365 0.03008 0.01944 0.03633 0.02245 C 0.03997 0.02407 0.04427 0.02291 0.04792 0.02361 C 0.06237 0.01227 0.07005 0.00231 0.08464 -0.00139 C 0.08984 -0.00347 0.09518 -0.00347 0.10078 -0.00394 C 0.10638 -0.00278 0.11185 -0.00116 0.11706 2.59259E-6 C 0.12148 0.00069 0.12539 2.59259E-6 0.12969 0.00115 C 0.13294 0.00208 0.1362 0.00347 0.13958 0.00463 C 0.14115 0.00694 0.14336 0.00903 0.14518 0.01134 C 0.14857 0.01597 0.15495 0.02731 0.15781 0.03287 C 0.15951 0.03541 0.16055 0.03958 0.16224 0.04213 C 0.16406 0.04467 0.17175 0.05046 0.17357 0.05254 C 0.17682 0.05602 0.17995 0.05949 0.1832 0.06296 C 0.18906 0.06875 0.19935 0.0787 0.20547 0.0831 C 0.21615 0.09028 0.21146 0.08565 0.22031 0.09236 C 0.22578 0.09606 0.22617 0.09722 0.23073 0.10301 C 0.23711 0.12245 0.23542 0.11435 0.2375 0.12546 " pathEditMode="relative" rAng="0" ptsTypes="AAAAAAAAAAAAAAAAAAA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0.00023 L -0.00065 0.00046 C 0.00195 -0.00185 0.00508 -0.00486 0.00807 -0.00648 C 0.01471 -0.01111 0.01823 -0.01111 0.02591 -0.01273 C 0.05547 -0.00648 0.02057 -0.01505 0.04883 -0.00533 C 0.05703 -0.00255 0.06237 -0.00371 0.07057 0.00092 C 0.09362 0.01597 0.08867 0.01481 0.10534 0.02615 C 0.10807 0.02801 0.11094 0.02916 0.11354 0.03194 C 0.11628 0.03472 0.11888 0.03842 0.12122 0.04074 C 0.12383 0.04305 0.12669 0.04467 0.12878 0.04768 C 0.13333 0.05393 0.13633 0.06319 0.14128 0.06713 C 0.14453 0.0699 0.14753 0.07176 0.15078 0.07384 C 0.1569 0.07754 0.16654 0.08194 0.17279 0.0831 C 0.1776 0.08379 0.18203 0.08379 0.18672 0.08495 C 0.19154 0.08379 0.19648 0.0831 0.20169 0.08194 C 0.21107 0.07916 0.22044 0.07453 0.22995 0.07384 L 0.24479 0.07291 C 0.253 0.0706 0.26315 0.06782 0.27135 0.06435 C 0.275 0.06319 0.27878 0.06065 0.28268 0.05949 C 0.2918 0.05671 0.31029 0.05393 0.31029 0.0544 C 0.3151 0.05602 0.32018 0.0574 0.325 0.05949 C 0.36732 0.07639 0.34596 0.06898 0.37539 0.08194 C 0.40221 0.09398 0.38047 0.08217 0.41237 0.10162 C 0.4168 0.1044 0.42826 0.11018 0.43242 0.11481 C 0.43438 0.11666 0.44141 0.12639 0.44323 0.13055 " pathEditMode="relative" rAng="0" ptsTypes="AAAAAAAAAAAAAAAAAAAAAAAAA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87" y="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50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-2.08333E-7 0.00023 C 0.00482 -0.00301 0.00951 -0.00718 0.01471 -0.00926 C 0.03294 -0.01667 0.05781 -0.00672 0.07344 -0.00394 L 0.09193 0.00532 C 0.09779 0.0081 0.10404 0.00995 0.10977 0.01319 C 0.11523 0.0162 0.12044 0.02083 0.12617 0.02361 C 0.1319 0.02685 0.13789 0.0287 0.14401 0.03171 C 0.15391 0.03657 0.16432 0.04213 0.17448 0.04745 C 0.17448 0.04768 0.21159 0.06852 0.21159 0.06875 L 0.22708 0.07523 C 0.23177 0.07708 0.23646 0.0794 0.24128 0.08055 C 0.24648 0.08171 0.25169 0.08125 0.2569 0.08171 C 0.26836 0.08009 0.27956 0.0787 0.29102 0.07523 C 0.29648 0.07338 0.30221 0.0706 0.30794 0.06852 C 0.31276 0.0669 0.31745 0.0662 0.32214 0.06458 C 0.33542 0.06018 0.33724 0.05787 0.35104 0.05532 C 0.35625 0.0544 0.36159 0.0544 0.3668 0.05416 C 0.37188 0.05231 0.37695 0.05 0.38216 0.04884 C 0.39154 0.04653 0.40326 0.0456 0.41263 0.0449 C 0.42135 0.04606 0.43008 0.04606 0.4388 0.04884 C 0.44766 0.05162 0.45586 0.05856 0.46471 0.06203 C 0.47552 0.0662 0.48034 0.06759 0.49076 0.07384 C 0.53724 0.10185 0.49531 0.07754 0.52422 0.09629 C 0.52786 0.09861 0.53151 0.10046 0.53516 0.10301 C 0.54128 0.10671 0.54714 0.11088 0.55313 0.11481 C 0.55521 0.1162 0.55768 0.1169 0.55977 0.11875 C 0.56133 0.12014 0.56276 0.12129 0.56432 0.12268 C 0.5655 0.12384 0.56667 0.12569 0.56784 0.12662 C 0.5918 0.14629 0.6806 0.00879 0.68776 0.01528 " pathEditMode="relative" rAng="0" ptsTypes="AAAAAAAAAAAAAAAAAAAAAAAAAAAAAA">
                                      <p:cBhvr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8" y="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0093 L 0.00026 0.00116 C -0.00117 -0.00092 -0.00234 -0.0037 -0.0039 -0.00463 C -0.00846 -0.0074 -0.01354 -0.0074 -0.01796 -0.01018 C -0.02487 -0.01481 -0.02187 -0.0125 -0.02682 -0.01666 C -0.02838 -0.02083 -0.02864 -0.02013 -0.02734 -0.02685 C -0.02565 -0.0368 -0.02291 -0.04537 -0.02057 -0.05463 C -0.02005 -0.05717 -0.01953 -0.05972 -0.01901 -0.06203 C -0.02083 -0.06713 -0.02161 -0.07361 -0.02421 -0.07685 C -0.02682 -0.08009 -0.04323 -0.08356 -0.04609 -0.08426 C -0.05013 -0.0824 -0.05416 -0.08125 -0.05807 -0.0787 C -0.06796 -0.07291 -0.05846 -0.07453 -0.07005 -0.06944 C -0.07213 -0.06875 -0.07421 -0.06898 -0.0763 -0.06851 C -0.07903 -0.0706 -0.08906 -0.07708 -0.0914 -0.08055 C -0.0931 -0.0831 -0.0957 -0.09282 -0.09661 -0.09629 C -0.09687 -0.09814 -0.09726 -0.1 -0.09713 -0.10185 C -0.097 -0.10486 -0.09557 -0.11018 -0.09557 -0.10995 " pathEditMode="relative" rAng="0" ptsTypes="AAAAAAAAAAAAAAAAA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83" y="-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8 0.00186 L -0.00078 0.00209 C 0.00052 0.00093 0.00196 -4.07407E-6 0.00339 -0.00092 C 0.00664 -0.00393 0.00977 -0.0081 0.01329 -0.01018 C 0.01719 -0.01296 0.02162 -0.01388 0.02579 -0.01574 C 0.02813 -0.01551 0.03295 -0.01064 0.03308 -0.01481 C 0.03321 -0.02314 0.02826 -0.02893 0.02631 -0.03611 C 0.02461 -0.04259 0.02344 -0.04907 0.02214 -0.05555 C 0.02188 -0.05902 0.02097 -0.0625 0.02162 -0.06574 C 0.02305 -0.07407 0.03125 -0.07824 0.03412 -0.08055 C 0.04219 -0.0787 0.05039 -0.07638 0.0586 -0.07592 C 0.06276 -0.07592 0.06693 -0.07662 0.0711 -0.07685 C 0.07383 -0.07824 0.0767 -0.07916 0.07943 -0.08055 C 0.08308 -0.08287 0.08763 -0.0868 0.09089 -0.09074 C 0.09232 -0.09282 0.09362 -0.09513 0.09506 -0.09722 C 0.09571 -0.09861 0.09649 -0.09976 0.09714 -0.10092 C 0.09766 -0.10231 0.09818 -0.10347 0.0987 -0.10463 C 0.09922 -0.1081 0.09896 -0.10671 0.09974 -0.10926 " pathEditMode="relative" rAng="0" ptsTypes="AAAAAAAAAAAAAAAAAA">
                                      <p:cBhvr>
                                        <p:cTn id="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26" y="-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92 L -0.00026 -0.00069 C 0.00131 -0.00601 0.003 -0.01064 0.00443 -0.01574 C 0.00599 -0.02199 0.00717 -0.03032 0.00391 -0.03611 C 0.0017 -0.04004 -0.00182 -0.04097 -0.00442 -0.04351 C -0.01028 -0.0493 -0.00794 -0.04606 -0.01171 -0.05277 C -0.0125 -0.05694 -0.01354 -0.06134 -0.01328 -0.06574 C -0.01315 -0.0699 -0.01263 -0.07407 -0.01171 -0.07777 C -0.01106 -0.08078 -0.00807 -0.08402 -0.00651 -0.08518 C -0.00338 -0.08819 -0.00273 -0.08773 0.00026 -0.09074 C 0.00092 -0.09166 0.00157 -0.09259 0.00235 -0.09351 C 0.00495 -0.10555 0.00144 -0.09074 0.00495 -0.10277 C 0.00534 -0.10439 0.0056 -0.10601 0.00599 -0.1074 C 0.00625 -0.10879 0.00664 -0.10995 0.00704 -0.11111 C 0.00717 -0.1125 0.00756 -0.11481 0.00756 -0.11458 " pathEditMode="relative" rAng="0" ptsTypes="AAAAAAAAAAAAAAA">
                                      <p:cBhvr>
                                        <p:cTn id="6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162 L 0.00013 0.00186 C -0.00208 -0.00902 -0.00364 -0.02037 -0.00846 -0.02847 C -0.01367 -0.0368 -0.02083 -0.03981 -0.02721 -0.04351 C -0.0306 -0.04282 -0.03411 -0.04305 -0.03737 -0.04143 C -0.04049 -0.04004 -0.0431 -0.0368 -0.04596 -0.03449 C -0.04882 -0.0324 -0.05156 -0.02986 -0.05455 -0.02847 C -0.05742 -0.02708 -0.06028 -0.02708 -0.06315 -0.02615 C -0.06823 -0.02662 -0.0733 -0.02708 -0.07838 -0.02708 C -0.08515 -0.02685 -0.08398 -0.02453 -0.09088 -0.02199 C -0.09323 -0.02129 -0.09557 -0.02106 -0.09791 -0.0206 C -0.10039 -0.02106 -0.10286 -0.02199 -0.10533 -0.02199 C -0.11067 -0.02199 -0.11211 -0.0206 -0.11666 -0.01782 C -0.11757 -0.01551 -0.11875 -0.01365 -0.1194 -0.01088 C -0.12005 -0.00833 -0.12044 -0.00555 -0.12057 -0.00254 C -0.1207 -0.00092 -0.12057 0.0007 -0.12018 0.00209 C -0.11979 0.0044 -0.11901 0.00649 -0.11823 0.00857 C -0.11718 0.01088 -0.11536 0.01343 -0.11393 0.01551 L -0.11315 0.01968 " pathEditMode="relative" rAng="0" ptsTypes="AAAAAAAAAAAAAAAAAAA"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2" y="-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2 0.00162 L 0.00092 0.00186 C 0.0086 -0.00648 0.00248 -0.00069 0.01055 -0.00671 C 0.01302 -0.00856 0.01524 -0.01111 0.01758 -0.01226 C 0.02019 -0.01388 0.02279 -0.01412 0.02539 -0.01504 C 0.02826 -0.01412 0.03125 -0.01342 0.03399 -0.0118 C 0.0349 -0.01111 0.03542 -0.00949 0.03607 -0.0081 C 0.03829 -0.00324 0.0375 -0.00301 0.04076 0.0007 C 0.04245 0.00278 0.04623 0.00556 0.04805 0.00718 C 0.04948 0.00811 0.05065 0.00973 0.05196 0.01042 C 0.05313 0.01135 0.05443 0.01135 0.0556 0.01181 C 0.06055 0.01412 0.05704 0.01297 0.06289 0.01412 C 0.0642 0.0132 0.06563 0.01274 0.0668 0.01181 C 0.06862 0.01088 0.07019 0.00926 0.07201 0.00857 C 0.07279 0.00811 0.07383 0.00764 0.07461 0.00718 C 0.08177 0.00162 0.07318 0.00649 0.08008 0.00301 C 0.08321 -0.00115 0.08008 0.00255 0.08373 -0.00069 C 0.08464 -0.00138 0.08542 -0.00254 0.08633 -0.00347 C 0.08894 -0.00555 0.09141 -0.00926 0.09414 -0.00949 L 0.09883 -0.01041 C 0.10521 -0.00833 0.10808 -0.00995 0.11211 -0.00254 C 0.11329 -0.00069 0.11394 0.00209 0.11498 0.0044 C 0.11524 0.00649 0.11615 0.01088 0.11615 0.0132 C 0.11615 0.01412 0.1155 0.01852 0.11524 0.01968 " pathEditMode="relative" rAng="0" ptsTypes="AAAAAAAAAAAAAAAAAAAAAAAA">
                                      <p:cBhvr>
                                        <p:cTn id="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5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7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Action potential and calcium concentration relationship</a:t>
            </a:r>
          </a:p>
          <a:p>
            <a:endParaRPr lang="en-US" altLang="en-US" sz="2400" dirty="0"/>
          </a:p>
        </p:txBody>
      </p:sp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07695C08-F8AC-BE8C-ACCD-86A168DF8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0125" y="2108216"/>
            <a:ext cx="6330077" cy="3345707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C7D25E84-913C-0667-4A01-B1AB28C0CD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988" y="1655354"/>
            <a:ext cx="5934024" cy="480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19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Action potential and calcium concentration relationship</a:t>
            </a:r>
          </a:p>
          <a:p>
            <a:endParaRPr lang="en-US" altLang="en-US" sz="2400" dirty="0"/>
          </a:p>
        </p:txBody>
      </p:sp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07695C08-F8AC-BE8C-ACCD-86A168DF8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923" y="2433254"/>
            <a:ext cx="6330077" cy="3345707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C7D25E84-913C-0667-4A01-B1AB28C0CD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2" y="1697421"/>
            <a:ext cx="5818371" cy="471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0172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Action potential and calcium concentration relationship</a:t>
            </a:r>
          </a:p>
          <a:p>
            <a:endParaRPr lang="en-US" altLang="en-US" sz="2400" dirty="0"/>
          </a:p>
        </p:txBody>
      </p:sp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07695C08-F8AC-BE8C-ACCD-86A168DF8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786" y="332657"/>
            <a:ext cx="6330077" cy="3345707"/>
          </a:xfrm>
          <a:prstGeom prst="rect">
            <a:avLst/>
          </a:prstGeom>
        </p:spPr>
      </p:pic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71EB4B8F-A551-CD95-5F0A-AD83FF844A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167" y="3678364"/>
            <a:ext cx="5942892" cy="317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565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Action potential and calcium concentration relationship</a:t>
            </a:r>
          </a:p>
          <a:p>
            <a:endParaRPr lang="en-US" altLang="en-US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4FB4B4F-254D-B958-D875-5991A201D305}"/>
              </a:ext>
            </a:extLst>
          </p:cNvPr>
          <p:cNvSpPr txBox="1">
            <a:spLocks/>
          </p:cNvSpPr>
          <p:nvPr/>
        </p:nvSpPr>
        <p:spPr>
          <a:xfrm>
            <a:off x="2067776" y="3101153"/>
            <a:ext cx="2759212" cy="12023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Unresolved questions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2CCAB1-EE82-6F4B-8150-729EE8CCBF29}"/>
              </a:ext>
            </a:extLst>
          </p:cNvPr>
          <p:cNvSpPr txBox="1">
            <a:spLocks/>
          </p:cNvSpPr>
          <p:nvPr/>
        </p:nvSpPr>
        <p:spPr>
          <a:xfrm>
            <a:off x="5701977" y="2074693"/>
            <a:ext cx="3439886" cy="402847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dirty="0"/>
              <a:t>Are fewer vesicles released under Alzheimer’s pathology?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Does vesicle fusion require a spike in calcium or just action potential spikes?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Does transient increase in calcium cause more release of DCVs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50837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>
            <a:extLst>
              <a:ext uri="{FF2B5EF4-FFF2-40B4-BE49-F238E27FC236}">
                <a16:creationId xmlns:a16="http://schemas.microsoft.com/office/drawing/2014/main" id="{A8436CEE-B208-967B-9CE8-AD0730BE9F46}"/>
              </a:ext>
            </a:extLst>
          </p:cNvPr>
          <p:cNvSpPr/>
          <p:nvPr/>
        </p:nvSpPr>
        <p:spPr>
          <a:xfrm>
            <a:off x="388624" y="4501020"/>
            <a:ext cx="2179529" cy="227973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7DFF3B-68E9-11BF-C9FA-3B4EE2E49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Restriction enzyme digest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5D9C692-0710-29F1-1A64-B9271C423C5D}"/>
              </a:ext>
            </a:extLst>
          </p:cNvPr>
          <p:cNvSpPr/>
          <p:nvPr/>
        </p:nvSpPr>
        <p:spPr>
          <a:xfrm>
            <a:off x="236224" y="1515650"/>
            <a:ext cx="2179529" cy="2279736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14,451 Cartoon Scissors Illustrations &amp; Clip Art - iStock">
            <a:extLst>
              <a:ext uri="{FF2B5EF4-FFF2-40B4-BE49-F238E27FC236}">
                <a16:creationId xmlns:a16="http://schemas.microsoft.com/office/drawing/2014/main" id="{F42512F4-7671-AFFF-1C71-CA0EF580A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16423">
            <a:off x="2498426" y="2447713"/>
            <a:ext cx="549083" cy="59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14,451 Cartoon Scissors Illustrations &amp; Clip Art - iStock">
            <a:extLst>
              <a:ext uri="{FF2B5EF4-FFF2-40B4-BE49-F238E27FC236}">
                <a16:creationId xmlns:a16="http://schemas.microsoft.com/office/drawing/2014/main" id="{8969D20A-755A-0B00-3B3D-343D493F2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91254">
            <a:off x="1910311" y="3573272"/>
            <a:ext cx="549083" cy="59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14,451 Cartoon Scissors Illustrations &amp; Clip Art - iStock">
            <a:extLst>
              <a:ext uri="{FF2B5EF4-FFF2-40B4-BE49-F238E27FC236}">
                <a16:creationId xmlns:a16="http://schemas.microsoft.com/office/drawing/2014/main" id="{76D9D127-A12F-250D-89CC-B1539702A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13577" y="5543873"/>
            <a:ext cx="549083" cy="59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14,451 Cartoon Scissors Illustrations &amp; Clip Art - iStock">
            <a:extLst>
              <a:ext uri="{FF2B5EF4-FFF2-40B4-BE49-F238E27FC236}">
                <a16:creationId xmlns:a16="http://schemas.microsoft.com/office/drawing/2014/main" id="{A44A3C37-23FF-066F-5D52-545F72576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69343">
            <a:off x="2387309" y="6355370"/>
            <a:ext cx="549083" cy="59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797BF0D-D36E-E21F-D9D7-EAA29234C2D7}"/>
              </a:ext>
            </a:extLst>
          </p:cNvPr>
          <p:cNvSpPr/>
          <p:nvPr/>
        </p:nvSpPr>
        <p:spPr>
          <a:xfrm>
            <a:off x="3603320" y="1857651"/>
            <a:ext cx="4985359" cy="125260"/>
          </a:xfrm>
          <a:prstGeom prst="rect">
            <a:avLst/>
          </a:prstGeom>
          <a:solidFill>
            <a:srgbClr val="2F52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382F8E-5248-903D-49CD-77E031061D61}"/>
              </a:ext>
            </a:extLst>
          </p:cNvPr>
          <p:cNvSpPr/>
          <p:nvPr/>
        </p:nvSpPr>
        <p:spPr>
          <a:xfrm>
            <a:off x="3603320" y="4749830"/>
            <a:ext cx="2179530" cy="12526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urved Connector 13">
            <a:extLst>
              <a:ext uri="{FF2B5EF4-FFF2-40B4-BE49-F238E27FC236}">
                <a16:creationId xmlns:a16="http://schemas.microsoft.com/office/drawing/2014/main" id="{45E886BE-934A-5309-D693-5FFE6E6E0CFD}"/>
              </a:ext>
            </a:extLst>
          </p:cNvPr>
          <p:cNvCxnSpPr>
            <a:cxnSpLocks/>
          </p:cNvCxnSpPr>
          <p:nvPr/>
        </p:nvCxnSpPr>
        <p:spPr>
          <a:xfrm flipV="1">
            <a:off x="2314575" y="4875090"/>
            <a:ext cx="2378510" cy="1171413"/>
          </a:xfrm>
          <a:prstGeom prst="curvedConnector3">
            <a:avLst>
              <a:gd name="adj1" fmla="val 100317"/>
            </a:avLst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D5129BA1-69E5-D1DE-6CC3-93B160129109}"/>
              </a:ext>
            </a:extLst>
          </p:cNvPr>
          <p:cNvCxnSpPr>
            <a:cxnSpLocks/>
            <a:stCxn id="5" idx="0"/>
          </p:cNvCxnSpPr>
          <p:nvPr/>
        </p:nvCxnSpPr>
        <p:spPr>
          <a:xfrm rot="16200000" flipH="1">
            <a:off x="3106027" y="-264388"/>
            <a:ext cx="300298" cy="3860374"/>
          </a:xfrm>
          <a:prstGeom prst="curvedConnector4">
            <a:avLst>
              <a:gd name="adj1" fmla="val -76124"/>
              <a:gd name="adj2" fmla="val 99645"/>
            </a:avLst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7817D8E-CBF1-E8BB-7F9C-C3410C6DC3A1}"/>
              </a:ext>
            </a:extLst>
          </p:cNvPr>
          <p:cNvCxnSpPr>
            <a:endCxn id="10" idx="0"/>
          </p:cNvCxnSpPr>
          <p:nvPr/>
        </p:nvCxnSpPr>
        <p:spPr>
          <a:xfrm>
            <a:off x="2400004" y="5704106"/>
            <a:ext cx="292791" cy="13509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3D0514B-4790-CEDD-5A9C-8EA614BE1E50}"/>
              </a:ext>
            </a:extLst>
          </p:cNvPr>
          <p:cNvCxnSpPr>
            <a:cxnSpLocks/>
          </p:cNvCxnSpPr>
          <p:nvPr/>
        </p:nvCxnSpPr>
        <p:spPr>
          <a:xfrm>
            <a:off x="2148124" y="6254788"/>
            <a:ext cx="259697" cy="20518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02E63E5-4A93-9854-AB10-ED182E704677}"/>
              </a:ext>
            </a:extLst>
          </p:cNvPr>
          <p:cNvCxnSpPr>
            <a:cxnSpLocks/>
          </p:cNvCxnSpPr>
          <p:nvPr/>
        </p:nvCxnSpPr>
        <p:spPr>
          <a:xfrm>
            <a:off x="1932972" y="3399033"/>
            <a:ext cx="113302" cy="25402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E93D201-D762-CE1E-4A62-3A46E4CBBE04}"/>
              </a:ext>
            </a:extLst>
          </p:cNvPr>
          <p:cNvCxnSpPr>
            <a:cxnSpLocks/>
          </p:cNvCxnSpPr>
          <p:nvPr/>
        </p:nvCxnSpPr>
        <p:spPr>
          <a:xfrm>
            <a:off x="2227032" y="2622709"/>
            <a:ext cx="306974" cy="36783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0055E5DA-EC40-0479-8709-1E10116B2712}"/>
              </a:ext>
            </a:extLst>
          </p:cNvPr>
          <p:cNvSpPr/>
          <p:nvPr/>
        </p:nvSpPr>
        <p:spPr>
          <a:xfrm>
            <a:off x="9228295" y="2897420"/>
            <a:ext cx="2179529" cy="2279736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53FF2FD-B1EF-8074-94EF-66765D980E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508" t="63376"/>
          <a:stretch/>
        </p:blipFill>
        <p:spPr>
          <a:xfrm>
            <a:off x="10676964" y="4501020"/>
            <a:ext cx="898323" cy="967441"/>
          </a:xfrm>
          <a:prstGeom prst="rect">
            <a:avLst/>
          </a:prstGeom>
        </p:spPr>
      </p:pic>
      <p:sp>
        <p:nvSpPr>
          <p:cNvPr id="44" name="Right Arrow 43">
            <a:extLst>
              <a:ext uri="{FF2B5EF4-FFF2-40B4-BE49-F238E27FC236}">
                <a16:creationId xmlns:a16="http://schemas.microsoft.com/office/drawing/2014/main" id="{E784B5EF-3237-2164-A11F-622B645E5987}"/>
              </a:ext>
            </a:extLst>
          </p:cNvPr>
          <p:cNvSpPr/>
          <p:nvPr/>
        </p:nvSpPr>
        <p:spPr>
          <a:xfrm rot="2295731">
            <a:off x="8021958" y="2322653"/>
            <a:ext cx="1531152" cy="624867"/>
          </a:xfrm>
          <a:prstGeom prst="rightArrow">
            <a:avLst>
              <a:gd name="adj1" fmla="val 40626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>
            <a:extLst>
              <a:ext uri="{FF2B5EF4-FFF2-40B4-BE49-F238E27FC236}">
                <a16:creationId xmlns:a16="http://schemas.microsoft.com/office/drawing/2014/main" id="{B9740436-BFBE-8A7B-7F79-4A9FFF93E420}"/>
              </a:ext>
            </a:extLst>
          </p:cNvPr>
          <p:cNvSpPr/>
          <p:nvPr/>
        </p:nvSpPr>
        <p:spPr>
          <a:xfrm rot="21124567">
            <a:off x="6468194" y="4182861"/>
            <a:ext cx="2611323" cy="62486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9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olonies on a Plate - Science in the News">
            <a:extLst>
              <a:ext uri="{FF2B5EF4-FFF2-40B4-BE49-F238E27FC236}">
                <a16:creationId xmlns:a16="http://schemas.microsoft.com/office/drawing/2014/main" id="{9D37DBD2-4792-68BF-E9B8-CC8FD938E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906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136</Words>
  <Application>Microsoft Office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Restriction enzyme digest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Mahir Taher</dc:creator>
  <cp:lastModifiedBy>Mahir Taher</cp:lastModifiedBy>
  <cp:revision>1</cp:revision>
  <dcterms:created xsi:type="dcterms:W3CDTF">2022-06-24T08:40:23Z</dcterms:created>
  <dcterms:modified xsi:type="dcterms:W3CDTF">2022-06-24T11:14:24Z</dcterms:modified>
</cp:coreProperties>
</file>