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306" r:id="rId2"/>
    <p:sldId id="315" r:id="rId3"/>
    <p:sldId id="322" r:id="rId4"/>
    <p:sldId id="328" r:id="rId5"/>
    <p:sldId id="316" r:id="rId6"/>
    <p:sldId id="326" r:id="rId7"/>
    <p:sldId id="330" r:id="rId8"/>
    <p:sldId id="332" r:id="rId9"/>
    <p:sldId id="329" r:id="rId10"/>
    <p:sldId id="319" r:id="rId11"/>
    <p:sldId id="307" r:id="rId12"/>
    <p:sldId id="318" r:id="rId13"/>
    <p:sldId id="334" r:id="rId14"/>
    <p:sldId id="313" r:id="rId15"/>
    <p:sldId id="331" r:id="rId16"/>
    <p:sldId id="333" r:id="rId17"/>
    <p:sldId id="335" r:id="rId18"/>
    <p:sldId id="336" r:id="rId19"/>
    <p:sldId id="337" r:id="rId20"/>
    <p:sldId id="338" r:id="rId21"/>
    <p:sldId id="339" r:id="rId22"/>
  </p:sldIdLst>
  <p:sldSz cx="9144000" cy="6858000" type="screen4x3"/>
  <p:notesSz cx="6797675" cy="9928225"/>
  <p:defaultTextStyle>
    <a:defPPr>
      <a:defRPr lang="en-GB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2C6"/>
    <a:srgbClr val="5BBF21"/>
    <a:srgbClr val="D81E05"/>
    <a:srgbClr val="00AA9E"/>
    <a:srgbClr val="00AA9F"/>
    <a:srgbClr val="003893"/>
    <a:srgbClr val="0091C9"/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25" autoAdjust="0"/>
    <p:restoredTop sz="94769" autoAdjust="0"/>
  </p:normalViewPr>
  <p:slideViewPr>
    <p:cSldViewPr snapToGrid="0">
      <p:cViewPr varScale="1">
        <p:scale>
          <a:sx n="108" d="100"/>
          <a:sy n="108" d="100"/>
        </p:scale>
        <p:origin x="-1356" y="-78"/>
      </p:cViewPr>
      <p:guideLst>
        <p:guide orient="horz" pos="2160"/>
        <p:guide pos="729"/>
        <p:guide pos="385"/>
        <p:guide pos="5551"/>
        <p:guide pos="54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3" d="100"/>
          <a:sy n="73" d="100"/>
        </p:scale>
        <p:origin x="-2130" y="-90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/>
            </a:lvl1pPr>
          </a:lstStyle>
          <a:p>
            <a:endParaRPr lang="en-GB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0EC9570D-81A7-4A76-9C02-4DF1DD084686}" type="datetimeFigureOut">
              <a:rPr lang="en-GB"/>
              <a:pPr/>
              <a:t>07/07/2011</a:t>
            </a:fld>
            <a:endParaRPr lang="en-GB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/>
            </a:lvl1pPr>
          </a:lstStyle>
          <a:p>
            <a:endParaRPr lang="en-GB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016356B4-A7D8-45C3-9451-208506B9B4B7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897681C-F550-41B6-B01F-DDE3F17AAF5A}" type="datetimeFigureOut">
              <a:rPr lang="en-US"/>
              <a:pPr/>
              <a:t>7/7/2011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60937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C1288D8-EA3C-4908-A9D4-2C69BA5F503C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1" name="Picture 7" descr="UHCW title slid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7" name="Title Placeholder 1"/>
          <p:cNvSpPr>
            <a:spLocks noGrp="1"/>
          </p:cNvSpPr>
          <p:nvPr>
            <p:ph type="ctrTitle"/>
          </p:nvPr>
        </p:nvSpPr>
        <p:spPr bwMode="white">
          <a:xfrm>
            <a:off x="1157288" y="2608263"/>
            <a:ext cx="7434262" cy="1470025"/>
          </a:xfrm>
        </p:spPr>
        <p:txBody>
          <a:bodyPr/>
          <a:lstStyle>
            <a:lvl1pPr>
              <a:defRPr sz="3600" smtClean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</a:p>
        </p:txBody>
      </p:sp>
      <p:sp>
        <p:nvSpPr>
          <p:cNvPr id="16388" name="Text Placeholder 2"/>
          <p:cNvSpPr>
            <a:spLocks noGrp="1" noChangeAspect="1"/>
          </p:cNvSpPr>
          <p:nvPr>
            <p:ph type="subTitle" idx="1"/>
          </p:nvPr>
        </p:nvSpPr>
        <p:spPr bwMode="white">
          <a:xfrm>
            <a:off x="1157288" y="4154488"/>
            <a:ext cx="7445375" cy="1285875"/>
          </a:xfrm>
        </p:spPr>
        <p:txBody>
          <a:bodyPr/>
          <a:lstStyle>
            <a:lvl1pPr marL="0" indent="0">
              <a:spcBef>
                <a:spcPct val="20000"/>
              </a:spcBef>
              <a:buFont typeface="Arial" charset="0"/>
              <a:buNone/>
              <a:defRPr sz="2800" smtClean="0">
                <a:solidFill>
                  <a:schemeClr val="bg1"/>
                </a:solidFill>
                <a:latin typeface="Arial" charset="0"/>
                <a:cs typeface="Arial" charset="0"/>
              </a:defRPr>
            </a:lvl1pPr>
          </a:lstStyle>
          <a:p>
            <a:r>
              <a:rPr lang="en-GB" smtClean="0"/>
              <a:t>Click to edit Master subtitle style</a:t>
            </a:r>
          </a:p>
        </p:txBody>
      </p:sp>
      <p:pic>
        <p:nvPicPr>
          <p:cNvPr id="16390" name="Picture 6" descr="UHCW logo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2188" y="922338"/>
            <a:ext cx="3814762" cy="76676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spect="1"/>
          </p:cNvSpPr>
          <p:nvPr>
            <p:ph type="title"/>
          </p:nvPr>
        </p:nvSpPr>
        <p:spPr>
          <a:xfrm>
            <a:off x="763200" y="838800"/>
            <a:ext cx="7560000" cy="9144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3200" y="1857600"/>
            <a:ext cx="7560000" cy="3571200"/>
          </a:xfrm>
        </p:spPr>
        <p:txBody>
          <a:bodyPr/>
          <a:lstStyle>
            <a:lvl1pPr>
              <a:defRPr baseline="0"/>
            </a:lvl1pPr>
            <a:lvl2pPr>
              <a:defRPr sz="1600"/>
            </a:lvl2pPr>
            <a:lvl3pPr>
              <a:defRPr sz="160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spect="1"/>
          </p:cNvSpPr>
          <p:nvPr>
            <p:ph type="ctrTitle"/>
          </p:nvPr>
        </p:nvSpPr>
        <p:spPr>
          <a:xfrm>
            <a:off x="763200" y="838800"/>
            <a:ext cx="7560000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3200" y="1857600"/>
            <a:ext cx="7560000" cy="3571200"/>
          </a:xfrm>
        </p:spPr>
        <p:txBody>
          <a:bodyPr>
            <a:noAutofit/>
          </a:bodyPr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ts val="1200"/>
              </a:spcAft>
              <a:buClr>
                <a:srgbClr val="005C9E"/>
              </a:buClr>
              <a:buSzTx/>
              <a:buFont typeface="Arial" charset="0"/>
              <a:buNone/>
              <a:tabLst/>
              <a:defRPr sz="16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3200" y="838800"/>
            <a:ext cx="7560000" cy="9144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spect="1"/>
          </p:cNvSpPr>
          <p:nvPr>
            <p:ph type="title"/>
          </p:nvPr>
        </p:nvSpPr>
        <p:spPr>
          <a:xfrm>
            <a:off x="763200" y="838800"/>
            <a:ext cx="7560000" cy="9144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363" y="134938"/>
            <a:ext cx="8324850" cy="10445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87363" y="1304925"/>
            <a:ext cx="4086225" cy="41386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5988" y="1304925"/>
            <a:ext cx="4086225" cy="41386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UHCW text slide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3" name="Picture 5" descr="UHCW logo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07188" y="5730875"/>
            <a:ext cx="2100262" cy="422275"/>
          </a:xfrm>
          <a:prstGeom prst="rect">
            <a:avLst/>
          </a:prstGeom>
          <a:noFill/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87363" y="134938"/>
            <a:ext cx="8324850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Headline</a:t>
            </a:r>
          </a:p>
        </p:txBody>
      </p:sp>
      <p:sp>
        <p:nvSpPr>
          <p:cNvPr id="2052" name="Text Placeholder 2"/>
          <p:cNvSpPr>
            <a:spLocks noGrp="1" noChangeAspect="1"/>
          </p:cNvSpPr>
          <p:nvPr>
            <p:ph type="body" idx="1"/>
          </p:nvPr>
        </p:nvSpPr>
        <p:spPr bwMode="auto">
          <a:xfrm>
            <a:off x="487363" y="1304925"/>
            <a:ext cx="8324850" cy="413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First level bullets</a:t>
            </a:r>
          </a:p>
          <a:p>
            <a:pPr lvl="1"/>
            <a:r>
              <a:rPr lang="en-GB" smtClean="0"/>
              <a:t>Second level bullets</a:t>
            </a:r>
          </a:p>
          <a:p>
            <a:pPr lvl="2"/>
            <a:r>
              <a:rPr lang="en-GB" smtClean="0"/>
              <a:t>Third level bullets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5" r:id="rId2"/>
    <p:sldLayoutId id="2147483664" r:id="rId3"/>
    <p:sldLayoutId id="2147483663" r:id="rId4"/>
    <p:sldLayoutId id="2147483662" r:id="rId5"/>
    <p:sldLayoutId id="2147483666" r:id="rId6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 kern="1200">
          <a:solidFill>
            <a:srgbClr val="005C9E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5C9E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5C9E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5C9E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5C9E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005C9E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005C9E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005C9E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005C9E"/>
          </a:solidFill>
          <a:latin typeface="Arial Black" pitchFamily="34" charset="0"/>
        </a:defRPr>
      </a:lvl9pPr>
    </p:titleStyle>
    <p:bodyStyle>
      <a:lvl1pPr marL="268288" indent="-268288" algn="l" rtl="0" eaLnBrk="0" fontAlgn="base" hangingPunct="0">
        <a:spcBef>
          <a:spcPct val="30000"/>
        </a:spcBef>
        <a:spcAft>
          <a:spcPct val="0"/>
        </a:spcAft>
        <a:buClr>
          <a:srgbClr val="005C9E"/>
        </a:buClr>
        <a:buFont typeface="Arial" charset="0"/>
        <a:buChar char="•"/>
        <a:defRPr sz="2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15963" indent="-268288" algn="l" rtl="0" eaLnBrk="0" fontAlgn="base" hangingPunct="0">
        <a:spcBef>
          <a:spcPct val="30000"/>
        </a:spcBef>
        <a:spcAft>
          <a:spcPct val="0"/>
        </a:spcAft>
        <a:buClr>
          <a:srgbClr val="005C9E"/>
        </a:buClr>
        <a:buFont typeface="Arial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230313" indent="-228600" algn="l" rtl="0" eaLnBrk="0" fontAlgn="base" hangingPunct="0">
        <a:spcBef>
          <a:spcPct val="30000"/>
        </a:spcBef>
        <a:spcAft>
          <a:spcPct val="0"/>
        </a:spcAft>
        <a:buClr>
          <a:srgbClr val="005C9E"/>
        </a:buClr>
        <a:buFont typeface="Arial" charset="0"/>
        <a:buChar char="•"/>
        <a:defRPr sz="19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38300" indent="-228600" algn="l" rtl="0" eaLnBrk="0" fontAlgn="base" hangingPunct="0">
        <a:spcBef>
          <a:spcPct val="20000"/>
        </a:spcBef>
        <a:spcAft>
          <a:spcPct val="0"/>
        </a:spcAft>
        <a:buClr>
          <a:srgbClr val="005C9E"/>
        </a:buClr>
        <a:buFont typeface="Arial" charset="0"/>
        <a:buChar char="–"/>
        <a:defRPr sz="2000" kern="1200">
          <a:solidFill>
            <a:schemeClr val="tx1"/>
          </a:solidFill>
          <a:latin typeface="Arial" charset="0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5C9E"/>
        </a:buClr>
        <a:buFont typeface="Arial" charset="0"/>
        <a:buChar char="»"/>
        <a:defRPr sz="2000" kern="1200">
          <a:solidFill>
            <a:schemeClr val="tx1"/>
          </a:solidFill>
          <a:latin typeface="Arial" charset="0"/>
          <a:ea typeface="+mn-ea"/>
          <a:cs typeface="Aria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J.Hattersley@warwick.ac.uk" TargetMode="External"/><Relationship Id="rId2" Type="http://schemas.openxmlformats.org/officeDocument/2006/relationships/hyperlink" Target="mailto:John.Hattersley@uhcw.nhs.uk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/>
          </p:cNvSpPr>
          <p:nvPr>
            <p:ph type="ctrTitle"/>
          </p:nvPr>
        </p:nvSpPr>
        <p:spPr>
          <a:xfrm>
            <a:off x="217488" y="3405188"/>
            <a:ext cx="8926512" cy="1009650"/>
          </a:xfrm>
        </p:spPr>
        <p:txBody>
          <a:bodyPr/>
          <a:lstStyle/>
          <a:p>
            <a:r>
              <a:rPr lang="en-GB" sz="3200"/>
              <a:t>Measurement of human energy expenditure: </a:t>
            </a:r>
            <a:br>
              <a:rPr lang="en-GB" sz="3200"/>
            </a:br>
            <a:r>
              <a:rPr lang="en-GB" sz="3200"/>
              <a:t>the Human Metabolic Research Unit (HMRU)</a:t>
            </a:r>
          </a:p>
        </p:txBody>
      </p:sp>
      <p:sp>
        <p:nvSpPr>
          <p:cNvPr id="134149" name="Rectangle 5"/>
          <p:cNvSpPr>
            <a:spLocks noGrp="1" noChangeAspect="1"/>
          </p:cNvSpPr>
          <p:nvPr>
            <p:ph type="subTitle" idx="1"/>
          </p:nvPr>
        </p:nvSpPr>
        <p:spPr>
          <a:xfrm>
            <a:off x="3460750" y="4895850"/>
            <a:ext cx="2887663" cy="454025"/>
          </a:xfrm>
        </p:spPr>
        <p:txBody>
          <a:bodyPr/>
          <a:lstStyle/>
          <a:p>
            <a:r>
              <a:rPr lang="en-GB"/>
              <a:t>J. Hattersley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/>
          </p:cNvSpPr>
          <p:nvPr>
            <p:ph type="title"/>
          </p:nvPr>
        </p:nvSpPr>
        <p:spPr>
          <a:xfrm>
            <a:off x="487363" y="134938"/>
            <a:ext cx="8324850" cy="565150"/>
          </a:xfrm>
        </p:spPr>
        <p:txBody>
          <a:bodyPr/>
          <a:lstStyle/>
          <a:p>
            <a:r>
              <a:rPr lang="en-GB" smtClean="0"/>
              <a:t>Respiratory Rooms</a:t>
            </a:r>
          </a:p>
        </p:txBody>
      </p:sp>
      <p:pic>
        <p:nvPicPr>
          <p:cNvPr id="152582" name="Picture 6" descr="DSC_49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3775" y="674688"/>
            <a:ext cx="3621088" cy="5434012"/>
          </a:xfrm>
          <a:prstGeom prst="rect">
            <a:avLst/>
          </a:prstGeom>
          <a:noFill/>
        </p:spPr>
      </p:pic>
      <p:sp>
        <p:nvSpPr>
          <p:cNvPr id="152584" name="Rectangle 8"/>
          <p:cNvSpPr>
            <a:spLocks noGrp="1" noChangeAspect="1"/>
          </p:cNvSpPr>
          <p:nvPr>
            <p:ph type="body" idx="1"/>
          </p:nvPr>
        </p:nvSpPr>
        <p:spPr>
          <a:xfrm>
            <a:off x="206375" y="742950"/>
            <a:ext cx="4479925" cy="5346700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2100" smtClean="0">
                <a:latin typeface="Arial" charset="0"/>
                <a:cs typeface="Arial" charset="0"/>
              </a:rPr>
              <a:t>(Diagram)</a:t>
            </a:r>
          </a:p>
          <a:p>
            <a:pPr>
              <a:lnSpc>
                <a:spcPct val="80000"/>
              </a:lnSpc>
            </a:pPr>
            <a:r>
              <a:rPr lang="en-GB" sz="2100" smtClean="0">
                <a:latin typeface="Arial" charset="0"/>
                <a:cs typeface="Arial" charset="0"/>
              </a:rPr>
              <a:t>Two ‘air-tight’ rooms (under pressured)</a:t>
            </a:r>
          </a:p>
          <a:p>
            <a:pPr>
              <a:lnSpc>
                <a:spcPct val="80000"/>
              </a:lnSpc>
            </a:pPr>
            <a:r>
              <a:rPr lang="en-GB" sz="2100" smtClean="0">
                <a:latin typeface="Arial" charset="0"/>
                <a:cs typeface="Arial" charset="0"/>
              </a:rPr>
              <a:t>Fresh air is drawn from the top of the hospital, passes through the rooms</a:t>
            </a:r>
          </a:p>
          <a:p>
            <a:pPr>
              <a:lnSpc>
                <a:spcPct val="80000"/>
              </a:lnSpc>
            </a:pPr>
            <a:r>
              <a:rPr lang="en-GB" sz="2100" smtClean="0">
                <a:latin typeface="Arial" charset="0"/>
                <a:cs typeface="Arial" charset="0"/>
              </a:rPr>
              <a:t>Recirculation through A/C</a:t>
            </a:r>
          </a:p>
          <a:p>
            <a:pPr>
              <a:lnSpc>
                <a:spcPct val="80000"/>
              </a:lnSpc>
            </a:pPr>
            <a:r>
              <a:rPr lang="en-GB" sz="2100" smtClean="0">
                <a:latin typeface="Arial" charset="0"/>
                <a:cs typeface="Arial" charset="0"/>
              </a:rPr>
              <a:t>Environment PLC/PID controlled</a:t>
            </a:r>
          </a:p>
          <a:p>
            <a:pPr lvl="1">
              <a:lnSpc>
                <a:spcPct val="80000"/>
              </a:lnSpc>
            </a:pPr>
            <a:r>
              <a:rPr lang="en-GB" sz="2000" smtClean="0">
                <a:latin typeface="Arial" charset="0"/>
                <a:cs typeface="Arial" charset="0"/>
              </a:rPr>
              <a:t>Pressure, Through-flow</a:t>
            </a:r>
          </a:p>
          <a:p>
            <a:pPr lvl="1">
              <a:lnSpc>
                <a:spcPct val="80000"/>
              </a:lnSpc>
            </a:pPr>
            <a:r>
              <a:rPr lang="en-GB" sz="2000" smtClean="0">
                <a:latin typeface="Arial" charset="0"/>
                <a:cs typeface="Arial" charset="0"/>
              </a:rPr>
              <a:t>Temp, RH, Humid/Dehumid</a:t>
            </a:r>
          </a:p>
          <a:p>
            <a:pPr>
              <a:lnSpc>
                <a:spcPct val="80000"/>
              </a:lnSpc>
            </a:pPr>
            <a:r>
              <a:rPr lang="en-GB" sz="2100" smtClean="0">
                <a:latin typeface="Arial" charset="0"/>
                <a:cs typeface="Arial" charset="0"/>
              </a:rPr>
              <a:t>Gases sampled on input and output of chambers</a:t>
            </a:r>
          </a:p>
          <a:p>
            <a:pPr>
              <a:lnSpc>
                <a:spcPct val="80000"/>
              </a:lnSpc>
            </a:pPr>
            <a:r>
              <a:rPr lang="en-GB" sz="2100" smtClean="0">
                <a:latin typeface="Arial" charset="0"/>
                <a:cs typeface="Arial" charset="0"/>
              </a:rPr>
              <a:t>Three modes of operation:</a:t>
            </a:r>
          </a:p>
          <a:p>
            <a:pPr lvl="1">
              <a:lnSpc>
                <a:spcPct val="80000"/>
              </a:lnSpc>
            </a:pPr>
            <a:r>
              <a:rPr lang="en-GB" sz="2000" smtClean="0">
                <a:latin typeface="Arial" charset="0"/>
                <a:cs typeface="Arial" charset="0"/>
              </a:rPr>
              <a:t>Normal, Rest and Sports</a:t>
            </a:r>
          </a:p>
          <a:p>
            <a:pPr>
              <a:lnSpc>
                <a:spcPct val="80000"/>
              </a:lnSpc>
            </a:pPr>
            <a:r>
              <a:rPr lang="en-GB" sz="2100" smtClean="0">
                <a:latin typeface="Arial" charset="0"/>
                <a:cs typeface="Arial" charset="0"/>
              </a:rPr>
              <a:t>Two settings</a:t>
            </a:r>
          </a:p>
          <a:p>
            <a:pPr lvl="1">
              <a:lnSpc>
                <a:spcPct val="80000"/>
              </a:lnSpc>
            </a:pPr>
            <a:r>
              <a:rPr lang="en-GB" sz="2000" smtClean="0">
                <a:latin typeface="Arial" charset="0"/>
                <a:cs typeface="Arial" charset="0"/>
              </a:rPr>
              <a:t>Day and night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/>
          </p:cNvSpPr>
          <p:nvPr>
            <p:ph type="title"/>
          </p:nvPr>
        </p:nvSpPr>
        <p:spPr>
          <a:xfrm>
            <a:off x="487363" y="134938"/>
            <a:ext cx="8324850" cy="565150"/>
          </a:xfrm>
        </p:spPr>
        <p:txBody>
          <a:bodyPr/>
          <a:lstStyle/>
          <a:p>
            <a:r>
              <a:rPr lang="en-GB" smtClean="0"/>
              <a:t>Respiratory Rooms </a:t>
            </a:r>
          </a:p>
        </p:txBody>
      </p:sp>
      <p:pic>
        <p:nvPicPr>
          <p:cNvPr id="136197" name="Picture 5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7575" y="879475"/>
            <a:ext cx="7435850" cy="5035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/>
          </p:cNvSpPr>
          <p:nvPr>
            <p:ph type="title"/>
          </p:nvPr>
        </p:nvSpPr>
        <p:spPr>
          <a:xfrm>
            <a:off x="487363" y="134938"/>
            <a:ext cx="8324850" cy="565150"/>
          </a:xfrm>
        </p:spPr>
        <p:txBody>
          <a:bodyPr/>
          <a:lstStyle/>
          <a:p>
            <a:r>
              <a:rPr lang="en-GB" smtClean="0"/>
              <a:t>Respiratory Rooms </a:t>
            </a:r>
          </a:p>
        </p:txBody>
      </p:sp>
      <p:pic>
        <p:nvPicPr>
          <p:cNvPr id="150534" name="Picture 6" descr="DSC_488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99050" y="744538"/>
            <a:ext cx="3621088" cy="5430837"/>
          </a:xfrm>
          <a:prstGeom prst="rect">
            <a:avLst/>
          </a:prstGeom>
          <a:noFill/>
        </p:spPr>
      </p:pic>
      <p:sp>
        <p:nvSpPr>
          <p:cNvPr id="150535" name="Rectangle 7"/>
          <p:cNvSpPr>
            <a:spLocks noGrp="1" noChangeAspect="1"/>
          </p:cNvSpPr>
          <p:nvPr>
            <p:ph type="body" idx="1"/>
          </p:nvPr>
        </p:nvSpPr>
        <p:spPr>
          <a:xfrm>
            <a:off x="206375" y="742950"/>
            <a:ext cx="4479925" cy="5346700"/>
          </a:xfrm>
          <a:noFill/>
          <a:ln/>
        </p:spPr>
        <p:txBody>
          <a:bodyPr/>
          <a:lstStyle/>
          <a:p>
            <a:pPr>
              <a:buFont typeface="Arial" charset="0"/>
              <a:buNone/>
            </a:pPr>
            <a:r>
              <a:rPr lang="en-GB" smtClean="0">
                <a:latin typeface="Arial" charset="0"/>
                <a:cs typeface="Arial" charset="0"/>
              </a:rPr>
              <a:t>Of note:</a:t>
            </a:r>
          </a:p>
          <a:p>
            <a:r>
              <a:rPr lang="en-GB" smtClean="0">
                <a:latin typeface="Arial" charset="0"/>
                <a:cs typeface="Arial" charset="0"/>
              </a:rPr>
              <a:t>Temp pressure sensor</a:t>
            </a:r>
          </a:p>
          <a:p>
            <a:r>
              <a:rPr lang="en-GB" smtClean="0">
                <a:latin typeface="Arial" charset="0"/>
                <a:cs typeface="Arial" charset="0"/>
              </a:rPr>
              <a:t>TV/Internet/Phone</a:t>
            </a:r>
          </a:p>
          <a:p>
            <a:r>
              <a:rPr lang="en-GB" smtClean="0">
                <a:latin typeface="Arial" charset="0"/>
                <a:cs typeface="Arial" charset="0"/>
              </a:rPr>
              <a:t>Nurse-call</a:t>
            </a:r>
          </a:p>
          <a:p>
            <a:r>
              <a:rPr lang="en-GB" smtClean="0">
                <a:latin typeface="Arial" charset="0"/>
                <a:cs typeface="Arial" charset="0"/>
              </a:rPr>
              <a:t>Toilet</a:t>
            </a:r>
          </a:p>
          <a:p>
            <a:r>
              <a:rPr lang="en-GB" smtClean="0">
                <a:latin typeface="Arial" charset="0"/>
                <a:cs typeface="Arial" charset="0"/>
              </a:rPr>
              <a:t>Activity Sensor</a:t>
            </a:r>
          </a:p>
          <a:p>
            <a:r>
              <a:rPr lang="en-GB" smtClean="0">
                <a:latin typeface="Arial" charset="0"/>
                <a:cs typeface="Arial" charset="0"/>
              </a:rPr>
              <a:t>Vents</a:t>
            </a:r>
          </a:p>
          <a:p>
            <a:r>
              <a:rPr lang="en-GB" smtClean="0">
                <a:latin typeface="Arial" charset="0"/>
                <a:cs typeface="Arial" charset="0"/>
              </a:rPr>
              <a:t>Bed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/>
          </p:cNvSpPr>
          <p:nvPr>
            <p:ph type="title"/>
          </p:nvPr>
        </p:nvSpPr>
        <p:spPr>
          <a:xfrm>
            <a:off x="487363" y="134938"/>
            <a:ext cx="8324850" cy="565150"/>
          </a:xfrm>
        </p:spPr>
        <p:txBody>
          <a:bodyPr/>
          <a:lstStyle/>
          <a:p>
            <a:r>
              <a:rPr lang="en-GB" smtClean="0"/>
              <a:t>Respiratory Rooms </a:t>
            </a:r>
          </a:p>
        </p:txBody>
      </p:sp>
      <p:pic>
        <p:nvPicPr>
          <p:cNvPr id="174083" name="Picture 3" descr="DSC_49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685800"/>
            <a:ext cx="8229600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/>
          </p:cNvSpPr>
          <p:nvPr>
            <p:ph type="title"/>
          </p:nvPr>
        </p:nvSpPr>
        <p:spPr>
          <a:xfrm>
            <a:off x="487363" y="134938"/>
            <a:ext cx="8324850" cy="479425"/>
          </a:xfrm>
        </p:spPr>
        <p:txBody>
          <a:bodyPr/>
          <a:lstStyle/>
          <a:p>
            <a:r>
              <a:rPr lang="en-GB" b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System IO</a:t>
            </a:r>
          </a:p>
        </p:txBody>
      </p:sp>
      <p:sp>
        <p:nvSpPr>
          <p:cNvPr id="144387" name="Rectangle 3"/>
          <p:cNvSpPr>
            <a:spLocks noGrp="1" noChangeAspect="1"/>
          </p:cNvSpPr>
          <p:nvPr>
            <p:ph type="body" idx="1"/>
          </p:nvPr>
        </p:nvSpPr>
        <p:spPr>
          <a:xfrm>
            <a:off x="487363" y="654050"/>
            <a:ext cx="8324850" cy="5422900"/>
          </a:xfrm>
        </p:spPr>
        <p:txBody>
          <a:bodyPr/>
          <a:lstStyle/>
          <a:p>
            <a:pPr marL="476250" indent="-476250"/>
            <a:r>
              <a:rPr lang="en-GB" sz="1900" b="1" smtClean="0">
                <a:latin typeface="Arial" charset="0"/>
                <a:cs typeface="Arial" charset="0"/>
              </a:rPr>
              <a:t>Controlled variables (inputs)</a:t>
            </a:r>
          </a:p>
          <a:p>
            <a:pPr marL="866775" lvl="1" indent="-419100"/>
            <a:r>
              <a:rPr lang="en-GB" sz="1800" i="1" smtClean="0">
                <a:latin typeface="Arial" charset="0"/>
                <a:cs typeface="Arial" charset="0"/>
              </a:rPr>
              <a:t>Environment (Temp, RH, Pressure).</a:t>
            </a:r>
          </a:p>
          <a:p>
            <a:pPr marL="866775" lvl="1" indent="-419100"/>
            <a:r>
              <a:rPr lang="en-GB" sz="1800" i="1" smtClean="0">
                <a:latin typeface="Arial" charset="0"/>
                <a:cs typeface="Arial" charset="0"/>
              </a:rPr>
              <a:t>Ambient Conditions (light, sound)</a:t>
            </a:r>
          </a:p>
          <a:p>
            <a:pPr marL="866775" lvl="1" indent="-419100"/>
            <a:r>
              <a:rPr lang="en-GB" sz="1800" i="1" smtClean="0">
                <a:latin typeface="Arial" charset="0"/>
                <a:cs typeface="Arial" charset="0"/>
              </a:rPr>
              <a:t>Subject behaviour (physical exercise/sleep patterns/mental activity/human interaction)</a:t>
            </a:r>
          </a:p>
          <a:p>
            <a:pPr marL="866775" lvl="1" indent="-419100"/>
            <a:r>
              <a:rPr lang="en-GB" sz="1800" i="1" smtClean="0">
                <a:latin typeface="Arial" charset="0"/>
                <a:cs typeface="Arial" charset="0"/>
              </a:rPr>
              <a:t>Diet/drug regime (oral, intravenous)</a:t>
            </a:r>
            <a:endParaRPr lang="en-GB" sz="1800" b="1" smtClean="0">
              <a:latin typeface="Arial" charset="0"/>
              <a:cs typeface="Arial" charset="0"/>
            </a:endParaRPr>
          </a:p>
          <a:p>
            <a:pPr marL="476250" indent="-476250"/>
            <a:r>
              <a:rPr lang="en-GB" sz="1900" b="1" smtClean="0">
                <a:latin typeface="Arial" charset="0"/>
                <a:cs typeface="Arial" charset="0"/>
              </a:rPr>
              <a:t>Directly measured (outputs)</a:t>
            </a:r>
          </a:p>
          <a:p>
            <a:pPr marL="866775" lvl="1" indent="-419100"/>
            <a:r>
              <a:rPr lang="en-GB" sz="1800" i="1" smtClean="0">
                <a:latin typeface="Arial" charset="0"/>
                <a:cs typeface="Arial" charset="0"/>
              </a:rPr>
              <a:t>Flow-rates in and out.</a:t>
            </a:r>
          </a:p>
          <a:p>
            <a:pPr marL="866775" lvl="1" indent="-419100"/>
            <a:r>
              <a:rPr lang="en-GB" sz="1800" i="1" smtClean="0">
                <a:latin typeface="Arial" charset="0"/>
                <a:cs typeface="Arial" charset="0"/>
              </a:rPr>
              <a:t>Gas concentration inflow, outflow (O2,CO2).</a:t>
            </a:r>
          </a:p>
          <a:p>
            <a:pPr marL="866775" lvl="1" indent="-419100"/>
            <a:r>
              <a:rPr lang="en-GB" sz="1800" i="1" smtClean="0">
                <a:latin typeface="Arial" charset="0"/>
                <a:cs typeface="Arial" charset="0"/>
              </a:rPr>
              <a:t>Environment inside chamber (temp, RH and pressure).</a:t>
            </a:r>
          </a:p>
          <a:p>
            <a:pPr marL="866775" lvl="1" indent="-419100"/>
            <a:r>
              <a:rPr lang="en-GB" sz="1800" i="1" smtClean="0">
                <a:latin typeface="Arial" charset="0"/>
                <a:cs typeface="Arial" charset="0"/>
              </a:rPr>
              <a:t>Environment outside chamber (temp, RH and pressure).</a:t>
            </a:r>
          </a:p>
          <a:p>
            <a:pPr marL="866775" lvl="1" indent="-419100"/>
            <a:r>
              <a:rPr lang="en-GB" sz="1800" i="1" smtClean="0">
                <a:latin typeface="Arial" charset="0"/>
                <a:cs typeface="Arial" charset="0"/>
              </a:rPr>
              <a:t>Toilet (faeces, urine) for Nitrogen.</a:t>
            </a:r>
          </a:p>
          <a:p>
            <a:pPr marL="866775" lvl="1" indent="-419100"/>
            <a:r>
              <a:rPr lang="en-GB" sz="1800" i="1" smtClean="0">
                <a:latin typeface="Arial" charset="0"/>
                <a:cs typeface="Arial" charset="0"/>
              </a:rPr>
              <a:t>Blood samples (hole in door!).</a:t>
            </a:r>
          </a:p>
          <a:p>
            <a:pPr marL="866775" lvl="1" indent="-419100"/>
            <a:r>
              <a:rPr lang="en-GB" sz="1800" i="1" smtClean="0">
                <a:latin typeface="Arial" charset="0"/>
                <a:cs typeface="Arial" charset="0"/>
              </a:rPr>
              <a:t>Activity (motion sensors).</a:t>
            </a:r>
          </a:p>
          <a:p>
            <a:pPr marL="866775" lvl="1" indent="-419100"/>
            <a:r>
              <a:rPr lang="en-GB" sz="1800" i="1" smtClean="0">
                <a:latin typeface="Arial" charset="0"/>
                <a:cs typeface="Arial" charset="0"/>
              </a:rPr>
              <a:t>Perspiration/condensate from the air con unit.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/>
          </p:cNvSpPr>
          <p:nvPr>
            <p:ph type="title"/>
          </p:nvPr>
        </p:nvSpPr>
        <p:spPr>
          <a:xfrm>
            <a:off x="487363" y="269875"/>
            <a:ext cx="8324850" cy="401638"/>
          </a:xfrm>
          <a:noFill/>
        </p:spPr>
        <p:txBody>
          <a:bodyPr/>
          <a:lstStyle/>
          <a:p>
            <a:r>
              <a:rPr lang="en-GB" smtClean="0"/>
              <a:t>EE from O</a:t>
            </a:r>
            <a:r>
              <a:rPr lang="en-GB" baseline="-25000" smtClean="0"/>
              <a:t>2</a:t>
            </a:r>
            <a:r>
              <a:rPr lang="en-GB" smtClean="0"/>
              <a:t>, CO</a:t>
            </a:r>
            <a:r>
              <a:rPr lang="en-GB" baseline="-25000" smtClean="0"/>
              <a:t>2</a:t>
            </a:r>
            <a:r>
              <a:rPr lang="en-GB" smtClean="0"/>
              <a:t> and Urea nitrogen</a:t>
            </a:r>
          </a:p>
        </p:txBody>
      </p:sp>
      <p:sp>
        <p:nvSpPr>
          <p:cNvPr id="171011" name="Rectangle 3"/>
          <p:cNvSpPr>
            <a:spLocks noGrp="1" noChangeAspect="1"/>
          </p:cNvSpPr>
          <p:nvPr>
            <p:ph type="body" sz="half" idx="1"/>
          </p:nvPr>
        </p:nvSpPr>
        <p:spPr>
          <a:xfrm>
            <a:off x="620713" y="828675"/>
            <a:ext cx="8204200" cy="39687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GB" sz="2000" smtClean="0">
                <a:latin typeface="Arial" charset="0"/>
                <a:cs typeface="Arial" charset="0"/>
              </a:rPr>
              <a:t>From VO</a:t>
            </a:r>
            <a:r>
              <a:rPr lang="en-GB" sz="2000" baseline="-25000" smtClean="0">
                <a:latin typeface="Arial" charset="0"/>
                <a:cs typeface="Arial" charset="0"/>
              </a:rPr>
              <a:t>2</a:t>
            </a:r>
            <a:r>
              <a:rPr lang="en-GB" sz="2000" smtClean="0">
                <a:latin typeface="Arial" charset="0"/>
                <a:cs typeface="Arial" charset="0"/>
              </a:rPr>
              <a:t> and VCO</a:t>
            </a:r>
            <a:r>
              <a:rPr lang="en-GB" sz="2000" baseline="-25000" smtClean="0">
                <a:latin typeface="Arial" charset="0"/>
                <a:cs typeface="Arial" charset="0"/>
              </a:rPr>
              <a:t>2</a:t>
            </a:r>
            <a:r>
              <a:rPr lang="en-GB" sz="2000" smtClean="0">
                <a:latin typeface="Arial" charset="0"/>
                <a:cs typeface="Arial" charset="0"/>
              </a:rPr>
              <a:t> Energy Expenditure can be calculated through a variety of equations. </a:t>
            </a:r>
          </a:p>
          <a:p>
            <a:pPr>
              <a:buFont typeface="Arial" charset="0"/>
              <a:buNone/>
            </a:pPr>
            <a:endParaRPr lang="en-GB" sz="2000" smtClean="0">
              <a:latin typeface="Arial" charset="0"/>
              <a:cs typeface="Arial" charset="0"/>
            </a:endParaRPr>
          </a:p>
          <a:p>
            <a:r>
              <a:rPr lang="en-GB" sz="2000" smtClean="0">
                <a:latin typeface="Arial" charset="0"/>
                <a:cs typeface="Arial" charset="0"/>
              </a:rPr>
              <a:t>Modified Weir equations (with urinary nitrogen (NM))</a:t>
            </a:r>
          </a:p>
          <a:p>
            <a:pPr>
              <a:buFont typeface="Arial" charset="0"/>
              <a:buNone/>
            </a:pPr>
            <a:r>
              <a:rPr lang="en-GB" sz="2000" smtClean="0">
                <a:latin typeface="Arial" charset="0"/>
                <a:cs typeface="Arial" charset="0"/>
              </a:rPr>
              <a:t>		EE (KJ/d) = 16.18 VO</a:t>
            </a:r>
            <a:r>
              <a:rPr lang="en-GB" sz="2000" baseline="-25000" smtClean="0">
                <a:latin typeface="Arial" charset="0"/>
                <a:cs typeface="Arial" charset="0"/>
              </a:rPr>
              <a:t>2</a:t>
            </a:r>
            <a:r>
              <a:rPr lang="en-GB" sz="2000" smtClean="0">
                <a:latin typeface="Arial" charset="0"/>
                <a:cs typeface="Arial" charset="0"/>
              </a:rPr>
              <a:t> + 5.02 VCO</a:t>
            </a:r>
            <a:r>
              <a:rPr lang="en-GB" sz="2000" baseline="-25000" smtClean="0">
                <a:latin typeface="Arial" charset="0"/>
                <a:cs typeface="Arial" charset="0"/>
              </a:rPr>
              <a:t>2</a:t>
            </a:r>
            <a:r>
              <a:rPr lang="en-GB" sz="2000" smtClean="0">
                <a:latin typeface="Arial" charset="0"/>
                <a:cs typeface="Arial" charset="0"/>
              </a:rPr>
              <a:t> – 5.99 NM</a:t>
            </a:r>
          </a:p>
          <a:p>
            <a:pPr>
              <a:buFont typeface="Arial" charset="0"/>
              <a:buNone/>
            </a:pPr>
            <a:endParaRPr lang="en-GB" sz="2000" baseline="-25000" smtClean="0">
              <a:latin typeface="Arial" charset="0"/>
              <a:cs typeface="Arial" charset="0"/>
            </a:endParaRPr>
          </a:p>
          <a:p>
            <a:r>
              <a:rPr lang="en-GB" sz="2000" smtClean="0">
                <a:latin typeface="Arial" charset="0"/>
                <a:cs typeface="Arial" charset="0"/>
              </a:rPr>
              <a:t>Abbreviated Weir equations (without nitrogen*)</a:t>
            </a:r>
          </a:p>
          <a:p>
            <a:pPr>
              <a:buFont typeface="Arial" charset="0"/>
              <a:buNone/>
            </a:pPr>
            <a:r>
              <a:rPr lang="en-GB" sz="2000" smtClean="0">
                <a:latin typeface="Arial" charset="0"/>
                <a:cs typeface="Arial" charset="0"/>
              </a:rPr>
              <a:t>		EE (KJ/d) = 16.62 VO</a:t>
            </a:r>
            <a:r>
              <a:rPr lang="en-GB" sz="2000" baseline="-25000" smtClean="0">
                <a:latin typeface="Arial" charset="0"/>
                <a:cs typeface="Arial" charset="0"/>
              </a:rPr>
              <a:t>2</a:t>
            </a:r>
            <a:r>
              <a:rPr lang="en-GB" sz="2000" smtClean="0">
                <a:latin typeface="Arial" charset="0"/>
                <a:cs typeface="Arial" charset="0"/>
              </a:rPr>
              <a:t> + 4.51 VCO</a:t>
            </a:r>
            <a:r>
              <a:rPr lang="en-GB" sz="2000" baseline="-25000" smtClean="0">
                <a:latin typeface="Arial" charset="0"/>
                <a:cs typeface="Arial" charset="0"/>
              </a:rPr>
              <a:t>2</a:t>
            </a:r>
          </a:p>
          <a:p>
            <a:pPr>
              <a:buFont typeface="Arial" charset="0"/>
              <a:buNone/>
            </a:pPr>
            <a:endParaRPr lang="en-GB" sz="2000" smtClean="0">
              <a:latin typeface="Arial" charset="0"/>
              <a:cs typeface="Arial" charset="0"/>
            </a:endParaRPr>
          </a:p>
        </p:txBody>
      </p:sp>
      <p:sp>
        <p:nvSpPr>
          <p:cNvPr id="171012" name="Line 4"/>
          <p:cNvSpPr>
            <a:spLocks noChangeShapeType="1"/>
          </p:cNvSpPr>
          <p:nvPr/>
        </p:nvSpPr>
        <p:spPr bwMode="auto">
          <a:xfrm flipV="1">
            <a:off x="4275138" y="3954463"/>
            <a:ext cx="695325" cy="1519237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71013" name="Text Box 5"/>
          <p:cNvSpPr txBox="1">
            <a:spLocks noChangeArrowheads="1"/>
          </p:cNvSpPr>
          <p:nvPr/>
        </p:nvSpPr>
        <p:spPr bwMode="auto">
          <a:xfrm>
            <a:off x="200025" y="4959350"/>
            <a:ext cx="8801100" cy="614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5C9E"/>
              </a:buClr>
              <a:buFont typeface="Arial" charset="0"/>
              <a:buNone/>
            </a:pPr>
            <a:r>
              <a:rPr lang="en-GB"/>
              <a:t>* Nitrogen accounts for &lt;4% of EE in critically ill patients; 1-2% inpatients/outpatients.</a:t>
            </a:r>
          </a:p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/>
          </p:cNvSpPr>
          <p:nvPr>
            <p:ph type="title"/>
          </p:nvPr>
        </p:nvSpPr>
        <p:spPr>
          <a:xfrm>
            <a:off x="487363" y="269875"/>
            <a:ext cx="8324850" cy="401638"/>
          </a:xfrm>
          <a:noFill/>
        </p:spPr>
        <p:txBody>
          <a:bodyPr/>
          <a:lstStyle/>
          <a:p>
            <a:r>
              <a:rPr lang="en-GB" smtClean="0"/>
              <a:t>Substrate Utilisation</a:t>
            </a:r>
          </a:p>
        </p:txBody>
      </p:sp>
      <p:sp>
        <p:nvSpPr>
          <p:cNvPr id="173059" name="Rectangle 3"/>
          <p:cNvSpPr>
            <a:spLocks noGrp="1" noChangeAspect="1"/>
          </p:cNvSpPr>
          <p:nvPr>
            <p:ph type="body" sz="half" idx="1"/>
          </p:nvPr>
        </p:nvSpPr>
        <p:spPr>
          <a:xfrm>
            <a:off x="620713" y="828675"/>
            <a:ext cx="8204200" cy="463708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GB" sz="2000" smtClean="0">
                <a:latin typeface="Arial" charset="0"/>
                <a:cs typeface="Arial" charset="0"/>
              </a:rPr>
              <a:t>Several equations developed to estimate which substrate is used.  They differ depending on the nutritional state, e.g. fasting, post-absorptive, excess.</a:t>
            </a:r>
          </a:p>
          <a:p>
            <a:pPr>
              <a:buFont typeface="Arial" charset="0"/>
              <a:buNone/>
            </a:pPr>
            <a:endParaRPr lang="en-GB" sz="2000" smtClean="0">
              <a:latin typeface="Arial" charset="0"/>
              <a:cs typeface="Arial" charset="0"/>
            </a:endParaRPr>
          </a:p>
          <a:p>
            <a:pPr>
              <a:buFont typeface="Arial" charset="0"/>
              <a:buNone/>
            </a:pPr>
            <a:r>
              <a:rPr lang="en-GB" sz="2000" smtClean="0">
                <a:latin typeface="Arial" charset="0"/>
                <a:cs typeface="Arial" charset="0"/>
              </a:rPr>
              <a:t>For fasting state:</a:t>
            </a:r>
          </a:p>
          <a:p>
            <a:pPr>
              <a:buFont typeface="Arial" charset="0"/>
              <a:buNone/>
            </a:pPr>
            <a:endParaRPr lang="en-GB" sz="2000" smtClean="0">
              <a:latin typeface="Arial" charset="0"/>
              <a:cs typeface="Arial" charset="0"/>
            </a:endParaRPr>
          </a:p>
          <a:p>
            <a:pPr>
              <a:buFont typeface="Arial" charset="0"/>
              <a:buNone/>
            </a:pPr>
            <a:r>
              <a:rPr lang="en-GB" sz="2000" smtClean="0">
                <a:latin typeface="Arial" charset="0"/>
                <a:cs typeface="Arial" charset="0"/>
              </a:rPr>
              <a:t>   Carbohydrate (g/min) = -2.91VO</a:t>
            </a:r>
            <a:r>
              <a:rPr lang="en-GB" sz="2000" baseline="-25000" smtClean="0">
                <a:latin typeface="Arial" charset="0"/>
                <a:cs typeface="Arial" charset="0"/>
              </a:rPr>
              <a:t>2 </a:t>
            </a:r>
            <a:r>
              <a:rPr lang="en-GB" sz="2000" smtClean="0">
                <a:latin typeface="Arial" charset="0"/>
                <a:cs typeface="Arial" charset="0"/>
              </a:rPr>
              <a:t> + 4.12 VCO</a:t>
            </a:r>
            <a:r>
              <a:rPr lang="en-GB" sz="2000" baseline="-25000" smtClean="0">
                <a:latin typeface="Arial" charset="0"/>
                <a:cs typeface="Arial" charset="0"/>
              </a:rPr>
              <a:t>2 </a:t>
            </a:r>
            <a:r>
              <a:rPr lang="en-GB" sz="2000" smtClean="0">
                <a:latin typeface="Arial" charset="0"/>
                <a:cs typeface="Arial" charset="0"/>
              </a:rPr>
              <a:t> - 2.56 NM</a:t>
            </a:r>
          </a:p>
          <a:p>
            <a:pPr>
              <a:buFont typeface="Arial" charset="0"/>
              <a:buNone/>
            </a:pPr>
            <a:r>
              <a:rPr lang="en-GB" sz="2000" smtClean="0">
                <a:latin typeface="Arial" charset="0"/>
                <a:cs typeface="Arial" charset="0"/>
              </a:rPr>
              <a:t>   Fat (g/min) = 1.69 VO</a:t>
            </a:r>
            <a:r>
              <a:rPr lang="en-GB" sz="2000" baseline="-25000" smtClean="0">
                <a:latin typeface="Arial" charset="0"/>
                <a:cs typeface="Arial" charset="0"/>
              </a:rPr>
              <a:t>2 </a:t>
            </a:r>
            <a:r>
              <a:rPr lang="en-GB" sz="2000" smtClean="0">
                <a:latin typeface="Arial" charset="0"/>
                <a:cs typeface="Arial" charset="0"/>
              </a:rPr>
              <a:t> - 1.69 VCO</a:t>
            </a:r>
            <a:r>
              <a:rPr lang="en-GB" sz="2000" baseline="-25000" smtClean="0">
                <a:latin typeface="Arial" charset="0"/>
                <a:cs typeface="Arial" charset="0"/>
              </a:rPr>
              <a:t>2 </a:t>
            </a:r>
            <a:r>
              <a:rPr lang="en-GB" sz="2000" smtClean="0">
                <a:latin typeface="Arial" charset="0"/>
                <a:cs typeface="Arial" charset="0"/>
              </a:rPr>
              <a:t> - 1.94 NM</a:t>
            </a:r>
          </a:p>
          <a:p>
            <a:pPr>
              <a:buFont typeface="Arial" charset="0"/>
              <a:buNone/>
            </a:pPr>
            <a:r>
              <a:rPr lang="en-GB" sz="2000" smtClean="0">
                <a:latin typeface="Arial" charset="0"/>
                <a:cs typeface="Arial" charset="0"/>
              </a:rPr>
              <a:t>   Proteins (g/min) = 6.25 NM</a:t>
            </a:r>
          </a:p>
          <a:p>
            <a:pPr>
              <a:buFont typeface="Arial" charset="0"/>
              <a:buNone/>
            </a:pPr>
            <a:endParaRPr lang="en-GB" sz="2000" smtClean="0">
              <a:latin typeface="Arial" charset="0"/>
              <a:cs typeface="Arial" charset="0"/>
            </a:endParaRPr>
          </a:p>
          <a:p>
            <a:pPr>
              <a:buFont typeface="Arial" charset="0"/>
              <a:buNone/>
            </a:pPr>
            <a:r>
              <a:rPr lang="en-GB" sz="2000" smtClean="0">
                <a:latin typeface="Arial" charset="0"/>
                <a:cs typeface="Arial" charset="0"/>
              </a:rPr>
              <a:t>VO</a:t>
            </a:r>
            <a:r>
              <a:rPr lang="en-GB" sz="2000" baseline="-25000" smtClean="0">
                <a:latin typeface="Arial" charset="0"/>
                <a:cs typeface="Arial" charset="0"/>
              </a:rPr>
              <a:t>2, </a:t>
            </a:r>
            <a:r>
              <a:rPr lang="en-GB" sz="2000" smtClean="0">
                <a:latin typeface="Arial" charset="0"/>
                <a:cs typeface="Arial" charset="0"/>
              </a:rPr>
              <a:t>VCO</a:t>
            </a:r>
            <a:r>
              <a:rPr lang="en-GB" sz="2000" baseline="-25000" smtClean="0">
                <a:latin typeface="Arial" charset="0"/>
                <a:cs typeface="Arial" charset="0"/>
              </a:rPr>
              <a:t>2  </a:t>
            </a:r>
            <a:r>
              <a:rPr lang="en-GB" sz="2000" smtClean="0">
                <a:latin typeface="Arial" charset="0"/>
                <a:cs typeface="Arial" charset="0"/>
              </a:rPr>
              <a:t>in l/min and NM g/min</a:t>
            </a:r>
          </a:p>
        </p:txBody>
      </p:sp>
      <p:sp>
        <p:nvSpPr>
          <p:cNvPr id="173060" name="Line 4"/>
          <p:cNvSpPr>
            <a:spLocks noChangeShapeType="1"/>
          </p:cNvSpPr>
          <p:nvPr/>
        </p:nvSpPr>
        <p:spPr bwMode="auto">
          <a:xfrm flipV="1">
            <a:off x="4275138" y="3954463"/>
            <a:ext cx="695325" cy="1519237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/>
          </p:cNvSpPr>
          <p:nvPr>
            <p:ph type="title"/>
          </p:nvPr>
        </p:nvSpPr>
        <p:spPr>
          <a:xfrm>
            <a:off x="487363" y="134938"/>
            <a:ext cx="8324850" cy="565150"/>
          </a:xfrm>
        </p:spPr>
        <p:txBody>
          <a:bodyPr/>
          <a:lstStyle/>
          <a:p>
            <a:r>
              <a:rPr lang="en-GB" smtClean="0"/>
              <a:t>BODPod</a:t>
            </a:r>
          </a:p>
        </p:txBody>
      </p:sp>
      <p:sp>
        <p:nvSpPr>
          <p:cNvPr id="176132" name="Rectangle 4"/>
          <p:cNvSpPr>
            <a:spLocks noGrp="1" noChangeAspect="1"/>
          </p:cNvSpPr>
          <p:nvPr>
            <p:ph type="body" idx="1"/>
          </p:nvPr>
        </p:nvSpPr>
        <p:spPr>
          <a:xfrm>
            <a:off x="206375" y="742950"/>
            <a:ext cx="4479925" cy="53467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1900" smtClean="0">
                <a:latin typeface="Arial" charset="0"/>
                <a:cs typeface="Arial" charset="0"/>
              </a:rPr>
              <a:t>A system for accurately measuring body composition</a:t>
            </a:r>
          </a:p>
          <a:p>
            <a:pPr>
              <a:lnSpc>
                <a:spcPct val="90000"/>
              </a:lnSpc>
            </a:pPr>
            <a:r>
              <a:rPr lang="en-GB" sz="1900" smtClean="0">
                <a:latin typeface="Arial" charset="0"/>
                <a:cs typeface="Arial" charset="0"/>
              </a:rPr>
              <a:t>Two compartment model, assumes body consists of:</a:t>
            </a:r>
          </a:p>
          <a:p>
            <a:pPr lvl="1">
              <a:lnSpc>
                <a:spcPct val="90000"/>
              </a:lnSpc>
            </a:pPr>
            <a:r>
              <a:rPr lang="en-GB" sz="1800" smtClean="0">
                <a:latin typeface="Arial" charset="0"/>
                <a:cs typeface="Arial" charset="0"/>
              </a:rPr>
              <a:t>Fat</a:t>
            </a:r>
          </a:p>
          <a:p>
            <a:pPr lvl="1">
              <a:lnSpc>
                <a:spcPct val="90000"/>
              </a:lnSpc>
            </a:pPr>
            <a:r>
              <a:rPr lang="en-GB" sz="1800" smtClean="0">
                <a:latin typeface="Arial" charset="0"/>
                <a:cs typeface="Arial" charset="0"/>
              </a:rPr>
              <a:t>Fat free (Water, bone, non-bone, protein)</a:t>
            </a:r>
          </a:p>
          <a:p>
            <a:pPr>
              <a:lnSpc>
                <a:spcPct val="90000"/>
              </a:lnSpc>
            </a:pPr>
            <a:r>
              <a:rPr lang="en-GB" sz="1900" smtClean="0">
                <a:latin typeface="Arial" charset="0"/>
                <a:cs typeface="Arial" charset="0"/>
              </a:rPr>
              <a:t>Referred to as practical gold standard!</a:t>
            </a:r>
          </a:p>
          <a:p>
            <a:pPr>
              <a:lnSpc>
                <a:spcPct val="90000"/>
              </a:lnSpc>
            </a:pPr>
            <a:r>
              <a:rPr lang="en-GB" sz="1900" smtClean="0">
                <a:latin typeface="Arial" charset="0"/>
                <a:cs typeface="Arial" charset="0"/>
              </a:rPr>
              <a:t>Equipment for Measuring:</a:t>
            </a:r>
          </a:p>
          <a:p>
            <a:pPr lvl="1">
              <a:lnSpc>
                <a:spcPct val="90000"/>
              </a:lnSpc>
            </a:pPr>
            <a:r>
              <a:rPr lang="en-GB" sz="1800" smtClean="0">
                <a:latin typeface="Arial" charset="0"/>
                <a:cs typeface="Arial" charset="0"/>
              </a:rPr>
              <a:t>volume (egg)</a:t>
            </a:r>
          </a:p>
          <a:p>
            <a:pPr lvl="1">
              <a:lnSpc>
                <a:spcPct val="90000"/>
              </a:lnSpc>
            </a:pPr>
            <a:r>
              <a:rPr lang="en-GB" sz="1800" smtClean="0">
                <a:latin typeface="Arial" charset="0"/>
                <a:cs typeface="Arial" charset="0"/>
              </a:rPr>
              <a:t>weight (scales) </a:t>
            </a:r>
          </a:p>
          <a:p>
            <a:pPr lvl="1">
              <a:lnSpc>
                <a:spcPct val="90000"/>
              </a:lnSpc>
            </a:pPr>
            <a:r>
              <a:rPr lang="en-GB" sz="1800" smtClean="0">
                <a:latin typeface="Arial" charset="0"/>
                <a:cs typeface="Arial" charset="0"/>
              </a:rPr>
              <a:t>Height (stadiometer)</a:t>
            </a:r>
          </a:p>
          <a:p>
            <a:pPr>
              <a:lnSpc>
                <a:spcPct val="90000"/>
              </a:lnSpc>
            </a:pPr>
            <a:r>
              <a:rPr lang="en-GB" sz="1900" smtClean="0">
                <a:latin typeface="Arial" charset="0"/>
                <a:cs typeface="Arial" charset="0"/>
              </a:rPr>
              <a:t>Estimates body composition through predictive equations (e.g. Siri)</a:t>
            </a:r>
          </a:p>
          <a:p>
            <a:pPr lvl="1">
              <a:lnSpc>
                <a:spcPct val="90000"/>
              </a:lnSpc>
            </a:pPr>
            <a:r>
              <a:rPr lang="en-GB" sz="1800" smtClean="0">
                <a:latin typeface="Arial" charset="0"/>
                <a:cs typeface="Arial" charset="0"/>
              </a:rPr>
              <a:t>%Fat = (4.95/Density – 4.50)*100</a:t>
            </a:r>
          </a:p>
          <a:p>
            <a:pPr lvl="1">
              <a:lnSpc>
                <a:spcPct val="90000"/>
              </a:lnSpc>
            </a:pPr>
            <a:r>
              <a:rPr lang="en-GB" sz="1800" smtClean="0">
                <a:latin typeface="Arial" charset="0"/>
                <a:cs typeface="Arial" charset="0"/>
              </a:rPr>
              <a:t>%Fat Free = 100 - %Fat</a:t>
            </a:r>
          </a:p>
        </p:txBody>
      </p:sp>
      <p:pic>
        <p:nvPicPr>
          <p:cNvPr id="176133" name="Picture 5" descr="DSC_496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8363" y="358775"/>
            <a:ext cx="3621087" cy="5430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/>
          </p:cNvSpPr>
          <p:nvPr>
            <p:ph type="title"/>
          </p:nvPr>
        </p:nvSpPr>
        <p:spPr>
          <a:xfrm>
            <a:off x="487363" y="134938"/>
            <a:ext cx="8324850" cy="565150"/>
          </a:xfrm>
        </p:spPr>
        <p:txBody>
          <a:bodyPr/>
          <a:lstStyle/>
          <a:p>
            <a:r>
              <a:rPr lang="en-GB" smtClean="0"/>
              <a:t>BODPod</a:t>
            </a:r>
          </a:p>
        </p:txBody>
      </p:sp>
      <p:sp>
        <p:nvSpPr>
          <p:cNvPr id="177155" name="Rectangle 3"/>
          <p:cNvSpPr>
            <a:spLocks noGrp="1" noChangeAspect="1"/>
          </p:cNvSpPr>
          <p:nvPr>
            <p:ph type="body" idx="1"/>
          </p:nvPr>
        </p:nvSpPr>
        <p:spPr>
          <a:xfrm>
            <a:off x="206375" y="742950"/>
            <a:ext cx="4667250" cy="53467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mtClean="0">
                <a:latin typeface="Arial" charset="0"/>
                <a:cs typeface="Arial" charset="0"/>
              </a:rPr>
              <a:t>Models based on ethnicity, size and age.</a:t>
            </a:r>
          </a:p>
          <a:p>
            <a:pPr>
              <a:lnSpc>
                <a:spcPct val="90000"/>
              </a:lnSpc>
            </a:pPr>
            <a:r>
              <a:rPr lang="en-GB" smtClean="0">
                <a:latin typeface="Arial" charset="0"/>
                <a:cs typeface="Arial" charset="0"/>
              </a:rPr>
              <a:t>From this estimates for EE are available:</a:t>
            </a:r>
          </a:p>
          <a:p>
            <a:pPr lvl="1">
              <a:lnSpc>
                <a:spcPct val="90000"/>
              </a:lnSpc>
            </a:pPr>
            <a:r>
              <a:rPr lang="en-GB" sz="1800" smtClean="0">
                <a:latin typeface="Arial" charset="0"/>
                <a:cs typeface="Arial" charset="0"/>
              </a:rPr>
              <a:t>EE (kcal/day) = 370 + 21.6*FFM (kg)</a:t>
            </a:r>
          </a:p>
          <a:p>
            <a:pPr>
              <a:lnSpc>
                <a:spcPct val="90000"/>
              </a:lnSpc>
            </a:pPr>
            <a:r>
              <a:rPr lang="en-GB" smtClean="0">
                <a:latin typeface="Arial" charset="0"/>
                <a:cs typeface="Arial" charset="0"/>
              </a:rPr>
              <a:t>Use to create isocaloric meals to ensure subjects energy stable during calorimetry studies.</a:t>
            </a:r>
          </a:p>
          <a:p>
            <a:pPr>
              <a:lnSpc>
                <a:spcPct val="90000"/>
              </a:lnSpc>
            </a:pPr>
            <a:r>
              <a:rPr lang="en-GB" smtClean="0">
                <a:latin typeface="Arial" charset="0"/>
                <a:cs typeface="Arial" charset="0"/>
              </a:rPr>
              <a:t>Problems:</a:t>
            </a:r>
          </a:p>
          <a:p>
            <a:pPr lvl="1">
              <a:lnSpc>
                <a:spcPct val="90000"/>
              </a:lnSpc>
            </a:pPr>
            <a:r>
              <a:rPr lang="en-GB" sz="2200" smtClean="0">
                <a:latin typeface="Arial" charset="0"/>
                <a:cs typeface="Arial" charset="0"/>
              </a:rPr>
              <a:t>Swimsuit + cap</a:t>
            </a:r>
          </a:p>
          <a:p>
            <a:pPr lvl="1">
              <a:lnSpc>
                <a:spcPct val="90000"/>
              </a:lnSpc>
            </a:pPr>
            <a:r>
              <a:rPr lang="en-GB" sz="2200" smtClean="0">
                <a:latin typeface="Arial" charset="0"/>
                <a:cs typeface="Arial" charset="0"/>
              </a:rPr>
              <a:t>Highly control pressure environment.</a:t>
            </a:r>
          </a:p>
        </p:txBody>
      </p:sp>
      <p:pic>
        <p:nvPicPr>
          <p:cNvPr id="177157" name="Picture 5" descr="DSC_494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8363" y="358775"/>
            <a:ext cx="3621087" cy="5430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/>
          </p:cNvSpPr>
          <p:nvPr>
            <p:ph type="title"/>
          </p:nvPr>
        </p:nvSpPr>
        <p:spPr>
          <a:xfrm>
            <a:off x="487363" y="134938"/>
            <a:ext cx="8324850" cy="565150"/>
          </a:xfrm>
        </p:spPr>
        <p:txBody>
          <a:bodyPr/>
          <a:lstStyle/>
          <a:p>
            <a:r>
              <a:rPr lang="en-GB" smtClean="0"/>
              <a:t>Current Research</a:t>
            </a:r>
          </a:p>
        </p:txBody>
      </p:sp>
      <p:sp>
        <p:nvSpPr>
          <p:cNvPr id="178179" name="Rectangle 3"/>
          <p:cNvSpPr>
            <a:spLocks noGrp="1" noChangeAspect="1"/>
          </p:cNvSpPr>
          <p:nvPr>
            <p:ph type="body" idx="1"/>
          </p:nvPr>
        </p:nvSpPr>
        <p:spPr>
          <a:xfrm>
            <a:off x="206375" y="742950"/>
            <a:ext cx="8348663" cy="5346700"/>
          </a:xfrm>
          <a:noFill/>
          <a:ln/>
        </p:spPr>
        <p:txBody>
          <a:bodyPr/>
          <a:lstStyle/>
          <a:p>
            <a:r>
              <a:rPr lang="en-GB" smtClean="0">
                <a:latin typeface="Arial" charset="0"/>
                <a:cs typeface="Arial" charset="0"/>
              </a:rPr>
              <a:t>HMRU is in its infancy</a:t>
            </a:r>
          </a:p>
          <a:p>
            <a:r>
              <a:rPr lang="en-GB" smtClean="0">
                <a:latin typeface="Arial" charset="0"/>
                <a:cs typeface="Arial" charset="0"/>
              </a:rPr>
              <a:t>Current studies:</a:t>
            </a:r>
          </a:p>
          <a:p>
            <a:pPr lvl="1"/>
            <a:r>
              <a:rPr lang="en-GB" sz="2200" smtClean="0">
                <a:latin typeface="Arial" charset="0"/>
                <a:cs typeface="Arial" charset="0"/>
              </a:rPr>
              <a:t>Free-living EE measurement devices</a:t>
            </a:r>
          </a:p>
          <a:p>
            <a:pPr lvl="1"/>
            <a:r>
              <a:rPr lang="en-GB" sz="2200" smtClean="0">
                <a:latin typeface="Arial" charset="0"/>
                <a:cs typeface="Arial" charset="0"/>
              </a:rPr>
              <a:t>Metabo-bank</a:t>
            </a:r>
          </a:p>
          <a:p>
            <a:pPr lvl="1"/>
            <a:r>
              <a:rPr lang="en-GB" sz="2200" smtClean="0">
                <a:latin typeface="Arial" charset="0"/>
                <a:cs typeface="Arial" charset="0"/>
              </a:rPr>
              <a:t>Short-term estimates of BMR in respiratory rooms</a:t>
            </a:r>
          </a:p>
          <a:p>
            <a:pPr lvl="1"/>
            <a:r>
              <a:rPr lang="en-GB" sz="2200" smtClean="0">
                <a:latin typeface="Arial" charset="0"/>
                <a:cs typeface="Arial" charset="0"/>
              </a:rPr>
              <a:t>Hypoxia/Metabolism (altering the gas concentrations in the chambers).</a:t>
            </a:r>
          </a:p>
          <a:p>
            <a:pPr lvl="1"/>
            <a:r>
              <a:rPr lang="en-GB" sz="2200" smtClean="0">
                <a:latin typeface="Arial" charset="0"/>
                <a:cs typeface="Arial" charset="0"/>
              </a:rPr>
              <a:t>Brown Fat Activation and Location.</a:t>
            </a:r>
          </a:p>
          <a:p>
            <a:pPr lvl="1"/>
            <a:r>
              <a:rPr lang="en-GB" sz="2200" smtClean="0">
                <a:latin typeface="Arial" charset="0"/>
                <a:cs typeface="Arial" charset="0"/>
              </a:rPr>
              <a:t>Sleep depravation and energy expenditure</a:t>
            </a:r>
          </a:p>
          <a:p>
            <a:pPr lvl="1"/>
            <a:r>
              <a:rPr lang="en-GB" sz="2200" smtClean="0">
                <a:latin typeface="Arial" charset="0"/>
                <a:cs typeface="Arial" charset="0"/>
              </a:rPr>
              <a:t>Models of Endogenous Glucose Production from substrate utilisation</a:t>
            </a:r>
          </a:p>
          <a:p>
            <a:pPr lvl="1"/>
            <a:r>
              <a:rPr lang="en-GB" sz="2200" smtClean="0">
                <a:latin typeface="Arial" charset="0"/>
                <a:cs typeface="Arial" charset="0"/>
              </a:rPr>
              <a:t>PCOS and metabolic rate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/>
          </p:cNvSpPr>
          <p:nvPr>
            <p:ph type="title"/>
          </p:nvPr>
        </p:nvSpPr>
        <p:spPr>
          <a:xfrm>
            <a:off x="487363" y="134938"/>
            <a:ext cx="8324850" cy="496887"/>
          </a:xfrm>
        </p:spPr>
        <p:txBody>
          <a:bodyPr/>
          <a:lstStyle/>
          <a:p>
            <a:r>
              <a:rPr lang="en-GB" smtClean="0"/>
              <a:t>Outline</a:t>
            </a:r>
          </a:p>
        </p:txBody>
      </p:sp>
      <p:sp>
        <p:nvSpPr>
          <p:cNvPr id="146435" name="Rectangle 3"/>
          <p:cNvSpPr>
            <a:spLocks noGrp="1" noChangeAspect="1"/>
          </p:cNvSpPr>
          <p:nvPr>
            <p:ph type="body" idx="1"/>
          </p:nvPr>
        </p:nvSpPr>
        <p:spPr>
          <a:xfrm>
            <a:off x="487363" y="798513"/>
            <a:ext cx="8324850" cy="4645025"/>
          </a:xfrm>
        </p:spPr>
        <p:txBody>
          <a:bodyPr/>
          <a:lstStyle/>
          <a:p>
            <a:r>
              <a:rPr lang="en-GB" smtClean="0">
                <a:latin typeface="Arial" charset="0"/>
                <a:cs typeface="Arial" charset="0"/>
              </a:rPr>
              <a:t>All about me!</a:t>
            </a:r>
          </a:p>
          <a:p>
            <a:r>
              <a:rPr lang="en-GB" smtClean="0">
                <a:latin typeface="Arial" charset="0"/>
                <a:cs typeface="Arial" charset="0"/>
              </a:rPr>
              <a:t>Why are we concerned with measuring human EE?</a:t>
            </a:r>
          </a:p>
          <a:p>
            <a:r>
              <a:rPr lang="en-GB" smtClean="0">
                <a:latin typeface="Arial" charset="0"/>
                <a:cs typeface="Arial" charset="0"/>
              </a:rPr>
              <a:t>What is the HRMU?</a:t>
            </a:r>
          </a:p>
          <a:p>
            <a:r>
              <a:rPr lang="en-GB" smtClean="0">
                <a:latin typeface="Arial" charset="0"/>
                <a:cs typeface="Arial" charset="0"/>
              </a:rPr>
              <a:t>Facilities</a:t>
            </a:r>
          </a:p>
          <a:p>
            <a:pPr lvl="1"/>
            <a:r>
              <a:rPr lang="en-GB" sz="2200" smtClean="0">
                <a:latin typeface="Arial" charset="0"/>
                <a:cs typeface="Arial" charset="0"/>
              </a:rPr>
              <a:t>HMRU/WISDEM</a:t>
            </a:r>
          </a:p>
          <a:p>
            <a:pPr lvl="1"/>
            <a:r>
              <a:rPr lang="en-GB" sz="2200" smtClean="0">
                <a:latin typeface="Arial" charset="0"/>
                <a:cs typeface="Arial" charset="0"/>
              </a:rPr>
              <a:t>BODPod	</a:t>
            </a:r>
          </a:p>
          <a:p>
            <a:pPr lvl="1"/>
            <a:r>
              <a:rPr lang="en-GB" sz="2200" smtClean="0">
                <a:latin typeface="Arial" charset="0"/>
                <a:cs typeface="Arial" charset="0"/>
              </a:rPr>
              <a:t>Respiratory Rooms</a:t>
            </a:r>
          </a:p>
          <a:p>
            <a:r>
              <a:rPr lang="en-GB" smtClean="0">
                <a:latin typeface="Arial" charset="0"/>
                <a:cs typeface="Arial" charset="0"/>
              </a:rPr>
              <a:t>From gas exchange to EE</a:t>
            </a:r>
          </a:p>
          <a:p>
            <a:r>
              <a:rPr lang="en-GB" smtClean="0">
                <a:latin typeface="Arial" charset="0"/>
                <a:cs typeface="Arial" charset="0"/>
              </a:rPr>
              <a:t>Current research</a:t>
            </a:r>
          </a:p>
          <a:p>
            <a:pPr>
              <a:buFont typeface="Arial" charset="0"/>
              <a:buNone/>
            </a:pPr>
            <a:endParaRPr lang="en-GB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/>
          </p:cNvSpPr>
          <p:nvPr>
            <p:ph type="title"/>
          </p:nvPr>
        </p:nvSpPr>
        <p:spPr>
          <a:xfrm>
            <a:off x="487363" y="134938"/>
            <a:ext cx="8324850" cy="565150"/>
          </a:xfrm>
        </p:spPr>
        <p:txBody>
          <a:bodyPr/>
          <a:lstStyle/>
          <a:p>
            <a:r>
              <a:rPr lang="en-GB" smtClean="0"/>
              <a:t>Things omitted</a:t>
            </a:r>
          </a:p>
        </p:txBody>
      </p:sp>
      <p:sp>
        <p:nvSpPr>
          <p:cNvPr id="179203" name="Rectangle 3"/>
          <p:cNvSpPr>
            <a:spLocks noGrp="1" noChangeAspect="1"/>
          </p:cNvSpPr>
          <p:nvPr>
            <p:ph type="body" idx="1"/>
          </p:nvPr>
        </p:nvSpPr>
        <p:spPr>
          <a:xfrm>
            <a:off x="206375" y="742950"/>
            <a:ext cx="8348663" cy="5346700"/>
          </a:xfrm>
          <a:noFill/>
          <a:ln/>
        </p:spPr>
        <p:txBody>
          <a:bodyPr/>
          <a:lstStyle/>
          <a:p>
            <a:r>
              <a:rPr lang="en-GB" smtClean="0">
                <a:latin typeface="Arial" charset="0"/>
                <a:cs typeface="Arial" charset="0"/>
              </a:rPr>
              <a:t>Chamber Calibration</a:t>
            </a:r>
          </a:p>
          <a:p>
            <a:r>
              <a:rPr lang="en-GB" smtClean="0">
                <a:latin typeface="Arial" charset="0"/>
                <a:cs typeface="Arial" charset="0"/>
              </a:rPr>
              <a:t>Subject preparation (Obese and non-obese)</a:t>
            </a:r>
          </a:p>
          <a:p>
            <a:r>
              <a:rPr lang="en-GB" smtClean="0">
                <a:latin typeface="Arial" charset="0"/>
                <a:cs typeface="Arial" charset="0"/>
              </a:rPr>
              <a:t>Lab environment</a:t>
            </a:r>
          </a:p>
          <a:p>
            <a:r>
              <a:rPr lang="en-GB" smtClean="0">
                <a:latin typeface="Arial" charset="0"/>
                <a:cs typeface="Arial" charset="0"/>
              </a:rPr>
              <a:t>Power requirements and UPS </a:t>
            </a:r>
          </a:p>
          <a:p>
            <a:r>
              <a:rPr lang="en-GB" smtClean="0">
                <a:latin typeface="Arial" charset="0"/>
                <a:cs typeface="Arial" charset="0"/>
              </a:rPr>
              <a:t>Data storage</a:t>
            </a:r>
          </a:p>
          <a:p>
            <a:r>
              <a:rPr lang="en-GB" smtClean="0">
                <a:latin typeface="Arial" charset="0"/>
                <a:cs typeface="Arial" charset="0"/>
              </a:rPr>
              <a:t>Diet creation</a:t>
            </a:r>
          </a:p>
          <a:p>
            <a:r>
              <a:rPr lang="en-GB" smtClean="0">
                <a:latin typeface="Arial" charset="0"/>
                <a:cs typeface="Arial" charset="0"/>
              </a:rPr>
              <a:t>Taking blood samples and storage</a:t>
            </a:r>
          </a:p>
          <a:p>
            <a:r>
              <a:rPr lang="en-GB" smtClean="0">
                <a:latin typeface="Arial" charset="0"/>
                <a:cs typeface="Arial" charset="0"/>
              </a:rPr>
              <a:t>Ethics!</a:t>
            </a:r>
          </a:p>
          <a:p>
            <a:r>
              <a:rPr lang="en-GB" smtClean="0">
                <a:latin typeface="Arial" charset="0"/>
                <a:cs typeface="Arial" charset="0"/>
              </a:rPr>
              <a:t>Crash team</a:t>
            </a:r>
          </a:p>
          <a:p>
            <a:r>
              <a:rPr lang="en-GB" smtClean="0">
                <a:latin typeface="Arial" charset="0"/>
                <a:cs typeface="Arial" charset="0"/>
              </a:rPr>
              <a:t>Many, many, more…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/>
          </p:cNvSpPr>
          <p:nvPr>
            <p:ph type="title"/>
          </p:nvPr>
        </p:nvSpPr>
        <p:spPr>
          <a:xfrm>
            <a:off x="487363" y="134938"/>
            <a:ext cx="8324850" cy="565150"/>
          </a:xfrm>
        </p:spPr>
        <p:txBody>
          <a:bodyPr/>
          <a:lstStyle/>
          <a:p>
            <a:r>
              <a:rPr lang="en-GB" smtClean="0"/>
              <a:t>End</a:t>
            </a:r>
          </a:p>
        </p:txBody>
      </p:sp>
      <p:sp>
        <p:nvSpPr>
          <p:cNvPr id="180227" name="Rectangle 3"/>
          <p:cNvSpPr>
            <a:spLocks noGrp="1" noChangeAspect="1"/>
          </p:cNvSpPr>
          <p:nvPr>
            <p:ph type="body" idx="1"/>
          </p:nvPr>
        </p:nvSpPr>
        <p:spPr>
          <a:xfrm>
            <a:off x="206375" y="742950"/>
            <a:ext cx="8348663" cy="5346700"/>
          </a:xfrm>
          <a:noFill/>
          <a:ln/>
        </p:spPr>
        <p:txBody>
          <a:bodyPr/>
          <a:lstStyle/>
          <a:p>
            <a:r>
              <a:rPr lang="en-GB" smtClean="0">
                <a:latin typeface="Arial" charset="0"/>
                <a:cs typeface="Arial" charset="0"/>
              </a:rPr>
              <a:t>Projects?</a:t>
            </a:r>
          </a:p>
          <a:p>
            <a:r>
              <a:rPr lang="en-GB" smtClean="0">
                <a:latin typeface="Arial" charset="0"/>
                <a:cs typeface="Arial" charset="0"/>
              </a:rPr>
              <a:t>Arrange a visit?</a:t>
            </a:r>
          </a:p>
          <a:p>
            <a:r>
              <a:rPr lang="en-GB" smtClean="0">
                <a:latin typeface="Arial" charset="0"/>
                <a:cs typeface="Arial" charset="0"/>
              </a:rPr>
              <a:t>Volunteer for a study? (Seriously)</a:t>
            </a:r>
          </a:p>
          <a:p>
            <a:pPr>
              <a:buFont typeface="Arial" charset="0"/>
              <a:buNone/>
            </a:pPr>
            <a:endParaRPr lang="en-GB" smtClean="0">
              <a:latin typeface="Arial" charset="0"/>
              <a:cs typeface="Arial" charset="0"/>
            </a:endParaRPr>
          </a:p>
          <a:p>
            <a:pPr algn="ctr">
              <a:buFont typeface="Arial" charset="0"/>
              <a:buNone/>
            </a:pPr>
            <a:endParaRPr lang="en-GB" sz="3000" smtClean="0">
              <a:latin typeface="Arial" charset="0"/>
              <a:cs typeface="Arial" charset="0"/>
            </a:endParaRPr>
          </a:p>
          <a:p>
            <a:pPr algn="ctr">
              <a:buFont typeface="Arial" charset="0"/>
              <a:buNone/>
            </a:pPr>
            <a:r>
              <a:rPr lang="en-GB" sz="3000" smtClean="0">
                <a:latin typeface="Arial" charset="0"/>
                <a:cs typeface="Arial" charset="0"/>
              </a:rPr>
              <a:t>Questions?</a:t>
            </a:r>
          </a:p>
          <a:p>
            <a:pPr>
              <a:buFont typeface="Arial" charset="0"/>
              <a:buNone/>
            </a:pPr>
            <a:endParaRPr lang="en-GB" sz="3000" smtClean="0">
              <a:latin typeface="Arial" charset="0"/>
              <a:cs typeface="Arial" charset="0"/>
            </a:endParaRPr>
          </a:p>
          <a:p>
            <a:pPr>
              <a:buFont typeface="Arial" charset="0"/>
              <a:buNone/>
            </a:pPr>
            <a:endParaRPr lang="en-GB" sz="3000" smtClean="0">
              <a:latin typeface="Arial" charset="0"/>
              <a:cs typeface="Arial" charset="0"/>
            </a:endParaRPr>
          </a:p>
          <a:p>
            <a:pPr>
              <a:buFont typeface="Arial" charset="0"/>
              <a:buNone/>
            </a:pPr>
            <a:r>
              <a:rPr lang="en-GB" sz="1600" smtClean="0">
                <a:latin typeface="Arial" charset="0"/>
                <a:cs typeface="Arial" charset="0"/>
                <a:hlinkClick r:id="rId2"/>
              </a:rPr>
              <a:t>John.Hattersley@uhcw.nhs.uk</a:t>
            </a:r>
            <a:r>
              <a:rPr lang="en-GB" sz="1600" smtClean="0">
                <a:latin typeface="Arial" charset="0"/>
                <a:cs typeface="Arial" charset="0"/>
              </a:rPr>
              <a:t> (02476 966068) or </a:t>
            </a:r>
            <a:r>
              <a:rPr lang="en-GB" sz="1600" smtClean="0">
                <a:latin typeface="Arial" charset="0"/>
                <a:cs typeface="Arial" charset="0"/>
                <a:hlinkClick r:id="rId3"/>
              </a:rPr>
              <a:t>J.Hattersley@warwick.ac.uk</a:t>
            </a:r>
            <a:r>
              <a:rPr lang="en-GB" sz="1600" smtClean="0">
                <a:latin typeface="Arial" charset="0"/>
                <a:cs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/>
          </p:cNvSpPr>
          <p:nvPr>
            <p:ph type="title"/>
          </p:nvPr>
        </p:nvSpPr>
        <p:spPr>
          <a:xfrm>
            <a:off x="487363" y="134938"/>
            <a:ext cx="8324850" cy="496887"/>
          </a:xfrm>
        </p:spPr>
        <p:txBody>
          <a:bodyPr/>
          <a:lstStyle/>
          <a:p>
            <a:r>
              <a:rPr lang="en-GB" smtClean="0"/>
              <a:t>All about me</a:t>
            </a:r>
          </a:p>
        </p:txBody>
      </p:sp>
      <p:sp>
        <p:nvSpPr>
          <p:cNvPr id="156675" name="Rectangle 3"/>
          <p:cNvSpPr>
            <a:spLocks noGrp="1" noChangeAspect="1"/>
          </p:cNvSpPr>
          <p:nvPr>
            <p:ph type="body" idx="1"/>
          </p:nvPr>
        </p:nvSpPr>
        <p:spPr>
          <a:xfrm>
            <a:off x="487363" y="798513"/>
            <a:ext cx="8324850" cy="464502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GB" b="1" smtClean="0">
                <a:latin typeface="Arial" charset="0"/>
                <a:cs typeface="Arial" charset="0"/>
              </a:rPr>
              <a:t>Biog:</a:t>
            </a:r>
          </a:p>
          <a:p>
            <a:pPr lvl="1"/>
            <a:r>
              <a:rPr lang="en-GB" sz="2200" smtClean="0">
                <a:latin typeface="Arial" charset="0"/>
                <a:cs typeface="Arial" charset="0"/>
              </a:rPr>
              <a:t>Use to be a ‘real’ engineer (mechanical/electrical/software)</a:t>
            </a:r>
          </a:p>
          <a:p>
            <a:pPr lvl="1"/>
            <a:r>
              <a:rPr lang="en-GB" sz="2200" smtClean="0">
                <a:latin typeface="Arial" charset="0"/>
                <a:cs typeface="Arial" charset="0"/>
              </a:rPr>
              <a:t>U/G Software Engineering</a:t>
            </a:r>
          </a:p>
          <a:p>
            <a:pPr lvl="1"/>
            <a:r>
              <a:rPr lang="en-GB" sz="2200" smtClean="0">
                <a:latin typeface="Arial" charset="0"/>
                <a:cs typeface="Arial" charset="0"/>
              </a:rPr>
              <a:t>MSc Advanced Biomed (Warwick)</a:t>
            </a:r>
          </a:p>
          <a:p>
            <a:pPr lvl="1"/>
            <a:r>
              <a:rPr lang="en-GB" sz="2200" smtClean="0">
                <a:latin typeface="Arial" charset="0"/>
                <a:cs typeface="Arial" charset="0"/>
              </a:rPr>
              <a:t>PhD Biomed Modelling (Chappell/Evans)</a:t>
            </a:r>
          </a:p>
          <a:p>
            <a:pPr lvl="1"/>
            <a:r>
              <a:rPr lang="en-GB" sz="2200" smtClean="0">
                <a:latin typeface="Arial" charset="0"/>
                <a:cs typeface="Arial" charset="0"/>
              </a:rPr>
              <a:t>Short-term fellowships (Warwick)</a:t>
            </a:r>
          </a:p>
          <a:p>
            <a:pPr lvl="1"/>
            <a:r>
              <a:rPr lang="en-GB" sz="2200" smtClean="0">
                <a:latin typeface="Arial" charset="0"/>
                <a:cs typeface="Arial" charset="0"/>
              </a:rPr>
              <a:t>Currently employed by University Hospitals Cov Warwick with honorary position in School of Engineering</a:t>
            </a:r>
          </a:p>
          <a:p>
            <a:r>
              <a:rPr lang="en-GB" smtClean="0">
                <a:latin typeface="Arial" charset="0"/>
                <a:cs typeface="Arial" charset="0"/>
              </a:rPr>
              <a:t>Note//not clinical in any way shape or form.</a:t>
            </a:r>
          </a:p>
          <a:p>
            <a:r>
              <a:rPr lang="en-GB" smtClean="0">
                <a:latin typeface="Arial" charset="0"/>
                <a:cs typeface="Arial" charset="0"/>
              </a:rPr>
              <a:t>HMRU has clinical collaborators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/>
          </p:cNvSpPr>
          <p:nvPr>
            <p:ph type="title"/>
          </p:nvPr>
        </p:nvSpPr>
        <p:spPr>
          <a:xfrm>
            <a:off x="487363" y="134938"/>
            <a:ext cx="8324850" cy="496887"/>
          </a:xfrm>
        </p:spPr>
        <p:txBody>
          <a:bodyPr/>
          <a:lstStyle/>
          <a:p>
            <a:r>
              <a:rPr lang="en-GB" smtClean="0"/>
              <a:t>Why Measure Energy Expenditure?</a:t>
            </a:r>
          </a:p>
        </p:txBody>
      </p:sp>
      <p:sp>
        <p:nvSpPr>
          <p:cNvPr id="165891" name="Rectangle 3"/>
          <p:cNvSpPr>
            <a:spLocks noGrp="1" noChangeAspect="1"/>
          </p:cNvSpPr>
          <p:nvPr>
            <p:ph type="body" idx="1"/>
          </p:nvPr>
        </p:nvSpPr>
        <p:spPr>
          <a:xfrm>
            <a:off x="487363" y="798513"/>
            <a:ext cx="8324850" cy="5243512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en-GB" sz="1800" smtClean="0">
                <a:latin typeface="Arial" charset="0"/>
                <a:cs typeface="Arial" charset="0"/>
              </a:rPr>
              <a:t>Importance of understanding EE</a:t>
            </a:r>
          </a:p>
          <a:p>
            <a:pPr lvl="1">
              <a:lnSpc>
                <a:spcPct val="80000"/>
              </a:lnSpc>
            </a:pPr>
            <a:r>
              <a:rPr lang="en-GB" smtClean="0">
                <a:latin typeface="Arial" charset="0"/>
                <a:cs typeface="Arial" charset="0"/>
              </a:rPr>
              <a:t>25% of the UK adult population now being classed as obese </a:t>
            </a:r>
          </a:p>
          <a:p>
            <a:pPr lvl="1">
              <a:lnSpc>
                <a:spcPct val="80000"/>
              </a:lnSpc>
            </a:pPr>
            <a:r>
              <a:rPr lang="en-GB" smtClean="0">
                <a:latin typeface="Arial" charset="0"/>
                <a:cs typeface="Arial" charset="0"/>
              </a:rPr>
              <a:t>15% of children and young adults</a:t>
            </a:r>
          </a:p>
          <a:p>
            <a:pPr lvl="1">
              <a:lnSpc>
                <a:spcPct val="80000"/>
              </a:lnSpc>
            </a:pPr>
            <a:r>
              <a:rPr lang="en-GB" smtClean="0">
                <a:latin typeface="Arial" charset="0"/>
                <a:cs typeface="Arial" charset="0"/>
              </a:rPr>
              <a:t>Co-morbidity: type 2 diabetes, cancer, hypertension</a:t>
            </a:r>
          </a:p>
          <a:p>
            <a:pPr lvl="1">
              <a:lnSpc>
                <a:spcPct val="80000"/>
              </a:lnSpc>
            </a:pPr>
            <a:r>
              <a:rPr lang="en-GB" smtClean="0">
                <a:latin typeface="Arial" charset="0"/>
                <a:cs typeface="Arial" charset="0"/>
              </a:rPr>
              <a:t>cost NHS of £0.5bn in 2003; £4.2bn in 2007; £6.3bn by 2015.</a:t>
            </a:r>
            <a:r>
              <a:rPr lang="en-GB" sz="1800" smtClean="0">
                <a:latin typeface="Arial" charset="0"/>
                <a:cs typeface="Arial" charset="0"/>
              </a:rPr>
              <a:t>  </a:t>
            </a:r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en-GB" sz="1800" smtClean="0"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GB" sz="1800" smtClean="0">
                <a:latin typeface="Arial" charset="0"/>
                <a:cs typeface="Arial" charset="0"/>
              </a:rPr>
              <a:t>Immediate medical requirements: we need measure EE to assess the patients</a:t>
            </a:r>
          </a:p>
          <a:p>
            <a:pPr lvl="1">
              <a:lnSpc>
                <a:spcPct val="80000"/>
              </a:lnSpc>
            </a:pPr>
            <a:r>
              <a:rPr lang="en-GB" smtClean="0">
                <a:latin typeface="Arial" charset="0"/>
                <a:cs typeface="Arial" charset="0"/>
              </a:rPr>
              <a:t>Metabolic requirements</a:t>
            </a:r>
          </a:p>
          <a:p>
            <a:pPr lvl="1">
              <a:lnSpc>
                <a:spcPct val="80000"/>
              </a:lnSpc>
            </a:pPr>
            <a:r>
              <a:rPr lang="en-GB" smtClean="0">
                <a:latin typeface="Arial" charset="0"/>
                <a:cs typeface="Arial" charset="0"/>
              </a:rPr>
              <a:t>Fuel utilisation</a:t>
            </a:r>
          </a:p>
          <a:p>
            <a:pPr lvl="1">
              <a:lnSpc>
                <a:spcPct val="80000"/>
              </a:lnSpc>
            </a:pPr>
            <a:r>
              <a:rPr lang="en-GB" smtClean="0">
                <a:latin typeface="Arial" charset="0"/>
                <a:cs typeface="Arial" charset="0"/>
              </a:rPr>
              <a:t>Thermic effect of foods/drink/drugs</a:t>
            </a:r>
          </a:p>
          <a:p>
            <a:pPr lvl="1">
              <a:lnSpc>
                <a:spcPct val="80000"/>
              </a:lnSpc>
            </a:pPr>
            <a:r>
              <a:rPr lang="en-GB" smtClean="0">
                <a:latin typeface="Arial" charset="0"/>
                <a:cs typeface="Arial" charset="0"/>
              </a:rPr>
              <a:t>emotional state</a:t>
            </a:r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en-GB" smtClean="0"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GB" sz="1800" smtClean="0">
                <a:latin typeface="Arial" charset="0"/>
                <a:cs typeface="Arial" charset="0"/>
              </a:rPr>
              <a:t>In a clinical setting, under or over, feeding can be detrimental to patient recovery and long term health.  Examples:</a:t>
            </a:r>
          </a:p>
          <a:p>
            <a:pPr lvl="1">
              <a:lnSpc>
                <a:spcPct val="80000"/>
              </a:lnSpc>
            </a:pPr>
            <a:r>
              <a:rPr lang="en-GB" smtClean="0">
                <a:latin typeface="Arial" charset="0"/>
                <a:cs typeface="Arial" charset="0"/>
              </a:rPr>
              <a:t>Malnutrition of dialysis/transplant patients</a:t>
            </a:r>
          </a:p>
          <a:p>
            <a:pPr lvl="1">
              <a:lnSpc>
                <a:spcPct val="80000"/>
              </a:lnSpc>
            </a:pPr>
            <a:r>
              <a:rPr lang="en-GB" smtClean="0">
                <a:latin typeface="Arial" charset="0"/>
                <a:cs typeface="Arial" charset="0"/>
              </a:rPr>
              <a:t>Obesity/diabetes and antipsychotic drugs</a:t>
            </a:r>
          </a:p>
          <a:p>
            <a:pPr lvl="1">
              <a:lnSpc>
                <a:spcPct val="80000"/>
              </a:lnSpc>
            </a:pPr>
            <a:r>
              <a:rPr lang="en-GB" smtClean="0">
                <a:latin typeface="Arial" charset="0"/>
                <a:cs typeface="Arial" charset="0"/>
              </a:rPr>
              <a:t>PCOS and weight gain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/>
          </p:cNvSpPr>
          <p:nvPr>
            <p:ph type="title"/>
          </p:nvPr>
        </p:nvSpPr>
        <p:spPr>
          <a:xfrm>
            <a:off x="487363" y="134938"/>
            <a:ext cx="8324850" cy="463550"/>
          </a:xfrm>
        </p:spPr>
        <p:txBody>
          <a:bodyPr/>
          <a:lstStyle/>
          <a:p>
            <a:r>
              <a:rPr lang="en-GB" smtClean="0"/>
              <a:t>How do we Measure Energy Expenditure?</a:t>
            </a:r>
          </a:p>
        </p:txBody>
      </p:sp>
      <p:sp>
        <p:nvSpPr>
          <p:cNvPr id="147459" name="Rectangle 3"/>
          <p:cNvSpPr>
            <a:spLocks noGrp="1" noChangeAspect="1"/>
          </p:cNvSpPr>
          <p:nvPr>
            <p:ph type="body" idx="1"/>
          </p:nvPr>
        </p:nvSpPr>
        <p:spPr>
          <a:xfrm>
            <a:off x="487363" y="739775"/>
            <a:ext cx="8324850" cy="4703763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en-GB" sz="1900" b="1" smtClean="0">
                <a:latin typeface="Arial" charset="0"/>
                <a:cs typeface="Arial" charset="0"/>
              </a:rPr>
              <a:t>What is calorimetry?</a:t>
            </a:r>
          </a:p>
          <a:p>
            <a:pPr lvl="1">
              <a:lnSpc>
                <a:spcPct val="80000"/>
              </a:lnSpc>
              <a:buFont typeface="Arial" charset="0"/>
              <a:buNone/>
            </a:pPr>
            <a:r>
              <a:rPr lang="en-GB" sz="1800" i="1" smtClean="0">
                <a:latin typeface="Arial" charset="0"/>
                <a:cs typeface="Arial" charset="0"/>
              </a:rPr>
              <a:t>“Measurement of the amount of heat given off or absorbed by a reaction or group of reactions (as by an organism).” 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GB" sz="1900" i="1" smtClean="0"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GB" sz="1900" smtClean="0">
                <a:latin typeface="Arial" charset="0"/>
                <a:cs typeface="Arial" charset="0"/>
              </a:rPr>
              <a:t>Three Methods in Human Subjects:</a:t>
            </a:r>
          </a:p>
          <a:p>
            <a:pPr>
              <a:lnSpc>
                <a:spcPct val="80000"/>
              </a:lnSpc>
            </a:pPr>
            <a:r>
              <a:rPr lang="en-GB" sz="1900" b="1" smtClean="0">
                <a:latin typeface="Arial" charset="0"/>
                <a:cs typeface="Arial" charset="0"/>
              </a:rPr>
              <a:t>Direct</a:t>
            </a:r>
          </a:p>
          <a:p>
            <a:pPr lvl="1">
              <a:lnSpc>
                <a:spcPct val="80000"/>
              </a:lnSpc>
            </a:pPr>
            <a:r>
              <a:rPr lang="en-GB" smtClean="0">
                <a:latin typeface="Arial" charset="0"/>
                <a:cs typeface="Arial" charset="0"/>
              </a:rPr>
              <a:t>Measurement of heat actually produced by the organism which is confined in a sealed chamber or calorimeter. </a:t>
            </a:r>
          </a:p>
          <a:p>
            <a:pPr lvl="1">
              <a:lnSpc>
                <a:spcPct val="80000"/>
              </a:lnSpc>
            </a:pPr>
            <a:r>
              <a:rPr lang="en-GB" smtClean="0">
                <a:latin typeface="Arial" charset="0"/>
                <a:cs typeface="Arial" charset="0"/>
              </a:rPr>
              <a:t>Equipment: body suits, injected isotope, chambers</a:t>
            </a:r>
          </a:p>
          <a:p>
            <a:pPr>
              <a:lnSpc>
                <a:spcPct val="80000"/>
              </a:lnSpc>
            </a:pPr>
            <a:r>
              <a:rPr lang="en-GB" sz="1900" b="1" smtClean="0">
                <a:latin typeface="Arial" charset="0"/>
                <a:cs typeface="Arial" charset="0"/>
              </a:rPr>
              <a:t>Indirect</a:t>
            </a:r>
          </a:p>
          <a:p>
            <a:pPr lvl="1">
              <a:lnSpc>
                <a:spcPct val="80000"/>
              </a:lnSpc>
            </a:pPr>
            <a:r>
              <a:rPr lang="en-GB" smtClean="0">
                <a:latin typeface="Arial" charset="0"/>
                <a:cs typeface="Arial" charset="0"/>
              </a:rPr>
              <a:t>Estimation of the heat produced by means of the respiratory differences of oxygen and carbon dioxide in the inspired and expired air. </a:t>
            </a:r>
          </a:p>
          <a:p>
            <a:pPr lvl="1">
              <a:lnSpc>
                <a:spcPct val="80000"/>
              </a:lnSpc>
            </a:pPr>
            <a:r>
              <a:rPr lang="en-GB" smtClean="0">
                <a:latin typeface="Arial" charset="0"/>
                <a:cs typeface="Arial" charset="0"/>
              </a:rPr>
              <a:t>Equipment: metabolic carts, chambers, hand-held devices …</a:t>
            </a:r>
          </a:p>
          <a:p>
            <a:pPr>
              <a:lnSpc>
                <a:spcPct val="80000"/>
              </a:lnSpc>
            </a:pPr>
            <a:r>
              <a:rPr lang="en-GB" sz="1900" b="1" smtClean="0">
                <a:latin typeface="Arial" charset="0"/>
                <a:cs typeface="Arial" charset="0"/>
              </a:rPr>
              <a:t>Non-calormetric</a:t>
            </a:r>
          </a:p>
          <a:p>
            <a:pPr lvl="1">
              <a:lnSpc>
                <a:spcPct val="80000"/>
              </a:lnSpc>
            </a:pPr>
            <a:r>
              <a:rPr lang="en-GB" smtClean="0">
                <a:latin typeface="Arial" charset="0"/>
                <a:cs typeface="Arial" charset="0"/>
              </a:rPr>
              <a:t>Estimation from phenotype measurements (e.g. height, weight, etc)</a:t>
            </a:r>
          </a:p>
          <a:p>
            <a:pPr lvl="1">
              <a:lnSpc>
                <a:spcPct val="80000"/>
              </a:lnSpc>
            </a:pPr>
            <a:r>
              <a:rPr lang="en-GB" smtClean="0">
                <a:latin typeface="Arial" charset="0"/>
                <a:cs typeface="Arial" charset="0"/>
              </a:rPr>
              <a:t>Equipment: scales, callipers,…,BODPod.</a:t>
            </a:r>
          </a:p>
          <a:p>
            <a:pPr>
              <a:lnSpc>
                <a:spcPct val="80000"/>
              </a:lnSpc>
            </a:pPr>
            <a:endParaRPr lang="en-GB" sz="1600" smtClean="0"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n-GB" sz="19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/>
          </p:cNvSpPr>
          <p:nvPr>
            <p:ph type="title"/>
          </p:nvPr>
        </p:nvSpPr>
        <p:spPr>
          <a:xfrm>
            <a:off x="487363" y="134938"/>
            <a:ext cx="8324850" cy="479425"/>
          </a:xfrm>
        </p:spPr>
        <p:txBody>
          <a:bodyPr/>
          <a:lstStyle/>
          <a:p>
            <a:r>
              <a:rPr lang="en-GB" sz="2800" b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Why use a respiratory chambers?</a:t>
            </a:r>
          </a:p>
        </p:txBody>
      </p:sp>
      <p:sp>
        <p:nvSpPr>
          <p:cNvPr id="163843" name="Rectangle 3"/>
          <p:cNvSpPr>
            <a:spLocks noGrp="1" noChangeAspect="1"/>
          </p:cNvSpPr>
          <p:nvPr>
            <p:ph type="body" idx="1"/>
          </p:nvPr>
        </p:nvSpPr>
        <p:spPr>
          <a:xfrm>
            <a:off x="487363" y="654050"/>
            <a:ext cx="8324850" cy="5422900"/>
          </a:xfrm>
        </p:spPr>
        <p:txBody>
          <a:bodyPr/>
          <a:lstStyle/>
          <a:p>
            <a:pPr marL="476250" indent="-476250">
              <a:lnSpc>
                <a:spcPct val="90000"/>
              </a:lnSpc>
              <a:buFont typeface="Arial" charset="0"/>
              <a:buNone/>
            </a:pPr>
            <a:r>
              <a:rPr lang="en-GB" sz="1800" smtClean="0">
                <a:latin typeface="Arial" charset="0"/>
                <a:cs typeface="Arial" charset="0"/>
              </a:rPr>
              <a:t>Indirect calorimeter is the gold standard for measuring metabolic rate and energy expenditure. </a:t>
            </a:r>
          </a:p>
          <a:p>
            <a:pPr marL="476250" indent="-476250">
              <a:lnSpc>
                <a:spcPct val="90000"/>
              </a:lnSpc>
              <a:buFont typeface="Arial" charset="0"/>
              <a:buNone/>
            </a:pPr>
            <a:endParaRPr lang="en-GB" sz="1800" smtClean="0">
              <a:latin typeface="Arial" charset="0"/>
              <a:cs typeface="Arial" charset="0"/>
            </a:endParaRPr>
          </a:p>
          <a:p>
            <a:pPr marL="476250" indent="-476250">
              <a:lnSpc>
                <a:spcPct val="90000"/>
              </a:lnSpc>
              <a:buFont typeface="Arial" charset="0"/>
              <a:buNone/>
            </a:pPr>
            <a:r>
              <a:rPr lang="en-GB" sz="1800" smtClean="0">
                <a:latin typeface="Arial" charset="0"/>
                <a:cs typeface="Arial" charset="0"/>
              </a:rPr>
              <a:t>UHCW has built respiratory rooms, chambers are the gold standard for indirect calorimetry:</a:t>
            </a:r>
          </a:p>
          <a:p>
            <a:pPr marL="866775" lvl="1" indent="-419100">
              <a:lnSpc>
                <a:spcPct val="90000"/>
              </a:lnSpc>
            </a:pPr>
            <a:r>
              <a:rPr lang="en-GB" smtClean="0">
                <a:latin typeface="Arial" charset="0"/>
                <a:cs typeface="Arial" charset="0"/>
              </a:rPr>
              <a:t>Only method available for long term measurement (24 hr).</a:t>
            </a:r>
          </a:p>
          <a:p>
            <a:pPr marL="866775" lvl="1" indent="-419100">
              <a:lnSpc>
                <a:spcPct val="90000"/>
              </a:lnSpc>
            </a:pPr>
            <a:r>
              <a:rPr lang="en-GB" smtClean="0">
                <a:latin typeface="Arial" charset="0"/>
                <a:cs typeface="Arial" charset="0"/>
              </a:rPr>
              <a:t>Removes environmental impact on EE.</a:t>
            </a:r>
          </a:p>
          <a:p>
            <a:pPr marL="866775" lvl="1" indent="-419100">
              <a:lnSpc>
                <a:spcPct val="90000"/>
              </a:lnSpc>
            </a:pPr>
            <a:r>
              <a:rPr lang="en-GB" smtClean="0">
                <a:latin typeface="Arial" charset="0"/>
                <a:cs typeface="Arial" charset="0"/>
              </a:rPr>
              <a:t>Subject is mobile (if limited) allowing aspects of daily life to be evaluated:</a:t>
            </a:r>
          </a:p>
          <a:p>
            <a:pPr marL="1363663" lvl="2" indent="-361950">
              <a:lnSpc>
                <a:spcPct val="90000"/>
              </a:lnSpc>
            </a:pPr>
            <a:r>
              <a:rPr lang="en-GB" smtClean="0">
                <a:latin typeface="Arial" charset="0"/>
                <a:cs typeface="Arial" charset="0"/>
              </a:rPr>
              <a:t>eating</a:t>
            </a:r>
          </a:p>
          <a:p>
            <a:pPr marL="1363663" lvl="2" indent="-361950">
              <a:lnSpc>
                <a:spcPct val="90000"/>
              </a:lnSpc>
            </a:pPr>
            <a:r>
              <a:rPr lang="en-GB" smtClean="0">
                <a:latin typeface="Arial" charset="0"/>
                <a:cs typeface="Arial" charset="0"/>
              </a:rPr>
              <a:t>sleeping</a:t>
            </a:r>
          </a:p>
          <a:p>
            <a:pPr marL="1363663" lvl="2" indent="-361950">
              <a:lnSpc>
                <a:spcPct val="90000"/>
              </a:lnSpc>
            </a:pPr>
            <a:r>
              <a:rPr lang="en-GB" smtClean="0">
                <a:latin typeface="Arial" charset="0"/>
                <a:cs typeface="Arial" charset="0"/>
              </a:rPr>
              <a:t>physical activity</a:t>
            </a:r>
          </a:p>
          <a:p>
            <a:pPr marL="866775" lvl="1" indent="-419100">
              <a:lnSpc>
                <a:spcPct val="90000"/>
              </a:lnSpc>
            </a:pPr>
            <a:r>
              <a:rPr lang="en-GB" smtClean="0">
                <a:latin typeface="Arial" charset="0"/>
                <a:cs typeface="Arial" charset="0"/>
              </a:rPr>
              <a:t>Subject is not physical restrained by device, e.g. face mask or ventilation hood. Biases EE:</a:t>
            </a:r>
          </a:p>
          <a:p>
            <a:pPr marL="1363663" lvl="2" indent="-361950">
              <a:lnSpc>
                <a:spcPct val="90000"/>
              </a:lnSpc>
            </a:pPr>
            <a:r>
              <a:rPr lang="en-GB" sz="1500" smtClean="0">
                <a:latin typeface="Arial" charset="0"/>
                <a:cs typeface="Arial" charset="0"/>
              </a:rPr>
              <a:t>anxiety</a:t>
            </a:r>
          </a:p>
          <a:p>
            <a:pPr marL="1363663" lvl="2" indent="-361950">
              <a:lnSpc>
                <a:spcPct val="90000"/>
              </a:lnSpc>
            </a:pPr>
            <a:r>
              <a:rPr lang="en-GB" sz="1500" smtClean="0">
                <a:latin typeface="Arial" charset="0"/>
                <a:cs typeface="Arial" charset="0"/>
              </a:rPr>
              <a:t>comfort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/>
          </p:cNvSpPr>
          <p:nvPr>
            <p:ph type="title"/>
          </p:nvPr>
        </p:nvSpPr>
        <p:spPr>
          <a:xfrm>
            <a:off x="487363" y="269875"/>
            <a:ext cx="8324850" cy="401638"/>
          </a:xfrm>
          <a:noFill/>
        </p:spPr>
        <p:txBody>
          <a:bodyPr/>
          <a:lstStyle/>
          <a:p>
            <a:r>
              <a:rPr lang="en-GB" smtClean="0"/>
              <a:t>Energy Expenditure</a:t>
            </a:r>
          </a:p>
        </p:txBody>
      </p:sp>
      <p:sp>
        <p:nvSpPr>
          <p:cNvPr id="169987" name="Rectangle 3"/>
          <p:cNvSpPr>
            <a:spLocks noGrp="1" noChangeAspect="1"/>
          </p:cNvSpPr>
          <p:nvPr>
            <p:ph type="body" sz="half" idx="1"/>
          </p:nvPr>
        </p:nvSpPr>
        <p:spPr>
          <a:xfrm>
            <a:off x="525463" y="958850"/>
            <a:ext cx="8204200" cy="4457700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en-GB" sz="1800" smtClean="0">
                <a:latin typeface="Arial" charset="0"/>
                <a:cs typeface="Arial" charset="0"/>
              </a:rPr>
              <a:t>Definitions:</a:t>
            </a:r>
          </a:p>
          <a:p>
            <a:pPr>
              <a:lnSpc>
                <a:spcPct val="90000"/>
              </a:lnSpc>
            </a:pPr>
            <a:r>
              <a:rPr lang="en-GB" sz="1800" smtClean="0">
                <a:latin typeface="Arial" charset="0"/>
                <a:cs typeface="Arial" charset="0"/>
              </a:rPr>
              <a:t>Total Energy Expenditure (TEE) – amount of energy used for daily function of human body.</a:t>
            </a:r>
          </a:p>
          <a:p>
            <a:pPr>
              <a:lnSpc>
                <a:spcPct val="90000"/>
              </a:lnSpc>
            </a:pPr>
            <a:r>
              <a:rPr lang="en-GB" sz="1800" smtClean="0">
                <a:latin typeface="Arial" charset="0"/>
                <a:cs typeface="Arial" charset="0"/>
              </a:rPr>
              <a:t>Basal Metabolic Rate (BMR) – energy required to maintain basic cellular function.</a:t>
            </a:r>
          </a:p>
          <a:p>
            <a:pPr>
              <a:lnSpc>
                <a:spcPct val="90000"/>
              </a:lnSpc>
            </a:pPr>
            <a:r>
              <a:rPr lang="en-GB" sz="1800" smtClean="0">
                <a:latin typeface="Arial" charset="0"/>
                <a:cs typeface="Arial" charset="0"/>
              </a:rPr>
              <a:t>Diet Induced Thermogenesis (DIT) – energy used to metabolise substrate.</a:t>
            </a:r>
          </a:p>
          <a:p>
            <a:pPr>
              <a:lnSpc>
                <a:spcPct val="90000"/>
              </a:lnSpc>
            </a:pPr>
            <a:r>
              <a:rPr lang="en-GB" sz="1800" smtClean="0">
                <a:latin typeface="Arial" charset="0"/>
                <a:cs typeface="Arial" charset="0"/>
              </a:rPr>
              <a:t>Activity Energy Expenditure (AEE) – energy used to perform a specific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en-GB" sz="1800" smtClean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GB" sz="1800" smtClean="0">
                <a:latin typeface="Arial" charset="0"/>
                <a:cs typeface="Arial" charset="0"/>
              </a:rPr>
              <a:t>Therefore,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en-GB" sz="1800" smtClean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GB" sz="1800" smtClean="0">
                <a:latin typeface="Arial" charset="0"/>
                <a:cs typeface="Arial" charset="0"/>
              </a:rPr>
              <a:t>		TEE(t) = BMR(t) + DIT(t) + AEE(t)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en-GB" sz="1800" smtClean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en-GB" sz="16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/>
          </p:cNvSpPr>
          <p:nvPr>
            <p:ph type="title"/>
          </p:nvPr>
        </p:nvSpPr>
        <p:spPr>
          <a:xfrm>
            <a:off x="487363" y="269875"/>
            <a:ext cx="8324850" cy="401638"/>
          </a:xfrm>
          <a:noFill/>
        </p:spPr>
        <p:txBody>
          <a:bodyPr/>
          <a:lstStyle/>
          <a:p>
            <a:r>
              <a:rPr lang="en-GB" smtClean="0"/>
              <a:t>Energy Expenditure</a:t>
            </a:r>
          </a:p>
        </p:txBody>
      </p:sp>
      <p:sp>
        <p:nvSpPr>
          <p:cNvPr id="172035" name="Rectangle 3"/>
          <p:cNvSpPr>
            <a:spLocks noGrp="1" noChangeAspect="1"/>
          </p:cNvSpPr>
          <p:nvPr>
            <p:ph type="body" sz="half" idx="1"/>
          </p:nvPr>
        </p:nvSpPr>
        <p:spPr>
          <a:xfrm>
            <a:off x="525463" y="958850"/>
            <a:ext cx="8204200" cy="5265738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en-GB" sz="1800" smtClean="0">
                <a:latin typeface="Arial" charset="0"/>
                <a:cs typeface="Arial" charset="0"/>
              </a:rPr>
              <a:t>Condition for Metabolic Measurement:</a:t>
            </a:r>
          </a:p>
          <a:p>
            <a:pPr>
              <a:lnSpc>
                <a:spcPct val="90000"/>
              </a:lnSpc>
            </a:pPr>
            <a:r>
              <a:rPr lang="en-GB" sz="1800" smtClean="0">
                <a:latin typeface="Arial" charset="0"/>
                <a:cs typeface="Arial" charset="0"/>
              </a:rPr>
              <a:t>Basal Metabolic Rate (BMR):</a:t>
            </a:r>
          </a:p>
          <a:p>
            <a:pPr lvl="1">
              <a:lnSpc>
                <a:spcPct val="90000"/>
              </a:lnSpc>
            </a:pPr>
            <a:r>
              <a:rPr lang="en-GB" sz="1600" smtClean="0">
                <a:latin typeface="Arial" charset="0"/>
                <a:cs typeface="Arial" charset="0"/>
              </a:rPr>
              <a:t>Absence of gross muscular activity.</a:t>
            </a:r>
          </a:p>
          <a:p>
            <a:pPr lvl="1">
              <a:lnSpc>
                <a:spcPct val="90000"/>
              </a:lnSpc>
            </a:pPr>
            <a:r>
              <a:rPr lang="en-GB" sz="1600" smtClean="0">
                <a:latin typeface="Arial" charset="0"/>
                <a:cs typeface="Arial" charset="0"/>
              </a:rPr>
              <a:t>Post-absorptive state (12 hrs).</a:t>
            </a:r>
          </a:p>
          <a:p>
            <a:pPr lvl="1">
              <a:lnSpc>
                <a:spcPct val="90000"/>
              </a:lnSpc>
            </a:pPr>
            <a:r>
              <a:rPr lang="en-GB" sz="1600" smtClean="0">
                <a:latin typeface="Arial" charset="0"/>
                <a:cs typeface="Arial" charset="0"/>
              </a:rPr>
              <a:t>Thermal neutrality.</a:t>
            </a:r>
          </a:p>
          <a:p>
            <a:pPr lvl="1">
              <a:lnSpc>
                <a:spcPct val="90000"/>
              </a:lnSpc>
            </a:pPr>
            <a:r>
              <a:rPr lang="en-GB" sz="1600" smtClean="0">
                <a:latin typeface="Arial" charset="0"/>
                <a:cs typeface="Arial" charset="0"/>
              </a:rPr>
              <a:t>Emotional disturbance must be minimal.</a:t>
            </a:r>
          </a:p>
          <a:p>
            <a:pPr lvl="1">
              <a:lnSpc>
                <a:spcPct val="90000"/>
              </a:lnSpc>
            </a:pPr>
            <a:r>
              <a:rPr lang="en-GB" sz="1600" smtClean="0">
                <a:latin typeface="Arial" charset="0"/>
                <a:cs typeface="Arial" charset="0"/>
              </a:rPr>
              <a:t>Wakefulness. </a:t>
            </a:r>
          </a:p>
          <a:p>
            <a:pPr lvl="1">
              <a:lnSpc>
                <a:spcPct val="90000"/>
              </a:lnSpc>
            </a:pPr>
            <a:r>
              <a:rPr lang="en-GB" sz="1600" smtClean="0">
                <a:latin typeface="Arial" charset="0"/>
                <a:cs typeface="Arial" charset="0"/>
              </a:rPr>
              <a:t>Phase of the female sexual cycle.</a:t>
            </a:r>
            <a:r>
              <a:rPr lang="en-GB" sz="1800" smtClean="0">
                <a:latin typeface="Arial" charset="0"/>
                <a:cs typeface="Arial" charset="0"/>
              </a:rPr>
              <a:t>  </a:t>
            </a:r>
          </a:p>
          <a:p>
            <a:pPr>
              <a:lnSpc>
                <a:spcPct val="90000"/>
              </a:lnSpc>
            </a:pPr>
            <a:r>
              <a:rPr lang="en-GB" sz="1800" smtClean="0">
                <a:latin typeface="Arial" charset="0"/>
                <a:cs typeface="Arial" charset="0"/>
              </a:rPr>
              <a:t>Resting Metabolic Rate (RMR):</a:t>
            </a:r>
          </a:p>
          <a:p>
            <a:pPr lvl="1">
              <a:lnSpc>
                <a:spcPct val="90000"/>
              </a:lnSpc>
            </a:pPr>
            <a:r>
              <a:rPr lang="en-GB" sz="1600" smtClean="0">
                <a:latin typeface="Arial" charset="0"/>
                <a:cs typeface="Arial" charset="0"/>
              </a:rPr>
              <a:t>Post-absorptive state (8-12 hr).</a:t>
            </a:r>
          </a:p>
          <a:p>
            <a:pPr lvl="1">
              <a:lnSpc>
                <a:spcPct val="90000"/>
              </a:lnSpc>
            </a:pPr>
            <a:r>
              <a:rPr lang="en-GB" sz="1600" smtClean="0">
                <a:latin typeface="Arial" charset="0"/>
                <a:cs typeface="Arial" charset="0"/>
              </a:rPr>
              <a:t>Abstinence from exercise (12 hr).</a:t>
            </a:r>
          </a:p>
          <a:p>
            <a:pPr>
              <a:lnSpc>
                <a:spcPct val="90000"/>
              </a:lnSpc>
            </a:pPr>
            <a:r>
              <a:rPr lang="en-GB" sz="1800" smtClean="0">
                <a:latin typeface="Arial" charset="0"/>
                <a:cs typeface="Arial" charset="0"/>
              </a:rPr>
              <a:t>Sleep Metabolic Rate (SMR):</a:t>
            </a:r>
          </a:p>
          <a:p>
            <a:pPr lvl="1">
              <a:lnSpc>
                <a:spcPct val="90000"/>
              </a:lnSpc>
            </a:pPr>
            <a:r>
              <a:rPr lang="en-GB" sz="1600" smtClean="0">
                <a:latin typeface="Arial" charset="0"/>
                <a:cs typeface="Arial" charset="0"/>
              </a:rPr>
              <a:t>The lowest observed EE for 3 consecutive hours during the night, generally between 3 and 6 AM.</a:t>
            </a:r>
            <a:endParaRPr lang="en-GB" sz="1500" smtClean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GB" sz="1800" smtClean="0">
                <a:latin typeface="Arial" charset="0"/>
                <a:cs typeface="Arial" charset="0"/>
              </a:rPr>
              <a:t>Which one? The one you can achieve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GB" sz="1600" smtClean="0">
                <a:latin typeface="Arial" charset="0"/>
                <a:cs typeface="Arial" charset="0"/>
              </a:rPr>
              <a:t>Approximations: SMR </a:t>
            </a:r>
            <a:r>
              <a:rPr lang="en-GB" sz="1900" smtClean="0">
                <a:latin typeface="Arial" charset="0"/>
                <a:cs typeface="Arial" charset="0"/>
              </a:rPr>
              <a:t>≈ </a:t>
            </a:r>
            <a:r>
              <a:rPr lang="en-GB" sz="1600" smtClean="0">
                <a:latin typeface="Arial" charset="0"/>
                <a:cs typeface="Arial" charset="0"/>
              </a:rPr>
              <a:t>0.9 BMR, BMR </a:t>
            </a:r>
            <a:r>
              <a:rPr lang="en-GB" sz="1900" smtClean="0">
                <a:latin typeface="Arial" charset="0"/>
                <a:cs typeface="Arial" charset="0"/>
              </a:rPr>
              <a:t>≈ </a:t>
            </a:r>
            <a:r>
              <a:rPr lang="en-GB" sz="1600" smtClean="0">
                <a:latin typeface="Arial" charset="0"/>
                <a:cs typeface="Arial" charset="0"/>
              </a:rPr>
              <a:t>RMR. (?)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/>
          </p:cNvSpPr>
          <p:nvPr>
            <p:ph type="title"/>
          </p:nvPr>
        </p:nvSpPr>
        <p:spPr>
          <a:xfrm>
            <a:off x="487363" y="134938"/>
            <a:ext cx="8324850" cy="479425"/>
          </a:xfrm>
        </p:spPr>
        <p:txBody>
          <a:bodyPr/>
          <a:lstStyle/>
          <a:p>
            <a:r>
              <a:rPr lang="en-GB" sz="2800" b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Human Metabolic Research Unit</a:t>
            </a:r>
          </a:p>
        </p:txBody>
      </p:sp>
      <p:sp>
        <p:nvSpPr>
          <p:cNvPr id="167939" name="Rectangle 3"/>
          <p:cNvSpPr>
            <a:spLocks noGrp="1" noChangeAspect="1"/>
          </p:cNvSpPr>
          <p:nvPr>
            <p:ph type="body" idx="1"/>
          </p:nvPr>
        </p:nvSpPr>
        <p:spPr>
          <a:xfrm>
            <a:off x="487363" y="654050"/>
            <a:ext cx="8324850" cy="5422900"/>
          </a:xfrm>
        </p:spPr>
        <p:txBody>
          <a:bodyPr/>
          <a:lstStyle/>
          <a:p>
            <a:pPr marL="476250" indent="-476250">
              <a:lnSpc>
                <a:spcPct val="90000"/>
              </a:lnSpc>
            </a:pPr>
            <a:r>
              <a:rPr lang="en-GB" sz="1900" b="1" smtClean="0">
                <a:latin typeface="Arial" charset="0"/>
                <a:cs typeface="Arial" charset="0"/>
              </a:rPr>
              <a:t>Part of Warwick InStitute for Diabetes, Endochrinology and Metabolism (WISDEM)</a:t>
            </a:r>
          </a:p>
          <a:p>
            <a:pPr marL="866775" lvl="1" indent="-419100">
              <a:lnSpc>
                <a:spcPct val="90000"/>
              </a:lnSpc>
            </a:pPr>
            <a:r>
              <a:rPr lang="en-GB" sz="1800" b="1" smtClean="0">
                <a:latin typeface="Arial" charset="0"/>
                <a:cs typeface="Arial" charset="0"/>
              </a:rPr>
              <a:t>Combines: </a:t>
            </a:r>
          </a:p>
          <a:p>
            <a:pPr marL="1363663" lvl="2" indent="-361950">
              <a:lnSpc>
                <a:spcPct val="90000"/>
              </a:lnSpc>
            </a:pPr>
            <a:r>
              <a:rPr lang="en-GB" smtClean="0">
                <a:latin typeface="Arial" charset="0"/>
                <a:cs typeface="Arial" charset="0"/>
              </a:rPr>
              <a:t>Inpatient ward.</a:t>
            </a:r>
          </a:p>
          <a:p>
            <a:pPr marL="1363663" lvl="2" indent="-361950">
              <a:lnSpc>
                <a:spcPct val="90000"/>
              </a:lnSpc>
            </a:pPr>
            <a:r>
              <a:rPr lang="en-GB" smtClean="0">
                <a:latin typeface="Arial" charset="0"/>
                <a:cs typeface="Arial" charset="0"/>
              </a:rPr>
              <a:t>An outpatient clinic. </a:t>
            </a:r>
          </a:p>
          <a:p>
            <a:pPr marL="1363663" lvl="2" indent="-361950">
              <a:lnSpc>
                <a:spcPct val="90000"/>
              </a:lnSpc>
            </a:pPr>
            <a:r>
              <a:rPr lang="en-GB" smtClean="0">
                <a:latin typeface="Arial" charset="0"/>
                <a:cs typeface="Arial" charset="0"/>
              </a:rPr>
              <a:t>A large research group at Warwick Medical School.</a:t>
            </a:r>
          </a:p>
          <a:p>
            <a:pPr marL="1363663" lvl="2" indent="-361950">
              <a:lnSpc>
                <a:spcPct val="90000"/>
              </a:lnSpc>
              <a:buFont typeface="Arial" charset="0"/>
              <a:buNone/>
            </a:pPr>
            <a:endParaRPr lang="en-GB" smtClean="0">
              <a:latin typeface="Arial" charset="0"/>
              <a:cs typeface="Arial" charset="0"/>
            </a:endParaRPr>
          </a:p>
          <a:p>
            <a:pPr marL="476250" indent="-476250">
              <a:lnSpc>
                <a:spcPct val="90000"/>
              </a:lnSpc>
            </a:pPr>
            <a:r>
              <a:rPr lang="en-GB" sz="1900" b="1" smtClean="0">
                <a:latin typeface="Arial" charset="0"/>
                <a:cs typeface="Arial" charset="0"/>
              </a:rPr>
              <a:t>Human Metabolic Research Unit </a:t>
            </a:r>
          </a:p>
          <a:p>
            <a:pPr marL="866775" lvl="1" indent="-419100">
              <a:lnSpc>
                <a:spcPct val="90000"/>
              </a:lnSpc>
            </a:pPr>
            <a:r>
              <a:rPr lang="en-GB" sz="1800" b="1" smtClean="0">
                <a:latin typeface="Arial" charset="0"/>
                <a:cs typeface="Arial" charset="0"/>
              </a:rPr>
              <a:t>Focus on phenotype and whole-body metabolic measurement.</a:t>
            </a:r>
          </a:p>
          <a:p>
            <a:pPr marL="866775" lvl="1" indent="-419100">
              <a:lnSpc>
                <a:spcPct val="90000"/>
              </a:lnSpc>
            </a:pPr>
            <a:r>
              <a:rPr lang="en-GB" sz="1800" b="1" smtClean="0">
                <a:latin typeface="Arial" charset="0"/>
                <a:cs typeface="Arial" charset="0"/>
              </a:rPr>
              <a:t>Equipment:</a:t>
            </a:r>
          </a:p>
          <a:p>
            <a:pPr marL="1363663" lvl="2" indent="-361950">
              <a:lnSpc>
                <a:spcPct val="90000"/>
              </a:lnSpc>
            </a:pPr>
            <a:r>
              <a:rPr lang="en-GB" smtClean="0">
                <a:latin typeface="Arial" charset="0"/>
                <a:cs typeface="Arial" charset="0"/>
              </a:rPr>
              <a:t>Respiratory Rooms*</a:t>
            </a:r>
          </a:p>
          <a:p>
            <a:pPr marL="1363663" lvl="2" indent="-361950">
              <a:lnSpc>
                <a:spcPct val="90000"/>
              </a:lnSpc>
            </a:pPr>
            <a:r>
              <a:rPr lang="en-GB" smtClean="0">
                <a:latin typeface="Arial" charset="0"/>
                <a:cs typeface="Arial" charset="0"/>
              </a:rPr>
              <a:t>Respiration Hoods</a:t>
            </a:r>
          </a:p>
          <a:p>
            <a:pPr marL="1363663" lvl="2" indent="-361950">
              <a:lnSpc>
                <a:spcPct val="90000"/>
              </a:lnSpc>
            </a:pPr>
            <a:r>
              <a:rPr lang="en-GB" smtClean="0">
                <a:latin typeface="Arial" charset="0"/>
                <a:cs typeface="Arial" charset="0"/>
              </a:rPr>
              <a:t>BODPod*</a:t>
            </a:r>
          </a:p>
          <a:p>
            <a:pPr marL="1363663" lvl="2" indent="-361950">
              <a:lnSpc>
                <a:spcPct val="90000"/>
              </a:lnSpc>
            </a:pPr>
            <a:r>
              <a:rPr lang="en-GB" smtClean="0">
                <a:latin typeface="Arial" charset="0"/>
                <a:cs typeface="Arial" charset="0"/>
              </a:rPr>
              <a:t>Activity Monitors</a:t>
            </a:r>
          </a:p>
          <a:p>
            <a:pPr marL="1363663" lvl="2" indent="-361950">
              <a:lnSpc>
                <a:spcPct val="90000"/>
              </a:lnSpc>
            </a:pPr>
            <a:r>
              <a:rPr lang="en-GB" smtClean="0">
                <a:latin typeface="Arial" charset="0"/>
                <a:cs typeface="Arial" charset="0"/>
              </a:rPr>
              <a:t>Sleep monitoring equipment</a:t>
            </a:r>
          </a:p>
          <a:p>
            <a:pPr marL="1363663" lvl="2" indent="-361950">
              <a:lnSpc>
                <a:spcPct val="90000"/>
              </a:lnSpc>
            </a:pPr>
            <a:r>
              <a:rPr lang="en-GB" smtClean="0">
                <a:latin typeface="Arial" charset="0"/>
                <a:cs typeface="Arial" charset="0"/>
              </a:rPr>
              <a:t>CPEX Machines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HCW Internal Slides">
  <a:themeElements>
    <a:clrScheme name="NHCW Internal Slides 1">
      <a:dk1>
        <a:srgbClr val="000000"/>
      </a:dk1>
      <a:lt1>
        <a:srgbClr val="FFFFFF"/>
      </a:lt1>
      <a:dk2>
        <a:srgbClr val="1F497D"/>
      </a:dk2>
      <a:lt2>
        <a:srgbClr val="000000"/>
      </a:lt2>
      <a:accent1>
        <a:srgbClr val="0091C9"/>
      </a:accent1>
      <a:accent2>
        <a:srgbClr val="003893"/>
      </a:accent2>
      <a:accent3>
        <a:srgbClr val="FFFFFF"/>
      </a:accent3>
      <a:accent4>
        <a:srgbClr val="000000"/>
      </a:accent4>
      <a:accent5>
        <a:srgbClr val="AAC7E1"/>
      </a:accent5>
      <a:accent6>
        <a:srgbClr val="003285"/>
      </a:accent6>
      <a:hlink>
        <a:srgbClr val="E28C05"/>
      </a:hlink>
      <a:folHlink>
        <a:srgbClr val="00AA9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HCW Internal Slides 1">
        <a:dk1>
          <a:srgbClr val="000000"/>
        </a:dk1>
        <a:lt1>
          <a:srgbClr val="FFFFFF"/>
        </a:lt1>
        <a:dk2>
          <a:srgbClr val="1F497D"/>
        </a:dk2>
        <a:lt2>
          <a:srgbClr val="000000"/>
        </a:lt2>
        <a:accent1>
          <a:srgbClr val="0091C9"/>
        </a:accent1>
        <a:accent2>
          <a:srgbClr val="003893"/>
        </a:accent2>
        <a:accent3>
          <a:srgbClr val="FFFFFF"/>
        </a:accent3>
        <a:accent4>
          <a:srgbClr val="000000"/>
        </a:accent4>
        <a:accent5>
          <a:srgbClr val="AAC7E1"/>
        </a:accent5>
        <a:accent6>
          <a:srgbClr val="003285"/>
        </a:accent6>
        <a:hlink>
          <a:srgbClr val="E28C05"/>
        </a:hlink>
        <a:folHlink>
          <a:srgbClr val="00AA9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1662</TotalTime>
  <Words>1225</Words>
  <Application>Microsoft Office PowerPoint</Application>
  <PresentationFormat>On-screen Show (4:3)</PresentationFormat>
  <Paragraphs>219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Arial</vt:lpstr>
      <vt:lpstr>NHCW Internal Slides</vt:lpstr>
      <vt:lpstr>Measurement of human energy expenditure:  the Human Metabolic Research Unit (HMRU)</vt:lpstr>
      <vt:lpstr>Outline</vt:lpstr>
      <vt:lpstr>All about me</vt:lpstr>
      <vt:lpstr>Why Measure Energy Expenditure?</vt:lpstr>
      <vt:lpstr>How do we Measure Energy Expenditure?</vt:lpstr>
      <vt:lpstr>Why use a respiratory chambers?</vt:lpstr>
      <vt:lpstr>Energy Expenditure</vt:lpstr>
      <vt:lpstr>Energy Expenditure</vt:lpstr>
      <vt:lpstr>Human Metabolic Research Unit</vt:lpstr>
      <vt:lpstr>Respiratory Rooms</vt:lpstr>
      <vt:lpstr>Respiratory Rooms </vt:lpstr>
      <vt:lpstr>Respiratory Rooms </vt:lpstr>
      <vt:lpstr>Respiratory Rooms </vt:lpstr>
      <vt:lpstr>System IO</vt:lpstr>
      <vt:lpstr>EE from O2, CO2 and Urea nitrogen</vt:lpstr>
      <vt:lpstr>Substrate Utilisation</vt:lpstr>
      <vt:lpstr>BODPod</vt:lpstr>
      <vt:lpstr>BODPod</vt:lpstr>
      <vt:lpstr>Current Research</vt:lpstr>
      <vt:lpstr>Things omitted</vt:lpstr>
      <vt:lpstr>End</vt:lpstr>
    </vt:vector>
  </TitlesOfParts>
  <Company>Volume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Joyce Kirrane</dc:creator>
  <cp:lastModifiedBy>essjdo</cp:lastModifiedBy>
  <cp:revision>49</cp:revision>
  <dcterms:created xsi:type="dcterms:W3CDTF">2009-08-20T13:05:34Z</dcterms:created>
  <dcterms:modified xsi:type="dcterms:W3CDTF">2011-07-07T15:03:12Z</dcterms:modified>
</cp:coreProperties>
</file>